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ags/tag2.xml" ContentType="application/vnd.openxmlformats-officedocument.presentationml.tags+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4.xml" ContentType="application/vnd.openxmlformats-officedocument.theme+xml"/>
  <Override PartName="/ppt/tags/tag9.xml" ContentType="application/vnd.openxmlformats-officedocument.presentationml.tags+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5.xml" ContentType="application/vnd.openxmlformats-officedocument.theme+xml"/>
  <Override PartName="/ppt/tags/tag10.xml" ContentType="application/vnd.openxmlformats-officedocument.presentationml.tags+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6.xml" ContentType="application/vnd.openxmlformats-officedocument.theme+xml"/>
  <Override PartName="/ppt/tags/tag11.xml" ContentType="application/vnd.openxmlformats-officedocument.presentationml.tags+xml"/>
  <Override PartName="/ppt/theme/theme7.xml" ContentType="application/vnd.openxmlformats-officedocument.theme+xml"/>
  <Override PartName="/ppt/theme/theme8.xml" ContentType="application/vnd.openxmlformats-officedocument.theme+xml"/>
  <Override PartName="/ppt/tags/tag1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6.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7.xml" ContentType="application/vnd.openxmlformats-officedocument.presentationml.notesSlide+xml"/>
  <Override PartName="/ppt/tags/tag29.xml" ContentType="application/vnd.openxmlformats-officedocument.presentationml.tags+xml"/>
  <Override PartName="/ppt/notesSlides/notesSlide8.xml" ContentType="application/vnd.openxmlformats-officedocument.presentationml.notesSlide+xml"/>
  <Override PartName="/ppt/tags/tag30.xml" ContentType="application/vnd.openxmlformats-officedocument.presentationml.tags+xml"/>
  <Override PartName="/ppt/notesSlides/notesSlide9.xml" ContentType="application/vnd.openxmlformats-officedocument.presentationml.notesSlide+xml"/>
  <Override PartName="/ppt/tags/tag31.xml" ContentType="application/vnd.openxmlformats-officedocument.presentationml.tags+xml"/>
  <Override PartName="/ppt/notesSlides/notesSlide10.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36.xml" ContentType="application/vnd.openxmlformats-officedocument.presentationml.tags+xml"/>
  <Override PartName="/ppt/notesSlides/notesSlide13.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14.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notesSlides/notesSlide15.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notesSlides/notesSlide2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drawings/drawing1.xml" ContentType="application/vnd.openxmlformats-officedocument.drawingml.chartshape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notesSlides/notesSlide24.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25.xml" ContentType="application/vnd.openxmlformats-officedocument.presentationml.notesSlide+xml"/>
  <Override PartName="/ppt/tags/tag120.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121.xml" ContentType="application/vnd.openxmlformats-officedocument.presentationml.tags+xml"/>
  <Override PartName="/ppt/notesSlides/notesSlide29.xml" ContentType="application/vnd.openxmlformats-officedocument.presentationml.notesSlide+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notesSlides/notesSlide32.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tags/tag139.xml" ContentType="application/vnd.openxmlformats-officedocument.presentationml.tags+xml"/>
  <Override PartName="/ppt/tags/tag140.xml" ContentType="application/vnd.openxmlformats-officedocument.presentationml.tags+xml"/>
  <Override PartName="/ppt/notesSlides/notesSlide33.xml" ContentType="application/vnd.openxmlformats-officedocument.presentationml.notesSlide+xml"/>
  <Override PartName="/ppt/tags/tag141.xml" ContentType="application/vnd.openxmlformats-officedocument.presentationml.tags+xml"/>
  <Override PartName="/ppt/tags/tag142.xml" ContentType="application/vnd.openxmlformats-officedocument.presentationml.tags+xml"/>
  <Override PartName="/ppt/notesSlides/notesSlide34.xml" ContentType="application/vnd.openxmlformats-officedocument.presentationml.notesSlide+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notesSlides/notesSlide35.xml" ContentType="application/vnd.openxmlformats-officedocument.presentationml.notesSlide+xml"/>
  <Override PartName="/ppt/charts/chart8.xml" ContentType="application/vnd.openxmlformats-officedocument.drawingml.chart+xml"/>
  <Override PartName="/ppt/tags/tag160.xml" ContentType="application/vnd.openxmlformats-officedocument.presentationml.tags+xml"/>
  <Override PartName="/ppt/tags/tag161.xml" ContentType="application/vnd.openxmlformats-officedocument.presentationml.tags+xml"/>
  <Override PartName="/ppt/notesSlides/notesSlide36.xml" ContentType="application/vnd.openxmlformats-officedocument.presentationml.notesSlide+xml"/>
  <Override PartName="/ppt/tags/tag162.xml" ContentType="application/vnd.openxmlformats-officedocument.presentationml.tags+xml"/>
  <Override PartName="/ppt/tags/tag163.xml" ContentType="application/vnd.openxmlformats-officedocument.presentationml.tags+xml"/>
  <Override PartName="/ppt/notesSlides/notesSlide37.xml" ContentType="application/vnd.openxmlformats-officedocument.presentationml.notesSlide+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notesSlides/notesSlide38.xml" ContentType="application/vnd.openxmlformats-officedocument.presentationml.notesSlide+xml"/>
  <Override PartName="/ppt/charts/chart9.xml" ContentType="application/vnd.openxmlformats-officedocument.drawingml.chart+xml"/>
  <Override PartName="/ppt/tags/tag172.xml" ContentType="application/vnd.openxmlformats-officedocument.presentationml.tags+xml"/>
  <Override PartName="/ppt/tags/tag173.xml" ContentType="application/vnd.openxmlformats-officedocument.presentationml.tags+xml"/>
  <Override PartName="/ppt/notesSlides/notesSlide39.xml" ContentType="application/vnd.openxmlformats-officedocument.presentationml.notesSlide+xml"/>
  <Override PartName="/ppt/tags/tag174.xml" ContentType="application/vnd.openxmlformats-officedocument.presentationml.tags+xml"/>
  <Override PartName="/ppt/tags/tag175.xml" ContentType="application/vnd.openxmlformats-officedocument.presentationml.tags+xml"/>
  <Override PartName="/ppt/notesSlides/notesSlide40.xml" ContentType="application/vnd.openxmlformats-officedocument.presentationml.notesSlide+xml"/>
  <Override PartName="/ppt/tags/tag176.xml" ContentType="application/vnd.openxmlformats-officedocument.presentationml.tags+xml"/>
  <Override PartName="/ppt/tags/tag177.xml" ContentType="application/vnd.openxmlformats-officedocument.presentationml.tags+xml"/>
  <Override PartName="/ppt/notesSlides/notesSlide41.xml" ContentType="application/vnd.openxmlformats-officedocument.presentationml.notesSlide+xml"/>
  <Override PartName="/ppt/tags/tag178.xml" ContentType="application/vnd.openxmlformats-officedocument.presentationml.tags+xml"/>
  <Override PartName="/ppt/tags/tag179.xml" ContentType="application/vnd.openxmlformats-officedocument.presentationml.tags+xml"/>
  <Override PartName="/ppt/notesSlides/notesSlide42.xml" ContentType="application/vnd.openxmlformats-officedocument.presentationml.notesSlide+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notesSlides/notesSlide43.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44.xml" ContentType="application/vnd.openxmlformats-officedocument.presentationml.notesSlide+xml"/>
  <Override PartName="/ppt/tags/tag188.xml" ContentType="application/vnd.openxmlformats-officedocument.presentationml.tags+xml"/>
  <Override PartName="/ppt/notesSlides/notesSlide45.xml" ContentType="application/vnd.openxmlformats-officedocument.presentationml.notesSlide+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notesSlides/notesSlide4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notesSlides/notesSlide49.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203.xml" ContentType="application/vnd.openxmlformats-officedocument.presentationml.tags+xml"/>
  <Override PartName="/ppt/notesSlides/notesSlide53.xml" ContentType="application/vnd.openxmlformats-officedocument.presentationml.notesSlide+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notesSlides/notesSlide54.xml" ContentType="application/vnd.openxmlformats-officedocument.presentationml.notesSlide+xml"/>
  <Override PartName="/ppt/charts/chart15.xml" ContentType="application/vnd.openxmlformats-officedocument.drawingml.chart+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notesSlides/notesSlide59.xml" ContentType="application/vnd.openxmlformats-officedocument.presentationml.notesSlide+xml"/>
  <Override PartName="/ppt/charts/chart16.xml" ContentType="application/vnd.openxmlformats-officedocument.drawingml.chart+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ags/tag215.xml" ContentType="application/vnd.openxmlformats-officedocument.presentationml.tags+xml"/>
  <Override PartName="/ppt/tags/tag216.xml" ContentType="application/vnd.openxmlformats-officedocument.presentationml.tags+xml"/>
  <Override PartName="/ppt/notesSlides/notesSlide63.xml" ContentType="application/vnd.openxmlformats-officedocument.presentationml.notesSlide+xml"/>
  <Override PartName="/ppt/tags/tag217.xml" ContentType="application/vnd.openxmlformats-officedocument.presentationml.tags+xml"/>
  <Override PartName="/ppt/tags/tag218.xml" ContentType="application/vnd.openxmlformats-officedocument.presentationml.tags+xml"/>
  <Override PartName="/ppt/notesSlides/notesSlide64.xml" ContentType="application/vnd.openxmlformats-officedocument.presentationml.notesSlide+xml"/>
  <Override PartName="/ppt/tags/tag219.xml" ContentType="application/vnd.openxmlformats-officedocument.presentationml.tags+xml"/>
  <Override PartName="/ppt/tags/tag220.xml" ContentType="application/vnd.openxmlformats-officedocument.presentationml.tags+xml"/>
  <Override PartName="/ppt/notesSlides/notesSlide65.xml" ContentType="application/vnd.openxmlformats-officedocument.presentationml.notesSlide+xml"/>
  <Override PartName="/ppt/tags/tag221.xml" ContentType="application/vnd.openxmlformats-officedocument.presentationml.tags+xml"/>
  <Override PartName="/ppt/tags/tag222.xml" ContentType="application/vnd.openxmlformats-officedocument.presentationml.tags+xml"/>
  <Override PartName="/ppt/notesSlides/notesSlide66.xml" ContentType="application/vnd.openxmlformats-officedocument.presentationml.notesSlide+xml"/>
  <Override PartName="/ppt/tags/tag223.xml" ContentType="application/vnd.openxmlformats-officedocument.presentationml.tags+xml"/>
  <Override PartName="/ppt/tags/tag224.xml" ContentType="application/vnd.openxmlformats-officedocument.presentationml.tags+xml"/>
  <Override PartName="/ppt/notesSlides/notesSlide67.xml" ContentType="application/vnd.openxmlformats-officedocument.presentationml.notesSlide+xml"/>
  <Override PartName="/ppt/charts/chart17.xml" ContentType="application/vnd.openxmlformats-officedocument.drawingml.chart+xml"/>
  <Override PartName="/ppt/tags/tag225.xml" ContentType="application/vnd.openxmlformats-officedocument.presentationml.tags+xml"/>
  <Override PartName="/ppt/tags/tag226.xml" ContentType="application/vnd.openxmlformats-officedocument.presentationml.tags+xml"/>
  <Override PartName="/ppt/notesSlides/notesSlide68.xml" ContentType="application/vnd.openxmlformats-officedocument.presentationml.notesSlide+xml"/>
  <Override PartName="/ppt/charts/chart18.xml" ContentType="application/vnd.openxmlformats-officedocument.drawingml.chart+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notesSlides/notesSlide69.xml" ContentType="application/vnd.openxmlformats-officedocument.presentationml.notesSlide+xml"/>
  <Override PartName="/ppt/charts/chart19.xml" ContentType="application/vnd.openxmlformats-officedocument.drawingml.chart+xml"/>
  <Override PartName="/ppt/tags/tag231.xml" ContentType="application/vnd.openxmlformats-officedocument.presentationml.tags+xml"/>
  <Override PartName="/ppt/tags/tag232.xml" ContentType="application/vnd.openxmlformats-officedocument.presentationml.tags+xml"/>
  <Override PartName="/ppt/notesSlides/notesSlide70.xml" ContentType="application/vnd.openxmlformats-officedocument.presentationml.notesSlide+xml"/>
  <Override PartName="/ppt/charts/chart20.xml" ContentType="application/vnd.openxmlformats-officedocument.drawingml.chart+xml"/>
  <Override PartName="/ppt/tags/tag233.xml" ContentType="application/vnd.openxmlformats-officedocument.presentationml.tags+xml"/>
  <Override PartName="/ppt/tags/tag234.xml" ContentType="application/vnd.openxmlformats-officedocument.presentationml.tags+xml"/>
  <Override PartName="/ppt/notesSlides/notesSlide71.xml" ContentType="application/vnd.openxmlformats-officedocument.presentationml.notesSlide+xml"/>
  <Override PartName="/ppt/tags/tag235.xml" ContentType="application/vnd.openxmlformats-officedocument.presentationml.tags+xml"/>
  <Override PartName="/ppt/tags/tag236.xml" ContentType="application/vnd.openxmlformats-officedocument.presentationml.tags+xml"/>
  <Override PartName="/ppt/notesSlides/notesSlide72.xml" ContentType="application/vnd.openxmlformats-officedocument.presentationml.notesSlide+xml"/>
  <Override PartName="/ppt/tags/tag237.xml" ContentType="application/vnd.openxmlformats-officedocument.presentationml.tags+xml"/>
  <Override PartName="/ppt/tags/tag238.xml" ContentType="application/vnd.openxmlformats-officedocument.presentationml.tags+xml"/>
  <Override PartName="/ppt/notesSlides/notesSlide73.xml" ContentType="application/vnd.openxmlformats-officedocument.presentationml.notesSlide+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notesSlides/notesSlide74.xml" ContentType="application/vnd.openxmlformats-officedocument.presentationml.notesSlide+xml"/>
  <Override PartName="/ppt/tags/tag242.xml" ContentType="application/vnd.openxmlformats-officedocument.presentationml.tags+xml"/>
  <Override PartName="/ppt/tags/tag243.xml" ContentType="application/vnd.openxmlformats-officedocument.presentationml.tags+xml"/>
  <Override PartName="/ppt/notesSlides/notesSlide75.xml" ContentType="application/vnd.openxmlformats-officedocument.presentationml.notesSlide+xml"/>
  <Override PartName="/ppt/tags/tag244.xml" ContentType="application/vnd.openxmlformats-officedocument.presentationml.tags+xml"/>
  <Override PartName="/ppt/tags/tag245.xml" ContentType="application/vnd.openxmlformats-officedocument.presentationml.tags+xml"/>
  <Override PartName="/ppt/notesSlides/notesSlide76.xml" ContentType="application/vnd.openxmlformats-officedocument.presentationml.notesSlide+xml"/>
  <Override PartName="/ppt/tags/tag246.xml" ContentType="application/vnd.openxmlformats-officedocument.presentationml.tags+xml"/>
  <Override PartName="/ppt/tags/tag247.xml" ContentType="application/vnd.openxmlformats-officedocument.presentationml.tags+xml"/>
  <Override PartName="/ppt/notesSlides/notesSlide77.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notesSlides/notesSlide78.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tags/tag250.xml" ContentType="application/vnd.openxmlformats-officedocument.presentationml.tags+xml"/>
  <Override PartName="/ppt/tags/tag251.xml" ContentType="application/vnd.openxmlformats-officedocument.presentationml.tags+xml"/>
  <Override PartName="/ppt/notesSlides/notesSlide79.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tags/tag252.xml" ContentType="application/vnd.openxmlformats-officedocument.presentationml.tags+xml"/>
  <Override PartName="/ppt/tags/tag253.xml" ContentType="application/vnd.openxmlformats-officedocument.presentationml.tags+xml"/>
  <Override PartName="/ppt/notesSlides/notesSlide80.xml" ContentType="application/vnd.openxmlformats-officedocument.presentationml.notesSlide+xml"/>
  <Override PartName="/ppt/charts/chart26.xml" ContentType="application/vnd.openxmlformats-officedocument.drawingml.chart+xml"/>
  <Override PartName="/ppt/drawings/drawing2.xml" ContentType="application/vnd.openxmlformats-officedocument.drawingml.chartshapes+xml"/>
  <Override PartName="/ppt/tags/tag254.xml" ContentType="application/vnd.openxmlformats-officedocument.presentationml.tags+xml"/>
  <Override PartName="/ppt/tags/tag255.xml" ContentType="application/vnd.openxmlformats-officedocument.presentationml.tags+xml"/>
  <Override PartName="/ppt/notesSlides/notesSlide81.xml" ContentType="application/vnd.openxmlformats-officedocument.presentationml.notesSlide+xml"/>
  <Override PartName="/ppt/tags/tag256.xml" ContentType="application/vnd.openxmlformats-officedocument.presentationml.tags+xml"/>
  <Override PartName="/ppt/tags/tag257.xml" ContentType="application/vnd.openxmlformats-officedocument.presentationml.tags+xml"/>
  <Override PartName="/ppt/notesSlides/notesSlide82.xml" ContentType="application/vnd.openxmlformats-officedocument.presentationml.notesSlide+xml"/>
  <Override PartName="/ppt/tags/tag258.xml" ContentType="application/vnd.openxmlformats-officedocument.presentationml.tags+xml"/>
  <Override PartName="/ppt/tags/tag259.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ags/tag260.xml" ContentType="application/vnd.openxmlformats-officedocument.presentationml.tags+xml"/>
  <Override PartName="/ppt/notesSlides/notesSlide85.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notesSlides/notesSlide86.xml" ContentType="application/vnd.openxmlformats-officedocument.presentationml.notesSlide+xml"/>
  <Override PartName="/ppt/charts/chart30.xml" ContentType="application/vnd.openxmlformats-officedocument.drawingml.chart+xml"/>
  <Override PartName="/ppt/notesSlides/notesSlide87.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notesSlides/notesSlide88.xml" ContentType="application/vnd.openxmlformats-officedocument.presentationml.notesSlide+xml"/>
  <Override PartName="/ppt/tags/tag261.xml" ContentType="application/vnd.openxmlformats-officedocument.presentationml.tags+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262.xml" ContentType="application/vnd.openxmlformats-officedocument.presentationml.tags+xml"/>
  <Override PartName="/ppt/tags/tag263.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34.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ags/tag264.xml" ContentType="application/vnd.openxmlformats-officedocument.presentationml.tags+xml"/>
  <Override PartName="/ppt/notesSlides/notesSlide100.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drawings/drawing3.xml" ContentType="application/vnd.openxmlformats-officedocument.drawingml.chartshapes+xml"/>
  <Override PartName="/ppt/notesSlides/notesSlide101.xml" ContentType="application/vnd.openxmlformats-officedocument.presentationml.notesSlide+xml"/>
  <Override PartName="/ppt/charts/chart37.xml" ContentType="application/vnd.openxmlformats-officedocument.drawingml.chart+xml"/>
  <Override PartName="/ppt/notesSlides/notesSlide102.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tags/tag265.xml" ContentType="application/vnd.openxmlformats-officedocument.presentationml.tags+xml"/>
  <Override PartName="/ppt/notesSlides/notesSlide103.xml" ContentType="application/vnd.openxmlformats-officedocument.presentationml.notesSlide+xml"/>
  <Override PartName="/ppt/charts/chart42.xml" ContentType="application/vnd.openxmlformats-officedocument.drawingml.chart+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ags/tag266.xml" ContentType="application/vnd.openxmlformats-officedocument.presentationml.tags+xml"/>
  <Override PartName="/ppt/notesSlides/notesSlide107.xml" ContentType="application/vnd.openxmlformats-officedocument.presentationml.notesSlide+xml"/>
  <Override PartName="/ppt/charts/chart43.xml" ContentType="application/vnd.openxmlformats-officedocument.drawingml.chart+xml"/>
  <Override PartName="/ppt/drawings/drawing4.xml" ContentType="application/vnd.openxmlformats-officedocument.drawingml.chartshapes+xml"/>
  <Override PartName="/ppt/notesSlides/notesSlide108.xml" ContentType="application/vnd.openxmlformats-officedocument.presentationml.notesSlide+xml"/>
  <Override PartName="/ppt/tags/tag267.xml" ContentType="application/vnd.openxmlformats-officedocument.presentationml.tags+xml"/>
  <Override PartName="/ppt/notesSlides/notesSlide109.xml" ContentType="application/vnd.openxmlformats-officedocument.presentationml.notesSlide+xml"/>
  <Override PartName="/ppt/tags/tag268.xml" ContentType="application/vnd.openxmlformats-officedocument.presentationml.tags+xml"/>
  <Override PartName="/ppt/tags/tag269.xml" ContentType="application/vnd.openxmlformats-officedocument.presentationml.tags+xml"/>
  <Override PartName="/ppt/notesSlides/notesSlide110.xml" ContentType="application/vnd.openxmlformats-officedocument.presentationml.notesSlide+xml"/>
  <Override PartName="/ppt/tags/tag270.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822" r:id="rId4"/>
    <p:sldMasterId id="2147483892" r:id="rId5"/>
    <p:sldMasterId id="2147483969" r:id="rId6"/>
    <p:sldMasterId id="2147483990" r:id="rId7"/>
    <p:sldMasterId id="2147484086" r:id="rId8"/>
    <p:sldMasterId id="2147484055" r:id="rId9"/>
  </p:sldMasterIdLst>
  <p:notesMasterIdLst>
    <p:notesMasterId r:id="rId123"/>
  </p:notesMasterIdLst>
  <p:handoutMasterIdLst>
    <p:handoutMasterId r:id="rId124"/>
  </p:handoutMasterIdLst>
  <p:sldIdLst>
    <p:sldId id="2147469924" r:id="rId10"/>
    <p:sldId id="2147469854" r:id="rId11"/>
    <p:sldId id="2147469935" r:id="rId12"/>
    <p:sldId id="2147469799" r:id="rId13"/>
    <p:sldId id="2147469800" r:id="rId14"/>
    <p:sldId id="2147469849" r:id="rId15"/>
    <p:sldId id="2147469805" r:id="rId16"/>
    <p:sldId id="2147469807" r:id="rId17"/>
    <p:sldId id="2147469801" r:id="rId18"/>
    <p:sldId id="2147469962" r:id="rId19"/>
    <p:sldId id="2147469963" r:id="rId20"/>
    <p:sldId id="2147469964" r:id="rId21"/>
    <p:sldId id="2147469965" r:id="rId22"/>
    <p:sldId id="2147469966" r:id="rId23"/>
    <p:sldId id="2147469967" r:id="rId24"/>
    <p:sldId id="2147469968" r:id="rId25"/>
    <p:sldId id="2147469969" r:id="rId26"/>
    <p:sldId id="2147469970" r:id="rId27"/>
    <p:sldId id="2147469971" r:id="rId28"/>
    <p:sldId id="2147469972" r:id="rId29"/>
    <p:sldId id="2147469973" r:id="rId30"/>
    <p:sldId id="2147469974" r:id="rId31"/>
    <p:sldId id="2147469975" r:id="rId32"/>
    <p:sldId id="2147469976" r:id="rId33"/>
    <p:sldId id="2147469977" r:id="rId34"/>
    <p:sldId id="2147469978" r:id="rId35"/>
    <p:sldId id="2147469979" r:id="rId36"/>
    <p:sldId id="2147469980" r:id="rId37"/>
    <p:sldId id="2147469981" r:id="rId38"/>
    <p:sldId id="2147469982" r:id="rId39"/>
    <p:sldId id="2147469983" r:id="rId40"/>
    <p:sldId id="2147469984" r:id="rId41"/>
    <p:sldId id="2147469985" r:id="rId42"/>
    <p:sldId id="2147469986" r:id="rId43"/>
    <p:sldId id="2147469987" r:id="rId44"/>
    <p:sldId id="2147469988" r:id="rId45"/>
    <p:sldId id="2147469989" r:id="rId46"/>
    <p:sldId id="2147469990" r:id="rId47"/>
    <p:sldId id="2147469991" r:id="rId48"/>
    <p:sldId id="2147469992" r:id="rId49"/>
    <p:sldId id="2147469993" r:id="rId50"/>
    <p:sldId id="2147469994" r:id="rId51"/>
    <p:sldId id="2147469995" r:id="rId52"/>
    <p:sldId id="2147469996" r:id="rId53"/>
    <p:sldId id="2147469997" r:id="rId54"/>
    <p:sldId id="2147469998" r:id="rId55"/>
    <p:sldId id="2147469999" r:id="rId56"/>
    <p:sldId id="2147470000" r:id="rId57"/>
    <p:sldId id="2147470001" r:id="rId58"/>
    <p:sldId id="2147470002" r:id="rId59"/>
    <p:sldId id="2147470003" r:id="rId60"/>
    <p:sldId id="2147470004" r:id="rId61"/>
    <p:sldId id="2147470005" r:id="rId62"/>
    <p:sldId id="2147470006" r:id="rId63"/>
    <p:sldId id="2147470007" r:id="rId64"/>
    <p:sldId id="2147470008" r:id="rId65"/>
    <p:sldId id="2147470009" r:id="rId66"/>
    <p:sldId id="2147470010" r:id="rId67"/>
    <p:sldId id="2147470011" r:id="rId68"/>
    <p:sldId id="2147470012" r:id="rId69"/>
    <p:sldId id="2147470013" r:id="rId70"/>
    <p:sldId id="2147470014" r:id="rId71"/>
    <p:sldId id="2147470015" r:id="rId72"/>
    <p:sldId id="2147470016" r:id="rId73"/>
    <p:sldId id="2147470017" r:id="rId74"/>
    <p:sldId id="2147470018" r:id="rId75"/>
    <p:sldId id="2147470019" r:id="rId76"/>
    <p:sldId id="2147470020" r:id="rId77"/>
    <p:sldId id="2147470021" r:id="rId78"/>
    <p:sldId id="2147470022" r:id="rId79"/>
    <p:sldId id="2147470023" r:id="rId80"/>
    <p:sldId id="2147470024" r:id="rId81"/>
    <p:sldId id="2147470025" r:id="rId82"/>
    <p:sldId id="2147470026" r:id="rId83"/>
    <p:sldId id="2147470027" r:id="rId84"/>
    <p:sldId id="2147470028" r:id="rId85"/>
    <p:sldId id="2147470029" r:id="rId86"/>
    <p:sldId id="2147470030" r:id="rId87"/>
    <p:sldId id="2147470031" r:id="rId88"/>
    <p:sldId id="2147470032" r:id="rId89"/>
    <p:sldId id="2147470033" r:id="rId90"/>
    <p:sldId id="2147470034" r:id="rId91"/>
    <p:sldId id="2147470035" r:id="rId92"/>
    <p:sldId id="2147470036" r:id="rId93"/>
    <p:sldId id="2147470037" r:id="rId94"/>
    <p:sldId id="2147470038" r:id="rId95"/>
    <p:sldId id="2147470039" r:id="rId96"/>
    <p:sldId id="2147470040" r:id="rId97"/>
    <p:sldId id="2147470041" r:id="rId98"/>
    <p:sldId id="2147470042" r:id="rId99"/>
    <p:sldId id="2147470043" r:id="rId100"/>
    <p:sldId id="2147470044" r:id="rId101"/>
    <p:sldId id="2147470045" r:id="rId102"/>
    <p:sldId id="2147470046" r:id="rId103"/>
    <p:sldId id="2147470047" r:id="rId104"/>
    <p:sldId id="2147470048" r:id="rId105"/>
    <p:sldId id="2147470049" r:id="rId106"/>
    <p:sldId id="2147470050" r:id="rId107"/>
    <p:sldId id="2147470051" r:id="rId108"/>
    <p:sldId id="2147470052" r:id="rId109"/>
    <p:sldId id="2147470053" r:id="rId110"/>
    <p:sldId id="2147470054" r:id="rId111"/>
    <p:sldId id="2147470055" r:id="rId112"/>
    <p:sldId id="2147470056" r:id="rId113"/>
    <p:sldId id="2147470057" r:id="rId114"/>
    <p:sldId id="2147470058" r:id="rId115"/>
    <p:sldId id="2147470059" r:id="rId116"/>
    <p:sldId id="2147470060" r:id="rId117"/>
    <p:sldId id="2147470061" r:id="rId118"/>
    <p:sldId id="2147470062" r:id="rId119"/>
    <p:sldId id="2147470063" r:id="rId120"/>
    <p:sldId id="2147470064" r:id="rId121"/>
    <p:sldId id="2147470065" r:id="rId122"/>
  </p:sldIdLst>
  <p:sldSz cx="12198350" cy="6858000"/>
  <p:notesSz cx="6950075" cy="9236075"/>
  <p:custDataLst>
    <p:tags r:id="rId12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2" userDrawn="1">
          <p15:clr>
            <a:srgbClr val="A4A3A4"/>
          </p15:clr>
        </p15:guide>
      </p15:sldGuideLst>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 id="{FE3CDB24-19CD-668A-C182-9AB94B1295F6}" name="Kyle T Madura" initials="KTM" userId="S::Kyle.Madura@parthenon.ey.com::da561cb1-1ed2-46d6-8b52-bc39395058ae" providerId="AD"/>
  <p188:author id="{87867626-6968-5702-BF25-1E1971C563D2}" name="Dona Gilbertson" initials="DG" userId="S::dona.gilbertson@ey.com::13b819c4-cec5-4859-bf40-caeb416a8f13" providerId="AD"/>
  <p188:author id="{4C365B36-2C7F-B8A4-36F7-36AD58856BCC}" name="Reyni Easow" initials="RE" userId="S::reyni.easow@gds.ey.com::daba15d1-cfb1-4cec-a4eb-b3014ca3d9f8" providerId="AD"/>
  <p188:author id="{003CA763-FE22-81DE-4080-0348861971D5}" name="Sam J Wolfson" initials="SJW" userId="S::Sam.Wolfson@parthenon.ey.com::6d1d33e9-5d72-4c69-9442-bf49db85aacf" providerId="AD"/>
  <p188:author id="{155F1D75-CD64-C7E6-DFE5-544F2B886E49}" name="Umair Naeem" initials="UN" userId="S::Umair.Naeem@ey.com::45828129-aa1d-449b-a7a5-9f33df09e73d" providerId="AD"/>
  <p188:author id="{B4161DC2-ADFA-DC55-BBFD-DE92E8D972F6}" name="Reyni Easow" initials="RE" userId="S::Reyni.Easow@gds.ey.com::daba15d1-cfb1-4cec-a4eb-b3014ca3d9f8" providerId="AD"/>
  <p188:author id="{CD91C9C3-F1CB-71DE-866C-D220BC3FD10F}" name="Joe Staley" initials="JS" userId="S::Joe.Staley@ey.com::8465837c-3aaf-4ea0-ae0b-d07dc30238d7" providerId="AD"/>
  <p188:author id="{AF9FC5E2-2359-8A21-4190-3858C62D5CFD}" name="Teddy P Christakos" initials="TPC" userId="S::Teddy.Christakos@parthenon.ey.com::7a1cb444-71a3-426c-9f3d-e070e618f4c5" providerId="AD"/>
  <p188:author id="{2B3CE5FC-D458-C7C8-CB62-79DB0336CAB4}" name="Meghan Egan" initials="ME" userId="S::Meghan.Kearney@ey.com::74bfe8ea-2483-4f67-bf0e-769aa569c237" providerId="AD"/>
  <p188:author id="{359993FE-DAD6-0E46-7706-3F7B955815CB}" name="Kate Pinto" initials="KP" userId="S::Kate.Pinto@parthenon.ey.com::4bd6566f-60c5-4f8e-a2e4-d49956420ac2"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67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2D1F5"/>
    <a:srgbClr val="E80D00"/>
    <a:srgbClr val="0070C0"/>
    <a:srgbClr val="7A7A7A"/>
    <a:srgbClr val="9E9E9E"/>
    <a:srgbClr val="7E40E9"/>
    <a:srgbClr val="FFE600"/>
    <a:srgbClr val="CC0000"/>
    <a:srgbClr val="FFA766"/>
    <a:srgbClr val="FF8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0025C96-AA0F-4898-8BAF-FC2EFF40DF5F}" v="123" dt="2023-02-23T19:08:52.392"/>
    <p1510:client id="{7D8AA3EE-7F83-4FFD-BB9A-B8A8E5DC82C7}" v="2711" dt="2023-02-23T21:35:54.018"/>
    <p1510:client id="{9084B086-6F0A-40FF-B631-69E30B947312}" v="504" vWet="520" dt="2023-02-23T21:33:37.978"/>
    <p1510:client id="{99973143-4CA4-4E6B-9952-A8CF6ED5A366}" v="2" dt="2023-02-24T17:42:59.418"/>
    <p1510:client id="{BD85FDBC-EB06-4601-8F39-5B8CCE143D84}" v="3" dt="2023-02-24T16:56:31.64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47" autoAdjust="0"/>
    <p:restoredTop sz="91287" autoAdjust="0"/>
  </p:normalViewPr>
  <p:slideViewPr>
    <p:cSldViewPr snapToGrid="0">
      <p:cViewPr varScale="1">
        <p:scale>
          <a:sx n="100" d="100"/>
          <a:sy n="100" d="100"/>
        </p:scale>
        <p:origin x="906" y="78"/>
      </p:cViewPr>
      <p:guideLst>
        <p:guide orient="horz" pos="2160"/>
        <p:guide pos="3842"/>
      </p:guideLst>
    </p:cSldViewPr>
  </p:slideViewPr>
  <p:notesTextViewPr>
    <p:cViewPr>
      <p:scale>
        <a:sx n="66" d="100"/>
        <a:sy n="66" d="100"/>
      </p:scale>
      <p:origin x="0" y="0"/>
    </p:cViewPr>
  </p:notesTextViewPr>
  <p:notesViewPr>
    <p:cSldViewPr snapToGrid="0">
      <p:cViewPr>
        <p:scale>
          <a:sx n="200" d="100"/>
          <a:sy n="200" d="100"/>
        </p:scale>
        <p:origin x="144" y="-4146"/>
      </p:cViewPr>
      <p:guideLst>
        <p:guide orient="horz" pos="2909"/>
        <p:guide pos="2189"/>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117" Type="http://schemas.openxmlformats.org/officeDocument/2006/relationships/slide" Target="slides/slide108.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slide" Target="slides/slide75.xml"/><Relationship Id="rId89" Type="http://schemas.openxmlformats.org/officeDocument/2006/relationships/slide" Target="slides/slide80.xml"/><Relationship Id="rId112" Type="http://schemas.openxmlformats.org/officeDocument/2006/relationships/slide" Target="slides/slide103.xml"/><Relationship Id="rId133" Type="http://schemas.microsoft.com/office/2018/10/relationships/authors" Target="authors.xml"/><Relationship Id="rId16" Type="http://schemas.openxmlformats.org/officeDocument/2006/relationships/slide" Target="slides/slide7.xml"/><Relationship Id="rId107" Type="http://schemas.openxmlformats.org/officeDocument/2006/relationships/slide" Target="slides/slide98.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102" Type="http://schemas.openxmlformats.org/officeDocument/2006/relationships/slide" Target="slides/slide93.xml"/><Relationship Id="rId123" Type="http://schemas.openxmlformats.org/officeDocument/2006/relationships/notesMaster" Target="notesMasters/notesMaster1.xml"/><Relationship Id="rId128" Type="http://schemas.openxmlformats.org/officeDocument/2006/relationships/viewProps" Target="viewProps.xml"/><Relationship Id="rId5" Type="http://schemas.openxmlformats.org/officeDocument/2006/relationships/slideMaster" Target="slideMasters/slideMaster2.xml"/><Relationship Id="rId90" Type="http://schemas.openxmlformats.org/officeDocument/2006/relationships/slide" Target="slides/slide81.xml"/><Relationship Id="rId95" Type="http://schemas.openxmlformats.org/officeDocument/2006/relationships/slide" Target="slides/slide86.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openxmlformats.org/officeDocument/2006/relationships/slide" Target="slides/slide68.xml"/><Relationship Id="rId100" Type="http://schemas.openxmlformats.org/officeDocument/2006/relationships/slide" Target="slides/slide91.xml"/><Relationship Id="rId105" Type="http://schemas.openxmlformats.org/officeDocument/2006/relationships/slide" Target="slides/slide96.xml"/><Relationship Id="rId113" Type="http://schemas.openxmlformats.org/officeDocument/2006/relationships/slide" Target="slides/slide104.xml"/><Relationship Id="rId118" Type="http://schemas.openxmlformats.org/officeDocument/2006/relationships/slide" Target="slides/slide109.xml"/><Relationship Id="rId126" Type="http://schemas.openxmlformats.org/officeDocument/2006/relationships/commentAuthors" Target="commentAuthors.xml"/><Relationship Id="rId8" Type="http://schemas.openxmlformats.org/officeDocument/2006/relationships/slideMaster" Target="slideMasters/slideMaster5.xml"/><Relationship Id="rId51" Type="http://schemas.openxmlformats.org/officeDocument/2006/relationships/slide" Target="slides/slide42.xml"/><Relationship Id="rId72" Type="http://schemas.openxmlformats.org/officeDocument/2006/relationships/slide" Target="slides/slide63.xml"/><Relationship Id="rId80" Type="http://schemas.openxmlformats.org/officeDocument/2006/relationships/slide" Target="slides/slide71.xml"/><Relationship Id="rId85" Type="http://schemas.openxmlformats.org/officeDocument/2006/relationships/slide" Target="slides/slide76.xml"/><Relationship Id="rId93" Type="http://schemas.openxmlformats.org/officeDocument/2006/relationships/slide" Target="slides/slide84.xml"/><Relationship Id="rId98" Type="http://schemas.openxmlformats.org/officeDocument/2006/relationships/slide" Target="slides/slide89.xml"/><Relationship Id="rId121" Type="http://schemas.openxmlformats.org/officeDocument/2006/relationships/slide" Target="slides/slide112.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103" Type="http://schemas.openxmlformats.org/officeDocument/2006/relationships/slide" Target="slides/slide94.xml"/><Relationship Id="rId108" Type="http://schemas.openxmlformats.org/officeDocument/2006/relationships/slide" Target="slides/slide99.xml"/><Relationship Id="rId116" Type="http://schemas.openxmlformats.org/officeDocument/2006/relationships/slide" Target="slides/slide107.xml"/><Relationship Id="rId124" Type="http://schemas.openxmlformats.org/officeDocument/2006/relationships/handoutMaster" Target="handoutMasters/handoutMaster1.xml"/><Relationship Id="rId129" Type="http://schemas.openxmlformats.org/officeDocument/2006/relationships/theme" Target="theme/theme1.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slide" Target="slides/slide74.xml"/><Relationship Id="rId88" Type="http://schemas.openxmlformats.org/officeDocument/2006/relationships/slide" Target="slides/slide79.xml"/><Relationship Id="rId91" Type="http://schemas.openxmlformats.org/officeDocument/2006/relationships/slide" Target="slides/slide82.xml"/><Relationship Id="rId96" Type="http://schemas.openxmlformats.org/officeDocument/2006/relationships/slide" Target="slides/slide87.xml"/><Relationship Id="rId111" Type="http://schemas.openxmlformats.org/officeDocument/2006/relationships/slide" Target="slides/slide102.xml"/><Relationship Id="rId132"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6" Type="http://schemas.openxmlformats.org/officeDocument/2006/relationships/slide" Target="slides/slide97.xml"/><Relationship Id="rId114" Type="http://schemas.openxmlformats.org/officeDocument/2006/relationships/slide" Target="slides/slide105.xml"/><Relationship Id="rId119" Type="http://schemas.openxmlformats.org/officeDocument/2006/relationships/slide" Target="slides/slide110.xml"/><Relationship Id="rId127" Type="http://schemas.openxmlformats.org/officeDocument/2006/relationships/presProps" Target="presProps.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slide" Target="slides/slide72.xml"/><Relationship Id="rId86" Type="http://schemas.openxmlformats.org/officeDocument/2006/relationships/slide" Target="slides/slide77.xml"/><Relationship Id="rId94" Type="http://schemas.openxmlformats.org/officeDocument/2006/relationships/slide" Target="slides/slide85.xml"/><Relationship Id="rId99" Type="http://schemas.openxmlformats.org/officeDocument/2006/relationships/slide" Target="slides/slide90.xml"/><Relationship Id="rId101" Type="http://schemas.openxmlformats.org/officeDocument/2006/relationships/slide" Target="slides/slide92.xml"/><Relationship Id="rId122" Type="http://schemas.openxmlformats.org/officeDocument/2006/relationships/slide" Target="slides/slide113.xml"/><Relationship Id="rId130"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109" Type="http://schemas.openxmlformats.org/officeDocument/2006/relationships/slide" Target="slides/slide10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97" Type="http://schemas.openxmlformats.org/officeDocument/2006/relationships/slide" Target="slides/slide88.xml"/><Relationship Id="rId104" Type="http://schemas.openxmlformats.org/officeDocument/2006/relationships/slide" Target="slides/slide95.xml"/><Relationship Id="rId120" Type="http://schemas.openxmlformats.org/officeDocument/2006/relationships/slide" Target="slides/slide111.xml"/><Relationship Id="rId125" Type="http://schemas.openxmlformats.org/officeDocument/2006/relationships/tags" Target="tags/tag1.xml"/><Relationship Id="rId7" Type="http://schemas.openxmlformats.org/officeDocument/2006/relationships/slideMaster" Target="slideMasters/slideMaster4.xml"/><Relationship Id="rId71" Type="http://schemas.openxmlformats.org/officeDocument/2006/relationships/slide" Target="slides/slide62.xml"/><Relationship Id="rId92" Type="http://schemas.openxmlformats.org/officeDocument/2006/relationships/slide" Target="slides/slide83.xml"/><Relationship Id="rId2" Type="http://schemas.openxmlformats.org/officeDocument/2006/relationships/customXml" Target="../customXml/item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openxmlformats.org/officeDocument/2006/relationships/slide" Target="slides/slide78.xml"/><Relationship Id="rId110" Type="http://schemas.openxmlformats.org/officeDocument/2006/relationships/slide" Target="slides/slide101.xml"/><Relationship Id="rId115" Type="http://schemas.openxmlformats.org/officeDocument/2006/relationships/slide" Target="slides/slide106.xml"/><Relationship Id="rId131" Type="http://schemas.microsoft.com/office/2016/11/relationships/changesInfo" Target="changesInfos/changesInfo1.xml"/><Relationship Id="rId61" Type="http://schemas.openxmlformats.org/officeDocument/2006/relationships/slide" Target="slides/slide52.xml"/><Relationship Id="rId82" Type="http://schemas.openxmlformats.org/officeDocument/2006/relationships/slide" Target="slides/slide73.xml"/><Relationship Id="rId19" Type="http://schemas.openxmlformats.org/officeDocument/2006/relationships/slide" Target="slides/slide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m J Wolfson" userId="6d1d33e9-5d72-4c69-9442-bf49db85aacf" providerId="ADAL" clId="{7D8AA3EE-7F83-4FFD-BB9A-B8A8E5DC82C7}"/>
    <pc:docChg chg="undo custSel addSld delSld modSld modMainMaster delSection replTag">
      <pc:chgData name="Sam J Wolfson" userId="6d1d33e9-5d72-4c69-9442-bf49db85aacf" providerId="ADAL" clId="{7D8AA3EE-7F83-4FFD-BB9A-B8A8E5DC82C7}" dt="2023-02-23T21:35:54.018" v="2739" actId="14100"/>
      <pc:docMkLst>
        <pc:docMk/>
      </pc:docMkLst>
      <pc:sldChg chg="modSp mod">
        <pc:chgData name="Sam J Wolfson" userId="6d1d33e9-5d72-4c69-9442-bf49db85aacf" providerId="ADAL" clId="{7D8AA3EE-7F83-4FFD-BB9A-B8A8E5DC82C7}" dt="2023-02-23T19:21:08.782" v="35" actId="20577"/>
        <pc:sldMkLst>
          <pc:docMk/>
          <pc:sldMk cId="105390478" sldId="2147469800"/>
        </pc:sldMkLst>
        <pc:spChg chg="mod">
          <ac:chgData name="Sam J Wolfson" userId="6d1d33e9-5d72-4c69-9442-bf49db85aacf" providerId="ADAL" clId="{7D8AA3EE-7F83-4FFD-BB9A-B8A8E5DC82C7}" dt="2023-02-23T19:21:08.782" v="35" actId="20577"/>
          <ac:spMkLst>
            <pc:docMk/>
            <pc:sldMk cId="105390478" sldId="2147469800"/>
            <ac:spMk id="17" creationId="{97ADFD57-F042-4B49-9273-A6EB4A4DA11E}"/>
          </ac:spMkLst>
        </pc:spChg>
        <pc:spChg chg="mod">
          <ac:chgData name="Sam J Wolfson" userId="6d1d33e9-5d72-4c69-9442-bf49db85aacf" providerId="ADAL" clId="{7D8AA3EE-7F83-4FFD-BB9A-B8A8E5DC82C7}" dt="2023-02-23T19:19:22.645" v="24" actId="20577"/>
          <ac:spMkLst>
            <pc:docMk/>
            <pc:sldMk cId="105390478" sldId="2147469800"/>
            <ac:spMk id="30" creationId="{3B9975D9-3DB0-4A9D-9D49-C70E8BE55CB8}"/>
          </ac:spMkLst>
        </pc:spChg>
      </pc:sldChg>
      <pc:sldChg chg="addSp delSp modSp mod">
        <pc:chgData name="Sam J Wolfson" userId="6d1d33e9-5d72-4c69-9442-bf49db85aacf" providerId="ADAL" clId="{7D8AA3EE-7F83-4FFD-BB9A-B8A8E5DC82C7}" dt="2023-02-23T20:45:52.298" v="1890"/>
        <pc:sldMkLst>
          <pc:docMk/>
          <pc:sldMk cId="4100379027" sldId="2147469801"/>
        </pc:sldMkLst>
        <pc:spChg chg="mod">
          <ac:chgData name="Sam J Wolfson" userId="6d1d33e9-5d72-4c69-9442-bf49db85aacf" providerId="ADAL" clId="{7D8AA3EE-7F83-4FFD-BB9A-B8A8E5DC82C7}" dt="2023-02-23T20:45:10.834" v="1592" actId="948"/>
          <ac:spMkLst>
            <pc:docMk/>
            <pc:sldMk cId="4100379027" sldId="2147469801"/>
            <ac:spMk id="2" creationId="{EAE4354E-2313-45E9-8577-E7BE4D9D07EC}"/>
          </ac:spMkLst>
        </pc:spChg>
        <pc:spChg chg="add del mod modVis">
          <ac:chgData name="Sam J Wolfson" userId="6d1d33e9-5d72-4c69-9442-bf49db85aacf" providerId="ADAL" clId="{7D8AA3EE-7F83-4FFD-BB9A-B8A8E5DC82C7}" dt="2023-02-23T20:45:09.193" v="1573"/>
          <ac:spMkLst>
            <pc:docMk/>
            <pc:sldMk cId="4100379027" sldId="2147469801"/>
            <ac:spMk id="3" creationId="{5A52EAA1-308B-46FA-A51C-1697A6A66C2D}"/>
          </ac:spMkLst>
        </pc:spChg>
        <pc:spChg chg="add del mod modVis">
          <ac:chgData name="Sam J Wolfson" userId="6d1d33e9-5d72-4c69-9442-bf49db85aacf" providerId="ADAL" clId="{7D8AA3EE-7F83-4FFD-BB9A-B8A8E5DC82C7}" dt="2023-02-23T20:45:10.889" v="1632"/>
          <ac:spMkLst>
            <pc:docMk/>
            <pc:sldMk cId="4100379027" sldId="2147469801"/>
            <ac:spMk id="7" creationId="{5C06EE59-3998-45CC-AFAD-E6052468318D}"/>
          </ac:spMkLst>
        </pc:spChg>
        <pc:graphicFrameChg chg="add mod ord modVis replST">
          <ac:chgData name="Sam J Wolfson" userId="6d1d33e9-5d72-4c69-9442-bf49db85aacf" providerId="ADAL" clId="{7D8AA3EE-7F83-4FFD-BB9A-B8A8E5DC82C7}" dt="2023-02-23T20:45:52.298" v="1890"/>
          <ac:graphicFrameMkLst>
            <pc:docMk/>
            <pc:sldMk cId="4100379027" sldId="2147469801"/>
            <ac:graphicFrameMk id="5" creationId="{FED6AC05-2191-457A-98FF-2EA0CE1D6C79}"/>
          </ac:graphicFrameMkLst>
        </pc:graphicFrameChg>
      </pc:sldChg>
      <pc:sldChg chg="addSp delSp modSp mod">
        <pc:chgData name="Sam J Wolfson" userId="6d1d33e9-5d72-4c69-9442-bf49db85aacf" providerId="ADAL" clId="{7D8AA3EE-7F83-4FFD-BB9A-B8A8E5DC82C7}" dt="2023-02-23T20:44:59.766" v="1381"/>
        <pc:sldMkLst>
          <pc:docMk/>
          <pc:sldMk cId="658690422" sldId="2147469805"/>
        </pc:sldMkLst>
        <pc:spChg chg="add del mod modVis">
          <ac:chgData name="Sam J Wolfson" userId="6d1d33e9-5d72-4c69-9442-bf49db85aacf" providerId="ADAL" clId="{7D8AA3EE-7F83-4FFD-BB9A-B8A8E5DC82C7}" dt="2023-02-23T20:44:58.098" v="1334"/>
          <ac:spMkLst>
            <pc:docMk/>
            <pc:sldMk cId="658690422" sldId="2147469805"/>
            <ac:spMk id="2" creationId="{C677C67F-E64B-4B1E-8334-9A65AC2D369B}"/>
          </ac:spMkLst>
        </pc:spChg>
        <pc:spChg chg="add del mod modVis">
          <ac:chgData name="Sam J Wolfson" userId="6d1d33e9-5d72-4c69-9442-bf49db85aacf" providerId="ADAL" clId="{7D8AA3EE-7F83-4FFD-BB9A-B8A8E5DC82C7}" dt="2023-02-23T19:44:14.673" v="387"/>
          <ac:spMkLst>
            <pc:docMk/>
            <pc:sldMk cId="658690422" sldId="2147469805"/>
            <ac:spMk id="2" creationId="{CA3B170B-2A28-4119-BC25-A9026A11C38F}"/>
          </ac:spMkLst>
        </pc:spChg>
        <pc:spChg chg="add del mod modVis">
          <ac:chgData name="Sam J Wolfson" userId="6d1d33e9-5d72-4c69-9442-bf49db85aacf" providerId="ADAL" clId="{7D8AA3EE-7F83-4FFD-BB9A-B8A8E5DC82C7}" dt="2023-02-23T20:44:59.763" v="1379"/>
          <ac:spMkLst>
            <pc:docMk/>
            <pc:sldMk cId="658690422" sldId="2147469805"/>
            <ac:spMk id="5" creationId="{839474B9-D0F8-4281-B9AE-07513CD51EE7}"/>
          </ac:spMkLst>
        </pc:spChg>
        <pc:spChg chg="mod ord">
          <ac:chgData name="Sam J Wolfson" userId="6d1d33e9-5d72-4c69-9442-bf49db85aacf" providerId="ADAL" clId="{7D8AA3EE-7F83-4FFD-BB9A-B8A8E5DC82C7}" dt="2023-02-23T20:44:59.709" v="1339" actId="948"/>
          <ac:spMkLst>
            <pc:docMk/>
            <pc:sldMk cId="658690422" sldId="2147469805"/>
            <ac:spMk id="11" creationId="{EAE4354E-2313-45E9-8577-E7BE4D9D07EC}"/>
          </ac:spMkLst>
        </pc:spChg>
        <pc:graphicFrameChg chg="add mod ord modVis replST">
          <ac:chgData name="Sam J Wolfson" userId="6d1d33e9-5d72-4c69-9442-bf49db85aacf" providerId="ADAL" clId="{7D8AA3EE-7F83-4FFD-BB9A-B8A8E5DC82C7}" dt="2023-02-23T20:44:59.766" v="1381"/>
          <ac:graphicFrameMkLst>
            <pc:docMk/>
            <pc:sldMk cId="658690422" sldId="2147469805"/>
            <ac:graphicFrameMk id="3" creationId="{5ED5D491-14DB-4DD3-ADFC-46F391C3C2D3}"/>
          </ac:graphicFrameMkLst>
        </pc:graphicFrameChg>
      </pc:sldChg>
      <pc:sldChg chg="addSp delSp modSp mod">
        <pc:chgData name="Sam J Wolfson" userId="6d1d33e9-5d72-4c69-9442-bf49db85aacf" providerId="ADAL" clId="{7D8AA3EE-7F83-4FFD-BB9A-B8A8E5DC82C7}" dt="2023-02-23T20:45:31.943" v="1886" actId="962"/>
        <pc:sldMkLst>
          <pc:docMk/>
          <pc:sldMk cId="40446127" sldId="2147469807"/>
        </pc:sldMkLst>
        <pc:spChg chg="mod">
          <ac:chgData name="Sam J Wolfson" userId="6d1d33e9-5d72-4c69-9442-bf49db85aacf" providerId="ADAL" clId="{7D8AA3EE-7F83-4FFD-BB9A-B8A8E5DC82C7}" dt="2023-02-23T20:45:05.949" v="1488" actId="948"/>
          <ac:spMkLst>
            <pc:docMk/>
            <pc:sldMk cId="40446127" sldId="2147469807"/>
            <ac:spMk id="2" creationId="{EAE4354E-2313-45E9-8577-E7BE4D9D07EC}"/>
          </ac:spMkLst>
        </pc:spChg>
        <pc:spChg chg="add del mod modVis">
          <ac:chgData name="Sam J Wolfson" userId="6d1d33e9-5d72-4c69-9442-bf49db85aacf" providerId="ADAL" clId="{7D8AA3EE-7F83-4FFD-BB9A-B8A8E5DC82C7}" dt="2023-02-23T20:45:02.935" v="1424"/>
          <ac:spMkLst>
            <pc:docMk/>
            <pc:sldMk cId="40446127" sldId="2147469807"/>
            <ac:spMk id="3" creationId="{A2223478-32DA-4A56-85E8-8833A5FE2FB3}"/>
          </ac:spMkLst>
        </pc:spChg>
        <pc:spChg chg="add del mod modVis">
          <ac:chgData name="Sam J Wolfson" userId="6d1d33e9-5d72-4c69-9442-bf49db85aacf" providerId="ADAL" clId="{7D8AA3EE-7F83-4FFD-BB9A-B8A8E5DC82C7}" dt="2023-02-23T20:45:03.823" v="1483"/>
          <ac:spMkLst>
            <pc:docMk/>
            <pc:sldMk cId="40446127" sldId="2147469807"/>
            <ac:spMk id="7" creationId="{AEC63754-BB5E-4DFA-8D0E-C0C3A8926480}"/>
          </ac:spMkLst>
        </pc:spChg>
        <pc:spChg chg="add del mod modVis">
          <ac:chgData name="Sam J Wolfson" userId="6d1d33e9-5d72-4c69-9442-bf49db85aacf" providerId="ADAL" clId="{7D8AA3EE-7F83-4FFD-BB9A-B8A8E5DC82C7}" dt="2023-02-23T20:45:06.013" v="1528"/>
          <ac:spMkLst>
            <pc:docMk/>
            <pc:sldMk cId="40446127" sldId="2147469807"/>
            <ac:spMk id="8" creationId="{0705F3FA-E25E-4A50-92F1-1D465CCFAB96}"/>
          </ac:spMkLst>
        </pc:spChg>
        <pc:graphicFrameChg chg="add mod ord modVis replST">
          <ac:chgData name="Sam J Wolfson" userId="6d1d33e9-5d72-4c69-9442-bf49db85aacf" providerId="ADAL" clId="{7D8AA3EE-7F83-4FFD-BB9A-B8A8E5DC82C7}" dt="2023-02-23T20:45:31.943" v="1886" actId="962"/>
          <ac:graphicFrameMkLst>
            <pc:docMk/>
            <pc:sldMk cId="40446127" sldId="2147469807"/>
            <ac:graphicFrameMk id="5" creationId="{5642C6C3-72B4-4C88-81E4-FC5B509BE282}"/>
          </ac:graphicFrameMkLst>
        </pc:graphicFrameChg>
      </pc:sldChg>
      <pc:sldChg chg="modSp mod">
        <pc:chgData name="Sam J Wolfson" userId="6d1d33e9-5d72-4c69-9442-bf49db85aacf" providerId="ADAL" clId="{7D8AA3EE-7F83-4FFD-BB9A-B8A8E5DC82C7}" dt="2023-02-23T19:22:46.101" v="37" actId="207"/>
        <pc:sldMkLst>
          <pc:docMk/>
          <pc:sldMk cId="2024694518" sldId="2147469849"/>
        </pc:sldMkLst>
        <pc:spChg chg="mod">
          <ac:chgData name="Sam J Wolfson" userId="6d1d33e9-5d72-4c69-9442-bf49db85aacf" providerId="ADAL" clId="{7D8AA3EE-7F83-4FFD-BB9A-B8A8E5DC82C7}" dt="2023-02-23T19:22:46.101" v="37" actId="207"/>
          <ac:spMkLst>
            <pc:docMk/>
            <pc:sldMk cId="2024694518" sldId="2147469849"/>
            <ac:spMk id="106" creationId="{F9F11A47-B536-4BF4-9ADD-ADA6E3BFD444}"/>
          </ac:spMkLst>
        </pc:spChg>
      </pc:sldChg>
      <pc:sldChg chg="modSp mod">
        <pc:chgData name="Sam J Wolfson" userId="6d1d33e9-5d72-4c69-9442-bf49db85aacf" providerId="ADAL" clId="{7D8AA3EE-7F83-4FFD-BB9A-B8A8E5DC82C7}" dt="2023-02-23T19:17:52.459" v="13" actId="207"/>
        <pc:sldMkLst>
          <pc:docMk/>
          <pc:sldMk cId="2168608204" sldId="2147469924"/>
        </pc:sldMkLst>
        <pc:spChg chg="mod">
          <ac:chgData name="Sam J Wolfson" userId="6d1d33e9-5d72-4c69-9442-bf49db85aacf" providerId="ADAL" clId="{7D8AA3EE-7F83-4FFD-BB9A-B8A8E5DC82C7}" dt="2023-02-23T19:17:52.459" v="13" actId="207"/>
          <ac:spMkLst>
            <pc:docMk/>
            <pc:sldMk cId="2168608204" sldId="2147469924"/>
            <ac:spMk id="17" creationId="{00000000-0000-0000-0000-000000000000}"/>
          </ac:spMkLst>
        </pc:spChg>
      </pc:sldChg>
      <pc:sldChg chg="addSp delSp modSp mod">
        <pc:chgData name="Sam J Wolfson" userId="6d1d33e9-5d72-4c69-9442-bf49db85aacf" providerId="ADAL" clId="{7D8AA3EE-7F83-4FFD-BB9A-B8A8E5DC82C7}" dt="2023-02-23T20:45:58.422" v="1894"/>
        <pc:sldMkLst>
          <pc:docMk/>
          <pc:sldMk cId="105669295" sldId="2147469962"/>
        </pc:sldMkLst>
        <pc:spChg chg="mod">
          <ac:chgData name="Sam J Wolfson" userId="6d1d33e9-5d72-4c69-9442-bf49db85aacf" providerId="ADAL" clId="{7D8AA3EE-7F83-4FFD-BB9A-B8A8E5DC82C7}" dt="2023-02-23T20:45:16.072" v="1696" actId="948"/>
          <ac:spMkLst>
            <pc:docMk/>
            <pc:sldMk cId="105669295" sldId="2147469962"/>
            <ac:spMk id="2" creationId="{EAE4354E-2313-45E9-8577-E7BE4D9D07EC}"/>
          </ac:spMkLst>
        </pc:spChg>
        <pc:spChg chg="add del mod modVis">
          <ac:chgData name="Sam J Wolfson" userId="6d1d33e9-5d72-4c69-9442-bf49db85aacf" providerId="ADAL" clId="{7D8AA3EE-7F83-4FFD-BB9A-B8A8E5DC82C7}" dt="2023-02-23T20:45:14.504" v="1677"/>
          <ac:spMkLst>
            <pc:docMk/>
            <pc:sldMk cId="105669295" sldId="2147469962"/>
            <ac:spMk id="3" creationId="{38DA19A8-093B-41B1-ACEA-5899D9ABF36C}"/>
          </ac:spMkLst>
        </pc:spChg>
        <pc:spChg chg="add del mod modVis">
          <ac:chgData name="Sam J Wolfson" userId="6d1d33e9-5d72-4c69-9442-bf49db85aacf" providerId="ADAL" clId="{7D8AA3EE-7F83-4FFD-BB9A-B8A8E5DC82C7}" dt="2023-02-23T20:45:16.127" v="1736"/>
          <ac:spMkLst>
            <pc:docMk/>
            <pc:sldMk cId="105669295" sldId="2147469962"/>
            <ac:spMk id="7" creationId="{2F04E10C-9376-431A-B889-45C6896D0397}"/>
          </ac:spMkLst>
        </pc:spChg>
        <pc:spChg chg="mod">
          <ac:chgData name="Sam J Wolfson" userId="6d1d33e9-5d72-4c69-9442-bf49db85aacf" providerId="ADAL" clId="{7D8AA3EE-7F83-4FFD-BB9A-B8A8E5DC82C7}" dt="2023-02-23T19:22:28.165" v="36" actId="207"/>
          <ac:spMkLst>
            <pc:docMk/>
            <pc:sldMk cId="105669295" sldId="2147469962"/>
            <ac:spMk id="17" creationId="{2FC73021-0036-4738-9597-FFFBCF485A4B}"/>
          </ac:spMkLst>
        </pc:spChg>
        <pc:graphicFrameChg chg="add mod ord modVis replST">
          <ac:chgData name="Sam J Wolfson" userId="6d1d33e9-5d72-4c69-9442-bf49db85aacf" providerId="ADAL" clId="{7D8AA3EE-7F83-4FFD-BB9A-B8A8E5DC82C7}" dt="2023-02-23T20:45:58.422" v="1894"/>
          <ac:graphicFrameMkLst>
            <pc:docMk/>
            <pc:sldMk cId="105669295" sldId="2147469962"/>
            <ac:graphicFrameMk id="5" creationId="{AF1857EF-334F-44B6-B5F8-B31BCFAFFBB4}"/>
          </ac:graphicFrameMkLst>
        </pc:graphicFrameChg>
      </pc:sldChg>
      <pc:sldChg chg="addSp delSp modSp mod">
        <pc:chgData name="Sam J Wolfson" userId="6d1d33e9-5d72-4c69-9442-bf49db85aacf" providerId="ADAL" clId="{7D8AA3EE-7F83-4FFD-BB9A-B8A8E5DC82C7}" dt="2023-02-23T20:46:07.141" v="1898"/>
        <pc:sldMkLst>
          <pc:docMk/>
          <pc:sldMk cId="778091594" sldId="2147469963"/>
        </pc:sldMkLst>
        <pc:spChg chg="mod">
          <ac:chgData name="Sam J Wolfson" userId="6d1d33e9-5d72-4c69-9442-bf49db85aacf" providerId="ADAL" clId="{7D8AA3EE-7F83-4FFD-BB9A-B8A8E5DC82C7}" dt="2023-02-23T20:45:21.101" v="1843" actId="948"/>
          <ac:spMkLst>
            <pc:docMk/>
            <pc:sldMk cId="778091594" sldId="2147469963"/>
            <ac:spMk id="2" creationId="{F439FEDE-4960-47DA-A0C4-E0BA5E8BDD48}"/>
          </ac:spMkLst>
        </pc:spChg>
        <pc:spChg chg="add del mod modVis">
          <ac:chgData name="Sam J Wolfson" userId="6d1d33e9-5d72-4c69-9442-bf49db85aacf" providerId="ADAL" clId="{7D8AA3EE-7F83-4FFD-BB9A-B8A8E5DC82C7}" dt="2023-02-23T20:45:19.124" v="1780"/>
          <ac:spMkLst>
            <pc:docMk/>
            <pc:sldMk cId="778091594" sldId="2147469963"/>
            <ac:spMk id="3" creationId="{DE386CBB-6471-42C3-83D8-A2D1D94A64E3}"/>
          </ac:spMkLst>
        </pc:spChg>
        <pc:spChg chg="add del mod modVis">
          <ac:chgData name="Sam J Wolfson" userId="6d1d33e9-5d72-4c69-9442-bf49db85aacf" providerId="ADAL" clId="{7D8AA3EE-7F83-4FFD-BB9A-B8A8E5DC82C7}" dt="2023-02-23T20:45:19.755" v="1838"/>
          <ac:spMkLst>
            <pc:docMk/>
            <pc:sldMk cId="778091594" sldId="2147469963"/>
            <ac:spMk id="11" creationId="{651BBD61-E8A9-42C4-8A3A-18316774DF2E}"/>
          </ac:spMkLst>
        </pc:spChg>
        <pc:spChg chg="add del mod modVis">
          <ac:chgData name="Sam J Wolfson" userId="6d1d33e9-5d72-4c69-9442-bf49db85aacf" providerId="ADAL" clId="{7D8AA3EE-7F83-4FFD-BB9A-B8A8E5DC82C7}" dt="2023-02-23T20:45:21.156" v="1883"/>
          <ac:spMkLst>
            <pc:docMk/>
            <pc:sldMk cId="778091594" sldId="2147469963"/>
            <ac:spMk id="12" creationId="{367CCF5E-0654-453B-9800-E9DC2AE953E7}"/>
          </ac:spMkLst>
        </pc:spChg>
        <pc:graphicFrameChg chg="add mod ord modVis replST">
          <ac:chgData name="Sam J Wolfson" userId="6d1d33e9-5d72-4c69-9442-bf49db85aacf" providerId="ADAL" clId="{7D8AA3EE-7F83-4FFD-BB9A-B8A8E5DC82C7}" dt="2023-02-23T20:46:07.141" v="1898"/>
          <ac:graphicFrameMkLst>
            <pc:docMk/>
            <pc:sldMk cId="778091594" sldId="2147469963"/>
            <ac:graphicFrameMk id="5" creationId="{0E9E255E-00F6-4097-A100-3EE4484BD01C}"/>
          </ac:graphicFrameMkLst>
        </pc:graphicFrameChg>
      </pc:sldChg>
      <pc:sldChg chg="modSp mod">
        <pc:chgData name="Sam J Wolfson" userId="6d1d33e9-5d72-4c69-9442-bf49db85aacf" providerId="ADAL" clId="{7D8AA3EE-7F83-4FFD-BB9A-B8A8E5DC82C7}" dt="2023-02-23T19:50:44.340" v="533" actId="20577"/>
        <pc:sldMkLst>
          <pc:docMk/>
          <pc:sldMk cId="2157090476" sldId="2147469968"/>
        </pc:sldMkLst>
        <pc:spChg chg="mod">
          <ac:chgData name="Sam J Wolfson" userId="6d1d33e9-5d72-4c69-9442-bf49db85aacf" providerId="ADAL" clId="{7D8AA3EE-7F83-4FFD-BB9A-B8A8E5DC82C7}" dt="2023-02-23T19:50:44.340" v="533" actId="20577"/>
          <ac:spMkLst>
            <pc:docMk/>
            <pc:sldMk cId="2157090476" sldId="2147469968"/>
            <ac:spMk id="90" creationId="{90038D94-443F-47CE-9042-01E514177E33}"/>
          </ac:spMkLst>
        </pc:spChg>
      </pc:sldChg>
      <pc:sldChg chg="modSp mod">
        <pc:chgData name="Sam J Wolfson" userId="6d1d33e9-5d72-4c69-9442-bf49db85aacf" providerId="ADAL" clId="{7D8AA3EE-7F83-4FFD-BB9A-B8A8E5DC82C7}" dt="2023-02-23T19:47:38.860" v="492" actId="14100"/>
        <pc:sldMkLst>
          <pc:docMk/>
          <pc:sldMk cId="1187120584" sldId="2147469969"/>
        </pc:sldMkLst>
        <pc:graphicFrameChg chg="modGraphic">
          <ac:chgData name="Sam J Wolfson" userId="6d1d33e9-5d72-4c69-9442-bf49db85aacf" providerId="ADAL" clId="{7D8AA3EE-7F83-4FFD-BB9A-B8A8E5DC82C7}" dt="2023-02-23T19:47:38.860" v="492" actId="14100"/>
          <ac:graphicFrameMkLst>
            <pc:docMk/>
            <pc:sldMk cId="1187120584" sldId="2147469969"/>
            <ac:graphicFrameMk id="19" creationId="{67F0529A-0804-48A4-8562-B828F2484799}"/>
          </ac:graphicFrameMkLst>
        </pc:graphicFrameChg>
      </pc:sldChg>
      <pc:sldChg chg="modSp mod">
        <pc:chgData name="Sam J Wolfson" userId="6d1d33e9-5d72-4c69-9442-bf49db85aacf" providerId="ADAL" clId="{7D8AA3EE-7F83-4FFD-BB9A-B8A8E5DC82C7}" dt="2023-02-23T21:35:54.018" v="2739" actId="14100"/>
        <pc:sldMkLst>
          <pc:docMk/>
          <pc:sldMk cId="4015552828" sldId="2147469970"/>
        </pc:sldMkLst>
        <pc:graphicFrameChg chg="mod modGraphic">
          <ac:chgData name="Sam J Wolfson" userId="6d1d33e9-5d72-4c69-9442-bf49db85aacf" providerId="ADAL" clId="{7D8AA3EE-7F83-4FFD-BB9A-B8A8E5DC82C7}" dt="2023-02-23T21:35:54.018" v="2739" actId="14100"/>
          <ac:graphicFrameMkLst>
            <pc:docMk/>
            <pc:sldMk cId="4015552828" sldId="2147469970"/>
            <ac:graphicFrameMk id="13" creationId="{1884D6B8-9745-482F-9B90-BA043868DD11}"/>
          </ac:graphicFrameMkLst>
        </pc:graphicFrameChg>
      </pc:sldChg>
      <pc:sldChg chg="modSp mod">
        <pc:chgData name="Sam J Wolfson" userId="6d1d33e9-5d72-4c69-9442-bf49db85aacf" providerId="ADAL" clId="{7D8AA3EE-7F83-4FFD-BB9A-B8A8E5DC82C7}" dt="2023-02-23T19:52:26.045" v="534" actId="207"/>
        <pc:sldMkLst>
          <pc:docMk/>
          <pc:sldMk cId="403783324" sldId="2147469972"/>
        </pc:sldMkLst>
        <pc:graphicFrameChg chg="modGraphic">
          <ac:chgData name="Sam J Wolfson" userId="6d1d33e9-5d72-4c69-9442-bf49db85aacf" providerId="ADAL" clId="{7D8AA3EE-7F83-4FFD-BB9A-B8A8E5DC82C7}" dt="2023-02-23T19:52:26.045" v="534" actId="207"/>
          <ac:graphicFrameMkLst>
            <pc:docMk/>
            <pc:sldMk cId="403783324" sldId="2147469972"/>
            <ac:graphicFrameMk id="19" creationId="{8364F3A1-D019-4C9F-B79B-BD8E4B5A8176}"/>
          </ac:graphicFrameMkLst>
        </pc:graphicFrameChg>
      </pc:sldChg>
      <pc:sldChg chg="modSp mod">
        <pc:chgData name="Sam J Wolfson" userId="6d1d33e9-5d72-4c69-9442-bf49db85aacf" providerId="ADAL" clId="{7D8AA3EE-7F83-4FFD-BB9A-B8A8E5DC82C7}" dt="2023-02-23T20:16:48.659" v="1146" actId="962"/>
        <pc:sldMkLst>
          <pc:docMk/>
          <pc:sldMk cId="3518805425" sldId="2147469975"/>
        </pc:sldMkLst>
        <pc:spChg chg="mod">
          <ac:chgData name="Sam J Wolfson" userId="6d1d33e9-5d72-4c69-9442-bf49db85aacf" providerId="ADAL" clId="{7D8AA3EE-7F83-4FFD-BB9A-B8A8E5DC82C7}" dt="2023-02-23T20:16:48.659" v="1146" actId="962"/>
          <ac:spMkLst>
            <pc:docMk/>
            <pc:sldMk cId="3518805425" sldId="2147469975"/>
            <ac:spMk id="21" creationId="{873D6001-6F74-6240-6A08-4B2372912F04}"/>
          </ac:spMkLst>
        </pc:spChg>
        <pc:spChg chg="mod">
          <ac:chgData name="Sam J Wolfson" userId="6d1d33e9-5d72-4c69-9442-bf49db85aacf" providerId="ADAL" clId="{7D8AA3EE-7F83-4FFD-BB9A-B8A8E5DC82C7}" dt="2023-02-23T20:16:47.738" v="1145" actId="962"/>
          <ac:spMkLst>
            <pc:docMk/>
            <pc:sldMk cId="3518805425" sldId="2147469975"/>
            <ac:spMk id="24" creationId="{B1699ECA-E264-BAE3-15AD-C06D35F12299}"/>
          </ac:spMkLst>
        </pc:spChg>
        <pc:spChg chg="mod">
          <ac:chgData name="Sam J Wolfson" userId="6d1d33e9-5d72-4c69-9442-bf49db85aacf" providerId="ADAL" clId="{7D8AA3EE-7F83-4FFD-BB9A-B8A8E5DC82C7}" dt="2023-02-23T20:16:47.187" v="1144" actId="962"/>
          <ac:spMkLst>
            <pc:docMk/>
            <pc:sldMk cId="3518805425" sldId="2147469975"/>
            <ac:spMk id="236" creationId="{D80E381B-2A36-03B9-F73A-98E2F9D67949}"/>
          </ac:spMkLst>
        </pc:spChg>
        <pc:spChg chg="mod">
          <ac:chgData name="Sam J Wolfson" userId="6d1d33e9-5d72-4c69-9442-bf49db85aacf" providerId="ADAL" clId="{7D8AA3EE-7F83-4FFD-BB9A-B8A8E5DC82C7}" dt="2023-02-23T20:16:46.713" v="1143" actId="962"/>
          <ac:spMkLst>
            <pc:docMk/>
            <pc:sldMk cId="3518805425" sldId="2147469975"/>
            <ac:spMk id="239" creationId="{2E5447E8-BEE9-EADC-B305-94134B0F992B}"/>
          </ac:spMkLst>
        </pc:spChg>
        <pc:spChg chg="mod">
          <ac:chgData name="Sam J Wolfson" userId="6d1d33e9-5d72-4c69-9442-bf49db85aacf" providerId="ADAL" clId="{7D8AA3EE-7F83-4FFD-BB9A-B8A8E5DC82C7}" dt="2023-02-23T20:16:45.921" v="1142" actId="962"/>
          <ac:spMkLst>
            <pc:docMk/>
            <pc:sldMk cId="3518805425" sldId="2147469975"/>
            <ac:spMk id="242" creationId="{49B584B0-72CC-EC05-76DC-C65D73781967}"/>
          </ac:spMkLst>
        </pc:spChg>
        <pc:spChg chg="mod">
          <ac:chgData name="Sam J Wolfson" userId="6d1d33e9-5d72-4c69-9442-bf49db85aacf" providerId="ADAL" clId="{7D8AA3EE-7F83-4FFD-BB9A-B8A8E5DC82C7}" dt="2023-02-23T20:16:45.425" v="1141" actId="962"/>
          <ac:spMkLst>
            <pc:docMk/>
            <pc:sldMk cId="3518805425" sldId="2147469975"/>
            <ac:spMk id="243" creationId="{BC725D09-E10C-3385-1416-3333A0507FCE}"/>
          </ac:spMkLst>
        </pc:spChg>
      </pc:sldChg>
      <pc:sldChg chg="modSp mod">
        <pc:chgData name="Sam J Wolfson" userId="6d1d33e9-5d72-4c69-9442-bf49db85aacf" providerId="ADAL" clId="{7D8AA3EE-7F83-4FFD-BB9A-B8A8E5DC82C7}" dt="2023-02-23T20:17:21.901" v="1152" actId="962"/>
        <pc:sldMkLst>
          <pc:docMk/>
          <pc:sldMk cId="491328438" sldId="2147469976"/>
        </pc:sldMkLst>
        <pc:spChg chg="mod">
          <ac:chgData name="Sam J Wolfson" userId="6d1d33e9-5d72-4c69-9442-bf49db85aacf" providerId="ADAL" clId="{7D8AA3EE-7F83-4FFD-BB9A-B8A8E5DC82C7}" dt="2023-02-23T20:17:18.049" v="1147" actId="962"/>
          <ac:spMkLst>
            <pc:docMk/>
            <pc:sldMk cId="491328438" sldId="2147469976"/>
            <ac:spMk id="3" creationId="{E915A4E6-CC36-9655-7E8D-BF5913354911}"/>
          </ac:spMkLst>
        </pc:spChg>
        <pc:spChg chg="mod">
          <ac:chgData name="Sam J Wolfson" userId="6d1d33e9-5d72-4c69-9442-bf49db85aacf" providerId="ADAL" clId="{7D8AA3EE-7F83-4FFD-BB9A-B8A8E5DC82C7}" dt="2023-02-23T20:17:19.259" v="1148" actId="962"/>
          <ac:spMkLst>
            <pc:docMk/>
            <pc:sldMk cId="491328438" sldId="2147469976"/>
            <ac:spMk id="5" creationId="{75EABD7B-AAB2-D0D8-8006-33E9DB6981B1}"/>
          </ac:spMkLst>
        </pc:spChg>
        <pc:spChg chg="mod">
          <ac:chgData name="Sam J Wolfson" userId="6d1d33e9-5d72-4c69-9442-bf49db85aacf" providerId="ADAL" clId="{7D8AA3EE-7F83-4FFD-BB9A-B8A8E5DC82C7}" dt="2023-02-23T20:17:20.045" v="1149" actId="962"/>
          <ac:spMkLst>
            <pc:docMk/>
            <pc:sldMk cId="491328438" sldId="2147469976"/>
            <ac:spMk id="7" creationId="{46C2A407-0C91-69E7-50CE-E55164CEEA00}"/>
          </ac:spMkLst>
        </pc:spChg>
        <pc:spChg chg="mod">
          <ac:chgData name="Sam J Wolfson" userId="6d1d33e9-5d72-4c69-9442-bf49db85aacf" providerId="ADAL" clId="{7D8AA3EE-7F83-4FFD-BB9A-B8A8E5DC82C7}" dt="2023-02-23T20:17:20.557" v="1150" actId="962"/>
          <ac:spMkLst>
            <pc:docMk/>
            <pc:sldMk cId="491328438" sldId="2147469976"/>
            <ac:spMk id="9" creationId="{837212AF-9501-C29C-6852-B742EB7D38F0}"/>
          </ac:spMkLst>
        </pc:spChg>
        <pc:spChg chg="mod">
          <ac:chgData name="Sam J Wolfson" userId="6d1d33e9-5d72-4c69-9442-bf49db85aacf" providerId="ADAL" clId="{7D8AA3EE-7F83-4FFD-BB9A-B8A8E5DC82C7}" dt="2023-02-23T20:17:21.343" v="1151" actId="962"/>
          <ac:spMkLst>
            <pc:docMk/>
            <pc:sldMk cId="491328438" sldId="2147469976"/>
            <ac:spMk id="10" creationId="{DE8A0A41-961B-1611-12EE-6A9DFA7BB783}"/>
          </ac:spMkLst>
        </pc:spChg>
        <pc:spChg chg="mod">
          <ac:chgData name="Sam J Wolfson" userId="6d1d33e9-5d72-4c69-9442-bf49db85aacf" providerId="ADAL" clId="{7D8AA3EE-7F83-4FFD-BB9A-B8A8E5DC82C7}" dt="2023-02-23T20:17:21.901" v="1152" actId="962"/>
          <ac:spMkLst>
            <pc:docMk/>
            <pc:sldMk cId="491328438" sldId="2147469976"/>
            <ac:spMk id="11" creationId="{1CE5EB60-6D0F-B829-BE6C-99FCF16D758A}"/>
          </ac:spMkLst>
        </pc:spChg>
      </pc:sldChg>
      <pc:sldChg chg="modSp mod">
        <pc:chgData name="Sam J Wolfson" userId="6d1d33e9-5d72-4c69-9442-bf49db85aacf" providerId="ADAL" clId="{7D8AA3EE-7F83-4FFD-BB9A-B8A8E5DC82C7}" dt="2023-02-23T20:23:02.692" v="1175" actId="1035"/>
        <pc:sldMkLst>
          <pc:docMk/>
          <pc:sldMk cId="994970115" sldId="2147469978"/>
        </pc:sldMkLst>
        <pc:spChg chg="mod">
          <ac:chgData name="Sam J Wolfson" userId="6d1d33e9-5d72-4c69-9442-bf49db85aacf" providerId="ADAL" clId="{7D8AA3EE-7F83-4FFD-BB9A-B8A8E5DC82C7}" dt="2023-02-23T20:22:56.289" v="1160" actId="255"/>
          <ac:spMkLst>
            <pc:docMk/>
            <pc:sldMk cId="994970115" sldId="2147469978"/>
            <ac:spMk id="41" creationId="{A3A76442-885C-46CA-9BE3-24FCC0CC2B73}"/>
          </ac:spMkLst>
        </pc:spChg>
        <pc:spChg chg="mod">
          <ac:chgData name="Sam J Wolfson" userId="6d1d33e9-5d72-4c69-9442-bf49db85aacf" providerId="ADAL" clId="{7D8AA3EE-7F83-4FFD-BB9A-B8A8E5DC82C7}" dt="2023-02-23T20:22:56.289" v="1160" actId="255"/>
          <ac:spMkLst>
            <pc:docMk/>
            <pc:sldMk cId="994970115" sldId="2147469978"/>
            <ac:spMk id="42" creationId="{A482AB15-F67C-4B7B-9F84-7A6C8E0C8326}"/>
          </ac:spMkLst>
        </pc:spChg>
        <pc:spChg chg="mod">
          <ac:chgData name="Sam J Wolfson" userId="6d1d33e9-5d72-4c69-9442-bf49db85aacf" providerId="ADAL" clId="{7D8AA3EE-7F83-4FFD-BB9A-B8A8E5DC82C7}" dt="2023-02-23T20:23:02.692" v="1175" actId="1035"/>
          <ac:spMkLst>
            <pc:docMk/>
            <pc:sldMk cId="994970115" sldId="2147469978"/>
            <ac:spMk id="55" creationId="{161DE64F-0CA8-4A09-931E-5B9A01699F6A}"/>
          </ac:spMkLst>
        </pc:spChg>
        <pc:spChg chg="mod">
          <ac:chgData name="Sam J Wolfson" userId="6d1d33e9-5d72-4c69-9442-bf49db85aacf" providerId="ADAL" clId="{7D8AA3EE-7F83-4FFD-BB9A-B8A8E5DC82C7}" dt="2023-02-23T20:22:56.289" v="1160" actId="255"/>
          <ac:spMkLst>
            <pc:docMk/>
            <pc:sldMk cId="994970115" sldId="2147469978"/>
            <ac:spMk id="57" creationId="{2D32B7E0-7FC0-4812-BF92-2E0F836789E7}"/>
          </ac:spMkLst>
        </pc:spChg>
        <pc:spChg chg="mod">
          <ac:chgData name="Sam J Wolfson" userId="6d1d33e9-5d72-4c69-9442-bf49db85aacf" providerId="ADAL" clId="{7D8AA3EE-7F83-4FFD-BB9A-B8A8E5DC82C7}" dt="2023-02-23T20:22:56.289" v="1160" actId="255"/>
          <ac:spMkLst>
            <pc:docMk/>
            <pc:sldMk cId="994970115" sldId="2147469978"/>
            <ac:spMk id="63" creationId="{FEE7F546-C776-40E9-B7C0-9B47DFB204D6}"/>
          </ac:spMkLst>
        </pc:spChg>
        <pc:grpChg chg="mod">
          <ac:chgData name="Sam J Wolfson" userId="6d1d33e9-5d72-4c69-9442-bf49db85aacf" providerId="ADAL" clId="{7D8AA3EE-7F83-4FFD-BB9A-B8A8E5DC82C7}" dt="2023-02-23T20:23:02.692" v="1175" actId="1035"/>
          <ac:grpSpMkLst>
            <pc:docMk/>
            <pc:sldMk cId="994970115" sldId="2147469978"/>
            <ac:grpSpMk id="50" creationId="{5FE3C7DD-0BC7-4D8D-B5AF-B38617753808}"/>
          </ac:grpSpMkLst>
        </pc:grpChg>
      </pc:sldChg>
      <pc:sldChg chg="modSp mod">
        <pc:chgData name="Sam J Wolfson" userId="6d1d33e9-5d72-4c69-9442-bf49db85aacf" providerId="ADAL" clId="{7D8AA3EE-7F83-4FFD-BB9A-B8A8E5DC82C7}" dt="2023-02-23T20:10:29.058" v="1048" actId="207"/>
        <pc:sldMkLst>
          <pc:docMk/>
          <pc:sldMk cId="2312916283" sldId="2147469980"/>
        </pc:sldMkLst>
        <pc:spChg chg="mod">
          <ac:chgData name="Sam J Wolfson" userId="6d1d33e9-5d72-4c69-9442-bf49db85aacf" providerId="ADAL" clId="{7D8AA3EE-7F83-4FFD-BB9A-B8A8E5DC82C7}" dt="2023-02-23T20:10:29.058" v="1048" actId="207"/>
          <ac:spMkLst>
            <pc:docMk/>
            <pc:sldMk cId="2312916283" sldId="2147469980"/>
            <ac:spMk id="35" creationId="{7E6E8EA4-BB88-4B74-B225-517AD9070B61}"/>
          </ac:spMkLst>
        </pc:spChg>
        <pc:graphicFrameChg chg="modGraphic">
          <ac:chgData name="Sam J Wolfson" userId="6d1d33e9-5d72-4c69-9442-bf49db85aacf" providerId="ADAL" clId="{7D8AA3EE-7F83-4FFD-BB9A-B8A8E5DC82C7}" dt="2023-02-23T20:10:21.113" v="1047" actId="207"/>
          <ac:graphicFrameMkLst>
            <pc:docMk/>
            <pc:sldMk cId="2312916283" sldId="2147469980"/>
            <ac:graphicFrameMk id="25" creationId="{631DC6C4-7005-41C3-8CE7-1EB6E26B96C1}"/>
          </ac:graphicFrameMkLst>
        </pc:graphicFrameChg>
      </pc:sldChg>
      <pc:sldChg chg="addSp delSp modSp mod">
        <pc:chgData name="Sam J Wolfson" userId="6d1d33e9-5d72-4c69-9442-bf49db85aacf" providerId="ADAL" clId="{7D8AA3EE-7F83-4FFD-BB9A-B8A8E5DC82C7}" dt="2023-02-23T20:19:19.321" v="1159"/>
        <pc:sldMkLst>
          <pc:docMk/>
          <pc:sldMk cId="2240017870" sldId="2147469982"/>
        </pc:sldMkLst>
        <pc:spChg chg="mod ord">
          <ac:chgData name="Sam J Wolfson" userId="6d1d33e9-5d72-4c69-9442-bf49db85aacf" providerId="ADAL" clId="{7D8AA3EE-7F83-4FFD-BB9A-B8A8E5DC82C7}" dt="2023-02-23T20:03:01.095" v="966"/>
          <ac:spMkLst>
            <pc:docMk/>
            <pc:sldMk cId="2240017870" sldId="2147469982"/>
            <ac:spMk id="2" creationId="{27C9AEC6-2B26-4060-A333-E39B1518BF03}"/>
          </ac:spMkLst>
        </pc:spChg>
        <pc:spChg chg="mod ord">
          <ac:chgData name="Sam J Wolfson" userId="6d1d33e9-5d72-4c69-9442-bf49db85aacf" providerId="ADAL" clId="{7D8AA3EE-7F83-4FFD-BB9A-B8A8E5DC82C7}" dt="2023-02-23T20:03:01.106" v="997"/>
          <ac:spMkLst>
            <pc:docMk/>
            <pc:sldMk cId="2240017870" sldId="2147469982"/>
            <ac:spMk id="4" creationId="{DB0984AD-49AE-4702-A48B-AB05DE26EE9B}"/>
          </ac:spMkLst>
        </pc:spChg>
        <pc:spChg chg="mod ord">
          <ac:chgData name="Sam J Wolfson" userId="6d1d33e9-5d72-4c69-9442-bf49db85aacf" providerId="ADAL" clId="{7D8AA3EE-7F83-4FFD-BB9A-B8A8E5DC82C7}" dt="2023-02-23T20:03:01.107" v="999"/>
          <ac:spMkLst>
            <pc:docMk/>
            <pc:sldMk cId="2240017870" sldId="2147469982"/>
            <ac:spMk id="5" creationId="{071735D0-87E1-40F3-B916-4E4296B4AB8D}"/>
          </ac:spMkLst>
        </pc:spChg>
        <pc:spChg chg="add del mod modVis">
          <ac:chgData name="Sam J Wolfson" userId="6d1d33e9-5d72-4c69-9442-bf49db85aacf" providerId="ADAL" clId="{7D8AA3EE-7F83-4FFD-BB9A-B8A8E5DC82C7}" dt="2023-02-23T19:58:03.410" v="750"/>
          <ac:spMkLst>
            <pc:docMk/>
            <pc:sldMk cId="2240017870" sldId="2147469982"/>
            <ac:spMk id="7" creationId="{B2FA4C70-E283-4BD5-9399-E8C97DB127F5}"/>
          </ac:spMkLst>
        </pc:spChg>
        <pc:spChg chg="add del mod modVis">
          <ac:chgData name="Sam J Wolfson" userId="6d1d33e9-5d72-4c69-9442-bf49db85aacf" providerId="ADAL" clId="{7D8AA3EE-7F83-4FFD-BB9A-B8A8E5DC82C7}" dt="2023-02-23T19:58:59.449" v="849"/>
          <ac:spMkLst>
            <pc:docMk/>
            <pc:sldMk cId="2240017870" sldId="2147469982"/>
            <ac:spMk id="10" creationId="{7C482428-4D8A-4482-9911-56350C139E7C}"/>
          </ac:spMkLst>
        </pc:spChg>
        <pc:spChg chg="mod ord">
          <ac:chgData name="Sam J Wolfson" userId="6d1d33e9-5d72-4c69-9442-bf49db85aacf" providerId="ADAL" clId="{7D8AA3EE-7F83-4FFD-BB9A-B8A8E5DC82C7}" dt="2023-02-23T20:03:01.095" v="968"/>
          <ac:spMkLst>
            <pc:docMk/>
            <pc:sldMk cId="2240017870" sldId="2147469982"/>
            <ac:spMk id="21" creationId="{DF4667FE-79C5-49E1-B930-2469CCBB0F9F}"/>
          </ac:spMkLst>
        </pc:spChg>
        <pc:spChg chg="mod ord">
          <ac:chgData name="Sam J Wolfson" userId="6d1d33e9-5d72-4c69-9442-bf49db85aacf" providerId="ADAL" clId="{7D8AA3EE-7F83-4FFD-BB9A-B8A8E5DC82C7}" dt="2023-02-23T20:03:01.096" v="972"/>
          <ac:spMkLst>
            <pc:docMk/>
            <pc:sldMk cId="2240017870" sldId="2147469982"/>
            <ac:spMk id="23" creationId="{67A0706B-6477-43D3-84DB-3A28DCA2911E}"/>
          </ac:spMkLst>
        </pc:spChg>
        <pc:spChg chg="mod ord">
          <ac:chgData name="Sam J Wolfson" userId="6d1d33e9-5d72-4c69-9442-bf49db85aacf" providerId="ADAL" clId="{7D8AA3EE-7F83-4FFD-BB9A-B8A8E5DC82C7}" dt="2023-02-23T20:03:01.096" v="970"/>
          <ac:spMkLst>
            <pc:docMk/>
            <pc:sldMk cId="2240017870" sldId="2147469982"/>
            <ac:spMk id="28" creationId="{92A71EDF-2268-4FF9-AD1A-1C5C05CCDF2E}"/>
          </ac:spMkLst>
        </pc:spChg>
        <pc:spChg chg="mod ord">
          <ac:chgData name="Sam J Wolfson" userId="6d1d33e9-5d72-4c69-9442-bf49db85aacf" providerId="ADAL" clId="{7D8AA3EE-7F83-4FFD-BB9A-B8A8E5DC82C7}" dt="2023-02-23T20:03:01.106" v="995"/>
          <ac:spMkLst>
            <pc:docMk/>
            <pc:sldMk cId="2240017870" sldId="2147469982"/>
            <ac:spMk id="33" creationId="{8AC6BC31-102F-453D-A2A0-2CBE69AD1677}"/>
          </ac:spMkLst>
        </pc:spChg>
        <pc:spChg chg="mod ord">
          <ac:chgData name="Sam J Wolfson" userId="6d1d33e9-5d72-4c69-9442-bf49db85aacf" providerId="ADAL" clId="{7D8AA3EE-7F83-4FFD-BB9A-B8A8E5DC82C7}" dt="2023-02-23T20:03:01.097" v="975"/>
          <ac:spMkLst>
            <pc:docMk/>
            <pc:sldMk cId="2240017870" sldId="2147469982"/>
            <ac:spMk id="34" creationId="{1A3C6A3D-7E4D-483A-892E-4A84744DDE21}"/>
          </ac:spMkLst>
        </pc:spChg>
        <pc:spChg chg="mod ord">
          <ac:chgData name="Sam J Wolfson" userId="6d1d33e9-5d72-4c69-9442-bf49db85aacf" providerId="ADAL" clId="{7D8AA3EE-7F83-4FFD-BB9A-B8A8E5DC82C7}" dt="2023-02-23T20:03:01.098" v="977"/>
          <ac:spMkLst>
            <pc:docMk/>
            <pc:sldMk cId="2240017870" sldId="2147469982"/>
            <ac:spMk id="35" creationId="{FD651EB5-4122-4108-AB85-B9CC88D3AA84}"/>
          </ac:spMkLst>
        </pc:spChg>
        <pc:spChg chg="mod topLvl">
          <ac:chgData name="Sam J Wolfson" userId="6d1d33e9-5d72-4c69-9442-bf49db85aacf" providerId="ADAL" clId="{7D8AA3EE-7F83-4FFD-BB9A-B8A8E5DC82C7}" dt="2023-02-23T19:59:16.088" v="867" actId="164"/>
          <ac:spMkLst>
            <pc:docMk/>
            <pc:sldMk cId="2240017870" sldId="2147469982"/>
            <ac:spMk id="39" creationId="{31FC224D-AF00-4891-BEB6-06AFCB67E50F}"/>
          </ac:spMkLst>
        </pc:spChg>
        <pc:spChg chg="mod topLvl">
          <ac:chgData name="Sam J Wolfson" userId="6d1d33e9-5d72-4c69-9442-bf49db85aacf" providerId="ADAL" clId="{7D8AA3EE-7F83-4FFD-BB9A-B8A8E5DC82C7}" dt="2023-02-23T19:59:16.088" v="867" actId="164"/>
          <ac:spMkLst>
            <pc:docMk/>
            <pc:sldMk cId="2240017870" sldId="2147469982"/>
            <ac:spMk id="42" creationId="{9CE06CAC-3102-49F2-9CED-869E1F51E257}"/>
          </ac:spMkLst>
        </pc:spChg>
        <pc:spChg chg="mod topLvl">
          <ac:chgData name="Sam J Wolfson" userId="6d1d33e9-5d72-4c69-9442-bf49db85aacf" providerId="ADAL" clId="{7D8AA3EE-7F83-4FFD-BB9A-B8A8E5DC82C7}" dt="2023-02-23T19:59:16.088" v="867" actId="164"/>
          <ac:spMkLst>
            <pc:docMk/>
            <pc:sldMk cId="2240017870" sldId="2147469982"/>
            <ac:spMk id="45" creationId="{ADD8935C-22EF-42D7-8120-04742647DE5F}"/>
          </ac:spMkLst>
        </pc:spChg>
        <pc:spChg chg="mod topLvl">
          <ac:chgData name="Sam J Wolfson" userId="6d1d33e9-5d72-4c69-9442-bf49db85aacf" providerId="ADAL" clId="{7D8AA3EE-7F83-4FFD-BB9A-B8A8E5DC82C7}" dt="2023-02-23T20:03:16.802" v="1003" actId="164"/>
          <ac:spMkLst>
            <pc:docMk/>
            <pc:sldMk cId="2240017870" sldId="2147469982"/>
            <ac:spMk id="48" creationId="{21E8A3F0-4064-4B68-BE1F-6621897C3F38}"/>
          </ac:spMkLst>
        </pc:spChg>
        <pc:spChg chg="mod topLvl">
          <ac:chgData name="Sam J Wolfson" userId="6d1d33e9-5d72-4c69-9442-bf49db85aacf" providerId="ADAL" clId="{7D8AA3EE-7F83-4FFD-BB9A-B8A8E5DC82C7}" dt="2023-02-23T20:03:16.802" v="1003" actId="164"/>
          <ac:spMkLst>
            <pc:docMk/>
            <pc:sldMk cId="2240017870" sldId="2147469982"/>
            <ac:spMk id="50" creationId="{599E5E94-DE1A-46C2-8DB9-F2E9BFAA5D4A}"/>
          </ac:spMkLst>
        </pc:spChg>
        <pc:spChg chg="mod topLvl">
          <ac:chgData name="Sam J Wolfson" userId="6d1d33e9-5d72-4c69-9442-bf49db85aacf" providerId="ADAL" clId="{7D8AA3EE-7F83-4FFD-BB9A-B8A8E5DC82C7}" dt="2023-02-23T20:03:16.802" v="1003" actId="164"/>
          <ac:spMkLst>
            <pc:docMk/>
            <pc:sldMk cId="2240017870" sldId="2147469982"/>
            <ac:spMk id="53" creationId="{23C9FA5D-10FB-4A5E-9DF6-C9C9C810A615}"/>
          </ac:spMkLst>
        </pc:spChg>
        <pc:spChg chg="mod topLvl">
          <ac:chgData name="Sam J Wolfson" userId="6d1d33e9-5d72-4c69-9442-bf49db85aacf" providerId="ADAL" clId="{7D8AA3EE-7F83-4FFD-BB9A-B8A8E5DC82C7}" dt="2023-02-23T20:03:16.802" v="1003" actId="164"/>
          <ac:spMkLst>
            <pc:docMk/>
            <pc:sldMk cId="2240017870" sldId="2147469982"/>
            <ac:spMk id="56" creationId="{143BEEEC-4C40-4DAF-8EB9-56D82D59EE37}"/>
          </ac:spMkLst>
        </pc:spChg>
        <pc:spChg chg="mod ord">
          <ac:chgData name="Sam J Wolfson" userId="6d1d33e9-5d72-4c69-9442-bf49db85aacf" providerId="ADAL" clId="{7D8AA3EE-7F83-4FFD-BB9A-B8A8E5DC82C7}" dt="2023-02-23T20:03:01.104" v="991"/>
          <ac:spMkLst>
            <pc:docMk/>
            <pc:sldMk cId="2240017870" sldId="2147469982"/>
            <ac:spMk id="58" creationId="{4D09E9A4-4E7E-46EB-B4E9-BD868219CEFB}"/>
          </ac:spMkLst>
        </pc:spChg>
        <pc:spChg chg="mod ord">
          <ac:chgData name="Sam J Wolfson" userId="6d1d33e9-5d72-4c69-9442-bf49db85aacf" providerId="ADAL" clId="{7D8AA3EE-7F83-4FFD-BB9A-B8A8E5DC82C7}" dt="2023-02-23T20:03:01.105" v="993"/>
          <ac:spMkLst>
            <pc:docMk/>
            <pc:sldMk cId="2240017870" sldId="2147469982"/>
            <ac:spMk id="60" creationId="{6127B63B-67A3-4766-9C80-301FAEF9A291}"/>
          </ac:spMkLst>
        </pc:spChg>
        <pc:grpChg chg="del">
          <ac:chgData name="Sam J Wolfson" userId="6d1d33e9-5d72-4c69-9442-bf49db85aacf" providerId="ADAL" clId="{7D8AA3EE-7F83-4FFD-BB9A-B8A8E5DC82C7}" dt="2023-02-23T19:57:24.066" v="553" actId="165"/>
          <ac:grpSpMkLst>
            <pc:docMk/>
            <pc:sldMk cId="2240017870" sldId="2147469982"/>
            <ac:grpSpMk id="3" creationId="{794C548F-0C98-4818-AC77-60D6A0B90114}"/>
          </ac:grpSpMkLst>
        </pc:grpChg>
        <pc:grpChg chg="del mod">
          <ac:chgData name="Sam J Wolfson" userId="6d1d33e9-5d72-4c69-9442-bf49db85aacf" providerId="ADAL" clId="{7D8AA3EE-7F83-4FFD-BB9A-B8A8E5DC82C7}" dt="2023-02-23T20:01:26.338" v="884" actId="165"/>
          <ac:grpSpMkLst>
            <pc:docMk/>
            <pc:sldMk cId="2240017870" sldId="2147469982"/>
            <ac:grpSpMk id="9" creationId="{C440A209-1446-49C8-B00D-99B1C491FC7E}"/>
          </ac:grpSpMkLst>
        </pc:grpChg>
        <pc:grpChg chg="add mod">
          <ac:chgData name="Sam J Wolfson" userId="6d1d33e9-5d72-4c69-9442-bf49db85aacf" providerId="ADAL" clId="{7D8AA3EE-7F83-4FFD-BB9A-B8A8E5DC82C7}" dt="2023-02-23T20:03:01.097" v="973"/>
          <ac:grpSpMkLst>
            <pc:docMk/>
            <pc:sldMk cId="2240017870" sldId="2147469982"/>
            <ac:grpSpMk id="12" creationId="{AD20822D-B867-432A-AA27-339F8AAEE8B5}"/>
          </ac:grpSpMkLst>
        </pc:grpChg>
        <pc:grpChg chg="add mod">
          <ac:chgData name="Sam J Wolfson" userId="6d1d33e9-5d72-4c69-9442-bf49db85aacf" providerId="ADAL" clId="{7D8AA3EE-7F83-4FFD-BB9A-B8A8E5DC82C7}" dt="2023-02-23T20:03:30.008" v="1005" actId="962"/>
          <ac:grpSpMkLst>
            <pc:docMk/>
            <pc:sldMk cId="2240017870" sldId="2147469982"/>
            <ac:grpSpMk id="15" creationId="{4F26B996-9F42-46F3-A852-3F3A8FF83ABD}"/>
          </ac:grpSpMkLst>
        </pc:grpChg>
        <pc:graphicFrameChg chg="add del mod ord modVis replST delST">
          <ac:chgData name="Sam J Wolfson" userId="6d1d33e9-5d72-4c69-9442-bf49db85aacf" providerId="ADAL" clId="{7D8AA3EE-7F83-4FFD-BB9A-B8A8E5DC82C7}" dt="2023-02-23T19:58:03.410" v="750"/>
          <ac:graphicFrameMkLst>
            <pc:docMk/>
            <pc:sldMk cId="2240017870" sldId="2147469982"/>
            <ac:graphicFrameMk id="8" creationId="{2364CAD1-22C6-423A-9DA0-64D70EB27B36}"/>
          </ac:graphicFrameMkLst>
        </pc:graphicFrameChg>
        <pc:graphicFrameChg chg="add mod ord modVis replST">
          <ac:chgData name="Sam J Wolfson" userId="6d1d33e9-5d72-4c69-9442-bf49db85aacf" providerId="ADAL" clId="{7D8AA3EE-7F83-4FFD-BB9A-B8A8E5DC82C7}" dt="2023-02-23T20:19:19.321" v="1159"/>
          <ac:graphicFrameMkLst>
            <pc:docMk/>
            <pc:sldMk cId="2240017870" sldId="2147469982"/>
            <ac:graphicFrameMk id="11" creationId="{EDF35ACE-8625-42AE-83E2-A6F34E7797DA}"/>
          </ac:graphicFrameMkLst>
        </pc:graphicFrameChg>
        <pc:picChg chg="add mod ord">
          <ac:chgData name="Sam J Wolfson" userId="6d1d33e9-5d72-4c69-9442-bf49db85aacf" providerId="ADAL" clId="{7D8AA3EE-7F83-4FFD-BB9A-B8A8E5DC82C7}" dt="2023-02-23T19:59:16.088" v="867" actId="164"/>
          <ac:picMkLst>
            <pc:docMk/>
            <pc:sldMk cId="2240017870" sldId="2147469982"/>
            <ac:picMk id="6" creationId="{1CDC45E0-B18A-4882-AF20-7DE8370481EE}"/>
          </ac:picMkLst>
        </pc:picChg>
        <pc:picChg chg="add mod ord">
          <ac:chgData name="Sam J Wolfson" userId="6d1d33e9-5d72-4c69-9442-bf49db85aacf" providerId="ADAL" clId="{7D8AA3EE-7F83-4FFD-BB9A-B8A8E5DC82C7}" dt="2023-02-23T20:03:16.802" v="1003" actId="164"/>
          <ac:picMkLst>
            <pc:docMk/>
            <pc:sldMk cId="2240017870" sldId="2147469982"/>
            <ac:picMk id="13" creationId="{6B2A0069-8C74-4C73-980E-C7270721A654}"/>
          </ac:picMkLst>
        </pc:picChg>
        <pc:picChg chg="add mod ord">
          <ac:chgData name="Sam J Wolfson" userId="6d1d33e9-5d72-4c69-9442-bf49db85aacf" providerId="ADAL" clId="{7D8AA3EE-7F83-4FFD-BB9A-B8A8E5DC82C7}" dt="2023-02-23T20:03:16.802" v="1003" actId="164"/>
          <ac:picMkLst>
            <pc:docMk/>
            <pc:sldMk cId="2240017870" sldId="2147469982"/>
            <ac:picMk id="14" creationId="{6D14342D-51ED-4158-899B-06442920F9E6}"/>
          </ac:picMkLst>
        </pc:picChg>
        <pc:picChg chg="add del mod topLvl">
          <ac:chgData name="Sam J Wolfson" userId="6d1d33e9-5d72-4c69-9442-bf49db85aacf" providerId="ADAL" clId="{7D8AA3EE-7F83-4FFD-BB9A-B8A8E5DC82C7}" dt="2023-02-23T19:58:54.794" v="758" actId="478"/>
          <ac:picMkLst>
            <pc:docMk/>
            <pc:sldMk cId="2240017870" sldId="2147469982"/>
            <ac:picMk id="22" creationId="{AB36A0DA-C193-49E3-8990-7A70D240E634}"/>
          </ac:picMkLst>
        </pc:picChg>
        <pc:picChg chg="del mod topLvl">
          <ac:chgData name="Sam J Wolfson" userId="6d1d33e9-5d72-4c69-9442-bf49db85aacf" providerId="ADAL" clId="{7D8AA3EE-7F83-4FFD-BB9A-B8A8E5DC82C7}" dt="2023-02-23T20:02:42.136" v="914" actId="478"/>
          <ac:picMkLst>
            <pc:docMk/>
            <pc:sldMk cId="2240017870" sldId="2147469982"/>
            <ac:picMk id="25" creationId="{ACF07DD4-3040-4385-AE33-89FEC9AB9C2F}"/>
          </ac:picMkLst>
        </pc:picChg>
        <pc:picChg chg="del mod topLvl">
          <ac:chgData name="Sam J Wolfson" userId="6d1d33e9-5d72-4c69-9442-bf49db85aacf" providerId="ADAL" clId="{7D8AA3EE-7F83-4FFD-BB9A-B8A8E5DC82C7}" dt="2023-02-23T20:02:25.728" v="911" actId="478"/>
          <ac:picMkLst>
            <pc:docMk/>
            <pc:sldMk cId="2240017870" sldId="2147469982"/>
            <ac:picMk id="26" creationId="{DEA6DE81-8BA4-4BA6-A251-BE1F0C137738}"/>
          </ac:picMkLst>
        </pc:picChg>
        <pc:cxnChg chg="mod ord topLvl">
          <ac:chgData name="Sam J Wolfson" userId="6d1d33e9-5d72-4c69-9442-bf49db85aacf" providerId="ADAL" clId="{7D8AA3EE-7F83-4FFD-BB9A-B8A8E5DC82C7}" dt="2023-02-23T19:59:16.088" v="867" actId="164"/>
          <ac:cxnSpMkLst>
            <pc:docMk/>
            <pc:sldMk cId="2240017870" sldId="2147469982"/>
            <ac:cxnSpMk id="37" creationId="{1A6ADEFB-62D8-4912-BD2C-7EDFED182DF0}"/>
          </ac:cxnSpMkLst>
        </pc:cxnChg>
        <pc:cxnChg chg="mod ord topLvl">
          <ac:chgData name="Sam J Wolfson" userId="6d1d33e9-5d72-4c69-9442-bf49db85aacf" providerId="ADAL" clId="{7D8AA3EE-7F83-4FFD-BB9A-B8A8E5DC82C7}" dt="2023-02-23T19:59:16.088" v="867" actId="164"/>
          <ac:cxnSpMkLst>
            <pc:docMk/>
            <pc:sldMk cId="2240017870" sldId="2147469982"/>
            <ac:cxnSpMk id="41" creationId="{2C1EA577-AE95-4D3A-B345-612115B34750}"/>
          </ac:cxnSpMkLst>
        </pc:cxnChg>
        <pc:cxnChg chg="mod ord topLvl">
          <ac:chgData name="Sam J Wolfson" userId="6d1d33e9-5d72-4c69-9442-bf49db85aacf" providerId="ADAL" clId="{7D8AA3EE-7F83-4FFD-BB9A-B8A8E5DC82C7}" dt="2023-02-23T19:59:16.088" v="867" actId="164"/>
          <ac:cxnSpMkLst>
            <pc:docMk/>
            <pc:sldMk cId="2240017870" sldId="2147469982"/>
            <ac:cxnSpMk id="44" creationId="{5A5200D8-F821-4E0E-ACB0-23E4B1D2FA90}"/>
          </ac:cxnSpMkLst>
        </pc:cxnChg>
        <pc:cxnChg chg="mod ord topLvl">
          <ac:chgData name="Sam J Wolfson" userId="6d1d33e9-5d72-4c69-9442-bf49db85aacf" providerId="ADAL" clId="{7D8AA3EE-7F83-4FFD-BB9A-B8A8E5DC82C7}" dt="2023-02-23T20:03:16.802" v="1003" actId="164"/>
          <ac:cxnSpMkLst>
            <pc:docMk/>
            <pc:sldMk cId="2240017870" sldId="2147469982"/>
            <ac:cxnSpMk id="47" creationId="{3289C8C3-AAAC-44C5-9F80-640EC1394EBF}"/>
          </ac:cxnSpMkLst>
        </pc:cxnChg>
        <pc:cxnChg chg="mod ord topLvl">
          <ac:chgData name="Sam J Wolfson" userId="6d1d33e9-5d72-4c69-9442-bf49db85aacf" providerId="ADAL" clId="{7D8AA3EE-7F83-4FFD-BB9A-B8A8E5DC82C7}" dt="2023-02-23T20:03:16.802" v="1003" actId="164"/>
          <ac:cxnSpMkLst>
            <pc:docMk/>
            <pc:sldMk cId="2240017870" sldId="2147469982"/>
            <ac:cxnSpMk id="49" creationId="{071F9FB3-EBC1-4310-9DE5-616F23B77DFD}"/>
          </ac:cxnSpMkLst>
        </pc:cxnChg>
        <pc:cxnChg chg="mod ord topLvl">
          <ac:chgData name="Sam J Wolfson" userId="6d1d33e9-5d72-4c69-9442-bf49db85aacf" providerId="ADAL" clId="{7D8AA3EE-7F83-4FFD-BB9A-B8A8E5DC82C7}" dt="2023-02-23T20:03:16.802" v="1003" actId="164"/>
          <ac:cxnSpMkLst>
            <pc:docMk/>
            <pc:sldMk cId="2240017870" sldId="2147469982"/>
            <ac:cxnSpMk id="52" creationId="{44B1AB5E-65CD-4EFF-9123-463EBD01C217}"/>
          </ac:cxnSpMkLst>
        </pc:cxnChg>
        <pc:cxnChg chg="mod ord topLvl">
          <ac:chgData name="Sam J Wolfson" userId="6d1d33e9-5d72-4c69-9442-bf49db85aacf" providerId="ADAL" clId="{7D8AA3EE-7F83-4FFD-BB9A-B8A8E5DC82C7}" dt="2023-02-23T20:03:16.802" v="1003" actId="164"/>
          <ac:cxnSpMkLst>
            <pc:docMk/>
            <pc:sldMk cId="2240017870" sldId="2147469982"/>
            <ac:cxnSpMk id="55" creationId="{210738F2-F60F-490B-8550-1BB1257EA6E3}"/>
          </ac:cxnSpMkLst>
        </pc:cxnChg>
      </pc:sldChg>
      <pc:sldChg chg="delSp modSp mod">
        <pc:chgData name="Sam J Wolfson" userId="6d1d33e9-5d72-4c69-9442-bf49db85aacf" providerId="ADAL" clId="{7D8AA3EE-7F83-4FFD-BB9A-B8A8E5DC82C7}" dt="2023-02-23T20:23:45.350" v="1178" actId="255"/>
        <pc:sldMkLst>
          <pc:docMk/>
          <pc:sldMk cId="2046144599" sldId="2147469984"/>
        </pc:sldMkLst>
        <pc:spChg chg="mod">
          <ac:chgData name="Sam J Wolfson" userId="6d1d33e9-5d72-4c69-9442-bf49db85aacf" providerId="ADAL" clId="{7D8AA3EE-7F83-4FFD-BB9A-B8A8E5DC82C7}" dt="2023-02-23T20:23:45.350" v="1178" actId="255"/>
          <ac:spMkLst>
            <pc:docMk/>
            <pc:sldMk cId="2046144599" sldId="2147469984"/>
            <ac:spMk id="30" creationId="{6180EAFD-70FC-48CC-A96E-064DDE478CC1}"/>
          </ac:spMkLst>
        </pc:spChg>
        <pc:spChg chg="del">
          <ac:chgData name="Sam J Wolfson" userId="6d1d33e9-5d72-4c69-9442-bf49db85aacf" providerId="ADAL" clId="{7D8AA3EE-7F83-4FFD-BB9A-B8A8E5DC82C7}" dt="2023-02-23T20:23:32.782" v="1176" actId="478"/>
          <ac:spMkLst>
            <pc:docMk/>
            <pc:sldMk cId="2046144599" sldId="2147469984"/>
            <ac:spMk id="35" creationId="{07FFE8EF-0FC0-4989-83AA-8ECA525550AF}"/>
          </ac:spMkLst>
        </pc:spChg>
      </pc:sldChg>
      <pc:sldChg chg="modSp mod">
        <pc:chgData name="Sam J Wolfson" userId="6d1d33e9-5d72-4c69-9442-bf49db85aacf" providerId="ADAL" clId="{7D8AA3EE-7F83-4FFD-BB9A-B8A8E5DC82C7}" dt="2023-02-23T20:24:31.438" v="1179" actId="255"/>
        <pc:sldMkLst>
          <pc:docMk/>
          <pc:sldMk cId="124734508" sldId="2147469985"/>
        </pc:sldMkLst>
        <pc:spChg chg="mod">
          <ac:chgData name="Sam J Wolfson" userId="6d1d33e9-5d72-4c69-9442-bf49db85aacf" providerId="ADAL" clId="{7D8AA3EE-7F83-4FFD-BB9A-B8A8E5DC82C7}" dt="2023-02-23T20:24:31.438" v="1179" actId="255"/>
          <ac:spMkLst>
            <pc:docMk/>
            <pc:sldMk cId="124734508" sldId="2147469985"/>
            <ac:spMk id="18" creationId="{BBC8D6A5-BB40-4B2A-9788-8F4C4307557B}"/>
          </ac:spMkLst>
        </pc:spChg>
        <pc:graphicFrameChg chg="modGraphic">
          <ac:chgData name="Sam J Wolfson" userId="6d1d33e9-5d72-4c69-9442-bf49db85aacf" providerId="ADAL" clId="{7D8AA3EE-7F83-4FFD-BB9A-B8A8E5DC82C7}" dt="2023-02-23T20:00:51.200" v="878" actId="207"/>
          <ac:graphicFrameMkLst>
            <pc:docMk/>
            <pc:sldMk cId="124734508" sldId="2147469985"/>
            <ac:graphicFrameMk id="12" creationId="{0D9D2122-4DCA-426F-A143-74069D753359}"/>
          </ac:graphicFrameMkLst>
        </pc:graphicFrameChg>
      </pc:sldChg>
      <pc:sldChg chg="modSp mod">
        <pc:chgData name="Sam J Wolfson" userId="6d1d33e9-5d72-4c69-9442-bf49db85aacf" providerId="ADAL" clId="{7D8AA3EE-7F83-4FFD-BB9A-B8A8E5DC82C7}" dt="2023-02-23T20:24:38.150" v="1180" actId="255"/>
        <pc:sldMkLst>
          <pc:docMk/>
          <pc:sldMk cId="230761390" sldId="2147469986"/>
        </pc:sldMkLst>
        <pc:spChg chg="mod">
          <ac:chgData name="Sam J Wolfson" userId="6d1d33e9-5d72-4c69-9442-bf49db85aacf" providerId="ADAL" clId="{7D8AA3EE-7F83-4FFD-BB9A-B8A8E5DC82C7}" dt="2023-02-23T20:24:38.150" v="1180" actId="255"/>
          <ac:spMkLst>
            <pc:docMk/>
            <pc:sldMk cId="230761390" sldId="2147469986"/>
            <ac:spMk id="15" creationId="{20031D97-793B-4FB0-8697-8424262D4D1B}"/>
          </ac:spMkLst>
        </pc:spChg>
      </pc:sldChg>
      <pc:sldChg chg="modSp mod">
        <pc:chgData name="Sam J Wolfson" userId="6d1d33e9-5d72-4c69-9442-bf49db85aacf" providerId="ADAL" clId="{7D8AA3EE-7F83-4FFD-BB9A-B8A8E5DC82C7}" dt="2023-02-23T20:25:28.824" v="1181" actId="255"/>
        <pc:sldMkLst>
          <pc:docMk/>
          <pc:sldMk cId="1699242085" sldId="2147469987"/>
        </pc:sldMkLst>
        <pc:spChg chg="mod">
          <ac:chgData name="Sam J Wolfson" userId="6d1d33e9-5d72-4c69-9442-bf49db85aacf" providerId="ADAL" clId="{7D8AA3EE-7F83-4FFD-BB9A-B8A8E5DC82C7}" dt="2023-02-23T20:25:28.824" v="1181" actId="255"/>
          <ac:spMkLst>
            <pc:docMk/>
            <pc:sldMk cId="1699242085" sldId="2147469987"/>
            <ac:spMk id="27" creationId="{5FE93958-0B63-49C7-9B7F-482546B48073}"/>
          </ac:spMkLst>
        </pc:spChg>
        <pc:graphicFrameChg chg="mod">
          <ac:chgData name="Sam J Wolfson" userId="6d1d33e9-5d72-4c69-9442-bf49db85aacf" providerId="ADAL" clId="{7D8AA3EE-7F83-4FFD-BB9A-B8A8E5DC82C7}" dt="2023-02-23T19:45:53.619" v="486" actId="962"/>
          <ac:graphicFrameMkLst>
            <pc:docMk/>
            <pc:sldMk cId="1699242085" sldId="2147469987"/>
            <ac:graphicFrameMk id="46" creationId="{9876E3D7-22C3-4234-8F56-84489C218F2C}"/>
          </ac:graphicFrameMkLst>
        </pc:graphicFrameChg>
      </pc:sldChg>
      <pc:sldChg chg="modSp mod">
        <pc:chgData name="Sam J Wolfson" userId="6d1d33e9-5d72-4c69-9442-bf49db85aacf" providerId="ADAL" clId="{7D8AA3EE-7F83-4FFD-BB9A-B8A8E5DC82C7}" dt="2023-02-23T20:25:34.782" v="1182" actId="255"/>
        <pc:sldMkLst>
          <pc:docMk/>
          <pc:sldMk cId="190802667" sldId="2147469988"/>
        </pc:sldMkLst>
        <pc:spChg chg="mod">
          <ac:chgData name="Sam J Wolfson" userId="6d1d33e9-5d72-4c69-9442-bf49db85aacf" providerId="ADAL" clId="{7D8AA3EE-7F83-4FFD-BB9A-B8A8E5DC82C7}" dt="2023-02-23T20:25:34.782" v="1182" actId="255"/>
          <ac:spMkLst>
            <pc:docMk/>
            <pc:sldMk cId="190802667" sldId="2147469988"/>
            <ac:spMk id="29" creationId="{FCCEEE0B-7700-4889-9D5E-8C7062F310FF}"/>
          </ac:spMkLst>
        </pc:spChg>
        <pc:graphicFrameChg chg="modGraphic">
          <ac:chgData name="Sam J Wolfson" userId="6d1d33e9-5d72-4c69-9442-bf49db85aacf" providerId="ADAL" clId="{7D8AA3EE-7F83-4FFD-BB9A-B8A8E5DC82C7}" dt="2023-02-23T20:00:28.640" v="871" actId="207"/>
          <ac:graphicFrameMkLst>
            <pc:docMk/>
            <pc:sldMk cId="190802667" sldId="2147469988"/>
            <ac:graphicFrameMk id="12" creationId="{0D9D2122-4DCA-426F-A143-74069D753359}"/>
          </ac:graphicFrameMkLst>
        </pc:graphicFrameChg>
      </pc:sldChg>
      <pc:sldChg chg="modSp mod">
        <pc:chgData name="Sam J Wolfson" userId="6d1d33e9-5d72-4c69-9442-bf49db85aacf" providerId="ADAL" clId="{7D8AA3EE-7F83-4FFD-BB9A-B8A8E5DC82C7}" dt="2023-02-23T20:25:41.478" v="1183" actId="255"/>
        <pc:sldMkLst>
          <pc:docMk/>
          <pc:sldMk cId="4285241999" sldId="2147469989"/>
        </pc:sldMkLst>
        <pc:spChg chg="mod">
          <ac:chgData name="Sam J Wolfson" userId="6d1d33e9-5d72-4c69-9442-bf49db85aacf" providerId="ADAL" clId="{7D8AA3EE-7F83-4FFD-BB9A-B8A8E5DC82C7}" dt="2023-02-23T20:25:41.478" v="1183" actId="255"/>
          <ac:spMkLst>
            <pc:docMk/>
            <pc:sldMk cId="4285241999" sldId="2147469989"/>
            <ac:spMk id="18" creationId="{93ED6876-1876-49C9-8E7A-03BFE2C366CF}"/>
          </ac:spMkLst>
        </pc:spChg>
        <pc:graphicFrameChg chg="modGraphic">
          <ac:chgData name="Sam J Wolfson" userId="6d1d33e9-5d72-4c69-9442-bf49db85aacf" providerId="ADAL" clId="{7D8AA3EE-7F83-4FFD-BB9A-B8A8E5DC82C7}" dt="2023-02-23T20:00:38.080" v="874" actId="207"/>
          <ac:graphicFrameMkLst>
            <pc:docMk/>
            <pc:sldMk cId="4285241999" sldId="2147469989"/>
            <ac:graphicFrameMk id="33" creationId="{10BD674E-366A-4E02-AB67-625FDDD13CBA}"/>
          </ac:graphicFrameMkLst>
        </pc:graphicFrameChg>
      </pc:sldChg>
      <pc:sldChg chg="modSp mod">
        <pc:chgData name="Sam J Wolfson" userId="6d1d33e9-5d72-4c69-9442-bf49db85aacf" providerId="ADAL" clId="{7D8AA3EE-7F83-4FFD-BB9A-B8A8E5DC82C7}" dt="2023-02-23T19:55:54.484" v="542" actId="20577"/>
        <pc:sldMkLst>
          <pc:docMk/>
          <pc:sldMk cId="4072540022" sldId="2147469990"/>
        </pc:sldMkLst>
        <pc:spChg chg="mod">
          <ac:chgData name="Sam J Wolfson" userId="6d1d33e9-5d72-4c69-9442-bf49db85aacf" providerId="ADAL" clId="{7D8AA3EE-7F83-4FFD-BB9A-B8A8E5DC82C7}" dt="2023-02-23T19:53:47.477" v="535" actId="20577"/>
          <ac:spMkLst>
            <pc:docMk/>
            <pc:sldMk cId="4072540022" sldId="2147469990"/>
            <ac:spMk id="3" creationId="{502A318B-14C6-4577-9E7E-CEF44B551453}"/>
          </ac:spMkLst>
        </pc:spChg>
        <pc:spChg chg="mod">
          <ac:chgData name="Sam J Wolfson" userId="6d1d33e9-5d72-4c69-9442-bf49db85aacf" providerId="ADAL" clId="{7D8AA3EE-7F83-4FFD-BB9A-B8A8E5DC82C7}" dt="2023-02-23T19:55:28.422" v="540" actId="20577"/>
          <ac:spMkLst>
            <pc:docMk/>
            <pc:sldMk cId="4072540022" sldId="2147469990"/>
            <ac:spMk id="10" creationId="{648B938A-ACC1-4E20-859F-1C53915E5FC4}"/>
          </ac:spMkLst>
        </pc:spChg>
        <pc:spChg chg="mod">
          <ac:chgData name="Sam J Wolfson" userId="6d1d33e9-5d72-4c69-9442-bf49db85aacf" providerId="ADAL" clId="{7D8AA3EE-7F83-4FFD-BB9A-B8A8E5DC82C7}" dt="2023-02-23T19:55:54.484" v="542" actId="20577"/>
          <ac:spMkLst>
            <pc:docMk/>
            <pc:sldMk cId="4072540022" sldId="2147469990"/>
            <ac:spMk id="40" creationId="{9FA9129F-3C7F-43E9-A144-C80F4C3F7586}"/>
          </ac:spMkLst>
        </pc:spChg>
      </pc:sldChg>
      <pc:sldChg chg="modSp mod">
        <pc:chgData name="Sam J Wolfson" userId="6d1d33e9-5d72-4c69-9442-bf49db85aacf" providerId="ADAL" clId="{7D8AA3EE-7F83-4FFD-BB9A-B8A8E5DC82C7}" dt="2023-02-23T20:01:01.257" v="880" actId="207"/>
        <pc:sldMkLst>
          <pc:docMk/>
          <pc:sldMk cId="2607169820" sldId="2147469991"/>
        </pc:sldMkLst>
        <pc:graphicFrameChg chg="modGraphic">
          <ac:chgData name="Sam J Wolfson" userId="6d1d33e9-5d72-4c69-9442-bf49db85aacf" providerId="ADAL" clId="{7D8AA3EE-7F83-4FFD-BB9A-B8A8E5DC82C7}" dt="2023-02-23T20:01:01.257" v="880" actId="207"/>
          <ac:graphicFrameMkLst>
            <pc:docMk/>
            <pc:sldMk cId="2607169820" sldId="2147469991"/>
            <ac:graphicFrameMk id="44" creationId="{3F4C799E-07C7-4210-A789-D7011CE115E7}"/>
          </ac:graphicFrameMkLst>
        </pc:graphicFrameChg>
      </pc:sldChg>
      <pc:sldChg chg="modSp mod">
        <pc:chgData name="Sam J Wolfson" userId="6d1d33e9-5d72-4c69-9442-bf49db85aacf" providerId="ADAL" clId="{7D8AA3EE-7F83-4FFD-BB9A-B8A8E5DC82C7}" dt="2023-02-23T20:01:06.263" v="881" actId="207"/>
        <pc:sldMkLst>
          <pc:docMk/>
          <pc:sldMk cId="1893974881" sldId="2147469992"/>
        </pc:sldMkLst>
        <pc:graphicFrameChg chg="modGraphic">
          <ac:chgData name="Sam J Wolfson" userId="6d1d33e9-5d72-4c69-9442-bf49db85aacf" providerId="ADAL" clId="{7D8AA3EE-7F83-4FFD-BB9A-B8A8E5DC82C7}" dt="2023-02-23T20:01:06.263" v="881" actId="207"/>
          <ac:graphicFrameMkLst>
            <pc:docMk/>
            <pc:sldMk cId="1893974881" sldId="2147469992"/>
            <ac:graphicFrameMk id="23" creationId="{EA669703-65C6-4447-9FF3-E1EF4861B34D}"/>
          </ac:graphicFrameMkLst>
        </pc:graphicFrameChg>
      </pc:sldChg>
      <pc:sldChg chg="modSp mod">
        <pc:chgData name="Sam J Wolfson" userId="6d1d33e9-5d72-4c69-9442-bf49db85aacf" providerId="ADAL" clId="{7D8AA3EE-7F83-4FFD-BB9A-B8A8E5DC82C7}" dt="2023-02-23T20:05:16.680" v="1006" actId="207"/>
        <pc:sldMkLst>
          <pc:docMk/>
          <pc:sldMk cId="3517123833" sldId="2147469996"/>
        </pc:sldMkLst>
        <pc:graphicFrameChg chg="modGraphic">
          <ac:chgData name="Sam J Wolfson" userId="6d1d33e9-5d72-4c69-9442-bf49db85aacf" providerId="ADAL" clId="{7D8AA3EE-7F83-4FFD-BB9A-B8A8E5DC82C7}" dt="2023-02-23T20:05:16.680" v="1006" actId="207"/>
          <ac:graphicFrameMkLst>
            <pc:docMk/>
            <pc:sldMk cId="3517123833" sldId="2147469996"/>
            <ac:graphicFrameMk id="12" creationId="{0D9D2122-4DCA-426F-A143-74069D753359}"/>
          </ac:graphicFrameMkLst>
        </pc:graphicFrameChg>
      </pc:sldChg>
      <pc:sldChg chg="modSp mod">
        <pc:chgData name="Sam J Wolfson" userId="6d1d33e9-5d72-4c69-9442-bf49db85aacf" providerId="ADAL" clId="{7D8AA3EE-7F83-4FFD-BB9A-B8A8E5DC82C7}" dt="2023-02-23T20:05:38.561" v="1007" actId="207"/>
        <pc:sldMkLst>
          <pc:docMk/>
          <pc:sldMk cId="3709334002" sldId="2147469997"/>
        </pc:sldMkLst>
        <pc:graphicFrameChg chg="modGraphic">
          <ac:chgData name="Sam J Wolfson" userId="6d1d33e9-5d72-4c69-9442-bf49db85aacf" providerId="ADAL" clId="{7D8AA3EE-7F83-4FFD-BB9A-B8A8E5DC82C7}" dt="2023-02-23T20:05:38.561" v="1007" actId="207"/>
          <ac:graphicFrameMkLst>
            <pc:docMk/>
            <pc:sldMk cId="3709334002" sldId="2147469997"/>
            <ac:graphicFrameMk id="20" creationId="{9AD872BF-0DBF-4E27-AEEB-E1DE0F0BCE20}"/>
          </ac:graphicFrameMkLst>
        </pc:graphicFrameChg>
      </pc:sldChg>
      <pc:sldChg chg="modSp mod">
        <pc:chgData name="Sam J Wolfson" userId="6d1d33e9-5d72-4c69-9442-bf49db85aacf" providerId="ADAL" clId="{7D8AA3EE-7F83-4FFD-BB9A-B8A8E5DC82C7}" dt="2023-02-23T20:06:48.492" v="1023" actId="20577"/>
        <pc:sldMkLst>
          <pc:docMk/>
          <pc:sldMk cId="653718080" sldId="2147469998"/>
        </pc:sldMkLst>
        <pc:spChg chg="mod">
          <ac:chgData name="Sam J Wolfson" userId="6d1d33e9-5d72-4c69-9442-bf49db85aacf" providerId="ADAL" clId="{7D8AA3EE-7F83-4FFD-BB9A-B8A8E5DC82C7}" dt="2023-02-23T20:06:48.492" v="1023" actId="20577"/>
          <ac:spMkLst>
            <pc:docMk/>
            <pc:sldMk cId="653718080" sldId="2147469998"/>
            <ac:spMk id="66" creationId="{EB32C3F1-A226-4816-A628-943377D0C720}"/>
          </ac:spMkLst>
        </pc:spChg>
      </pc:sldChg>
      <pc:sldChg chg="modSp mod">
        <pc:chgData name="Sam J Wolfson" userId="6d1d33e9-5d72-4c69-9442-bf49db85aacf" providerId="ADAL" clId="{7D8AA3EE-7F83-4FFD-BB9A-B8A8E5DC82C7}" dt="2023-02-23T20:07:09.313" v="1024" actId="207"/>
        <pc:sldMkLst>
          <pc:docMk/>
          <pc:sldMk cId="30998238" sldId="2147469999"/>
        </pc:sldMkLst>
        <pc:graphicFrameChg chg="modGraphic">
          <ac:chgData name="Sam J Wolfson" userId="6d1d33e9-5d72-4c69-9442-bf49db85aacf" providerId="ADAL" clId="{7D8AA3EE-7F83-4FFD-BB9A-B8A8E5DC82C7}" dt="2023-02-23T20:07:09.313" v="1024" actId="207"/>
          <ac:graphicFrameMkLst>
            <pc:docMk/>
            <pc:sldMk cId="30998238" sldId="2147469999"/>
            <ac:graphicFrameMk id="12" creationId="{0D9D2122-4DCA-426F-A143-74069D753359}"/>
          </ac:graphicFrameMkLst>
        </pc:graphicFrameChg>
      </pc:sldChg>
      <pc:sldChg chg="addSp delSp modSp mod">
        <pc:chgData name="Sam J Wolfson" userId="6d1d33e9-5d72-4c69-9442-bf49db85aacf" providerId="ADAL" clId="{7D8AA3EE-7F83-4FFD-BB9A-B8A8E5DC82C7}" dt="2023-02-23T21:35:00.564" v="2738" actId="962"/>
        <pc:sldMkLst>
          <pc:docMk/>
          <pc:sldMk cId="1821761850" sldId="2147470001"/>
        </pc:sldMkLst>
        <pc:spChg chg="mod">
          <ac:chgData name="Sam J Wolfson" userId="6d1d33e9-5d72-4c69-9442-bf49db85aacf" providerId="ADAL" clId="{7D8AA3EE-7F83-4FFD-BB9A-B8A8E5DC82C7}" dt="2023-02-23T21:25:18.039" v="2567" actId="948"/>
          <ac:spMkLst>
            <pc:docMk/>
            <pc:sldMk cId="1821761850" sldId="2147470001"/>
            <ac:spMk id="2" creationId="{EAE4354E-2313-45E9-8577-E7BE4D9D07EC}"/>
          </ac:spMkLst>
        </pc:spChg>
        <pc:spChg chg="mod">
          <ac:chgData name="Sam J Wolfson" userId="6d1d33e9-5d72-4c69-9442-bf49db85aacf" providerId="ADAL" clId="{7D8AA3EE-7F83-4FFD-BB9A-B8A8E5DC82C7}" dt="2023-02-23T21:26:17.796" v="2649" actId="962"/>
          <ac:spMkLst>
            <pc:docMk/>
            <pc:sldMk cId="1821761850" sldId="2147470001"/>
            <ac:spMk id="4" creationId="{F0FB9BF3-73D9-4235-946F-F7A50A2404DF}"/>
          </ac:spMkLst>
        </pc:spChg>
        <pc:spChg chg="add del mod modVis">
          <ac:chgData name="Sam J Wolfson" userId="6d1d33e9-5d72-4c69-9442-bf49db85aacf" providerId="ADAL" clId="{7D8AA3EE-7F83-4FFD-BB9A-B8A8E5DC82C7}" dt="2023-02-23T21:24:53.590" v="2408"/>
          <ac:spMkLst>
            <pc:docMk/>
            <pc:sldMk cId="1821761850" sldId="2147470001"/>
            <ac:spMk id="5" creationId="{A3471531-5A09-458F-A11E-7E1FB07B3CDF}"/>
          </ac:spMkLst>
        </pc:spChg>
        <pc:spChg chg="mod">
          <ac:chgData name="Sam J Wolfson" userId="6d1d33e9-5d72-4c69-9442-bf49db85aacf" providerId="ADAL" clId="{7D8AA3EE-7F83-4FFD-BB9A-B8A8E5DC82C7}" dt="2023-02-23T21:26:19.009" v="2651" actId="962"/>
          <ac:spMkLst>
            <pc:docMk/>
            <pc:sldMk cId="1821761850" sldId="2147470001"/>
            <ac:spMk id="6" creationId="{11350930-A94D-4F8C-92B9-757DFC84027D}"/>
          </ac:spMkLst>
        </pc:spChg>
        <pc:spChg chg="mod topLvl">
          <ac:chgData name="Sam J Wolfson" userId="6d1d33e9-5d72-4c69-9442-bf49db85aacf" providerId="ADAL" clId="{7D8AA3EE-7F83-4FFD-BB9A-B8A8E5DC82C7}" dt="2023-02-23T20:31:04.484" v="1188" actId="962"/>
          <ac:spMkLst>
            <pc:docMk/>
            <pc:sldMk cId="1821761850" sldId="2147470001"/>
            <ac:spMk id="7" creationId="{03098189-DF06-41D2-9444-26DD2BA8B5D5}"/>
          </ac:spMkLst>
        </pc:spChg>
        <pc:spChg chg="add del mod modVis">
          <ac:chgData name="Sam J Wolfson" userId="6d1d33e9-5d72-4c69-9442-bf49db85aacf" providerId="ADAL" clId="{7D8AA3EE-7F83-4FFD-BB9A-B8A8E5DC82C7}" dt="2023-02-23T21:25:00.332" v="2491"/>
          <ac:spMkLst>
            <pc:docMk/>
            <pc:sldMk cId="1821761850" sldId="2147470001"/>
            <ac:spMk id="9" creationId="{202F7147-1699-4B0D-9358-5AFEB7835739}"/>
          </ac:spMkLst>
        </pc:spChg>
        <pc:spChg chg="mod topLvl">
          <ac:chgData name="Sam J Wolfson" userId="6d1d33e9-5d72-4c69-9442-bf49db85aacf" providerId="ADAL" clId="{7D8AA3EE-7F83-4FFD-BB9A-B8A8E5DC82C7}" dt="2023-02-23T20:31:06.564" v="1189" actId="962"/>
          <ac:spMkLst>
            <pc:docMk/>
            <pc:sldMk cId="1821761850" sldId="2147470001"/>
            <ac:spMk id="10" creationId="{99249D55-71D0-4768-9FA3-A5C4F985231C}"/>
          </ac:spMkLst>
        </pc:spChg>
        <pc:spChg chg="add del mod modVis">
          <ac:chgData name="Sam J Wolfson" userId="6d1d33e9-5d72-4c69-9442-bf49db85aacf" providerId="ADAL" clId="{7D8AA3EE-7F83-4FFD-BB9A-B8A8E5DC82C7}" dt="2023-02-23T21:25:04.886" v="2550"/>
          <ac:spMkLst>
            <pc:docMk/>
            <pc:sldMk cId="1821761850" sldId="2147470001"/>
            <ac:spMk id="11" creationId="{5CBD7B35-B7DB-4CF4-92DC-D33E0986B695}"/>
          </ac:spMkLst>
        </pc:spChg>
        <pc:spChg chg="add del mod modVis">
          <ac:chgData name="Sam J Wolfson" userId="6d1d33e9-5d72-4c69-9442-bf49db85aacf" providerId="ADAL" clId="{7D8AA3EE-7F83-4FFD-BB9A-B8A8E5DC82C7}" dt="2023-02-23T21:25:18.111" v="2622"/>
          <ac:spMkLst>
            <pc:docMk/>
            <pc:sldMk cId="1821761850" sldId="2147470001"/>
            <ac:spMk id="12" creationId="{B8496E51-E5B3-4D46-9D54-667717ABADC1}"/>
          </ac:spMkLst>
        </pc:spChg>
        <pc:spChg chg="mod topLvl">
          <ac:chgData name="Sam J Wolfson" userId="6d1d33e9-5d72-4c69-9442-bf49db85aacf" providerId="ADAL" clId="{7D8AA3EE-7F83-4FFD-BB9A-B8A8E5DC82C7}" dt="2023-02-23T20:31:07.280" v="1190" actId="962"/>
          <ac:spMkLst>
            <pc:docMk/>
            <pc:sldMk cId="1821761850" sldId="2147470001"/>
            <ac:spMk id="13" creationId="{E0AC847A-9B61-4D8A-8DB6-4C7B7C19A726}"/>
          </ac:spMkLst>
        </pc:spChg>
        <pc:spChg chg="mod topLvl">
          <ac:chgData name="Sam J Wolfson" userId="6d1d33e9-5d72-4c69-9442-bf49db85aacf" providerId="ADAL" clId="{7D8AA3EE-7F83-4FFD-BB9A-B8A8E5DC82C7}" dt="2023-02-23T20:31:08.154" v="1191" actId="962"/>
          <ac:spMkLst>
            <pc:docMk/>
            <pc:sldMk cId="1821761850" sldId="2147470001"/>
            <ac:spMk id="15" creationId="{C270FA67-BEA8-4913-B48E-8DA939626E57}"/>
          </ac:spMkLst>
        </pc:spChg>
        <pc:spChg chg="mod">
          <ac:chgData name="Sam J Wolfson" userId="6d1d33e9-5d72-4c69-9442-bf49db85aacf" providerId="ADAL" clId="{7D8AA3EE-7F83-4FFD-BB9A-B8A8E5DC82C7}" dt="2023-02-23T21:25:56.644" v="2638" actId="962"/>
          <ac:spMkLst>
            <pc:docMk/>
            <pc:sldMk cId="1821761850" sldId="2147470001"/>
            <ac:spMk id="16" creationId="{9CA42499-A16A-4A78-8D06-0608A7557B31}"/>
          </ac:spMkLst>
        </pc:spChg>
        <pc:spChg chg="add del mod">
          <ac:chgData name="Sam J Wolfson" userId="6d1d33e9-5d72-4c69-9442-bf49db85aacf" providerId="ADAL" clId="{7D8AA3EE-7F83-4FFD-BB9A-B8A8E5DC82C7}" dt="2023-02-23T21:31:27.501" v="2686"/>
          <ac:spMkLst>
            <pc:docMk/>
            <pc:sldMk cId="1821761850" sldId="2147470001"/>
            <ac:spMk id="17" creationId="{7F08EB56-0868-40F6-A526-3068FF0BAF08}"/>
          </ac:spMkLst>
        </pc:spChg>
        <pc:spChg chg="mod topLvl">
          <ac:chgData name="Sam J Wolfson" userId="6d1d33e9-5d72-4c69-9442-bf49db85aacf" providerId="ADAL" clId="{7D8AA3EE-7F83-4FFD-BB9A-B8A8E5DC82C7}" dt="2023-02-23T20:31:09.049" v="1192" actId="962"/>
          <ac:spMkLst>
            <pc:docMk/>
            <pc:sldMk cId="1821761850" sldId="2147470001"/>
            <ac:spMk id="19" creationId="{736FC59D-B7EE-49DB-9FD3-AAA513B2483B}"/>
          </ac:spMkLst>
        </pc:spChg>
        <pc:spChg chg="mod">
          <ac:chgData name="Sam J Wolfson" userId="6d1d33e9-5d72-4c69-9442-bf49db85aacf" providerId="ADAL" clId="{7D8AA3EE-7F83-4FFD-BB9A-B8A8E5DC82C7}" dt="2023-02-23T21:25:24.251" v="2628" actId="962"/>
          <ac:spMkLst>
            <pc:docMk/>
            <pc:sldMk cId="1821761850" sldId="2147470001"/>
            <ac:spMk id="20" creationId="{398F80E8-1AD6-4F5C-8EC1-883516E67355}"/>
          </ac:spMkLst>
        </pc:spChg>
        <pc:spChg chg="mod topLvl">
          <ac:chgData name="Sam J Wolfson" userId="6d1d33e9-5d72-4c69-9442-bf49db85aacf" providerId="ADAL" clId="{7D8AA3EE-7F83-4FFD-BB9A-B8A8E5DC82C7}" dt="2023-02-23T20:31:14.059" v="1194" actId="962"/>
          <ac:spMkLst>
            <pc:docMk/>
            <pc:sldMk cId="1821761850" sldId="2147470001"/>
            <ac:spMk id="22" creationId="{CBBB33AE-BFF9-41EC-8216-A3C8BDCBE49F}"/>
          </ac:spMkLst>
        </pc:spChg>
        <pc:spChg chg="mod topLvl">
          <ac:chgData name="Sam J Wolfson" userId="6d1d33e9-5d72-4c69-9442-bf49db85aacf" providerId="ADAL" clId="{7D8AA3EE-7F83-4FFD-BB9A-B8A8E5DC82C7}" dt="2023-02-23T20:50:36.762" v="1899" actId="962"/>
          <ac:spMkLst>
            <pc:docMk/>
            <pc:sldMk cId="1821761850" sldId="2147470001"/>
            <ac:spMk id="23" creationId="{0F898917-8B94-48ED-BE19-BAA2047850D4}"/>
          </ac:spMkLst>
        </pc:spChg>
        <pc:spChg chg="add del mod ord">
          <ac:chgData name="Sam J Wolfson" userId="6d1d33e9-5d72-4c69-9442-bf49db85aacf" providerId="ADAL" clId="{7D8AA3EE-7F83-4FFD-BB9A-B8A8E5DC82C7}" dt="2023-02-23T21:35:00.564" v="2738" actId="962"/>
          <ac:spMkLst>
            <pc:docMk/>
            <pc:sldMk cId="1821761850" sldId="2147470001"/>
            <ac:spMk id="24" creationId="{112C9ABD-770B-4FF8-9D87-B4E3E7504715}"/>
          </ac:spMkLst>
        </pc:spChg>
        <pc:spChg chg="mod ord">
          <ac:chgData name="Sam J Wolfson" userId="6d1d33e9-5d72-4c69-9442-bf49db85aacf" providerId="ADAL" clId="{7D8AA3EE-7F83-4FFD-BB9A-B8A8E5DC82C7}" dt="2023-02-23T21:25:20.243" v="2626" actId="962"/>
          <ac:spMkLst>
            <pc:docMk/>
            <pc:sldMk cId="1821761850" sldId="2147470001"/>
            <ac:spMk id="34" creationId="{974E317A-5820-4421-8ABF-9C2042C0584E}"/>
          </ac:spMkLst>
        </pc:spChg>
        <pc:spChg chg="mod">
          <ac:chgData name="Sam J Wolfson" userId="6d1d33e9-5d72-4c69-9442-bf49db85aacf" providerId="ADAL" clId="{7D8AA3EE-7F83-4FFD-BB9A-B8A8E5DC82C7}" dt="2023-02-23T21:26:15.967" v="2647" actId="962"/>
          <ac:spMkLst>
            <pc:docMk/>
            <pc:sldMk cId="1821761850" sldId="2147470001"/>
            <ac:spMk id="42" creationId="{47E8EDDC-DEF7-447F-A779-16D596860FB1}"/>
          </ac:spMkLst>
        </pc:spChg>
        <pc:spChg chg="add del mod">
          <ac:chgData name="Sam J Wolfson" userId="6d1d33e9-5d72-4c69-9442-bf49db85aacf" providerId="ADAL" clId="{7D8AA3EE-7F83-4FFD-BB9A-B8A8E5DC82C7}" dt="2023-02-23T21:31:17.522" v="2683" actId="478"/>
          <ac:spMkLst>
            <pc:docMk/>
            <pc:sldMk cId="1821761850" sldId="2147470001"/>
            <ac:spMk id="50" creationId="{B7B81E02-6BBB-4C4C-A79E-64B9E8C37ADE}"/>
          </ac:spMkLst>
        </pc:spChg>
        <pc:spChg chg="add del">
          <ac:chgData name="Sam J Wolfson" userId="6d1d33e9-5d72-4c69-9442-bf49db85aacf" providerId="ADAL" clId="{7D8AA3EE-7F83-4FFD-BB9A-B8A8E5DC82C7}" dt="2023-02-23T21:30:28.278" v="2681" actId="22"/>
          <ac:spMkLst>
            <pc:docMk/>
            <pc:sldMk cId="1821761850" sldId="2147470001"/>
            <ac:spMk id="52" creationId="{13212B29-47B5-4A30-AFEF-AE3F5BB95B2E}"/>
          </ac:spMkLst>
        </pc:spChg>
        <pc:spChg chg="mod topLvl">
          <ac:chgData name="Sam J Wolfson" userId="6d1d33e9-5d72-4c69-9442-bf49db85aacf" providerId="ADAL" clId="{7D8AA3EE-7F83-4FFD-BB9A-B8A8E5DC82C7}" dt="2023-02-23T20:31:11.737" v="1193" actId="962"/>
          <ac:spMkLst>
            <pc:docMk/>
            <pc:sldMk cId="1821761850" sldId="2147470001"/>
            <ac:spMk id="60" creationId="{6BFA7B18-FD98-4CDB-B21D-18DB7D8D599A}"/>
          </ac:spMkLst>
        </pc:spChg>
        <pc:spChg chg="mod topLvl">
          <ac:chgData name="Sam J Wolfson" userId="6d1d33e9-5d72-4c69-9442-bf49db85aacf" providerId="ADAL" clId="{7D8AA3EE-7F83-4FFD-BB9A-B8A8E5DC82C7}" dt="2023-02-23T20:31:15.987" v="1195" actId="962"/>
          <ac:spMkLst>
            <pc:docMk/>
            <pc:sldMk cId="1821761850" sldId="2147470001"/>
            <ac:spMk id="61" creationId="{B2D9621D-28A3-408F-B092-D051FFE83A15}"/>
          </ac:spMkLst>
        </pc:spChg>
        <pc:spChg chg="mod">
          <ac:chgData name="Sam J Wolfson" userId="6d1d33e9-5d72-4c69-9442-bf49db85aacf" providerId="ADAL" clId="{7D8AA3EE-7F83-4FFD-BB9A-B8A8E5DC82C7}" dt="2023-02-23T21:25:31.547" v="2632" actId="962"/>
          <ac:spMkLst>
            <pc:docMk/>
            <pc:sldMk cId="1821761850" sldId="2147470001"/>
            <ac:spMk id="64" creationId="{21420477-0412-47E6-A5A8-27F291505AE9}"/>
          </ac:spMkLst>
        </pc:spChg>
        <pc:spChg chg="mod">
          <ac:chgData name="Sam J Wolfson" userId="6d1d33e9-5d72-4c69-9442-bf49db85aacf" providerId="ADAL" clId="{7D8AA3EE-7F83-4FFD-BB9A-B8A8E5DC82C7}" dt="2023-02-23T21:25:28.355" v="2630" actId="962"/>
          <ac:spMkLst>
            <pc:docMk/>
            <pc:sldMk cId="1821761850" sldId="2147470001"/>
            <ac:spMk id="67" creationId="{D95C20A5-EE3A-49AE-B1F6-E5C6E74045F9}"/>
          </ac:spMkLst>
        </pc:spChg>
        <pc:spChg chg="mod topLvl">
          <ac:chgData name="Sam J Wolfson" userId="6d1d33e9-5d72-4c69-9442-bf49db85aacf" providerId="ADAL" clId="{7D8AA3EE-7F83-4FFD-BB9A-B8A8E5DC82C7}" dt="2023-02-23T20:30:44.561" v="1185" actId="164"/>
          <ac:spMkLst>
            <pc:docMk/>
            <pc:sldMk cId="1821761850" sldId="2147470001"/>
            <ac:spMk id="70" creationId="{1B163D54-1F43-4E5C-93FC-2B44B9BEC773}"/>
          </ac:spMkLst>
        </pc:spChg>
        <pc:spChg chg="mod topLvl">
          <ac:chgData name="Sam J Wolfson" userId="6d1d33e9-5d72-4c69-9442-bf49db85aacf" providerId="ADAL" clId="{7D8AA3EE-7F83-4FFD-BB9A-B8A8E5DC82C7}" dt="2023-02-23T20:30:44.561" v="1185" actId="164"/>
          <ac:spMkLst>
            <pc:docMk/>
            <pc:sldMk cId="1821761850" sldId="2147470001"/>
            <ac:spMk id="73" creationId="{7063B6DD-BBC1-48A3-A026-3366E21C2C6E}"/>
          </ac:spMkLst>
        </pc:spChg>
        <pc:spChg chg="mod">
          <ac:chgData name="Sam J Wolfson" userId="6d1d33e9-5d72-4c69-9442-bf49db85aacf" providerId="ADAL" clId="{7D8AA3EE-7F83-4FFD-BB9A-B8A8E5DC82C7}" dt="2023-02-23T21:25:35.715" v="2634" actId="962"/>
          <ac:spMkLst>
            <pc:docMk/>
            <pc:sldMk cId="1821761850" sldId="2147470001"/>
            <ac:spMk id="121" creationId="{FB58984F-DFAC-4419-8C4F-28B973F81DF2}"/>
          </ac:spMkLst>
        </pc:spChg>
        <pc:spChg chg="mod">
          <ac:chgData name="Sam J Wolfson" userId="6d1d33e9-5d72-4c69-9442-bf49db85aacf" providerId="ADAL" clId="{7D8AA3EE-7F83-4FFD-BB9A-B8A8E5DC82C7}" dt="2023-02-23T21:33:51.592" v="2719" actId="20577"/>
          <ac:spMkLst>
            <pc:docMk/>
            <pc:sldMk cId="1821761850" sldId="2147470001"/>
            <ac:spMk id="124" creationId="{DD64D17C-CF03-457A-9EF5-8DBD46B20E29}"/>
          </ac:spMkLst>
        </pc:spChg>
        <pc:spChg chg="del mod">
          <ac:chgData name="Sam J Wolfson" userId="6d1d33e9-5d72-4c69-9442-bf49db85aacf" providerId="ADAL" clId="{7D8AA3EE-7F83-4FFD-BB9A-B8A8E5DC82C7}" dt="2023-02-23T21:27:08.077" v="2659" actId="478"/>
          <ac:spMkLst>
            <pc:docMk/>
            <pc:sldMk cId="1821761850" sldId="2147470001"/>
            <ac:spMk id="125" creationId="{E897B77B-7263-45C3-A0F4-B0D073E66ABE}"/>
          </ac:spMkLst>
        </pc:spChg>
        <pc:grpChg chg="add mod">
          <ac:chgData name="Sam J Wolfson" userId="6d1d33e9-5d72-4c69-9442-bf49db85aacf" providerId="ADAL" clId="{7D8AA3EE-7F83-4FFD-BB9A-B8A8E5DC82C7}" dt="2023-02-23T21:25:51.779" v="2636" actId="962"/>
          <ac:grpSpMkLst>
            <pc:docMk/>
            <pc:sldMk cId="1821761850" sldId="2147470001"/>
            <ac:grpSpMk id="3" creationId="{7766CEC3-6859-48DC-9ED6-870CF57807E4}"/>
          </ac:grpSpMkLst>
        </pc:grpChg>
        <pc:grpChg chg="mod">
          <ac:chgData name="Sam J Wolfson" userId="6d1d33e9-5d72-4c69-9442-bf49db85aacf" providerId="ADAL" clId="{7D8AA3EE-7F83-4FFD-BB9A-B8A8E5DC82C7}" dt="2023-02-23T21:26:02.211" v="2640" actId="962"/>
          <ac:grpSpMkLst>
            <pc:docMk/>
            <pc:sldMk cId="1821761850" sldId="2147470001"/>
            <ac:grpSpMk id="37" creationId="{6F71666F-FEA2-4746-9E26-118F3F6CC89D}"/>
          </ac:grpSpMkLst>
        </pc:grpChg>
        <pc:grpChg chg="del">
          <ac:chgData name="Sam J Wolfson" userId="6d1d33e9-5d72-4c69-9442-bf49db85aacf" providerId="ADAL" clId="{7D8AA3EE-7F83-4FFD-BB9A-B8A8E5DC82C7}" dt="2023-02-23T20:30:31.704" v="1184" actId="165"/>
          <ac:grpSpMkLst>
            <pc:docMk/>
            <pc:sldMk cId="1821761850" sldId="2147470001"/>
            <ac:grpSpMk id="41" creationId="{D4924A54-1C58-45AD-84CB-B63EC787008D}"/>
          </ac:grpSpMkLst>
        </pc:grpChg>
        <pc:graphicFrameChg chg="add mod ord modVis replST">
          <ac:chgData name="Sam J Wolfson" userId="6d1d33e9-5d72-4c69-9442-bf49db85aacf" providerId="ADAL" clId="{7D8AA3EE-7F83-4FFD-BB9A-B8A8E5DC82C7}" dt="2023-02-23T21:25:18.114" v="2624"/>
          <ac:graphicFrameMkLst>
            <pc:docMk/>
            <pc:sldMk cId="1821761850" sldId="2147470001"/>
            <ac:graphicFrameMk id="8" creationId="{12719C95-FA0C-4651-858B-3A3CAF32EFBC}"/>
          </ac:graphicFrameMkLst>
        </pc:graphicFrameChg>
        <pc:graphicFrameChg chg="mod topLvl">
          <ac:chgData name="Sam J Wolfson" userId="6d1d33e9-5d72-4c69-9442-bf49db85aacf" providerId="ADAL" clId="{7D8AA3EE-7F83-4FFD-BB9A-B8A8E5DC82C7}" dt="2023-02-23T20:30:44.561" v="1185" actId="164"/>
          <ac:graphicFrameMkLst>
            <pc:docMk/>
            <pc:sldMk cId="1821761850" sldId="2147470001"/>
            <ac:graphicFrameMk id="49" creationId="{BB274BBD-F0F2-4184-9F56-1027B6B13715}"/>
          </ac:graphicFrameMkLst>
        </pc:graphicFrameChg>
        <pc:cxnChg chg="mod topLvl">
          <ac:chgData name="Sam J Wolfson" userId="6d1d33e9-5d72-4c69-9442-bf49db85aacf" providerId="ADAL" clId="{7D8AA3EE-7F83-4FFD-BB9A-B8A8E5DC82C7}" dt="2023-02-23T20:30:31.704" v="1184" actId="165"/>
          <ac:cxnSpMkLst>
            <pc:docMk/>
            <pc:sldMk cId="1821761850" sldId="2147470001"/>
            <ac:cxnSpMk id="75" creationId="{83B0CE32-9A18-489D-8802-308907F38470}"/>
          </ac:cxnSpMkLst>
        </pc:cxnChg>
      </pc:sldChg>
      <pc:sldChg chg="modSp mod">
        <pc:chgData name="Sam J Wolfson" userId="6d1d33e9-5d72-4c69-9442-bf49db85aacf" providerId="ADAL" clId="{7D8AA3EE-7F83-4FFD-BB9A-B8A8E5DC82C7}" dt="2023-02-23T20:07:16.425" v="1025" actId="207"/>
        <pc:sldMkLst>
          <pc:docMk/>
          <pc:sldMk cId="2122653960" sldId="2147470002"/>
        </pc:sldMkLst>
        <pc:graphicFrameChg chg="modGraphic">
          <ac:chgData name="Sam J Wolfson" userId="6d1d33e9-5d72-4c69-9442-bf49db85aacf" providerId="ADAL" clId="{7D8AA3EE-7F83-4FFD-BB9A-B8A8E5DC82C7}" dt="2023-02-23T20:07:16.425" v="1025" actId="207"/>
          <ac:graphicFrameMkLst>
            <pc:docMk/>
            <pc:sldMk cId="2122653960" sldId="2147470002"/>
            <ac:graphicFrameMk id="12" creationId="{0D9D2122-4DCA-426F-A143-74069D753359}"/>
          </ac:graphicFrameMkLst>
        </pc:graphicFrameChg>
      </pc:sldChg>
      <pc:sldChg chg="modSp mod">
        <pc:chgData name="Sam J Wolfson" userId="6d1d33e9-5d72-4c69-9442-bf49db85aacf" providerId="ADAL" clId="{7D8AA3EE-7F83-4FFD-BB9A-B8A8E5DC82C7}" dt="2023-02-23T20:07:23.337" v="1026" actId="207"/>
        <pc:sldMkLst>
          <pc:docMk/>
          <pc:sldMk cId="2249101426" sldId="2147470007"/>
        </pc:sldMkLst>
        <pc:graphicFrameChg chg="modGraphic">
          <ac:chgData name="Sam J Wolfson" userId="6d1d33e9-5d72-4c69-9442-bf49db85aacf" providerId="ADAL" clId="{7D8AA3EE-7F83-4FFD-BB9A-B8A8E5DC82C7}" dt="2023-02-23T20:07:23.337" v="1026" actId="207"/>
          <ac:graphicFrameMkLst>
            <pc:docMk/>
            <pc:sldMk cId="2249101426" sldId="2147470007"/>
            <ac:graphicFrameMk id="12" creationId="{0D9D2122-4DCA-426F-A143-74069D753359}"/>
          </ac:graphicFrameMkLst>
        </pc:graphicFrameChg>
      </pc:sldChg>
      <pc:sldChg chg="modSp mod">
        <pc:chgData name="Sam J Wolfson" userId="6d1d33e9-5d72-4c69-9442-bf49db85aacf" providerId="ADAL" clId="{7D8AA3EE-7F83-4FFD-BB9A-B8A8E5DC82C7}" dt="2023-02-23T19:46:40.090" v="491" actId="962"/>
        <pc:sldMkLst>
          <pc:docMk/>
          <pc:sldMk cId="3637187331" sldId="2147470010"/>
        </pc:sldMkLst>
        <pc:spChg chg="mod">
          <ac:chgData name="Sam J Wolfson" userId="6d1d33e9-5d72-4c69-9442-bf49db85aacf" providerId="ADAL" clId="{7D8AA3EE-7F83-4FFD-BB9A-B8A8E5DC82C7}" dt="2023-02-23T19:46:31.143" v="488" actId="962"/>
          <ac:spMkLst>
            <pc:docMk/>
            <pc:sldMk cId="3637187331" sldId="2147470010"/>
            <ac:spMk id="28" creationId="{A25739AA-7FEF-4EC5-B036-94B8D65524CD}"/>
          </ac:spMkLst>
        </pc:spChg>
        <pc:spChg chg="mod">
          <ac:chgData name="Sam J Wolfson" userId="6d1d33e9-5d72-4c69-9442-bf49db85aacf" providerId="ADAL" clId="{7D8AA3EE-7F83-4FFD-BB9A-B8A8E5DC82C7}" dt="2023-02-23T19:46:35.120" v="489" actId="962"/>
          <ac:spMkLst>
            <pc:docMk/>
            <pc:sldMk cId="3637187331" sldId="2147470010"/>
            <ac:spMk id="30" creationId="{6E7954F5-3BE2-4DE7-ABC7-5F61D6B9B7AB}"/>
          </ac:spMkLst>
        </pc:spChg>
        <pc:spChg chg="mod">
          <ac:chgData name="Sam J Wolfson" userId="6d1d33e9-5d72-4c69-9442-bf49db85aacf" providerId="ADAL" clId="{7D8AA3EE-7F83-4FFD-BB9A-B8A8E5DC82C7}" dt="2023-02-23T19:46:40.090" v="491" actId="962"/>
          <ac:spMkLst>
            <pc:docMk/>
            <pc:sldMk cId="3637187331" sldId="2147470010"/>
            <ac:spMk id="46" creationId="{032BB993-7862-43D8-A3FE-16B7FCF2B748}"/>
          </ac:spMkLst>
        </pc:spChg>
        <pc:spChg chg="mod">
          <ac:chgData name="Sam J Wolfson" userId="6d1d33e9-5d72-4c69-9442-bf49db85aacf" providerId="ADAL" clId="{7D8AA3EE-7F83-4FFD-BB9A-B8A8E5DC82C7}" dt="2023-02-23T19:46:37.105" v="490" actId="962"/>
          <ac:spMkLst>
            <pc:docMk/>
            <pc:sldMk cId="3637187331" sldId="2147470010"/>
            <ac:spMk id="49" creationId="{E0BD71D3-044F-4D3B-9649-2DC19A080BC5}"/>
          </ac:spMkLst>
        </pc:spChg>
      </pc:sldChg>
      <pc:sldChg chg="modSp mod">
        <pc:chgData name="Sam J Wolfson" userId="6d1d33e9-5d72-4c69-9442-bf49db85aacf" providerId="ADAL" clId="{7D8AA3EE-7F83-4FFD-BB9A-B8A8E5DC82C7}" dt="2023-02-23T21:03:28.443" v="1902" actId="962"/>
        <pc:sldMkLst>
          <pc:docMk/>
          <pc:sldMk cId="3170307158" sldId="2147470015"/>
        </pc:sldMkLst>
        <pc:spChg chg="mod">
          <ac:chgData name="Sam J Wolfson" userId="6d1d33e9-5d72-4c69-9442-bf49db85aacf" providerId="ADAL" clId="{7D8AA3EE-7F83-4FFD-BB9A-B8A8E5DC82C7}" dt="2023-02-23T21:03:27.915" v="1901" actId="962"/>
          <ac:spMkLst>
            <pc:docMk/>
            <pc:sldMk cId="3170307158" sldId="2147470015"/>
            <ac:spMk id="62" creationId="{5D470470-3B9C-4A15-AA1B-E61AD90C6948}"/>
          </ac:spMkLst>
        </pc:spChg>
        <pc:spChg chg="mod">
          <ac:chgData name="Sam J Wolfson" userId="6d1d33e9-5d72-4c69-9442-bf49db85aacf" providerId="ADAL" clId="{7D8AA3EE-7F83-4FFD-BB9A-B8A8E5DC82C7}" dt="2023-02-23T21:03:28.443" v="1902" actId="962"/>
          <ac:spMkLst>
            <pc:docMk/>
            <pc:sldMk cId="3170307158" sldId="2147470015"/>
            <ac:spMk id="73" creationId="{D722D2C6-9E17-453C-A679-BAA791C59DB7}"/>
          </ac:spMkLst>
        </pc:spChg>
      </pc:sldChg>
      <pc:sldChg chg="modSp mod">
        <pc:chgData name="Sam J Wolfson" userId="6d1d33e9-5d72-4c69-9442-bf49db85aacf" providerId="ADAL" clId="{7D8AA3EE-7F83-4FFD-BB9A-B8A8E5DC82C7}" dt="2023-02-23T21:04:10.972" v="1904" actId="962"/>
        <pc:sldMkLst>
          <pc:docMk/>
          <pc:sldMk cId="1189012604" sldId="2147470016"/>
        </pc:sldMkLst>
        <pc:spChg chg="mod">
          <ac:chgData name="Sam J Wolfson" userId="6d1d33e9-5d72-4c69-9442-bf49db85aacf" providerId="ADAL" clId="{7D8AA3EE-7F83-4FFD-BB9A-B8A8E5DC82C7}" dt="2023-02-23T21:04:10.516" v="1903" actId="962"/>
          <ac:spMkLst>
            <pc:docMk/>
            <pc:sldMk cId="1189012604" sldId="2147470016"/>
            <ac:spMk id="62" creationId="{A552153C-9C73-4A5B-9128-72E4786F6D83}"/>
          </ac:spMkLst>
        </pc:spChg>
        <pc:spChg chg="mod">
          <ac:chgData name="Sam J Wolfson" userId="6d1d33e9-5d72-4c69-9442-bf49db85aacf" providerId="ADAL" clId="{7D8AA3EE-7F83-4FFD-BB9A-B8A8E5DC82C7}" dt="2023-02-23T21:04:10.972" v="1904" actId="962"/>
          <ac:spMkLst>
            <pc:docMk/>
            <pc:sldMk cId="1189012604" sldId="2147470016"/>
            <ac:spMk id="63" creationId="{65C2987C-A09F-48A5-B6F9-17F3875CE3A7}"/>
          </ac:spMkLst>
        </pc:spChg>
      </pc:sldChg>
      <pc:sldChg chg="modSp mod">
        <pc:chgData name="Sam J Wolfson" userId="6d1d33e9-5d72-4c69-9442-bf49db85aacf" providerId="ADAL" clId="{7D8AA3EE-7F83-4FFD-BB9A-B8A8E5DC82C7}" dt="2023-02-23T21:06:46.822" v="1930" actId="962"/>
        <pc:sldMkLst>
          <pc:docMk/>
          <pc:sldMk cId="3119578841" sldId="2147470017"/>
        </pc:sldMkLst>
        <pc:spChg chg="mod">
          <ac:chgData name="Sam J Wolfson" userId="6d1d33e9-5d72-4c69-9442-bf49db85aacf" providerId="ADAL" clId="{7D8AA3EE-7F83-4FFD-BB9A-B8A8E5DC82C7}" dt="2023-02-23T21:06:45.927" v="1929" actId="962"/>
          <ac:spMkLst>
            <pc:docMk/>
            <pc:sldMk cId="3119578841" sldId="2147470017"/>
            <ac:spMk id="61" creationId="{DAF35D87-ED14-45BF-97DB-2C16555B05CE}"/>
          </ac:spMkLst>
        </pc:spChg>
        <pc:spChg chg="mod">
          <ac:chgData name="Sam J Wolfson" userId="6d1d33e9-5d72-4c69-9442-bf49db85aacf" providerId="ADAL" clId="{7D8AA3EE-7F83-4FFD-BB9A-B8A8E5DC82C7}" dt="2023-02-23T21:06:46.822" v="1930" actId="962"/>
          <ac:spMkLst>
            <pc:docMk/>
            <pc:sldMk cId="3119578841" sldId="2147470017"/>
            <ac:spMk id="62" creationId="{F9A9BD81-D0B1-4DFA-B617-14A2035D9732}"/>
          </ac:spMkLst>
        </pc:spChg>
      </pc:sldChg>
      <pc:sldChg chg="modSp mod">
        <pc:chgData name="Sam J Wolfson" userId="6d1d33e9-5d72-4c69-9442-bf49db85aacf" providerId="ADAL" clId="{7D8AA3EE-7F83-4FFD-BB9A-B8A8E5DC82C7}" dt="2023-02-23T21:06:39.985" v="1928" actId="962"/>
        <pc:sldMkLst>
          <pc:docMk/>
          <pc:sldMk cId="515095075" sldId="2147470018"/>
        </pc:sldMkLst>
        <pc:spChg chg="mod">
          <ac:chgData name="Sam J Wolfson" userId="6d1d33e9-5d72-4c69-9442-bf49db85aacf" providerId="ADAL" clId="{7D8AA3EE-7F83-4FFD-BB9A-B8A8E5DC82C7}" dt="2023-02-23T21:06:39.440" v="1927" actId="962"/>
          <ac:spMkLst>
            <pc:docMk/>
            <pc:sldMk cId="515095075" sldId="2147470018"/>
            <ac:spMk id="17" creationId="{BB88E642-2E87-4B2E-8EA4-D469E901AA14}"/>
          </ac:spMkLst>
        </pc:spChg>
        <pc:spChg chg="mod">
          <ac:chgData name="Sam J Wolfson" userId="6d1d33e9-5d72-4c69-9442-bf49db85aacf" providerId="ADAL" clId="{7D8AA3EE-7F83-4FFD-BB9A-B8A8E5DC82C7}" dt="2023-02-23T21:06:39.985" v="1928" actId="962"/>
          <ac:spMkLst>
            <pc:docMk/>
            <pc:sldMk cId="515095075" sldId="2147470018"/>
            <ac:spMk id="22" creationId="{05473E15-AA00-4ED1-8EDC-AB1A736D7343}"/>
          </ac:spMkLst>
        </pc:spChg>
      </pc:sldChg>
      <pc:sldChg chg="delSp modSp mod">
        <pc:chgData name="Sam J Wolfson" userId="6d1d33e9-5d72-4c69-9442-bf49db85aacf" providerId="ADAL" clId="{7D8AA3EE-7F83-4FFD-BB9A-B8A8E5DC82C7}" dt="2023-02-23T21:11:16.507" v="2091" actId="962"/>
        <pc:sldMkLst>
          <pc:docMk/>
          <pc:sldMk cId="3952024897" sldId="2147470019"/>
        </pc:sldMkLst>
        <pc:spChg chg="del">
          <ac:chgData name="Sam J Wolfson" userId="6d1d33e9-5d72-4c69-9442-bf49db85aacf" providerId="ADAL" clId="{7D8AA3EE-7F83-4FFD-BB9A-B8A8E5DC82C7}" dt="2023-02-23T19:46:26.027" v="487" actId="478"/>
          <ac:spMkLst>
            <pc:docMk/>
            <pc:sldMk cId="3952024897" sldId="2147470019"/>
            <ac:spMk id="5" creationId="{BEAC918D-D071-F158-474B-10D838158AF8}"/>
          </ac:spMkLst>
        </pc:spChg>
        <pc:spChg chg="mod">
          <ac:chgData name="Sam J Wolfson" userId="6d1d33e9-5d72-4c69-9442-bf49db85aacf" providerId="ADAL" clId="{7D8AA3EE-7F83-4FFD-BB9A-B8A8E5DC82C7}" dt="2023-02-23T21:11:15.145" v="2089" actId="962"/>
          <ac:spMkLst>
            <pc:docMk/>
            <pc:sldMk cId="3952024897" sldId="2147470019"/>
            <ac:spMk id="29" creationId="{BBBF8101-EE5A-4DD8-9236-1545B5BEDDCB}"/>
          </ac:spMkLst>
        </pc:spChg>
        <pc:spChg chg="mod">
          <ac:chgData name="Sam J Wolfson" userId="6d1d33e9-5d72-4c69-9442-bf49db85aacf" providerId="ADAL" clId="{7D8AA3EE-7F83-4FFD-BB9A-B8A8E5DC82C7}" dt="2023-02-23T21:11:15.920" v="2090" actId="962"/>
          <ac:spMkLst>
            <pc:docMk/>
            <pc:sldMk cId="3952024897" sldId="2147470019"/>
            <ac:spMk id="32" creationId="{BBBF8101-EE5A-4DD8-9236-1545B5BEDDCB}"/>
          </ac:spMkLst>
        </pc:spChg>
        <pc:spChg chg="mod">
          <ac:chgData name="Sam J Wolfson" userId="6d1d33e9-5d72-4c69-9442-bf49db85aacf" providerId="ADAL" clId="{7D8AA3EE-7F83-4FFD-BB9A-B8A8E5DC82C7}" dt="2023-02-23T21:11:16.507" v="2091" actId="962"/>
          <ac:spMkLst>
            <pc:docMk/>
            <pc:sldMk cId="3952024897" sldId="2147470019"/>
            <ac:spMk id="33" creationId="{BBBF8101-EE5A-4DD8-9236-1545B5BEDDCB}"/>
          </ac:spMkLst>
        </pc:spChg>
        <pc:spChg chg="mod">
          <ac:chgData name="Sam J Wolfson" userId="6d1d33e9-5d72-4c69-9442-bf49db85aacf" providerId="ADAL" clId="{7D8AA3EE-7F83-4FFD-BB9A-B8A8E5DC82C7}" dt="2023-02-23T21:06:01.537" v="1923" actId="962"/>
          <ac:spMkLst>
            <pc:docMk/>
            <pc:sldMk cId="3952024897" sldId="2147470019"/>
            <ac:spMk id="34" creationId="{9F3B0FF0-9C1F-4E8F-A03D-B7A76CC01AE3}"/>
          </ac:spMkLst>
        </pc:spChg>
        <pc:spChg chg="mod">
          <ac:chgData name="Sam J Wolfson" userId="6d1d33e9-5d72-4c69-9442-bf49db85aacf" providerId="ADAL" clId="{7D8AA3EE-7F83-4FFD-BB9A-B8A8E5DC82C7}" dt="2023-02-23T21:06:01.143" v="1922" actId="962"/>
          <ac:spMkLst>
            <pc:docMk/>
            <pc:sldMk cId="3952024897" sldId="2147470019"/>
            <ac:spMk id="35" creationId="{DA783524-CCAA-424A-A83B-2A5FF65595E9}"/>
          </ac:spMkLst>
        </pc:spChg>
      </pc:sldChg>
      <pc:sldChg chg="modSp mod">
        <pc:chgData name="Sam J Wolfson" userId="6d1d33e9-5d72-4c69-9442-bf49db85aacf" providerId="ADAL" clId="{7D8AA3EE-7F83-4FFD-BB9A-B8A8E5DC82C7}" dt="2023-02-23T21:05:53.148" v="1921" actId="962"/>
        <pc:sldMkLst>
          <pc:docMk/>
          <pc:sldMk cId="1184892350" sldId="2147470020"/>
        </pc:sldMkLst>
        <pc:spChg chg="mod">
          <ac:chgData name="Sam J Wolfson" userId="6d1d33e9-5d72-4c69-9442-bf49db85aacf" providerId="ADAL" clId="{7D8AA3EE-7F83-4FFD-BB9A-B8A8E5DC82C7}" dt="2023-02-23T21:05:53.148" v="1921" actId="962"/>
          <ac:spMkLst>
            <pc:docMk/>
            <pc:sldMk cId="1184892350" sldId="2147470020"/>
            <ac:spMk id="21" creationId="{39711B56-F872-442C-89AB-2B1B27F5B4EE}"/>
          </ac:spMkLst>
        </pc:spChg>
        <pc:spChg chg="mod">
          <ac:chgData name="Sam J Wolfson" userId="6d1d33e9-5d72-4c69-9442-bf49db85aacf" providerId="ADAL" clId="{7D8AA3EE-7F83-4FFD-BB9A-B8A8E5DC82C7}" dt="2023-02-23T21:05:52.701" v="1920" actId="962"/>
          <ac:spMkLst>
            <pc:docMk/>
            <pc:sldMk cId="1184892350" sldId="2147470020"/>
            <ac:spMk id="22" creationId="{3AFFB8E8-DED6-4F0D-9A2D-189428380CDD}"/>
          </ac:spMkLst>
        </pc:spChg>
      </pc:sldChg>
      <pc:sldChg chg="modSp mod">
        <pc:chgData name="Sam J Wolfson" userId="6d1d33e9-5d72-4c69-9442-bf49db85aacf" providerId="ADAL" clId="{7D8AA3EE-7F83-4FFD-BB9A-B8A8E5DC82C7}" dt="2023-02-23T21:05:42.482" v="1919" actId="962"/>
        <pc:sldMkLst>
          <pc:docMk/>
          <pc:sldMk cId="2151885261" sldId="2147470021"/>
        </pc:sldMkLst>
        <pc:spChg chg="mod">
          <ac:chgData name="Sam J Wolfson" userId="6d1d33e9-5d72-4c69-9442-bf49db85aacf" providerId="ADAL" clId="{7D8AA3EE-7F83-4FFD-BB9A-B8A8E5DC82C7}" dt="2023-02-23T21:05:42.482" v="1919" actId="962"/>
          <ac:spMkLst>
            <pc:docMk/>
            <pc:sldMk cId="2151885261" sldId="2147470021"/>
            <ac:spMk id="34" creationId="{B4275DF2-DD04-44E8-A4FB-5EA894318D0A}"/>
          </ac:spMkLst>
        </pc:spChg>
        <pc:spChg chg="mod">
          <ac:chgData name="Sam J Wolfson" userId="6d1d33e9-5d72-4c69-9442-bf49db85aacf" providerId="ADAL" clId="{7D8AA3EE-7F83-4FFD-BB9A-B8A8E5DC82C7}" dt="2023-02-23T21:05:41.992" v="1918" actId="962"/>
          <ac:spMkLst>
            <pc:docMk/>
            <pc:sldMk cId="2151885261" sldId="2147470021"/>
            <ac:spMk id="35" creationId="{C4A942D6-B905-4533-90E8-93CACE3ED28A}"/>
          </ac:spMkLst>
        </pc:spChg>
      </pc:sldChg>
      <pc:sldChg chg="modSp mod">
        <pc:chgData name="Sam J Wolfson" userId="6d1d33e9-5d72-4c69-9442-bf49db85aacf" providerId="ADAL" clId="{7D8AA3EE-7F83-4FFD-BB9A-B8A8E5DC82C7}" dt="2023-02-23T21:05:30.200" v="1917" actId="962"/>
        <pc:sldMkLst>
          <pc:docMk/>
          <pc:sldMk cId="1073744190" sldId="2147470022"/>
        </pc:sldMkLst>
        <pc:spChg chg="mod">
          <ac:chgData name="Sam J Wolfson" userId="6d1d33e9-5d72-4c69-9442-bf49db85aacf" providerId="ADAL" clId="{7D8AA3EE-7F83-4FFD-BB9A-B8A8E5DC82C7}" dt="2023-02-23T21:05:30.200" v="1917" actId="962"/>
          <ac:spMkLst>
            <pc:docMk/>
            <pc:sldMk cId="1073744190" sldId="2147470022"/>
            <ac:spMk id="25" creationId="{A1B96692-C2E4-465C-AE44-283A6C6B0412}"/>
          </ac:spMkLst>
        </pc:spChg>
        <pc:spChg chg="mod">
          <ac:chgData name="Sam J Wolfson" userId="6d1d33e9-5d72-4c69-9442-bf49db85aacf" providerId="ADAL" clId="{7D8AA3EE-7F83-4FFD-BB9A-B8A8E5DC82C7}" dt="2023-02-23T21:05:29.768" v="1916" actId="962"/>
          <ac:spMkLst>
            <pc:docMk/>
            <pc:sldMk cId="1073744190" sldId="2147470022"/>
            <ac:spMk id="26" creationId="{67D246C9-C15A-4E3A-A2A7-BC41030202D1}"/>
          </ac:spMkLst>
        </pc:spChg>
      </pc:sldChg>
      <pc:sldChg chg="modSp mod">
        <pc:chgData name="Sam J Wolfson" userId="6d1d33e9-5d72-4c69-9442-bf49db85aacf" providerId="ADAL" clId="{7D8AA3EE-7F83-4FFD-BB9A-B8A8E5DC82C7}" dt="2023-02-23T21:05:21.769" v="1915" actId="962"/>
        <pc:sldMkLst>
          <pc:docMk/>
          <pc:sldMk cId="1863053976" sldId="2147470023"/>
        </pc:sldMkLst>
        <pc:spChg chg="mod">
          <ac:chgData name="Sam J Wolfson" userId="6d1d33e9-5d72-4c69-9442-bf49db85aacf" providerId="ADAL" clId="{7D8AA3EE-7F83-4FFD-BB9A-B8A8E5DC82C7}" dt="2023-02-23T21:05:21.769" v="1915" actId="962"/>
          <ac:spMkLst>
            <pc:docMk/>
            <pc:sldMk cId="1863053976" sldId="2147470023"/>
            <ac:spMk id="15" creationId="{2F877C0F-9E02-47C8-A9BB-00325C4DB279}"/>
          </ac:spMkLst>
        </pc:spChg>
        <pc:spChg chg="mod">
          <ac:chgData name="Sam J Wolfson" userId="6d1d33e9-5d72-4c69-9442-bf49db85aacf" providerId="ADAL" clId="{7D8AA3EE-7F83-4FFD-BB9A-B8A8E5DC82C7}" dt="2023-02-23T21:05:21.233" v="1914" actId="962"/>
          <ac:spMkLst>
            <pc:docMk/>
            <pc:sldMk cId="1863053976" sldId="2147470023"/>
            <ac:spMk id="19" creationId="{89388257-5EF7-43D4-B600-5F997799A708}"/>
          </ac:spMkLst>
        </pc:spChg>
      </pc:sldChg>
      <pc:sldChg chg="modSp mod">
        <pc:chgData name="Sam J Wolfson" userId="6d1d33e9-5d72-4c69-9442-bf49db85aacf" providerId="ADAL" clId="{7D8AA3EE-7F83-4FFD-BB9A-B8A8E5DC82C7}" dt="2023-02-23T21:05:04.272" v="1913" actId="962"/>
        <pc:sldMkLst>
          <pc:docMk/>
          <pc:sldMk cId="3943548372" sldId="2147470024"/>
        </pc:sldMkLst>
        <pc:spChg chg="mod">
          <ac:chgData name="Sam J Wolfson" userId="6d1d33e9-5d72-4c69-9442-bf49db85aacf" providerId="ADAL" clId="{7D8AA3EE-7F83-4FFD-BB9A-B8A8E5DC82C7}" dt="2023-02-23T21:05:04.272" v="1913" actId="962"/>
          <ac:spMkLst>
            <pc:docMk/>
            <pc:sldMk cId="3943548372" sldId="2147470024"/>
            <ac:spMk id="56" creationId="{56DFABF2-C73F-4FB7-8C52-6DD764BE55E9}"/>
          </ac:spMkLst>
        </pc:spChg>
        <pc:spChg chg="mod">
          <ac:chgData name="Sam J Wolfson" userId="6d1d33e9-5d72-4c69-9442-bf49db85aacf" providerId="ADAL" clId="{7D8AA3EE-7F83-4FFD-BB9A-B8A8E5DC82C7}" dt="2023-02-23T21:05:03.687" v="1912" actId="962"/>
          <ac:spMkLst>
            <pc:docMk/>
            <pc:sldMk cId="3943548372" sldId="2147470024"/>
            <ac:spMk id="57" creationId="{3F084935-FECB-455C-A582-F6D7DD34C4B9}"/>
          </ac:spMkLst>
        </pc:spChg>
      </pc:sldChg>
      <pc:sldChg chg="modSp mod">
        <pc:chgData name="Sam J Wolfson" userId="6d1d33e9-5d72-4c69-9442-bf49db85aacf" providerId="ADAL" clId="{7D8AA3EE-7F83-4FFD-BB9A-B8A8E5DC82C7}" dt="2023-02-23T21:04:55.250" v="1911" actId="962"/>
        <pc:sldMkLst>
          <pc:docMk/>
          <pc:sldMk cId="39558058" sldId="2147470025"/>
        </pc:sldMkLst>
        <pc:spChg chg="mod">
          <ac:chgData name="Sam J Wolfson" userId="6d1d33e9-5d72-4c69-9442-bf49db85aacf" providerId="ADAL" clId="{7D8AA3EE-7F83-4FFD-BB9A-B8A8E5DC82C7}" dt="2023-02-23T21:04:54.720" v="1910" actId="962"/>
          <ac:spMkLst>
            <pc:docMk/>
            <pc:sldMk cId="39558058" sldId="2147470025"/>
            <ac:spMk id="18" creationId="{AE61534C-F70B-4822-9715-747F60B8C3E0}"/>
          </ac:spMkLst>
        </pc:spChg>
        <pc:spChg chg="mod">
          <ac:chgData name="Sam J Wolfson" userId="6d1d33e9-5d72-4c69-9442-bf49db85aacf" providerId="ADAL" clId="{7D8AA3EE-7F83-4FFD-BB9A-B8A8E5DC82C7}" dt="2023-02-23T21:04:55.250" v="1911" actId="962"/>
          <ac:spMkLst>
            <pc:docMk/>
            <pc:sldMk cId="39558058" sldId="2147470025"/>
            <ac:spMk id="20" creationId="{DB89C7CE-82C2-4E56-824C-D205241E2423}"/>
          </ac:spMkLst>
        </pc:spChg>
      </pc:sldChg>
      <pc:sldChg chg="modSp mod">
        <pc:chgData name="Sam J Wolfson" userId="6d1d33e9-5d72-4c69-9442-bf49db85aacf" providerId="ADAL" clId="{7D8AA3EE-7F83-4FFD-BB9A-B8A8E5DC82C7}" dt="2023-02-23T21:04:49.212" v="1909" actId="255"/>
        <pc:sldMkLst>
          <pc:docMk/>
          <pc:sldMk cId="1179229115" sldId="2147470026"/>
        </pc:sldMkLst>
        <pc:spChg chg="mod">
          <ac:chgData name="Sam J Wolfson" userId="6d1d33e9-5d72-4c69-9442-bf49db85aacf" providerId="ADAL" clId="{7D8AA3EE-7F83-4FFD-BB9A-B8A8E5DC82C7}" dt="2023-02-23T21:04:34.681" v="1908" actId="962"/>
          <ac:spMkLst>
            <pc:docMk/>
            <pc:sldMk cId="1179229115" sldId="2147470026"/>
            <ac:spMk id="18" creationId="{1192D867-DC7F-4249-A174-D6BF25A12E2D}"/>
          </ac:spMkLst>
        </pc:spChg>
        <pc:spChg chg="mod">
          <ac:chgData name="Sam J Wolfson" userId="6d1d33e9-5d72-4c69-9442-bf49db85aacf" providerId="ADAL" clId="{7D8AA3EE-7F83-4FFD-BB9A-B8A8E5DC82C7}" dt="2023-02-23T21:04:34.216" v="1907" actId="962"/>
          <ac:spMkLst>
            <pc:docMk/>
            <pc:sldMk cId="1179229115" sldId="2147470026"/>
            <ac:spMk id="21" creationId="{CF71D780-754F-425F-AE2C-098F3F446A3C}"/>
          </ac:spMkLst>
        </pc:spChg>
        <pc:spChg chg="mod">
          <ac:chgData name="Sam J Wolfson" userId="6d1d33e9-5d72-4c69-9442-bf49db85aacf" providerId="ADAL" clId="{7D8AA3EE-7F83-4FFD-BB9A-B8A8E5DC82C7}" dt="2023-02-23T21:04:49.212" v="1909" actId="255"/>
          <ac:spMkLst>
            <pc:docMk/>
            <pc:sldMk cId="1179229115" sldId="2147470026"/>
            <ac:spMk id="22" creationId="{0A8C7A62-FF6B-4233-8C17-DA21879CB476}"/>
          </ac:spMkLst>
        </pc:spChg>
      </pc:sldChg>
      <pc:sldChg chg="modSp mod">
        <pc:chgData name="Sam J Wolfson" userId="6d1d33e9-5d72-4c69-9442-bf49db85aacf" providerId="ADAL" clId="{7D8AA3EE-7F83-4FFD-BB9A-B8A8E5DC82C7}" dt="2023-02-23T21:04:25.585" v="1906" actId="962"/>
        <pc:sldMkLst>
          <pc:docMk/>
          <pc:sldMk cId="1469008182" sldId="2147470027"/>
        </pc:sldMkLst>
        <pc:spChg chg="mod">
          <ac:chgData name="Sam J Wolfson" userId="6d1d33e9-5d72-4c69-9442-bf49db85aacf" providerId="ADAL" clId="{7D8AA3EE-7F83-4FFD-BB9A-B8A8E5DC82C7}" dt="2023-02-23T21:04:25.585" v="1906" actId="962"/>
          <ac:spMkLst>
            <pc:docMk/>
            <pc:sldMk cId="1469008182" sldId="2147470027"/>
            <ac:spMk id="19" creationId="{57C1EDB7-E562-489C-A1C1-DAC8CC5F46DE}"/>
          </ac:spMkLst>
        </pc:spChg>
        <pc:spChg chg="mod">
          <ac:chgData name="Sam J Wolfson" userId="6d1d33e9-5d72-4c69-9442-bf49db85aacf" providerId="ADAL" clId="{7D8AA3EE-7F83-4FFD-BB9A-B8A8E5DC82C7}" dt="2023-02-23T21:04:24.734" v="1905" actId="962"/>
          <ac:spMkLst>
            <pc:docMk/>
            <pc:sldMk cId="1469008182" sldId="2147470027"/>
            <ac:spMk id="21" creationId="{203830E7-38E4-49B1-BCE3-89AB672B09D7}"/>
          </ac:spMkLst>
        </pc:spChg>
      </pc:sldChg>
      <pc:sldChg chg="modSp mod">
        <pc:chgData name="Sam J Wolfson" userId="6d1d33e9-5d72-4c69-9442-bf49db85aacf" providerId="ADAL" clId="{7D8AA3EE-7F83-4FFD-BB9A-B8A8E5DC82C7}" dt="2023-02-23T20:08:12.947" v="1029" actId="20577"/>
        <pc:sldMkLst>
          <pc:docMk/>
          <pc:sldMk cId="4275129838" sldId="2147470030"/>
        </pc:sldMkLst>
        <pc:spChg chg="mod">
          <ac:chgData name="Sam J Wolfson" userId="6d1d33e9-5d72-4c69-9442-bf49db85aacf" providerId="ADAL" clId="{7D8AA3EE-7F83-4FFD-BB9A-B8A8E5DC82C7}" dt="2023-02-23T20:07:54.881" v="1027" actId="20577"/>
          <ac:spMkLst>
            <pc:docMk/>
            <pc:sldMk cId="4275129838" sldId="2147470030"/>
            <ac:spMk id="21" creationId="{05D5A66C-F34B-46B4-9691-55E60DA8D438}"/>
          </ac:spMkLst>
        </pc:spChg>
        <pc:spChg chg="mod">
          <ac:chgData name="Sam J Wolfson" userId="6d1d33e9-5d72-4c69-9442-bf49db85aacf" providerId="ADAL" clId="{7D8AA3EE-7F83-4FFD-BB9A-B8A8E5DC82C7}" dt="2023-02-23T20:08:12.947" v="1029" actId="20577"/>
          <ac:spMkLst>
            <pc:docMk/>
            <pc:sldMk cId="4275129838" sldId="2147470030"/>
            <ac:spMk id="28" creationId="{21816E44-60C0-4AED-822B-F83869558308}"/>
          </ac:spMkLst>
        </pc:spChg>
      </pc:sldChg>
      <pc:sldChg chg="modSp mod">
        <pc:chgData name="Sam J Wolfson" userId="6d1d33e9-5d72-4c69-9442-bf49db85aacf" providerId="ADAL" clId="{7D8AA3EE-7F83-4FFD-BB9A-B8A8E5DC82C7}" dt="2023-02-23T20:08:17.473" v="1031" actId="20577"/>
        <pc:sldMkLst>
          <pc:docMk/>
          <pc:sldMk cId="2332890235" sldId="2147470031"/>
        </pc:sldMkLst>
        <pc:spChg chg="mod">
          <ac:chgData name="Sam J Wolfson" userId="6d1d33e9-5d72-4c69-9442-bf49db85aacf" providerId="ADAL" clId="{7D8AA3EE-7F83-4FFD-BB9A-B8A8E5DC82C7}" dt="2023-02-23T20:08:17.473" v="1031" actId="20577"/>
          <ac:spMkLst>
            <pc:docMk/>
            <pc:sldMk cId="2332890235" sldId="2147470031"/>
            <ac:spMk id="28" creationId="{8D1A9DA2-9296-47DE-85B9-FA84AE49BC2C}"/>
          </ac:spMkLst>
        </pc:spChg>
      </pc:sldChg>
      <pc:sldChg chg="modSp mod">
        <pc:chgData name="Sam J Wolfson" userId="6d1d33e9-5d72-4c69-9442-bf49db85aacf" providerId="ADAL" clId="{7D8AA3EE-7F83-4FFD-BB9A-B8A8E5DC82C7}" dt="2023-02-23T20:08:21.403" v="1033" actId="20577"/>
        <pc:sldMkLst>
          <pc:docMk/>
          <pc:sldMk cId="2418826562" sldId="2147470032"/>
        </pc:sldMkLst>
        <pc:spChg chg="mod">
          <ac:chgData name="Sam J Wolfson" userId="6d1d33e9-5d72-4c69-9442-bf49db85aacf" providerId="ADAL" clId="{7D8AA3EE-7F83-4FFD-BB9A-B8A8E5DC82C7}" dt="2023-02-23T20:08:21.403" v="1033" actId="20577"/>
          <ac:spMkLst>
            <pc:docMk/>
            <pc:sldMk cId="2418826562" sldId="2147470032"/>
            <ac:spMk id="16" creationId="{C9D7482F-DF1F-4AED-B9BC-ACEAD55883AE}"/>
          </ac:spMkLst>
        </pc:spChg>
      </pc:sldChg>
      <pc:sldChg chg="modSp mod">
        <pc:chgData name="Sam J Wolfson" userId="6d1d33e9-5d72-4c69-9442-bf49db85aacf" providerId="ADAL" clId="{7D8AA3EE-7F83-4FFD-BB9A-B8A8E5DC82C7}" dt="2023-02-23T20:08:26.995" v="1035" actId="20577"/>
        <pc:sldMkLst>
          <pc:docMk/>
          <pc:sldMk cId="3213403779" sldId="2147470033"/>
        </pc:sldMkLst>
        <pc:spChg chg="mod">
          <ac:chgData name="Sam J Wolfson" userId="6d1d33e9-5d72-4c69-9442-bf49db85aacf" providerId="ADAL" clId="{7D8AA3EE-7F83-4FFD-BB9A-B8A8E5DC82C7}" dt="2023-02-23T20:08:26.995" v="1035" actId="20577"/>
          <ac:spMkLst>
            <pc:docMk/>
            <pc:sldMk cId="3213403779" sldId="2147470033"/>
            <ac:spMk id="12" creationId="{D7FC74DA-BA5A-46B6-834F-191D5AAEEEFC}"/>
          </ac:spMkLst>
        </pc:spChg>
      </pc:sldChg>
      <pc:sldChg chg="modSp mod">
        <pc:chgData name="Sam J Wolfson" userId="6d1d33e9-5d72-4c69-9442-bf49db85aacf" providerId="ADAL" clId="{7D8AA3EE-7F83-4FFD-BB9A-B8A8E5DC82C7}" dt="2023-02-23T20:15:50.282" v="1140" actId="962"/>
        <pc:sldMkLst>
          <pc:docMk/>
          <pc:sldMk cId="2048329251" sldId="2147470052"/>
        </pc:sldMkLst>
        <pc:spChg chg="ord">
          <ac:chgData name="Sam J Wolfson" userId="6d1d33e9-5d72-4c69-9442-bf49db85aacf" providerId="ADAL" clId="{7D8AA3EE-7F83-4FFD-BB9A-B8A8E5DC82C7}" dt="2023-02-23T20:15:35.644" v="1131" actId="13244"/>
          <ac:spMkLst>
            <pc:docMk/>
            <pc:sldMk cId="2048329251" sldId="2147470052"/>
            <ac:spMk id="3" creationId="{5B164281-F131-48A2-854B-9D27B3A4709F}"/>
          </ac:spMkLst>
        </pc:spChg>
        <pc:spChg chg="mod">
          <ac:chgData name="Sam J Wolfson" userId="6d1d33e9-5d72-4c69-9442-bf49db85aacf" providerId="ADAL" clId="{7D8AA3EE-7F83-4FFD-BB9A-B8A8E5DC82C7}" dt="2023-02-23T20:15:41.749" v="1132" actId="962"/>
          <ac:spMkLst>
            <pc:docMk/>
            <pc:sldMk cId="2048329251" sldId="2147470052"/>
            <ac:spMk id="23" creationId="{00000000-0000-0000-0000-000000000000}"/>
          </ac:spMkLst>
        </pc:spChg>
        <pc:spChg chg="mod">
          <ac:chgData name="Sam J Wolfson" userId="6d1d33e9-5d72-4c69-9442-bf49db85aacf" providerId="ADAL" clId="{7D8AA3EE-7F83-4FFD-BB9A-B8A8E5DC82C7}" dt="2023-02-23T20:15:42.791" v="1133" actId="962"/>
          <ac:spMkLst>
            <pc:docMk/>
            <pc:sldMk cId="2048329251" sldId="2147470052"/>
            <ac:spMk id="26" creationId="{00000000-0000-0000-0000-000000000000}"/>
          </ac:spMkLst>
        </pc:spChg>
        <pc:spChg chg="ord">
          <ac:chgData name="Sam J Wolfson" userId="6d1d33e9-5d72-4c69-9442-bf49db85aacf" providerId="ADAL" clId="{7D8AA3EE-7F83-4FFD-BB9A-B8A8E5DC82C7}" dt="2023-02-23T20:15:19.997" v="1129" actId="13244"/>
          <ac:spMkLst>
            <pc:docMk/>
            <pc:sldMk cId="2048329251" sldId="2147470052"/>
            <ac:spMk id="30" creationId="{9040EB8E-E0E9-4E9D-984C-227829E0D86A}"/>
          </ac:spMkLst>
        </pc:spChg>
        <pc:spChg chg="mod">
          <ac:chgData name="Sam J Wolfson" userId="6d1d33e9-5d72-4c69-9442-bf49db85aacf" providerId="ADAL" clId="{7D8AA3EE-7F83-4FFD-BB9A-B8A8E5DC82C7}" dt="2023-02-23T20:15:45.069" v="1134" actId="962"/>
          <ac:spMkLst>
            <pc:docMk/>
            <pc:sldMk cId="2048329251" sldId="2147470052"/>
            <ac:spMk id="31" creationId="{00000000-0000-0000-0000-000000000000}"/>
          </ac:spMkLst>
        </pc:spChg>
        <pc:spChg chg="mod">
          <ac:chgData name="Sam J Wolfson" userId="6d1d33e9-5d72-4c69-9442-bf49db85aacf" providerId="ADAL" clId="{7D8AA3EE-7F83-4FFD-BB9A-B8A8E5DC82C7}" dt="2023-02-23T20:15:46.053" v="1135" actId="962"/>
          <ac:spMkLst>
            <pc:docMk/>
            <pc:sldMk cId="2048329251" sldId="2147470052"/>
            <ac:spMk id="33" creationId="{00000000-0000-0000-0000-000000000000}"/>
          </ac:spMkLst>
        </pc:spChg>
        <pc:spChg chg="mod">
          <ac:chgData name="Sam J Wolfson" userId="6d1d33e9-5d72-4c69-9442-bf49db85aacf" providerId="ADAL" clId="{7D8AA3EE-7F83-4FFD-BB9A-B8A8E5DC82C7}" dt="2023-02-23T20:15:46.856" v="1136" actId="962"/>
          <ac:spMkLst>
            <pc:docMk/>
            <pc:sldMk cId="2048329251" sldId="2147470052"/>
            <ac:spMk id="34" creationId="{00000000-0000-0000-0000-000000000000}"/>
          </ac:spMkLst>
        </pc:spChg>
        <pc:spChg chg="mod">
          <ac:chgData name="Sam J Wolfson" userId="6d1d33e9-5d72-4c69-9442-bf49db85aacf" providerId="ADAL" clId="{7D8AA3EE-7F83-4FFD-BB9A-B8A8E5DC82C7}" dt="2023-02-23T20:15:47.800" v="1137" actId="962"/>
          <ac:spMkLst>
            <pc:docMk/>
            <pc:sldMk cId="2048329251" sldId="2147470052"/>
            <ac:spMk id="35" creationId="{00000000-0000-0000-0000-000000000000}"/>
          </ac:spMkLst>
        </pc:spChg>
        <pc:spChg chg="mod">
          <ac:chgData name="Sam J Wolfson" userId="6d1d33e9-5d72-4c69-9442-bf49db85aacf" providerId="ADAL" clId="{7D8AA3EE-7F83-4FFD-BB9A-B8A8E5DC82C7}" dt="2023-02-23T20:15:48.751" v="1138" actId="962"/>
          <ac:spMkLst>
            <pc:docMk/>
            <pc:sldMk cId="2048329251" sldId="2147470052"/>
            <ac:spMk id="36" creationId="{00000000-0000-0000-0000-000000000000}"/>
          </ac:spMkLst>
        </pc:spChg>
        <pc:spChg chg="mod">
          <ac:chgData name="Sam J Wolfson" userId="6d1d33e9-5d72-4c69-9442-bf49db85aacf" providerId="ADAL" clId="{7D8AA3EE-7F83-4FFD-BB9A-B8A8E5DC82C7}" dt="2023-02-23T20:15:49.407" v="1139" actId="962"/>
          <ac:spMkLst>
            <pc:docMk/>
            <pc:sldMk cId="2048329251" sldId="2147470052"/>
            <ac:spMk id="37" creationId="{00000000-0000-0000-0000-000000000000}"/>
          </ac:spMkLst>
        </pc:spChg>
        <pc:spChg chg="mod">
          <ac:chgData name="Sam J Wolfson" userId="6d1d33e9-5d72-4c69-9442-bf49db85aacf" providerId="ADAL" clId="{7D8AA3EE-7F83-4FFD-BB9A-B8A8E5DC82C7}" dt="2023-02-23T20:15:50.282" v="1140" actId="962"/>
          <ac:spMkLst>
            <pc:docMk/>
            <pc:sldMk cId="2048329251" sldId="2147470052"/>
            <ac:spMk id="38" creationId="{00000000-0000-0000-0000-000000000000}"/>
          </ac:spMkLst>
        </pc:spChg>
        <pc:graphicFrameChg chg="mod">
          <ac:chgData name="Sam J Wolfson" userId="6d1d33e9-5d72-4c69-9442-bf49db85aacf" providerId="ADAL" clId="{7D8AA3EE-7F83-4FFD-BB9A-B8A8E5DC82C7}" dt="2023-02-23T20:15:35.508" v="1130" actId="962"/>
          <ac:graphicFrameMkLst>
            <pc:docMk/>
            <pc:sldMk cId="2048329251" sldId="2147470052"/>
            <ac:graphicFrameMk id="14" creationId="{46E713A6-5B94-4CAD-9874-0667AD3C1B55}"/>
          </ac:graphicFrameMkLst>
        </pc:graphicFrameChg>
      </pc:sldChg>
      <pc:sldChg chg="modSp mod">
        <pc:chgData name="Sam J Wolfson" userId="6d1d33e9-5d72-4c69-9442-bf49db85aacf" providerId="ADAL" clId="{7D8AA3EE-7F83-4FFD-BB9A-B8A8E5DC82C7}" dt="2023-02-23T20:15:06.235" v="1128" actId="13244"/>
        <pc:sldMkLst>
          <pc:docMk/>
          <pc:sldMk cId="21821164" sldId="2147470054"/>
        </pc:sldMkLst>
        <pc:spChg chg="mod">
          <ac:chgData name="Sam J Wolfson" userId="6d1d33e9-5d72-4c69-9442-bf49db85aacf" providerId="ADAL" clId="{7D8AA3EE-7F83-4FFD-BB9A-B8A8E5DC82C7}" dt="2023-02-23T20:14:50.848" v="1127" actId="962"/>
          <ac:spMkLst>
            <pc:docMk/>
            <pc:sldMk cId="21821164" sldId="2147470054"/>
            <ac:spMk id="4" creationId="{00000000-0000-0000-0000-000000000000}"/>
          </ac:spMkLst>
        </pc:spChg>
        <pc:spChg chg="mod">
          <ac:chgData name="Sam J Wolfson" userId="6d1d33e9-5d72-4c69-9442-bf49db85aacf" providerId="ADAL" clId="{7D8AA3EE-7F83-4FFD-BB9A-B8A8E5DC82C7}" dt="2023-02-23T20:14:50.389" v="1126" actId="962"/>
          <ac:spMkLst>
            <pc:docMk/>
            <pc:sldMk cId="21821164" sldId="2147470054"/>
            <ac:spMk id="34" creationId="{00000000-0000-0000-0000-000000000000}"/>
          </ac:spMkLst>
        </pc:spChg>
        <pc:spChg chg="mod">
          <ac:chgData name="Sam J Wolfson" userId="6d1d33e9-5d72-4c69-9442-bf49db85aacf" providerId="ADAL" clId="{7D8AA3EE-7F83-4FFD-BB9A-B8A8E5DC82C7}" dt="2023-02-23T20:14:49.687" v="1125" actId="962"/>
          <ac:spMkLst>
            <pc:docMk/>
            <pc:sldMk cId="21821164" sldId="2147470054"/>
            <ac:spMk id="48" creationId="{00000000-0000-0000-0000-000000000000}"/>
          </ac:spMkLst>
        </pc:spChg>
        <pc:spChg chg="ord">
          <ac:chgData name="Sam J Wolfson" userId="6d1d33e9-5d72-4c69-9442-bf49db85aacf" providerId="ADAL" clId="{7D8AA3EE-7F83-4FFD-BB9A-B8A8E5DC82C7}" dt="2023-02-23T20:15:06.235" v="1128" actId="13244"/>
          <ac:spMkLst>
            <pc:docMk/>
            <pc:sldMk cId="21821164" sldId="2147470054"/>
            <ac:spMk id="52" creationId="{2C74B7E5-A407-478A-87C6-4EFDDD0405E4}"/>
          </ac:spMkLst>
        </pc:spChg>
      </pc:sldChg>
      <pc:sldChg chg="modSp mod">
        <pc:chgData name="Sam J Wolfson" userId="6d1d33e9-5d72-4c69-9442-bf49db85aacf" providerId="ADAL" clId="{7D8AA3EE-7F83-4FFD-BB9A-B8A8E5DC82C7}" dt="2023-02-23T20:13:50.624" v="1124" actId="962"/>
        <pc:sldMkLst>
          <pc:docMk/>
          <pc:sldMk cId="2943481854" sldId="2147470055"/>
        </pc:sldMkLst>
        <pc:spChg chg="ord">
          <ac:chgData name="Sam J Wolfson" userId="6d1d33e9-5d72-4c69-9442-bf49db85aacf" providerId="ADAL" clId="{7D8AA3EE-7F83-4FFD-BB9A-B8A8E5DC82C7}" dt="2023-02-23T20:13:27.487" v="1120" actId="13244"/>
          <ac:spMkLst>
            <pc:docMk/>
            <pc:sldMk cId="2943481854" sldId="2147470055"/>
            <ac:spMk id="21" creationId="{D01CDE0A-8366-485D-AE1B-5F66A1009CFE}"/>
          </ac:spMkLst>
        </pc:spChg>
        <pc:spChg chg="mod">
          <ac:chgData name="Sam J Wolfson" userId="6d1d33e9-5d72-4c69-9442-bf49db85aacf" providerId="ADAL" clId="{7D8AA3EE-7F83-4FFD-BB9A-B8A8E5DC82C7}" dt="2023-02-23T20:13:49.315" v="1122" actId="962"/>
          <ac:spMkLst>
            <pc:docMk/>
            <pc:sldMk cId="2943481854" sldId="2147470055"/>
            <ac:spMk id="24" creationId="{00000000-0000-0000-0000-000000000000}"/>
          </ac:spMkLst>
        </pc:spChg>
        <pc:spChg chg="mod">
          <ac:chgData name="Sam J Wolfson" userId="6d1d33e9-5d72-4c69-9442-bf49db85aacf" providerId="ADAL" clId="{7D8AA3EE-7F83-4FFD-BB9A-B8A8E5DC82C7}" dt="2023-02-23T20:13:50.142" v="1123" actId="962"/>
          <ac:spMkLst>
            <pc:docMk/>
            <pc:sldMk cId="2943481854" sldId="2147470055"/>
            <ac:spMk id="25" creationId="{00000000-0000-0000-0000-000000000000}"/>
          </ac:spMkLst>
        </pc:spChg>
        <pc:spChg chg="mod">
          <ac:chgData name="Sam J Wolfson" userId="6d1d33e9-5d72-4c69-9442-bf49db85aacf" providerId="ADAL" clId="{7D8AA3EE-7F83-4FFD-BB9A-B8A8E5DC82C7}" dt="2023-02-23T20:13:50.624" v="1124" actId="962"/>
          <ac:spMkLst>
            <pc:docMk/>
            <pc:sldMk cId="2943481854" sldId="2147470055"/>
            <ac:spMk id="26" creationId="{00000000-0000-0000-0000-000000000000}"/>
          </ac:spMkLst>
        </pc:spChg>
        <pc:graphicFrameChg chg="mod">
          <ac:chgData name="Sam J Wolfson" userId="6d1d33e9-5d72-4c69-9442-bf49db85aacf" providerId="ADAL" clId="{7D8AA3EE-7F83-4FFD-BB9A-B8A8E5DC82C7}" dt="2023-02-23T20:13:45.481" v="1121" actId="13244"/>
          <ac:graphicFrameMkLst>
            <pc:docMk/>
            <pc:sldMk cId="2943481854" sldId="2147470055"/>
            <ac:graphicFrameMk id="18" creationId="{DA917385-2AA7-4947-9DCC-C61B85DE8BF4}"/>
          </ac:graphicFrameMkLst>
        </pc:graphicFrameChg>
      </pc:sldChg>
      <pc:sldChg chg="modSp mod">
        <pc:chgData name="Sam J Wolfson" userId="6d1d33e9-5d72-4c69-9442-bf49db85aacf" providerId="ADAL" clId="{7D8AA3EE-7F83-4FFD-BB9A-B8A8E5DC82C7}" dt="2023-02-23T20:13:11.172" v="1119" actId="962"/>
        <pc:sldMkLst>
          <pc:docMk/>
          <pc:sldMk cId="1399706412" sldId="2147470059"/>
        </pc:sldMkLst>
        <pc:spChg chg="ord">
          <ac:chgData name="Sam J Wolfson" userId="6d1d33e9-5d72-4c69-9442-bf49db85aacf" providerId="ADAL" clId="{7D8AA3EE-7F83-4FFD-BB9A-B8A8E5DC82C7}" dt="2023-02-23T20:12:33.423" v="1118" actId="13244"/>
          <ac:spMkLst>
            <pc:docMk/>
            <pc:sldMk cId="1399706412" sldId="2147470059"/>
            <ac:spMk id="19" creationId="{0EA1ACB6-EAE2-43ED-8F14-113DFC30AD91}"/>
          </ac:spMkLst>
        </pc:spChg>
        <pc:spChg chg="mod">
          <ac:chgData name="Sam J Wolfson" userId="6d1d33e9-5d72-4c69-9442-bf49db85aacf" providerId="ADAL" clId="{7D8AA3EE-7F83-4FFD-BB9A-B8A8E5DC82C7}" dt="2023-02-23T20:13:11.172" v="1119" actId="962"/>
          <ac:spMkLst>
            <pc:docMk/>
            <pc:sldMk cId="1399706412" sldId="2147470059"/>
            <ac:spMk id="27" creationId="{00000000-0000-0000-0000-000000000000}"/>
          </ac:spMkLst>
        </pc:spChg>
      </pc:sldChg>
      <pc:sldChg chg="addSp delSp modSp mod modNotesTx">
        <pc:chgData name="Sam J Wolfson" userId="6d1d33e9-5d72-4c69-9442-bf49db85aacf" providerId="ADAL" clId="{7D8AA3EE-7F83-4FFD-BB9A-B8A8E5DC82C7}" dt="2023-02-23T21:24:42.753" v="2350" actId="13244"/>
        <pc:sldMkLst>
          <pc:docMk/>
          <pc:sldMk cId="3989494153" sldId="2147470063"/>
        </pc:sldMkLst>
        <pc:spChg chg="mod">
          <ac:chgData name="Sam J Wolfson" userId="6d1d33e9-5d72-4c69-9442-bf49db85aacf" providerId="ADAL" clId="{7D8AA3EE-7F83-4FFD-BB9A-B8A8E5DC82C7}" dt="2023-02-23T21:07:58.444" v="1996" actId="948"/>
          <ac:spMkLst>
            <pc:docMk/>
            <pc:sldMk cId="3989494153" sldId="2147470063"/>
            <ac:spMk id="2" creationId="{24D3AE21-0D9A-4428-8A24-64C5EC8E7AF4}"/>
          </ac:spMkLst>
        </pc:spChg>
        <pc:spChg chg="mod">
          <ac:chgData name="Sam J Wolfson" userId="6d1d33e9-5d72-4c69-9442-bf49db85aacf" providerId="ADAL" clId="{7D8AA3EE-7F83-4FFD-BB9A-B8A8E5DC82C7}" dt="2023-02-23T21:23:38.057" v="2330" actId="1076"/>
          <ac:spMkLst>
            <pc:docMk/>
            <pc:sldMk cId="3989494153" sldId="2147470063"/>
            <ac:spMk id="3" creationId="{6CFA7C9D-7E58-47F4-BB0F-A76F1CDC1BD7}"/>
          </ac:spMkLst>
        </pc:spChg>
        <pc:spChg chg="mod">
          <ac:chgData name="Sam J Wolfson" userId="6d1d33e9-5d72-4c69-9442-bf49db85aacf" providerId="ADAL" clId="{7D8AA3EE-7F83-4FFD-BB9A-B8A8E5DC82C7}" dt="2023-02-23T21:11:32.931" v="2093" actId="962"/>
          <ac:spMkLst>
            <pc:docMk/>
            <pc:sldMk cId="3989494153" sldId="2147470063"/>
            <ac:spMk id="4" creationId="{DFC4FD89-FF61-5BAB-AF5F-C9FE3906989B}"/>
          </ac:spMkLst>
        </pc:spChg>
        <pc:spChg chg="add del mod modVis">
          <ac:chgData name="Sam J Wolfson" userId="6d1d33e9-5d72-4c69-9442-bf49db85aacf" providerId="ADAL" clId="{7D8AA3EE-7F83-4FFD-BB9A-B8A8E5DC82C7}" dt="2023-02-23T20:35:10.661" v="1240"/>
          <ac:spMkLst>
            <pc:docMk/>
            <pc:sldMk cId="3989494153" sldId="2147470063"/>
            <ac:spMk id="5" creationId="{D942B373-4E48-4976-B407-DEAB9B7F6EDB}"/>
          </ac:spMkLst>
        </pc:spChg>
        <pc:spChg chg="add del mod modVis">
          <ac:chgData name="Sam J Wolfson" userId="6d1d33e9-5d72-4c69-9442-bf49db85aacf" providerId="ADAL" clId="{7D8AA3EE-7F83-4FFD-BB9A-B8A8E5DC82C7}" dt="2023-02-23T20:11:28.181" v="1090"/>
          <ac:spMkLst>
            <pc:docMk/>
            <pc:sldMk cId="3989494153" sldId="2147470063"/>
            <ac:spMk id="5" creationId="{F194A3AC-87B1-433C-817A-E3D768003770}"/>
          </ac:spMkLst>
        </pc:spChg>
        <pc:spChg chg="add del mod modVis">
          <ac:chgData name="Sam J Wolfson" userId="6d1d33e9-5d72-4c69-9442-bf49db85aacf" providerId="ADAL" clId="{7D8AA3EE-7F83-4FFD-BB9A-B8A8E5DC82C7}" dt="2023-02-23T21:07:35.154" v="1972"/>
          <ac:spMkLst>
            <pc:docMk/>
            <pc:sldMk cId="3989494153" sldId="2147470063"/>
            <ac:spMk id="5" creationId="{FA6BCB98-2205-47AF-9BCD-350D784F5053}"/>
          </ac:spMkLst>
        </pc:spChg>
        <pc:spChg chg="mod">
          <ac:chgData name="Sam J Wolfson" userId="6d1d33e9-5d72-4c69-9442-bf49db85aacf" providerId="ADAL" clId="{7D8AA3EE-7F83-4FFD-BB9A-B8A8E5DC82C7}" dt="2023-02-23T21:09:27.231" v="2082" actId="962"/>
          <ac:spMkLst>
            <pc:docMk/>
            <pc:sldMk cId="3989494153" sldId="2147470063"/>
            <ac:spMk id="6" creationId="{0F79C494-D40E-4B88-A000-5FC42AAC1BB2}"/>
          </ac:spMkLst>
        </pc:spChg>
        <pc:spChg chg="mod">
          <ac:chgData name="Sam J Wolfson" userId="6d1d33e9-5d72-4c69-9442-bf49db85aacf" providerId="ADAL" clId="{7D8AA3EE-7F83-4FFD-BB9A-B8A8E5DC82C7}" dt="2023-02-23T21:10:44.985" v="2088" actId="962"/>
          <ac:spMkLst>
            <pc:docMk/>
            <pc:sldMk cId="3989494153" sldId="2147470063"/>
            <ac:spMk id="7" creationId="{1E08D843-9EB3-4E4B-A31F-638813088B7B}"/>
          </ac:spMkLst>
        </pc:spChg>
        <pc:spChg chg="add del mod modVis">
          <ac:chgData name="Sam J Wolfson" userId="6d1d33e9-5d72-4c69-9442-bf49db85aacf" providerId="ADAL" clId="{7D8AA3EE-7F83-4FFD-BB9A-B8A8E5DC82C7}" dt="2023-02-23T20:35:11.582" v="1285"/>
          <ac:spMkLst>
            <pc:docMk/>
            <pc:sldMk cId="3989494153" sldId="2147470063"/>
            <ac:spMk id="9" creationId="{15519869-C6B5-42BD-AFCA-39754099632C}"/>
          </ac:spMkLst>
        </pc:spChg>
        <pc:spChg chg="add del mod modVis">
          <ac:chgData name="Sam J Wolfson" userId="6d1d33e9-5d72-4c69-9442-bf49db85aacf" providerId="ADAL" clId="{7D8AA3EE-7F83-4FFD-BB9A-B8A8E5DC82C7}" dt="2023-02-23T21:07:58.521" v="2036"/>
          <ac:spMkLst>
            <pc:docMk/>
            <pc:sldMk cId="3989494153" sldId="2147470063"/>
            <ac:spMk id="9" creationId="{6483B449-FF17-40B7-AB74-BA7A6401D65A}"/>
          </ac:spMkLst>
        </pc:spChg>
        <pc:spChg chg="mod">
          <ac:chgData name="Sam J Wolfson" userId="6d1d33e9-5d72-4c69-9442-bf49db85aacf" providerId="ADAL" clId="{7D8AA3EE-7F83-4FFD-BB9A-B8A8E5DC82C7}" dt="2023-02-23T21:08:04.895" v="2044" actId="962"/>
          <ac:spMkLst>
            <pc:docMk/>
            <pc:sldMk cId="3989494153" sldId="2147470063"/>
            <ac:spMk id="21" creationId="{9D4DAFAE-8DE7-4FF3-A668-3D5A21259AC6}"/>
          </ac:spMkLst>
        </pc:spChg>
        <pc:spChg chg="mod ord">
          <ac:chgData name="Sam J Wolfson" userId="6d1d33e9-5d72-4c69-9442-bf49db85aacf" providerId="ADAL" clId="{7D8AA3EE-7F83-4FFD-BB9A-B8A8E5DC82C7}" dt="2023-02-23T21:08:00.656" v="2040" actId="962"/>
          <ac:spMkLst>
            <pc:docMk/>
            <pc:sldMk cId="3989494153" sldId="2147470063"/>
            <ac:spMk id="22" creationId="{9E201CB6-E811-4756-B7BE-13F82B2FC4BE}"/>
          </ac:spMkLst>
        </pc:spChg>
        <pc:spChg chg="mod">
          <ac:chgData name="Sam J Wolfson" userId="6d1d33e9-5d72-4c69-9442-bf49db85aacf" providerId="ADAL" clId="{7D8AA3EE-7F83-4FFD-BB9A-B8A8E5DC82C7}" dt="2023-02-23T21:08:17.615" v="2052" actId="962"/>
          <ac:spMkLst>
            <pc:docMk/>
            <pc:sldMk cId="3989494153" sldId="2147470063"/>
            <ac:spMk id="23" creationId="{07642A51-0906-4055-886A-03EA4A4919C5}"/>
          </ac:spMkLst>
        </pc:spChg>
        <pc:spChg chg="mod">
          <ac:chgData name="Sam J Wolfson" userId="6d1d33e9-5d72-4c69-9442-bf49db85aacf" providerId="ADAL" clId="{7D8AA3EE-7F83-4FFD-BB9A-B8A8E5DC82C7}" dt="2023-02-23T21:10:37.126" v="2086" actId="962"/>
          <ac:spMkLst>
            <pc:docMk/>
            <pc:sldMk cId="3989494153" sldId="2147470063"/>
            <ac:spMk id="24" creationId="{A31F6DD7-9D2D-45EE-BF07-096DF6CB109A}"/>
          </ac:spMkLst>
        </pc:spChg>
        <pc:spChg chg="mod">
          <ac:chgData name="Sam J Wolfson" userId="6d1d33e9-5d72-4c69-9442-bf49db85aacf" providerId="ADAL" clId="{7D8AA3EE-7F83-4FFD-BB9A-B8A8E5DC82C7}" dt="2023-02-23T21:08:12.054" v="2048" actId="962"/>
          <ac:spMkLst>
            <pc:docMk/>
            <pc:sldMk cId="3989494153" sldId="2147470063"/>
            <ac:spMk id="27" creationId="{C0143FC2-3159-482E-A2E4-D65210DD9EA7}"/>
          </ac:spMkLst>
        </pc:spChg>
        <pc:spChg chg="mod">
          <ac:chgData name="Sam J Wolfson" userId="6d1d33e9-5d72-4c69-9442-bf49db85aacf" providerId="ADAL" clId="{7D8AA3EE-7F83-4FFD-BB9A-B8A8E5DC82C7}" dt="2023-02-23T21:09:31.861" v="2084" actId="962"/>
          <ac:spMkLst>
            <pc:docMk/>
            <pc:sldMk cId="3989494153" sldId="2147470063"/>
            <ac:spMk id="28" creationId="{2EE51253-4141-4E1D-9F62-D8255D82DA01}"/>
          </ac:spMkLst>
        </pc:spChg>
        <pc:spChg chg="add mod ord topLvl">
          <ac:chgData name="Sam J Wolfson" userId="6d1d33e9-5d72-4c69-9442-bf49db85aacf" providerId="ADAL" clId="{7D8AA3EE-7F83-4FFD-BB9A-B8A8E5DC82C7}" dt="2023-02-23T21:24:42.753" v="2350" actId="13244"/>
          <ac:spMkLst>
            <pc:docMk/>
            <pc:sldMk cId="3989494153" sldId="2147470063"/>
            <ac:spMk id="29" creationId="{C46431C6-BB08-41A4-BBFC-38181674A38E}"/>
          </ac:spMkLst>
        </pc:spChg>
        <pc:spChg chg="mod">
          <ac:chgData name="Sam J Wolfson" userId="6d1d33e9-5d72-4c69-9442-bf49db85aacf" providerId="ADAL" clId="{7D8AA3EE-7F83-4FFD-BB9A-B8A8E5DC82C7}" dt="2023-02-23T21:08:03.143" v="2042" actId="962"/>
          <ac:spMkLst>
            <pc:docMk/>
            <pc:sldMk cId="3989494153" sldId="2147470063"/>
            <ac:spMk id="32" creationId="{59FA670F-6277-4000-A097-5210ECCA0417}"/>
          </ac:spMkLst>
        </pc:spChg>
        <pc:spChg chg="mod">
          <ac:chgData name="Sam J Wolfson" userId="6d1d33e9-5d72-4c69-9442-bf49db85aacf" providerId="ADAL" clId="{7D8AA3EE-7F83-4FFD-BB9A-B8A8E5DC82C7}" dt="2023-02-23T21:08:19.710" v="2054" actId="962"/>
          <ac:spMkLst>
            <pc:docMk/>
            <pc:sldMk cId="3989494153" sldId="2147470063"/>
            <ac:spMk id="35" creationId="{B9E593DD-A2BD-4178-971E-740D494FE8D5}"/>
          </ac:spMkLst>
        </pc:spChg>
        <pc:spChg chg="mod">
          <ac:chgData name="Sam J Wolfson" userId="6d1d33e9-5d72-4c69-9442-bf49db85aacf" providerId="ADAL" clId="{7D8AA3EE-7F83-4FFD-BB9A-B8A8E5DC82C7}" dt="2023-02-23T21:08:08.838" v="2046" actId="962"/>
          <ac:spMkLst>
            <pc:docMk/>
            <pc:sldMk cId="3989494153" sldId="2147470063"/>
            <ac:spMk id="38" creationId="{E3A3A4A5-3E17-4FE1-BF4C-B0ED72C708E6}"/>
          </ac:spMkLst>
        </pc:spChg>
        <pc:spChg chg="mod">
          <ac:chgData name="Sam J Wolfson" userId="6d1d33e9-5d72-4c69-9442-bf49db85aacf" providerId="ADAL" clId="{7D8AA3EE-7F83-4FFD-BB9A-B8A8E5DC82C7}" dt="2023-02-23T21:08:14.695" v="2050" actId="962"/>
          <ac:spMkLst>
            <pc:docMk/>
            <pc:sldMk cId="3989494153" sldId="2147470063"/>
            <ac:spMk id="41" creationId="{31E0CCD1-C790-4FBE-A29A-FE5799085240}"/>
          </ac:spMkLst>
        </pc:spChg>
        <pc:spChg chg="mod">
          <ac:chgData name="Sam J Wolfson" userId="6d1d33e9-5d72-4c69-9442-bf49db85aacf" providerId="ADAL" clId="{7D8AA3EE-7F83-4FFD-BB9A-B8A8E5DC82C7}" dt="2023-02-23T21:08:59.674" v="2078" actId="962"/>
          <ac:spMkLst>
            <pc:docMk/>
            <pc:sldMk cId="3989494153" sldId="2147470063"/>
            <ac:spMk id="43" creationId="{7DCEA2F3-E6C1-42E1-AE44-F179E3E27F6A}"/>
          </ac:spMkLst>
        </pc:spChg>
        <pc:grpChg chg="add del mod ord">
          <ac:chgData name="Sam J Wolfson" userId="6d1d33e9-5d72-4c69-9442-bf49db85aacf" providerId="ADAL" clId="{7D8AA3EE-7F83-4FFD-BB9A-B8A8E5DC82C7}" dt="2023-02-23T21:23:45.843" v="2331" actId="165"/>
          <ac:grpSpMkLst>
            <pc:docMk/>
            <pc:sldMk cId="3989494153" sldId="2147470063"/>
            <ac:grpSpMk id="13" creationId="{A938DDCC-EF7B-4623-8F4F-2906D5F0AAF5}"/>
          </ac:grpSpMkLst>
        </pc:grpChg>
        <pc:graphicFrameChg chg="add mod ord modVis replST">
          <ac:chgData name="Sam J Wolfson" userId="6d1d33e9-5d72-4c69-9442-bf49db85aacf" providerId="ADAL" clId="{7D8AA3EE-7F83-4FFD-BB9A-B8A8E5DC82C7}" dt="2023-02-23T21:07:58.525" v="2038"/>
          <ac:graphicFrameMkLst>
            <pc:docMk/>
            <pc:sldMk cId="3989494153" sldId="2147470063"/>
            <ac:graphicFrameMk id="8" creationId="{7683B396-BAE8-4C4B-9A84-4BE6313AF34D}"/>
          </ac:graphicFrameMkLst>
        </pc:graphicFrameChg>
        <pc:graphicFrameChg chg="del mod">
          <ac:chgData name="Sam J Wolfson" userId="6d1d33e9-5d72-4c69-9442-bf49db85aacf" providerId="ADAL" clId="{7D8AA3EE-7F83-4FFD-BB9A-B8A8E5DC82C7}" dt="2023-02-23T21:18:32.386" v="2269" actId="478"/>
          <ac:graphicFrameMkLst>
            <pc:docMk/>
            <pc:sldMk cId="3989494153" sldId="2147470063"/>
            <ac:graphicFrameMk id="25" creationId="{39384050-F11C-4553-A5B2-B30FD33FAE9F}"/>
          </ac:graphicFrameMkLst>
        </pc:graphicFrameChg>
        <pc:picChg chg="add mod ord topLvl">
          <ac:chgData name="Sam J Wolfson" userId="6d1d33e9-5d72-4c69-9442-bf49db85aacf" providerId="ADAL" clId="{7D8AA3EE-7F83-4FFD-BB9A-B8A8E5DC82C7}" dt="2023-02-23T21:24:40.296" v="2349" actId="962"/>
          <ac:picMkLst>
            <pc:docMk/>
            <pc:sldMk cId="3989494153" sldId="2147470063"/>
            <ac:picMk id="11" creationId="{9117E9AA-B494-4CCB-AB29-1A23F6FDC8AF}"/>
          </ac:picMkLst>
        </pc:picChg>
      </pc:sldChg>
      <pc:sldChg chg="add del">
        <pc:chgData name="Sam J Wolfson" userId="6d1d33e9-5d72-4c69-9442-bf49db85aacf" providerId="ADAL" clId="{7D8AA3EE-7F83-4FFD-BB9A-B8A8E5DC82C7}" dt="2023-02-23T20:01:52.584" v="896"/>
        <pc:sldMkLst>
          <pc:docMk/>
          <pc:sldMk cId="875806366" sldId="2147470066"/>
        </pc:sldMkLst>
      </pc:sldChg>
      <pc:sldMasterChg chg="addSp delSp modSp mod">
        <pc:chgData name="Sam J Wolfson" userId="6d1d33e9-5d72-4c69-9442-bf49db85aacf" providerId="ADAL" clId="{7D8AA3EE-7F83-4FFD-BB9A-B8A8E5DC82C7}" dt="2023-02-23T19:44:14.671" v="385"/>
        <pc:sldMasterMkLst>
          <pc:docMk/>
          <pc:sldMasterMk cId="1919714218" sldId="2147483822"/>
        </pc:sldMasterMkLst>
        <pc:spChg chg="mod">
          <ac:chgData name="Sam J Wolfson" userId="6d1d33e9-5d72-4c69-9442-bf49db85aacf" providerId="ADAL" clId="{7D8AA3EE-7F83-4FFD-BB9A-B8A8E5DC82C7}" dt="2023-02-23T19:44:14.049" v="121" actId="948"/>
          <ac:spMkLst>
            <pc:docMk/>
            <pc:sldMasterMk cId="1919714218" sldId="2147483822"/>
            <ac:spMk id="2" creationId="{00000000-0000-0000-0000-000000000000}"/>
          </ac:spMkLst>
        </pc:spChg>
        <pc:spChg chg="add del mod modVis">
          <ac:chgData name="Sam J Wolfson" userId="6d1d33e9-5d72-4c69-9442-bf49db85aacf" providerId="ADAL" clId="{7D8AA3EE-7F83-4FFD-BB9A-B8A8E5DC82C7}" dt="2023-02-23T19:44:14.629" v="369"/>
          <ac:spMkLst>
            <pc:docMk/>
            <pc:sldMasterMk cId="1919714218" sldId="2147483822"/>
            <ac:spMk id="4" creationId="{E3E3B5FF-8059-49FF-B5A9-EE18E0DC852D}"/>
          </ac:spMkLst>
        </pc:spChg>
        <pc:graphicFrameChg chg="add mod ord modVis replST">
          <ac:chgData name="Sam J Wolfson" userId="6d1d33e9-5d72-4c69-9442-bf49db85aacf" providerId="ADAL" clId="{7D8AA3EE-7F83-4FFD-BB9A-B8A8E5DC82C7}" dt="2023-02-23T19:44:14.671" v="385"/>
          <ac:graphicFrameMkLst>
            <pc:docMk/>
            <pc:sldMasterMk cId="1919714218" sldId="2147483822"/>
            <ac:graphicFrameMk id="5" creationId="{661C10F6-E776-4FA5-86FA-714ADCE127FC}"/>
          </ac:graphicFrameMkLst>
        </pc:graphicFrameChg>
      </pc:sldMasterChg>
      <pc:sldMasterChg chg="addSp delSp modSp mod">
        <pc:chgData name="Sam J Wolfson" userId="6d1d33e9-5d72-4c69-9442-bf49db85aacf" providerId="ADAL" clId="{7D8AA3EE-7F83-4FFD-BB9A-B8A8E5DC82C7}" dt="2023-02-23T19:44:14.628" v="367"/>
        <pc:sldMasterMkLst>
          <pc:docMk/>
          <pc:sldMasterMk cId="2945010009" sldId="2147483892"/>
        </pc:sldMasterMkLst>
        <pc:spChg chg="mod">
          <ac:chgData name="Sam J Wolfson" userId="6d1d33e9-5d72-4c69-9442-bf49db85aacf" providerId="ADAL" clId="{7D8AA3EE-7F83-4FFD-BB9A-B8A8E5DC82C7}" dt="2023-02-23T19:44:13.952" v="83" actId="948"/>
          <ac:spMkLst>
            <pc:docMk/>
            <pc:sldMasterMk cId="2945010009" sldId="2147483892"/>
            <ac:spMk id="2" creationId="{00000000-0000-0000-0000-000000000000}"/>
          </ac:spMkLst>
        </pc:spChg>
        <pc:spChg chg="add del mod modVis">
          <ac:chgData name="Sam J Wolfson" userId="6d1d33e9-5d72-4c69-9442-bf49db85aacf" providerId="ADAL" clId="{7D8AA3EE-7F83-4FFD-BB9A-B8A8E5DC82C7}" dt="2023-02-23T19:44:14.557" v="351"/>
          <ac:spMkLst>
            <pc:docMk/>
            <pc:sldMasterMk cId="2945010009" sldId="2147483892"/>
            <ac:spMk id="4" creationId="{3F2D26E3-ACBB-4C78-9A95-59111514DFB1}"/>
          </ac:spMkLst>
        </pc:spChg>
        <pc:spChg chg="del">
          <ac:chgData name="Sam J Wolfson" userId="6d1d33e9-5d72-4c69-9442-bf49db85aacf" providerId="ADAL" clId="{7D8AA3EE-7F83-4FFD-BB9A-B8A8E5DC82C7}" dt="2023-02-23T19:18:16.923" v="14" actId="478"/>
          <ac:spMkLst>
            <pc:docMk/>
            <pc:sldMasterMk cId="2945010009" sldId="2147483892"/>
            <ac:spMk id="13" creationId="{D09D5576-BB1D-45E1-92D5-718933563110}"/>
          </ac:spMkLst>
        </pc:spChg>
        <pc:graphicFrameChg chg="add mod ord modVis replST">
          <ac:chgData name="Sam J Wolfson" userId="6d1d33e9-5d72-4c69-9442-bf49db85aacf" providerId="ADAL" clId="{7D8AA3EE-7F83-4FFD-BB9A-B8A8E5DC82C7}" dt="2023-02-23T19:44:14.628" v="367"/>
          <ac:graphicFrameMkLst>
            <pc:docMk/>
            <pc:sldMasterMk cId="2945010009" sldId="2147483892"/>
            <ac:graphicFrameMk id="5" creationId="{EDC9FFB0-6A54-4CDD-9823-255C8A19AF6B}"/>
          </ac:graphicFrameMkLst>
        </pc:graphicFrameChg>
      </pc:sldMasterChg>
      <pc:sldMasterChg chg="addSp delSp modSp mod">
        <pc:chgData name="Sam J Wolfson" userId="6d1d33e9-5d72-4c69-9442-bf49db85aacf" providerId="ADAL" clId="{7D8AA3EE-7F83-4FFD-BB9A-B8A8E5DC82C7}" dt="2023-02-23T19:44:14.939" v="475"/>
        <pc:sldMasterMkLst>
          <pc:docMk/>
          <pc:sldMasterMk cId="3162443092" sldId="2147483969"/>
        </pc:sldMasterMkLst>
        <pc:spChg chg="mod">
          <ac:chgData name="Sam J Wolfson" userId="6d1d33e9-5d72-4c69-9442-bf49db85aacf" providerId="ADAL" clId="{7D8AA3EE-7F83-4FFD-BB9A-B8A8E5DC82C7}" dt="2023-02-23T19:44:14.495" v="311" actId="948"/>
          <ac:spMkLst>
            <pc:docMk/>
            <pc:sldMasterMk cId="3162443092" sldId="2147483969"/>
            <ac:spMk id="2" creationId="{00000000-0000-0000-0000-000000000000}"/>
          </ac:spMkLst>
        </pc:spChg>
        <pc:spChg chg="add del mod modVis">
          <ac:chgData name="Sam J Wolfson" userId="6d1d33e9-5d72-4c69-9442-bf49db85aacf" providerId="ADAL" clId="{7D8AA3EE-7F83-4FFD-BB9A-B8A8E5DC82C7}" dt="2023-02-23T19:44:14.885" v="459"/>
          <ac:spMkLst>
            <pc:docMk/>
            <pc:sldMasterMk cId="3162443092" sldId="2147483969"/>
            <ac:spMk id="4" creationId="{ED972594-0D47-47EB-87D6-5B9446AE1D81}"/>
          </ac:spMkLst>
        </pc:spChg>
        <pc:graphicFrameChg chg="add mod ord modVis replST">
          <ac:chgData name="Sam J Wolfson" userId="6d1d33e9-5d72-4c69-9442-bf49db85aacf" providerId="ADAL" clId="{7D8AA3EE-7F83-4FFD-BB9A-B8A8E5DC82C7}" dt="2023-02-23T19:44:14.939" v="475"/>
          <ac:graphicFrameMkLst>
            <pc:docMk/>
            <pc:sldMasterMk cId="3162443092" sldId="2147483969"/>
            <ac:graphicFrameMk id="5" creationId="{A0D1F2AC-4E13-4F80-AE5E-45145DFFDF5E}"/>
          </ac:graphicFrameMkLst>
        </pc:graphicFrameChg>
      </pc:sldMasterChg>
      <pc:sldMasterChg chg="addSp delSp modSp mod">
        <pc:chgData name="Sam J Wolfson" userId="6d1d33e9-5d72-4c69-9442-bf49db85aacf" providerId="ADAL" clId="{7D8AA3EE-7F83-4FFD-BB9A-B8A8E5DC82C7}" dt="2023-02-23T19:44:14.884" v="457"/>
        <pc:sldMasterMkLst>
          <pc:docMk/>
          <pc:sldMasterMk cId="407498298" sldId="2147483990"/>
        </pc:sldMasterMkLst>
        <pc:spChg chg="mod">
          <ac:chgData name="Sam J Wolfson" userId="6d1d33e9-5d72-4c69-9442-bf49db85aacf" providerId="ADAL" clId="{7D8AA3EE-7F83-4FFD-BB9A-B8A8E5DC82C7}" dt="2023-02-23T19:44:14.422" v="273" actId="948"/>
          <ac:spMkLst>
            <pc:docMk/>
            <pc:sldMasterMk cId="407498298" sldId="2147483990"/>
            <ac:spMk id="2" creationId="{00000000-0000-0000-0000-000000000000}"/>
          </ac:spMkLst>
        </pc:spChg>
        <pc:spChg chg="add del mod modVis">
          <ac:chgData name="Sam J Wolfson" userId="6d1d33e9-5d72-4c69-9442-bf49db85aacf" providerId="ADAL" clId="{7D8AA3EE-7F83-4FFD-BB9A-B8A8E5DC82C7}" dt="2023-02-23T19:44:14.839" v="441"/>
          <ac:spMkLst>
            <pc:docMk/>
            <pc:sldMasterMk cId="407498298" sldId="2147483990"/>
            <ac:spMk id="4" creationId="{2ED438FC-5BC9-4D5E-9D28-5ADE46BDBD3C}"/>
          </ac:spMkLst>
        </pc:spChg>
        <pc:spChg chg="del">
          <ac:chgData name="Sam J Wolfson" userId="6d1d33e9-5d72-4c69-9442-bf49db85aacf" providerId="ADAL" clId="{7D8AA3EE-7F83-4FFD-BB9A-B8A8E5DC82C7}" dt="2023-02-23T19:18:28.355" v="15" actId="478"/>
          <ac:spMkLst>
            <pc:docMk/>
            <pc:sldMasterMk cId="407498298" sldId="2147483990"/>
            <ac:spMk id="13" creationId="{D09D5576-BB1D-45E1-92D5-718933563110}"/>
          </ac:spMkLst>
        </pc:spChg>
        <pc:graphicFrameChg chg="add mod ord modVis replST">
          <ac:chgData name="Sam J Wolfson" userId="6d1d33e9-5d72-4c69-9442-bf49db85aacf" providerId="ADAL" clId="{7D8AA3EE-7F83-4FFD-BB9A-B8A8E5DC82C7}" dt="2023-02-23T19:44:14.884" v="457"/>
          <ac:graphicFrameMkLst>
            <pc:docMk/>
            <pc:sldMasterMk cId="407498298" sldId="2147483990"/>
            <ac:graphicFrameMk id="5" creationId="{E08DAC7C-4857-4FA1-AFB4-6DA3517E6FFB}"/>
          </ac:graphicFrameMkLst>
        </pc:graphicFrameChg>
      </pc:sldMasterChg>
      <pc:sldMasterChg chg="addSp delSp modSp mod">
        <pc:chgData name="Sam J Wolfson" userId="6d1d33e9-5d72-4c69-9442-bf49db85aacf" providerId="ADAL" clId="{7D8AA3EE-7F83-4FFD-BB9A-B8A8E5DC82C7}" dt="2023-02-23T19:44:14.836" v="439"/>
        <pc:sldMasterMkLst>
          <pc:docMk/>
          <pc:sldMasterMk cId="407498298" sldId="2147484055"/>
        </pc:sldMasterMkLst>
        <pc:spChg chg="mod">
          <ac:chgData name="Sam J Wolfson" userId="6d1d33e9-5d72-4c69-9442-bf49db85aacf" providerId="ADAL" clId="{7D8AA3EE-7F83-4FFD-BB9A-B8A8E5DC82C7}" dt="2023-02-23T19:44:14.335" v="235" actId="948"/>
          <ac:spMkLst>
            <pc:docMk/>
            <pc:sldMasterMk cId="407498298" sldId="2147484055"/>
            <ac:spMk id="2" creationId="{00000000-0000-0000-0000-000000000000}"/>
          </ac:spMkLst>
        </pc:spChg>
        <pc:spChg chg="add del mod modVis">
          <ac:chgData name="Sam J Wolfson" userId="6d1d33e9-5d72-4c69-9442-bf49db85aacf" providerId="ADAL" clId="{7D8AA3EE-7F83-4FFD-BB9A-B8A8E5DC82C7}" dt="2023-02-23T19:44:14.778" v="423"/>
          <ac:spMkLst>
            <pc:docMk/>
            <pc:sldMasterMk cId="407498298" sldId="2147484055"/>
            <ac:spMk id="4" creationId="{64B525A8-ECBD-4658-8940-E9F1EE5A767F}"/>
          </ac:spMkLst>
        </pc:spChg>
        <pc:graphicFrameChg chg="add mod ord modVis replST">
          <ac:chgData name="Sam J Wolfson" userId="6d1d33e9-5d72-4c69-9442-bf49db85aacf" providerId="ADAL" clId="{7D8AA3EE-7F83-4FFD-BB9A-B8A8E5DC82C7}" dt="2023-02-23T19:44:14.836" v="439"/>
          <ac:graphicFrameMkLst>
            <pc:docMk/>
            <pc:sldMasterMk cId="407498298" sldId="2147484055"/>
            <ac:graphicFrameMk id="5" creationId="{2CFF829A-08C6-4C27-8031-8D20EB0FFD10}"/>
          </ac:graphicFrameMkLst>
        </pc:graphicFrameChg>
      </pc:sldMasterChg>
      <pc:sldMasterChg chg="addSp delSp modSp mod">
        <pc:chgData name="Sam J Wolfson" userId="6d1d33e9-5d72-4c69-9442-bf49db85aacf" providerId="ADAL" clId="{7D8AA3EE-7F83-4FFD-BB9A-B8A8E5DC82C7}" dt="2023-02-23T19:44:14.777" v="421"/>
        <pc:sldMasterMkLst>
          <pc:docMk/>
          <pc:sldMasterMk cId="407498298" sldId="2147484086"/>
        </pc:sldMasterMkLst>
        <pc:spChg chg="mod">
          <ac:chgData name="Sam J Wolfson" userId="6d1d33e9-5d72-4c69-9442-bf49db85aacf" providerId="ADAL" clId="{7D8AA3EE-7F83-4FFD-BB9A-B8A8E5DC82C7}" dt="2023-02-23T19:44:14.224" v="197" actId="948"/>
          <ac:spMkLst>
            <pc:docMk/>
            <pc:sldMasterMk cId="407498298" sldId="2147484086"/>
            <ac:spMk id="2" creationId="{00000000-0000-0000-0000-000000000000}"/>
          </ac:spMkLst>
        </pc:spChg>
        <pc:spChg chg="add del mod modVis">
          <ac:chgData name="Sam J Wolfson" userId="6d1d33e9-5d72-4c69-9442-bf49db85aacf" providerId="ADAL" clId="{7D8AA3EE-7F83-4FFD-BB9A-B8A8E5DC82C7}" dt="2023-02-23T19:44:14.720" v="405"/>
          <ac:spMkLst>
            <pc:docMk/>
            <pc:sldMasterMk cId="407498298" sldId="2147484086"/>
            <ac:spMk id="4" creationId="{E1FB74F3-0F43-4251-BB47-EBF48C1DA604}"/>
          </ac:spMkLst>
        </pc:spChg>
        <pc:graphicFrameChg chg="add mod ord modVis replST">
          <ac:chgData name="Sam J Wolfson" userId="6d1d33e9-5d72-4c69-9442-bf49db85aacf" providerId="ADAL" clId="{7D8AA3EE-7F83-4FFD-BB9A-B8A8E5DC82C7}" dt="2023-02-23T19:44:14.777" v="421"/>
          <ac:graphicFrameMkLst>
            <pc:docMk/>
            <pc:sldMasterMk cId="407498298" sldId="2147484086"/>
            <ac:graphicFrameMk id="5" creationId="{11162440-68E0-4B55-BEF5-13C997A8CBC2}"/>
          </ac:graphicFrameMkLst>
        </pc:graphicFrameChg>
      </pc:sldMasterChg>
    </pc:docChg>
  </pc:docChgLst>
  <pc:docChgLst>
    <pc:chgData name="Sam J Wolfson" userId="6d1d33e9-5d72-4c69-9442-bf49db85aacf" providerId="ADAL" clId="{8431BD9D-D4A5-404E-BFD2-9DEBE030E1F3}"/>
    <pc:docChg chg="custSel modSld replTag">
      <pc:chgData name="Sam J Wolfson" userId="6d1d33e9-5d72-4c69-9442-bf49db85aacf" providerId="ADAL" clId="{8431BD9D-D4A5-404E-BFD2-9DEBE030E1F3}" dt="2023-02-09T23:48:06.965" v="337" actId="20577"/>
      <pc:docMkLst>
        <pc:docMk/>
      </pc:docMkLst>
      <pc:sldChg chg="delSp mod delCm">
        <pc:chgData name="Sam J Wolfson" userId="6d1d33e9-5d72-4c69-9442-bf49db85aacf" providerId="ADAL" clId="{8431BD9D-D4A5-404E-BFD2-9DEBE030E1F3}" dt="2023-02-09T23:44:42.100" v="293"/>
        <pc:sldMkLst>
          <pc:docMk/>
          <pc:sldMk cId="3992629816" sldId="2147469735"/>
        </pc:sldMkLst>
        <pc:spChg chg="del">
          <ac:chgData name="Sam J Wolfson" userId="6d1d33e9-5d72-4c69-9442-bf49db85aacf" providerId="ADAL" clId="{8431BD9D-D4A5-404E-BFD2-9DEBE030E1F3}" dt="2023-02-09T23:44:39.876" v="291" actId="478"/>
          <ac:spMkLst>
            <pc:docMk/>
            <pc:sldMk cId="3992629816" sldId="2147469735"/>
            <ac:spMk id="8" creationId="{639D96EA-6FDF-4AE7-AEDD-014D05EDBDAD}"/>
          </ac:spMkLst>
        </pc:spChg>
      </pc:sldChg>
      <pc:sldChg chg="delSp mod delCm">
        <pc:chgData name="Sam J Wolfson" userId="6d1d33e9-5d72-4c69-9442-bf49db85aacf" providerId="ADAL" clId="{8431BD9D-D4A5-404E-BFD2-9DEBE030E1F3}" dt="2023-02-09T23:44:19.324" v="284" actId="478"/>
        <pc:sldMkLst>
          <pc:docMk/>
          <pc:sldMk cId="1088638646" sldId="2147469748"/>
        </pc:sldMkLst>
        <pc:spChg chg="del">
          <ac:chgData name="Sam J Wolfson" userId="6d1d33e9-5d72-4c69-9442-bf49db85aacf" providerId="ADAL" clId="{8431BD9D-D4A5-404E-BFD2-9DEBE030E1F3}" dt="2023-02-09T23:44:19.324" v="284" actId="478"/>
          <ac:spMkLst>
            <pc:docMk/>
            <pc:sldMk cId="1088638646" sldId="2147469748"/>
            <ac:spMk id="18" creationId="{944D1EB4-6AA8-42C6-B95E-FC501A0D442B}"/>
          </ac:spMkLst>
        </pc:spChg>
      </pc:sldChg>
      <pc:sldChg chg="delSp mod delCm">
        <pc:chgData name="Sam J Wolfson" userId="6d1d33e9-5d72-4c69-9442-bf49db85aacf" providerId="ADAL" clId="{8431BD9D-D4A5-404E-BFD2-9DEBE030E1F3}" dt="2023-02-09T23:45:35.651" v="312"/>
        <pc:sldMkLst>
          <pc:docMk/>
          <pc:sldMk cId="1580127927" sldId="2147469767"/>
        </pc:sldMkLst>
        <pc:spChg chg="del">
          <ac:chgData name="Sam J Wolfson" userId="6d1d33e9-5d72-4c69-9442-bf49db85aacf" providerId="ADAL" clId="{8431BD9D-D4A5-404E-BFD2-9DEBE030E1F3}" dt="2023-02-09T23:45:25.279" v="307" actId="478"/>
          <ac:spMkLst>
            <pc:docMk/>
            <pc:sldMk cId="1580127927" sldId="2147469767"/>
            <ac:spMk id="4" creationId="{146E7BB5-B823-45BE-B26D-7CA1F146EABF}"/>
          </ac:spMkLst>
        </pc:spChg>
      </pc:sldChg>
      <pc:sldChg chg="delSp mod delCm">
        <pc:chgData name="Sam J Wolfson" userId="6d1d33e9-5d72-4c69-9442-bf49db85aacf" providerId="ADAL" clId="{8431BD9D-D4A5-404E-BFD2-9DEBE030E1F3}" dt="2023-02-09T23:43:24.187" v="260"/>
        <pc:sldMkLst>
          <pc:docMk/>
          <pc:sldMk cId="4230713198" sldId="2147469773"/>
        </pc:sldMkLst>
        <pc:spChg chg="del">
          <ac:chgData name="Sam J Wolfson" userId="6d1d33e9-5d72-4c69-9442-bf49db85aacf" providerId="ADAL" clId="{8431BD9D-D4A5-404E-BFD2-9DEBE030E1F3}" dt="2023-02-09T23:43:22.837" v="259" actId="478"/>
          <ac:spMkLst>
            <pc:docMk/>
            <pc:sldMk cId="4230713198" sldId="2147469773"/>
            <ac:spMk id="8" creationId="{13039924-231B-42F6-9FAF-2143E2D85B15}"/>
          </ac:spMkLst>
        </pc:spChg>
      </pc:sldChg>
      <pc:sldChg chg="delSp mod delCm">
        <pc:chgData name="Sam J Wolfson" userId="6d1d33e9-5d72-4c69-9442-bf49db85aacf" providerId="ADAL" clId="{8431BD9D-D4A5-404E-BFD2-9DEBE030E1F3}" dt="2023-02-09T23:35:36.709" v="1" actId="478"/>
        <pc:sldMkLst>
          <pc:docMk/>
          <pc:sldMk cId="2119380141" sldId="2147469799"/>
        </pc:sldMkLst>
        <pc:spChg chg="del">
          <ac:chgData name="Sam J Wolfson" userId="6d1d33e9-5d72-4c69-9442-bf49db85aacf" providerId="ADAL" clId="{8431BD9D-D4A5-404E-BFD2-9DEBE030E1F3}" dt="2023-02-09T23:35:36.709" v="1" actId="478"/>
          <ac:spMkLst>
            <pc:docMk/>
            <pc:sldMk cId="2119380141" sldId="2147469799"/>
            <ac:spMk id="7" creationId="{471A1F24-EF5B-4040-A8C1-05170848230B}"/>
          </ac:spMkLst>
        </pc:spChg>
      </pc:sldChg>
      <pc:sldChg chg="delSp mod">
        <pc:chgData name="Sam J Wolfson" userId="6d1d33e9-5d72-4c69-9442-bf49db85aacf" providerId="ADAL" clId="{8431BD9D-D4A5-404E-BFD2-9DEBE030E1F3}" dt="2023-02-09T23:35:39.245" v="2" actId="478"/>
        <pc:sldMkLst>
          <pc:docMk/>
          <pc:sldMk cId="105390478" sldId="2147469800"/>
        </pc:sldMkLst>
        <pc:spChg chg="del">
          <ac:chgData name="Sam J Wolfson" userId="6d1d33e9-5d72-4c69-9442-bf49db85aacf" providerId="ADAL" clId="{8431BD9D-D4A5-404E-BFD2-9DEBE030E1F3}" dt="2023-02-09T23:35:39.245" v="2" actId="478"/>
          <ac:spMkLst>
            <pc:docMk/>
            <pc:sldMk cId="105390478" sldId="2147469800"/>
            <ac:spMk id="5" creationId="{BCD431DB-0629-45C0-ADFE-6F17447BC18B}"/>
          </ac:spMkLst>
        </pc:spChg>
      </pc:sldChg>
      <pc:sldChg chg="delSp mod">
        <pc:chgData name="Sam J Wolfson" userId="6d1d33e9-5d72-4c69-9442-bf49db85aacf" providerId="ADAL" clId="{8431BD9D-D4A5-404E-BFD2-9DEBE030E1F3}" dt="2023-02-09T23:36:05.963" v="6" actId="478"/>
        <pc:sldMkLst>
          <pc:docMk/>
          <pc:sldMk cId="4100379027" sldId="2147469801"/>
        </pc:sldMkLst>
        <pc:spChg chg="del">
          <ac:chgData name="Sam J Wolfson" userId="6d1d33e9-5d72-4c69-9442-bf49db85aacf" providerId="ADAL" clId="{8431BD9D-D4A5-404E-BFD2-9DEBE030E1F3}" dt="2023-02-09T23:36:05.963" v="6" actId="478"/>
          <ac:spMkLst>
            <pc:docMk/>
            <pc:sldMk cId="4100379027" sldId="2147469801"/>
            <ac:spMk id="5" creationId="{5A4739C9-1630-4AB7-B101-9D2C9FC7798F}"/>
          </ac:spMkLst>
        </pc:spChg>
      </pc:sldChg>
      <pc:sldChg chg="delSp mod">
        <pc:chgData name="Sam J Wolfson" userId="6d1d33e9-5d72-4c69-9442-bf49db85aacf" providerId="ADAL" clId="{8431BD9D-D4A5-404E-BFD2-9DEBE030E1F3}" dt="2023-02-09T23:37:34.628" v="14" actId="478"/>
        <pc:sldMkLst>
          <pc:docMk/>
          <pc:sldMk cId="1860478770" sldId="2147469803"/>
        </pc:sldMkLst>
        <pc:spChg chg="del">
          <ac:chgData name="Sam J Wolfson" userId="6d1d33e9-5d72-4c69-9442-bf49db85aacf" providerId="ADAL" clId="{8431BD9D-D4A5-404E-BFD2-9DEBE030E1F3}" dt="2023-02-09T23:37:34.628" v="14" actId="478"/>
          <ac:spMkLst>
            <pc:docMk/>
            <pc:sldMk cId="1860478770" sldId="2147469803"/>
            <ac:spMk id="5" creationId="{27DE7C16-7736-4D04-BDCA-C94441E0AC41}"/>
          </ac:spMkLst>
        </pc:spChg>
      </pc:sldChg>
      <pc:sldChg chg="delSp mod">
        <pc:chgData name="Sam J Wolfson" userId="6d1d33e9-5d72-4c69-9442-bf49db85aacf" providerId="ADAL" clId="{8431BD9D-D4A5-404E-BFD2-9DEBE030E1F3}" dt="2023-02-09T23:36:02.348" v="4" actId="478"/>
        <pc:sldMkLst>
          <pc:docMk/>
          <pc:sldMk cId="658690422" sldId="2147469805"/>
        </pc:sldMkLst>
        <pc:spChg chg="del">
          <ac:chgData name="Sam J Wolfson" userId="6d1d33e9-5d72-4c69-9442-bf49db85aacf" providerId="ADAL" clId="{8431BD9D-D4A5-404E-BFD2-9DEBE030E1F3}" dt="2023-02-09T23:36:02.348" v="4" actId="478"/>
          <ac:spMkLst>
            <pc:docMk/>
            <pc:sldMk cId="658690422" sldId="2147469805"/>
            <ac:spMk id="5" creationId="{B8D47934-F7EC-4A74-9063-A9C41A919E83}"/>
          </ac:spMkLst>
        </pc:spChg>
      </pc:sldChg>
      <pc:sldChg chg="addSp delSp modSp mod delCm">
        <pc:chgData name="Sam J Wolfson" userId="6d1d33e9-5d72-4c69-9442-bf49db85aacf" providerId="ADAL" clId="{8431BD9D-D4A5-404E-BFD2-9DEBE030E1F3}" dt="2023-02-09T23:46:59.166" v="329"/>
        <pc:sldMkLst>
          <pc:docMk/>
          <pc:sldMk cId="2901038659" sldId="2147469806"/>
        </pc:sldMkLst>
        <pc:spChg chg="del">
          <ac:chgData name="Sam J Wolfson" userId="6d1d33e9-5d72-4c69-9442-bf49db85aacf" providerId="ADAL" clId="{8431BD9D-D4A5-404E-BFD2-9DEBE030E1F3}" dt="2023-02-09T23:42:37.115" v="231" actId="478"/>
          <ac:spMkLst>
            <pc:docMk/>
            <pc:sldMk cId="2901038659" sldId="2147469806"/>
            <ac:spMk id="6" creationId="{3C6916DC-D7B4-493D-A854-F74F176EB605}"/>
          </ac:spMkLst>
        </pc:spChg>
        <pc:spChg chg="add mod">
          <ac:chgData name="Sam J Wolfson" userId="6d1d33e9-5d72-4c69-9442-bf49db85aacf" providerId="ADAL" clId="{8431BD9D-D4A5-404E-BFD2-9DEBE030E1F3}" dt="2023-02-09T23:46:59.166" v="329"/>
          <ac:spMkLst>
            <pc:docMk/>
            <pc:sldMk cId="2901038659" sldId="2147469806"/>
            <ac:spMk id="67" creationId="{A2984DA0-6C57-49C6-8286-24F71FC539BB}"/>
          </ac:spMkLst>
        </pc:spChg>
        <pc:spChg chg="del">
          <ac:chgData name="Sam J Wolfson" userId="6d1d33e9-5d72-4c69-9442-bf49db85aacf" providerId="ADAL" clId="{8431BD9D-D4A5-404E-BFD2-9DEBE030E1F3}" dt="2023-02-09T23:46:58.629" v="328" actId="478"/>
          <ac:spMkLst>
            <pc:docMk/>
            <pc:sldMk cId="2901038659" sldId="2147469806"/>
            <ac:spMk id="69" creationId="{1A8D3527-1464-4BE2-9A06-16067001E698}"/>
          </ac:spMkLst>
        </pc:spChg>
      </pc:sldChg>
      <pc:sldChg chg="delSp mod">
        <pc:chgData name="Sam J Wolfson" userId="6d1d33e9-5d72-4c69-9442-bf49db85aacf" providerId="ADAL" clId="{8431BD9D-D4A5-404E-BFD2-9DEBE030E1F3}" dt="2023-02-09T23:36:03.903" v="5" actId="478"/>
        <pc:sldMkLst>
          <pc:docMk/>
          <pc:sldMk cId="40446127" sldId="2147469807"/>
        </pc:sldMkLst>
        <pc:spChg chg="del">
          <ac:chgData name="Sam J Wolfson" userId="6d1d33e9-5d72-4c69-9442-bf49db85aacf" providerId="ADAL" clId="{8431BD9D-D4A5-404E-BFD2-9DEBE030E1F3}" dt="2023-02-09T23:36:03.903" v="5" actId="478"/>
          <ac:spMkLst>
            <pc:docMk/>
            <pc:sldMk cId="40446127" sldId="2147469807"/>
            <ac:spMk id="5" creationId="{DD3FA20F-7DC3-4AC8-8078-74E3C75F953C}"/>
          </ac:spMkLst>
        </pc:spChg>
      </pc:sldChg>
      <pc:sldChg chg="delSp mod delCm">
        <pc:chgData name="Sam J Wolfson" userId="6d1d33e9-5d72-4c69-9442-bf49db85aacf" providerId="ADAL" clId="{8431BD9D-D4A5-404E-BFD2-9DEBE030E1F3}" dt="2023-02-09T23:43:11.512" v="251"/>
        <pc:sldMkLst>
          <pc:docMk/>
          <pc:sldMk cId="2426382552" sldId="2147469812"/>
        </pc:sldMkLst>
        <pc:spChg chg="del">
          <ac:chgData name="Sam J Wolfson" userId="6d1d33e9-5d72-4c69-9442-bf49db85aacf" providerId="ADAL" clId="{8431BD9D-D4A5-404E-BFD2-9DEBE030E1F3}" dt="2023-02-09T23:43:06.307" v="245" actId="478"/>
          <ac:spMkLst>
            <pc:docMk/>
            <pc:sldMk cId="2426382552" sldId="2147469812"/>
            <ac:spMk id="2" creationId="{6967F652-462B-4F63-B84B-B3EF1A01D66F}"/>
          </ac:spMkLst>
        </pc:spChg>
      </pc:sldChg>
      <pc:sldChg chg="delCm">
        <pc:chgData name="Sam J Wolfson" userId="6d1d33e9-5d72-4c69-9442-bf49db85aacf" providerId="ADAL" clId="{8431BD9D-D4A5-404E-BFD2-9DEBE030E1F3}" dt="2023-02-09T23:45:59.294" v="317"/>
        <pc:sldMkLst>
          <pc:docMk/>
          <pc:sldMk cId="635839026" sldId="2147469818"/>
        </pc:sldMkLst>
      </pc:sldChg>
      <pc:sldChg chg="delSp mod delCm">
        <pc:chgData name="Sam J Wolfson" userId="6d1d33e9-5d72-4c69-9442-bf49db85aacf" providerId="ADAL" clId="{8431BD9D-D4A5-404E-BFD2-9DEBE030E1F3}" dt="2023-02-09T23:45:04.262" v="300"/>
        <pc:sldMkLst>
          <pc:docMk/>
          <pc:sldMk cId="301193100" sldId="2147469823"/>
        </pc:sldMkLst>
        <pc:spChg chg="del">
          <ac:chgData name="Sam J Wolfson" userId="6d1d33e9-5d72-4c69-9442-bf49db85aacf" providerId="ADAL" clId="{8431BD9D-D4A5-404E-BFD2-9DEBE030E1F3}" dt="2023-02-09T23:45:00.745" v="296" actId="478"/>
          <ac:spMkLst>
            <pc:docMk/>
            <pc:sldMk cId="301193100" sldId="2147469823"/>
            <ac:spMk id="6" creationId="{36B7D5D3-D62A-4407-9E58-0CD6ACC5BFE1}"/>
          </ac:spMkLst>
        </pc:spChg>
      </pc:sldChg>
      <pc:sldChg chg="delSp mod delCm">
        <pc:chgData name="Sam J Wolfson" userId="6d1d33e9-5d72-4c69-9442-bf49db85aacf" providerId="ADAL" clId="{8431BD9D-D4A5-404E-BFD2-9DEBE030E1F3}" dt="2023-02-09T23:45:08.948" v="302"/>
        <pc:sldMkLst>
          <pc:docMk/>
          <pc:sldMk cId="1477923256" sldId="2147469824"/>
        </pc:sldMkLst>
        <pc:spChg chg="del">
          <ac:chgData name="Sam J Wolfson" userId="6d1d33e9-5d72-4c69-9442-bf49db85aacf" providerId="ADAL" clId="{8431BD9D-D4A5-404E-BFD2-9DEBE030E1F3}" dt="2023-02-09T23:45:07.659" v="301" actId="478"/>
          <ac:spMkLst>
            <pc:docMk/>
            <pc:sldMk cId="1477923256" sldId="2147469824"/>
            <ac:spMk id="2" creationId="{5F0F98F9-3549-4010-99E1-7F0005849E8B}"/>
          </ac:spMkLst>
        </pc:spChg>
      </pc:sldChg>
      <pc:sldChg chg="delSp mod delCm">
        <pc:chgData name="Sam J Wolfson" userId="6d1d33e9-5d72-4c69-9442-bf49db85aacf" providerId="ADAL" clId="{8431BD9D-D4A5-404E-BFD2-9DEBE030E1F3}" dt="2023-02-09T23:45:31.527" v="309"/>
        <pc:sldMkLst>
          <pc:docMk/>
          <pc:sldMk cId="3964787120" sldId="2147469826"/>
        </pc:sldMkLst>
        <pc:spChg chg="del">
          <ac:chgData name="Sam J Wolfson" userId="6d1d33e9-5d72-4c69-9442-bf49db85aacf" providerId="ADAL" clId="{8431BD9D-D4A5-404E-BFD2-9DEBE030E1F3}" dt="2023-02-09T23:45:30.078" v="308" actId="478"/>
          <ac:spMkLst>
            <pc:docMk/>
            <pc:sldMk cId="3964787120" sldId="2147469826"/>
            <ac:spMk id="5" creationId="{FE4811C7-A958-41DA-BCD1-7BA8FE79F480}"/>
          </ac:spMkLst>
        </pc:spChg>
      </pc:sldChg>
      <pc:sldChg chg="delCm">
        <pc:chgData name="Sam J Wolfson" userId="6d1d33e9-5d72-4c69-9442-bf49db85aacf" providerId="ADAL" clId="{8431BD9D-D4A5-404E-BFD2-9DEBE030E1F3}" dt="2023-02-09T23:45:19.292" v="305"/>
        <pc:sldMkLst>
          <pc:docMk/>
          <pc:sldMk cId="3165187322" sldId="2147469831"/>
        </pc:sldMkLst>
      </pc:sldChg>
      <pc:sldChg chg="delSp mod delCm">
        <pc:chgData name="Sam J Wolfson" userId="6d1d33e9-5d72-4c69-9442-bf49db85aacf" providerId="ADAL" clId="{8431BD9D-D4A5-404E-BFD2-9DEBE030E1F3}" dt="2023-02-09T23:45:45.516" v="316"/>
        <pc:sldMkLst>
          <pc:docMk/>
          <pc:sldMk cId="3516228881" sldId="2147469836"/>
        </pc:sldMkLst>
        <pc:spChg chg="del">
          <ac:chgData name="Sam J Wolfson" userId="6d1d33e9-5d72-4c69-9442-bf49db85aacf" providerId="ADAL" clId="{8431BD9D-D4A5-404E-BFD2-9DEBE030E1F3}" dt="2023-02-09T23:45:21.824" v="306" actId="478"/>
          <ac:spMkLst>
            <pc:docMk/>
            <pc:sldMk cId="3516228881" sldId="2147469836"/>
            <ac:spMk id="5" creationId="{A248462F-7763-4F68-A7AE-8A61DE23E2AE}"/>
          </ac:spMkLst>
        </pc:spChg>
      </pc:sldChg>
      <pc:sldChg chg="addSp delSp modSp mod delCm">
        <pc:chgData name="Sam J Wolfson" userId="6d1d33e9-5d72-4c69-9442-bf49db85aacf" providerId="ADAL" clId="{8431BD9D-D4A5-404E-BFD2-9DEBE030E1F3}" dt="2023-02-09T23:46:54.186" v="327"/>
        <pc:sldMkLst>
          <pc:docMk/>
          <pc:sldMk cId="1102805799" sldId="2147469837"/>
        </pc:sldMkLst>
        <pc:spChg chg="del">
          <ac:chgData name="Sam J Wolfson" userId="6d1d33e9-5d72-4c69-9442-bf49db85aacf" providerId="ADAL" clId="{8431BD9D-D4A5-404E-BFD2-9DEBE030E1F3}" dt="2023-02-09T23:42:42.432" v="233" actId="478"/>
          <ac:spMkLst>
            <pc:docMk/>
            <pc:sldMk cId="1102805799" sldId="2147469837"/>
            <ac:spMk id="3" creationId="{0889F462-0B26-43FC-AD9C-0DF90B33EBEC}"/>
          </ac:spMkLst>
        </pc:spChg>
        <pc:spChg chg="del">
          <ac:chgData name="Sam J Wolfson" userId="6d1d33e9-5d72-4c69-9442-bf49db85aacf" providerId="ADAL" clId="{8431BD9D-D4A5-404E-BFD2-9DEBE030E1F3}" dt="2023-02-09T23:46:53.164" v="326" actId="478"/>
          <ac:spMkLst>
            <pc:docMk/>
            <pc:sldMk cId="1102805799" sldId="2147469837"/>
            <ac:spMk id="17" creationId="{CC44690B-6DEF-4AFE-943F-BF6F344610C4}"/>
          </ac:spMkLst>
        </pc:spChg>
        <pc:spChg chg="add mod">
          <ac:chgData name="Sam J Wolfson" userId="6d1d33e9-5d72-4c69-9442-bf49db85aacf" providerId="ADAL" clId="{8431BD9D-D4A5-404E-BFD2-9DEBE030E1F3}" dt="2023-02-09T23:46:54.186" v="327"/>
          <ac:spMkLst>
            <pc:docMk/>
            <pc:sldMk cId="1102805799" sldId="2147469837"/>
            <ac:spMk id="18" creationId="{4DD62E88-4D96-4DC2-81B3-06B29D44A129}"/>
          </ac:spMkLst>
        </pc:spChg>
      </pc:sldChg>
      <pc:sldChg chg="delSp mod delCm">
        <pc:chgData name="Sam J Wolfson" userId="6d1d33e9-5d72-4c69-9442-bf49db85aacf" providerId="ADAL" clId="{8431BD9D-D4A5-404E-BFD2-9DEBE030E1F3}" dt="2023-02-09T23:43:18.963" v="258"/>
        <pc:sldMkLst>
          <pc:docMk/>
          <pc:sldMk cId="332601910" sldId="2147469838"/>
        </pc:sldMkLst>
        <pc:spChg chg="del">
          <ac:chgData name="Sam J Wolfson" userId="6d1d33e9-5d72-4c69-9442-bf49db85aacf" providerId="ADAL" clId="{8431BD9D-D4A5-404E-BFD2-9DEBE030E1F3}" dt="2023-02-09T23:43:13.708" v="252" actId="478"/>
          <ac:spMkLst>
            <pc:docMk/>
            <pc:sldMk cId="332601910" sldId="2147469838"/>
            <ac:spMk id="3" creationId="{D9A3AAD8-C0F9-440C-BE2B-5D63818A7876}"/>
          </ac:spMkLst>
        </pc:spChg>
      </pc:sldChg>
      <pc:sldChg chg="delSp mod">
        <pc:chgData name="Sam J Wolfson" userId="6d1d33e9-5d72-4c69-9442-bf49db85aacf" providerId="ADAL" clId="{8431BD9D-D4A5-404E-BFD2-9DEBE030E1F3}" dt="2023-02-09T23:35:59.117" v="3" actId="478"/>
        <pc:sldMkLst>
          <pc:docMk/>
          <pc:sldMk cId="2024694518" sldId="2147469849"/>
        </pc:sldMkLst>
        <pc:spChg chg="del">
          <ac:chgData name="Sam J Wolfson" userId="6d1d33e9-5d72-4c69-9442-bf49db85aacf" providerId="ADAL" clId="{8431BD9D-D4A5-404E-BFD2-9DEBE030E1F3}" dt="2023-02-09T23:35:59.117" v="3" actId="478"/>
          <ac:spMkLst>
            <pc:docMk/>
            <pc:sldMk cId="2024694518" sldId="2147469849"/>
            <ac:spMk id="10" creationId="{DF56319D-579B-4BB4-B8EB-8576186327B0}"/>
          </ac:spMkLst>
        </pc:spChg>
      </pc:sldChg>
      <pc:sldChg chg="delCm">
        <pc:chgData name="Sam J Wolfson" userId="6d1d33e9-5d72-4c69-9442-bf49db85aacf" providerId="ADAL" clId="{8431BD9D-D4A5-404E-BFD2-9DEBE030E1F3}" dt="2023-02-09T23:37:53.708" v="15"/>
        <pc:sldMkLst>
          <pc:docMk/>
          <pc:sldMk cId="937596207" sldId="2147469858"/>
        </pc:sldMkLst>
      </pc:sldChg>
      <pc:sldChg chg="delSp mod delCm">
        <pc:chgData name="Sam J Wolfson" userId="6d1d33e9-5d72-4c69-9442-bf49db85aacf" providerId="ADAL" clId="{8431BD9D-D4A5-404E-BFD2-9DEBE030E1F3}" dt="2023-02-09T23:44:24.937" v="288"/>
        <pc:sldMkLst>
          <pc:docMk/>
          <pc:sldMk cId="2761275399" sldId="2147469866"/>
        </pc:sldMkLst>
        <pc:spChg chg="del">
          <ac:chgData name="Sam J Wolfson" userId="6d1d33e9-5d72-4c69-9442-bf49db85aacf" providerId="ADAL" clId="{8431BD9D-D4A5-404E-BFD2-9DEBE030E1F3}" dt="2023-02-09T23:44:22.479" v="285" actId="478"/>
          <ac:spMkLst>
            <pc:docMk/>
            <pc:sldMk cId="2761275399" sldId="2147469866"/>
            <ac:spMk id="8" creationId="{4614054E-D64A-4595-B469-D33A04E34529}"/>
          </ac:spMkLst>
        </pc:spChg>
      </pc:sldChg>
      <pc:sldChg chg="delSp mod">
        <pc:chgData name="Sam J Wolfson" userId="6d1d33e9-5d72-4c69-9442-bf49db85aacf" providerId="ADAL" clId="{8431BD9D-D4A5-404E-BFD2-9DEBE030E1F3}" dt="2023-02-09T23:39:47.160" v="55" actId="478"/>
        <pc:sldMkLst>
          <pc:docMk/>
          <pc:sldMk cId="1732844" sldId="2147469869"/>
        </pc:sldMkLst>
        <pc:spChg chg="del">
          <ac:chgData name="Sam J Wolfson" userId="6d1d33e9-5d72-4c69-9442-bf49db85aacf" providerId="ADAL" clId="{8431BD9D-D4A5-404E-BFD2-9DEBE030E1F3}" dt="2023-02-09T23:39:47.160" v="55" actId="478"/>
          <ac:spMkLst>
            <pc:docMk/>
            <pc:sldMk cId="1732844" sldId="2147469869"/>
            <ac:spMk id="5" creationId="{853A1DB4-FF91-4B59-A21A-94F696052945}"/>
          </ac:spMkLst>
        </pc:spChg>
      </pc:sldChg>
      <pc:sldChg chg="delSp mod">
        <pc:chgData name="Sam J Wolfson" userId="6d1d33e9-5d72-4c69-9442-bf49db85aacf" providerId="ADAL" clId="{8431BD9D-D4A5-404E-BFD2-9DEBE030E1F3}" dt="2023-02-09T23:39:49.357" v="56" actId="478"/>
        <pc:sldMkLst>
          <pc:docMk/>
          <pc:sldMk cId="924042057" sldId="2147469870"/>
        </pc:sldMkLst>
        <pc:spChg chg="del">
          <ac:chgData name="Sam J Wolfson" userId="6d1d33e9-5d72-4c69-9442-bf49db85aacf" providerId="ADAL" clId="{8431BD9D-D4A5-404E-BFD2-9DEBE030E1F3}" dt="2023-02-09T23:39:49.357" v="56" actId="478"/>
          <ac:spMkLst>
            <pc:docMk/>
            <pc:sldMk cId="924042057" sldId="2147469870"/>
            <ac:spMk id="5" creationId="{2B42A176-4271-4DE6-88C2-B28B5D755FDB}"/>
          </ac:spMkLst>
        </pc:spChg>
      </pc:sldChg>
      <pc:sldChg chg="delCm">
        <pc:chgData name="Sam J Wolfson" userId="6d1d33e9-5d72-4c69-9442-bf49db85aacf" providerId="ADAL" clId="{8431BD9D-D4A5-404E-BFD2-9DEBE030E1F3}" dt="2023-02-09T23:38:17.657" v="25"/>
        <pc:sldMkLst>
          <pc:docMk/>
          <pc:sldMk cId="372393695" sldId="2147469871"/>
        </pc:sldMkLst>
      </pc:sldChg>
      <pc:sldChg chg="delSp mod delCm">
        <pc:chgData name="Sam J Wolfson" userId="6d1d33e9-5d72-4c69-9442-bf49db85aacf" providerId="ADAL" clId="{8431BD9D-D4A5-404E-BFD2-9DEBE030E1F3}" dt="2023-02-09T23:39:37.225" v="52"/>
        <pc:sldMkLst>
          <pc:docMk/>
          <pc:sldMk cId="779063070" sldId="2147469874"/>
        </pc:sldMkLst>
        <pc:spChg chg="del">
          <ac:chgData name="Sam J Wolfson" userId="6d1d33e9-5d72-4c69-9442-bf49db85aacf" providerId="ADAL" clId="{8431BD9D-D4A5-404E-BFD2-9DEBE030E1F3}" dt="2023-02-09T23:39:34.592" v="49" actId="478"/>
          <ac:spMkLst>
            <pc:docMk/>
            <pc:sldMk cId="779063070" sldId="2147469874"/>
            <ac:spMk id="5" creationId="{D04430A6-3F85-4827-B19A-9EEDF75E028A}"/>
          </ac:spMkLst>
        </pc:spChg>
      </pc:sldChg>
      <pc:sldChg chg="delSp mod delCm">
        <pc:chgData name="Sam J Wolfson" userId="6d1d33e9-5d72-4c69-9442-bf49db85aacf" providerId="ADAL" clId="{8431BD9D-D4A5-404E-BFD2-9DEBE030E1F3}" dt="2023-02-09T23:45:14.932" v="304" actId="478"/>
        <pc:sldMkLst>
          <pc:docMk/>
          <pc:sldMk cId="3955733623" sldId="2147469876"/>
        </pc:sldMkLst>
        <pc:spChg chg="del">
          <ac:chgData name="Sam J Wolfson" userId="6d1d33e9-5d72-4c69-9442-bf49db85aacf" providerId="ADAL" clId="{8431BD9D-D4A5-404E-BFD2-9DEBE030E1F3}" dt="2023-02-09T23:45:14.932" v="304" actId="478"/>
          <ac:spMkLst>
            <pc:docMk/>
            <pc:sldMk cId="3955733623" sldId="2147469876"/>
            <ac:spMk id="4" creationId="{1844E6C0-F621-4FDB-A9A8-017A8B7A800B}"/>
          </ac:spMkLst>
        </pc:spChg>
      </pc:sldChg>
      <pc:sldChg chg="modSp mod delCm">
        <pc:chgData name="Sam J Wolfson" userId="6d1d33e9-5d72-4c69-9442-bf49db85aacf" providerId="ADAL" clId="{8431BD9D-D4A5-404E-BFD2-9DEBE030E1F3}" dt="2023-02-09T23:48:06.965" v="337" actId="20577"/>
        <pc:sldMkLst>
          <pc:docMk/>
          <pc:sldMk cId="4112444168" sldId="2147469877"/>
        </pc:sldMkLst>
        <pc:spChg chg="mod">
          <ac:chgData name="Sam J Wolfson" userId="6d1d33e9-5d72-4c69-9442-bf49db85aacf" providerId="ADAL" clId="{8431BD9D-D4A5-404E-BFD2-9DEBE030E1F3}" dt="2023-02-09T23:48:06.965" v="337" actId="20577"/>
          <ac:spMkLst>
            <pc:docMk/>
            <pc:sldMk cId="4112444168" sldId="2147469877"/>
            <ac:spMk id="25" creationId="{17FB071A-4B57-4494-A290-CF7EB79612EA}"/>
          </ac:spMkLst>
        </pc:spChg>
      </pc:sldChg>
      <pc:sldChg chg="modSp mod delCm">
        <pc:chgData name="Sam J Wolfson" userId="6d1d33e9-5d72-4c69-9442-bf49db85aacf" providerId="ADAL" clId="{8431BD9D-D4A5-404E-BFD2-9DEBE030E1F3}" dt="2023-02-09T23:47:49.828" v="336" actId="20577"/>
        <pc:sldMkLst>
          <pc:docMk/>
          <pc:sldMk cId="3778808272" sldId="2147469878"/>
        </pc:sldMkLst>
        <pc:spChg chg="mod">
          <ac:chgData name="Sam J Wolfson" userId="6d1d33e9-5d72-4c69-9442-bf49db85aacf" providerId="ADAL" clId="{8431BD9D-D4A5-404E-BFD2-9DEBE030E1F3}" dt="2023-02-09T23:47:49.828" v="336" actId="20577"/>
          <ac:spMkLst>
            <pc:docMk/>
            <pc:sldMk cId="3778808272" sldId="2147469878"/>
            <ac:spMk id="32" creationId="{9A9D14FE-A763-421F-8458-AAA339FA7584}"/>
          </ac:spMkLst>
        </pc:spChg>
      </pc:sldChg>
      <pc:sldChg chg="delCm">
        <pc:chgData name="Sam J Wolfson" userId="6d1d33e9-5d72-4c69-9442-bf49db85aacf" providerId="ADAL" clId="{8431BD9D-D4A5-404E-BFD2-9DEBE030E1F3}" dt="2023-02-09T23:40:39.301" v="78"/>
        <pc:sldMkLst>
          <pc:docMk/>
          <pc:sldMk cId="614808944" sldId="2147469879"/>
        </pc:sldMkLst>
      </pc:sldChg>
      <pc:sldChg chg="delSp mod delCm">
        <pc:chgData name="Sam J Wolfson" userId="6d1d33e9-5d72-4c69-9442-bf49db85aacf" providerId="ADAL" clId="{8431BD9D-D4A5-404E-BFD2-9DEBE030E1F3}" dt="2023-02-09T23:40:52.509" v="84"/>
        <pc:sldMkLst>
          <pc:docMk/>
          <pc:sldMk cId="1372434667" sldId="2147469880"/>
        </pc:sldMkLst>
        <pc:spChg chg="del">
          <ac:chgData name="Sam J Wolfson" userId="6d1d33e9-5d72-4c69-9442-bf49db85aacf" providerId="ADAL" clId="{8431BD9D-D4A5-404E-BFD2-9DEBE030E1F3}" dt="2023-02-09T23:40:50.019" v="81" actId="478"/>
          <ac:spMkLst>
            <pc:docMk/>
            <pc:sldMk cId="1372434667" sldId="2147469880"/>
            <ac:spMk id="2" creationId="{510048B9-AEB7-481A-9606-DB31172CCF8D}"/>
          </ac:spMkLst>
        </pc:spChg>
      </pc:sldChg>
      <pc:sldChg chg="delCm">
        <pc:chgData name="Sam J Wolfson" userId="6d1d33e9-5d72-4c69-9442-bf49db85aacf" providerId="ADAL" clId="{8431BD9D-D4A5-404E-BFD2-9DEBE030E1F3}" dt="2023-02-09T23:40:34.722" v="74"/>
        <pc:sldMkLst>
          <pc:docMk/>
          <pc:sldMk cId="2179676527" sldId="2147469881"/>
        </pc:sldMkLst>
      </pc:sldChg>
      <pc:sldChg chg="delCm">
        <pc:chgData name="Sam J Wolfson" userId="6d1d33e9-5d72-4c69-9442-bf49db85aacf" providerId="ADAL" clId="{8431BD9D-D4A5-404E-BFD2-9DEBE030E1F3}" dt="2023-02-09T23:40:46.913" v="80"/>
        <pc:sldMkLst>
          <pc:docMk/>
          <pc:sldMk cId="1477121909" sldId="2147469882"/>
        </pc:sldMkLst>
      </pc:sldChg>
      <pc:sldChg chg="delCm">
        <pc:chgData name="Sam J Wolfson" userId="6d1d33e9-5d72-4c69-9442-bf49db85aacf" providerId="ADAL" clId="{8431BD9D-D4A5-404E-BFD2-9DEBE030E1F3}" dt="2023-02-09T23:39:05.009" v="34"/>
        <pc:sldMkLst>
          <pc:docMk/>
          <pc:sldMk cId="901614749" sldId="2147469883"/>
        </pc:sldMkLst>
      </pc:sldChg>
      <pc:sldChg chg="delSp mod delCm">
        <pc:chgData name="Sam J Wolfson" userId="6d1d33e9-5d72-4c69-9442-bf49db85aacf" providerId="ADAL" clId="{8431BD9D-D4A5-404E-BFD2-9DEBE030E1F3}" dt="2023-02-09T23:39:58.813" v="61" actId="478"/>
        <pc:sldMkLst>
          <pc:docMk/>
          <pc:sldMk cId="2800071155" sldId="2147469884"/>
        </pc:sldMkLst>
        <pc:spChg chg="del">
          <ac:chgData name="Sam J Wolfson" userId="6d1d33e9-5d72-4c69-9442-bf49db85aacf" providerId="ADAL" clId="{8431BD9D-D4A5-404E-BFD2-9DEBE030E1F3}" dt="2023-02-09T23:39:58.813" v="61" actId="478"/>
          <ac:spMkLst>
            <pc:docMk/>
            <pc:sldMk cId="2800071155" sldId="2147469884"/>
            <ac:spMk id="33" creationId="{EC3D6F05-4D12-4129-889B-C2FF7D0497F8}"/>
          </ac:spMkLst>
        </pc:spChg>
      </pc:sldChg>
      <pc:sldChg chg="delSp mod delCm">
        <pc:chgData name="Sam J Wolfson" userId="6d1d33e9-5d72-4c69-9442-bf49db85aacf" providerId="ADAL" clId="{8431BD9D-D4A5-404E-BFD2-9DEBE030E1F3}" dt="2023-02-09T23:40:20.972" v="67"/>
        <pc:sldMkLst>
          <pc:docMk/>
          <pc:sldMk cId="166935964" sldId="2147469885"/>
        </pc:sldMkLst>
        <pc:spChg chg="del">
          <ac:chgData name="Sam J Wolfson" userId="6d1d33e9-5d72-4c69-9442-bf49db85aacf" providerId="ADAL" clId="{8431BD9D-D4A5-404E-BFD2-9DEBE030E1F3}" dt="2023-02-09T23:40:20.062" v="66" actId="478"/>
          <ac:spMkLst>
            <pc:docMk/>
            <pc:sldMk cId="166935964" sldId="2147469885"/>
            <ac:spMk id="26" creationId="{9EF07918-A0AE-43CE-B996-8BFDEB464F20}"/>
          </ac:spMkLst>
        </pc:spChg>
      </pc:sldChg>
      <pc:sldChg chg="delCm">
        <pc:chgData name="Sam J Wolfson" userId="6d1d33e9-5d72-4c69-9442-bf49db85aacf" providerId="ADAL" clId="{8431BD9D-D4A5-404E-BFD2-9DEBE030E1F3}" dt="2023-02-09T23:40:10.725" v="62"/>
        <pc:sldMkLst>
          <pc:docMk/>
          <pc:sldMk cId="1570937936" sldId="2147469887"/>
        </pc:sldMkLst>
      </pc:sldChg>
      <pc:sldChg chg="delCm">
        <pc:chgData name="Sam J Wolfson" userId="6d1d33e9-5d72-4c69-9442-bf49db85aacf" providerId="ADAL" clId="{8431BD9D-D4A5-404E-BFD2-9DEBE030E1F3}" dt="2023-02-09T23:40:16.307" v="65"/>
        <pc:sldMkLst>
          <pc:docMk/>
          <pc:sldMk cId="389680109" sldId="2147469888"/>
        </pc:sldMkLst>
      </pc:sldChg>
      <pc:sldChg chg="delSp mod delCm">
        <pc:chgData name="Sam J Wolfson" userId="6d1d33e9-5d72-4c69-9442-bf49db85aacf" providerId="ADAL" clId="{8431BD9D-D4A5-404E-BFD2-9DEBE030E1F3}" dt="2023-02-09T23:40:26.243" v="69"/>
        <pc:sldMkLst>
          <pc:docMk/>
          <pc:sldMk cId="3137253337" sldId="2147469890"/>
        </pc:sldMkLst>
        <pc:spChg chg="del">
          <ac:chgData name="Sam J Wolfson" userId="6d1d33e9-5d72-4c69-9442-bf49db85aacf" providerId="ADAL" clId="{8431BD9D-D4A5-404E-BFD2-9DEBE030E1F3}" dt="2023-02-09T23:40:25.088" v="68" actId="478"/>
          <ac:spMkLst>
            <pc:docMk/>
            <pc:sldMk cId="3137253337" sldId="2147469890"/>
            <ac:spMk id="3" creationId="{69357C62-5C29-4E5E-A69B-BE2CEE71B3DA}"/>
          </ac:spMkLst>
        </pc:spChg>
      </pc:sldChg>
      <pc:sldChg chg="addSp delSp modSp mod delCm">
        <pc:chgData name="Sam J Wolfson" userId="6d1d33e9-5d72-4c69-9442-bf49db85aacf" providerId="ADAL" clId="{8431BD9D-D4A5-404E-BFD2-9DEBE030E1F3}" dt="2023-02-09T23:41:58.886" v="216"/>
        <pc:sldMkLst>
          <pc:docMk/>
          <pc:sldMk cId="887448698" sldId="2147469891"/>
        </pc:sldMkLst>
        <pc:spChg chg="mod">
          <ac:chgData name="Sam J Wolfson" userId="6d1d33e9-5d72-4c69-9442-bf49db85aacf" providerId="ADAL" clId="{8431BD9D-D4A5-404E-BFD2-9DEBE030E1F3}" dt="2023-02-09T23:41:58.830" v="159" actId="948"/>
          <ac:spMkLst>
            <pc:docMk/>
            <pc:sldMk cId="887448698" sldId="2147469891"/>
            <ac:spMk id="2" creationId="{EAE4354E-2313-45E9-8577-E7BE4D9D07EC}"/>
          </ac:spMkLst>
        </pc:spChg>
        <pc:spChg chg="del">
          <ac:chgData name="Sam J Wolfson" userId="6d1d33e9-5d72-4c69-9442-bf49db85aacf" providerId="ADAL" clId="{8431BD9D-D4A5-404E-BFD2-9DEBE030E1F3}" dt="2023-02-09T23:40:58.109" v="85" actId="478"/>
          <ac:spMkLst>
            <pc:docMk/>
            <pc:sldMk cId="887448698" sldId="2147469891"/>
            <ac:spMk id="5" creationId="{9894C4F1-C452-406B-8852-ABB7F492769A}"/>
          </ac:spMkLst>
        </pc:spChg>
        <pc:spChg chg="add del mod modVis">
          <ac:chgData name="Sam J Wolfson" userId="6d1d33e9-5d72-4c69-9442-bf49db85aacf" providerId="ADAL" clId="{8431BD9D-D4A5-404E-BFD2-9DEBE030E1F3}" dt="2023-02-09T23:41:49.850" v="154"/>
          <ac:spMkLst>
            <pc:docMk/>
            <pc:sldMk cId="887448698" sldId="2147469891"/>
            <ac:spMk id="7" creationId="{79219CF0-5C1F-4F5B-979F-C10AC89C9F08}"/>
          </ac:spMkLst>
        </pc:spChg>
        <pc:spChg chg="add del mod modVis">
          <ac:chgData name="Sam J Wolfson" userId="6d1d33e9-5d72-4c69-9442-bf49db85aacf" providerId="ADAL" clId="{8431BD9D-D4A5-404E-BFD2-9DEBE030E1F3}" dt="2023-02-09T23:41:58.883" v="214"/>
          <ac:spMkLst>
            <pc:docMk/>
            <pc:sldMk cId="887448698" sldId="2147469891"/>
            <ac:spMk id="9" creationId="{CB707B43-087F-470D-AD16-2D0D2BAAAE8A}"/>
          </ac:spMkLst>
        </pc:spChg>
        <pc:graphicFrameChg chg="mod">
          <ac:chgData name="Sam J Wolfson" userId="6d1d33e9-5d72-4c69-9442-bf49db85aacf" providerId="ADAL" clId="{8431BD9D-D4A5-404E-BFD2-9DEBE030E1F3}" dt="2023-02-09T23:41:58.886" v="216"/>
          <ac:graphicFrameMkLst>
            <pc:docMk/>
            <pc:sldMk cId="887448698" sldId="2147469891"/>
            <ac:graphicFrameMk id="8" creationId="{A34F60A7-68AE-4C18-894A-9C9B071BB4F2}"/>
          </ac:graphicFrameMkLst>
        </pc:graphicFrameChg>
        <pc:graphicFrameChg chg="modGraphic">
          <ac:chgData name="Sam J Wolfson" userId="6d1d33e9-5d72-4c69-9442-bf49db85aacf" providerId="ADAL" clId="{8431BD9D-D4A5-404E-BFD2-9DEBE030E1F3}" dt="2023-02-09T23:41:29.077" v="95" actId="20577"/>
          <ac:graphicFrameMkLst>
            <pc:docMk/>
            <pc:sldMk cId="887448698" sldId="2147469891"/>
            <ac:graphicFrameMk id="12" creationId="{0D9D2122-4DCA-426F-A143-74069D753359}"/>
          </ac:graphicFrameMkLst>
        </pc:graphicFrameChg>
      </pc:sldChg>
      <pc:sldChg chg="delCm">
        <pc:chgData name="Sam J Wolfson" userId="6d1d33e9-5d72-4c69-9442-bf49db85aacf" providerId="ADAL" clId="{8431BD9D-D4A5-404E-BFD2-9DEBE030E1F3}" dt="2023-02-09T23:39:11.629" v="36"/>
        <pc:sldMkLst>
          <pc:docMk/>
          <pc:sldMk cId="345129528" sldId="2147469894"/>
        </pc:sldMkLst>
      </pc:sldChg>
      <pc:sldChg chg="delSp mod delCm">
        <pc:chgData name="Sam J Wolfson" userId="6d1d33e9-5d72-4c69-9442-bf49db85aacf" providerId="ADAL" clId="{8431BD9D-D4A5-404E-BFD2-9DEBE030E1F3}" dt="2023-02-09T23:39:17.149" v="39"/>
        <pc:sldMkLst>
          <pc:docMk/>
          <pc:sldMk cId="1264619145" sldId="2147469895"/>
        </pc:sldMkLst>
        <pc:spChg chg="del">
          <ac:chgData name="Sam J Wolfson" userId="6d1d33e9-5d72-4c69-9442-bf49db85aacf" providerId="ADAL" clId="{8431BD9D-D4A5-404E-BFD2-9DEBE030E1F3}" dt="2023-02-09T23:39:14.791" v="37" actId="478"/>
          <ac:spMkLst>
            <pc:docMk/>
            <pc:sldMk cId="1264619145" sldId="2147469895"/>
            <ac:spMk id="3" creationId="{CCAAD815-B561-44EA-ABC4-0012E3357368}"/>
          </ac:spMkLst>
        </pc:spChg>
      </pc:sldChg>
      <pc:sldChg chg="delSp mod delCm">
        <pc:chgData name="Sam J Wolfson" userId="6d1d33e9-5d72-4c69-9442-bf49db85aacf" providerId="ADAL" clId="{8431BD9D-D4A5-404E-BFD2-9DEBE030E1F3}" dt="2023-02-09T23:42:04.858" v="219"/>
        <pc:sldMkLst>
          <pc:docMk/>
          <pc:sldMk cId="356740594" sldId="2147469896"/>
        </pc:sldMkLst>
        <pc:spChg chg="del">
          <ac:chgData name="Sam J Wolfson" userId="6d1d33e9-5d72-4c69-9442-bf49db85aacf" providerId="ADAL" clId="{8431BD9D-D4A5-404E-BFD2-9DEBE030E1F3}" dt="2023-02-09T23:42:02.893" v="217" actId="478"/>
          <ac:spMkLst>
            <pc:docMk/>
            <pc:sldMk cId="356740594" sldId="2147469896"/>
            <ac:spMk id="3" creationId="{46247EE8-C3B3-4EF4-91BB-2704F96F949A}"/>
          </ac:spMkLst>
        </pc:spChg>
      </pc:sldChg>
      <pc:sldChg chg="addSp delSp modSp mod">
        <pc:chgData name="Sam J Wolfson" userId="6d1d33e9-5d72-4c69-9442-bf49db85aacf" providerId="ADAL" clId="{8431BD9D-D4A5-404E-BFD2-9DEBE030E1F3}" dt="2023-02-09T23:47:09.811" v="333"/>
        <pc:sldMkLst>
          <pc:docMk/>
          <pc:sldMk cId="1748549387" sldId="2147469909"/>
        </pc:sldMkLst>
        <pc:spChg chg="del">
          <ac:chgData name="Sam J Wolfson" userId="6d1d33e9-5d72-4c69-9442-bf49db85aacf" providerId="ADAL" clId="{8431BD9D-D4A5-404E-BFD2-9DEBE030E1F3}" dt="2023-02-09T23:47:09.461" v="332" actId="478"/>
          <ac:spMkLst>
            <pc:docMk/>
            <pc:sldMk cId="1748549387" sldId="2147469909"/>
            <ac:spMk id="62" creationId="{113FC31B-9A0C-4EE4-8739-BC71740F6A87}"/>
          </ac:spMkLst>
        </pc:spChg>
        <pc:spChg chg="add mod">
          <ac:chgData name="Sam J Wolfson" userId="6d1d33e9-5d72-4c69-9442-bf49db85aacf" providerId="ADAL" clId="{8431BD9D-D4A5-404E-BFD2-9DEBE030E1F3}" dt="2023-02-09T23:47:09.811" v="333"/>
          <ac:spMkLst>
            <pc:docMk/>
            <pc:sldMk cId="1748549387" sldId="2147469909"/>
            <ac:spMk id="65" creationId="{C60487BD-A355-4984-9207-B6BF38F26A59}"/>
          </ac:spMkLst>
        </pc:spChg>
      </pc:sldChg>
      <pc:sldChg chg="addSp delSp modSp mod delCm">
        <pc:chgData name="Sam J Wolfson" userId="6d1d33e9-5d72-4c69-9442-bf49db85aacf" providerId="ADAL" clId="{8431BD9D-D4A5-404E-BFD2-9DEBE030E1F3}" dt="2023-02-09T23:47:02.941" v="331"/>
        <pc:sldMkLst>
          <pc:docMk/>
          <pc:sldMk cId="3966821753" sldId="2147469911"/>
        </pc:sldMkLst>
        <pc:spChg chg="del">
          <ac:chgData name="Sam J Wolfson" userId="6d1d33e9-5d72-4c69-9442-bf49db85aacf" providerId="ADAL" clId="{8431BD9D-D4A5-404E-BFD2-9DEBE030E1F3}" dt="2023-02-09T23:42:33.080" v="230" actId="478"/>
          <ac:spMkLst>
            <pc:docMk/>
            <pc:sldMk cId="3966821753" sldId="2147469911"/>
            <ac:spMk id="5" creationId="{78C25928-078A-4674-9550-189AB0C466D0}"/>
          </ac:spMkLst>
        </pc:spChg>
        <pc:spChg chg="del">
          <ac:chgData name="Sam J Wolfson" userId="6d1d33e9-5d72-4c69-9442-bf49db85aacf" providerId="ADAL" clId="{8431BD9D-D4A5-404E-BFD2-9DEBE030E1F3}" dt="2023-02-09T23:47:02.671" v="330" actId="478"/>
          <ac:spMkLst>
            <pc:docMk/>
            <pc:sldMk cId="3966821753" sldId="2147469911"/>
            <ac:spMk id="69" creationId="{1A8D3527-1464-4BE2-9A06-16067001E698}"/>
          </ac:spMkLst>
        </pc:spChg>
        <pc:spChg chg="add mod">
          <ac:chgData name="Sam J Wolfson" userId="6d1d33e9-5d72-4c69-9442-bf49db85aacf" providerId="ADAL" clId="{8431BD9D-D4A5-404E-BFD2-9DEBE030E1F3}" dt="2023-02-09T23:47:02.941" v="331"/>
          <ac:spMkLst>
            <pc:docMk/>
            <pc:sldMk cId="3966821753" sldId="2147469911"/>
            <ac:spMk id="70" creationId="{186F5F24-A37D-47F7-928C-4C84D086E4BC}"/>
          </ac:spMkLst>
        </pc:spChg>
      </pc:sldChg>
      <pc:sldChg chg="delSp mod delCm">
        <pc:chgData name="Sam J Wolfson" userId="6d1d33e9-5d72-4c69-9442-bf49db85aacf" providerId="ADAL" clId="{8431BD9D-D4A5-404E-BFD2-9DEBE030E1F3}" dt="2023-02-09T23:38:06.268" v="18" actId="478"/>
        <pc:sldMkLst>
          <pc:docMk/>
          <pc:sldMk cId="3764144496" sldId="2147469913"/>
        </pc:sldMkLst>
        <pc:spChg chg="del">
          <ac:chgData name="Sam J Wolfson" userId="6d1d33e9-5d72-4c69-9442-bf49db85aacf" providerId="ADAL" clId="{8431BD9D-D4A5-404E-BFD2-9DEBE030E1F3}" dt="2023-02-09T23:38:06.268" v="18" actId="478"/>
          <ac:spMkLst>
            <pc:docMk/>
            <pc:sldMk cId="3764144496" sldId="2147469913"/>
            <ac:spMk id="3" creationId="{4E52B472-1544-4A89-8859-A4D1B606FB3A}"/>
          </ac:spMkLst>
        </pc:spChg>
      </pc:sldChg>
      <pc:sldChg chg="delSp mod delCm">
        <pc:chgData name="Sam J Wolfson" userId="6d1d33e9-5d72-4c69-9442-bf49db85aacf" providerId="ADAL" clId="{8431BD9D-D4A5-404E-BFD2-9DEBE030E1F3}" dt="2023-02-09T23:38:14.159" v="24"/>
        <pc:sldMkLst>
          <pc:docMk/>
          <pc:sldMk cId="2357955001" sldId="2147469914"/>
        </pc:sldMkLst>
        <pc:spChg chg="del">
          <ac:chgData name="Sam J Wolfson" userId="6d1d33e9-5d72-4c69-9442-bf49db85aacf" providerId="ADAL" clId="{8431BD9D-D4A5-404E-BFD2-9DEBE030E1F3}" dt="2023-02-09T23:38:09.318" v="19" actId="478"/>
          <ac:spMkLst>
            <pc:docMk/>
            <pc:sldMk cId="2357955001" sldId="2147469914"/>
            <ac:spMk id="5" creationId="{095B0917-698E-4328-B51F-42FB4C6739C1}"/>
          </ac:spMkLst>
        </pc:spChg>
      </pc:sldChg>
      <pc:sldChg chg="delCm">
        <pc:chgData name="Sam J Wolfson" userId="6d1d33e9-5d72-4c69-9442-bf49db85aacf" providerId="ADAL" clId="{8431BD9D-D4A5-404E-BFD2-9DEBE030E1F3}" dt="2023-02-09T23:39:43.229" v="54"/>
        <pc:sldMkLst>
          <pc:docMk/>
          <pc:sldMk cId="3908633335" sldId="2147469915"/>
        </pc:sldMkLst>
      </pc:sldChg>
      <pc:sldChg chg="delCm">
        <pc:chgData name="Sam J Wolfson" userId="6d1d33e9-5d72-4c69-9442-bf49db85aacf" providerId="ADAL" clId="{8431BD9D-D4A5-404E-BFD2-9DEBE030E1F3}" dt="2023-02-09T23:40:32.022" v="73"/>
        <pc:sldMkLst>
          <pc:docMk/>
          <pc:sldMk cId="302954998" sldId="2147469916"/>
        </pc:sldMkLst>
      </pc:sldChg>
      <pc:sldChg chg="delCm">
        <pc:chgData name="Sam J Wolfson" userId="6d1d33e9-5d72-4c69-9442-bf49db85aacf" providerId="ADAL" clId="{8431BD9D-D4A5-404E-BFD2-9DEBE030E1F3}" dt="2023-02-09T23:42:21.018" v="227"/>
        <pc:sldMkLst>
          <pc:docMk/>
          <pc:sldMk cId="317572054" sldId="2147469917"/>
        </pc:sldMkLst>
      </pc:sldChg>
      <pc:sldChg chg="delSp mod delCm">
        <pc:chgData name="Sam J Wolfson" userId="6d1d33e9-5d72-4c69-9442-bf49db85aacf" providerId="ADAL" clId="{8431BD9D-D4A5-404E-BFD2-9DEBE030E1F3}" dt="2023-02-09T23:42:53.829" v="239"/>
        <pc:sldMkLst>
          <pc:docMk/>
          <pc:sldMk cId="2832355497" sldId="2147469918"/>
        </pc:sldMkLst>
        <pc:spChg chg="del">
          <ac:chgData name="Sam J Wolfson" userId="6d1d33e9-5d72-4c69-9442-bf49db85aacf" providerId="ADAL" clId="{8431BD9D-D4A5-404E-BFD2-9DEBE030E1F3}" dt="2023-02-09T23:42:52.477" v="238" actId="478"/>
          <ac:spMkLst>
            <pc:docMk/>
            <pc:sldMk cId="2832355497" sldId="2147469918"/>
            <ac:spMk id="4" creationId="{C612C9F8-5B10-4062-8DF3-72A095AC6AD3}"/>
          </ac:spMkLst>
        </pc:spChg>
      </pc:sldChg>
      <pc:sldChg chg="delSp mod delCm">
        <pc:chgData name="Sam J Wolfson" userId="6d1d33e9-5d72-4c69-9442-bf49db85aacf" providerId="ADAL" clId="{8431BD9D-D4A5-404E-BFD2-9DEBE030E1F3}" dt="2023-02-09T23:43:46.838" v="272"/>
        <pc:sldMkLst>
          <pc:docMk/>
          <pc:sldMk cId="4261221186" sldId="2147469919"/>
        </pc:sldMkLst>
        <pc:spChg chg="del">
          <ac:chgData name="Sam J Wolfson" userId="6d1d33e9-5d72-4c69-9442-bf49db85aacf" providerId="ADAL" clId="{8431BD9D-D4A5-404E-BFD2-9DEBE030E1F3}" dt="2023-02-09T23:43:44.700" v="270" actId="478"/>
          <ac:spMkLst>
            <pc:docMk/>
            <pc:sldMk cId="4261221186" sldId="2147469919"/>
            <ac:spMk id="5" creationId="{D67EA159-EA87-4AE3-8E87-027AAC70DC5F}"/>
          </ac:spMkLst>
        </pc:spChg>
      </pc:sldChg>
      <pc:sldChg chg="delSp mod delCm">
        <pc:chgData name="Sam J Wolfson" userId="6d1d33e9-5d72-4c69-9442-bf49db85aacf" providerId="ADAL" clId="{8431BD9D-D4A5-404E-BFD2-9DEBE030E1F3}" dt="2023-02-09T23:43:54.884" v="275"/>
        <pc:sldMkLst>
          <pc:docMk/>
          <pc:sldMk cId="2613448567" sldId="2147469920"/>
        </pc:sldMkLst>
        <pc:spChg chg="del">
          <ac:chgData name="Sam J Wolfson" userId="6d1d33e9-5d72-4c69-9442-bf49db85aacf" providerId="ADAL" clId="{8431BD9D-D4A5-404E-BFD2-9DEBE030E1F3}" dt="2023-02-09T23:43:52.936" v="273" actId="478"/>
          <ac:spMkLst>
            <pc:docMk/>
            <pc:sldMk cId="2613448567" sldId="2147469920"/>
            <ac:spMk id="4" creationId="{CC393DC8-8824-4B76-B892-3AB5FE9DD75B}"/>
          </ac:spMkLst>
        </pc:spChg>
      </pc:sldChg>
      <pc:sldChg chg="delCm">
        <pc:chgData name="Sam J Wolfson" userId="6d1d33e9-5d72-4c69-9442-bf49db85aacf" providerId="ADAL" clId="{8431BD9D-D4A5-404E-BFD2-9DEBE030E1F3}" dt="2023-02-09T23:44:01.885" v="278"/>
        <pc:sldMkLst>
          <pc:docMk/>
          <pc:sldMk cId="425565561" sldId="2147469921"/>
        </pc:sldMkLst>
      </pc:sldChg>
      <pc:sldChg chg="delSp mod delCm">
        <pc:chgData name="Sam J Wolfson" userId="6d1d33e9-5d72-4c69-9442-bf49db85aacf" providerId="ADAL" clId="{8431BD9D-D4A5-404E-BFD2-9DEBE030E1F3}" dt="2023-02-09T23:44:05.952" v="280"/>
        <pc:sldMkLst>
          <pc:docMk/>
          <pc:sldMk cId="3962983794" sldId="2147469922"/>
        </pc:sldMkLst>
        <pc:spChg chg="del">
          <ac:chgData name="Sam J Wolfson" userId="6d1d33e9-5d72-4c69-9442-bf49db85aacf" providerId="ADAL" clId="{8431BD9D-D4A5-404E-BFD2-9DEBE030E1F3}" dt="2023-02-09T23:44:04.556" v="279" actId="478"/>
          <ac:spMkLst>
            <pc:docMk/>
            <pc:sldMk cId="3962983794" sldId="2147469922"/>
            <ac:spMk id="7" creationId="{CFDA7F40-EEE3-40D4-8855-4F78D8398F79}"/>
          </ac:spMkLst>
        </pc:spChg>
      </pc:sldChg>
      <pc:sldChg chg="delSp mod delCm">
        <pc:chgData name="Sam J Wolfson" userId="6d1d33e9-5d72-4c69-9442-bf49db85aacf" providerId="ADAL" clId="{8431BD9D-D4A5-404E-BFD2-9DEBE030E1F3}" dt="2023-02-09T23:44:28.947" v="290"/>
        <pc:sldMkLst>
          <pc:docMk/>
          <pc:sldMk cId="2689797779" sldId="2147469928"/>
        </pc:sldMkLst>
        <pc:spChg chg="del">
          <ac:chgData name="Sam J Wolfson" userId="6d1d33e9-5d72-4c69-9442-bf49db85aacf" providerId="ADAL" clId="{8431BD9D-D4A5-404E-BFD2-9DEBE030E1F3}" dt="2023-02-09T23:44:27.984" v="289" actId="478"/>
          <ac:spMkLst>
            <pc:docMk/>
            <pc:sldMk cId="2689797779" sldId="2147469928"/>
            <ac:spMk id="7" creationId="{4D41F3DD-698E-4140-96DA-C115C55F4989}"/>
          </ac:spMkLst>
        </pc:spChg>
      </pc:sldChg>
      <pc:sldChg chg="delSp mod delCm">
        <pc:chgData name="Sam J Wolfson" userId="6d1d33e9-5d72-4c69-9442-bf49db85aacf" providerId="ADAL" clId="{8431BD9D-D4A5-404E-BFD2-9DEBE030E1F3}" dt="2023-02-09T23:44:51.076" v="295" actId="478"/>
        <pc:sldMkLst>
          <pc:docMk/>
          <pc:sldMk cId="2589752016" sldId="2147469929"/>
        </pc:sldMkLst>
        <pc:spChg chg="del">
          <ac:chgData name="Sam J Wolfson" userId="6d1d33e9-5d72-4c69-9442-bf49db85aacf" providerId="ADAL" clId="{8431BD9D-D4A5-404E-BFD2-9DEBE030E1F3}" dt="2023-02-09T23:44:51.076" v="295" actId="478"/>
          <ac:spMkLst>
            <pc:docMk/>
            <pc:sldMk cId="2589752016" sldId="2147469929"/>
            <ac:spMk id="84" creationId="{052A6C2A-E44C-4B0B-AC29-E75DB55ABC4B}"/>
          </ac:spMkLst>
        </pc:spChg>
      </pc:sldChg>
      <pc:sldChg chg="delCm">
        <pc:chgData name="Sam J Wolfson" userId="6d1d33e9-5d72-4c69-9442-bf49db85aacf" providerId="ADAL" clId="{8431BD9D-D4A5-404E-BFD2-9DEBE030E1F3}" dt="2023-02-09T23:41:41.987" v="96"/>
        <pc:sldMkLst>
          <pc:docMk/>
          <pc:sldMk cId="3132583106" sldId="2147469941"/>
        </pc:sldMkLst>
      </pc:sldChg>
      <pc:sldChg chg="delSp mod">
        <pc:chgData name="Sam J Wolfson" userId="6d1d33e9-5d72-4c69-9442-bf49db85aacf" providerId="ADAL" clId="{8431BD9D-D4A5-404E-BFD2-9DEBE030E1F3}" dt="2023-02-09T23:42:09.221" v="220" actId="478"/>
        <pc:sldMkLst>
          <pc:docMk/>
          <pc:sldMk cId="679092610" sldId="2147469942"/>
        </pc:sldMkLst>
        <pc:spChg chg="del">
          <ac:chgData name="Sam J Wolfson" userId="6d1d33e9-5d72-4c69-9442-bf49db85aacf" providerId="ADAL" clId="{8431BD9D-D4A5-404E-BFD2-9DEBE030E1F3}" dt="2023-02-09T23:42:09.221" v="220" actId="478"/>
          <ac:spMkLst>
            <pc:docMk/>
            <pc:sldMk cId="679092610" sldId="2147469942"/>
            <ac:spMk id="3" creationId="{D49DC1BF-2B40-455B-A480-E2CE4B2FC59B}"/>
          </ac:spMkLst>
        </pc:spChg>
      </pc:sldChg>
      <pc:sldChg chg="delCm">
        <pc:chgData name="Sam J Wolfson" userId="6d1d33e9-5d72-4c69-9442-bf49db85aacf" providerId="ADAL" clId="{8431BD9D-D4A5-404E-BFD2-9DEBE030E1F3}" dt="2023-02-09T23:42:17.406" v="226"/>
        <pc:sldMkLst>
          <pc:docMk/>
          <pc:sldMk cId="1298979908" sldId="2147469943"/>
        </pc:sldMkLst>
      </pc:sldChg>
      <pc:sldChg chg="addSp delSp modSp mod delCm">
        <pc:chgData name="Sam J Wolfson" userId="6d1d33e9-5d72-4c69-9442-bf49db85aacf" providerId="ADAL" clId="{8431BD9D-D4A5-404E-BFD2-9DEBE030E1F3}" dt="2023-02-09T23:46:43.253" v="325"/>
        <pc:sldMkLst>
          <pc:docMk/>
          <pc:sldMk cId="2914946018" sldId="2147469944"/>
        </pc:sldMkLst>
        <pc:spChg chg="del">
          <ac:chgData name="Sam J Wolfson" userId="6d1d33e9-5d72-4c69-9442-bf49db85aacf" providerId="ADAL" clId="{8431BD9D-D4A5-404E-BFD2-9DEBE030E1F3}" dt="2023-02-09T23:42:46.941" v="235" actId="478"/>
          <ac:spMkLst>
            <pc:docMk/>
            <pc:sldMk cId="2914946018" sldId="2147469944"/>
            <ac:spMk id="5" creationId="{2BF4DF9E-3467-44BA-8905-E8A6A94CA362}"/>
          </ac:spMkLst>
        </pc:spChg>
        <pc:spChg chg="add mod">
          <ac:chgData name="Sam J Wolfson" userId="6d1d33e9-5d72-4c69-9442-bf49db85aacf" providerId="ADAL" clId="{8431BD9D-D4A5-404E-BFD2-9DEBE030E1F3}" dt="2023-02-09T23:46:43.253" v="325"/>
          <ac:spMkLst>
            <pc:docMk/>
            <pc:sldMk cId="2914946018" sldId="2147469944"/>
            <ac:spMk id="26" creationId="{D38774D1-0EC4-4AC8-9027-B0655DA11C68}"/>
          </ac:spMkLst>
        </pc:spChg>
        <pc:spChg chg="del">
          <ac:chgData name="Sam J Wolfson" userId="6d1d33e9-5d72-4c69-9442-bf49db85aacf" providerId="ADAL" clId="{8431BD9D-D4A5-404E-BFD2-9DEBE030E1F3}" dt="2023-02-09T23:46:42.853" v="324" actId="478"/>
          <ac:spMkLst>
            <pc:docMk/>
            <pc:sldMk cId="2914946018" sldId="2147469944"/>
            <ac:spMk id="32" creationId="{104EB55C-0EAF-462F-8340-F961186C070F}"/>
          </ac:spMkLst>
        </pc:spChg>
      </pc:sldChg>
      <pc:sldChg chg="addSp delSp modSp mod">
        <pc:chgData name="Sam J Wolfson" userId="6d1d33e9-5d72-4c69-9442-bf49db85aacf" providerId="ADAL" clId="{8431BD9D-D4A5-404E-BFD2-9DEBE030E1F3}" dt="2023-02-09T23:46:25.610" v="319"/>
        <pc:sldMkLst>
          <pc:docMk/>
          <pc:sldMk cId="3830082771" sldId="2147469945"/>
        </pc:sldMkLst>
        <pc:spChg chg="del">
          <ac:chgData name="Sam J Wolfson" userId="6d1d33e9-5d72-4c69-9442-bf49db85aacf" providerId="ADAL" clId="{8431BD9D-D4A5-404E-BFD2-9DEBE030E1F3}" dt="2023-02-09T23:42:56.813" v="240" actId="478"/>
          <ac:spMkLst>
            <pc:docMk/>
            <pc:sldMk cId="3830082771" sldId="2147469945"/>
            <ac:spMk id="7" creationId="{B7A1239D-8735-4255-8FEB-925D9E730E5A}"/>
          </ac:spMkLst>
        </pc:spChg>
        <pc:spChg chg="add mod">
          <ac:chgData name="Sam J Wolfson" userId="6d1d33e9-5d72-4c69-9442-bf49db85aacf" providerId="ADAL" clId="{8431BD9D-D4A5-404E-BFD2-9DEBE030E1F3}" dt="2023-02-09T23:46:25.610" v="319"/>
          <ac:spMkLst>
            <pc:docMk/>
            <pc:sldMk cId="3830082771" sldId="2147469945"/>
            <ac:spMk id="33" creationId="{8CC26EE8-AC4F-4449-BA6E-BCB91BF845E3}"/>
          </ac:spMkLst>
        </pc:spChg>
        <pc:spChg chg="del">
          <ac:chgData name="Sam J Wolfson" userId="6d1d33e9-5d72-4c69-9442-bf49db85aacf" providerId="ADAL" clId="{8431BD9D-D4A5-404E-BFD2-9DEBE030E1F3}" dt="2023-02-09T23:46:25.176" v="318" actId="478"/>
          <ac:spMkLst>
            <pc:docMk/>
            <pc:sldMk cId="3830082771" sldId="2147469945"/>
            <ac:spMk id="46" creationId="{F8F42420-7F2A-4522-B0BA-8E95D182B2F2}"/>
          </ac:spMkLst>
        </pc:spChg>
      </pc:sldChg>
      <pc:sldChg chg="addSp delSp modSp mod delCm">
        <pc:chgData name="Sam J Wolfson" userId="6d1d33e9-5d72-4c69-9442-bf49db85aacf" providerId="ADAL" clId="{8431BD9D-D4A5-404E-BFD2-9DEBE030E1F3}" dt="2023-02-09T23:46:30.123" v="321"/>
        <pc:sldMkLst>
          <pc:docMk/>
          <pc:sldMk cId="3262194856" sldId="2147469946"/>
        </pc:sldMkLst>
        <pc:spChg chg="del">
          <ac:chgData name="Sam J Wolfson" userId="6d1d33e9-5d72-4c69-9442-bf49db85aacf" providerId="ADAL" clId="{8431BD9D-D4A5-404E-BFD2-9DEBE030E1F3}" dt="2023-02-09T23:42:58.570" v="241" actId="478"/>
          <ac:spMkLst>
            <pc:docMk/>
            <pc:sldMk cId="3262194856" sldId="2147469946"/>
            <ac:spMk id="8" creationId="{547123F2-C058-43C9-9EA8-550953ED54BD}"/>
          </ac:spMkLst>
        </pc:spChg>
        <pc:spChg chg="add mod">
          <ac:chgData name="Sam J Wolfson" userId="6d1d33e9-5d72-4c69-9442-bf49db85aacf" providerId="ADAL" clId="{8431BD9D-D4A5-404E-BFD2-9DEBE030E1F3}" dt="2023-02-09T23:46:30.123" v="321"/>
          <ac:spMkLst>
            <pc:docMk/>
            <pc:sldMk cId="3262194856" sldId="2147469946"/>
            <ac:spMk id="24" creationId="{C7298325-AA19-4C36-83DD-1A5B3B9AAF0B}"/>
          </ac:spMkLst>
        </pc:spChg>
        <pc:spChg chg="del">
          <ac:chgData name="Sam J Wolfson" userId="6d1d33e9-5d72-4c69-9442-bf49db85aacf" providerId="ADAL" clId="{8431BD9D-D4A5-404E-BFD2-9DEBE030E1F3}" dt="2023-02-09T23:46:29.816" v="320" actId="478"/>
          <ac:spMkLst>
            <pc:docMk/>
            <pc:sldMk cId="3262194856" sldId="2147469946"/>
            <ac:spMk id="34" creationId="{EE9A61F0-608C-47C6-8918-B175CBC5146D}"/>
          </ac:spMkLst>
        </pc:spChg>
      </pc:sldChg>
      <pc:sldChg chg="addSp delSp modSp mod delCm">
        <pc:chgData name="Sam J Wolfson" userId="6d1d33e9-5d72-4c69-9442-bf49db85aacf" providerId="ADAL" clId="{8431BD9D-D4A5-404E-BFD2-9DEBE030E1F3}" dt="2023-02-09T23:46:33.706" v="323"/>
        <pc:sldMkLst>
          <pc:docMk/>
          <pc:sldMk cId="2682514850" sldId="2147469947"/>
        </pc:sldMkLst>
        <pc:spChg chg="del">
          <ac:chgData name="Sam J Wolfson" userId="6d1d33e9-5d72-4c69-9442-bf49db85aacf" providerId="ADAL" clId="{8431BD9D-D4A5-404E-BFD2-9DEBE030E1F3}" dt="2023-02-09T23:46:33.464" v="322" actId="478"/>
          <ac:spMkLst>
            <pc:docMk/>
            <pc:sldMk cId="2682514850" sldId="2147469947"/>
            <ac:spMk id="19" creationId="{0AF0BE11-513F-4323-85F8-2966322A3224}"/>
          </ac:spMkLst>
        </pc:spChg>
        <pc:spChg chg="add mod">
          <ac:chgData name="Sam J Wolfson" userId="6d1d33e9-5d72-4c69-9442-bf49db85aacf" providerId="ADAL" clId="{8431BD9D-D4A5-404E-BFD2-9DEBE030E1F3}" dt="2023-02-09T23:46:33.706" v="323"/>
          <ac:spMkLst>
            <pc:docMk/>
            <pc:sldMk cId="2682514850" sldId="2147469947"/>
            <ac:spMk id="21" creationId="{C35FD485-AC3E-40C2-AA6C-5AA45F19897F}"/>
          </ac:spMkLst>
        </pc:spChg>
      </pc:sldChg>
      <pc:sldChg chg="delSp mod delCm">
        <pc:chgData name="Sam J Wolfson" userId="6d1d33e9-5d72-4c69-9442-bf49db85aacf" providerId="ADAL" clId="{8431BD9D-D4A5-404E-BFD2-9DEBE030E1F3}" dt="2023-02-09T23:43:34.970" v="266"/>
        <pc:sldMkLst>
          <pc:docMk/>
          <pc:sldMk cId="448909494" sldId="2147469948"/>
        </pc:sldMkLst>
        <pc:spChg chg="del">
          <ac:chgData name="Sam J Wolfson" userId="6d1d33e9-5d72-4c69-9442-bf49db85aacf" providerId="ADAL" clId="{8431BD9D-D4A5-404E-BFD2-9DEBE030E1F3}" dt="2023-02-09T23:43:29.877" v="261" actId="478"/>
          <ac:spMkLst>
            <pc:docMk/>
            <pc:sldMk cId="448909494" sldId="2147469948"/>
            <ac:spMk id="8" creationId="{36FA6615-C5E4-417A-A0C1-E5D6BA4CFE9F}"/>
          </ac:spMkLst>
        </pc:spChg>
      </pc:sldChg>
      <pc:sldChg chg="delSp mod delCm">
        <pc:chgData name="Sam J Wolfson" userId="6d1d33e9-5d72-4c69-9442-bf49db85aacf" providerId="ADAL" clId="{8431BD9D-D4A5-404E-BFD2-9DEBE030E1F3}" dt="2023-02-09T23:38:47.179" v="33"/>
        <pc:sldMkLst>
          <pc:docMk/>
          <pc:sldMk cId="1552883087" sldId="2147469953"/>
        </pc:sldMkLst>
        <pc:spChg chg="del">
          <ac:chgData name="Sam J Wolfson" userId="6d1d33e9-5d72-4c69-9442-bf49db85aacf" providerId="ADAL" clId="{8431BD9D-D4A5-404E-BFD2-9DEBE030E1F3}" dt="2023-02-09T23:38:40.855" v="26" actId="478"/>
          <ac:spMkLst>
            <pc:docMk/>
            <pc:sldMk cId="1552883087" sldId="2147469953"/>
            <ac:spMk id="3" creationId="{550A5AF9-2C71-424D-9C29-6CE0919BECF5}"/>
          </ac:spMkLst>
        </pc:spChg>
      </pc:sldChg>
      <pc:sldChg chg="delSp mod delCm">
        <pc:chgData name="Sam J Wolfson" userId="6d1d33e9-5d72-4c69-9442-bf49db85aacf" providerId="ADAL" clId="{8431BD9D-D4A5-404E-BFD2-9DEBE030E1F3}" dt="2023-02-09T23:39:31.043" v="48"/>
        <pc:sldMkLst>
          <pc:docMk/>
          <pc:sldMk cId="1819946005" sldId="2147469954"/>
        </pc:sldMkLst>
        <pc:spChg chg="del">
          <ac:chgData name="Sam J Wolfson" userId="6d1d33e9-5d72-4c69-9442-bf49db85aacf" providerId="ADAL" clId="{8431BD9D-D4A5-404E-BFD2-9DEBE030E1F3}" dt="2023-02-09T23:39:29.225" v="46" actId="478"/>
          <ac:spMkLst>
            <pc:docMk/>
            <pc:sldMk cId="1819946005" sldId="2147469954"/>
            <ac:spMk id="3" creationId="{5118D618-FA41-416C-A4D6-009457AD4789}"/>
          </ac:spMkLst>
        </pc:spChg>
      </pc:sldChg>
      <pc:sldChg chg="delSp mod delCm">
        <pc:chgData name="Sam J Wolfson" userId="6d1d33e9-5d72-4c69-9442-bf49db85aacf" providerId="ADAL" clId="{8431BD9D-D4A5-404E-BFD2-9DEBE030E1F3}" dt="2023-02-09T23:43:41.555" v="269"/>
        <pc:sldMkLst>
          <pc:docMk/>
          <pc:sldMk cId="2185743661" sldId="2147469955"/>
        </pc:sldMkLst>
        <pc:spChg chg="del">
          <ac:chgData name="Sam J Wolfson" userId="6d1d33e9-5d72-4c69-9442-bf49db85aacf" providerId="ADAL" clId="{8431BD9D-D4A5-404E-BFD2-9DEBE030E1F3}" dt="2023-02-09T23:43:39.456" v="267" actId="478"/>
          <ac:spMkLst>
            <pc:docMk/>
            <pc:sldMk cId="2185743661" sldId="2147469955"/>
            <ac:spMk id="12" creationId="{4E915622-A4FD-499F-A486-DDC9541CD275}"/>
          </ac:spMkLst>
        </pc:spChg>
      </pc:sldChg>
      <pc:sldChg chg="delCm">
        <pc:chgData name="Sam J Wolfson" userId="6d1d33e9-5d72-4c69-9442-bf49db85aacf" providerId="ADAL" clId="{8431BD9D-D4A5-404E-BFD2-9DEBE030E1F3}" dt="2023-02-09T23:43:59.371" v="277"/>
        <pc:sldMkLst>
          <pc:docMk/>
          <pc:sldMk cId="1644518208" sldId="2147469958"/>
        </pc:sldMkLst>
      </pc:sldChg>
      <pc:sldChg chg="delCm">
        <pc:chgData name="Sam J Wolfson" userId="6d1d33e9-5d72-4c69-9442-bf49db85aacf" providerId="ADAL" clId="{8431BD9D-D4A5-404E-BFD2-9DEBE030E1F3}" dt="2023-02-09T23:39:22.426" v="43"/>
        <pc:sldMkLst>
          <pc:docMk/>
          <pc:sldMk cId="1656891119" sldId="2147469960"/>
        </pc:sldMkLst>
      </pc:sldChg>
      <pc:sldChg chg="delSp modSp mod delCm modCm">
        <pc:chgData name="Sam J Wolfson" userId="6d1d33e9-5d72-4c69-9442-bf49db85aacf" providerId="ADAL" clId="{8431BD9D-D4A5-404E-BFD2-9DEBE030E1F3}" dt="2023-02-09T23:37:29.587" v="13"/>
        <pc:sldMkLst>
          <pc:docMk/>
          <pc:sldMk cId="105669295" sldId="2147469962"/>
        </pc:sldMkLst>
        <pc:spChg chg="del">
          <ac:chgData name="Sam J Wolfson" userId="6d1d33e9-5d72-4c69-9442-bf49db85aacf" providerId="ADAL" clId="{8431BD9D-D4A5-404E-BFD2-9DEBE030E1F3}" dt="2023-02-09T23:36:08.213" v="7" actId="478"/>
          <ac:spMkLst>
            <pc:docMk/>
            <pc:sldMk cId="105669295" sldId="2147469962"/>
            <ac:spMk id="5" creationId="{B59427A3-2E4E-4E59-9DC8-E069B3870D34}"/>
          </ac:spMkLst>
        </pc:spChg>
        <pc:spChg chg="mod">
          <ac:chgData name="Sam J Wolfson" userId="6d1d33e9-5d72-4c69-9442-bf49db85aacf" providerId="ADAL" clId="{8431BD9D-D4A5-404E-BFD2-9DEBE030E1F3}" dt="2023-02-09T23:37:19.727" v="12" actId="20577"/>
          <ac:spMkLst>
            <pc:docMk/>
            <pc:sldMk cId="105669295" sldId="2147469962"/>
            <ac:spMk id="13" creationId="{EA9C622F-D03B-4DAE-8A5D-C8EDDC2B8171}"/>
          </ac:spMkLst>
        </pc:spChg>
      </pc:sldChg>
    </pc:docChg>
  </pc:docChgLst>
  <pc:docChgLst>
    <pc:chgData name="Teddy P Christakos" userId="7a1cb444-71a3-426c-9f3d-e070e618f4c5" providerId="ADAL" clId="{9084B086-6F0A-40FF-B631-69E30B947312}"/>
    <pc:docChg chg="undo custSel modSld replTag">
      <pc:chgData name="Teddy P Christakos" userId="7a1cb444-71a3-426c-9f3d-e070e618f4c5" providerId="ADAL" clId="{9084B086-6F0A-40FF-B631-69E30B947312}" dt="2023-02-23T21:09:22.244" v="464" actId="13244"/>
      <pc:docMkLst>
        <pc:docMk/>
      </pc:docMkLst>
      <pc:sldChg chg="modSp mod">
        <pc:chgData name="Teddy P Christakos" userId="7a1cb444-71a3-426c-9f3d-e070e618f4c5" providerId="ADAL" clId="{9084B086-6F0A-40FF-B631-69E30B947312}" dt="2023-02-23T19:53:41.086" v="2" actId="13244"/>
        <pc:sldMkLst>
          <pc:docMk/>
          <pc:sldMk cId="1187120584" sldId="2147469969"/>
        </pc:sldMkLst>
        <pc:spChg chg="ord">
          <ac:chgData name="Teddy P Christakos" userId="7a1cb444-71a3-426c-9f3d-e070e618f4c5" providerId="ADAL" clId="{9084B086-6F0A-40FF-B631-69E30B947312}" dt="2023-02-23T19:53:36.755" v="0" actId="13244"/>
          <ac:spMkLst>
            <pc:docMk/>
            <pc:sldMk cId="1187120584" sldId="2147469969"/>
            <ac:spMk id="4" creationId="{F0FB9BF3-73D9-4235-946F-F7A50A2404DF}"/>
          </ac:spMkLst>
        </pc:spChg>
        <pc:spChg chg="ord">
          <ac:chgData name="Teddy P Christakos" userId="7a1cb444-71a3-426c-9f3d-e070e618f4c5" providerId="ADAL" clId="{9084B086-6F0A-40FF-B631-69E30B947312}" dt="2023-02-23T19:53:38.531" v="1" actId="13244"/>
          <ac:spMkLst>
            <pc:docMk/>
            <pc:sldMk cId="1187120584" sldId="2147469969"/>
            <ac:spMk id="6" creationId="{11350930-A94D-4F8C-92B9-757DFC84027D}"/>
          </ac:spMkLst>
        </pc:spChg>
        <pc:spChg chg="ord">
          <ac:chgData name="Teddy P Christakos" userId="7a1cb444-71a3-426c-9f3d-e070e618f4c5" providerId="ADAL" clId="{9084B086-6F0A-40FF-B631-69E30B947312}" dt="2023-02-23T19:53:41.086" v="2" actId="13244"/>
          <ac:spMkLst>
            <pc:docMk/>
            <pc:sldMk cId="1187120584" sldId="2147469969"/>
            <ac:spMk id="11" creationId="{456AE14F-9EE8-4ABD-8E0F-C7A39B59010A}"/>
          </ac:spMkLst>
        </pc:spChg>
      </pc:sldChg>
      <pc:sldChg chg="modSp mod">
        <pc:chgData name="Teddy P Christakos" userId="7a1cb444-71a3-426c-9f3d-e070e618f4c5" providerId="ADAL" clId="{9084B086-6F0A-40FF-B631-69E30B947312}" dt="2023-02-23T19:54:56.898" v="10" actId="962"/>
        <pc:sldMkLst>
          <pc:docMk/>
          <pc:sldMk cId="3518805425" sldId="2147469975"/>
        </pc:sldMkLst>
        <pc:spChg chg="mod">
          <ac:chgData name="Teddy P Christakos" userId="7a1cb444-71a3-426c-9f3d-e070e618f4c5" providerId="ADAL" clId="{9084B086-6F0A-40FF-B631-69E30B947312}" dt="2023-02-23T19:54:54.313" v="5" actId="962"/>
          <ac:spMkLst>
            <pc:docMk/>
            <pc:sldMk cId="3518805425" sldId="2147469975"/>
            <ac:spMk id="21" creationId="{873D6001-6F74-6240-6A08-4B2372912F04}"/>
          </ac:spMkLst>
        </pc:spChg>
        <pc:spChg chg="mod">
          <ac:chgData name="Teddy P Christakos" userId="7a1cb444-71a3-426c-9f3d-e070e618f4c5" providerId="ADAL" clId="{9084B086-6F0A-40FF-B631-69E30B947312}" dt="2023-02-23T19:54:54.808" v="6" actId="962"/>
          <ac:spMkLst>
            <pc:docMk/>
            <pc:sldMk cId="3518805425" sldId="2147469975"/>
            <ac:spMk id="24" creationId="{B1699ECA-E264-BAE3-15AD-C06D35F12299}"/>
          </ac:spMkLst>
        </pc:spChg>
        <pc:spChg chg="mod">
          <ac:chgData name="Teddy P Christakos" userId="7a1cb444-71a3-426c-9f3d-e070e618f4c5" providerId="ADAL" clId="{9084B086-6F0A-40FF-B631-69E30B947312}" dt="2023-02-23T19:54:55.295" v="7" actId="962"/>
          <ac:spMkLst>
            <pc:docMk/>
            <pc:sldMk cId="3518805425" sldId="2147469975"/>
            <ac:spMk id="236" creationId="{D80E381B-2A36-03B9-F73A-98E2F9D67949}"/>
          </ac:spMkLst>
        </pc:spChg>
        <pc:spChg chg="mod">
          <ac:chgData name="Teddy P Christakos" userId="7a1cb444-71a3-426c-9f3d-e070e618f4c5" providerId="ADAL" clId="{9084B086-6F0A-40FF-B631-69E30B947312}" dt="2023-02-23T19:54:55.784" v="8" actId="962"/>
          <ac:spMkLst>
            <pc:docMk/>
            <pc:sldMk cId="3518805425" sldId="2147469975"/>
            <ac:spMk id="239" creationId="{2E5447E8-BEE9-EADC-B305-94134B0F992B}"/>
          </ac:spMkLst>
        </pc:spChg>
        <pc:spChg chg="mod">
          <ac:chgData name="Teddy P Christakos" userId="7a1cb444-71a3-426c-9f3d-e070e618f4c5" providerId="ADAL" clId="{9084B086-6F0A-40FF-B631-69E30B947312}" dt="2023-02-23T19:54:56.463" v="9" actId="962"/>
          <ac:spMkLst>
            <pc:docMk/>
            <pc:sldMk cId="3518805425" sldId="2147469975"/>
            <ac:spMk id="242" creationId="{49B584B0-72CC-EC05-76DC-C65D73781967}"/>
          </ac:spMkLst>
        </pc:spChg>
        <pc:spChg chg="mod">
          <ac:chgData name="Teddy P Christakos" userId="7a1cb444-71a3-426c-9f3d-e070e618f4c5" providerId="ADAL" clId="{9084B086-6F0A-40FF-B631-69E30B947312}" dt="2023-02-23T19:54:56.898" v="10" actId="962"/>
          <ac:spMkLst>
            <pc:docMk/>
            <pc:sldMk cId="3518805425" sldId="2147469975"/>
            <ac:spMk id="243" creationId="{BC725D09-E10C-3385-1416-3333A0507FCE}"/>
          </ac:spMkLst>
        </pc:spChg>
        <pc:grpChg chg="mod">
          <ac:chgData name="Teddy P Christakos" userId="7a1cb444-71a3-426c-9f3d-e070e618f4c5" providerId="ADAL" clId="{9084B086-6F0A-40FF-B631-69E30B947312}" dt="2023-02-23T19:54:48.825" v="3" actId="962"/>
          <ac:grpSpMkLst>
            <pc:docMk/>
            <pc:sldMk cId="3518805425" sldId="2147469975"/>
            <ac:grpSpMk id="74" creationId="{64226DD8-0C12-4442-A799-58BE7362D008}"/>
          </ac:grpSpMkLst>
        </pc:grpChg>
        <pc:grpChg chg="mod">
          <ac:chgData name="Teddy P Christakos" userId="7a1cb444-71a3-426c-9f3d-e070e618f4c5" providerId="ADAL" clId="{9084B086-6F0A-40FF-B631-69E30B947312}" dt="2023-02-23T19:54:52.985" v="4" actId="962"/>
          <ac:grpSpMkLst>
            <pc:docMk/>
            <pc:sldMk cId="3518805425" sldId="2147469975"/>
            <ac:grpSpMk id="241" creationId="{F671FD24-362C-4D63-907B-47E4AF77562D}"/>
          </ac:grpSpMkLst>
        </pc:grpChg>
      </pc:sldChg>
      <pc:sldChg chg="modSp mod">
        <pc:chgData name="Teddy P Christakos" userId="7a1cb444-71a3-426c-9f3d-e070e618f4c5" providerId="ADAL" clId="{9084B086-6F0A-40FF-B631-69E30B947312}" dt="2023-02-23T19:56:30.878" v="31" actId="962"/>
        <pc:sldMkLst>
          <pc:docMk/>
          <pc:sldMk cId="491328438" sldId="2147469976"/>
        </pc:sldMkLst>
        <pc:spChg chg="mod">
          <ac:chgData name="Teddy P Christakos" userId="7a1cb444-71a3-426c-9f3d-e070e618f4c5" providerId="ADAL" clId="{9084B086-6F0A-40FF-B631-69E30B947312}" dt="2023-02-23T19:56:27.617" v="26" actId="962"/>
          <ac:spMkLst>
            <pc:docMk/>
            <pc:sldMk cId="491328438" sldId="2147469976"/>
            <ac:spMk id="3" creationId="{E915A4E6-CC36-9655-7E8D-BF5913354911}"/>
          </ac:spMkLst>
        </pc:spChg>
        <pc:spChg chg="mod">
          <ac:chgData name="Teddy P Christakos" userId="7a1cb444-71a3-426c-9f3d-e070e618f4c5" providerId="ADAL" clId="{9084B086-6F0A-40FF-B631-69E30B947312}" dt="2023-02-23T19:56:28.274" v="27" actId="962"/>
          <ac:spMkLst>
            <pc:docMk/>
            <pc:sldMk cId="491328438" sldId="2147469976"/>
            <ac:spMk id="5" creationId="{75EABD7B-AAB2-D0D8-8006-33E9DB6981B1}"/>
          </ac:spMkLst>
        </pc:spChg>
        <pc:spChg chg="mod">
          <ac:chgData name="Teddy P Christakos" userId="7a1cb444-71a3-426c-9f3d-e070e618f4c5" providerId="ADAL" clId="{9084B086-6F0A-40FF-B631-69E30B947312}" dt="2023-02-23T19:56:28.695" v="28" actId="962"/>
          <ac:spMkLst>
            <pc:docMk/>
            <pc:sldMk cId="491328438" sldId="2147469976"/>
            <ac:spMk id="7" creationId="{46C2A407-0C91-69E7-50CE-E55164CEEA00}"/>
          </ac:spMkLst>
        </pc:spChg>
        <pc:spChg chg="mod">
          <ac:chgData name="Teddy P Christakos" userId="7a1cb444-71a3-426c-9f3d-e070e618f4c5" providerId="ADAL" clId="{9084B086-6F0A-40FF-B631-69E30B947312}" dt="2023-02-23T19:56:29.453" v="29" actId="962"/>
          <ac:spMkLst>
            <pc:docMk/>
            <pc:sldMk cId="491328438" sldId="2147469976"/>
            <ac:spMk id="9" creationId="{837212AF-9501-C29C-6852-B742EB7D38F0}"/>
          </ac:spMkLst>
        </pc:spChg>
        <pc:spChg chg="mod">
          <ac:chgData name="Teddy P Christakos" userId="7a1cb444-71a3-426c-9f3d-e070e618f4c5" providerId="ADAL" clId="{9084B086-6F0A-40FF-B631-69E30B947312}" dt="2023-02-23T19:56:30.173" v="30" actId="962"/>
          <ac:spMkLst>
            <pc:docMk/>
            <pc:sldMk cId="491328438" sldId="2147469976"/>
            <ac:spMk id="10" creationId="{DE8A0A41-961B-1611-12EE-6A9DFA7BB783}"/>
          </ac:spMkLst>
        </pc:spChg>
        <pc:spChg chg="mod">
          <ac:chgData name="Teddy P Christakos" userId="7a1cb444-71a3-426c-9f3d-e070e618f4c5" providerId="ADAL" clId="{9084B086-6F0A-40FF-B631-69E30B947312}" dt="2023-02-23T19:56:30.878" v="31" actId="962"/>
          <ac:spMkLst>
            <pc:docMk/>
            <pc:sldMk cId="491328438" sldId="2147469976"/>
            <ac:spMk id="11" creationId="{1CE5EB60-6D0F-B829-BE6C-99FCF16D758A}"/>
          </ac:spMkLst>
        </pc:spChg>
        <pc:spChg chg="mod">
          <ac:chgData name="Teddy P Christakos" userId="7a1cb444-71a3-426c-9f3d-e070e618f4c5" providerId="ADAL" clId="{9084B086-6F0A-40FF-B631-69E30B947312}" dt="2023-02-23T19:56:08.591" v="23" actId="962"/>
          <ac:spMkLst>
            <pc:docMk/>
            <pc:sldMk cId="491328438" sldId="2147469976"/>
            <ac:spMk id="42" creationId="{71DBA45A-9EC7-4634-AB00-3AC9304FC6AD}"/>
          </ac:spMkLst>
        </pc:spChg>
        <pc:spChg chg="mod">
          <ac:chgData name="Teddy P Christakos" userId="7a1cb444-71a3-426c-9f3d-e070e618f4c5" providerId="ADAL" clId="{9084B086-6F0A-40FF-B631-69E30B947312}" dt="2023-02-23T19:56:10.432" v="24" actId="962"/>
          <ac:spMkLst>
            <pc:docMk/>
            <pc:sldMk cId="491328438" sldId="2147469976"/>
            <ac:spMk id="45" creationId="{A2546C8A-EC8A-450F-AF32-CABC8D839170}"/>
          </ac:spMkLst>
        </pc:spChg>
        <pc:spChg chg="mod">
          <ac:chgData name="Teddy P Christakos" userId="7a1cb444-71a3-426c-9f3d-e070e618f4c5" providerId="ADAL" clId="{9084B086-6F0A-40FF-B631-69E30B947312}" dt="2023-02-23T19:55:57.537" v="20" actId="962"/>
          <ac:spMkLst>
            <pc:docMk/>
            <pc:sldMk cId="491328438" sldId="2147469976"/>
            <ac:spMk id="65" creationId="{E92BB47A-2618-4336-AEFF-9891639525E6}"/>
          </ac:spMkLst>
        </pc:spChg>
        <pc:spChg chg="mod">
          <ac:chgData name="Teddy P Christakos" userId="7a1cb444-71a3-426c-9f3d-e070e618f4c5" providerId="ADAL" clId="{9084B086-6F0A-40FF-B631-69E30B947312}" dt="2023-02-23T19:55:54.096" v="19" actId="962"/>
          <ac:spMkLst>
            <pc:docMk/>
            <pc:sldMk cId="491328438" sldId="2147469976"/>
            <ac:spMk id="69" creationId="{60B136FC-31FA-4219-8D07-B9E5F7263E6C}"/>
          </ac:spMkLst>
        </pc:spChg>
        <pc:spChg chg="mod">
          <ac:chgData name="Teddy P Christakos" userId="7a1cb444-71a3-426c-9f3d-e070e618f4c5" providerId="ADAL" clId="{9084B086-6F0A-40FF-B631-69E30B947312}" dt="2023-02-23T19:55:52.527" v="17" actId="962"/>
          <ac:spMkLst>
            <pc:docMk/>
            <pc:sldMk cId="491328438" sldId="2147469976"/>
            <ac:spMk id="70" creationId="{DE832C00-15BD-4BCC-BCF0-4A5DDFEB2F14}"/>
          </ac:spMkLst>
        </pc:spChg>
        <pc:spChg chg="mod">
          <ac:chgData name="Teddy P Christakos" userId="7a1cb444-71a3-426c-9f3d-e070e618f4c5" providerId="ADAL" clId="{9084B086-6F0A-40FF-B631-69E30B947312}" dt="2023-02-23T19:55:53.185" v="18" actId="962"/>
          <ac:spMkLst>
            <pc:docMk/>
            <pc:sldMk cId="491328438" sldId="2147469976"/>
            <ac:spMk id="71" creationId="{7075EEC7-916B-413A-9EFA-76B73A8F5484}"/>
          </ac:spMkLst>
        </pc:spChg>
        <pc:spChg chg="mod">
          <ac:chgData name="Teddy P Christakos" userId="7a1cb444-71a3-426c-9f3d-e070e618f4c5" providerId="ADAL" clId="{9084B086-6F0A-40FF-B631-69E30B947312}" dt="2023-02-23T19:55:37.864" v="15" actId="962"/>
          <ac:spMkLst>
            <pc:docMk/>
            <pc:sldMk cId="491328438" sldId="2147469976"/>
            <ac:spMk id="76" creationId="{BFE7AE45-6789-4C5C-83B7-E52AA159AFFA}"/>
          </ac:spMkLst>
        </pc:spChg>
        <pc:spChg chg="mod">
          <ac:chgData name="Teddy P Christakos" userId="7a1cb444-71a3-426c-9f3d-e070e618f4c5" providerId="ADAL" clId="{9084B086-6F0A-40FF-B631-69E30B947312}" dt="2023-02-23T19:55:32.417" v="12" actId="962"/>
          <ac:spMkLst>
            <pc:docMk/>
            <pc:sldMk cId="491328438" sldId="2147469976"/>
            <ac:spMk id="79" creationId="{8E73A777-8C09-4913-A89A-E98E99B9E2DE}"/>
          </ac:spMkLst>
        </pc:spChg>
        <pc:spChg chg="mod">
          <ac:chgData name="Teddy P Christakos" userId="7a1cb444-71a3-426c-9f3d-e070e618f4c5" providerId="ADAL" clId="{9084B086-6F0A-40FF-B631-69E30B947312}" dt="2023-02-23T19:55:33.311" v="13" actId="962"/>
          <ac:spMkLst>
            <pc:docMk/>
            <pc:sldMk cId="491328438" sldId="2147469976"/>
            <ac:spMk id="80" creationId="{F3AFC65C-B55D-4251-857D-344D5B0947EE}"/>
          </ac:spMkLst>
        </pc:spChg>
        <pc:spChg chg="mod">
          <ac:chgData name="Teddy P Christakos" userId="7a1cb444-71a3-426c-9f3d-e070e618f4c5" providerId="ADAL" clId="{9084B086-6F0A-40FF-B631-69E30B947312}" dt="2023-02-23T19:55:35.841" v="14" actId="962"/>
          <ac:spMkLst>
            <pc:docMk/>
            <pc:sldMk cId="491328438" sldId="2147469976"/>
            <ac:spMk id="81" creationId="{FF9003F7-7815-42D3-BA4A-B612DF79FA6C}"/>
          </ac:spMkLst>
        </pc:spChg>
        <pc:spChg chg="mod">
          <ac:chgData name="Teddy P Christakos" userId="7a1cb444-71a3-426c-9f3d-e070e618f4c5" providerId="ADAL" clId="{9084B086-6F0A-40FF-B631-69E30B947312}" dt="2023-02-23T19:56:06.967" v="22" actId="962"/>
          <ac:spMkLst>
            <pc:docMk/>
            <pc:sldMk cId="491328438" sldId="2147469976"/>
            <ac:spMk id="102" creationId="{02ACBBC7-4F8B-4B91-8595-919DCD727676}"/>
          </ac:spMkLst>
        </pc:spChg>
        <pc:spChg chg="mod">
          <ac:chgData name="Teddy P Christakos" userId="7a1cb444-71a3-426c-9f3d-e070e618f4c5" providerId="ADAL" clId="{9084B086-6F0A-40FF-B631-69E30B947312}" dt="2023-02-23T19:56:12.752" v="25" actId="962"/>
          <ac:spMkLst>
            <pc:docMk/>
            <pc:sldMk cId="491328438" sldId="2147469976"/>
            <ac:spMk id="118" creationId="{9C543F12-0301-4FBA-83BE-BD33319D7D26}"/>
          </ac:spMkLst>
        </pc:spChg>
        <pc:graphicFrameChg chg="mod">
          <ac:chgData name="Teddy P Christakos" userId="7a1cb444-71a3-426c-9f3d-e070e618f4c5" providerId="ADAL" clId="{9084B086-6F0A-40FF-B631-69E30B947312}" dt="2023-02-23T19:55:30.408" v="11" actId="962"/>
          <ac:graphicFrameMkLst>
            <pc:docMk/>
            <pc:sldMk cId="491328438" sldId="2147469976"/>
            <ac:graphicFrameMk id="49" creationId="{3E07D839-7B5C-458D-A671-B255FB18F4D1}"/>
          </ac:graphicFrameMkLst>
        </pc:graphicFrameChg>
        <pc:graphicFrameChg chg="mod">
          <ac:chgData name="Teddy P Christakos" userId="7a1cb444-71a3-426c-9f3d-e070e618f4c5" providerId="ADAL" clId="{9084B086-6F0A-40FF-B631-69E30B947312}" dt="2023-02-23T19:55:46.821" v="16" actId="962"/>
          <ac:graphicFrameMkLst>
            <pc:docMk/>
            <pc:sldMk cId="491328438" sldId="2147469976"/>
            <ac:graphicFrameMk id="52" creationId="{CF9FB3E5-0FA5-488F-AB44-DB219351B5FF}"/>
          </ac:graphicFrameMkLst>
        </pc:graphicFrameChg>
        <pc:graphicFrameChg chg="mod">
          <ac:chgData name="Teddy P Christakos" userId="7a1cb444-71a3-426c-9f3d-e070e618f4c5" providerId="ADAL" clId="{9084B086-6F0A-40FF-B631-69E30B947312}" dt="2023-02-23T19:56:04.834" v="21" actId="962"/>
          <ac:graphicFrameMkLst>
            <pc:docMk/>
            <pc:sldMk cId="491328438" sldId="2147469976"/>
            <ac:graphicFrameMk id="54" creationId="{C486191E-4BE6-467D-B92F-FDE8FA9ED863}"/>
          </ac:graphicFrameMkLst>
        </pc:graphicFrameChg>
      </pc:sldChg>
      <pc:sldChg chg="modSp mod">
        <pc:chgData name="Teddy P Christakos" userId="7a1cb444-71a3-426c-9f3d-e070e618f4c5" providerId="ADAL" clId="{9084B086-6F0A-40FF-B631-69E30B947312}" dt="2023-02-23T20:58:12.303" v="322"/>
        <pc:sldMkLst>
          <pc:docMk/>
          <pc:sldMk cId="2046144599" sldId="2147469984"/>
        </pc:sldMkLst>
        <pc:spChg chg="mod">
          <ac:chgData name="Teddy P Christakos" userId="7a1cb444-71a3-426c-9f3d-e070e618f4c5" providerId="ADAL" clId="{9084B086-6F0A-40FF-B631-69E30B947312}" dt="2023-02-23T20:58:12.303" v="322"/>
          <ac:spMkLst>
            <pc:docMk/>
            <pc:sldMk cId="2046144599" sldId="2147469984"/>
            <ac:spMk id="30" creationId="{6180EAFD-70FC-48CC-A96E-064DDE478CC1}"/>
          </ac:spMkLst>
        </pc:spChg>
        <pc:spChg chg="mod">
          <ac:chgData name="Teddy P Christakos" userId="7a1cb444-71a3-426c-9f3d-e070e618f4c5" providerId="ADAL" clId="{9084B086-6F0A-40FF-B631-69E30B947312}" dt="2023-02-23T20:58:03.031" v="318"/>
          <ac:spMkLst>
            <pc:docMk/>
            <pc:sldMk cId="2046144599" sldId="2147469984"/>
            <ac:spMk id="121" creationId="{FB58984F-DFAC-4419-8C4F-28B973F81DF2}"/>
          </ac:spMkLst>
        </pc:spChg>
        <pc:cxnChg chg="mod">
          <ac:chgData name="Teddy P Christakos" userId="7a1cb444-71a3-426c-9f3d-e070e618f4c5" providerId="ADAL" clId="{9084B086-6F0A-40FF-B631-69E30B947312}" dt="2023-02-23T20:58:03.031" v="318"/>
          <ac:cxnSpMkLst>
            <pc:docMk/>
            <pc:sldMk cId="2046144599" sldId="2147469984"/>
            <ac:cxnSpMk id="122" creationId="{845F5D57-76E1-4D9B-AC6C-1AF2CC58ED38}"/>
          </ac:cxnSpMkLst>
        </pc:cxnChg>
      </pc:sldChg>
      <pc:sldChg chg="modSp mod">
        <pc:chgData name="Teddy P Christakos" userId="7a1cb444-71a3-426c-9f3d-e070e618f4c5" providerId="ADAL" clId="{9084B086-6F0A-40FF-B631-69E30B947312}" dt="2023-02-23T20:58:18.891" v="326"/>
        <pc:sldMkLst>
          <pc:docMk/>
          <pc:sldMk cId="124734508" sldId="2147469985"/>
        </pc:sldMkLst>
        <pc:spChg chg="mod">
          <ac:chgData name="Teddy P Christakos" userId="7a1cb444-71a3-426c-9f3d-e070e618f4c5" providerId="ADAL" clId="{9084B086-6F0A-40FF-B631-69E30B947312}" dt="2023-02-23T20:58:18.891" v="326"/>
          <ac:spMkLst>
            <pc:docMk/>
            <pc:sldMk cId="124734508" sldId="2147469985"/>
            <ac:spMk id="18" creationId="{BBC8D6A5-BB40-4B2A-9788-8F4C4307557B}"/>
          </ac:spMkLst>
        </pc:spChg>
      </pc:sldChg>
      <pc:sldChg chg="modSp mod">
        <pc:chgData name="Teddy P Christakos" userId="7a1cb444-71a3-426c-9f3d-e070e618f4c5" providerId="ADAL" clId="{9084B086-6F0A-40FF-B631-69E30B947312}" dt="2023-02-23T20:58:26.937" v="330"/>
        <pc:sldMkLst>
          <pc:docMk/>
          <pc:sldMk cId="230761390" sldId="2147469986"/>
        </pc:sldMkLst>
        <pc:spChg chg="mod">
          <ac:chgData name="Teddy P Christakos" userId="7a1cb444-71a3-426c-9f3d-e070e618f4c5" providerId="ADAL" clId="{9084B086-6F0A-40FF-B631-69E30B947312}" dt="2023-02-23T20:58:26.937" v="330"/>
          <ac:spMkLst>
            <pc:docMk/>
            <pc:sldMk cId="230761390" sldId="2147469986"/>
            <ac:spMk id="15" creationId="{20031D97-793B-4FB0-8697-8424262D4D1B}"/>
          </ac:spMkLst>
        </pc:spChg>
      </pc:sldChg>
      <pc:sldChg chg="modSp mod">
        <pc:chgData name="Teddy P Christakos" userId="7a1cb444-71a3-426c-9f3d-e070e618f4c5" providerId="ADAL" clId="{9084B086-6F0A-40FF-B631-69E30B947312}" dt="2023-02-23T20:58:38.236" v="341"/>
        <pc:sldMkLst>
          <pc:docMk/>
          <pc:sldMk cId="1699242085" sldId="2147469987"/>
        </pc:sldMkLst>
        <pc:spChg chg="mod">
          <ac:chgData name="Teddy P Christakos" userId="7a1cb444-71a3-426c-9f3d-e070e618f4c5" providerId="ADAL" clId="{9084B086-6F0A-40FF-B631-69E30B947312}" dt="2023-02-23T20:58:38.236" v="341"/>
          <ac:spMkLst>
            <pc:docMk/>
            <pc:sldMk cId="1699242085" sldId="2147469987"/>
            <ac:spMk id="27" creationId="{5FE93958-0B63-49C7-9B7F-482546B48073}"/>
          </ac:spMkLst>
        </pc:spChg>
        <pc:spChg chg="mod">
          <ac:chgData name="Teddy P Christakos" userId="7a1cb444-71a3-426c-9f3d-e070e618f4c5" providerId="ADAL" clId="{9084B086-6F0A-40FF-B631-69E30B947312}" dt="2023-02-23T20:58:33.278" v="337"/>
          <ac:spMkLst>
            <pc:docMk/>
            <pc:sldMk cId="1699242085" sldId="2147469987"/>
            <ac:spMk id="28" creationId="{3BB34BCA-96C6-4B56-A01C-FB04113C61A0}"/>
          </ac:spMkLst>
        </pc:spChg>
      </pc:sldChg>
      <pc:sldChg chg="modSp mod">
        <pc:chgData name="Teddy P Christakos" userId="7a1cb444-71a3-426c-9f3d-e070e618f4c5" providerId="ADAL" clId="{9084B086-6F0A-40FF-B631-69E30B947312}" dt="2023-02-23T20:58:45.274" v="345"/>
        <pc:sldMkLst>
          <pc:docMk/>
          <pc:sldMk cId="190802667" sldId="2147469988"/>
        </pc:sldMkLst>
        <pc:spChg chg="mod">
          <ac:chgData name="Teddy P Christakos" userId="7a1cb444-71a3-426c-9f3d-e070e618f4c5" providerId="ADAL" clId="{9084B086-6F0A-40FF-B631-69E30B947312}" dt="2023-02-23T20:58:45.274" v="345"/>
          <ac:spMkLst>
            <pc:docMk/>
            <pc:sldMk cId="190802667" sldId="2147469988"/>
            <ac:spMk id="29" creationId="{FCCEEE0B-7700-4889-9D5E-8C7062F310FF}"/>
          </ac:spMkLst>
        </pc:spChg>
      </pc:sldChg>
      <pc:sldChg chg="modSp mod">
        <pc:chgData name="Teddy P Christakos" userId="7a1cb444-71a3-426c-9f3d-e070e618f4c5" providerId="ADAL" clId="{9084B086-6F0A-40FF-B631-69E30B947312}" dt="2023-02-23T20:58:57.517" v="349"/>
        <pc:sldMkLst>
          <pc:docMk/>
          <pc:sldMk cId="4285241999" sldId="2147469989"/>
        </pc:sldMkLst>
        <pc:spChg chg="mod">
          <ac:chgData name="Teddy P Christakos" userId="7a1cb444-71a3-426c-9f3d-e070e618f4c5" providerId="ADAL" clId="{9084B086-6F0A-40FF-B631-69E30B947312}" dt="2023-02-23T20:58:57.517" v="349"/>
          <ac:spMkLst>
            <pc:docMk/>
            <pc:sldMk cId="4285241999" sldId="2147469989"/>
            <ac:spMk id="18" creationId="{93ED6876-1876-49C9-8E7A-03BFE2C366CF}"/>
          </ac:spMkLst>
        </pc:spChg>
      </pc:sldChg>
      <pc:sldChg chg="modSp mod">
        <pc:chgData name="Teddy P Christakos" userId="7a1cb444-71a3-426c-9f3d-e070e618f4c5" providerId="ADAL" clId="{9084B086-6F0A-40FF-B631-69E30B947312}" dt="2023-02-23T19:58:48.182" v="32" actId="13244"/>
        <pc:sldMkLst>
          <pc:docMk/>
          <pc:sldMk cId="1893974881" sldId="2147469992"/>
        </pc:sldMkLst>
        <pc:spChg chg="ord">
          <ac:chgData name="Teddy P Christakos" userId="7a1cb444-71a3-426c-9f3d-e070e618f4c5" providerId="ADAL" clId="{9084B086-6F0A-40FF-B631-69E30B947312}" dt="2023-02-23T19:58:48.182" v="32" actId="13244"/>
          <ac:spMkLst>
            <pc:docMk/>
            <pc:sldMk cId="1893974881" sldId="2147469992"/>
            <ac:spMk id="17" creationId="{0E694C89-4676-49AC-93B6-17AEFF9EDF24}"/>
          </ac:spMkLst>
        </pc:spChg>
      </pc:sldChg>
      <pc:sldChg chg="modSp mod">
        <pc:chgData name="Teddy P Christakos" userId="7a1cb444-71a3-426c-9f3d-e070e618f4c5" providerId="ADAL" clId="{9084B086-6F0A-40FF-B631-69E30B947312}" dt="2023-02-23T20:48:57.497" v="309" actId="1036"/>
        <pc:sldMkLst>
          <pc:docMk/>
          <pc:sldMk cId="653718080" sldId="2147469998"/>
        </pc:sldMkLst>
        <pc:spChg chg="mod">
          <ac:chgData name="Teddy P Christakos" userId="7a1cb444-71a3-426c-9f3d-e070e618f4c5" providerId="ADAL" clId="{9084B086-6F0A-40FF-B631-69E30B947312}" dt="2023-02-23T20:48:57.497" v="309" actId="1036"/>
          <ac:spMkLst>
            <pc:docMk/>
            <pc:sldMk cId="653718080" sldId="2147469998"/>
            <ac:spMk id="52" creationId="{88EC6753-4F88-4266-BA08-E002438B42A0}"/>
          </ac:spMkLst>
        </pc:spChg>
      </pc:sldChg>
      <pc:sldChg chg="modSp mod">
        <pc:chgData name="Teddy P Christakos" userId="7a1cb444-71a3-426c-9f3d-e070e618f4c5" providerId="ADAL" clId="{9084B086-6F0A-40FF-B631-69E30B947312}" dt="2023-02-23T20:24:13.942" v="305" actId="13244"/>
        <pc:sldMkLst>
          <pc:docMk/>
          <pc:sldMk cId="1821761850" sldId="2147470001"/>
        </pc:sldMkLst>
        <pc:spChg chg="ord">
          <ac:chgData name="Teddy P Christakos" userId="7a1cb444-71a3-426c-9f3d-e070e618f4c5" providerId="ADAL" clId="{9084B086-6F0A-40FF-B631-69E30B947312}" dt="2023-02-23T20:24:13.942" v="305" actId="13244"/>
          <ac:spMkLst>
            <pc:docMk/>
            <pc:sldMk cId="1821761850" sldId="2147470001"/>
            <ac:spMk id="125" creationId="{E897B77B-7263-45C3-A0F4-B0D073E66ABE}"/>
          </ac:spMkLst>
        </pc:spChg>
        <pc:grpChg chg="mod">
          <ac:chgData name="Teddy P Christakos" userId="7a1cb444-71a3-426c-9f3d-e070e618f4c5" providerId="ADAL" clId="{9084B086-6F0A-40FF-B631-69E30B947312}" dt="2023-02-23T19:59:23.486" v="34" actId="962"/>
          <ac:grpSpMkLst>
            <pc:docMk/>
            <pc:sldMk cId="1821761850" sldId="2147470001"/>
            <ac:grpSpMk id="37" creationId="{6F71666F-FEA2-4746-9E26-118F3F6CC89D}"/>
          </ac:grpSpMkLst>
        </pc:grpChg>
        <pc:grpChg chg="mod">
          <ac:chgData name="Teddy P Christakos" userId="7a1cb444-71a3-426c-9f3d-e070e618f4c5" providerId="ADAL" clId="{9084B086-6F0A-40FF-B631-69E30B947312}" dt="2023-02-23T19:59:14.481" v="33" actId="962"/>
          <ac:grpSpMkLst>
            <pc:docMk/>
            <pc:sldMk cId="1821761850" sldId="2147470001"/>
            <ac:grpSpMk id="41" creationId="{D4924A54-1C58-45AD-84CB-B63EC787008D}"/>
          </ac:grpSpMkLst>
        </pc:grpChg>
      </pc:sldChg>
      <pc:sldChg chg="modSp mod">
        <pc:chgData name="Teddy P Christakos" userId="7a1cb444-71a3-426c-9f3d-e070e618f4c5" providerId="ADAL" clId="{9084B086-6F0A-40FF-B631-69E30B947312}" dt="2023-02-23T20:12:18.488" v="38" actId="13244"/>
        <pc:sldMkLst>
          <pc:docMk/>
          <pc:sldMk cId="3637187331" sldId="2147470010"/>
        </pc:sldMkLst>
        <pc:spChg chg="ord">
          <ac:chgData name="Teddy P Christakos" userId="7a1cb444-71a3-426c-9f3d-e070e618f4c5" providerId="ADAL" clId="{9084B086-6F0A-40FF-B631-69E30B947312}" dt="2023-02-23T20:12:04.840" v="35" actId="13244"/>
          <ac:spMkLst>
            <pc:docMk/>
            <pc:sldMk cId="3637187331" sldId="2147470010"/>
            <ac:spMk id="25" creationId="{3D0CC175-E1CA-466B-88D1-12B7571705D6}"/>
          </ac:spMkLst>
        </pc:spChg>
        <pc:spChg chg="ord">
          <ac:chgData name="Teddy P Christakos" userId="7a1cb444-71a3-426c-9f3d-e070e618f4c5" providerId="ADAL" clId="{9084B086-6F0A-40FF-B631-69E30B947312}" dt="2023-02-23T20:12:09.835" v="36" actId="13244"/>
          <ac:spMkLst>
            <pc:docMk/>
            <pc:sldMk cId="3637187331" sldId="2147470010"/>
            <ac:spMk id="29" creationId="{3D0CC175-E1CA-466B-88D1-12B7571705D6}"/>
          </ac:spMkLst>
        </pc:spChg>
        <pc:spChg chg="ord">
          <ac:chgData name="Teddy P Christakos" userId="7a1cb444-71a3-426c-9f3d-e070e618f4c5" providerId="ADAL" clId="{9084B086-6F0A-40FF-B631-69E30B947312}" dt="2023-02-23T20:12:14.250" v="37" actId="13244"/>
          <ac:spMkLst>
            <pc:docMk/>
            <pc:sldMk cId="3637187331" sldId="2147470010"/>
            <ac:spMk id="36" creationId="{3D0CC175-E1CA-466B-88D1-12B7571705D6}"/>
          </ac:spMkLst>
        </pc:spChg>
        <pc:spChg chg="ord">
          <ac:chgData name="Teddy P Christakos" userId="7a1cb444-71a3-426c-9f3d-e070e618f4c5" providerId="ADAL" clId="{9084B086-6F0A-40FF-B631-69E30B947312}" dt="2023-02-23T20:12:18.488" v="38" actId="13244"/>
          <ac:spMkLst>
            <pc:docMk/>
            <pc:sldMk cId="3637187331" sldId="2147470010"/>
            <ac:spMk id="37" creationId="{3D0CC175-E1CA-466B-88D1-12B7571705D6}"/>
          </ac:spMkLst>
        </pc:spChg>
      </pc:sldChg>
      <pc:sldChg chg="addSp delSp modSp mod">
        <pc:chgData name="Teddy P Christakos" userId="7a1cb444-71a3-426c-9f3d-e070e618f4c5" providerId="ADAL" clId="{9084B086-6F0A-40FF-B631-69E30B947312}" dt="2023-02-23T20:59:28.402" v="384" actId="1038"/>
        <pc:sldMkLst>
          <pc:docMk/>
          <pc:sldMk cId="3170307158" sldId="2147470015"/>
        </pc:sldMkLst>
        <pc:spChg chg="del">
          <ac:chgData name="Teddy P Christakos" userId="7a1cb444-71a3-426c-9f3d-e070e618f4c5" providerId="ADAL" clId="{9084B086-6F0A-40FF-B631-69E30B947312}" dt="2023-02-23T20:59:11.189" v="350" actId="478"/>
          <ac:spMkLst>
            <pc:docMk/>
            <pc:sldMk cId="3170307158" sldId="2147470015"/>
            <ac:spMk id="61" creationId="{A79E414B-99E6-465A-9C48-541A398C9058}"/>
          </ac:spMkLst>
        </pc:spChg>
        <pc:spChg chg="add mod">
          <ac:chgData name="Teddy P Christakos" userId="7a1cb444-71a3-426c-9f3d-e070e618f4c5" providerId="ADAL" clId="{9084B086-6F0A-40FF-B631-69E30B947312}" dt="2023-02-23T20:59:28.402" v="384" actId="1038"/>
          <ac:spMkLst>
            <pc:docMk/>
            <pc:sldMk cId="3170307158" sldId="2147470015"/>
            <ac:spMk id="62" creationId="{5D470470-3B9C-4A15-AA1B-E61AD90C6948}"/>
          </ac:spMkLst>
        </pc:spChg>
        <pc:spChg chg="del">
          <ac:chgData name="Teddy P Christakos" userId="7a1cb444-71a3-426c-9f3d-e070e618f4c5" providerId="ADAL" clId="{9084B086-6F0A-40FF-B631-69E30B947312}" dt="2023-02-23T20:59:11.189" v="350" actId="478"/>
          <ac:spMkLst>
            <pc:docMk/>
            <pc:sldMk cId="3170307158" sldId="2147470015"/>
            <ac:spMk id="65" creationId="{C60487BD-A355-4984-9207-B6BF38F26A59}"/>
          </ac:spMkLst>
        </pc:spChg>
        <pc:spChg chg="add mod">
          <ac:chgData name="Teddy P Christakos" userId="7a1cb444-71a3-426c-9f3d-e070e618f4c5" providerId="ADAL" clId="{9084B086-6F0A-40FF-B631-69E30B947312}" dt="2023-02-23T20:59:28.402" v="384" actId="1038"/>
          <ac:spMkLst>
            <pc:docMk/>
            <pc:sldMk cId="3170307158" sldId="2147470015"/>
            <ac:spMk id="73" creationId="{D722D2C6-9E17-453C-A679-BAA791C59DB7}"/>
          </ac:spMkLst>
        </pc:spChg>
      </pc:sldChg>
      <pc:sldChg chg="addSp delSp modSp mod">
        <pc:chgData name="Teddy P Christakos" userId="7a1cb444-71a3-426c-9f3d-e070e618f4c5" providerId="ADAL" clId="{9084B086-6F0A-40FF-B631-69E30B947312}" dt="2023-02-23T20:59:37.907" v="386"/>
        <pc:sldMkLst>
          <pc:docMk/>
          <pc:sldMk cId="1189012604" sldId="2147470016"/>
        </pc:sldMkLst>
        <pc:spChg chg="add mod">
          <ac:chgData name="Teddy P Christakos" userId="7a1cb444-71a3-426c-9f3d-e070e618f4c5" providerId="ADAL" clId="{9084B086-6F0A-40FF-B631-69E30B947312}" dt="2023-02-23T20:59:37.907" v="386"/>
          <ac:spMkLst>
            <pc:docMk/>
            <pc:sldMk cId="1189012604" sldId="2147470016"/>
            <ac:spMk id="62" creationId="{A552153C-9C73-4A5B-9128-72E4786F6D83}"/>
          </ac:spMkLst>
        </pc:spChg>
        <pc:spChg chg="add mod">
          <ac:chgData name="Teddy P Christakos" userId="7a1cb444-71a3-426c-9f3d-e070e618f4c5" providerId="ADAL" clId="{9084B086-6F0A-40FF-B631-69E30B947312}" dt="2023-02-23T20:59:37.907" v="386"/>
          <ac:spMkLst>
            <pc:docMk/>
            <pc:sldMk cId="1189012604" sldId="2147470016"/>
            <ac:spMk id="63" creationId="{65C2987C-A09F-48A5-B6F9-17F3875CE3A7}"/>
          </ac:spMkLst>
        </pc:spChg>
        <pc:spChg chg="del">
          <ac:chgData name="Teddy P Christakos" userId="7a1cb444-71a3-426c-9f3d-e070e618f4c5" providerId="ADAL" clId="{9084B086-6F0A-40FF-B631-69E30B947312}" dt="2023-02-23T20:59:36.725" v="385" actId="478"/>
          <ac:spMkLst>
            <pc:docMk/>
            <pc:sldMk cId="1189012604" sldId="2147470016"/>
            <ac:spMk id="68" creationId="{D1587815-BE4F-491A-8D2B-6F30BF1BC0FF}"/>
          </ac:spMkLst>
        </pc:spChg>
        <pc:spChg chg="del">
          <ac:chgData name="Teddy P Christakos" userId="7a1cb444-71a3-426c-9f3d-e070e618f4c5" providerId="ADAL" clId="{9084B086-6F0A-40FF-B631-69E30B947312}" dt="2023-02-23T20:59:36.725" v="385" actId="478"/>
          <ac:spMkLst>
            <pc:docMk/>
            <pc:sldMk cId="1189012604" sldId="2147470016"/>
            <ac:spMk id="70" creationId="{186F5F24-A37D-47F7-928C-4C84D086E4BC}"/>
          </ac:spMkLst>
        </pc:spChg>
      </pc:sldChg>
      <pc:sldChg chg="addSp delSp modSp mod">
        <pc:chgData name="Teddy P Christakos" userId="7a1cb444-71a3-426c-9f3d-e070e618f4c5" providerId="ADAL" clId="{9084B086-6F0A-40FF-B631-69E30B947312}" dt="2023-02-23T21:08:56.914" v="462" actId="962"/>
        <pc:sldMkLst>
          <pc:docMk/>
          <pc:sldMk cId="3119578841" sldId="2147470017"/>
        </pc:sldMkLst>
        <pc:spChg chg="add mod ord">
          <ac:chgData name="Teddy P Christakos" userId="7a1cb444-71a3-426c-9f3d-e070e618f4c5" providerId="ADAL" clId="{9084B086-6F0A-40FF-B631-69E30B947312}" dt="2023-02-23T21:08:56.438" v="461" actId="962"/>
          <ac:spMkLst>
            <pc:docMk/>
            <pc:sldMk cId="3119578841" sldId="2147470017"/>
            <ac:spMk id="61" creationId="{DAF35D87-ED14-45BF-97DB-2C16555B05CE}"/>
          </ac:spMkLst>
        </pc:spChg>
        <pc:spChg chg="add mod ord">
          <ac:chgData name="Teddy P Christakos" userId="7a1cb444-71a3-426c-9f3d-e070e618f4c5" providerId="ADAL" clId="{9084B086-6F0A-40FF-B631-69E30B947312}" dt="2023-02-23T21:08:56.914" v="462" actId="962"/>
          <ac:spMkLst>
            <pc:docMk/>
            <pc:sldMk cId="3119578841" sldId="2147470017"/>
            <ac:spMk id="62" creationId="{F9A9BD81-D0B1-4DFA-B617-14A2035D9732}"/>
          </ac:spMkLst>
        </pc:spChg>
        <pc:spChg chg="del">
          <ac:chgData name="Teddy P Christakos" userId="7a1cb444-71a3-426c-9f3d-e070e618f4c5" providerId="ADAL" clId="{9084B086-6F0A-40FF-B631-69E30B947312}" dt="2023-02-23T20:59:42.878" v="387" actId="478"/>
          <ac:spMkLst>
            <pc:docMk/>
            <pc:sldMk cId="3119578841" sldId="2147470017"/>
            <ac:spMk id="67" creationId="{A2984DA0-6C57-49C6-8286-24F71FC539BB}"/>
          </ac:spMkLst>
        </pc:spChg>
        <pc:spChg chg="del">
          <ac:chgData name="Teddy P Christakos" userId="7a1cb444-71a3-426c-9f3d-e070e618f4c5" providerId="ADAL" clId="{9084B086-6F0A-40FF-B631-69E30B947312}" dt="2023-02-23T20:59:42.878" v="387" actId="478"/>
          <ac:spMkLst>
            <pc:docMk/>
            <pc:sldMk cId="3119578841" sldId="2147470017"/>
            <ac:spMk id="68" creationId="{D1587815-BE4F-491A-8D2B-6F30BF1BC0FF}"/>
          </ac:spMkLst>
        </pc:spChg>
      </pc:sldChg>
      <pc:sldChg chg="addSp delSp modSp mod">
        <pc:chgData name="Teddy P Christakos" userId="7a1cb444-71a3-426c-9f3d-e070e618f4c5" providerId="ADAL" clId="{9084B086-6F0A-40FF-B631-69E30B947312}" dt="2023-02-23T21:08:31.892" v="458" actId="962"/>
        <pc:sldMkLst>
          <pc:docMk/>
          <pc:sldMk cId="515095075" sldId="2147470018"/>
        </pc:sldMkLst>
        <pc:spChg chg="del">
          <ac:chgData name="Teddy P Christakos" userId="7a1cb444-71a3-426c-9f3d-e070e618f4c5" providerId="ADAL" clId="{9084B086-6F0A-40FF-B631-69E30B947312}" dt="2023-02-23T20:59:48.220" v="389" actId="478"/>
          <ac:spMkLst>
            <pc:docMk/>
            <pc:sldMk cId="515095075" sldId="2147470018"/>
            <ac:spMk id="15" creationId="{3EE0A5EA-907F-44F6-83BF-A5F38F532296}"/>
          </ac:spMkLst>
        </pc:spChg>
        <pc:spChg chg="add mod ord">
          <ac:chgData name="Teddy P Christakos" userId="7a1cb444-71a3-426c-9f3d-e070e618f4c5" providerId="ADAL" clId="{9084B086-6F0A-40FF-B631-69E30B947312}" dt="2023-02-23T21:08:31.044" v="457" actId="962"/>
          <ac:spMkLst>
            <pc:docMk/>
            <pc:sldMk cId="515095075" sldId="2147470018"/>
            <ac:spMk id="17" creationId="{BB88E642-2E87-4B2E-8EA4-D469E901AA14}"/>
          </ac:spMkLst>
        </pc:spChg>
        <pc:spChg chg="del">
          <ac:chgData name="Teddy P Christakos" userId="7a1cb444-71a3-426c-9f3d-e070e618f4c5" providerId="ADAL" clId="{9084B086-6F0A-40FF-B631-69E30B947312}" dt="2023-02-23T20:59:48.220" v="389" actId="478"/>
          <ac:spMkLst>
            <pc:docMk/>
            <pc:sldMk cId="515095075" sldId="2147470018"/>
            <ac:spMk id="18" creationId="{4DD62E88-4D96-4DC2-81B3-06B29D44A129}"/>
          </ac:spMkLst>
        </pc:spChg>
        <pc:spChg chg="add mod ord">
          <ac:chgData name="Teddy P Christakos" userId="7a1cb444-71a3-426c-9f3d-e070e618f4c5" providerId="ADAL" clId="{9084B086-6F0A-40FF-B631-69E30B947312}" dt="2023-02-23T21:08:31.892" v="458" actId="962"/>
          <ac:spMkLst>
            <pc:docMk/>
            <pc:sldMk cId="515095075" sldId="2147470018"/>
            <ac:spMk id="22" creationId="{05473E15-AA00-4ED1-8EDC-AB1A736D7343}"/>
          </ac:spMkLst>
        </pc:spChg>
      </pc:sldChg>
      <pc:sldChg chg="addSp delSp modSp mod">
        <pc:chgData name="Teddy P Christakos" userId="7a1cb444-71a3-426c-9f3d-e070e618f4c5" providerId="ADAL" clId="{9084B086-6F0A-40FF-B631-69E30B947312}" dt="2023-02-23T21:09:22.244" v="464" actId="13244"/>
        <pc:sldMkLst>
          <pc:docMk/>
          <pc:sldMk cId="3952024897" sldId="2147470019"/>
        </pc:sldMkLst>
        <pc:spChg chg="del">
          <ac:chgData name="Teddy P Christakos" userId="7a1cb444-71a3-426c-9f3d-e070e618f4c5" providerId="ADAL" clId="{9084B086-6F0A-40FF-B631-69E30B947312}" dt="2023-02-23T20:59:54.206" v="391" actId="478"/>
          <ac:spMkLst>
            <pc:docMk/>
            <pc:sldMk cId="3952024897" sldId="2147470019"/>
            <ac:spMk id="25" creationId="{DDF1601D-86F3-4263-B904-5390A4B26629}"/>
          </ac:spMkLst>
        </pc:spChg>
        <pc:spChg chg="del">
          <ac:chgData name="Teddy P Christakos" userId="7a1cb444-71a3-426c-9f3d-e070e618f4c5" providerId="ADAL" clId="{9084B086-6F0A-40FF-B631-69E30B947312}" dt="2023-02-23T20:59:54.206" v="391" actId="478"/>
          <ac:spMkLst>
            <pc:docMk/>
            <pc:sldMk cId="3952024897" sldId="2147470019"/>
            <ac:spMk id="26" creationId="{D38774D1-0EC4-4AC8-9027-B0655DA11C68}"/>
          </ac:spMkLst>
        </pc:spChg>
        <pc:spChg chg="add mod ord">
          <ac:chgData name="Teddy P Christakos" userId="7a1cb444-71a3-426c-9f3d-e070e618f4c5" providerId="ADAL" clId="{9084B086-6F0A-40FF-B631-69E30B947312}" dt="2023-02-23T21:09:19.766" v="463" actId="13244"/>
          <ac:spMkLst>
            <pc:docMk/>
            <pc:sldMk cId="3952024897" sldId="2147470019"/>
            <ac:spMk id="34" creationId="{9F3B0FF0-9C1F-4E8F-A03D-B7A76CC01AE3}"/>
          </ac:spMkLst>
        </pc:spChg>
        <pc:spChg chg="add mod ord">
          <ac:chgData name="Teddy P Christakos" userId="7a1cb444-71a3-426c-9f3d-e070e618f4c5" providerId="ADAL" clId="{9084B086-6F0A-40FF-B631-69E30B947312}" dt="2023-02-23T21:09:22.244" v="464" actId="13244"/>
          <ac:spMkLst>
            <pc:docMk/>
            <pc:sldMk cId="3952024897" sldId="2147470019"/>
            <ac:spMk id="35" creationId="{DA783524-CCAA-424A-A83B-2A5FF65595E9}"/>
          </ac:spMkLst>
        </pc:spChg>
      </pc:sldChg>
      <pc:sldChg chg="addSp delSp modSp mod">
        <pc:chgData name="Teddy P Christakos" userId="7a1cb444-71a3-426c-9f3d-e070e618f4c5" providerId="ADAL" clId="{9084B086-6F0A-40FF-B631-69E30B947312}" dt="2023-02-23T20:59:59.557" v="394"/>
        <pc:sldMkLst>
          <pc:docMk/>
          <pc:sldMk cId="1184892350" sldId="2147470020"/>
        </pc:sldMkLst>
        <pc:spChg chg="add mod">
          <ac:chgData name="Teddy P Christakos" userId="7a1cb444-71a3-426c-9f3d-e070e618f4c5" providerId="ADAL" clId="{9084B086-6F0A-40FF-B631-69E30B947312}" dt="2023-02-23T20:59:59.557" v="394"/>
          <ac:spMkLst>
            <pc:docMk/>
            <pc:sldMk cId="1184892350" sldId="2147470020"/>
            <ac:spMk id="21" creationId="{39711B56-F872-442C-89AB-2B1B27F5B4EE}"/>
          </ac:spMkLst>
        </pc:spChg>
        <pc:spChg chg="add mod">
          <ac:chgData name="Teddy P Christakos" userId="7a1cb444-71a3-426c-9f3d-e070e618f4c5" providerId="ADAL" clId="{9084B086-6F0A-40FF-B631-69E30B947312}" dt="2023-02-23T20:59:59.557" v="394"/>
          <ac:spMkLst>
            <pc:docMk/>
            <pc:sldMk cId="1184892350" sldId="2147470020"/>
            <ac:spMk id="22" creationId="{3AFFB8E8-DED6-4F0D-9A2D-189428380CDD}"/>
          </ac:spMkLst>
        </pc:spChg>
        <pc:spChg chg="del">
          <ac:chgData name="Teddy P Christakos" userId="7a1cb444-71a3-426c-9f3d-e070e618f4c5" providerId="ADAL" clId="{9084B086-6F0A-40FF-B631-69E30B947312}" dt="2023-02-23T20:59:59.041" v="393" actId="478"/>
          <ac:spMkLst>
            <pc:docMk/>
            <pc:sldMk cId="1184892350" sldId="2147470020"/>
            <ac:spMk id="23" creationId="{C202A789-C663-4BA6-9481-628D7F21381A}"/>
          </ac:spMkLst>
        </pc:spChg>
        <pc:spChg chg="del">
          <ac:chgData name="Teddy P Christakos" userId="7a1cb444-71a3-426c-9f3d-e070e618f4c5" providerId="ADAL" clId="{9084B086-6F0A-40FF-B631-69E30B947312}" dt="2023-02-23T20:59:59.041" v="393" actId="478"/>
          <ac:spMkLst>
            <pc:docMk/>
            <pc:sldMk cId="1184892350" sldId="2147470020"/>
            <ac:spMk id="25" creationId="{EBB0A61B-F1B2-4F37-827F-41DB6E9F3291}"/>
          </ac:spMkLst>
        </pc:spChg>
      </pc:sldChg>
      <pc:sldChg chg="addSp delSp modSp mod">
        <pc:chgData name="Teddy P Christakos" userId="7a1cb444-71a3-426c-9f3d-e070e618f4c5" providerId="ADAL" clId="{9084B086-6F0A-40FF-B631-69E30B947312}" dt="2023-02-23T21:00:06.284" v="396"/>
        <pc:sldMkLst>
          <pc:docMk/>
          <pc:sldMk cId="2151885261" sldId="2147470021"/>
        </pc:sldMkLst>
        <pc:spChg chg="del">
          <ac:chgData name="Teddy P Christakos" userId="7a1cb444-71a3-426c-9f3d-e070e618f4c5" providerId="ADAL" clId="{9084B086-6F0A-40FF-B631-69E30B947312}" dt="2023-02-23T21:00:05.846" v="395" actId="478"/>
          <ac:spMkLst>
            <pc:docMk/>
            <pc:sldMk cId="2151885261" sldId="2147470021"/>
            <ac:spMk id="32" creationId="{B0B2888C-6E91-4832-BF93-723C13A63055}"/>
          </ac:spMkLst>
        </pc:spChg>
        <pc:spChg chg="del">
          <ac:chgData name="Teddy P Christakos" userId="7a1cb444-71a3-426c-9f3d-e070e618f4c5" providerId="ADAL" clId="{9084B086-6F0A-40FF-B631-69E30B947312}" dt="2023-02-23T21:00:05.846" v="395" actId="478"/>
          <ac:spMkLst>
            <pc:docMk/>
            <pc:sldMk cId="2151885261" sldId="2147470021"/>
            <ac:spMk id="33" creationId="{8CC26EE8-AC4F-4449-BA6E-BCB91BF845E3}"/>
          </ac:spMkLst>
        </pc:spChg>
        <pc:spChg chg="add mod">
          <ac:chgData name="Teddy P Christakos" userId="7a1cb444-71a3-426c-9f3d-e070e618f4c5" providerId="ADAL" clId="{9084B086-6F0A-40FF-B631-69E30B947312}" dt="2023-02-23T21:00:06.284" v="396"/>
          <ac:spMkLst>
            <pc:docMk/>
            <pc:sldMk cId="2151885261" sldId="2147470021"/>
            <ac:spMk id="34" creationId="{B4275DF2-DD04-44E8-A4FB-5EA894318D0A}"/>
          </ac:spMkLst>
        </pc:spChg>
        <pc:spChg chg="add mod">
          <ac:chgData name="Teddy P Christakos" userId="7a1cb444-71a3-426c-9f3d-e070e618f4c5" providerId="ADAL" clId="{9084B086-6F0A-40FF-B631-69E30B947312}" dt="2023-02-23T21:00:06.284" v="396"/>
          <ac:spMkLst>
            <pc:docMk/>
            <pc:sldMk cId="2151885261" sldId="2147470021"/>
            <ac:spMk id="35" creationId="{C4A942D6-B905-4533-90E8-93CACE3ED28A}"/>
          </ac:spMkLst>
        </pc:spChg>
      </pc:sldChg>
      <pc:sldChg chg="addSp delSp modSp mod">
        <pc:chgData name="Teddy P Christakos" userId="7a1cb444-71a3-426c-9f3d-e070e618f4c5" providerId="ADAL" clId="{9084B086-6F0A-40FF-B631-69E30B947312}" dt="2023-02-23T21:00:11.732" v="398"/>
        <pc:sldMkLst>
          <pc:docMk/>
          <pc:sldMk cId="1073744190" sldId="2147470022"/>
        </pc:sldMkLst>
        <pc:spChg chg="del">
          <ac:chgData name="Teddy P Christakos" userId="7a1cb444-71a3-426c-9f3d-e070e618f4c5" providerId="ADAL" clId="{9084B086-6F0A-40FF-B631-69E30B947312}" dt="2023-02-23T21:00:11.307" v="397" actId="478"/>
          <ac:spMkLst>
            <pc:docMk/>
            <pc:sldMk cId="1073744190" sldId="2147470022"/>
            <ac:spMk id="24" creationId="{C7298325-AA19-4C36-83DD-1A5B3B9AAF0B}"/>
          </ac:spMkLst>
        </pc:spChg>
        <pc:spChg chg="add mod">
          <ac:chgData name="Teddy P Christakos" userId="7a1cb444-71a3-426c-9f3d-e070e618f4c5" providerId="ADAL" clId="{9084B086-6F0A-40FF-B631-69E30B947312}" dt="2023-02-23T21:00:11.732" v="398"/>
          <ac:spMkLst>
            <pc:docMk/>
            <pc:sldMk cId="1073744190" sldId="2147470022"/>
            <ac:spMk id="25" creationId="{A1B96692-C2E4-465C-AE44-283A6C6B0412}"/>
          </ac:spMkLst>
        </pc:spChg>
        <pc:spChg chg="add mod">
          <ac:chgData name="Teddy P Christakos" userId="7a1cb444-71a3-426c-9f3d-e070e618f4c5" providerId="ADAL" clId="{9084B086-6F0A-40FF-B631-69E30B947312}" dt="2023-02-23T21:00:11.732" v="398"/>
          <ac:spMkLst>
            <pc:docMk/>
            <pc:sldMk cId="1073744190" sldId="2147470022"/>
            <ac:spMk id="26" creationId="{67D246C9-C15A-4E3A-A2A7-BC41030202D1}"/>
          </ac:spMkLst>
        </pc:spChg>
        <pc:spChg chg="del">
          <ac:chgData name="Teddy P Christakos" userId="7a1cb444-71a3-426c-9f3d-e070e618f4c5" providerId="ADAL" clId="{9084B086-6F0A-40FF-B631-69E30B947312}" dt="2023-02-23T21:00:11.307" v="397" actId="478"/>
          <ac:spMkLst>
            <pc:docMk/>
            <pc:sldMk cId="1073744190" sldId="2147470022"/>
            <ac:spMk id="33" creationId="{85D92929-4D78-40E9-A506-46E928F4EB53}"/>
          </ac:spMkLst>
        </pc:spChg>
      </pc:sldChg>
      <pc:sldChg chg="addSp delSp modSp mod">
        <pc:chgData name="Teddy P Christakos" userId="7a1cb444-71a3-426c-9f3d-e070e618f4c5" providerId="ADAL" clId="{9084B086-6F0A-40FF-B631-69E30B947312}" dt="2023-02-23T21:00:16.671" v="400"/>
        <pc:sldMkLst>
          <pc:docMk/>
          <pc:sldMk cId="1863053976" sldId="2147470023"/>
        </pc:sldMkLst>
        <pc:spChg chg="add mod">
          <ac:chgData name="Teddy P Christakos" userId="7a1cb444-71a3-426c-9f3d-e070e618f4c5" providerId="ADAL" clId="{9084B086-6F0A-40FF-B631-69E30B947312}" dt="2023-02-23T21:00:16.671" v="400"/>
          <ac:spMkLst>
            <pc:docMk/>
            <pc:sldMk cId="1863053976" sldId="2147470023"/>
            <ac:spMk id="15" creationId="{2F877C0F-9E02-47C8-A9BB-00325C4DB279}"/>
          </ac:spMkLst>
        </pc:spChg>
        <pc:spChg chg="del">
          <ac:chgData name="Teddy P Christakos" userId="7a1cb444-71a3-426c-9f3d-e070e618f4c5" providerId="ADAL" clId="{9084B086-6F0A-40FF-B631-69E30B947312}" dt="2023-02-23T21:00:16.383" v="399" actId="478"/>
          <ac:spMkLst>
            <pc:docMk/>
            <pc:sldMk cId="1863053976" sldId="2147470023"/>
            <ac:spMk id="18" creationId="{2ADD368F-D547-484C-BF6A-0F0EE21C678F}"/>
          </ac:spMkLst>
        </pc:spChg>
        <pc:spChg chg="add mod">
          <ac:chgData name="Teddy P Christakos" userId="7a1cb444-71a3-426c-9f3d-e070e618f4c5" providerId="ADAL" clId="{9084B086-6F0A-40FF-B631-69E30B947312}" dt="2023-02-23T21:00:16.671" v="400"/>
          <ac:spMkLst>
            <pc:docMk/>
            <pc:sldMk cId="1863053976" sldId="2147470023"/>
            <ac:spMk id="19" creationId="{89388257-5EF7-43D4-B600-5F997799A708}"/>
          </ac:spMkLst>
        </pc:spChg>
        <pc:spChg chg="del">
          <ac:chgData name="Teddy P Christakos" userId="7a1cb444-71a3-426c-9f3d-e070e618f4c5" providerId="ADAL" clId="{9084B086-6F0A-40FF-B631-69E30B947312}" dt="2023-02-23T21:00:16.383" v="399" actId="478"/>
          <ac:spMkLst>
            <pc:docMk/>
            <pc:sldMk cId="1863053976" sldId="2147470023"/>
            <ac:spMk id="21" creationId="{C35FD485-AC3E-40C2-AA6C-5AA45F19897F}"/>
          </ac:spMkLst>
        </pc:spChg>
      </pc:sldChg>
      <pc:sldChg chg="addSp delSp modSp mod">
        <pc:chgData name="Teddy P Christakos" userId="7a1cb444-71a3-426c-9f3d-e070e618f4c5" providerId="ADAL" clId="{9084B086-6F0A-40FF-B631-69E30B947312}" dt="2023-02-23T21:01:11.452" v="448" actId="1037"/>
        <pc:sldMkLst>
          <pc:docMk/>
          <pc:sldMk cId="3943548372" sldId="2147470024"/>
        </pc:sldMkLst>
        <pc:spChg chg="del">
          <ac:chgData name="Teddy P Christakos" userId="7a1cb444-71a3-426c-9f3d-e070e618f4c5" providerId="ADAL" clId="{9084B086-6F0A-40FF-B631-69E30B947312}" dt="2023-02-23T21:00:51.350" v="401" actId="478"/>
          <ac:spMkLst>
            <pc:docMk/>
            <pc:sldMk cId="3943548372" sldId="2147470024"/>
            <ac:spMk id="49" creationId="{754B95C1-BBC7-4835-A556-0C5C115FAC04}"/>
          </ac:spMkLst>
        </pc:spChg>
        <pc:spChg chg="del">
          <ac:chgData name="Teddy P Christakos" userId="7a1cb444-71a3-426c-9f3d-e070e618f4c5" providerId="ADAL" clId="{9084B086-6F0A-40FF-B631-69E30B947312}" dt="2023-02-23T21:00:51.350" v="401" actId="478"/>
          <ac:spMkLst>
            <pc:docMk/>
            <pc:sldMk cId="3943548372" sldId="2147470024"/>
            <ac:spMk id="51" creationId="{E30082BF-BFBC-450E-9E20-DCECC6DD9A09}"/>
          </ac:spMkLst>
        </pc:spChg>
        <pc:spChg chg="add mod">
          <ac:chgData name="Teddy P Christakos" userId="7a1cb444-71a3-426c-9f3d-e070e618f4c5" providerId="ADAL" clId="{9084B086-6F0A-40FF-B631-69E30B947312}" dt="2023-02-23T21:01:11.452" v="448" actId="1037"/>
          <ac:spMkLst>
            <pc:docMk/>
            <pc:sldMk cId="3943548372" sldId="2147470024"/>
            <ac:spMk id="56" creationId="{56DFABF2-C73F-4FB7-8C52-6DD764BE55E9}"/>
          </ac:spMkLst>
        </pc:spChg>
        <pc:spChg chg="add mod">
          <ac:chgData name="Teddy P Christakos" userId="7a1cb444-71a3-426c-9f3d-e070e618f4c5" providerId="ADAL" clId="{9084B086-6F0A-40FF-B631-69E30B947312}" dt="2023-02-23T21:01:11.452" v="448" actId="1037"/>
          <ac:spMkLst>
            <pc:docMk/>
            <pc:sldMk cId="3943548372" sldId="2147470024"/>
            <ac:spMk id="57" creationId="{3F084935-FECB-455C-A582-F6D7DD34C4B9}"/>
          </ac:spMkLst>
        </pc:spChg>
      </pc:sldChg>
      <pc:sldChg chg="addSp delSp modSp mod">
        <pc:chgData name="Teddy P Christakos" userId="7a1cb444-71a3-426c-9f3d-e070e618f4c5" providerId="ADAL" clId="{9084B086-6F0A-40FF-B631-69E30B947312}" dt="2023-02-23T21:01:21.878" v="450"/>
        <pc:sldMkLst>
          <pc:docMk/>
          <pc:sldMk cId="39558058" sldId="2147470025"/>
        </pc:sldMkLst>
        <pc:spChg chg="add mod">
          <ac:chgData name="Teddy P Christakos" userId="7a1cb444-71a3-426c-9f3d-e070e618f4c5" providerId="ADAL" clId="{9084B086-6F0A-40FF-B631-69E30B947312}" dt="2023-02-23T21:01:21.878" v="450"/>
          <ac:spMkLst>
            <pc:docMk/>
            <pc:sldMk cId="39558058" sldId="2147470025"/>
            <ac:spMk id="18" creationId="{AE61534C-F70B-4822-9715-747F60B8C3E0}"/>
          </ac:spMkLst>
        </pc:spChg>
        <pc:spChg chg="add mod">
          <ac:chgData name="Teddy P Christakos" userId="7a1cb444-71a3-426c-9f3d-e070e618f4c5" providerId="ADAL" clId="{9084B086-6F0A-40FF-B631-69E30B947312}" dt="2023-02-23T21:01:21.878" v="450"/>
          <ac:spMkLst>
            <pc:docMk/>
            <pc:sldMk cId="39558058" sldId="2147470025"/>
            <ac:spMk id="20" creationId="{DB89C7CE-82C2-4E56-824C-D205241E2423}"/>
          </ac:spMkLst>
        </pc:spChg>
        <pc:spChg chg="del">
          <ac:chgData name="Teddy P Christakos" userId="7a1cb444-71a3-426c-9f3d-e070e618f4c5" providerId="ADAL" clId="{9084B086-6F0A-40FF-B631-69E30B947312}" dt="2023-02-23T21:01:20.936" v="449" actId="478"/>
          <ac:spMkLst>
            <pc:docMk/>
            <pc:sldMk cId="39558058" sldId="2147470025"/>
            <ac:spMk id="26" creationId="{8463208B-A3B4-40D2-B31A-FBC1D370BA90}"/>
          </ac:spMkLst>
        </pc:spChg>
        <pc:spChg chg="del">
          <ac:chgData name="Teddy P Christakos" userId="7a1cb444-71a3-426c-9f3d-e070e618f4c5" providerId="ADAL" clId="{9084B086-6F0A-40FF-B631-69E30B947312}" dt="2023-02-23T21:01:20.936" v="449" actId="478"/>
          <ac:spMkLst>
            <pc:docMk/>
            <pc:sldMk cId="39558058" sldId="2147470025"/>
            <ac:spMk id="27" creationId="{15272DD5-1647-4375-BCC7-B7EFE7FBD35D}"/>
          </ac:spMkLst>
        </pc:spChg>
      </pc:sldChg>
      <pc:sldChg chg="addSp delSp modSp mod">
        <pc:chgData name="Teddy P Christakos" userId="7a1cb444-71a3-426c-9f3d-e070e618f4c5" providerId="ADAL" clId="{9084B086-6F0A-40FF-B631-69E30B947312}" dt="2023-02-23T21:01:31.058" v="452"/>
        <pc:sldMkLst>
          <pc:docMk/>
          <pc:sldMk cId="1179229115" sldId="2147470026"/>
        </pc:sldMkLst>
        <pc:spChg chg="add mod">
          <ac:chgData name="Teddy P Christakos" userId="7a1cb444-71a3-426c-9f3d-e070e618f4c5" providerId="ADAL" clId="{9084B086-6F0A-40FF-B631-69E30B947312}" dt="2023-02-23T21:01:31.058" v="452"/>
          <ac:spMkLst>
            <pc:docMk/>
            <pc:sldMk cId="1179229115" sldId="2147470026"/>
            <ac:spMk id="18" creationId="{1192D867-DC7F-4249-A174-D6BF25A12E2D}"/>
          </ac:spMkLst>
        </pc:spChg>
        <pc:spChg chg="add mod">
          <ac:chgData name="Teddy P Christakos" userId="7a1cb444-71a3-426c-9f3d-e070e618f4c5" providerId="ADAL" clId="{9084B086-6F0A-40FF-B631-69E30B947312}" dt="2023-02-23T21:01:31.058" v="452"/>
          <ac:spMkLst>
            <pc:docMk/>
            <pc:sldMk cId="1179229115" sldId="2147470026"/>
            <ac:spMk id="21" creationId="{CF71D780-754F-425F-AE2C-098F3F446A3C}"/>
          </ac:spMkLst>
        </pc:spChg>
        <pc:spChg chg="del">
          <ac:chgData name="Teddy P Christakos" userId="7a1cb444-71a3-426c-9f3d-e070e618f4c5" providerId="ADAL" clId="{9084B086-6F0A-40FF-B631-69E30B947312}" dt="2023-02-23T21:01:29.765" v="451" actId="478"/>
          <ac:spMkLst>
            <pc:docMk/>
            <pc:sldMk cId="1179229115" sldId="2147470026"/>
            <ac:spMk id="24" creationId="{9230F59D-BB20-4EF0-9223-3A1C69A16B92}"/>
          </ac:spMkLst>
        </pc:spChg>
        <pc:spChg chg="del">
          <ac:chgData name="Teddy P Christakos" userId="7a1cb444-71a3-426c-9f3d-e070e618f4c5" providerId="ADAL" clId="{9084B086-6F0A-40FF-B631-69E30B947312}" dt="2023-02-23T21:01:29.765" v="451" actId="478"/>
          <ac:spMkLst>
            <pc:docMk/>
            <pc:sldMk cId="1179229115" sldId="2147470026"/>
            <ac:spMk id="25" creationId="{3DF40CDC-42A2-4943-A555-6484194E0B86}"/>
          </ac:spMkLst>
        </pc:spChg>
      </pc:sldChg>
      <pc:sldChg chg="addSp delSp modSp mod">
        <pc:chgData name="Teddy P Christakos" userId="7a1cb444-71a3-426c-9f3d-e070e618f4c5" providerId="ADAL" clId="{9084B086-6F0A-40FF-B631-69E30B947312}" dt="2023-02-23T21:01:39.910" v="454"/>
        <pc:sldMkLst>
          <pc:docMk/>
          <pc:sldMk cId="1469008182" sldId="2147470027"/>
        </pc:sldMkLst>
        <pc:spChg chg="add mod">
          <ac:chgData name="Teddy P Christakos" userId="7a1cb444-71a3-426c-9f3d-e070e618f4c5" providerId="ADAL" clId="{9084B086-6F0A-40FF-B631-69E30B947312}" dt="2023-02-23T21:01:39.910" v="454"/>
          <ac:spMkLst>
            <pc:docMk/>
            <pc:sldMk cId="1469008182" sldId="2147470027"/>
            <ac:spMk id="19" creationId="{57C1EDB7-E562-489C-A1C1-DAC8CC5F46DE}"/>
          </ac:spMkLst>
        </pc:spChg>
        <pc:spChg chg="add mod">
          <ac:chgData name="Teddy P Christakos" userId="7a1cb444-71a3-426c-9f3d-e070e618f4c5" providerId="ADAL" clId="{9084B086-6F0A-40FF-B631-69E30B947312}" dt="2023-02-23T21:01:39.910" v="454"/>
          <ac:spMkLst>
            <pc:docMk/>
            <pc:sldMk cId="1469008182" sldId="2147470027"/>
            <ac:spMk id="21" creationId="{203830E7-38E4-49B1-BCE3-89AB672B09D7}"/>
          </ac:spMkLst>
        </pc:spChg>
        <pc:spChg chg="del">
          <ac:chgData name="Teddy P Christakos" userId="7a1cb444-71a3-426c-9f3d-e070e618f4c5" providerId="ADAL" clId="{9084B086-6F0A-40FF-B631-69E30B947312}" dt="2023-02-23T21:01:38.938" v="453" actId="478"/>
          <ac:spMkLst>
            <pc:docMk/>
            <pc:sldMk cId="1469008182" sldId="2147470027"/>
            <ac:spMk id="27" creationId="{63C9581B-83DF-4422-B778-5121B064E892}"/>
          </ac:spMkLst>
        </pc:spChg>
        <pc:spChg chg="del">
          <ac:chgData name="Teddy P Christakos" userId="7a1cb444-71a3-426c-9f3d-e070e618f4c5" providerId="ADAL" clId="{9084B086-6F0A-40FF-B631-69E30B947312}" dt="2023-02-23T21:01:38.938" v="453" actId="478"/>
          <ac:spMkLst>
            <pc:docMk/>
            <pc:sldMk cId="1469008182" sldId="2147470027"/>
            <ac:spMk id="28" creationId="{A33B4128-3975-42E5-9C52-59F3A430896A}"/>
          </ac:spMkLst>
        </pc:spChg>
      </pc:sldChg>
      <pc:sldChg chg="modSp mod">
        <pc:chgData name="Teddy P Christakos" userId="7a1cb444-71a3-426c-9f3d-e070e618f4c5" providerId="ADAL" clId="{9084B086-6F0A-40FF-B631-69E30B947312}" dt="2023-02-23T20:15:50.984" v="69" actId="13244"/>
        <pc:sldMkLst>
          <pc:docMk/>
          <pc:sldMk cId="41864513" sldId="2147470039"/>
        </pc:sldMkLst>
        <pc:spChg chg="mod">
          <ac:chgData name="Teddy P Christakos" userId="7a1cb444-71a3-426c-9f3d-e070e618f4c5" providerId="ADAL" clId="{9084B086-6F0A-40FF-B631-69E30B947312}" dt="2023-02-23T20:13:27.081" v="41" actId="962"/>
          <ac:spMkLst>
            <pc:docMk/>
            <pc:sldMk cId="41864513" sldId="2147470039"/>
            <ac:spMk id="28" creationId="{00000000-0000-0000-0000-000000000000}"/>
          </ac:spMkLst>
        </pc:spChg>
        <pc:spChg chg="mod">
          <ac:chgData name="Teddy P Christakos" userId="7a1cb444-71a3-426c-9f3d-e070e618f4c5" providerId="ADAL" clId="{9084B086-6F0A-40FF-B631-69E30B947312}" dt="2023-02-23T20:13:27.769" v="42" actId="962"/>
          <ac:spMkLst>
            <pc:docMk/>
            <pc:sldMk cId="41864513" sldId="2147470039"/>
            <ac:spMk id="29" creationId="{00000000-0000-0000-0000-000000000000}"/>
          </ac:spMkLst>
        </pc:spChg>
        <pc:spChg chg="mod">
          <ac:chgData name="Teddy P Christakos" userId="7a1cb444-71a3-426c-9f3d-e070e618f4c5" providerId="ADAL" clId="{9084B086-6F0A-40FF-B631-69E30B947312}" dt="2023-02-23T20:13:28.247" v="43" actId="962"/>
          <ac:spMkLst>
            <pc:docMk/>
            <pc:sldMk cId="41864513" sldId="2147470039"/>
            <ac:spMk id="30" creationId="{00000000-0000-0000-0000-000000000000}"/>
          </ac:spMkLst>
        </pc:spChg>
        <pc:spChg chg="ord">
          <ac:chgData name="Teddy P Christakos" userId="7a1cb444-71a3-426c-9f3d-e070e618f4c5" providerId="ADAL" clId="{9084B086-6F0A-40FF-B631-69E30B947312}" dt="2023-02-23T20:15:50.984" v="69" actId="13244"/>
          <ac:spMkLst>
            <pc:docMk/>
            <pc:sldMk cId="41864513" sldId="2147470039"/>
            <ac:spMk id="31" creationId="{0EDDF505-3004-4403-A227-7A3356ED5ED0}"/>
          </ac:spMkLst>
        </pc:spChg>
        <pc:spChg chg="mod">
          <ac:chgData name="Teddy P Christakos" userId="7a1cb444-71a3-426c-9f3d-e070e618f4c5" providerId="ADAL" clId="{9084B086-6F0A-40FF-B631-69E30B947312}" dt="2023-02-23T20:13:29.056" v="44" actId="962"/>
          <ac:spMkLst>
            <pc:docMk/>
            <pc:sldMk cId="41864513" sldId="2147470039"/>
            <ac:spMk id="32" creationId="{00000000-0000-0000-0000-000000000000}"/>
          </ac:spMkLst>
        </pc:spChg>
        <pc:spChg chg="mod">
          <ac:chgData name="Teddy P Christakos" userId="7a1cb444-71a3-426c-9f3d-e070e618f4c5" providerId="ADAL" clId="{9084B086-6F0A-40FF-B631-69E30B947312}" dt="2023-02-23T20:13:32.788" v="45" actId="962"/>
          <ac:spMkLst>
            <pc:docMk/>
            <pc:sldMk cId="41864513" sldId="2147470039"/>
            <ac:spMk id="33" creationId="{00000000-0000-0000-0000-000000000000}"/>
          </ac:spMkLst>
        </pc:spChg>
        <pc:spChg chg="mod">
          <ac:chgData name="Teddy P Christakos" userId="7a1cb444-71a3-426c-9f3d-e070e618f4c5" providerId="ADAL" clId="{9084B086-6F0A-40FF-B631-69E30B947312}" dt="2023-02-23T20:13:34.697" v="46" actId="962"/>
          <ac:spMkLst>
            <pc:docMk/>
            <pc:sldMk cId="41864513" sldId="2147470039"/>
            <ac:spMk id="34" creationId="{00000000-0000-0000-0000-000000000000}"/>
          </ac:spMkLst>
        </pc:spChg>
        <pc:spChg chg="mod">
          <ac:chgData name="Teddy P Christakos" userId="7a1cb444-71a3-426c-9f3d-e070e618f4c5" providerId="ADAL" clId="{9084B086-6F0A-40FF-B631-69E30B947312}" dt="2023-02-23T20:13:35.520" v="47" actId="962"/>
          <ac:spMkLst>
            <pc:docMk/>
            <pc:sldMk cId="41864513" sldId="2147470039"/>
            <ac:spMk id="35" creationId="{00000000-0000-0000-0000-000000000000}"/>
          </ac:spMkLst>
        </pc:spChg>
        <pc:spChg chg="mod">
          <ac:chgData name="Teddy P Christakos" userId="7a1cb444-71a3-426c-9f3d-e070e618f4c5" providerId="ADAL" clId="{9084B086-6F0A-40FF-B631-69E30B947312}" dt="2023-02-23T20:13:37.577" v="48" actId="962"/>
          <ac:spMkLst>
            <pc:docMk/>
            <pc:sldMk cId="41864513" sldId="2147470039"/>
            <ac:spMk id="37" creationId="{00000000-0000-0000-0000-000000000000}"/>
          </ac:spMkLst>
        </pc:spChg>
        <pc:spChg chg="mod ord">
          <ac:chgData name="Teddy P Christakos" userId="7a1cb444-71a3-426c-9f3d-e070e618f4c5" providerId="ADAL" clId="{9084B086-6F0A-40FF-B631-69E30B947312}" dt="2023-02-23T20:14:11.897" v="61" actId="962"/>
          <ac:spMkLst>
            <pc:docMk/>
            <pc:sldMk cId="41864513" sldId="2147470039"/>
            <ac:spMk id="38" creationId="{00000000-0000-0000-0000-000000000000}"/>
          </ac:spMkLst>
        </pc:spChg>
        <pc:spChg chg="mod">
          <ac:chgData name="Teddy P Christakos" userId="7a1cb444-71a3-426c-9f3d-e070e618f4c5" providerId="ADAL" clId="{9084B086-6F0A-40FF-B631-69E30B947312}" dt="2023-02-23T20:13:38.843" v="50" actId="962"/>
          <ac:spMkLst>
            <pc:docMk/>
            <pc:sldMk cId="41864513" sldId="2147470039"/>
            <ac:spMk id="41" creationId="{00000000-0000-0000-0000-000000000000}"/>
          </ac:spMkLst>
        </pc:spChg>
        <pc:spChg chg="ord">
          <ac:chgData name="Teddy P Christakos" userId="7a1cb444-71a3-426c-9f3d-e070e618f4c5" providerId="ADAL" clId="{9084B086-6F0A-40FF-B631-69E30B947312}" dt="2023-02-23T20:14:47.789" v="62" actId="13244"/>
          <ac:spMkLst>
            <pc:docMk/>
            <pc:sldMk cId="41864513" sldId="2147470039"/>
            <ac:spMk id="43" creationId="{74259925-2E11-408D-BDCC-3561B6CA57F8}"/>
          </ac:spMkLst>
        </pc:spChg>
        <pc:spChg chg="mod">
          <ac:chgData name="Teddy P Christakos" userId="7a1cb444-71a3-426c-9f3d-e070e618f4c5" providerId="ADAL" clId="{9084B086-6F0A-40FF-B631-69E30B947312}" dt="2023-02-23T20:13:39.910" v="51" actId="962"/>
          <ac:spMkLst>
            <pc:docMk/>
            <pc:sldMk cId="41864513" sldId="2147470039"/>
            <ac:spMk id="45" creationId="{00000000-0000-0000-0000-000000000000}"/>
          </ac:spMkLst>
        </pc:spChg>
        <pc:spChg chg="mod">
          <ac:chgData name="Teddy P Christakos" userId="7a1cb444-71a3-426c-9f3d-e070e618f4c5" providerId="ADAL" clId="{9084B086-6F0A-40FF-B631-69E30B947312}" dt="2023-02-23T20:13:53.976" v="52" actId="962"/>
          <ac:spMkLst>
            <pc:docMk/>
            <pc:sldMk cId="41864513" sldId="2147470039"/>
            <ac:spMk id="46" creationId="{00000000-0000-0000-0000-000000000000}"/>
          </ac:spMkLst>
        </pc:spChg>
        <pc:spChg chg="mod">
          <ac:chgData name="Teddy P Christakos" userId="7a1cb444-71a3-426c-9f3d-e070e618f4c5" providerId="ADAL" clId="{9084B086-6F0A-40FF-B631-69E30B947312}" dt="2023-02-23T20:13:56.366" v="53" actId="962"/>
          <ac:spMkLst>
            <pc:docMk/>
            <pc:sldMk cId="41864513" sldId="2147470039"/>
            <ac:spMk id="48" creationId="{00000000-0000-0000-0000-000000000000}"/>
          </ac:spMkLst>
        </pc:spChg>
        <pc:spChg chg="mod">
          <ac:chgData name="Teddy P Christakos" userId="7a1cb444-71a3-426c-9f3d-e070e618f4c5" providerId="ADAL" clId="{9084B086-6F0A-40FF-B631-69E30B947312}" dt="2023-02-23T20:13:57.040" v="54" actId="962"/>
          <ac:spMkLst>
            <pc:docMk/>
            <pc:sldMk cId="41864513" sldId="2147470039"/>
            <ac:spMk id="49" creationId="{00000000-0000-0000-0000-000000000000}"/>
          </ac:spMkLst>
        </pc:spChg>
        <pc:spChg chg="mod">
          <ac:chgData name="Teddy P Christakos" userId="7a1cb444-71a3-426c-9f3d-e070e618f4c5" providerId="ADAL" clId="{9084B086-6F0A-40FF-B631-69E30B947312}" dt="2023-02-23T20:13:57.669" v="55" actId="962"/>
          <ac:spMkLst>
            <pc:docMk/>
            <pc:sldMk cId="41864513" sldId="2147470039"/>
            <ac:spMk id="50" creationId="{00000000-0000-0000-0000-000000000000}"/>
          </ac:spMkLst>
        </pc:spChg>
        <pc:spChg chg="mod">
          <ac:chgData name="Teddy P Christakos" userId="7a1cb444-71a3-426c-9f3d-e070e618f4c5" providerId="ADAL" clId="{9084B086-6F0A-40FF-B631-69E30B947312}" dt="2023-02-23T20:14:00.530" v="56" actId="962"/>
          <ac:spMkLst>
            <pc:docMk/>
            <pc:sldMk cId="41864513" sldId="2147470039"/>
            <ac:spMk id="51" creationId="{00000000-0000-0000-0000-000000000000}"/>
          </ac:spMkLst>
        </pc:spChg>
        <pc:spChg chg="mod">
          <ac:chgData name="Teddy P Christakos" userId="7a1cb444-71a3-426c-9f3d-e070e618f4c5" providerId="ADAL" clId="{9084B086-6F0A-40FF-B631-69E30B947312}" dt="2023-02-23T20:14:01.216" v="57" actId="962"/>
          <ac:spMkLst>
            <pc:docMk/>
            <pc:sldMk cId="41864513" sldId="2147470039"/>
            <ac:spMk id="52" creationId="{00000000-0000-0000-0000-000000000000}"/>
          </ac:spMkLst>
        </pc:spChg>
        <pc:spChg chg="ord">
          <ac:chgData name="Teddy P Christakos" userId="7a1cb444-71a3-426c-9f3d-e070e618f4c5" providerId="ADAL" clId="{9084B086-6F0A-40FF-B631-69E30B947312}" dt="2023-02-23T20:15:26.182" v="66" actId="13244"/>
          <ac:spMkLst>
            <pc:docMk/>
            <pc:sldMk cId="41864513" sldId="2147470039"/>
            <ac:spMk id="53" creationId="{333EA600-4181-4892-94E8-BF819179CCA1}"/>
          </ac:spMkLst>
        </pc:spChg>
        <pc:spChg chg="mod">
          <ac:chgData name="Teddy P Christakos" userId="7a1cb444-71a3-426c-9f3d-e070e618f4c5" providerId="ADAL" clId="{9084B086-6F0A-40FF-B631-69E30B947312}" dt="2023-02-23T20:14:01.999" v="58" actId="962"/>
          <ac:spMkLst>
            <pc:docMk/>
            <pc:sldMk cId="41864513" sldId="2147470039"/>
            <ac:spMk id="55" creationId="{00000000-0000-0000-0000-000000000000}"/>
          </ac:spMkLst>
        </pc:spChg>
        <pc:spChg chg="mod">
          <ac:chgData name="Teddy P Christakos" userId="7a1cb444-71a3-426c-9f3d-e070e618f4c5" providerId="ADAL" clId="{9084B086-6F0A-40FF-B631-69E30B947312}" dt="2023-02-23T20:14:04.585" v="59" actId="962"/>
          <ac:spMkLst>
            <pc:docMk/>
            <pc:sldMk cId="41864513" sldId="2147470039"/>
            <ac:spMk id="56" creationId="{00000000-0000-0000-0000-000000000000}"/>
          </ac:spMkLst>
        </pc:spChg>
        <pc:spChg chg="mod">
          <ac:chgData name="Teddy P Christakos" userId="7a1cb444-71a3-426c-9f3d-e070e618f4c5" providerId="ADAL" clId="{9084B086-6F0A-40FF-B631-69E30B947312}" dt="2023-02-23T20:14:06.995" v="60" actId="962"/>
          <ac:spMkLst>
            <pc:docMk/>
            <pc:sldMk cId="41864513" sldId="2147470039"/>
            <ac:spMk id="57" creationId="{00000000-0000-0000-0000-000000000000}"/>
          </ac:spMkLst>
        </pc:spChg>
        <pc:graphicFrameChg chg="mod">
          <ac:chgData name="Teddy P Christakos" userId="7a1cb444-71a3-426c-9f3d-e070e618f4c5" providerId="ADAL" clId="{9084B086-6F0A-40FF-B631-69E30B947312}" dt="2023-02-23T20:14:52.133" v="63" actId="13244"/>
          <ac:graphicFrameMkLst>
            <pc:docMk/>
            <pc:sldMk cId="41864513" sldId="2147470039"/>
            <ac:graphicFrameMk id="39" creationId="{495DA822-53F7-498D-9C85-E7DF361FB57D}"/>
          </ac:graphicFrameMkLst>
        </pc:graphicFrameChg>
        <pc:graphicFrameChg chg="mod">
          <ac:chgData name="Teddy P Christakos" userId="7a1cb444-71a3-426c-9f3d-e070e618f4c5" providerId="ADAL" clId="{9084B086-6F0A-40FF-B631-69E30B947312}" dt="2023-02-23T20:15:01.173" v="64" actId="962"/>
          <ac:graphicFrameMkLst>
            <pc:docMk/>
            <pc:sldMk cId="41864513" sldId="2147470039"/>
            <ac:graphicFrameMk id="42" creationId="{0A1E7A06-6909-4651-9DBA-86DE715502B1}"/>
          </ac:graphicFrameMkLst>
        </pc:graphicFrameChg>
        <pc:graphicFrameChg chg="mod">
          <ac:chgData name="Teddy P Christakos" userId="7a1cb444-71a3-426c-9f3d-e070e618f4c5" providerId="ADAL" clId="{9084B086-6F0A-40FF-B631-69E30B947312}" dt="2023-02-23T20:15:33.775" v="67" actId="962"/>
          <ac:graphicFrameMkLst>
            <pc:docMk/>
            <pc:sldMk cId="41864513" sldId="2147470039"/>
            <ac:graphicFrameMk id="47" creationId="{30FAE51A-3E46-4830-BFB1-51A4F734E323}"/>
          </ac:graphicFrameMkLst>
        </pc:graphicFrameChg>
      </pc:sldChg>
      <pc:sldChg chg="modSp mod">
        <pc:chgData name="Teddy P Christakos" userId="7a1cb444-71a3-426c-9f3d-e070e618f4c5" providerId="ADAL" clId="{9084B086-6F0A-40FF-B631-69E30B947312}" dt="2023-02-23T20:17:13.675" v="78" actId="962"/>
        <pc:sldMkLst>
          <pc:docMk/>
          <pc:sldMk cId="3992156111" sldId="2147470045"/>
        </pc:sldMkLst>
        <pc:spChg chg="mod">
          <ac:chgData name="Teddy P Christakos" userId="7a1cb444-71a3-426c-9f3d-e070e618f4c5" providerId="ADAL" clId="{9084B086-6F0A-40FF-B631-69E30B947312}" dt="2023-02-23T20:17:13.675" v="78" actId="962"/>
          <ac:spMkLst>
            <pc:docMk/>
            <pc:sldMk cId="3992156111" sldId="2147470045"/>
            <ac:spMk id="7" creationId="{00000000-0000-0000-0000-000000000000}"/>
          </ac:spMkLst>
        </pc:spChg>
        <pc:spChg chg="mod">
          <ac:chgData name="Teddy P Christakos" userId="7a1cb444-71a3-426c-9f3d-e070e618f4c5" providerId="ADAL" clId="{9084B086-6F0A-40FF-B631-69E30B947312}" dt="2023-02-23T20:17:08.039" v="71" actId="962"/>
          <ac:spMkLst>
            <pc:docMk/>
            <pc:sldMk cId="3992156111" sldId="2147470045"/>
            <ac:spMk id="22" creationId="{00000000-0000-0000-0000-000000000000}"/>
          </ac:spMkLst>
        </pc:spChg>
        <pc:spChg chg="mod">
          <ac:chgData name="Teddy P Christakos" userId="7a1cb444-71a3-426c-9f3d-e070e618f4c5" providerId="ADAL" clId="{9084B086-6F0A-40FF-B631-69E30B947312}" dt="2023-02-23T20:17:08.546" v="72" actId="962"/>
          <ac:spMkLst>
            <pc:docMk/>
            <pc:sldMk cId="3992156111" sldId="2147470045"/>
            <ac:spMk id="28" creationId="{00000000-0000-0000-0000-000000000000}"/>
          </ac:spMkLst>
        </pc:spChg>
        <pc:spChg chg="mod">
          <ac:chgData name="Teddy P Christakos" userId="7a1cb444-71a3-426c-9f3d-e070e618f4c5" providerId="ADAL" clId="{9084B086-6F0A-40FF-B631-69E30B947312}" dt="2023-02-23T20:17:09.750" v="74" actId="962"/>
          <ac:spMkLst>
            <pc:docMk/>
            <pc:sldMk cId="3992156111" sldId="2147470045"/>
            <ac:spMk id="29" creationId="{00000000-0000-0000-0000-000000000000}"/>
          </ac:spMkLst>
        </pc:spChg>
        <pc:spChg chg="mod">
          <ac:chgData name="Teddy P Christakos" userId="7a1cb444-71a3-426c-9f3d-e070e618f4c5" providerId="ADAL" clId="{9084B086-6F0A-40FF-B631-69E30B947312}" dt="2023-02-23T20:17:09.050" v="73" actId="962"/>
          <ac:spMkLst>
            <pc:docMk/>
            <pc:sldMk cId="3992156111" sldId="2147470045"/>
            <ac:spMk id="30" creationId="{00000000-0000-0000-0000-000000000000}"/>
          </ac:spMkLst>
        </pc:spChg>
        <pc:spChg chg="mod">
          <ac:chgData name="Teddy P Christakos" userId="7a1cb444-71a3-426c-9f3d-e070e618f4c5" providerId="ADAL" clId="{9084B086-6F0A-40FF-B631-69E30B947312}" dt="2023-02-23T20:17:10.672" v="75" actId="962"/>
          <ac:spMkLst>
            <pc:docMk/>
            <pc:sldMk cId="3992156111" sldId="2147470045"/>
            <ac:spMk id="31" creationId="{00000000-0000-0000-0000-000000000000}"/>
          </ac:spMkLst>
        </pc:spChg>
        <pc:spChg chg="mod">
          <ac:chgData name="Teddy P Christakos" userId="7a1cb444-71a3-426c-9f3d-e070e618f4c5" providerId="ADAL" clId="{9084B086-6F0A-40FF-B631-69E30B947312}" dt="2023-02-23T20:17:11.605" v="76" actId="962"/>
          <ac:spMkLst>
            <pc:docMk/>
            <pc:sldMk cId="3992156111" sldId="2147470045"/>
            <ac:spMk id="34" creationId="{00000000-0000-0000-0000-000000000000}"/>
          </ac:spMkLst>
        </pc:spChg>
        <pc:spChg chg="mod">
          <ac:chgData name="Teddy P Christakos" userId="7a1cb444-71a3-426c-9f3d-e070e618f4c5" providerId="ADAL" clId="{9084B086-6F0A-40FF-B631-69E30B947312}" dt="2023-02-23T20:17:12.057" v="77" actId="962"/>
          <ac:spMkLst>
            <pc:docMk/>
            <pc:sldMk cId="3992156111" sldId="2147470045"/>
            <ac:spMk id="35" creationId="{00000000-0000-0000-0000-000000000000}"/>
          </ac:spMkLst>
        </pc:spChg>
        <pc:grpChg chg="mod">
          <ac:chgData name="Teddy P Christakos" userId="7a1cb444-71a3-426c-9f3d-e070e618f4c5" providerId="ADAL" clId="{9084B086-6F0A-40FF-B631-69E30B947312}" dt="2023-02-23T20:17:06.895" v="70" actId="962"/>
          <ac:grpSpMkLst>
            <pc:docMk/>
            <pc:sldMk cId="3992156111" sldId="2147470045"/>
            <ac:grpSpMk id="9" creationId="{263CD9C1-7528-454A-841E-85FE8AB3E5B3}"/>
          </ac:grpSpMkLst>
        </pc:grpChg>
      </pc:sldChg>
      <pc:sldChg chg="modSp mod">
        <pc:chgData name="Teddy P Christakos" userId="7a1cb444-71a3-426c-9f3d-e070e618f4c5" providerId="ADAL" clId="{9084B086-6F0A-40FF-B631-69E30B947312}" dt="2023-02-23T20:53:17.982" v="311"/>
        <pc:sldMkLst>
          <pc:docMk/>
          <pc:sldMk cId="1631805062" sldId="2147470050"/>
        </pc:sldMkLst>
        <pc:spChg chg="mod">
          <ac:chgData name="Teddy P Christakos" userId="7a1cb444-71a3-426c-9f3d-e070e618f4c5" providerId="ADAL" clId="{9084B086-6F0A-40FF-B631-69E30B947312}" dt="2023-02-23T20:53:17.982" v="311"/>
          <ac:spMkLst>
            <pc:docMk/>
            <pc:sldMk cId="1631805062" sldId="2147470050"/>
            <ac:spMk id="55" creationId="{573B9E2B-2DD2-45CC-94C8-547FF88CE665}"/>
          </ac:spMkLst>
        </pc:spChg>
      </pc:sldChg>
      <pc:sldChg chg="addSp delSp modSp mod">
        <pc:chgData name="Teddy P Christakos" userId="7a1cb444-71a3-426c-9f3d-e070e618f4c5" providerId="ADAL" clId="{9084B086-6F0A-40FF-B631-69E30B947312}" dt="2023-02-23T20:18:10.467" v="161" actId="13244"/>
        <pc:sldMkLst>
          <pc:docMk/>
          <pc:sldMk cId="2048329251" sldId="2147470052"/>
        </pc:sldMkLst>
        <pc:spChg chg="ord">
          <ac:chgData name="Teddy P Christakos" userId="7a1cb444-71a3-426c-9f3d-e070e618f4c5" providerId="ADAL" clId="{9084B086-6F0A-40FF-B631-69E30B947312}" dt="2023-02-23T20:18:10.467" v="161" actId="13244"/>
          <ac:spMkLst>
            <pc:docMk/>
            <pc:sldMk cId="2048329251" sldId="2147470052"/>
            <ac:spMk id="3" creationId="{5B164281-F131-48A2-854B-9D27B3A4709F}"/>
          </ac:spMkLst>
        </pc:spChg>
        <pc:spChg chg="add del mod modVis">
          <ac:chgData name="Teddy P Christakos" userId="7a1cb444-71a3-426c-9f3d-e070e618f4c5" providerId="ADAL" clId="{9084B086-6F0A-40FF-B631-69E30B947312}" dt="2023-02-23T20:17:27.198" v="120"/>
          <ac:spMkLst>
            <pc:docMk/>
            <pc:sldMk cId="2048329251" sldId="2147470052"/>
            <ac:spMk id="5" creationId="{380CF123-3591-4489-9C87-1B1DBBB60660}"/>
          </ac:spMkLst>
        </pc:spChg>
        <pc:spChg chg="mod ord">
          <ac:chgData name="Teddy P Christakos" userId="7a1cb444-71a3-426c-9f3d-e070e618f4c5" providerId="ADAL" clId="{9084B086-6F0A-40FF-B631-69E30B947312}" dt="2023-02-23T20:17:27.133" v="80" actId="948"/>
          <ac:spMkLst>
            <pc:docMk/>
            <pc:sldMk cId="2048329251" sldId="2147470052"/>
            <ac:spMk id="19" creationId="{032F924C-8E44-4D4F-8593-B4058FA7459F}"/>
          </ac:spMkLst>
        </pc:spChg>
        <pc:grpChg chg="mod">
          <ac:chgData name="Teddy P Christakos" userId="7a1cb444-71a3-426c-9f3d-e070e618f4c5" providerId="ADAL" clId="{9084B086-6F0A-40FF-B631-69E30B947312}" dt="2023-02-23T20:17:57.251" v="159" actId="962"/>
          <ac:grpSpMkLst>
            <pc:docMk/>
            <pc:sldMk cId="2048329251" sldId="2147470052"/>
            <ac:grpSpMk id="13" creationId="{5A24228A-F13C-4456-8B94-D00BA9572E04}"/>
          </ac:grpSpMkLst>
        </pc:grpChg>
        <pc:graphicFrameChg chg="add mod ord modVis replST">
          <ac:chgData name="Teddy P Christakos" userId="7a1cb444-71a3-426c-9f3d-e070e618f4c5" providerId="ADAL" clId="{9084B086-6F0A-40FF-B631-69E30B947312}" dt="2023-02-23T20:17:41.100" v="158"/>
          <ac:graphicFrameMkLst>
            <pc:docMk/>
            <pc:sldMk cId="2048329251" sldId="2147470052"/>
            <ac:graphicFrameMk id="7" creationId="{2AF7078F-C0C9-4FC4-AB66-76C1555C980C}"/>
          </ac:graphicFrameMkLst>
        </pc:graphicFrameChg>
        <pc:graphicFrameChg chg="mod">
          <ac:chgData name="Teddy P Christakos" userId="7a1cb444-71a3-426c-9f3d-e070e618f4c5" providerId="ADAL" clId="{9084B086-6F0A-40FF-B631-69E30B947312}" dt="2023-02-23T20:18:01.336" v="160" actId="962"/>
          <ac:graphicFrameMkLst>
            <pc:docMk/>
            <pc:sldMk cId="2048329251" sldId="2147470052"/>
            <ac:graphicFrameMk id="14" creationId="{46E713A6-5B94-4CAD-9874-0667AD3C1B55}"/>
          </ac:graphicFrameMkLst>
        </pc:graphicFrameChg>
      </pc:sldChg>
      <pc:sldChg chg="modSp mod">
        <pc:chgData name="Teddy P Christakos" userId="7a1cb444-71a3-426c-9f3d-e070e618f4c5" providerId="ADAL" clId="{9084B086-6F0A-40FF-B631-69E30B947312}" dt="2023-02-23T20:19:36.516" v="169" actId="962"/>
        <pc:sldMkLst>
          <pc:docMk/>
          <pc:sldMk cId="21821164" sldId="2147470054"/>
        </pc:sldMkLst>
        <pc:spChg chg="mod">
          <ac:chgData name="Teddy P Christakos" userId="7a1cb444-71a3-426c-9f3d-e070e618f4c5" providerId="ADAL" clId="{9084B086-6F0A-40FF-B631-69E30B947312}" dt="2023-02-23T20:19:35.338" v="167" actId="962"/>
          <ac:spMkLst>
            <pc:docMk/>
            <pc:sldMk cId="21821164" sldId="2147470054"/>
            <ac:spMk id="4" creationId="{00000000-0000-0000-0000-000000000000}"/>
          </ac:spMkLst>
        </pc:spChg>
        <pc:spChg chg="ord">
          <ac:chgData name="Teddy P Christakos" userId="7a1cb444-71a3-426c-9f3d-e070e618f4c5" providerId="ADAL" clId="{9084B086-6F0A-40FF-B631-69E30B947312}" dt="2023-02-23T20:19:18.096" v="166" actId="13244"/>
          <ac:spMkLst>
            <pc:docMk/>
            <pc:sldMk cId="21821164" sldId="2147470054"/>
            <ac:spMk id="28" creationId="{257EA486-06A8-4E77-A5D0-E26E92F6955D}"/>
          </ac:spMkLst>
        </pc:spChg>
        <pc:spChg chg="mod">
          <ac:chgData name="Teddy P Christakos" userId="7a1cb444-71a3-426c-9f3d-e070e618f4c5" providerId="ADAL" clId="{9084B086-6F0A-40FF-B631-69E30B947312}" dt="2023-02-23T20:19:35.858" v="168" actId="962"/>
          <ac:spMkLst>
            <pc:docMk/>
            <pc:sldMk cId="21821164" sldId="2147470054"/>
            <ac:spMk id="34" creationId="{00000000-0000-0000-0000-000000000000}"/>
          </ac:spMkLst>
        </pc:spChg>
        <pc:spChg chg="mod">
          <ac:chgData name="Teddy P Christakos" userId="7a1cb444-71a3-426c-9f3d-e070e618f4c5" providerId="ADAL" clId="{9084B086-6F0A-40FF-B631-69E30B947312}" dt="2023-02-23T20:19:36.516" v="169" actId="962"/>
          <ac:spMkLst>
            <pc:docMk/>
            <pc:sldMk cId="21821164" sldId="2147470054"/>
            <ac:spMk id="48" creationId="{00000000-0000-0000-0000-000000000000}"/>
          </ac:spMkLst>
        </pc:spChg>
        <pc:spChg chg="ord">
          <ac:chgData name="Teddy P Christakos" userId="7a1cb444-71a3-426c-9f3d-e070e618f4c5" providerId="ADAL" clId="{9084B086-6F0A-40FF-B631-69E30B947312}" dt="2023-02-23T20:19:06.428" v="164" actId="13244"/>
          <ac:spMkLst>
            <pc:docMk/>
            <pc:sldMk cId="21821164" sldId="2147470054"/>
            <ac:spMk id="49" creationId="{31733096-C84A-4E01-9E3B-CB85C50DE30D}"/>
          </ac:spMkLst>
        </pc:spChg>
        <pc:spChg chg="ord">
          <ac:chgData name="Teddy P Christakos" userId="7a1cb444-71a3-426c-9f3d-e070e618f4c5" providerId="ADAL" clId="{9084B086-6F0A-40FF-B631-69E30B947312}" dt="2023-02-23T20:18:54.067" v="162" actId="13244"/>
          <ac:spMkLst>
            <pc:docMk/>
            <pc:sldMk cId="21821164" sldId="2147470054"/>
            <ac:spMk id="52" creationId="{2C74B7E5-A407-478A-87C6-4EFDDD0405E4}"/>
          </ac:spMkLst>
        </pc:spChg>
        <pc:grpChg chg="mod">
          <ac:chgData name="Teddy P Christakos" userId="7a1cb444-71a3-426c-9f3d-e070e618f4c5" providerId="ADAL" clId="{9084B086-6F0A-40FF-B631-69E30B947312}" dt="2023-02-23T20:19:06.329" v="163" actId="962"/>
          <ac:grpSpMkLst>
            <pc:docMk/>
            <pc:sldMk cId="21821164" sldId="2147470054"/>
            <ac:grpSpMk id="5" creationId="{2D25C0E9-75FD-481B-AB5C-0F229814393D}"/>
          </ac:grpSpMkLst>
        </pc:grpChg>
        <pc:grpChg chg="ord">
          <ac:chgData name="Teddy P Christakos" userId="7a1cb444-71a3-426c-9f3d-e070e618f4c5" providerId="ADAL" clId="{9084B086-6F0A-40FF-B631-69E30B947312}" dt="2023-02-23T20:19:16.331" v="165" actId="13244"/>
          <ac:grpSpMkLst>
            <pc:docMk/>
            <pc:sldMk cId="21821164" sldId="2147470054"/>
            <ac:grpSpMk id="6" creationId="{B0FEAAFD-E5D9-4E05-B1F9-C4875E67DEE9}"/>
          </ac:grpSpMkLst>
        </pc:grpChg>
      </pc:sldChg>
      <pc:sldChg chg="addSp delSp modSp mod">
        <pc:chgData name="Teddy P Christakos" userId="7a1cb444-71a3-426c-9f3d-e070e618f4c5" providerId="ADAL" clId="{9084B086-6F0A-40FF-B631-69E30B947312}" dt="2023-02-23T20:20:14.561" v="236" actId="962"/>
        <pc:sldMkLst>
          <pc:docMk/>
          <pc:sldMk cId="2943481854" sldId="2147470055"/>
        </pc:sldMkLst>
        <pc:spChg chg="add del mod modVis">
          <ac:chgData name="Teddy P Christakos" userId="7a1cb444-71a3-426c-9f3d-e070e618f4c5" providerId="ADAL" clId="{9084B086-6F0A-40FF-B631-69E30B947312}" dt="2023-02-23T20:19:48.230" v="211"/>
          <ac:spMkLst>
            <pc:docMk/>
            <pc:sldMk cId="2943481854" sldId="2147470055"/>
            <ac:spMk id="4" creationId="{34AAB383-415F-4060-B329-C4D82BA9C003}"/>
          </ac:spMkLst>
        </pc:spChg>
        <pc:spChg chg="mod ord">
          <ac:chgData name="Teddy P Christakos" userId="7a1cb444-71a3-426c-9f3d-e070e618f4c5" providerId="ADAL" clId="{9084B086-6F0A-40FF-B631-69E30B947312}" dt="2023-02-23T20:19:48.176" v="171" actId="948"/>
          <ac:spMkLst>
            <pc:docMk/>
            <pc:sldMk cId="2943481854" sldId="2147470055"/>
            <ac:spMk id="22" creationId="{607FE0C4-CF08-4EC7-A153-FB570B13B839}"/>
          </ac:spMkLst>
        </pc:spChg>
        <pc:spChg chg="mod">
          <ac:chgData name="Teddy P Christakos" userId="7a1cb444-71a3-426c-9f3d-e070e618f4c5" providerId="ADAL" clId="{9084B086-6F0A-40FF-B631-69E30B947312}" dt="2023-02-23T20:20:13.496" v="234" actId="962"/>
          <ac:spMkLst>
            <pc:docMk/>
            <pc:sldMk cId="2943481854" sldId="2147470055"/>
            <ac:spMk id="24" creationId="{00000000-0000-0000-0000-000000000000}"/>
          </ac:spMkLst>
        </pc:spChg>
        <pc:spChg chg="mod">
          <ac:chgData name="Teddy P Christakos" userId="7a1cb444-71a3-426c-9f3d-e070e618f4c5" providerId="ADAL" clId="{9084B086-6F0A-40FF-B631-69E30B947312}" dt="2023-02-23T20:20:14.159" v="235" actId="962"/>
          <ac:spMkLst>
            <pc:docMk/>
            <pc:sldMk cId="2943481854" sldId="2147470055"/>
            <ac:spMk id="25" creationId="{00000000-0000-0000-0000-000000000000}"/>
          </ac:spMkLst>
        </pc:spChg>
        <pc:spChg chg="mod">
          <ac:chgData name="Teddy P Christakos" userId="7a1cb444-71a3-426c-9f3d-e070e618f4c5" providerId="ADAL" clId="{9084B086-6F0A-40FF-B631-69E30B947312}" dt="2023-02-23T20:20:14.561" v="236" actId="962"/>
          <ac:spMkLst>
            <pc:docMk/>
            <pc:sldMk cId="2943481854" sldId="2147470055"/>
            <ac:spMk id="26" creationId="{00000000-0000-0000-0000-000000000000}"/>
          </ac:spMkLst>
        </pc:spChg>
        <pc:graphicFrameChg chg="add mod ord modVis replST">
          <ac:chgData name="Teddy P Christakos" userId="7a1cb444-71a3-426c-9f3d-e070e618f4c5" providerId="ADAL" clId="{9084B086-6F0A-40FF-B631-69E30B947312}" dt="2023-02-23T20:19:50.639" v="231"/>
          <ac:graphicFrameMkLst>
            <pc:docMk/>
            <pc:sldMk cId="2943481854" sldId="2147470055"/>
            <ac:graphicFrameMk id="5" creationId="{BE925DA0-E60F-4D45-98F9-214A18AC7342}"/>
          </ac:graphicFrameMkLst>
        </pc:graphicFrameChg>
        <pc:graphicFrameChg chg="mod">
          <ac:chgData name="Teddy P Christakos" userId="7a1cb444-71a3-426c-9f3d-e070e618f4c5" providerId="ADAL" clId="{9084B086-6F0A-40FF-B631-69E30B947312}" dt="2023-02-23T20:20:02.233" v="232" actId="962"/>
          <ac:graphicFrameMkLst>
            <pc:docMk/>
            <pc:sldMk cId="2943481854" sldId="2147470055"/>
            <ac:graphicFrameMk id="18" creationId="{DA917385-2AA7-4947-9DCC-C61B85DE8BF4}"/>
          </ac:graphicFrameMkLst>
        </pc:graphicFrameChg>
        <pc:cxnChg chg="ord">
          <ac:chgData name="Teddy P Christakos" userId="7a1cb444-71a3-426c-9f3d-e070e618f4c5" providerId="ADAL" clId="{9084B086-6F0A-40FF-B631-69E30B947312}" dt="2023-02-23T20:20:02.346" v="233" actId="13244"/>
          <ac:cxnSpMkLst>
            <pc:docMk/>
            <pc:sldMk cId="2943481854" sldId="2147470055"/>
            <ac:cxnSpMk id="16" creationId="{512C3533-BF00-4CE0-ABD7-96B4334163E0}"/>
          </ac:cxnSpMkLst>
        </pc:cxnChg>
      </pc:sldChg>
      <pc:sldChg chg="addSp delSp modSp mod">
        <pc:chgData name="Teddy P Christakos" userId="7a1cb444-71a3-426c-9f3d-e070e618f4c5" providerId="ADAL" clId="{9084B086-6F0A-40FF-B631-69E30B947312}" dt="2023-02-23T20:22:06.516" v="302" actId="13244"/>
        <pc:sldMkLst>
          <pc:docMk/>
          <pc:sldMk cId="1399706412" sldId="2147470059"/>
        </pc:sldMkLst>
        <pc:spChg chg="mod ord">
          <ac:chgData name="Teddy P Christakos" userId="7a1cb444-71a3-426c-9f3d-e070e618f4c5" providerId="ADAL" clId="{9084B086-6F0A-40FF-B631-69E30B947312}" dt="2023-02-23T20:20:28.491" v="238" actId="948"/>
          <ac:spMkLst>
            <pc:docMk/>
            <pc:sldMk cId="1399706412" sldId="2147470059"/>
            <ac:spMk id="2" creationId="{24D3AE21-0D9A-4428-8A24-64C5EC8E7AF4}"/>
          </ac:spMkLst>
        </pc:spChg>
        <pc:spChg chg="add del mod modVis">
          <ac:chgData name="Teddy P Christakos" userId="7a1cb444-71a3-426c-9f3d-e070e618f4c5" providerId="ADAL" clId="{9084B086-6F0A-40FF-B631-69E30B947312}" dt="2023-02-23T20:20:28.520" v="278"/>
          <ac:spMkLst>
            <pc:docMk/>
            <pc:sldMk cId="1399706412" sldId="2147470059"/>
            <ac:spMk id="5" creationId="{5F70687B-2835-443E-866A-A5A0D5FF43DE}"/>
          </ac:spMkLst>
        </pc:spChg>
        <pc:spChg chg="ord">
          <ac:chgData name="Teddy P Christakos" userId="7a1cb444-71a3-426c-9f3d-e070e618f4c5" providerId="ADAL" clId="{9084B086-6F0A-40FF-B631-69E30B947312}" dt="2023-02-23T20:22:06.516" v="302" actId="13244"/>
          <ac:spMkLst>
            <pc:docMk/>
            <pc:sldMk cId="1399706412" sldId="2147470059"/>
            <ac:spMk id="22" creationId="{9F84CE8F-DEE5-4BBC-9FEB-712D465F8169}"/>
          </ac:spMkLst>
        </pc:spChg>
        <pc:spChg chg="ord">
          <ac:chgData name="Teddy P Christakos" userId="7a1cb444-71a3-426c-9f3d-e070e618f4c5" providerId="ADAL" clId="{9084B086-6F0A-40FF-B631-69E30B947312}" dt="2023-02-23T20:21:50.944" v="301" actId="13244"/>
          <ac:spMkLst>
            <pc:docMk/>
            <pc:sldMk cId="1399706412" sldId="2147470059"/>
            <ac:spMk id="27" creationId="{00000000-0000-0000-0000-000000000000}"/>
          </ac:spMkLst>
        </pc:spChg>
        <pc:graphicFrameChg chg="add mod ord modVis replST">
          <ac:chgData name="Teddy P Christakos" userId="7a1cb444-71a3-426c-9f3d-e070e618f4c5" providerId="ADAL" clId="{9084B086-6F0A-40FF-B631-69E30B947312}" dt="2023-02-23T20:21:23.790" v="298"/>
          <ac:graphicFrameMkLst>
            <pc:docMk/>
            <pc:sldMk cId="1399706412" sldId="2147470059"/>
            <ac:graphicFrameMk id="6" creationId="{28F0AAEB-B6ED-4A5F-B0A3-B03EB38212DC}"/>
          </ac:graphicFrameMkLst>
        </pc:graphicFrameChg>
        <pc:graphicFrameChg chg="mod">
          <ac:chgData name="Teddy P Christakos" userId="7a1cb444-71a3-426c-9f3d-e070e618f4c5" providerId="ADAL" clId="{9084B086-6F0A-40FF-B631-69E30B947312}" dt="2023-02-23T20:21:42.656" v="299" actId="962"/>
          <ac:graphicFrameMkLst>
            <pc:docMk/>
            <pc:sldMk cId="1399706412" sldId="2147470059"/>
            <ac:graphicFrameMk id="11" creationId="{F6851E70-E9ED-49D3-820C-714C7976D762}"/>
          </ac:graphicFrameMkLst>
        </pc:graphicFrameChg>
      </pc:sldChg>
      <pc:sldChg chg="modSp mod">
        <pc:chgData name="Teddy P Christakos" userId="7a1cb444-71a3-426c-9f3d-e070e618f4c5" providerId="ADAL" clId="{9084B086-6F0A-40FF-B631-69E30B947312}" dt="2023-02-23T20:22:19.503" v="303" actId="13244"/>
        <pc:sldMkLst>
          <pc:docMk/>
          <pc:sldMk cId="3989494153" sldId="2147470063"/>
        </pc:sldMkLst>
        <pc:spChg chg="ord">
          <ac:chgData name="Teddy P Christakos" userId="7a1cb444-71a3-426c-9f3d-e070e618f4c5" providerId="ADAL" clId="{9084B086-6F0A-40FF-B631-69E30B947312}" dt="2023-02-23T20:22:19.503" v="303" actId="13244"/>
          <ac:spMkLst>
            <pc:docMk/>
            <pc:sldMk cId="3989494153" sldId="2147470063"/>
            <ac:spMk id="22" creationId="{9E201CB6-E811-4756-B7BE-13F82B2FC4BE}"/>
          </ac:spMkLst>
        </pc:spChg>
      </pc:sldChg>
    </pc:docChg>
  </pc:docChgLst>
  <pc:docChgLst>
    <pc:chgData name="Sam J Wolfson" userId="6d1d33e9-5d72-4c69-9442-bf49db85aacf" providerId="ADAL" clId="{BD85FDBC-EB06-4601-8F39-5B8CCE143D84}"/>
    <pc:docChg chg="undo custSel modSld">
      <pc:chgData name="Sam J Wolfson" userId="6d1d33e9-5d72-4c69-9442-bf49db85aacf" providerId="ADAL" clId="{BD85FDBC-EB06-4601-8F39-5B8CCE143D84}" dt="2023-02-24T16:57:28.418" v="195" actId="13244"/>
      <pc:docMkLst>
        <pc:docMk/>
      </pc:docMkLst>
      <pc:sldChg chg="addSp delSp modSp mod">
        <pc:chgData name="Sam J Wolfson" userId="6d1d33e9-5d72-4c69-9442-bf49db85aacf" providerId="ADAL" clId="{BD85FDBC-EB06-4601-8F39-5B8CCE143D84}" dt="2023-02-24T16:57:28.418" v="195" actId="13244"/>
        <pc:sldMkLst>
          <pc:docMk/>
          <pc:sldMk cId="1821761850" sldId="2147470001"/>
        </pc:sldMkLst>
        <pc:spChg chg="ord">
          <ac:chgData name="Sam J Wolfson" userId="6d1d33e9-5d72-4c69-9442-bf49db85aacf" providerId="ADAL" clId="{BD85FDBC-EB06-4601-8F39-5B8CCE143D84}" dt="2023-02-24T16:54:28.028" v="14" actId="13244"/>
          <ac:spMkLst>
            <pc:docMk/>
            <pc:sldMk cId="1821761850" sldId="2147470001"/>
            <ac:spMk id="16" creationId="{9CA42499-A16A-4A78-8D06-0608A7557B31}"/>
          </ac:spMkLst>
        </pc:spChg>
        <pc:spChg chg="del mod">
          <ac:chgData name="Sam J Wolfson" userId="6d1d33e9-5d72-4c69-9442-bf49db85aacf" providerId="ADAL" clId="{BD85FDBC-EB06-4601-8F39-5B8CCE143D84}" dt="2023-02-24T16:53:49.143" v="7" actId="478"/>
          <ac:spMkLst>
            <pc:docMk/>
            <pc:sldMk cId="1821761850" sldId="2147470001"/>
            <ac:spMk id="24" creationId="{112C9ABD-770B-4FF8-9D87-B4E3E7504715}"/>
          </ac:spMkLst>
        </pc:spChg>
        <pc:spChg chg="add del mod ord">
          <ac:chgData name="Sam J Wolfson" userId="6d1d33e9-5d72-4c69-9442-bf49db85aacf" providerId="ADAL" clId="{BD85FDBC-EB06-4601-8F39-5B8CCE143D84}" dt="2023-02-24T16:57:19.118" v="193" actId="478"/>
          <ac:spMkLst>
            <pc:docMk/>
            <pc:sldMk cId="1821761850" sldId="2147470001"/>
            <ac:spMk id="46" creationId="{FE73672A-76F7-4BF9-884F-7911C4A07056}"/>
          </ac:spMkLst>
        </pc:spChg>
        <pc:spChg chg="add mod ord">
          <ac:chgData name="Sam J Wolfson" userId="6d1d33e9-5d72-4c69-9442-bf49db85aacf" providerId="ADAL" clId="{BD85FDBC-EB06-4601-8F39-5B8CCE143D84}" dt="2023-02-24T16:57:28.418" v="195" actId="13244"/>
          <ac:spMkLst>
            <pc:docMk/>
            <pc:sldMk cId="1821761850" sldId="2147470001"/>
            <ac:spMk id="47" creationId="{4D1E3665-D661-4AEA-85C5-667EE618DBCF}"/>
          </ac:spMkLst>
        </pc:spChg>
      </pc:sldChg>
    </pc:docChg>
  </pc:docChgLst>
  <pc:docChgLst>
    <pc:chgData name="Moorthi, Praveen Kumar" userId="5c1b8cf7-b132-4059-9b1a-cdce34eacbb5" providerId="ADAL" clId="{928DF3B3-4A90-467B-A561-6D89C2D722AF}"/>
    <pc:docChg chg="undo redo custSel modSld">
      <pc:chgData name="Moorthi, Praveen Kumar" userId="5c1b8cf7-b132-4059-9b1a-cdce34eacbb5" providerId="ADAL" clId="{928DF3B3-4A90-467B-A561-6D89C2D722AF}" dt="2023-02-10T12:48:48.060" v="195" actId="313"/>
      <pc:docMkLst>
        <pc:docMk/>
      </pc:docMkLst>
      <pc:sldChg chg="modSp">
        <pc:chgData name="Moorthi, Praveen Kumar" userId="5c1b8cf7-b132-4059-9b1a-cdce34eacbb5" providerId="ADAL" clId="{928DF3B3-4A90-467B-A561-6D89C2D722AF}" dt="2023-02-10T10:48:05.911" v="0"/>
        <pc:sldMkLst>
          <pc:docMk/>
          <pc:sldMk cId="966780738" sldId="2147469745"/>
        </pc:sldMkLst>
        <pc:spChg chg="mod">
          <ac:chgData name="Moorthi, Praveen Kumar" userId="5c1b8cf7-b132-4059-9b1a-cdce34eacbb5" providerId="ADAL" clId="{928DF3B3-4A90-467B-A561-6D89C2D722AF}" dt="2023-02-10T10:48:05.911" v="0"/>
          <ac:spMkLst>
            <pc:docMk/>
            <pc:sldMk cId="966780738" sldId="2147469745"/>
            <ac:spMk id="6" creationId="{A12B2428-5DDE-491B-B88B-332B2CE97FD0}"/>
          </ac:spMkLst>
        </pc:spChg>
      </pc:sldChg>
      <pc:sldChg chg="modSp mod modNotes">
        <pc:chgData name="Moorthi, Praveen Kumar" userId="5c1b8cf7-b132-4059-9b1a-cdce34eacbb5" providerId="ADAL" clId="{928DF3B3-4A90-467B-A561-6D89C2D722AF}" dt="2023-02-10T11:57:18.652" v="188" actId="20577"/>
        <pc:sldMkLst>
          <pc:docMk/>
          <pc:sldMk cId="82113156" sldId="2147469747"/>
        </pc:sldMkLst>
        <pc:spChg chg="mod">
          <ac:chgData name="Moorthi, Praveen Kumar" userId="5c1b8cf7-b132-4059-9b1a-cdce34eacbb5" providerId="ADAL" clId="{928DF3B3-4A90-467B-A561-6D89C2D722AF}" dt="2023-02-10T11:57:18.652" v="188" actId="20577"/>
          <ac:spMkLst>
            <pc:docMk/>
            <pc:sldMk cId="82113156" sldId="2147469747"/>
            <ac:spMk id="10" creationId="{B142DF16-299B-423D-AF0D-60C43DB46B3E}"/>
          </ac:spMkLst>
        </pc:spChg>
        <pc:spChg chg="mod">
          <ac:chgData name="Moorthi, Praveen Kumar" userId="5c1b8cf7-b132-4059-9b1a-cdce34eacbb5" providerId="ADAL" clId="{928DF3B3-4A90-467B-A561-6D89C2D722AF}" dt="2023-02-10T11:57:13.177" v="186" actId="20577"/>
          <ac:spMkLst>
            <pc:docMk/>
            <pc:sldMk cId="82113156" sldId="2147469747"/>
            <ac:spMk id="23" creationId="{B94941F6-E6FC-41CE-90E0-2D7030B38EDB}"/>
          </ac:spMkLst>
        </pc:spChg>
      </pc:sldChg>
      <pc:sldChg chg="modSp mod">
        <pc:chgData name="Moorthi, Praveen Kumar" userId="5c1b8cf7-b132-4059-9b1a-cdce34eacbb5" providerId="ADAL" clId="{928DF3B3-4A90-467B-A561-6D89C2D722AF}" dt="2023-02-10T12:48:48.060" v="195" actId="313"/>
        <pc:sldMkLst>
          <pc:docMk/>
          <pc:sldMk cId="1088638646" sldId="2147469748"/>
        </pc:sldMkLst>
        <pc:spChg chg="mod">
          <ac:chgData name="Moorthi, Praveen Kumar" userId="5c1b8cf7-b132-4059-9b1a-cdce34eacbb5" providerId="ADAL" clId="{928DF3B3-4A90-467B-A561-6D89C2D722AF}" dt="2023-02-10T11:53:18.529" v="162" actId="20577"/>
          <ac:spMkLst>
            <pc:docMk/>
            <pc:sldMk cId="1088638646" sldId="2147469748"/>
            <ac:spMk id="24" creationId="{55C7BB93-0DDC-4412-B367-6DB7BED55562}"/>
          </ac:spMkLst>
        </pc:spChg>
        <pc:spChg chg="mod">
          <ac:chgData name="Moorthi, Praveen Kumar" userId="5c1b8cf7-b132-4059-9b1a-cdce34eacbb5" providerId="ADAL" clId="{928DF3B3-4A90-467B-A561-6D89C2D722AF}" dt="2023-02-10T11:53:09.758" v="160" actId="14100"/>
          <ac:spMkLst>
            <pc:docMk/>
            <pc:sldMk cId="1088638646" sldId="2147469748"/>
            <ac:spMk id="31" creationId="{4053A6C8-26C2-4703-B9EB-C387DCDA6791}"/>
          </ac:spMkLst>
        </pc:spChg>
        <pc:spChg chg="mod">
          <ac:chgData name="Moorthi, Praveen Kumar" userId="5c1b8cf7-b132-4059-9b1a-cdce34eacbb5" providerId="ADAL" clId="{928DF3B3-4A90-467B-A561-6D89C2D722AF}" dt="2023-02-10T11:53:09.758" v="160" actId="14100"/>
          <ac:spMkLst>
            <pc:docMk/>
            <pc:sldMk cId="1088638646" sldId="2147469748"/>
            <ac:spMk id="32" creationId="{7A2DD5C1-D37E-4964-8085-5655E64BA71C}"/>
          </ac:spMkLst>
        </pc:spChg>
        <pc:spChg chg="mod">
          <ac:chgData name="Moorthi, Praveen Kumar" userId="5c1b8cf7-b132-4059-9b1a-cdce34eacbb5" providerId="ADAL" clId="{928DF3B3-4A90-467B-A561-6D89C2D722AF}" dt="2023-02-10T11:53:09.758" v="160" actId="14100"/>
          <ac:spMkLst>
            <pc:docMk/>
            <pc:sldMk cId="1088638646" sldId="2147469748"/>
            <ac:spMk id="33" creationId="{BE43735C-4492-4E83-BD51-4CDEBDF647A9}"/>
          </ac:spMkLst>
        </pc:spChg>
        <pc:spChg chg="mod">
          <ac:chgData name="Moorthi, Praveen Kumar" userId="5c1b8cf7-b132-4059-9b1a-cdce34eacbb5" providerId="ADAL" clId="{928DF3B3-4A90-467B-A561-6D89C2D722AF}" dt="2023-02-10T11:53:09.758" v="160" actId="14100"/>
          <ac:spMkLst>
            <pc:docMk/>
            <pc:sldMk cId="1088638646" sldId="2147469748"/>
            <ac:spMk id="34" creationId="{52759A87-9109-494B-B38B-97C43E253D21}"/>
          </ac:spMkLst>
        </pc:spChg>
        <pc:spChg chg="mod">
          <ac:chgData name="Moorthi, Praveen Kumar" userId="5c1b8cf7-b132-4059-9b1a-cdce34eacbb5" providerId="ADAL" clId="{928DF3B3-4A90-467B-A561-6D89C2D722AF}" dt="2023-02-10T11:53:09.758" v="160" actId="14100"/>
          <ac:spMkLst>
            <pc:docMk/>
            <pc:sldMk cId="1088638646" sldId="2147469748"/>
            <ac:spMk id="35" creationId="{46B326A4-359E-4B42-A01D-982885B8065B}"/>
          </ac:spMkLst>
        </pc:spChg>
        <pc:spChg chg="mod">
          <ac:chgData name="Moorthi, Praveen Kumar" userId="5c1b8cf7-b132-4059-9b1a-cdce34eacbb5" providerId="ADAL" clId="{928DF3B3-4A90-467B-A561-6D89C2D722AF}" dt="2023-02-10T11:53:09.758" v="160" actId="14100"/>
          <ac:spMkLst>
            <pc:docMk/>
            <pc:sldMk cId="1088638646" sldId="2147469748"/>
            <ac:spMk id="37" creationId="{BC0AEAA4-73D4-46A4-A402-681A18933FAC}"/>
          </ac:spMkLst>
        </pc:spChg>
        <pc:spChg chg="mod">
          <ac:chgData name="Moorthi, Praveen Kumar" userId="5c1b8cf7-b132-4059-9b1a-cdce34eacbb5" providerId="ADAL" clId="{928DF3B3-4A90-467B-A561-6D89C2D722AF}" dt="2023-02-10T12:48:48.060" v="195" actId="313"/>
          <ac:spMkLst>
            <pc:docMk/>
            <pc:sldMk cId="1088638646" sldId="2147469748"/>
            <ac:spMk id="38" creationId="{2FF13AFE-A47B-4AA2-9A6C-F988AA135CD7}"/>
          </ac:spMkLst>
        </pc:spChg>
        <pc:spChg chg="mod">
          <ac:chgData name="Moorthi, Praveen Kumar" userId="5c1b8cf7-b132-4059-9b1a-cdce34eacbb5" providerId="ADAL" clId="{928DF3B3-4A90-467B-A561-6D89C2D722AF}" dt="2023-02-10T12:48:43.484" v="194" actId="313"/>
          <ac:spMkLst>
            <pc:docMk/>
            <pc:sldMk cId="1088638646" sldId="2147469748"/>
            <ac:spMk id="39" creationId="{97DB5BE5-BD01-47FA-9038-C4898B4C043B}"/>
          </ac:spMkLst>
        </pc:spChg>
        <pc:spChg chg="mod">
          <ac:chgData name="Moorthi, Praveen Kumar" userId="5c1b8cf7-b132-4059-9b1a-cdce34eacbb5" providerId="ADAL" clId="{928DF3B3-4A90-467B-A561-6D89C2D722AF}" dt="2023-02-10T11:53:09.758" v="160" actId="14100"/>
          <ac:spMkLst>
            <pc:docMk/>
            <pc:sldMk cId="1088638646" sldId="2147469748"/>
            <ac:spMk id="40" creationId="{BC3E3559-D97C-498A-973A-046C62FD938D}"/>
          </ac:spMkLst>
        </pc:spChg>
        <pc:grpChg chg="mod">
          <ac:chgData name="Moorthi, Praveen Kumar" userId="5c1b8cf7-b132-4059-9b1a-cdce34eacbb5" providerId="ADAL" clId="{928DF3B3-4A90-467B-A561-6D89C2D722AF}" dt="2023-02-10T11:53:09.758" v="160" actId="14100"/>
          <ac:grpSpMkLst>
            <pc:docMk/>
            <pc:sldMk cId="1088638646" sldId="2147469748"/>
            <ac:grpSpMk id="6" creationId="{DCE05196-3645-4D9C-8522-C1E635F8BE1B}"/>
          </ac:grpSpMkLst>
        </pc:grpChg>
      </pc:sldChg>
      <pc:sldChg chg="modSp modNotes">
        <pc:chgData name="Moorthi, Praveen Kumar" userId="5c1b8cf7-b132-4059-9b1a-cdce34eacbb5" providerId="ADAL" clId="{928DF3B3-4A90-467B-A561-6D89C2D722AF}" dt="2023-02-10T10:48:05.911" v="0"/>
        <pc:sldMkLst>
          <pc:docMk/>
          <pc:sldMk cId="2014790918" sldId="2147469766"/>
        </pc:sldMkLst>
        <pc:spChg chg="mod">
          <ac:chgData name="Moorthi, Praveen Kumar" userId="5c1b8cf7-b132-4059-9b1a-cdce34eacbb5" providerId="ADAL" clId="{928DF3B3-4A90-467B-A561-6D89C2D722AF}" dt="2023-02-10T10:48:05.911" v="0"/>
          <ac:spMkLst>
            <pc:docMk/>
            <pc:sldMk cId="2014790918" sldId="2147469766"/>
            <ac:spMk id="23" creationId="{07642A51-0906-4055-886A-03EA4A4919C5}"/>
          </ac:spMkLst>
        </pc:spChg>
      </pc:sldChg>
      <pc:sldChg chg="modSp mod">
        <pc:chgData name="Moorthi, Praveen Kumar" userId="5c1b8cf7-b132-4059-9b1a-cdce34eacbb5" providerId="ADAL" clId="{928DF3B3-4A90-467B-A561-6D89C2D722AF}" dt="2023-02-10T11:49:08.289" v="133" actId="14734"/>
        <pc:sldMkLst>
          <pc:docMk/>
          <pc:sldMk cId="4230713198" sldId="2147469773"/>
        </pc:sldMkLst>
        <pc:graphicFrameChg chg="modGraphic">
          <ac:chgData name="Moorthi, Praveen Kumar" userId="5c1b8cf7-b132-4059-9b1a-cdce34eacbb5" providerId="ADAL" clId="{928DF3B3-4A90-467B-A561-6D89C2D722AF}" dt="2023-02-10T11:49:08.289" v="133" actId="14734"/>
          <ac:graphicFrameMkLst>
            <pc:docMk/>
            <pc:sldMk cId="4230713198" sldId="2147469773"/>
            <ac:graphicFrameMk id="7" creationId="{1AE66C96-992C-4D54-BE59-96DD64719925}"/>
          </ac:graphicFrameMkLst>
        </pc:graphicFrameChg>
      </pc:sldChg>
      <pc:sldChg chg="modSp mod">
        <pc:chgData name="Moorthi, Praveen Kumar" userId="5c1b8cf7-b132-4059-9b1a-cdce34eacbb5" providerId="ADAL" clId="{928DF3B3-4A90-467B-A561-6D89C2D722AF}" dt="2023-02-10T10:53:27.821" v="21" actId="20577"/>
        <pc:sldMkLst>
          <pc:docMk/>
          <pc:sldMk cId="2119380141" sldId="2147469799"/>
        </pc:sldMkLst>
        <pc:spChg chg="mod">
          <ac:chgData name="Moorthi, Praveen Kumar" userId="5c1b8cf7-b132-4059-9b1a-cdce34eacbb5" providerId="ADAL" clId="{928DF3B3-4A90-467B-A561-6D89C2D722AF}" dt="2023-02-10T10:53:27.821" v="21" actId="20577"/>
          <ac:spMkLst>
            <pc:docMk/>
            <pc:sldMk cId="2119380141" sldId="2147469799"/>
            <ac:spMk id="10" creationId="{D879F9E1-BC31-4649-A4BA-9C5701A26C1C}"/>
          </ac:spMkLst>
        </pc:spChg>
        <pc:spChg chg="mod">
          <ac:chgData name="Moorthi, Praveen Kumar" userId="5c1b8cf7-b132-4059-9b1a-cdce34eacbb5" providerId="ADAL" clId="{928DF3B3-4A90-467B-A561-6D89C2D722AF}" dt="2023-02-10T10:49:44.290" v="13" actId="20577"/>
          <ac:spMkLst>
            <pc:docMk/>
            <pc:sldMk cId="2119380141" sldId="2147469799"/>
            <ac:spMk id="13" creationId="{EBD0350A-CAA3-4DF8-97F6-CB895851F196}"/>
          </ac:spMkLst>
        </pc:spChg>
      </pc:sldChg>
      <pc:sldChg chg="modSp">
        <pc:chgData name="Moorthi, Praveen Kumar" userId="5c1b8cf7-b132-4059-9b1a-cdce34eacbb5" providerId="ADAL" clId="{928DF3B3-4A90-467B-A561-6D89C2D722AF}" dt="2023-02-10T10:48:05.911" v="0"/>
        <pc:sldMkLst>
          <pc:docMk/>
          <pc:sldMk cId="105390478" sldId="2147469800"/>
        </pc:sldMkLst>
        <pc:spChg chg="mod">
          <ac:chgData name="Moorthi, Praveen Kumar" userId="5c1b8cf7-b132-4059-9b1a-cdce34eacbb5" providerId="ADAL" clId="{928DF3B3-4A90-467B-A561-6D89C2D722AF}" dt="2023-02-10T10:48:05.911" v="0"/>
          <ac:spMkLst>
            <pc:docMk/>
            <pc:sldMk cId="105390478" sldId="2147469800"/>
            <ac:spMk id="30" creationId="{3B9975D9-3DB0-4A9D-9D49-C70E8BE55CB8}"/>
          </ac:spMkLst>
        </pc:spChg>
      </pc:sldChg>
      <pc:sldChg chg="modSp">
        <pc:chgData name="Moorthi, Praveen Kumar" userId="5c1b8cf7-b132-4059-9b1a-cdce34eacbb5" providerId="ADAL" clId="{928DF3B3-4A90-467B-A561-6D89C2D722AF}" dt="2023-02-10T10:48:05.911" v="0"/>
        <pc:sldMkLst>
          <pc:docMk/>
          <pc:sldMk cId="4100379027" sldId="2147469801"/>
        </pc:sldMkLst>
        <pc:spChg chg="mod">
          <ac:chgData name="Moorthi, Praveen Kumar" userId="5c1b8cf7-b132-4059-9b1a-cdce34eacbb5" providerId="ADAL" clId="{928DF3B3-4A90-467B-A561-6D89C2D722AF}" dt="2023-02-10T10:48:05.911" v="0"/>
          <ac:spMkLst>
            <pc:docMk/>
            <pc:sldMk cId="4100379027" sldId="2147469801"/>
            <ac:spMk id="12" creationId="{726D11FB-B0EB-4A61-A98B-D2626E21FB31}"/>
          </ac:spMkLst>
        </pc:spChg>
      </pc:sldChg>
      <pc:sldChg chg="modSp mod modNotes">
        <pc:chgData name="Moorthi, Praveen Kumar" userId="5c1b8cf7-b132-4059-9b1a-cdce34eacbb5" providerId="ADAL" clId="{928DF3B3-4A90-467B-A561-6D89C2D722AF}" dt="2023-02-10T11:46:43.055" v="129" actId="20577"/>
        <pc:sldMkLst>
          <pc:docMk/>
          <pc:sldMk cId="2901038659" sldId="2147469806"/>
        </pc:sldMkLst>
        <pc:spChg chg="mod">
          <ac:chgData name="Moorthi, Praveen Kumar" userId="5c1b8cf7-b132-4059-9b1a-cdce34eacbb5" providerId="ADAL" clId="{928DF3B3-4A90-467B-A561-6D89C2D722AF}" dt="2023-02-10T11:46:43.055" v="129" actId="20577"/>
          <ac:spMkLst>
            <pc:docMk/>
            <pc:sldMk cId="2901038659" sldId="2147469806"/>
            <ac:spMk id="123" creationId="{D317E740-C5B5-4A0B-8F67-824264F38390}"/>
          </ac:spMkLst>
        </pc:spChg>
        <pc:spChg chg="mod">
          <ac:chgData name="Moorthi, Praveen Kumar" userId="5c1b8cf7-b132-4059-9b1a-cdce34eacbb5" providerId="ADAL" clId="{928DF3B3-4A90-467B-A561-6D89C2D722AF}" dt="2023-02-10T10:48:05.911" v="0"/>
          <ac:spMkLst>
            <pc:docMk/>
            <pc:sldMk cId="2901038659" sldId="2147469806"/>
            <ac:spMk id="144" creationId="{A9F93B68-2F02-4E6A-BEA7-E1B9A1608AA1}"/>
          </ac:spMkLst>
        </pc:spChg>
      </pc:sldChg>
      <pc:sldChg chg="modSp mod">
        <pc:chgData name="Moorthi, Praveen Kumar" userId="5c1b8cf7-b132-4059-9b1a-cdce34eacbb5" providerId="ADAL" clId="{928DF3B3-4A90-467B-A561-6D89C2D722AF}" dt="2023-02-10T11:55:12.443" v="184" actId="20577"/>
        <pc:sldMkLst>
          <pc:docMk/>
          <pc:sldMk cId="635839026" sldId="2147469818"/>
        </pc:sldMkLst>
        <pc:spChg chg="mod">
          <ac:chgData name="Moorthi, Praveen Kumar" userId="5c1b8cf7-b132-4059-9b1a-cdce34eacbb5" providerId="ADAL" clId="{928DF3B3-4A90-467B-A561-6D89C2D722AF}" dt="2023-02-10T11:55:08.801" v="182" actId="20577"/>
          <ac:spMkLst>
            <pc:docMk/>
            <pc:sldMk cId="635839026" sldId="2147469818"/>
            <ac:spMk id="15" creationId="{89A42C5F-1F13-47DE-8B5F-ED4D5FAAF802}"/>
          </ac:spMkLst>
        </pc:spChg>
        <pc:spChg chg="mod">
          <ac:chgData name="Moorthi, Praveen Kumar" userId="5c1b8cf7-b132-4059-9b1a-cdce34eacbb5" providerId="ADAL" clId="{928DF3B3-4A90-467B-A561-6D89C2D722AF}" dt="2023-02-10T11:55:12.443" v="184" actId="20577"/>
          <ac:spMkLst>
            <pc:docMk/>
            <pc:sldMk cId="635839026" sldId="2147469818"/>
            <ac:spMk id="20" creationId="{07DB1C6C-1B64-40F8-B428-5862D4CD3BEB}"/>
          </ac:spMkLst>
        </pc:spChg>
      </pc:sldChg>
      <pc:sldChg chg="modSp">
        <pc:chgData name="Moorthi, Praveen Kumar" userId="5c1b8cf7-b132-4059-9b1a-cdce34eacbb5" providerId="ADAL" clId="{928DF3B3-4A90-467B-A561-6D89C2D722AF}" dt="2023-02-10T10:48:05.911" v="0"/>
        <pc:sldMkLst>
          <pc:docMk/>
          <pc:sldMk cId="4123858484" sldId="2147469822"/>
        </pc:sldMkLst>
        <pc:spChg chg="mod">
          <ac:chgData name="Moorthi, Praveen Kumar" userId="5c1b8cf7-b132-4059-9b1a-cdce34eacbb5" providerId="ADAL" clId="{928DF3B3-4A90-467B-A561-6D89C2D722AF}" dt="2023-02-10T10:48:05.911" v="0"/>
          <ac:spMkLst>
            <pc:docMk/>
            <pc:sldMk cId="4123858484" sldId="2147469822"/>
            <ac:spMk id="15" creationId="{69669674-C35B-482D-88D0-EA190C2B5EEB}"/>
          </ac:spMkLst>
        </pc:spChg>
      </pc:sldChg>
      <pc:sldChg chg="modSp modNotes">
        <pc:chgData name="Moorthi, Praveen Kumar" userId="5c1b8cf7-b132-4059-9b1a-cdce34eacbb5" providerId="ADAL" clId="{928DF3B3-4A90-467B-A561-6D89C2D722AF}" dt="2023-02-10T10:48:05.911" v="0"/>
        <pc:sldMkLst>
          <pc:docMk/>
          <pc:sldMk cId="301193100" sldId="2147469823"/>
        </pc:sldMkLst>
        <pc:spChg chg="mod">
          <ac:chgData name="Moorthi, Praveen Kumar" userId="5c1b8cf7-b132-4059-9b1a-cdce34eacbb5" providerId="ADAL" clId="{928DF3B3-4A90-467B-A561-6D89C2D722AF}" dt="2023-02-10T10:48:05.911" v="0"/>
          <ac:spMkLst>
            <pc:docMk/>
            <pc:sldMk cId="301193100" sldId="2147469823"/>
            <ac:spMk id="75" creationId="{F8F8DC05-C2A6-45A9-A903-2AD4EABC34EE}"/>
          </ac:spMkLst>
        </pc:spChg>
      </pc:sldChg>
      <pc:sldChg chg="modSp mod">
        <pc:chgData name="Moorthi, Praveen Kumar" userId="5c1b8cf7-b132-4059-9b1a-cdce34eacbb5" providerId="ADAL" clId="{928DF3B3-4A90-467B-A561-6D89C2D722AF}" dt="2023-02-10T11:58:19.830" v="192" actId="20577"/>
        <pc:sldMkLst>
          <pc:docMk/>
          <pc:sldMk cId="3516228881" sldId="2147469836"/>
        </pc:sldMkLst>
        <pc:spChg chg="mod">
          <ac:chgData name="Moorthi, Praveen Kumar" userId="5c1b8cf7-b132-4059-9b1a-cdce34eacbb5" providerId="ADAL" clId="{928DF3B3-4A90-467B-A561-6D89C2D722AF}" dt="2023-02-10T11:58:19.830" v="192" actId="20577"/>
          <ac:spMkLst>
            <pc:docMk/>
            <pc:sldMk cId="3516228881" sldId="2147469836"/>
            <ac:spMk id="70" creationId="{882C76D9-B4B7-464A-AF7F-EDCA344A6032}"/>
          </ac:spMkLst>
        </pc:spChg>
        <pc:spChg chg="mod">
          <ac:chgData name="Moorthi, Praveen Kumar" userId="5c1b8cf7-b132-4059-9b1a-cdce34eacbb5" providerId="ADAL" clId="{928DF3B3-4A90-467B-A561-6D89C2D722AF}" dt="2023-02-10T11:58:14.929" v="190" actId="20577"/>
          <ac:spMkLst>
            <pc:docMk/>
            <pc:sldMk cId="3516228881" sldId="2147469836"/>
            <ac:spMk id="79" creationId="{65E81EF6-3675-48E8-8959-59636234C924}"/>
          </ac:spMkLst>
        </pc:spChg>
      </pc:sldChg>
      <pc:sldChg chg="modSp">
        <pc:chgData name="Moorthi, Praveen Kumar" userId="5c1b8cf7-b132-4059-9b1a-cdce34eacbb5" providerId="ADAL" clId="{928DF3B3-4A90-467B-A561-6D89C2D722AF}" dt="2023-02-10T10:48:05.911" v="0"/>
        <pc:sldMkLst>
          <pc:docMk/>
          <pc:sldMk cId="1102805799" sldId="2147469837"/>
        </pc:sldMkLst>
        <pc:graphicFrameChg chg="mod">
          <ac:chgData name="Moorthi, Praveen Kumar" userId="5c1b8cf7-b132-4059-9b1a-cdce34eacbb5" providerId="ADAL" clId="{928DF3B3-4A90-467B-A561-6D89C2D722AF}" dt="2023-02-10T10:48:05.911" v="0"/>
          <ac:graphicFrameMkLst>
            <pc:docMk/>
            <pc:sldMk cId="1102805799" sldId="2147469837"/>
            <ac:graphicFrameMk id="19" creationId="{D8FFBB15-F36A-4B68-A392-05CC4B387E10}"/>
          </ac:graphicFrameMkLst>
        </pc:graphicFrameChg>
      </pc:sldChg>
      <pc:sldChg chg="modSp mod">
        <pc:chgData name="Moorthi, Praveen Kumar" userId="5c1b8cf7-b132-4059-9b1a-cdce34eacbb5" providerId="ADAL" clId="{928DF3B3-4A90-467B-A561-6D89C2D722AF}" dt="2023-02-10T11:29:29.791" v="37" actId="20577"/>
        <pc:sldMkLst>
          <pc:docMk/>
          <pc:sldMk cId="3279726186" sldId="2147469845"/>
        </pc:sldMkLst>
        <pc:spChg chg="mod">
          <ac:chgData name="Moorthi, Praveen Kumar" userId="5c1b8cf7-b132-4059-9b1a-cdce34eacbb5" providerId="ADAL" clId="{928DF3B3-4A90-467B-A561-6D89C2D722AF}" dt="2023-02-10T11:29:29.791" v="37" actId="20577"/>
          <ac:spMkLst>
            <pc:docMk/>
            <pc:sldMk cId="3279726186" sldId="2147469845"/>
            <ac:spMk id="111" creationId="{8563A466-820D-4148-A85A-52084151E809}"/>
          </ac:spMkLst>
        </pc:spChg>
        <pc:spChg chg="mod">
          <ac:chgData name="Moorthi, Praveen Kumar" userId="5c1b8cf7-b132-4059-9b1a-cdce34eacbb5" providerId="ADAL" clId="{928DF3B3-4A90-467B-A561-6D89C2D722AF}" dt="2023-02-10T11:29:26.663" v="35" actId="20577"/>
          <ac:spMkLst>
            <pc:docMk/>
            <pc:sldMk cId="3279726186" sldId="2147469845"/>
            <ac:spMk id="114" creationId="{626822FA-1BD5-45EA-B817-D8468F2A72EB}"/>
          </ac:spMkLst>
        </pc:spChg>
        <pc:cxnChg chg="mod">
          <ac:chgData name="Moorthi, Praveen Kumar" userId="5c1b8cf7-b132-4059-9b1a-cdce34eacbb5" providerId="ADAL" clId="{928DF3B3-4A90-467B-A561-6D89C2D722AF}" dt="2023-02-10T11:29:29.362" v="36" actId="20577"/>
          <ac:cxnSpMkLst>
            <pc:docMk/>
            <pc:sldMk cId="3279726186" sldId="2147469845"/>
            <ac:cxnSpMk id="112" creationId="{4B149389-C526-4EAB-ADA7-27172F423110}"/>
          </ac:cxnSpMkLst>
        </pc:cxnChg>
      </pc:sldChg>
      <pc:sldChg chg="modSp">
        <pc:chgData name="Moorthi, Praveen Kumar" userId="5c1b8cf7-b132-4059-9b1a-cdce34eacbb5" providerId="ADAL" clId="{928DF3B3-4A90-467B-A561-6D89C2D722AF}" dt="2023-02-10T10:48:05.911" v="0"/>
        <pc:sldMkLst>
          <pc:docMk/>
          <pc:sldMk cId="2903779001" sldId="2147469854"/>
        </pc:sldMkLst>
        <pc:spChg chg="mod">
          <ac:chgData name="Moorthi, Praveen Kumar" userId="5c1b8cf7-b132-4059-9b1a-cdce34eacbb5" providerId="ADAL" clId="{928DF3B3-4A90-467B-A561-6D89C2D722AF}" dt="2023-02-10T10:48:05.911" v="0"/>
          <ac:spMkLst>
            <pc:docMk/>
            <pc:sldMk cId="2903779001" sldId="2147469854"/>
            <ac:spMk id="3" creationId="{502A318B-14C6-4577-9E7E-CEF44B551453}"/>
          </ac:spMkLst>
        </pc:spChg>
      </pc:sldChg>
      <pc:sldChg chg="modSp mod modNotes">
        <pc:chgData name="Moorthi, Praveen Kumar" userId="5c1b8cf7-b132-4059-9b1a-cdce34eacbb5" providerId="ADAL" clId="{928DF3B3-4A90-467B-A561-6D89C2D722AF}" dt="2023-02-10T11:29:59.370" v="43" actId="20577"/>
        <pc:sldMkLst>
          <pc:docMk/>
          <pc:sldMk cId="3289033331" sldId="2147469855"/>
        </pc:sldMkLst>
        <pc:spChg chg="mod">
          <ac:chgData name="Moorthi, Praveen Kumar" userId="5c1b8cf7-b132-4059-9b1a-cdce34eacbb5" providerId="ADAL" clId="{928DF3B3-4A90-467B-A561-6D89C2D722AF}" dt="2023-02-10T11:29:59.370" v="43" actId="20577"/>
          <ac:spMkLst>
            <pc:docMk/>
            <pc:sldMk cId="3289033331" sldId="2147469855"/>
            <ac:spMk id="107" creationId="{749DE5AA-BFBB-42F9-8D42-89DF6512CED4}"/>
          </ac:spMkLst>
        </pc:spChg>
        <pc:spChg chg="mod">
          <ac:chgData name="Moorthi, Praveen Kumar" userId="5c1b8cf7-b132-4059-9b1a-cdce34eacbb5" providerId="ADAL" clId="{928DF3B3-4A90-467B-A561-6D89C2D722AF}" dt="2023-02-10T11:29:55.402" v="41" actId="20577"/>
          <ac:spMkLst>
            <pc:docMk/>
            <pc:sldMk cId="3289033331" sldId="2147469855"/>
            <ac:spMk id="111" creationId="{21395FD3-3A21-4D3C-8F86-0A01C2E0CC31}"/>
          </ac:spMkLst>
        </pc:spChg>
        <pc:spChg chg="mod">
          <ac:chgData name="Moorthi, Praveen Kumar" userId="5c1b8cf7-b132-4059-9b1a-cdce34eacbb5" providerId="ADAL" clId="{928DF3B3-4A90-467B-A561-6D89C2D722AF}" dt="2023-02-10T11:29:53.397" v="40" actId="20577"/>
          <ac:spMkLst>
            <pc:docMk/>
            <pc:sldMk cId="3289033331" sldId="2147469855"/>
            <ac:spMk id="114" creationId="{0592B9AE-4BD1-49AA-838D-4C04746FAD93}"/>
          </ac:spMkLst>
        </pc:spChg>
        <pc:cxnChg chg="mod">
          <ac:chgData name="Moorthi, Praveen Kumar" userId="5c1b8cf7-b132-4059-9b1a-cdce34eacbb5" providerId="ADAL" clId="{928DF3B3-4A90-467B-A561-6D89C2D722AF}" dt="2023-02-10T11:29:58.266" v="42" actId="20577"/>
          <ac:cxnSpMkLst>
            <pc:docMk/>
            <pc:sldMk cId="3289033331" sldId="2147469855"/>
            <ac:cxnSpMk id="108" creationId="{7452283C-24E8-44CA-A92F-4DAD733B8C44}"/>
          </ac:cxnSpMkLst>
        </pc:cxnChg>
        <pc:cxnChg chg="mod">
          <ac:chgData name="Moorthi, Praveen Kumar" userId="5c1b8cf7-b132-4059-9b1a-cdce34eacbb5" providerId="ADAL" clId="{928DF3B3-4A90-467B-A561-6D89C2D722AF}" dt="2023-02-10T11:29:55.402" v="41" actId="20577"/>
          <ac:cxnSpMkLst>
            <pc:docMk/>
            <pc:sldMk cId="3289033331" sldId="2147469855"/>
            <ac:cxnSpMk id="112" creationId="{06F707F2-543D-4B50-B601-3091F3FA87F2}"/>
          </ac:cxnSpMkLst>
        </pc:cxnChg>
        <pc:cxnChg chg="mod">
          <ac:chgData name="Moorthi, Praveen Kumar" userId="5c1b8cf7-b132-4059-9b1a-cdce34eacbb5" providerId="ADAL" clId="{928DF3B3-4A90-467B-A561-6D89C2D722AF}" dt="2023-02-10T11:29:49.301" v="38" actId="20577"/>
          <ac:cxnSpMkLst>
            <pc:docMk/>
            <pc:sldMk cId="3289033331" sldId="2147469855"/>
            <ac:cxnSpMk id="115" creationId="{C7315552-816E-43E4-AEB3-D6F06742157E}"/>
          </ac:cxnSpMkLst>
        </pc:cxnChg>
      </pc:sldChg>
      <pc:sldChg chg="modSp mod">
        <pc:chgData name="Moorthi, Praveen Kumar" userId="5c1b8cf7-b132-4059-9b1a-cdce34eacbb5" providerId="ADAL" clId="{928DF3B3-4A90-467B-A561-6D89C2D722AF}" dt="2023-02-10T11:34:59.183" v="74" actId="14100"/>
        <pc:sldMkLst>
          <pc:docMk/>
          <pc:sldMk cId="3673080475" sldId="2147469860"/>
        </pc:sldMkLst>
        <pc:spChg chg="mod">
          <ac:chgData name="Moorthi, Praveen Kumar" userId="5c1b8cf7-b132-4059-9b1a-cdce34eacbb5" providerId="ADAL" clId="{928DF3B3-4A90-467B-A561-6D89C2D722AF}" dt="2023-02-10T11:34:11.794" v="63" actId="20577"/>
          <ac:spMkLst>
            <pc:docMk/>
            <pc:sldMk cId="3673080475" sldId="2147469860"/>
            <ac:spMk id="39" creationId="{31FC224D-AF00-4891-BEB6-06AFCB67E50F}"/>
          </ac:spMkLst>
        </pc:spChg>
        <pc:spChg chg="mod">
          <ac:chgData name="Moorthi, Praveen Kumar" userId="5c1b8cf7-b132-4059-9b1a-cdce34eacbb5" providerId="ADAL" clId="{928DF3B3-4A90-467B-A561-6D89C2D722AF}" dt="2023-02-10T11:34:15.669" v="65" actId="20577"/>
          <ac:spMkLst>
            <pc:docMk/>
            <pc:sldMk cId="3673080475" sldId="2147469860"/>
            <ac:spMk id="42" creationId="{9CE06CAC-3102-49F2-9CED-869E1F51E257}"/>
          </ac:spMkLst>
        </pc:spChg>
        <pc:spChg chg="mod">
          <ac:chgData name="Moorthi, Praveen Kumar" userId="5c1b8cf7-b132-4059-9b1a-cdce34eacbb5" providerId="ADAL" clId="{928DF3B3-4A90-467B-A561-6D89C2D722AF}" dt="2023-02-10T11:34:37.691" v="70" actId="20577"/>
          <ac:spMkLst>
            <pc:docMk/>
            <pc:sldMk cId="3673080475" sldId="2147469860"/>
            <ac:spMk id="45" creationId="{ADD8935C-22EF-42D7-8120-04742647DE5F}"/>
          </ac:spMkLst>
        </pc:spChg>
        <pc:spChg chg="mod">
          <ac:chgData name="Moorthi, Praveen Kumar" userId="5c1b8cf7-b132-4059-9b1a-cdce34eacbb5" providerId="ADAL" clId="{928DF3B3-4A90-467B-A561-6D89C2D722AF}" dt="2023-02-10T11:34:59.183" v="74" actId="14100"/>
          <ac:spMkLst>
            <pc:docMk/>
            <pc:sldMk cId="3673080475" sldId="2147469860"/>
            <ac:spMk id="48" creationId="{21E8A3F0-4064-4B68-BE1F-6621897C3F38}"/>
          </ac:spMkLst>
        </pc:spChg>
        <pc:spChg chg="mod">
          <ac:chgData name="Moorthi, Praveen Kumar" userId="5c1b8cf7-b132-4059-9b1a-cdce34eacbb5" providerId="ADAL" clId="{928DF3B3-4A90-467B-A561-6D89C2D722AF}" dt="2023-02-10T11:34:59.183" v="74" actId="14100"/>
          <ac:spMkLst>
            <pc:docMk/>
            <pc:sldMk cId="3673080475" sldId="2147469860"/>
            <ac:spMk id="50" creationId="{599E5E94-DE1A-46C2-8DB9-F2E9BFAA5D4A}"/>
          </ac:spMkLst>
        </pc:spChg>
        <pc:spChg chg="mod">
          <ac:chgData name="Moorthi, Praveen Kumar" userId="5c1b8cf7-b132-4059-9b1a-cdce34eacbb5" providerId="ADAL" clId="{928DF3B3-4A90-467B-A561-6D89C2D722AF}" dt="2023-02-10T11:34:59.183" v="74" actId="14100"/>
          <ac:spMkLst>
            <pc:docMk/>
            <pc:sldMk cId="3673080475" sldId="2147469860"/>
            <ac:spMk id="53" creationId="{23C9FA5D-10FB-4A5E-9DF6-C9C9C810A615}"/>
          </ac:spMkLst>
        </pc:spChg>
        <pc:spChg chg="mod">
          <ac:chgData name="Moorthi, Praveen Kumar" userId="5c1b8cf7-b132-4059-9b1a-cdce34eacbb5" providerId="ADAL" clId="{928DF3B3-4A90-467B-A561-6D89C2D722AF}" dt="2023-02-10T11:34:59.183" v="74" actId="14100"/>
          <ac:spMkLst>
            <pc:docMk/>
            <pc:sldMk cId="3673080475" sldId="2147469860"/>
            <ac:spMk id="56" creationId="{143BEEEC-4C40-4DAF-8EB9-56D82D59EE37}"/>
          </ac:spMkLst>
        </pc:spChg>
        <pc:grpChg chg="mod">
          <ac:chgData name="Moorthi, Praveen Kumar" userId="5c1b8cf7-b132-4059-9b1a-cdce34eacbb5" providerId="ADAL" clId="{928DF3B3-4A90-467B-A561-6D89C2D722AF}" dt="2023-02-10T11:34:59.183" v="74" actId="14100"/>
          <ac:grpSpMkLst>
            <pc:docMk/>
            <pc:sldMk cId="3673080475" sldId="2147469860"/>
            <ac:grpSpMk id="9" creationId="{C440A209-1446-49C8-B00D-99B1C491FC7E}"/>
          </ac:grpSpMkLst>
        </pc:grpChg>
        <pc:picChg chg="mod">
          <ac:chgData name="Moorthi, Praveen Kumar" userId="5c1b8cf7-b132-4059-9b1a-cdce34eacbb5" providerId="ADAL" clId="{928DF3B3-4A90-467B-A561-6D89C2D722AF}" dt="2023-02-10T11:34:59.183" v="74" actId="14100"/>
          <ac:picMkLst>
            <pc:docMk/>
            <pc:sldMk cId="3673080475" sldId="2147469860"/>
            <ac:picMk id="25" creationId="{ACF07DD4-3040-4385-AE33-89FEC9AB9C2F}"/>
          </ac:picMkLst>
        </pc:picChg>
        <pc:picChg chg="mod">
          <ac:chgData name="Moorthi, Praveen Kumar" userId="5c1b8cf7-b132-4059-9b1a-cdce34eacbb5" providerId="ADAL" clId="{928DF3B3-4A90-467B-A561-6D89C2D722AF}" dt="2023-02-10T11:34:59.183" v="74" actId="14100"/>
          <ac:picMkLst>
            <pc:docMk/>
            <pc:sldMk cId="3673080475" sldId="2147469860"/>
            <ac:picMk id="26" creationId="{DEA6DE81-8BA4-4BA6-A251-BE1F0C137738}"/>
          </ac:picMkLst>
        </pc:picChg>
        <pc:cxnChg chg="mod">
          <ac:chgData name="Moorthi, Praveen Kumar" userId="5c1b8cf7-b132-4059-9b1a-cdce34eacbb5" providerId="ADAL" clId="{928DF3B3-4A90-467B-A561-6D89C2D722AF}" dt="2023-02-10T11:34:59.183" v="74" actId="14100"/>
          <ac:cxnSpMkLst>
            <pc:docMk/>
            <pc:sldMk cId="3673080475" sldId="2147469860"/>
            <ac:cxnSpMk id="47" creationId="{3289C8C3-AAAC-44C5-9F80-640EC1394EBF}"/>
          </ac:cxnSpMkLst>
        </pc:cxnChg>
        <pc:cxnChg chg="mod">
          <ac:chgData name="Moorthi, Praveen Kumar" userId="5c1b8cf7-b132-4059-9b1a-cdce34eacbb5" providerId="ADAL" clId="{928DF3B3-4A90-467B-A561-6D89C2D722AF}" dt="2023-02-10T11:34:59.183" v="74" actId="14100"/>
          <ac:cxnSpMkLst>
            <pc:docMk/>
            <pc:sldMk cId="3673080475" sldId="2147469860"/>
            <ac:cxnSpMk id="49" creationId="{071F9FB3-EBC1-4310-9DE5-616F23B77DFD}"/>
          </ac:cxnSpMkLst>
        </pc:cxnChg>
        <pc:cxnChg chg="mod">
          <ac:chgData name="Moorthi, Praveen Kumar" userId="5c1b8cf7-b132-4059-9b1a-cdce34eacbb5" providerId="ADAL" clId="{928DF3B3-4A90-467B-A561-6D89C2D722AF}" dt="2023-02-10T11:34:59.183" v="74" actId="14100"/>
          <ac:cxnSpMkLst>
            <pc:docMk/>
            <pc:sldMk cId="3673080475" sldId="2147469860"/>
            <ac:cxnSpMk id="52" creationId="{44B1AB5E-65CD-4EFF-9123-463EBD01C217}"/>
          </ac:cxnSpMkLst>
        </pc:cxnChg>
        <pc:cxnChg chg="mod">
          <ac:chgData name="Moorthi, Praveen Kumar" userId="5c1b8cf7-b132-4059-9b1a-cdce34eacbb5" providerId="ADAL" clId="{928DF3B3-4A90-467B-A561-6D89C2D722AF}" dt="2023-02-10T11:34:59.183" v="74" actId="14100"/>
          <ac:cxnSpMkLst>
            <pc:docMk/>
            <pc:sldMk cId="3673080475" sldId="2147469860"/>
            <ac:cxnSpMk id="55" creationId="{210738F2-F60F-490B-8550-1BB1257EA6E3}"/>
          </ac:cxnSpMkLst>
        </pc:cxnChg>
      </pc:sldChg>
      <pc:sldChg chg="modSp mod">
        <pc:chgData name="Moorthi, Praveen Kumar" userId="5c1b8cf7-b132-4059-9b1a-cdce34eacbb5" providerId="ADAL" clId="{928DF3B3-4A90-467B-A561-6D89C2D722AF}" dt="2023-02-10T10:59:39.589" v="33" actId="20577"/>
        <pc:sldMkLst>
          <pc:docMk/>
          <pc:sldMk cId="3594563078" sldId="2147469863"/>
        </pc:sldMkLst>
        <pc:spChg chg="mod">
          <ac:chgData name="Moorthi, Praveen Kumar" userId="5c1b8cf7-b132-4059-9b1a-cdce34eacbb5" providerId="ADAL" clId="{928DF3B3-4A90-467B-A561-6D89C2D722AF}" dt="2023-02-10T10:59:01.737" v="26" actId="6549"/>
          <ac:spMkLst>
            <pc:docMk/>
            <pc:sldMk cId="3594563078" sldId="2147469863"/>
            <ac:spMk id="30" creationId="{590ABD8A-150F-4409-9493-362A5CFF4CD4}"/>
          </ac:spMkLst>
        </pc:spChg>
        <pc:spChg chg="mod">
          <ac:chgData name="Moorthi, Praveen Kumar" userId="5c1b8cf7-b132-4059-9b1a-cdce34eacbb5" providerId="ADAL" clId="{928DF3B3-4A90-467B-A561-6D89C2D722AF}" dt="2023-02-10T10:59:11.015" v="29" actId="20577"/>
          <ac:spMkLst>
            <pc:docMk/>
            <pc:sldMk cId="3594563078" sldId="2147469863"/>
            <ac:spMk id="32" creationId="{38CB9B5C-FF16-42D1-9398-CA8B47881E3B}"/>
          </ac:spMkLst>
        </pc:spChg>
        <pc:spChg chg="mod">
          <ac:chgData name="Moorthi, Praveen Kumar" userId="5c1b8cf7-b132-4059-9b1a-cdce34eacbb5" providerId="ADAL" clId="{928DF3B3-4A90-467B-A561-6D89C2D722AF}" dt="2023-02-10T10:59:35.793" v="32" actId="20577"/>
          <ac:spMkLst>
            <pc:docMk/>
            <pc:sldMk cId="3594563078" sldId="2147469863"/>
            <ac:spMk id="36" creationId="{B50BEDCF-52B0-4F7C-B090-D4CB5BD2A75D}"/>
          </ac:spMkLst>
        </pc:spChg>
        <pc:spChg chg="mod">
          <ac:chgData name="Moorthi, Praveen Kumar" userId="5c1b8cf7-b132-4059-9b1a-cdce34eacbb5" providerId="ADAL" clId="{928DF3B3-4A90-467B-A561-6D89C2D722AF}" dt="2023-02-10T10:59:39.589" v="33" actId="20577"/>
          <ac:spMkLst>
            <pc:docMk/>
            <pc:sldMk cId="3594563078" sldId="2147469863"/>
            <ac:spMk id="38" creationId="{B27D7163-C2D8-4643-9C4B-DE2695C889E9}"/>
          </ac:spMkLst>
        </pc:spChg>
        <pc:spChg chg="mod">
          <ac:chgData name="Moorthi, Praveen Kumar" userId="5c1b8cf7-b132-4059-9b1a-cdce34eacbb5" providerId="ADAL" clId="{928DF3B3-4A90-467B-A561-6D89C2D722AF}" dt="2023-02-10T10:59:30.771" v="31" actId="20577"/>
          <ac:spMkLst>
            <pc:docMk/>
            <pc:sldMk cId="3594563078" sldId="2147469863"/>
            <ac:spMk id="73" creationId="{E13CFCFA-EC7A-4B2E-A84C-308E8BB0C9B4}"/>
          </ac:spMkLst>
        </pc:spChg>
      </pc:sldChg>
      <pc:sldChg chg="modSp mod modNotes">
        <pc:chgData name="Moorthi, Praveen Kumar" userId="5c1b8cf7-b132-4059-9b1a-cdce34eacbb5" providerId="ADAL" clId="{928DF3B3-4A90-467B-A561-6D89C2D722AF}" dt="2023-02-10T12:07:16.825" v="193" actId="20577"/>
        <pc:sldMkLst>
          <pc:docMk/>
          <pc:sldMk cId="2761275399" sldId="2147469866"/>
        </pc:sldMkLst>
        <pc:spChg chg="mod">
          <ac:chgData name="Moorthi, Praveen Kumar" userId="5c1b8cf7-b132-4059-9b1a-cdce34eacbb5" providerId="ADAL" clId="{928DF3B3-4A90-467B-A561-6D89C2D722AF}" dt="2023-02-10T11:54:10.871" v="175" actId="20577"/>
          <ac:spMkLst>
            <pc:docMk/>
            <pc:sldMk cId="2761275399" sldId="2147469866"/>
            <ac:spMk id="34" creationId="{7CFBF4C6-9E99-4007-8753-47A418950424}"/>
          </ac:spMkLst>
        </pc:spChg>
        <pc:spChg chg="mod">
          <ac:chgData name="Moorthi, Praveen Kumar" userId="5c1b8cf7-b132-4059-9b1a-cdce34eacbb5" providerId="ADAL" clId="{928DF3B3-4A90-467B-A561-6D89C2D722AF}" dt="2023-02-10T11:53:47.291" v="166" actId="20577"/>
          <ac:spMkLst>
            <pc:docMk/>
            <pc:sldMk cId="2761275399" sldId="2147469866"/>
            <ac:spMk id="46" creationId="{22ACD20F-B58B-4565-88A0-E5B579BB8C84}"/>
          </ac:spMkLst>
        </pc:spChg>
        <pc:spChg chg="mod">
          <ac:chgData name="Moorthi, Praveen Kumar" userId="5c1b8cf7-b132-4059-9b1a-cdce34eacbb5" providerId="ADAL" clId="{928DF3B3-4A90-467B-A561-6D89C2D722AF}" dt="2023-02-10T11:54:15.710" v="177" actId="20577"/>
          <ac:spMkLst>
            <pc:docMk/>
            <pc:sldMk cId="2761275399" sldId="2147469866"/>
            <ac:spMk id="47" creationId="{F714122F-F62B-4D76-AB57-85297E8F0088}"/>
          </ac:spMkLst>
        </pc:spChg>
        <pc:spChg chg="mod">
          <ac:chgData name="Moorthi, Praveen Kumar" userId="5c1b8cf7-b132-4059-9b1a-cdce34eacbb5" providerId="ADAL" clId="{928DF3B3-4A90-467B-A561-6D89C2D722AF}" dt="2023-02-10T11:54:18.280" v="179" actId="20577"/>
          <ac:spMkLst>
            <pc:docMk/>
            <pc:sldMk cId="2761275399" sldId="2147469866"/>
            <ac:spMk id="50" creationId="{9C097E68-D979-4272-96FC-DF276BB0D1EB}"/>
          </ac:spMkLst>
        </pc:spChg>
        <pc:spChg chg="mod">
          <ac:chgData name="Moorthi, Praveen Kumar" userId="5c1b8cf7-b132-4059-9b1a-cdce34eacbb5" providerId="ADAL" clId="{928DF3B3-4A90-467B-A561-6D89C2D722AF}" dt="2023-02-10T11:53:44.727" v="164" actId="20577"/>
          <ac:spMkLst>
            <pc:docMk/>
            <pc:sldMk cId="2761275399" sldId="2147469866"/>
            <ac:spMk id="173" creationId="{01523FB2-7A2D-4B13-B673-380024C21F65}"/>
          </ac:spMkLst>
        </pc:spChg>
        <pc:spChg chg="mod">
          <ac:chgData name="Moorthi, Praveen Kumar" userId="5c1b8cf7-b132-4059-9b1a-cdce34eacbb5" providerId="ADAL" clId="{928DF3B3-4A90-467B-A561-6D89C2D722AF}" dt="2023-02-10T11:53:52.505" v="168" actId="20577"/>
          <ac:spMkLst>
            <pc:docMk/>
            <pc:sldMk cId="2761275399" sldId="2147469866"/>
            <ac:spMk id="180" creationId="{B111F9A2-8D3C-45F7-842E-B1FE53154C0C}"/>
          </ac:spMkLst>
        </pc:spChg>
        <pc:spChg chg="mod">
          <ac:chgData name="Moorthi, Praveen Kumar" userId="5c1b8cf7-b132-4059-9b1a-cdce34eacbb5" providerId="ADAL" clId="{928DF3B3-4A90-467B-A561-6D89C2D722AF}" dt="2023-02-10T12:07:16.825" v="193" actId="20577"/>
          <ac:spMkLst>
            <pc:docMk/>
            <pc:sldMk cId="2761275399" sldId="2147469866"/>
            <ac:spMk id="181" creationId="{F09D11A7-1135-4D01-B35F-B89CAC1F7127}"/>
          </ac:spMkLst>
        </pc:spChg>
      </pc:sldChg>
      <pc:sldChg chg="modSp mod">
        <pc:chgData name="Moorthi, Praveen Kumar" userId="5c1b8cf7-b132-4059-9b1a-cdce34eacbb5" providerId="ADAL" clId="{928DF3B3-4A90-467B-A561-6D89C2D722AF}" dt="2023-02-10T11:32:36.986" v="61" actId="20577"/>
        <pc:sldMkLst>
          <pc:docMk/>
          <pc:sldMk cId="4025145352" sldId="2147469867"/>
        </pc:sldMkLst>
        <pc:spChg chg="mod">
          <ac:chgData name="Moorthi, Praveen Kumar" userId="5c1b8cf7-b132-4059-9b1a-cdce34eacbb5" providerId="ADAL" clId="{928DF3B3-4A90-467B-A561-6D89C2D722AF}" dt="2023-02-10T10:48:05.911" v="0"/>
          <ac:spMkLst>
            <pc:docMk/>
            <pc:sldMk cId="4025145352" sldId="2147469867"/>
            <ac:spMk id="5" creationId="{C048D39E-C856-4880-A4F9-11869A153EFB}"/>
          </ac:spMkLst>
        </pc:spChg>
        <pc:spChg chg="mod">
          <ac:chgData name="Moorthi, Praveen Kumar" userId="5c1b8cf7-b132-4059-9b1a-cdce34eacbb5" providerId="ADAL" clId="{928DF3B3-4A90-467B-A561-6D89C2D722AF}" dt="2023-02-10T10:48:05.911" v="0"/>
          <ac:spMkLst>
            <pc:docMk/>
            <pc:sldMk cId="4025145352" sldId="2147469867"/>
            <ac:spMk id="30"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31"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32"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33"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35" creationId="{F94D6DB3-1A46-48F1-9AA8-40B245A08BB1}"/>
          </ac:spMkLst>
        </pc:spChg>
        <pc:spChg chg="mod">
          <ac:chgData name="Moorthi, Praveen Kumar" userId="5c1b8cf7-b132-4059-9b1a-cdce34eacbb5" providerId="ADAL" clId="{928DF3B3-4A90-467B-A561-6D89C2D722AF}" dt="2023-02-10T10:48:05.911" v="0"/>
          <ac:spMkLst>
            <pc:docMk/>
            <pc:sldMk cId="4025145352" sldId="2147469867"/>
            <ac:spMk id="36" creationId="{47C67B04-B39A-42C7-8D0D-460BCBD8D4D1}"/>
          </ac:spMkLst>
        </pc:spChg>
        <pc:spChg chg="mod">
          <ac:chgData name="Moorthi, Praveen Kumar" userId="5c1b8cf7-b132-4059-9b1a-cdce34eacbb5" providerId="ADAL" clId="{928DF3B3-4A90-467B-A561-6D89C2D722AF}" dt="2023-02-10T10:48:05.911" v="0"/>
          <ac:spMkLst>
            <pc:docMk/>
            <pc:sldMk cId="4025145352" sldId="2147469867"/>
            <ac:spMk id="37" creationId="{9A68ACBE-0850-4330-B6C2-C417D512237F}"/>
          </ac:spMkLst>
        </pc:spChg>
        <pc:spChg chg="mod">
          <ac:chgData name="Moorthi, Praveen Kumar" userId="5c1b8cf7-b132-4059-9b1a-cdce34eacbb5" providerId="ADAL" clId="{928DF3B3-4A90-467B-A561-6D89C2D722AF}" dt="2023-02-10T10:48:05.911" v="0"/>
          <ac:spMkLst>
            <pc:docMk/>
            <pc:sldMk cId="4025145352" sldId="2147469867"/>
            <ac:spMk id="38" creationId="{91509D43-F454-48C0-9154-0FC7DE5099C0}"/>
          </ac:spMkLst>
        </pc:spChg>
        <pc:spChg chg="mod">
          <ac:chgData name="Moorthi, Praveen Kumar" userId="5c1b8cf7-b132-4059-9b1a-cdce34eacbb5" providerId="ADAL" clId="{928DF3B3-4A90-467B-A561-6D89C2D722AF}" dt="2023-02-10T10:48:05.911" v="0"/>
          <ac:spMkLst>
            <pc:docMk/>
            <pc:sldMk cId="4025145352" sldId="2147469867"/>
            <ac:spMk id="39" creationId="{4E698326-61C9-4DC5-8F8E-006F2FB1C0F4}"/>
          </ac:spMkLst>
        </pc:spChg>
        <pc:spChg chg="mod">
          <ac:chgData name="Moorthi, Praveen Kumar" userId="5c1b8cf7-b132-4059-9b1a-cdce34eacbb5" providerId="ADAL" clId="{928DF3B3-4A90-467B-A561-6D89C2D722AF}" dt="2023-02-10T10:48:14.198" v="5"/>
          <ac:spMkLst>
            <pc:docMk/>
            <pc:sldMk cId="4025145352" sldId="2147469867"/>
            <ac:spMk id="40" creationId="{F6D29934-3FC5-4B1F-89AE-44A243B7F064}"/>
          </ac:spMkLst>
        </pc:spChg>
        <pc:spChg chg="mod">
          <ac:chgData name="Moorthi, Praveen Kumar" userId="5c1b8cf7-b132-4059-9b1a-cdce34eacbb5" providerId="ADAL" clId="{928DF3B3-4A90-467B-A561-6D89C2D722AF}" dt="2023-02-10T10:48:05.911" v="0"/>
          <ac:spMkLst>
            <pc:docMk/>
            <pc:sldMk cId="4025145352" sldId="2147469867"/>
            <ac:spMk id="41" creationId="{05633B7B-5DE1-4CDD-A0AC-4C00E6D3771A}"/>
          </ac:spMkLst>
        </pc:spChg>
        <pc:spChg chg="mod">
          <ac:chgData name="Moorthi, Praveen Kumar" userId="5c1b8cf7-b132-4059-9b1a-cdce34eacbb5" providerId="ADAL" clId="{928DF3B3-4A90-467B-A561-6D89C2D722AF}" dt="2023-02-10T10:48:05.911" v="0"/>
          <ac:spMkLst>
            <pc:docMk/>
            <pc:sldMk cId="4025145352" sldId="2147469867"/>
            <ac:spMk id="58" creationId="{00000000-0000-0000-0000-000000000000}"/>
          </ac:spMkLst>
        </pc:spChg>
        <pc:spChg chg="mod">
          <ac:chgData name="Moorthi, Praveen Kumar" userId="5c1b8cf7-b132-4059-9b1a-cdce34eacbb5" providerId="ADAL" clId="{928DF3B3-4A90-467B-A561-6D89C2D722AF}" dt="2023-02-10T11:32:36.986" v="61" actId="20577"/>
          <ac:spMkLst>
            <pc:docMk/>
            <pc:sldMk cId="4025145352" sldId="2147469867"/>
            <ac:spMk id="64"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65"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66"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67"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74"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75"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79" creationId="{00000000-0000-0000-0000-000000000000}"/>
          </ac:spMkLst>
        </pc:spChg>
        <pc:spChg chg="mod">
          <ac:chgData name="Moorthi, Praveen Kumar" userId="5c1b8cf7-b132-4059-9b1a-cdce34eacbb5" providerId="ADAL" clId="{928DF3B3-4A90-467B-A561-6D89C2D722AF}" dt="2023-02-10T10:48:05.911" v="0"/>
          <ac:spMkLst>
            <pc:docMk/>
            <pc:sldMk cId="4025145352" sldId="2147469867"/>
            <ac:spMk id="80" creationId="{00000000-0000-0000-0000-000000000000}"/>
          </ac:spMkLst>
        </pc:spChg>
        <pc:grpChg chg="mod">
          <ac:chgData name="Moorthi, Praveen Kumar" userId="5c1b8cf7-b132-4059-9b1a-cdce34eacbb5" providerId="ADAL" clId="{928DF3B3-4A90-467B-A561-6D89C2D722AF}" dt="2023-02-10T10:48:05.911" v="0"/>
          <ac:grpSpMkLst>
            <pc:docMk/>
            <pc:sldMk cId="4025145352" sldId="2147469867"/>
            <ac:grpSpMk id="6" creationId="{5F2884F7-A2AC-4DE0-80F0-DED7269BE30C}"/>
          </ac:grpSpMkLst>
        </pc:grpChg>
        <pc:picChg chg="mod">
          <ac:chgData name="Moorthi, Praveen Kumar" userId="5c1b8cf7-b132-4059-9b1a-cdce34eacbb5" providerId="ADAL" clId="{928DF3B3-4A90-467B-A561-6D89C2D722AF}" dt="2023-02-10T10:48:05.911" v="0"/>
          <ac:picMkLst>
            <pc:docMk/>
            <pc:sldMk cId="4025145352" sldId="2147469867"/>
            <ac:picMk id="8" creationId="{E6428412-6E79-48FC-9453-BFA7C9148ED7}"/>
          </ac:picMkLst>
        </pc:picChg>
        <pc:picChg chg="mod">
          <ac:chgData name="Moorthi, Praveen Kumar" userId="5c1b8cf7-b132-4059-9b1a-cdce34eacbb5" providerId="ADAL" clId="{928DF3B3-4A90-467B-A561-6D89C2D722AF}" dt="2023-02-10T10:48:05.911" v="0"/>
          <ac:picMkLst>
            <pc:docMk/>
            <pc:sldMk cId="4025145352" sldId="2147469867"/>
            <ac:picMk id="34" creationId="{3A94DB5C-7552-497F-9164-3C8831A1A864}"/>
          </ac:picMkLst>
        </pc:picChg>
        <pc:picChg chg="mod">
          <ac:chgData name="Moorthi, Praveen Kumar" userId="5c1b8cf7-b132-4059-9b1a-cdce34eacbb5" providerId="ADAL" clId="{928DF3B3-4A90-467B-A561-6D89C2D722AF}" dt="2023-02-10T10:48:05.911" v="0"/>
          <ac:picMkLst>
            <pc:docMk/>
            <pc:sldMk cId="4025145352" sldId="2147469867"/>
            <ac:picMk id="42" creationId="{626D9F60-7124-4B6C-91C9-2ADE665AB1A7}"/>
          </ac:picMkLst>
        </pc:picChg>
        <pc:picChg chg="mod">
          <ac:chgData name="Moorthi, Praveen Kumar" userId="5c1b8cf7-b132-4059-9b1a-cdce34eacbb5" providerId="ADAL" clId="{928DF3B3-4A90-467B-A561-6D89C2D722AF}" dt="2023-02-10T10:48:05.911" v="0"/>
          <ac:picMkLst>
            <pc:docMk/>
            <pc:sldMk cId="4025145352" sldId="2147469867"/>
            <ac:picMk id="43" creationId="{38179F32-1F61-4278-B2FE-E5AEB46CAD95}"/>
          </ac:picMkLst>
        </pc:picChg>
      </pc:sldChg>
      <pc:sldChg chg="modSp mod">
        <pc:chgData name="Moorthi, Praveen Kumar" userId="5c1b8cf7-b132-4059-9b1a-cdce34eacbb5" providerId="ADAL" clId="{928DF3B3-4A90-467B-A561-6D89C2D722AF}" dt="2023-02-10T11:31:17.957" v="60" actId="20577"/>
        <pc:sldMkLst>
          <pc:docMk/>
          <pc:sldMk cId="1164732345" sldId="2147469868"/>
        </pc:sldMkLst>
        <pc:spChg chg="mod">
          <ac:chgData name="Moorthi, Praveen Kumar" userId="5c1b8cf7-b132-4059-9b1a-cdce34eacbb5" providerId="ADAL" clId="{928DF3B3-4A90-467B-A561-6D89C2D722AF}" dt="2023-02-10T10:48:05.911" v="0"/>
          <ac:spMkLst>
            <pc:docMk/>
            <pc:sldMk cId="1164732345" sldId="2147469868"/>
            <ac:spMk id="2" creationId="{EAE4354E-2313-45E9-8577-E7BE4D9D07EC}"/>
          </ac:spMkLst>
        </pc:spChg>
        <pc:spChg chg="mod">
          <ac:chgData name="Moorthi, Praveen Kumar" userId="5c1b8cf7-b132-4059-9b1a-cdce34eacbb5" providerId="ADAL" clId="{928DF3B3-4A90-467B-A561-6D89C2D722AF}" dt="2023-02-10T11:31:17.957" v="60" actId="20577"/>
          <ac:spMkLst>
            <pc:docMk/>
            <pc:sldMk cId="1164732345" sldId="2147469868"/>
            <ac:spMk id="35" creationId="{119E1BB0-2D4A-4247-B3CA-D5DDF7108710}"/>
          </ac:spMkLst>
        </pc:spChg>
        <pc:spChg chg="mod">
          <ac:chgData name="Moorthi, Praveen Kumar" userId="5c1b8cf7-b132-4059-9b1a-cdce34eacbb5" providerId="ADAL" clId="{928DF3B3-4A90-467B-A561-6D89C2D722AF}" dt="2023-02-10T11:30:56.500" v="50" actId="20577"/>
          <ac:spMkLst>
            <pc:docMk/>
            <pc:sldMk cId="1164732345" sldId="2147469868"/>
            <ac:spMk id="40" creationId="{2CA0B2E0-63D2-4227-9773-B10D7A938912}"/>
          </ac:spMkLst>
        </pc:spChg>
        <pc:spChg chg="mod">
          <ac:chgData name="Moorthi, Praveen Kumar" userId="5c1b8cf7-b132-4059-9b1a-cdce34eacbb5" providerId="ADAL" clId="{928DF3B3-4A90-467B-A561-6D89C2D722AF}" dt="2023-02-10T11:31:07.132" v="54" actId="20577"/>
          <ac:spMkLst>
            <pc:docMk/>
            <pc:sldMk cId="1164732345" sldId="2147469868"/>
            <ac:spMk id="61" creationId="{145A80E0-CC48-4751-8FDC-90095FA06078}"/>
          </ac:spMkLst>
        </pc:spChg>
      </pc:sldChg>
      <pc:sldChg chg="modSp">
        <pc:chgData name="Moorthi, Praveen Kumar" userId="5c1b8cf7-b132-4059-9b1a-cdce34eacbb5" providerId="ADAL" clId="{928DF3B3-4A90-467B-A561-6D89C2D722AF}" dt="2023-02-10T10:48:05.911" v="0"/>
        <pc:sldMkLst>
          <pc:docMk/>
          <pc:sldMk cId="372393695" sldId="2147469871"/>
        </pc:sldMkLst>
        <pc:spChg chg="mod">
          <ac:chgData name="Moorthi, Praveen Kumar" userId="5c1b8cf7-b132-4059-9b1a-cdce34eacbb5" providerId="ADAL" clId="{928DF3B3-4A90-467B-A561-6D89C2D722AF}" dt="2023-02-10T10:48:05.911" v="0"/>
          <ac:spMkLst>
            <pc:docMk/>
            <pc:sldMk cId="372393695" sldId="2147469871"/>
            <ac:spMk id="9" creationId="{47D9E3B3-BB89-45EF-9EEC-5568043D0E1A}"/>
          </ac:spMkLst>
        </pc:spChg>
      </pc:sldChg>
      <pc:sldChg chg="modSp mod">
        <pc:chgData name="Moorthi, Praveen Kumar" userId="5c1b8cf7-b132-4059-9b1a-cdce34eacbb5" providerId="ADAL" clId="{928DF3B3-4A90-467B-A561-6D89C2D722AF}" dt="2023-02-10T11:38:40.746" v="77" actId="14100"/>
        <pc:sldMkLst>
          <pc:docMk/>
          <pc:sldMk cId="779063070" sldId="2147469874"/>
        </pc:sldMkLst>
        <pc:spChg chg="mod">
          <ac:chgData name="Moorthi, Praveen Kumar" userId="5c1b8cf7-b132-4059-9b1a-cdce34eacbb5" providerId="ADAL" clId="{928DF3B3-4A90-467B-A561-6D89C2D722AF}" dt="2023-02-10T11:38:40.746" v="77" actId="14100"/>
          <ac:spMkLst>
            <pc:docMk/>
            <pc:sldMk cId="779063070" sldId="2147469874"/>
            <ac:spMk id="37" creationId="{816F7750-28C4-421A-9A48-6E657C5B72F0}"/>
          </ac:spMkLst>
        </pc:spChg>
      </pc:sldChg>
      <pc:sldChg chg="modSp mod">
        <pc:chgData name="Moorthi, Praveen Kumar" userId="5c1b8cf7-b132-4059-9b1a-cdce34eacbb5" providerId="ADAL" clId="{928DF3B3-4A90-467B-A561-6D89C2D722AF}" dt="2023-02-10T11:40:16.732" v="86" actId="14100"/>
        <pc:sldMkLst>
          <pc:docMk/>
          <pc:sldMk cId="3778808272" sldId="2147469878"/>
        </pc:sldMkLst>
        <pc:spChg chg="mod">
          <ac:chgData name="Moorthi, Praveen Kumar" userId="5c1b8cf7-b132-4059-9b1a-cdce34eacbb5" providerId="ADAL" clId="{928DF3B3-4A90-467B-A561-6D89C2D722AF}" dt="2023-02-10T11:40:16.732" v="86" actId="14100"/>
          <ac:spMkLst>
            <pc:docMk/>
            <pc:sldMk cId="3778808272" sldId="2147469878"/>
            <ac:spMk id="37" creationId="{04658781-2590-42BB-B7F6-BAA938320F5B}"/>
          </ac:spMkLst>
        </pc:spChg>
        <pc:spChg chg="mod">
          <ac:chgData name="Moorthi, Praveen Kumar" userId="5c1b8cf7-b132-4059-9b1a-cdce34eacbb5" providerId="ADAL" clId="{928DF3B3-4A90-467B-A561-6D89C2D722AF}" dt="2023-02-10T11:39:54.123" v="82" actId="20577"/>
          <ac:spMkLst>
            <pc:docMk/>
            <pc:sldMk cId="3778808272" sldId="2147469878"/>
            <ac:spMk id="44" creationId="{123DAFA6-32AA-4A30-ADE9-431B5C2A8369}"/>
          </ac:spMkLst>
        </pc:spChg>
        <pc:spChg chg="mod">
          <ac:chgData name="Moorthi, Praveen Kumar" userId="5c1b8cf7-b132-4059-9b1a-cdce34eacbb5" providerId="ADAL" clId="{928DF3B3-4A90-467B-A561-6D89C2D722AF}" dt="2023-02-10T11:39:50.076" v="80" actId="6549"/>
          <ac:spMkLst>
            <pc:docMk/>
            <pc:sldMk cId="3778808272" sldId="2147469878"/>
            <ac:spMk id="47" creationId="{BF13378C-2BF8-4C16-B813-7B75B9873D36}"/>
          </ac:spMkLst>
        </pc:spChg>
        <pc:spChg chg="mod">
          <ac:chgData name="Moorthi, Praveen Kumar" userId="5c1b8cf7-b132-4059-9b1a-cdce34eacbb5" providerId="ADAL" clId="{928DF3B3-4A90-467B-A561-6D89C2D722AF}" dt="2023-02-10T11:39:36.388" v="79"/>
          <ac:spMkLst>
            <pc:docMk/>
            <pc:sldMk cId="3778808272" sldId="2147469878"/>
            <ac:spMk id="59" creationId="{A308BFA9-F85C-4039-A1EE-1B54CC7139F5}"/>
          </ac:spMkLst>
        </pc:spChg>
      </pc:sldChg>
      <pc:sldChg chg="modSp mod">
        <pc:chgData name="Moorthi, Praveen Kumar" userId="5c1b8cf7-b132-4059-9b1a-cdce34eacbb5" providerId="ADAL" clId="{928DF3B3-4A90-467B-A561-6D89C2D722AF}" dt="2023-02-10T11:43:00.278" v="115" actId="20577"/>
        <pc:sldMkLst>
          <pc:docMk/>
          <pc:sldMk cId="1372434667" sldId="2147469880"/>
        </pc:sldMkLst>
        <pc:spChg chg="mod">
          <ac:chgData name="Moorthi, Praveen Kumar" userId="5c1b8cf7-b132-4059-9b1a-cdce34eacbb5" providerId="ADAL" clId="{928DF3B3-4A90-467B-A561-6D89C2D722AF}" dt="2023-02-10T11:43:00.278" v="115" actId="20577"/>
          <ac:spMkLst>
            <pc:docMk/>
            <pc:sldMk cId="1372434667" sldId="2147469880"/>
            <ac:spMk id="49" creationId="{E0BD71D3-044F-4D3B-9649-2DC19A080BC5}"/>
          </ac:spMkLst>
        </pc:spChg>
      </pc:sldChg>
      <pc:sldChg chg="modSp mod">
        <pc:chgData name="Moorthi, Praveen Kumar" userId="5c1b8cf7-b132-4059-9b1a-cdce34eacbb5" providerId="ADAL" clId="{928DF3B3-4A90-467B-A561-6D89C2D722AF}" dt="2023-02-10T11:41:40.114" v="99" actId="14100"/>
        <pc:sldMkLst>
          <pc:docMk/>
          <pc:sldMk cId="166935964" sldId="2147469885"/>
        </pc:sldMkLst>
        <pc:spChg chg="mod">
          <ac:chgData name="Moorthi, Praveen Kumar" userId="5c1b8cf7-b132-4059-9b1a-cdce34eacbb5" providerId="ADAL" clId="{928DF3B3-4A90-467B-A561-6D89C2D722AF}" dt="2023-02-10T10:48:08.171" v="1"/>
          <ac:spMkLst>
            <pc:docMk/>
            <pc:sldMk cId="166935964" sldId="2147469885"/>
            <ac:spMk id="16" creationId="{9CA42499-A16A-4A78-8D06-0608A7557B31}"/>
          </ac:spMkLst>
        </pc:spChg>
        <pc:spChg chg="mod">
          <ac:chgData name="Moorthi, Praveen Kumar" userId="5c1b8cf7-b132-4059-9b1a-cdce34eacbb5" providerId="ADAL" clId="{928DF3B3-4A90-467B-A561-6D89C2D722AF}" dt="2023-02-10T11:41:40.114" v="99" actId="14100"/>
          <ac:spMkLst>
            <pc:docMk/>
            <pc:sldMk cId="166935964" sldId="2147469885"/>
            <ac:spMk id="29" creationId="{2A3ED930-13B5-4BA2-9C2E-BD123B10374F}"/>
          </ac:spMkLst>
        </pc:spChg>
        <pc:spChg chg="mod">
          <ac:chgData name="Moorthi, Praveen Kumar" userId="5c1b8cf7-b132-4059-9b1a-cdce34eacbb5" providerId="ADAL" clId="{928DF3B3-4A90-467B-A561-6D89C2D722AF}" dt="2023-02-10T11:41:40.114" v="99" actId="14100"/>
          <ac:spMkLst>
            <pc:docMk/>
            <pc:sldMk cId="166935964" sldId="2147469885"/>
            <ac:spMk id="30" creationId="{5C688156-6DBC-46DB-9E37-474971AAA8B3}"/>
          </ac:spMkLst>
        </pc:spChg>
        <pc:spChg chg="mod">
          <ac:chgData name="Moorthi, Praveen Kumar" userId="5c1b8cf7-b132-4059-9b1a-cdce34eacbb5" providerId="ADAL" clId="{928DF3B3-4A90-467B-A561-6D89C2D722AF}" dt="2023-02-10T11:41:40.114" v="99" actId="14100"/>
          <ac:spMkLst>
            <pc:docMk/>
            <pc:sldMk cId="166935964" sldId="2147469885"/>
            <ac:spMk id="31" creationId="{1BC6D136-852A-4323-B200-0C2BAAC44439}"/>
          </ac:spMkLst>
        </pc:spChg>
        <pc:spChg chg="mod">
          <ac:chgData name="Moorthi, Praveen Kumar" userId="5c1b8cf7-b132-4059-9b1a-cdce34eacbb5" providerId="ADAL" clId="{928DF3B3-4A90-467B-A561-6D89C2D722AF}" dt="2023-02-10T11:41:40.114" v="99" actId="14100"/>
          <ac:spMkLst>
            <pc:docMk/>
            <pc:sldMk cId="166935964" sldId="2147469885"/>
            <ac:spMk id="33" creationId="{C02E93AD-4292-45D5-B1C7-EAC3EA36EF22}"/>
          </ac:spMkLst>
        </pc:spChg>
        <pc:spChg chg="mod">
          <ac:chgData name="Moorthi, Praveen Kumar" userId="5c1b8cf7-b132-4059-9b1a-cdce34eacbb5" providerId="ADAL" clId="{928DF3B3-4A90-467B-A561-6D89C2D722AF}" dt="2023-02-10T11:41:40.114" v="99" actId="14100"/>
          <ac:spMkLst>
            <pc:docMk/>
            <pc:sldMk cId="166935964" sldId="2147469885"/>
            <ac:spMk id="41" creationId="{7D2D9C12-897E-4FF6-92E4-FFF4A6069644}"/>
          </ac:spMkLst>
        </pc:spChg>
        <pc:spChg chg="mod">
          <ac:chgData name="Moorthi, Praveen Kumar" userId="5c1b8cf7-b132-4059-9b1a-cdce34eacbb5" providerId="ADAL" clId="{928DF3B3-4A90-467B-A561-6D89C2D722AF}" dt="2023-02-10T11:41:40.114" v="99" actId="14100"/>
          <ac:spMkLst>
            <pc:docMk/>
            <pc:sldMk cId="166935964" sldId="2147469885"/>
            <ac:spMk id="43" creationId="{4360E844-F0BB-4796-B690-3FF9197DA345}"/>
          </ac:spMkLst>
        </pc:spChg>
        <pc:spChg chg="mod">
          <ac:chgData name="Moorthi, Praveen Kumar" userId="5c1b8cf7-b132-4059-9b1a-cdce34eacbb5" providerId="ADAL" clId="{928DF3B3-4A90-467B-A561-6D89C2D722AF}" dt="2023-02-10T11:41:40.114" v="99" actId="14100"/>
          <ac:spMkLst>
            <pc:docMk/>
            <pc:sldMk cId="166935964" sldId="2147469885"/>
            <ac:spMk id="44" creationId="{7865FBB9-F10F-4BDD-9E53-DDEA7B2B8560}"/>
          </ac:spMkLst>
        </pc:spChg>
        <pc:spChg chg="mod">
          <ac:chgData name="Moorthi, Praveen Kumar" userId="5c1b8cf7-b132-4059-9b1a-cdce34eacbb5" providerId="ADAL" clId="{928DF3B3-4A90-467B-A561-6D89C2D722AF}" dt="2023-02-10T11:41:40.114" v="99" actId="14100"/>
          <ac:spMkLst>
            <pc:docMk/>
            <pc:sldMk cId="166935964" sldId="2147469885"/>
            <ac:spMk id="45" creationId="{DEA5D991-8C3B-480D-A0F5-E5ABAC877826}"/>
          </ac:spMkLst>
        </pc:spChg>
        <pc:spChg chg="mod">
          <ac:chgData name="Moorthi, Praveen Kumar" userId="5c1b8cf7-b132-4059-9b1a-cdce34eacbb5" providerId="ADAL" clId="{928DF3B3-4A90-467B-A561-6D89C2D722AF}" dt="2023-02-10T11:41:40.114" v="99" actId="14100"/>
          <ac:spMkLst>
            <pc:docMk/>
            <pc:sldMk cId="166935964" sldId="2147469885"/>
            <ac:spMk id="46" creationId="{7078DB12-0CDC-4C36-A30F-7C0725E85A96}"/>
          </ac:spMkLst>
        </pc:spChg>
        <pc:spChg chg="mod">
          <ac:chgData name="Moorthi, Praveen Kumar" userId="5c1b8cf7-b132-4059-9b1a-cdce34eacbb5" providerId="ADAL" clId="{928DF3B3-4A90-467B-A561-6D89C2D722AF}" dt="2023-02-10T11:41:40.114" v="99" actId="14100"/>
          <ac:spMkLst>
            <pc:docMk/>
            <pc:sldMk cId="166935964" sldId="2147469885"/>
            <ac:spMk id="53" creationId="{104D0775-BD75-400D-BEEE-4308F22345DB}"/>
          </ac:spMkLst>
        </pc:spChg>
        <pc:spChg chg="mod">
          <ac:chgData name="Moorthi, Praveen Kumar" userId="5c1b8cf7-b132-4059-9b1a-cdce34eacbb5" providerId="ADAL" clId="{928DF3B3-4A90-467B-A561-6D89C2D722AF}" dt="2023-02-10T11:41:40.114" v="99" actId="14100"/>
          <ac:spMkLst>
            <pc:docMk/>
            <pc:sldMk cId="166935964" sldId="2147469885"/>
            <ac:spMk id="55" creationId="{9B024464-6E29-459C-962D-44AFB1CF6A66}"/>
          </ac:spMkLst>
        </pc:spChg>
        <pc:grpChg chg="mod">
          <ac:chgData name="Moorthi, Praveen Kumar" userId="5c1b8cf7-b132-4059-9b1a-cdce34eacbb5" providerId="ADAL" clId="{928DF3B3-4A90-467B-A561-6D89C2D722AF}" dt="2023-02-10T11:41:40.114" v="99" actId="14100"/>
          <ac:grpSpMkLst>
            <pc:docMk/>
            <pc:sldMk cId="166935964" sldId="2147469885"/>
            <ac:grpSpMk id="5" creationId="{3A869D79-6716-49FC-A1B1-3A9C0DDC3B57}"/>
          </ac:grpSpMkLst>
        </pc:grpChg>
        <pc:graphicFrameChg chg="mod">
          <ac:chgData name="Moorthi, Praveen Kumar" userId="5c1b8cf7-b132-4059-9b1a-cdce34eacbb5" providerId="ADAL" clId="{928DF3B3-4A90-467B-A561-6D89C2D722AF}" dt="2023-02-10T11:41:40.114" v="99" actId="14100"/>
          <ac:graphicFrameMkLst>
            <pc:docMk/>
            <pc:sldMk cId="166935964" sldId="2147469885"/>
            <ac:graphicFrameMk id="35" creationId="{61C55DAF-7655-4B22-A159-A45FE5DAF953}"/>
          </ac:graphicFrameMkLst>
        </pc:graphicFrameChg>
        <pc:graphicFrameChg chg="mod">
          <ac:chgData name="Moorthi, Praveen Kumar" userId="5c1b8cf7-b132-4059-9b1a-cdce34eacbb5" providerId="ADAL" clId="{928DF3B3-4A90-467B-A561-6D89C2D722AF}" dt="2023-02-10T11:41:40.114" v="99" actId="14100"/>
          <ac:graphicFrameMkLst>
            <pc:docMk/>
            <pc:sldMk cId="166935964" sldId="2147469885"/>
            <ac:graphicFrameMk id="47" creationId="{65D533C7-02EF-4D53-8AE2-DA5B5725A7C3}"/>
          </ac:graphicFrameMkLst>
        </pc:graphicFrameChg>
      </pc:sldChg>
      <pc:sldChg chg="modSp mod modNotes">
        <pc:chgData name="Moorthi, Praveen Kumar" userId="5c1b8cf7-b132-4059-9b1a-cdce34eacbb5" providerId="ADAL" clId="{928DF3B3-4A90-467B-A561-6D89C2D722AF}" dt="2023-02-10T11:46:19.944" v="126" actId="20577"/>
        <pc:sldMkLst>
          <pc:docMk/>
          <pc:sldMk cId="3966821753" sldId="2147469911"/>
        </pc:sldMkLst>
        <pc:spChg chg="mod">
          <ac:chgData name="Moorthi, Praveen Kumar" userId="5c1b8cf7-b132-4059-9b1a-cdce34eacbb5" providerId="ADAL" clId="{928DF3B3-4A90-467B-A561-6D89C2D722AF}" dt="2023-02-10T11:46:19.944" v="126" actId="20577"/>
          <ac:spMkLst>
            <pc:docMk/>
            <pc:sldMk cId="3966821753" sldId="2147469911"/>
            <ac:spMk id="123" creationId="{D317E740-C5B5-4A0B-8F67-824264F38390}"/>
          </ac:spMkLst>
        </pc:spChg>
        <pc:spChg chg="mod">
          <ac:chgData name="Moorthi, Praveen Kumar" userId="5c1b8cf7-b132-4059-9b1a-cdce34eacbb5" providerId="ADAL" clId="{928DF3B3-4A90-467B-A561-6D89C2D722AF}" dt="2023-02-10T10:48:05.911" v="0"/>
          <ac:spMkLst>
            <pc:docMk/>
            <pc:sldMk cId="3966821753" sldId="2147469911"/>
            <ac:spMk id="144" creationId="{A9F93B68-2F02-4E6A-BEA7-E1B9A1608AA1}"/>
          </ac:spMkLst>
        </pc:spChg>
      </pc:sldChg>
      <pc:sldChg chg="modSp">
        <pc:chgData name="Moorthi, Praveen Kumar" userId="5c1b8cf7-b132-4059-9b1a-cdce34eacbb5" providerId="ADAL" clId="{928DF3B3-4A90-467B-A561-6D89C2D722AF}" dt="2023-02-10T10:48:05.911" v="0"/>
        <pc:sldMkLst>
          <pc:docMk/>
          <pc:sldMk cId="2357955001" sldId="2147469914"/>
        </pc:sldMkLst>
        <pc:graphicFrameChg chg="mod">
          <ac:chgData name="Moorthi, Praveen Kumar" userId="5c1b8cf7-b132-4059-9b1a-cdce34eacbb5" providerId="ADAL" clId="{928DF3B3-4A90-467B-A561-6D89C2D722AF}" dt="2023-02-10T10:48:05.911" v="0"/>
          <ac:graphicFrameMkLst>
            <pc:docMk/>
            <pc:sldMk cId="2357955001" sldId="2147469914"/>
            <ac:graphicFrameMk id="19" creationId="{67F0529A-0804-48A4-8562-B828F2484799}"/>
          </ac:graphicFrameMkLst>
        </pc:graphicFrameChg>
      </pc:sldChg>
      <pc:sldChg chg="modSp mod">
        <pc:chgData name="Moorthi, Praveen Kumar" userId="5c1b8cf7-b132-4059-9b1a-cdce34eacbb5" providerId="ADAL" clId="{928DF3B3-4A90-467B-A561-6D89C2D722AF}" dt="2023-02-10T11:42:42.714" v="113" actId="20577"/>
        <pc:sldMkLst>
          <pc:docMk/>
          <pc:sldMk cId="302954998" sldId="2147469916"/>
        </pc:sldMkLst>
        <pc:spChg chg="mod">
          <ac:chgData name="Moorthi, Praveen Kumar" userId="5c1b8cf7-b132-4059-9b1a-cdce34eacbb5" providerId="ADAL" clId="{928DF3B3-4A90-467B-A561-6D89C2D722AF}" dt="2023-02-10T11:42:42.714" v="113" actId="20577"/>
          <ac:spMkLst>
            <pc:docMk/>
            <pc:sldMk cId="302954998" sldId="2147469916"/>
            <ac:spMk id="35" creationId="{25944A47-8998-4938-BA9D-2D658E2FFB6B}"/>
          </ac:spMkLst>
        </pc:spChg>
        <pc:spChg chg="mod">
          <ac:chgData name="Moorthi, Praveen Kumar" userId="5c1b8cf7-b132-4059-9b1a-cdce34eacbb5" providerId="ADAL" clId="{928DF3B3-4A90-467B-A561-6D89C2D722AF}" dt="2023-02-10T11:42:29.042" v="107" actId="20577"/>
          <ac:spMkLst>
            <pc:docMk/>
            <pc:sldMk cId="302954998" sldId="2147469916"/>
            <ac:spMk id="36" creationId="{90B275BC-49A8-4E64-9B1C-E77B4A21521D}"/>
          </ac:spMkLst>
        </pc:spChg>
      </pc:sldChg>
      <pc:sldChg chg="modSp">
        <pc:chgData name="Moorthi, Praveen Kumar" userId="5c1b8cf7-b132-4059-9b1a-cdce34eacbb5" providerId="ADAL" clId="{928DF3B3-4A90-467B-A561-6D89C2D722AF}" dt="2023-02-10T10:48:05.911" v="0"/>
        <pc:sldMkLst>
          <pc:docMk/>
          <pc:sldMk cId="2832355497" sldId="2147469918"/>
        </pc:sldMkLst>
        <pc:spChg chg="mod">
          <ac:chgData name="Moorthi, Praveen Kumar" userId="5c1b8cf7-b132-4059-9b1a-cdce34eacbb5" providerId="ADAL" clId="{928DF3B3-4A90-467B-A561-6D89C2D722AF}" dt="2023-02-10T10:48:05.911" v="0"/>
          <ac:spMkLst>
            <pc:docMk/>
            <pc:sldMk cId="2832355497" sldId="2147469918"/>
            <ac:spMk id="26" creationId="{4B1B66D3-0C9E-4F22-97E5-461C7788318B}"/>
          </ac:spMkLst>
        </pc:spChg>
      </pc:sldChg>
      <pc:sldChg chg="modSp mod">
        <pc:chgData name="Moorthi, Praveen Kumar" userId="5c1b8cf7-b132-4059-9b1a-cdce34eacbb5" providerId="ADAL" clId="{928DF3B3-4A90-467B-A561-6D89C2D722AF}" dt="2023-02-10T11:51:45.080" v="148" actId="14100"/>
        <pc:sldMkLst>
          <pc:docMk/>
          <pc:sldMk cId="425565561" sldId="2147469921"/>
        </pc:sldMkLst>
        <pc:spChg chg="mod">
          <ac:chgData name="Moorthi, Praveen Kumar" userId="5c1b8cf7-b132-4059-9b1a-cdce34eacbb5" providerId="ADAL" clId="{928DF3B3-4A90-467B-A561-6D89C2D722AF}" dt="2023-02-10T11:51:45.080" v="148" actId="14100"/>
          <ac:spMkLst>
            <pc:docMk/>
            <pc:sldMk cId="425565561" sldId="2147469921"/>
            <ac:spMk id="33" creationId="{06A29E50-E9F4-4A45-B9D2-5E3AE86CC52B}"/>
          </ac:spMkLst>
        </pc:spChg>
      </pc:sldChg>
      <pc:sldChg chg="modSp modNotes">
        <pc:chgData name="Moorthi, Praveen Kumar" userId="5c1b8cf7-b132-4059-9b1a-cdce34eacbb5" providerId="ADAL" clId="{928DF3B3-4A90-467B-A561-6D89C2D722AF}" dt="2023-02-10T10:48:05.911" v="0"/>
        <pc:sldMkLst>
          <pc:docMk/>
          <pc:sldMk cId="160616865" sldId="2147469923"/>
        </pc:sldMkLst>
        <pc:spChg chg="mod">
          <ac:chgData name="Moorthi, Praveen Kumar" userId="5c1b8cf7-b132-4059-9b1a-cdce34eacbb5" providerId="ADAL" clId="{928DF3B3-4A90-467B-A561-6D89C2D722AF}" dt="2023-02-10T10:48:05.911" v="0"/>
          <ac:spMkLst>
            <pc:docMk/>
            <pc:sldMk cId="160616865" sldId="2147469923"/>
            <ac:spMk id="97" creationId="{B3B22673-917A-4938-BC4F-CDCB0DD4D698}"/>
          </ac:spMkLst>
        </pc:spChg>
      </pc:sldChg>
      <pc:sldChg chg="modSp mod">
        <pc:chgData name="Moorthi, Praveen Kumar" userId="5c1b8cf7-b132-4059-9b1a-cdce34eacbb5" providerId="ADAL" clId="{928DF3B3-4A90-467B-A561-6D89C2D722AF}" dt="2023-02-10T11:50:34.969" v="135" actId="14100"/>
        <pc:sldMkLst>
          <pc:docMk/>
          <pc:sldMk cId="2763119842" sldId="2147469925"/>
        </pc:sldMkLst>
        <pc:spChg chg="mod">
          <ac:chgData name="Moorthi, Praveen Kumar" userId="5c1b8cf7-b132-4059-9b1a-cdce34eacbb5" providerId="ADAL" clId="{928DF3B3-4A90-467B-A561-6D89C2D722AF}" dt="2023-02-10T11:50:34.969" v="135" actId="14100"/>
          <ac:spMkLst>
            <pc:docMk/>
            <pc:sldMk cId="2763119842" sldId="2147469925"/>
            <ac:spMk id="11" creationId="{786074A2-7069-4324-9304-C5DE3B162C36}"/>
          </ac:spMkLst>
        </pc:spChg>
      </pc:sldChg>
      <pc:sldChg chg="modSp mod">
        <pc:chgData name="Moorthi, Praveen Kumar" userId="5c1b8cf7-b132-4059-9b1a-cdce34eacbb5" providerId="ADAL" clId="{928DF3B3-4A90-467B-A561-6D89C2D722AF}" dt="2023-02-10T11:54:39.148" v="180" actId="20577"/>
        <pc:sldMkLst>
          <pc:docMk/>
          <pc:sldMk cId="2689797779" sldId="2147469928"/>
        </pc:sldMkLst>
        <pc:graphicFrameChg chg="modGraphic">
          <ac:chgData name="Moorthi, Praveen Kumar" userId="5c1b8cf7-b132-4059-9b1a-cdce34eacbb5" providerId="ADAL" clId="{928DF3B3-4A90-467B-A561-6D89C2D722AF}" dt="2023-02-10T11:54:39.148" v="180" actId="20577"/>
          <ac:graphicFrameMkLst>
            <pc:docMk/>
            <pc:sldMk cId="2689797779" sldId="2147469928"/>
            <ac:graphicFrameMk id="19" creationId="{A5A48FC7-CF85-44DE-8D5B-F674F8344DC1}"/>
          </ac:graphicFrameMkLst>
        </pc:graphicFrameChg>
      </pc:sldChg>
      <pc:sldChg chg="modSp mod">
        <pc:chgData name="Moorthi, Praveen Kumar" userId="5c1b8cf7-b132-4059-9b1a-cdce34eacbb5" providerId="ADAL" clId="{928DF3B3-4A90-467B-A561-6D89C2D722AF}" dt="2023-02-10T10:49:02.229" v="7" actId="20577"/>
        <pc:sldMkLst>
          <pc:docMk/>
          <pc:sldMk cId="2426905048" sldId="2147469935"/>
        </pc:sldMkLst>
        <pc:spChg chg="mod">
          <ac:chgData name="Moorthi, Praveen Kumar" userId="5c1b8cf7-b132-4059-9b1a-cdce34eacbb5" providerId="ADAL" clId="{928DF3B3-4A90-467B-A561-6D89C2D722AF}" dt="2023-02-10T10:49:02.229" v="7" actId="20577"/>
          <ac:spMkLst>
            <pc:docMk/>
            <pc:sldMk cId="2426905048" sldId="2147469935"/>
            <ac:spMk id="3" creationId="{2C6C2118-3F26-4E6A-B11E-B7539990B8FD}"/>
          </ac:spMkLst>
        </pc:spChg>
      </pc:sldChg>
      <pc:sldChg chg="modSp mod">
        <pc:chgData name="Moorthi, Praveen Kumar" userId="5c1b8cf7-b132-4059-9b1a-cdce34eacbb5" providerId="ADAL" clId="{928DF3B3-4A90-467B-A561-6D89C2D722AF}" dt="2023-02-10T11:44:07.004" v="119" actId="14100"/>
        <pc:sldMkLst>
          <pc:docMk/>
          <pc:sldMk cId="679092610" sldId="2147469942"/>
        </pc:sldMkLst>
        <pc:spChg chg="mod">
          <ac:chgData name="Moorthi, Praveen Kumar" userId="5c1b8cf7-b132-4059-9b1a-cdce34eacbb5" providerId="ADAL" clId="{928DF3B3-4A90-467B-A561-6D89C2D722AF}" dt="2023-02-10T11:44:07.004" v="119" actId="14100"/>
          <ac:spMkLst>
            <pc:docMk/>
            <pc:sldMk cId="679092610" sldId="2147469942"/>
            <ac:spMk id="24" creationId="{38624A9C-1DA7-4D9E-A49B-024F4C28903D}"/>
          </ac:spMkLst>
        </pc:spChg>
      </pc:sldChg>
      <pc:sldChg chg="modSp mod modNotes">
        <pc:chgData name="Moorthi, Praveen Kumar" userId="5c1b8cf7-b132-4059-9b1a-cdce34eacbb5" providerId="ADAL" clId="{928DF3B3-4A90-467B-A561-6D89C2D722AF}" dt="2023-02-10T11:44:31.935" v="124" actId="20577"/>
        <pc:sldMkLst>
          <pc:docMk/>
          <pc:sldMk cId="1298979908" sldId="2147469943"/>
        </pc:sldMkLst>
        <pc:spChg chg="mod">
          <ac:chgData name="Moorthi, Praveen Kumar" userId="5c1b8cf7-b132-4059-9b1a-cdce34eacbb5" providerId="ADAL" clId="{928DF3B3-4A90-467B-A561-6D89C2D722AF}" dt="2023-02-10T11:44:26.090" v="123" actId="20577"/>
          <ac:spMkLst>
            <pc:docMk/>
            <pc:sldMk cId="1298979908" sldId="2147469943"/>
            <ac:spMk id="11" creationId="{D7DC55F6-C6EE-4392-B5F0-E34AE42BBE7C}"/>
          </ac:spMkLst>
        </pc:spChg>
        <pc:spChg chg="mod">
          <ac:chgData name="Moorthi, Praveen Kumar" userId="5c1b8cf7-b132-4059-9b1a-cdce34eacbb5" providerId="ADAL" clId="{928DF3B3-4A90-467B-A561-6D89C2D722AF}" dt="2023-02-10T11:44:21.794" v="121" actId="20577"/>
          <ac:spMkLst>
            <pc:docMk/>
            <pc:sldMk cId="1298979908" sldId="2147469943"/>
            <ac:spMk id="15" creationId="{0BBBAC91-EB09-49C8-941D-BB43122B0898}"/>
          </ac:spMkLst>
        </pc:spChg>
        <pc:spChg chg="mod">
          <ac:chgData name="Moorthi, Praveen Kumar" userId="5c1b8cf7-b132-4059-9b1a-cdce34eacbb5" providerId="ADAL" clId="{928DF3B3-4A90-467B-A561-6D89C2D722AF}" dt="2023-02-10T11:44:31.935" v="124" actId="20577"/>
          <ac:spMkLst>
            <pc:docMk/>
            <pc:sldMk cId="1298979908" sldId="2147469943"/>
            <ac:spMk id="46" creationId="{B3B9768C-FFA9-4113-911F-BD069B5F3551}"/>
          </ac:spMkLst>
        </pc:spChg>
      </pc:sldChg>
      <pc:sldChg chg="modSp">
        <pc:chgData name="Moorthi, Praveen Kumar" userId="5c1b8cf7-b132-4059-9b1a-cdce34eacbb5" providerId="ADAL" clId="{928DF3B3-4A90-467B-A561-6D89C2D722AF}" dt="2023-02-10T10:48:05.911" v="0"/>
        <pc:sldMkLst>
          <pc:docMk/>
          <pc:sldMk cId="2914946018" sldId="2147469944"/>
        </pc:sldMkLst>
        <pc:spChg chg="mod">
          <ac:chgData name="Moorthi, Praveen Kumar" userId="5c1b8cf7-b132-4059-9b1a-cdce34eacbb5" providerId="ADAL" clId="{928DF3B3-4A90-467B-A561-6D89C2D722AF}" dt="2023-02-10T10:48:05.911" v="0"/>
          <ac:spMkLst>
            <pc:docMk/>
            <pc:sldMk cId="2914946018" sldId="2147469944"/>
            <ac:spMk id="21" creationId="{9D4DAFAE-8DE7-4FF3-A668-3D5A21259AC6}"/>
          </ac:spMkLst>
        </pc:spChg>
      </pc:sldChg>
      <pc:sldChg chg="modSp mod">
        <pc:chgData name="Moorthi, Praveen Kumar" userId="5c1b8cf7-b132-4059-9b1a-cdce34eacbb5" providerId="ADAL" clId="{928DF3B3-4A90-467B-A561-6D89C2D722AF}" dt="2023-02-10T11:48:08.138" v="131" actId="14100"/>
        <pc:sldMkLst>
          <pc:docMk/>
          <pc:sldMk cId="3830082771" sldId="2147469945"/>
        </pc:sldMkLst>
        <pc:spChg chg="mod">
          <ac:chgData name="Moorthi, Praveen Kumar" userId="5c1b8cf7-b132-4059-9b1a-cdce34eacbb5" providerId="ADAL" clId="{928DF3B3-4A90-467B-A561-6D89C2D722AF}" dt="2023-02-10T11:48:08.138" v="131" actId="14100"/>
          <ac:spMkLst>
            <pc:docMk/>
            <pc:sldMk cId="3830082771" sldId="2147469945"/>
            <ac:spMk id="27" creationId="{7D6159A8-5733-4289-B1AA-5E30A0046CFF}"/>
          </ac:spMkLst>
        </pc:spChg>
      </pc:sldChg>
      <pc:sldChg chg="modSp mod">
        <pc:chgData name="Moorthi, Praveen Kumar" userId="5c1b8cf7-b132-4059-9b1a-cdce34eacbb5" providerId="ADAL" clId="{928DF3B3-4A90-467B-A561-6D89C2D722AF}" dt="2023-02-10T11:50:42.402" v="137" actId="20577"/>
        <pc:sldMkLst>
          <pc:docMk/>
          <pc:sldMk cId="1817147350" sldId="2147469951"/>
        </pc:sldMkLst>
        <pc:spChg chg="mod">
          <ac:chgData name="Moorthi, Praveen Kumar" userId="5c1b8cf7-b132-4059-9b1a-cdce34eacbb5" providerId="ADAL" clId="{928DF3B3-4A90-467B-A561-6D89C2D722AF}" dt="2023-02-10T11:50:42.402" v="137" actId="20577"/>
          <ac:spMkLst>
            <pc:docMk/>
            <pc:sldMk cId="1817147350" sldId="2147469951"/>
            <ac:spMk id="8" creationId="{D33EBB05-3AB1-41CD-9C1D-D9B5C3081656}"/>
          </ac:spMkLst>
        </pc:spChg>
      </pc:sldChg>
      <pc:sldChg chg="modSp mod">
        <pc:chgData name="Moorthi, Praveen Kumar" userId="5c1b8cf7-b132-4059-9b1a-cdce34eacbb5" providerId="ADAL" clId="{928DF3B3-4A90-467B-A561-6D89C2D722AF}" dt="2023-02-10T11:51:26.198" v="146" actId="20577"/>
        <pc:sldMkLst>
          <pc:docMk/>
          <pc:sldMk cId="1644518208" sldId="2147469958"/>
        </pc:sldMkLst>
        <pc:spChg chg="mod">
          <ac:chgData name="Moorthi, Praveen Kumar" userId="5c1b8cf7-b132-4059-9b1a-cdce34eacbb5" providerId="ADAL" clId="{928DF3B3-4A90-467B-A561-6D89C2D722AF}" dt="2023-02-10T11:51:22.851" v="143" actId="20577"/>
          <ac:spMkLst>
            <pc:docMk/>
            <pc:sldMk cId="1644518208" sldId="2147469958"/>
            <ac:spMk id="33" creationId="{06E373CD-587D-45BE-8693-67B1C7E78679}"/>
          </ac:spMkLst>
        </pc:spChg>
        <pc:spChg chg="mod">
          <ac:chgData name="Moorthi, Praveen Kumar" userId="5c1b8cf7-b132-4059-9b1a-cdce34eacbb5" providerId="ADAL" clId="{928DF3B3-4A90-467B-A561-6D89C2D722AF}" dt="2023-02-10T11:51:18.646" v="140" actId="20577"/>
          <ac:spMkLst>
            <pc:docMk/>
            <pc:sldMk cId="1644518208" sldId="2147469958"/>
            <ac:spMk id="37" creationId="{15597405-9810-4EAA-AD9C-5426FE9216A1}"/>
          </ac:spMkLst>
        </pc:spChg>
        <pc:spChg chg="mod">
          <ac:chgData name="Moorthi, Praveen Kumar" userId="5c1b8cf7-b132-4059-9b1a-cdce34eacbb5" providerId="ADAL" clId="{928DF3B3-4A90-467B-A561-6D89C2D722AF}" dt="2023-02-10T11:51:26.198" v="146" actId="20577"/>
          <ac:spMkLst>
            <pc:docMk/>
            <pc:sldMk cId="1644518208" sldId="2147469958"/>
            <ac:spMk id="38" creationId="{9A22F47C-C313-4743-B2F3-85CF70D269AF}"/>
          </ac:spMkLst>
        </pc:spChg>
        <pc:spChg chg="mod">
          <ac:chgData name="Moorthi, Praveen Kumar" userId="5c1b8cf7-b132-4059-9b1a-cdce34eacbb5" providerId="ADAL" clId="{928DF3B3-4A90-467B-A561-6D89C2D722AF}" dt="2023-02-10T10:48:05.911" v="0"/>
          <ac:spMkLst>
            <pc:docMk/>
            <pc:sldMk cId="1644518208" sldId="2147469958"/>
            <ac:spMk id="51" creationId="{3873D707-559D-4B78-874D-FD1BE67D11B2}"/>
          </ac:spMkLst>
        </pc:spChg>
      </pc:sldChg>
      <pc:sldChg chg="modNotes">
        <pc:chgData name="Moorthi, Praveen Kumar" userId="5c1b8cf7-b132-4059-9b1a-cdce34eacbb5" providerId="ADAL" clId="{928DF3B3-4A90-467B-A561-6D89C2D722AF}" dt="2023-02-10T10:48:05.911" v="0"/>
        <pc:sldMkLst>
          <pc:docMk/>
          <pc:sldMk cId="1656891119" sldId="2147469960"/>
        </pc:sldMkLst>
      </pc:sldChg>
      <pc:sldChg chg="modSp mod">
        <pc:chgData name="Moorthi, Praveen Kumar" userId="5c1b8cf7-b132-4059-9b1a-cdce34eacbb5" providerId="ADAL" clId="{928DF3B3-4A90-467B-A561-6D89C2D722AF}" dt="2023-02-10T10:53:48.579" v="25" actId="20577"/>
        <pc:sldMkLst>
          <pc:docMk/>
          <pc:sldMk cId="955275251" sldId="2147469961"/>
        </pc:sldMkLst>
        <pc:spChg chg="mod">
          <ac:chgData name="Moorthi, Praveen Kumar" userId="5c1b8cf7-b132-4059-9b1a-cdce34eacbb5" providerId="ADAL" clId="{928DF3B3-4A90-467B-A561-6D89C2D722AF}" dt="2023-02-10T10:53:48.579" v="25" actId="20577"/>
          <ac:spMkLst>
            <pc:docMk/>
            <pc:sldMk cId="955275251" sldId="2147469961"/>
            <ac:spMk id="3" creationId="{2C6C2118-3F26-4E6A-B11E-B7539990B8FD}"/>
          </ac:spMkLst>
        </pc:spChg>
      </pc:sldChg>
      <pc:sldChg chg="modSp">
        <pc:chgData name="Moorthi, Praveen Kumar" userId="5c1b8cf7-b132-4059-9b1a-cdce34eacbb5" providerId="ADAL" clId="{928DF3B3-4A90-467B-A561-6D89C2D722AF}" dt="2023-02-10T10:48:05.911" v="0"/>
        <pc:sldMkLst>
          <pc:docMk/>
          <pc:sldMk cId="105669295" sldId="2147469962"/>
        </pc:sldMkLst>
        <pc:spChg chg="mod">
          <ac:chgData name="Moorthi, Praveen Kumar" userId="5c1b8cf7-b132-4059-9b1a-cdce34eacbb5" providerId="ADAL" clId="{928DF3B3-4A90-467B-A561-6D89C2D722AF}" dt="2023-02-10T10:48:05.911" v="0"/>
          <ac:spMkLst>
            <pc:docMk/>
            <pc:sldMk cId="105669295" sldId="2147469962"/>
            <ac:spMk id="14" creationId="{90C153D5-3BBC-46B5-832E-1FCAD7A353BB}"/>
          </ac:spMkLst>
        </pc:spChg>
      </pc:sldChg>
    </pc:docChg>
  </pc:docChgLst>
  <pc:docChgLst>
    <pc:chgData name="Gonzales, Erica (DESE)" userId="427ee677-6162-42a0-9277-244131bf98e5" providerId="ADAL" clId="{99973143-4CA4-4E6B-9952-A8CF6ED5A366}"/>
    <pc:docChg chg="custSel modSld">
      <pc:chgData name="Gonzales, Erica (DESE)" userId="427ee677-6162-42a0-9277-244131bf98e5" providerId="ADAL" clId="{99973143-4CA4-4E6B-9952-A8CF6ED5A366}" dt="2023-02-24T17:42:44.560" v="2" actId="27636"/>
      <pc:docMkLst>
        <pc:docMk/>
      </pc:docMkLst>
      <pc:sldChg chg="modNotes">
        <pc:chgData name="Gonzales, Erica (DESE)" userId="427ee677-6162-42a0-9277-244131bf98e5" providerId="ADAL" clId="{99973143-4CA4-4E6B-9952-A8CF6ED5A366}" dt="2023-02-24T17:42:44.334" v="0" actId="27636"/>
        <pc:sldMkLst>
          <pc:docMk/>
          <pc:sldMk cId="1161069369" sldId="2147470036"/>
        </pc:sldMkLst>
      </pc:sldChg>
      <pc:sldChg chg="modNotes">
        <pc:chgData name="Gonzales, Erica (DESE)" userId="427ee677-6162-42a0-9277-244131bf98e5" providerId="ADAL" clId="{99973143-4CA4-4E6B-9952-A8CF6ED5A366}" dt="2023-02-24T17:42:44.425" v="1" actId="27636"/>
        <pc:sldMkLst>
          <pc:docMk/>
          <pc:sldMk cId="1631805062" sldId="2147470050"/>
        </pc:sldMkLst>
      </pc:sldChg>
      <pc:sldChg chg="modNotes">
        <pc:chgData name="Gonzales, Erica (DESE)" userId="427ee677-6162-42a0-9277-244131bf98e5" providerId="ADAL" clId="{99973143-4CA4-4E6B-9952-A8CF6ED5A366}" dt="2023-02-24T17:42:44.560" v="2" actId="27636"/>
        <pc:sldMkLst>
          <pc:docMk/>
          <pc:sldMk cId="4166642839" sldId="2147470051"/>
        </pc:sldMkLst>
      </pc:sldChg>
    </pc:docChg>
  </pc:docChgLst>
  <pc:docChgLst>
    <pc:chgData name="Sam J Wolfson" userId="6d1d33e9-5d72-4c69-9442-bf49db85aacf" providerId="ADAL" clId="{60025C96-AA0F-4898-8BAF-FC2EFF40DF5F}"/>
    <pc:docChg chg="custSel modSld modMainMaster">
      <pc:chgData name="Sam J Wolfson" userId="6d1d33e9-5d72-4c69-9442-bf49db85aacf" providerId="ADAL" clId="{60025C96-AA0F-4898-8BAF-FC2EFF40DF5F}" dt="2023-02-23T19:08:42.408" v="244" actId="2696"/>
      <pc:docMkLst>
        <pc:docMk/>
      </pc:docMkLst>
      <pc:sldChg chg="delSp mod">
        <pc:chgData name="Sam J Wolfson" userId="6d1d33e9-5d72-4c69-9442-bf49db85aacf" providerId="ADAL" clId="{60025C96-AA0F-4898-8BAF-FC2EFF40DF5F}" dt="2023-02-23T19:08:41.041" v="39"/>
        <pc:sldMkLst>
          <pc:docMk/>
          <pc:sldMk cId="2119380141" sldId="2147469799"/>
        </pc:sldMkLst>
        <pc:graphicFrameChg chg="del">
          <ac:chgData name="Sam J Wolfson" userId="6d1d33e9-5d72-4c69-9442-bf49db85aacf" providerId="ADAL" clId="{60025C96-AA0F-4898-8BAF-FC2EFF40DF5F}" dt="2023-02-23T19:08:41.041" v="39"/>
          <ac:graphicFrameMkLst>
            <pc:docMk/>
            <pc:sldMk cId="2119380141" sldId="2147469799"/>
            <ac:graphicFrameMk id="8" creationId="{A34F60A7-68AE-4C18-894A-9C9B071BB4F2}"/>
          </ac:graphicFrameMkLst>
        </pc:graphicFrameChg>
      </pc:sldChg>
      <pc:sldChg chg="delSp mod">
        <pc:chgData name="Sam J Wolfson" userId="6d1d33e9-5d72-4c69-9442-bf49db85aacf" providerId="ADAL" clId="{60025C96-AA0F-4898-8BAF-FC2EFF40DF5F}" dt="2023-02-23T19:08:41.052" v="41"/>
        <pc:sldMkLst>
          <pc:docMk/>
          <pc:sldMk cId="105390478" sldId="2147469800"/>
        </pc:sldMkLst>
        <pc:graphicFrameChg chg="del">
          <ac:chgData name="Sam J Wolfson" userId="6d1d33e9-5d72-4c69-9442-bf49db85aacf" providerId="ADAL" clId="{60025C96-AA0F-4898-8BAF-FC2EFF40DF5F}" dt="2023-02-23T19:08:41.052" v="41"/>
          <ac:graphicFrameMkLst>
            <pc:docMk/>
            <pc:sldMk cId="105390478" sldId="2147469800"/>
            <ac:graphicFrameMk id="8" creationId="{A34F60A7-68AE-4C18-894A-9C9B071BB4F2}"/>
          </ac:graphicFrameMkLst>
        </pc:graphicFrameChg>
      </pc:sldChg>
      <pc:sldChg chg="delSp mod">
        <pc:chgData name="Sam J Wolfson" userId="6d1d33e9-5d72-4c69-9442-bf49db85aacf" providerId="ADAL" clId="{60025C96-AA0F-4898-8BAF-FC2EFF40DF5F}" dt="2023-02-23T19:08:41.092" v="49"/>
        <pc:sldMkLst>
          <pc:docMk/>
          <pc:sldMk cId="4100379027" sldId="2147469801"/>
        </pc:sldMkLst>
        <pc:graphicFrameChg chg="del">
          <ac:chgData name="Sam J Wolfson" userId="6d1d33e9-5d72-4c69-9442-bf49db85aacf" providerId="ADAL" clId="{60025C96-AA0F-4898-8BAF-FC2EFF40DF5F}" dt="2023-02-23T19:08:41.092" v="49"/>
          <ac:graphicFrameMkLst>
            <pc:docMk/>
            <pc:sldMk cId="4100379027" sldId="2147469801"/>
            <ac:graphicFrameMk id="8" creationId="{A34F60A7-68AE-4C18-894A-9C9B071BB4F2}"/>
          </ac:graphicFrameMkLst>
        </pc:graphicFrameChg>
      </pc:sldChg>
      <pc:sldChg chg="delSp mod">
        <pc:chgData name="Sam J Wolfson" userId="6d1d33e9-5d72-4c69-9442-bf49db85aacf" providerId="ADAL" clId="{60025C96-AA0F-4898-8BAF-FC2EFF40DF5F}" dt="2023-02-23T19:08:41.071" v="45"/>
        <pc:sldMkLst>
          <pc:docMk/>
          <pc:sldMk cId="658690422" sldId="2147469805"/>
        </pc:sldMkLst>
        <pc:graphicFrameChg chg="del">
          <ac:chgData name="Sam J Wolfson" userId="6d1d33e9-5d72-4c69-9442-bf49db85aacf" providerId="ADAL" clId="{60025C96-AA0F-4898-8BAF-FC2EFF40DF5F}" dt="2023-02-23T19:08:41.071" v="45"/>
          <ac:graphicFrameMkLst>
            <pc:docMk/>
            <pc:sldMk cId="658690422" sldId="2147469805"/>
            <ac:graphicFrameMk id="8" creationId="{A34F60A7-68AE-4C18-894A-9C9B071BB4F2}"/>
          </ac:graphicFrameMkLst>
        </pc:graphicFrameChg>
      </pc:sldChg>
      <pc:sldChg chg="delSp mod">
        <pc:chgData name="Sam J Wolfson" userId="6d1d33e9-5d72-4c69-9442-bf49db85aacf" providerId="ADAL" clId="{60025C96-AA0F-4898-8BAF-FC2EFF40DF5F}" dt="2023-02-23T19:08:41.081" v="47"/>
        <pc:sldMkLst>
          <pc:docMk/>
          <pc:sldMk cId="40446127" sldId="2147469807"/>
        </pc:sldMkLst>
        <pc:graphicFrameChg chg="del">
          <ac:chgData name="Sam J Wolfson" userId="6d1d33e9-5d72-4c69-9442-bf49db85aacf" providerId="ADAL" clId="{60025C96-AA0F-4898-8BAF-FC2EFF40DF5F}" dt="2023-02-23T19:08:41.081" v="47"/>
          <ac:graphicFrameMkLst>
            <pc:docMk/>
            <pc:sldMk cId="40446127" sldId="2147469807"/>
            <ac:graphicFrameMk id="8" creationId="{A34F60A7-68AE-4C18-894A-9C9B071BB4F2}"/>
          </ac:graphicFrameMkLst>
        </pc:graphicFrameChg>
      </pc:sldChg>
      <pc:sldChg chg="delSp mod">
        <pc:chgData name="Sam J Wolfson" userId="6d1d33e9-5d72-4c69-9442-bf49db85aacf" providerId="ADAL" clId="{60025C96-AA0F-4898-8BAF-FC2EFF40DF5F}" dt="2023-02-23T19:08:41.060" v="43"/>
        <pc:sldMkLst>
          <pc:docMk/>
          <pc:sldMk cId="2024694518" sldId="2147469849"/>
        </pc:sldMkLst>
        <pc:graphicFrameChg chg="del">
          <ac:chgData name="Sam J Wolfson" userId="6d1d33e9-5d72-4c69-9442-bf49db85aacf" providerId="ADAL" clId="{60025C96-AA0F-4898-8BAF-FC2EFF40DF5F}" dt="2023-02-23T19:08:41.060" v="43"/>
          <ac:graphicFrameMkLst>
            <pc:docMk/>
            <pc:sldMk cId="2024694518" sldId="2147469849"/>
            <ac:graphicFrameMk id="118" creationId="{0F89732A-65F5-45B3-945B-CA6409EA9F7F}"/>
          </ac:graphicFrameMkLst>
        </pc:graphicFrameChg>
      </pc:sldChg>
      <pc:sldChg chg="delSp mod">
        <pc:chgData name="Sam J Wolfson" userId="6d1d33e9-5d72-4c69-9442-bf49db85aacf" providerId="ADAL" clId="{60025C96-AA0F-4898-8BAF-FC2EFF40DF5F}" dt="2023-02-23T19:08:41.022" v="35"/>
        <pc:sldMkLst>
          <pc:docMk/>
          <pc:sldMk cId="2903779001" sldId="2147469854"/>
        </pc:sldMkLst>
        <pc:graphicFrameChg chg="del">
          <ac:chgData name="Sam J Wolfson" userId="6d1d33e9-5d72-4c69-9442-bf49db85aacf" providerId="ADAL" clId="{60025C96-AA0F-4898-8BAF-FC2EFF40DF5F}" dt="2023-02-23T19:08:41.022" v="35"/>
          <ac:graphicFrameMkLst>
            <pc:docMk/>
            <pc:sldMk cId="2903779001" sldId="2147469854"/>
            <ac:graphicFrameMk id="8" creationId="{A34F60A7-68AE-4C18-894A-9C9B071BB4F2}"/>
          </ac:graphicFrameMkLst>
        </pc:graphicFrameChg>
      </pc:sldChg>
      <pc:sldChg chg="delSp mod">
        <pc:chgData name="Sam J Wolfson" userId="6d1d33e9-5d72-4c69-9442-bf49db85aacf" providerId="ADAL" clId="{60025C96-AA0F-4898-8BAF-FC2EFF40DF5F}" dt="2023-02-23T19:08:41.012" v="33"/>
        <pc:sldMkLst>
          <pc:docMk/>
          <pc:sldMk cId="2168608204" sldId="2147469924"/>
        </pc:sldMkLst>
        <pc:graphicFrameChg chg="del">
          <ac:chgData name="Sam J Wolfson" userId="6d1d33e9-5d72-4c69-9442-bf49db85aacf" providerId="ADAL" clId="{60025C96-AA0F-4898-8BAF-FC2EFF40DF5F}" dt="2023-02-23T19:08:41.012" v="33"/>
          <ac:graphicFrameMkLst>
            <pc:docMk/>
            <pc:sldMk cId="2168608204" sldId="2147469924"/>
            <ac:graphicFrameMk id="3" creationId="{7C88574B-0BFF-4126-B0B2-6ABD054BDE2C}"/>
          </ac:graphicFrameMkLst>
        </pc:graphicFrameChg>
      </pc:sldChg>
      <pc:sldChg chg="delSp mod">
        <pc:chgData name="Sam J Wolfson" userId="6d1d33e9-5d72-4c69-9442-bf49db85aacf" providerId="ADAL" clId="{60025C96-AA0F-4898-8BAF-FC2EFF40DF5F}" dt="2023-02-23T19:08:41.031" v="37"/>
        <pc:sldMkLst>
          <pc:docMk/>
          <pc:sldMk cId="2426905048" sldId="2147469935"/>
        </pc:sldMkLst>
        <pc:graphicFrameChg chg="del">
          <ac:chgData name="Sam J Wolfson" userId="6d1d33e9-5d72-4c69-9442-bf49db85aacf" providerId="ADAL" clId="{60025C96-AA0F-4898-8BAF-FC2EFF40DF5F}" dt="2023-02-23T19:08:41.031" v="37"/>
          <ac:graphicFrameMkLst>
            <pc:docMk/>
            <pc:sldMk cId="2426905048" sldId="2147469935"/>
            <ac:graphicFrameMk id="8" creationId="{1A31FDDC-B8E5-410D-B2B9-59FE709DABDA}"/>
          </ac:graphicFrameMkLst>
        </pc:graphicFrameChg>
      </pc:sldChg>
      <pc:sldChg chg="delSp mod">
        <pc:chgData name="Sam J Wolfson" userId="6d1d33e9-5d72-4c69-9442-bf49db85aacf" providerId="ADAL" clId="{60025C96-AA0F-4898-8BAF-FC2EFF40DF5F}" dt="2023-02-23T19:08:41.102" v="51"/>
        <pc:sldMkLst>
          <pc:docMk/>
          <pc:sldMk cId="105669295" sldId="2147469962"/>
        </pc:sldMkLst>
        <pc:graphicFrameChg chg="del">
          <ac:chgData name="Sam J Wolfson" userId="6d1d33e9-5d72-4c69-9442-bf49db85aacf" providerId="ADAL" clId="{60025C96-AA0F-4898-8BAF-FC2EFF40DF5F}" dt="2023-02-23T19:08:41.102" v="51"/>
          <ac:graphicFrameMkLst>
            <pc:docMk/>
            <pc:sldMk cId="105669295" sldId="2147469962"/>
            <ac:graphicFrameMk id="8" creationId="{A34F60A7-68AE-4C18-894A-9C9B071BB4F2}"/>
          </ac:graphicFrameMkLst>
        </pc:graphicFrameChg>
      </pc:sldChg>
      <pc:sldChg chg="delSp mod">
        <pc:chgData name="Sam J Wolfson" userId="6d1d33e9-5d72-4c69-9442-bf49db85aacf" providerId="ADAL" clId="{60025C96-AA0F-4898-8BAF-FC2EFF40DF5F}" dt="2023-02-23T19:08:41.112" v="53"/>
        <pc:sldMkLst>
          <pc:docMk/>
          <pc:sldMk cId="778091594" sldId="2147469963"/>
        </pc:sldMkLst>
        <pc:graphicFrameChg chg="del">
          <ac:chgData name="Sam J Wolfson" userId="6d1d33e9-5d72-4c69-9442-bf49db85aacf" providerId="ADAL" clId="{60025C96-AA0F-4898-8BAF-FC2EFF40DF5F}" dt="2023-02-23T19:08:41.112" v="53"/>
          <ac:graphicFrameMkLst>
            <pc:docMk/>
            <pc:sldMk cId="778091594" sldId="2147469963"/>
            <ac:graphicFrameMk id="15" creationId="{7882A016-1D4C-4953-A7F5-BA6A4534B064}"/>
          </ac:graphicFrameMkLst>
        </pc:graphicFrameChg>
      </pc:sldChg>
      <pc:sldChg chg="delSp mod">
        <pc:chgData name="Sam J Wolfson" userId="6d1d33e9-5d72-4c69-9442-bf49db85aacf" providerId="ADAL" clId="{60025C96-AA0F-4898-8BAF-FC2EFF40DF5F}" dt="2023-02-23T19:08:41.123" v="55"/>
        <pc:sldMkLst>
          <pc:docMk/>
          <pc:sldMk cId="2179839002" sldId="2147469964"/>
        </pc:sldMkLst>
        <pc:graphicFrameChg chg="del">
          <ac:chgData name="Sam J Wolfson" userId="6d1d33e9-5d72-4c69-9442-bf49db85aacf" providerId="ADAL" clId="{60025C96-AA0F-4898-8BAF-FC2EFF40DF5F}" dt="2023-02-23T19:08:41.123" v="55"/>
          <ac:graphicFrameMkLst>
            <pc:docMk/>
            <pc:sldMk cId="2179839002" sldId="2147469964"/>
            <ac:graphicFrameMk id="8" creationId="{1A31FDDC-B8E5-410D-B2B9-59FE709DABDA}"/>
          </ac:graphicFrameMkLst>
        </pc:graphicFrameChg>
      </pc:sldChg>
      <pc:sldChg chg="delSp mod">
        <pc:chgData name="Sam J Wolfson" userId="6d1d33e9-5d72-4c69-9442-bf49db85aacf" providerId="ADAL" clId="{60025C96-AA0F-4898-8BAF-FC2EFF40DF5F}" dt="2023-02-23T19:08:41.132" v="57"/>
        <pc:sldMkLst>
          <pc:docMk/>
          <pc:sldMk cId="4005920712" sldId="2147469965"/>
        </pc:sldMkLst>
        <pc:graphicFrameChg chg="del">
          <ac:chgData name="Sam J Wolfson" userId="6d1d33e9-5d72-4c69-9442-bf49db85aacf" providerId="ADAL" clId="{60025C96-AA0F-4898-8BAF-FC2EFF40DF5F}" dt="2023-02-23T19:08:41.132" v="57"/>
          <ac:graphicFrameMkLst>
            <pc:docMk/>
            <pc:sldMk cId="4005920712" sldId="2147469965"/>
            <ac:graphicFrameMk id="8" creationId="{A34F60A7-68AE-4C18-894A-9C9B071BB4F2}"/>
          </ac:graphicFrameMkLst>
        </pc:graphicFrameChg>
      </pc:sldChg>
      <pc:sldChg chg="delSp mod">
        <pc:chgData name="Sam J Wolfson" userId="6d1d33e9-5d72-4c69-9442-bf49db85aacf" providerId="ADAL" clId="{60025C96-AA0F-4898-8BAF-FC2EFF40DF5F}" dt="2023-02-23T19:08:41.142" v="59"/>
        <pc:sldMkLst>
          <pc:docMk/>
          <pc:sldMk cId="419439350" sldId="2147469966"/>
        </pc:sldMkLst>
        <pc:graphicFrameChg chg="del">
          <ac:chgData name="Sam J Wolfson" userId="6d1d33e9-5d72-4c69-9442-bf49db85aacf" providerId="ADAL" clId="{60025C96-AA0F-4898-8BAF-FC2EFF40DF5F}" dt="2023-02-23T19:08:41.142" v="59"/>
          <ac:graphicFrameMkLst>
            <pc:docMk/>
            <pc:sldMk cId="419439350" sldId="2147469966"/>
            <ac:graphicFrameMk id="8" creationId="{A34F60A7-68AE-4C18-894A-9C9B071BB4F2}"/>
          </ac:graphicFrameMkLst>
        </pc:graphicFrameChg>
      </pc:sldChg>
      <pc:sldChg chg="delSp mod">
        <pc:chgData name="Sam J Wolfson" userId="6d1d33e9-5d72-4c69-9442-bf49db85aacf" providerId="ADAL" clId="{60025C96-AA0F-4898-8BAF-FC2EFF40DF5F}" dt="2023-02-23T19:08:41.154" v="61"/>
        <pc:sldMkLst>
          <pc:docMk/>
          <pc:sldMk cId="4162798116" sldId="2147469967"/>
        </pc:sldMkLst>
        <pc:graphicFrameChg chg="del">
          <ac:chgData name="Sam J Wolfson" userId="6d1d33e9-5d72-4c69-9442-bf49db85aacf" providerId="ADAL" clId="{60025C96-AA0F-4898-8BAF-FC2EFF40DF5F}" dt="2023-02-23T19:08:41.154" v="61"/>
          <ac:graphicFrameMkLst>
            <pc:docMk/>
            <pc:sldMk cId="4162798116" sldId="2147469967"/>
            <ac:graphicFrameMk id="108" creationId="{15D869EC-512C-49B4-8F98-796F2EBE9E61}"/>
          </ac:graphicFrameMkLst>
        </pc:graphicFrameChg>
      </pc:sldChg>
      <pc:sldChg chg="delSp mod">
        <pc:chgData name="Sam J Wolfson" userId="6d1d33e9-5d72-4c69-9442-bf49db85aacf" providerId="ADAL" clId="{60025C96-AA0F-4898-8BAF-FC2EFF40DF5F}" dt="2023-02-23T19:08:41.163" v="63"/>
        <pc:sldMkLst>
          <pc:docMk/>
          <pc:sldMk cId="2157090476" sldId="2147469968"/>
        </pc:sldMkLst>
        <pc:graphicFrameChg chg="del">
          <ac:chgData name="Sam J Wolfson" userId="6d1d33e9-5d72-4c69-9442-bf49db85aacf" providerId="ADAL" clId="{60025C96-AA0F-4898-8BAF-FC2EFF40DF5F}" dt="2023-02-23T19:08:41.163" v="63"/>
          <ac:graphicFrameMkLst>
            <pc:docMk/>
            <pc:sldMk cId="2157090476" sldId="2147469968"/>
            <ac:graphicFrameMk id="8" creationId="{A34F60A7-68AE-4C18-894A-9C9B071BB4F2}"/>
          </ac:graphicFrameMkLst>
        </pc:graphicFrameChg>
      </pc:sldChg>
      <pc:sldChg chg="delSp mod">
        <pc:chgData name="Sam J Wolfson" userId="6d1d33e9-5d72-4c69-9442-bf49db85aacf" providerId="ADAL" clId="{60025C96-AA0F-4898-8BAF-FC2EFF40DF5F}" dt="2023-02-23T19:08:41.173" v="65"/>
        <pc:sldMkLst>
          <pc:docMk/>
          <pc:sldMk cId="1187120584" sldId="2147469969"/>
        </pc:sldMkLst>
        <pc:graphicFrameChg chg="del">
          <ac:chgData name="Sam J Wolfson" userId="6d1d33e9-5d72-4c69-9442-bf49db85aacf" providerId="ADAL" clId="{60025C96-AA0F-4898-8BAF-FC2EFF40DF5F}" dt="2023-02-23T19:08:41.173" v="65"/>
          <ac:graphicFrameMkLst>
            <pc:docMk/>
            <pc:sldMk cId="1187120584" sldId="2147469969"/>
            <ac:graphicFrameMk id="8" creationId="{A34F60A7-68AE-4C18-894A-9C9B071BB4F2}"/>
          </ac:graphicFrameMkLst>
        </pc:graphicFrameChg>
      </pc:sldChg>
      <pc:sldChg chg="delSp mod">
        <pc:chgData name="Sam J Wolfson" userId="6d1d33e9-5d72-4c69-9442-bf49db85aacf" providerId="ADAL" clId="{60025C96-AA0F-4898-8BAF-FC2EFF40DF5F}" dt="2023-02-23T19:08:41.183" v="67"/>
        <pc:sldMkLst>
          <pc:docMk/>
          <pc:sldMk cId="4015552828" sldId="2147469970"/>
        </pc:sldMkLst>
        <pc:graphicFrameChg chg="del">
          <ac:chgData name="Sam J Wolfson" userId="6d1d33e9-5d72-4c69-9442-bf49db85aacf" providerId="ADAL" clId="{60025C96-AA0F-4898-8BAF-FC2EFF40DF5F}" dt="2023-02-23T19:08:41.183" v="67"/>
          <ac:graphicFrameMkLst>
            <pc:docMk/>
            <pc:sldMk cId="4015552828" sldId="2147469970"/>
            <ac:graphicFrameMk id="8" creationId="{A34F60A7-68AE-4C18-894A-9C9B071BB4F2}"/>
          </ac:graphicFrameMkLst>
        </pc:graphicFrameChg>
      </pc:sldChg>
      <pc:sldChg chg="delSp mod">
        <pc:chgData name="Sam J Wolfson" userId="6d1d33e9-5d72-4c69-9442-bf49db85aacf" providerId="ADAL" clId="{60025C96-AA0F-4898-8BAF-FC2EFF40DF5F}" dt="2023-02-23T19:08:41.193" v="69"/>
        <pc:sldMkLst>
          <pc:docMk/>
          <pc:sldMk cId="783048908" sldId="2147469971"/>
        </pc:sldMkLst>
        <pc:graphicFrameChg chg="del">
          <ac:chgData name="Sam J Wolfson" userId="6d1d33e9-5d72-4c69-9442-bf49db85aacf" providerId="ADAL" clId="{60025C96-AA0F-4898-8BAF-FC2EFF40DF5F}" dt="2023-02-23T19:08:41.193" v="69"/>
          <ac:graphicFrameMkLst>
            <pc:docMk/>
            <pc:sldMk cId="783048908" sldId="2147469971"/>
            <ac:graphicFrameMk id="8" creationId="{A34F60A7-68AE-4C18-894A-9C9B071BB4F2}"/>
          </ac:graphicFrameMkLst>
        </pc:graphicFrameChg>
      </pc:sldChg>
      <pc:sldChg chg="delSp mod">
        <pc:chgData name="Sam J Wolfson" userId="6d1d33e9-5d72-4c69-9442-bf49db85aacf" providerId="ADAL" clId="{60025C96-AA0F-4898-8BAF-FC2EFF40DF5F}" dt="2023-02-23T19:08:41.204" v="71"/>
        <pc:sldMkLst>
          <pc:docMk/>
          <pc:sldMk cId="403783324" sldId="2147469972"/>
        </pc:sldMkLst>
        <pc:graphicFrameChg chg="del">
          <ac:chgData name="Sam J Wolfson" userId="6d1d33e9-5d72-4c69-9442-bf49db85aacf" providerId="ADAL" clId="{60025C96-AA0F-4898-8BAF-FC2EFF40DF5F}" dt="2023-02-23T19:08:41.204" v="71"/>
          <ac:graphicFrameMkLst>
            <pc:docMk/>
            <pc:sldMk cId="403783324" sldId="2147469972"/>
            <ac:graphicFrameMk id="8" creationId="{A34F60A7-68AE-4C18-894A-9C9B071BB4F2}"/>
          </ac:graphicFrameMkLst>
        </pc:graphicFrameChg>
      </pc:sldChg>
      <pc:sldChg chg="delSp mod">
        <pc:chgData name="Sam J Wolfson" userId="6d1d33e9-5d72-4c69-9442-bf49db85aacf" providerId="ADAL" clId="{60025C96-AA0F-4898-8BAF-FC2EFF40DF5F}" dt="2023-02-23T19:08:41.215" v="73"/>
        <pc:sldMkLst>
          <pc:docMk/>
          <pc:sldMk cId="363516474" sldId="2147469973"/>
        </pc:sldMkLst>
        <pc:graphicFrameChg chg="del">
          <ac:chgData name="Sam J Wolfson" userId="6d1d33e9-5d72-4c69-9442-bf49db85aacf" providerId="ADAL" clId="{60025C96-AA0F-4898-8BAF-FC2EFF40DF5F}" dt="2023-02-23T19:08:41.215" v="73"/>
          <ac:graphicFrameMkLst>
            <pc:docMk/>
            <pc:sldMk cId="363516474" sldId="2147469973"/>
            <ac:graphicFrameMk id="8" creationId="{1A31FDDC-B8E5-410D-B2B9-59FE709DABDA}"/>
          </ac:graphicFrameMkLst>
        </pc:graphicFrameChg>
      </pc:sldChg>
      <pc:sldChg chg="delSp mod">
        <pc:chgData name="Sam J Wolfson" userId="6d1d33e9-5d72-4c69-9442-bf49db85aacf" providerId="ADAL" clId="{60025C96-AA0F-4898-8BAF-FC2EFF40DF5F}" dt="2023-02-23T19:08:41.224" v="75"/>
        <pc:sldMkLst>
          <pc:docMk/>
          <pc:sldMk cId="2455883038" sldId="2147469974"/>
        </pc:sldMkLst>
        <pc:graphicFrameChg chg="del">
          <ac:chgData name="Sam J Wolfson" userId="6d1d33e9-5d72-4c69-9442-bf49db85aacf" providerId="ADAL" clId="{60025C96-AA0F-4898-8BAF-FC2EFF40DF5F}" dt="2023-02-23T19:08:41.224" v="75"/>
          <ac:graphicFrameMkLst>
            <pc:docMk/>
            <pc:sldMk cId="2455883038" sldId="2147469974"/>
            <ac:graphicFrameMk id="8" creationId="{92929310-42A9-476B-9642-DB5AAE34E667}"/>
          </ac:graphicFrameMkLst>
        </pc:graphicFrameChg>
      </pc:sldChg>
      <pc:sldChg chg="delSp mod">
        <pc:chgData name="Sam J Wolfson" userId="6d1d33e9-5d72-4c69-9442-bf49db85aacf" providerId="ADAL" clId="{60025C96-AA0F-4898-8BAF-FC2EFF40DF5F}" dt="2023-02-23T19:08:41.234" v="77"/>
        <pc:sldMkLst>
          <pc:docMk/>
          <pc:sldMk cId="3518805425" sldId="2147469975"/>
        </pc:sldMkLst>
        <pc:graphicFrameChg chg="del">
          <ac:chgData name="Sam J Wolfson" userId="6d1d33e9-5d72-4c69-9442-bf49db85aacf" providerId="ADAL" clId="{60025C96-AA0F-4898-8BAF-FC2EFF40DF5F}" dt="2023-02-23T19:08:41.234" v="77"/>
          <ac:graphicFrameMkLst>
            <pc:docMk/>
            <pc:sldMk cId="3518805425" sldId="2147469975"/>
            <ac:graphicFrameMk id="8" creationId="{A34F60A7-68AE-4C18-894A-9C9B071BB4F2}"/>
          </ac:graphicFrameMkLst>
        </pc:graphicFrameChg>
      </pc:sldChg>
      <pc:sldChg chg="delSp mod">
        <pc:chgData name="Sam J Wolfson" userId="6d1d33e9-5d72-4c69-9442-bf49db85aacf" providerId="ADAL" clId="{60025C96-AA0F-4898-8BAF-FC2EFF40DF5F}" dt="2023-02-23T19:08:41.245" v="79"/>
        <pc:sldMkLst>
          <pc:docMk/>
          <pc:sldMk cId="491328438" sldId="2147469976"/>
        </pc:sldMkLst>
        <pc:graphicFrameChg chg="del">
          <ac:chgData name="Sam J Wolfson" userId="6d1d33e9-5d72-4c69-9442-bf49db85aacf" providerId="ADAL" clId="{60025C96-AA0F-4898-8BAF-FC2EFF40DF5F}" dt="2023-02-23T19:08:41.245" v="79"/>
          <ac:graphicFrameMkLst>
            <pc:docMk/>
            <pc:sldMk cId="491328438" sldId="2147469976"/>
            <ac:graphicFrameMk id="8" creationId="{A34F60A7-68AE-4C18-894A-9C9B071BB4F2}"/>
          </ac:graphicFrameMkLst>
        </pc:graphicFrameChg>
      </pc:sldChg>
      <pc:sldChg chg="delSp mod">
        <pc:chgData name="Sam J Wolfson" userId="6d1d33e9-5d72-4c69-9442-bf49db85aacf" providerId="ADAL" clId="{60025C96-AA0F-4898-8BAF-FC2EFF40DF5F}" dt="2023-02-23T19:08:41.257" v="81"/>
        <pc:sldMkLst>
          <pc:docMk/>
          <pc:sldMk cId="3901338260" sldId="2147469977"/>
        </pc:sldMkLst>
        <pc:graphicFrameChg chg="del">
          <ac:chgData name="Sam J Wolfson" userId="6d1d33e9-5d72-4c69-9442-bf49db85aacf" providerId="ADAL" clId="{60025C96-AA0F-4898-8BAF-FC2EFF40DF5F}" dt="2023-02-23T19:08:41.257" v="81"/>
          <ac:graphicFrameMkLst>
            <pc:docMk/>
            <pc:sldMk cId="3901338260" sldId="2147469977"/>
            <ac:graphicFrameMk id="8" creationId="{1A31FDDC-B8E5-410D-B2B9-59FE709DABDA}"/>
          </ac:graphicFrameMkLst>
        </pc:graphicFrameChg>
      </pc:sldChg>
      <pc:sldChg chg="delSp mod">
        <pc:chgData name="Sam J Wolfson" userId="6d1d33e9-5d72-4c69-9442-bf49db85aacf" providerId="ADAL" clId="{60025C96-AA0F-4898-8BAF-FC2EFF40DF5F}" dt="2023-02-23T19:08:41.268" v="83"/>
        <pc:sldMkLst>
          <pc:docMk/>
          <pc:sldMk cId="994970115" sldId="2147469978"/>
        </pc:sldMkLst>
        <pc:graphicFrameChg chg="del">
          <ac:chgData name="Sam J Wolfson" userId="6d1d33e9-5d72-4c69-9442-bf49db85aacf" providerId="ADAL" clId="{60025C96-AA0F-4898-8BAF-FC2EFF40DF5F}" dt="2023-02-23T19:08:41.268" v="83"/>
          <ac:graphicFrameMkLst>
            <pc:docMk/>
            <pc:sldMk cId="994970115" sldId="2147469978"/>
            <ac:graphicFrameMk id="8" creationId="{A34F60A7-68AE-4C18-894A-9C9B071BB4F2}"/>
          </ac:graphicFrameMkLst>
        </pc:graphicFrameChg>
      </pc:sldChg>
      <pc:sldChg chg="delSp mod">
        <pc:chgData name="Sam J Wolfson" userId="6d1d33e9-5d72-4c69-9442-bf49db85aacf" providerId="ADAL" clId="{60025C96-AA0F-4898-8BAF-FC2EFF40DF5F}" dt="2023-02-23T19:08:41.279" v="85"/>
        <pc:sldMkLst>
          <pc:docMk/>
          <pc:sldMk cId="1391542145" sldId="2147469979"/>
        </pc:sldMkLst>
        <pc:graphicFrameChg chg="del">
          <ac:chgData name="Sam J Wolfson" userId="6d1d33e9-5d72-4c69-9442-bf49db85aacf" providerId="ADAL" clId="{60025C96-AA0F-4898-8BAF-FC2EFF40DF5F}" dt="2023-02-23T19:08:41.279" v="85"/>
          <ac:graphicFrameMkLst>
            <pc:docMk/>
            <pc:sldMk cId="1391542145" sldId="2147469979"/>
            <ac:graphicFrameMk id="48" creationId="{00000000-0000-0000-0000-000000000000}"/>
          </ac:graphicFrameMkLst>
        </pc:graphicFrameChg>
      </pc:sldChg>
      <pc:sldChg chg="delSp mod">
        <pc:chgData name="Sam J Wolfson" userId="6d1d33e9-5d72-4c69-9442-bf49db85aacf" providerId="ADAL" clId="{60025C96-AA0F-4898-8BAF-FC2EFF40DF5F}" dt="2023-02-23T19:08:41.288" v="87"/>
        <pc:sldMkLst>
          <pc:docMk/>
          <pc:sldMk cId="2312916283" sldId="2147469980"/>
        </pc:sldMkLst>
        <pc:graphicFrameChg chg="del">
          <ac:chgData name="Sam J Wolfson" userId="6d1d33e9-5d72-4c69-9442-bf49db85aacf" providerId="ADAL" clId="{60025C96-AA0F-4898-8BAF-FC2EFF40DF5F}" dt="2023-02-23T19:08:41.288" v="87"/>
          <ac:graphicFrameMkLst>
            <pc:docMk/>
            <pc:sldMk cId="2312916283" sldId="2147469980"/>
            <ac:graphicFrameMk id="8" creationId="{A34F60A7-68AE-4C18-894A-9C9B071BB4F2}"/>
          </ac:graphicFrameMkLst>
        </pc:graphicFrameChg>
      </pc:sldChg>
      <pc:sldChg chg="delSp mod">
        <pc:chgData name="Sam J Wolfson" userId="6d1d33e9-5d72-4c69-9442-bf49db85aacf" providerId="ADAL" clId="{60025C96-AA0F-4898-8BAF-FC2EFF40DF5F}" dt="2023-02-23T19:08:41.300" v="89"/>
        <pc:sldMkLst>
          <pc:docMk/>
          <pc:sldMk cId="4087096412" sldId="2147469981"/>
        </pc:sldMkLst>
        <pc:graphicFrameChg chg="del">
          <ac:chgData name="Sam J Wolfson" userId="6d1d33e9-5d72-4c69-9442-bf49db85aacf" providerId="ADAL" clId="{60025C96-AA0F-4898-8BAF-FC2EFF40DF5F}" dt="2023-02-23T19:08:41.300" v="89"/>
          <ac:graphicFrameMkLst>
            <pc:docMk/>
            <pc:sldMk cId="4087096412" sldId="2147469981"/>
            <ac:graphicFrameMk id="8" creationId="{A34F60A7-68AE-4C18-894A-9C9B071BB4F2}"/>
          </ac:graphicFrameMkLst>
        </pc:graphicFrameChg>
      </pc:sldChg>
      <pc:sldChg chg="delSp mod">
        <pc:chgData name="Sam J Wolfson" userId="6d1d33e9-5d72-4c69-9442-bf49db85aacf" providerId="ADAL" clId="{60025C96-AA0F-4898-8BAF-FC2EFF40DF5F}" dt="2023-02-23T19:08:41.310" v="91"/>
        <pc:sldMkLst>
          <pc:docMk/>
          <pc:sldMk cId="2240017870" sldId="2147469982"/>
        </pc:sldMkLst>
        <pc:graphicFrameChg chg="del">
          <ac:chgData name="Sam J Wolfson" userId="6d1d33e9-5d72-4c69-9442-bf49db85aacf" providerId="ADAL" clId="{60025C96-AA0F-4898-8BAF-FC2EFF40DF5F}" dt="2023-02-23T19:08:41.310" v="91"/>
          <ac:graphicFrameMkLst>
            <pc:docMk/>
            <pc:sldMk cId="2240017870" sldId="2147469982"/>
            <ac:graphicFrameMk id="8" creationId="{C28A017C-FB75-4280-A348-90CF1A10BCB4}"/>
          </ac:graphicFrameMkLst>
        </pc:graphicFrameChg>
      </pc:sldChg>
      <pc:sldChg chg="delSp mod">
        <pc:chgData name="Sam J Wolfson" userId="6d1d33e9-5d72-4c69-9442-bf49db85aacf" providerId="ADAL" clId="{60025C96-AA0F-4898-8BAF-FC2EFF40DF5F}" dt="2023-02-23T19:08:41.321" v="93"/>
        <pc:sldMkLst>
          <pc:docMk/>
          <pc:sldMk cId="3920629858" sldId="2147469983"/>
        </pc:sldMkLst>
        <pc:graphicFrameChg chg="del">
          <ac:chgData name="Sam J Wolfson" userId="6d1d33e9-5d72-4c69-9442-bf49db85aacf" providerId="ADAL" clId="{60025C96-AA0F-4898-8BAF-FC2EFF40DF5F}" dt="2023-02-23T19:08:41.321" v="93"/>
          <ac:graphicFrameMkLst>
            <pc:docMk/>
            <pc:sldMk cId="3920629858" sldId="2147469983"/>
            <ac:graphicFrameMk id="8" creationId="{1A31FDDC-B8E5-410D-B2B9-59FE709DABDA}"/>
          </ac:graphicFrameMkLst>
        </pc:graphicFrameChg>
      </pc:sldChg>
      <pc:sldChg chg="delSp mod">
        <pc:chgData name="Sam J Wolfson" userId="6d1d33e9-5d72-4c69-9442-bf49db85aacf" providerId="ADAL" clId="{60025C96-AA0F-4898-8BAF-FC2EFF40DF5F}" dt="2023-02-23T19:08:41.331" v="95"/>
        <pc:sldMkLst>
          <pc:docMk/>
          <pc:sldMk cId="2046144599" sldId="2147469984"/>
        </pc:sldMkLst>
        <pc:graphicFrameChg chg="del">
          <ac:chgData name="Sam J Wolfson" userId="6d1d33e9-5d72-4c69-9442-bf49db85aacf" providerId="ADAL" clId="{60025C96-AA0F-4898-8BAF-FC2EFF40DF5F}" dt="2023-02-23T19:08:41.331" v="95"/>
          <ac:graphicFrameMkLst>
            <pc:docMk/>
            <pc:sldMk cId="2046144599" sldId="2147469984"/>
            <ac:graphicFrameMk id="8" creationId="{A34F60A7-68AE-4C18-894A-9C9B071BB4F2}"/>
          </ac:graphicFrameMkLst>
        </pc:graphicFrameChg>
      </pc:sldChg>
      <pc:sldChg chg="delSp mod">
        <pc:chgData name="Sam J Wolfson" userId="6d1d33e9-5d72-4c69-9442-bf49db85aacf" providerId="ADAL" clId="{60025C96-AA0F-4898-8BAF-FC2EFF40DF5F}" dt="2023-02-23T19:08:41.341" v="97"/>
        <pc:sldMkLst>
          <pc:docMk/>
          <pc:sldMk cId="124734508" sldId="2147469985"/>
        </pc:sldMkLst>
        <pc:graphicFrameChg chg="del">
          <ac:chgData name="Sam J Wolfson" userId="6d1d33e9-5d72-4c69-9442-bf49db85aacf" providerId="ADAL" clId="{60025C96-AA0F-4898-8BAF-FC2EFF40DF5F}" dt="2023-02-23T19:08:41.341" v="97"/>
          <ac:graphicFrameMkLst>
            <pc:docMk/>
            <pc:sldMk cId="124734508" sldId="2147469985"/>
            <ac:graphicFrameMk id="8" creationId="{A34F60A7-68AE-4C18-894A-9C9B071BB4F2}"/>
          </ac:graphicFrameMkLst>
        </pc:graphicFrameChg>
      </pc:sldChg>
      <pc:sldChg chg="delSp mod">
        <pc:chgData name="Sam J Wolfson" userId="6d1d33e9-5d72-4c69-9442-bf49db85aacf" providerId="ADAL" clId="{60025C96-AA0F-4898-8BAF-FC2EFF40DF5F}" dt="2023-02-23T19:08:41.350" v="99"/>
        <pc:sldMkLst>
          <pc:docMk/>
          <pc:sldMk cId="230761390" sldId="2147469986"/>
        </pc:sldMkLst>
        <pc:graphicFrameChg chg="del">
          <ac:chgData name="Sam J Wolfson" userId="6d1d33e9-5d72-4c69-9442-bf49db85aacf" providerId="ADAL" clId="{60025C96-AA0F-4898-8BAF-FC2EFF40DF5F}" dt="2023-02-23T19:08:41.350" v="99"/>
          <ac:graphicFrameMkLst>
            <pc:docMk/>
            <pc:sldMk cId="230761390" sldId="2147469986"/>
            <ac:graphicFrameMk id="8" creationId="{A34F60A7-68AE-4C18-894A-9C9B071BB4F2}"/>
          </ac:graphicFrameMkLst>
        </pc:graphicFrameChg>
      </pc:sldChg>
      <pc:sldChg chg="delSp mod">
        <pc:chgData name="Sam J Wolfson" userId="6d1d33e9-5d72-4c69-9442-bf49db85aacf" providerId="ADAL" clId="{60025C96-AA0F-4898-8BAF-FC2EFF40DF5F}" dt="2023-02-23T19:08:41.360" v="101"/>
        <pc:sldMkLst>
          <pc:docMk/>
          <pc:sldMk cId="1699242085" sldId="2147469987"/>
        </pc:sldMkLst>
        <pc:graphicFrameChg chg="del">
          <ac:chgData name="Sam J Wolfson" userId="6d1d33e9-5d72-4c69-9442-bf49db85aacf" providerId="ADAL" clId="{60025C96-AA0F-4898-8BAF-FC2EFF40DF5F}" dt="2023-02-23T19:08:41.360" v="101"/>
          <ac:graphicFrameMkLst>
            <pc:docMk/>
            <pc:sldMk cId="1699242085" sldId="2147469987"/>
            <ac:graphicFrameMk id="8" creationId="{A34F60A7-68AE-4C18-894A-9C9B071BB4F2}"/>
          </ac:graphicFrameMkLst>
        </pc:graphicFrameChg>
      </pc:sldChg>
      <pc:sldChg chg="delSp mod">
        <pc:chgData name="Sam J Wolfson" userId="6d1d33e9-5d72-4c69-9442-bf49db85aacf" providerId="ADAL" clId="{60025C96-AA0F-4898-8BAF-FC2EFF40DF5F}" dt="2023-02-23T19:08:41.371" v="103"/>
        <pc:sldMkLst>
          <pc:docMk/>
          <pc:sldMk cId="190802667" sldId="2147469988"/>
        </pc:sldMkLst>
        <pc:graphicFrameChg chg="del">
          <ac:chgData name="Sam J Wolfson" userId="6d1d33e9-5d72-4c69-9442-bf49db85aacf" providerId="ADAL" clId="{60025C96-AA0F-4898-8BAF-FC2EFF40DF5F}" dt="2023-02-23T19:08:41.371" v="103"/>
          <ac:graphicFrameMkLst>
            <pc:docMk/>
            <pc:sldMk cId="190802667" sldId="2147469988"/>
            <ac:graphicFrameMk id="8" creationId="{A34F60A7-68AE-4C18-894A-9C9B071BB4F2}"/>
          </ac:graphicFrameMkLst>
        </pc:graphicFrameChg>
      </pc:sldChg>
      <pc:sldChg chg="delSp mod">
        <pc:chgData name="Sam J Wolfson" userId="6d1d33e9-5d72-4c69-9442-bf49db85aacf" providerId="ADAL" clId="{60025C96-AA0F-4898-8BAF-FC2EFF40DF5F}" dt="2023-02-23T19:08:41.380" v="105"/>
        <pc:sldMkLst>
          <pc:docMk/>
          <pc:sldMk cId="4285241999" sldId="2147469989"/>
        </pc:sldMkLst>
        <pc:graphicFrameChg chg="del">
          <ac:chgData name="Sam J Wolfson" userId="6d1d33e9-5d72-4c69-9442-bf49db85aacf" providerId="ADAL" clId="{60025C96-AA0F-4898-8BAF-FC2EFF40DF5F}" dt="2023-02-23T19:08:41.380" v="105"/>
          <ac:graphicFrameMkLst>
            <pc:docMk/>
            <pc:sldMk cId="4285241999" sldId="2147469989"/>
            <ac:graphicFrameMk id="8" creationId="{A34F60A7-68AE-4C18-894A-9C9B071BB4F2}"/>
          </ac:graphicFrameMkLst>
        </pc:graphicFrameChg>
      </pc:sldChg>
      <pc:sldChg chg="delSp mod">
        <pc:chgData name="Sam J Wolfson" userId="6d1d33e9-5d72-4c69-9442-bf49db85aacf" providerId="ADAL" clId="{60025C96-AA0F-4898-8BAF-FC2EFF40DF5F}" dt="2023-02-23T19:08:41.390" v="107"/>
        <pc:sldMkLst>
          <pc:docMk/>
          <pc:sldMk cId="4072540022" sldId="2147469990"/>
        </pc:sldMkLst>
        <pc:graphicFrameChg chg="del">
          <ac:chgData name="Sam J Wolfson" userId="6d1d33e9-5d72-4c69-9442-bf49db85aacf" providerId="ADAL" clId="{60025C96-AA0F-4898-8BAF-FC2EFF40DF5F}" dt="2023-02-23T19:08:41.390" v="107"/>
          <ac:graphicFrameMkLst>
            <pc:docMk/>
            <pc:sldMk cId="4072540022" sldId="2147469990"/>
            <ac:graphicFrameMk id="8" creationId="{A34F60A7-68AE-4C18-894A-9C9B071BB4F2}"/>
          </ac:graphicFrameMkLst>
        </pc:graphicFrameChg>
      </pc:sldChg>
      <pc:sldChg chg="delSp mod">
        <pc:chgData name="Sam J Wolfson" userId="6d1d33e9-5d72-4c69-9442-bf49db85aacf" providerId="ADAL" clId="{60025C96-AA0F-4898-8BAF-FC2EFF40DF5F}" dt="2023-02-23T19:08:41.401" v="109"/>
        <pc:sldMkLst>
          <pc:docMk/>
          <pc:sldMk cId="2607169820" sldId="2147469991"/>
        </pc:sldMkLst>
        <pc:graphicFrameChg chg="del">
          <ac:chgData name="Sam J Wolfson" userId="6d1d33e9-5d72-4c69-9442-bf49db85aacf" providerId="ADAL" clId="{60025C96-AA0F-4898-8BAF-FC2EFF40DF5F}" dt="2023-02-23T19:08:41.401" v="109"/>
          <ac:graphicFrameMkLst>
            <pc:docMk/>
            <pc:sldMk cId="2607169820" sldId="2147469991"/>
            <ac:graphicFrameMk id="8" creationId="{A34F60A7-68AE-4C18-894A-9C9B071BB4F2}"/>
          </ac:graphicFrameMkLst>
        </pc:graphicFrameChg>
      </pc:sldChg>
      <pc:sldChg chg="delSp mod">
        <pc:chgData name="Sam J Wolfson" userId="6d1d33e9-5d72-4c69-9442-bf49db85aacf" providerId="ADAL" clId="{60025C96-AA0F-4898-8BAF-FC2EFF40DF5F}" dt="2023-02-23T19:08:41.409" v="111"/>
        <pc:sldMkLst>
          <pc:docMk/>
          <pc:sldMk cId="1893974881" sldId="2147469992"/>
        </pc:sldMkLst>
        <pc:graphicFrameChg chg="del">
          <ac:chgData name="Sam J Wolfson" userId="6d1d33e9-5d72-4c69-9442-bf49db85aacf" providerId="ADAL" clId="{60025C96-AA0F-4898-8BAF-FC2EFF40DF5F}" dt="2023-02-23T19:08:41.409" v="111"/>
          <ac:graphicFrameMkLst>
            <pc:docMk/>
            <pc:sldMk cId="1893974881" sldId="2147469992"/>
            <ac:graphicFrameMk id="8" creationId="{A34F60A7-68AE-4C18-894A-9C9B071BB4F2}"/>
          </ac:graphicFrameMkLst>
        </pc:graphicFrameChg>
      </pc:sldChg>
      <pc:sldChg chg="delSp mod">
        <pc:chgData name="Sam J Wolfson" userId="6d1d33e9-5d72-4c69-9442-bf49db85aacf" providerId="ADAL" clId="{60025C96-AA0F-4898-8BAF-FC2EFF40DF5F}" dt="2023-02-23T19:08:41.420" v="113"/>
        <pc:sldMkLst>
          <pc:docMk/>
          <pc:sldMk cId="4170550016" sldId="2147469993"/>
        </pc:sldMkLst>
        <pc:graphicFrameChg chg="del">
          <ac:chgData name="Sam J Wolfson" userId="6d1d33e9-5d72-4c69-9442-bf49db85aacf" providerId="ADAL" clId="{60025C96-AA0F-4898-8BAF-FC2EFF40DF5F}" dt="2023-02-23T19:08:41.420" v="113"/>
          <ac:graphicFrameMkLst>
            <pc:docMk/>
            <pc:sldMk cId="4170550016" sldId="2147469993"/>
            <ac:graphicFrameMk id="8" creationId="{A34F60A7-68AE-4C18-894A-9C9B071BB4F2}"/>
          </ac:graphicFrameMkLst>
        </pc:graphicFrameChg>
      </pc:sldChg>
      <pc:sldChg chg="delSp mod">
        <pc:chgData name="Sam J Wolfson" userId="6d1d33e9-5d72-4c69-9442-bf49db85aacf" providerId="ADAL" clId="{60025C96-AA0F-4898-8BAF-FC2EFF40DF5F}" dt="2023-02-23T19:08:41.430" v="115"/>
        <pc:sldMkLst>
          <pc:docMk/>
          <pc:sldMk cId="43678002" sldId="2147469994"/>
        </pc:sldMkLst>
        <pc:graphicFrameChg chg="del">
          <ac:chgData name="Sam J Wolfson" userId="6d1d33e9-5d72-4c69-9442-bf49db85aacf" providerId="ADAL" clId="{60025C96-AA0F-4898-8BAF-FC2EFF40DF5F}" dt="2023-02-23T19:08:41.430" v="115"/>
          <ac:graphicFrameMkLst>
            <pc:docMk/>
            <pc:sldMk cId="43678002" sldId="2147469994"/>
            <ac:graphicFrameMk id="8" creationId="{A34F60A7-68AE-4C18-894A-9C9B071BB4F2}"/>
          </ac:graphicFrameMkLst>
        </pc:graphicFrameChg>
      </pc:sldChg>
      <pc:sldChg chg="delSp mod">
        <pc:chgData name="Sam J Wolfson" userId="6d1d33e9-5d72-4c69-9442-bf49db85aacf" providerId="ADAL" clId="{60025C96-AA0F-4898-8BAF-FC2EFF40DF5F}" dt="2023-02-23T19:08:41.440" v="117"/>
        <pc:sldMkLst>
          <pc:docMk/>
          <pc:sldMk cId="704303687" sldId="2147469995"/>
        </pc:sldMkLst>
        <pc:graphicFrameChg chg="del">
          <ac:chgData name="Sam J Wolfson" userId="6d1d33e9-5d72-4c69-9442-bf49db85aacf" providerId="ADAL" clId="{60025C96-AA0F-4898-8BAF-FC2EFF40DF5F}" dt="2023-02-23T19:08:41.440" v="117"/>
          <ac:graphicFrameMkLst>
            <pc:docMk/>
            <pc:sldMk cId="704303687" sldId="2147469995"/>
            <ac:graphicFrameMk id="8" creationId="{A34F60A7-68AE-4C18-894A-9C9B071BB4F2}"/>
          </ac:graphicFrameMkLst>
        </pc:graphicFrameChg>
      </pc:sldChg>
      <pc:sldChg chg="delSp mod">
        <pc:chgData name="Sam J Wolfson" userId="6d1d33e9-5d72-4c69-9442-bf49db85aacf" providerId="ADAL" clId="{60025C96-AA0F-4898-8BAF-FC2EFF40DF5F}" dt="2023-02-23T19:08:41.452" v="119"/>
        <pc:sldMkLst>
          <pc:docMk/>
          <pc:sldMk cId="3517123833" sldId="2147469996"/>
        </pc:sldMkLst>
        <pc:graphicFrameChg chg="del">
          <ac:chgData name="Sam J Wolfson" userId="6d1d33e9-5d72-4c69-9442-bf49db85aacf" providerId="ADAL" clId="{60025C96-AA0F-4898-8BAF-FC2EFF40DF5F}" dt="2023-02-23T19:08:41.452" v="119"/>
          <ac:graphicFrameMkLst>
            <pc:docMk/>
            <pc:sldMk cId="3517123833" sldId="2147469996"/>
            <ac:graphicFrameMk id="8" creationId="{A34F60A7-68AE-4C18-894A-9C9B071BB4F2}"/>
          </ac:graphicFrameMkLst>
        </pc:graphicFrameChg>
      </pc:sldChg>
      <pc:sldChg chg="delSp mod">
        <pc:chgData name="Sam J Wolfson" userId="6d1d33e9-5d72-4c69-9442-bf49db85aacf" providerId="ADAL" clId="{60025C96-AA0F-4898-8BAF-FC2EFF40DF5F}" dt="2023-02-23T19:08:41.462" v="121"/>
        <pc:sldMkLst>
          <pc:docMk/>
          <pc:sldMk cId="3709334002" sldId="2147469997"/>
        </pc:sldMkLst>
        <pc:graphicFrameChg chg="del">
          <ac:chgData name="Sam J Wolfson" userId="6d1d33e9-5d72-4c69-9442-bf49db85aacf" providerId="ADAL" clId="{60025C96-AA0F-4898-8BAF-FC2EFF40DF5F}" dt="2023-02-23T19:08:41.462" v="121"/>
          <ac:graphicFrameMkLst>
            <pc:docMk/>
            <pc:sldMk cId="3709334002" sldId="2147469997"/>
            <ac:graphicFrameMk id="8" creationId="{A34F60A7-68AE-4C18-894A-9C9B071BB4F2}"/>
          </ac:graphicFrameMkLst>
        </pc:graphicFrameChg>
      </pc:sldChg>
      <pc:sldChg chg="delSp mod">
        <pc:chgData name="Sam J Wolfson" userId="6d1d33e9-5d72-4c69-9442-bf49db85aacf" providerId="ADAL" clId="{60025C96-AA0F-4898-8BAF-FC2EFF40DF5F}" dt="2023-02-23T19:08:41.471" v="123"/>
        <pc:sldMkLst>
          <pc:docMk/>
          <pc:sldMk cId="653718080" sldId="2147469998"/>
        </pc:sldMkLst>
        <pc:graphicFrameChg chg="del">
          <ac:chgData name="Sam J Wolfson" userId="6d1d33e9-5d72-4c69-9442-bf49db85aacf" providerId="ADAL" clId="{60025C96-AA0F-4898-8BAF-FC2EFF40DF5F}" dt="2023-02-23T19:08:41.471" v="123"/>
          <ac:graphicFrameMkLst>
            <pc:docMk/>
            <pc:sldMk cId="653718080" sldId="2147469998"/>
            <ac:graphicFrameMk id="8" creationId="{A34F60A7-68AE-4C18-894A-9C9B071BB4F2}"/>
          </ac:graphicFrameMkLst>
        </pc:graphicFrameChg>
      </pc:sldChg>
      <pc:sldChg chg="delSp mod">
        <pc:chgData name="Sam J Wolfson" userId="6d1d33e9-5d72-4c69-9442-bf49db85aacf" providerId="ADAL" clId="{60025C96-AA0F-4898-8BAF-FC2EFF40DF5F}" dt="2023-02-23T19:08:41.480" v="125"/>
        <pc:sldMkLst>
          <pc:docMk/>
          <pc:sldMk cId="30998238" sldId="2147469999"/>
        </pc:sldMkLst>
        <pc:graphicFrameChg chg="del">
          <ac:chgData name="Sam J Wolfson" userId="6d1d33e9-5d72-4c69-9442-bf49db85aacf" providerId="ADAL" clId="{60025C96-AA0F-4898-8BAF-FC2EFF40DF5F}" dt="2023-02-23T19:08:41.480" v="125"/>
          <ac:graphicFrameMkLst>
            <pc:docMk/>
            <pc:sldMk cId="30998238" sldId="2147469999"/>
            <ac:graphicFrameMk id="8" creationId="{A34F60A7-68AE-4C18-894A-9C9B071BB4F2}"/>
          </ac:graphicFrameMkLst>
        </pc:graphicFrameChg>
      </pc:sldChg>
      <pc:sldChg chg="delSp mod">
        <pc:chgData name="Sam J Wolfson" userId="6d1d33e9-5d72-4c69-9442-bf49db85aacf" providerId="ADAL" clId="{60025C96-AA0F-4898-8BAF-FC2EFF40DF5F}" dt="2023-02-23T19:08:41.491" v="127"/>
        <pc:sldMkLst>
          <pc:docMk/>
          <pc:sldMk cId="1578463950" sldId="2147470000"/>
        </pc:sldMkLst>
        <pc:graphicFrameChg chg="del">
          <ac:chgData name="Sam J Wolfson" userId="6d1d33e9-5d72-4c69-9442-bf49db85aacf" providerId="ADAL" clId="{60025C96-AA0F-4898-8BAF-FC2EFF40DF5F}" dt="2023-02-23T19:08:41.491" v="127"/>
          <ac:graphicFrameMkLst>
            <pc:docMk/>
            <pc:sldMk cId="1578463950" sldId="2147470000"/>
            <ac:graphicFrameMk id="8" creationId="{A34F60A7-68AE-4C18-894A-9C9B071BB4F2}"/>
          </ac:graphicFrameMkLst>
        </pc:graphicFrameChg>
      </pc:sldChg>
      <pc:sldChg chg="delSp mod">
        <pc:chgData name="Sam J Wolfson" userId="6d1d33e9-5d72-4c69-9442-bf49db85aacf" providerId="ADAL" clId="{60025C96-AA0F-4898-8BAF-FC2EFF40DF5F}" dt="2023-02-23T19:08:41.500" v="129"/>
        <pc:sldMkLst>
          <pc:docMk/>
          <pc:sldMk cId="1821761850" sldId="2147470001"/>
        </pc:sldMkLst>
        <pc:graphicFrameChg chg="del">
          <ac:chgData name="Sam J Wolfson" userId="6d1d33e9-5d72-4c69-9442-bf49db85aacf" providerId="ADAL" clId="{60025C96-AA0F-4898-8BAF-FC2EFF40DF5F}" dt="2023-02-23T19:08:41.500" v="129"/>
          <ac:graphicFrameMkLst>
            <pc:docMk/>
            <pc:sldMk cId="1821761850" sldId="2147470001"/>
            <ac:graphicFrameMk id="8" creationId="{A34F60A7-68AE-4C18-894A-9C9B071BB4F2}"/>
          </ac:graphicFrameMkLst>
        </pc:graphicFrameChg>
      </pc:sldChg>
      <pc:sldChg chg="delSp mod">
        <pc:chgData name="Sam J Wolfson" userId="6d1d33e9-5d72-4c69-9442-bf49db85aacf" providerId="ADAL" clId="{60025C96-AA0F-4898-8BAF-FC2EFF40DF5F}" dt="2023-02-23T19:08:41.509" v="131"/>
        <pc:sldMkLst>
          <pc:docMk/>
          <pc:sldMk cId="2122653960" sldId="2147470002"/>
        </pc:sldMkLst>
        <pc:graphicFrameChg chg="del">
          <ac:chgData name="Sam J Wolfson" userId="6d1d33e9-5d72-4c69-9442-bf49db85aacf" providerId="ADAL" clId="{60025C96-AA0F-4898-8BAF-FC2EFF40DF5F}" dt="2023-02-23T19:08:41.509" v="131"/>
          <ac:graphicFrameMkLst>
            <pc:docMk/>
            <pc:sldMk cId="2122653960" sldId="2147470002"/>
            <ac:graphicFrameMk id="8" creationId="{A34F60A7-68AE-4C18-894A-9C9B071BB4F2}"/>
          </ac:graphicFrameMkLst>
        </pc:graphicFrameChg>
      </pc:sldChg>
      <pc:sldChg chg="delSp mod">
        <pc:chgData name="Sam J Wolfson" userId="6d1d33e9-5d72-4c69-9442-bf49db85aacf" providerId="ADAL" clId="{60025C96-AA0F-4898-8BAF-FC2EFF40DF5F}" dt="2023-02-23T19:08:41.519" v="133"/>
        <pc:sldMkLst>
          <pc:docMk/>
          <pc:sldMk cId="3073983395" sldId="2147470003"/>
        </pc:sldMkLst>
        <pc:graphicFrameChg chg="del">
          <ac:chgData name="Sam J Wolfson" userId="6d1d33e9-5d72-4c69-9442-bf49db85aacf" providerId="ADAL" clId="{60025C96-AA0F-4898-8BAF-FC2EFF40DF5F}" dt="2023-02-23T19:08:41.519" v="133"/>
          <ac:graphicFrameMkLst>
            <pc:docMk/>
            <pc:sldMk cId="3073983395" sldId="2147470003"/>
            <ac:graphicFrameMk id="8" creationId="{A34F60A7-68AE-4C18-894A-9C9B071BB4F2}"/>
          </ac:graphicFrameMkLst>
        </pc:graphicFrameChg>
      </pc:sldChg>
      <pc:sldChg chg="delSp mod">
        <pc:chgData name="Sam J Wolfson" userId="6d1d33e9-5d72-4c69-9442-bf49db85aacf" providerId="ADAL" clId="{60025C96-AA0F-4898-8BAF-FC2EFF40DF5F}" dt="2023-02-23T19:08:41.530" v="135"/>
        <pc:sldMkLst>
          <pc:docMk/>
          <pc:sldMk cId="27700736" sldId="2147470004"/>
        </pc:sldMkLst>
        <pc:graphicFrameChg chg="del">
          <ac:chgData name="Sam J Wolfson" userId="6d1d33e9-5d72-4c69-9442-bf49db85aacf" providerId="ADAL" clId="{60025C96-AA0F-4898-8BAF-FC2EFF40DF5F}" dt="2023-02-23T19:08:41.530" v="135"/>
          <ac:graphicFrameMkLst>
            <pc:docMk/>
            <pc:sldMk cId="27700736" sldId="2147470004"/>
            <ac:graphicFrameMk id="8" creationId="{A34F60A7-68AE-4C18-894A-9C9B071BB4F2}"/>
          </ac:graphicFrameMkLst>
        </pc:graphicFrameChg>
      </pc:sldChg>
      <pc:sldChg chg="delSp mod">
        <pc:chgData name="Sam J Wolfson" userId="6d1d33e9-5d72-4c69-9442-bf49db85aacf" providerId="ADAL" clId="{60025C96-AA0F-4898-8BAF-FC2EFF40DF5F}" dt="2023-02-23T19:08:41.539" v="137"/>
        <pc:sldMkLst>
          <pc:docMk/>
          <pc:sldMk cId="2457652979" sldId="2147470005"/>
        </pc:sldMkLst>
        <pc:graphicFrameChg chg="del">
          <ac:chgData name="Sam J Wolfson" userId="6d1d33e9-5d72-4c69-9442-bf49db85aacf" providerId="ADAL" clId="{60025C96-AA0F-4898-8BAF-FC2EFF40DF5F}" dt="2023-02-23T19:08:41.539" v="137"/>
          <ac:graphicFrameMkLst>
            <pc:docMk/>
            <pc:sldMk cId="2457652979" sldId="2147470005"/>
            <ac:graphicFrameMk id="8" creationId="{A34F60A7-68AE-4C18-894A-9C9B071BB4F2}"/>
          </ac:graphicFrameMkLst>
        </pc:graphicFrameChg>
      </pc:sldChg>
      <pc:sldChg chg="delSp mod">
        <pc:chgData name="Sam J Wolfson" userId="6d1d33e9-5d72-4c69-9442-bf49db85aacf" providerId="ADAL" clId="{60025C96-AA0F-4898-8BAF-FC2EFF40DF5F}" dt="2023-02-23T19:08:41.549" v="139"/>
        <pc:sldMkLst>
          <pc:docMk/>
          <pc:sldMk cId="3606894542" sldId="2147470006"/>
        </pc:sldMkLst>
        <pc:graphicFrameChg chg="del">
          <ac:chgData name="Sam J Wolfson" userId="6d1d33e9-5d72-4c69-9442-bf49db85aacf" providerId="ADAL" clId="{60025C96-AA0F-4898-8BAF-FC2EFF40DF5F}" dt="2023-02-23T19:08:41.549" v="139"/>
          <ac:graphicFrameMkLst>
            <pc:docMk/>
            <pc:sldMk cId="3606894542" sldId="2147470006"/>
            <ac:graphicFrameMk id="8" creationId="{A34F60A7-68AE-4C18-894A-9C9B071BB4F2}"/>
          </ac:graphicFrameMkLst>
        </pc:graphicFrameChg>
      </pc:sldChg>
      <pc:sldChg chg="delSp mod">
        <pc:chgData name="Sam J Wolfson" userId="6d1d33e9-5d72-4c69-9442-bf49db85aacf" providerId="ADAL" clId="{60025C96-AA0F-4898-8BAF-FC2EFF40DF5F}" dt="2023-02-23T19:08:41.561" v="141"/>
        <pc:sldMkLst>
          <pc:docMk/>
          <pc:sldMk cId="2249101426" sldId="2147470007"/>
        </pc:sldMkLst>
        <pc:graphicFrameChg chg="del">
          <ac:chgData name="Sam J Wolfson" userId="6d1d33e9-5d72-4c69-9442-bf49db85aacf" providerId="ADAL" clId="{60025C96-AA0F-4898-8BAF-FC2EFF40DF5F}" dt="2023-02-23T19:08:41.561" v="141"/>
          <ac:graphicFrameMkLst>
            <pc:docMk/>
            <pc:sldMk cId="2249101426" sldId="2147470007"/>
            <ac:graphicFrameMk id="8" creationId="{A34F60A7-68AE-4C18-894A-9C9B071BB4F2}"/>
          </ac:graphicFrameMkLst>
        </pc:graphicFrameChg>
      </pc:sldChg>
      <pc:sldChg chg="delSp mod">
        <pc:chgData name="Sam J Wolfson" userId="6d1d33e9-5d72-4c69-9442-bf49db85aacf" providerId="ADAL" clId="{60025C96-AA0F-4898-8BAF-FC2EFF40DF5F}" dt="2023-02-23T19:08:41.570" v="143"/>
        <pc:sldMkLst>
          <pc:docMk/>
          <pc:sldMk cId="3096609325" sldId="2147470008"/>
        </pc:sldMkLst>
        <pc:graphicFrameChg chg="del">
          <ac:chgData name="Sam J Wolfson" userId="6d1d33e9-5d72-4c69-9442-bf49db85aacf" providerId="ADAL" clId="{60025C96-AA0F-4898-8BAF-FC2EFF40DF5F}" dt="2023-02-23T19:08:41.570" v="143"/>
          <ac:graphicFrameMkLst>
            <pc:docMk/>
            <pc:sldMk cId="3096609325" sldId="2147470008"/>
            <ac:graphicFrameMk id="8" creationId="{A34F60A7-68AE-4C18-894A-9C9B071BB4F2}"/>
          </ac:graphicFrameMkLst>
        </pc:graphicFrameChg>
      </pc:sldChg>
      <pc:sldChg chg="delSp mod">
        <pc:chgData name="Sam J Wolfson" userId="6d1d33e9-5d72-4c69-9442-bf49db85aacf" providerId="ADAL" clId="{60025C96-AA0F-4898-8BAF-FC2EFF40DF5F}" dt="2023-02-23T19:08:41.579" v="145"/>
        <pc:sldMkLst>
          <pc:docMk/>
          <pc:sldMk cId="2453397781" sldId="2147470009"/>
        </pc:sldMkLst>
        <pc:graphicFrameChg chg="del">
          <ac:chgData name="Sam J Wolfson" userId="6d1d33e9-5d72-4c69-9442-bf49db85aacf" providerId="ADAL" clId="{60025C96-AA0F-4898-8BAF-FC2EFF40DF5F}" dt="2023-02-23T19:08:41.579" v="145"/>
          <ac:graphicFrameMkLst>
            <pc:docMk/>
            <pc:sldMk cId="2453397781" sldId="2147470009"/>
            <ac:graphicFrameMk id="8" creationId="{A34F60A7-68AE-4C18-894A-9C9B071BB4F2}"/>
          </ac:graphicFrameMkLst>
        </pc:graphicFrameChg>
      </pc:sldChg>
      <pc:sldChg chg="delSp mod">
        <pc:chgData name="Sam J Wolfson" userId="6d1d33e9-5d72-4c69-9442-bf49db85aacf" providerId="ADAL" clId="{60025C96-AA0F-4898-8BAF-FC2EFF40DF5F}" dt="2023-02-23T19:08:41.590" v="147"/>
        <pc:sldMkLst>
          <pc:docMk/>
          <pc:sldMk cId="3637187331" sldId="2147470010"/>
        </pc:sldMkLst>
        <pc:graphicFrameChg chg="del">
          <ac:chgData name="Sam J Wolfson" userId="6d1d33e9-5d72-4c69-9442-bf49db85aacf" providerId="ADAL" clId="{60025C96-AA0F-4898-8BAF-FC2EFF40DF5F}" dt="2023-02-23T19:08:41.590" v="147"/>
          <ac:graphicFrameMkLst>
            <pc:docMk/>
            <pc:sldMk cId="3637187331" sldId="2147470010"/>
            <ac:graphicFrameMk id="8" creationId="{A34F60A7-68AE-4C18-894A-9C9B071BB4F2}"/>
          </ac:graphicFrameMkLst>
        </pc:graphicFrameChg>
      </pc:sldChg>
      <pc:sldChg chg="delSp mod">
        <pc:chgData name="Sam J Wolfson" userId="6d1d33e9-5d72-4c69-9442-bf49db85aacf" providerId="ADAL" clId="{60025C96-AA0F-4898-8BAF-FC2EFF40DF5F}" dt="2023-02-23T19:08:41.600" v="149"/>
        <pc:sldMkLst>
          <pc:docMk/>
          <pc:sldMk cId="2333752294" sldId="2147470011"/>
        </pc:sldMkLst>
        <pc:graphicFrameChg chg="del">
          <ac:chgData name="Sam J Wolfson" userId="6d1d33e9-5d72-4c69-9442-bf49db85aacf" providerId="ADAL" clId="{60025C96-AA0F-4898-8BAF-FC2EFF40DF5F}" dt="2023-02-23T19:08:41.600" v="149"/>
          <ac:graphicFrameMkLst>
            <pc:docMk/>
            <pc:sldMk cId="2333752294" sldId="2147470011"/>
            <ac:graphicFrameMk id="8" creationId="{A34F60A7-68AE-4C18-894A-9C9B071BB4F2}"/>
          </ac:graphicFrameMkLst>
        </pc:graphicFrameChg>
      </pc:sldChg>
      <pc:sldChg chg="delSp mod">
        <pc:chgData name="Sam J Wolfson" userId="6d1d33e9-5d72-4c69-9442-bf49db85aacf" providerId="ADAL" clId="{60025C96-AA0F-4898-8BAF-FC2EFF40DF5F}" dt="2023-02-23T19:08:41.609" v="151"/>
        <pc:sldMkLst>
          <pc:docMk/>
          <pc:sldMk cId="3145361276" sldId="2147470012"/>
        </pc:sldMkLst>
        <pc:graphicFrameChg chg="del">
          <ac:chgData name="Sam J Wolfson" userId="6d1d33e9-5d72-4c69-9442-bf49db85aacf" providerId="ADAL" clId="{60025C96-AA0F-4898-8BAF-FC2EFF40DF5F}" dt="2023-02-23T19:08:41.609" v="151"/>
          <ac:graphicFrameMkLst>
            <pc:docMk/>
            <pc:sldMk cId="3145361276" sldId="2147470012"/>
            <ac:graphicFrameMk id="8" creationId="{A34F60A7-68AE-4C18-894A-9C9B071BB4F2}"/>
          </ac:graphicFrameMkLst>
        </pc:graphicFrameChg>
      </pc:sldChg>
      <pc:sldChg chg="delSp mod">
        <pc:chgData name="Sam J Wolfson" userId="6d1d33e9-5d72-4c69-9442-bf49db85aacf" providerId="ADAL" clId="{60025C96-AA0F-4898-8BAF-FC2EFF40DF5F}" dt="2023-02-23T19:08:41.620" v="153"/>
        <pc:sldMkLst>
          <pc:docMk/>
          <pc:sldMk cId="1542172573" sldId="2147470013"/>
        </pc:sldMkLst>
        <pc:graphicFrameChg chg="del">
          <ac:chgData name="Sam J Wolfson" userId="6d1d33e9-5d72-4c69-9442-bf49db85aacf" providerId="ADAL" clId="{60025C96-AA0F-4898-8BAF-FC2EFF40DF5F}" dt="2023-02-23T19:08:41.620" v="153"/>
          <ac:graphicFrameMkLst>
            <pc:docMk/>
            <pc:sldMk cId="1542172573" sldId="2147470013"/>
            <ac:graphicFrameMk id="8" creationId="{A34F60A7-68AE-4C18-894A-9C9B071BB4F2}"/>
          </ac:graphicFrameMkLst>
        </pc:graphicFrameChg>
      </pc:sldChg>
      <pc:sldChg chg="delSp mod">
        <pc:chgData name="Sam J Wolfson" userId="6d1d33e9-5d72-4c69-9442-bf49db85aacf" providerId="ADAL" clId="{60025C96-AA0F-4898-8BAF-FC2EFF40DF5F}" dt="2023-02-23T19:08:41.630" v="155"/>
        <pc:sldMkLst>
          <pc:docMk/>
          <pc:sldMk cId="962702490" sldId="2147470014"/>
        </pc:sldMkLst>
        <pc:graphicFrameChg chg="del">
          <ac:chgData name="Sam J Wolfson" userId="6d1d33e9-5d72-4c69-9442-bf49db85aacf" providerId="ADAL" clId="{60025C96-AA0F-4898-8BAF-FC2EFF40DF5F}" dt="2023-02-23T19:08:41.630" v="155"/>
          <ac:graphicFrameMkLst>
            <pc:docMk/>
            <pc:sldMk cId="962702490" sldId="2147470014"/>
            <ac:graphicFrameMk id="8" creationId="{1A31FDDC-B8E5-410D-B2B9-59FE709DABDA}"/>
          </ac:graphicFrameMkLst>
        </pc:graphicFrameChg>
      </pc:sldChg>
      <pc:sldChg chg="delSp mod">
        <pc:chgData name="Sam J Wolfson" userId="6d1d33e9-5d72-4c69-9442-bf49db85aacf" providerId="ADAL" clId="{60025C96-AA0F-4898-8BAF-FC2EFF40DF5F}" dt="2023-02-23T19:08:41.640" v="157"/>
        <pc:sldMkLst>
          <pc:docMk/>
          <pc:sldMk cId="3170307158" sldId="2147470015"/>
        </pc:sldMkLst>
        <pc:graphicFrameChg chg="del">
          <ac:chgData name="Sam J Wolfson" userId="6d1d33e9-5d72-4c69-9442-bf49db85aacf" providerId="ADAL" clId="{60025C96-AA0F-4898-8BAF-FC2EFF40DF5F}" dt="2023-02-23T19:08:41.640" v="157"/>
          <ac:graphicFrameMkLst>
            <pc:docMk/>
            <pc:sldMk cId="3170307158" sldId="2147470015"/>
            <ac:graphicFrameMk id="4" creationId="{7D68F051-B0C8-48D2-9DFD-46D94F9899AE}"/>
          </ac:graphicFrameMkLst>
        </pc:graphicFrameChg>
      </pc:sldChg>
      <pc:sldChg chg="delSp mod">
        <pc:chgData name="Sam J Wolfson" userId="6d1d33e9-5d72-4c69-9442-bf49db85aacf" providerId="ADAL" clId="{60025C96-AA0F-4898-8BAF-FC2EFF40DF5F}" dt="2023-02-23T19:08:41.649" v="159"/>
        <pc:sldMkLst>
          <pc:docMk/>
          <pc:sldMk cId="1189012604" sldId="2147470016"/>
        </pc:sldMkLst>
        <pc:graphicFrameChg chg="del">
          <ac:chgData name="Sam J Wolfson" userId="6d1d33e9-5d72-4c69-9442-bf49db85aacf" providerId="ADAL" clId="{60025C96-AA0F-4898-8BAF-FC2EFF40DF5F}" dt="2023-02-23T19:08:41.649" v="159"/>
          <ac:graphicFrameMkLst>
            <pc:docMk/>
            <pc:sldMk cId="1189012604" sldId="2147470016"/>
            <ac:graphicFrameMk id="4" creationId="{D83A8B93-DC45-450F-9001-D9E4CCA3663E}"/>
          </ac:graphicFrameMkLst>
        </pc:graphicFrameChg>
      </pc:sldChg>
      <pc:sldChg chg="delSp mod">
        <pc:chgData name="Sam J Wolfson" userId="6d1d33e9-5d72-4c69-9442-bf49db85aacf" providerId="ADAL" clId="{60025C96-AA0F-4898-8BAF-FC2EFF40DF5F}" dt="2023-02-23T19:08:41.657" v="161"/>
        <pc:sldMkLst>
          <pc:docMk/>
          <pc:sldMk cId="3119578841" sldId="2147470017"/>
        </pc:sldMkLst>
        <pc:graphicFrameChg chg="del">
          <ac:chgData name="Sam J Wolfson" userId="6d1d33e9-5d72-4c69-9442-bf49db85aacf" providerId="ADAL" clId="{60025C96-AA0F-4898-8BAF-FC2EFF40DF5F}" dt="2023-02-23T19:08:41.657" v="161"/>
          <ac:graphicFrameMkLst>
            <pc:docMk/>
            <pc:sldMk cId="3119578841" sldId="2147470017"/>
            <ac:graphicFrameMk id="4" creationId="{D83A8B93-DC45-450F-9001-D9E4CCA3663E}"/>
          </ac:graphicFrameMkLst>
        </pc:graphicFrameChg>
      </pc:sldChg>
      <pc:sldChg chg="delSp mod">
        <pc:chgData name="Sam J Wolfson" userId="6d1d33e9-5d72-4c69-9442-bf49db85aacf" providerId="ADAL" clId="{60025C96-AA0F-4898-8BAF-FC2EFF40DF5F}" dt="2023-02-23T19:08:41.667" v="163"/>
        <pc:sldMkLst>
          <pc:docMk/>
          <pc:sldMk cId="515095075" sldId="2147470018"/>
        </pc:sldMkLst>
        <pc:graphicFrameChg chg="del">
          <ac:chgData name="Sam J Wolfson" userId="6d1d33e9-5d72-4c69-9442-bf49db85aacf" providerId="ADAL" clId="{60025C96-AA0F-4898-8BAF-FC2EFF40DF5F}" dt="2023-02-23T19:08:41.667" v="163"/>
          <ac:graphicFrameMkLst>
            <pc:docMk/>
            <pc:sldMk cId="515095075" sldId="2147470018"/>
            <ac:graphicFrameMk id="8" creationId="{949E604D-A818-442C-ADBA-ED354B5A8003}"/>
          </ac:graphicFrameMkLst>
        </pc:graphicFrameChg>
      </pc:sldChg>
      <pc:sldChg chg="delSp mod">
        <pc:chgData name="Sam J Wolfson" userId="6d1d33e9-5d72-4c69-9442-bf49db85aacf" providerId="ADAL" clId="{60025C96-AA0F-4898-8BAF-FC2EFF40DF5F}" dt="2023-02-23T19:08:41.677" v="165"/>
        <pc:sldMkLst>
          <pc:docMk/>
          <pc:sldMk cId="3952024897" sldId="2147470019"/>
        </pc:sldMkLst>
        <pc:graphicFrameChg chg="del">
          <ac:chgData name="Sam J Wolfson" userId="6d1d33e9-5d72-4c69-9442-bf49db85aacf" providerId="ADAL" clId="{60025C96-AA0F-4898-8BAF-FC2EFF40DF5F}" dt="2023-02-23T19:08:41.677" v="165"/>
          <ac:graphicFrameMkLst>
            <pc:docMk/>
            <pc:sldMk cId="3952024897" sldId="2147470019"/>
            <ac:graphicFrameMk id="9" creationId="{01EC25AA-292F-4A0C-846C-F3F387CB7482}"/>
          </ac:graphicFrameMkLst>
        </pc:graphicFrameChg>
      </pc:sldChg>
      <pc:sldChg chg="delSp mod">
        <pc:chgData name="Sam J Wolfson" userId="6d1d33e9-5d72-4c69-9442-bf49db85aacf" providerId="ADAL" clId="{60025C96-AA0F-4898-8BAF-FC2EFF40DF5F}" dt="2023-02-23T19:08:41.687" v="167"/>
        <pc:sldMkLst>
          <pc:docMk/>
          <pc:sldMk cId="1184892350" sldId="2147470020"/>
        </pc:sldMkLst>
        <pc:graphicFrameChg chg="del">
          <ac:chgData name="Sam J Wolfson" userId="6d1d33e9-5d72-4c69-9442-bf49db85aacf" providerId="ADAL" clId="{60025C96-AA0F-4898-8BAF-FC2EFF40DF5F}" dt="2023-02-23T19:08:41.687" v="167"/>
          <ac:graphicFrameMkLst>
            <pc:docMk/>
            <pc:sldMk cId="1184892350" sldId="2147470020"/>
            <ac:graphicFrameMk id="9" creationId="{01EC25AA-292F-4A0C-846C-F3F387CB7482}"/>
          </ac:graphicFrameMkLst>
        </pc:graphicFrameChg>
      </pc:sldChg>
      <pc:sldChg chg="delSp mod">
        <pc:chgData name="Sam J Wolfson" userId="6d1d33e9-5d72-4c69-9442-bf49db85aacf" providerId="ADAL" clId="{60025C96-AA0F-4898-8BAF-FC2EFF40DF5F}" dt="2023-02-23T19:08:41.698" v="169"/>
        <pc:sldMkLst>
          <pc:docMk/>
          <pc:sldMk cId="2151885261" sldId="2147470021"/>
        </pc:sldMkLst>
        <pc:graphicFrameChg chg="del">
          <ac:chgData name="Sam J Wolfson" userId="6d1d33e9-5d72-4c69-9442-bf49db85aacf" providerId="ADAL" clId="{60025C96-AA0F-4898-8BAF-FC2EFF40DF5F}" dt="2023-02-23T19:08:41.698" v="169"/>
          <ac:graphicFrameMkLst>
            <pc:docMk/>
            <pc:sldMk cId="2151885261" sldId="2147470021"/>
            <ac:graphicFrameMk id="9" creationId="{01EC25AA-292F-4A0C-846C-F3F387CB7482}"/>
          </ac:graphicFrameMkLst>
        </pc:graphicFrameChg>
      </pc:sldChg>
      <pc:sldChg chg="delSp mod">
        <pc:chgData name="Sam J Wolfson" userId="6d1d33e9-5d72-4c69-9442-bf49db85aacf" providerId="ADAL" clId="{60025C96-AA0F-4898-8BAF-FC2EFF40DF5F}" dt="2023-02-23T19:08:41.708" v="171"/>
        <pc:sldMkLst>
          <pc:docMk/>
          <pc:sldMk cId="1073744190" sldId="2147470022"/>
        </pc:sldMkLst>
        <pc:graphicFrameChg chg="del">
          <ac:chgData name="Sam J Wolfson" userId="6d1d33e9-5d72-4c69-9442-bf49db85aacf" providerId="ADAL" clId="{60025C96-AA0F-4898-8BAF-FC2EFF40DF5F}" dt="2023-02-23T19:08:41.708" v="171"/>
          <ac:graphicFrameMkLst>
            <pc:docMk/>
            <pc:sldMk cId="1073744190" sldId="2147470022"/>
            <ac:graphicFrameMk id="9" creationId="{01EC25AA-292F-4A0C-846C-F3F387CB7482}"/>
          </ac:graphicFrameMkLst>
        </pc:graphicFrameChg>
      </pc:sldChg>
      <pc:sldChg chg="delSp mod">
        <pc:chgData name="Sam J Wolfson" userId="6d1d33e9-5d72-4c69-9442-bf49db85aacf" providerId="ADAL" clId="{60025C96-AA0F-4898-8BAF-FC2EFF40DF5F}" dt="2023-02-23T19:08:41.718" v="173"/>
        <pc:sldMkLst>
          <pc:docMk/>
          <pc:sldMk cId="1863053976" sldId="2147470023"/>
        </pc:sldMkLst>
        <pc:graphicFrameChg chg="del">
          <ac:chgData name="Sam J Wolfson" userId="6d1d33e9-5d72-4c69-9442-bf49db85aacf" providerId="ADAL" clId="{60025C96-AA0F-4898-8BAF-FC2EFF40DF5F}" dt="2023-02-23T19:08:41.718" v="173"/>
          <ac:graphicFrameMkLst>
            <pc:docMk/>
            <pc:sldMk cId="1863053976" sldId="2147470023"/>
            <ac:graphicFrameMk id="5" creationId="{7C5FC093-F71B-4B47-8EA1-64396642798A}"/>
          </ac:graphicFrameMkLst>
        </pc:graphicFrameChg>
      </pc:sldChg>
      <pc:sldChg chg="delSp mod">
        <pc:chgData name="Sam J Wolfson" userId="6d1d33e9-5d72-4c69-9442-bf49db85aacf" providerId="ADAL" clId="{60025C96-AA0F-4898-8BAF-FC2EFF40DF5F}" dt="2023-02-23T19:08:41.728" v="175"/>
        <pc:sldMkLst>
          <pc:docMk/>
          <pc:sldMk cId="3943548372" sldId="2147470024"/>
        </pc:sldMkLst>
        <pc:graphicFrameChg chg="del">
          <ac:chgData name="Sam J Wolfson" userId="6d1d33e9-5d72-4c69-9442-bf49db85aacf" providerId="ADAL" clId="{60025C96-AA0F-4898-8BAF-FC2EFF40DF5F}" dt="2023-02-23T19:08:41.728" v="175"/>
          <ac:graphicFrameMkLst>
            <pc:docMk/>
            <pc:sldMk cId="3943548372" sldId="2147470024"/>
            <ac:graphicFrameMk id="4" creationId="{8B9D8C32-C855-4859-926D-1AD9272AC1B2}"/>
          </ac:graphicFrameMkLst>
        </pc:graphicFrameChg>
      </pc:sldChg>
      <pc:sldChg chg="delSp mod">
        <pc:chgData name="Sam J Wolfson" userId="6d1d33e9-5d72-4c69-9442-bf49db85aacf" providerId="ADAL" clId="{60025C96-AA0F-4898-8BAF-FC2EFF40DF5F}" dt="2023-02-23T19:08:41.737" v="177"/>
        <pc:sldMkLst>
          <pc:docMk/>
          <pc:sldMk cId="39558058" sldId="2147470025"/>
        </pc:sldMkLst>
        <pc:graphicFrameChg chg="del">
          <ac:chgData name="Sam J Wolfson" userId="6d1d33e9-5d72-4c69-9442-bf49db85aacf" providerId="ADAL" clId="{60025C96-AA0F-4898-8BAF-FC2EFF40DF5F}" dt="2023-02-23T19:08:41.737" v="177"/>
          <ac:graphicFrameMkLst>
            <pc:docMk/>
            <pc:sldMk cId="39558058" sldId="2147470025"/>
            <ac:graphicFrameMk id="9" creationId="{01EC25AA-292F-4A0C-846C-F3F387CB7482}"/>
          </ac:graphicFrameMkLst>
        </pc:graphicFrameChg>
      </pc:sldChg>
      <pc:sldChg chg="delSp mod">
        <pc:chgData name="Sam J Wolfson" userId="6d1d33e9-5d72-4c69-9442-bf49db85aacf" providerId="ADAL" clId="{60025C96-AA0F-4898-8BAF-FC2EFF40DF5F}" dt="2023-02-23T19:08:41.747" v="179"/>
        <pc:sldMkLst>
          <pc:docMk/>
          <pc:sldMk cId="1179229115" sldId="2147470026"/>
        </pc:sldMkLst>
        <pc:graphicFrameChg chg="del">
          <ac:chgData name="Sam J Wolfson" userId="6d1d33e9-5d72-4c69-9442-bf49db85aacf" providerId="ADAL" clId="{60025C96-AA0F-4898-8BAF-FC2EFF40DF5F}" dt="2023-02-23T19:08:41.747" v="179"/>
          <ac:graphicFrameMkLst>
            <pc:docMk/>
            <pc:sldMk cId="1179229115" sldId="2147470026"/>
            <ac:graphicFrameMk id="6" creationId="{84CDD2A6-1614-4425-8E84-0CC9C29CBD11}"/>
          </ac:graphicFrameMkLst>
        </pc:graphicFrameChg>
      </pc:sldChg>
      <pc:sldChg chg="delSp mod">
        <pc:chgData name="Sam J Wolfson" userId="6d1d33e9-5d72-4c69-9442-bf49db85aacf" providerId="ADAL" clId="{60025C96-AA0F-4898-8BAF-FC2EFF40DF5F}" dt="2023-02-23T19:08:41.757" v="181"/>
        <pc:sldMkLst>
          <pc:docMk/>
          <pc:sldMk cId="1469008182" sldId="2147470027"/>
        </pc:sldMkLst>
        <pc:graphicFrameChg chg="del">
          <ac:chgData name="Sam J Wolfson" userId="6d1d33e9-5d72-4c69-9442-bf49db85aacf" providerId="ADAL" clId="{60025C96-AA0F-4898-8BAF-FC2EFF40DF5F}" dt="2023-02-23T19:08:41.757" v="181"/>
          <ac:graphicFrameMkLst>
            <pc:docMk/>
            <pc:sldMk cId="1469008182" sldId="2147470027"/>
            <ac:graphicFrameMk id="4" creationId="{38CE64DE-F872-4053-973A-3B9BDC323383}"/>
          </ac:graphicFrameMkLst>
        </pc:graphicFrameChg>
      </pc:sldChg>
      <pc:sldChg chg="delSp mod">
        <pc:chgData name="Sam J Wolfson" userId="6d1d33e9-5d72-4c69-9442-bf49db85aacf" providerId="ADAL" clId="{60025C96-AA0F-4898-8BAF-FC2EFF40DF5F}" dt="2023-02-23T19:08:41.767" v="183"/>
        <pc:sldMkLst>
          <pc:docMk/>
          <pc:sldMk cId="2690034527" sldId="2147470028"/>
        </pc:sldMkLst>
        <pc:graphicFrameChg chg="del">
          <ac:chgData name="Sam J Wolfson" userId="6d1d33e9-5d72-4c69-9442-bf49db85aacf" providerId="ADAL" clId="{60025C96-AA0F-4898-8BAF-FC2EFF40DF5F}" dt="2023-02-23T19:08:41.767" v="183"/>
          <ac:graphicFrameMkLst>
            <pc:docMk/>
            <pc:sldMk cId="2690034527" sldId="2147470028"/>
            <ac:graphicFrameMk id="3" creationId="{964646C8-ED3E-4D95-A40B-1EE9511206E9}"/>
          </ac:graphicFrameMkLst>
        </pc:graphicFrameChg>
      </pc:sldChg>
      <pc:sldChg chg="delSp mod">
        <pc:chgData name="Sam J Wolfson" userId="6d1d33e9-5d72-4c69-9442-bf49db85aacf" providerId="ADAL" clId="{60025C96-AA0F-4898-8BAF-FC2EFF40DF5F}" dt="2023-02-23T19:08:41.778" v="185"/>
        <pc:sldMkLst>
          <pc:docMk/>
          <pc:sldMk cId="3721419472" sldId="2147470029"/>
        </pc:sldMkLst>
        <pc:graphicFrameChg chg="del">
          <ac:chgData name="Sam J Wolfson" userId="6d1d33e9-5d72-4c69-9442-bf49db85aacf" providerId="ADAL" clId="{60025C96-AA0F-4898-8BAF-FC2EFF40DF5F}" dt="2023-02-23T19:08:41.778" v="185"/>
          <ac:graphicFrameMkLst>
            <pc:docMk/>
            <pc:sldMk cId="3721419472" sldId="2147470029"/>
            <ac:graphicFrameMk id="3" creationId="{36A287FD-771D-4E32-AEF2-6036F2A6FB8E}"/>
          </ac:graphicFrameMkLst>
        </pc:graphicFrameChg>
      </pc:sldChg>
      <pc:sldChg chg="delSp mod">
        <pc:chgData name="Sam J Wolfson" userId="6d1d33e9-5d72-4c69-9442-bf49db85aacf" providerId="ADAL" clId="{60025C96-AA0F-4898-8BAF-FC2EFF40DF5F}" dt="2023-02-23T19:08:41.788" v="187"/>
        <pc:sldMkLst>
          <pc:docMk/>
          <pc:sldMk cId="4275129838" sldId="2147470030"/>
        </pc:sldMkLst>
        <pc:graphicFrameChg chg="del">
          <ac:chgData name="Sam J Wolfson" userId="6d1d33e9-5d72-4c69-9442-bf49db85aacf" providerId="ADAL" clId="{60025C96-AA0F-4898-8BAF-FC2EFF40DF5F}" dt="2023-02-23T19:08:41.788" v="187"/>
          <ac:graphicFrameMkLst>
            <pc:docMk/>
            <pc:sldMk cId="4275129838" sldId="2147470030"/>
            <ac:graphicFrameMk id="9" creationId="{01EC25AA-292F-4A0C-846C-F3F387CB7482}"/>
          </ac:graphicFrameMkLst>
        </pc:graphicFrameChg>
      </pc:sldChg>
      <pc:sldChg chg="delSp mod">
        <pc:chgData name="Sam J Wolfson" userId="6d1d33e9-5d72-4c69-9442-bf49db85aacf" providerId="ADAL" clId="{60025C96-AA0F-4898-8BAF-FC2EFF40DF5F}" dt="2023-02-23T19:08:41.797" v="189"/>
        <pc:sldMkLst>
          <pc:docMk/>
          <pc:sldMk cId="2332890235" sldId="2147470031"/>
        </pc:sldMkLst>
        <pc:graphicFrameChg chg="del">
          <ac:chgData name="Sam J Wolfson" userId="6d1d33e9-5d72-4c69-9442-bf49db85aacf" providerId="ADAL" clId="{60025C96-AA0F-4898-8BAF-FC2EFF40DF5F}" dt="2023-02-23T19:08:41.797" v="189"/>
          <ac:graphicFrameMkLst>
            <pc:docMk/>
            <pc:sldMk cId="2332890235" sldId="2147470031"/>
            <ac:graphicFrameMk id="9" creationId="{01EC25AA-292F-4A0C-846C-F3F387CB7482}"/>
          </ac:graphicFrameMkLst>
        </pc:graphicFrameChg>
      </pc:sldChg>
      <pc:sldChg chg="delSp mod">
        <pc:chgData name="Sam J Wolfson" userId="6d1d33e9-5d72-4c69-9442-bf49db85aacf" providerId="ADAL" clId="{60025C96-AA0F-4898-8BAF-FC2EFF40DF5F}" dt="2023-02-23T19:08:41.805" v="191"/>
        <pc:sldMkLst>
          <pc:docMk/>
          <pc:sldMk cId="2418826562" sldId="2147470032"/>
        </pc:sldMkLst>
        <pc:graphicFrameChg chg="del">
          <ac:chgData name="Sam J Wolfson" userId="6d1d33e9-5d72-4c69-9442-bf49db85aacf" providerId="ADAL" clId="{60025C96-AA0F-4898-8BAF-FC2EFF40DF5F}" dt="2023-02-23T19:08:41.805" v="191"/>
          <ac:graphicFrameMkLst>
            <pc:docMk/>
            <pc:sldMk cId="2418826562" sldId="2147470032"/>
            <ac:graphicFrameMk id="4" creationId="{04D4E9E6-D349-473C-AD3A-E1AC048B2000}"/>
          </ac:graphicFrameMkLst>
        </pc:graphicFrameChg>
      </pc:sldChg>
      <pc:sldChg chg="delSp mod">
        <pc:chgData name="Sam J Wolfson" userId="6d1d33e9-5d72-4c69-9442-bf49db85aacf" providerId="ADAL" clId="{60025C96-AA0F-4898-8BAF-FC2EFF40DF5F}" dt="2023-02-23T19:08:41.815" v="193"/>
        <pc:sldMkLst>
          <pc:docMk/>
          <pc:sldMk cId="3213403779" sldId="2147470033"/>
        </pc:sldMkLst>
        <pc:graphicFrameChg chg="del">
          <ac:chgData name="Sam J Wolfson" userId="6d1d33e9-5d72-4c69-9442-bf49db85aacf" providerId="ADAL" clId="{60025C96-AA0F-4898-8BAF-FC2EFF40DF5F}" dt="2023-02-23T19:08:41.815" v="193"/>
          <ac:graphicFrameMkLst>
            <pc:docMk/>
            <pc:sldMk cId="3213403779" sldId="2147470033"/>
            <ac:graphicFrameMk id="6" creationId="{1037F9F1-B890-4E17-9EB5-8E24010A63AA}"/>
          </ac:graphicFrameMkLst>
        </pc:graphicFrameChg>
      </pc:sldChg>
      <pc:sldChg chg="delSp mod">
        <pc:chgData name="Sam J Wolfson" userId="6d1d33e9-5d72-4c69-9442-bf49db85aacf" providerId="ADAL" clId="{60025C96-AA0F-4898-8BAF-FC2EFF40DF5F}" dt="2023-02-23T19:08:41.828" v="195"/>
        <pc:sldMkLst>
          <pc:docMk/>
          <pc:sldMk cId="1057342414" sldId="2147470034"/>
        </pc:sldMkLst>
        <pc:graphicFrameChg chg="del">
          <ac:chgData name="Sam J Wolfson" userId="6d1d33e9-5d72-4c69-9442-bf49db85aacf" providerId="ADAL" clId="{60025C96-AA0F-4898-8BAF-FC2EFF40DF5F}" dt="2023-02-23T19:08:41.828" v="195"/>
          <ac:graphicFrameMkLst>
            <pc:docMk/>
            <pc:sldMk cId="1057342414" sldId="2147470034"/>
            <ac:graphicFrameMk id="5" creationId="{3773E9A6-CE6D-4AD9-9794-178E87D52961}"/>
          </ac:graphicFrameMkLst>
        </pc:graphicFrameChg>
      </pc:sldChg>
      <pc:sldChg chg="delSp mod">
        <pc:chgData name="Sam J Wolfson" userId="6d1d33e9-5d72-4c69-9442-bf49db85aacf" providerId="ADAL" clId="{60025C96-AA0F-4898-8BAF-FC2EFF40DF5F}" dt="2023-02-23T19:08:41.838" v="197"/>
        <pc:sldMkLst>
          <pc:docMk/>
          <pc:sldMk cId="800969938" sldId="2147470035"/>
        </pc:sldMkLst>
        <pc:graphicFrameChg chg="del">
          <ac:chgData name="Sam J Wolfson" userId="6d1d33e9-5d72-4c69-9442-bf49db85aacf" providerId="ADAL" clId="{60025C96-AA0F-4898-8BAF-FC2EFF40DF5F}" dt="2023-02-23T19:08:41.838" v="197"/>
          <ac:graphicFrameMkLst>
            <pc:docMk/>
            <pc:sldMk cId="800969938" sldId="2147470035"/>
            <ac:graphicFrameMk id="6" creationId="{A5817AE8-ECD4-4B9B-B9CD-C35DE25934F7}"/>
          </ac:graphicFrameMkLst>
        </pc:graphicFrameChg>
      </pc:sldChg>
      <pc:sldChg chg="delSp mod">
        <pc:chgData name="Sam J Wolfson" userId="6d1d33e9-5d72-4c69-9442-bf49db85aacf" providerId="ADAL" clId="{60025C96-AA0F-4898-8BAF-FC2EFF40DF5F}" dt="2023-02-23T19:08:41.851" v="199"/>
        <pc:sldMkLst>
          <pc:docMk/>
          <pc:sldMk cId="1161069369" sldId="2147470036"/>
        </pc:sldMkLst>
        <pc:graphicFrameChg chg="del">
          <ac:chgData name="Sam J Wolfson" userId="6d1d33e9-5d72-4c69-9442-bf49db85aacf" providerId="ADAL" clId="{60025C96-AA0F-4898-8BAF-FC2EFF40DF5F}" dt="2023-02-23T19:08:41.851" v="199"/>
          <ac:graphicFrameMkLst>
            <pc:docMk/>
            <pc:sldMk cId="1161069369" sldId="2147470036"/>
            <ac:graphicFrameMk id="7" creationId="{384EF1C1-25C8-408C-91E1-BA6B0D723BA5}"/>
          </ac:graphicFrameMkLst>
        </pc:graphicFrameChg>
      </pc:sldChg>
      <pc:sldChg chg="delSp mod">
        <pc:chgData name="Sam J Wolfson" userId="6d1d33e9-5d72-4c69-9442-bf49db85aacf" providerId="ADAL" clId="{60025C96-AA0F-4898-8BAF-FC2EFF40DF5F}" dt="2023-02-23T19:08:41.861" v="201"/>
        <pc:sldMkLst>
          <pc:docMk/>
          <pc:sldMk cId="2633314587" sldId="2147470037"/>
        </pc:sldMkLst>
        <pc:graphicFrameChg chg="del">
          <ac:chgData name="Sam J Wolfson" userId="6d1d33e9-5d72-4c69-9442-bf49db85aacf" providerId="ADAL" clId="{60025C96-AA0F-4898-8BAF-FC2EFF40DF5F}" dt="2023-02-23T19:08:41.861" v="201"/>
          <ac:graphicFrameMkLst>
            <pc:docMk/>
            <pc:sldMk cId="2633314587" sldId="2147470037"/>
            <ac:graphicFrameMk id="9" creationId="{01EC25AA-292F-4A0C-846C-F3F387CB7482}"/>
          </ac:graphicFrameMkLst>
        </pc:graphicFrameChg>
      </pc:sldChg>
      <pc:sldChg chg="delSp mod">
        <pc:chgData name="Sam J Wolfson" userId="6d1d33e9-5d72-4c69-9442-bf49db85aacf" providerId="ADAL" clId="{60025C96-AA0F-4898-8BAF-FC2EFF40DF5F}" dt="2023-02-23T19:08:41.870" v="203"/>
        <pc:sldMkLst>
          <pc:docMk/>
          <pc:sldMk cId="191949711" sldId="2147470038"/>
        </pc:sldMkLst>
        <pc:graphicFrameChg chg="del">
          <ac:chgData name="Sam J Wolfson" userId="6d1d33e9-5d72-4c69-9442-bf49db85aacf" providerId="ADAL" clId="{60025C96-AA0F-4898-8BAF-FC2EFF40DF5F}" dt="2023-02-23T19:08:41.870" v="203"/>
          <ac:graphicFrameMkLst>
            <pc:docMk/>
            <pc:sldMk cId="191949711" sldId="2147470038"/>
            <ac:graphicFrameMk id="9" creationId="{01EC25AA-292F-4A0C-846C-F3F387CB7482}"/>
          </ac:graphicFrameMkLst>
        </pc:graphicFrameChg>
      </pc:sldChg>
      <pc:sldChg chg="delSp mod">
        <pc:chgData name="Sam J Wolfson" userId="6d1d33e9-5d72-4c69-9442-bf49db85aacf" providerId="ADAL" clId="{60025C96-AA0F-4898-8BAF-FC2EFF40DF5F}" dt="2023-02-23T19:08:41.880" v="205"/>
        <pc:sldMkLst>
          <pc:docMk/>
          <pc:sldMk cId="41864513" sldId="2147470039"/>
        </pc:sldMkLst>
        <pc:graphicFrameChg chg="del">
          <ac:chgData name="Sam J Wolfson" userId="6d1d33e9-5d72-4c69-9442-bf49db85aacf" providerId="ADAL" clId="{60025C96-AA0F-4898-8BAF-FC2EFF40DF5F}" dt="2023-02-23T19:08:41.880" v="205"/>
          <ac:graphicFrameMkLst>
            <pc:docMk/>
            <pc:sldMk cId="41864513" sldId="2147470039"/>
            <ac:graphicFrameMk id="4" creationId="{6A0AD051-074C-47EA-8CD7-BF6761B254D4}"/>
          </ac:graphicFrameMkLst>
        </pc:graphicFrameChg>
      </pc:sldChg>
      <pc:sldChg chg="delSp mod">
        <pc:chgData name="Sam J Wolfson" userId="6d1d33e9-5d72-4c69-9442-bf49db85aacf" providerId="ADAL" clId="{60025C96-AA0F-4898-8BAF-FC2EFF40DF5F}" dt="2023-02-23T19:08:41.891" v="207"/>
        <pc:sldMkLst>
          <pc:docMk/>
          <pc:sldMk cId="446093083" sldId="2147470040"/>
        </pc:sldMkLst>
        <pc:graphicFrameChg chg="del">
          <ac:chgData name="Sam J Wolfson" userId="6d1d33e9-5d72-4c69-9442-bf49db85aacf" providerId="ADAL" clId="{60025C96-AA0F-4898-8BAF-FC2EFF40DF5F}" dt="2023-02-23T19:08:41.891" v="207"/>
          <ac:graphicFrameMkLst>
            <pc:docMk/>
            <pc:sldMk cId="446093083" sldId="2147470040"/>
            <ac:graphicFrameMk id="4" creationId="{8B9D8C32-C855-4859-926D-1AD9272AC1B2}"/>
          </ac:graphicFrameMkLst>
        </pc:graphicFrameChg>
      </pc:sldChg>
      <pc:sldChg chg="delSp mod">
        <pc:chgData name="Sam J Wolfson" userId="6d1d33e9-5d72-4c69-9442-bf49db85aacf" providerId="ADAL" clId="{60025C96-AA0F-4898-8BAF-FC2EFF40DF5F}" dt="2023-02-23T19:08:41.902" v="209"/>
        <pc:sldMkLst>
          <pc:docMk/>
          <pc:sldMk cId="1997344188" sldId="2147470041"/>
        </pc:sldMkLst>
        <pc:graphicFrameChg chg="del">
          <ac:chgData name="Sam J Wolfson" userId="6d1d33e9-5d72-4c69-9442-bf49db85aacf" providerId="ADAL" clId="{60025C96-AA0F-4898-8BAF-FC2EFF40DF5F}" dt="2023-02-23T19:08:41.902" v="209"/>
          <ac:graphicFrameMkLst>
            <pc:docMk/>
            <pc:sldMk cId="1997344188" sldId="2147470041"/>
            <ac:graphicFrameMk id="9" creationId="{01EC25AA-292F-4A0C-846C-F3F387CB7482}"/>
          </ac:graphicFrameMkLst>
        </pc:graphicFrameChg>
      </pc:sldChg>
      <pc:sldChg chg="delSp mod">
        <pc:chgData name="Sam J Wolfson" userId="6d1d33e9-5d72-4c69-9442-bf49db85aacf" providerId="ADAL" clId="{60025C96-AA0F-4898-8BAF-FC2EFF40DF5F}" dt="2023-02-23T19:08:41.912" v="211"/>
        <pc:sldMkLst>
          <pc:docMk/>
          <pc:sldMk cId="3155704891" sldId="2147470042"/>
        </pc:sldMkLst>
        <pc:graphicFrameChg chg="del">
          <ac:chgData name="Sam J Wolfson" userId="6d1d33e9-5d72-4c69-9442-bf49db85aacf" providerId="ADAL" clId="{60025C96-AA0F-4898-8BAF-FC2EFF40DF5F}" dt="2023-02-23T19:08:41.912" v="211"/>
          <ac:graphicFrameMkLst>
            <pc:docMk/>
            <pc:sldMk cId="3155704891" sldId="2147470042"/>
            <ac:graphicFrameMk id="11" creationId="{47A1C7D9-CE7C-42A9-B807-5F78DEA6F349}"/>
          </ac:graphicFrameMkLst>
        </pc:graphicFrameChg>
      </pc:sldChg>
      <pc:sldChg chg="delSp mod">
        <pc:chgData name="Sam J Wolfson" userId="6d1d33e9-5d72-4c69-9442-bf49db85aacf" providerId="ADAL" clId="{60025C96-AA0F-4898-8BAF-FC2EFF40DF5F}" dt="2023-02-23T19:08:41.921" v="213"/>
        <pc:sldMkLst>
          <pc:docMk/>
          <pc:sldMk cId="1337720214" sldId="2147470043"/>
        </pc:sldMkLst>
        <pc:graphicFrameChg chg="del">
          <ac:chgData name="Sam J Wolfson" userId="6d1d33e9-5d72-4c69-9442-bf49db85aacf" providerId="ADAL" clId="{60025C96-AA0F-4898-8BAF-FC2EFF40DF5F}" dt="2023-02-23T19:08:41.921" v="213"/>
          <ac:graphicFrameMkLst>
            <pc:docMk/>
            <pc:sldMk cId="1337720214" sldId="2147470043"/>
            <ac:graphicFrameMk id="5" creationId="{08A186BF-37A8-4E9C-A6DD-78EDF82C2509}"/>
          </ac:graphicFrameMkLst>
        </pc:graphicFrameChg>
      </pc:sldChg>
      <pc:sldChg chg="delSp mod">
        <pc:chgData name="Sam J Wolfson" userId="6d1d33e9-5d72-4c69-9442-bf49db85aacf" providerId="ADAL" clId="{60025C96-AA0F-4898-8BAF-FC2EFF40DF5F}" dt="2023-02-23T19:08:41.930" v="215"/>
        <pc:sldMkLst>
          <pc:docMk/>
          <pc:sldMk cId="732794707" sldId="2147470044"/>
        </pc:sldMkLst>
        <pc:graphicFrameChg chg="del">
          <ac:chgData name="Sam J Wolfson" userId="6d1d33e9-5d72-4c69-9442-bf49db85aacf" providerId="ADAL" clId="{60025C96-AA0F-4898-8BAF-FC2EFF40DF5F}" dt="2023-02-23T19:08:41.930" v="215"/>
          <ac:graphicFrameMkLst>
            <pc:docMk/>
            <pc:sldMk cId="732794707" sldId="2147470044"/>
            <ac:graphicFrameMk id="5" creationId="{D7C8B998-9501-41E4-8D7C-2A6359F99A18}"/>
          </ac:graphicFrameMkLst>
        </pc:graphicFrameChg>
      </pc:sldChg>
      <pc:sldChg chg="delSp mod">
        <pc:chgData name="Sam J Wolfson" userId="6d1d33e9-5d72-4c69-9442-bf49db85aacf" providerId="ADAL" clId="{60025C96-AA0F-4898-8BAF-FC2EFF40DF5F}" dt="2023-02-23T19:08:41.939" v="217"/>
        <pc:sldMkLst>
          <pc:docMk/>
          <pc:sldMk cId="3992156111" sldId="2147470045"/>
        </pc:sldMkLst>
        <pc:graphicFrameChg chg="del">
          <ac:chgData name="Sam J Wolfson" userId="6d1d33e9-5d72-4c69-9442-bf49db85aacf" providerId="ADAL" clId="{60025C96-AA0F-4898-8BAF-FC2EFF40DF5F}" dt="2023-02-23T19:08:41.939" v="217"/>
          <ac:graphicFrameMkLst>
            <pc:docMk/>
            <pc:sldMk cId="3992156111" sldId="2147470045"/>
            <ac:graphicFrameMk id="5" creationId="{8FEA4E36-90EB-4B98-BE58-733F0B50CF4C}"/>
          </ac:graphicFrameMkLst>
        </pc:graphicFrameChg>
      </pc:sldChg>
      <pc:sldChg chg="delSp mod">
        <pc:chgData name="Sam J Wolfson" userId="6d1d33e9-5d72-4c69-9442-bf49db85aacf" providerId="ADAL" clId="{60025C96-AA0F-4898-8BAF-FC2EFF40DF5F}" dt="2023-02-23T19:08:41.950" v="219"/>
        <pc:sldMkLst>
          <pc:docMk/>
          <pc:sldMk cId="1827304026" sldId="2147470046"/>
        </pc:sldMkLst>
        <pc:graphicFrameChg chg="del">
          <ac:chgData name="Sam J Wolfson" userId="6d1d33e9-5d72-4c69-9442-bf49db85aacf" providerId="ADAL" clId="{60025C96-AA0F-4898-8BAF-FC2EFF40DF5F}" dt="2023-02-23T19:08:41.950" v="219"/>
          <ac:graphicFrameMkLst>
            <pc:docMk/>
            <pc:sldMk cId="1827304026" sldId="2147470046"/>
            <ac:graphicFrameMk id="4" creationId="{EC74A379-7B77-4E1E-AF47-9A08B72B1B4C}"/>
          </ac:graphicFrameMkLst>
        </pc:graphicFrameChg>
      </pc:sldChg>
      <pc:sldChg chg="delSp mod">
        <pc:chgData name="Sam J Wolfson" userId="6d1d33e9-5d72-4c69-9442-bf49db85aacf" providerId="ADAL" clId="{60025C96-AA0F-4898-8BAF-FC2EFF40DF5F}" dt="2023-02-23T19:08:41.960" v="221"/>
        <pc:sldMkLst>
          <pc:docMk/>
          <pc:sldMk cId="2488352633" sldId="2147470047"/>
        </pc:sldMkLst>
        <pc:graphicFrameChg chg="del">
          <ac:chgData name="Sam J Wolfson" userId="6d1d33e9-5d72-4c69-9442-bf49db85aacf" providerId="ADAL" clId="{60025C96-AA0F-4898-8BAF-FC2EFF40DF5F}" dt="2023-02-23T19:08:41.960" v="221"/>
          <ac:graphicFrameMkLst>
            <pc:docMk/>
            <pc:sldMk cId="2488352633" sldId="2147470047"/>
            <ac:graphicFrameMk id="5" creationId="{9847CE4F-4ED7-4AF7-B24C-27B0C5DE1731}"/>
          </ac:graphicFrameMkLst>
        </pc:graphicFrameChg>
      </pc:sldChg>
      <pc:sldChg chg="delSp mod">
        <pc:chgData name="Sam J Wolfson" userId="6d1d33e9-5d72-4c69-9442-bf49db85aacf" providerId="ADAL" clId="{60025C96-AA0F-4898-8BAF-FC2EFF40DF5F}" dt="2023-02-23T19:08:41.971" v="223"/>
        <pc:sldMkLst>
          <pc:docMk/>
          <pc:sldMk cId="915285374" sldId="2147470048"/>
        </pc:sldMkLst>
        <pc:graphicFrameChg chg="del">
          <ac:chgData name="Sam J Wolfson" userId="6d1d33e9-5d72-4c69-9442-bf49db85aacf" providerId="ADAL" clId="{60025C96-AA0F-4898-8BAF-FC2EFF40DF5F}" dt="2023-02-23T19:08:41.971" v="223"/>
          <ac:graphicFrameMkLst>
            <pc:docMk/>
            <pc:sldMk cId="915285374" sldId="2147470048"/>
            <ac:graphicFrameMk id="7" creationId="{D8108C72-0735-415A-BE31-1575B1D92F0B}"/>
          </ac:graphicFrameMkLst>
        </pc:graphicFrameChg>
      </pc:sldChg>
      <pc:sldChg chg="delSp mod">
        <pc:chgData name="Sam J Wolfson" userId="6d1d33e9-5d72-4c69-9442-bf49db85aacf" providerId="ADAL" clId="{60025C96-AA0F-4898-8BAF-FC2EFF40DF5F}" dt="2023-02-23T19:08:41.981" v="225"/>
        <pc:sldMkLst>
          <pc:docMk/>
          <pc:sldMk cId="3499862477" sldId="2147470049"/>
        </pc:sldMkLst>
        <pc:graphicFrameChg chg="del">
          <ac:chgData name="Sam J Wolfson" userId="6d1d33e9-5d72-4c69-9442-bf49db85aacf" providerId="ADAL" clId="{60025C96-AA0F-4898-8BAF-FC2EFF40DF5F}" dt="2023-02-23T19:08:41.981" v="225"/>
          <ac:graphicFrameMkLst>
            <pc:docMk/>
            <pc:sldMk cId="3499862477" sldId="2147470049"/>
            <ac:graphicFrameMk id="7" creationId="{055A4E60-7C40-4CA9-8ADB-846EDCEC4F43}"/>
          </ac:graphicFrameMkLst>
        </pc:graphicFrameChg>
      </pc:sldChg>
      <pc:sldChg chg="delSp mod">
        <pc:chgData name="Sam J Wolfson" userId="6d1d33e9-5d72-4c69-9442-bf49db85aacf" providerId="ADAL" clId="{60025C96-AA0F-4898-8BAF-FC2EFF40DF5F}" dt="2023-02-23T19:08:41.990" v="227"/>
        <pc:sldMkLst>
          <pc:docMk/>
          <pc:sldMk cId="1631805062" sldId="2147470050"/>
        </pc:sldMkLst>
        <pc:graphicFrameChg chg="del">
          <ac:chgData name="Sam J Wolfson" userId="6d1d33e9-5d72-4c69-9442-bf49db85aacf" providerId="ADAL" clId="{60025C96-AA0F-4898-8BAF-FC2EFF40DF5F}" dt="2023-02-23T19:08:41.990" v="227"/>
          <ac:graphicFrameMkLst>
            <pc:docMk/>
            <pc:sldMk cId="1631805062" sldId="2147470050"/>
            <ac:graphicFrameMk id="5" creationId="{449C09A9-C357-47A1-9EE7-5C9EE3228987}"/>
          </ac:graphicFrameMkLst>
        </pc:graphicFrameChg>
      </pc:sldChg>
      <pc:sldChg chg="delSp mod">
        <pc:chgData name="Sam J Wolfson" userId="6d1d33e9-5d72-4c69-9442-bf49db85aacf" providerId="ADAL" clId="{60025C96-AA0F-4898-8BAF-FC2EFF40DF5F}" dt="2023-02-23T19:08:41.998" v="229"/>
        <pc:sldMkLst>
          <pc:docMk/>
          <pc:sldMk cId="4166642839" sldId="2147470051"/>
        </pc:sldMkLst>
        <pc:graphicFrameChg chg="del">
          <ac:chgData name="Sam J Wolfson" userId="6d1d33e9-5d72-4c69-9442-bf49db85aacf" providerId="ADAL" clId="{60025C96-AA0F-4898-8BAF-FC2EFF40DF5F}" dt="2023-02-23T19:08:41.998" v="229"/>
          <ac:graphicFrameMkLst>
            <pc:docMk/>
            <pc:sldMk cId="4166642839" sldId="2147470051"/>
            <ac:graphicFrameMk id="5" creationId="{6131AA9A-432E-463F-97F7-55F33DA0C074}"/>
          </ac:graphicFrameMkLst>
        </pc:graphicFrameChg>
      </pc:sldChg>
      <pc:sldChg chg="delSp mod">
        <pc:chgData name="Sam J Wolfson" userId="6d1d33e9-5d72-4c69-9442-bf49db85aacf" providerId="ADAL" clId="{60025C96-AA0F-4898-8BAF-FC2EFF40DF5F}" dt="2023-02-23T19:08:42.007" v="231"/>
        <pc:sldMkLst>
          <pc:docMk/>
          <pc:sldMk cId="2048329251" sldId="2147470052"/>
        </pc:sldMkLst>
        <pc:graphicFrameChg chg="del">
          <ac:chgData name="Sam J Wolfson" userId="6d1d33e9-5d72-4c69-9442-bf49db85aacf" providerId="ADAL" clId="{60025C96-AA0F-4898-8BAF-FC2EFF40DF5F}" dt="2023-02-23T19:08:42.007" v="231"/>
          <ac:graphicFrameMkLst>
            <pc:docMk/>
            <pc:sldMk cId="2048329251" sldId="2147470052"/>
            <ac:graphicFrameMk id="11" creationId="{99CA5A95-C09A-4545-896B-9B3D0A5BE8E7}"/>
          </ac:graphicFrameMkLst>
        </pc:graphicFrameChg>
      </pc:sldChg>
      <pc:sldChg chg="delSp mod">
        <pc:chgData name="Sam J Wolfson" userId="6d1d33e9-5d72-4c69-9442-bf49db85aacf" providerId="ADAL" clId="{60025C96-AA0F-4898-8BAF-FC2EFF40DF5F}" dt="2023-02-23T19:08:42.019" v="233"/>
        <pc:sldMkLst>
          <pc:docMk/>
          <pc:sldMk cId="1767538597" sldId="2147470053"/>
        </pc:sldMkLst>
        <pc:graphicFrameChg chg="del">
          <ac:chgData name="Sam J Wolfson" userId="6d1d33e9-5d72-4c69-9442-bf49db85aacf" providerId="ADAL" clId="{60025C96-AA0F-4898-8BAF-FC2EFF40DF5F}" dt="2023-02-23T19:08:42.019" v="233"/>
          <ac:graphicFrameMkLst>
            <pc:docMk/>
            <pc:sldMk cId="1767538597" sldId="2147470053"/>
            <ac:graphicFrameMk id="11" creationId="{99CA5A95-C09A-4545-896B-9B3D0A5BE8E7}"/>
          </ac:graphicFrameMkLst>
        </pc:graphicFrameChg>
      </pc:sldChg>
      <pc:sldChg chg="delSp mod">
        <pc:chgData name="Sam J Wolfson" userId="6d1d33e9-5d72-4c69-9442-bf49db85aacf" providerId="ADAL" clId="{60025C96-AA0F-4898-8BAF-FC2EFF40DF5F}" dt="2023-02-23T19:08:42.029" v="235"/>
        <pc:sldMkLst>
          <pc:docMk/>
          <pc:sldMk cId="21821164" sldId="2147470054"/>
        </pc:sldMkLst>
        <pc:graphicFrameChg chg="del">
          <ac:chgData name="Sam J Wolfson" userId="6d1d33e9-5d72-4c69-9442-bf49db85aacf" providerId="ADAL" clId="{60025C96-AA0F-4898-8BAF-FC2EFF40DF5F}" dt="2023-02-23T19:08:42.029" v="235"/>
          <ac:graphicFrameMkLst>
            <pc:docMk/>
            <pc:sldMk cId="21821164" sldId="2147470054"/>
            <ac:graphicFrameMk id="11" creationId="{99CA5A95-C09A-4545-896B-9B3D0A5BE8E7}"/>
          </ac:graphicFrameMkLst>
        </pc:graphicFrameChg>
      </pc:sldChg>
      <pc:sldChg chg="delSp mod">
        <pc:chgData name="Sam J Wolfson" userId="6d1d33e9-5d72-4c69-9442-bf49db85aacf" providerId="ADAL" clId="{60025C96-AA0F-4898-8BAF-FC2EFF40DF5F}" dt="2023-02-23T19:08:42.037" v="237"/>
        <pc:sldMkLst>
          <pc:docMk/>
          <pc:sldMk cId="2943481854" sldId="2147470055"/>
        </pc:sldMkLst>
        <pc:graphicFrameChg chg="del">
          <ac:chgData name="Sam J Wolfson" userId="6d1d33e9-5d72-4c69-9442-bf49db85aacf" providerId="ADAL" clId="{60025C96-AA0F-4898-8BAF-FC2EFF40DF5F}" dt="2023-02-23T19:08:42.037" v="237"/>
          <ac:graphicFrameMkLst>
            <pc:docMk/>
            <pc:sldMk cId="2943481854" sldId="2147470055"/>
            <ac:graphicFrameMk id="11" creationId="{99CA5A95-C09A-4545-896B-9B3D0A5BE8E7}"/>
          </ac:graphicFrameMkLst>
        </pc:graphicFrameChg>
      </pc:sldChg>
      <pc:sldChg chg="delSp mod">
        <pc:chgData name="Sam J Wolfson" userId="6d1d33e9-5d72-4c69-9442-bf49db85aacf" providerId="ADAL" clId="{60025C96-AA0F-4898-8BAF-FC2EFF40DF5F}" dt="2023-02-23T19:08:42.047" v="239"/>
        <pc:sldMkLst>
          <pc:docMk/>
          <pc:sldMk cId="1230712361" sldId="2147470056"/>
        </pc:sldMkLst>
        <pc:graphicFrameChg chg="del">
          <ac:chgData name="Sam J Wolfson" userId="6d1d33e9-5d72-4c69-9442-bf49db85aacf" providerId="ADAL" clId="{60025C96-AA0F-4898-8BAF-FC2EFF40DF5F}" dt="2023-02-23T19:08:42.047" v="239"/>
          <ac:graphicFrameMkLst>
            <pc:docMk/>
            <pc:sldMk cId="1230712361" sldId="2147470056"/>
            <ac:graphicFrameMk id="5" creationId="{449C09A9-C357-47A1-9EE7-5C9EE3228987}"/>
          </ac:graphicFrameMkLst>
        </pc:graphicFrameChg>
      </pc:sldChg>
      <pc:sldChg chg="delSp mod">
        <pc:chgData name="Sam J Wolfson" userId="6d1d33e9-5d72-4c69-9442-bf49db85aacf" providerId="ADAL" clId="{60025C96-AA0F-4898-8BAF-FC2EFF40DF5F}" dt="2023-02-23T19:08:42.056" v="241"/>
        <pc:sldMkLst>
          <pc:docMk/>
          <pc:sldMk cId="1346409973" sldId="2147470057"/>
        </pc:sldMkLst>
        <pc:graphicFrameChg chg="del">
          <ac:chgData name="Sam J Wolfson" userId="6d1d33e9-5d72-4c69-9442-bf49db85aacf" providerId="ADAL" clId="{60025C96-AA0F-4898-8BAF-FC2EFF40DF5F}" dt="2023-02-23T19:08:42.056" v="241"/>
          <ac:graphicFrameMkLst>
            <pc:docMk/>
            <pc:sldMk cId="1346409973" sldId="2147470057"/>
            <ac:graphicFrameMk id="5" creationId="{6131AA9A-432E-463F-97F7-55F33DA0C074}"/>
          </ac:graphicFrameMkLst>
        </pc:graphicFrameChg>
      </pc:sldChg>
      <pc:sldChg chg="delSp mod">
        <pc:chgData name="Sam J Wolfson" userId="6d1d33e9-5d72-4c69-9442-bf49db85aacf" providerId="ADAL" clId="{60025C96-AA0F-4898-8BAF-FC2EFF40DF5F}" dt="2023-02-23T19:08:42.064" v="243"/>
        <pc:sldMkLst>
          <pc:docMk/>
          <pc:sldMk cId="2403063578" sldId="2147470062"/>
        </pc:sldMkLst>
        <pc:graphicFrameChg chg="del">
          <ac:chgData name="Sam J Wolfson" userId="6d1d33e9-5d72-4c69-9442-bf49db85aacf" providerId="ADAL" clId="{60025C96-AA0F-4898-8BAF-FC2EFF40DF5F}" dt="2023-02-23T19:08:42.064" v="243"/>
          <ac:graphicFrameMkLst>
            <pc:docMk/>
            <pc:sldMk cId="2403063578" sldId="2147470062"/>
            <ac:graphicFrameMk id="3" creationId="{67791138-6919-49FA-8852-762B02EA0653}"/>
          </ac:graphicFrameMkLst>
        </pc:graphicFrameChg>
      </pc:sldChg>
      <pc:sldMasterChg chg="delSp mod delSldLayout modSldLayout">
        <pc:chgData name="Sam J Wolfson" userId="6d1d33e9-5d72-4c69-9442-bf49db85aacf" providerId="ADAL" clId="{60025C96-AA0F-4898-8BAF-FC2EFF40DF5F}" dt="2023-02-23T19:08:42.408" v="244" actId="2696"/>
        <pc:sldMasterMkLst>
          <pc:docMk/>
          <pc:sldMasterMk cId="1919714218" sldId="2147483822"/>
        </pc:sldMasterMkLst>
        <pc:graphicFrameChg chg="del">
          <ac:chgData name="Sam J Wolfson" userId="6d1d33e9-5d72-4c69-9442-bf49db85aacf" providerId="ADAL" clId="{60025C96-AA0F-4898-8BAF-FC2EFF40DF5F}" dt="2023-02-23T19:08:39.166" v="1"/>
          <ac:graphicFrameMkLst>
            <pc:docMk/>
            <pc:sldMasterMk cId="1919714218" sldId="2147483822"/>
            <ac:graphicFrameMk id="5" creationId="{88FE183E-E1BC-4D3B-936C-B66B0CC76C9E}"/>
          </ac:graphicFrameMkLst>
        </pc:graphicFrameChg>
        <pc:sldLayoutChg chg="delSp del mod">
          <pc:chgData name="Sam J Wolfson" userId="6d1d33e9-5d72-4c69-9442-bf49db85aacf" providerId="ADAL" clId="{60025C96-AA0F-4898-8BAF-FC2EFF40DF5F}" dt="2023-02-23T19:08:42.408" v="244" actId="2696"/>
          <pc:sldLayoutMkLst>
            <pc:docMk/>
            <pc:sldMasterMk cId="1919714218" sldId="2147483822"/>
            <pc:sldLayoutMk cId="1938394542" sldId="2147484022"/>
          </pc:sldLayoutMkLst>
          <pc:graphicFrameChg chg="del">
            <ac:chgData name="Sam J Wolfson" userId="6d1d33e9-5d72-4c69-9442-bf49db85aacf" providerId="ADAL" clId="{60025C96-AA0F-4898-8BAF-FC2EFF40DF5F}" dt="2023-02-23T19:08:39.706" v="3"/>
            <ac:graphicFrameMkLst>
              <pc:docMk/>
              <pc:sldMasterMk cId="1919714218" sldId="2147483822"/>
              <pc:sldLayoutMk cId="1938394542" sldId="2147484022"/>
              <ac:graphicFrameMk id="8" creationId="{E8A2F35C-CCC5-4796-8DA9-F5D8192CB2D6}"/>
            </ac:graphicFrameMkLst>
          </pc:graphicFrameChg>
        </pc:sldLayoutChg>
      </pc:sldMasterChg>
      <pc:sldMasterChg chg="delSp mod">
        <pc:chgData name="Sam J Wolfson" userId="6d1d33e9-5d72-4c69-9442-bf49db85aacf" providerId="ADAL" clId="{60025C96-AA0F-4898-8BAF-FC2EFF40DF5F}" dt="2023-02-23T19:08:39.720" v="5"/>
        <pc:sldMasterMkLst>
          <pc:docMk/>
          <pc:sldMasterMk cId="2945010009" sldId="2147483892"/>
        </pc:sldMasterMkLst>
        <pc:graphicFrameChg chg="del">
          <ac:chgData name="Sam J Wolfson" userId="6d1d33e9-5d72-4c69-9442-bf49db85aacf" providerId="ADAL" clId="{60025C96-AA0F-4898-8BAF-FC2EFF40DF5F}" dt="2023-02-23T19:08:39.720" v="5"/>
          <ac:graphicFrameMkLst>
            <pc:docMk/>
            <pc:sldMasterMk cId="2945010009" sldId="2147483892"/>
            <ac:graphicFrameMk id="5" creationId="{2EC49E8C-E2A4-4F7E-A616-6005EF4B4F2E}"/>
          </ac:graphicFrameMkLst>
        </pc:graphicFrameChg>
      </pc:sldMasterChg>
      <pc:sldMasterChg chg="delSp mod modSldLayout">
        <pc:chgData name="Sam J Wolfson" userId="6d1d33e9-5d72-4c69-9442-bf49db85aacf" providerId="ADAL" clId="{60025C96-AA0F-4898-8BAF-FC2EFF40DF5F}" dt="2023-02-23T19:08:40.126" v="15"/>
        <pc:sldMasterMkLst>
          <pc:docMk/>
          <pc:sldMasterMk cId="3162443092" sldId="2147483969"/>
        </pc:sldMasterMkLst>
        <pc:graphicFrameChg chg="del">
          <ac:chgData name="Sam J Wolfson" userId="6d1d33e9-5d72-4c69-9442-bf49db85aacf" providerId="ADAL" clId="{60025C96-AA0F-4898-8BAF-FC2EFF40DF5F}" dt="2023-02-23T19:08:40.047" v="7"/>
          <ac:graphicFrameMkLst>
            <pc:docMk/>
            <pc:sldMasterMk cId="3162443092" sldId="2147483969"/>
            <ac:graphicFrameMk id="5" creationId="{60A7638E-A83A-4BAD-8DA4-A8AEDDEE13D4}"/>
          </ac:graphicFrameMkLst>
        </pc:graphicFrameChg>
        <pc:sldLayoutChg chg="delSp mod">
          <pc:chgData name="Sam J Wolfson" userId="6d1d33e9-5d72-4c69-9442-bf49db85aacf" providerId="ADAL" clId="{60025C96-AA0F-4898-8BAF-FC2EFF40DF5F}" dt="2023-02-23T19:08:40.078" v="9"/>
          <pc:sldLayoutMkLst>
            <pc:docMk/>
            <pc:sldMasterMk cId="3162443092" sldId="2147483969"/>
            <pc:sldLayoutMk cId="2768494794" sldId="2147483970"/>
          </pc:sldLayoutMkLst>
          <pc:graphicFrameChg chg="del">
            <ac:chgData name="Sam J Wolfson" userId="6d1d33e9-5d72-4c69-9442-bf49db85aacf" providerId="ADAL" clId="{60025C96-AA0F-4898-8BAF-FC2EFF40DF5F}" dt="2023-02-23T19:08:40.078" v="9"/>
            <ac:graphicFrameMkLst>
              <pc:docMk/>
              <pc:sldMasterMk cId="3162443092" sldId="2147483969"/>
              <pc:sldLayoutMk cId="2768494794" sldId="2147483970"/>
              <ac:graphicFrameMk id="8" creationId="{DB0A5894-841F-4E2E-9A36-4F3763B2F5F6}"/>
            </ac:graphicFrameMkLst>
          </pc:graphicFrameChg>
        </pc:sldLayoutChg>
        <pc:sldLayoutChg chg="delSp mod">
          <pc:chgData name="Sam J Wolfson" userId="6d1d33e9-5d72-4c69-9442-bf49db85aacf" providerId="ADAL" clId="{60025C96-AA0F-4898-8BAF-FC2EFF40DF5F}" dt="2023-02-23T19:08:40.097" v="11"/>
          <pc:sldLayoutMkLst>
            <pc:docMk/>
            <pc:sldMasterMk cId="3162443092" sldId="2147483969"/>
            <pc:sldLayoutMk cId="3946884311" sldId="2147483971"/>
          </pc:sldLayoutMkLst>
          <pc:graphicFrameChg chg="del">
            <ac:chgData name="Sam J Wolfson" userId="6d1d33e9-5d72-4c69-9442-bf49db85aacf" providerId="ADAL" clId="{60025C96-AA0F-4898-8BAF-FC2EFF40DF5F}" dt="2023-02-23T19:08:40.097" v="11"/>
            <ac:graphicFrameMkLst>
              <pc:docMk/>
              <pc:sldMasterMk cId="3162443092" sldId="2147483969"/>
              <pc:sldLayoutMk cId="3946884311" sldId="2147483971"/>
              <ac:graphicFrameMk id="8" creationId="{E8A2F35C-CCC5-4796-8DA9-F5D8192CB2D6}"/>
            </ac:graphicFrameMkLst>
          </pc:graphicFrameChg>
        </pc:sldLayoutChg>
        <pc:sldLayoutChg chg="delSp mod">
          <pc:chgData name="Sam J Wolfson" userId="6d1d33e9-5d72-4c69-9442-bf49db85aacf" providerId="ADAL" clId="{60025C96-AA0F-4898-8BAF-FC2EFF40DF5F}" dt="2023-02-23T19:08:40.114" v="13"/>
          <pc:sldLayoutMkLst>
            <pc:docMk/>
            <pc:sldMasterMk cId="3162443092" sldId="2147483969"/>
            <pc:sldLayoutMk cId="2386542086" sldId="2147483972"/>
          </pc:sldLayoutMkLst>
          <pc:graphicFrameChg chg="del">
            <ac:chgData name="Sam J Wolfson" userId="6d1d33e9-5d72-4c69-9442-bf49db85aacf" providerId="ADAL" clId="{60025C96-AA0F-4898-8BAF-FC2EFF40DF5F}" dt="2023-02-23T19:08:40.114" v="13"/>
            <ac:graphicFrameMkLst>
              <pc:docMk/>
              <pc:sldMasterMk cId="3162443092" sldId="2147483969"/>
              <pc:sldLayoutMk cId="2386542086" sldId="2147483972"/>
              <ac:graphicFrameMk id="8" creationId="{E8A2F35C-CCC5-4796-8DA9-F5D8192CB2D6}"/>
            </ac:graphicFrameMkLst>
          </pc:graphicFrameChg>
        </pc:sldLayoutChg>
        <pc:sldLayoutChg chg="delSp mod">
          <pc:chgData name="Sam J Wolfson" userId="6d1d33e9-5d72-4c69-9442-bf49db85aacf" providerId="ADAL" clId="{60025C96-AA0F-4898-8BAF-FC2EFF40DF5F}" dt="2023-02-23T19:08:40.126" v="15"/>
          <pc:sldLayoutMkLst>
            <pc:docMk/>
            <pc:sldMasterMk cId="3162443092" sldId="2147483969"/>
            <pc:sldLayoutMk cId="2639565247" sldId="2147483973"/>
          </pc:sldLayoutMkLst>
          <pc:graphicFrameChg chg="del">
            <ac:chgData name="Sam J Wolfson" userId="6d1d33e9-5d72-4c69-9442-bf49db85aacf" providerId="ADAL" clId="{60025C96-AA0F-4898-8BAF-FC2EFF40DF5F}" dt="2023-02-23T19:08:40.126" v="15"/>
            <ac:graphicFrameMkLst>
              <pc:docMk/>
              <pc:sldMasterMk cId="3162443092" sldId="2147483969"/>
              <pc:sldLayoutMk cId="2639565247" sldId="2147483973"/>
              <ac:graphicFrameMk id="2" creationId="{8C62C99B-78B4-4BA5-9FF3-35A1CA77E11E}"/>
            </ac:graphicFrameMkLst>
          </pc:graphicFrameChg>
        </pc:sldLayoutChg>
      </pc:sldMasterChg>
      <pc:sldMasterChg chg="delSp mod modSldLayout">
        <pc:chgData name="Sam J Wolfson" userId="6d1d33e9-5d72-4c69-9442-bf49db85aacf" providerId="ADAL" clId="{60025C96-AA0F-4898-8BAF-FC2EFF40DF5F}" dt="2023-02-23T19:08:40.210" v="25"/>
        <pc:sldMasterMkLst>
          <pc:docMk/>
          <pc:sldMasterMk cId="1819460896" sldId="2147483984"/>
        </pc:sldMasterMkLst>
        <pc:graphicFrameChg chg="del">
          <ac:chgData name="Sam J Wolfson" userId="6d1d33e9-5d72-4c69-9442-bf49db85aacf" providerId="ADAL" clId="{60025C96-AA0F-4898-8BAF-FC2EFF40DF5F}" dt="2023-02-23T19:08:40.137" v="17"/>
          <ac:graphicFrameMkLst>
            <pc:docMk/>
            <pc:sldMasterMk cId="1819460896" sldId="2147483984"/>
            <ac:graphicFrameMk id="5" creationId="{60A7638E-A83A-4BAD-8DA4-A8AEDDEE13D4}"/>
          </ac:graphicFrameMkLst>
        </pc:graphicFrameChg>
        <pc:sldLayoutChg chg="delSp mod">
          <pc:chgData name="Sam J Wolfson" userId="6d1d33e9-5d72-4c69-9442-bf49db85aacf" providerId="ADAL" clId="{60025C96-AA0F-4898-8BAF-FC2EFF40DF5F}" dt="2023-02-23T19:08:40.165" v="19"/>
          <pc:sldLayoutMkLst>
            <pc:docMk/>
            <pc:sldMasterMk cId="1819460896" sldId="2147483984"/>
            <pc:sldLayoutMk cId="929556079" sldId="2147483985"/>
          </pc:sldLayoutMkLst>
          <pc:graphicFrameChg chg="del">
            <ac:chgData name="Sam J Wolfson" userId="6d1d33e9-5d72-4c69-9442-bf49db85aacf" providerId="ADAL" clId="{60025C96-AA0F-4898-8BAF-FC2EFF40DF5F}" dt="2023-02-23T19:08:40.165" v="19"/>
            <ac:graphicFrameMkLst>
              <pc:docMk/>
              <pc:sldMasterMk cId="1819460896" sldId="2147483984"/>
              <pc:sldLayoutMk cId="929556079" sldId="2147483985"/>
              <ac:graphicFrameMk id="8" creationId="{DB0A5894-841F-4E2E-9A36-4F3763B2F5F6}"/>
            </ac:graphicFrameMkLst>
          </pc:graphicFrameChg>
        </pc:sldLayoutChg>
        <pc:sldLayoutChg chg="delSp mod">
          <pc:chgData name="Sam J Wolfson" userId="6d1d33e9-5d72-4c69-9442-bf49db85aacf" providerId="ADAL" clId="{60025C96-AA0F-4898-8BAF-FC2EFF40DF5F}" dt="2023-02-23T19:08:40.182" v="21"/>
          <pc:sldLayoutMkLst>
            <pc:docMk/>
            <pc:sldMasterMk cId="1819460896" sldId="2147483984"/>
            <pc:sldLayoutMk cId="3937496580" sldId="2147483986"/>
          </pc:sldLayoutMkLst>
          <pc:graphicFrameChg chg="del">
            <ac:chgData name="Sam J Wolfson" userId="6d1d33e9-5d72-4c69-9442-bf49db85aacf" providerId="ADAL" clId="{60025C96-AA0F-4898-8BAF-FC2EFF40DF5F}" dt="2023-02-23T19:08:40.182" v="21"/>
            <ac:graphicFrameMkLst>
              <pc:docMk/>
              <pc:sldMasterMk cId="1819460896" sldId="2147483984"/>
              <pc:sldLayoutMk cId="3937496580" sldId="2147483986"/>
              <ac:graphicFrameMk id="8" creationId="{E8A2F35C-CCC5-4796-8DA9-F5D8192CB2D6}"/>
            </ac:graphicFrameMkLst>
          </pc:graphicFrameChg>
        </pc:sldLayoutChg>
        <pc:sldLayoutChg chg="delSp mod">
          <pc:chgData name="Sam J Wolfson" userId="6d1d33e9-5d72-4c69-9442-bf49db85aacf" providerId="ADAL" clId="{60025C96-AA0F-4898-8BAF-FC2EFF40DF5F}" dt="2023-02-23T19:08:40.197" v="23"/>
          <pc:sldLayoutMkLst>
            <pc:docMk/>
            <pc:sldMasterMk cId="1819460896" sldId="2147483984"/>
            <pc:sldLayoutMk cId="20376329" sldId="2147483987"/>
          </pc:sldLayoutMkLst>
          <pc:graphicFrameChg chg="del">
            <ac:chgData name="Sam J Wolfson" userId="6d1d33e9-5d72-4c69-9442-bf49db85aacf" providerId="ADAL" clId="{60025C96-AA0F-4898-8BAF-FC2EFF40DF5F}" dt="2023-02-23T19:08:40.197" v="23"/>
            <ac:graphicFrameMkLst>
              <pc:docMk/>
              <pc:sldMasterMk cId="1819460896" sldId="2147483984"/>
              <pc:sldLayoutMk cId="20376329" sldId="2147483987"/>
              <ac:graphicFrameMk id="8" creationId="{E8A2F35C-CCC5-4796-8DA9-F5D8192CB2D6}"/>
            </ac:graphicFrameMkLst>
          </pc:graphicFrameChg>
        </pc:sldLayoutChg>
        <pc:sldLayoutChg chg="delSp mod">
          <pc:chgData name="Sam J Wolfson" userId="6d1d33e9-5d72-4c69-9442-bf49db85aacf" providerId="ADAL" clId="{60025C96-AA0F-4898-8BAF-FC2EFF40DF5F}" dt="2023-02-23T19:08:40.210" v="25"/>
          <pc:sldLayoutMkLst>
            <pc:docMk/>
            <pc:sldMasterMk cId="1819460896" sldId="2147483984"/>
            <pc:sldLayoutMk cId="4113277873" sldId="2147483988"/>
          </pc:sldLayoutMkLst>
          <pc:graphicFrameChg chg="del">
            <ac:chgData name="Sam J Wolfson" userId="6d1d33e9-5d72-4c69-9442-bf49db85aacf" providerId="ADAL" clId="{60025C96-AA0F-4898-8BAF-FC2EFF40DF5F}" dt="2023-02-23T19:08:40.210" v="25"/>
            <ac:graphicFrameMkLst>
              <pc:docMk/>
              <pc:sldMasterMk cId="1819460896" sldId="2147483984"/>
              <pc:sldLayoutMk cId="4113277873" sldId="2147483988"/>
              <ac:graphicFrameMk id="2" creationId="{8C62C99B-78B4-4BA5-9FF3-35A1CA77E11E}"/>
            </ac:graphicFrameMkLst>
          </pc:graphicFrameChg>
        </pc:sldLayoutChg>
      </pc:sldMasterChg>
      <pc:sldMasterChg chg="delSp mod">
        <pc:chgData name="Sam J Wolfson" userId="6d1d33e9-5d72-4c69-9442-bf49db85aacf" providerId="ADAL" clId="{60025C96-AA0F-4898-8BAF-FC2EFF40DF5F}" dt="2023-02-23T19:08:40.223" v="27"/>
        <pc:sldMasterMkLst>
          <pc:docMk/>
          <pc:sldMasterMk cId="407498298" sldId="2147483990"/>
        </pc:sldMasterMkLst>
        <pc:graphicFrameChg chg="del">
          <ac:chgData name="Sam J Wolfson" userId="6d1d33e9-5d72-4c69-9442-bf49db85aacf" providerId="ADAL" clId="{60025C96-AA0F-4898-8BAF-FC2EFF40DF5F}" dt="2023-02-23T19:08:40.223" v="27"/>
          <ac:graphicFrameMkLst>
            <pc:docMk/>
            <pc:sldMasterMk cId="407498298" sldId="2147483990"/>
            <ac:graphicFrameMk id="5" creationId="{2EC49E8C-E2A4-4F7E-A616-6005EF4B4F2E}"/>
          </ac:graphicFrameMkLst>
        </pc:graphicFrameChg>
      </pc:sldMasterChg>
      <pc:sldMasterChg chg="delSp mod">
        <pc:chgData name="Sam J Wolfson" userId="6d1d33e9-5d72-4c69-9442-bf49db85aacf" providerId="ADAL" clId="{60025C96-AA0F-4898-8BAF-FC2EFF40DF5F}" dt="2023-02-23T19:08:40.763" v="31"/>
        <pc:sldMasterMkLst>
          <pc:docMk/>
          <pc:sldMasterMk cId="407498298" sldId="2147484055"/>
        </pc:sldMasterMkLst>
        <pc:graphicFrameChg chg="del">
          <ac:chgData name="Sam J Wolfson" userId="6d1d33e9-5d72-4c69-9442-bf49db85aacf" providerId="ADAL" clId="{60025C96-AA0F-4898-8BAF-FC2EFF40DF5F}" dt="2023-02-23T19:08:40.763" v="31"/>
          <ac:graphicFrameMkLst>
            <pc:docMk/>
            <pc:sldMasterMk cId="407498298" sldId="2147484055"/>
            <ac:graphicFrameMk id="5" creationId="{2EC49E8C-E2A4-4F7E-A616-6005EF4B4F2E}"/>
          </ac:graphicFrameMkLst>
        </pc:graphicFrameChg>
      </pc:sldMasterChg>
      <pc:sldMasterChg chg="delSp mod">
        <pc:chgData name="Sam J Wolfson" userId="6d1d33e9-5d72-4c69-9442-bf49db85aacf" providerId="ADAL" clId="{60025C96-AA0F-4898-8BAF-FC2EFF40DF5F}" dt="2023-02-23T19:08:40.495" v="29"/>
        <pc:sldMasterMkLst>
          <pc:docMk/>
          <pc:sldMasterMk cId="407498298" sldId="2147484086"/>
        </pc:sldMasterMkLst>
        <pc:graphicFrameChg chg="del">
          <ac:chgData name="Sam J Wolfson" userId="6d1d33e9-5d72-4c69-9442-bf49db85aacf" providerId="ADAL" clId="{60025C96-AA0F-4898-8BAF-FC2EFF40DF5F}" dt="2023-02-23T19:08:40.495" v="29"/>
          <ac:graphicFrameMkLst>
            <pc:docMk/>
            <pc:sldMasterMk cId="407498298" sldId="2147484086"/>
            <ac:graphicFrameMk id="5" creationId="{2EC49E8C-E2A4-4F7E-A616-6005EF4B4F2E}"/>
          </ac:graphicFrameMkLst>
        </pc:graphicFrame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23.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36.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27.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43.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image" Target="../media/image65.png"/></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91713596138375E-2"/>
          <c:y val="2.7310924369747899E-2"/>
          <c:w val="0.95816572807723255"/>
          <c:h val="0.94537815126050417"/>
        </c:manualLayout>
      </c:layout>
      <c:barChart>
        <c:barDir val="col"/>
        <c:grouping val="stacked"/>
        <c:varyColors val="0"/>
        <c:ser>
          <c:idx val="0"/>
          <c:order val="0"/>
          <c:spPr>
            <a:solidFill>
              <a:srgbClr val="C4C4CD"/>
            </a:solidFill>
            <a:ln w="9525" algn="ctr">
              <a:solidFill>
                <a:schemeClr val="tx1"/>
              </a:solidFill>
              <a:prstDash val="solid"/>
            </a:ln>
          </c:spPr>
          <c:invertIfNegative val="0"/>
          <c:dPt>
            <c:idx val="0"/>
            <c:invertIfNegative val="0"/>
            <c:bubble3D val="0"/>
            <c:spPr>
              <a:solidFill>
                <a:schemeClr val="tx2"/>
              </a:solidFill>
              <a:ln w="9525" algn="ctr">
                <a:solidFill>
                  <a:schemeClr val="tx1"/>
                </a:solidFill>
                <a:prstDash val="solid"/>
              </a:ln>
            </c:spPr>
            <c:extLst>
              <c:ext xmlns:c16="http://schemas.microsoft.com/office/drawing/2014/chart" uri="{C3380CC4-5D6E-409C-BE32-E72D297353CC}">
                <c16:uniqueId val="{00000000-34D8-4615-AF3A-04401992F960}"/>
              </c:ext>
            </c:extLst>
          </c:dPt>
          <c:dPt>
            <c:idx val="3"/>
            <c:invertIfNegative val="0"/>
            <c:bubble3D val="0"/>
            <c:spPr>
              <a:solidFill>
                <a:srgbClr val="747480"/>
              </a:solidFill>
              <a:ln w="9525" algn="ctr">
                <a:solidFill>
                  <a:schemeClr val="tx1"/>
                </a:solidFill>
                <a:prstDash val="solid"/>
              </a:ln>
            </c:spPr>
            <c:extLst>
              <c:ext xmlns:c16="http://schemas.microsoft.com/office/drawing/2014/chart" uri="{C3380CC4-5D6E-409C-BE32-E72D297353CC}">
                <c16:uniqueId val="{00000001-34D8-4615-AF3A-04401992F960}"/>
              </c:ext>
            </c:extLst>
          </c:dPt>
          <c:val>
            <c:numRef>
              <c:f>Sheet1!$A$1:$D$1</c:f>
              <c:numCache>
                <c:formatCode>General</c:formatCode>
                <c:ptCount val="4"/>
                <c:pt idx="0">
                  <c:v>46169</c:v>
                </c:pt>
                <c:pt idx="1">
                  <c:v>23799</c:v>
                </c:pt>
                <c:pt idx="2">
                  <c:v>23735</c:v>
                </c:pt>
                <c:pt idx="3">
                  <c:v>2278.8200000000002</c:v>
                </c:pt>
              </c:numCache>
            </c:numRef>
          </c:val>
          <c:extLst>
            <c:ext xmlns:c16="http://schemas.microsoft.com/office/drawing/2014/chart" uri="{C3380CC4-5D6E-409C-BE32-E72D297353CC}">
              <c16:uniqueId val="{00000002-34D8-4615-AF3A-04401992F960}"/>
            </c:ext>
          </c:extLst>
        </c:ser>
        <c:dLbls>
          <c:showLegendKey val="0"/>
          <c:showVal val="0"/>
          <c:showCatName val="0"/>
          <c:showSerName val="0"/>
          <c:showPercent val="0"/>
          <c:showBubbleSize val="0"/>
        </c:dLbls>
        <c:gapWidth val="80"/>
        <c:overlap val="100"/>
        <c:axId val="410389504"/>
        <c:axId val="408272896"/>
      </c:barChart>
      <c:catAx>
        <c:axId val="410389504"/>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8272896"/>
        <c:crosses val="min"/>
        <c:auto val="0"/>
        <c:lblAlgn val="ctr"/>
        <c:lblOffset val="100"/>
        <c:noMultiLvlLbl val="0"/>
      </c:catAx>
      <c:valAx>
        <c:axId val="408272896"/>
        <c:scaling>
          <c:orientation val="minMax"/>
          <c:max val="50000"/>
          <c:min val="0"/>
        </c:scaling>
        <c:delete val="0"/>
        <c:axPos val="l"/>
        <c:majorGridlines>
          <c:spPr>
            <a:ln>
              <a:noFill/>
            </a:ln>
          </c:spPr>
        </c:majorGridlines>
        <c:numFmt formatCode="General" sourceLinked="1"/>
        <c:majorTickMark val="out"/>
        <c:minorTickMark val="none"/>
        <c:tickLblPos val="none"/>
        <c:spPr>
          <a:ln w="3175" algn="ctr">
            <a:solidFill>
              <a:srgbClr val="747480"/>
            </a:solidFill>
            <a:prstDash val="solid"/>
          </a:ln>
        </c:spPr>
        <c:txPr>
          <a:bodyPr wrap="none"/>
          <a:lstStyle/>
          <a:p>
            <a:pPr>
              <a:defRPr sz="1200" kern="1200">
                <a:latin typeface="+mn-lt"/>
                <a:ea typeface="+mj-ea"/>
                <a:cs typeface="+mj-cs"/>
              </a:defRPr>
            </a:pPr>
            <a:endParaRPr lang="en-US"/>
          </a:p>
        </c:txPr>
        <c:crossAx val="410389504"/>
        <c:crosses val="min"/>
        <c:crossBetween val="between"/>
        <c:majorUnit val="10000"/>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927973199329984"/>
          <c:y val="5.3402239448751075E-2"/>
          <c:w val="0.78168620882188722"/>
          <c:h val="0.89319552110249789"/>
        </c:manualLayout>
      </c:layout>
      <c:barChart>
        <c:barDir val="col"/>
        <c:grouping val="stacked"/>
        <c:varyColors val="0"/>
        <c:ser>
          <c:idx val="0"/>
          <c:order val="0"/>
          <c:spPr>
            <a:solidFill>
              <a:srgbClr val="747480"/>
            </a:solidFill>
            <a:ln w="9525" algn="ctr">
              <a:solidFill>
                <a:srgbClr val="747480"/>
              </a:solidFill>
              <a:prstDash val="solid"/>
            </a:ln>
          </c:spPr>
          <c:invertIfNegative val="0"/>
          <c:val>
            <c:numRef>
              <c:f>Sheet1!$A$1</c:f>
              <c:numCache>
                <c:formatCode>General</c:formatCode>
                <c:ptCount val="1"/>
                <c:pt idx="0">
                  <c:v>15.581014729950901</c:v>
                </c:pt>
              </c:numCache>
            </c:numRef>
          </c:val>
          <c:extLst>
            <c:ext xmlns:c16="http://schemas.microsoft.com/office/drawing/2014/chart" uri="{C3380CC4-5D6E-409C-BE32-E72D297353CC}">
              <c16:uniqueId val="{00000000-3B2F-4442-9454-86053E34A3B0}"/>
            </c:ext>
          </c:extLst>
        </c:ser>
        <c:ser>
          <c:idx val="1"/>
          <c:order val="1"/>
          <c:spPr>
            <a:solidFill>
              <a:srgbClr val="C4C4CD"/>
            </a:solidFill>
            <a:ln w="9525" algn="ctr">
              <a:solidFill>
                <a:srgbClr val="747480"/>
              </a:solidFill>
              <a:prstDash val="solid"/>
            </a:ln>
          </c:spPr>
          <c:invertIfNegative val="0"/>
          <c:val>
            <c:numRef>
              <c:f>Sheet1!$A$2</c:f>
              <c:numCache>
                <c:formatCode>General</c:formatCode>
                <c:ptCount val="1"/>
                <c:pt idx="0">
                  <c:v>84.418985270049092</c:v>
                </c:pt>
              </c:numCache>
            </c:numRef>
          </c:val>
          <c:extLst>
            <c:ext xmlns:c16="http://schemas.microsoft.com/office/drawing/2014/chart" uri="{C3380CC4-5D6E-409C-BE32-E72D297353CC}">
              <c16:uniqueId val="{00000001-3B2F-4442-9454-86053E34A3B0}"/>
            </c:ext>
          </c:extLst>
        </c:ser>
        <c:dLbls>
          <c:showLegendKey val="0"/>
          <c:showVal val="0"/>
          <c:showCatName val="0"/>
          <c:showSerName val="0"/>
          <c:showPercent val="0"/>
          <c:showBubbleSize val="0"/>
        </c:dLbls>
        <c:gapWidth val="80"/>
        <c:overlap val="100"/>
        <c:axId val="400936960"/>
        <c:axId val="425160064"/>
      </c:barChart>
      <c:catAx>
        <c:axId val="400936960"/>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25160064"/>
        <c:crosses val="min"/>
        <c:auto val="0"/>
        <c:lblAlgn val="ctr"/>
        <c:lblOffset val="100"/>
        <c:noMultiLvlLbl val="0"/>
      </c:catAx>
      <c:valAx>
        <c:axId val="425160064"/>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000" kern="1200">
                <a:solidFill>
                  <a:schemeClr val="bg1"/>
                </a:solidFill>
                <a:latin typeface="+mn-lt"/>
                <a:ea typeface="+mn-ea"/>
                <a:cs typeface="+mn-cs"/>
              </a:defRPr>
            </a:pPr>
            <a:endParaRPr lang="en-US"/>
          </a:p>
        </c:txPr>
        <c:crossAx val="400936960"/>
        <c:crosses val="min"/>
        <c:crossBetween val="between"/>
        <c:majorUnit val="20"/>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6463700234192039"/>
          <c:y val="6.3786008230452676E-2"/>
          <c:w val="0.69476971116315378"/>
          <c:h val="0.87242798353909468"/>
        </c:manualLayout>
      </c:layout>
      <c:barChart>
        <c:barDir val="col"/>
        <c:grouping val="stacked"/>
        <c:varyColors val="0"/>
        <c:ser>
          <c:idx val="0"/>
          <c:order val="0"/>
          <c:spPr>
            <a:solidFill>
              <a:srgbClr val="747480"/>
            </a:solidFill>
            <a:ln w="9525" algn="ctr">
              <a:solidFill>
                <a:srgbClr val="747480"/>
              </a:solidFill>
              <a:prstDash val="solid"/>
            </a:ln>
          </c:spPr>
          <c:invertIfNegative val="0"/>
          <c:val>
            <c:numRef>
              <c:f>Sheet1!$A$1</c:f>
              <c:numCache>
                <c:formatCode>General</c:formatCode>
                <c:ptCount val="1"/>
                <c:pt idx="0">
                  <c:v>73</c:v>
                </c:pt>
              </c:numCache>
            </c:numRef>
          </c:val>
          <c:extLst>
            <c:ext xmlns:c16="http://schemas.microsoft.com/office/drawing/2014/chart" uri="{C3380CC4-5D6E-409C-BE32-E72D297353CC}">
              <c16:uniqueId val="{00000000-0ED6-43C5-8A1C-063631B1E0B4}"/>
            </c:ext>
          </c:extLst>
        </c:ser>
        <c:ser>
          <c:idx val="1"/>
          <c:order val="1"/>
          <c:spPr>
            <a:solidFill>
              <a:srgbClr val="C4C4CD"/>
            </a:solidFill>
            <a:ln w="9525" algn="ctr">
              <a:solidFill>
                <a:srgbClr val="747480"/>
              </a:solidFill>
              <a:prstDash val="solid"/>
            </a:ln>
          </c:spPr>
          <c:invertIfNegative val="0"/>
          <c:val>
            <c:numRef>
              <c:f>Sheet1!$A$2</c:f>
              <c:numCache>
                <c:formatCode>General</c:formatCode>
                <c:ptCount val="1"/>
                <c:pt idx="0">
                  <c:v>27</c:v>
                </c:pt>
              </c:numCache>
            </c:numRef>
          </c:val>
          <c:extLst>
            <c:ext xmlns:c16="http://schemas.microsoft.com/office/drawing/2014/chart" uri="{C3380CC4-5D6E-409C-BE32-E72D297353CC}">
              <c16:uniqueId val="{00000001-0ED6-43C5-8A1C-063631B1E0B4}"/>
            </c:ext>
          </c:extLst>
        </c:ser>
        <c:dLbls>
          <c:showLegendKey val="0"/>
          <c:showVal val="0"/>
          <c:showCatName val="0"/>
          <c:showSerName val="0"/>
          <c:showPercent val="0"/>
          <c:showBubbleSize val="0"/>
        </c:dLbls>
        <c:gapWidth val="80"/>
        <c:overlap val="100"/>
        <c:axId val="400940544"/>
        <c:axId val="425163520"/>
      </c:barChart>
      <c:catAx>
        <c:axId val="400940544"/>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25163520"/>
        <c:crosses val="min"/>
        <c:auto val="0"/>
        <c:lblAlgn val="ctr"/>
        <c:lblOffset val="100"/>
        <c:noMultiLvlLbl val="0"/>
      </c:catAx>
      <c:valAx>
        <c:axId val="425163520"/>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000" kern="1200">
                <a:solidFill>
                  <a:schemeClr val="bg1"/>
                </a:solidFill>
                <a:latin typeface="+mn-lt"/>
                <a:ea typeface="+mn-ea"/>
                <a:cs typeface="+mn-cs"/>
              </a:defRPr>
            </a:pPr>
            <a:endParaRPr lang="en-US"/>
          </a:p>
        </c:txPr>
        <c:crossAx val="400940544"/>
        <c:crosses val="min"/>
        <c:crossBetween val="between"/>
        <c:majorUnit val="20"/>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9571020019065777E-2"/>
          <c:y val="5.4621848739495799E-2"/>
          <c:w val="0.90085795996186846"/>
          <c:h val="0.89075630252100846"/>
        </c:manualLayout>
      </c:layout>
      <c:barChart>
        <c:barDir val="col"/>
        <c:grouping val="stacked"/>
        <c:varyColors val="0"/>
        <c:ser>
          <c:idx val="0"/>
          <c:order val="0"/>
          <c:spPr>
            <a:solidFill>
              <a:schemeClr val="accent1"/>
            </a:solidFill>
            <a:ln w="9525" algn="ctr">
              <a:solidFill>
                <a:srgbClr val="747480"/>
              </a:solidFill>
              <a:prstDash val="solid"/>
            </a:ln>
          </c:spPr>
          <c:invertIfNegative val="0"/>
          <c:val>
            <c:numRef>
              <c:f>Sheet1!$A$1</c:f>
              <c:numCache>
                <c:formatCode>General</c:formatCode>
                <c:ptCount val="1"/>
                <c:pt idx="0">
                  <c:v>63.013698630136986</c:v>
                </c:pt>
              </c:numCache>
            </c:numRef>
          </c:val>
          <c:extLst>
            <c:ext xmlns:c16="http://schemas.microsoft.com/office/drawing/2014/chart" uri="{C3380CC4-5D6E-409C-BE32-E72D297353CC}">
              <c16:uniqueId val="{00000000-6F3F-486E-968F-3FEE5E9609D2}"/>
            </c:ext>
          </c:extLst>
        </c:ser>
        <c:ser>
          <c:idx val="1"/>
          <c:order val="1"/>
          <c:spPr>
            <a:solidFill>
              <a:srgbClr val="E80D00"/>
            </a:solidFill>
            <a:ln w="9525" algn="ctr">
              <a:solidFill>
                <a:srgbClr val="747480"/>
              </a:solidFill>
              <a:prstDash val="solid"/>
            </a:ln>
          </c:spPr>
          <c:invertIfNegative val="0"/>
          <c:val>
            <c:numRef>
              <c:f>Sheet1!$A$2</c:f>
              <c:numCache>
                <c:formatCode>General</c:formatCode>
                <c:ptCount val="1"/>
                <c:pt idx="0">
                  <c:v>36.986301369863014</c:v>
                </c:pt>
              </c:numCache>
            </c:numRef>
          </c:val>
          <c:extLst>
            <c:ext xmlns:c16="http://schemas.microsoft.com/office/drawing/2014/chart" uri="{C3380CC4-5D6E-409C-BE32-E72D297353CC}">
              <c16:uniqueId val="{00000001-6F3F-486E-968F-3FEE5E9609D2}"/>
            </c:ext>
          </c:extLst>
        </c:ser>
        <c:dLbls>
          <c:showLegendKey val="0"/>
          <c:showVal val="0"/>
          <c:showCatName val="0"/>
          <c:showSerName val="0"/>
          <c:showPercent val="0"/>
          <c:showBubbleSize val="0"/>
        </c:dLbls>
        <c:gapWidth val="80"/>
        <c:overlap val="100"/>
        <c:axId val="401084416"/>
        <c:axId val="401146432"/>
      </c:barChart>
      <c:catAx>
        <c:axId val="401084416"/>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1146432"/>
        <c:crosses val="min"/>
        <c:auto val="0"/>
        <c:lblAlgn val="ctr"/>
        <c:lblOffset val="100"/>
        <c:noMultiLvlLbl val="0"/>
      </c:catAx>
      <c:valAx>
        <c:axId val="401146432"/>
        <c:scaling>
          <c:orientation val="minMax"/>
          <c:max val="100"/>
          <c:min val="0"/>
        </c:scaling>
        <c:delete val="1"/>
        <c:axPos val="l"/>
        <c:numFmt formatCode="General" sourceLinked="1"/>
        <c:majorTickMark val="out"/>
        <c:minorTickMark val="none"/>
        <c:tickLblPos val="nextTo"/>
        <c:crossAx val="401084416"/>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978560490045943"/>
          <c:y val="6.0724779627815868E-2"/>
          <c:w val="0.8503062787136294"/>
          <c:h val="0.87855044074436828"/>
        </c:manualLayout>
      </c:layout>
      <c:barChart>
        <c:barDir val="col"/>
        <c:grouping val="clustered"/>
        <c:varyColors val="0"/>
        <c:ser>
          <c:idx val="0"/>
          <c:order val="0"/>
          <c:spPr>
            <a:solidFill>
              <a:srgbClr val="C4C4CD"/>
            </a:solidFill>
            <a:ln w="9525" algn="ctr">
              <a:solidFill>
                <a:srgbClr val="747480"/>
              </a:solidFill>
              <a:prstDash val="solid"/>
            </a:ln>
          </c:spPr>
          <c:invertIfNegative val="0"/>
          <c:dLbls>
            <c:dLbl>
              <c:idx val="0"/>
              <c:layout>
                <c:manualLayout>
                  <c:x val="0"/>
                  <c:y val="-0.34769833496571989"/>
                </c:manualLayout>
              </c:layout>
              <c:tx>
                <c:rich>
                  <a:bodyPr wrap="none"/>
                  <a:lstStyle/>
                  <a:p>
                    <a:pPr>
                      <a:defRPr sz="1000" kern="1200">
                        <a:solidFill>
                          <a:schemeClr val="bg1"/>
                        </a:solidFill>
                        <a:latin typeface="+mn-lt"/>
                        <a:ea typeface="+mn-ea"/>
                        <a:cs typeface="+mn-cs"/>
                      </a:defRPr>
                    </a:pPr>
                    <a:r>
                      <a:rPr lang="en-US"/>
                      <a:t>65 %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7361-4BD9-B069-16BEE175DCD7}"/>
                </c:ext>
              </c:extLst>
            </c:dLbl>
            <c:dLbl>
              <c:idx val="1"/>
              <c:layout>
                <c:manualLayout>
                  <c:x val="0"/>
                  <c:y val="-0.42801175318315376"/>
                </c:manualLayout>
              </c:layout>
              <c:tx>
                <c:rich>
                  <a:bodyPr wrap="none"/>
                  <a:lstStyle/>
                  <a:p>
                    <a:pPr>
                      <a:defRPr sz="1000" kern="1200">
                        <a:solidFill>
                          <a:schemeClr val="bg1"/>
                        </a:solidFill>
                        <a:latin typeface="+mn-lt"/>
                        <a:ea typeface="+mn-ea"/>
                        <a:cs typeface="+mn-cs"/>
                      </a:defRPr>
                    </a:pPr>
                    <a:r>
                      <a:rPr lang="en-US"/>
                      <a:t>83 %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1-7361-4BD9-B069-16BEE175DCD7}"/>
                </c:ext>
              </c:extLst>
            </c:dLbl>
            <c:dLbl>
              <c:idx val="2"/>
              <c:layout>
                <c:manualLayout>
                  <c:x val="0"/>
                  <c:y val="-0.46620959843290893"/>
                </c:manualLayout>
              </c:layout>
              <c:tx>
                <c:rich>
                  <a:bodyPr wrap="none"/>
                  <a:lstStyle/>
                  <a:p>
                    <a:pPr>
                      <a:defRPr sz="1000" kern="1200">
                        <a:solidFill>
                          <a:schemeClr val="bg1"/>
                        </a:solidFill>
                        <a:latin typeface="+mn-lt"/>
                        <a:ea typeface="+mn-ea"/>
                        <a:cs typeface="+mn-cs"/>
                      </a:defRPr>
                    </a:pPr>
                    <a:r>
                      <a:rPr lang="en-US"/>
                      <a:t>92 %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2-7361-4BD9-B069-16BEE175DCD7}"/>
                </c:ext>
              </c:extLst>
            </c:dLbl>
            <c:dLbl>
              <c:idx val="3"/>
              <c:layout>
                <c:manualLayout>
                  <c:x val="0"/>
                  <c:y val="-0.4446620959843291"/>
                </c:manualLayout>
              </c:layout>
              <c:tx>
                <c:rich>
                  <a:bodyPr wrap="none"/>
                  <a:lstStyle/>
                  <a:p>
                    <a:pPr>
                      <a:defRPr sz="1000" kern="1200">
                        <a:solidFill>
                          <a:schemeClr val="bg1"/>
                        </a:solidFill>
                        <a:latin typeface="+mn-lt"/>
                        <a:ea typeface="+mn-ea"/>
                        <a:cs typeface="+mn-cs"/>
                      </a:defRPr>
                    </a:pPr>
                    <a:r>
                      <a:rPr lang="en-US"/>
                      <a:t>87 %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3-7361-4BD9-B069-16BEE175DCD7}"/>
                </c:ext>
              </c:extLst>
            </c:dLbl>
            <c:dLbl>
              <c:idx val="4"/>
              <c:layout>
                <c:manualLayout>
                  <c:x val="0"/>
                  <c:y val="-0.46229187071498529"/>
                </c:manualLayout>
              </c:layout>
              <c:tx>
                <c:rich>
                  <a:bodyPr wrap="none"/>
                  <a:lstStyle/>
                  <a:p>
                    <a:pPr>
                      <a:defRPr sz="1000" kern="1200">
                        <a:solidFill>
                          <a:schemeClr val="bg1"/>
                        </a:solidFill>
                        <a:latin typeface="+mn-lt"/>
                        <a:ea typeface="+mn-ea"/>
                        <a:cs typeface="+mn-cs"/>
                      </a:defRPr>
                    </a:pPr>
                    <a:r>
                      <a:rPr lang="en-US"/>
                      <a:t>91 %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4-7361-4BD9-B069-16BEE175DCD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65</c:v>
                </c:pt>
                <c:pt idx="1">
                  <c:v>83</c:v>
                </c:pt>
                <c:pt idx="2">
                  <c:v>92</c:v>
                </c:pt>
                <c:pt idx="3">
                  <c:v>87</c:v>
                </c:pt>
                <c:pt idx="4">
                  <c:v>91</c:v>
                </c:pt>
              </c:numCache>
            </c:numRef>
          </c:val>
          <c:extLst>
            <c:ext xmlns:c16="http://schemas.microsoft.com/office/drawing/2014/chart" uri="{C3380CC4-5D6E-409C-BE32-E72D297353CC}">
              <c16:uniqueId val="{00000005-7361-4BD9-B069-16BEE175DCD7}"/>
            </c:ext>
          </c:extLst>
        </c:ser>
        <c:ser>
          <c:idx val="1"/>
          <c:order val="1"/>
          <c:spPr>
            <a:solidFill>
              <a:schemeClr val="tx2"/>
            </a:solidFill>
            <a:ln w="9525" algn="ctr">
              <a:solidFill>
                <a:srgbClr val="747480"/>
              </a:solidFill>
              <a:prstDash val="solid"/>
            </a:ln>
          </c:spPr>
          <c:invertIfNegative val="0"/>
          <c:dLbls>
            <c:dLbl>
              <c:idx val="0"/>
              <c:layout>
                <c:manualLayout>
                  <c:x val="7.2741194486983154E-3"/>
                  <c:y val="-0.36434867776689522"/>
                </c:manualLayout>
              </c:layout>
              <c:tx>
                <c:rich>
                  <a:bodyPr wrap="none"/>
                  <a:lstStyle/>
                  <a:p>
                    <a:pPr>
                      <a:defRPr sz="1000" kern="1200">
                        <a:solidFill>
                          <a:schemeClr val="bg1"/>
                        </a:solidFill>
                        <a:latin typeface="+mn-lt"/>
                        <a:ea typeface="+mn-ea"/>
                        <a:cs typeface="+mn-cs"/>
                      </a:defRPr>
                    </a:pPr>
                    <a:r>
                      <a:rPr lang="en-US"/>
                      <a:t>69 %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5BD3-4811-9817-E30AA07DBCFF}"/>
                </c:ext>
              </c:extLst>
            </c:dLbl>
            <c:dLbl>
              <c:idx val="1"/>
              <c:layout>
                <c:manualLayout>
                  <c:x val="7.2741194486983154E-3"/>
                  <c:y val="-0.43682664054848186"/>
                </c:manualLayout>
              </c:layout>
              <c:tx>
                <c:rich>
                  <a:bodyPr wrap="none"/>
                  <a:lstStyle/>
                  <a:p>
                    <a:pPr>
                      <a:defRPr sz="1000" kern="1200">
                        <a:solidFill>
                          <a:schemeClr val="bg1"/>
                        </a:solidFill>
                        <a:latin typeface="+mn-lt"/>
                        <a:ea typeface="+mn-ea"/>
                        <a:cs typeface="+mn-cs"/>
                      </a:defRPr>
                    </a:pPr>
                    <a:r>
                      <a:rPr lang="en-US"/>
                      <a:t>85 %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7-7361-4BD9-B069-16BEE175DCD7}"/>
                </c:ext>
              </c:extLst>
            </c:dLbl>
            <c:dLbl>
              <c:idx val="2"/>
              <c:layout>
                <c:manualLayout>
                  <c:x val="7.2741194486983154E-3"/>
                  <c:y val="-0.4681684622918707"/>
                </c:manualLayout>
              </c:layout>
              <c:tx>
                <c:rich>
                  <a:bodyPr wrap="none"/>
                  <a:lstStyle/>
                  <a:p>
                    <a:pPr>
                      <a:defRPr sz="1000" kern="1200">
                        <a:solidFill>
                          <a:schemeClr val="bg1"/>
                        </a:solidFill>
                        <a:latin typeface="+mn-lt"/>
                        <a:ea typeface="+mn-ea"/>
                        <a:cs typeface="+mn-cs"/>
                      </a:defRPr>
                    </a:pPr>
                    <a:r>
                      <a:rPr lang="en-US"/>
                      <a:t>92 %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8-7361-4BD9-B069-16BEE175DCD7}"/>
                </c:ext>
              </c:extLst>
            </c:dLbl>
            <c:dLbl>
              <c:idx val="3"/>
              <c:layout>
                <c:manualLayout>
                  <c:x val="7.2741194486983154E-3"/>
                  <c:y val="-0.44662095984329087"/>
                </c:manualLayout>
              </c:layout>
              <c:tx>
                <c:rich>
                  <a:bodyPr wrap="none"/>
                  <a:lstStyle/>
                  <a:p>
                    <a:pPr>
                      <a:defRPr sz="1000" kern="1200">
                        <a:solidFill>
                          <a:schemeClr val="bg1"/>
                        </a:solidFill>
                        <a:latin typeface="+mn-lt"/>
                        <a:ea typeface="+mn-ea"/>
                        <a:cs typeface="+mn-cs"/>
                      </a:defRPr>
                    </a:pPr>
                    <a:r>
                      <a:rPr lang="en-US"/>
                      <a:t>87 %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9-7361-4BD9-B069-16BEE175DCD7}"/>
                </c:ext>
              </c:extLst>
            </c:dLbl>
            <c:dLbl>
              <c:idx val="4"/>
              <c:layout>
                <c:manualLayout>
                  <c:x val="7.2741194486983154E-3"/>
                  <c:y val="-0.4681684622918707"/>
                </c:manualLayout>
              </c:layout>
              <c:tx>
                <c:rich>
                  <a:bodyPr wrap="none"/>
                  <a:lstStyle/>
                  <a:p>
                    <a:pPr>
                      <a:defRPr sz="1000" kern="1200">
                        <a:solidFill>
                          <a:schemeClr val="bg1"/>
                        </a:solidFill>
                        <a:latin typeface="+mn-lt"/>
                        <a:ea typeface="+mn-ea"/>
                        <a:cs typeface="+mn-cs"/>
                      </a:defRPr>
                    </a:pPr>
                    <a:r>
                      <a:rPr lang="en-US"/>
                      <a:t>92 %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A-7361-4BD9-B069-16BEE175DCD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68.83</c:v>
                </c:pt>
                <c:pt idx="1">
                  <c:v>85.19</c:v>
                </c:pt>
                <c:pt idx="2">
                  <c:v>92.31</c:v>
                </c:pt>
                <c:pt idx="3">
                  <c:v>87.39</c:v>
                </c:pt>
                <c:pt idx="4">
                  <c:v>92.15</c:v>
                </c:pt>
              </c:numCache>
            </c:numRef>
          </c:val>
          <c:extLst>
            <c:ext xmlns:c16="http://schemas.microsoft.com/office/drawing/2014/chart" uri="{C3380CC4-5D6E-409C-BE32-E72D297353CC}">
              <c16:uniqueId val="{0000000B-7361-4BD9-B069-16BEE175DCD7}"/>
            </c:ext>
          </c:extLst>
        </c:ser>
        <c:dLbls>
          <c:showLegendKey val="0"/>
          <c:showVal val="0"/>
          <c:showCatName val="0"/>
          <c:showSerName val="0"/>
          <c:showPercent val="0"/>
          <c:showBubbleSize val="0"/>
        </c:dLbls>
        <c:gapWidth val="80"/>
        <c:axId val="402811392"/>
        <c:axId val="401385152"/>
      </c:barChart>
      <c:catAx>
        <c:axId val="402811392"/>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1385152"/>
        <c:crosses val="min"/>
        <c:auto val="0"/>
        <c:lblAlgn val="ctr"/>
        <c:lblOffset val="100"/>
        <c:noMultiLvlLbl val="0"/>
      </c:catAx>
      <c:valAx>
        <c:axId val="401385152"/>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850" kern="1200">
                <a:solidFill>
                  <a:schemeClr val="bg1"/>
                </a:solidFill>
                <a:latin typeface="+mn-lt"/>
                <a:ea typeface="+mn-ea"/>
                <a:cs typeface="+mn-cs"/>
              </a:defRPr>
            </a:pPr>
            <a:endParaRPr lang="en-US"/>
          </a:p>
        </c:txPr>
        <c:crossAx val="402811392"/>
        <c:crosses val="min"/>
        <c:crossBetween val="between"/>
        <c:majorUnit val="20"/>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2833607907743002E-2"/>
          <c:y val="4.8689138576779027E-2"/>
          <c:w val="0.91433278418451402"/>
          <c:h val="0.90262172284644193"/>
        </c:manualLayout>
      </c:layout>
      <c:barChart>
        <c:barDir val="col"/>
        <c:grouping val="stacked"/>
        <c:varyColors val="0"/>
        <c:ser>
          <c:idx val="0"/>
          <c:order val="0"/>
          <c:spPr>
            <a:solidFill>
              <a:schemeClr val="accent1"/>
            </a:solidFill>
            <a:ln w="9525" algn="ctr">
              <a:solidFill>
                <a:srgbClr val="747480"/>
              </a:solidFill>
              <a:prstDash val="solid"/>
            </a:ln>
          </c:spPr>
          <c:invertIfNegative val="0"/>
          <c:val>
            <c:numRef>
              <c:f>Sheet1!$A$1</c:f>
              <c:numCache>
                <c:formatCode>General</c:formatCode>
                <c:ptCount val="1"/>
                <c:pt idx="0">
                  <c:v>80835</c:v>
                </c:pt>
              </c:numCache>
            </c:numRef>
          </c:val>
          <c:extLst>
            <c:ext xmlns:c16="http://schemas.microsoft.com/office/drawing/2014/chart" uri="{C3380CC4-5D6E-409C-BE32-E72D297353CC}">
              <c16:uniqueId val="{00000000-B6F5-4253-8805-1F379C5A9BD9}"/>
            </c:ext>
          </c:extLst>
        </c:ser>
        <c:ser>
          <c:idx val="1"/>
          <c:order val="1"/>
          <c:spPr>
            <a:solidFill>
              <a:srgbClr val="E80D00"/>
            </a:solidFill>
            <a:ln w="9525" algn="ctr">
              <a:solidFill>
                <a:srgbClr val="747480"/>
              </a:solidFill>
              <a:prstDash val="solid"/>
            </a:ln>
          </c:spPr>
          <c:invertIfNegative val="0"/>
          <c:val>
            <c:numRef>
              <c:f>Sheet1!$A$2</c:f>
              <c:numCache>
                <c:formatCode>General</c:formatCode>
                <c:ptCount val="1"/>
                <c:pt idx="0">
                  <c:v>26012</c:v>
                </c:pt>
              </c:numCache>
            </c:numRef>
          </c:val>
          <c:extLst>
            <c:ext xmlns:c16="http://schemas.microsoft.com/office/drawing/2014/chart" uri="{C3380CC4-5D6E-409C-BE32-E72D297353CC}">
              <c16:uniqueId val="{00000001-B6F5-4253-8805-1F379C5A9BD9}"/>
            </c:ext>
          </c:extLst>
        </c:ser>
        <c:dLbls>
          <c:showLegendKey val="0"/>
          <c:showVal val="0"/>
          <c:showCatName val="0"/>
          <c:showSerName val="0"/>
          <c:showPercent val="0"/>
          <c:showBubbleSize val="0"/>
        </c:dLbls>
        <c:gapWidth val="80"/>
        <c:overlap val="100"/>
        <c:axId val="405320192"/>
        <c:axId val="401386880"/>
      </c:barChart>
      <c:catAx>
        <c:axId val="405320192"/>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1386880"/>
        <c:crosses val="min"/>
        <c:auto val="0"/>
        <c:lblAlgn val="ctr"/>
        <c:lblOffset val="100"/>
        <c:noMultiLvlLbl val="0"/>
      </c:catAx>
      <c:valAx>
        <c:axId val="401386880"/>
        <c:scaling>
          <c:orientation val="minMax"/>
          <c:max val="120000"/>
          <c:min val="0"/>
        </c:scaling>
        <c:delete val="0"/>
        <c:axPos val="l"/>
        <c:majorGridlines>
          <c:spPr>
            <a:ln>
              <a:noFill/>
            </a:ln>
          </c:spPr>
        </c:majorGridlines>
        <c:numFmt formatCode="General" sourceLinked="1"/>
        <c:majorTickMark val="out"/>
        <c:minorTickMark val="none"/>
        <c:tickLblPos val="none"/>
        <c:spPr>
          <a:ln w="3175" algn="ctr">
            <a:solidFill>
              <a:srgbClr val="747480"/>
            </a:solidFill>
            <a:prstDash val="solid"/>
          </a:ln>
        </c:spPr>
        <c:txPr>
          <a:bodyPr wrap="none"/>
          <a:lstStyle/>
          <a:p>
            <a:pPr>
              <a:defRPr sz="1000" kern="1200">
                <a:latin typeface="+mn-lt"/>
                <a:ea typeface="+mj-ea"/>
                <a:cs typeface="+mj-cs"/>
              </a:defRPr>
            </a:pPr>
            <a:endParaRPr lang="en-US"/>
          </a:p>
        </c:txPr>
        <c:crossAx val="405320192"/>
        <c:crosses val="min"/>
        <c:crossBetween val="between"/>
        <c:majorUnit val="20000"/>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04255319148936"/>
          <c:y val="5.1839464882943144E-2"/>
          <c:w val="0.7226950354609929"/>
          <c:h val="0.89632107023411367"/>
        </c:manualLayout>
      </c:layout>
      <c:barChart>
        <c:barDir val="col"/>
        <c:grouping val="stacked"/>
        <c:varyColors val="0"/>
        <c:ser>
          <c:idx val="0"/>
          <c:order val="0"/>
          <c:spPr>
            <a:solidFill>
              <a:schemeClr val="accent1"/>
            </a:solidFill>
            <a:ln w="9525" algn="ctr">
              <a:solidFill>
                <a:srgbClr val="747480"/>
              </a:solidFill>
              <a:prstDash val="solid"/>
            </a:ln>
          </c:spPr>
          <c:invertIfNegative val="0"/>
          <c:dLbls>
            <c:dLbl>
              <c:idx val="0"/>
              <c:layout>
                <c:manualLayout>
                  <c:x val="0"/>
                  <c:y val="0"/>
                </c:manualLayout>
              </c:layout>
              <c:tx>
                <c:rich>
                  <a:bodyPr wrap="none"/>
                  <a:lstStyle/>
                  <a:p>
                    <a:pPr>
                      <a:defRPr sz="1000" kern="1200">
                        <a:solidFill>
                          <a:schemeClr val="tx1"/>
                        </a:solidFill>
                        <a:latin typeface="+mn-lt"/>
                        <a:ea typeface="+mn-ea"/>
                        <a:cs typeface="+mn-cs"/>
                      </a:defRPr>
                    </a:pPr>
                    <a:fld id="{0D9E338B-DB50-4C31-9DBA-A8FDEFFF90B3}" type="VALUE">
                      <a:rPr lang="en-US">
                        <a:solidFill>
                          <a:schemeClr val="bg1"/>
                        </a:solidFill>
                      </a:rPr>
                      <a:pPr>
                        <a:defRPr sz="1000" kern="1200">
                          <a:solidFill>
                            <a:schemeClr val="tx1"/>
                          </a:solidFill>
                          <a:latin typeface="+mn-lt"/>
                          <a:ea typeface="+mn-ea"/>
                          <a:cs typeface="+mn-cs"/>
                        </a:defRPr>
                      </a:pPr>
                      <a:t>[VALUE]</a:t>
                    </a:fld>
                    <a:endParaRPr lang="en-US"/>
                  </a:p>
                </c:rich>
              </c:tx>
              <c:numFmt formatCode="#,##0&quot; %&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0-F865-4894-AB72-DE70B4D4596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#,##0"%";"-"#,##0"%"</c:formatCode>
                <c:ptCount val="1"/>
                <c:pt idx="0">
                  <c:v>67.870036101083031</c:v>
                </c:pt>
              </c:numCache>
            </c:numRef>
          </c:val>
          <c:extLst>
            <c:ext xmlns:c16="http://schemas.microsoft.com/office/drawing/2014/chart" uri="{C3380CC4-5D6E-409C-BE32-E72D297353CC}">
              <c16:uniqueId val="{00000001-F865-4894-AB72-DE70B4D4596B}"/>
            </c:ext>
          </c:extLst>
        </c:ser>
        <c:ser>
          <c:idx val="1"/>
          <c:order val="1"/>
          <c:spPr>
            <a:solidFill>
              <a:srgbClr val="E80D00"/>
            </a:solidFill>
            <a:ln w="9525" algn="ctr">
              <a:solidFill>
                <a:srgbClr val="747480"/>
              </a:solidFill>
              <a:prstDash val="solid"/>
            </a:ln>
          </c:spPr>
          <c:invertIfNegative val="0"/>
          <c:dLbls>
            <c:dLbl>
              <c:idx val="0"/>
              <c:layout>
                <c:manualLayout>
                  <c:x val="0"/>
                  <c:y val="0"/>
                </c:manualLayout>
              </c:layout>
              <c:tx>
                <c:rich>
                  <a:bodyPr wrap="none"/>
                  <a:lstStyle/>
                  <a:p>
                    <a:pPr>
                      <a:defRPr sz="1000" kern="1200">
                        <a:solidFill>
                          <a:schemeClr val="tx1"/>
                        </a:solidFill>
                        <a:latin typeface="+mn-lt"/>
                        <a:ea typeface="+mn-ea"/>
                        <a:cs typeface="+mn-cs"/>
                      </a:defRPr>
                    </a:pPr>
                    <a:r>
                      <a:rPr lang="en-US"/>
                      <a:t>32 %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2-F865-4894-AB72-DE70B4D4596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f>
              <c:numCache>
                <c:formatCode>#,##0"%";"-"#,##0"%"</c:formatCode>
                <c:ptCount val="1"/>
                <c:pt idx="0">
                  <c:v>32.129963898916969</c:v>
                </c:pt>
              </c:numCache>
            </c:numRef>
          </c:val>
          <c:extLst>
            <c:ext xmlns:c16="http://schemas.microsoft.com/office/drawing/2014/chart" uri="{C3380CC4-5D6E-409C-BE32-E72D297353CC}">
              <c16:uniqueId val="{00000003-F865-4894-AB72-DE70B4D4596B}"/>
            </c:ext>
          </c:extLst>
        </c:ser>
        <c:dLbls>
          <c:showLegendKey val="0"/>
          <c:showVal val="0"/>
          <c:showCatName val="0"/>
          <c:showSerName val="0"/>
          <c:showPercent val="0"/>
          <c:showBubbleSize val="0"/>
        </c:dLbls>
        <c:gapWidth val="80"/>
        <c:overlap val="100"/>
        <c:axId val="433104384"/>
        <c:axId val="402565376"/>
      </c:barChart>
      <c:catAx>
        <c:axId val="433104384"/>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2565376"/>
        <c:crosses val="min"/>
        <c:auto val="0"/>
        <c:lblAlgn val="ctr"/>
        <c:lblOffset val="100"/>
        <c:noMultiLvlLbl val="0"/>
      </c:catAx>
      <c:valAx>
        <c:axId val="402565376"/>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000" kern="1200">
                <a:solidFill>
                  <a:schemeClr val="bg1"/>
                </a:solidFill>
                <a:latin typeface="+mn-lt"/>
                <a:ea typeface="+mn-ea"/>
                <a:cs typeface="+mn-cs"/>
              </a:defRPr>
            </a:pPr>
            <a:endParaRPr lang="en-US"/>
          </a:p>
        </c:txPr>
        <c:crossAx val="433104384"/>
        <c:crosses val="min"/>
        <c:crossBetween val="between"/>
        <c:majorUnit val="20"/>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529088410444342"/>
          <c:y val="6.0963618485742381E-2"/>
          <c:w val="0.82088868529546499"/>
          <c:h val="0.87807276302851522"/>
        </c:manualLayout>
      </c:layout>
      <c:barChart>
        <c:barDir val="col"/>
        <c:grouping val="stacked"/>
        <c:varyColors val="0"/>
        <c:ser>
          <c:idx val="0"/>
          <c:order val="0"/>
          <c:spPr>
            <a:solidFill>
              <a:schemeClr val="accent1"/>
            </a:solidFill>
            <a:ln w="9525" algn="ctr">
              <a:solidFill>
                <a:srgbClr val="747480"/>
              </a:solidFill>
              <a:prstDash val="solid"/>
            </a:ln>
          </c:spPr>
          <c:invertIfNegative val="0"/>
          <c:dPt>
            <c:idx val="0"/>
            <c:invertIfNegative val="0"/>
            <c:bubble3D val="0"/>
            <c:spPr>
              <a:solidFill>
                <a:schemeClr val="bg2">
                  <a:lumMod val="65000"/>
                  <a:lumOff val="35000"/>
                </a:schemeClr>
              </a:solidFill>
              <a:ln w="9525" algn="ctr">
                <a:solidFill>
                  <a:srgbClr val="747480"/>
                </a:solidFill>
                <a:prstDash val="solid"/>
              </a:ln>
            </c:spPr>
            <c:extLst>
              <c:ext xmlns:c16="http://schemas.microsoft.com/office/drawing/2014/chart" uri="{C3380CC4-5D6E-409C-BE32-E72D297353CC}">
                <c16:uniqueId val="{00000002-51E1-4CE2-8F26-1020488A91E3}"/>
              </c:ext>
            </c:extLst>
          </c:dPt>
          <c:val>
            <c:numRef>
              <c:f>Sheet1!$A$1:$B$1</c:f>
              <c:numCache>
                <c:formatCode>General</c:formatCode>
                <c:ptCount val="2"/>
                <c:pt idx="0">
                  <c:v>84.347031963470315</c:v>
                </c:pt>
                <c:pt idx="1">
                  <c:v>66.717193590298834</c:v>
                </c:pt>
              </c:numCache>
            </c:numRef>
          </c:val>
          <c:extLst>
            <c:ext xmlns:c16="http://schemas.microsoft.com/office/drawing/2014/chart" uri="{C3380CC4-5D6E-409C-BE32-E72D297353CC}">
              <c16:uniqueId val="{00000000-866D-4F0F-9055-123DB0BE7F9D}"/>
            </c:ext>
          </c:extLst>
        </c:ser>
        <c:ser>
          <c:idx val="1"/>
          <c:order val="1"/>
          <c:spPr>
            <a:solidFill>
              <a:srgbClr val="77DE96"/>
            </a:solidFill>
            <a:ln w="9525" algn="ctr">
              <a:solidFill>
                <a:srgbClr val="747480"/>
              </a:solidFill>
              <a:prstDash val="solid"/>
            </a:ln>
          </c:spPr>
          <c:invertIfNegative val="0"/>
          <c:dPt>
            <c:idx val="0"/>
            <c:invertIfNegative val="0"/>
            <c:bubble3D val="0"/>
            <c:spPr>
              <a:solidFill>
                <a:srgbClr val="C4C4CD"/>
              </a:solidFill>
              <a:ln w="9525" algn="ctr">
                <a:solidFill>
                  <a:srgbClr val="747480"/>
                </a:solidFill>
                <a:prstDash val="solid"/>
              </a:ln>
            </c:spPr>
            <c:extLst>
              <c:ext xmlns:c16="http://schemas.microsoft.com/office/drawing/2014/chart" uri="{C3380CC4-5D6E-409C-BE32-E72D297353CC}">
                <c16:uniqueId val="{00000001-866D-4F0F-9055-123DB0BE7F9D}"/>
              </c:ext>
            </c:extLst>
          </c:dPt>
          <c:val>
            <c:numRef>
              <c:f>Sheet1!$A$2:$B$2</c:f>
              <c:numCache>
                <c:formatCode>General</c:formatCode>
                <c:ptCount val="2"/>
                <c:pt idx="0">
                  <c:v>15.65296803652968</c:v>
                </c:pt>
                <c:pt idx="1">
                  <c:v>20.311823300129927</c:v>
                </c:pt>
              </c:numCache>
            </c:numRef>
          </c:val>
          <c:extLst>
            <c:ext xmlns:c16="http://schemas.microsoft.com/office/drawing/2014/chart" uri="{C3380CC4-5D6E-409C-BE32-E72D297353CC}">
              <c16:uniqueId val="{00000002-866D-4F0F-9055-123DB0BE7F9D}"/>
            </c:ext>
          </c:extLst>
        </c:ser>
        <c:ser>
          <c:idx val="2"/>
          <c:order val="2"/>
          <c:spPr>
            <a:solidFill>
              <a:schemeClr val="accent5">
                <a:lumMod val="75000"/>
              </a:schemeClr>
            </a:solidFill>
            <a:ln w="9525" algn="ctr">
              <a:solidFill>
                <a:srgbClr val="747480"/>
              </a:solidFill>
              <a:prstDash val="solid"/>
            </a:ln>
          </c:spPr>
          <c:invertIfNegative val="0"/>
          <c:val>
            <c:numRef>
              <c:f>Sheet1!$A$3:$B$3</c:f>
              <c:numCache>
                <c:formatCode>General</c:formatCode>
                <c:ptCount val="2"/>
                <c:pt idx="1">
                  <c:v>12.970983109571243</c:v>
                </c:pt>
              </c:numCache>
            </c:numRef>
          </c:val>
          <c:extLst>
            <c:ext xmlns:c16="http://schemas.microsoft.com/office/drawing/2014/chart" uri="{C3380CC4-5D6E-409C-BE32-E72D297353CC}">
              <c16:uniqueId val="{00000003-866D-4F0F-9055-123DB0BE7F9D}"/>
            </c:ext>
          </c:extLst>
        </c:ser>
        <c:dLbls>
          <c:showLegendKey val="0"/>
          <c:showVal val="0"/>
          <c:showCatName val="0"/>
          <c:showSerName val="0"/>
          <c:showPercent val="0"/>
          <c:showBubbleSize val="0"/>
        </c:dLbls>
        <c:gapWidth val="80"/>
        <c:overlap val="100"/>
        <c:axId val="434595840"/>
        <c:axId val="402569408"/>
      </c:barChart>
      <c:catAx>
        <c:axId val="434595840"/>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2569408"/>
        <c:crosses val="min"/>
        <c:auto val="0"/>
        <c:lblAlgn val="ctr"/>
        <c:lblOffset val="100"/>
        <c:noMultiLvlLbl val="0"/>
      </c:catAx>
      <c:valAx>
        <c:axId val="402569408"/>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000" kern="1200">
                <a:solidFill>
                  <a:schemeClr val="bg1"/>
                </a:solidFill>
                <a:latin typeface="+mn-lt"/>
                <a:ea typeface="+mn-ea"/>
                <a:cs typeface="+mn-cs"/>
              </a:defRPr>
            </a:pPr>
            <a:endParaRPr lang="en-US"/>
          </a:p>
        </c:txPr>
        <c:crossAx val="434595840"/>
        <c:crosses val="min"/>
        <c:crossBetween val="between"/>
        <c:majorUnit val="20"/>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111299116375258"/>
          <c:y val="0"/>
          <c:w val="0.62160424743861331"/>
          <c:h val="0.76939183141548195"/>
        </c:manualLayout>
      </c:layout>
      <c:barChart>
        <c:barDir val="bar"/>
        <c:grouping val="clustered"/>
        <c:varyColors val="0"/>
        <c:ser>
          <c:idx val="0"/>
          <c:order val="0"/>
          <c:tx>
            <c:strRef>
              <c:f>Sheet1!$B$1</c:f>
              <c:strCache>
                <c:ptCount val="1"/>
                <c:pt idx="0">
                  <c:v>Series 1</c:v>
                </c:pt>
              </c:strCache>
            </c:strRef>
          </c:tx>
          <c:spPr>
            <a:solidFill>
              <a:srgbClr val="C4C4CD"/>
            </a:solidFill>
            <a:ln>
              <a:noFill/>
            </a:ln>
            <a:effectLst/>
          </c:spPr>
          <c:invertIfNegative val="0"/>
          <c:dLbls>
            <c:dLbl>
              <c:idx val="1"/>
              <c:tx>
                <c:rich>
                  <a:bodyPr/>
                  <a:lstStyle/>
                  <a:p>
                    <a:r>
                      <a:rPr lang="en-US"/>
                      <a:t>1549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675-4BD8-A2FE-9B89A26A138B}"/>
                </c:ext>
              </c:extLst>
            </c:dLbl>
            <c:dLbl>
              <c:idx val="2"/>
              <c:tx>
                <c:rich>
                  <a:bodyPr/>
                  <a:lstStyle/>
                  <a:p>
                    <a:r>
                      <a:rPr lang="en-US"/>
                      <a:t>11 778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675-4BD8-A2FE-9B89A26A138B}"/>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None</c:v>
                </c:pt>
                <c:pt idx="1">
                  <c:v>Section 504 plan</c:v>
                </c:pt>
                <c:pt idx="2">
                  <c:v>IEP and Partially Accepted IEP</c:v>
                </c:pt>
              </c:strCache>
            </c:strRef>
          </c:cat>
          <c:val>
            <c:numRef>
              <c:f>Sheet1!$B$2:$B$4</c:f>
              <c:numCache>
                <c:formatCode>General</c:formatCode>
                <c:ptCount val="3"/>
                <c:pt idx="0">
                  <c:v>974</c:v>
                </c:pt>
                <c:pt idx="1">
                  <c:v>1549</c:v>
                </c:pt>
                <c:pt idx="2">
                  <c:v>11778</c:v>
                </c:pt>
              </c:numCache>
            </c:numRef>
          </c:val>
          <c:extLst>
            <c:ext xmlns:c16="http://schemas.microsoft.com/office/drawing/2014/chart" uri="{C3380CC4-5D6E-409C-BE32-E72D297353CC}">
              <c16:uniqueId val="{00000000-E04B-4CAA-946F-FBE4AC96B202}"/>
            </c:ext>
          </c:extLst>
        </c:ser>
        <c:dLbls>
          <c:showLegendKey val="0"/>
          <c:showVal val="0"/>
          <c:showCatName val="0"/>
          <c:showSerName val="0"/>
          <c:showPercent val="0"/>
          <c:showBubbleSize val="0"/>
        </c:dLbls>
        <c:gapWidth val="70"/>
        <c:axId val="436883968"/>
        <c:axId val="401334272"/>
      </c:barChart>
      <c:catAx>
        <c:axId val="436883968"/>
        <c:scaling>
          <c:orientation val="minMax"/>
        </c:scaling>
        <c:delete val="0"/>
        <c:axPos val="l"/>
        <c:title>
          <c:tx>
            <c:rich>
              <a:bodyPr rot="-5400000" spcFirstLastPara="1" vertOverflow="ellipsis" vert="horz" wrap="square" anchor="ctr" anchorCtr="1"/>
              <a:lstStyle/>
              <a:p>
                <a:pPr>
                  <a:defRPr sz="1000" b="1" i="0" u="none" strike="noStrike" kern="1200" baseline="0">
                    <a:solidFill>
                      <a:schemeClr val="bg1"/>
                    </a:solidFill>
                    <a:latin typeface="+mn-lt"/>
                    <a:ea typeface="+mn-ea"/>
                    <a:cs typeface="+mn-cs"/>
                  </a:defRPr>
                </a:pPr>
                <a:r>
                  <a:rPr lang="en-GB" b="1"/>
                  <a:t>Plan </a:t>
                </a:r>
                <a:r>
                  <a:rPr lang="en-GB" b="1" err="1"/>
                  <a:t>más</a:t>
                </a:r>
                <a:r>
                  <a:rPr lang="en-GB" b="1" baseline="0"/>
                  <a:t> </a:t>
                </a:r>
                <a:r>
                  <a:rPr lang="en-GB" b="1" baseline="0" err="1"/>
                  <a:t>reciente</a:t>
                </a:r>
                <a:endParaRPr lang="en-GB" b="1"/>
              </a:p>
            </c:rich>
          </c:tx>
          <c:layout>
            <c:manualLayout>
              <c:xMode val="edge"/>
              <c:yMode val="edge"/>
              <c:x val="0"/>
              <c:y val="0.21932442139059088"/>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01334272"/>
        <c:crosses val="autoZero"/>
        <c:auto val="1"/>
        <c:lblAlgn val="ctr"/>
        <c:lblOffset val="100"/>
        <c:noMultiLvlLbl val="0"/>
      </c:catAx>
      <c:valAx>
        <c:axId val="401334272"/>
        <c:scaling>
          <c:orientation val="minMax"/>
          <c:max val="15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1" i="0" u="none" strike="noStrike" kern="1200" baseline="0">
                    <a:solidFill>
                      <a:schemeClr val="bg1"/>
                    </a:solidFill>
                    <a:latin typeface="+mn-lt"/>
                    <a:ea typeface="+mn-ea"/>
                    <a:cs typeface="+mn-cs"/>
                  </a:defRPr>
                </a:pPr>
                <a:r>
                  <a:rPr lang="en-GB" b="1" err="1"/>
                  <a:t>Recuento</a:t>
                </a:r>
                <a:endParaRPr lang="en-GB" b="1"/>
              </a:p>
            </c:rich>
          </c:tx>
          <c:layout>
            <c:manualLayout>
              <c:xMode val="edge"/>
              <c:yMode val="edge"/>
              <c:x val="0.47518361801866638"/>
              <c:y val="0.76373702349004813"/>
            </c:manualLayout>
          </c:layout>
          <c:overlay val="0"/>
          <c:spPr>
            <a:noFill/>
            <a:ln>
              <a:noFill/>
            </a:ln>
            <a:effectLst/>
          </c:spPr>
        </c:title>
        <c:numFmt formatCode="0.0&quot;k&quot;" sourceLinked="0"/>
        <c:majorTickMark val="in"/>
        <c:minorTickMark val="none"/>
        <c:tickLblPos val="nextTo"/>
        <c:crossAx val="436883968"/>
        <c:crosses val="autoZero"/>
        <c:crossBetween val="between"/>
        <c:majorUnit val="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00106197087657"/>
          <c:y val="3.3948406664639316E-2"/>
          <c:w val="0.7636991804595854"/>
          <c:h val="0.8229939208119682"/>
        </c:manualLayout>
      </c:layout>
      <c:barChart>
        <c:barDir val="bar"/>
        <c:grouping val="clustered"/>
        <c:varyColors val="0"/>
        <c:ser>
          <c:idx val="0"/>
          <c:order val="0"/>
          <c:tx>
            <c:strRef>
              <c:f>Sheet1!$B$1</c:f>
              <c:strCache>
                <c:ptCount val="1"/>
                <c:pt idx="0">
                  <c:v>Recuento de estudiantes (IEP + IEP parcial)</c:v>
                </c:pt>
              </c:strCache>
            </c:strRef>
          </c:tx>
          <c:spPr>
            <a:solidFill>
              <a:srgbClr val="C4C4CD"/>
            </a:solidFill>
            <a:ln>
              <a:noFill/>
            </a:ln>
            <a:effectLst/>
          </c:spPr>
          <c:invertIfNegative val="0"/>
          <c:dLbls>
            <c:dLbl>
              <c:idx val="7"/>
              <c:tx>
                <c:rich>
                  <a:bodyPr/>
                  <a:lstStyle/>
                  <a:p>
                    <a:r>
                      <a:rPr lang="en-US"/>
                      <a:t>2051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B80-4457-9D24-2B74E6F0B3E4}"/>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2014-2015</c:v>
                </c:pt>
                <c:pt idx="1">
                  <c:v>2015-2016</c:v>
                </c:pt>
                <c:pt idx="2">
                  <c:v>2016-2017</c:v>
                </c:pt>
                <c:pt idx="3">
                  <c:v>2017-2018</c:v>
                </c:pt>
                <c:pt idx="4">
                  <c:v>2018-2019</c:v>
                </c:pt>
                <c:pt idx="5">
                  <c:v>2019-2020</c:v>
                </c:pt>
                <c:pt idx="6">
                  <c:v>2020-2021</c:v>
                </c:pt>
                <c:pt idx="7">
                  <c:v>2021-2022</c:v>
                </c:pt>
              </c:strCache>
            </c:strRef>
          </c:cat>
          <c:val>
            <c:numRef>
              <c:f>Sheet1!$B$2:$B$9</c:f>
              <c:numCache>
                <c:formatCode>General</c:formatCode>
                <c:ptCount val="8"/>
                <c:pt idx="0">
                  <c:v>2</c:v>
                </c:pt>
                <c:pt idx="1">
                  <c:v>2</c:v>
                </c:pt>
                <c:pt idx="2">
                  <c:v>16</c:v>
                </c:pt>
                <c:pt idx="3">
                  <c:v>33</c:v>
                </c:pt>
                <c:pt idx="4">
                  <c:v>72</c:v>
                </c:pt>
                <c:pt idx="5">
                  <c:v>230</c:v>
                </c:pt>
                <c:pt idx="6">
                  <c:v>403</c:v>
                </c:pt>
                <c:pt idx="7" formatCode="#,##0">
                  <c:v>2051</c:v>
                </c:pt>
              </c:numCache>
            </c:numRef>
          </c:val>
          <c:extLst>
            <c:ext xmlns:c16="http://schemas.microsoft.com/office/drawing/2014/chart" uri="{C3380CC4-5D6E-409C-BE32-E72D297353CC}">
              <c16:uniqueId val="{00000000-BD4A-4D65-82A3-039877962508}"/>
            </c:ext>
          </c:extLst>
        </c:ser>
        <c:dLbls>
          <c:dLblPos val="outEnd"/>
          <c:showLegendKey val="0"/>
          <c:showVal val="1"/>
          <c:showCatName val="0"/>
          <c:showSerName val="0"/>
          <c:showPercent val="0"/>
          <c:showBubbleSize val="0"/>
        </c:dLbls>
        <c:gapWidth val="70"/>
        <c:axId val="436683264"/>
        <c:axId val="401352384"/>
      </c:barChart>
      <c:catAx>
        <c:axId val="436683264"/>
        <c:scaling>
          <c:orientation val="minMax"/>
        </c:scaling>
        <c:delete val="0"/>
        <c:axPos val="l"/>
        <c:title>
          <c:tx>
            <c:rich>
              <a:bodyPr rot="-5400000" spcFirstLastPara="1" vertOverflow="ellipsis" vert="horz" wrap="square" anchor="ctr" anchorCtr="1"/>
              <a:lstStyle/>
              <a:p>
                <a:pPr>
                  <a:defRPr sz="800" b="0" i="0" u="none" strike="noStrike" kern="1200" baseline="0">
                    <a:solidFill>
                      <a:schemeClr val="bg1"/>
                    </a:solidFill>
                    <a:latin typeface="+mn-lt"/>
                    <a:ea typeface="+mn-ea"/>
                    <a:cs typeface="+mn-cs"/>
                  </a:defRPr>
                </a:pPr>
                <a:r>
                  <a:rPr lang="en-US" sz="1000" err="1"/>
                  <a:t>Año</a:t>
                </a:r>
                <a:r>
                  <a:rPr lang="en-US" sz="1000" baseline="0"/>
                  <a:t> escolar</a:t>
                </a:r>
                <a:endParaRPr lang="en-US" sz="1000"/>
              </a:p>
            </c:rich>
          </c:tx>
          <c:layout>
            <c:manualLayout>
              <c:xMode val="edge"/>
              <c:yMode val="edge"/>
              <c:x val="2.0071440558649269E-2"/>
              <c:y val="0.35747647284956247"/>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401352384"/>
        <c:crosses val="autoZero"/>
        <c:auto val="1"/>
        <c:lblAlgn val="ctr"/>
        <c:lblOffset val="100"/>
        <c:noMultiLvlLbl val="0"/>
      </c:catAx>
      <c:valAx>
        <c:axId val="401352384"/>
        <c:scaling>
          <c:orientation val="minMax"/>
        </c:scaling>
        <c:delete val="0"/>
        <c:axPos val="b"/>
        <c:title>
          <c:tx>
            <c:rich>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r>
                  <a:rPr lang="en-US" sz="1000" err="1"/>
                  <a:t>Cantidad</a:t>
                </a:r>
                <a:r>
                  <a:rPr lang="en-US" sz="1000"/>
                  <a:t> de </a:t>
                </a:r>
                <a:r>
                  <a:rPr lang="en-US" sz="1000" err="1"/>
                  <a:t>estudiantes</a:t>
                </a:r>
                <a:endParaRPr lang="en-US" sz="1000"/>
              </a:p>
            </c:rich>
          </c:tx>
          <c:layout>
            <c:manualLayout>
              <c:xMode val="edge"/>
              <c:yMode val="edge"/>
              <c:x val="0.5017602100401356"/>
              <c:y val="0.91943754295078506"/>
            </c:manualLayout>
          </c:layout>
          <c:overlay val="0"/>
          <c:spPr>
            <a:noFill/>
            <a:ln>
              <a:noFill/>
            </a:ln>
            <a:effectLst/>
          </c:spPr>
        </c:title>
        <c:numFmt formatCode="###0" sourceLinked="0"/>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436683264"/>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sz="650" b="0" i="0" u="none" strike="noStrike" kern="1200" baseline="0">
                <a:solidFill>
                  <a:schemeClr val="bg1"/>
                </a:solidFill>
                <a:latin typeface="+mn-lt"/>
                <a:ea typeface="+mn-ea"/>
                <a:cs typeface="+mn-cs"/>
              </a:defRPr>
            </a:pPr>
            <a:endParaRPr lang="en-US"/>
          </a:p>
        </c:txPr>
      </c:legendEntry>
      <c:layout>
        <c:manualLayout>
          <c:xMode val="edge"/>
          <c:yMode val="edge"/>
          <c:x val="0.75659309425772814"/>
          <c:y val="0.59441540712143048"/>
          <c:w val="0.1930258448682845"/>
          <c:h val="0.1670712000349399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042387760220717E-2"/>
          <c:y val="2.516940948693127E-2"/>
          <c:w val="0.92701279157261096"/>
          <c:h val="0.9496611810261375"/>
        </c:manualLayout>
      </c:layout>
      <c:barChart>
        <c:barDir val="bar"/>
        <c:grouping val="stacked"/>
        <c:varyColors val="0"/>
        <c:ser>
          <c:idx val="0"/>
          <c:order val="0"/>
          <c:spPr>
            <a:solidFill>
              <a:srgbClr val="C4C4CD"/>
            </a:solidFill>
            <a:ln w="9525" algn="ctr">
              <a:solidFill>
                <a:srgbClr val="747480"/>
              </a:solidFill>
              <a:prstDash val="solid"/>
            </a:ln>
          </c:spPr>
          <c:invertIfNegative val="0"/>
          <c:dLbls>
            <c:dLbl>
              <c:idx val="1"/>
              <c:layout>
                <c:manualLayout>
                  <c:x val="1.8560321043391021E-2"/>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D90-4B9C-AE88-2374140CA823}"/>
                </c:ext>
              </c:extLst>
            </c:dLbl>
            <c:dLbl>
              <c:idx val="2"/>
              <c:layout>
                <c:manualLayout>
                  <c:x val="1.8560321043391021E-2"/>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2D90-4B9C-AE88-2374140CA823}"/>
                </c:ext>
              </c:extLst>
            </c:dLbl>
            <c:dLbl>
              <c:idx val="3"/>
              <c:layout>
                <c:manualLayout>
                  <c:x val="8.6782041635314777E-2"/>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D90-4B9C-AE88-2374140CA823}"/>
                </c:ext>
              </c:extLst>
            </c:dLbl>
            <c:dLbl>
              <c:idx val="4"/>
              <c:layout>
                <c:manualLayout>
                  <c:x val="0.14672686230248308"/>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D90-4B9C-AE88-2374140CA823}"/>
                </c:ext>
              </c:extLst>
            </c:dLbl>
            <c:dLbl>
              <c:idx val="5"/>
              <c:layout>
                <c:manualLayout>
                  <c:x val="0.14597441685477802"/>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D90-4B9C-AE88-2374140CA823}"/>
                </c:ext>
              </c:extLst>
            </c:dLbl>
            <c:dLbl>
              <c:idx val="6"/>
              <c:layout>
                <c:manualLayout>
                  <c:x val="0.21218961625282168"/>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D90-4B9C-AE88-2374140CA823}"/>
                </c:ext>
              </c:extLst>
            </c:dLbl>
            <c:dLbl>
              <c:idx val="7"/>
              <c:layout>
                <c:manualLayout>
                  <c:x val="0.17832957110609482"/>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D90-4B9C-AE88-2374140CA823}"/>
                </c:ext>
              </c:extLst>
            </c:dLbl>
            <c:dLbl>
              <c:idx val="8"/>
              <c:layout>
                <c:manualLayout>
                  <c:x val="0.32605969400551793"/>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2D90-4B9C-AE88-2374140CA823}"/>
                </c:ext>
              </c:extLst>
            </c:dLbl>
            <c:dLbl>
              <c:idx val="9"/>
              <c:layout>
                <c:manualLayout>
                  <c:x val="0.28868823676950089"/>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D90-4B9C-AE88-2374140CA823}"/>
                </c:ext>
              </c:extLst>
            </c:dLbl>
            <c:dLbl>
              <c:idx val="10"/>
              <c:layout>
                <c:manualLayout>
                  <c:x val="0.49360421369450713"/>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2D90-4B9C-AE88-2374140CA823}"/>
                </c:ext>
              </c:extLst>
            </c:dLbl>
            <c:dLbl>
              <c:idx val="11"/>
              <c:layout>
                <c:manualLayout>
                  <c:x val="0.42663656884875845"/>
                  <c:y val="0"/>
                </c:manualLayout>
              </c:layout>
              <c:numFmt formatCode="#,##0;&quot;-&quot;#,##0" sourceLinked="0"/>
              <c:spPr>
                <a:noFill/>
                <a:ln>
                  <a:noFill/>
                </a:ln>
              </c:spPr>
              <c:txPr>
                <a:bodyPr wrap="none"/>
                <a:lstStyle/>
                <a:p>
                  <a:pPr>
                    <a:defRPr sz="12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2D90-4B9C-AE88-2374140CA82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Sheet1!$A$1:$L$1</c:f>
              <c:numCache>
                <c:formatCode>#,##0;"-"#,##0</c:formatCode>
                <c:ptCount val="12"/>
                <c:pt idx="0" formatCode="General">
                  <c:v>0</c:v>
                </c:pt>
                <c:pt idx="1">
                  <c:v>4</c:v>
                </c:pt>
                <c:pt idx="2">
                  <c:v>4</c:v>
                </c:pt>
                <c:pt idx="3">
                  <c:v>51</c:v>
                </c:pt>
                <c:pt idx="4">
                  <c:v>106</c:v>
                </c:pt>
                <c:pt idx="5">
                  <c:v>106</c:v>
                </c:pt>
                <c:pt idx="6">
                  <c:v>179</c:v>
                </c:pt>
                <c:pt idx="7">
                  <c:v>144</c:v>
                </c:pt>
                <c:pt idx="8">
                  <c:v>297</c:v>
                </c:pt>
                <c:pt idx="9">
                  <c:v>265</c:v>
                </c:pt>
                <c:pt idx="10">
                  <c:v>483</c:v>
                </c:pt>
                <c:pt idx="11">
                  <c:v>412</c:v>
                </c:pt>
              </c:numCache>
            </c:numRef>
          </c:val>
          <c:extLst>
            <c:ext xmlns:c16="http://schemas.microsoft.com/office/drawing/2014/chart" uri="{C3380CC4-5D6E-409C-BE32-E72D297353CC}">
              <c16:uniqueId val="{0000000B-2D90-4B9C-AE88-2374140CA823}"/>
            </c:ext>
          </c:extLst>
        </c:ser>
        <c:dLbls>
          <c:showLegendKey val="0"/>
          <c:showVal val="0"/>
          <c:showCatName val="0"/>
          <c:showSerName val="0"/>
          <c:showPercent val="0"/>
          <c:showBubbleSize val="0"/>
        </c:dLbls>
        <c:gapWidth val="80"/>
        <c:overlap val="100"/>
        <c:axId val="437372928"/>
        <c:axId val="401336576"/>
      </c:barChart>
      <c:catAx>
        <c:axId val="437372928"/>
        <c:scaling>
          <c:orientation val="maxMin"/>
        </c:scaling>
        <c:delete val="0"/>
        <c:axPos val="l"/>
        <c:majorGridlines>
          <c:spPr>
            <a:ln>
              <a:noFill/>
            </a:ln>
          </c:spPr>
        </c:majorGridlines>
        <c:majorTickMark val="none"/>
        <c:minorTickMark val="none"/>
        <c:tickLblPos val="none"/>
        <c:spPr>
          <a:ln w="3175" algn="ctr">
            <a:solidFill>
              <a:srgbClr val="747480"/>
            </a:solidFill>
            <a:prstDash val="solid"/>
          </a:ln>
        </c:spPr>
        <c:crossAx val="401336576"/>
        <c:crosses val="min"/>
        <c:auto val="0"/>
        <c:lblAlgn val="ctr"/>
        <c:lblOffset val="100"/>
        <c:noMultiLvlLbl val="0"/>
      </c:catAx>
      <c:valAx>
        <c:axId val="401336576"/>
        <c:scaling>
          <c:orientation val="minMax"/>
          <c:max val="504"/>
          <c:min val="0"/>
        </c:scaling>
        <c:delete val="1"/>
        <c:axPos val="t"/>
        <c:numFmt formatCode="General" sourceLinked="1"/>
        <c:majorTickMark val="out"/>
        <c:minorTickMark val="none"/>
        <c:tickLblPos val="nextTo"/>
        <c:crossAx val="437372928"/>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32107496463933"/>
          <c:y val="2.9655248656757161E-2"/>
          <c:w val="0.84229137199434234"/>
          <c:h val="0.94068950268648566"/>
        </c:manualLayout>
      </c:layout>
      <c:barChart>
        <c:barDir val="col"/>
        <c:grouping val="stacked"/>
        <c:varyColors val="0"/>
        <c:ser>
          <c:idx val="0"/>
          <c:order val="0"/>
          <c:spPr>
            <a:solidFill>
              <a:srgbClr val="0476CB"/>
            </a:solidFill>
            <a:ln w="12700" algn="ctr">
              <a:solidFill>
                <a:schemeClr val="tx1"/>
              </a:solidFill>
              <a:prstDash val="solid"/>
            </a:ln>
          </c:spPr>
          <c:invertIfNegative val="0"/>
          <c:dPt>
            <c:idx val="3"/>
            <c:invertIfNegative val="0"/>
            <c:bubble3D val="0"/>
            <c:spPr>
              <a:solidFill>
                <a:srgbClr val="AC9BFF"/>
              </a:solidFill>
              <a:ln w="12700" algn="ctr">
                <a:solidFill>
                  <a:schemeClr val="tx1"/>
                </a:solidFill>
                <a:prstDash val="solid"/>
              </a:ln>
            </c:spPr>
            <c:extLst>
              <c:ext xmlns:c16="http://schemas.microsoft.com/office/drawing/2014/chart" uri="{C3380CC4-5D6E-409C-BE32-E72D297353CC}">
                <c16:uniqueId val="{00000000-7966-4F59-8C72-A7A21CBC54BD}"/>
              </c:ext>
            </c:extLst>
          </c:dPt>
          <c:val>
            <c:numRef>
              <c:f>Sheet1!$A$1:$D$1</c:f>
              <c:numCache>
                <c:formatCode>General</c:formatCode>
                <c:ptCount val="4"/>
                <c:pt idx="0">
                  <c:v>43</c:v>
                </c:pt>
                <c:pt idx="1">
                  <c:v>68.300000000000011</c:v>
                </c:pt>
                <c:pt idx="2">
                  <c:v>44.7</c:v>
                </c:pt>
                <c:pt idx="3">
                  <c:v>55.7</c:v>
                </c:pt>
              </c:numCache>
            </c:numRef>
          </c:val>
          <c:extLst>
            <c:ext xmlns:c16="http://schemas.microsoft.com/office/drawing/2014/chart" uri="{C3380CC4-5D6E-409C-BE32-E72D297353CC}">
              <c16:uniqueId val="{00000001-7966-4F59-8C72-A7A21CBC54BD}"/>
            </c:ext>
          </c:extLst>
        </c:ser>
        <c:ser>
          <c:idx val="1"/>
          <c:order val="1"/>
          <c:spPr>
            <a:solidFill>
              <a:schemeClr val="accent2"/>
            </a:solidFill>
            <a:ln w="12700" algn="ctr">
              <a:solidFill>
                <a:schemeClr val="tx1"/>
              </a:solidFill>
              <a:prstDash val="solid"/>
            </a:ln>
          </c:spPr>
          <c:invertIfNegative val="0"/>
          <c:dPt>
            <c:idx val="2"/>
            <c:invertIfNegative val="0"/>
            <c:bubble3D val="0"/>
            <c:spPr>
              <a:solidFill>
                <a:srgbClr val="AC9BFF"/>
              </a:solidFill>
              <a:ln w="12700" algn="ctr">
                <a:solidFill>
                  <a:schemeClr val="tx1"/>
                </a:solidFill>
                <a:prstDash val="solid"/>
              </a:ln>
            </c:spPr>
            <c:extLst>
              <c:ext xmlns:c16="http://schemas.microsoft.com/office/drawing/2014/chart" uri="{C3380CC4-5D6E-409C-BE32-E72D297353CC}">
                <c16:uniqueId val="{00000002-7966-4F59-8C72-A7A21CBC54BD}"/>
              </c:ext>
            </c:extLst>
          </c:dPt>
          <c:dPt>
            <c:idx val="3"/>
            <c:invertIfNegative val="0"/>
            <c:bubble3D val="0"/>
            <c:spPr>
              <a:solidFill>
                <a:srgbClr val="0476CB"/>
              </a:solidFill>
              <a:ln w="12700" algn="ctr">
                <a:solidFill>
                  <a:schemeClr val="tx1"/>
                </a:solidFill>
                <a:prstDash val="solid"/>
              </a:ln>
            </c:spPr>
            <c:extLst>
              <c:ext xmlns:c16="http://schemas.microsoft.com/office/drawing/2014/chart" uri="{C3380CC4-5D6E-409C-BE32-E72D297353CC}">
                <c16:uniqueId val="{00000003-7966-4F59-8C72-A7A21CBC54BD}"/>
              </c:ext>
            </c:extLst>
          </c:dPt>
          <c:val>
            <c:numRef>
              <c:f>Sheet1!$A$2:$D$2</c:f>
              <c:numCache>
                <c:formatCode>General</c:formatCode>
                <c:ptCount val="4"/>
                <c:pt idx="0">
                  <c:v>28.999999999999996</c:v>
                </c:pt>
                <c:pt idx="1">
                  <c:v>18.199999999999996</c:v>
                </c:pt>
                <c:pt idx="2">
                  <c:v>27.9</c:v>
                </c:pt>
                <c:pt idx="3">
                  <c:v>23.099999999999998</c:v>
                </c:pt>
              </c:numCache>
            </c:numRef>
          </c:val>
          <c:extLst>
            <c:ext xmlns:c16="http://schemas.microsoft.com/office/drawing/2014/chart" uri="{C3380CC4-5D6E-409C-BE32-E72D297353CC}">
              <c16:uniqueId val="{00000004-7966-4F59-8C72-A7A21CBC54BD}"/>
            </c:ext>
          </c:extLst>
        </c:ser>
        <c:ser>
          <c:idx val="2"/>
          <c:order val="2"/>
          <c:spPr>
            <a:solidFill>
              <a:srgbClr val="AC9BFF"/>
            </a:solidFill>
            <a:ln w="12700" algn="ctr">
              <a:solidFill>
                <a:schemeClr val="tx1"/>
              </a:solidFill>
              <a:prstDash val="solid"/>
            </a:ln>
          </c:spPr>
          <c:invertIfNegative val="0"/>
          <c:dPt>
            <c:idx val="2"/>
            <c:invertIfNegative val="0"/>
            <c:bubble3D val="0"/>
            <c:spPr>
              <a:solidFill>
                <a:schemeClr val="accent2"/>
              </a:solidFill>
              <a:ln>
                <a:noFill/>
              </a:ln>
            </c:spPr>
            <c:extLst>
              <c:ext xmlns:c16="http://schemas.microsoft.com/office/drawing/2014/chart" uri="{C3380CC4-5D6E-409C-BE32-E72D297353CC}">
                <c16:uniqueId val="{00000005-7966-4F59-8C72-A7A21CBC54BD}"/>
              </c:ext>
            </c:extLst>
          </c:dPt>
          <c:dPt>
            <c:idx val="3"/>
            <c:invertIfNegative val="0"/>
            <c:bubble3D val="0"/>
            <c:spPr>
              <a:solidFill>
                <a:schemeClr val="accent2"/>
              </a:solidFill>
              <a:ln w="12700" algn="ctr">
                <a:solidFill>
                  <a:schemeClr val="tx1"/>
                </a:solidFill>
                <a:prstDash val="solid"/>
              </a:ln>
            </c:spPr>
            <c:extLst>
              <c:ext xmlns:c16="http://schemas.microsoft.com/office/drawing/2014/chart" uri="{C3380CC4-5D6E-409C-BE32-E72D297353CC}">
                <c16:uniqueId val="{00000006-7966-4F59-8C72-A7A21CBC54BD}"/>
              </c:ext>
            </c:extLst>
          </c:dPt>
          <c:val>
            <c:numRef>
              <c:f>Sheet1!$A$3:$D$3</c:f>
              <c:numCache>
                <c:formatCode>General</c:formatCode>
                <c:ptCount val="4"/>
                <c:pt idx="0">
                  <c:v>15.200000000000003</c:v>
                </c:pt>
                <c:pt idx="1">
                  <c:v>8.6999999999999957</c:v>
                </c:pt>
                <c:pt idx="2">
                  <c:v>16.900000000000006</c:v>
                </c:pt>
                <c:pt idx="3">
                  <c:v>9.2999999999999972</c:v>
                </c:pt>
              </c:numCache>
            </c:numRef>
          </c:val>
          <c:extLst>
            <c:ext xmlns:c16="http://schemas.microsoft.com/office/drawing/2014/chart" uri="{C3380CC4-5D6E-409C-BE32-E72D297353CC}">
              <c16:uniqueId val="{00000007-7966-4F59-8C72-A7A21CBC54BD}"/>
            </c:ext>
          </c:extLst>
        </c:ser>
        <c:ser>
          <c:idx val="3"/>
          <c:order val="3"/>
          <c:spPr>
            <a:solidFill>
              <a:srgbClr val="747480"/>
            </a:solidFill>
            <a:ln w="12700" algn="ctr">
              <a:solidFill>
                <a:schemeClr val="tx1"/>
              </a:solidFill>
              <a:prstDash val="solid"/>
            </a:ln>
          </c:spPr>
          <c:invertIfNegative val="0"/>
          <c:val>
            <c:numRef>
              <c:f>Sheet1!$A$4:$D$4</c:f>
              <c:numCache>
                <c:formatCode>General</c:formatCode>
                <c:ptCount val="4"/>
                <c:pt idx="0">
                  <c:v>8.8999999999999968</c:v>
                </c:pt>
                <c:pt idx="1">
                  <c:v>2.0000000000000018</c:v>
                </c:pt>
                <c:pt idx="2">
                  <c:v>6.0000000000000053</c:v>
                </c:pt>
                <c:pt idx="3">
                  <c:v>7.1999999999999957</c:v>
                </c:pt>
              </c:numCache>
            </c:numRef>
          </c:val>
          <c:extLst>
            <c:ext xmlns:c16="http://schemas.microsoft.com/office/drawing/2014/chart" uri="{C3380CC4-5D6E-409C-BE32-E72D297353CC}">
              <c16:uniqueId val="{00000008-7966-4F59-8C72-A7A21CBC54BD}"/>
            </c:ext>
          </c:extLst>
        </c:ser>
        <c:ser>
          <c:idx val="4"/>
          <c:order val="4"/>
          <c:spPr>
            <a:solidFill>
              <a:srgbClr val="C4C4CD"/>
            </a:solidFill>
            <a:ln w="12700" algn="ctr">
              <a:solidFill>
                <a:schemeClr val="tx1"/>
              </a:solidFill>
              <a:prstDash val="solid"/>
            </a:ln>
          </c:spPr>
          <c:invertIfNegative val="0"/>
          <c:val>
            <c:numRef>
              <c:f>Sheet1!$A$5:$D$5</c:f>
              <c:numCache>
                <c:formatCode>General</c:formatCode>
                <c:ptCount val="4"/>
                <c:pt idx="0">
                  <c:v>0.30000000000000027</c:v>
                </c:pt>
                <c:pt idx="1">
                  <c:v>0.20000000000000018</c:v>
                </c:pt>
                <c:pt idx="2">
                  <c:v>0.20000000000000018</c:v>
                </c:pt>
                <c:pt idx="3">
                  <c:v>0.20000000000000018</c:v>
                </c:pt>
              </c:numCache>
            </c:numRef>
          </c:val>
          <c:extLst>
            <c:ext xmlns:c16="http://schemas.microsoft.com/office/drawing/2014/chart" uri="{C3380CC4-5D6E-409C-BE32-E72D297353CC}">
              <c16:uniqueId val="{00000009-7966-4F59-8C72-A7A21CBC54BD}"/>
            </c:ext>
          </c:extLst>
        </c:ser>
        <c:ser>
          <c:idx val="5"/>
          <c:order val="5"/>
          <c:spPr>
            <a:solidFill>
              <a:srgbClr val="F4B56F"/>
            </a:solidFill>
            <a:ln w="12700" algn="ctr">
              <a:solidFill>
                <a:schemeClr val="tx1"/>
              </a:solidFill>
              <a:prstDash val="solid"/>
            </a:ln>
          </c:spPr>
          <c:invertIfNegative val="0"/>
          <c:val>
            <c:numRef>
              <c:f>Sheet1!$A$6:$D$6</c:f>
              <c:numCache>
                <c:formatCode>General</c:formatCode>
                <c:ptCount val="4"/>
                <c:pt idx="0">
                  <c:v>0.20000000000000018</c:v>
                </c:pt>
                <c:pt idx="1">
                  <c:v>0</c:v>
                </c:pt>
                <c:pt idx="2">
                  <c:v>0</c:v>
                </c:pt>
                <c:pt idx="3">
                  <c:v>0.10000000000000009</c:v>
                </c:pt>
              </c:numCache>
            </c:numRef>
          </c:val>
          <c:extLst>
            <c:ext xmlns:c16="http://schemas.microsoft.com/office/drawing/2014/chart" uri="{C3380CC4-5D6E-409C-BE32-E72D297353CC}">
              <c16:uniqueId val="{0000000A-7966-4F59-8C72-A7A21CBC54BD}"/>
            </c:ext>
          </c:extLst>
        </c:ser>
        <c:ser>
          <c:idx val="6"/>
          <c:order val="6"/>
          <c:spPr>
            <a:solidFill>
              <a:srgbClr val="C4C4CD"/>
            </a:solidFill>
            <a:ln w="12700" algn="ctr">
              <a:solidFill>
                <a:schemeClr val="tx1"/>
              </a:solidFill>
              <a:prstDash val="solid"/>
            </a:ln>
          </c:spPr>
          <c:invertIfNegative val="0"/>
          <c:val>
            <c:numRef>
              <c:f>Sheet1!$A$7:$D$7</c:f>
              <c:numCache>
                <c:formatCode>General</c:formatCode>
                <c:ptCount val="4"/>
                <c:pt idx="0">
                  <c:v>3.400000000000003</c:v>
                </c:pt>
                <c:pt idx="1">
                  <c:v>2.6000000000000023</c:v>
                </c:pt>
                <c:pt idx="2">
                  <c:v>4.2999999999999927</c:v>
                </c:pt>
                <c:pt idx="3">
                  <c:v>4.3000000000000043</c:v>
                </c:pt>
              </c:numCache>
            </c:numRef>
          </c:val>
          <c:extLst>
            <c:ext xmlns:c16="http://schemas.microsoft.com/office/drawing/2014/chart" uri="{C3380CC4-5D6E-409C-BE32-E72D297353CC}">
              <c16:uniqueId val="{0000000B-7966-4F59-8C72-A7A21CBC54BD}"/>
            </c:ext>
          </c:extLst>
        </c:ser>
        <c:dLbls>
          <c:showLegendKey val="0"/>
          <c:showVal val="0"/>
          <c:showCatName val="0"/>
          <c:showSerName val="0"/>
          <c:showPercent val="0"/>
          <c:showBubbleSize val="0"/>
        </c:dLbls>
        <c:gapWidth val="80"/>
        <c:overlap val="100"/>
        <c:axId val="410524160"/>
        <c:axId val="344933504"/>
      </c:barChart>
      <c:catAx>
        <c:axId val="410524160"/>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344933504"/>
        <c:crosses val="min"/>
        <c:auto val="0"/>
        <c:lblAlgn val="ctr"/>
        <c:lblOffset val="100"/>
        <c:noMultiLvlLbl val="0"/>
      </c:catAx>
      <c:valAx>
        <c:axId val="344933504"/>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3175" algn="ctr">
            <a:solidFill>
              <a:srgbClr val="747480"/>
            </a:solidFill>
            <a:prstDash val="solid"/>
          </a:ln>
        </c:spPr>
        <c:txPr>
          <a:bodyPr wrap="none"/>
          <a:lstStyle/>
          <a:p>
            <a:pPr>
              <a:defRPr sz="1200" kern="1200">
                <a:solidFill>
                  <a:schemeClr val="bg1"/>
                </a:solidFill>
                <a:latin typeface="+mn-lt"/>
                <a:ea typeface="+mn-ea"/>
                <a:cs typeface="+mn-cs"/>
              </a:defRPr>
            </a:pPr>
            <a:endParaRPr lang="en-US"/>
          </a:p>
        </c:txPr>
        <c:crossAx val="410524160"/>
        <c:crosses val="min"/>
        <c:crossBetween val="between"/>
        <c:majorUnit val="20"/>
      </c:valAx>
    </c:plotArea>
    <c:plotVisOnly val="0"/>
    <c:dispBlanksAs val="gap"/>
    <c:showDLblsOverMax val="1"/>
  </c:chart>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3">
                  <a:lumMod val="50000"/>
                </a:schemeClr>
              </a:solidFill>
              <a:ln w="9525">
                <a:solidFill>
                  <a:schemeClr val="tx1"/>
                </a:solidFill>
              </a:ln>
              <a:effectLst/>
            </c:spPr>
            <c:extLst>
              <c:ext xmlns:c16="http://schemas.microsoft.com/office/drawing/2014/chart" uri="{C3380CC4-5D6E-409C-BE32-E72D297353CC}">
                <c16:uniqueId val="{00000002-656E-4102-8BAF-4714329C2F19}"/>
              </c:ext>
            </c:extLst>
          </c:dPt>
          <c:dPt>
            <c:idx val="1"/>
            <c:bubble3D val="0"/>
            <c:spPr>
              <a:solidFill>
                <a:schemeClr val="accent2"/>
              </a:solidFill>
              <a:ln w="9525">
                <a:solidFill>
                  <a:schemeClr val="tx1"/>
                </a:solidFill>
              </a:ln>
              <a:effectLst/>
            </c:spPr>
            <c:extLst>
              <c:ext xmlns:c16="http://schemas.microsoft.com/office/drawing/2014/chart" uri="{C3380CC4-5D6E-409C-BE32-E72D297353CC}">
                <c16:uniqueId val="{00000004-656E-4102-8BAF-4714329C2F19}"/>
              </c:ext>
            </c:extLst>
          </c:dPt>
          <c:dPt>
            <c:idx val="2"/>
            <c:bubble3D val="0"/>
            <c:spPr>
              <a:solidFill>
                <a:schemeClr val="accent3"/>
              </a:solidFill>
              <a:ln w="9525">
                <a:solidFill>
                  <a:schemeClr val="tx1"/>
                </a:solidFill>
              </a:ln>
              <a:effectLst/>
            </c:spPr>
            <c:extLst>
              <c:ext xmlns:c16="http://schemas.microsoft.com/office/drawing/2014/chart" uri="{C3380CC4-5D6E-409C-BE32-E72D297353CC}">
                <c16:uniqueId val="{00000003-656E-4102-8BAF-4714329C2F19}"/>
              </c:ext>
            </c:extLst>
          </c:dPt>
          <c:dLbls>
            <c:dLbl>
              <c:idx val="0"/>
              <c:layout>
                <c:manualLayout>
                  <c:x val="2.5850723820266881E-2"/>
                  <c:y val="0.29646292356583143"/>
                </c:manualLayout>
              </c:layout>
              <c:tx>
                <c:rich>
                  <a:bodyPr/>
                  <a:lstStyle/>
                  <a:p>
                    <a:r>
                      <a:rPr lang="en-US"/>
                      <a:t>66 %</a:t>
                    </a:r>
                  </a:p>
                </c:rich>
              </c:tx>
              <c:showLegendKey val="0"/>
              <c:showVal val="0"/>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2-656E-4102-8BAF-4714329C2F19}"/>
                </c:ext>
              </c:extLst>
            </c:dLbl>
            <c:dLbl>
              <c:idx val="1"/>
              <c:layout>
                <c:manualLayout>
                  <c:x val="-8.4602368866328298E-2"/>
                  <c:y val="-0.27624954241361566"/>
                </c:manualLayout>
              </c:layout>
              <c:tx>
                <c:rich>
                  <a:bodyPr/>
                  <a:lstStyle/>
                  <a:p>
                    <a:r>
                      <a:rPr lang="en-US"/>
                      <a:t>31 %</a:t>
                    </a:r>
                  </a:p>
                </c:rich>
              </c:tx>
              <c:showLegendKey val="0"/>
              <c:showVal val="0"/>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4-656E-4102-8BAF-4714329C2F19}"/>
                </c:ext>
              </c:extLst>
            </c:dLbl>
            <c:dLbl>
              <c:idx val="2"/>
              <c:layout>
                <c:manualLayout>
                  <c:x val="5.4051513442376388E-2"/>
                  <c:y val="-0.14823146178291571"/>
                </c:manualLayout>
              </c:layout>
              <c:tx>
                <c:rich>
                  <a:bodyPr/>
                  <a:lstStyle/>
                  <a:p>
                    <a:r>
                      <a:rPr lang="en-US"/>
                      <a:t>3 %</a:t>
                    </a:r>
                  </a:p>
                </c:rich>
              </c:tx>
              <c:showLegendKey val="0"/>
              <c:showVal val="0"/>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3-656E-4102-8BAF-4714329C2F19}"/>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IEP activo</c:v>
                </c:pt>
                <c:pt idx="1">
                  <c:v>IEP vencido</c:v>
                </c:pt>
                <c:pt idx="2">
                  <c:v>Ya no recibe servicios de Educación especial ni IEP</c:v>
                </c:pt>
              </c:strCache>
            </c:strRef>
          </c:cat>
          <c:val>
            <c:numRef>
              <c:f>Sheet1!$B$2:$B$4</c:f>
              <c:numCache>
                <c:formatCode>General</c:formatCode>
                <c:ptCount val="3"/>
                <c:pt idx="0">
                  <c:v>66</c:v>
                </c:pt>
                <c:pt idx="1">
                  <c:v>31</c:v>
                </c:pt>
                <c:pt idx="2">
                  <c:v>3</c:v>
                </c:pt>
              </c:numCache>
            </c:numRef>
          </c:val>
          <c:extLst>
            <c:ext xmlns:c16="http://schemas.microsoft.com/office/drawing/2014/chart" uri="{C3380CC4-5D6E-409C-BE32-E72D297353CC}">
              <c16:uniqueId val="{00000000-656E-4102-8BAF-4714329C2F19}"/>
            </c:ext>
          </c:extLst>
        </c:ser>
        <c:dLbls>
          <c:showLegendKey val="0"/>
          <c:showVal val="0"/>
          <c:showCatName val="0"/>
          <c:showSerName val="0"/>
          <c:showPercent val="0"/>
          <c:showBubbleSize val="0"/>
          <c:showLeaderLines val="1"/>
        </c:dLbls>
        <c:firstSliceAng val="0"/>
        <c:holeSize val="60"/>
      </c:doughnutChart>
      <c:spPr>
        <a:noFill/>
        <a:ln>
          <a:noFill/>
        </a:ln>
        <a:effectLst/>
      </c:spPr>
    </c:plotArea>
    <c:legend>
      <c:legendPos val="r"/>
      <c:layout>
        <c:manualLayout>
          <c:xMode val="edge"/>
          <c:yMode val="edge"/>
          <c:x val="0.67498812013980491"/>
          <c:y val="0.1813132698606516"/>
          <c:w val="0.3226618140583527"/>
          <c:h val="0.8186867301393483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20000"/>
        <a:lumOff val="80000"/>
      </a:schemeClr>
    </a:solidFill>
    <a:ln>
      <a:solidFill>
        <a:schemeClr val="tx1">
          <a:lumMod val="85000"/>
        </a:schemeClr>
      </a:solidFill>
    </a:ln>
    <a:effectLst/>
  </c:spPr>
  <c:txPr>
    <a:bodyPr/>
    <a:lstStyle/>
    <a:p>
      <a:pPr>
        <a:defRPr>
          <a:solidFill>
            <a:schemeClr val="bg1"/>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000369745448486"/>
          <c:y val="0.12698967518727824"/>
          <c:w val="0.32016663839639092"/>
          <c:h val="0.74838741371897155"/>
        </c:manualLayout>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2-59D1-451A-9BDC-F9482C5A8BE1}"/>
              </c:ext>
            </c:extLst>
          </c:dPt>
          <c:dPt>
            <c:idx val="1"/>
            <c:bubble3D val="0"/>
            <c:spPr>
              <a:solidFill>
                <a:schemeClr val="accent2"/>
              </a:solidFill>
              <a:ln w="9525">
                <a:solidFill>
                  <a:schemeClr val="tx1"/>
                </a:solidFill>
              </a:ln>
              <a:effectLst/>
            </c:spPr>
            <c:extLst>
              <c:ext xmlns:c16="http://schemas.microsoft.com/office/drawing/2014/chart" uri="{C3380CC4-5D6E-409C-BE32-E72D297353CC}">
                <c16:uniqueId val="{00000005-59D1-451A-9BDC-F9482C5A8BE1}"/>
              </c:ext>
            </c:extLst>
          </c:dPt>
          <c:dPt>
            <c:idx val="2"/>
            <c:bubble3D val="0"/>
            <c:spPr>
              <a:solidFill>
                <a:schemeClr val="accent3"/>
              </a:solidFill>
              <a:ln w="9525">
                <a:solidFill>
                  <a:schemeClr val="tx1"/>
                </a:solidFill>
              </a:ln>
              <a:effectLst/>
            </c:spPr>
            <c:extLst>
              <c:ext xmlns:c16="http://schemas.microsoft.com/office/drawing/2014/chart" uri="{C3380CC4-5D6E-409C-BE32-E72D297353CC}">
                <c16:uniqueId val="{00000003-59D1-451A-9BDC-F9482C5A8BE1}"/>
              </c:ext>
            </c:extLst>
          </c:dPt>
          <c:dPt>
            <c:idx val="3"/>
            <c:bubble3D val="0"/>
            <c:spPr>
              <a:solidFill>
                <a:schemeClr val="accent4"/>
              </a:solidFill>
              <a:ln w="9525">
                <a:solidFill>
                  <a:schemeClr val="tx1"/>
                </a:solidFill>
              </a:ln>
              <a:effectLst/>
            </c:spPr>
            <c:extLst>
              <c:ext xmlns:c16="http://schemas.microsoft.com/office/drawing/2014/chart" uri="{C3380CC4-5D6E-409C-BE32-E72D297353CC}">
                <c16:uniqueId val="{00000004-59D1-451A-9BDC-F9482C5A8BE1}"/>
              </c:ext>
            </c:extLst>
          </c:dPt>
          <c:dLbls>
            <c:dLbl>
              <c:idx val="0"/>
              <c:layout>
                <c:manualLayout>
                  <c:x val="6.8499622071050648E-2"/>
                  <c:y val="0.16011741654048128"/>
                </c:manualLayout>
              </c:layout>
              <c:tx>
                <c:rich>
                  <a:bodyPr/>
                  <a:lstStyle/>
                  <a:p>
                    <a:fld id="{F21E4ED9-F0CF-4E4F-AC38-92488D27DA36}" type="VALUE">
                      <a:rPr lang="en-US" smtClean="0"/>
                      <a:pPr/>
                      <a:t>[VALUE]</a:t>
                    </a:fld>
                    <a:r>
                      <a:rPr lang="en-US"/>
                      <a:t> </a:t>
                    </a:r>
                    <a:br>
                      <a:rPr lang="en-US"/>
                    </a:br>
                    <a:r>
                      <a:rPr lang="en-US"/>
                      <a:t>(74 %)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59D1-451A-9BDC-F9482C5A8BE1}"/>
                </c:ext>
              </c:extLst>
            </c:dLbl>
            <c:dLbl>
              <c:idx val="1"/>
              <c:layout>
                <c:manualLayout>
                  <c:x val="-0.12282690854119425"/>
                  <c:y val="-0.14355354586387978"/>
                </c:manualLayout>
              </c:layout>
              <c:tx>
                <c:rich>
                  <a:bodyPr/>
                  <a:lstStyle/>
                  <a:p>
                    <a:fld id="{49691A67-0EA2-4EED-8EC2-B1053583587C}" type="VALUE">
                      <a:rPr lang="en-US" smtClean="0"/>
                      <a:pPr/>
                      <a:t>[VALUE]</a:t>
                    </a:fld>
                    <a:r>
                      <a:rPr lang="en-US"/>
                      <a:t> </a:t>
                    </a:r>
                    <a:br>
                      <a:rPr lang="en-US"/>
                    </a:br>
                    <a:r>
                      <a:rPr lang="en-US"/>
                      <a:t>(24 %)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9D1-451A-9BDC-F9482C5A8BE1}"/>
                </c:ext>
              </c:extLst>
            </c:dLbl>
            <c:dLbl>
              <c:idx val="2"/>
              <c:layout>
                <c:manualLayout>
                  <c:x val="-4.7241118669690142E-2"/>
                  <c:y val="-0.14355354586387975"/>
                </c:manualLayout>
              </c:layout>
              <c:tx>
                <c:rich>
                  <a:bodyPr/>
                  <a:lstStyle/>
                  <a:p>
                    <a:fld id="{B8CCB38D-E276-4551-B119-6EE4B6C6482E}" type="VALUE">
                      <a:rPr lang="en-US" smtClean="0"/>
                      <a:pPr/>
                      <a:t>[VALUE]</a:t>
                    </a:fld>
                    <a:r>
                      <a:rPr lang="en-US"/>
                      <a:t> (1 %)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9D1-451A-9BDC-F9482C5A8BE1}"/>
                </c:ext>
              </c:extLst>
            </c:dLbl>
            <c:dLbl>
              <c:idx val="3"/>
              <c:layout>
                <c:manualLayout>
                  <c:x val="4.7241118669690101E-2"/>
                  <c:y val="-0.14355354586387975"/>
                </c:manualLayout>
              </c:layout>
              <c:tx>
                <c:rich>
                  <a:bodyPr/>
                  <a:lstStyle/>
                  <a:p>
                    <a:fld id="{FDD9B294-4D9D-471E-874E-8C81BCE08758}" type="VALUE">
                      <a:rPr lang="en-US" smtClean="0"/>
                      <a:pPr/>
                      <a:t>[VALUE]</a:t>
                    </a:fld>
                    <a:r>
                      <a:rPr lang="en-US"/>
                      <a:t> (1 %)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59D1-451A-9BDC-F9482C5A8BE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Sheet1!$A$2:$A$5</c:f>
              <c:strCache>
                <c:ptCount val="4"/>
                <c:pt idx="0">
                  <c:v>Fuera del estado</c:v>
                </c:pt>
                <c:pt idx="1">
                  <c:v>Privados dentro del estado</c:v>
                </c:pt>
                <c:pt idx="2">
                  <c:v>Programa de diplomas para adultos</c:v>
                </c:pt>
                <c:pt idx="3">
                  <c:v>Enseñanza en el hogar</c:v>
                </c:pt>
              </c:strCache>
            </c:strRef>
          </c:cat>
          <c:val>
            <c:numRef>
              <c:f>Sheet1!$B$2:$B$5</c:f>
              <c:numCache>
                <c:formatCode>General</c:formatCode>
                <c:ptCount val="4"/>
                <c:pt idx="0">
                  <c:v>300</c:v>
                </c:pt>
                <c:pt idx="1">
                  <c:v>96</c:v>
                </c:pt>
                <c:pt idx="2">
                  <c:v>6</c:v>
                </c:pt>
                <c:pt idx="3">
                  <c:v>4</c:v>
                </c:pt>
              </c:numCache>
            </c:numRef>
          </c:val>
          <c:extLst>
            <c:ext xmlns:c16="http://schemas.microsoft.com/office/drawing/2014/chart" uri="{C3380CC4-5D6E-409C-BE32-E72D297353CC}">
              <c16:uniqueId val="{00000000-59D1-451A-9BDC-F9482C5A8BE1}"/>
            </c:ext>
          </c:extLst>
        </c:ser>
        <c:dLbls>
          <c:showLegendKey val="0"/>
          <c:showVal val="0"/>
          <c:showCatName val="0"/>
          <c:showSerName val="0"/>
          <c:showPercent val="0"/>
          <c:showBubbleSize val="0"/>
          <c:showLeaderLines val="1"/>
        </c:dLbls>
        <c:firstSliceAng val="0"/>
        <c:holeSize val="60"/>
      </c:doughnutChart>
      <c:spPr>
        <a:noFill/>
        <a:ln>
          <a:noFill/>
        </a:ln>
        <a:effectLst/>
      </c:spPr>
    </c:plotArea>
    <c:legend>
      <c:legendPos val="b"/>
      <c:layout>
        <c:manualLayout>
          <c:xMode val="edge"/>
          <c:yMode val="edge"/>
          <c:x val="0.68242457534817069"/>
          <c:y val="0"/>
          <c:w val="0.31543266913064438"/>
          <c:h val="0.98401173469809189"/>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000369745448486"/>
          <c:y val="0.12698967518727824"/>
          <c:w val="0.32016663839639092"/>
          <c:h val="0.74838741371897155"/>
        </c:manualLayout>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2-59D1-451A-9BDC-F9482C5A8BE1}"/>
              </c:ext>
            </c:extLst>
          </c:dPt>
          <c:dPt>
            <c:idx val="1"/>
            <c:bubble3D val="0"/>
            <c:spPr>
              <a:solidFill>
                <a:schemeClr val="accent2"/>
              </a:solidFill>
              <a:ln w="9525">
                <a:solidFill>
                  <a:schemeClr val="tx1"/>
                </a:solidFill>
              </a:ln>
              <a:effectLst/>
            </c:spPr>
            <c:extLst>
              <c:ext xmlns:c16="http://schemas.microsoft.com/office/drawing/2014/chart" uri="{C3380CC4-5D6E-409C-BE32-E72D297353CC}">
                <c16:uniqueId val="{00000005-59D1-451A-9BDC-F9482C5A8BE1}"/>
              </c:ext>
            </c:extLst>
          </c:dPt>
          <c:dPt>
            <c:idx val="2"/>
            <c:bubble3D val="0"/>
            <c:spPr>
              <a:solidFill>
                <a:schemeClr val="accent3"/>
              </a:solidFill>
              <a:ln w="9525">
                <a:solidFill>
                  <a:schemeClr val="tx1"/>
                </a:solidFill>
              </a:ln>
              <a:effectLst/>
            </c:spPr>
            <c:extLst>
              <c:ext xmlns:c16="http://schemas.microsoft.com/office/drawing/2014/chart" uri="{C3380CC4-5D6E-409C-BE32-E72D297353CC}">
                <c16:uniqueId val="{00000003-59D1-451A-9BDC-F9482C5A8BE1}"/>
              </c:ext>
            </c:extLst>
          </c:dPt>
          <c:dPt>
            <c:idx val="3"/>
            <c:bubble3D val="0"/>
            <c:spPr>
              <a:solidFill>
                <a:schemeClr val="accent4"/>
              </a:solidFill>
              <a:ln w="9525">
                <a:solidFill>
                  <a:schemeClr val="tx1"/>
                </a:solidFill>
              </a:ln>
              <a:effectLst/>
            </c:spPr>
            <c:extLst>
              <c:ext xmlns:c16="http://schemas.microsoft.com/office/drawing/2014/chart" uri="{C3380CC4-5D6E-409C-BE32-E72D297353CC}">
                <c16:uniqueId val="{00000004-59D1-451A-9BDC-F9482C5A8BE1}"/>
              </c:ext>
            </c:extLst>
          </c:dPt>
          <c:dLbls>
            <c:dLbl>
              <c:idx val="0"/>
              <c:layout>
                <c:manualLayout>
                  <c:x val="6.8499622071050648E-2"/>
                  <c:y val="0.16011741654048128"/>
                </c:manualLayout>
              </c:layout>
              <c:tx>
                <c:rich>
                  <a:bodyPr/>
                  <a:lstStyle/>
                  <a:p>
                    <a:fld id="{F21E4ED9-F0CF-4E4F-AC38-92488D27DA36}" type="VALUE">
                      <a:rPr lang="en-US" smtClean="0"/>
                      <a:pPr/>
                      <a:t>[VALUE]</a:t>
                    </a:fld>
                    <a:r>
                      <a:rPr lang="en-US"/>
                      <a:t> </a:t>
                    </a:r>
                    <a:br>
                      <a:rPr lang="en-US"/>
                    </a:br>
                    <a:r>
                      <a:rPr lang="en-US"/>
                      <a:t>(76 %)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59D1-451A-9BDC-F9482C5A8BE1}"/>
                </c:ext>
              </c:extLst>
            </c:dLbl>
            <c:dLbl>
              <c:idx val="1"/>
              <c:layout>
                <c:manualLayout>
                  <c:x val="-0.12282690854119425"/>
                  <c:y val="-0.14355354586387978"/>
                </c:manualLayout>
              </c:layout>
              <c:tx>
                <c:rich>
                  <a:bodyPr/>
                  <a:lstStyle/>
                  <a:p>
                    <a:fld id="{49691A67-0EA2-4EED-8EC2-B1053583587C}" type="VALUE">
                      <a:rPr lang="en-US" smtClean="0"/>
                      <a:pPr/>
                      <a:t>[VALUE]</a:t>
                    </a:fld>
                    <a:r>
                      <a:rPr lang="en-US"/>
                      <a:t> </a:t>
                    </a:r>
                    <a:br>
                      <a:rPr lang="en-US"/>
                    </a:br>
                    <a:r>
                      <a:rPr lang="en-US"/>
                      <a:t>(18 %)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9D1-451A-9BDC-F9482C5A8BE1}"/>
                </c:ext>
              </c:extLst>
            </c:dLbl>
            <c:dLbl>
              <c:idx val="2"/>
              <c:layout>
                <c:manualLayout>
                  <c:x val="-4.7241118669690142E-2"/>
                  <c:y val="-0.14355354586387975"/>
                </c:manualLayout>
              </c:layout>
              <c:tx>
                <c:rich>
                  <a:bodyPr/>
                  <a:lstStyle/>
                  <a:p>
                    <a:fld id="{B8CCB38D-E276-4551-B119-6EE4B6C6482E}" type="VALUE">
                      <a:rPr lang="en-US" smtClean="0"/>
                      <a:pPr/>
                      <a:t>[VALUE]</a:t>
                    </a:fld>
                    <a:r>
                      <a:rPr lang="en-US"/>
                      <a:t> (5 %)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9D1-451A-9BDC-F9482C5A8BE1}"/>
                </c:ext>
              </c:extLst>
            </c:dLbl>
            <c:dLbl>
              <c:idx val="3"/>
              <c:layout>
                <c:manualLayout>
                  <c:x val="4.7241118669690101E-2"/>
                  <c:y val="-0.14355354586387975"/>
                </c:manualLayout>
              </c:layout>
              <c:tx>
                <c:rich>
                  <a:bodyPr/>
                  <a:lstStyle/>
                  <a:p>
                    <a:fld id="{FDD9B294-4D9D-471E-874E-8C81BCE08758}" type="VALUE">
                      <a:rPr lang="en-US" smtClean="0"/>
                      <a:pPr/>
                      <a:t>[VALUE]</a:t>
                    </a:fld>
                    <a:r>
                      <a:rPr lang="en-US"/>
                      <a:t> (1 %)</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59D1-451A-9BDC-F9482C5A8BE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Sheet1!$A$2:$A$5</c:f>
              <c:strCache>
                <c:ptCount val="4"/>
                <c:pt idx="0">
                  <c:v>Fuera del estado</c:v>
                </c:pt>
                <c:pt idx="1">
                  <c:v>Privados dentro del estado</c:v>
                </c:pt>
                <c:pt idx="2">
                  <c:v>Programa de diplomas para adultos</c:v>
                </c:pt>
                <c:pt idx="3">
                  <c:v>Enseñanza en el hogar</c:v>
                </c:pt>
              </c:strCache>
            </c:strRef>
          </c:cat>
          <c:val>
            <c:numRef>
              <c:f>Sheet1!$B$2:$B$5</c:f>
              <c:numCache>
                <c:formatCode>General</c:formatCode>
                <c:ptCount val="4"/>
                <c:pt idx="0">
                  <c:v>76</c:v>
                </c:pt>
                <c:pt idx="1">
                  <c:v>18</c:v>
                </c:pt>
                <c:pt idx="2">
                  <c:v>5</c:v>
                </c:pt>
                <c:pt idx="3">
                  <c:v>1</c:v>
                </c:pt>
              </c:numCache>
            </c:numRef>
          </c:val>
          <c:extLst>
            <c:ext xmlns:c16="http://schemas.microsoft.com/office/drawing/2014/chart" uri="{C3380CC4-5D6E-409C-BE32-E72D297353CC}">
              <c16:uniqueId val="{00000000-59D1-451A-9BDC-F9482C5A8BE1}"/>
            </c:ext>
          </c:extLst>
        </c:ser>
        <c:dLbls>
          <c:showLegendKey val="0"/>
          <c:showVal val="0"/>
          <c:showCatName val="0"/>
          <c:showSerName val="0"/>
          <c:showPercent val="0"/>
          <c:showBubbleSize val="0"/>
          <c:showLeaderLines val="1"/>
        </c:dLbls>
        <c:firstSliceAng val="0"/>
        <c:holeSize val="60"/>
      </c:doughnutChart>
      <c:spPr>
        <a:noFill/>
        <a:ln>
          <a:noFill/>
        </a:ln>
        <a:effectLst/>
      </c:spPr>
    </c:plotArea>
    <c:legend>
      <c:legendPos val="b"/>
      <c:layout>
        <c:manualLayout>
          <c:xMode val="edge"/>
          <c:yMode val="edge"/>
          <c:x val="0.67538908122635133"/>
          <c:y val="1.5988180967335227E-2"/>
          <c:w val="0.31543266913064438"/>
          <c:h val="0.98401173469809189"/>
        </c:manualLayout>
      </c:layout>
      <c:overlay val="0"/>
      <c:spPr>
        <a:noFill/>
        <a:ln>
          <a:noFill/>
        </a:ln>
        <a:effectLst/>
      </c:spPr>
      <c:txPr>
        <a:bodyPr rot="0" spcFirstLastPara="1" vertOverflow="ellipsis" vert="horz" wrap="square" anchor="ctr" anchorCtr="1"/>
        <a:lstStyle/>
        <a:p>
          <a:pPr rtl="0">
            <a:defRPr sz="1197"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13492063492063"/>
          <c:y val="5.9139759910354792E-2"/>
          <c:w val="0.7913095238095238"/>
          <c:h val="0.74247322729945509"/>
        </c:manualLayout>
      </c:layout>
      <c:barChart>
        <c:barDir val="bar"/>
        <c:grouping val="clustered"/>
        <c:varyColors val="0"/>
        <c:ser>
          <c:idx val="0"/>
          <c:order val="0"/>
          <c:tx>
            <c:strRef>
              <c:f>Sheet1!$B$1</c:f>
              <c:strCache>
                <c:ptCount val="1"/>
                <c:pt idx="0">
                  <c:v>Series 1</c:v>
                </c:pt>
              </c:strCache>
            </c:strRef>
          </c:tx>
          <c:spPr>
            <a:solidFill>
              <a:srgbClr val="74748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Sí</c:v>
                </c:pt>
                <c:pt idx="1">
                  <c:v>No</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DE32-4637-9415-599691EEF0C5}"/>
            </c:ext>
          </c:extLst>
        </c:ser>
        <c:dLbls>
          <c:showLegendKey val="0"/>
          <c:showVal val="0"/>
          <c:showCatName val="0"/>
          <c:showSerName val="0"/>
          <c:showPercent val="0"/>
          <c:showBubbleSize val="0"/>
        </c:dLbls>
        <c:gapWidth val="70"/>
        <c:axId val="441305088"/>
        <c:axId val="401330688"/>
      </c:barChart>
      <c:catAx>
        <c:axId val="441305088"/>
        <c:scaling>
          <c:orientation val="minMax"/>
        </c:scaling>
        <c:delete val="0"/>
        <c:axPos val="l"/>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01330688"/>
        <c:crosses val="autoZero"/>
        <c:auto val="1"/>
        <c:lblAlgn val="ctr"/>
        <c:lblOffset val="100"/>
        <c:noMultiLvlLbl val="0"/>
      </c:catAx>
      <c:valAx>
        <c:axId val="401330688"/>
        <c:scaling>
          <c:orientation val="minMax"/>
          <c:max val="100"/>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IN" err="1"/>
                  <a:t>Recuento</a:t>
                </a:r>
                <a:endParaRPr lang="en-IN"/>
              </a:p>
            </c:rich>
          </c:tx>
          <c:layout>
            <c:manualLayout>
              <c:xMode val="edge"/>
              <c:yMode val="edge"/>
              <c:x val="0.45033714535683039"/>
              <c:y val="0.91935487284951622"/>
            </c:manualLayout>
          </c:layout>
          <c:overlay val="0"/>
          <c:spPr>
            <a:noFill/>
            <a:ln>
              <a:noFill/>
            </a:ln>
            <a:effectLst/>
          </c:spPr>
        </c:title>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305088"/>
        <c:crosses val="autoZero"/>
        <c:crossBetween val="between"/>
        <c:majorUnit val="5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13492063492063"/>
          <c:y val="5.9139759910354792E-2"/>
          <c:w val="0.7913095238095238"/>
          <c:h val="0.74247322729945509"/>
        </c:manualLayout>
      </c:layout>
      <c:barChart>
        <c:barDir val="bar"/>
        <c:grouping val="clustered"/>
        <c:varyColors val="0"/>
        <c:ser>
          <c:idx val="0"/>
          <c:order val="0"/>
          <c:tx>
            <c:strRef>
              <c:f>Sheet1!$B$1</c:f>
              <c:strCache>
                <c:ptCount val="1"/>
                <c:pt idx="0">
                  <c:v>Series 1</c:v>
                </c:pt>
              </c:strCache>
            </c:strRef>
          </c:tx>
          <c:spPr>
            <a:solidFill>
              <a:srgbClr val="74748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c:v>
                </c:pt>
                <c:pt idx="1">
                  <c:v>Sí</c:v>
                </c:pt>
                <c:pt idx="2">
                  <c:v>N/C</c:v>
                </c:pt>
              </c:strCache>
            </c:strRef>
          </c:cat>
          <c:val>
            <c:numRef>
              <c:f>Sheet1!$B$2:$B$4</c:f>
              <c:numCache>
                <c:formatCode>General</c:formatCode>
                <c:ptCount val="3"/>
                <c:pt idx="0">
                  <c:v>3</c:v>
                </c:pt>
                <c:pt idx="1">
                  <c:v>17</c:v>
                </c:pt>
                <c:pt idx="2">
                  <c:v>80</c:v>
                </c:pt>
              </c:numCache>
            </c:numRef>
          </c:val>
          <c:extLst>
            <c:ext xmlns:c16="http://schemas.microsoft.com/office/drawing/2014/chart" uri="{C3380CC4-5D6E-409C-BE32-E72D297353CC}">
              <c16:uniqueId val="{00000000-DE32-4637-9415-599691EEF0C5}"/>
            </c:ext>
          </c:extLst>
        </c:ser>
        <c:dLbls>
          <c:showLegendKey val="0"/>
          <c:showVal val="0"/>
          <c:showCatName val="0"/>
          <c:showSerName val="0"/>
          <c:showPercent val="0"/>
          <c:showBubbleSize val="0"/>
        </c:dLbls>
        <c:gapWidth val="70"/>
        <c:axId val="441306112"/>
        <c:axId val="401332416"/>
      </c:barChart>
      <c:catAx>
        <c:axId val="441306112"/>
        <c:scaling>
          <c:orientation val="minMax"/>
        </c:scaling>
        <c:delete val="0"/>
        <c:axPos val="l"/>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01332416"/>
        <c:crosses val="autoZero"/>
        <c:auto val="1"/>
        <c:lblAlgn val="ctr"/>
        <c:lblOffset val="100"/>
        <c:noMultiLvlLbl val="0"/>
      </c:catAx>
      <c:valAx>
        <c:axId val="401332416"/>
        <c:scaling>
          <c:orientation val="minMax"/>
          <c:max val="100"/>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IN"/>
                  <a:t>Recuento</a:t>
                </a:r>
              </a:p>
            </c:rich>
          </c:tx>
          <c:layout>
            <c:manualLayout>
              <c:xMode val="edge"/>
              <c:yMode val="edge"/>
              <c:x val="0.45827365329333836"/>
              <c:y val="0.91935487284951622"/>
            </c:manualLayout>
          </c:layout>
          <c:overlay val="0"/>
          <c:spPr>
            <a:noFill/>
            <a:ln>
              <a:noFill/>
            </a:ln>
            <a:effectLst/>
          </c:spPr>
        </c:title>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306112"/>
        <c:crosses val="autoZero"/>
        <c:crossBetween val="between"/>
        <c:majorUnit val="5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222222222222221"/>
          <c:y val="5.9139759910354792E-2"/>
          <c:w val="0.37616213151927436"/>
          <c:h val="0.74247322729945509"/>
        </c:manualLayout>
      </c:layout>
      <c:barChart>
        <c:barDir val="bar"/>
        <c:grouping val="stacked"/>
        <c:varyColors val="0"/>
        <c:ser>
          <c:idx val="1"/>
          <c:order val="0"/>
          <c:tx>
            <c:strRef>
              <c:f>Sheet1!$B$1</c:f>
              <c:strCache>
                <c:ptCount val="1"/>
              </c:strCache>
            </c:strRef>
          </c:tx>
          <c:spPr>
            <a:solidFill>
              <a:srgbClr val="7474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Formulario firmado</c:v>
                </c:pt>
                <c:pt idx="1">
                  <c:v>Boleto de avión</c:v>
                </c:pt>
                <c:pt idx="2">
                  <c:v>Visita al hogar</c:v>
                </c:pt>
                <c:pt idx="3">
                  <c:v>Carta de aceptación</c:v>
                </c:pt>
                <c:pt idx="4">
                  <c:v>Confirmación escolar externa</c:v>
                </c:pt>
                <c:pt idx="5">
                  <c:v>Mensaje de texto</c:v>
                </c:pt>
                <c:pt idx="6">
                  <c:v>Solicitud de documentación</c:v>
                </c:pt>
                <c:pt idx="7">
                  <c:v>Confirmación de la familia</c:v>
                </c:pt>
              </c:strCache>
            </c:strRef>
          </c:cat>
          <c:val>
            <c:numRef>
              <c:f>Sheet1!$B$2:$B$9</c:f>
              <c:numCache>
                <c:formatCode>General</c:formatCode>
                <c:ptCount val="8"/>
                <c:pt idx="0">
                  <c:v>1</c:v>
                </c:pt>
                <c:pt idx="1">
                  <c:v>1</c:v>
                </c:pt>
                <c:pt idx="2">
                  <c:v>1</c:v>
                </c:pt>
                <c:pt idx="3">
                  <c:v>1</c:v>
                </c:pt>
                <c:pt idx="4">
                  <c:v>2</c:v>
                </c:pt>
                <c:pt idx="5">
                  <c:v>4</c:v>
                </c:pt>
                <c:pt idx="6">
                  <c:v>4</c:v>
                </c:pt>
                <c:pt idx="7">
                  <c:v>6</c:v>
                </c:pt>
              </c:numCache>
            </c:numRef>
          </c:val>
          <c:extLst>
            <c:ext xmlns:c16="http://schemas.microsoft.com/office/drawing/2014/chart" uri="{C3380CC4-5D6E-409C-BE32-E72D297353CC}">
              <c16:uniqueId val="{00000000-1253-482E-8A7C-7DA4820936E9}"/>
            </c:ext>
          </c:extLst>
        </c:ser>
        <c:dLbls>
          <c:showLegendKey val="0"/>
          <c:showVal val="0"/>
          <c:showCatName val="0"/>
          <c:showSerName val="0"/>
          <c:showPercent val="0"/>
          <c:showBubbleSize val="0"/>
        </c:dLbls>
        <c:gapWidth val="75"/>
        <c:overlap val="100"/>
        <c:axId val="441384960"/>
        <c:axId val="441565184"/>
      </c:barChart>
      <c:catAx>
        <c:axId val="441384960"/>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IN"/>
                  <a:t>Tipo de documentación</a:t>
                </a:r>
              </a:p>
            </c:rich>
          </c:tx>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565184"/>
        <c:crosses val="autoZero"/>
        <c:auto val="1"/>
        <c:lblAlgn val="ctr"/>
        <c:lblOffset val="100"/>
        <c:noMultiLvlLbl val="0"/>
      </c:catAx>
      <c:valAx>
        <c:axId val="441565184"/>
        <c:scaling>
          <c:orientation val="minMax"/>
          <c:max val="5"/>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IN"/>
                  <a:t>Recuento</a:t>
                </a:r>
              </a:p>
            </c:rich>
          </c:tx>
          <c:layout>
            <c:manualLayout>
              <c:xMode val="edge"/>
              <c:yMode val="edge"/>
              <c:x val="0.61917505847483345"/>
              <c:y val="0.91935487284951622"/>
            </c:manualLayout>
          </c:layout>
          <c:overlay val="0"/>
          <c:spPr>
            <a:noFill/>
            <a:ln>
              <a:noFill/>
            </a:ln>
            <a:effectLst/>
          </c:spPr>
        </c:title>
        <c:numFmt formatCode="General" sourceLinked="1"/>
        <c:majorTickMark val="out"/>
        <c:minorTickMark val="none"/>
        <c:tickLblPos val="nextTo"/>
        <c:spPr>
          <a:noFill/>
          <a:ln w="12700">
            <a:solidFill>
              <a:srgbClr val="747480"/>
            </a:solid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384960"/>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15422333240818"/>
          <c:y val="5.9139759910354792E-2"/>
          <c:w val="0.80982847845518058"/>
          <c:h val="0.83984600122418662"/>
        </c:manualLayout>
      </c:layout>
      <c:barChart>
        <c:barDir val="bar"/>
        <c:grouping val="stacked"/>
        <c:varyColors val="0"/>
        <c:ser>
          <c:idx val="0"/>
          <c:order val="0"/>
          <c:tx>
            <c:strRef>
              <c:f>Sheet1!$B$1</c:f>
              <c:strCache>
                <c:ptCount val="1"/>
                <c:pt idx="0">
                  <c:v>No</c:v>
                </c:pt>
              </c:strCache>
            </c:strRef>
          </c:tx>
          <c:spPr>
            <a:solidFill>
              <a:srgbClr val="C4C4CD"/>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F09D-4BC8-8A87-CDBFBB5D35B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Aprendizaje en el hogar</c:v>
                </c:pt>
                <c:pt idx="1">
                  <c:v>Diploma para adultos</c:v>
                </c:pt>
                <c:pt idx="2">
                  <c:v>Privados dentro del estado</c:v>
                </c:pt>
                <c:pt idx="3">
                  <c:v>Fuera del estado</c:v>
                </c:pt>
              </c:strCache>
            </c:strRef>
          </c:cat>
          <c:val>
            <c:numRef>
              <c:f>Sheet1!$B$2:$B$5</c:f>
              <c:numCache>
                <c:formatCode>General</c:formatCode>
                <c:ptCount val="4"/>
                <c:pt idx="0">
                  <c:v>4</c:v>
                </c:pt>
                <c:pt idx="1">
                  <c:v>4</c:v>
                </c:pt>
                <c:pt idx="2">
                  <c:v>14</c:v>
                </c:pt>
                <c:pt idx="3">
                  <c:v>58</c:v>
                </c:pt>
              </c:numCache>
            </c:numRef>
          </c:val>
          <c:extLst>
            <c:ext xmlns:c16="http://schemas.microsoft.com/office/drawing/2014/chart" uri="{C3380CC4-5D6E-409C-BE32-E72D297353CC}">
              <c16:uniqueId val="{00000001-F09D-4BC8-8A87-CDBFBB5D35B8}"/>
            </c:ext>
          </c:extLst>
        </c:ser>
        <c:ser>
          <c:idx val="1"/>
          <c:order val="1"/>
          <c:tx>
            <c:strRef>
              <c:f>Sheet1!$C$1</c:f>
              <c:strCache>
                <c:ptCount val="1"/>
                <c:pt idx="0">
                  <c:v>Sí</c:v>
                </c:pt>
              </c:strCache>
            </c:strRef>
          </c:tx>
          <c:spPr>
            <a:solidFill>
              <a:srgbClr val="747480"/>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2-F09D-4BC8-8A87-CDBFBB5D35B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Aprendizaje en el hogar</c:v>
                </c:pt>
                <c:pt idx="1">
                  <c:v>Diploma para adultos</c:v>
                </c:pt>
                <c:pt idx="2">
                  <c:v>Privados dentro del estado</c:v>
                </c:pt>
                <c:pt idx="3">
                  <c:v>Fuera del estado</c:v>
                </c:pt>
              </c:strCache>
            </c:strRef>
          </c:cat>
          <c:val>
            <c:numRef>
              <c:f>Sheet1!$C$2:$C$5</c:f>
              <c:numCache>
                <c:formatCode>General</c:formatCode>
                <c:ptCount val="4"/>
                <c:pt idx="2">
                  <c:v>3</c:v>
                </c:pt>
                <c:pt idx="3">
                  <c:v>17</c:v>
                </c:pt>
              </c:numCache>
            </c:numRef>
          </c:val>
          <c:extLst>
            <c:ext xmlns:c16="http://schemas.microsoft.com/office/drawing/2014/chart" uri="{C3380CC4-5D6E-409C-BE32-E72D297353CC}">
              <c16:uniqueId val="{00000003-F09D-4BC8-8A87-CDBFBB5D35B8}"/>
            </c:ext>
          </c:extLst>
        </c:ser>
        <c:dLbls>
          <c:showLegendKey val="0"/>
          <c:showVal val="0"/>
          <c:showCatName val="0"/>
          <c:showSerName val="0"/>
          <c:showPercent val="0"/>
          <c:showBubbleSize val="0"/>
        </c:dLbls>
        <c:gapWidth val="75"/>
        <c:overlap val="100"/>
        <c:axId val="441800704"/>
        <c:axId val="441567488"/>
      </c:barChart>
      <c:catAx>
        <c:axId val="441800704"/>
        <c:scaling>
          <c:orientation val="minMax"/>
        </c:scaling>
        <c:delete val="0"/>
        <c:axPos val="l"/>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567488"/>
        <c:crosses val="autoZero"/>
        <c:auto val="1"/>
        <c:lblAlgn val="ctr"/>
        <c:lblOffset val="100"/>
        <c:noMultiLvlLbl val="0"/>
      </c:catAx>
      <c:valAx>
        <c:axId val="441567488"/>
        <c:scaling>
          <c:orientation val="minMax"/>
          <c:max val="100"/>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en-IN"/>
                  <a:t>Recuento</a:t>
                </a:r>
              </a:p>
            </c:rich>
          </c:tx>
          <c:layout>
            <c:manualLayout>
              <c:xMode val="edge"/>
              <c:yMode val="edge"/>
              <c:x val="0.52665957866840329"/>
              <c:y val="0.95722204166579705"/>
            </c:manualLayout>
          </c:layout>
          <c:overlay val="0"/>
          <c:spPr>
            <a:noFill/>
            <a:ln>
              <a:noFill/>
            </a:ln>
            <a:effectLst/>
          </c:spPr>
        </c:title>
        <c:numFmt formatCode="General" sourceLinked="1"/>
        <c:majorTickMark val="out"/>
        <c:minorTickMark val="none"/>
        <c:tickLblPos val="nextTo"/>
        <c:spPr>
          <a:noFill/>
          <a:ln w="12700">
            <a:solidFill>
              <a:srgbClr val="747480"/>
            </a:solid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441800704"/>
        <c:crosses val="autoZero"/>
        <c:crossBetween val="between"/>
        <c:majorUnit val="50"/>
      </c:valAx>
      <c:spPr>
        <a:noFill/>
        <a:ln>
          <a:noFill/>
        </a:ln>
        <a:effectLst/>
      </c:spPr>
    </c:plotArea>
    <c:legend>
      <c:legendPos val="r"/>
      <c:layout>
        <c:manualLayout>
          <c:xMode val="edge"/>
          <c:yMode val="edge"/>
          <c:x val="0.9024077157923952"/>
          <c:y val="0.45163823364417899"/>
          <c:w val="3.8613655287260615E-2"/>
          <c:h val="9.67235327116418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576793972182049"/>
          <c:y val="3.8293181577525516E-2"/>
          <c:w val="0.7636991804595854"/>
          <c:h val="0.84984818668520634"/>
        </c:manualLayout>
      </c:layout>
      <c:barChart>
        <c:barDir val="bar"/>
        <c:grouping val="clustered"/>
        <c:varyColors val="0"/>
        <c:ser>
          <c:idx val="0"/>
          <c:order val="0"/>
          <c:tx>
            <c:strRef>
              <c:f>Sheet1!$B$1</c:f>
              <c:strCache>
                <c:ptCount val="1"/>
                <c:pt idx="0">
                  <c:v>Series 1</c:v>
                </c:pt>
              </c:strCache>
            </c:strRef>
          </c:tx>
          <c:spPr>
            <a:solidFill>
              <a:srgbClr val="C4C4CD"/>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Otro</c:v>
                </c:pt>
                <c:pt idx="1">
                  <c:v>Suspensión (autobús)</c:v>
                </c:pt>
                <c:pt idx="2">
                  <c:v>Retiro (temporal)</c:v>
                </c:pt>
                <c:pt idx="3">
                  <c:v>Contención física</c:v>
                </c:pt>
                <c:pt idx="4">
                  <c:v>Retiro de emergencia</c:v>
                </c:pt>
                <c:pt idx="5">
                  <c:v>Suspensión dentro de la escuela</c:v>
                </c:pt>
                <c:pt idx="6">
                  <c:v>Colocación de CIC</c:v>
                </c:pt>
                <c:pt idx="7">
                  <c:v>Suspensión fuera de la escuela</c:v>
                </c:pt>
              </c:strCache>
            </c:strRef>
          </c:cat>
          <c:val>
            <c:numRef>
              <c:f>Sheet1!$B$2:$B$9</c:f>
              <c:numCache>
                <c:formatCode>General</c:formatCode>
                <c:ptCount val="8"/>
                <c:pt idx="0">
                  <c:v>20</c:v>
                </c:pt>
                <c:pt idx="1">
                  <c:v>54</c:v>
                </c:pt>
                <c:pt idx="2">
                  <c:v>63</c:v>
                </c:pt>
                <c:pt idx="3">
                  <c:v>97</c:v>
                </c:pt>
                <c:pt idx="4">
                  <c:v>121</c:v>
                </c:pt>
                <c:pt idx="5">
                  <c:v>221</c:v>
                </c:pt>
                <c:pt idx="6">
                  <c:v>359</c:v>
                </c:pt>
                <c:pt idx="7">
                  <c:v>2371</c:v>
                </c:pt>
              </c:numCache>
            </c:numRef>
          </c:val>
          <c:extLst>
            <c:ext xmlns:c16="http://schemas.microsoft.com/office/drawing/2014/chart" uri="{C3380CC4-5D6E-409C-BE32-E72D297353CC}">
              <c16:uniqueId val="{00000000-4DB7-407B-B470-F701807D2B22}"/>
            </c:ext>
          </c:extLst>
        </c:ser>
        <c:dLbls>
          <c:showLegendKey val="0"/>
          <c:showVal val="0"/>
          <c:showCatName val="0"/>
          <c:showSerName val="0"/>
          <c:showPercent val="0"/>
          <c:showBubbleSize val="0"/>
        </c:dLbls>
        <c:gapWidth val="70"/>
        <c:axId val="341420032"/>
        <c:axId val="401322496"/>
      </c:barChart>
      <c:catAx>
        <c:axId val="341420032"/>
        <c:scaling>
          <c:orientation val="minMax"/>
        </c:scaling>
        <c:delete val="0"/>
        <c:axPos val="l"/>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crossAx val="401322496"/>
        <c:crosses val="autoZero"/>
        <c:auto val="1"/>
        <c:lblAlgn val="ctr"/>
        <c:lblOffset val="100"/>
        <c:noMultiLvlLbl val="0"/>
      </c:catAx>
      <c:valAx>
        <c:axId val="401322496"/>
        <c:scaling>
          <c:orientation val="minMax"/>
        </c:scaling>
        <c:delete val="0"/>
        <c:axPos val="b"/>
        <c:numFmt formatCode="#,##0" sourceLinked="0"/>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142003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81226239334963102"/>
        </c:manualLayout>
      </c:layout>
      <c:barChart>
        <c:barDir val="col"/>
        <c:grouping val="clustered"/>
        <c:varyColors val="0"/>
        <c:ser>
          <c:idx val="0"/>
          <c:order val="0"/>
          <c:tx>
            <c:strRef>
              <c:f>Sheet1!$B$1</c:f>
              <c:strCache>
                <c:ptCount val="1"/>
                <c:pt idx="0">
                  <c:v>Series 1</c:v>
                </c:pt>
              </c:strCache>
            </c:strRef>
          </c:tx>
          <c:spPr>
            <a:solidFill>
              <a:srgbClr val="C4C4CD"/>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Sheet1!$A$2:$A$15</c:f>
              <c:numCache>
                <c:formatCode>General</c:formatCode>
                <c:ptCount val="14"/>
                <c:pt idx="0">
                  <c:v>1</c:v>
                </c:pt>
                <c:pt idx="1">
                  <c:v>2</c:v>
                </c:pt>
                <c:pt idx="2">
                  <c:v>3</c:v>
                </c:pt>
                <c:pt idx="3">
                  <c:v>4</c:v>
                </c:pt>
                <c:pt idx="4">
                  <c:v>5</c:v>
                </c:pt>
                <c:pt idx="5">
                  <c:v>6</c:v>
                </c:pt>
                <c:pt idx="6">
                  <c:v>7</c:v>
                </c:pt>
                <c:pt idx="7">
                  <c:v>8</c:v>
                </c:pt>
                <c:pt idx="8">
                  <c:v>9</c:v>
                </c:pt>
                <c:pt idx="9">
                  <c:v>10</c:v>
                </c:pt>
                <c:pt idx="10">
                  <c:v>13</c:v>
                </c:pt>
                <c:pt idx="11">
                  <c:v>15</c:v>
                </c:pt>
                <c:pt idx="12">
                  <c:v>20</c:v>
                </c:pt>
                <c:pt idx="13">
                  <c:v>28</c:v>
                </c:pt>
              </c:numCache>
            </c:numRef>
          </c:cat>
          <c:val>
            <c:numRef>
              <c:f>Sheet1!$B$2:$B$15</c:f>
              <c:numCache>
                <c:formatCode>General</c:formatCode>
                <c:ptCount val="14"/>
                <c:pt idx="0">
                  <c:v>988</c:v>
                </c:pt>
                <c:pt idx="1">
                  <c:v>732</c:v>
                </c:pt>
                <c:pt idx="2">
                  <c:v>722</c:v>
                </c:pt>
                <c:pt idx="3">
                  <c:v>36</c:v>
                </c:pt>
                <c:pt idx="4">
                  <c:v>99</c:v>
                </c:pt>
                <c:pt idx="5">
                  <c:v>3</c:v>
                </c:pt>
                <c:pt idx="6">
                  <c:v>1</c:v>
                </c:pt>
                <c:pt idx="7">
                  <c:v>2</c:v>
                </c:pt>
                <c:pt idx="8">
                  <c:v>6</c:v>
                </c:pt>
                <c:pt idx="9">
                  <c:v>2</c:v>
                </c:pt>
                <c:pt idx="10">
                  <c:v>1</c:v>
                </c:pt>
                <c:pt idx="11">
                  <c:v>2</c:v>
                </c:pt>
                <c:pt idx="12">
                  <c:v>1</c:v>
                </c:pt>
                <c:pt idx="13">
                  <c:v>1</c:v>
                </c:pt>
              </c:numCache>
            </c:numRef>
          </c:val>
          <c:extLst>
            <c:ext xmlns:c16="http://schemas.microsoft.com/office/drawing/2014/chart" uri="{C3380CC4-5D6E-409C-BE32-E72D297353CC}">
              <c16:uniqueId val="{00000000-815F-4789-92A8-4DAF13956616}"/>
            </c:ext>
          </c:extLst>
        </c:ser>
        <c:dLbls>
          <c:showLegendKey val="0"/>
          <c:showVal val="0"/>
          <c:showCatName val="0"/>
          <c:showSerName val="0"/>
          <c:showPercent val="0"/>
          <c:showBubbleSize val="0"/>
        </c:dLbls>
        <c:gapWidth val="70"/>
        <c:axId val="341421056"/>
        <c:axId val="441027392"/>
      </c:barChart>
      <c:catAx>
        <c:axId val="341421056"/>
        <c:scaling>
          <c:orientation val="minMax"/>
        </c:scaling>
        <c:delete val="0"/>
        <c:axPos val="b"/>
        <c:title>
          <c:tx>
            <c:rich>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r>
                  <a:rPr lang="en-GB" b="1"/>
                  <a:t>Suspensión en días</a:t>
                </a:r>
              </a:p>
            </c:rich>
          </c:tx>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0" spcFirstLastPara="1" vertOverflow="ellipsis" wrap="square" anchor="ctr" anchorCtr="1"/>
          <a:lstStyle/>
          <a:p>
            <a:pPr>
              <a:defRPr sz="800" b="0" i="0" u="none" strike="noStrike" kern="1200" baseline="0">
                <a:solidFill>
                  <a:schemeClr val="bg1"/>
                </a:solidFill>
                <a:latin typeface="+mn-lt"/>
                <a:ea typeface="+mn-ea"/>
                <a:cs typeface="+mn-cs"/>
              </a:defRPr>
            </a:pPr>
            <a:endParaRPr lang="en-US"/>
          </a:p>
        </c:txPr>
        <c:crossAx val="441027392"/>
        <c:crosses val="autoZero"/>
        <c:auto val="1"/>
        <c:lblAlgn val="ctr"/>
        <c:lblOffset val="100"/>
        <c:noMultiLvlLbl val="0"/>
      </c:catAx>
      <c:valAx>
        <c:axId val="441027392"/>
        <c:scaling>
          <c:orientation val="minMax"/>
        </c:scaling>
        <c:delete val="0"/>
        <c:axPos val="l"/>
        <c:numFmt formatCode="#,##0" sourceLinked="0"/>
        <c:majorTickMark val="none"/>
        <c:minorTickMark val="none"/>
        <c:tickLblPos val="none"/>
        <c:spPr>
          <a:noFill/>
          <a:ln w="12700">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14210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tx1"/>
    </a:solidFill>
    <a:ln>
      <a:noFill/>
    </a:ln>
    <a:effectLst/>
  </c:spPr>
  <c:txPr>
    <a:bodyPr/>
    <a:lstStyle/>
    <a:p>
      <a:pPr>
        <a:defRPr sz="800">
          <a:solidFill>
            <a:schemeClr val="bg1"/>
          </a:solidFill>
        </a:defRPr>
      </a:pPr>
      <a:endParaRPr lang="en-US"/>
    </a:p>
  </c:txPr>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83985532209782943"/>
        </c:manualLayout>
      </c:layout>
      <c:barChart>
        <c:barDir val="col"/>
        <c:grouping val="clustered"/>
        <c:varyColors val="0"/>
        <c:ser>
          <c:idx val="0"/>
          <c:order val="0"/>
          <c:tx>
            <c:strRef>
              <c:f>Sheet1!$B$1</c:f>
              <c:strCache>
                <c:ptCount val="1"/>
                <c:pt idx="0">
                  <c:v>Series 1</c:v>
                </c:pt>
              </c:strCache>
            </c:strRef>
          </c:tx>
          <c:spPr>
            <a:solidFill>
              <a:srgbClr val="C4C4CD"/>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Sheet1!$B$2:$B$13</c:f>
              <c:numCache>
                <c:formatCode>General</c:formatCode>
                <c:ptCount val="12"/>
                <c:pt idx="0">
                  <c:v>20</c:v>
                </c:pt>
                <c:pt idx="1">
                  <c:v>10</c:v>
                </c:pt>
                <c:pt idx="2">
                  <c:v>31</c:v>
                </c:pt>
                <c:pt idx="3">
                  <c:v>48</c:v>
                </c:pt>
                <c:pt idx="4">
                  <c:v>113</c:v>
                </c:pt>
                <c:pt idx="5">
                  <c:v>128</c:v>
                </c:pt>
                <c:pt idx="6">
                  <c:v>304</c:v>
                </c:pt>
                <c:pt idx="7">
                  <c:v>555</c:v>
                </c:pt>
                <c:pt idx="8">
                  <c:v>649</c:v>
                </c:pt>
                <c:pt idx="9">
                  <c:v>507</c:v>
                </c:pt>
                <c:pt idx="10">
                  <c:v>414</c:v>
                </c:pt>
                <c:pt idx="11">
                  <c:v>371</c:v>
                </c:pt>
              </c:numCache>
            </c:numRef>
          </c:val>
          <c:extLst>
            <c:ext xmlns:c16="http://schemas.microsoft.com/office/drawing/2014/chart" uri="{C3380CC4-5D6E-409C-BE32-E72D297353CC}">
              <c16:uniqueId val="{00000000-B680-45A1-93AC-B8F53EB72BB6}"/>
            </c:ext>
          </c:extLst>
        </c:ser>
        <c:dLbls>
          <c:showLegendKey val="0"/>
          <c:showVal val="0"/>
          <c:showCatName val="0"/>
          <c:showSerName val="0"/>
          <c:showPercent val="0"/>
          <c:showBubbleSize val="0"/>
        </c:dLbls>
        <c:gapWidth val="70"/>
        <c:axId val="342189568"/>
        <c:axId val="441032000"/>
      </c:barChart>
      <c:catAx>
        <c:axId val="342189568"/>
        <c:scaling>
          <c:orientation val="minMax"/>
        </c:scaling>
        <c:delete val="0"/>
        <c:axPos val="b"/>
        <c:title>
          <c:tx>
            <c:rich>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r>
                  <a:rPr lang="en-GB"/>
                  <a:t>Grado</a:t>
                </a:r>
              </a:p>
            </c:rich>
          </c:tx>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0" spcFirstLastPara="1" vertOverflow="ellipsis" wrap="square" anchor="ctr" anchorCtr="1"/>
          <a:lstStyle/>
          <a:p>
            <a:pPr>
              <a:defRPr sz="800" b="0" i="0" u="none" strike="noStrike" kern="1200" baseline="0">
                <a:solidFill>
                  <a:schemeClr val="bg1"/>
                </a:solidFill>
                <a:latin typeface="+mn-lt"/>
                <a:ea typeface="+mn-ea"/>
                <a:cs typeface="+mn-cs"/>
              </a:defRPr>
            </a:pPr>
            <a:endParaRPr lang="en-US"/>
          </a:p>
        </c:txPr>
        <c:crossAx val="441032000"/>
        <c:crosses val="autoZero"/>
        <c:auto val="1"/>
        <c:lblAlgn val="ctr"/>
        <c:lblOffset val="100"/>
        <c:noMultiLvlLbl val="0"/>
      </c:catAx>
      <c:valAx>
        <c:axId val="441032000"/>
        <c:scaling>
          <c:orientation val="minMax"/>
        </c:scaling>
        <c:delete val="0"/>
        <c:axPos val="l"/>
        <c:numFmt formatCode="#,##0" sourceLinked="0"/>
        <c:majorTickMark val="none"/>
        <c:minorTickMark val="none"/>
        <c:tickLblPos val="none"/>
        <c:spPr>
          <a:noFill/>
          <a:ln w="12700">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21895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tx1"/>
    </a:solidFill>
    <a:ln>
      <a:noFill/>
    </a:ln>
    <a:effectLst/>
  </c:spPr>
  <c:txPr>
    <a:bodyPr/>
    <a:lstStyle/>
    <a:p>
      <a:pPr>
        <a:defRPr sz="800">
          <a:solidFill>
            <a:schemeClr val="bg1"/>
          </a:solidFill>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716166849781264"/>
          <c:y val="3.9706887755477108E-2"/>
          <c:w val="0.81077641069155704"/>
          <c:h val="0.93339543549138337"/>
        </c:manualLayout>
      </c:layout>
      <c:barChart>
        <c:barDir val="col"/>
        <c:grouping val="stacked"/>
        <c:varyColors val="0"/>
        <c:ser>
          <c:idx val="0"/>
          <c:order val="0"/>
          <c:spPr>
            <a:solidFill>
              <a:srgbClr val="C4C4CD"/>
            </a:solidFill>
            <a:ln w="9525" algn="ctr">
              <a:solidFill>
                <a:schemeClr val="tx1"/>
              </a:solidFill>
              <a:prstDash val="solid"/>
            </a:ln>
          </c:spPr>
          <c:invertIfNegative val="0"/>
          <c:dPt>
            <c:idx val="0"/>
            <c:invertIfNegative val="0"/>
            <c:bubble3D val="0"/>
            <c:spPr>
              <a:solidFill>
                <a:schemeClr val="tx2"/>
              </a:solidFill>
              <a:ln w="9525" algn="ctr">
                <a:solidFill>
                  <a:schemeClr val="tx1"/>
                </a:solidFill>
                <a:prstDash val="solid"/>
              </a:ln>
            </c:spPr>
            <c:extLst>
              <c:ext xmlns:c16="http://schemas.microsoft.com/office/drawing/2014/chart" uri="{C3380CC4-5D6E-409C-BE32-E72D297353CC}">
                <c16:uniqueId val="{00000000-FE61-4661-8A4F-4F96EE790A9D}"/>
              </c:ext>
            </c:extLst>
          </c:dPt>
          <c:dPt>
            <c:idx val="3"/>
            <c:invertIfNegative val="0"/>
            <c:bubble3D val="0"/>
            <c:spPr>
              <a:solidFill>
                <a:srgbClr val="747480"/>
              </a:solidFill>
              <a:ln w="9525" algn="ctr">
                <a:solidFill>
                  <a:schemeClr val="tx1"/>
                </a:solidFill>
                <a:prstDash val="solid"/>
              </a:ln>
            </c:spPr>
            <c:extLst>
              <c:ext xmlns:c16="http://schemas.microsoft.com/office/drawing/2014/chart" uri="{C3380CC4-5D6E-409C-BE32-E72D297353CC}">
                <c16:uniqueId val="{00000001-FE61-4661-8A4F-4F96EE790A9D}"/>
              </c:ext>
            </c:extLst>
          </c:dPt>
          <c:dLbls>
            <c:dLbl>
              <c:idx val="0"/>
              <c:layout>
                <c:manualLayout>
                  <c:x val="0"/>
                  <c:y val="-4.657661853749418E-4"/>
                </c:manualLayout>
              </c:layout>
              <c:tx>
                <c:rich>
                  <a:bodyPr wrap="none"/>
                  <a:lstStyle/>
                  <a:p>
                    <a:pPr>
                      <a:defRPr sz="1200" kern="1200">
                        <a:solidFill>
                          <a:schemeClr val="bg1"/>
                        </a:solidFill>
                        <a:latin typeface="+mn-lt"/>
                        <a:ea typeface="+mj-ea"/>
                        <a:cs typeface="+mj-cs"/>
                      </a:defRPr>
                    </a:pPr>
                    <a:r>
                      <a:rPr lang="en-US"/>
                      <a:t>71 %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FE61-4661-8A4F-4F96EE790A9D}"/>
                </c:ext>
              </c:extLst>
            </c:dLbl>
            <c:dLbl>
              <c:idx val="1"/>
              <c:layout>
                <c:manualLayout>
                  <c:x val="0"/>
                  <c:y val="0"/>
                </c:manualLayout>
              </c:layout>
              <c:tx>
                <c:rich>
                  <a:bodyPr wrap="none"/>
                  <a:lstStyle/>
                  <a:p>
                    <a:pPr>
                      <a:defRPr sz="1200" kern="1200">
                        <a:solidFill>
                          <a:schemeClr val="bg1"/>
                        </a:solidFill>
                        <a:latin typeface="+mj-lt"/>
                        <a:ea typeface="+mj-ea"/>
                        <a:cs typeface="+mj-cs"/>
                      </a:defRPr>
                    </a:pPr>
                    <a:r>
                      <a:rPr lang="en-US"/>
                      <a:t>87 %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4-4090-4EE9-B8FD-EA22D921A416}"/>
                </c:ext>
              </c:extLst>
            </c:dLbl>
            <c:dLbl>
              <c:idx val="2"/>
              <c:layout>
                <c:manualLayout>
                  <c:x val="0"/>
                  <c:y val="-4.657661853749418E-4"/>
                </c:manualLayout>
              </c:layout>
              <c:tx>
                <c:rich>
                  <a:bodyPr wrap="none"/>
                  <a:lstStyle/>
                  <a:p>
                    <a:pPr>
                      <a:defRPr sz="1200" kern="1200">
                        <a:solidFill>
                          <a:schemeClr val="bg1"/>
                        </a:solidFill>
                        <a:latin typeface="+mj-lt"/>
                        <a:ea typeface="+mj-ea"/>
                        <a:cs typeface="+mj-cs"/>
                      </a:defRPr>
                    </a:pPr>
                    <a:r>
                      <a:rPr lang="en-US"/>
                      <a:t>74 %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3-FE61-4661-8A4F-4F96EE790A9D}"/>
                </c:ext>
              </c:extLst>
            </c:dLbl>
            <c:dLbl>
              <c:idx val="3"/>
              <c:layout>
                <c:manualLayout>
                  <c:x val="0"/>
                  <c:y val="0"/>
                </c:manualLayout>
              </c:layout>
              <c:tx>
                <c:rich>
                  <a:bodyPr wrap="none"/>
                  <a:lstStyle/>
                  <a:p>
                    <a:pPr>
                      <a:defRPr sz="1200" kern="1200">
                        <a:solidFill>
                          <a:schemeClr val="tx1"/>
                        </a:solidFill>
                        <a:latin typeface="+mj-lt"/>
                        <a:ea typeface="+mj-ea"/>
                        <a:cs typeface="+mj-cs"/>
                      </a:defRPr>
                    </a:pPr>
                    <a:r>
                      <a:rPr lang="en-US"/>
                      <a:t>44 %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1-FE61-4661-8A4F-4F96EE790A9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#,##0"%";"-"#,##0"%"</c:formatCode>
                <c:ptCount val="4"/>
                <c:pt idx="0">
                  <c:v>71.2</c:v>
                </c:pt>
                <c:pt idx="1">
                  <c:v>87.4</c:v>
                </c:pt>
                <c:pt idx="2">
                  <c:v>74.3</c:v>
                </c:pt>
                <c:pt idx="3">
                  <c:v>43.8</c:v>
                </c:pt>
              </c:numCache>
            </c:numRef>
          </c:val>
          <c:extLst>
            <c:ext xmlns:c16="http://schemas.microsoft.com/office/drawing/2014/chart" uri="{C3380CC4-5D6E-409C-BE32-E72D297353CC}">
              <c16:uniqueId val="{00000004-FE61-4661-8A4F-4F96EE790A9D}"/>
            </c:ext>
          </c:extLst>
        </c:ser>
        <c:dLbls>
          <c:showLegendKey val="0"/>
          <c:showVal val="0"/>
          <c:showCatName val="0"/>
          <c:showSerName val="0"/>
          <c:showPercent val="0"/>
          <c:showBubbleSize val="0"/>
        </c:dLbls>
        <c:gapWidth val="80"/>
        <c:overlap val="100"/>
        <c:axId val="410179584"/>
        <c:axId val="146204352"/>
      </c:barChart>
      <c:catAx>
        <c:axId val="410179584"/>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46204352"/>
        <c:crosses val="min"/>
        <c:auto val="0"/>
        <c:lblAlgn val="ctr"/>
        <c:lblOffset val="100"/>
        <c:noMultiLvlLbl val="0"/>
      </c:catAx>
      <c:valAx>
        <c:axId val="146204352"/>
        <c:scaling>
          <c:orientation val="minMax"/>
          <c:max val="100"/>
          <c:min val="0"/>
        </c:scaling>
        <c:delete val="0"/>
        <c:axPos val="l"/>
        <c:majorGridlines>
          <c:spPr>
            <a:ln>
              <a:noFill/>
            </a:ln>
          </c:spPr>
        </c:majorGridlines>
        <c:numFmt formatCode="#,##0&quot;%&quot;;&quot;-&quot;#,##0&quot;%&quot;" sourceLinked="0"/>
        <c:majorTickMark val="out"/>
        <c:minorTickMark val="none"/>
        <c:tickLblPos val="nextTo"/>
        <c:spPr>
          <a:ln w="3175" algn="ctr">
            <a:solidFill>
              <a:srgbClr val="747480"/>
            </a:solidFill>
            <a:prstDash val="solid"/>
          </a:ln>
        </c:spPr>
        <c:txPr>
          <a:bodyPr wrap="none"/>
          <a:lstStyle/>
          <a:p>
            <a:pPr>
              <a:defRPr sz="1200" kern="1200">
                <a:solidFill>
                  <a:schemeClr val="bg1"/>
                </a:solidFill>
                <a:latin typeface="+mn-lt"/>
                <a:ea typeface="+mn-ea"/>
                <a:cs typeface="+mn-cs"/>
              </a:defRPr>
            </a:pPr>
            <a:endParaRPr lang="en-US"/>
          </a:p>
        </c:txPr>
        <c:crossAx val="410179584"/>
        <c:crosses val="min"/>
        <c:crossBetween val="between"/>
        <c:majorUnit val="2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bg1"/>
                </a:solidFill>
                <a:latin typeface="+mn-lt"/>
                <a:ea typeface="+mn-ea"/>
                <a:cs typeface="+mn-cs"/>
              </a:defRPr>
            </a:pPr>
            <a:r>
              <a:rPr lang="en-US" sz="1100" b="1" baseline="0"/>
              <a:t>¿Hay un </a:t>
            </a:r>
            <a:r>
              <a:rPr lang="en-US" sz="1100" b="1" baseline="0" err="1"/>
              <a:t>informe</a:t>
            </a:r>
            <a:r>
              <a:rPr lang="en-US" sz="1100" b="1" baseline="0"/>
              <a:t> de </a:t>
            </a:r>
            <a:br>
              <a:rPr lang="en-US" sz="1100" b="1" baseline="0"/>
            </a:br>
            <a:r>
              <a:rPr lang="en-US" sz="1100" b="1" baseline="0" err="1"/>
              <a:t>audiencia</a:t>
            </a:r>
            <a:r>
              <a:rPr lang="en-US" sz="1100" b="1" baseline="0"/>
              <a:t> </a:t>
            </a:r>
            <a:r>
              <a:rPr lang="en-US" sz="1100" b="1" baseline="0" err="1"/>
              <a:t>disponible</a:t>
            </a:r>
            <a:r>
              <a:rPr lang="en-US" sz="1100" b="1" baseline="0"/>
              <a:t>?</a:t>
            </a:r>
          </a:p>
        </c:rich>
      </c:tx>
      <c:layout>
        <c:manualLayout>
          <c:xMode val="edge"/>
          <c:yMode val="edge"/>
          <c:x val="0.6308275253717327"/>
          <c:y val="0.18682446223608287"/>
        </c:manualLayout>
      </c:layout>
      <c:overlay val="0"/>
      <c:spPr>
        <a:noFill/>
        <a:ln>
          <a:noFill/>
        </a:ln>
        <a:effectLst/>
      </c:spPr>
    </c:title>
    <c:autoTitleDeleted val="0"/>
    <c:plotArea>
      <c:layout>
        <c:manualLayout>
          <c:layoutTarget val="inner"/>
          <c:xMode val="edge"/>
          <c:yMode val="edge"/>
          <c:x val="0.31357557239868827"/>
          <c:y val="9.0209526051137148E-2"/>
          <c:w val="0.28781502758583749"/>
          <c:h val="0.81301582281307416"/>
        </c:manualLayout>
      </c:layout>
      <c:pieChart>
        <c:varyColors val="1"/>
        <c:ser>
          <c:idx val="0"/>
          <c:order val="0"/>
          <c:tx>
            <c:strRef>
              <c:f>Sheet1!$B$1</c:f>
              <c:strCache>
                <c:ptCount val="1"/>
                <c:pt idx="0">
                  <c:v>Value</c:v>
                </c:pt>
              </c:strCache>
            </c:strRef>
          </c:tx>
          <c:spPr>
            <a:solidFill>
              <a:srgbClr val="C4C4CD"/>
            </a:solidFill>
            <a:ln w="9525">
              <a:solidFill>
                <a:schemeClr val="tx1"/>
              </a:solidFill>
            </a:ln>
          </c:spPr>
          <c:dPt>
            <c:idx val="0"/>
            <c:bubble3D val="0"/>
            <c:spPr>
              <a:solidFill>
                <a:srgbClr val="FFE600"/>
              </a:solidFill>
              <a:ln w="9525">
                <a:solidFill>
                  <a:schemeClr val="tx1"/>
                </a:solidFill>
              </a:ln>
              <a:effectLst/>
            </c:spPr>
            <c:extLst>
              <c:ext xmlns:c16="http://schemas.microsoft.com/office/drawing/2014/chart" uri="{C3380CC4-5D6E-409C-BE32-E72D297353CC}">
                <c16:uniqueId val="{00000001-3D46-4368-9304-4F266DAD7A73}"/>
              </c:ext>
            </c:extLst>
          </c:dPt>
          <c:dPt>
            <c:idx val="1"/>
            <c:bubble3D val="0"/>
            <c:spPr>
              <a:solidFill>
                <a:srgbClr val="C4C4CD"/>
              </a:solidFill>
              <a:ln w="9525">
                <a:solidFill>
                  <a:schemeClr val="tx1"/>
                </a:solidFill>
              </a:ln>
              <a:effectLst/>
            </c:spPr>
            <c:extLst>
              <c:ext xmlns:c16="http://schemas.microsoft.com/office/drawing/2014/chart" uri="{C3380CC4-5D6E-409C-BE32-E72D297353CC}">
                <c16:uniqueId val="{00000003-3D46-4368-9304-4F266DAD7A73}"/>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No</c:v>
                </c:pt>
                <c:pt idx="1">
                  <c:v>Sí</c:v>
                </c:pt>
              </c:strCache>
            </c:strRef>
          </c:cat>
          <c:val>
            <c:numRef>
              <c:f>Sheet1!$B$2:$B$3</c:f>
              <c:numCache>
                <c:formatCode>General</c:formatCode>
                <c:ptCount val="2"/>
                <c:pt idx="0">
                  <c:v>27</c:v>
                </c:pt>
                <c:pt idx="1">
                  <c:v>46</c:v>
                </c:pt>
              </c:numCache>
            </c:numRef>
          </c:val>
          <c:extLst>
            <c:ext xmlns:c16="http://schemas.microsoft.com/office/drawing/2014/chart" uri="{C3380CC4-5D6E-409C-BE32-E72D297353CC}">
              <c16:uniqueId val="{00000004-3D46-4368-9304-4F266DAD7A73}"/>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79932991710867074"/>
          <c:y val="0.38389222182935617"/>
          <c:w val="8.9445561671123622E-2"/>
          <c:h val="0.2386015274843686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182386656796103"/>
          <c:y val="0"/>
          <c:w val="0.60407356932947498"/>
          <c:h val="1"/>
        </c:manualLayout>
      </c:layout>
      <c:barChart>
        <c:barDir val="bar"/>
        <c:grouping val="clustered"/>
        <c:varyColors val="0"/>
        <c:ser>
          <c:idx val="0"/>
          <c:order val="0"/>
          <c:tx>
            <c:strRef>
              <c:f>Sheet1!$B$1</c:f>
              <c:strCache>
                <c:ptCount val="1"/>
                <c:pt idx="0">
                  <c:v>Series 1</c:v>
                </c:pt>
              </c:strCache>
            </c:strRef>
          </c:tx>
          <c:spPr>
            <a:solidFill>
              <a:srgbClr val="C4C4CD"/>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Admin Area</c:v>
                </c:pt>
                <c:pt idx="1">
                  <c:v>Bus</c:v>
                </c:pt>
                <c:pt idx="2">
                  <c:v>Off-campus School</c:v>
                </c:pt>
                <c:pt idx="3">
                  <c:v>Playground</c:v>
                </c:pt>
                <c:pt idx="4">
                  <c:v>On-campus outside</c:v>
                </c:pt>
                <c:pt idx="5">
                  <c:v>Cafeteria</c:v>
                </c:pt>
                <c:pt idx="6">
                  <c:v>Restroom</c:v>
                </c:pt>
                <c:pt idx="7">
                  <c:v>On-campus inside</c:v>
                </c:pt>
                <c:pt idx="8">
                  <c:v>Hallway</c:v>
                </c:pt>
                <c:pt idx="9">
                  <c:v>Classroom</c:v>
                </c:pt>
              </c:strCache>
            </c:strRef>
          </c:cat>
          <c:val>
            <c:numRef>
              <c:f>Sheet1!$B$2:$B$11</c:f>
              <c:numCache>
                <c:formatCode>General</c:formatCode>
                <c:ptCount val="10"/>
                <c:pt idx="0">
                  <c:v>78</c:v>
                </c:pt>
                <c:pt idx="1">
                  <c:v>82</c:v>
                </c:pt>
                <c:pt idx="2">
                  <c:v>86</c:v>
                </c:pt>
                <c:pt idx="3">
                  <c:v>105</c:v>
                </c:pt>
                <c:pt idx="4">
                  <c:v>159</c:v>
                </c:pt>
                <c:pt idx="5">
                  <c:v>209</c:v>
                </c:pt>
                <c:pt idx="6">
                  <c:v>295</c:v>
                </c:pt>
                <c:pt idx="7">
                  <c:v>308</c:v>
                </c:pt>
                <c:pt idx="8">
                  <c:v>733</c:v>
                </c:pt>
                <c:pt idx="9">
                  <c:v>929</c:v>
                </c:pt>
              </c:numCache>
            </c:numRef>
          </c:val>
          <c:extLst>
            <c:ext xmlns:c16="http://schemas.microsoft.com/office/drawing/2014/chart" uri="{C3380CC4-5D6E-409C-BE32-E72D297353CC}">
              <c16:uniqueId val="{00000000-44CE-4767-AB84-53B50F745D98}"/>
            </c:ext>
          </c:extLst>
        </c:ser>
        <c:dLbls>
          <c:showLegendKey val="0"/>
          <c:showVal val="0"/>
          <c:showCatName val="0"/>
          <c:showSerName val="0"/>
          <c:showPercent val="0"/>
          <c:showBubbleSize val="0"/>
        </c:dLbls>
        <c:gapWidth val="70"/>
        <c:axId val="342470144"/>
        <c:axId val="341912384"/>
      </c:barChart>
      <c:catAx>
        <c:axId val="342470144"/>
        <c:scaling>
          <c:orientation val="minMax"/>
        </c:scaling>
        <c:delete val="0"/>
        <c:axPos val="l"/>
        <c:title>
          <c:tx>
            <c:rich>
              <a:bodyPr rot="-5400000" spcFirstLastPara="1" vertOverflow="ellipsis" vert="horz" wrap="square" anchor="ctr" anchorCtr="1"/>
              <a:lstStyle/>
              <a:p>
                <a:pPr>
                  <a:defRPr sz="1000" b="1" i="0" u="none" strike="noStrike" kern="1200" baseline="0">
                    <a:solidFill>
                      <a:schemeClr val="bg1"/>
                    </a:solidFill>
                    <a:latin typeface="+mn-lt"/>
                    <a:ea typeface="+mn-ea"/>
                    <a:cs typeface="+mn-cs"/>
                  </a:defRPr>
                </a:pPr>
                <a:r>
                  <a:rPr lang="de-DE" sz="1000" b="1"/>
                  <a:t>Ubicación</a:t>
                </a:r>
              </a:p>
            </c:rich>
          </c:tx>
          <c:layout>
            <c:manualLayout>
              <c:xMode val="edge"/>
              <c:yMode val="edge"/>
              <c:x val="0"/>
              <c:y val="0.35160319537027357"/>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1912384"/>
        <c:crosses val="autoZero"/>
        <c:auto val="1"/>
        <c:lblAlgn val="ctr"/>
        <c:lblOffset val="100"/>
        <c:noMultiLvlLbl val="0"/>
      </c:catAx>
      <c:valAx>
        <c:axId val="341912384"/>
        <c:scaling>
          <c:orientation val="minMax"/>
        </c:scaling>
        <c:delete val="0"/>
        <c:axPos val="b"/>
        <c:numFmt formatCode="#,##0" sourceLinked="0"/>
        <c:majorTickMark val="none"/>
        <c:minorTickMark val="none"/>
        <c:tickLblPos val="none"/>
        <c:spPr>
          <a:noFill/>
          <a:ln w="12700">
            <a:no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24701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52607847096036"/>
          <c:y val="0"/>
          <c:w val="0.85572772954662724"/>
          <c:h val="0.81792691506345216"/>
        </c:manualLayout>
      </c:layout>
      <c:barChart>
        <c:barDir val="bar"/>
        <c:grouping val="clustered"/>
        <c:varyColors val="0"/>
        <c:ser>
          <c:idx val="0"/>
          <c:order val="0"/>
          <c:tx>
            <c:strRef>
              <c:f>Sheet1!$B$1</c:f>
              <c:strCache>
                <c:ptCount val="1"/>
                <c:pt idx="0">
                  <c:v>Series 1</c:v>
                </c:pt>
              </c:strCache>
            </c:strRef>
          </c:tx>
          <c:spPr>
            <a:solidFill>
              <a:srgbClr val="C4C4CD"/>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Sheet1!$B$2:$B$13</c:f>
              <c:numCache>
                <c:formatCode>General</c:formatCode>
                <c:ptCount val="12"/>
                <c:pt idx="0">
                  <c:v>21</c:v>
                </c:pt>
                <c:pt idx="1">
                  <c:v>10</c:v>
                </c:pt>
                <c:pt idx="2">
                  <c:v>32</c:v>
                </c:pt>
                <c:pt idx="3">
                  <c:v>54</c:v>
                </c:pt>
                <c:pt idx="4">
                  <c:v>118</c:v>
                </c:pt>
                <c:pt idx="5">
                  <c:v>132</c:v>
                </c:pt>
                <c:pt idx="6">
                  <c:v>321</c:v>
                </c:pt>
                <c:pt idx="7">
                  <c:v>576</c:v>
                </c:pt>
                <c:pt idx="8">
                  <c:v>693</c:v>
                </c:pt>
                <c:pt idx="9">
                  <c:v>534</c:v>
                </c:pt>
                <c:pt idx="10">
                  <c:v>432</c:v>
                </c:pt>
                <c:pt idx="11">
                  <c:v>402</c:v>
                </c:pt>
              </c:numCache>
            </c:numRef>
          </c:val>
          <c:extLst>
            <c:ext xmlns:c16="http://schemas.microsoft.com/office/drawing/2014/chart" uri="{C3380CC4-5D6E-409C-BE32-E72D297353CC}">
              <c16:uniqueId val="{00000000-03A6-4048-92DF-1756B5241C4C}"/>
            </c:ext>
          </c:extLst>
        </c:ser>
        <c:dLbls>
          <c:showLegendKey val="0"/>
          <c:showVal val="0"/>
          <c:showCatName val="0"/>
          <c:showSerName val="0"/>
          <c:showPercent val="0"/>
          <c:showBubbleSize val="0"/>
        </c:dLbls>
        <c:gapWidth val="70"/>
        <c:axId val="342775808"/>
        <c:axId val="341914112"/>
      </c:barChart>
      <c:catAx>
        <c:axId val="342775808"/>
        <c:scaling>
          <c:orientation val="minMax"/>
        </c:scaling>
        <c:delete val="0"/>
        <c:axPos val="l"/>
        <c:title>
          <c:tx>
            <c:rich>
              <a:bodyPr rot="-5400000" spcFirstLastPara="1" vertOverflow="ellipsis" vert="horz" wrap="square" anchor="ctr" anchorCtr="1"/>
              <a:lstStyle/>
              <a:p>
                <a:pPr>
                  <a:defRPr sz="1000" b="1" i="0" u="none" strike="noStrike" kern="1200" baseline="0">
                    <a:solidFill>
                      <a:schemeClr val="bg1"/>
                    </a:solidFill>
                    <a:latin typeface="+mn-lt"/>
                    <a:ea typeface="+mn-ea"/>
                    <a:cs typeface="+mn-cs"/>
                  </a:defRPr>
                </a:pPr>
                <a:r>
                  <a:rPr lang="de-DE" sz="1000" b="1"/>
                  <a:t>Grado</a:t>
                </a:r>
              </a:p>
            </c:rich>
          </c:tx>
          <c:layout>
            <c:manualLayout>
              <c:xMode val="edge"/>
              <c:yMode val="edge"/>
              <c:x val="7.7394171882361488E-4"/>
              <c:y val="0.39918012825716376"/>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1914112"/>
        <c:crosses val="autoZero"/>
        <c:auto val="1"/>
        <c:lblAlgn val="ctr"/>
        <c:lblOffset val="100"/>
        <c:noMultiLvlLbl val="0"/>
      </c:catAx>
      <c:valAx>
        <c:axId val="34191411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bg1"/>
                    </a:solidFill>
                    <a:latin typeface="+mn-lt"/>
                    <a:ea typeface="+mn-ea"/>
                    <a:cs typeface="+mn-cs"/>
                  </a:defRPr>
                </a:pPr>
                <a:r>
                  <a:rPr lang="de-DE" b="1"/>
                  <a:t>Recuento</a:t>
                </a:r>
              </a:p>
            </c:rich>
          </c:tx>
          <c:overlay val="0"/>
          <c:spPr>
            <a:noFill/>
            <a:ln>
              <a:noFill/>
            </a:ln>
            <a:effectLst/>
          </c:spPr>
        </c:title>
        <c:numFmt formatCode="#,##0" sourceLinked="0"/>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2775808"/>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361919164767187E-2"/>
          <c:y val="0.10206720800522537"/>
          <c:w val="0.91768415500934986"/>
          <c:h val="0.63140805987553206"/>
        </c:manualLayout>
      </c:layout>
      <c:lineChart>
        <c:grouping val="standard"/>
        <c:varyColors val="0"/>
        <c:ser>
          <c:idx val="0"/>
          <c:order val="0"/>
          <c:tx>
            <c:strRef>
              <c:f>Sheet1!$B$1</c:f>
              <c:strCache>
                <c:ptCount val="1"/>
                <c:pt idx="0">
                  <c:v>Series 1</c:v>
                </c:pt>
              </c:strCache>
            </c:strRef>
          </c:tx>
          <c:spPr>
            <a:ln w="19050" cap="rnd">
              <a:solidFill>
                <a:srgbClr val="747480"/>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September</c:v>
                </c:pt>
                <c:pt idx="1">
                  <c:v>October</c:v>
                </c:pt>
                <c:pt idx="2">
                  <c:v>November</c:v>
                </c:pt>
                <c:pt idx="3">
                  <c:v>December</c:v>
                </c:pt>
                <c:pt idx="4">
                  <c:v>January</c:v>
                </c:pt>
                <c:pt idx="5">
                  <c:v>February</c:v>
                </c:pt>
                <c:pt idx="6">
                  <c:v>March</c:v>
                </c:pt>
                <c:pt idx="7">
                  <c:v>April</c:v>
                </c:pt>
                <c:pt idx="8">
                  <c:v>May</c:v>
                </c:pt>
                <c:pt idx="9">
                  <c:v>June</c:v>
                </c:pt>
              </c:strCache>
            </c:strRef>
          </c:cat>
          <c:val>
            <c:numRef>
              <c:f>Sheet1!$B$2:$B$11</c:f>
              <c:numCache>
                <c:formatCode>General</c:formatCode>
                <c:ptCount val="10"/>
                <c:pt idx="0">
                  <c:v>133</c:v>
                </c:pt>
                <c:pt idx="1">
                  <c:v>311</c:v>
                </c:pt>
                <c:pt idx="2">
                  <c:v>371</c:v>
                </c:pt>
                <c:pt idx="3">
                  <c:v>281</c:v>
                </c:pt>
                <c:pt idx="4">
                  <c:v>250</c:v>
                </c:pt>
                <c:pt idx="5">
                  <c:v>248</c:v>
                </c:pt>
                <c:pt idx="6">
                  <c:v>500</c:v>
                </c:pt>
                <c:pt idx="7">
                  <c:v>300</c:v>
                </c:pt>
                <c:pt idx="8">
                  <c:v>404</c:v>
                </c:pt>
                <c:pt idx="9">
                  <c:v>150</c:v>
                </c:pt>
              </c:numCache>
            </c:numRef>
          </c:val>
          <c:smooth val="0"/>
          <c:extLst>
            <c:ext xmlns:c16="http://schemas.microsoft.com/office/drawing/2014/chart" uri="{C3380CC4-5D6E-409C-BE32-E72D297353CC}">
              <c16:uniqueId val="{00000000-5F43-4C81-823D-7375B0EB5842}"/>
            </c:ext>
          </c:extLst>
        </c:ser>
        <c:dLbls>
          <c:showLegendKey val="0"/>
          <c:showVal val="0"/>
          <c:showCatName val="0"/>
          <c:showSerName val="0"/>
          <c:showPercent val="0"/>
          <c:showBubbleSize val="0"/>
        </c:dLbls>
        <c:smooth val="0"/>
        <c:axId val="343192064"/>
        <c:axId val="341915840"/>
      </c:lineChart>
      <c:catAx>
        <c:axId val="343192064"/>
        <c:scaling>
          <c:orientation val="minMax"/>
        </c:scaling>
        <c:delete val="0"/>
        <c:axPos val="b"/>
        <c:title>
          <c:tx>
            <c:rich>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r>
                  <a:rPr lang="de-DE" sz="1200" b="1"/>
                  <a:t>Mes</a:t>
                </a:r>
              </a:p>
            </c:rich>
          </c:tx>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1915840"/>
        <c:crosses val="autoZero"/>
        <c:auto val="1"/>
        <c:lblAlgn val="ctr"/>
        <c:lblOffset val="100"/>
        <c:noMultiLvlLbl val="0"/>
      </c:catAx>
      <c:valAx>
        <c:axId val="341915840"/>
        <c:scaling>
          <c:orientation val="minMax"/>
          <c:max val="600"/>
        </c:scaling>
        <c:delete val="0"/>
        <c:axPos val="l"/>
        <c:title>
          <c:tx>
            <c:rich>
              <a:bodyPr rot="-5400000" spcFirstLastPara="1" vertOverflow="ellipsis" vert="horz" wrap="square" anchor="ctr" anchorCtr="1"/>
              <a:lstStyle/>
              <a:p>
                <a:pPr>
                  <a:defRPr sz="1200" b="1" i="0" u="none" strike="noStrike" kern="1200" baseline="0">
                    <a:solidFill>
                      <a:schemeClr val="bg1"/>
                    </a:solidFill>
                    <a:latin typeface="+mn-lt"/>
                    <a:ea typeface="+mn-ea"/>
                    <a:cs typeface="+mn-cs"/>
                  </a:defRPr>
                </a:pPr>
                <a:r>
                  <a:rPr lang="de-DE" sz="1200" b="1"/>
                  <a:t>Recuento total</a:t>
                </a:r>
              </a:p>
            </c:rich>
          </c:tx>
          <c:layout>
            <c:manualLayout>
              <c:xMode val="edge"/>
              <c:yMode val="edge"/>
              <c:x val="2.0238675411202241E-3"/>
              <c:y val="5.7148869077800493E-2"/>
            </c:manualLayout>
          </c:layout>
          <c:overlay val="0"/>
          <c:spPr>
            <a:noFill/>
            <a:ln>
              <a:noFill/>
            </a:ln>
            <a:effectLst/>
          </c:spPr>
        </c:title>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43192064"/>
        <c:crosses val="autoZero"/>
        <c:crossBetween val="midCat"/>
        <c:majorUnit val="2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bg1"/>
                </a:solidFill>
                <a:latin typeface="+mn-lt"/>
                <a:ea typeface="+mn-ea"/>
                <a:cs typeface="+mn-cs"/>
              </a:defRPr>
            </a:pPr>
            <a:r>
              <a:rPr lang="de-DE" sz="1400" b="1" u="none"/>
              <a:t>Conciliación entre los datos de la ruta planificada y los datos de llegada</a:t>
            </a:r>
          </a:p>
        </c:rich>
      </c:tx>
      <c:layout>
        <c:manualLayout>
          <c:xMode val="edge"/>
          <c:yMode val="edge"/>
          <c:x val="0.20112654320987655"/>
          <c:y val="1.0101010101010102E-2"/>
        </c:manualLayout>
      </c:layout>
      <c:overlay val="0"/>
      <c:spPr>
        <a:noFill/>
        <a:ln>
          <a:noFill/>
        </a:ln>
        <a:effectLst/>
      </c:spPr>
    </c:title>
    <c:autoTitleDeleted val="0"/>
    <c:plotArea>
      <c:layout>
        <c:manualLayout>
          <c:layoutTarget val="inner"/>
          <c:xMode val="edge"/>
          <c:yMode val="edge"/>
          <c:x val="8.4087135595334678E-2"/>
          <c:y val="0.15982899864789629"/>
          <c:w val="0.89939574785351384"/>
          <c:h val="0.43663564781675018"/>
        </c:manualLayout>
      </c:layout>
      <c:barChart>
        <c:barDir val="col"/>
        <c:grouping val="stacked"/>
        <c:varyColors val="0"/>
        <c:ser>
          <c:idx val="0"/>
          <c:order val="0"/>
          <c:tx>
            <c:strRef>
              <c:f>Sheet1!$B$1</c:f>
              <c:strCache>
                <c:ptCount val="1"/>
                <c:pt idx="0">
                  <c:v>White</c:v>
                </c:pt>
              </c:strCache>
            </c:strRef>
          </c:tx>
          <c:spPr>
            <a:noFill/>
            <a:ln>
              <a:noFill/>
            </a:ln>
            <a:effectLst/>
          </c:spPr>
          <c:invertIfNegative val="0"/>
          <c:cat>
            <c:strRef>
              <c:f>Sheet1!$A$2:$A$9</c:f>
              <c:strCache>
                <c:ptCount val="8"/>
                <c:pt idx="0">
                  <c:v>AM Routes Planned</c:v>
                </c:pt>
                <c:pt idx="1">
                  <c:v>Charter/Private Routes</c:v>
                </c:pt>
                <c:pt idx="2">
                  <c:v>Uncovered Routes</c:v>
                </c:pt>
                <c:pt idx="3">
                  <c:v>Planned Routes with No Arrival Data</c:v>
                </c:pt>
                <c:pt idx="4">
                  <c:v>Unplanned AM Arrivals</c:v>
                </c:pt>
                <c:pt idx="5">
                  <c:v>Duplicate Arrivals</c:v>
                </c:pt>
                <c:pt idx="6">
                  <c:v>Duplicate Arrivals with different anchor time/arrival time</c:v>
                </c:pt>
                <c:pt idx="7">
                  <c:v>Total arrivals provided by BPS</c:v>
                </c:pt>
              </c:strCache>
            </c:strRef>
          </c:cat>
          <c:val>
            <c:numRef>
              <c:f>Sheet1!$B$2:$B$9</c:f>
              <c:numCache>
                <c:formatCode>General</c:formatCode>
                <c:ptCount val="8"/>
                <c:pt idx="1">
                  <c:v>105375</c:v>
                </c:pt>
                <c:pt idx="2">
                  <c:v>103550</c:v>
                </c:pt>
                <c:pt idx="3">
                  <c:v>77223</c:v>
                </c:pt>
                <c:pt idx="4">
                  <c:v>77223</c:v>
                </c:pt>
                <c:pt idx="5">
                  <c:v>80781</c:v>
                </c:pt>
                <c:pt idx="6">
                  <c:v>80799</c:v>
                </c:pt>
              </c:numCache>
            </c:numRef>
          </c:val>
          <c:extLst>
            <c:ext xmlns:c16="http://schemas.microsoft.com/office/drawing/2014/chart" uri="{C3380CC4-5D6E-409C-BE32-E72D297353CC}">
              <c16:uniqueId val="{00000000-4F6D-4A39-984A-C5A637445B20}"/>
            </c:ext>
          </c:extLst>
        </c:ser>
        <c:ser>
          <c:idx val="1"/>
          <c:order val="1"/>
          <c:tx>
            <c:strRef>
              <c:f>Sheet1!$C$1</c:f>
              <c:strCache>
                <c:ptCount val="1"/>
                <c:pt idx="0">
                  <c:v>Bar</c:v>
                </c:pt>
              </c:strCache>
            </c:strRef>
          </c:tx>
          <c:spPr>
            <a:solidFill>
              <a:schemeClr val="accent1"/>
            </a:solidFill>
            <a:ln>
              <a:noFill/>
            </a:ln>
            <a:effectLst/>
          </c:spPr>
          <c:invertIfNegative val="0"/>
          <c:dPt>
            <c:idx val="0"/>
            <c:invertIfNegative val="0"/>
            <c:bubble3D val="0"/>
            <c:spPr>
              <a:solidFill>
                <a:schemeClr val="tx2"/>
              </a:solidFill>
              <a:ln>
                <a:noFill/>
              </a:ln>
              <a:effectLst/>
            </c:spPr>
            <c:extLst>
              <c:ext xmlns:c16="http://schemas.microsoft.com/office/drawing/2014/chart" uri="{C3380CC4-5D6E-409C-BE32-E72D297353CC}">
                <c16:uniqueId val="{00000002-4F6D-4A39-984A-C5A637445B20}"/>
              </c:ext>
            </c:extLst>
          </c:dPt>
          <c:dPt>
            <c:idx val="6"/>
            <c:invertIfNegative val="0"/>
            <c:bubble3D val="0"/>
            <c:extLst>
              <c:ext xmlns:c16="http://schemas.microsoft.com/office/drawing/2014/chart" uri="{C3380CC4-5D6E-409C-BE32-E72D297353CC}">
                <c16:uniqueId val="{00000004-4F6D-4A39-984A-C5A637445B20}"/>
              </c:ext>
            </c:extLst>
          </c:dPt>
          <c:dPt>
            <c:idx val="7"/>
            <c:invertIfNegative val="0"/>
            <c:bubble3D val="0"/>
            <c:spPr>
              <a:solidFill>
                <a:schemeClr val="tx2"/>
              </a:solidFill>
              <a:ln>
                <a:noFill/>
              </a:ln>
              <a:effectLst/>
            </c:spPr>
            <c:extLst>
              <c:ext xmlns:c16="http://schemas.microsoft.com/office/drawing/2014/chart" uri="{C3380CC4-5D6E-409C-BE32-E72D297353CC}">
                <c16:uniqueId val="{00000006-4F6D-4A39-984A-C5A637445B20}"/>
              </c:ext>
            </c:extLst>
          </c:dPt>
          <c:dLbls>
            <c:dLbl>
              <c:idx val="0"/>
              <c:layout>
                <c:manualLayout>
                  <c:x val="3.0031120043727201E-3"/>
                  <c:y val="4.70780760838622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F6D-4A39-984A-C5A637445B20}"/>
                </c:ext>
              </c:extLst>
            </c:dLbl>
            <c:dLbl>
              <c:idx val="3"/>
              <c:layout>
                <c:manualLayout>
                  <c:x val="-6.216544743655871E-17"/>
                  <c:y val="-3.8199458657190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F6D-4A39-984A-C5A637445B20}"/>
                </c:ext>
              </c:extLst>
            </c:dLbl>
            <c:dLbl>
              <c:idx val="4"/>
              <c:layout>
                <c:manualLayout>
                  <c:x val="0"/>
                  <c:y val="-4.24438429524338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F6D-4A39-984A-C5A637445B20}"/>
                </c:ext>
              </c:extLst>
            </c:dLbl>
            <c:dLbl>
              <c:idx val="5"/>
              <c:layout>
                <c:manualLayout>
                  <c:x val="1.6954408793757893E-3"/>
                  <c:y val="-4.24438429524338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F6D-4A39-984A-C5A637445B20}"/>
                </c:ext>
              </c:extLst>
            </c:dLbl>
            <c:dLbl>
              <c:idx val="6"/>
              <c:layout>
                <c:manualLayout>
                  <c:x val="0.11111514416179054"/>
                  <c:y val="0.16416486154592122"/>
                </c:manualLayout>
              </c:layout>
              <c:tx>
                <c:rich>
                  <a:bodyPr/>
                  <a:lstStyle/>
                  <a:p>
                    <a:r>
                      <a:rPr lang="en-US"/>
                      <a:t>80,835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4F6D-4A39-984A-C5A637445B20}"/>
                </c:ext>
              </c:extLst>
            </c:dLbl>
            <c:dLbl>
              <c:idx val="7"/>
              <c:delete val="1"/>
              <c:extLst>
                <c:ext xmlns:c15="http://schemas.microsoft.com/office/drawing/2012/chart" uri="{CE6537A1-D6FC-4f65-9D91-7224C49458BB}"/>
                <c:ext xmlns:c16="http://schemas.microsoft.com/office/drawing/2014/chart" uri="{C3380CC4-5D6E-409C-BE32-E72D297353CC}">
                  <c16:uniqueId val="{00000006-4F6D-4A39-984A-C5A637445B20}"/>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AM Routes Planned</c:v>
                </c:pt>
                <c:pt idx="1">
                  <c:v>Charter/Private Routes</c:v>
                </c:pt>
                <c:pt idx="2">
                  <c:v>Uncovered Routes</c:v>
                </c:pt>
                <c:pt idx="3">
                  <c:v>Planned Routes with No Arrival Data</c:v>
                </c:pt>
                <c:pt idx="4">
                  <c:v>Unplanned AM Arrivals</c:v>
                </c:pt>
                <c:pt idx="5">
                  <c:v>Duplicate Arrivals</c:v>
                </c:pt>
                <c:pt idx="6">
                  <c:v>Duplicate Arrivals with different anchor time/arrival time</c:v>
                </c:pt>
                <c:pt idx="7">
                  <c:v>Total arrivals provided by BPS</c:v>
                </c:pt>
              </c:strCache>
            </c:strRef>
          </c:cat>
          <c:val>
            <c:numRef>
              <c:f>Sheet1!$C$2:$C$9</c:f>
              <c:numCache>
                <c:formatCode>General</c:formatCode>
                <c:ptCount val="8"/>
                <c:pt idx="0">
                  <c:v>106847</c:v>
                </c:pt>
                <c:pt idx="4">
                  <c:v>3558</c:v>
                </c:pt>
                <c:pt idx="5">
                  <c:v>18</c:v>
                </c:pt>
                <c:pt idx="6">
                  <c:v>36</c:v>
                </c:pt>
                <c:pt idx="7">
                  <c:v>80835</c:v>
                </c:pt>
              </c:numCache>
            </c:numRef>
          </c:val>
          <c:extLst>
            <c:ext xmlns:c16="http://schemas.microsoft.com/office/drawing/2014/chart" uri="{C3380CC4-5D6E-409C-BE32-E72D297353CC}">
              <c16:uniqueId val="{0000000A-4F6D-4A39-984A-C5A637445B20}"/>
            </c:ext>
          </c:extLst>
        </c:ser>
        <c:ser>
          <c:idx val="2"/>
          <c:order val="2"/>
          <c:tx>
            <c:strRef>
              <c:f>Sheet1!$D$1</c:f>
              <c:strCache>
                <c:ptCount val="1"/>
                <c:pt idx="0">
                  <c:v>Negative</c:v>
                </c:pt>
              </c:strCache>
            </c:strRef>
          </c:tx>
          <c:spPr>
            <a:solidFill>
              <a:srgbClr val="FF4136"/>
            </a:solidFill>
            <a:ln>
              <a:noFill/>
            </a:ln>
            <a:effectLst/>
          </c:spPr>
          <c:invertIfNegative val="0"/>
          <c:dLbls>
            <c:dLbl>
              <c:idx val="1"/>
              <c:layout>
                <c:manualLayout>
                  <c:x val="-3.0031120043727479E-3"/>
                  <c:y val="5.5177073121883864E-2"/>
                </c:manualLayout>
              </c:layout>
              <c:tx>
                <c:rich>
                  <a:bodyPr/>
                  <a:lstStyle/>
                  <a:p>
                    <a:r>
                      <a:rPr lang="en-US"/>
                      <a:t>(</a:t>
                    </a:r>
                    <a:fld id="{3BD60AED-A696-4945-BF60-F3FEDF136D68}" type="VALUE">
                      <a:rPr lang="en-US" smtClean="0"/>
                      <a:pPr/>
                      <a:t>[VALUE]</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4F6D-4A39-984A-C5A637445B20}"/>
                </c:ext>
              </c:extLst>
            </c:dLbl>
            <c:dLbl>
              <c:idx val="2"/>
              <c:layout>
                <c:manualLayout>
                  <c:x val="-3.0031120043727201E-3"/>
                  <c:y val="5.1542455912890368E-2"/>
                </c:manualLayout>
              </c:layout>
              <c:tx>
                <c:rich>
                  <a:bodyPr/>
                  <a:lstStyle/>
                  <a:p>
                    <a:r>
                      <a:rPr lang="en-US"/>
                      <a:t>(</a:t>
                    </a:r>
                    <a:fld id="{E1990F1C-B34B-4832-A225-6F05A5197A25}" type="VALUE">
                      <a:rPr lang="en-US" smtClean="0"/>
                      <a:pPr/>
                      <a:t>[VALUE]</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C-4F6D-4A39-984A-C5A637445B20}"/>
                </c:ext>
              </c:extLst>
            </c:dLbl>
            <c:dLbl>
              <c:idx val="3"/>
              <c:layout>
                <c:manualLayout>
                  <c:x val="-3.0031120043727752E-3"/>
                  <c:y val="0.10876840696117805"/>
                </c:manualLayout>
              </c:layout>
              <c:tx>
                <c:rich>
                  <a:bodyPr/>
                  <a:lstStyle/>
                  <a:p>
                    <a:r>
                      <a:rPr lang="en-US"/>
                      <a:t>(</a:t>
                    </a:r>
                    <a:fld id="{025DD077-2249-4CEA-AA69-69DF90ADFDB0}" type="VALUE">
                      <a:rPr lang="en-US" smtClean="0"/>
                      <a:pPr/>
                      <a:t>[VALUE]</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4F6D-4A39-984A-C5A637445B20}"/>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AM Routes Planned</c:v>
                </c:pt>
                <c:pt idx="1">
                  <c:v>Charter/Private Routes</c:v>
                </c:pt>
                <c:pt idx="2">
                  <c:v>Uncovered Routes</c:v>
                </c:pt>
                <c:pt idx="3">
                  <c:v>Planned Routes with No Arrival Data</c:v>
                </c:pt>
                <c:pt idx="4">
                  <c:v>Unplanned AM Arrivals</c:v>
                </c:pt>
                <c:pt idx="5">
                  <c:v>Duplicate Arrivals</c:v>
                </c:pt>
                <c:pt idx="6">
                  <c:v>Duplicate Arrivals with different anchor time/arrival time</c:v>
                </c:pt>
                <c:pt idx="7">
                  <c:v>Total arrivals provided by BPS</c:v>
                </c:pt>
              </c:strCache>
            </c:strRef>
          </c:cat>
          <c:val>
            <c:numRef>
              <c:f>Sheet1!$D$2:$D$9</c:f>
              <c:numCache>
                <c:formatCode>General</c:formatCode>
                <c:ptCount val="8"/>
                <c:pt idx="1">
                  <c:v>1472</c:v>
                </c:pt>
                <c:pt idx="2">
                  <c:v>1825</c:v>
                </c:pt>
                <c:pt idx="3">
                  <c:v>26327</c:v>
                </c:pt>
              </c:numCache>
            </c:numRef>
          </c:val>
          <c:extLst>
            <c:ext xmlns:c16="http://schemas.microsoft.com/office/drawing/2014/chart" uri="{C3380CC4-5D6E-409C-BE32-E72D297353CC}">
              <c16:uniqueId val="{0000000E-4F6D-4A39-984A-C5A637445B20}"/>
            </c:ext>
          </c:extLst>
        </c:ser>
        <c:dLbls>
          <c:showLegendKey val="0"/>
          <c:showVal val="0"/>
          <c:showCatName val="0"/>
          <c:showSerName val="0"/>
          <c:showPercent val="0"/>
          <c:showBubbleSize val="0"/>
        </c:dLbls>
        <c:gapWidth val="70"/>
        <c:overlap val="100"/>
        <c:axId val="344177152"/>
        <c:axId val="434963008"/>
      </c:barChart>
      <c:catAx>
        <c:axId val="344177152"/>
        <c:scaling>
          <c:orientation val="minMax"/>
        </c:scaling>
        <c:delete val="0"/>
        <c:axPos val="b"/>
        <c:numFmt formatCode="General" sourceLinked="1"/>
        <c:majorTickMark val="in"/>
        <c:minorTickMark val="none"/>
        <c:tickLblPos val="nextTo"/>
        <c:spPr>
          <a:noFill/>
          <a:ln w="12700" cap="flat" cmpd="sng" algn="ctr">
            <a:solidFill>
              <a:srgbClr val="747480"/>
            </a:solidFill>
            <a:round/>
          </a:ln>
          <a:effectLst/>
        </c:spPr>
        <c:txPr>
          <a:bodyPr rot="0" spcFirstLastPara="1" vertOverflow="ellipsis" wrap="square" anchor="ctr" anchorCtr="1"/>
          <a:lstStyle/>
          <a:p>
            <a:pPr>
              <a:defRPr sz="1000" b="0" i="0" u="none" strike="noStrike" kern="1200" baseline="0">
                <a:solidFill>
                  <a:schemeClr val="bg1"/>
                </a:solidFill>
                <a:latin typeface="+mn-lt"/>
                <a:ea typeface="+mn-ea"/>
                <a:cs typeface="+mn-cs"/>
              </a:defRPr>
            </a:pPr>
            <a:endParaRPr lang="en-US"/>
          </a:p>
        </c:txPr>
        <c:crossAx val="434963008"/>
        <c:crosses val="autoZero"/>
        <c:auto val="1"/>
        <c:lblAlgn val="ctr"/>
        <c:lblOffset val="100"/>
        <c:noMultiLvlLbl val="0"/>
      </c:catAx>
      <c:valAx>
        <c:axId val="4349630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crossAx val="3441771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bg1"/>
          </a:solidFill>
        </a:defRPr>
      </a:pPr>
      <a:endParaRPr lang="en-US"/>
    </a:p>
  </c:txPr>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443159448818898"/>
          <c:y val="0.12614673883330599"/>
          <c:w val="0.37391458880139983"/>
          <c:h val="0.74770652233338797"/>
        </c:manualLayout>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2-28CC-4823-A1DB-BE06BC5893B2}"/>
              </c:ext>
            </c:extLst>
          </c:dPt>
          <c:dPt>
            <c:idx val="1"/>
            <c:bubble3D val="0"/>
            <c:spPr>
              <a:solidFill>
                <a:schemeClr val="accent2"/>
              </a:solidFill>
              <a:ln w="9525">
                <a:solidFill>
                  <a:schemeClr val="tx1"/>
                </a:solidFill>
              </a:ln>
              <a:effectLst/>
            </c:spPr>
            <c:extLst>
              <c:ext xmlns:c16="http://schemas.microsoft.com/office/drawing/2014/chart" uri="{C3380CC4-5D6E-409C-BE32-E72D297353CC}">
                <c16:uniqueId val="{00000008-28CC-4823-A1DB-BE06BC5893B2}"/>
              </c:ext>
            </c:extLst>
          </c:dPt>
          <c:dPt>
            <c:idx val="2"/>
            <c:bubble3D val="0"/>
            <c:spPr>
              <a:solidFill>
                <a:schemeClr val="accent3"/>
              </a:solidFill>
              <a:ln w="9525">
                <a:solidFill>
                  <a:schemeClr val="tx1"/>
                </a:solidFill>
              </a:ln>
              <a:effectLst/>
            </c:spPr>
            <c:extLst>
              <c:ext xmlns:c16="http://schemas.microsoft.com/office/drawing/2014/chart" uri="{C3380CC4-5D6E-409C-BE32-E72D297353CC}">
                <c16:uniqueId val="{00000007-28CC-4823-A1DB-BE06BC5893B2}"/>
              </c:ext>
            </c:extLst>
          </c:dPt>
          <c:dPt>
            <c:idx val="3"/>
            <c:bubble3D val="0"/>
            <c:spPr>
              <a:solidFill>
                <a:schemeClr val="accent4"/>
              </a:solidFill>
              <a:ln w="9525">
                <a:solidFill>
                  <a:schemeClr val="tx1"/>
                </a:solidFill>
              </a:ln>
              <a:effectLst/>
            </c:spPr>
            <c:extLst>
              <c:ext xmlns:c16="http://schemas.microsoft.com/office/drawing/2014/chart" uri="{C3380CC4-5D6E-409C-BE32-E72D297353CC}">
                <c16:uniqueId val="{00000006-28CC-4823-A1DB-BE06BC5893B2}"/>
              </c:ext>
            </c:extLst>
          </c:dPt>
          <c:dPt>
            <c:idx val="4"/>
            <c:bubble3D val="0"/>
            <c:spPr>
              <a:solidFill>
                <a:schemeClr val="accent5"/>
              </a:solidFill>
              <a:ln w="9525">
                <a:solidFill>
                  <a:schemeClr val="tx1"/>
                </a:solidFill>
              </a:ln>
              <a:effectLst/>
            </c:spPr>
            <c:extLst>
              <c:ext xmlns:c16="http://schemas.microsoft.com/office/drawing/2014/chart" uri="{C3380CC4-5D6E-409C-BE32-E72D297353CC}">
                <c16:uniqueId val="{00000005-28CC-4823-A1DB-BE06BC5893B2}"/>
              </c:ext>
            </c:extLst>
          </c:dPt>
          <c:dPt>
            <c:idx val="5"/>
            <c:bubble3D val="0"/>
            <c:spPr>
              <a:solidFill>
                <a:schemeClr val="accent6"/>
              </a:solidFill>
              <a:ln w="9525">
                <a:solidFill>
                  <a:schemeClr val="tx1"/>
                </a:solidFill>
              </a:ln>
              <a:effectLst/>
            </c:spPr>
            <c:extLst>
              <c:ext xmlns:c16="http://schemas.microsoft.com/office/drawing/2014/chart" uri="{C3380CC4-5D6E-409C-BE32-E72D297353CC}">
                <c16:uniqueId val="{00000004-28CC-4823-A1DB-BE06BC5893B2}"/>
              </c:ext>
            </c:extLst>
          </c:dPt>
          <c:dPt>
            <c:idx val="6"/>
            <c:bubble3D val="0"/>
            <c:spPr>
              <a:solidFill>
                <a:schemeClr val="accent1">
                  <a:lumMod val="60000"/>
                </a:schemeClr>
              </a:solidFill>
              <a:ln w="9525">
                <a:solidFill>
                  <a:schemeClr val="tx1"/>
                </a:solidFill>
              </a:ln>
              <a:effectLst/>
            </c:spPr>
            <c:extLst>
              <c:ext xmlns:c16="http://schemas.microsoft.com/office/drawing/2014/chart" uri="{C3380CC4-5D6E-409C-BE32-E72D297353CC}">
                <c16:uniqueId val="{00000003-28CC-4823-A1DB-BE06BC5893B2}"/>
              </c:ext>
            </c:extLst>
          </c:dPt>
          <c:dLbls>
            <c:dLbl>
              <c:idx val="0"/>
              <c:layout>
                <c:manualLayout>
                  <c:x val="2.8935185185185717E-3"/>
                  <c:y val="-0.2719461301550854"/>
                </c:manualLayout>
              </c:layout>
              <c:tx>
                <c:rich>
                  <a:bodyPr/>
                  <a:lstStyle/>
                  <a:p>
                    <a:r>
                      <a:rPr lang="en-US"/>
                      <a:t>17 (33 %)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2-28CC-4823-A1DB-BE06BC5893B2}"/>
                </c:ext>
              </c:extLst>
            </c:dLbl>
            <c:dLbl>
              <c:idx val="1"/>
              <c:layout>
                <c:manualLayout>
                  <c:x val="0"/>
                  <c:y val="0.21665208754760992"/>
                </c:manualLayout>
              </c:layout>
              <c:tx>
                <c:rich>
                  <a:bodyPr/>
                  <a:lstStyle/>
                  <a:p>
                    <a:r>
                      <a:rPr lang="en-US"/>
                      <a:t>9 (17 %)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8-28CC-4823-A1DB-BE06BC5893B2}"/>
                </c:ext>
              </c:extLst>
            </c:dLbl>
            <c:dLbl>
              <c:idx val="2"/>
              <c:layout>
                <c:manualLayout>
                  <c:x val="-2.6523613350041651E-17"/>
                  <c:y val="0.2025130756474039"/>
                </c:manualLayout>
              </c:layout>
              <c:tx>
                <c:rich>
                  <a:bodyPr/>
                  <a:lstStyle/>
                  <a:p>
                    <a:r>
                      <a:rPr lang="en-US"/>
                      <a:t>8 (15 %)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7-28CC-4823-A1DB-BE06BC5893B2}"/>
                </c:ext>
              </c:extLst>
            </c:dLbl>
            <c:dLbl>
              <c:idx val="3"/>
              <c:layout>
                <c:manualLayout>
                  <c:x val="-0.15914351851851852"/>
                  <c:y val="0"/>
                </c:manualLayout>
              </c:layout>
              <c:tx>
                <c:rich>
                  <a:bodyPr/>
                  <a:lstStyle/>
                  <a:p>
                    <a:r>
                      <a:rPr lang="en-US"/>
                      <a:t>7 (13 %)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6-28CC-4823-A1DB-BE06BC5893B2}"/>
                </c:ext>
              </c:extLst>
            </c:dLbl>
            <c:dLbl>
              <c:idx val="4"/>
              <c:layout>
                <c:manualLayout>
                  <c:x val="-0.11574074074074077"/>
                  <c:y val="-0.17358263626920345"/>
                </c:manualLayout>
              </c:layout>
              <c:tx>
                <c:rich>
                  <a:bodyPr/>
                  <a:lstStyle/>
                  <a:p>
                    <a:r>
                      <a:rPr lang="en-US"/>
                      <a:t>5 (10 %)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5-28CC-4823-A1DB-BE06BC5893B2}"/>
                </c:ext>
              </c:extLst>
            </c:dLbl>
            <c:dLbl>
              <c:idx val="5"/>
              <c:layout>
                <c:manualLayout>
                  <c:x val="-6.655092592592593E-2"/>
                  <c:y val="-0.20251307564740403"/>
                </c:manualLayout>
              </c:layout>
              <c:tx>
                <c:rich>
                  <a:bodyPr/>
                  <a:lstStyle/>
                  <a:p>
                    <a:r>
                      <a:rPr lang="en-US"/>
                      <a:t>4 (8 %)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4-28CC-4823-A1DB-BE06BC5893B2}"/>
                </c:ext>
              </c:extLst>
            </c:dLbl>
            <c:dLbl>
              <c:idx val="6"/>
              <c:layout>
                <c:manualLayout>
                  <c:x val="0"/>
                  <c:y val="-0.17358263626920342"/>
                </c:manualLayout>
              </c:layout>
              <c:tx>
                <c:rich>
                  <a:bodyPr/>
                  <a:lstStyle/>
                  <a:p>
                    <a:r>
                      <a:rPr lang="en-US"/>
                      <a:t>2 (4 %)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3-28CC-4823-A1DB-BE06BC5893B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eparator>, </c:separator>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Sheet1!$A$2:$A$8</c:f>
              <c:strCache>
                <c:ptCount val="7"/>
                <c:pt idx="0">
                  <c:v>Family Concern</c:v>
                </c:pt>
                <c:pt idx="1">
                  <c:v>Bullying</c:v>
                </c:pt>
                <c:pt idx="2">
                  <c:v>Transportation</c:v>
                </c:pt>
                <c:pt idx="3">
                  <c:v>Other</c:v>
                </c:pt>
                <c:pt idx="4">
                  <c:v>Code of Conduct</c:v>
                </c:pt>
                <c:pt idx="5">
                  <c:v>Safety Matter</c:v>
                </c:pt>
                <c:pt idx="6">
                  <c:v>Special Education Needs</c:v>
                </c:pt>
              </c:strCache>
            </c:strRef>
          </c:cat>
          <c:val>
            <c:numRef>
              <c:f>Sheet1!$B$2:$B$8</c:f>
              <c:numCache>
                <c:formatCode>General</c:formatCode>
                <c:ptCount val="7"/>
                <c:pt idx="0">
                  <c:v>17</c:v>
                </c:pt>
                <c:pt idx="1">
                  <c:v>9</c:v>
                </c:pt>
                <c:pt idx="2">
                  <c:v>8</c:v>
                </c:pt>
                <c:pt idx="3">
                  <c:v>7</c:v>
                </c:pt>
                <c:pt idx="4">
                  <c:v>5</c:v>
                </c:pt>
                <c:pt idx="5">
                  <c:v>4</c:v>
                </c:pt>
                <c:pt idx="6">
                  <c:v>2</c:v>
                </c:pt>
              </c:numCache>
            </c:numRef>
          </c:val>
          <c:extLst>
            <c:ext xmlns:c16="http://schemas.microsoft.com/office/drawing/2014/chart" uri="{C3380CC4-5D6E-409C-BE32-E72D297353CC}">
              <c16:uniqueId val="{00000000-28CC-4823-A1DB-BE06BC5893B2}"/>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61886574074074074"/>
          <c:y val="0.19680899531645801"/>
          <c:w val="0.36377314814814815"/>
          <c:h val="0.8031910046835419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en-US"/>
    </a:p>
  </c:txPr>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546783865558472"/>
          <c:y val="0.13083944819489288"/>
          <c:w val="0.35833515602216387"/>
          <c:h val="0.76938460033264844"/>
        </c:manualLayout>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1-5888-4EAB-9572-598F5BEED076}"/>
              </c:ext>
            </c:extLst>
          </c:dPt>
          <c:dPt>
            <c:idx val="1"/>
            <c:bubble3D val="0"/>
            <c:spPr>
              <a:solidFill>
                <a:schemeClr val="accent3"/>
              </a:solidFill>
              <a:ln w="9525">
                <a:solidFill>
                  <a:schemeClr val="tx1"/>
                </a:solidFill>
              </a:ln>
              <a:effectLst/>
            </c:spPr>
            <c:extLst>
              <c:ext xmlns:c16="http://schemas.microsoft.com/office/drawing/2014/chart" uri="{C3380CC4-5D6E-409C-BE32-E72D297353CC}">
                <c16:uniqueId val="{00000003-5888-4EAB-9572-598F5BEED076}"/>
              </c:ext>
            </c:extLst>
          </c:dPt>
          <c:dLbls>
            <c:dLbl>
              <c:idx val="0"/>
              <c:layout>
                <c:manualLayout>
                  <c:x val="0.16493055555555555"/>
                  <c:y val="0.18515481202048367"/>
                </c:manualLayout>
              </c:layout>
              <c:tx>
                <c:rich>
                  <a:bodyPr/>
                  <a:lstStyle/>
                  <a:p>
                    <a:r>
                      <a:rPr lang="en-US"/>
                      <a:t>7 (54 %)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1-5888-4EAB-9572-598F5BEED076}"/>
                </c:ext>
              </c:extLst>
            </c:dLbl>
            <c:dLbl>
              <c:idx val="1"/>
              <c:layout>
                <c:manualLayout>
                  <c:x val="-0.13310185185185186"/>
                  <c:y val="-0.15944362436899751"/>
                </c:manualLayout>
              </c:layout>
              <c:tx>
                <c:rich>
                  <a:bodyPr/>
                  <a:lstStyle/>
                  <a:p>
                    <a:r>
                      <a:rPr lang="en-US"/>
                      <a:t>6 (46 %)</a:t>
                    </a:r>
                  </a:p>
                </c:rich>
              </c:tx>
              <c:showLegendKey val="0"/>
              <c:showVal val="1"/>
              <c:showCatName val="0"/>
              <c:showSerName val="0"/>
              <c:showPercent val="1"/>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3-5888-4EAB-9572-598F5BEED07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eparator>, </c:separator>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Sheet1!$A$2:$A$3</c:f>
              <c:strCache>
                <c:ptCount val="2"/>
                <c:pt idx="0">
                  <c:v>Closed before resolution confirmed</c:v>
                </c:pt>
                <c:pt idx="1">
                  <c:v>Resolution confirmed before closing</c:v>
                </c:pt>
              </c:strCache>
            </c:strRef>
          </c:cat>
          <c:val>
            <c:numRef>
              <c:f>Sheet1!$B$2:$B$3</c:f>
              <c:numCache>
                <c:formatCode>General</c:formatCode>
                <c:ptCount val="2"/>
                <c:pt idx="0">
                  <c:v>7</c:v>
                </c:pt>
                <c:pt idx="1">
                  <c:v>6</c:v>
                </c:pt>
              </c:numCache>
            </c:numRef>
          </c:val>
          <c:extLst>
            <c:ext xmlns:c16="http://schemas.microsoft.com/office/drawing/2014/chart" uri="{C3380CC4-5D6E-409C-BE32-E72D297353CC}">
              <c16:uniqueId val="{0000000E-5888-4EAB-9572-598F5BEED076}"/>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60439814814814818"/>
          <c:y val="0.1100176771818563"/>
          <c:w val="0.36377314814814815"/>
          <c:h val="0.4386674685182148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en-US"/>
    </a:p>
  </c:txPr>
  <c:externalData r:id="rId1">
    <c:autoUpdate val="0"/>
  </c:externalData>
  <c:userShapes r:id="rId2"/>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414351851851852E-2"/>
          <c:y val="9.0277777777777776E-2"/>
          <c:w val="0.91186342592592595"/>
          <c:h val="0.71569444444444441"/>
        </c:manualLayout>
      </c:layout>
      <c:barChart>
        <c:barDir val="col"/>
        <c:grouping val="clustered"/>
        <c:varyColors val="0"/>
        <c:ser>
          <c:idx val="0"/>
          <c:order val="0"/>
          <c:tx>
            <c:strRef>
              <c:f>Sheet1!$B$1</c:f>
              <c:strCache>
                <c:ptCount val="1"/>
                <c:pt idx="0">
                  <c:v>Series 1</c:v>
                </c:pt>
              </c:strCache>
            </c:strRef>
          </c:tx>
          <c:spPr>
            <a:solidFill>
              <a:srgbClr val="C4C4C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Pre-K (K1)</c:v>
                </c:pt>
                <c:pt idx="1">
                  <c:v>K 
K(2)</c:v>
                </c:pt>
                <c:pt idx="2">
                  <c:v>1° grado</c:v>
                </c:pt>
                <c:pt idx="3">
                  <c:v>2° grado</c:v>
                </c:pt>
                <c:pt idx="4">
                  <c:v>3° grado</c:v>
                </c:pt>
                <c:pt idx="5">
                  <c:v>4° grado</c:v>
                </c:pt>
                <c:pt idx="6">
                  <c:v>5° grado</c:v>
                </c:pt>
                <c:pt idx="7">
                  <c:v>6° grado</c:v>
                </c:pt>
                <c:pt idx="8">
                  <c:v>7° grado</c:v>
                </c:pt>
                <c:pt idx="9">
                  <c:v>8° grado</c:v>
                </c:pt>
                <c:pt idx="10">
                  <c:v>9° grado</c:v>
                </c:pt>
                <c:pt idx="11">
                  <c:v>10° grado</c:v>
                </c:pt>
                <c:pt idx="12">
                  <c:v>11° grado</c:v>
                </c:pt>
                <c:pt idx="13">
                  <c:v>12° grado</c:v>
                </c:pt>
              </c:strCache>
            </c:strRef>
          </c:cat>
          <c:val>
            <c:numRef>
              <c:f>Sheet1!$B$2:$B$15</c:f>
              <c:numCache>
                <c:formatCode>General</c:formatCode>
                <c:ptCount val="14"/>
                <c:pt idx="0">
                  <c:v>3</c:v>
                </c:pt>
                <c:pt idx="1">
                  <c:v>9</c:v>
                </c:pt>
                <c:pt idx="2">
                  <c:v>17</c:v>
                </c:pt>
                <c:pt idx="3">
                  <c:v>24</c:v>
                </c:pt>
                <c:pt idx="4">
                  <c:v>33</c:v>
                </c:pt>
                <c:pt idx="5">
                  <c:v>31</c:v>
                </c:pt>
                <c:pt idx="6">
                  <c:v>44</c:v>
                </c:pt>
                <c:pt idx="7">
                  <c:v>33</c:v>
                </c:pt>
                <c:pt idx="8">
                  <c:v>24</c:v>
                </c:pt>
                <c:pt idx="9">
                  <c:v>28</c:v>
                </c:pt>
                <c:pt idx="10">
                  <c:v>15</c:v>
                </c:pt>
                <c:pt idx="11">
                  <c:v>9</c:v>
                </c:pt>
                <c:pt idx="12">
                  <c:v>5</c:v>
                </c:pt>
                <c:pt idx="13">
                  <c:v>2</c:v>
                </c:pt>
              </c:numCache>
            </c:numRef>
          </c:val>
          <c:extLst>
            <c:ext xmlns:c16="http://schemas.microsoft.com/office/drawing/2014/chart" uri="{C3380CC4-5D6E-409C-BE32-E72D297353CC}">
              <c16:uniqueId val="{00000000-D620-4368-82CA-DAC23C464754}"/>
            </c:ext>
          </c:extLst>
        </c:ser>
        <c:dLbls>
          <c:showLegendKey val="0"/>
          <c:showVal val="0"/>
          <c:showCatName val="0"/>
          <c:showSerName val="0"/>
          <c:showPercent val="0"/>
          <c:showBubbleSize val="0"/>
        </c:dLbls>
        <c:gapWidth val="70"/>
        <c:axId val="448052736"/>
        <c:axId val="447296576"/>
      </c:barChart>
      <c:catAx>
        <c:axId val="448052736"/>
        <c:scaling>
          <c:orientation val="minMax"/>
        </c:scaling>
        <c:delete val="0"/>
        <c:axPos val="b"/>
        <c:title>
          <c:tx>
            <c:rich>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r>
                  <a:rPr lang="de-DE"/>
                  <a:t>Grado</a:t>
                </a:r>
                <a:r>
                  <a:rPr lang="de-DE" baseline="0"/>
                  <a:t> de los estudiantes víctimas</a:t>
                </a:r>
                <a:endParaRPr lang="de-DE"/>
              </a:p>
            </c:rich>
          </c:tx>
          <c:layout>
            <c:manualLayout>
              <c:xMode val="edge"/>
              <c:yMode val="edge"/>
              <c:x val="0.39759837962962963"/>
              <c:y val="0.92222222222222228"/>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0" spcFirstLastPara="1" vertOverflow="ellipsis" wrap="square" anchor="ctr" anchorCtr="1"/>
          <a:lstStyle/>
          <a:p>
            <a:pPr>
              <a:defRPr sz="600" b="0" i="0" u="none" strike="noStrike" kern="1200" baseline="0">
                <a:solidFill>
                  <a:schemeClr val="bg1"/>
                </a:solidFill>
                <a:latin typeface="+mn-lt"/>
                <a:ea typeface="+mn-ea"/>
                <a:cs typeface="+mn-cs"/>
              </a:defRPr>
            </a:pPr>
            <a:endParaRPr lang="en-US"/>
          </a:p>
        </c:txPr>
        <c:crossAx val="447296576"/>
        <c:crosses val="autoZero"/>
        <c:auto val="1"/>
        <c:lblAlgn val="ctr"/>
        <c:lblOffset val="100"/>
        <c:noMultiLvlLbl val="0"/>
      </c:catAx>
      <c:valAx>
        <c:axId val="447296576"/>
        <c:scaling>
          <c:orientation val="minMax"/>
        </c:scaling>
        <c:delete val="0"/>
        <c:axPos val="l"/>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crossAx val="448052736"/>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870151123195935"/>
          <c:y val="0.13727362502375148"/>
          <c:w val="0.53318250911082155"/>
          <c:h val="0.72545274995249709"/>
        </c:manualLayout>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1-E79F-404B-83A7-C8A93FF46C0E}"/>
              </c:ext>
            </c:extLst>
          </c:dPt>
          <c:dPt>
            <c:idx val="1"/>
            <c:bubble3D val="0"/>
            <c:spPr>
              <a:solidFill>
                <a:schemeClr val="accent6"/>
              </a:solidFill>
              <a:ln w="9525">
                <a:solidFill>
                  <a:schemeClr val="tx1"/>
                </a:solidFill>
              </a:ln>
              <a:effectLst/>
            </c:spPr>
            <c:extLst>
              <c:ext xmlns:c16="http://schemas.microsoft.com/office/drawing/2014/chart" uri="{C3380CC4-5D6E-409C-BE32-E72D297353CC}">
                <c16:uniqueId val="{00000003-E79F-404B-83A7-C8A93FF46C0E}"/>
              </c:ext>
            </c:extLst>
          </c:dPt>
          <c:dLbls>
            <c:dLbl>
              <c:idx val="0"/>
              <c:layout>
                <c:manualLayout>
                  <c:x val="0.22981614708233411"/>
                  <c:y val="0.15520110474467499"/>
                </c:manualLayout>
              </c:layout>
              <c:tx>
                <c:rich>
                  <a:bodyPr/>
                  <a:lstStyle/>
                  <a:p>
                    <a:r>
                      <a:rPr lang="en-US"/>
                      <a:t>149  ( 96 %)</a:t>
                    </a:r>
                  </a:p>
                </c:rich>
              </c:tx>
              <c:showLegendKey val="0"/>
              <c:showVal val="1"/>
              <c:showCatName val="0"/>
              <c:showSerName val="0"/>
              <c:showPercent val="1"/>
              <c:showBubbleSize val="0"/>
              <c:extLst>
                <c:ext xmlns:c15="http://schemas.microsoft.com/office/drawing/2012/chart" uri="{CE6537A1-D6FC-4f65-9D91-7224C49458BB}">
                  <c15:layout>
                    <c:manualLayout>
                      <c:w val="0.28657074340527577"/>
                      <c:h val="0.11691881143603425"/>
                    </c:manualLayout>
                  </c15:layout>
                  <c15:showDataLabelsRange val="0"/>
                </c:ext>
                <c:ext xmlns:c16="http://schemas.microsoft.com/office/drawing/2014/chart" uri="{C3380CC4-5D6E-409C-BE32-E72D297353CC}">
                  <c16:uniqueId val="{00000001-E79F-404B-83A7-C8A93FF46C0E}"/>
                </c:ext>
              </c:extLst>
            </c:dLbl>
            <c:dLbl>
              <c:idx val="1"/>
              <c:layout>
                <c:manualLayout>
                  <c:x val="0"/>
                  <c:y val="-0.18782907501719473"/>
                </c:manualLayout>
              </c:layout>
              <c:tx>
                <c:rich>
                  <a:bodyPr/>
                  <a:lstStyle/>
                  <a:p>
                    <a:r>
                      <a:rPr lang="en-US"/>
                      <a:t>7 (4 %)</a:t>
                    </a:r>
                  </a:p>
                </c:rich>
              </c:tx>
              <c:showLegendKey val="0"/>
              <c:showVal val="1"/>
              <c:showCatName val="0"/>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E79F-404B-83A7-C8A93FF46C0E}"/>
                </c:ext>
              </c:extLst>
            </c:dLbl>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Sheet1!$A$2:$A$3</c:f>
              <c:strCache>
                <c:ptCount val="2"/>
                <c:pt idx="0">
                  <c:v>Sí</c:v>
                </c:pt>
                <c:pt idx="1">
                  <c:v>No</c:v>
                </c:pt>
              </c:strCache>
            </c:strRef>
          </c:cat>
          <c:val>
            <c:numRef>
              <c:f>Sheet1!$B$2:$B$3</c:f>
              <c:numCache>
                <c:formatCode>General</c:formatCode>
                <c:ptCount val="2"/>
                <c:pt idx="0">
                  <c:v>149</c:v>
                </c:pt>
                <c:pt idx="1">
                  <c:v>7</c:v>
                </c:pt>
              </c:numCache>
            </c:numRef>
          </c:val>
          <c:extLst>
            <c:ext xmlns:c16="http://schemas.microsoft.com/office/drawing/2014/chart" uri="{C3380CC4-5D6E-409C-BE32-E72D297353CC}">
              <c16:uniqueId val="{0000000E-E79F-404B-83A7-C8A93FF46C0E}"/>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1-E79F-404B-83A7-C8A93FF46C0E}"/>
              </c:ext>
            </c:extLst>
          </c:dPt>
          <c:dPt>
            <c:idx val="1"/>
            <c:bubble3D val="0"/>
            <c:spPr>
              <a:solidFill>
                <a:schemeClr val="accent6"/>
              </a:solidFill>
              <a:ln w="9525">
                <a:solidFill>
                  <a:schemeClr val="tx1"/>
                </a:solidFill>
              </a:ln>
              <a:effectLst/>
            </c:spPr>
            <c:extLst>
              <c:ext xmlns:c16="http://schemas.microsoft.com/office/drawing/2014/chart" uri="{C3380CC4-5D6E-409C-BE32-E72D297353CC}">
                <c16:uniqueId val="{00000003-E79F-404B-83A7-C8A93FF46C0E}"/>
              </c:ext>
            </c:extLst>
          </c:dPt>
          <c:dLbls>
            <c:dLbl>
              <c:idx val="0"/>
              <c:layout>
                <c:manualLayout>
                  <c:x val="0.27228217426059154"/>
                  <c:y val="0.1665410626209318"/>
                </c:manualLayout>
              </c:layout>
              <c:tx>
                <c:rich>
                  <a:bodyPr/>
                  <a:lstStyle/>
                  <a:p>
                    <a:r>
                      <a:rPr lang="en-US"/>
                      <a:t>149 (96 %)</a:t>
                    </a:r>
                  </a:p>
                </c:rich>
              </c:tx>
              <c:showLegendKey val="0"/>
              <c:showVal val="1"/>
              <c:showCatName val="0"/>
              <c:showSerName val="0"/>
              <c:showPercent val="1"/>
              <c:showBubbleSize val="0"/>
              <c:extLst>
                <c:ext xmlns:c15="http://schemas.microsoft.com/office/drawing/2012/chart" uri="{CE6537A1-D6FC-4f65-9D91-7224C49458BB}">
                  <c15:layout>
                    <c:manualLayout>
                      <c:w val="0.39148681055155876"/>
                      <c:h val="0.11691881143603425"/>
                    </c:manualLayout>
                  </c15:layout>
                  <c15:showDataLabelsRange val="0"/>
                </c:ext>
                <c:ext xmlns:c16="http://schemas.microsoft.com/office/drawing/2014/chart" uri="{C3380CC4-5D6E-409C-BE32-E72D297353CC}">
                  <c16:uniqueId val="{00000001-E79F-404B-83A7-C8A93FF46C0E}"/>
                </c:ext>
              </c:extLst>
            </c:dLbl>
            <c:dLbl>
              <c:idx val="1"/>
              <c:layout>
                <c:manualLayout>
                  <c:x val="0"/>
                  <c:y val="-0.18782907501719473"/>
                </c:manualLayout>
              </c:layout>
              <c:tx>
                <c:rich>
                  <a:bodyPr/>
                  <a:lstStyle/>
                  <a:p>
                    <a:r>
                      <a:rPr lang="en-US"/>
                      <a:t>7 (4 %)</a:t>
                    </a:r>
                  </a:p>
                </c:rich>
              </c:tx>
              <c:showLegendKey val="0"/>
              <c:showVal val="1"/>
              <c:showCatName val="0"/>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E79F-404B-83A7-C8A93FF46C0E}"/>
                </c:ext>
              </c:extLst>
            </c:dLbl>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Sheet1!$A$2:$A$3</c:f>
              <c:strCache>
                <c:ptCount val="2"/>
                <c:pt idx="0">
                  <c:v>Yes</c:v>
                </c:pt>
                <c:pt idx="1">
                  <c:v>No</c:v>
                </c:pt>
              </c:strCache>
            </c:strRef>
          </c:cat>
          <c:val>
            <c:numRef>
              <c:f>Sheet1!$B$2:$B$3</c:f>
              <c:numCache>
                <c:formatCode>General</c:formatCode>
                <c:ptCount val="2"/>
                <c:pt idx="0">
                  <c:v>149</c:v>
                </c:pt>
                <c:pt idx="1">
                  <c:v>7</c:v>
                </c:pt>
              </c:numCache>
            </c:numRef>
          </c:val>
          <c:extLst>
            <c:ext xmlns:c16="http://schemas.microsoft.com/office/drawing/2014/chart" uri="{C3380CC4-5D6E-409C-BE32-E72D297353CC}">
              <c16:uniqueId val="{0000000E-E79F-404B-83A7-C8A93FF46C0E}"/>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653679368475093E-2"/>
          <c:y val="0"/>
          <c:w val="0.94869264923532315"/>
          <c:h val="0.98797373397213006"/>
        </c:manualLayout>
      </c:layout>
      <c:barChart>
        <c:barDir val="col"/>
        <c:grouping val="stacked"/>
        <c:varyColors val="0"/>
        <c:ser>
          <c:idx val="0"/>
          <c:order val="0"/>
          <c:spPr>
            <a:solidFill>
              <a:srgbClr val="C4C4CD"/>
            </a:solidFill>
            <a:ln w="9525" algn="ctr">
              <a:solidFill>
                <a:schemeClr val="tx1"/>
              </a:solidFill>
              <a:prstDash val="solid"/>
            </a:ln>
          </c:spPr>
          <c:invertIfNegative val="0"/>
          <c:dPt>
            <c:idx val="0"/>
            <c:invertIfNegative val="0"/>
            <c:bubble3D val="0"/>
            <c:spPr>
              <a:solidFill>
                <a:schemeClr val="tx2"/>
              </a:solidFill>
              <a:ln w="9525" algn="ctr">
                <a:solidFill>
                  <a:schemeClr val="tx1"/>
                </a:solidFill>
                <a:prstDash val="solid"/>
              </a:ln>
            </c:spPr>
            <c:extLst>
              <c:ext xmlns:c16="http://schemas.microsoft.com/office/drawing/2014/chart" uri="{C3380CC4-5D6E-409C-BE32-E72D297353CC}">
                <c16:uniqueId val="{00000000-751C-4ACA-AEE3-1E14C9EC2FD7}"/>
              </c:ext>
            </c:extLst>
          </c:dPt>
          <c:dPt>
            <c:idx val="3"/>
            <c:invertIfNegative val="0"/>
            <c:bubble3D val="0"/>
            <c:spPr>
              <a:solidFill>
                <a:srgbClr val="747480"/>
              </a:solidFill>
              <a:ln w="9525" algn="ctr">
                <a:solidFill>
                  <a:schemeClr val="tx1"/>
                </a:solidFill>
                <a:prstDash val="solid"/>
              </a:ln>
            </c:spPr>
            <c:extLst>
              <c:ext xmlns:c16="http://schemas.microsoft.com/office/drawing/2014/chart" uri="{C3380CC4-5D6E-409C-BE32-E72D297353CC}">
                <c16:uniqueId val="{00000001-751C-4ACA-AEE3-1E14C9EC2FD7}"/>
              </c:ext>
            </c:extLst>
          </c:dPt>
          <c:dLbls>
            <c:dLbl>
              <c:idx val="0"/>
              <c:layout>
                <c:manualLayout>
                  <c:x val="0"/>
                  <c:y val="0"/>
                </c:manualLayout>
              </c:layout>
              <c:tx>
                <c:rich>
                  <a:bodyPr wrap="none"/>
                  <a:lstStyle/>
                  <a:p>
                    <a:pPr>
                      <a:defRPr sz="1200" kern="1200">
                        <a:solidFill>
                          <a:schemeClr val="bg1"/>
                        </a:solidFill>
                        <a:latin typeface="+mj-lt"/>
                        <a:ea typeface="+mj-ea"/>
                        <a:cs typeface="+mj-cs"/>
                      </a:defRPr>
                    </a:pPr>
                    <a:r>
                      <a:rPr lang="en-US"/>
                      <a:t>30 %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751C-4ACA-AEE3-1E14C9EC2FD7}"/>
                </c:ext>
              </c:extLst>
            </c:dLbl>
            <c:dLbl>
              <c:idx val="1"/>
              <c:layout>
                <c:manualLayout>
                  <c:x val="0"/>
                  <c:y val="-4.743833017077799E-4"/>
                </c:manualLayout>
              </c:layout>
              <c:tx>
                <c:rich>
                  <a:bodyPr wrap="none"/>
                  <a:lstStyle/>
                  <a:p>
                    <a:pPr>
                      <a:defRPr sz="1200" kern="1200">
                        <a:solidFill>
                          <a:schemeClr val="bg1"/>
                        </a:solidFill>
                        <a:latin typeface="+mj-lt"/>
                        <a:ea typeface="+mj-ea"/>
                        <a:cs typeface="+mj-cs"/>
                      </a:defRPr>
                    </a:pPr>
                    <a:r>
                      <a:rPr lang="en-US"/>
                      <a:t>16 %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2-751C-4ACA-AEE3-1E14C9EC2FD7}"/>
                </c:ext>
              </c:extLst>
            </c:dLbl>
            <c:dLbl>
              <c:idx val="2"/>
              <c:layout>
                <c:manualLayout>
                  <c:x val="0"/>
                  <c:y val="0"/>
                </c:manualLayout>
              </c:layout>
              <c:tx>
                <c:rich>
                  <a:bodyPr wrap="none"/>
                  <a:lstStyle/>
                  <a:p>
                    <a:pPr>
                      <a:defRPr sz="1200" kern="1200">
                        <a:solidFill>
                          <a:schemeClr val="bg1"/>
                        </a:solidFill>
                        <a:latin typeface="+mj-lt"/>
                        <a:ea typeface="+mj-ea"/>
                        <a:cs typeface="+mj-cs"/>
                      </a:defRPr>
                    </a:pPr>
                    <a:r>
                      <a:rPr lang="en-US"/>
                      <a:t>28 %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4-AD30-44DB-8C63-BABC753DE7AB}"/>
                </c:ext>
              </c:extLst>
            </c:dLbl>
            <c:dLbl>
              <c:idx val="3"/>
              <c:layout>
                <c:manualLayout>
                  <c:x val="0"/>
                  <c:y val="0"/>
                </c:manualLayout>
              </c:layout>
              <c:tx>
                <c:rich>
                  <a:bodyPr wrap="none"/>
                  <a:lstStyle/>
                  <a:p>
                    <a:pPr>
                      <a:defRPr sz="1200" kern="1200">
                        <a:solidFill>
                          <a:schemeClr val="tx1"/>
                        </a:solidFill>
                        <a:latin typeface="+mj-lt"/>
                        <a:ea typeface="+mj-ea"/>
                        <a:cs typeface="+mj-cs"/>
                      </a:defRPr>
                    </a:pPr>
                    <a:r>
                      <a:rPr lang="en-US"/>
                      <a:t>11 %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1-751C-4ACA-AEE3-1E14C9EC2FD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30.4</c:v>
                </c:pt>
                <c:pt idx="1">
                  <c:v>16.400000000000002</c:v>
                </c:pt>
                <c:pt idx="2">
                  <c:v>28.299999999999997</c:v>
                </c:pt>
                <c:pt idx="3">
                  <c:v>11</c:v>
                </c:pt>
              </c:numCache>
            </c:numRef>
          </c:val>
          <c:extLst>
            <c:ext xmlns:c16="http://schemas.microsoft.com/office/drawing/2014/chart" uri="{C3380CC4-5D6E-409C-BE32-E72D297353CC}">
              <c16:uniqueId val="{00000004-751C-4ACA-AEE3-1E14C9EC2FD7}"/>
            </c:ext>
          </c:extLst>
        </c:ser>
        <c:dLbls>
          <c:showLegendKey val="0"/>
          <c:showVal val="0"/>
          <c:showCatName val="0"/>
          <c:showSerName val="0"/>
          <c:showPercent val="0"/>
          <c:showBubbleSize val="0"/>
        </c:dLbls>
        <c:gapWidth val="80"/>
        <c:overlap val="100"/>
        <c:axId val="410316288"/>
        <c:axId val="146209536"/>
      </c:barChart>
      <c:catAx>
        <c:axId val="410316288"/>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46209536"/>
        <c:crosses val="min"/>
        <c:auto val="0"/>
        <c:lblAlgn val="ctr"/>
        <c:lblOffset val="100"/>
        <c:noMultiLvlLbl val="0"/>
      </c:catAx>
      <c:valAx>
        <c:axId val="146209536"/>
        <c:scaling>
          <c:orientation val="minMax"/>
          <c:max val="100"/>
          <c:min val="0"/>
        </c:scaling>
        <c:delete val="1"/>
        <c:axPos val="l"/>
        <c:numFmt formatCode="General" sourceLinked="1"/>
        <c:majorTickMark val="out"/>
        <c:minorTickMark val="none"/>
        <c:tickLblPos val="nextTo"/>
        <c:crossAx val="410316288"/>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1-E79F-404B-83A7-C8A93FF46C0E}"/>
              </c:ext>
            </c:extLst>
          </c:dPt>
          <c:dPt>
            <c:idx val="1"/>
            <c:bubble3D val="0"/>
            <c:spPr>
              <a:solidFill>
                <a:schemeClr val="accent6"/>
              </a:solidFill>
              <a:ln w="9525">
                <a:solidFill>
                  <a:schemeClr val="tx1"/>
                </a:solidFill>
              </a:ln>
              <a:effectLst/>
            </c:spPr>
            <c:extLst>
              <c:ext xmlns:c16="http://schemas.microsoft.com/office/drawing/2014/chart" uri="{C3380CC4-5D6E-409C-BE32-E72D297353CC}">
                <c16:uniqueId val="{00000003-E79F-404B-83A7-C8A93FF46C0E}"/>
              </c:ext>
            </c:extLst>
          </c:dPt>
          <c:dLbls>
            <c:dLbl>
              <c:idx val="0"/>
              <c:layout>
                <c:manualLayout>
                  <c:x val="0.25979216626698642"/>
                  <c:y val="0.1665410626209318"/>
                </c:manualLayout>
              </c:layout>
              <c:tx>
                <c:rich>
                  <a:bodyPr/>
                  <a:lstStyle/>
                  <a:p>
                    <a:r>
                      <a:rPr lang="en-US"/>
                      <a:t>203 (94 %)</a:t>
                    </a:r>
                  </a:p>
                </c:rich>
              </c:tx>
              <c:showLegendKey val="0"/>
              <c:showVal val="1"/>
              <c:showCatName val="0"/>
              <c:showSerName val="0"/>
              <c:showPercent val="1"/>
              <c:showBubbleSize val="0"/>
              <c:extLst>
                <c:ext xmlns:c15="http://schemas.microsoft.com/office/drawing/2012/chart" uri="{CE6537A1-D6FC-4f65-9D91-7224C49458BB}">
                  <c15:layout>
                    <c:manualLayout>
                      <c:w val="0.36650679456434859"/>
                      <c:h val="0.11691881143603425"/>
                    </c:manualLayout>
                  </c15:layout>
                  <c15:showDataLabelsRange val="0"/>
                </c:ext>
                <c:ext xmlns:c16="http://schemas.microsoft.com/office/drawing/2014/chart" uri="{C3380CC4-5D6E-409C-BE32-E72D297353CC}">
                  <c16:uniqueId val="{00000001-E79F-404B-83A7-C8A93FF46C0E}"/>
                </c:ext>
              </c:extLst>
            </c:dLbl>
            <c:dLbl>
              <c:idx val="1"/>
              <c:layout>
                <c:manualLayout>
                  <c:x val="0"/>
                  <c:y val="-0.18782907501719473"/>
                </c:manualLayout>
              </c:layout>
              <c:tx>
                <c:rich>
                  <a:bodyPr/>
                  <a:lstStyle/>
                  <a:p>
                    <a:r>
                      <a:rPr lang="en-US"/>
                      <a:t>14 (6 %)</a:t>
                    </a:r>
                  </a:p>
                </c:rich>
              </c:tx>
              <c:showLegendKey val="0"/>
              <c:showVal val="1"/>
              <c:showCatName val="0"/>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E79F-404B-83A7-C8A93FF46C0E}"/>
                </c:ext>
              </c:extLst>
            </c:dLbl>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Sheet1!$A$2:$A$3</c:f>
              <c:strCache>
                <c:ptCount val="2"/>
                <c:pt idx="0">
                  <c:v>Yes</c:v>
                </c:pt>
                <c:pt idx="1">
                  <c:v>No</c:v>
                </c:pt>
              </c:strCache>
            </c:strRef>
          </c:cat>
          <c:val>
            <c:numRef>
              <c:f>Sheet1!$B$2:$B$3</c:f>
              <c:numCache>
                <c:formatCode>General</c:formatCode>
                <c:ptCount val="2"/>
                <c:pt idx="0">
                  <c:v>203</c:v>
                </c:pt>
                <c:pt idx="1">
                  <c:v>14</c:v>
                </c:pt>
              </c:numCache>
            </c:numRef>
          </c:val>
          <c:extLst>
            <c:ext xmlns:c16="http://schemas.microsoft.com/office/drawing/2014/chart" uri="{C3380CC4-5D6E-409C-BE32-E72D297353CC}">
              <c16:uniqueId val="{0000000E-E79F-404B-83A7-C8A93FF46C0E}"/>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w="9525">
              <a:solidFill>
                <a:schemeClr val="tx1"/>
              </a:solidFill>
            </a:ln>
          </c:spPr>
          <c:dPt>
            <c:idx val="0"/>
            <c:bubble3D val="0"/>
            <c:spPr>
              <a:solidFill>
                <a:schemeClr val="accent1"/>
              </a:solidFill>
              <a:ln w="9525">
                <a:solidFill>
                  <a:schemeClr val="tx1"/>
                </a:solidFill>
              </a:ln>
              <a:effectLst/>
            </c:spPr>
            <c:extLst>
              <c:ext xmlns:c16="http://schemas.microsoft.com/office/drawing/2014/chart" uri="{C3380CC4-5D6E-409C-BE32-E72D297353CC}">
                <c16:uniqueId val="{00000001-E79F-404B-83A7-C8A93FF46C0E}"/>
              </c:ext>
            </c:extLst>
          </c:dPt>
          <c:dPt>
            <c:idx val="1"/>
            <c:bubble3D val="0"/>
            <c:spPr>
              <a:solidFill>
                <a:schemeClr val="accent6"/>
              </a:solidFill>
              <a:ln w="9525">
                <a:solidFill>
                  <a:schemeClr val="tx1"/>
                </a:solidFill>
              </a:ln>
              <a:effectLst/>
            </c:spPr>
            <c:extLst>
              <c:ext xmlns:c16="http://schemas.microsoft.com/office/drawing/2014/chart" uri="{C3380CC4-5D6E-409C-BE32-E72D297353CC}">
                <c16:uniqueId val="{00000003-E79F-404B-83A7-C8A93FF46C0E}"/>
              </c:ext>
            </c:extLst>
          </c:dPt>
          <c:dLbls>
            <c:dLbl>
              <c:idx val="0"/>
              <c:layout>
                <c:manualLayout>
                  <c:x val="0.21482813749000801"/>
                  <c:y val="0.1665410626209318"/>
                </c:manualLayout>
              </c:layout>
              <c:tx>
                <c:rich>
                  <a:bodyPr/>
                  <a:lstStyle/>
                  <a:p>
                    <a:r>
                      <a:rPr lang="en-US"/>
                      <a:t>204 (94 %)</a:t>
                    </a:r>
                  </a:p>
                </c:rich>
              </c:tx>
              <c:showLegendKey val="0"/>
              <c:showVal val="1"/>
              <c:showCatName val="0"/>
              <c:showSerName val="0"/>
              <c:showPercent val="1"/>
              <c:showBubbleSize val="0"/>
              <c:extLst>
                <c:ext xmlns:c15="http://schemas.microsoft.com/office/drawing/2012/chart" uri="{CE6537A1-D6FC-4f65-9D91-7224C49458BB}">
                  <c15:layout>
                    <c:manualLayout>
                      <c:w val="0.27657873701039171"/>
                      <c:h val="0.11691881143603425"/>
                    </c:manualLayout>
                  </c15:layout>
                  <c15:showDataLabelsRange val="0"/>
                </c:ext>
                <c:ext xmlns:c16="http://schemas.microsoft.com/office/drawing/2014/chart" uri="{C3380CC4-5D6E-409C-BE32-E72D297353CC}">
                  <c16:uniqueId val="{00000001-E79F-404B-83A7-C8A93FF46C0E}"/>
                </c:ext>
              </c:extLst>
            </c:dLbl>
            <c:dLbl>
              <c:idx val="1"/>
              <c:layout>
                <c:manualLayout>
                  <c:x val="0"/>
                  <c:y val="-0.18782907501719473"/>
                </c:manualLayout>
              </c:layout>
              <c:tx>
                <c:rich>
                  <a:bodyPr/>
                  <a:lstStyle/>
                  <a:p>
                    <a:r>
                      <a:rPr lang="en-US"/>
                      <a:t>13 (6 %)</a:t>
                    </a:r>
                  </a:p>
                </c:rich>
              </c:tx>
              <c:showLegendKey val="0"/>
              <c:showVal val="1"/>
              <c:showCatName val="0"/>
              <c:showSerName val="0"/>
              <c:showPercent val="1"/>
              <c:showBubbleSize val="0"/>
              <c:extLst>
                <c:ext xmlns:c15="http://schemas.microsoft.com/office/drawing/2012/chart" uri="{CE6537A1-D6FC-4f65-9D91-7224C49458BB}">
                  <c15:showDataLabelsRange val="0"/>
                </c:ext>
                <c:ext xmlns:c16="http://schemas.microsoft.com/office/drawing/2014/chart" uri="{C3380CC4-5D6E-409C-BE32-E72D297353CC}">
                  <c16:uniqueId val="{00000003-E79F-404B-83A7-C8A93FF46C0E}"/>
                </c:ext>
              </c:extLst>
            </c:dLbl>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showLegendKey val="0"/>
            <c:showVal val="1"/>
            <c:showCatName val="0"/>
            <c:showSerName val="0"/>
            <c:showPercent val="1"/>
            <c:showBubbleSize val="0"/>
            <c:showLeaderLines val="1"/>
            <c:leaderLines>
              <c:spPr>
                <a:ln w="9525" cap="flat" cmpd="sng" algn="ctr">
                  <a:solidFill>
                    <a:srgbClr val="747480"/>
                  </a:solidFill>
                  <a:round/>
                </a:ln>
                <a:effectLst/>
              </c:spPr>
            </c:leaderLines>
            <c:extLst>
              <c:ext xmlns:c15="http://schemas.microsoft.com/office/drawing/2012/chart" uri="{CE6537A1-D6FC-4f65-9D91-7224C49458BB}"/>
            </c:extLst>
          </c:dLbls>
          <c:cat>
            <c:strRef>
              <c:f>Sheet1!$A$2:$A$3</c:f>
              <c:strCache>
                <c:ptCount val="2"/>
                <c:pt idx="0">
                  <c:v>Yes</c:v>
                </c:pt>
                <c:pt idx="1">
                  <c:v>No</c:v>
                </c:pt>
              </c:strCache>
            </c:strRef>
          </c:cat>
          <c:val>
            <c:numRef>
              <c:f>Sheet1!$B$2:$B$3</c:f>
              <c:numCache>
                <c:formatCode>General</c:formatCode>
                <c:ptCount val="2"/>
                <c:pt idx="0">
                  <c:v>204</c:v>
                </c:pt>
                <c:pt idx="1">
                  <c:v>13</c:v>
                </c:pt>
              </c:numCache>
            </c:numRef>
          </c:val>
          <c:extLst>
            <c:ext xmlns:c16="http://schemas.microsoft.com/office/drawing/2014/chart" uri="{C3380CC4-5D6E-409C-BE32-E72D297353CC}">
              <c16:uniqueId val="{0000000E-E79F-404B-83A7-C8A93FF46C0E}"/>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bg1"/>
          </a:solidFill>
        </a:defRPr>
      </a:pPr>
      <a:endParaRPr lang="en-US"/>
    </a:p>
  </c:txPr>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307870370370369E-2"/>
          <c:y val="7.6388888888888895E-2"/>
          <c:w val="0.91186342592592595"/>
          <c:h val="0.69174812200199109"/>
        </c:manualLayout>
      </c:layout>
      <c:barChart>
        <c:barDir val="col"/>
        <c:grouping val="stacked"/>
        <c:varyColors val="0"/>
        <c:ser>
          <c:idx val="0"/>
          <c:order val="0"/>
          <c:tx>
            <c:strRef>
              <c:f>Sheet1!$B$1</c:f>
              <c:strCache>
                <c:ptCount val="1"/>
                <c:pt idx="0">
                  <c:v>Bullying found</c:v>
                </c:pt>
              </c:strCache>
            </c:strRef>
          </c:tx>
          <c:spPr>
            <a:solidFill>
              <a:srgbClr val="C4C4CD"/>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8-B5F4-41F9-B3DF-C9F8B157D0C7}"/>
                </c:ext>
              </c:extLst>
            </c:dLbl>
            <c:dLbl>
              <c:idx val="1"/>
              <c:delete val="1"/>
              <c:extLst>
                <c:ext xmlns:c15="http://schemas.microsoft.com/office/drawing/2012/chart" uri="{CE6537A1-D6FC-4f65-9D91-7224C49458BB}"/>
                <c:ext xmlns:c16="http://schemas.microsoft.com/office/drawing/2014/chart" uri="{C3380CC4-5D6E-409C-BE32-E72D297353CC}">
                  <c16:uniqueId val="{00000006-B5F4-41F9-B3DF-C9F8B157D0C7}"/>
                </c:ext>
              </c:extLst>
            </c:dLbl>
            <c:dLbl>
              <c:idx val="2"/>
              <c:delete val="1"/>
              <c:extLst>
                <c:ext xmlns:c15="http://schemas.microsoft.com/office/drawing/2012/chart" uri="{CE6537A1-D6FC-4f65-9D91-7224C49458BB}"/>
                <c:ext xmlns:c16="http://schemas.microsoft.com/office/drawing/2014/chart" uri="{C3380CC4-5D6E-409C-BE32-E72D297353CC}">
                  <c16:uniqueId val="{00000005-B5F4-41F9-B3DF-C9F8B157D0C7}"/>
                </c:ext>
              </c:extLst>
            </c:dLbl>
            <c:dLbl>
              <c:idx val="11"/>
              <c:delete val="1"/>
              <c:extLst>
                <c:ext xmlns:c15="http://schemas.microsoft.com/office/drawing/2012/chart" uri="{CE6537A1-D6FC-4f65-9D91-7224C49458BB}"/>
                <c:ext xmlns:c16="http://schemas.microsoft.com/office/drawing/2014/chart" uri="{C3380CC4-5D6E-409C-BE32-E72D297353CC}">
                  <c16:uniqueId val="{0000000A-B5F4-41F9-B3DF-C9F8B157D0C7}"/>
                </c:ext>
              </c:extLst>
            </c:dLbl>
            <c:dLbl>
              <c:idx val="12"/>
              <c:delete val="1"/>
              <c:extLst>
                <c:ext xmlns:c15="http://schemas.microsoft.com/office/drawing/2012/chart" uri="{CE6537A1-D6FC-4f65-9D91-7224C49458BB}"/>
                <c:ext xmlns:c16="http://schemas.microsoft.com/office/drawing/2014/chart" uri="{C3380CC4-5D6E-409C-BE32-E72D297353CC}">
                  <c16:uniqueId val="{00000009-B5F4-41F9-B3DF-C9F8B157D0C7}"/>
                </c:ext>
              </c:extLst>
            </c:dLbl>
            <c:dLbl>
              <c:idx val="13"/>
              <c:delete val="1"/>
              <c:extLst>
                <c:ext xmlns:c15="http://schemas.microsoft.com/office/drawing/2012/chart" uri="{CE6537A1-D6FC-4f65-9D91-7224C49458BB}"/>
                <c:ext xmlns:c16="http://schemas.microsoft.com/office/drawing/2014/chart" uri="{C3380CC4-5D6E-409C-BE32-E72D297353CC}">
                  <c16:uniqueId val="{00000004-B5F4-41F9-B3DF-C9F8B157D0C7}"/>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Pre-K[ ] (K1)</c:v>
                </c:pt>
                <c:pt idx="1">
                  <c:v>Kinde[ ] K(2)</c:v>
                </c:pt>
                <c:pt idx="2">
                  <c:v>1° 
grado</c:v>
                </c:pt>
                <c:pt idx="3">
                  <c:v>2° 
grado</c:v>
                </c:pt>
                <c:pt idx="4">
                  <c:v>3° 
grado</c:v>
                </c:pt>
                <c:pt idx="5">
                  <c:v>4° 
grado</c:v>
                </c:pt>
                <c:pt idx="6">
                  <c:v>5° 
grado</c:v>
                </c:pt>
                <c:pt idx="7">
                  <c:v>6° 
grado</c:v>
                </c:pt>
                <c:pt idx="8">
                  <c:v>7° 
grado</c:v>
                </c:pt>
                <c:pt idx="9">
                  <c:v>8° 
grado</c:v>
                </c:pt>
                <c:pt idx="10">
                  <c:v>9° 
grado</c:v>
                </c:pt>
                <c:pt idx="11">
                  <c:v>10° 
grado</c:v>
                </c:pt>
                <c:pt idx="12">
                  <c:v>11° 
grado</c:v>
                </c:pt>
                <c:pt idx="13">
                  <c:v>12° 
grado</c:v>
                </c:pt>
              </c:strCache>
            </c:strRef>
          </c:cat>
          <c:val>
            <c:numRef>
              <c:f>Sheet1!$B$2:$B$15</c:f>
              <c:numCache>
                <c:formatCode>General</c:formatCode>
                <c:ptCount val="14"/>
                <c:pt idx="0">
                  <c:v>1</c:v>
                </c:pt>
                <c:pt idx="1">
                  <c:v>3</c:v>
                </c:pt>
                <c:pt idx="2">
                  <c:v>2</c:v>
                </c:pt>
                <c:pt idx="3">
                  <c:v>9</c:v>
                </c:pt>
                <c:pt idx="4">
                  <c:v>12</c:v>
                </c:pt>
                <c:pt idx="5">
                  <c:v>32</c:v>
                </c:pt>
                <c:pt idx="6">
                  <c:v>21</c:v>
                </c:pt>
                <c:pt idx="7">
                  <c:v>25</c:v>
                </c:pt>
                <c:pt idx="8">
                  <c:v>22</c:v>
                </c:pt>
                <c:pt idx="9">
                  <c:v>9</c:v>
                </c:pt>
                <c:pt idx="10">
                  <c:v>9</c:v>
                </c:pt>
                <c:pt idx="11">
                  <c:v>2</c:v>
                </c:pt>
                <c:pt idx="12">
                  <c:v>1</c:v>
                </c:pt>
                <c:pt idx="13">
                  <c:v>0</c:v>
                </c:pt>
              </c:numCache>
            </c:numRef>
          </c:val>
          <c:extLst>
            <c:ext xmlns:c16="http://schemas.microsoft.com/office/drawing/2014/chart" uri="{C3380CC4-5D6E-409C-BE32-E72D297353CC}">
              <c16:uniqueId val="{00000000-B5F4-41F9-B3DF-C9F8B157D0C7}"/>
            </c:ext>
          </c:extLst>
        </c:ser>
        <c:ser>
          <c:idx val="1"/>
          <c:order val="1"/>
          <c:tx>
            <c:strRef>
              <c:f>Sheet1!$C$1</c:f>
              <c:strCache>
                <c:ptCount val="1"/>
                <c:pt idx="0">
                  <c:v>No bullying found</c:v>
                </c:pt>
              </c:strCache>
            </c:strRef>
          </c:tx>
          <c:spPr>
            <a:solidFill>
              <a:srgbClr val="747480"/>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7-B5F4-41F9-B3DF-C9F8B157D0C7}"/>
                </c:ext>
              </c:extLst>
            </c:dLbl>
            <c:dLbl>
              <c:idx val="13"/>
              <c:delete val="1"/>
              <c:extLst>
                <c:ext xmlns:c15="http://schemas.microsoft.com/office/drawing/2012/chart" uri="{CE6537A1-D6FC-4f65-9D91-7224C49458BB}"/>
                <c:ext xmlns:c16="http://schemas.microsoft.com/office/drawing/2014/chart" uri="{C3380CC4-5D6E-409C-BE32-E72D297353CC}">
                  <c16:uniqueId val="{00000003-B5F4-41F9-B3DF-C9F8B157D0C7}"/>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Pre-K[ ] (K1)</c:v>
                </c:pt>
                <c:pt idx="1">
                  <c:v>Kinde[ ] K(2)</c:v>
                </c:pt>
                <c:pt idx="2">
                  <c:v>1° 
grado</c:v>
                </c:pt>
                <c:pt idx="3">
                  <c:v>2° 
grado</c:v>
                </c:pt>
                <c:pt idx="4">
                  <c:v>3° 
grado</c:v>
                </c:pt>
                <c:pt idx="5">
                  <c:v>4° 
grado</c:v>
                </c:pt>
                <c:pt idx="6">
                  <c:v>5° 
grado</c:v>
                </c:pt>
                <c:pt idx="7">
                  <c:v>6° 
grado</c:v>
                </c:pt>
                <c:pt idx="8">
                  <c:v>7° 
grado</c:v>
                </c:pt>
                <c:pt idx="9">
                  <c:v>8° 
grado</c:v>
                </c:pt>
                <c:pt idx="10">
                  <c:v>9° 
grado</c:v>
                </c:pt>
                <c:pt idx="11">
                  <c:v>10° 
grado</c:v>
                </c:pt>
                <c:pt idx="12">
                  <c:v>11° 
grado</c:v>
                </c:pt>
                <c:pt idx="13">
                  <c:v>12° 
grado</c:v>
                </c:pt>
              </c:strCache>
            </c:strRef>
          </c:cat>
          <c:val>
            <c:numRef>
              <c:f>Sheet1!$C$2:$C$15</c:f>
              <c:numCache>
                <c:formatCode>General</c:formatCode>
                <c:ptCount val="14"/>
                <c:pt idx="0">
                  <c:v>1</c:v>
                </c:pt>
                <c:pt idx="1">
                  <c:v>9</c:v>
                </c:pt>
                <c:pt idx="2">
                  <c:v>15</c:v>
                </c:pt>
                <c:pt idx="3">
                  <c:v>25</c:v>
                </c:pt>
                <c:pt idx="4">
                  <c:v>22</c:v>
                </c:pt>
                <c:pt idx="5">
                  <c:v>29</c:v>
                </c:pt>
                <c:pt idx="6">
                  <c:v>32</c:v>
                </c:pt>
                <c:pt idx="7">
                  <c:v>27</c:v>
                </c:pt>
                <c:pt idx="8">
                  <c:v>17</c:v>
                </c:pt>
                <c:pt idx="9">
                  <c:v>13</c:v>
                </c:pt>
                <c:pt idx="10">
                  <c:v>12</c:v>
                </c:pt>
                <c:pt idx="11">
                  <c:v>6</c:v>
                </c:pt>
                <c:pt idx="12">
                  <c:v>6</c:v>
                </c:pt>
                <c:pt idx="13">
                  <c:v>1</c:v>
                </c:pt>
              </c:numCache>
            </c:numRef>
          </c:val>
          <c:extLst>
            <c:ext xmlns:c16="http://schemas.microsoft.com/office/drawing/2014/chart" uri="{C3380CC4-5D6E-409C-BE32-E72D297353CC}">
              <c16:uniqueId val="{00000002-B5F4-41F9-B3DF-C9F8B157D0C7}"/>
            </c:ext>
          </c:extLst>
        </c:ser>
        <c:dLbls>
          <c:showLegendKey val="0"/>
          <c:showVal val="0"/>
          <c:showCatName val="0"/>
          <c:showSerName val="0"/>
          <c:showPercent val="0"/>
          <c:showBubbleSize val="0"/>
        </c:dLbls>
        <c:gapWidth val="70"/>
        <c:overlap val="100"/>
        <c:axId val="448722432"/>
        <c:axId val="447821440"/>
      </c:barChart>
      <c:catAx>
        <c:axId val="448722432"/>
        <c:scaling>
          <c:orientation val="minMax"/>
        </c:scaling>
        <c:delete val="0"/>
        <c:axPos val="b"/>
        <c:title>
          <c:tx>
            <c:rich>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r>
                  <a:rPr lang="es-ES"/>
                  <a:t>Grado de los estudiantes víctimas</a:t>
                </a:r>
                <a:endParaRPr lang="de-DE"/>
              </a:p>
            </c:rich>
          </c:tx>
          <c:layout>
            <c:manualLayout>
              <c:xMode val="edge"/>
              <c:yMode val="edge"/>
              <c:x val="0.39759837962962963"/>
              <c:y val="0.92222222222222228"/>
            </c:manualLayout>
          </c:layout>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0" spcFirstLastPara="1" vertOverflow="ellipsis" wrap="square" anchor="ctr" anchorCtr="1"/>
          <a:lstStyle/>
          <a:p>
            <a:pPr>
              <a:defRPr sz="450" b="0" i="0" u="none" strike="noStrike" kern="1200" baseline="0">
                <a:solidFill>
                  <a:schemeClr val="bg1"/>
                </a:solidFill>
                <a:latin typeface="+mn-lt"/>
                <a:ea typeface="+mn-ea"/>
                <a:cs typeface="+mn-cs"/>
              </a:defRPr>
            </a:pPr>
            <a:endParaRPr lang="en-US"/>
          </a:p>
        </c:txPr>
        <c:crossAx val="447821440"/>
        <c:crosses val="autoZero"/>
        <c:auto val="1"/>
        <c:lblAlgn val="ctr"/>
        <c:lblOffset val="100"/>
        <c:noMultiLvlLbl val="0"/>
      </c:catAx>
      <c:valAx>
        <c:axId val="447821440"/>
        <c:scaling>
          <c:orientation val="minMax"/>
        </c:scaling>
        <c:delete val="0"/>
        <c:axPos val="l"/>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crossAx val="448722432"/>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Sheet1!$A$2:$A$12</c:f>
              <c:numCache>
                <c:formatCode>General</c:formatCode>
                <c:ptCount val="11"/>
                <c:pt idx="0">
                  <c:v>0</c:v>
                </c:pt>
                <c:pt idx="1">
                  <c:v>1</c:v>
                </c:pt>
                <c:pt idx="2">
                  <c:v>2</c:v>
                </c:pt>
                <c:pt idx="3">
                  <c:v>3</c:v>
                </c:pt>
                <c:pt idx="4">
                  <c:v>4</c:v>
                </c:pt>
                <c:pt idx="5">
                  <c:v>5</c:v>
                </c:pt>
                <c:pt idx="6">
                  <c:v>6</c:v>
                </c:pt>
                <c:pt idx="7">
                  <c:v>7</c:v>
                </c:pt>
                <c:pt idx="8">
                  <c:v>8</c:v>
                </c:pt>
                <c:pt idx="9">
                  <c:v>9</c:v>
                </c:pt>
                <c:pt idx="10">
                  <c:v>10</c:v>
                </c:pt>
              </c:numCache>
            </c:numRef>
          </c:cat>
          <c:val>
            <c:numRef>
              <c:f>Sheet1!$B$2:$B$12</c:f>
              <c:numCache>
                <c:formatCode>General</c:formatCode>
                <c:ptCount val="11"/>
              </c:numCache>
            </c:numRef>
          </c:val>
          <c:extLst>
            <c:ext xmlns:c16="http://schemas.microsoft.com/office/drawing/2014/chart" uri="{C3380CC4-5D6E-409C-BE32-E72D297353CC}">
              <c16:uniqueId val="{00000000-124B-4FEF-B30D-912B8EDA4063}"/>
            </c:ext>
          </c:extLst>
        </c:ser>
        <c:dLbls>
          <c:showLegendKey val="0"/>
          <c:showVal val="0"/>
          <c:showCatName val="0"/>
          <c:showSerName val="0"/>
          <c:showPercent val="0"/>
          <c:showBubbleSize val="0"/>
        </c:dLbls>
        <c:gapWidth val="219"/>
        <c:overlap val="-27"/>
        <c:axId val="450137088"/>
        <c:axId val="401805248"/>
      </c:barChart>
      <c:catAx>
        <c:axId val="450137088"/>
        <c:scaling>
          <c:orientation val="minMax"/>
        </c:scaling>
        <c:delete val="0"/>
        <c:axPos val="b"/>
        <c:title>
          <c:tx>
            <c:rich>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r>
                  <a:rPr lang="en-GB"/>
                  <a:t>Distancia en kilómetros — Dirección de la escuela frente a dirección de la vivienda</a:t>
                </a:r>
              </a:p>
            </c:rich>
          </c:tx>
          <c:overlay val="0"/>
          <c:spPr>
            <a:noFill/>
            <a:ln>
              <a:noFill/>
            </a:ln>
            <a:effectLst/>
          </c:spPr>
        </c:title>
        <c:numFmt formatCode="General" sourceLinked="1"/>
        <c:majorTickMark val="in"/>
        <c:minorTickMark val="none"/>
        <c:tickLblPos val="nextTo"/>
        <c:spPr>
          <a:noFill/>
          <a:ln w="12700" cap="flat" cmpd="sng" algn="ctr">
            <a:solidFill>
              <a:srgbClr val="747480"/>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401805248"/>
        <c:crosses val="autoZero"/>
        <c:auto val="1"/>
        <c:lblAlgn val="ctr"/>
        <c:lblOffset val="100"/>
        <c:noMultiLvlLbl val="0"/>
      </c:catAx>
      <c:valAx>
        <c:axId val="401805248"/>
        <c:scaling>
          <c:orientation val="minMax"/>
          <c:max val="2450"/>
          <c:min val="0"/>
        </c:scaling>
        <c:delete val="0"/>
        <c:axPos val="l"/>
        <c:title>
          <c:tx>
            <c:rich>
              <a:bodyPr rot="-5400000" spcFirstLastPara="1" vertOverflow="ellipsis" vert="horz" wrap="square" anchor="ctr" anchorCtr="1"/>
              <a:lstStyle/>
              <a:p>
                <a:pPr>
                  <a:defRPr sz="900" b="0" i="0" u="none" strike="noStrike" kern="1200" baseline="0">
                    <a:solidFill>
                      <a:schemeClr val="bg1"/>
                    </a:solidFill>
                    <a:latin typeface="+mn-lt"/>
                    <a:ea typeface="+mn-ea"/>
                    <a:cs typeface="+mn-cs"/>
                  </a:defRPr>
                </a:pPr>
                <a:r>
                  <a:rPr lang="en-GB"/>
                  <a:t>N.º de estudiantes:</a:t>
                </a:r>
              </a:p>
            </c:rich>
          </c:tx>
          <c:overlay val="0"/>
          <c:spPr>
            <a:noFill/>
            <a:ln>
              <a:noFill/>
            </a:ln>
            <a:effectLst/>
          </c:spPr>
        </c:title>
        <c:numFmt formatCode="General" sourceLinked="1"/>
        <c:majorTickMark val="in"/>
        <c:minorTickMark val="none"/>
        <c:tickLblPos val="nextTo"/>
        <c:spPr>
          <a:noFill/>
          <a:ln w="12700">
            <a:solidFill>
              <a:srgbClr val="747480"/>
            </a:solid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en-US"/>
          </a:p>
        </c:txPr>
        <c:crossAx val="450137088"/>
        <c:crosses val="autoZero"/>
        <c:crossBetween val="between"/>
      </c:valAx>
      <c:spPr>
        <a:blipFill>
          <a:blip xmlns:r="http://schemas.openxmlformats.org/officeDocument/2006/relationships" r:embed="rId1"/>
          <a:stretch>
            <a:fillRect/>
          </a:stretch>
        </a:blip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bg1"/>
          </a:solidFill>
        </a:defRPr>
      </a:pPr>
      <a:endParaRPr lang="en-US"/>
    </a:p>
  </c:txPr>
  <c:userShapes r:id="rId2"/>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666337611056269E-2"/>
          <c:y val="2.4667931688804556E-2"/>
          <c:w val="0.94866732477788751"/>
          <c:h val="0.95066413662239091"/>
        </c:manualLayout>
      </c:layout>
      <c:barChart>
        <c:barDir val="col"/>
        <c:grouping val="stacked"/>
        <c:varyColors val="0"/>
        <c:ser>
          <c:idx val="0"/>
          <c:order val="0"/>
          <c:spPr>
            <a:solidFill>
              <a:srgbClr val="C4C4CD"/>
            </a:solidFill>
            <a:ln w="9525" algn="ctr">
              <a:solidFill>
                <a:schemeClr val="tx1"/>
              </a:solidFill>
              <a:prstDash val="solid"/>
            </a:ln>
          </c:spPr>
          <c:invertIfNegative val="0"/>
          <c:dPt>
            <c:idx val="0"/>
            <c:invertIfNegative val="0"/>
            <c:bubble3D val="0"/>
            <c:spPr>
              <a:solidFill>
                <a:schemeClr val="tx2"/>
              </a:solidFill>
              <a:ln w="9525" algn="ctr">
                <a:solidFill>
                  <a:schemeClr val="tx1"/>
                </a:solidFill>
                <a:prstDash val="solid"/>
              </a:ln>
            </c:spPr>
            <c:extLst>
              <c:ext xmlns:c16="http://schemas.microsoft.com/office/drawing/2014/chart" uri="{C3380CC4-5D6E-409C-BE32-E72D297353CC}">
                <c16:uniqueId val="{00000000-20B5-4235-8A9B-DCE95F5537CE}"/>
              </c:ext>
            </c:extLst>
          </c:dPt>
          <c:dPt>
            <c:idx val="3"/>
            <c:invertIfNegative val="0"/>
            <c:bubble3D val="0"/>
            <c:spPr>
              <a:solidFill>
                <a:srgbClr val="747480"/>
              </a:solidFill>
              <a:ln w="9525" algn="ctr">
                <a:solidFill>
                  <a:schemeClr val="tx1"/>
                </a:solidFill>
                <a:prstDash val="solid"/>
              </a:ln>
            </c:spPr>
            <c:extLst>
              <c:ext xmlns:c16="http://schemas.microsoft.com/office/drawing/2014/chart" uri="{C3380CC4-5D6E-409C-BE32-E72D297353CC}">
                <c16:uniqueId val="{00000001-20B5-4235-8A9B-DCE95F5537CE}"/>
              </c:ext>
            </c:extLst>
          </c:dPt>
          <c:dLbls>
            <c:dLbl>
              <c:idx val="0"/>
              <c:layout>
                <c:manualLayout>
                  <c:x val="0"/>
                  <c:y val="-4.743833017077799E-4"/>
                </c:manualLayout>
              </c:layout>
              <c:tx>
                <c:rich>
                  <a:bodyPr wrap="none"/>
                  <a:lstStyle/>
                  <a:p>
                    <a:pPr>
                      <a:defRPr sz="1200" kern="1200">
                        <a:solidFill>
                          <a:schemeClr val="bg1"/>
                        </a:solidFill>
                        <a:latin typeface="+mj-lt"/>
                        <a:ea typeface="+mj-ea"/>
                        <a:cs typeface="+mj-cs"/>
                      </a:defRPr>
                    </a:pPr>
                    <a:r>
                      <a:rPr lang="en-US"/>
                      <a:t>22 %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20B5-4235-8A9B-DCE95F5537CE}"/>
                </c:ext>
              </c:extLst>
            </c:dLbl>
            <c:dLbl>
              <c:idx val="1"/>
              <c:layout>
                <c:manualLayout>
                  <c:x val="0"/>
                  <c:y val="-4.743833017077799E-4"/>
                </c:manualLayout>
              </c:layout>
              <c:tx>
                <c:rich>
                  <a:bodyPr wrap="none"/>
                  <a:lstStyle/>
                  <a:p>
                    <a:pPr>
                      <a:defRPr sz="1200" kern="1200">
                        <a:solidFill>
                          <a:schemeClr val="bg1"/>
                        </a:solidFill>
                        <a:latin typeface="+mj-lt"/>
                        <a:ea typeface="+mj-ea"/>
                        <a:cs typeface="+mj-cs"/>
                      </a:defRPr>
                    </a:pPr>
                    <a:r>
                      <a:rPr lang="en-US"/>
                      <a:t>25 %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4-CFBF-42A9-8D21-8386515CCFC1}"/>
                </c:ext>
              </c:extLst>
            </c:dLbl>
            <c:dLbl>
              <c:idx val="2"/>
              <c:layout>
                <c:manualLayout>
                  <c:x val="0"/>
                  <c:y val="-4.743833017077799E-4"/>
                </c:manualLayout>
              </c:layout>
              <c:tx>
                <c:rich>
                  <a:bodyPr wrap="none"/>
                  <a:lstStyle/>
                  <a:p>
                    <a:pPr>
                      <a:defRPr sz="1200" kern="1200">
                        <a:solidFill>
                          <a:schemeClr val="bg1"/>
                        </a:solidFill>
                        <a:latin typeface="+mj-lt"/>
                        <a:ea typeface="+mj-ea"/>
                        <a:cs typeface="+mj-cs"/>
                      </a:defRPr>
                    </a:pPr>
                    <a:r>
                      <a:rPr lang="en-US"/>
                      <a:t>21 %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3-20B5-4235-8A9B-DCE95F5537CE}"/>
                </c:ext>
              </c:extLst>
            </c:dLbl>
            <c:dLbl>
              <c:idx val="3"/>
              <c:layout>
                <c:manualLayout>
                  <c:x val="0"/>
                  <c:y val="-4.743833017077799E-4"/>
                </c:manualLayout>
              </c:layout>
              <c:tx>
                <c:rich>
                  <a:bodyPr wrap="none"/>
                  <a:lstStyle/>
                  <a:p>
                    <a:pPr>
                      <a:defRPr sz="1200" kern="1200">
                        <a:solidFill>
                          <a:schemeClr val="tx1"/>
                        </a:solidFill>
                        <a:latin typeface="+mj-lt"/>
                        <a:ea typeface="+mj-ea"/>
                        <a:cs typeface="+mj-cs"/>
                      </a:defRPr>
                    </a:pPr>
                    <a:r>
                      <a:rPr lang="en-US"/>
                      <a:t>19 %</a:t>
                    </a:r>
                  </a:p>
                </c:rich>
              </c:tx>
              <c:numFmt formatCode="#,##0&quot;%&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1-20B5-4235-8A9B-DCE95F5537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21.9</c:v>
                </c:pt>
                <c:pt idx="1">
                  <c:v>24.7</c:v>
                </c:pt>
                <c:pt idx="2">
                  <c:v>21.099999999999998</c:v>
                </c:pt>
                <c:pt idx="3">
                  <c:v>18.899999999999999</c:v>
                </c:pt>
              </c:numCache>
            </c:numRef>
          </c:val>
          <c:extLst>
            <c:ext xmlns:c16="http://schemas.microsoft.com/office/drawing/2014/chart" uri="{C3380CC4-5D6E-409C-BE32-E72D297353CC}">
              <c16:uniqueId val="{00000004-20B5-4235-8A9B-DCE95F5537CE}"/>
            </c:ext>
          </c:extLst>
        </c:ser>
        <c:dLbls>
          <c:showLegendKey val="0"/>
          <c:showVal val="0"/>
          <c:showCatName val="0"/>
          <c:showSerName val="0"/>
          <c:showPercent val="0"/>
          <c:showBubbleSize val="0"/>
        </c:dLbls>
        <c:gapWidth val="80"/>
        <c:overlap val="100"/>
        <c:axId val="411390976"/>
        <c:axId val="146210112"/>
      </c:barChart>
      <c:catAx>
        <c:axId val="411390976"/>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146210112"/>
        <c:crosses val="min"/>
        <c:auto val="0"/>
        <c:lblAlgn val="ctr"/>
        <c:lblOffset val="100"/>
        <c:noMultiLvlLbl val="0"/>
      </c:catAx>
      <c:valAx>
        <c:axId val="146210112"/>
        <c:scaling>
          <c:orientation val="minMax"/>
          <c:max val="100"/>
          <c:min val="0"/>
        </c:scaling>
        <c:delete val="1"/>
        <c:axPos val="l"/>
        <c:numFmt formatCode="General" sourceLinked="1"/>
        <c:majorTickMark val="out"/>
        <c:minorTickMark val="none"/>
        <c:tickLblPos val="nextTo"/>
        <c:crossAx val="411390976"/>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4268617021276595"/>
          <c:y val="4.9337260677466861E-2"/>
          <c:w val="0.72273936170212771"/>
          <c:h val="0.90132547864506629"/>
        </c:manualLayout>
      </c:layout>
      <c:barChart>
        <c:barDir val="col"/>
        <c:grouping val="stacked"/>
        <c:varyColors val="0"/>
        <c:ser>
          <c:idx val="0"/>
          <c:order val="0"/>
          <c:spPr>
            <a:solidFill>
              <a:schemeClr val="accent1"/>
            </a:solidFill>
            <a:ln w="9525" algn="ctr">
              <a:solidFill>
                <a:srgbClr val="747480"/>
              </a:solidFill>
              <a:prstDash val="solid"/>
            </a:ln>
          </c:spPr>
          <c:invertIfNegative val="0"/>
          <c:val>
            <c:numRef>
              <c:f>Sheet1!$A$1</c:f>
              <c:numCache>
                <c:formatCode>General</c:formatCode>
                <c:ptCount val="1"/>
                <c:pt idx="0">
                  <c:v>66</c:v>
                </c:pt>
              </c:numCache>
            </c:numRef>
          </c:val>
          <c:extLst>
            <c:ext xmlns:c16="http://schemas.microsoft.com/office/drawing/2014/chart" uri="{C3380CC4-5D6E-409C-BE32-E72D297353CC}">
              <c16:uniqueId val="{00000000-5E4D-4D5F-9F48-861B51957694}"/>
            </c:ext>
          </c:extLst>
        </c:ser>
        <c:ser>
          <c:idx val="1"/>
          <c:order val="1"/>
          <c:spPr>
            <a:solidFill>
              <a:srgbClr val="E80D00"/>
            </a:solidFill>
            <a:ln w="9525" algn="ctr">
              <a:solidFill>
                <a:srgbClr val="747480"/>
              </a:solidFill>
              <a:prstDash val="solid"/>
            </a:ln>
          </c:spPr>
          <c:invertIfNegative val="0"/>
          <c:val>
            <c:numRef>
              <c:f>Sheet1!$A$2</c:f>
              <c:numCache>
                <c:formatCode>General</c:formatCode>
                <c:ptCount val="1"/>
                <c:pt idx="0">
                  <c:v>25</c:v>
                </c:pt>
              </c:numCache>
            </c:numRef>
          </c:val>
          <c:extLst>
            <c:ext xmlns:c16="http://schemas.microsoft.com/office/drawing/2014/chart" uri="{C3380CC4-5D6E-409C-BE32-E72D297353CC}">
              <c16:uniqueId val="{00000001-5E4D-4D5F-9F48-861B51957694}"/>
            </c:ext>
          </c:extLst>
        </c:ser>
        <c:ser>
          <c:idx val="2"/>
          <c:order val="2"/>
          <c:spPr>
            <a:solidFill>
              <a:srgbClr val="C4C4CD"/>
            </a:solidFill>
            <a:ln w="9525" algn="ctr">
              <a:solidFill>
                <a:srgbClr val="747480"/>
              </a:solidFill>
              <a:prstDash val="solid"/>
            </a:ln>
          </c:spPr>
          <c:invertIfNegative val="0"/>
          <c:val>
            <c:numRef>
              <c:f>Sheet1!$A$3</c:f>
              <c:numCache>
                <c:formatCode>General</c:formatCode>
                <c:ptCount val="1"/>
                <c:pt idx="0">
                  <c:v>8.9999999999999964</c:v>
                </c:pt>
              </c:numCache>
            </c:numRef>
          </c:val>
          <c:extLst>
            <c:ext xmlns:c16="http://schemas.microsoft.com/office/drawing/2014/chart" uri="{C3380CC4-5D6E-409C-BE32-E72D297353CC}">
              <c16:uniqueId val="{00000002-5E4D-4D5F-9F48-861B51957694}"/>
            </c:ext>
          </c:extLst>
        </c:ser>
        <c:dLbls>
          <c:showLegendKey val="0"/>
          <c:showVal val="0"/>
          <c:showCatName val="0"/>
          <c:showSerName val="0"/>
          <c:showPercent val="0"/>
          <c:showBubbleSize val="0"/>
        </c:dLbls>
        <c:gapWidth val="80"/>
        <c:overlap val="100"/>
        <c:axId val="414913024"/>
        <c:axId val="400409152"/>
      </c:barChart>
      <c:catAx>
        <c:axId val="414913024"/>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0409152"/>
        <c:crosses val="min"/>
        <c:auto val="0"/>
        <c:lblAlgn val="ctr"/>
        <c:lblOffset val="100"/>
        <c:noMultiLvlLbl val="0"/>
      </c:catAx>
      <c:valAx>
        <c:axId val="400409152"/>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100" kern="1200">
                <a:solidFill>
                  <a:schemeClr val="bg1"/>
                </a:solidFill>
                <a:latin typeface="+mn-lt"/>
                <a:ea typeface="+mn-ea"/>
                <a:cs typeface="+mn-cs"/>
              </a:defRPr>
            </a:pPr>
            <a:endParaRPr lang="en-US"/>
          </a:p>
        </c:txPr>
        <c:crossAx val="414913024"/>
        <c:crosses val="min"/>
        <c:crossBetween val="between"/>
        <c:majorUnit val="2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6058458813108945E-2"/>
          <c:y val="3.9156626506024098E-2"/>
          <c:w val="0.90788308237378212"/>
          <c:h val="0.92168674698795183"/>
        </c:manualLayout>
      </c:layout>
      <c:barChart>
        <c:barDir val="col"/>
        <c:grouping val="stacked"/>
        <c:varyColors val="0"/>
        <c:ser>
          <c:idx val="0"/>
          <c:order val="0"/>
          <c:spPr>
            <a:solidFill>
              <a:srgbClr val="C4C4CD"/>
            </a:solidFill>
            <a:ln w="9525" algn="ctr">
              <a:solidFill>
                <a:srgbClr val="747480"/>
              </a:solidFill>
              <a:prstDash val="solid"/>
            </a:ln>
          </c:spPr>
          <c:invertIfNegative val="0"/>
          <c:val>
            <c:numRef>
              <c:f>Sheet1!$A$1</c:f>
              <c:numCache>
                <c:formatCode>General</c:formatCode>
                <c:ptCount val="1"/>
                <c:pt idx="0">
                  <c:v>40</c:v>
                </c:pt>
              </c:numCache>
            </c:numRef>
          </c:val>
          <c:extLst>
            <c:ext xmlns:c16="http://schemas.microsoft.com/office/drawing/2014/chart" uri="{C3380CC4-5D6E-409C-BE32-E72D297353CC}">
              <c16:uniqueId val="{00000000-1FD5-4F2A-A736-6D4B057F5A1E}"/>
            </c:ext>
          </c:extLst>
        </c:ser>
        <c:ser>
          <c:idx val="1"/>
          <c:order val="1"/>
          <c:spPr>
            <a:solidFill>
              <a:srgbClr val="C4C4CD"/>
            </a:solidFill>
            <a:ln w="9525" algn="ctr">
              <a:solidFill>
                <a:srgbClr val="747480"/>
              </a:solidFill>
              <a:prstDash val="solid"/>
            </a:ln>
          </c:spPr>
          <c:invertIfNegative val="0"/>
          <c:val>
            <c:numRef>
              <c:f>Sheet1!$A$2</c:f>
              <c:numCache>
                <c:formatCode>General</c:formatCode>
                <c:ptCount val="1"/>
                <c:pt idx="0">
                  <c:v>3.9999999999999982</c:v>
                </c:pt>
              </c:numCache>
            </c:numRef>
          </c:val>
          <c:extLst>
            <c:ext xmlns:c16="http://schemas.microsoft.com/office/drawing/2014/chart" uri="{C3380CC4-5D6E-409C-BE32-E72D297353CC}">
              <c16:uniqueId val="{00000001-1FD5-4F2A-A736-6D4B057F5A1E}"/>
            </c:ext>
          </c:extLst>
        </c:ser>
        <c:ser>
          <c:idx val="2"/>
          <c:order val="2"/>
          <c:spPr>
            <a:solidFill>
              <a:srgbClr val="C4C4CD"/>
            </a:solidFill>
            <a:ln w="9525" algn="ctr">
              <a:solidFill>
                <a:srgbClr val="747480"/>
              </a:solidFill>
              <a:prstDash val="solid"/>
            </a:ln>
          </c:spPr>
          <c:invertIfNegative val="0"/>
          <c:val>
            <c:numRef>
              <c:f>Sheet1!$A$3</c:f>
              <c:numCache>
                <c:formatCode>General</c:formatCode>
                <c:ptCount val="1"/>
                <c:pt idx="0">
                  <c:v>12.000000000000005</c:v>
                </c:pt>
              </c:numCache>
            </c:numRef>
          </c:val>
          <c:extLst>
            <c:ext xmlns:c16="http://schemas.microsoft.com/office/drawing/2014/chart" uri="{C3380CC4-5D6E-409C-BE32-E72D297353CC}">
              <c16:uniqueId val="{00000002-1FD5-4F2A-A736-6D4B057F5A1E}"/>
            </c:ext>
          </c:extLst>
        </c:ser>
        <c:ser>
          <c:idx val="3"/>
          <c:order val="3"/>
          <c:spPr>
            <a:solidFill>
              <a:srgbClr val="C4C4CD"/>
            </a:solidFill>
            <a:ln w="9525" algn="ctr">
              <a:solidFill>
                <a:srgbClr val="747480"/>
              </a:solidFill>
              <a:prstDash val="solid"/>
            </a:ln>
          </c:spPr>
          <c:invertIfNegative val="0"/>
          <c:val>
            <c:numRef>
              <c:f>Sheet1!$A$4</c:f>
              <c:numCache>
                <c:formatCode>General</c:formatCode>
                <c:ptCount val="1"/>
                <c:pt idx="0">
                  <c:v>12</c:v>
                </c:pt>
              </c:numCache>
            </c:numRef>
          </c:val>
          <c:extLst>
            <c:ext xmlns:c16="http://schemas.microsoft.com/office/drawing/2014/chart" uri="{C3380CC4-5D6E-409C-BE32-E72D297353CC}">
              <c16:uniqueId val="{00000003-1FD5-4F2A-A736-6D4B057F5A1E}"/>
            </c:ext>
          </c:extLst>
        </c:ser>
        <c:ser>
          <c:idx val="4"/>
          <c:order val="4"/>
          <c:spPr>
            <a:solidFill>
              <a:srgbClr val="C4C4CD"/>
            </a:solidFill>
            <a:ln w="9525" algn="ctr">
              <a:solidFill>
                <a:srgbClr val="747480"/>
              </a:solidFill>
              <a:prstDash val="solid"/>
            </a:ln>
          </c:spPr>
          <c:invertIfNegative val="0"/>
          <c:val>
            <c:numRef>
              <c:f>Sheet1!$A$5</c:f>
              <c:numCache>
                <c:formatCode>General</c:formatCode>
                <c:ptCount val="1"/>
                <c:pt idx="0">
                  <c:v>7.9999999999999964</c:v>
                </c:pt>
              </c:numCache>
            </c:numRef>
          </c:val>
          <c:extLst>
            <c:ext xmlns:c16="http://schemas.microsoft.com/office/drawing/2014/chart" uri="{C3380CC4-5D6E-409C-BE32-E72D297353CC}">
              <c16:uniqueId val="{00000004-1FD5-4F2A-A736-6D4B057F5A1E}"/>
            </c:ext>
          </c:extLst>
        </c:ser>
        <c:ser>
          <c:idx val="5"/>
          <c:order val="5"/>
          <c:spPr>
            <a:solidFill>
              <a:srgbClr val="C4C4CD"/>
            </a:solidFill>
            <a:ln w="9525" algn="ctr">
              <a:solidFill>
                <a:srgbClr val="747480"/>
              </a:solidFill>
              <a:prstDash val="solid"/>
            </a:ln>
          </c:spPr>
          <c:invertIfNegative val="0"/>
          <c:val>
            <c:numRef>
              <c:f>Sheet1!$A$6</c:f>
              <c:numCache>
                <c:formatCode>General</c:formatCode>
                <c:ptCount val="1"/>
                <c:pt idx="0">
                  <c:v>7.9999999999999964</c:v>
                </c:pt>
              </c:numCache>
            </c:numRef>
          </c:val>
          <c:extLst>
            <c:ext xmlns:c16="http://schemas.microsoft.com/office/drawing/2014/chart" uri="{C3380CC4-5D6E-409C-BE32-E72D297353CC}">
              <c16:uniqueId val="{00000005-1FD5-4F2A-A736-6D4B057F5A1E}"/>
            </c:ext>
          </c:extLst>
        </c:ser>
        <c:ser>
          <c:idx val="6"/>
          <c:order val="6"/>
          <c:spPr>
            <a:solidFill>
              <a:srgbClr val="C4C4CD"/>
            </a:solidFill>
            <a:ln w="9525" algn="ctr">
              <a:solidFill>
                <a:srgbClr val="747480"/>
              </a:solidFill>
              <a:prstDash val="solid"/>
            </a:ln>
          </c:spPr>
          <c:invertIfNegative val="0"/>
          <c:val>
            <c:numRef>
              <c:f>Sheet1!$A$7</c:f>
              <c:numCache>
                <c:formatCode>General</c:formatCode>
                <c:ptCount val="1"/>
                <c:pt idx="0">
                  <c:v>7.9999999999999964</c:v>
                </c:pt>
              </c:numCache>
            </c:numRef>
          </c:val>
          <c:extLst>
            <c:ext xmlns:c16="http://schemas.microsoft.com/office/drawing/2014/chart" uri="{C3380CC4-5D6E-409C-BE32-E72D297353CC}">
              <c16:uniqueId val="{00000006-1FD5-4F2A-A736-6D4B057F5A1E}"/>
            </c:ext>
          </c:extLst>
        </c:ser>
        <c:ser>
          <c:idx val="7"/>
          <c:order val="7"/>
          <c:spPr>
            <a:solidFill>
              <a:srgbClr val="C4C4CD"/>
            </a:solidFill>
            <a:ln w="9525" algn="ctr">
              <a:solidFill>
                <a:srgbClr val="747480"/>
              </a:solidFill>
              <a:prstDash val="solid"/>
            </a:ln>
          </c:spPr>
          <c:invertIfNegative val="0"/>
          <c:val>
            <c:numRef>
              <c:f>Sheet1!$A$8</c:f>
              <c:numCache>
                <c:formatCode>General</c:formatCode>
                <c:ptCount val="1"/>
                <c:pt idx="0">
                  <c:v>7.9999999999999964</c:v>
                </c:pt>
              </c:numCache>
            </c:numRef>
          </c:val>
          <c:extLst>
            <c:ext xmlns:c16="http://schemas.microsoft.com/office/drawing/2014/chart" uri="{C3380CC4-5D6E-409C-BE32-E72D297353CC}">
              <c16:uniqueId val="{00000007-1FD5-4F2A-A736-6D4B057F5A1E}"/>
            </c:ext>
          </c:extLst>
        </c:ser>
        <c:dLbls>
          <c:showLegendKey val="0"/>
          <c:showVal val="0"/>
          <c:showCatName val="0"/>
          <c:showSerName val="0"/>
          <c:showPercent val="0"/>
          <c:showBubbleSize val="0"/>
        </c:dLbls>
        <c:gapWidth val="80"/>
        <c:overlap val="100"/>
        <c:axId val="414952960"/>
        <c:axId val="400412608"/>
      </c:barChart>
      <c:catAx>
        <c:axId val="414952960"/>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00412608"/>
        <c:crosses val="min"/>
        <c:auto val="0"/>
        <c:lblAlgn val="ctr"/>
        <c:lblOffset val="100"/>
        <c:noMultiLvlLbl val="0"/>
      </c:catAx>
      <c:valAx>
        <c:axId val="400412608"/>
        <c:scaling>
          <c:orientation val="minMax"/>
          <c:max val="100"/>
          <c:min val="0"/>
        </c:scaling>
        <c:delete val="1"/>
        <c:axPos val="l"/>
        <c:numFmt formatCode="General" sourceLinked="1"/>
        <c:majorTickMark val="out"/>
        <c:minorTickMark val="none"/>
        <c:tickLblPos val="nextTo"/>
        <c:crossAx val="414952960"/>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310924369747899E-2"/>
          <c:y val="3.4459907223326709E-2"/>
          <c:w val="0.94537815126050417"/>
          <c:h val="0.9310801855533466"/>
        </c:manualLayout>
      </c:layout>
      <c:barChart>
        <c:barDir val="col"/>
        <c:grouping val="stacked"/>
        <c:varyColors val="0"/>
        <c:ser>
          <c:idx val="0"/>
          <c:order val="0"/>
          <c:spPr>
            <a:solidFill>
              <a:srgbClr val="C4C4CD"/>
            </a:solidFill>
            <a:ln w="9525" algn="ctr">
              <a:solidFill>
                <a:srgbClr val="747480"/>
              </a:solidFill>
              <a:prstDash val="solid"/>
            </a:ln>
          </c:spPr>
          <c:invertIfNegative val="0"/>
          <c:val>
            <c:numRef>
              <c:f>Sheet1!$A$1</c:f>
              <c:numCache>
                <c:formatCode>General</c:formatCode>
                <c:ptCount val="1"/>
                <c:pt idx="0">
                  <c:v>1</c:v>
                </c:pt>
              </c:numCache>
            </c:numRef>
          </c:val>
          <c:extLst>
            <c:ext xmlns:c16="http://schemas.microsoft.com/office/drawing/2014/chart" uri="{C3380CC4-5D6E-409C-BE32-E72D297353CC}">
              <c16:uniqueId val="{00000000-45A1-4055-AE94-C23F9C3FC8A7}"/>
            </c:ext>
          </c:extLst>
        </c:ser>
        <c:ser>
          <c:idx val="1"/>
          <c:order val="1"/>
          <c:spPr>
            <a:solidFill>
              <a:srgbClr val="C4C4CD"/>
            </a:solidFill>
            <a:ln w="9525" algn="ctr">
              <a:solidFill>
                <a:srgbClr val="747480"/>
              </a:solidFill>
              <a:prstDash val="solid"/>
            </a:ln>
          </c:spPr>
          <c:invertIfNegative val="0"/>
          <c:val>
            <c:numRef>
              <c:f>Sheet1!$A$2</c:f>
              <c:numCache>
                <c:formatCode>General</c:formatCode>
                <c:ptCount val="1"/>
                <c:pt idx="0">
                  <c:v>23</c:v>
                </c:pt>
              </c:numCache>
            </c:numRef>
          </c:val>
          <c:extLst>
            <c:ext xmlns:c16="http://schemas.microsoft.com/office/drawing/2014/chart" uri="{C3380CC4-5D6E-409C-BE32-E72D297353CC}">
              <c16:uniqueId val="{00000001-45A1-4055-AE94-C23F9C3FC8A7}"/>
            </c:ext>
          </c:extLst>
        </c:ser>
        <c:ser>
          <c:idx val="2"/>
          <c:order val="2"/>
          <c:spPr>
            <a:solidFill>
              <a:schemeClr val="accent1"/>
            </a:solidFill>
            <a:ln w="9525" algn="ctr">
              <a:solidFill>
                <a:srgbClr val="747480"/>
              </a:solidFill>
              <a:prstDash val="solid"/>
            </a:ln>
          </c:spPr>
          <c:invertIfNegative val="0"/>
          <c:val>
            <c:numRef>
              <c:f>Sheet1!$A$3</c:f>
              <c:numCache>
                <c:formatCode>General</c:formatCode>
                <c:ptCount val="1"/>
                <c:pt idx="0">
                  <c:v>5021</c:v>
                </c:pt>
              </c:numCache>
            </c:numRef>
          </c:val>
          <c:extLst>
            <c:ext xmlns:c16="http://schemas.microsoft.com/office/drawing/2014/chart" uri="{C3380CC4-5D6E-409C-BE32-E72D297353CC}">
              <c16:uniqueId val="{00000002-45A1-4055-AE94-C23F9C3FC8A7}"/>
            </c:ext>
          </c:extLst>
        </c:ser>
        <c:ser>
          <c:idx val="3"/>
          <c:order val="3"/>
          <c:spPr>
            <a:solidFill>
              <a:srgbClr val="C4C4CD"/>
            </a:solidFill>
            <a:ln w="9525" algn="ctr">
              <a:solidFill>
                <a:srgbClr val="747480"/>
              </a:solidFill>
              <a:prstDash val="solid"/>
            </a:ln>
          </c:spPr>
          <c:invertIfNegative val="0"/>
          <c:val>
            <c:numRef>
              <c:f>Sheet1!$A$4</c:f>
              <c:numCache>
                <c:formatCode>General</c:formatCode>
                <c:ptCount val="1"/>
                <c:pt idx="0">
                  <c:v>3032</c:v>
                </c:pt>
              </c:numCache>
            </c:numRef>
          </c:val>
          <c:extLst>
            <c:ext xmlns:c16="http://schemas.microsoft.com/office/drawing/2014/chart" uri="{C3380CC4-5D6E-409C-BE32-E72D297353CC}">
              <c16:uniqueId val="{00000003-45A1-4055-AE94-C23F9C3FC8A7}"/>
            </c:ext>
          </c:extLst>
        </c:ser>
        <c:ser>
          <c:idx val="4"/>
          <c:order val="4"/>
          <c:spPr>
            <a:solidFill>
              <a:srgbClr val="C4C4CD"/>
            </a:solidFill>
            <a:ln w="9525" algn="ctr">
              <a:solidFill>
                <a:srgbClr val="747480"/>
              </a:solidFill>
              <a:prstDash val="solid"/>
            </a:ln>
          </c:spPr>
          <c:invertIfNegative val="0"/>
          <c:val>
            <c:numRef>
              <c:f>Sheet1!$A$5</c:f>
              <c:numCache>
                <c:formatCode>General</c:formatCode>
                <c:ptCount val="1"/>
                <c:pt idx="0">
                  <c:v>1111</c:v>
                </c:pt>
              </c:numCache>
            </c:numRef>
          </c:val>
          <c:extLst>
            <c:ext xmlns:c16="http://schemas.microsoft.com/office/drawing/2014/chart" uri="{C3380CC4-5D6E-409C-BE32-E72D297353CC}">
              <c16:uniqueId val="{00000004-45A1-4055-AE94-C23F9C3FC8A7}"/>
            </c:ext>
          </c:extLst>
        </c:ser>
        <c:dLbls>
          <c:showLegendKey val="0"/>
          <c:showVal val="0"/>
          <c:showCatName val="0"/>
          <c:showSerName val="0"/>
          <c:showPercent val="0"/>
          <c:showBubbleSize val="0"/>
        </c:dLbls>
        <c:gapWidth val="80"/>
        <c:overlap val="100"/>
        <c:axId val="416323072"/>
        <c:axId val="415048256"/>
      </c:barChart>
      <c:catAx>
        <c:axId val="416323072"/>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15048256"/>
        <c:crosses val="min"/>
        <c:auto val="0"/>
        <c:lblAlgn val="ctr"/>
        <c:lblOffset val="100"/>
        <c:noMultiLvlLbl val="0"/>
      </c:catAx>
      <c:valAx>
        <c:axId val="415048256"/>
        <c:scaling>
          <c:orientation val="minMax"/>
          <c:max val="10000"/>
          <c:min val="0"/>
        </c:scaling>
        <c:delete val="0"/>
        <c:axPos val="l"/>
        <c:majorGridlines>
          <c:spPr>
            <a:ln>
              <a:noFill/>
            </a:ln>
          </c:spPr>
        </c:majorGridlines>
        <c:numFmt formatCode="General" sourceLinked="1"/>
        <c:majorTickMark val="out"/>
        <c:minorTickMark val="none"/>
        <c:tickLblPos val="none"/>
        <c:spPr>
          <a:ln w="3175" algn="ctr">
            <a:solidFill>
              <a:srgbClr val="747480"/>
            </a:solidFill>
            <a:prstDash val="solid"/>
          </a:ln>
        </c:spPr>
        <c:txPr>
          <a:bodyPr wrap="none"/>
          <a:lstStyle/>
          <a:p>
            <a:pPr>
              <a:defRPr sz="1000" kern="1200">
                <a:latin typeface="+mn-lt"/>
                <a:ea typeface="+mn-ea"/>
                <a:cs typeface="+mn-cs"/>
              </a:defRPr>
            </a:pPr>
            <a:endParaRPr lang="en-US"/>
          </a:p>
        </c:txPr>
        <c:crossAx val="416323072"/>
        <c:crosses val="min"/>
        <c:crossBetween val="between"/>
        <c:majorUnit val="2000"/>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417827298050139"/>
          <c:y val="4.6175051688490697E-2"/>
          <c:w val="0.70961002785515326"/>
          <c:h val="0.90764989662301865"/>
        </c:manualLayout>
      </c:layout>
      <c:barChart>
        <c:barDir val="col"/>
        <c:grouping val="stacked"/>
        <c:varyColors val="0"/>
        <c:ser>
          <c:idx val="0"/>
          <c:order val="0"/>
          <c:spPr>
            <a:solidFill>
              <a:schemeClr val="accent1"/>
            </a:solidFill>
            <a:ln w="9525" algn="ctr">
              <a:solidFill>
                <a:srgbClr val="747480"/>
              </a:solidFill>
              <a:prstDash val="solid"/>
            </a:ln>
          </c:spPr>
          <c:invertIfNegative val="0"/>
          <c:dLbls>
            <c:dLbl>
              <c:idx val="0"/>
              <c:layout>
                <c:manualLayout>
                  <c:x val="0"/>
                  <c:y val="-6.8917987594762232E-4"/>
                </c:manualLayout>
              </c:layout>
              <c:tx>
                <c:rich>
                  <a:bodyPr wrap="none"/>
                  <a:lstStyle/>
                  <a:p>
                    <a:pPr>
                      <a:defRPr sz="1100" kern="1200">
                        <a:solidFill>
                          <a:schemeClr val="tx1"/>
                        </a:solidFill>
                        <a:latin typeface="+mn-lt"/>
                        <a:ea typeface="+mj-ea"/>
                        <a:cs typeface="+mj-cs"/>
                      </a:defRPr>
                    </a:pPr>
                    <a:fld id="{C6709FD5-8A88-4C5D-AFB8-B140BF09FBFA}" type="VALUE">
                      <a:rPr lang="en-US">
                        <a:solidFill>
                          <a:schemeClr val="bg1"/>
                        </a:solidFill>
                      </a:rPr>
                      <a:pPr>
                        <a:defRPr sz="1100" kern="1200">
                          <a:solidFill>
                            <a:schemeClr val="tx1"/>
                          </a:solidFill>
                          <a:latin typeface="+mn-lt"/>
                          <a:ea typeface="+mj-ea"/>
                          <a:cs typeface="+mj-cs"/>
                        </a:defRPr>
                      </a:pPr>
                      <a:t>[VALUE]</a:t>
                    </a:fld>
                    <a:endParaRPr lang="en-US"/>
                  </a:p>
                </c:rich>
              </c:tx>
              <c:numFmt formatCode="#,##0&quot; %&quot;;&quot;-&quot;#,##0&quot;%&quot;"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dlblFieldTable/>
                  <c15:showDataLabelsRange val="0"/>
                </c:ext>
                <c:ext xmlns:c16="http://schemas.microsoft.com/office/drawing/2014/chart" uri="{C3380CC4-5D6E-409C-BE32-E72D297353CC}">
                  <c16:uniqueId val="{00000000-DBF6-45C1-B866-99033F55804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f>
              <c:numCache>
                <c:formatCode>#,##0" %";"-"#,##0"%"</c:formatCode>
                <c:ptCount val="1"/>
                <c:pt idx="0">
                  <c:v>17</c:v>
                </c:pt>
              </c:numCache>
            </c:numRef>
          </c:val>
          <c:extLst>
            <c:ext xmlns:c16="http://schemas.microsoft.com/office/drawing/2014/chart" uri="{C3380CC4-5D6E-409C-BE32-E72D297353CC}">
              <c16:uniqueId val="{00000001-DBF6-45C1-B866-99033F558049}"/>
            </c:ext>
          </c:extLst>
        </c:ser>
        <c:ser>
          <c:idx val="1"/>
          <c:order val="1"/>
          <c:spPr>
            <a:solidFill>
              <a:srgbClr val="C0C0C0"/>
            </a:solidFill>
            <a:ln w="9525" algn="ctr">
              <a:solidFill>
                <a:srgbClr val="747480"/>
              </a:solidFill>
              <a:prstDash val="solid"/>
            </a:ln>
          </c:spPr>
          <c:invertIfNegative val="0"/>
          <c:val>
            <c:numRef>
              <c:f>Sheet1!$A$2</c:f>
              <c:numCache>
                <c:formatCode>General</c:formatCode>
                <c:ptCount val="1"/>
                <c:pt idx="0">
                  <c:v>3</c:v>
                </c:pt>
              </c:numCache>
            </c:numRef>
          </c:val>
          <c:extLst>
            <c:ext xmlns:c16="http://schemas.microsoft.com/office/drawing/2014/chart" uri="{C3380CC4-5D6E-409C-BE32-E72D297353CC}">
              <c16:uniqueId val="{00000002-DBF6-45C1-B866-99033F558049}"/>
            </c:ext>
          </c:extLst>
        </c:ser>
        <c:ser>
          <c:idx val="2"/>
          <c:order val="2"/>
          <c:spPr>
            <a:solidFill>
              <a:srgbClr val="E80D00"/>
            </a:solidFill>
            <a:ln w="9525" algn="ctr">
              <a:solidFill>
                <a:srgbClr val="747480"/>
              </a:solidFill>
              <a:prstDash val="solid"/>
            </a:ln>
          </c:spPr>
          <c:invertIfNegative val="0"/>
          <c:dLbls>
            <c:dLbl>
              <c:idx val="0"/>
              <c:layout>
                <c:manualLayout>
                  <c:x val="0"/>
                  <c:y val="0"/>
                </c:manualLayout>
              </c:layout>
              <c:numFmt formatCode="#,##0&quot; %&quot;;&quot;-&quot;#,##0&quot;%&quot;" sourceLinked="0"/>
              <c:spPr>
                <a:noFill/>
                <a:ln>
                  <a:noFill/>
                </a:ln>
              </c:spPr>
              <c:txPr>
                <a:bodyPr wrap="none"/>
                <a:lstStyle/>
                <a:p>
                  <a:pPr>
                    <a:defRPr sz="1100" kern="1200">
                      <a:solidFill>
                        <a:schemeClr val="tx1"/>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DBF6-45C1-B866-99033F55804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#,##0" %";"-"#,##0"%"</c:formatCode>
                <c:ptCount val="1"/>
                <c:pt idx="0">
                  <c:v>80</c:v>
                </c:pt>
              </c:numCache>
            </c:numRef>
          </c:val>
          <c:extLst>
            <c:ext xmlns:c16="http://schemas.microsoft.com/office/drawing/2014/chart" uri="{C3380CC4-5D6E-409C-BE32-E72D297353CC}">
              <c16:uniqueId val="{00000004-DBF6-45C1-B866-99033F558049}"/>
            </c:ext>
          </c:extLst>
        </c:ser>
        <c:dLbls>
          <c:showLegendKey val="0"/>
          <c:showVal val="0"/>
          <c:showCatName val="0"/>
          <c:showSerName val="0"/>
          <c:showPercent val="0"/>
          <c:showBubbleSize val="0"/>
        </c:dLbls>
        <c:gapWidth val="80"/>
        <c:overlap val="100"/>
        <c:axId val="416991232"/>
        <c:axId val="415053440"/>
      </c:barChart>
      <c:catAx>
        <c:axId val="416991232"/>
        <c:scaling>
          <c:orientation val="minMax"/>
        </c:scaling>
        <c:delete val="0"/>
        <c:axPos val="b"/>
        <c:majorGridlines>
          <c:spPr>
            <a:ln>
              <a:noFill/>
            </a:ln>
          </c:spPr>
        </c:majorGridlines>
        <c:majorTickMark val="none"/>
        <c:minorTickMark val="none"/>
        <c:tickLblPos val="none"/>
        <c:spPr>
          <a:ln w="3175" algn="ctr">
            <a:solidFill>
              <a:srgbClr val="747480"/>
            </a:solidFill>
            <a:prstDash val="solid"/>
          </a:ln>
        </c:spPr>
        <c:crossAx val="415053440"/>
        <c:crosses val="min"/>
        <c:auto val="0"/>
        <c:lblAlgn val="ctr"/>
        <c:lblOffset val="100"/>
        <c:noMultiLvlLbl val="0"/>
      </c:catAx>
      <c:valAx>
        <c:axId val="415053440"/>
        <c:scaling>
          <c:orientation val="minMax"/>
          <c:max val="100"/>
          <c:min val="0"/>
        </c:scaling>
        <c:delete val="0"/>
        <c:axPos val="l"/>
        <c:majorGridlines>
          <c:spPr>
            <a:ln>
              <a:noFill/>
            </a:ln>
          </c:spPr>
        </c:majorGridlines>
        <c:numFmt formatCode="#,##0&quot; %&quot;;&quot;-&quot;#,##0&quot;%&quot;" sourceLinked="0"/>
        <c:majorTickMark val="out"/>
        <c:minorTickMark val="none"/>
        <c:tickLblPos val="nextTo"/>
        <c:spPr>
          <a:ln w="3175" algn="ctr">
            <a:solidFill>
              <a:srgbClr val="747480"/>
            </a:solidFill>
            <a:prstDash val="solid"/>
          </a:ln>
        </c:spPr>
        <c:txPr>
          <a:bodyPr wrap="none"/>
          <a:lstStyle/>
          <a:p>
            <a:pPr>
              <a:defRPr sz="1100" kern="1200">
                <a:solidFill>
                  <a:schemeClr val="bg1"/>
                </a:solidFill>
                <a:latin typeface="+mn-lt"/>
                <a:ea typeface="+mj-ea"/>
                <a:cs typeface="+mj-cs"/>
              </a:defRPr>
            </a:pPr>
            <a:endParaRPr lang="en-US"/>
          </a:p>
        </c:txPr>
        <c:crossAx val="416991232"/>
        <c:crosses val="min"/>
        <c:crossBetween val="between"/>
        <c:majorUnit val="20"/>
      </c:valAx>
    </c:plotArea>
    <c:plotVisOnly val="0"/>
    <c:dispBlanksAs val="gap"/>
    <c:showDLblsOverMax val="1"/>
  </c:chart>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4B09221-AD86-4CC1-B3E9-B69FAEBD8D56}" type="doc">
      <dgm:prSet loTypeId="urn:microsoft.com/office/officeart/2005/8/layout/venn3" loCatId="relationship" qsTypeId="urn:microsoft.com/office/officeart/2005/8/quickstyle/simple1" qsCatId="simple" csTypeId="urn:microsoft.com/office/officeart/2005/8/colors/colorful1" csCatId="colorful" phldr="1"/>
      <dgm:spPr/>
      <dgm:t>
        <a:bodyPr/>
        <a:lstStyle/>
        <a:p>
          <a:endParaRPr lang="en-US"/>
        </a:p>
      </dgm:t>
    </dgm:pt>
    <dgm:pt modelId="{0D112083-7AEC-40AD-9496-719ABFA2CAAD}">
      <dgm:prSet phldrT="[Text]" custT="1"/>
      <dgm:spPr>
        <a:ln w="9525">
          <a:solidFill>
            <a:schemeClr val="tx1">
              <a:lumMod val="50000"/>
            </a:schemeClr>
          </a:solidFill>
        </a:ln>
      </dgm:spPr>
      <dgm:t>
        <a:bodyPr/>
        <a:lstStyle/>
        <a:p>
          <a:r>
            <a:rPr lang="x-none" sz="1600"/>
            <a:t> </a:t>
          </a:r>
        </a:p>
      </dgm:t>
    </dgm:pt>
    <dgm:pt modelId="{44561891-2002-4958-9DA7-16A338FEB772}" type="parTrans" cxnId="{AE0FDB7E-CA3D-4336-9B8D-E1DBA5B5E12D}">
      <dgm:prSet/>
      <dgm:spPr/>
      <dgm:t>
        <a:bodyPr/>
        <a:lstStyle/>
        <a:p>
          <a:endParaRPr lang="en-US"/>
        </a:p>
      </dgm:t>
    </dgm:pt>
    <dgm:pt modelId="{9FC73A14-0C63-4275-A646-9938FFA29BD7}" type="sibTrans" cxnId="{AE0FDB7E-CA3D-4336-9B8D-E1DBA5B5E12D}">
      <dgm:prSet/>
      <dgm:spPr/>
      <dgm:t>
        <a:bodyPr/>
        <a:lstStyle/>
        <a:p>
          <a:endParaRPr lang="en-US"/>
        </a:p>
      </dgm:t>
    </dgm:pt>
    <dgm:pt modelId="{D0AF170A-B888-472F-B2DF-30868DEC2BE0}">
      <dgm:prSet phldrT="[Text]" custT="1"/>
      <dgm:spPr>
        <a:ln w="9525">
          <a:solidFill>
            <a:schemeClr val="tx1">
              <a:lumMod val="50000"/>
            </a:schemeClr>
          </a:solidFill>
        </a:ln>
      </dgm:spPr>
      <dgm:t>
        <a:bodyPr/>
        <a:lstStyle/>
        <a:p>
          <a:r>
            <a:rPr lang="x-none" sz="1600"/>
            <a:t> </a:t>
          </a:r>
        </a:p>
      </dgm:t>
    </dgm:pt>
    <dgm:pt modelId="{712B6367-6089-4DB5-AA75-34EE9E25DD46}" type="sibTrans" cxnId="{ED888BF1-F691-4AA9-AACF-139ECC300D55}">
      <dgm:prSet/>
      <dgm:spPr/>
      <dgm:t>
        <a:bodyPr/>
        <a:lstStyle/>
        <a:p>
          <a:endParaRPr lang="en-US"/>
        </a:p>
      </dgm:t>
    </dgm:pt>
    <dgm:pt modelId="{A08509DD-9725-4C19-8FA4-FA522B670AB2}" type="parTrans" cxnId="{ED888BF1-F691-4AA9-AACF-139ECC300D55}">
      <dgm:prSet/>
      <dgm:spPr/>
      <dgm:t>
        <a:bodyPr/>
        <a:lstStyle/>
        <a:p>
          <a:endParaRPr lang="en-US"/>
        </a:p>
      </dgm:t>
    </dgm:pt>
    <dgm:pt modelId="{A7AC23A8-9B25-4B56-B2C9-F9D2FB9135A6}" type="pres">
      <dgm:prSet presAssocID="{94B09221-AD86-4CC1-B3E9-B69FAEBD8D56}" presName="Name0" presStyleCnt="0">
        <dgm:presLayoutVars>
          <dgm:dir/>
          <dgm:resizeHandles val="exact"/>
        </dgm:presLayoutVars>
      </dgm:prSet>
      <dgm:spPr/>
    </dgm:pt>
    <dgm:pt modelId="{94E54FFC-85D8-43CE-AEA6-CED10654FF48}" type="pres">
      <dgm:prSet presAssocID="{D0AF170A-B888-472F-B2DF-30868DEC2BE0}" presName="Name5" presStyleLbl="vennNode1" presStyleIdx="0" presStyleCnt="2" custLinFactNeighborX="20810" custLinFactNeighborY="93">
        <dgm:presLayoutVars>
          <dgm:bulletEnabled val="1"/>
        </dgm:presLayoutVars>
      </dgm:prSet>
      <dgm:spPr/>
    </dgm:pt>
    <dgm:pt modelId="{A8A3FE53-4A41-4C9B-80C2-BBAE68A4C8E6}" type="pres">
      <dgm:prSet presAssocID="{712B6367-6089-4DB5-AA75-34EE9E25DD46}" presName="space" presStyleCnt="0"/>
      <dgm:spPr/>
    </dgm:pt>
    <dgm:pt modelId="{D57D49F9-65C6-43DC-87B9-90E48ABA117D}" type="pres">
      <dgm:prSet presAssocID="{0D112083-7AEC-40AD-9496-719ABFA2CAAD}" presName="Name5" presStyleLbl="vennNode1" presStyleIdx="1" presStyleCnt="2" custLinFactX="-5427" custLinFactNeighborX="-100000" custLinFactNeighborY="2">
        <dgm:presLayoutVars>
          <dgm:bulletEnabled val="1"/>
        </dgm:presLayoutVars>
      </dgm:prSet>
      <dgm:spPr/>
    </dgm:pt>
  </dgm:ptLst>
  <dgm:cxnLst>
    <dgm:cxn modelId="{3D27B804-A101-4C4F-96FD-93D54A8FBDC9}" type="presOf" srcId="{94B09221-AD86-4CC1-B3E9-B69FAEBD8D56}" destId="{A7AC23A8-9B25-4B56-B2C9-F9D2FB9135A6}" srcOrd="0" destOrd="0" presId="urn:microsoft.com/office/officeart/2005/8/layout/venn3"/>
    <dgm:cxn modelId="{B8635F19-7AB4-4F3B-9219-7361B93AB79C}" type="presOf" srcId="{0D112083-7AEC-40AD-9496-719ABFA2CAAD}" destId="{D57D49F9-65C6-43DC-87B9-90E48ABA117D}" srcOrd="0" destOrd="0" presId="urn:microsoft.com/office/officeart/2005/8/layout/venn3"/>
    <dgm:cxn modelId="{C757C278-4A72-43C5-A210-0C73DDD391D7}" type="presOf" srcId="{D0AF170A-B888-472F-B2DF-30868DEC2BE0}" destId="{94E54FFC-85D8-43CE-AEA6-CED10654FF48}" srcOrd="0" destOrd="0" presId="urn:microsoft.com/office/officeart/2005/8/layout/venn3"/>
    <dgm:cxn modelId="{AE0FDB7E-CA3D-4336-9B8D-E1DBA5B5E12D}" srcId="{94B09221-AD86-4CC1-B3E9-B69FAEBD8D56}" destId="{0D112083-7AEC-40AD-9496-719ABFA2CAAD}" srcOrd="1" destOrd="0" parTransId="{44561891-2002-4958-9DA7-16A338FEB772}" sibTransId="{9FC73A14-0C63-4275-A646-9938FFA29BD7}"/>
    <dgm:cxn modelId="{ED888BF1-F691-4AA9-AACF-139ECC300D55}" srcId="{94B09221-AD86-4CC1-B3E9-B69FAEBD8D56}" destId="{D0AF170A-B888-472F-B2DF-30868DEC2BE0}" srcOrd="0" destOrd="0" parTransId="{A08509DD-9725-4C19-8FA4-FA522B670AB2}" sibTransId="{712B6367-6089-4DB5-AA75-34EE9E25DD46}"/>
    <dgm:cxn modelId="{03DC054B-CC27-45EE-8183-7DD339EAF080}" type="presParOf" srcId="{A7AC23A8-9B25-4B56-B2C9-F9D2FB9135A6}" destId="{94E54FFC-85D8-43CE-AEA6-CED10654FF48}" srcOrd="0" destOrd="0" presId="urn:microsoft.com/office/officeart/2005/8/layout/venn3"/>
    <dgm:cxn modelId="{46691662-2EBE-4B96-818A-A6BDDD5AE435}" type="presParOf" srcId="{A7AC23A8-9B25-4B56-B2C9-F9D2FB9135A6}" destId="{A8A3FE53-4A41-4C9B-80C2-BBAE68A4C8E6}" srcOrd="1" destOrd="0" presId="urn:microsoft.com/office/officeart/2005/8/layout/venn3"/>
    <dgm:cxn modelId="{FC631709-5AB9-464B-A252-FFB46CFF690B}" type="presParOf" srcId="{A7AC23A8-9B25-4B56-B2C9-F9D2FB9135A6}" destId="{D57D49F9-65C6-43DC-87B9-90E48ABA117D}" srcOrd="2" destOrd="0" presId="urn:microsoft.com/office/officeart/2005/8/layout/venn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4B09221-AD86-4CC1-B3E9-B69FAEBD8D56}" type="doc">
      <dgm:prSet loTypeId="urn:microsoft.com/office/officeart/2005/8/layout/venn3" loCatId="relationship" qsTypeId="urn:microsoft.com/office/officeart/2005/8/quickstyle/simple1" qsCatId="simple" csTypeId="urn:microsoft.com/office/officeart/2005/8/colors/colorful1" csCatId="colorful" phldr="1"/>
      <dgm:spPr/>
      <dgm:t>
        <a:bodyPr/>
        <a:lstStyle/>
        <a:p>
          <a:endParaRPr lang="en-US"/>
        </a:p>
      </dgm:t>
    </dgm:pt>
    <dgm:pt modelId="{D0AF170A-B888-472F-B2DF-30868DEC2BE0}">
      <dgm:prSet phldrT="[Text]" custT="1"/>
      <dgm:spPr>
        <a:ln w="9525">
          <a:solidFill>
            <a:schemeClr val="tx1">
              <a:lumMod val="50000"/>
            </a:schemeClr>
          </a:solidFill>
        </a:ln>
      </dgm:spPr>
      <dgm:t>
        <a:bodyPr/>
        <a:lstStyle/>
        <a:p>
          <a:r>
            <a:rPr lang="x-none" sz="1600"/>
            <a:t> </a:t>
          </a:r>
        </a:p>
      </dgm:t>
    </dgm:pt>
    <dgm:pt modelId="{A08509DD-9725-4C19-8FA4-FA522B670AB2}" type="parTrans" cxnId="{ED888BF1-F691-4AA9-AACF-139ECC300D55}">
      <dgm:prSet/>
      <dgm:spPr/>
      <dgm:t>
        <a:bodyPr/>
        <a:lstStyle/>
        <a:p>
          <a:endParaRPr lang="en-US"/>
        </a:p>
      </dgm:t>
    </dgm:pt>
    <dgm:pt modelId="{712B6367-6089-4DB5-AA75-34EE9E25DD46}" type="sibTrans" cxnId="{ED888BF1-F691-4AA9-AACF-139ECC300D55}">
      <dgm:prSet/>
      <dgm:spPr/>
      <dgm:t>
        <a:bodyPr/>
        <a:lstStyle/>
        <a:p>
          <a:endParaRPr lang="en-US"/>
        </a:p>
      </dgm:t>
    </dgm:pt>
    <dgm:pt modelId="{0D112083-7AEC-40AD-9496-719ABFA2CAAD}">
      <dgm:prSet phldrT="[Text]" custT="1"/>
      <dgm:spPr>
        <a:ln w="9525">
          <a:solidFill>
            <a:schemeClr val="tx1">
              <a:lumMod val="50000"/>
            </a:schemeClr>
          </a:solidFill>
        </a:ln>
      </dgm:spPr>
      <dgm:t>
        <a:bodyPr/>
        <a:lstStyle/>
        <a:p>
          <a:r>
            <a:rPr lang="x-none" sz="1600"/>
            <a:t> </a:t>
          </a:r>
        </a:p>
      </dgm:t>
    </dgm:pt>
    <dgm:pt modelId="{44561891-2002-4958-9DA7-16A338FEB772}" type="parTrans" cxnId="{AE0FDB7E-CA3D-4336-9B8D-E1DBA5B5E12D}">
      <dgm:prSet/>
      <dgm:spPr/>
      <dgm:t>
        <a:bodyPr/>
        <a:lstStyle/>
        <a:p>
          <a:endParaRPr lang="en-US"/>
        </a:p>
      </dgm:t>
    </dgm:pt>
    <dgm:pt modelId="{9FC73A14-0C63-4275-A646-9938FFA29BD7}" type="sibTrans" cxnId="{AE0FDB7E-CA3D-4336-9B8D-E1DBA5B5E12D}">
      <dgm:prSet/>
      <dgm:spPr/>
      <dgm:t>
        <a:bodyPr/>
        <a:lstStyle/>
        <a:p>
          <a:endParaRPr lang="en-US"/>
        </a:p>
      </dgm:t>
    </dgm:pt>
    <dgm:pt modelId="{A7AC23A8-9B25-4B56-B2C9-F9D2FB9135A6}" type="pres">
      <dgm:prSet presAssocID="{94B09221-AD86-4CC1-B3E9-B69FAEBD8D56}" presName="Name0" presStyleCnt="0">
        <dgm:presLayoutVars>
          <dgm:dir/>
          <dgm:resizeHandles val="exact"/>
        </dgm:presLayoutVars>
      </dgm:prSet>
      <dgm:spPr/>
    </dgm:pt>
    <dgm:pt modelId="{94E54FFC-85D8-43CE-AEA6-CED10654FF48}" type="pres">
      <dgm:prSet presAssocID="{D0AF170A-B888-472F-B2DF-30868DEC2BE0}" presName="Name5" presStyleLbl="vennNode1" presStyleIdx="0" presStyleCnt="2" custLinFactNeighborX="22696" custLinFactNeighborY="-608">
        <dgm:presLayoutVars>
          <dgm:bulletEnabled val="1"/>
        </dgm:presLayoutVars>
      </dgm:prSet>
      <dgm:spPr/>
    </dgm:pt>
    <dgm:pt modelId="{A8A3FE53-4A41-4C9B-80C2-BBAE68A4C8E6}" type="pres">
      <dgm:prSet presAssocID="{712B6367-6089-4DB5-AA75-34EE9E25DD46}" presName="space" presStyleCnt="0"/>
      <dgm:spPr/>
    </dgm:pt>
    <dgm:pt modelId="{D57D49F9-65C6-43DC-87B9-90E48ABA117D}" type="pres">
      <dgm:prSet presAssocID="{0D112083-7AEC-40AD-9496-719ABFA2CAAD}" presName="Name5" presStyleLbl="vennNode1" presStyleIdx="1" presStyleCnt="2" custLinFactX="-5461" custLinFactNeighborX="-100000" custLinFactNeighborY="-1330">
        <dgm:presLayoutVars>
          <dgm:bulletEnabled val="1"/>
        </dgm:presLayoutVars>
      </dgm:prSet>
      <dgm:spPr/>
    </dgm:pt>
  </dgm:ptLst>
  <dgm:cxnLst>
    <dgm:cxn modelId="{BEE4B72F-0277-4F6E-87DD-4A507C66CA4A}" type="presOf" srcId="{D0AF170A-B888-472F-B2DF-30868DEC2BE0}" destId="{94E54FFC-85D8-43CE-AEA6-CED10654FF48}" srcOrd="0" destOrd="0" presId="urn:microsoft.com/office/officeart/2005/8/layout/venn3"/>
    <dgm:cxn modelId="{AE0FDB7E-CA3D-4336-9B8D-E1DBA5B5E12D}" srcId="{94B09221-AD86-4CC1-B3E9-B69FAEBD8D56}" destId="{0D112083-7AEC-40AD-9496-719ABFA2CAAD}" srcOrd="1" destOrd="0" parTransId="{44561891-2002-4958-9DA7-16A338FEB772}" sibTransId="{9FC73A14-0C63-4275-A646-9938FFA29BD7}"/>
    <dgm:cxn modelId="{25715587-37F3-4558-BEA6-54D9CDB45CE3}" type="presOf" srcId="{94B09221-AD86-4CC1-B3E9-B69FAEBD8D56}" destId="{A7AC23A8-9B25-4B56-B2C9-F9D2FB9135A6}" srcOrd="0" destOrd="0" presId="urn:microsoft.com/office/officeart/2005/8/layout/venn3"/>
    <dgm:cxn modelId="{895264AA-93E8-4FA1-8FC8-65018E3DDDF7}" type="presOf" srcId="{0D112083-7AEC-40AD-9496-719ABFA2CAAD}" destId="{D57D49F9-65C6-43DC-87B9-90E48ABA117D}" srcOrd="0" destOrd="0" presId="urn:microsoft.com/office/officeart/2005/8/layout/venn3"/>
    <dgm:cxn modelId="{ED888BF1-F691-4AA9-AACF-139ECC300D55}" srcId="{94B09221-AD86-4CC1-B3E9-B69FAEBD8D56}" destId="{D0AF170A-B888-472F-B2DF-30868DEC2BE0}" srcOrd="0" destOrd="0" parTransId="{A08509DD-9725-4C19-8FA4-FA522B670AB2}" sibTransId="{712B6367-6089-4DB5-AA75-34EE9E25DD46}"/>
    <dgm:cxn modelId="{96349E50-8505-473F-9605-6FC41017612E}" type="presParOf" srcId="{A7AC23A8-9B25-4B56-B2C9-F9D2FB9135A6}" destId="{94E54FFC-85D8-43CE-AEA6-CED10654FF48}" srcOrd="0" destOrd="0" presId="urn:microsoft.com/office/officeart/2005/8/layout/venn3"/>
    <dgm:cxn modelId="{DC6B4C6A-1D0C-420B-BCA8-2C4A8BF0DAA4}" type="presParOf" srcId="{A7AC23A8-9B25-4B56-B2C9-F9D2FB9135A6}" destId="{A8A3FE53-4A41-4C9B-80C2-BBAE68A4C8E6}" srcOrd="1" destOrd="0" presId="urn:microsoft.com/office/officeart/2005/8/layout/venn3"/>
    <dgm:cxn modelId="{865E0463-3212-400A-953D-D020FE0CAA27}" type="presParOf" srcId="{A7AC23A8-9B25-4B56-B2C9-F9D2FB9135A6}" destId="{D57D49F9-65C6-43DC-87B9-90E48ABA117D}" srcOrd="2" destOrd="0" presId="urn:microsoft.com/office/officeart/2005/8/layout/venn3"/>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E54FFC-85D8-43CE-AEA6-CED10654FF48}">
      <dsp:nvSpPr>
        <dsp:cNvPr id="0" name=""/>
        <dsp:cNvSpPr/>
      </dsp:nvSpPr>
      <dsp:spPr>
        <a:xfrm>
          <a:off x="243300" y="3247"/>
          <a:ext cx="1741955" cy="1741955"/>
        </a:xfrm>
        <a:prstGeom prst="ellipse">
          <a:avLst/>
        </a:prstGeom>
        <a:solidFill>
          <a:schemeClr val="accent2">
            <a:alpha val="50000"/>
            <a:hueOff val="0"/>
            <a:satOff val="0"/>
            <a:lumOff val="0"/>
            <a:alphaOff val="0"/>
          </a:schemeClr>
        </a:solidFill>
        <a:ln w="9525" cap="flat" cmpd="sng" algn="ctr">
          <a:solidFill>
            <a:schemeClr val="tx1">
              <a:lumMod val="5000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95866" tIns="20320" rIns="95866" bIns="20320" numCol="1" spcCol="1270" anchor="ctr" anchorCtr="0">
          <a:noAutofit/>
        </a:bodyPr>
        <a:lstStyle/>
        <a:p>
          <a:pPr marL="0" lvl="0" indent="0" algn="ctr" defTabSz="711200">
            <a:lnSpc>
              <a:spcPct val="90000"/>
            </a:lnSpc>
            <a:spcBef>
              <a:spcPct val="0"/>
            </a:spcBef>
            <a:spcAft>
              <a:spcPct val="35000"/>
            </a:spcAft>
            <a:buNone/>
          </a:pPr>
          <a:r>
            <a:rPr lang="x-none" sz="1600" kern="1200"/>
            <a:t> </a:t>
          </a:r>
        </a:p>
      </dsp:txBody>
      <dsp:txXfrm>
        <a:off x="498403" y="258350"/>
        <a:ext cx="1231749" cy="1231749"/>
      </dsp:txXfrm>
    </dsp:sp>
    <dsp:sp modelId="{D57D49F9-65C6-43DC-87B9-90E48ABA117D}">
      <dsp:nvSpPr>
        <dsp:cNvPr id="0" name=""/>
        <dsp:cNvSpPr/>
      </dsp:nvSpPr>
      <dsp:spPr>
        <a:xfrm>
          <a:off x="1121437" y="1662"/>
          <a:ext cx="1741955" cy="1741955"/>
        </a:xfrm>
        <a:prstGeom prst="ellipse">
          <a:avLst/>
        </a:prstGeom>
        <a:solidFill>
          <a:schemeClr val="accent3">
            <a:alpha val="50000"/>
            <a:hueOff val="0"/>
            <a:satOff val="0"/>
            <a:lumOff val="0"/>
            <a:alphaOff val="0"/>
          </a:schemeClr>
        </a:solidFill>
        <a:ln w="9525" cap="flat" cmpd="sng" algn="ctr">
          <a:solidFill>
            <a:schemeClr val="tx1">
              <a:lumMod val="5000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95866" tIns="20320" rIns="95866" bIns="20320" numCol="1" spcCol="1270" anchor="ctr" anchorCtr="0">
          <a:noAutofit/>
        </a:bodyPr>
        <a:lstStyle/>
        <a:p>
          <a:pPr marL="0" lvl="0" indent="0" algn="ctr" defTabSz="711200">
            <a:lnSpc>
              <a:spcPct val="90000"/>
            </a:lnSpc>
            <a:spcBef>
              <a:spcPct val="0"/>
            </a:spcBef>
            <a:spcAft>
              <a:spcPct val="35000"/>
            </a:spcAft>
            <a:buNone/>
          </a:pPr>
          <a:r>
            <a:rPr lang="x-none" sz="1600" kern="1200"/>
            <a:t> </a:t>
          </a:r>
        </a:p>
      </dsp:txBody>
      <dsp:txXfrm>
        <a:off x="1376540" y="256765"/>
        <a:ext cx="1231749" cy="123174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E54FFC-85D8-43CE-AEA6-CED10654FF48}">
      <dsp:nvSpPr>
        <dsp:cNvPr id="0" name=""/>
        <dsp:cNvSpPr/>
      </dsp:nvSpPr>
      <dsp:spPr>
        <a:xfrm>
          <a:off x="249870" y="0"/>
          <a:ext cx="1741955" cy="1741955"/>
        </a:xfrm>
        <a:prstGeom prst="ellipse">
          <a:avLst/>
        </a:prstGeom>
        <a:solidFill>
          <a:schemeClr val="accent2">
            <a:alpha val="50000"/>
            <a:hueOff val="0"/>
            <a:satOff val="0"/>
            <a:lumOff val="0"/>
            <a:alphaOff val="0"/>
          </a:schemeClr>
        </a:solidFill>
        <a:ln w="9525" cap="flat" cmpd="sng" algn="ctr">
          <a:solidFill>
            <a:schemeClr val="tx1">
              <a:lumMod val="5000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95866" tIns="20320" rIns="95866" bIns="20320" numCol="1" spcCol="1270" anchor="ctr" anchorCtr="0">
          <a:noAutofit/>
        </a:bodyPr>
        <a:lstStyle/>
        <a:p>
          <a:pPr marL="0" lvl="0" indent="0" algn="ctr" defTabSz="711200">
            <a:lnSpc>
              <a:spcPct val="90000"/>
            </a:lnSpc>
            <a:spcBef>
              <a:spcPct val="0"/>
            </a:spcBef>
            <a:spcAft>
              <a:spcPct val="35000"/>
            </a:spcAft>
            <a:buNone/>
          </a:pPr>
          <a:r>
            <a:rPr lang="x-none" sz="1600" kern="1200"/>
            <a:t> </a:t>
          </a:r>
        </a:p>
      </dsp:txBody>
      <dsp:txXfrm>
        <a:off x="504973" y="255103"/>
        <a:ext cx="1231749" cy="1231749"/>
      </dsp:txXfrm>
    </dsp:sp>
    <dsp:sp modelId="{D57D49F9-65C6-43DC-87B9-90E48ABA117D}">
      <dsp:nvSpPr>
        <dsp:cNvPr id="0" name=""/>
        <dsp:cNvSpPr/>
      </dsp:nvSpPr>
      <dsp:spPr>
        <a:xfrm>
          <a:off x="1120845" y="0"/>
          <a:ext cx="1741955" cy="1741955"/>
        </a:xfrm>
        <a:prstGeom prst="ellipse">
          <a:avLst/>
        </a:prstGeom>
        <a:solidFill>
          <a:schemeClr val="accent3">
            <a:alpha val="50000"/>
            <a:hueOff val="0"/>
            <a:satOff val="0"/>
            <a:lumOff val="0"/>
            <a:alphaOff val="0"/>
          </a:schemeClr>
        </a:solidFill>
        <a:ln w="9525" cap="flat" cmpd="sng" algn="ctr">
          <a:solidFill>
            <a:schemeClr val="tx1">
              <a:lumMod val="5000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95866" tIns="20320" rIns="95866" bIns="20320" numCol="1" spcCol="1270" anchor="ctr" anchorCtr="0">
          <a:noAutofit/>
        </a:bodyPr>
        <a:lstStyle/>
        <a:p>
          <a:pPr marL="0" lvl="0" indent="0" algn="ctr" defTabSz="711200">
            <a:lnSpc>
              <a:spcPct val="90000"/>
            </a:lnSpc>
            <a:spcBef>
              <a:spcPct val="0"/>
            </a:spcBef>
            <a:spcAft>
              <a:spcPct val="35000"/>
            </a:spcAft>
            <a:buNone/>
          </a:pPr>
          <a:r>
            <a:rPr lang="x-none" sz="1600" kern="1200"/>
            <a:t> </a:t>
          </a:r>
        </a:p>
      </dsp:txBody>
      <dsp:txXfrm>
        <a:off x="1375948" y="255103"/>
        <a:ext cx="1231749" cy="1231749"/>
      </dsp:txXfrm>
    </dsp:sp>
  </dsp:spTree>
</dsp:drawing>
</file>

<file path=ppt/diagrams/layout1.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drawings/drawing1.xml><?xml version="1.0" encoding="utf-8"?>
<c:userShapes xmlns:c="http://schemas.openxmlformats.org/drawingml/2006/chart">
  <cdr:relSizeAnchor xmlns:cdr="http://schemas.openxmlformats.org/drawingml/2006/chartDrawing">
    <cdr:from>
      <cdr:x>0.8395</cdr:x>
      <cdr:y>0.02227</cdr:y>
    </cdr:from>
    <cdr:to>
      <cdr:x>0.91987</cdr:x>
      <cdr:y>0.08621</cdr:y>
    </cdr:to>
    <cdr:sp macro="" textlink="">
      <cdr:nvSpPr>
        <cdr:cNvPr id="2" name="TextBox 1">
          <a:extLst xmlns:a="http://schemas.openxmlformats.org/drawingml/2006/main">
            <a:ext uri="{FF2B5EF4-FFF2-40B4-BE49-F238E27FC236}">
              <a16:creationId xmlns:a16="http://schemas.microsoft.com/office/drawing/2014/main" id="{8C7B99F0-9BFD-4D5E-BFCA-860B7DF61EDD}"/>
            </a:ext>
          </a:extLst>
        </cdr:cNvPr>
        <cdr:cNvSpPr txBox="1"/>
      </cdr:nvSpPr>
      <cdr:spPr>
        <a:xfrm xmlns:a="http://schemas.openxmlformats.org/drawingml/2006/main">
          <a:off x="3768913" y="68692"/>
          <a:ext cx="360794" cy="197209"/>
        </a:xfrm>
        <a:prstGeom xmlns:a="http://schemas.openxmlformats.org/drawingml/2006/main" prst="rect">
          <a:avLst/>
        </a:prstGeom>
        <a:solidFill xmlns:a="http://schemas.openxmlformats.org/drawingml/2006/main">
          <a:srgbClr val="CAC4CD"/>
        </a:solidFill>
      </cdr:spPr>
      <cdr:txBody>
        <a:bodyPr xmlns:a="http://schemas.openxmlformats.org/drawingml/2006/main" vertOverflow="clip" wrap="square" lIns="0" tIns="36576" rIns="0" bIns="0" rtlCol="0">
          <a:spAutoFit/>
        </a:bodyPr>
        <a:lstStyle xmlns:a="http://schemas.openxmlformats.org/drawingml/2006/main"/>
        <a:p xmlns:a="http://schemas.openxmlformats.org/drawingml/2006/main">
          <a:pPr>
            <a:lnSpc>
              <a:spcPct val="85000"/>
            </a:lnSpc>
            <a:spcAft>
              <a:spcPts val="600"/>
            </a:spcAft>
            <a:buClr>
              <a:schemeClr val="accent2"/>
            </a:buClr>
            <a:buSzPct val="70000"/>
          </a:pPr>
          <a:r>
            <a:rPr lang="en-IN" sz="1000" dirty="0">
              <a:solidFill>
                <a:schemeClr val="bg1"/>
              </a:solidFill>
            </a:rPr>
            <a:t>Othe</a:t>
          </a:r>
          <a:r>
            <a:rPr lang="en-IN" sz="1200" dirty="0">
              <a:solidFill>
                <a:schemeClr val="bg1"/>
              </a:solidFill>
            </a:rPr>
            <a:t>r</a:t>
          </a:r>
        </a:p>
      </cdr:txBody>
    </cdr:sp>
  </cdr:relSizeAnchor>
</c:userShapes>
</file>

<file path=ppt/drawings/drawing2.xml><?xml version="1.0" encoding="utf-8"?>
<c:userShapes xmlns:c="http://schemas.openxmlformats.org/drawingml/2006/chart">
  <cdr:relSizeAnchor xmlns:cdr="http://schemas.openxmlformats.org/drawingml/2006/chartDrawing">
    <cdr:from>
      <cdr:x>0.28683</cdr:x>
      <cdr:y>0.35209</cdr:y>
    </cdr:from>
    <cdr:to>
      <cdr:x>0.29413</cdr:x>
      <cdr:y>0.38781</cdr:y>
    </cdr:to>
    <cdr:sp macro="" textlink="">
      <cdr:nvSpPr>
        <cdr:cNvPr id="2" name="TextBox 4">
          <a:extLst xmlns:a="http://schemas.openxmlformats.org/drawingml/2006/main">
            <a:ext uri="{FF2B5EF4-FFF2-40B4-BE49-F238E27FC236}">
              <a16:creationId xmlns:a16="http://schemas.microsoft.com/office/drawing/2014/main" id="{A4F76ACE-2021-4575-9941-28A06D028D0C}"/>
            </a:ext>
          </a:extLst>
        </cdr:cNvPr>
        <cdr:cNvSpPr txBox="1"/>
      </cdr:nvSpPr>
      <cdr:spPr>
        <a:xfrm xmlns:a="http://schemas.openxmlformats.org/drawingml/2006/main">
          <a:off x="3149951" y="1653190"/>
          <a:ext cx="80150" cy="167738"/>
        </a:xfrm>
        <a:prstGeom xmlns:a="http://schemas.openxmlformats.org/drawingml/2006/main" prst="rect">
          <a:avLst/>
        </a:prstGeom>
        <a:noFill xmlns:a="http://schemas.openxmlformats.org/drawingml/2006/main"/>
      </cdr:spPr>
      <cdr:txBody>
        <a:bodyPr xmlns:a="http://schemas.openxmlformats.org/drawingml/2006/main" wrap="none" lIns="0" tIns="36576"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nSpc>
              <a:spcPct val="85000"/>
            </a:lnSpc>
            <a:spcAft>
              <a:spcPts val="600"/>
            </a:spcAft>
            <a:buClr>
              <a:schemeClr val="accent2"/>
            </a:buClr>
            <a:buSzPct val="70000"/>
          </a:pPr>
          <a:r>
            <a:rPr lang="en-US" sz="1000" dirty="0">
              <a:solidFill>
                <a:schemeClr val="bg1"/>
              </a:solidFill>
            </a:rPr>
            <a:t>3</a:t>
          </a:r>
        </a:p>
      </cdr:txBody>
    </cdr:sp>
  </cdr:relSizeAnchor>
  <cdr:relSizeAnchor xmlns:cdr="http://schemas.openxmlformats.org/drawingml/2006/chartDrawing">
    <cdr:from>
      <cdr:x>0.14803</cdr:x>
      <cdr:y>0.77098</cdr:y>
    </cdr:from>
    <cdr:to>
      <cdr:x>0.15533</cdr:x>
      <cdr:y>0.8067</cdr:y>
    </cdr:to>
    <cdr:sp macro="" textlink="">
      <cdr:nvSpPr>
        <cdr:cNvPr id="3" name="TextBox 4">
          <a:extLst xmlns:a="http://schemas.openxmlformats.org/drawingml/2006/main">
            <a:ext uri="{FF2B5EF4-FFF2-40B4-BE49-F238E27FC236}">
              <a16:creationId xmlns:a16="http://schemas.microsoft.com/office/drawing/2014/main" id="{A4F76ACE-2021-4575-9941-28A06D028D0C}"/>
            </a:ext>
          </a:extLst>
        </cdr:cNvPr>
        <cdr:cNvSpPr txBox="1"/>
      </cdr:nvSpPr>
      <cdr:spPr>
        <a:xfrm xmlns:a="http://schemas.openxmlformats.org/drawingml/2006/main">
          <a:off x="1625657" y="3620030"/>
          <a:ext cx="80150" cy="167738"/>
        </a:xfrm>
        <a:prstGeom xmlns:a="http://schemas.openxmlformats.org/drawingml/2006/main" prst="rect">
          <a:avLst/>
        </a:prstGeom>
        <a:noFill xmlns:a="http://schemas.openxmlformats.org/drawingml/2006/main"/>
      </cdr:spPr>
      <cdr:txBody>
        <a:bodyPr xmlns:a="http://schemas.openxmlformats.org/drawingml/2006/main" wrap="none" lIns="0" tIns="36576"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nSpc>
              <a:spcPct val="85000"/>
            </a:lnSpc>
            <a:spcAft>
              <a:spcPts val="600"/>
            </a:spcAft>
            <a:buClr>
              <a:schemeClr val="accent2"/>
            </a:buClr>
            <a:buSzPct val="70000"/>
          </a:pPr>
          <a:r>
            <a:rPr lang="en-US" sz="1000" dirty="0">
              <a:solidFill>
                <a:schemeClr val="bg1"/>
              </a:solidFill>
            </a:rPr>
            <a:t>1</a:t>
          </a:r>
        </a:p>
      </cdr:txBody>
    </cdr:sp>
  </cdr:relSizeAnchor>
</c:userShapes>
</file>

<file path=ppt/drawings/drawing3.xml><?xml version="1.0" encoding="utf-8"?>
<c:userShapes xmlns:c="http://schemas.openxmlformats.org/drawingml/2006/chart">
  <cdr:relSizeAnchor xmlns:cdr="http://schemas.openxmlformats.org/drawingml/2006/chartDrawing">
    <cdr:from>
      <cdr:x>0.3014</cdr:x>
      <cdr:y>0.45365</cdr:y>
    </cdr:from>
    <cdr:to>
      <cdr:x>0.36641</cdr:x>
      <cdr:y>0.58689</cdr:y>
    </cdr:to>
    <cdr:sp macro="" textlink="">
      <cdr:nvSpPr>
        <cdr:cNvPr id="2" name="TextBox 1">
          <a:extLst xmlns:a="http://schemas.openxmlformats.org/drawingml/2006/main">
            <a:ext uri="{FF2B5EF4-FFF2-40B4-BE49-F238E27FC236}">
              <a16:creationId xmlns:a16="http://schemas.microsoft.com/office/drawing/2014/main" id="{D43EC74A-F843-4945-BBDC-369CC4985303}"/>
            </a:ext>
          </a:extLst>
        </cdr:cNvPr>
        <cdr:cNvSpPr txBox="1"/>
      </cdr:nvSpPr>
      <cdr:spPr>
        <a:xfrm xmlns:a="http://schemas.openxmlformats.org/drawingml/2006/main">
          <a:off x="1322900" y="927355"/>
          <a:ext cx="285337" cy="272369"/>
        </a:xfrm>
        <a:prstGeom xmlns:a="http://schemas.openxmlformats.org/drawingml/2006/main" prst="rect">
          <a:avLst/>
        </a:prstGeom>
        <a:noFill xmlns:a="http://schemas.openxmlformats.org/drawingml/2006/main"/>
      </cdr:spPr>
      <cdr:txBody>
        <a:bodyPr xmlns:a="http://schemas.openxmlformats.org/drawingml/2006/main" vertOverflow="clip" wrap="none" lIns="0" tIns="36576" rIns="0" bIns="0" rtlCol="0">
          <a:spAutoFit/>
        </a:bodyPr>
        <a:lstStyle xmlns:a="http://schemas.openxmlformats.org/drawingml/2006/main"/>
        <a:p xmlns:a="http://schemas.openxmlformats.org/drawingml/2006/main">
          <a:pPr>
            <a:lnSpc>
              <a:spcPct val="85000"/>
            </a:lnSpc>
            <a:spcAft>
              <a:spcPts val="600"/>
            </a:spcAft>
            <a:buClr>
              <a:schemeClr val="accent2"/>
            </a:buClr>
            <a:buSzPct val="70000"/>
          </a:pPr>
          <a:r>
            <a:rPr lang="en-US" sz="1800" b="0" dirty="0">
              <a:solidFill>
                <a:schemeClr val="bg1"/>
              </a:solidFill>
            </a:rPr>
            <a:t>13</a:t>
          </a:r>
        </a:p>
      </cdr:txBody>
    </cdr:sp>
  </cdr:relSizeAnchor>
</c:userShapes>
</file>

<file path=ppt/drawings/drawing4.xml><?xml version="1.0" encoding="utf-8"?>
<c:userShapes xmlns:c="http://schemas.openxmlformats.org/drawingml/2006/chart">
  <cdr:relSizeAnchor xmlns:cdr="http://schemas.openxmlformats.org/drawingml/2006/chartDrawing">
    <cdr:from>
      <cdr:x>0.5616</cdr:x>
      <cdr:y>0.12139</cdr:y>
    </cdr:from>
    <cdr:to>
      <cdr:x>0.97487</cdr:x>
      <cdr:y>0.18756</cdr:y>
    </cdr:to>
    <cdr:sp macro="" textlink="">
      <cdr:nvSpPr>
        <cdr:cNvPr id="2" name="TextBox 19">
          <a:extLst xmlns:a="http://schemas.openxmlformats.org/drawingml/2006/main">
            <a:ext uri="{FF2B5EF4-FFF2-40B4-BE49-F238E27FC236}">
              <a16:creationId xmlns:a16="http://schemas.microsoft.com/office/drawing/2014/main" id="{1F6E898C-F740-464F-AE4B-DBDFBDE42340}"/>
            </a:ext>
          </a:extLst>
        </cdr:cNvPr>
        <cdr:cNvSpPr txBox="1"/>
      </cdr:nvSpPr>
      <cdr:spPr>
        <a:xfrm xmlns:a="http://schemas.openxmlformats.org/drawingml/2006/main">
          <a:off x="3034954" y="307735"/>
          <a:ext cx="2233345" cy="167738"/>
        </a:xfrm>
        <a:prstGeom xmlns:a="http://schemas.openxmlformats.org/drawingml/2006/main" prst="rect">
          <a:avLst/>
        </a:prstGeom>
        <a:noFill xmlns:a="http://schemas.openxmlformats.org/drawingml/2006/main"/>
      </cdr:spPr>
      <cdr:txBody>
        <a:bodyPr xmlns:a="http://schemas.openxmlformats.org/drawingml/2006/main" wrap="square" lIns="0" tIns="36576"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nSpc>
              <a:spcPct val="85000"/>
            </a:lnSpc>
            <a:spcAft>
              <a:spcPts val="600"/>
            </a:spcAft>
            <a:buClr>
              <a:schemeClr val="accent2"/>
            </a:buClr>
            <a:buSzPct val="70000"/>
          </a:pPr>
          <a:r>
            <a:rPr lang="es-ES" sz="1000" dirty="0">
              <a:solidFill>
                <a:schemeClr val="bg1"/>
              </a:solidFill>
            </a:rPr>
            <a:t>Población total: 41 569 estudiantes</a:t>
          </a:r>
          <a:endParaRPr lang="en-US" sz="1000" dirty="0">
            <a:solidFill>
              <a:schemeClr val="bg1"/>
            </a:solidFill>
          </a:endParaRPr>
        </a:p>
      </cdr:txBody>
    </cdr:sp>
  </cdr:relSizeAnchor>
  <cdr:relSizeAnchor xmlns:cdr="http://schemas.openxmlformats.org/drawingml/2006/chartDrawing">
    <cdr:from>
      <cdr:x>0.585</cdr:x>
      <cdr:y>0.19458</cdr:y>
    </cdr:from>
    <cdr:to>
      <cdr:x>0.97121</cdr:x>
      <cdr:y>0.28139</cdr:y>
    </cdr:to>
    <cdr:sp macro="" textlink="">
      <cdr:nvSpPr>
        <cdr:cNvPr id="3" name="TextBox 19">
          <a:extLst xmlns:a="http://schemas.openxmlformats.org/drawingml/2006/main">
            <a:ext uri="{FF2B5EF4-FFF2-40B4-BE49-F238E27FC236}">
              <a16:creationId xmlns:a16="http://schemas.microsoft.com/office/drawing/2014/main" id="{E09F7056-1A35-4925-8D8A-A196AC533781}"/>
            </a:ext>
          </a:extLst>
        </cdr:cNvPr>
        <cdr:cNvSpPr txBox="1"/>
      </cdr:nvSpPr>
      <cdr:spPr>
        <a:xfrm xmlns:a="http://schemas.openxmlformats.org/drawingml/2006/main">
          <a:off x="3161401" y="493278"/>
          <a:ext cx="2087125" cy="220060"/>
        </a:xfrm>
        <a:prstGeom xmlns:a="http://schemas.openxmlformats.org/drawingml/2006/main" prst="rect">
          <a:avLst/>
        </a:prstGeom>
        <a:noFill xmlns:a="http://schemas.openxmlformats.org/drawingml/2006/main"/>
      </cdr:spPr>
      <cdr:txBody>
        <a:bodyPr xmlns:a="http://schemas.openxmlformats.org/drawingml/2006/main" wrap="square" lIns="0" tIns="36576" rIns="0" bIns="0"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nSpc>
              <a:spcPct val="85000"/>
            </a:lnSpc>
            <a:spcAft>
              <a:spcPts val="600"/>
            </a:spcAft>
            <a:buClr>
              <a:schemeClr val="accent2"/>
            </a:buClr>
            <a:buSzPct val="70000"/>
          </a:pPr>
          <a:r>
            <a:rPr lang="es-ES" sz="700" dirty="0">
              <a:solidFill>
                <a:schemeClr val="bg1"/>
              </a:solidFill>
            </a:rPr>
            <a:t>Nota: La población excluye las escuelas de examen de BPS</a:t>
          </a:r>
          <a:endParaRPr lang="en-US" sz="700" dirty="0">
            <a:solidFill>
              <a:schemeClr val="bg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a:latin typeface="Arial" pitchFamily="34"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Arial" pitchFamily="34" charset="0"/>
              </a:rPr>
              <a:pPr/>
              <a:t>24/02/2023</a:t>
            </a:fld>
            <a:endParaRPr lang="en-GB">
              <a:latin typeface="Arial" pitchFamily="34"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a:latin typeface="Arial" pitchFamily="34"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Arial" pitchFamily="34" charset="0"/>
              </a:rPr>
              <a:pPr/>
              <a:t>‹#›</a:t>
            </a:fld>
            <a:endParaRPr lang="en-GB">
              <a:latin typeface="Arial" pitchFamily="34"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Arial" pitchFamily="34" charset="0"/>
              </a:defRPr>
            </a:lvl1pPr>
          </a:lstStyle>
          <a:p>
            <a:endParaRPr lang="en-GB"/>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Arial" pitchFamily="34" charset="0"/>
              </a:defRPr>
            </a:lvl1pPr>
          </a:lstStyle>
          <a:p>
            <a:fld id="{8045EBA9-A28D-4849-BFEA-AA04F6A21B63}" type="datetimeFigureOut">
              <a:rPr lang="en-GB" smtClean="0"/>
              <a:pPr/>
              <a:t>24/02/2023</a:t>
            </a:fld>
            <a:endParaRPr lang="en-GB"/>
          </a:p>
        </p:txBody>
      </p:sp>
      <p:sp>
        <p:nvSpPr>
          <p:cNvPr id="4" name="Slide Image Placeholder 3"/>
          <p:cNvSpPr>
            <a:spLocks noGrp="1" noRot="1" noChangeAspect="1"/>
          </p:cNvSpPr>
          <p:nvPr>
            <p:ph type="sldImg" idx="2"/>
          </p:nvPr>
        </p:nvSpPr>
        <p:spPr>
          <a:xfrm>
            <a:off x="393700" y="692150"/>
            <a:ext cx="6162675" cy="3463925"/>
          </a:xfrm>
          <a:prstGeom prst="rect">
            <a:avLst/>
          </a:prstGeom>
          <a:noFill/>
          <a:ln w="12700">
            <a:solidFill>
              <a:prstClr val="black"/>
            </a:solidFill>
          </a:ln>
        </p:spPr>
        <p:txBody>
          <a:bodyPr vert="horz" lIns="92492" tIns="46246" rIns="92492" bIns="46246" rtlCol="0" anchor="ctr"/>
          <a:lstStyle/>
          <a:p>
            <a:endParaRPr lang="en-GB"/>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Arial" pitchFamily="34" charset="0"/>
              </a:defRPr>
            </a:lvl1pPr>
          </a:lstStyle>
          <a:p>
            <a:endParaRPr lang="en-GB"/>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Arial" pitchFamily="34" charset="0"/>
              </a:defRPr>
            </a:lvl1pPr>
          </a:lstStyle>
          <a:p>
            <a:fld id="{5B43D19E-BFDB-4C92-8EDD-32EDDA8F41DF}" type="slidenum">
              <a:rPr lang="en-GB" smtClean="0"/>
              <a:pPr/>
              <a:t>‹#›</a:t>
            </a:fld>
            <a:endParaRPr lang="en-GB"/>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itchFamily="34" charset="0"/>
        <a:ea typeface="+mn-ea"/>
        <a:cs typeface="+mn-cs"/>
      </a:defRPr>
    </a:lvl1pPr>
    <a:lvl2pPr marL="457200" algn="l" defTabSz="914400" rtl="0" eaLnBrk="1" latinLnBrk="0" hangingPunct="1">
      <a:defRPr sz="1200" kern="1200">
        <a:solidFill>
          <a:schemeClr val="tx1"/>
        </a:solidFill>
        <a:latin typeface="Arial" pitchFamily="34" charset="0"/>
        <a:ea typeface="+mn-ea"/>
        <a:cs typeface="+mn-cs"/>
      </a:defRPr>
    </a:lvl2pPr>
    <a:lvl3pPr marL="914400" algn="l" defTabSz="914400" rtl="0" eaLnBrk="1" latinLnBrk="0" hangingPunct="1">
      <a:defRPr sz="1200" kern="1200">
        <a:solidFill>
          <a:schemeClr val="tx1"/>
        </a:solidFill>
        <a:latin typeface="Arial" pitchFamily="34" charset="0"/>
        <a:ea typeface="+mn-ea"/>
        <a:cs typeface="+mn-cs"/>
      </a:defRPr>
    </a:lvl3pPr>
    <a:lvl4pPr marL="1371600" algn="l" defTabSz="914400" rtl="0" eaLnBrk="1" latinLnBrk="0" hangingPunct="1">
      <a:defRPr sz="1200" kern="1200">
        <a:solidFill>
          <a:schemeClr val="tx1"/>
        </a:solidFill>
        <a:latin typeface="Arial" pitchFamily="34" charset="0"/>
        <a:ea typeface="+mn-ea"/>
        <a:cs typeface="+mn-cs"/>
      </a:defRPr>
    </a:lvl4pPr>
    <a:lvl5pPr marL="1828800" algn="l" defTabSz="914400" rtl="0" eaLnBrk="1" latinLnBrk="0" hangingPunct="1">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4225566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10</a:t>
            </a:fld>
            <a:endParaRPr lang="en-GB"/>
          </a:p>
        </p:txBody>
      </p:sp>
    </p:spTree>
    <p:extLst>
      <p:ext uri="{BB962C8B-B14F-4D97-AF65-F5344CB8AC3E}">
        <p14:creationId xmlns:p14="http://schemas.microsoft.com/office/powerpoint/2010/main" val="9720969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uno:</a:t>
            </a:r>
            <a:r>
              <a:rPr lang="x-none" sz="1200" b="1" i="0" dirty="0"/>
              <a:t> Número de tiques por tipo de tique:</a:t>
            </a:r>
            <a:endParaRPr lang="en-US" sz="1200" b="1" i="1"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los 52 tiques:</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17 (el 33 %) eran sobre preocupaciones familiares</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9 (el 17 %) eran sobre acoso escolar</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8 (el 15 %) eran sobre transporte</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5 (el 10 %) eran sobre el código de conducta</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4 (el 8 %) eran sobre asuntos de seguridad</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2 (el 4 %) eran sobre temas de educación especial</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7 (el 13 %) se marcaron como otros</a:t>
            </a:r>
            <a:r>
              <a:rPr lang="en-US" sz="1200" kern="1200" dirty="0">
                <a:effectLst/>
                <a:latin typeface="Calibri" panose="020F0502020204030204" pitchFamily="34" charset="0"/>
                <a:cs typeface="Tunga" panose="020B0502040204020203" pitchFamily="34" charset="0"/>
              </a:rPr>
              <a:t>.</a:t>
            </a:r>
            <a:endParaRPr lang="en-IN" sz="1200" baseline="30000" dirty="0">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endParaRPr lang="en-US" sz="1200" baseline="30000" dirty="0">
              <a:effectLst/>
              <a:latin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dos: ¿Cuántos tiques se marcaron como "cerrados" antes de confirmar que se resolvió el problema?:</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los 13 tiques relacionados al acoso escolar y la seguridad, 7 (el 54 %) se cerraron antes de confirmar su resolución, mientras que 6 (el 46 %) tenían la resolución confirmada antes cerrarlos</a:t>
            </a:r>
            <a:r>
              <a:rPr lang="en-US" sz="1200" kern="1200" dirty="0">
                <a:effectLst/>
                <a:latin typeface="Calibri" panose="020F0502020204030204" pitchFamily="34" charset="0"/>
                <a:cs typeface="Tunga" panose="020B0502040204020203" pitchFamily="34" charset="0"/>
              </a:rPr>
              <a:t>.</a:t>
            </a:r>
            <a:endParaRPr lang="x-none" sz="1200" kern="1200" dirty="0">
              <a:effectLst/>
              <a:latin typeface="Calibri" panose="020F0502020204030204" pitchFamily="34" charset="0"/>
              <a:cs typeface="Tunga" panose="020B0502040204020203" pitchFamily="34" charset="0"/>
            </a:endParaRPr>
          </a:p>
          <a:p>
            <a:pPr>
              <a:lnSpc>
                <a:spcPct val="107000"/>
              </a:lnSpc>
              <a:spcAft>
                <a:spcPts val="800"/>
              </a:spcAft>
            </a:pPr>
            <a:endParaRPr lang="en-US" sz="1200" baseline="30000" dirty="0">
              <a:effectLst/>
              <a:latin typeface="Calibri" panose="020F0502020204030204" pitchFamily="34" charset="0"/>
              <a:cs typeface="Tunga" panose="020B0502040204020203" pitchFamily="34" charset="0"/>
            </a:endParaRPr>
          </a:p>
          <a:p>
            <a:pPr>
              <a:lnSpc>
                <a:spcPct val="107000"/>
              </a:lnSpc>
              <a:spcAft>
                <a:spcPts val="80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81761951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uno: Incidentes de acoso escolar por grado, recuento de estudiantes víctimas</a:t>
            </a:r>
            <a:r>
              <a:rPr lang="x-none" sz="1200" b="1" i="0" dirty="0"/>
              <a:t>:</a:t>
            </a:r>
            <a:endParaRPr lang="en-US" sz="1200" b="1" i="1"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3 fueron de Pre-K</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9 fueron de Kindergarten</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17 fueron de 1º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24 fueron de 2º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33 fueron de 3º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31 fueron de 4º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44 fueron de 5º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33 fueron de 6º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24 fueron de 7º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28 fueron de 8º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15 fueron de 9º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9 fueron de 10º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5 fueron de 11º grado</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2 fueron de 12º grado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1315216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uno:</a:t>
            </a:r>
            <a:r>
              <a:rPr lang="x-none" sz="1200" b="1" i="0" dirty="0"/>
              <a:t> Estado de la entrevista para incidentes en los que se determinó que existió acoso escolar:</a:t>
            </a:r>
            <a:endParaRPr lang="en-US" sz="1200" b="1" i="1"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las 156 investigaciones donde se determinó la existencia de acoso escolar, hubo 149 (el 96 %) instancias donde se entrevistó a los agresores y 7 (el 4 %) en las que no. Hubo 149 (el 96 %) instancias donde se entrevistó a las víctimas y 7 (el 4 %) en las que no.</a:t>
            </a:r>
            <a:endParaRPr lang="en-IN" sz="1200" baseline="30000" dirty="0">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endParaRPr lang="en-US" sz="1200" baseline="30000" dirty="0">
              <a:effectLst/>
              <a:latin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dos:</a:t>
            </a:r>
            <a:r>
              <a:rPr lang="x-none" sz="1200" b="1" i="0" dirty="0"/>
              <a:t> Estado de la entrevista para incidentes en los que no se determinó que existió acoso escolar:</a:t>
            </a:r>
            <a:endParaRPr lang="en-US" sz="1200" b="1" i="1"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las 217 investigaciones donde no se determinó la existencia de acoso escolar, hubo 203 (el 94 %) instancias donde se entrevistó a los agresores y 14 (el 6 %) en las que no. Hubo 203 (el 94 %) instancias donde se entrevistó a las víctimas y 14 (el 6 %) en las que no.</a:t>
            </a:r>
          </a:p>
          <a:p>
            <a:pPr>
              <a:lnSpc>
                <a:spcPct val="107000"/>
              </a:lnSpc>
              <a:spcAft>
                <a:spcPts val="800"/>
              </a:spcAft>
            </a:pPr>
            <a:endParaRPr lang="en-IN" sz="1200" baseline="30000" dirty="0">
              <a:effectLst/>
              <a:latin typeface="Calibri" panose="020F0502020204030204" pitchFamily="34" charset="0"/>
              <a:ea typeface="Calibri" panose="020F0502020204030204" pitchFamily="34" charset="0"/>
              <a:cs typeface="Tunga"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8616647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uno: resultados de la investigación de acoso escolar, por nivel de grado</a:t>
            </a:r>
            <a:r>
              <a:rPr lang="x-none" sz="1200" b="1" i="0" dirty="0"/>
              <a:t>:</a:t>
            </a:r>
            <a:endParaRPr lang="en-US" sz="1200" b="1" i="1"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Pre-K, se determinó que hubo acoso escolar en 1 investigación, mientras que en 1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Kindergarten, se determinó que hubo acoso escolar en 3 investigaciones, mientras que en 9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1º grado, se determinó que hubo acoso escolar en 2 investigaciones, mientras que en 15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2º grado, se determinó que hubo acoso escolar en 9 investigaciones, mientras que en 25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3º grado, se determinó que hubo acoso escolar en 12 investigaciones, mientras que en 22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4º grado, se determinó que hubo acoso escolar en 32 investigaciones, mientras que en 29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5º grado, se determinó que hubo acoso escolar en 21 investigaciones, mientras que en 32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6º grado, se determinó que hubo acoso escolar en 25 investigaciones, mientras que en 27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7º grado, se determinó que hubo acoso escolar en 22 investigaciones, mientras que en 17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8º grado, se determinó que hubo acoso escolar en 9 investigaciones, mientras que en 13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9º grado, se determinó que hubo acoso escolar en 9 investigaciones, mientras que en 12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10º grado, se determinó que hubo acoso escolar en 2 investigaciones, mientras que en 6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11º grado, se determinó que hubo acoso escolar en 1 investigación, mientras que en 6 se determinó que no hubo acoso escolar.</a:t>
            </a: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En 12º grado, se determinó que no hubo acoso escolar en 1 investigación, mientras que en ninguna se determinó que hubo acoso escolar.</a:t>
            </a:r>
          </a:p>
          <a:p>
            <a:pPr>
              <a:lnSpc>
                <a:spcPct val="107000"/>
              </a:lnSpc>
              <a:spcAft>
                <a:spcPts val="800"/>
              </a:spcAft>
            </a:pPr>
            <a:endParaRPr lang="en-IN" sz="1200" baseline="30000" dirty="0">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endParaRPr lang="de-D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5520345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560060" cy="4385532"/>
          </a:xfrm>
        </p:spPr>
        <p:txBody>
          <a:bodyPr>
            <a:normAutofit fontScale="70000" lnSpcReduction="20000"/>
          </a:bodyPr>
          <a:lstStyle/>
          <a:p>
            <a:r>
              <a:rPr lang="x-none" b="1" dirty="0"/>
              <a:t>El proceso de asignación de estudiantes para un año escolar próximo se lleva a cabo de enero a mayo y se efectúa en el siguiente orden:</a:t>
            </a:r>
          </a:p>
          <a:p>
            <a:pPr marL="228600" indent="-228600">
              <a:buAutoNum type="arabicPeriod"/>
            </a:pPr>
            <a:r>
              <a:rPr lang="x-none" dirty="0"/>
              <a:t>El estudiante recibe una lista de opciones escolares para el próximo año: usando el plan basado en el hogar y la dirección del hogar del estudiante, se proporciona a las familias una lista de seis escuelas o más. Los estudiantes actuales de las BPS reciben el formulario de elección en su escuela o por correo electrónico. Para los nuevos estudiantes de Boston, este proceso ocurre durante el proceso de registro.</a:t>
            </a:r>
          </a:p>
          <a:p>
            <a:pPr marL="0" marR="0" lvl="0" indent="0" algn="l" defTabSz="914400" rtl="0" eaLnBrk="1" fontAlgn="auto" latinLnBrk="0" hangingPunct="1">
              <a:lnSpc>
                <a:spcPct val="100000"/>
              </a:lnSpc>
              <a:spcBef>
                <a:spcPts val="0"/>
              </a:spcBef>
              <a:spcAft>
                <a:spcPts val="0"/>
              </a:spcAft>
              <a:buClrTx/>
              <a:buSzTx/>
              <a:buFontTx/>
              <a:buNone/>
              <a:tabLst/>
              <a:defRPr/>
            </a:pPr>
            <a:r>
              <a:rPr lang="x-none" sz="800" b="0" i="0" dirty="0"/>
              <a:t>Nota: En la ruta se asume que el estudiante no es un estudiante de inglés (requiere pruebas de idioma) y no tiene discapacidades (casos gestionados por la Oficina de Educación Especial).</a:t>
            </a:r>
            <a:endParaRPr lang="en-US" b="0" i="0" dirty="0"/>
          </a:p>
          <a:p>
            <a:r>
              <a:rPr lang="x-none" dirty="0"/>
              <a:t>2. Las familias revisan y comparan escuelas: la familia o el estudiante pueden usar Discover BPS, un motor de búsqueda de escuelas que proporciona detalles sobre cada escuela, para revisar, comparar y clasificar la lista de escuelas en orden de preferencia.</a:t>
            </a:r>
          </a:p>
          <a:p>
            <a:r>
              <a:rPr lang="x-none" dirty="0"/>
              <a:t>3. La clasificación de escuelas se ingresa en Aspen: si el estudiante es nuevo en BPS, la familia se reúne con el especialista en inscripciones, ya sea en un Centro de Bienvenida o por teléfono, y las escuelas clasificadas se ingresan en Aspen. </a:t>
            </a:r>
          </a:p>
          <a:p>
            <a:r>
              <a:rPr lang="x-none" dirty="0"/>
              <a:t>Si un estudiante es un estudiante existente de BPS, la familia puede ingresar la clasificación de preferencia de escuelas en Aspen a través de un enlace seguro que reciben o pueden enviar la lista de clasificación impresa en papel que luego el especialista escolar ingresa en Aspen.</a:t>
            </a:r>
          </a:p>
          <a:p>
            <a:r>
              <a:rPr lang="x-none" dirty="0"/>
              <a:t>Nota: Existen cuatro ubicaciones de Centro de Bienvenida: Dorchester, East Boston, Roslindale y Roxbury.</a:t>
            </a:r>
            <a:endParaRPr lang="de-DE" dirty="0"/>
          </a:p>
          <a:p>
            <a:r>
              <a:rPr lang="x-none" dirty="0"/>
              <a:t>4. El algoritmo determina la asignación de escuela: el equipo de TI ejecuta el algoritmo a través de una base de datos de BPS interna. Según las clasificaciones, capacidades y prioridades, se calculan las asignaciones de escuelas. </a:t>
            </a:r>
          </a:p>
          <a:p>
            <a:r>
              <a:rPr lang="x-none" dirty="0"/>
              <a:t>5. El equipo de asignación revisa el resultado del algoritmo: el equipo de asignación revisa el resultado del algoritmo y ajusta las capacidades según sea necesario, y también valida que se sigan todas las prioridades y se utilice la lógica correcta.</a:t>
            </a:r>
          </a:p>
          <a:p>
            <a:r>
              <a:rPr lang="x-none" dirty="0"/>
              <a:t>6. Si es necesario, se vuelve a ejecutar el algoritmo y se revisa el resultado: la asignación de escuelas es un proceso iterativo determinado por el algoritmo y la revisión del especialista en asignaciones y se puede ejecutar varias veces hasta que el equipo de asignación apruebe el resultado final.</a:t>
            </a:r>
          </a:p>
          <a:p>
            <a:r>
              <a:rPr lang="x-none" dirty="0"/>
              <a:t>7. Las asignaciones de escuelas se comunican a las familias: las familias recibirán sus asignaciones aprobadas antes del 31 de marzo, 31 de mayo o mediados de julio, según la fecha de inscripción.</a:t>
            </a:r>
          </a:p>
          <a:p>
            <a:r>
              <a:rPr lang="x-none" dirty="0"/>
              <a:t>8. El estudiante se coloca en lista de espera, si es necesario: para las familias que se inscriben antes del 1 de abril, el estudiante estará en todas las listas de espera para las escuelas clasificadas en su lista de elección más arriba que su escuela asignada hasta el 15 de junio. Después del 15 de junio, los estudiantes permanecerán en una lista de espera, la escuela con mejor clasificación. Para las familias que se registren después del 1 de abril, el estudiante se colocará automáticamente en una lista de espera para su escuela con mejor clasificación.</a:t>
            </a:r>
          </a:p>
          <a:p>
            <a:r>
              <a:rPr lang="x-none" dirty="0"/>
              <a:t>9. Se realizan los traslados, si es necesario o posible: los estudiantes en las listas de espera pueden trasladarse voluntariamente a una escuela diferente hasta el 30 de noviembre para los grados 1-12 y hasta el 31 de enero para K0-K2. Un traslado voluntario se produce cuando se abre una plaza en una escuela que tiene estudiantes en la lista de espera. Los estudiantes en las listas de espera incluyen aquellos que no obtuvieron su mejor escuela durante la asignación escolar o aquellos que solicitaron un traslado voluntario.</a:t>
            </a:r>
          </a:p>
          <a:p>
            <a:r>
              <a:rPr lang="x-none" dirty="0"/>
              <a:t>10. Las asignaciones de escuelas se completan: al 30 de noviembre (grados 1-12) o el 31 de enero (K0-K2), todas las listas de espera caducan y todas las solicitudes de traslado se cierran.</a:t>
            </a:r>
          </a:p>
          <a:p>
            <a:r>
              <a:rPr lang="x-none" dirty="0"/>
              <a:t>Notas: El registro puede realizarse en cualquier momento durante el año escolar, pero no se realizarán listas de espera ni traslados después del plazo de noviembre/enero. Las BPS no requieren formalmente que los datos de asignaciones de los estudiantes se informen al DESE.</a:t>
            </a:r>
          </a:p>
          <a:p>
            <a:endParaRPr lang="en-US" dirty="0"/>
          </a:p>
          <a:p>
            <a:endParaRPr lang="de-D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48498302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560060" cy="4325064"/>
          </a:xfrm>
        </p:spPr>
        <p:txBody>
          <a:bodyPr>
            <a:normAutofit fontScale="77500" lnSpcReduction="20000"/>
          </a:bodyPr>
          <a:lstStyle/>
          <a:p>
            <a:pPr>
              <a:lnSpc>
                <a:spcPct val="110000"/>
              </a:lnSpc>
            </a:pPr>
            <a:r>
              <a:rPr lang="x-none" b="1" dirty="0"/>
              <a:t>El proceso de asignación de estudiantes para el año escolar actual se efectúa en el siguiente orden:</a:t>
            </a:r>
          </a:p>
          <a:p>
            <a:pPr marL="228600" indent="-228600">
              <a:lnSpc>
                <a:spcPct val="110000"/>
              </a:lnSpc>
              <a:buAutoNum type="arabicPeriod"/>
            </a:pPr>
            <a:r>
              <a:rPr lang="x-none" dirty="0"/>
              <a:t>El estudiante recibe una lista de opciones de escuelas: durante el proceso de inscripción para un nuevo estudiante, se proporciona a las familias una lista de seis escuelas o más que se creó utilizando el plan basado en el hogar y la dirección del hogar del estudiante</a:t>
            </a:r>
            <a:r>
              <a:rPr lang="en-US" dirty="0"/>
              <a:t>.</a:t>
            </a:r>
            <a:endParaRPr lang="x-none" dirty="0"/>
          </a:p>
          <a:p>
            <a:pPr marL="0" marR="0" lvl="0" indent="0" algn="l" defTabSz="914400" rtl="0" eaLnBrk="1" fontAlgn="auto" latinLnBrk="0" hangingPunct="1">
              <a:lnSpc>
                <a:spcPct val="110000"/>
              </a:lnSpc>
              <a:spcBef>
                <a:spcPts val="0"/>
              </a:spcBef>
              <a:spcAft>
                <a:spcPts val="0"/>
              </a:spcAft>
              <a:buClrTx/>
              <a:buSzTx/>
              <a:buFontTx/>
              <a:buNone/>
              <a:tabLst/>
              <a:defRPr/>
            </a:pPr>
            <a:r>
              <a:rPr lang="x-none" sz="800" b="1" i="1" dirty="0"/>
              <a:t>Nota: </a:t>
            </a:r>
            <a:r>
              <a:rPr lang="x-none" sz="800" i="1" dirty="0"/>
              <a:t>En la ruta se asume que el estudiante no es un estudiante de inglés (requiere pruebas de idioma) y no tiene discapacidades (casos gestionados por la Oficina de Educación Especial).</a:t>
            </a:r>
            <a:endParaRPr lang="en-US" dirty="0"/>
          </a:p>
          <a:p>
            <a:pPr>
              <a:lnSpc>
                <a:spcPct val="110000"/>
              </a:lnSpc>
            </a:pPr>
            <a:r>
              <a:rPr lang="x-none" dirty="0"/>
              <a:t>2. Las familias revisan y comparan escuelas: la familia o el estudiante pueden usar Discover BPS, un motor de búsqueda de escuelas que proporciona detalles sobre cada escuela, para revisar, comparar y clasificar la lista de escuelas en orden de preferencia.</a:t>
            </a:r>
          </a:p>
          <a:p>
            <a:pPr>
              <a:lnSpc>
                <a:spcPct val="110000"/>
              </a:lnSpc>
            </a:pPr>
            <a:r>
              <a:rPr lang="x-none" dirty="0"/>
              <a:t>3. El especialista en registro ingresa la clasificación deseada: la familia se reúne con el especialista en registro, ya sea en un Centro de Bienvenida o por teléfono, y se ingresan las escuelas clasificadas en Aspen</a:t>
            </a:r>
            <a:r>
              <a:rPr lang="en-US" dirty="0"/>
              <a:t>.</a:t>
            </a:r>
            <a:endParaRPr lang="x-none" dirty="0"/>
          </a:p>
          <a:p>
            <a:pPr marL="0" marR="0" lvl="0" indent="0" algn="l" defTabSz="914400" rtl="0" eaLnBrk="1" fontAlgn="auto" latinLnBrk="0" hangingPunct="1">
              <a:lnSpc>
                <a:spcPct val="110000"/>
              </a:lnSpc>
              <a:spcBef>
                <a:spcPts val="0"/>
              </a:spcBef>
              <a:spcAft>
                <a:spcPts val="0"/>
              </a:spcAft>
              <a:buClrTx/>
              <a:buSzTx/>
              <a:buFontTx/>
              <a:buNone/>
              <a:tabLst/>
              <a:defRPr/>
            </a:pPr>
            <a:r>
              <a:rPr lang="x-none" sz="800" b="1" i="1" dirty="0"/>
              <a:t>Nota: </a:t>
            </a:r>
            <a:r>
              <a:rPr lang="x-none" sz="800" i="1" dirty="0"/>
              <a:t>Existen cuatro ubicaciones de Centro de Bienvenida: Dorchester, East Boston, Roslindale y Roxbury.</a:t>
            </a:r>
            <a:endParaRPr lang="en-US" dirty="0"/>
          </a:p>
          <a:p>
            <a:pPr>
              <a:lnSpc>
                <a:spcPct val="110000"/>
              </a:lnSpc>
            </a:pPr>
            <a:r>
              <a:rPr lang="x-none" dirty="0"/>
              <a:t>4. El especialista de asignaciones determina la asignación de escuela: los especialistas de asignaciones revisan las escuelas clasificadas junto con el archivo de capacidad y la información general de los estudiantes para determinar la colocación en una escuela</a:t>
            </a:r>
            <a:r>
              <a:rPr lang="en-US" dirty="0"/>
              <a:t>.</a:t>
            </a:r>
            <a:endParaRPr lang="de-DE" dirty="0"/>
          </a:p>
          <a:p>
            <a:pPr>
              <a:lnSpc>
                <a:spcPct val="110000"/>
              </a:lnSpc>
            </a:pPr>
            <a:r>
              <a:rPr lang="x-none" dirty="0"/>
              <a:t>5. Las asignaciones de escuelas se comunican a las familias: el especialista en asignaciones se comunicará con las familias por correo electrónico y carta impresa para informarles sobre su asignación para el año</a:t>
            </a:r>
            <a:r>
              <a:rPr lang="en-US" dirty="0"/>
              <a:t>.</a:t>
            </a:r>
            <a:endParaRPr lang="x-none" dirty="0"/>
          </a:p>
          <a:p>
            <a:pPr>
              <a:lnSpc>
                <a:spcPct val="110000"/>
              </a:lnSpc>
            </a:pPr>
            <a:r>
              <a:rPr lang="x-none" dirty="0"/>
              <a:t>6. El estudiante se coloca en lista de espera, si es necesario: si es antes del 30 de noviembre y el estudiante no pudo ingresar a su escuela de clasificación principal, el estudiante ingresará en una lista de espera para su escuela de clasificación principal</a:t>
            </a:r>
            <a:r>
              <a:rPr lang="en-US" dirty="0"/>
              <a:t>.</a:t>
            </a:r>
            <a:endParaRPr lang="x-none" dirty="0"/>
          </a:p>
          <a:p>
            <a:pPr>
              <a:lnSpc>
                <a:spcPct val="110000"/>
              </a:lnSpc>
            </a:pPr>
            <a:r>
              <a:rPr lang="x-none" dirty="0"/>
              <a:t>7. Se realizan los traslados, si es necesario: los estudiantes pueden solicitar traslados para el año escolar actual hasta el 30 de noviembre para los grados 1-12 y hasta el 31 de enero para K0-K2. Los estudiantes se asignarán a su escuela con clasificación principal con una vacante disponible.</a:t>
            </a:r>
          </a:p>
          <a:p>
            <a:pPr>
              <a:lnSpc>
                <a:spcPct val="110000"/>
              </a:lnSpc>
            </a:pPr>
            <a:r>
              <a:rPr lang="x-none" dirty="0"/>
              <a:t>8. Las asignaciones de escuelas se completan: al 30 de noviembre (grados 1-12) o el 31 de enero (K0-K2), todas las listas de espera caducan y todas las solicitudes de traslado se cierran.</a:t>
            </a:r>
          </a:p>
          <a:p>
            <a:pPr defTabSz="674483" eaLnBrk="0" hangingPunct="0">
              <a:lnSpc>
                <a:spcPct val="110000"/>
              </a:lnSpc>
              <a:defRPr/>
            </a:pPr>
            <a:r>
              <a:rPr lang="x-none" sz="800" b="1" i="1" kern="0" dirty="0">
                <a:latin typeface="EYInterstate Light"/>
                <a:ea typeface="ＭＳ Ｐゴシック" panose="020B0600070205080204" pitchFamily="34" charset="-128"/>
                <a:cs typeface="Calibri" panose="020F0502020204030204" pitchFamily="34" charset="0"/>
              </a:rPr>
              <a:t>Notas: </a:t>
            </a:r>
          </a:p>
          <a:p>
            <a:pPr marL="171450" indent="-171450" defTabSz="674483" eaLnBrk="0" hangingPunct="0">
              <a:lnSpc>
                <a:spcPct val="110000"/>
              </a:lnSpc>
              <a:buFont typeface="EYInterstate Light" panose="02000506000000020004" pitchFamily="2" charset="0"/>
              <a:buChar char="•"/>
              <a:defRPr/>
            </a:pPr>
            <a:r>
              <a:rPr lang="x-none" sz="800" i="1" kern="0" dirty="0">
                <a:latin typeface="EYInterstate Light"/>
                <a:ea typeface="ＭＳ Ｐゴシック" panose="020B0600070205080204" pitchFamily="34" charset="-128"/>
                <a:cs typeface="Calibri" panose="020F0502020204030204" pitchFamily="34" charset="0"/>
              </a:rPr>
              <a:t>El registro puede </a:t>
            </a:r>
            <a:r>
              <a:rPr lang="x-none" sz="800" i="1" dirty="0"/>
              <a:t>realizarse en cualquier momento durante el año escolar, pero no se realizarán listas de espera ni traslados después del plazo de noviembre/enero.</a:t>
            </a:r>
          </a:p>
          <a:p>
            <a:pPr marL="171450" indent="-171450" defTabSz="674483" eaLnBrk="0" hangingPunct="0">
              <a:lnSpc>
                <a:spcPct val="110000"/>
              </a:lnSpc>
              <a:buFont typeface="EYInterstate Light" panose="02000506000000020004" pitchFamily="2" charset="0"/>
              <a:buChar char="•"/>
              <a:defRPr/>
            </a:pPr>
            <a:r>
              <a:rPr lang="x-none" sz="800" i="1" kern="0" dirty="0">
                <a:latin typeface="EYInterstate Light"/>
                <a:ea typeface="ＭＳ Ｐゴシック" panose="020B0600070205080204" pitchFamily="34" charset="-128"/>
                <a:cs typeface="Calibri" panose="020F0502020204030204" pitchFamily="34" charset="0"/>
              </a:rPr>
              <a:t>Las BPS no requieren formalmente que los datos de asignaciones de los estudiantes se informen al DESE.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09177731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normAutofit fontScale="62500" lnSpcReduction="20000"/>
          </a:bodyPr>
          <a:lstStyle/>
          <a:p>
            <a:pPr>
              <a:lnSpc>
                <a:spcPct val="107000"/>
              </a:lnSpc>
              <a:spcAft>
                <a:spcPts val="800"/>
              </a:spcAft>
            </a:pPr>
            <a:r>
              <a:rPr lang="x-none" sz="1800" b="1" dirty="0">
                <a:effectLst/>
                <a:latin typeface="Calibri" panose="020F0502020204030204" pitchFamily="34" charset="0"/>
                <a:ea typeface="Calibri" panose="020F0502020204030204" pitchFamily="34" charset="0"/>
                <a:cs typeface="Times New Roman" panose="02020603050405020304" pitchFamily="18" charset="0"/>
              </a:rPr>
              <a:t>Alcance y limitaciones de los datos de asignación de los estudiantes: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Wingdings" panose="05000000000000000000" pitchFamily="2" charset="2"/>
              <a:buChar char=""/>
              <a:tabLst>
                <a:tab pos="457200" algn="l"/>
              </a:tabLst>
            </a:pPr>
            <a:r>
              <a:rPr lang="x-none" sz="1800" dirty="0">
                <a:effectLst/>
                <a:latin typeface="Calibri" panose="020F0502020204030204" pitchFamily="34" charset="0"/>
                <a:ea typeface="Calibri" panose="020F0502020204030204" pitchFamily="34" charset="0"/>
                <a:cs typeface="Times New Roman" panose="02020603050405020304" pitchFamily="18" charset="0"/>
              </a:rPr>
              <a:t>El alcance de los datos de asignación de los estudiantes se subdivide en dos: análisis de la ubicación de los estudiantes y análisis de la preferencia de los estudiantes.</a:t>
            </a:r>
          </a:p>
          <a:p>
            <a:pPr marL="0" lvl="0" indent="0">
              <a:lnSpc>
                <a:spcPct val="107000"/>
              </a:lnSpc>
              <a:spcAft>
                <a:spcPts val="800"/>
              </a:spcAft>
              <a:buFont typeface="Wingdings" panose="05000000000000000000" pitchFamily="2" charset="2"/>
              <a:buNone/>
              <a:tabLst>
                <a:tab pos="457200" algn="l"/>
              </a:tabLst>
            </a:pP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Wingdings" panose="05000000000000000000" pitchFamily="2" charset="2"/>
              <a:buChar char=""/>
              <a:tabLst>
                <a:tab pos="457200" algn="l"/>
              </a:tabLst>
            </a:pPr>
            <a:r>
              <a:rPr lang="x-none" sz="1800" dirty="0">
                <a:effectLst/>
                <a:latin typeface="Calibri" panose="020F0502020204030204" pitchFamily="34" charset="0"/>
                <a:ea typeface="Calibri" panose="020F0502020204030204" pitchFamily="34" charset="0"/>
                <a:cs typeface="Times New Roman" panose="02020603050405020304" pitchFamily="18" charset="0"/>
              </a:rPr>
              <a:t>En el caso del análisis de la ubicación de los estudiantes, el alcance consiste en analizar la dirección de la vivienda del estudiante en función de la escuela en la que está inscrito para determinar la distancia entre los dos puntos. </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x-none" sz="1800" dirty="0">
                <a:effectLst/>
                <a:latin typeface="Calibri" panose="020F0502020204030204" pitchFamily="34" charset="0"/>
                <a:ea typeface="Calibri" panose="020F0502020204030204" pitchFamily="34" charset="0"/>
                <a:cs typeface="Times New Roman" panose="02020603050405020304" pitchFamily="18" charset="0"/>
              </a:rPr>
              <a:t>Y las limitaciones son las siguientes: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Datos del año escolar 2021-2022 </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No se incluyeron escuelas con exámenes</a:t>
            </a:r>
          </a:p>
          <a:p>
            <a:pPr marL="0" lvl="0" indent="0">
              <a:lnSpc>
                <a:spcPct val="107000"/>
              </a:lnSpc>
              <a:spcAft>
                <a:spcPts val="800"/>
              </a:spcAft>
              <a:buFont typeface="Symbol" panose="05050102010706020507" pitchFamily="18" charset="2"/>
              <a:buNone/>
            </a:pP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Wingdings" panose="05000000000000000000" pitchFamily="2" charset="2"/>
              <a:buChar char=""/>
              <a:tabLst>
                <a:tab pos="457200" algn="l"/>
              </a:tabLst>
            </a:pPr>
            <a:r>
              <a:rPr lang="x-none" sz="1800" dirty="0">
                <a:effectLst/>
                <a:latin typeface="Calibri" panose="020F0502020204030204" pitchFamily="34" charset="0"/>
                <a:ea typeface="Calibri" panose="020F0502020204030204" pitchFamily="34" charset="0"/>
                <a:cs typeface="Times New Roman" panose="02020603050405020304" pitchFamily="18" charset="0"/>
              </a:rPr>
              <a:t>Para el análisis de la preferencia de los estudiantes, el alcance consiste en analizar las preferencias de un estudiante en función de la escuela a la que se lo asignó según el algoritmo de asignación de estudiantes.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x-none" sz="1800" dirty="0">
                <a:effectLst/>
                <a:latin typeface="Calibri" panose="020F0502020204030204" pitchFamily="34" charset="0"/>
                <a:ea typeface="Calibri" panose="020F0502020204030204" pitchFamily="34" charset="0"/>
                <a:cs typeface="Times New Roman" panose="02020603050405020304" pitchFamily="18" charset="0"/>
              </a:rPr>
              <a:t>Y las limitaciones son las siguientes: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Datos del año escolar 2021-2022</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Solo grados K-6 </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Asignaciones solo mediante algoritmo (no hay asignaciones manuales) </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No se incluyeron escuelas con exámenes </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84463147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a:t>Población de estudiantes de BPS:</a:t>
            </a:r>
            <a:endParaRPr lang="en-US" b="0"/>
          </a:p>
          <a:p>
            <a:r>
              <a:rPr lang="x-none" b="0"/>
              <a:t>El gráfico muestra la distribución de la distancia que recorren los estudiantes desde su domicilio hasta la dirección de su escuela. El total de la población es de 41 569 estudiantes y no se incluyen las escuelas con exámenes de BPS. El eje x representa la distancia en kilómetros que va de 0 a 16 km. El eje y indica el número de estudiantes. La distribución de la distancia desde la dirección del estudiante hasta la escuela es una distribución sesgada hacia la derecha; esto significa que más estudiantes viven más cerca de las escuelas a las que asisten que más lejos.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876567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79656585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614779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11</a:t>
            </a:fld>
            <a:endParaRPr lang="en-GB"/>
          </a:p>
        </p:txBody>
      </p:sp>
    </p:spTree>
    <p:extLst>
      <p:ext uri="{BB962C8B-B14F-4D97-AF65-F5344CB8AC3E}">
        <p14:creationId xmlns:p14="http://schemas.microsoft.com/office/powerpoint/2010/main" val="318976144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81160882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426250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25366927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3687332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008639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13</a:t>
            </a:fld>
            <a:endParaRPr lang="en-GB"/>
          </a:p>
        </p:txBody>
      </p:sp>
    </p:spTree>
    <p:extLst>
      <p:ext uri="{BB962C8B-B14F-4D97-AF65-F5344CB8AC3E}">
        <p14:creationId xmlns:p14="http://schemas.microsoft.com/office/powerpoint/2010/main" val="41107013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14</a:t>
            </a:fld>
            <a:endParaRPr lang="en-GB"/>
          </a:p>
        </p:txBody>
      </p:sp>
    </p:spTree>
    <p:extLst>
      <p:ext uri="{BB962C8B-B14F-4D97-AF65-F5344CB8AC3E}">
        <p14:creationId xmlns:p14="http://schemas.microsoft.com/office/powerpoint/2010/main" val="39870332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200" b="1" i="0" u="sng" strike="noStrike" kern="1200" cap="none" spc="0" normalizeH="0" baseline="0" noProof="0" dirty="0">
                <a:ln>
                  <a:noFill/>
                </a:ln>
                <a:solidFill>
                  <a:prstClr val="black"/>
                </a:solidFill>
                <a:effectLst/>
                <a:uLnTx/>
                <a:uFillTx/>
                <a:latin typeface="Arial" pitchFamily="34" charset="0"/>
                <a:ea typeface="+mn-ea"/>
                <a:cs typeface="+mn-cs"/>
              </a:rPr>
              <a:t>Actividades principales (cuadro GANTT)</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estableció el alcance con el DESE y BPS desde mediados de agosto hasta principio de septiembre</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realizaron entrevistas de las partes interesadas pertinentes desde septiembre hasta mediados de diciembre</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realizó un análisis de datos de las poblaciones y las muestras suministradas por el DESE y BPS desde octubre hasta mediados de diciembre</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sintetizaron los datos y el análisis de las entrevistas para elaborar observaciones por dominio desde fines de octubre hasta fines de diciembre</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perfeccionaron los materiales del informe preliminar en función de los comentarios de las partes interesadas desde mediados de diciembre hasta fines de febrero.</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entregó el informe preliminar el 15 de diciembre de 2022</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rPr>
              <a:t>Se entregó el informe final el 28 de febrero de 2023</a:t>
            </a:r>
            <a:r>
              <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rPr>
              <a:t>.</a:t>
            </a:r>
            <a:endParaRPr kumimoji="0" lang="x-none"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272918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31460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17</a:t>
            </a:fld>
            <a:endParaRPr lang="en-GB"/>
          </a:p>
        </p:txBody>
      </p:sp>
    </p:spTree>
    <p:extLst>
      <p:ext uri="{BB962C8B-B14F-4D97-AF65-F5344CB8AC3E}">
        <p14:creationId xmlns:p14="http://schemas.microsoft.com/office/powerpoint/2010/main" val="28994268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0116246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421649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a:t>
            </a:fld>
            <a:endParaRPr lang="en-GB"/>
          </a:p>
        </p:txBody>
      </p:sp>
    </p:spTree>
    <p:extLst>
      <p:ext uri="{BB962C8B-B14F-4D97-AF65-F5344CB8AC3E}">
        <p14:creationId xmlns:p14="http://schemas.microsoft.com/office/powerpoint/2010/main" val="31430771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20</a:t>
            </a:fld>
            <a:endParaRPr lang="en-GB"/>
          </a:p>
        </p:txBody>
      </p:sp>
    </p:spTree>
    <p:extLst>
      <p:ext uri="{BB962C8B-B14F-4D97-AF65-F5344CB8AC3E}">
        <p14:creationId xmlns:p14="http://schemas.microsoft.com/office/powerpoint/2010/main" val="39920920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21</a:t>
            </a:fld>
            <a:endParaRPr lang="en-GB"/>
          </a:p>
        </p:txBody>
      </p:sp>
    </p:spTree>
    <p:extLst>
      <p:ext uri="{BB962C8B-B14F-4D97-AF65-F5344CB8AC3E}">
        <p14:creationId xmlns:p14="http://schemas.microsoft.com/office/powerpoint/2010/main" val="39918662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22</a:t>
            </a:fld>
            <a:endParaRPr lang="en-GB"/>
          </a:p>
        </p:txBody>
      </p:sp>
    </p:spTree>
    <p:extLst>
      <p:ext uri="{BB962C8B-B14F-4D97-AF65-F5344CB8AC3E}">
        <p14:creationId xmlns:p14="http://schemas.microsoft.com/office/powerpoint/2010/main" val="26749077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pPr>
              <a:lnSpc>
                <a:spcPct val="107000"/>
              </a:lnSpc>
              <a:spcAft>
                <a:spcPts val="800"/>
              </a:spcAft>
            </a:pPr>
            <a:r>
              <a:rPr lang="x-none" sz="1200" b="1" u="sng" dirty="0">
                <a:effectLst/>
                <a:latin typeface="Calibri" panose="020F0502020204030204" pitchFamily="34" charset="0"/>
                <a:ea typeface="Calibri" panose="020F0502020204030204" pitchFamily="34" charset="0"/>
                <a:cs typeface="Times New Roman" panose="02020603050405020304" pitchFamily="18" charset="0"/>
              </a:rPr>
              <a:t>Gráfico 1 Inscripción general por distrito en MA</a:t>
            </a:r>
            <a:r>
              <a:rPr lang="en-US" sz="1200" b="1" u="sng" dirty="0">
                <a:effectLst/>
                <a:latin typeface="Calibri" panose="020F0502020204030204" pitchFamily="34" charset="0"/>
                <a:ea typeface="Calibri" panose="020F0502020204030204" pitchFamily="34" charset="0"/>
                <a:cs typeface="Times New Roman" panose="02020603050405020304" pitchFamily="18" charset="0"/>
              </a:rPr>
              <a:t>,</a:t>
            </a:r>
            <a:r>
              <a:rPr lang="x-none" sz="1200" b="1" u="sng" dirty="0">
                <a:effectLst/>
                <a:latin typeface="Calibri" panose="020F0502020204030204" pitchFamily="34" charset="0"/>
                <a:ea typeface="Calibri" panose="020F0502020204030204" pitchFamily="34" charset="0"/>
                <a:cs typeface="Times New Roman" panose="02020603050405020304" pitchFamily="18" charset="0"/>
              </a:rPr>
              <a:t> </a:t>
            </a:r>
            <a:r>
              <a:rPr lang="en-US" sz="1200" b="1" i="1" u="sng" dirty="0">
                <a:effectLst/>
                <a:latin typeface="Calibri" panose="020F0502020204030204" pitchFamily="34" charset="0"/>
                <a:ea typeface="Calibri" panose="020F0502020204030204" pitchFamily="34" charset="0"/>
                <a:cs typeface="Times New Roman" panose="02020603050405020304" pitchFamily="18" charset="0"/>
              </a:rPr>
              <a:t>a</a:t>
            </a:r>
            <a:r>
              <a:rPr lang="x-none" sz="1200" b="1" i="1" u="sng" dirty="0">
                <a:effectLst/>
                <a:latin typeface="Calibri" panose="020F0502020204030204" pitchFamily="34" charset="0"/>
                <a:ea typeface="Calibri" panose="020F0502020204030204" pitchFamily="34" charset="0"/>
                <a:cs typeface="Times New Roman" panose="02020603050405020304" pitchFamily="18" charset="0"/>
              </a:rPr>
              <a:t>ño escolar 2021-2022</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200" dirty="0">
                <a:effectLst/>
                <a:latin typeface="Calibri" panose="020F0502020204030204" pitchFamily="34" charset="0"/>
                <a:ea typeface="Calibri" panose="020F0502020204030204" pitchFamily="34" charset="0"/>
                <a:cs typeface="Times New Roman" panose="02020603050405020304" pitchFamily="18" charset="0"/>
              </a:rPr>
              <a:t>El gráfico permite ver la inscripción de estudiantes y el recuento de escuelas totales en los siguientes distritos.</a:t>
            </a:r>
          </a:p>
          <a:p>
            <a:pPr marL="342900" lvl="0" indent="-342900">
              <a:lnSpc>
                <a:spcPct val="107000"/>
              </a:lnSpc>
              <a:buFont typeface="Symbol" panose="05050102010706020507" pitchFamily="18" charset="2"/>
              <a:buChar char=""/>
            </a:pPr>
            <a:r>
              <a:rPr lang="x-none" sz="1200" dirty="0">
                <a:effectLst/>
                <a:latin typeface="Calibri" panose="020F0502020204030204" pitchFamily="34" charset="0"/>
                <a:ea typeface="Calibri" panose="020F0502020204030204" pitchFamily="34" charset="0"/>
                <a:cs typeface="Times New Roman" panose="02020603050405020304" pitchFamily="18" charset="0"/>
              </a:rPr>
              <a:t>BPS: </a:t>
            </a: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46 169 estudiantes en 113 escuelas.</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Springfield: 23 799 estudiantes en 66 escuelas.</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Worcester: 23 735 estudiantes en 46 escuelas.</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Promedio del estado: casi 2300 estudiantes en 4,6 escuelas por distrito. </a:t>
            </a:r>
          </a:p>
          <a:p>
            <a:pPr marL="0" lvl="0" indent="0">
              <a:lnSpc>
                <a:spcPct val="107000"/>
              </a:lnSpc>
              <a:buFont typeface="Symbol" panose="05050102010706020507" pitchFamily="18" charset="2"/>
              <a:buNone/>
            </a:pPr>
            <a:endParaRPr lang="en-IN"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200" b="1" u="sng" dirty="0">
                <a:effectLst/>
                <a:latin typeface="Calibri" panose="020F0502020204030204" pitchFamily="34" charset="0"/>
                <a:ea typeface="Calibri" panose="020F0502020204030204" pitchFamily="34" charset="0"/>
                <a:cs typeface="Times New Roman" panose="02020603050405020304" pitchFamily="18" charset="0"/>
              </a:rPr>
              <a:t>Gráfico 2 Inscripción general en MA por raza y etnia</a:t>
            </a:r>
            <a:r>
              <a:rPr lang="en-US" sz="1200" b="1" u="sng" dirty="0">
                <a:effectLst/>
                <a:latin typeface="Calibri" panose="020F0502020204030204" pitchFamily="34" charset="0"/>
                <a:ea typeface="Calibri" panose="020F0502020204030204" pitchFamily="34" charset="0"/>
                <a:cs typeface="Times New Roman" panose="02020603050405020304" pitchFamily="18" charset="0"/>
              </a:rPr>
              <a:t>,</a:t>
            </a:r>
            <a:r>
              <a:rPr lang="x-none" sz="1200" b="1" u="sng" dirty="0">
                <a:effectLst/>
                <a:latin typeface="Calibri" panose="020F0502020204030204" pitchFamily="34" charset="0"/>
                <a:ea typeface="Calibri" panose="020F0502020204030204" pitchFamily="34" charset="0"/>
                <a:cs typeface="Times New Roman" panose="02020603050405020304" pitchFamily="18" charset="0"/>
              </a:rPr>
              <a:t> </a:t>
            </a:r>
            <a:r>
              <a:rPr lang="en-US" sz="1200" b="1" i="1" u="sng" dirty="0">
                <a:effectLst/>
                <a:latin typeface="Calibri" panose="020F0502020204030204" pitchFamily="34" charset="0"/>
                <a:ea typeface="Calibri" panose="020F0502020204030204" pitchFamily="34" charset="0"/>
                <a:cs typeface="Times New Roman" panose="02020603050405020304" pitchFamily="18" charset="0"/>
              </a:rPr>
              <a:t>a</a:t>
            </a:r>
            <a:r>
              <a:rPr lang="x-none" sz="1200" b="1" i="1" u="sng" dirty="0">
                <a:effectLst/>
                <a:latin typeface="Calibri" panose="020F0502020204030204" pitchFamily="34" charset="0"/>
                <a:ea typeface="Calibri" panose="020F0502020204030204" pitchFamily="34" charset="0"/>
                <a:cs typeface="Times New Roman" panose="02020603050405020304" pitchFamily="18" charset="0"/>
              </a:rPr>
              <a:t>ño escolar 2021-2022</a:t>
            </a:r>
          </a:p>
          <a:p>
            <a:pPr marL="0" lvl="0" indent="0">
              <a:lnSpc>
                <a:spcPct val="107000"/>
              </a:lnSpc>
              <a:buFont typeface="Symbol" panose="05050102010706020507" pitchFamily="18" charset="2"/>
              <a:buNone/>
            </a:pPr>
            <a:r>
              <a:rPr lang="x-none" sz="1200" dirty="0">
                <a:effectLst/>
                <a:latin typeface="Calibri" panose="020F0502020204030204" pitchFamily="34" charset="0"/>
                <a:ea typeface="Calibri" panose="020F0502020204030204" pitchFamily="34" charset="0"/>
                <a:cs typeface="Times New Roman" panose="02020603050405020304" pitchFamily="18" charset="0"/>
              </a:rPr>
              <a:t>El gráfico permite ver los porcentajes totales de estudiantes de idioma inglés en los siguientes distritos.</a:t>
            </a:r>
          </a:p>
          <a:p>
            <a:pPr marL="342900" lvl="0" indent="-342900">
              <a:lnSpc>
                <a:spcPct val="107000"/>
              </a:lnSpc>
              <a:buFont typeface="Symbol" panose="05050102010706020507" pitchFamily="18" charset="2"/>
              <a:buChar char=""/>
            </a:pPr>
            <a:r>
              <a:rPr lang="x-none" sz="1200" dirty="0">
                <a:effectLst/>
                <a:latin typeface="Calibri" panose="020F0502020204030204" pitchFamily="34" charset="0"/>
                <a:ea typeface="Calibri" panose="020F0502020204030204" pitchFamily="34" charset="0"/>
                <a:cs typeface="Times New Roman" panose="02020603050405020304" pitchFamily="18" charset="0"/>
              </a:rPr>
              <a:t>BPS: </a:t>
            </a: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43 % son hispanos, el 29 % son afroamericanos, el 15,2 % son blancos, el 8,9 % son asiáticos, el 3,4 % son no hispanos, el 0,3 % son nativos americanos y el 0,2 % son nativos de las islas del Pacífico.</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Springfield</a:t>
            </a:r>
            <a:r>
              <a:rPr lang="x-none" sz="12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68,3 % son hispanos, el 18,2 % son afroamericanos, el 8,7 % son blancos, el 2 % son asiáticos, el 2,6 % son no hispanos, el 0,2 % son nativos americanos y el 0 % son nativos de las islas del Pacífico.</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Worcester</a:t>
            </a:r>
            <a:r>
              <a:rPr lang="x-none" sz="12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44,7 % son hispanos, el 16,9 % son afroamericanos, el 27,9 % son blancos, el 6 % son asiáticos, el 4,3 % son no hispanos, el 0,2 % son nativos americanos y el 0 % son nativos de las islas del Pacífico.</a:t>
            </a:r>
            <a:endParaRPr lang="en-IN"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Inscripción general en MA</a:t>
            </a:r>
            <a:r>
              <a:rPr lang="x-none" sz="12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2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23,1 % son hispanos, el 9,3 % son afroamericanos, el 55,7 % son blancos, el 7,2 % son asiáticos, el 4,3 % son no hispanos, el 0,2 % son nativos americanos y el 0,1 % son nativos de las islas del Pacífico.</a:t>
            </a:r>
          </a:p>
          <a:p>
            <a:pPr>
              <a:lnSpc>
                <a:spcPct val="107000"/>
              </a:lnSpc>
              <a:spcAft>
                <a:spcPts val="800"/>
              </a:spcAft>
            </a:pPr>
            <a:endParaRPr lang="en-IN"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23</a:t>
            </a:fld>
            <a:endParaRPr lang="en-GB"/>
          </a:p>
        </p:txBody>
      </p:sp>
    </p:spTree>
    <p:extLst>
      <p:ext uri="{BB962C8B-B14F-4D97-AF65-F5344CB8AC3E}">
        <p14:creationId xmlns:p14="http://schemas.microsoft.com/office/powerpoint/2010/main" val="25375779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62500" lnSpcReduction="20000"/>
          </a:bodyPr>
          <a:lstStyle/>
          <a:p>
            <a:pPr>
              <a:lnSpc>
                <a:spcPct val="107000"/>
              </a:lnSpc>
              <a:spcAft>
                <a:spcPts val="800"/>
              </a:spcAft>
            </a:pP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Gráfico 1 Estudiantes de bajos ingresos como % del total</a:t>
            </a:r>
            <a:r>
              <a:rPr lang="en-US" sz="1800" b="1" u="sng" dirty="0">
                <a:effectLst/>
                <a:latin typeface="Calibri" panose="020F0502020204030204" pitchFamily="34" charset="0"/>
                <a:ea typeface="Calibri" panose="020F0502020204030204" pitchFamily="34" charset="0"/>
                <a:cs typeface="Times New Roman" panose="02020603050405020304" pitchFamily="18" charset="0"/>
              </a:rPr>
              <a:t>,</a:t>
            </a: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 </a:t>
            </a:r>
            <a:r>
              <a:rPr lang="en-US" sz="1800" b="1" i="1" u="sng" dirty="0">
                <a:effectLst/>
                <a:latin typeface="Calibri" panose="020F0502020204030204" pitchFamily="34" charset="0"/>
                <a:ea typeface="Calibri" panose="020F0502020204030204" pitchFamily="34" charset="0"/>
                <a:cs typeface="Times New Roman" panose="02020603050405020304" pitchFamily="18" charset="0"/>
              </a:rPr>
              <a:t>a</a:t>
            </a:r>
            <a:r>
              <a:rPr lang="x-none" sz="1800" b="1" i="1" u="sng" dirty="0">
                <a:effectLst/>
                <a:latin typeface="Calibri" panose="020F0502020204030204" pitchFamily="34" charset="0"/>
                <a:ea typeface="Calibri" panose="020F0502020204030204" pitchFamily="34" charset="0"/>
                <a:cs typeface="Times New Roman" panose="02020603050405020304" pitchFamily="18" charset="0"/>
              </a:rPr>
              <a:t>ño escolar 2021-2022</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800" dirty="0">
                <a:effectLst/>
                <a:latin typeface="Calibri" panose="020F0502020204030204" pitchFamily="34" charset="0"/>
                <a:ea typeface="Calibri" panose="020F0502020204030204" pitchFamily="34" charset="0"/>
                <a:cs typeface="Times New Roman" panose="02020603050405020304" pitchFamily="18" charset="0"/>
              </a:rPr>
              <a:t>El gráfico permite ver los porcentajes totales de estudiantes de bajos ingresos en los siguientes distritos.</a:t>
            </a: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BPS: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71 % son estudiantes de bajos ingresos.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Springfield: el 87 % son estudiantes de bajos ingresos.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Worcester: el 74 % son estudiantes de bajos ingresos.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Promedio del estado: el 44 % son estudiantes de bajos ingresos.</a:t>
            </a:r>
          </a:p>
          <a:p>
            <a:pPr marL="0" lvl="0" indent="0">
              <a:lnSpc>
                <a:spcPct val="107000"/>
              </a:lnSpc>
              <a:buFont typeface="Symbol" panose="05050102010706020507" pitchFamily="18" charset="2"/>
              <a:buNone/>
            </a:pPr>
            <a:endParaRPr lang="en-IN"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Gráfico 2 Estudiantes de Inglés como % del total</a:t>
            </a:r>
            <a:r>
              <a:rPr lang="en-US" sz="1800" b="1" u="sng" dirty="0">
                <a:effectLst/>
                <a:latin typeface="Calibri" panose="020F0502020204030204" pitchFamily="34" charset="0"/>
                <a:ea typeface="Calibri" panose="020F0502020204030204" pitchFamily="34" charset="0"/>
                <a:cs typeface="Times New Roman" panose="02020603050405020304" pitchFamily="18" charset="0"/>
              </a:rPr>
              <a:t>,</a:t>
            </a: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 </a:t>
            </a:r>
            <a:r>
              <a:rPr lang="en-US" sz="1800" b="1" i="1" u="sng" dirty="0">
                <a:effectLst/>
                <a:latin typeface="Calibri" panose="020F0502020204030204" pitchFamily="34" charset="0"/>
                <a:ea typeface="Calibri" panose="020F0502020204030204" pitchFamily="34" charset="0"/>
                <a:cs typeface="Times New Roman" panose="02020603050405020304" pitchFamily="18" charset="0"/>
              </a:rPr>
              <a:t>a</a:t>
            </a:r>
            <a:r>
              <a:rPr lang="x-none" sz="1800" b="1" i="1" u="sng" dirty="0">
                <a:effectLst/>
                <a:latin typeface="Calibri" panose="020F0502020204030204" pitchFamily="34" charset="0"/>
                <a:ea typeface="Calibri" panose="020F0502020204030204" pitchFamily="34" charset="0"/>
                <a:cs typeface="Times New Roman" panose="02020603050405020304" pitchFamily="18" charset="0"/>
              </a:rPr>
              <a:t>ño escolar 2021-2022</a:t>
            </a:r>
          </a:p>
          <a:p>
            <a:pPr marL="0" lvl="0" indent="0">
              <a:lnSpc>
                <a:spcPct val="107000"/>
              </a:lnSpc>
              <a:buFont typeface="Symbol" panose="05050102010706020507" pitchFamily="18" charset="2"/>
              <a:buNone/>
            </a:pPr>
            <a:r>
              <a:rPr lang="x-none" sz="1800" dirty="0">
                <a:effectLst/>
                <a:latin typeface="Calibri" panose="020F0502020204030204" pitchFamily="34" charset="0"/>
                <a:ea typeface="Calibri" panose="020F0502020204030204" pitchFamily="34" charset="0"/>
                <a:cs typeface="Times New Roman" panose="02020603050405020304" pitchFamily="18" charset="0"/>
              </a:rPr>
              <a:t>El gráfico permite ver los porcentajes totales de estudiantes de idioma inglés en los siguientes distritos.</a:t>
            </a: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BPS: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30 % son estudiantes de idioma inglés.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Springfield</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16 % son estudiantes de idioma inglés.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Worcester</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28 % son estudiantes de idioma inglés.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Promedio del estado</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11 % son estudiantes de idioma inglés.</a:t>
            </a:r>
          </a:p>
          <a:p>
            <a:pPr marL="0" lvl="0" indent="0">
              <a:lnSpc>
                <a:spcPct val="107000"/>
              </a:lnSpc>
              <a:buFont typeface="Symbol" panose="05050102010706020507" pitchFamily="18" charset="2"/>
              <a:buNone/>
            </a:pPr>
            <a:endParaRPr lang="en-IN"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Gráfico 3 Estudiantes con discapacidades como % del total</a:t>
            </a:r>
            <a:r>
              <a:rPr lang="en-US" sz="1800" b="1" u="sng" dirty="0">
                <a:effectLst/>
                <a:latin typeface="Calibri" panose="020F0502020204030204" pitchFamily="34" charset="0"/>
                <a:ea typeface="Calibri" panose="020F0502020204030204" pitchFamily="34" charset="0"/>
                <a:cs typeface="Times New Roman" panose="02020603050405020304" pitchFamily="18" charset="0"/>
              </a:rPr>
              <a:t>,</a:t>
            </a:r>
            <a:r>
              <a:rPr lang="x-none" sz="1800" b="1" u="sng" dirty="0">
                <a:effectLst/>
                <a:latin typeface="Calibri" panose="020F0502020204030204" pitchFamily="34" charset="0"/>
                <a:ea typeface="Calibri" panose="020F0502020204030204" pitchFamily="34" charset="0"/>
                <a:cs typeface="Times New Roman" panose="02020603050405020304" pitchFamily="18" charset="0"/>
              </a:rPr>
              <a:t> </a:t>
            </a:r>
            <a:r>
              <a:rPr lang="en-US" sz="1800" b="1" i="1" u="sng" dirty="0">
                <a:effectLst/>
                <a:latin typeface="Calibri" panose="020F0502020204030204" pitchFamily="34" charset="0"/>
                <a:ea typeface="Calibri" panose="020F0502020204030204" pitchFamily="34" charset="0"/>
                <a:cs typeface="Times New Roman" panose="02020603050405020304" pitchFamily="18" charset="0"/>
              </a:rPr>
              <a:t>a</a:t>
            </a:r>
            <a:r>
              <a:rPr lang="x-none" sz="1800" b="1" i="1" u="sng" dirty="0">
                <a:effectLst/>
                <a:latin typeface="Calibri" panose="020F0502020204030204" pitchFamily="34" charset="0"/>
                <a:ea typeface="Calibri" panose="020F0502020204030204" pitchFamily="34" charset="0"/>
                <a:cs typeface="Times New Roman" panose="02020603050405020304" pitchFamily="18" charset="0"/>
              </a:rPr>
              <a:t>ño escolar 2021-2022</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nSpc>
                <a:spcPct val="107000"/>
              </a:lnSpc>
              <a:buFont typeface="Symbol" panose="05050102010706020507" pitchFamily="18" charset="2"/>
              <a:buNone/>
            </a:pPr>
            <a:r>
              <a:rPr lang="x-none" sz="1800" dirty="0">
                <a:effectLst/>
                <a:latin typeface="Calibri" panose="020F0502020204030204" pitchFamily="34" charset="0"/>
                <a:ea typeface="Calibri" panose="020F0502020204030204" pitchFamily="34" charset="0"/>
                <a:cs typeface="Times New Roman" panose="02020603050405020304" pitchFamily="18" charset="0"/>
              </a:rPr>
              <a:t>El gráfico permite ver los porcentajes totales de estudiantes con discapacidades en los siguientes distritos.</a:t>
            </a:r>
          </a:p>
          <a:p>
            <a:pPr marL="342900" lvl="0" indent="-342900">
              <a:lnSpc>
                <a:spcPct val="107000"/>
              </a:lnSpc>
              <a:buFont typeface="Symbol" panose="05050102010706020507" pitchFamily="18" charset="2"/>
              <a:buChar char=""/>
            </a:pPr>
            <a:r>
              <a:rPr lang="x-none" sz="1800" dirty="0">
                <a:effectLst/>
                <a:latin typeface="Calibri" panose="020F0502020204030204" pitchFamily="34" charset="0"/>
                <a:ea typeface="Calibri" panose="020F0502020204030204" pitchFamily="34" charset="0"/>
                <a:cs typeface="Times New Roman" panose="02020603050405020304" pitchFamily="18" charset="0"/>
              </a:rPr>
              <a:t>BPS: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22 % tienen discapacidades.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Springfield</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25 % tienen discapacidades.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Worcester</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21 % tienen discapacidades.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Promedio del estado</a:t>
            </a:r>
            <a:r>
              <a:rPr lang="x-none" sz="180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a:t>
            </a:r>
            <a:r>
              <a:rPr lang="x-none" sz="180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el 19 % tienen discapacidades.</a:t>
            </a:r>
            <a:endParaRPr lang="en-IN"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x-none" sz="1800" dirty="0">
                <a:effectLst/>
                <a:latin typeface="Calibri" panose="020F0502020204030204" pitchFamily="34" charset="0"/>
                <a:ea typeface="Calibri" panose="020F0502020204030204" pitchFamily="34" charset="0"/>
                <a:cs typeface="Times New Roman" panose="02020603050405020304" pitchFamily="18" charset="0"/>
              </a:rPr>
              <a:t> </a:t>
            </a:r>
            <a:endParaRPr lang="en-IN"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24</a:t>
            </a:fld>
            <a:endParaRPr lang="en-GB"/>
          </a:p>
        </p:txBody>
      </p:sp>
    </p:spTree>
    <p:extLst>
      <p:ext uri="{BB962C8B-B14F-4D97-AF65-F5344CB8AC3E}">
        <p14:creationId xmlns:p14="http://schemas.microsoft.com/office/powerpoint/2010/main" val="907251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25</a:t>
            </a:fld>
            <a:endParaRPr lang="en-GB"/>
          </a:p>
        </p:txBody>
      </p:sp>
    </p:spTree>
    <p:extLst>
      <p:ext uri="{BB962C8B-B14F-4D97-AF65-F5344CB8AC3E}">
        <p14:creationId xmlns:p14="http://schemas.microsoft.com/office/powerpoint/2010/main" val="31037322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26</a:t>
            </a:fld>
            <a:endParaRPr lang="en-GB"/>
          </a:p>
        </p:txBody>
      </p:sp>
    </p:spTree>
    <p:extLst>
      <p:ext uri="{BB962C8B-B14F-4D97-AF65-F5344CB8AC3E}">
        <p14:creationId xmlns:p14="http://schemas.microsoft.com/office/powerpoint/2010/main" val="41574937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x-none" b="1" u="sng" dirty="0"/>
              <a:t>Las siguientes son las consideraciones para BPS como respuesta a las observaciones de dominio para </a:t>
            </a:r>
            <a:r>
              <a:rPr lang="x-none" sz="1200" b="1" u="sng" kern="1200" dirty="0">
                <a:latin typeface="Arial" pitchFamily="34" charset="0"/>
                <a:ea typeface="+mn-ea"/>
                <a:cs typeface="+mn-cs"/>
              </a:rPr>
              <a:t>Personas, </a:t>
            </a:r>
            <a:r>
              <a:rPr lang="en-US" sz="1200" b="1" u="sng" kern="1200" dirty="0">
                <a:latin typeface="Arial" pitchFamily="34" charset="0"/>
                <a:ea typeface="+mn-ea"/>
                <a:cs typeface="+mn-cs"/>
              </a:rPr>
              <a:t>P</a:t>
            </a:r>
            <a:r>
              <a:rPr lang="x-none" sz="1200" b="1" u="sng" kern="1200" dirty="0">
                <a:latin typeface="Arial" pitchFamily="34" charset="0"/>
                <a:ea typeface="+mn-ea"/>
                <a:cs typeface="+mn-cs"/>
              </a:rPr>
              <a:t>rocesos y </a:t>
            </a:r>
            <a:r>
              <a:rPr lang="en-US" sz="1200" b="1" u="sng" kern="1200" dirty="0">
                <a:latin typeface="Arial" pitchFamily="34" charset="0"/>
                <a:ea typeface="+mn-ea"/>
                <a:cs typeface="+mn-cs"/>
              </a:rPr>
              <a:t>T</a:t>
            </a:r>
            <a:r>
              <a:rPr lang="x-none" sz="1200" b="1" u="sng" kern="1200" dirty="0">
                <a:latin typeface="Arial" pitchFamily="34" charset="0"/>
                <a:ea typeface="+mn-ea"/>
                <a:cs typeface="+mn-cs"/>
              </a:rPr>
              <a:t>ecnología habilitada:</a:t>
            </a:r>
            <a:endParaRPr lang="en-US" b="1" u="sng" dirty="0"/>
          </a:p>
          <a:p>
            <a:endParaRPr lang="en-US" dirty="0"/>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x-none" sz="1200" b="1" u="sng" dirty="0"/>
              <a:t>Gestión de datos</a:t>
            </a:r>
            <a:r>
              <a:rPr lang="x-none" sz="1200" b="1" dirty="0"/>
              <a:t>: </a:t>
            </a:r>
            <a:r>
              <a:rPr lang="x-none" sz="1200" dirty="0"/>
              <a:t>Las funciones, responsabilidades y autoridad claramente definidas para un equipo centralizado de datos del distrito de BPS pueden permitir una mayor integridad y precisión de los datos en todos los dominios de datos </a:t>
            </a:r>
            <a:r>
              <a:rPr lang="x-none" sz="1200" i="1" dirty="0"/>
              <a:t>[Personas, Procesos]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x-none" sz="1200" b="1" u="sng" dirty="0"/>
              <a:t>Auditoría interna</a:t>
            </a:r>
            <a:r>
              <a:rPr lang="x-none" sz="1200" b="1" dirty="0"/>
              <a:t>: </a:t>
            </a:r>
            <a:r>
              <a:rPr lang="x-none" sz="1200" dirty="0"/>
              <a:t>Una nueva función formal de Auditoría interna de BPS (distinta del equipo de datos de BPS existente) puede permitir que el distrito controle mejor la eficiencia de los procesos, la eficacia de los controles internos y la calidad de los datos, especialmente en relación con los datos que informan la acción o se informan externamente </a:t>
            </a:r>
            <a:r>
              <a:rPr lang="x-none" sz="1200" i="1" dirty="0"/>
              <a:t>[Personas, Proceso]</a:t>
            </a:r>
            <a:endParaRPr lang="en-US" sz="1200" dirty="0"/>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x-none" sz="1200" b="1" u="sng" dirty="0"/>
              <a:t>Comunicación y capacitación</a:t>
            </a:r>
            <a:r>
              <a:rPr lang="x-none" sz="1200" dirty="0"/>
              <a:t>: Las políticas y los procedimientos existentes pueden implementarse mejor si hubiera una sola ubicación en el distrito para actualizar y mantener periódicamente las políticas de todo el distrito, y asignar y realizar un seguimiento de las capacitaciones pertinentes </a:t>
            </a:r>
            <a:r>
              <a:rPr lang="x-none" sz="1200" i="1" dirty="0"/>
              <a:t>[Personas, Proceso, Tecnología]</a:t>
            </a:r>
            <a:endParaRPr lang="en-US" sz="1200" dirty="0"/>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x-none" sz="1200" b="1" u="sng" dirty="0"/>
              <a:t>Sistemas</a:t>
            </a:r>
            <a:r>
              <a:rPr lang="x-none" sz="1200" dirty="0"/>
              <a:t>: Seleccionar y configurar sistemas en todo el distrito para limitar la dependencia de los procesos manuales, la entrada de datos duplicados o el uso de sistemas diseñados sin propósito puede aumentar la integridad y precisión de los datos y, al mismo tiempo, reducir la carga del mantenimiento y la capacitación del sistema </a:t>
            </a:r>
            <a:r>
              <a:rPr lang="x-none" sz="1200" i="1" dirty="0"/>
              <a:t>[Proceso, Tecnología]</a:t>
            </a:r>
            <a:endParaRPr lang="en-US" sz="12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p>
          <a:p>
            <a:endParaRPr lang="en-US" dirty="0"/>
          </a:p>
        </p:txBody>
      </p:sp>
      <p:sp>
        <p:nvSpPr>
          <p:cNvPr id="4" name="Slide Number Placeholder 3"/>
          <p:cNvSpPr>
            <a:spLocks noGrp="1"/>
          </p:cNvSpPr>
          <p:nvPr>
            <p:ph type="sldNum" sz="quarter" idx="5"/>
          </p:nvPr>
        </p:nvSpPr>
        <p:spPr/>
        <p:txBody>
          <a:bodyPr/>
          <a:lstStyle/>
          <a:p>
            <a:fld id="{5B43D19E-BFDB-4C92-8EDD-32EDDA8F41DF}" type="slidenum">
              <a:rPr lang="en-US" smtClean="0">
                <a:latin typeface="EYInterstate Light" panose="02000506000000020004" pitchFamily="2" charset="0"/>
              </a:rPr>
              <a:pPr/>
              <a:t>27</a:t>
            </a:fld>
            <a:endParaRPr lang="en-US">
              <a:latin typeface="EYInterstate Light" panose="02000506000000020004" pitchFamily="2" charset="0"/>
            </a:endParaRPr>
          </a:p>
        </p:txBody>
      </p:sp>
    </p:spTree>
    <p:extLst>
      <p:ext uri="{BB962C8B-B14F-4D97-AF65-F5344CB8AC3E}">
        <p14:creationId xmlns:p14="http://schemas.microsoft.com/office/powerpoint/2010/main" val="354860092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8277954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2322394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542066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30</a:t>
            </a:fld>
            <a:endParaRPr lang="en-GB"/>
          </a:p>
        </p:txBody>
      </p:sp>
    </p:spTree>
    <p:extLst>
      <p:ext uri="{BB962C8B-B14F-4D97-AF65-F5344CB8AC3E}">
        <p14:creationId xmlns:p14="http://schemas.microsoft.com/office/powerpoint/2010/main" val="36381204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31</a:t>
            </a:fld>
            <a:endParaRPr lang="en-GB"/>
          </a:p>
        </p:txBody>
      </p:sp>
    </p:spTree>
    <p:extLst>
      <p:ext uri="{BB962C8B-B14F-4D97-AF65-F5344CB8AC3E}">
        <p14:creationId xmlns:p14="http://schemas.microsoft.com/office/powerpoint/2010/main" val="698482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a:t>Estado del IEP de EdPlan de los estudiantes de la muestra al 30 de junio </a:t>
            </a:r>
            <a:r>
              <a:rPr lang="x-none" b="1" i="1"/>
              <a:t>Año escolar 2021-2022</a:t>
            </a:r>
            <a:endParaRPr lang="en-IN" b="1" i="0"/>
          </a:p>
          <a:p>
            <a:r>
              <a:rPr lang="x-none" b="0"/>
              <a:t>De la muestra de 100 IEP de estudiantes, 66 estudiantes tenían IEP activos, 25 estudiantes tenían IEP vencidos y 9 estudiantes habían salido de los servicios de educación especial.</a:t>
            </a:r>
          </a:p>
          <a:p>
            <a:r>
              <a:rPr lang="x-none" b="0"/>
              <a:t>De acuerdo con la política de "permanecer en el lugar" de BPS, los estudiantes con un IEP vencido que no han abandonado oficialmente aún reciben servicios.</a:t>
            </a:r>
          </a:p>
          <a:p>
            <a:pPr marL="0" marR="0" lvl="0" indent="0" algn="l" defTabSz="914400" rtl="0" eaLnBrk="1" fontAlgn="auto" latinLnBrk="0" hangingPunct="1">
              <a:lnSpc>
                <a:spcPct val="100000"/>
              </a:lnSpc>
              <a:spcBef>
                <a:spcPts val="0"/>
              </a:spcBef>
              <a:spcAft>
                <a:spcPts val="0"/>
              </a:spcAft>
              <a:buClrTx/>
              <a:buSzTx/>
              <a:buFontTx/>
              <a:buNone/>
              <a:tabLst/>
              <a:defRPr/>
            </a:pPr>
            <a:r>
              <a:rPr lang="x-none" b="0"/>
              <a:t>Solo alrededor del 8 % de los IEP vencidos en la muestra pasaron a dicho estado en el mes de junio. Alrededor del 40 % venció antes del año escolar 2021-2022</a:t>
            </a:r>
            <a:r>
              <a:rPr lang="en-US" b="0"/>
              <a:t>.</a:t>
            </a:r>
            <a:endParaRPr lang="x-none" b="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599596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3461874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8449782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1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x-none" sz="1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Comparación del nivel de ELD con ACCESS</a:t>
            </a:r>
            <a:r>
              <a:rPr lang="x-none" sz="1800" b="1" dirty="0">
                <a:solidFill>
                  <a:prstClr val="black"/>
                </a:solidFill>
                <a:latin typeface="Calibri" panose="020F0502020204030204" pitchFamily="34" charset="0"/>
                <a:cs typeface="Tunga" panose="020B0502040204020203" pitchFamily="34" charset="0"/>
              </a:rPr>
              <a:t>:</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800" i="0" dirty="0">
                <a:solidFill>
                  <a:srgbClr val="2E2E38"/>
                </a:solidFill>
                <a:latin typeface="+mj-lt"/>
                <a:cs typeface="Arial" panose="020B0604020202020204" pitchFamily="34" charset="0"/>
              </a:rPr>
              <a:t>Según el análisis de EY, alrededor del 94 % de los estudiantes de EL en BPS obtuvieron una puntuación ACCESS para el año escolar 2021-2022. </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9188 de los estudiantes de EL activos tenían una puntuación de ACCESS y se incluyeron en el análisis. Alrededor del 55 % de los estudiantes con una puntuación de ACCESS tenían un nivel de ELD que coincidía con su puntuación de ACCESS.</a:t>
            </a:r>
            <a:endParaRPr kumimoji="0" lang="en-IN"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IN"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Para los estudiantes incluidos en el análisis: 5021 estudiantes tenían una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puntuación de ACCESS que coincide con la puntuación redondeada de ELD</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 3032 estudiantes tenían una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puntuación de ACCESS inferior a la puntuación de ELD por 1</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 1111 estudiantes tenían una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puntuación de ACCESS inferior a la puntuación de ELD por 2 o más</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 23 estudiantes tuvieron una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puntuación de ACCESS superior a la puntuación de ELD por 1</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 1 estudiante tuvo una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r>
              <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puntuación de ACCESS superior a la puntuación de ELD por 2 o más</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rPr>
              <a:t>”.</a:t>
            </a:r>
            <a:endParaRPr kumimoji="0" lang="x-none"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unga"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6360967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76473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37</a:t>
            </a:fld>
            <a:endParaRPr lang="en-GB"/>
          </a:p>
        </p:txBody>
      </p:sp>
    </p:spTree>
    <p:extLst>
      <p:ext uri="{BB962C8B-B14F-4D97-AF65-F5344CB8AC3E}">
        <p14:creationId xmlns:p14="http://schemas.microsoft.com/office/powerpoint/2010/main" val="36404650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x-none" sz="1200" b="1" u="sng">
                <a:effectLst/>
                <a:latin typeface="Calibri" panose="020F0502020204030204" pitchFamily="34" charset="0"/>
                <a:ea typeface="Calibri" panose="020F0502020204030204" pitchFamily="34" charset="0"/>
                <a:cs typeface="Tunga" panose="020B0502040204020203" pitchFamily="34" charset="0"/>
              </a:rPr>
              <a:t>Resultados de muestra de datos de bajas</a:t>
            </a:r>
            <a:r>
              <a:rPr lang="x-none" sz="1200" u="sng">
                <a:effectLst/>
                <a:latin typeface="Calibri" panose="020F0502020204030204" pitchFamily="34" charset="0"/>
                <a:ea typeface="Calibri" panose="020F0502020204030204" pitchFamily="34" charset="0"/>
                <a:cs typeface="Tunga" panose="020B0502040204020203" pitchFamily="34" charset="0"/>
              </a:rPr>
              <a:t>:</a:t>
            </a:r>
          </a:p>
          <a:p>
            <a:pPr>
              <a:lnSpc>
                <a:spcPct val="107000"/>
              </a:lnSpc>
              <a:spcAft>
                <a:spcPts val="800"/>
              </a:spcAft>
            </a:pPr>
            <a:r>
              <a:rPr lang="x-none" sz="1200">
                <a:effectLst/>
                <a:latin typeface="Calibri" panose="020F0502020204030204" pitchFamily="34" charset="0"/>
                <a:ea typeface="Calibri" panose="020F0502020204030204" pitchFamily="34" charset="0"/>
                <a:cs typeface="Tunga" panose="020B0502040204020203" pitchFamily="34" charset="0"/>
              </a:rPr>
              <a:t>De las 100 bajas muestreadas, solo 17 tenían documentación suficiente. Tres tenían documentación, pero era insuficiente y las 80 bajas restantes no tenían documentación.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05120103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39</a:t>
            </a:fld>
            <a:endParaRPr lang="en-GB"/>
          </a:p>
        </p:txBody>
      </p:sp>
    </p:spTree>
    <p:extLst>
      <p:ext uri="{BB962C8B-B14F-4D97-AF65-F5344CB8AC3E}">
        <p14:creationId xmlns:p14="http://schemas.microsoft.com/office/powerpoint/2010/main" val="33852885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4</a:t>
            </a:fld>
            <a:endParaRPr lang="en-GB"/>
          </a:p>
        </p:txBody>
      </p:sp>
    </p:spTree>
    <p:extLst>
      <p:ext uri="{BB962C8B-B14F-4D97-AF65-F5344CB8AC3E}">
        <p14:creationId xmlns:p14="http://schemas.microsoft.com/office/powerpoint/2010/main" val="33372814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40</a:t>
            </a:fld>
            <a:endParaRPr lang="en-GB"/>
          </a:p>
        </p:txBody>
      </p:sp>
    </p:spTree>
    <p:extLst>
      <p:ext uri="{BB962C8B-B14F-4D97-AF65-F5344CB8AC3E}">
        <p14:creationId xmlns:p14="http://schemas.microsoft.com/office/powerpoint/2010/main" val="40725944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41</a:t>
            </a:fld>
            <a:endParaRPr lang="en-GB"/>
          </a:p>
        </p:txBody>
      </p:sp>
    </p:spTree>
    <p:extLst>
      <p:ext uri="{BB962C8B-B14F-4D97-AF65-F5344CB8AC3E}">
        <p14:creationId xmlns:p14="http://schemas.microsoft.com/office/powerpoint/2010/main" val="224771147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1958897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u="sng" kern="1200" dirty="0">
                <a:solidFill>
                  <a:schemeClr val="tx1"/>
                </a:solidFill>
                <a:effectLst/>
                <a:latin typeface="Calibri" panose="020F0502020204030204" pitchFamily="34" charset="0"/>
                <a:cs typeface="Tunga" panose="020B0502040204020203" pitchFamily="34" charset="0"/>
              </a:rPr>
              <a:t>Gráfico 1: descripción general de los incidentes estudiantiles, año escolar 2021-2022:</a:t>
            </a:r>
            <a:endParaRPr lang="en-IN" sz="1200" b="1" u="sng"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r>
              <a:rPr lang="x-none"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rPr>
              <a:t>Se informaron 15 275 incidentes disciplinarios durante el año escolar 2021-2022. De los 15 275 incidentes reportados, 2380 resultaron en una suspensión o expulsión, mientras que el resto incluía otros tipos de incidentes</a:t>
            </a:r>
            <a:r>
              <a:rPr lang="en-US"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rPr>
              <a:t>.</a:t>
            </a:r>
            <a:endParaRPr lang="x-none"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endParaRPr lang="en-IN" sz="1200" baseline="30000" dirty="0">
              <a:effectLst/>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u="sng" kern="1200" dirty="0">
                <a:solidFill>
                  <a:schemeClr val="tx1"/>
                </a:solidFill>
                <a:effectLst/>
                <a:latin typeface="Calibri" panose="020F0502020204030204" pitchFamily="34" charset="0"/>
                <a:ea typeface="+mn-ea"/>
                <a:cs typeface="Tunga" panose="020B0502040204020203" pitchFamily="34" charset="0"/>
              </a:rPr>
              <a:t>Gráfico 2: muestra de la documentación de la audiencia estudiantil de suspensión/expulsión, año escolar 2021-2022:</a:t>
            </a:r>
            <a:endParaRPr lang="en-IN" sz="1200" b="1" u="sng" kern="1200" dirty="0">
              <a:solidFill>
                <a:schemeClr val="tx1"/>
              </a:solidFill>
              <a:effectLst/>
              <a:latin typeface="Calibri" panose="020F0502020204030204" pitchFamily="34" charset="0"/>
              <a:ea typeface="+mn-ea"/>
              <a:cs typeface="Tunga" panose="020B0502040204020203" pitchFamily="34" charset="0"/>
            </a:endParaRPr>
          </a:p>
          <a:p>
            <a:pPr>
              <a:lnSpc>
                <a:spcPct val="107000"/>
              </a:lnSpc>
              <a:spcAft>
                <a:spcPts val="800"/>
              </a:spcAft>
            </a:pPr>
            <a:r>
              <a:rPr lang="x-none"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rPr>
              <a:t>De una muestra aleatoria de 100 incidentes de BPS del año escolar 2021-2022 que tuvieron una acción de suspensión o más severa, 73 fueron una suspensión o una expulsión. De las 73 suspensiones y expulsiones en la muestra, alrededor del 37 % no tenía documentación de audiencia en Aspen (no es un requisito explícito de BPS), lo que dificulta la evaluación de la integridad</a:t>
            </a:r>
            <a:r>
              <a:rPr lang="en-US"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rPr>
              <a:t>.</a:t>
            </a:r>
            <a:endParaRPr lang="x-none" sz="1200" kern="1200" dirty="0">
              <a:solidFill>
                <a:schemeClr val="tx1"/>
              </a:solidFill>
              <a:effectLst/>
              <a:latin typeface="Calibri" panose="020F0502020204030204" pitchFamily="34" charset="0"/>
              <a:ea typeface="Calibri" panose="020F0502020204030204" pitchFamily="34" charset="0"/>
              <a:cs typeface="Tunga"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732975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44</a:t>
            </a:fld>
            <a:endParaRPr lang="en-GB"/>
          </a:p>
        </p:txBody>
      </p:sp>
    </p:spTree>
    <p:extLst>
      <p:ext uri="{BB962C8B-B14F-4D97-AF65-F5344CB8AC3E}">
        <p14:creationId xmlns:p14="http://schemas.microsoft.com/office/powerpoint/2010/main" val="101347891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060946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180122"/>
            <a:ext cx="5560060" cy="2164702"/>
          </a:xfrm>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en-GB" sz="1200" b="1" u="sng" dirty="0"/>
              <a:t>Info</a:t>
            </a:r>
            <a:r>
              <a:rPr lang="x-none" sz="1200" b="1" u="sng" dirty="0"/>
              <a:t>rmes sobre las </a:t>
            </a:r>
            <a:r>
              <a:rPr lang="en-US" sz="1200" b="1" u="sng" dirty="0" err="1"/>
              <a:t>restricciones</a:t>
            </a:r>
            <a:r>
              <a:rPr lang="x-none" sz="1200" b="1" u="sng" dirty="0"/>
              <a:t> de los estudiantes, por base de datos </a:t>
            </a:r>
            <a:r>
              <a:rPr lang="x-none" sz="1200" b="1" i="1" u="sng" dirty="0"/>
              <a:t>Año</a:t>
            </a:r>
            <a:r>
              <a:rPr lang="en-GB" sz="1200" b="1" i="1" u="sng" dirty="0"/>
              <a:t> esc</a:t>
            </a:r>
            <a:r>
              <a:rPr lang="x-none" sz="1200" b="1" i="1" u="sng" dirty="0"/>
              <a:t>olar 20</a:t>
            </a:r>
            <a:r>
              <a:rPr lang="en-GB" sz="1200" b="1" i="1" u="sng" dirty="0"/>
              <a:t>2</a:t>
            </a:r>
            <a:r>
              <a:rPr lang="x-none" sz="1200" b="1" i="1" u="sng" dirty="0"/>
              <a:t>1-2022</a:t>
            </a:r>
            <a:r>
              <a:rPr lang="x-none" sz="1200" b="1" i="0" u="sng" dirty="0"/>
              <a:t>:</a:t>
            </a:r>
            <a:endParaRPr lang="en-IN" sz="1200" u="sng" kern="1200" dirty="0">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r>
              <a:rPr lang="x-none" sz="1200" kern="1200" dirty="0">
                <a:solidFill>
                  <a:schemeClr val="tx1"/>
                </a:solidFill>
                <a:effectLst/>
                <a:latin typeface="Calibri" panose="020F0502020204030204" pitchFamily="34" charset="0"/>
                <a:cs typeface="Tunga" panose="020B0502040204020203" pitchFamily="34" charset="0"/>
              </a:rPr>
              <a:t>Hubo 89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que solo se informaron en Aspen, 76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que solo</a:t>
            </a:r>
            <a:r>
              <a:rPr lang="en-US" sz="1200" kern="1200" dirty="0">
                <a:solidFill>
                  <a:schemeClr val="tx1"/>
                </a:solidFill>
                <a:effectLst/>
                <a:latin typeface="Calibri" panose="020F0502020204030204" pitchFamily="34" charset="0"/>
                <a:cs typeface="Tunga" panose="020B0502040204020203" pitchFamily="34" charset="0"/>
              </a:rPr>
              <a:t> </a:t>
            </a:r>
            <a:r>
              <a:rPr lang="x-none" sz="1200" kern="1200" dirty="0">
                <a:solidFill>
                  <a:schemeClr val="tx1"/>
                </a:solidFill>
                <a:effectLst/>
                <a:latin typeface="Calibri" panose="020F0502020204030204" pitchFamily="34" charset="0"/>
                <a:cs typeface="Tunga" panose="020B0502040204020203" pitchFamily="34" charset="0"/>
              </a:rPr>
              <a:t>se informaron en DESE y 128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que se informaron en ambos sistemas. El número total de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informadas a BPS fue de 217. El número total de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informadas al DESE fue de 204. A pesar del requisito de informar todas las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al DESE, 89 de las 293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analizadas, alrededor del 30 %, solo se informaron en Aspen. Catorce de las 204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informadas al DESE involucraron una lesión, y 12 de ellas se informaron fuera del período de 3 días requerido para informar </a:t>
            </a:r>
            <a:r>
              <a:rPr lang="en-US" sz="1200" kern="1200" dirty="0" err="1">
                <a:solidFill>
                  <a:schemeClr val="tx1"/>
                </a:solidFill>
                <a:effectLst/>
                <a:latin typeface="Calibri" panose="020F0502020204030204" pitchFamily="34" charset="0"/>
                <a:cs typeface="Tunga" panose="020B0502040204020203" pitchFamily="34" charset="0"/>
              </a:rPr>
              <a:t>restricciones</a:t>
            </a:r>
            <a:r>
              <a:rPr lang="x-none" sz="1200" kern="1200" dirty="0">
                <a:solidFill>
                  <a:schemeClr val="tx1"/>
                </a:solidFill>
                <a:effectLst/>
                <a:latin typeface="Calibri" panose="020F0502020204030204" pitchFamily="34" charset="0"/>
                <a:cs typeface="Tunga" panose="020B0502040204020203" pitchFamily="34" charset="0"/>
              </a:rPr>
              <a:t> que resultaron en una lesi</a:t>
            </a:r>
            <a:r>
              <a:rPr lang="en-US" sz="1200" kern="1200" dirty="0">
                <a:solidFill>
                  <a:schemeClr val="tx1"/>
                </a:solidFill>
                <a:effectLst/>
                <a:latin typeface="Calibri" panose="020F0502020204030204" pitchFamily="34" charset="0"/>
                <a:cs typeface="Tunga" panose="020B0502040204020203" pitchFamily="34" charset="0"/>
              </a:rPr>
              <a:t>o</a:t>
            </a:r>
            <a:r>
              <a:rPr lang="x-none" sz="1200" kern="1200" dirty="0">
                <a:solidFill>
                  <a:schemeClr val="tx1"/>
                </a:solidFill>
                <a:effectLst/>
                <a:latin typeface="Calibri" panose="020F0502020204030204" pitchFamily="34" charset="0"/>
                <a:cs typeface="Tunga" panose="020B0502040204020203" pitchFamily="34" charset="0"/>
              </a:rPr>
              <a:t>n</a:t>
            </a:r>
            <a:r>
              <a:rPr lang="en-US" sz="1200" kern="1200" dirty="0">
                <a:solidFill>
                  <a:schemeClr val="tx1"/>
                </a:solidFill>
                <a:effectLst/>
                <a:latin typeface="Calibri" panose="020F0502020204030204" pitchFamily="34" charset="0"/>
                <a:cs typeface="Tunga" panose="020B0502040204020203" pitchFamily="34" charset="0"/>
              </a:rPr>
              <a:t>.</a:t>
            </a:r>
            <a:endParaRPr lang="x-none" sz="1200" kern="1200" dirty="0">
              <a:solidFill>
                <a:schemeClr val="tx1"/>
              </a:solidFill>
              <a:effectLst/>
              <a:latin typeface="Calibri" panose="020F0502020204030204" pitchFamily="34" charset="0"/>
              <a:cs typeface="Tunga"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2940343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47</a:t>
            </a:fld>
            <a:endParaRPr lang="en-GB"/>
          </a:p>
        </p:txBody>
      </p:sp>
    </p:spTree>
    <p:extLst>
      <p:ext uri="{BB962C8B-B14F-4D97-AF65-F5344CB8AC3E}">
        <p14:creationId xmlns:p14="http://schemas.microsoft.com/office/powerpoint/2010/main" val="140307714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48</a:t>
            </a:fld>
            <a:endParaRPr lang="en-GB"/>
          </a:p>
        </p:txBody>
      </p:sp>
    </p:spTree>
    <p:extLst>
      <p:ext uri="{BB962C8B-B14F-4D97-AF65-F5344CB8AC3E}">
        <p14:creationId xmlns:p14="http://schemas.microsoft.com/office/powerpoint/2010/main" val="14953343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7" y="4387136"/>
            <a:ext cx="5817759" cy="2973034"/>
          </a:xfrm>
        </p:spPr>
        <p:txBody>
          <a:bodyPr>
            <a:noAutofit/>
          </a:bodyPr>
          <a:lstStyle/>
          <a:p>
            <a:pPr>
              <a:lnSpc>
                <a:spcPct val="95000"/>
              </a:lnSpc>
            </a:pPr>
            <a:r>
              <a:rPr lang="x-none" sz="1150" b="1" u="sng" dirty="0"/>
              <a:t>Gráfico 1: Funcionamiento puntual por recálculos del ingreso escolar</a:t>
            </a:r>
            <a:r>
              <a:rPr lang="en-US" sz="1150" b="1" u="sng" dirty="0"/>
              <a:t>,</a:t>
            </a:r>
            <a:r>
              <a:rPr lang="x-none" sz="1150" b="1" u="sng" dirty="0"/>
              <a:t> </a:t>
            </a:r>
            <a:r>
              <a:rPr lang="x-none" sz="1150" b="1" i="1" u="sng" dirty="0"/>
              <a:t>año escolar 2021-2022</a:t>
            </a:r>
          </a:p>
          <a:p>
            <a:pPr marL="0" lvl="0" indent="0">
              <a:lnSpc>
                <a:spcPct val="95000"/>
              </a:lnSpc>
              <a:buFont typeface="Symbol" panose="05050102010706020507" pitchFamily="18" charset="2"/>
              <a:buNone/>
            </a:pPr>
            <a:r>
              <a:rPr lang="x-none" sz="1150" dirty="0">
                <a:effectLst/>
                <a:latin typeface="Calibri" panose="020F0502020204030204" pitchFamily="34" charset="0"/>
                <a:ea typeface="Calibri" panose="020F0502020204030204" pitchFamily="34" charset="0"/>
                <a:cs typeface="Times New Roman" panose="02020603050405020304" pitchFamily="18" charset="0"/>
              </a:rPr>
              <a:t>El gráfico muestra el cálculo de funcionamiento puntual informado al DESE en comparación con el recálculo de funcionamiento puntual que EY realizó para los siguientes periodos.</a:t>
            </a:r>
          </a:p>
          <a:p>
            <a:pPr marL="342900" lvl="0" indent="-342900">
              <a:lnSpc>
                <a:spcPct val="95000"/>
              </a:lnSpc>
              <a:buFont typeface="Symbol" panose="05050102010706020507" pitchFamily="18" charset="2"/>
              <a:buChar char=""/>
            </a:pPr>
            <a:r>
              <a:rPr lang="x-none" sz="115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Primeros 2 días de septiembre de 2021: se reportó el 65 % de funcionamiento puntual al DESE frente al 69 % del recálculo del funcionamiento puntual</a:t>
            </a: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a:t>
            </a:r>
            <a:endParaRPr lang="en-IN" sz="115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95000"/>
              </a:lnSpc>
              <a:buFont typeface="Symbol" panose="05050102010706020507" pitchFamily="18" charset="2"/>
              <a:buChar char=""/>
            </a:pP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Septiembre 2021: </a:t>
            </a:r>
            <a:r>
              <a:rPr lang="x-none" sz="115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se reportó el 83 % del funcionamiento puntual al DESE frente al 85 % del recálculo del funcionamiento puntual</a:t>
            </a: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a:t>
            </a:r>
          </a:p>
          <a:p>
            <a:pPr marL="342900" lvl="0" indent="-342900">
              <a:lnSpc>
                <a:spcPct val="95000"/>
              </a:lnSpc>
              <a:buFont typeface="Symbol" panose="05050102010706020507" pitchFamily="18" charset="2"/>
              <a:buChar char=""/>
            </a:pP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Los recálculos para septiembre de 2021 tienen datos de rutas no cubiertas que pueden responder por el aumento que se muestra cuando se vuelve a calcular</a:t>
            </a:r>
            <a:r>
              <a:rPr lang="en-GB"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a:t>
            </a:r>
            <a:endParaRPr lang="en-IN" sz="115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95000"/>
              </a:lnSpc>
              <a:buFont typeface="Symbol" panose="05050102010706020507" pitchFamily="18" charset="2"/>
              <a:buChar char=""/>
            </a:pP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Diciembre 2021: </a:t>
            </a:r>
            <a:r>
              <a:rPr lang="x-none" sz="115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se reportó el 92 % del funcionamiento puntual al DESE frente al 92 % del recálculo del funcionamiento puntual</a:t>
            </a: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a:t>
            </a:r>
            <a:endParaRPr lang="en-IN" sz="115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95000"/>
              </a:lnSpc>
              <a:buFont typeface="Symbol" panose="05050102010706020507" pitchFamily="18" charset="2"/>
              <a:buChar char=""/>
            </a:pP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Enero de 2022: </a:t>
            </a:r>
            <a:r>
              <a:rPr lang="x-none" sz="115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se reportó el 87 % del funcionamiento puntual al DESE frente al 87 % del recálculo del funcionamiento puntual</a:t>
            </a:r>
            <a:r>
              <a:rPr lang="x-none" sz="1150" dirty="0">
                <a:solidFill>
                  <a:srgbClr val="242424"/>
                </a:solidFill>
                <a:effectLst/>
                <a:latin typeface="Segoe UI" panose="020B0502040204020203" pitchFamily="34" charset="0"/>
                <a:ea typeface="Calibri" panose="020F0502020204030204" pitchFamily="34" charset="0"/>
                <a:cs typeface="Times New Roman" panose="02020603050405020304" pitchFamily="18" charset="0"/>
              </a:rPr>
              <a:t>.</a:t>
            </a:r>
          </a:p>
          <a:p>
            <a:pPr marL="342900" lvl="0" indent="-342900">
              <a:lnSpc>
                <a:spcPct val="95000"/>
              </a:lnSpc>
              <a:buFont typeface="Symbol" panose="05050102010706020507" pitchFamily="18" charset="2"/>
              <a:buChar char=""/>
            </a:pPr>
            <a:r>
              <a:rPr lang="x-none" sz="1150" b="0" i="0" dirty="0">
                <a:solidFill>
                  <a:srgbClr val="242424"/>
                </a:solidFill>
                <a:effectLst/>
                <a:latin typeface="Segoe UI" panose="020B0502040204020203" pitchFamily="34" charset="0"/>
                <a:cs typeface="Times New Roman" panose="02020603050405020304" pitchFamily="18" charset="0"/>
              </a:rPr>
              <a:t>Junio del 2022: </a:t>
            </a:r>
            <a:r>
              <a:rPr lang="x-none" sz="1150" b="0" i="0" dirty="0">
                <a:solidFill>
                  <a:srgbClr val="242424"/>
                </a:solidFill>
                <a:effectLst/>
                <a:latin typeface="Calibri" panose="020F0502020204030204" pitchFamily="34" charset="0"/>
                <a:cs typeface="Times New Roman" panose="02020603050405020304" pitchFamily="18" charset="0"/>
              </a:rPr>
              <a:t>se</a:t>
            </a:r>
            <a:r>
              <a:rPr lang="x-none" sz="1150" dirty="0">
                <a:solidFill>
                  <a:srgbClr val="242424"/>
                </a:solidFill>
                <a:effectLst/>
                <a:latin typeface="Calibri" panose="020F0502020204030204" pitchFamily="34" charset="0"/>
                <a:ea typeface="Calibri" panose="020F0502020204030204" pitchFamily="34" charset="0"/>
                <a:cs typeface="Times New Roman" panose="02020603050405020304" pitchFamily="18" charset="0"/>
              </a:rPr>
              <a:t> reportó el 91 % del funcionamiento puntual al DESE frente al 92 % del recálculo del funcionamiento puntual.</a:t>
            </a:r>
          </a:p>
          <a:p>
            <a:pPr marL="0" lvl="0" indent="0">
              <a:lnSpc>
                <a:spcPct val="95000"/>
              </a:lnSpc>
              <a:buFont typeface="Symbol" panose="05050102010706020507" pitchFamily="18" charset="2"/>
              <a:buNone/>
            </a:pPr>
            <a:r>
              <a:rPr lang="x-none" sz="1150" b="0" i="0" dirty="0">
                <a:solidFill>
                  <a:srgbClr val="242424"/>
                </a:solidFill>
                <a:effectLst/>
                <a:latin typeface="Calibri" panose="020F0502020204030204" pitchFamily="34" charset="0"/>
                <a:cs typeface="Times New Roman" panose="02020603050405020304" pitchFamily="18" charset="0"/>
              </a:rPr>
              <a:t>En general, los datos del funcionamiento puntual recalculados son muy similares a lo que BPS informó al DESE.</a:t>
            </a:r>
            <a:endParaRPr lang="en-IN" sz="1150" b="0" i="0" dirty="0"/>
          </a:p>
          <a:p>
            <a:pPr>
              <a:lnSpc>
                <a:spcPct val="95000"/>
              </a:lnSpc>
            </a:pPr>
            <a:endParaRPr lang="en-IN" sz="1150" b="0" i="0" dirty="0"/>
          </a:p>
          <a:p>
            <a:pPr marL="0" marR="0" lvl="0" indent="0" algn="l" defTabSz="914400" rtl="0" eaLnBrk="1" fontAlgn="auto" latinLnBrk="0" hangingPunct="1">
              <a:lnSpc>
                <a:spcPct val="95000"/>
              </a:lnSpc>
              <a:spcBef>
                <a:spcPts val="0"/>
              </a:spcBef>
              <a:spcAft>
                <a:spcPts val="0"/>
              </a:spcAft>
              <a:buClrTx/>
              <a:buSzTx/>
              <a:buFontTx/>
              <a:buNone/>
              <a:tabLst/>
              <a:defRPr/>
            </a:pPr>
            <a:r>
              <a:rPr lang="x-none" sz="1150" b="1" u="sng" dirty="0"/>
              <a:t>Gráfico 2: ruta planificada del cálculo del funcionamiento puntual (OTP) del autobús matutino del total de la muestra</a:t>
            </a:r>
            <a:r>
              <a:rPr lang="en-US" sz="1150" b="1" u="sng" dirty="0"/>
              <a:t>,</a:t>
            </a:r>
            <a:r>
              <a:rPr lang="x-none" sz="1150" b="1" u="sng" dirty="0"/>
              <a:t> </a:t>
            </a:r>
            <a:r>
              <a:rPr lang="x-none" sz="1150" b="1" i="1" u="sng" dirty="0"/>
              <a:t>año escolar 2021-2022</a:t>
            </a:r>
            <a:endParaRPr lang="en-IN" sz="1150" b="1" u="sng" dirty="0"/>
          </a:p>
          <a:p>
            <a:pPr>
              <a:lnSpc>
                <a:spcPct val="95000"/>
              </a:lnSpc>
            </a:pPr>
            <a:r>
              <a:rPr lang="x-none" sz="1150" b="0" dirty="0"/>
              <a:t>Hubo un total de 106 847 rutas planificadas matutinas de BPS.</a:t>
            </a:r>
            <a:r>
              <a:rPr lang="x-none" sz="1150" b="0" i="0" dirty="0"/>
              <a:t> </a:t>
            </a:r>
            <a:r>
              <a:rPr lang="x-none" sz="1150" b="0" i="0" dirty="0">
                <a:solidFill>
                  <a:srgbClr val="2E2E38"/>
                </a:solidFill>
                <a:latin typeface="+mj-lt"/>
                <a:cs typeface="Arial" panose="020B0604020202020204" pitchFamily="34" charset="0"/>
              </a:rPr>
              <a:t>Apenas </a:t>
            </a:r>
            <a:r>
              <a:rPr lang="x-none" sz="1150" i="0" dirty="0">
                <a:solidFill>
                  <a:srgbClr val="2E2E38"/>
                </a:solidFill>
                <a:latin typeface="+mj-lt"/>
                <a:cs typeface="Arial" panose="020B0604020202020204" pitchFamily="34" charset="0"/>
              </a:rPr>
              <a:t>el 25 % de las rutas planificadas fueron excluidas del cálculo del funcionamiento puntual que BPS proporcionó al DESE; mientras que aproximadamente el 75 % se incluyeron en el cálculo del funcionamiento puntual para DESE. Las rutas excluidas incluyen elementos como rutas no cubiertas, rutas a las que les faltan datos de GPS, etc. Consulte el apéndice para obtener detalles completos</a:t>
            </a:r>
            <a:r>
              <a:rPr lang="en-US" sz="1150" i="0" dirty="0">
                <a:solidFill>
                  <a:srgbClr val="2E2E38"/>
                </a:solidFill>
                <a:latin typeface="+mj-lt"/>
                <a:cs typeface="Arial" panose="020B0604020202020204" pitchFamily="34" charset="0"/>
              </a:rPr>
              <a:t>.</a:t>
            </a:r>
            <a:endParaRPr lang="en-IN" sz="1150" b="0" i="0" dirty="0"/>
          </a:p>
          <a:p>
            <a:pPr>
              <a:lnSpc>
                <a:spcPct val="95000"/>
              </a:lnSpc>
              <a:spcAft>
                <a:spcPts val="800"/>
              </a:spcAft>
            </a:pPr>
            <a:endParaRPr lang="en-IN" sz="115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142203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5</a:t>
            </a:fld>
            <a:endParaRPr lang="en-GB"/>
          </a:p>
        </p:txBody>
      </p:sp>
    </p:spTree>
    <p:extLst>
      <p:ext uri="{BB962C8B-B14F-4D97-AF65-F5344CB8AC3E}">
        <p14:creationId xmlns:p14="http://schemas.microsoft.com/office/powerpoint/2010/main" val="6101842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50</a:t>
            </a:fld>
            <a:endParaRPr lang="en-GB"/>
          </a:p>
        </p:txBody>
      </p:sp>
    </p:spTree>
    <p:extLst>
      <p:ext uri="{BB962C8B-B14F-4D97-AF65-F5344CB8AC3E}">
        <p14:creationId xmlns:p14="http://schemas.microsoft.com/office/powerpoint/2010/main" val="3831817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9533618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8001542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4306267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219187"/>
            <a:ext cx="5560060" cy="4156234"/>
          </a:xfrm>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i="0" u="sng" dirty="0"/>
              <a:t>Resultados de los datos de la Línea Directa contra el Acoso Escolar, año escolar 2021-2022:</a:t>
            </a:r>
            <a:endParaRPr lang="en-US" sz="1200" b="1" i="1" u="sng" dirty="0"/>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los 277 formularios de informe de acoso escolar generados por la Línea Directa contra el Acoso Escolar en el año escolar 2021-2022, aproximadamente el 68 % se informaron como cerrados, mientras que el resto estaban abiertos.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1029726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5"/>
          </p:nvPr>
        </p:nvSpPr>
        <p:spPr/>
        <p:txBody>
          <a:bodyPr/>
          <a:lstStyle/>
          <a:p>
            <a:fld id="{5B43D19E-BFDB-4C92-8EDD-32EDDA8F41DF}" type="slidenum">
              <a:rPr lang="en-GB" smtClean="0"/>
              <a:pPr/>
              <a:t>55</a:t>
            </a:fld>
            <a:endParaRPr lang="en-GB"/>
          </a:p>
        </p:txBody>
      </p:sp>
    </p:spTree>
    <p:extLst>
      <p:ext uri="{BB962C8B-B14F-4D97-AF65-F5344CB8AC3E}">
        <p14:creationId xmlns:p14="http://schemas.microsoft.com/office/powerpoint/2010/main" val="80734789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58744841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57</a:t>
            </a:fld>
            <a:endParaRPr lang="en-GB"/>
          </a:p>
        </p:txBody>
      </p:sp>
    </p:spTree>
    <p:extLst>
      <p:ext uri="{BB962C8B-B14F-4D97-AF65-F5344CB8AC3E}">
        <p14:creationId xmlns:p14="http://schemas.microsoft.com/office/powerpoint/2010/main" val="5635114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08E7D4-5A50-47F4-AB5A-885780DE83E2}" type="slidenum">
              <a:rPr kumimoji="0" lang="en-IN"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IN"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22544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7" y="4387136"/>
            <a:ext cx="5836421" cy="2628261"/>
          </a:xfrm>
        </p:spPr>
        <p:txBody>
          <a:bodyPr>
            <a:noAutofit/>
          </a:bodyPr>
          <a:lstStyle/>
          <a:p>
            <a:pPr>
              <a:lnSpc>
                <a:spcPct val="90000"/>
              </a:lnSpc>
              <a:spcAft>
                <a:spcPts val="800"/>
              </a:spcAft>
            </a:pPr>
            <a:r>
              <a:rPr lang="x-none" sz="1700" b="1" u="sng" dirty="0">
                <a:effectLst/>
                <a:latin typeface="Calibri" panose="020F0502020204030204" pitchFamily="34" charset="0"/>
                <a:ea typeface="Calibri" panose="020F0502020204030204" pitchFamily="34" charset="0"/>
                <a:cs typeface="Times New Roman" panose="02020603050405020304" pitchFamily="18" charset="0"/>
              </a:rPr>
              <a:t>Gráfico 1: preferencia de los estudiantes frente a la asignación (K-6) del año escolar 2021-2022 </a:t>
            </a:r>
          </a:p>
          <a:p>
            <a:pPr marL="0" marR="0" lvl="0" indent="0" algn="l" defTabSz="914400" rtl="0" eaLnBrk="1" fontAlgn="auto" latinLnBrk="0" hangingPunct="1">
              <a:lnSpc>
                <a:spcPct val="90000"/>
              </a:lnSpc>
              <a:spcBef>
                <a:spcPts val="0"/>
              </a:spcBef>
              <a:spcAft>
                <a:spcPts val="800"/>
              </a:spcAft>
              <a:buClrTx/>
              <a:buSzTx/>
              <a:buFontTx/>
              <a:buNone/>
              <a:tabLst/>
              <a:defRPr/>
            </a:pPr>
            <a:r>
              <a:rPr lang="x-none" sz="1700" dirty="0">
                <a:effectLst/>
                <a:latin typeface="Calibri" panose="020F0502020204030204" pitchFamily="34" charset="0"/>
                <a:ea typeface="Calibri" panose="020F0502020204030204" pitchFamily="34" charset="0"/>
                <a:cs typeface="Times New Roman" panose="02020603050405020304" pitchFamily="18" charset="0"/>
              </a:rPr>
              <a:t>Se analizaron 5475 estudiantes en total para determinar si fueron asignados por el algoritmo de asignación o no. A 4618 estudiantes, o aproximadamente el 84 %, los asignó el algoritmo, mientras que a 857 estudiantes, o aproximadamente el 16 %, no los asignó el algoritmo. Los estudiantes que</a:t>
            </a:r>
            <a:r>
              <a:rPr lang="x-none" sz="1700" i="0" dirty="0">
                <a:solidFill>
                  <a:srgbClr val="2E2E38"/>
                </a:solidFill>
                <a:latin typeface="+mj-lt"/>
                <a:cs typeface="Arial" panose="020B0604020202020204" pitchFamily="34" charset="0"/>
              </a:rPr>
              <a:t> no pasaron por el algoritmo fueron predominantemente estudiantes K0 y K1, o estudiantes que no optaron por ser asignados administrativamente</a:t>
            </a:r>
            <a:r>
              <a:rPr lang="en-US" sz="1700" i="0" dirty="0">
                <a:solidFill>
                  <a:srgbClr val="2E2E38"/>
                </a:solidFill>
                <a:latin typeface="+mj-lt"/>
                <a:cs typeface="Arial" panose="020B0604020202020204" pitchFamily="34" charset="0"/>
              </a:rPr>
              <a:t>.</a:t>
            </a:r>
            <a:endParaRPr lang="en-US" sz="17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90000"/>
              </a:lnSpc>
              <a:spcAft>
                <a:spcPts val="800"/>
              </a:spcAft>
            </a:pPr>
            <a:endParaRPr lang="en-US" sz="17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90000"/>
              </a:lnSpc>
              <a:spcAft>
                <a:spcPts val="800"/>
              </a:spcAft>
            </a:pPr>
            <a:r>
              <a:rPr lang="x-none" sz="1700" dirty="0">
                <a:effectLst/>
                <a:latin typeface="Calibri" panose="020F0502020204030204" pitchFamily="34" charset="0"/>
                <a:ea typeface="Calibri" panose="020F0502020204030204" pitchFamily="34" charset="0"/>
                <a:cs typeface="Times New Roman" panose="02020603050405020304" pitchFamily="18" charset="0"/>
              </a:rPr>
              <a:t>De los 4618 estudiantes que fueron asignados por el algoritmo, 3081 estudiantes, o aproximadamente el 67 %, fueron asignados a su primera elección de escuela; 938 estudiantes, o aproximadamente el 20 %, fueron asignados a su segunda elección de escuela o tercera elección; y 599 estudiantes, o aproximadamente el 13 %, no fueron asignados a una escuela que se encontraba entre sus tres opciones principals</a:t>
            </a:r>
            <a:r>
              <a:rPr lang="en-US" sz="1700" dirty="0">
                <a:effectLst/>
                <a:latin typeface="Calibri" panose="020F0502020204030204" pitchFamily="34" charset="0"/>
                <a:ea typeface="Calibri" panose="020F0502020204030204" pitchFamily="34" charset="0"/>
                <a:cs typeface="Times New Roman" panose="02020603050405020304" pitchFamily="18" charset="0"/>
              </a:rPr>
              <a:t>.</a:t>
            </a:r>
            <a:endParaRPr lang="en-IN" sz="17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043656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6</a:t>
            </a:fld>
            <a:endParaRPr lang="en-GB"/>
          </a:p>
        </p:txBody>
      </p:sp>
    </p:spTree>
    <p:extLst>
      <p:ext uri="{BB962C8B-B14F-4D97-AF65-F5344CB8AC3E}">
        <p14:creationId xmlns:p14="http://schemas.microsoft.com/office/powerpoint/2010/main" val="18372125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566777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61</a:t>
            </a:fld>
            <a:endParaRPr lang="en-GB"/>
          </a:p>
        </p:txBody>
      </p:sp>
    </p:spTree>
    <p:extLst>
      <p:ext uri="{BB962C8B-B14F-4D97-AF65-F5344CB8AC3E}">
        <p14:creationId xmlns:p14="http://schemas.microsoft.com/office/powerpoint/2010/main" val="246517162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62</a:t>
            </a:fld>
            <a:endParaRPr lang="en-GB"/>
          </a:p>
        </p:txBody>
      </p:sp>
    </p:spTree>
    <p:extLst>
      <p:ext uri="{BB962C8B-B14F-4D97-AF65-F5344CB8AC3E}">
        <p14:creationId xmlns:p14="http://schemas.microsoft.com/office/powerpoint/2010/main" val="223649079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r>
              <a:rPr lang="x-none" b="1" dirty="0"/>
              <a:t>El proceso inicial de educación especial tiene el siguiente orden</a:t>
            </a:r>
            <a:r>
              <a:rPr lang="x-none" dirty="0"/>
              <a:t>:</a:t>
            </a:r>
          </a:p>
          <a:p>
            <a:pPr marL="0" indent="0">
              <a:buFont typeface="+mj-lt"/>
              <a:buNone/>
            </a:pPr>
            <a:r>
              <a:rPr lang="x-none" dirty="0"/>
              <a:t>1. El COSE escolar recibe una remisión del IEP para un estudiante: cualquier persona que tenga una conexión con un estudiante (p. ej., padres, madres maestros, médicos) puede enviar una remisión para que un estudiante reciba un IEP.</a:t>
            </a:r>
          </a:p>
          <a:p>
            <a:pPr marL="0" indent="0">
              <a:buFont typeface="+mj-lt"/>
              <a:buNone/>
            </a:pPr>
            <a:r>
              <a:rPr lang="x-none" dirty="0"/>
              <a:t>2. Aprobación para evaluación: la persona que presentó una remisión recibe un formulario de consentimiento para la evaluación del IEP por correo electrónico o correo postal, lo firma y lo envía al COSE.</a:t>
            </a:r>
          </a:p>
          <a:p>
            <a:pPr marL="0" indent="0">
              <a:buFont typeface="+mj-lt"/>
              <a:buNone/>
            </a:pPr>
            <a:r>
              <a:rPr lang="x-none" dirty="0"/>
              <a:t>3. Evaluación realizada: el COSE carga el formulario firmado en EdPlan y envía solicitudes de evaluación a varios proveedores de servicios en el distrito, según las necesidades del estudiante. </a:t>
            </a:r>
          </a:p>
          <a:p>
            <a:pPr marL="0" indent="0">
              <a:buFont typeface="+mj-lt"/>
              <a:buNone/>
            </a:pPr>
            <a:r>
              <a:rPr lang="x-none" dirty="0"/>
              <a:t>4. Reunión de grupo: el padre o la madre se reúne con el COSE, los maestros y otro personal relevante para discutir la mejor opción para el estudiante (IEP, plan 504 o nada) y qué servicios necesita, así como la ubicación que es mejor para él. Después del paso 4, el proceso continúa con el paso 5a, 5b o 5c.</a:t>
            </a:r>
          </a:p>
          <a:p>
            <a:pPr marL="0" indent="0">
              <a:buFont typeface="+mj-lt"/>
              <a:buNone/>
            </a:pPr>
            <a:r>
              <a:rPr lang="x-none" dirty="0"/>
              <a:t>5a. El estudiante no es elegible para ningún servicio: si la evaluación determina que el estudiante no es elegible para ningún servicio y los padres están de acuerdo, el estudiante no recibirá ninguno. Después de este paso, finaliza el proceso para este estudiante.</a:t>
            </a:r>
          </a:p>
          <a:p>
            <a:pPr marL="0" indent="0">
              <a:buFont typeface="+mj-lt"/>
              <a:buNone/>
            </a:pPr>
            <a:r>
              <a:rPr lang="x-none" dirty="0"/>
              <a:t>5b. IEP creado: el COSE escribe el IEP con base en la reunión del equipo e ingresa toda la información en EdPlan. </a:t>
            </a:r>
          </a:p>
          <a:p>
            <a:pPr marL="0" indent="0">
              <a:buFont typeface="+mj-lt"/>
              <a:buNone/>
            </a:pPr>
            <a:r>
              <a:rPr lang="x-none" dirty="0"/>
              <a:t>6. Firma del padre/madre: el padre o la madre firma el IEP en EdPlan.</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x-none" dirty="0"/>
              <a:t>7.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r>
              <a:rPr lang="en-US" dirty="0"/>
              <a:t>.</a:t>
            </a:r>
            <a:endParaRPr lang="x-none" dirty="0"/>
          </a:p>
          <a:p>
            <a:pPr marL="0" indent="0">
              <a:buFont typeface="+mj-lt"/>
              <a:buNone/>
            </a:pPr>
            <a:r>
              <a:rPr lang="x-none" dirty="0"/>
              <a:t>5c. Se crea el plan 504: el COSE crea el plan 504 con base en la reunión del equipo y lo ingresa en EdPlan. No se requiere la firma de un padre o madre, por lo que el siguiente paso es la implementación. Nota: </a:t>
            </a:r>
            <a:r>
              <a:rPr lang="en-US" dirty="0"/>
              <a:t>e</a:t>
            </a:r>
            <a:r>
              <a:rPr lang="x-none" dirty="0"/>
              <a:t>sto está fuera del alcance. Después de este paso, el proceso continúa con el paso 7.</a:t>
            </a:r>
          </a:p>
          <a:p>
            <a:pPr marL="0" indent="0">
              <a:buFont typeface="+mj-lt"/>
              <a:buNone/>
            </a:pPr>
            <a:r>
              <a:rPr lang="x-none" dirty="0"/>
              <a:t>7.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r>
              <a:rPr lang="en-US" dirty="0"/>
              <a:t>.</a:t>
            </a:r>
            <a:endParaRPr lang="x-none" dirty="0"/>
          </a:p>
          <a:p>
            <a:pPr marL="0" indent="0">
              <a:buFont typeface="+mj-lt"/>
              <a:buNone/>
            </a:pPr>
            <a:endParaRPr lang="en-US" dirty="0"/>
          </a:p>
          <a:p>
            <a:pPr marL="0" indent="0">
              <a:buFont typeface="+mj-lt"/>
              <a:buNone/>
            </a:pPr>
            <a:endParaRPr lang="en-US" dirty="0"/>
          </a:p>
          <a:p>
            <a:pPr marL="228600" indent="-228600">
              <a:buFont typeface="+mj-lt"/>
              <a:buAutoNum type="arabicPeriod"/>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1395442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721032" cy="4385532"/>
          </a:xfrm>
        </p:spPr>
        <p:txBody>
          <a:bodyPr>
            <a:noAutofit/>
          </a:bodyPr>
          <a:lstStyle/>
          <a:p>
            <a:r>
              <a:rPr lang="x-none" sz="800" b="1" dirty="0"/>
              <a:t>El proceso de renovación del plan de Educación especial tiene el siguiente orden:</a:t>
            </a:r>
          </a:p>
          <a:p>
            <a:pPr marL="0" indent="0">
              <a:buFont typeface="+mj-lt"/>
              <a:buNone/>
            </a:pPr>
            <a:r>
              <a:rPr lang="x-none" sz="800" dirty="0"/>
              <a:t>1. El equipo del IEP se reúne anualmente para renovar el IEP: </a:t>
            </a:r>
            <a:r>
              <a:rPr lang="x-none" sz="800" kern="0" dirty="0">
                <a:solidFill>
                  <a:srgbClr val="2E2E38"/>
                </a:solidFill>
                <a:latin typeface="EYInterstate Light"/>
                <a:ea typeface="ＭＳ Ｐゴシック" panose="020B0600070205080204" pitchFamily="34" charset="-128"/>
                <a:cs typeface="Calibri" panose="020F0502020204030204" pitchFamily="34" charset="0"/>
              </a:rPr>
              <a:t>si el estudiante ha tenido una evaluación en los últimos 3 años, el equipo se reúne para discutir el IEP actual. </a:t>
            </a:r>
            <a:r>
              <a:rPr lang="x-none" sz="800" dirty="0"/>
              <a:t>El equipo analiza si los servicios/adaptaciones actuales están funcionando para el estudiante y si es necesario realizar algún cambio. El nuevo IEP se ingresa en EdPlan.</a:t>
            </a:r>
            <a:r>
              <a:rPr lang="en-US" sz="800" dirty="0"/>
              <a:t> </a:t>
            </a:r>
            <a:br>
              <a:rPr lang="en-US" sz="800" dirty="0"/>
            </a:br>
            <a:r>
              <a:rPr lang="x-none" sz="800" dirty="0"/>
              <a:t>¿Es necesario realizar un cambio?</a:t>
            </a:r>
          </a:p>
          <a:p>
            <a:pPr marL="0" indent="0">
              <a:buFont typeface="+mj-lt"/>
              <a:buNone/>
            </a:pPr>
            <a:r>
              <a:rPr lang="x-none" sz="800" dirty="0"/>
              <a:t>2. Si no es necesario hacer cambios, el estudiante continúa recibiendo los servicios y adaptaciones de su anterior IEP. </a:t>
            </a:r>
            <a:br>
              <a:rPr lang="en-US" sz="800" dirty="0"/>
            </a:br>
            <a:r>
              <a:rPr lang="x-none" sz="800" dirty="0"/>
              <a:t>Si una familia no responde a las solicitudes de una reunión, un estudiante con IEP continuará recibiendo servicios basados en la práctica de "permanencia" de BPS. Se continuarán los intentos de comunicarse con la familia.</a:t>
            </a:r>
          </a:p>
          <a:p>
            <a:pPr marL="0" indent="0">
              <a:buFont typeface="+mj-lt"/>
              <a:buNone/>
            </a:pPr>
            <a:r>
              <a:rPr lang="x-none" sz="800" dirty="0"/>
              <a:t>2. Si es necesario modificar el IEP: si es necesario realizar cambios en el IEP, generalmente se realizará una nueva evaluación de educación especial. Esto hará que el COSE solicite la firma de la familia para realizar la evaluación. </a:t>
            </a:r>
            <a:r>
              <a:rPr lang="x-none" sz="800" kern="0" dirty="0">
                <a:solidFill>
                  <a:srgbClr val="2E2E38"/>
                </a:solidFill>
                <a:latin typeface="EYInterstate Light"/>
                <a:ea typeface="ＭＳ Ｐゴシック" panose="020B0600070205080204" pitchFamily="34" charset="-128"/>
                <a:cs typeface="Calibri" panose="020F0502020204030204" pitchFamily="34" charset="0"/>
              </a:rPr>
              <a:t>Si una familia no responde a las solicitudes de una reunión, un estudiante con IEP continuará recibiendo servicios basados en la práctica de "permanencia" de BPS. Se continuarán los intentos de comunicarse con la familia.</a:t>
            </a:r>
          </a:p>
          <a:p>
            <a:pPr defTabSz="673809" eaLnBrk="0" hangingPunct="0">
              <a:defRPr/>
            </a:pPr>
            <a:r>
              <a:rPr lang="x-none" sz="800" kern="0" dirty="0">
                <a:solidFill>
                  <a:srgbClr val="2E2E38"/>
                </a:solidFill>
                <a:latin typeface="EYInterstate Light"/>
                <a:ea typeface="ＭＳ Ｐゴシック" panose="020B0600070205080204" pitchFamily="34" charset="-128"/>
                <a:cs typeface="Calibri" panose="020F0502020204030204" pitchFamily="34" charset="0"/>
              </a:rPr>
              <a:t>3. </a:t>
            </a:r>
            <a:r>
              <a:rPr lang="x-none" sz="800" b="0" kern="0" dirty="0">
                <a:solidFill>
                  <a:srgbClr val="2E2E38"/>
                </a:solidFill>
                <a:latin typeface="EYInterstate Light"/>
                <a:ea typeface="ＭＳ Ｐゴシック" panose="020B0600070205080204" pitchFamily="34" charset="-128"/>
                <a:cs typeface="Calibri" panose="020F0502020204030204" pitchFamily="34" charset="0"/>
              </a:rPr>
              <a:t>Se vuelve a evaluar al estudiante: </a:t>
            </a:r>
            <a:r>
              <a:rPr lang="x-none" sz="800" kern="0" dirty="0">
                <a:solidFill>
                  <a:srgbClr val="2E2E38"/>
                </a:solidFill>
                <a:latin typeface="EYInterstate Light"/>
                <a:ea typeface="ＭＳ Ｐゴシック" panose="020B0600070205080204" pitchFamily="34" charset="-128"/>
                <a:cs typeface="Calibri" panose="020F0502020204030204" pitchFamily="34" charset="0"/>
              </a:rPr>
              <a:t>con la aprobación de la familia, se realiza una evaluación dentro de los primeros 30 días escolares y los informes se agregan a EdPlan para que los vean la familia</a:t>
            </a:r>
            <a:r>
              <a:rPr lang="en-US" sz="800" kern="0" dirty="0">
                <a:solidFill>
                  <a:srgbClr val="2E2E38"/>
                </a:solidFill>
                <a:latin typeface="EYInterstate Light"/>
                <a:ea typeface="ＭＳ Ｐゴシック" panose="020B0600070205080204" pitchFamily="34" charset="-128"/>
                <a:cs typeface="Calibri" panose="020F0502020204030204" pitchFamily="34" charset="0"/>
              </a:rPr>
              <a:t>.</a:t>
            </a:r>
            <a:endParaRPr lang="en-US" sz="80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x-none" sz="800" dirty="0"/>
              <a:t>4. Reunión de grupo: La familia se reúne con el COSE, los maestros y otro personal relevante para discutir la mejor opción para el estudiante: enmienda al IEP, plan 504 o ninguno; debate de qué servicios necesita el estudiante, así como la ubicación mejor para el estudiante. Después del paso 4, el proceso continúa con el paso 5a, 5b o 5c.</a:t>
            </a:r>
          </a:p>
          <a:p>
            <a:pPr marL="0" indent="0">
              <a:buFont typeface="+mj-lt"/>
              <a:buNone/>
            </a:pPr>
            <a:r>
              <a:rPr lang="x-none" sz="800" dirty="0"/>
              <a:t>5a. El estudiante no es elegible para ningún servicio: si la evaluación determina que el estudiante no es elegible para ningún servicio y los padres están de acuerdo, el estudiante no recibirá ninguno. Después de este paso, finaliza el proceso para este estudiante.</a:t>
            </a:r>
          </a:p>
          <a:p>
            <a:pPr marL="0" indent="0">
              <a:buFont typeface="+mj-lt"/>
              <a:buNone/>
            </a:pPr>
            <a:r>
              <a:rPr lang="x-none" sz="800" dirty="0"/>
              <a:t>5b. IEP creado: el COSE escribirá el IEP con base en la reunión del equipo e ingresará toda la información en EdPlan.</a:t>
            </a:r>
          </a:p>
          <a:p>
            <a:pPr marL="0" indent="0">
              <a:buFont typeface="+mj-lt"/>
              <a:buNone/>
            </a:pPr>
            <a:r>
              <a:rPr lang="x-none" sz="800" dirty="0"/>
              <a:t>6. Firma del padre/madre: el padre o la madre firma el IEP en EdPlan. El estudiante continuará recibiendo los servicios y las adaptaciones debido a la política de "permanencia", incluso si el padre o la madre no </a:t>
            </a:r>
            <a:r>
              <a:rPr lang="en-US" sz="800" dirty="0" err="1"/>
              <a:t>firman</a:t>
            </a:r>
            <a:r>
              <a:rPr lang="x-none" sz="800" dirty="0"/>
              <a:t>.</a:t>
            </a:r>
          </a:p>
          <a:p>
            <a:pPr marL="0" indent="0">
              <a:buFont typeface="+mj-lt"/>
              <a:buNone/>
            </a:pPr>
            <a:r>
              <a:rPr lang="x-none" sz="800" dirty="0"/>
              <a:t>7.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p>
          <a:p>
            <a:pPr marL="0" indent="0">
              <a:buFont typeface="+mj-lt"/>
              <a:buNone/>
            </a:pPr>
            <a:r>
              <a:rPr lang="x-none" sz="800" dirty="0"/>
              <a:t>5c. Se crea el plan 504: el COSE crea el plan 504 con base en la reunión del equipo y lo ingresa en EdPlan. No se requiere la firma de un padre o madre, por lo que el siguiente paso es la implementación. Nota: </a:t>
            </a:r>
            <a:r>
              <a:rPr lang="en-US" sz="800" dirty="0"/>
              <a:t>e</a:t>
            </a:r>
            <a:r>
              <a:rPr lang="x-none" sz="800" dirty="0"/>
              <a:t>sto está fuera del alcance. Después de este paso, el proceso continúa con el paso 7.</a:t>
            </a:r>
          </a:p>
          <a:p>
            <a:pPr marL="0" indent="0">
              <a:buFont typeface="+mj-lt"/>
              <a:buNone/>
            </a:pPr>
            <a:r>
              <a:rPr lang="x-none" sz="800" dirty="0"/>
              <a:t>7.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p>
          <a:p>
            <a:pPr marL="0" indent="0">
              <a:buFont typeface="+mj-lt"/>
              <a:buNone/>
            </a:pPr>
            <a:endParaRPr lang="en-US" sz="800" dirty="0"/>
          </a:p>
          <a:p>
            <a:pPr marL="0" indent="0">
              <a:buFont typeface="+mj-lt"/>
              <a:buNone/>
            </a:pPr>
            <a:endParaRPr lang="en-US" sz="8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758966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560060" cy="4551124"/>
          </a:xfrm>
        </p:spPr>
        <p:txBody>
          <a:bodyPr>
            <a:normAutofit fontScale="77500" lnSpcReduction="20000"/>
          </a:bodyPr>
          <a:lstStyle/>
          <a:p>
            <a:r>
              <a:rPr lang="x-none" b="1" dirty="0"/>
              <a:t>El proceso de renovación del plan de Educación especial tiene el siguiente orden:</a:t>
            </a:r>
          </a:p>
          <a:p>
            <a:pPr marL="0" indent="0">
              <a:buFont typeface="+mj-lt"/>
              <a:buNone/>
            </a:pPr>
            <a:r>
              <a:rPr lang="x-none" dirty="0"/>
              <a:t>1. El equipo del IEP se reúne cada tres años anualmente para realizar una reevaluación: el COSE enviará una solicitud a la familia para una evaluación de educación especial. Esta evaluación se utilizará para crear un nuevo IEP</a:t>
            </a:r>
            <a:r>
              <a:rPr lang="en-US" dirty="0"/>
              <a:t>. </a:t>
            </a:r>
            <a:br>
              <a:rPr lang="en-US" dirty="0"/>
            </a:br>
            <a:r>
              <a:rPr lang="x-none" dirty="0"/>
              <a:t>¿Se requiere la firma del padre o la madre?</a:t>
            </a:r>
          </a:p>
          <a:p>
            <a:pPr marL="0" indent="0">
              <a:buFont typeface="+mj-lt"/>
              <a:buNone/>
            </a:pPr>
            <a:r>
              <a:rPr lang="x-none" dirty="0"/>
              <a:t>En caso negativo:</a:t>
            </a:r>
          </a:p>
          <a:p>
            <a:pPr marL="0" indent="0">
              <a:buFont typeface="+mj-lt"/>
              <a:buNone/>
            </a:pPr>
            <a:r>
              <a:rPr lang="x-none" dirty="0"/>
              <a:t>2. Si la familia no firma la solicitud de evaluación, el estudiante continúa recibiendo los servicios y adaptaciones de su anterior IEP. Los estudiantes continúan recibiendo los mismos servicios que recibían según su IEP vencido, en conformidad con la práctica de "permanencia" de BPS. Las escuelas continuarán intentando obtener las firmas de la familia, aunque los servicios/adaptaciones continúan como están hasta que el padre o madre solicite un cambio</a:t>
            </a:r>
            <a:r>
              <a:rPr lang="en-US" dirty="0"/>
              <a:t>.</a:t>
            </a:r>
            <a:endParaRPr lang="x-none" dirty="0"/>
          </a:p>
          <a:p>
            <a:pPr marL="0" indent="0">
              <a:buFont typeface="+mj-lt"/>
              <a:buNone/>
            </a:pPr>
            <a:r>
              <a:rPr lang="x-none" dirty="0"/>
              <a:t>En caso afirmativo:</a:t>
            </a:r>
          </a:p>
          <a:p>
            <a:pPr marL="0" indent="0">
              <a:buFont typeface="+mj-lt"/>
              <a:buNone/>
            </a:pPr>
            <a:r>
              <a:rPr lang="x-none" dirty="0"/>
              <a:t>2. Si/cuando la familia firma, la evaluación se realizará: el COSE carga el formulario firmado en EdPlan y envía solicitudes de evaluación a varios proveedores de servicios en el distrito, según las necesidades del estudiante</a:t>
            </a:r>
            <a:r>
              <a:rPr lang="en-US" dirty="0"/>
              <a:t>.</a:t>
            </a:r>
            <a:endParaRPr lang="x-none"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x-none" dirty="0"/>
              <a:t>3. Reunión de grupo: </a:t>
            </a:r>
            <a:r>
              <a:rPr lang="en-US" dirty="0"/>
              <a:t>l</a:t>
            </a:r>
            <a:r>
              <a:rPr lang="x-none" dirty="0"/>
              <a:t>a familia se reúne con el COSE, los maestros y otro personal relevante para discutir la mejor opción para el estudiante: IEP, plan 504 o ninguno; debate de qué servicios necesita el estudiante, así como la ubicación mejor para el estudiante. Después del paso 3, el proceso continúa con el paso 4a, 4b o 4c.</a:t>
            </a:r>
          </a:p>
          <a:p>
            <a:pPr marL="0" indent="0">
              <a:buFont typeface="+mj-lt"/>
              <a:buNone/>
            </a:pPr>
            <a:r>
              <a:rPr lang="x-none" dirty="0"/>
              <a:t>4a. El estudiante no es elegible para ningún servicio: si la evaluación determina que el estudiante no es elegible para ningún servicio y los padres están de acuerdo, el estudiante no recibirá ninguno. Después de este paso, finaliza el proceso para este estudiante.</a:t>
            </a:r>
          </a:p>
          <a:p>
            <a:pPr marL="0" indent="0">
              <a:buFont typeface="+mj-lt"/>
              <a:buNone/>
            </a:pPr>
            <a:r>
              <a:rPr lang="x-none" dirty="0"/>
              <a:t>4b. IEP creado: el COSE escribirá el IEP con base en la reunión del equipo e ingresará toda la información en EdPlan.</a:t>
            </a:r>
          </a:p>
          <a:p>
            <a:pPr marL="0" indent="0">
              <a:buFont typeface="+mj-lt"/>
              <a:buNone/>
            </a:pPr>
            <a:r>
              <a:rPr lang="x-none" dirty="0"/>
              <a:t>5. Firma del padre/madre: el padre o la madre firma el IEP en EdPlan. El estudiante continuará recibiendo los servicios y las adaptaciones debido a la política de "permanencia", incluso si el padre o la madre no firma.</a:t>
            </a:r>
          </a:p>
          <a:p>
            <a:pPr marL="0" indent="0">
              <a:buFont typeface="+mj-lt"/>
              <a:buNone/>
            </a:pPr>
            <a:r>
              <a:rPr lang="x-none" dirty="0"/>
              <a:t>6.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p>
          <a:p>
            <a:pPr marL="0" indent="0">
              <a:buFont typeface="+mj-lt"/>
              <a:buNone/>
            </a:pPr>
            <a:r>
              <a:rPr lang="x-none" dirty="0"/>
              <a:t>4c. Se crea el plan 504: el COSE crea el plan 504 con base en la reunión del equipo y lo ingresa en EdPlan. No se requiere la firma de un padre o madre, por lo que el siguiente paso es la implementación. Nota: Esto está fuera del alcance. Después de este paso, el proceso continúa con el paso 6.</a:t>
            </a:r>
          </a:p>
          <a:p>
            <a:pPr marL="0" indent="0">
              <a:buFont typeface="+mj-lt"/>
              <a:buNone/>
            </a:pPr>
            <a:r>
              <a:rPr lang="x-none" dirty="0"/>
              <a:t>6. Oportunidad de mejora identificada: actualmente, el COSE tiene que informar manualmente a todos los maestros sobre los servicios y las adaptaciones del estudiante. EdPlan debería enviar automáticamente esta información a los maestros/instructores cuando se confirme el IEP o el plan 504. Después de este paso, finaliza el proceso para este estudiante.</a:t>
            </a:r>
          </a:p>
          <a:p>
            <a:pPr marL="0" indent="0">
              <a:buFont typeface="+mj-lt"/>
              <a:buNone/>
            </a:pPr>
            <a:endParaRPr lang="en-US" dirty="0"/>
          </a:p>
          <a:p>
            <a:pPr marL="0" indent="0">
              <a:buFont typeface="+mj-lt"/>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601477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7245203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Desglose del "Plan reciente" en los datos de EdPlan</a:t>
            </a:r>
            <a:r>
              <a:rPr lang="x-none" sz="1200" b="1" i="0" dirty="0"/>
              <a:t>:</a:t>
            </a:r>
            <a:endParaRPr lang="en-US" sz="1200" b="1" i="1" dirty="0">
              <a:latin typeface="Arial" panose="020B0604020202020204" pitchFamily="34" charset="0"/>
              <a:cs typeface="Arial" panose="020B0604020202020204" pitchFamily="34" charset="0"/>
            </a:endParaRPr>
          </a:p>
          <a:p>
            <a:pPr>
              <a:lnSpc>
                <a:spcPct val="107000"/>
              </a:lnSpc>
              <a:spcAft>
                <a:spcPts val="800"/>
              </a:spcAft>
            </a:pPr>
            <a:endParaRPr lang="en-IN" sz="1200" baseline="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De los planes más recientes, 11 778 eran IEP e IEP parcialmente aceptados y 1549 eran Planes 504, mientras que 974 estudiantes no tenían ningún plan</a:t>
            </a:r>
            <a:r>
              <a:rPr lang="en-US" sz="1200" baseline="0" dirty="0">
                <a:effectLst/>
                <a:latin typeface="Arial" panose="020B0604020202020204" pitchFamily="34" charset="0"/>
                <a:cs typeface="Arial" panose="020B0604020202020204" pitchFamily="34" charset="0"/>
              </a:rPr>
              <a:t>.</a:t>
            </a:r>
            <a:endParaRPr lang="en-US" baseline="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149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IEP vencidos antes del </a:t>
            </a:r>
            <a:r>
              <a:rPr lang="x-none" sz="1200" b="1" i="1" dirty="0"/>
              <a:t>año escolar 2021-2022</a:t>
            </a:r>
            <a:r>
              <a:rPr lang="x-none" sz="1200" b="1" i="0" dirty="0"/>
              <a:t>:</a:t>
            </a:r>
            <a:endParaRPr lang="en-IN" sz="1200" baseline="300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2 vencieron en 2014-2015</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2 vencieron en 2015-2016</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16 vencieron en 2016-2017</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33 vencieron en 2017-2018</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72 vencieron en 2018-2019</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230 vencieron en 2019-2020</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403 vencieron en 2020-2021</a:t>
            </a:r>
          </a:p>
          <a:p>
            <a:pPr>
              <a:lnSpc>
                <a:spcPct val="107000"/>
              </a:lnSpc>
              <a:spcAft>
                <a:spcPts val="800"/>
              </a:spcAft>
            </a:pPr>
            <a:r>
              <a:rPr lang="x-none" sz="1200" baseline="0" dirty="0">
                <a:effectLst/>
                <a:latin typeface="Arial" panose="020B0604020202020204" pitchFamily="34" charset="0"/>
                <a:cs typeface="Arial" panose="020B0604020202020204" pitchFamily="34" charset="0"/>
              </a:rPr>
              <a:t>2051 vencieron en 2021-2022</a:t>
            </a:r>
          </a:p>
          <a:p>
            <a:pPr>
              <a:lnSpc>
                <a:spcPct val="107000"/>
              </a:lnSpc>
              <a:spcAft>
                <a:spcPts val="80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876567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Datos de población de IEP vencidos por mes, </a:t>
            </a:r>
            <a:r>
              <a:rPr lang="x-none" sz="1200" b="1" i="1" dirty="0"/>
              <a:t>año escolar 2021-2022</a:t>
            </a:r>
            <a:r>
              <a:rPr lang="x-none" sz="1200" b="1" i="0" dirty="0"/>
              <a:t>:</a:t>
            </a:r>
            <a:endParaRPr lang="en-US" sz="1200" b="0" i="1" dirty="0"/>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0 </a:t>
            </a:r>
            <a:r>
              <a:rPr lang="x-none" sz="1200" baseline="0" dirty="0">
                <a:effectLst/>
                <a:latin typeface="Arial" panose="020B0604020202020204" pitchFamily="34" charset="0"/>
                <a:cs typeface="Arial" panose="020B0604020202020204" pitchFamily="34" charset="0"/>
              </a:rPr>
              <a:t>vencieron</a:t>
            </a:r>
            <a:r>
              <a:rPr lang="x-none" sz="1200" b="0" i="0" dirty="0"/>
              <a:t> en julio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4 </a:t>
            </a:r>
            <a:r>
              <a:rPr lang="x-none" sz="1200" baseline="0" dirty="0">
                <a:effectLst/>
                <a:latin typeface="Arial" panose="020B0604020202020204" pitchFamily="34" charset="0"/>
                <a:cs typeface="Arial" panose="020B0604020202020204" pitchFamily="34" charset="0"/>
              </a:rPr>
              <a:t>vencieron</a:t>
            </a:r>
            <a:r>
              <a:rPr lang="x-none" sz="1200" b="0" i="0" dirty="0"/>
              <a:t> en agosto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4 </a:t>
            </a:r>
            <a:r>
              <a:rPr lang="x-none" sz="1200" baseline="0" dirty="0">
                <a:effectLst/>
                <a:latin typeface="Arial" panose="020B0604020202020204" pitchFamily="34" charset="0"/>
                <a:cs typeface="Arial" panose="020B0604020202020204" pitchFamily="34" charset="0"/>
              </a:rPr>
              <a:t>vencieron</a:t>
            </a:r>
            <a:r>
              <a:rPr lang="x-none" sz="1200" b="0" i="0" dirty="0"/>
              <a:t> en septiembre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51 </a:t>
            </a:r>
            <a:r>
              <a:rPr lang="x-none" sz="1200" baseline="0" dirty="0">
                <a:effectLst/>
                <a:latin typeface="Arial" panose="020B0604020202020204" pitchFamily="34" charset="0"/>
                <a:cs typeface="Arial" panose="020B0604020202020204" pitchFamily="34" charset="0"/>
              </a:rPr>
              <a:t>vencieron</a:t>
            </a:r>
            <a:r>
              <a:rPr lang="x-none" sz="1200" b="0" i="0" dirty="0"/>
              <a:t> en octubre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106 </a:t>
            </a:r>
            <a:r>
              <a:rPr lang="x-none" sz="1200" baseline="0" dirty="0">
                <a:effectLst/>
                <a:latin typeface="Arial" panose="020B0604020202020204" pitchFamily="34" charset="0"/>
                <a:cs typeface="Arial" panose="020B0604020202020204" pitchFamily="34" charset="0"/>
              </a:rPr>
              <a:t>vencieron</a:t>
            </a:r>
            <a:r>
              <a:rPr lang="x-none" sz="1200" b="0" i="0" dirty="0"/>
              <a:t> en noviembre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106 </a:t>
            </a:r>
            <a:r>
              <a:rPr lang="x-none" sz="1200" baseline="0" dirty="0">
                <a:effectLst/>
                <a:latin typeface="Arial" panose="020B0604020202020204" pitchFamily="34" charset="0"/>
                <a:cs typeface="Arial" panose="020B0604020202020204" pitchFamily="34" charset="0"/>
              </a:rPr>
              <a:t>vencieron</a:t>
            </a:r>
            <a:r>
              <a:rPr lang="x-none" sz="1200" b="0" i="0" dirty="0"/>
              <a:t> en diciembre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179 </a:t>
            </a:r>
            <a:r>
              <a:rPr lang="x-none" sz="1200" baseline="0" dirty="0">
                <a:effectLst/>
                <a:latin typeface="Arial" panose="020B0604020202020204" pitchFamily="34" charset="0"/>
                <a:cs typeface="Arial" panose="020B0604020202020204" pitchFamily="34" charset="0"/>
              </a:rPr>
              <a:t>vencieron</a:t>
            </a:r>
            <a:r>
              <a:rPr lang="x-none" sz="1200" b="0" i="0" dirty="0"/>
              <a:t> en enero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144 </a:t>
            </a:r>
            <a:r>
              <a:rPr lang="x-none" sz="1200" baseline="0" dirty="0">
                <a:effectLst/>
                <a:latin typeface="Arial" panose="020B0604020202020204" pitchFamily="34" charset="0"/>
                <a:cs typeface="Arial" panose="020B0604020202020204" pitchFamily="34" charset="0"/>
              </a:rPr>
              <a:t>vencieron</a:t>
            </a:r>
            <a:r>
              <a:rPr lang="x-none" sz="1200" b="0" i="0" dirty="0"/>
              <a:t> en febrero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297 </a:t>
            </a:r>
            <a:r>
              <a:rPr lang="x-none" sz="1200" baseline="0" dirty="0">
                <a:effectLst/>
                <a:latin typeface="Arial" panose="020B0604020202020204" pitchFamily="34" charset="0"/>
                <a:cs typeface="Arial" panose="020B0604020202020204" pitchFamily="34" charset="0"/>
              </a:rPr>
              <a:t>vencieron </a:t>
            </a:r>
            <a:r>
              <a:rPr lang="x-none" sz="1200" b="0" i="0" dirty="0"/>
              <a:t>en marzo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265 </a:t>
            </a:r>
            <a:r>
              <a:rPr lang="x-none" sz="1200" baseline="0" dirty="0">
                <a:effectLst/>
                <a:latin typeface="Arial" panose="020B0604020202020204" pitchFamily="34" charset="0"/>
                <a:cs typeface="Arial" panose="020B0604020202020204" pitchFamily="34" charset="0"/>
              </a:rPr>
              <a:t>vencieron</a:t>
            </a:r>
            <a:r>
              <a:rPr lang="x-none" sz="1200" b="0" i="0" dirty="0"/>
              <a:t> en abril</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483 </a:t>
            </a:r>
            <a:r>
              <a:rPr lang="x-none" sz="1200" baseline="0" dirty="0">
                <a:effectLst/>
                <a:latin typeface="Arial" panose="020B0604020202020204" pitchFamily="34" charset="0"/>
                <a:cs typeface="Arial" panose="020B0604020202020204" pitchFamily="34" charset="0"/>
              </a:rPr>
              <a:t>vencieron</a:t>
            </a:r>
            <a:r>
              <a:rPr lang="x-none" sz="1200" b="0" i="0" dirty="0"/>
              <a:t> en mayo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0" i="0" dirty="0"/>
              <a:t>412 </a:t>
            </a:r>
            <a:r>
              <a:rPr lang="x-none" sz="1200" baseline="0" dirty="0">
                <a:effectLst/>
                <a:latin typeface="Arial" panose="020B0604020202020204" pitchFamily="34" charset="0"/>
                <a:cs typeface="Arial" panose="020B0604020202020204" pitchFamily="34" charset="0"/>
              </a:rPr>
              <a:t>vencieron</a:t>
            </a:r>
            <a:r>
              <a:rPr lang="x-none" sz="1200" b="0" i="0" dirty="0"/>
              <a:t> en junio, lo que significa que aproximadamente el 20 % de los IEP vencidos de la población con IEP llegaron durante el mes de junio en el año escolar 2021-2022</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0" i="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21871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7</a:t>
            </a:fld>
            <a:endParaRPr lang="en-GB"/>
          </a:p>
        </p:txBody>
      </p:sp>
    </p:spTree>
    <p:extLst>
      <p:ext uri="{BB962C8B-B14F-4D97-AF65-F5344CB8AC3E}">
        <p14:creationId xmlns:p14="http://schemas.microsoft.com/office/powerpoint/2010/main" val="84224561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u="sng"/>
              <a:t>Distribución de muestras del estado del IEP</a:t>
            </a:r>
          </a:p>
          <a:p>
            <a:r>
              <a:rPr lang="x-none" b="0"/>
              <a:t>De los 100 IEP de la muestra, 66 eran IEP activos, 31 estaban vencidos y 3 ya no estaban en educación especial</a:t>
            </a:r>
            <a:r>
              <a:rPr lang="en-US" b="0"/>
              <a:t>.</a:t>
            </a:r>
            <a:endParaRPr lang="x-none" b="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288374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44827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r>
              <a:rPr lang="x-none" dirty="0"/>
              <a:t>El proceso de los estudiantes de inglés se realiza en el siguiente orden:</a:t>
            </a:r>
          </a:p>
          <a:p>
            <a:r>
              <a:rPr lang="x-none" dirty="0"/>
              <a:t>1. La familia completa la Encuesta sobre el idioma del hogar y describe el historial educativo del estudiante: </a:t>
            </a:r>
            <a:r>
              <a:rPr kumimoji="0" lang="x-none" sz="12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Durante el proceso de registro,</a:t>
            </a:r>
            <a:r>
              <a:rPr lang="x-none" dirty="0"/>
              <a:t> la familia completará la Encuesta sobre el idioma del hogar y, si responde cualquier idioma que no sea inglés, es posible que sea un Estudiante de inglés.</a:t>
            </a:r>
          </a:p>
          <a:p>
            <a:r>
              <a:rPr lang="x-none" dirty="0"/>
              <a:t>2. El estudiante toma una evaluación de dominio del idioma inglés: El dominio del idioma inglés del estudiante es evaluado por Newcomers Assessment and Counseling Center (NACC).</a:t>
            </a:r>
          </a:p>
          <a:p>
            <a:r>
              <a:rPr lang="x-none" dirty="0"/>
              <a:t>3. El estudiante recibe un nivel de ELD: NACC califica la evaluación y le da al estudiante un nivel de ELD de 1 a 5, siendo 1 un estudiante principiante de inglés y 5 casi competente.</a:t>
            </a:r>
          </a:p>
          <a:p>
            <a:r>
              <a:rPr lang="x-none" dirty="0"/>
              <a:t>4. Se determina si el estudiante es un Estudiante con Educación Formal Limitada o Interrumpida (SLIFE, por sus siglas en inglés): </a:t>
            </a:r>
            <a:r>
              <a:rPr lang="en-US" dirty="0"/>
              <a:t>e</a:t>
            </a:r>
            <a:r>
              <a:rPr lang="x-none" dirty="0"/>
              <a:t>l NACC revisará el historial educativo y la evaluación de inglés y determinará si el estudiante podría ser un SLIFE. Si es así, el estudiante tomará un examen nativo de alfabetización y aritmética. Los resultados determinarán si el estudiante es un SLIFE.</a:t>
            </a:r>
          </a:p>
          <a:p>
            <a:r>
              <a:rPr lang="x-none" dirty="0"/>
              <a:t>5. El equipo de asignación de estudiantes creará una lista de escuelas/programas para los que el estudiante es elegible: Si el estudiante tiene un ELD de 1 a 3, entonces es elegible para todas las escuelas en su lista de Homebase+, que incluye todas las escuelas en la lista estándar de Homebase, así como también las escuelas con inmersión protegida en inglés del distrito. Si tienen un ELD de 4 a 5, la lista consistirá solo de las escuelas estándar de Homebase. Si clasifica como SLIFE, recibe todos los programas de Homebase+ junto con SLIFE.</a:t>
            </a:r>
          </a:p>
          <a:p>
            <a:pPr defTabSz="674483" eaLnBrk="0" hangingPunct="0">
              <a:defRPr/>
            </a:pPr>
            <a:r>
              <a:rPr lang="x-none" dirty="0"/>
              <a:t>6. </a:t>
            </a:r>
            <a:r>
              <a:rPr lang="x-none" sz="1200" b="0" kern="0" dirty="0">
                <a:solidFill>
                  <a:srgbClr val="2E2E38"/>
                </a:solidFill>
                <a:latin typeface="EYInterstate Light"/>
                <a:ea typeface="ＭＳ Ｐゴシック" panose="020B0600070205080204" pitchFamily="34" charset="-128"/>
                <a:cs typeface="Calibri" panose="020F0502020204030204" pitchFamily="34" charset="0"/>
              </a:rPr>
              <a:t>La familia clasifica los programas que quiere y se le asigna una escuela: </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Esto sigue los procedimientos estándar de asignación e inscripción.</a:t>
            </a:r>
          </a:p>
          <a:p>
            <a:pPr defTabSz="674483" eaLnBrk="0" hangingPunct="0">
              <a:defRPr/>
            </a:pPr>
            <a:r>
              <a:rPr lang="x-none"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rPr>
              <a:t>7. El estudiante realiza el examen ACCESS anualmente para recibir nuevos niveles de ELD: Esto afectará su programa para el próximo año, aunque solo vuelve a clasificar las escuelas cuando cambia de escuela, ya sea debido a la graduación de una escuela o al solicitar una transferencia.</a:t>
            </a:r>
          </a:p>
          <a:p>
            <a:pPr defTabSz="674483" eaLnBrk="0" hangingPunct="0">
              <a:defRPr/>
            </a:pPr>
            <a:r>
              <a:rPr lang="x-none"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rPr>
              <a:t>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5343712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912322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2628749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75</a:t>
            </a:fld>
            <a:endParaRPr lang="en-GB"/>
          </a:p>
        </p:txBody>
      </p:sp>
    </p:spTree>
    <p:extLst>
      <p:ext uri="{BB962C8B-B14F-4D97-AF65-F5344CB8AC3E}">
        <p14:creationId xmlns:p14="http://schemas.microsoft.com/office/powerpoint/2010/main" val="211915870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728652" cy="4385532"/>
          </a:xfrm>
        </p:spPr>
        <p:txBody>
          <a:bodyPr>
            <a:noAutofit/>
          </a:bodyPr>
          <a:lstStyle/>
          <a:p>
            <a:r>
              <a:rPr lang="x-none" sz="800" b="1" dirty="0"/>
              <a:t>El proceso de inscripción de estudiantes sigue el siguiente orden:</a:t>
            </a:r>
          </a:p>
          <a:p>
            <a:pPr marL="0" indent="0">
              <a:buFont typeface="+mj-lt"/>
              <a:buNone/>
            </a:pPr>
            <a:r>
              <a:rPr lang="x-none" sz="800" dirty="0"/>
              <a:t>1. Inicio del proceso de inscripción en el Centro de Bienvenida de las BPS: la familia o el estudiante se dirige al Centro de Bienvenida para inscribir al estudiante en el distrito de las BPS con los formularios necesarios y la documentación requerida para la inscripción</a:t>
            </a:r>
            <a:r>
              <a:rPr lang="en-US" sz="800" dirty="0"/>
              <a:t>.</a:t>
            </a:r>
            <a:endParaRPr lang="x-none" sz="800" dirty="0"/>
          </a:p>
          <a:p>
            <a:pPr marL="0" indent="0">
              <a:buFont typeface="+mj-lt"/>
              <a:buNone/>
            </a:pPr>
            <a:r>
              <a:rPr lang="x-none" sz="800" dirty="0"/>
              <a:t>2. Especialista en registro de BPS en el Centro de Bienvenida: crea un perfil de Aspen para el estudiante e introduce toda la documentación pertinente necesaria para la inscripción en las BPS (p. ej., certificado de nacimiento del estudiante, identificación de los padres). Un estudiante ya puede tener un perfil de Aspen, en cuyo caso se crea un nuevo caso de registro</a:t>
            </a:r>
            <a:r>
              <a:rPr lang="en-US" sz="800" dirty="0"/>
              <a:t>.</a:t>
            </a:r>
            <a:endParaRPr lang="x-none" sz="800" dirty="0"/>
          </a:p>
          <a:p>
            <a:pPr marL="0" indent="0">
              <a:buFont typeface="+mj-lt"/>
              <a:buNone/>
            </a:pPr>
            <a:r>
              <a:rPr lang="x-none" sz="800" dirty="0"/>
              <a:t>3. Evaluación del idioma: la familia o el estudiante rellenarán una encuesta sobre el idioma en el hogar en la se hacen tres preguntas. En caso de que la familia no respondiera inglés a las tres preguntas, el especialista en registro programará una cita para que el estudiante realice una evaluación de idioma. Según los resultados, al estudiante se le recomendarán las escuelas que mejor se ajusten a sus necesidades</a:t>
            </a:r>
            <a:r>
              <a:rPr lang="en-US" sz="800" dirty="0"/>
              <a:t>.</a:t>
            </a:r>
            <a:endParaRPr lang="x-none" sz="800" dirty="0"/>
          </a:p>
          <a:p>
            <a:pPr marL="0" indent="0">
              <a:buFont typeface="+mj-lt"/>
              <a:buNone/>
            </a:pPr>
            <a:r>
              <a:rPr lang="x-none" sz="800" dirty="0"/>
              <a:t>4. Estudiante con un IEP: se les pregunta a la familia o al estudiante si tienen un IEP o si necesitan uno. Si el estudiante tiene/necesita un IEP, el Departamento de Educación Especial de BPS maneja la asignación escolar del estudiante en función de sus necesidades y de las escuelas que mejor se adaptan al estudiante. Si el nivel o los servicios requeridos son lo suficientemente bajos, se puede enviar el caso de vuelta a un especialista en asignaciones para evaluar la asignación</a:t>
            </a:r>
            <a:r>
              <a:rPr lang="en-US" sz="800" dirty="0"/>
              <a:t>.</a:t>
            </a:r>
            <a:endParaRPr lang="x-none" sz="800" dirty="0"/>
          </a:p>
          <a:p>
            <a:pPr marL="0" indent="0">
              <a:buFont typeface="+mj-lt"/>
              <a:buNone/>
            </a:pPr>
            <a:r>
              <a:rPr lang="x-none" sz="800" dirty="0"/>
              <a:t>5. Estudiante sin IEP ni requisitos de evaluación del idioma: si el estudiante no tiene un IEP y no necesita una evaluación del idioma, la familia clasifica los centros por el orden de preferencia que el Especialista en Registro introduce. Los estudiantes con un IEP o una asignación de Inglés como Segundo Idioma (ESL, por sus siglas en inglés) también tienen la opción de clasificar las escuelas</a:t>
            </a:r>
            <a:r>
              <a:rPr lang="en-US" sz="800" dirty="0"/>
              <a:t>.</a:t>
            </a:r>
            <a:endParaRPr lang="x-none" sz="800" dirty="0"/>
          </a:p>
          <a:p>
            <a:pPr marL="0" indent="0">
              <a:buFont typeface="+mj-lt"/>
              <a:buNone/>
            </a:pPr>
            <a:r>
              <a:rPr lang="x-none" sz="800" dirty="0"/>
              <a:t>6. Si no se acepta al estudiante en la escuela que clasificó como principal: un especialista en asignaciones de las BPS revisará la solicitud del estudiante y se asignará a este último a la siguiente escuela disponible según las clasificaciones. La ubicación la realiza el algoritmo de asignación o el especialista en asignación, dependiendo de cuándo se produzca la inscripción. Se coloca al estudiante en la lista de espera de las escuelas con mayor clasificación y el 30 de noviembre se renueva dicha lista, excepto para los estudiantes de K0 a K2 cuya lista de espera se conserva hasta el 31 de enero. No se producen traslados voluntarios durante el año escolar después del 30 de noviembre</a:t>
            </a:r>
            <a:r>
              <a:rPr lang="en-US" sz="800" dirty="0"/>
              <a:t>.</a:t>
            </a:r>
            <a:endParaRPr lang="x-none" sz="800" dirty="0"/>
          </a:p>
          <a:p>
            <a:pPr marL="0" indent="0">
              <a:buFont typeface="+mj-lt"/>
              <a:buNone/>
            </a:pPr>
            <a:r>
              <a:rPr lang="x-none" sz="800" dirty="0"/>
              <a:t>7. Se asigna al estudiante a una escuela de BPS y se le exige que acredite su asistencia en un plazo de 8 días a partir de la inscripción. Si el estudiante asiste a la escuela dentro de los 8 días, entonces está inscrito oficialmente. Si el estudiante no se presenta en el plazo de 8 días, entonces se lo da de baja de Aspen con el código de baja "No se informó" (DNR, por sus siglas en inglés).</a:t>
            </a:r>
          </a:p>
          <a:p>
            <a:pPr marL="0" indent="0">
              <a:buFont typeface="+mj-lt"/>
              <a:buNone/>
            </a:pPr>
            <a:r>
              <a:rPr lang="x-none" sz="800" dirty="0"/>
              <a:t>8. Oportunidad identificada: </a:t>
            </a:r>
            <a:r>
              <a:rPr lang="en-US" sz="800" dirty="0"/>
              <a:t>d</a:t>
            </a:r>
            <a:r>
              <a:rPr lang="x-none" sz="800" dirty="0"/>
              <a:t>eben existir procesos definidos para que las BPS supervisen de forma proactiva los perfiles de Aspen con el fin de garantizar que la información enviada al DESE a lo largo del año escolar sea completa y precisa</a:t>
            </a:r>
            <a:r>
              <a:rPr lang="en-US" sz="800" dirty="0"/>
              <a:t>.</a:t>
            </a:r>
            <a:endParaRPr lang="x-none" sz="800" dirty="0"/>
          </a:p>
          <a:p>
            <a:pPr marL="0" indent="0">
              <a:buFont typeface="+mj-lt"/>
              <a:buNone/>
            </a:pPr>
            <a:r>
              <a:rPr lang="x-none" sz="800" dirty="0"/>
              <a:t>9. Las BPS certifican los datos tres veces al año (octubre, marzo, junio): el Director de Operaciones de Inscripción de las BPS examinará los errores que se identifiquen en el Portal del DESE</a:t>
            </a:r>
            <a:r>
              <a:rPr lang="en-US" sz="800" dirty="0"/>
              <a:t>.</a:t>
            </a:r>
            <a:endParaRPr lang="x-none" sz="8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193601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5"/>
            <a:ext cx="5855082" cy="3962385"/>
          </a:xfrm>
        </p:spPr>
        <p:txBody>
          <a:bodyPr>
            <a:noAutofit/>
          </a:bodyPr>
          <a:lstStyle/>
          <a:p>
            <a:pPr>
              <a:lnSpc>
                <a:spcPct val="98000"/>
              </a:lnSpc>
            </a:pPr>
            <a:r>
              <a:rPr lang="x-none" sz="1100" b="1" dirty="0"/>
              <a:t>El proceso de egreso del estudiante sigue el siguiente orden:</a:t>
            </a:r>
          </a:p>
          <a:p>
            <a:pPr>
              <a:lnSpc>
                <a:spcPct val="98000"/>
              </a:lnSpc>
            </a:pPr>
            <a:r>
              <a:rPr lang="x-none" sz="1100" dirty="0"/>
              <a:t>1. Inicio de la baja de un estudiante desde las BPS: los padres, las madres o tutores del estudiante notifican a la escuela la baja del estudiante. También es posible que un estudiante deje de asistir a la escuela inesperadamente</a:t>
            </a:r>
            <a:r>
              <a:rPr lang="en-US" sz="1100" dirty="0"/>
              <a:t>.</a:t>
            </a:r>
            <a:endParaRPr lang="x-none" sz="1100" dirty="0"/>
          </a:p>
          <a:p>
            <a:pPr>
              <a:lnSpc>
                <a:spcPct val="98000"/>
              </a:lnSpc>
            </a:pPr>
            <a:r>
              <a:rPr lang="x-none" sz="1100" dirty="0"/>
              <a:t>2. Documentación de respaldo de la baja del estudiante: la escuela recibe documentación aceptable durante la conversación inicial con los padres, las madres o tutores para respaldar la baja del estudiante y la sube a Aspen a fin de respaldar el código de baja que asigne la escuela.</a:t>
            </a:r>
          </a:p>
          <a:p>
            <a:pPr>
              <a:lnSpc>
                <a:spcPct val="98000"/>
              </a:lnSpc>
            </a:pPr>
            <a:r>
              <a:rPr lang="x-none" sz="1100" dirty="0"/>
              <a:t>3. Proceso de seguimiento para la documentación de respaldo de baja: en caso de que la escuela no reciba la documentación aceptable para respaldar la baja del estudiante, la institución hará un seguimiento con la familia para obtener la documentación de respaldo </a:t>
            </a:r>
            <a:r>
              <a:rPr lang="en-US" sz="1100" dirty="0"/>
              <a:t>.</a:t>
            </a:r>
            <a:endParaRPr lang="x-none" sz="1100" dirty="0"/>
          </a:p>
          <a:p>
            <a:pPr>
              <a:lnSpc>
                <a:spcPct val="98000"/>
              </a:lnSpc>
            </a:pPr>
            <a:r>
              <a:rPr lang="x-none" sz="1100" dirty="0"/>
              <a:t>4. Oportunidad de mejora identificada: </a:t>
            </a:r>
            <a:r>
              <a:rPr lang="en-US" sz="1100" dirty="0"/>
              <a:t>d</a:t>
            </a:r>
            <a:r>
              <a:rPr lang="x-none" sz="1100" dirty="0"/>
              <a:t>eben existir políticas y procedimientos estandarizados que orienten a los responsables de los procesos a nivel escolar sobre cómo hacer un seguimiento de los estudiantes y de los padres o tutores para obtener documentación que respalde las bajas</a:t>
            </a:r>
            <a:r>
              <a:rPr lang="en-US" sz="1100" dirty="0"/>
              <a:t>.</a:t>
            </a:r>
            <a:endParaRPr lang="x-none" sz="1100" dirty="0"/>
          </a:p>
          <a:p>
            <a:pPr>
              <a:lnSpc>
                <a:spcPct val="98000"/>
              </a:lnSpc>
            </a:pPr>
            <a:r>
              <a:rPr lang="x-none" sz="1100" dirty="0"/>
              <a:t>5. Actualización de la baja de un estudiante en Aspen: si el seguimiento de la documentación de respaldo es satisfactorio, el estudiante se marca como dado de baja en Aspen con el código correspondiente. Si los intentos de seguimiento no resultan satisfactorios, se considera de igual forma que el estudiante se ha dado de baja en Aspen y se utiliza el código de baja por abandono</a:t>
            </a:r>
            <a:r>
              <a:rPr lang="en-US" sz="1100" dirty="0"/>
              <a:t>.</a:t>
            </a:r>
            <a:endParaRPr lang="x-none" sz="1100" dirty="0"/>
          </a:p>
          <a:p>
            <a:pPr>
              <a:lnSpc>
                <a:spcPct val="98000"/>
              </a:lnSpc>
            </a:pPr>
            <a:r>
              <a:rPr lang="x-none" sz="1100" dirty="0"/>
              <a:t>6. Oportunidad de mejora identificada: </a:t>
            </a:r>
            <a:r>
              <a:rPr lang="en-US" sz="1100" dirty="0"/>
              <a:t>d</a:t>
            </a:r>
            <a:r>
              <a:rPr lang="x-none" sz="1100" dirty="0"/>
              <a:t>eben existir procedimientos formalizados de validación de datos que las BPS realicen de forma proactiva a lo largo del año escolar para comprobar que los códigos de baja son precisos y están respaldados por documentación subyacente aceptable, antes de las fechas de certificación del DESE</a:t>
            </a:r>
            <a:r>
              <a:rPr lang="en-US" sz="1100" dirty="0"/>
              <a:t>.</a:t>
            </a:r>
            <a:r>
              <a:rPr lang="x-none" sz="1100" dirty="0"/>
              <a:t> </a:t>
            </a:r>
          </a:p>
          <a:p>
            <a:pPr>
              <a:lnSpc>
                <a:spcPct val="98000"/>
              </a:lnSpc>
            </a:pPr>
            <a:r>
              <a:rPr lang="x-none" sz="1100" dirty="0"/>
              <a:t>7. Fechas de certificación: las BPS certifican los datos tres veces al año (octubre, marzo, junio). El Director de Operaciones de Inscripción de las BPS examinará los errores que se identifiquen en el Portal del DESE</a:t>
            </a:r>
            <a:r>
              <a:rPr lang="en-US" sz="1100" dirty="0"/>
              <a:t>.</a:t>
            </a:r>
            <a:endParaRPr lang="x-none" sz="1100" dirty="0"/>
          </a:p>
          <a:p>
            <a:pPr>
              <a:lnSpc>
                <a:spcPct val="98000"/>
              </a:lnSpc>
            </a:pPr>
            <a:endParaRPr lang="de-DE" sz="110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21614971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dirty="0"/>
              <a:t>Gráfico uno: principales códigos de baja de la población</a:t>
            </a:r>
          </a:p>
          <a:p>
            <a:r>
              <a:rPr lang="x-none" dirty="0"/>
              <a:t>El gráfico uno muestra el desglose de los siguientes códigos de baja utilizados de la población de 406 bajas.</a:t>
            </a:r>
          </a:p>
          <a:p>
            <a:pPr marL="171450" indent="-171450">
              <a:buFont typeface="Arial" panose="020B0604020202020204" pitchFamily="34" charset="0"/>
              <a:buChar char="•"/>
            </a:pPr>
            <a:r>
              <a:rPr lang="x-none" dirty="0"/>
              <a:t>Fuera del estado: 300 de 406, o el 74 %.</a:t>
            </a:r>
          </a:p>
          <a:p>
            <a:pPr marL="171450" indent="-171450">
              <a:buFont typeface="Arial" panose="020B0604020202020204" pitchFamily="34" charset="0"/>
              <a:buChar char="•"/>
            </a:pPr>
            <a:r>
              <a:rPr lang="x-none" dirty="0"/>
              <a:t>Privados dentro del estado: 96 de 406, o el 24 %.</a:t>
            </a:r>
          </a:p>
          <a:p>
            <a:pPr marL="171450" indent="-171450">
              <a:buFont typeface="Arial" panose="020B0604020202020204" pitchFamily="34" charset="0"/>
              <a:buChar char="•"/>
            </a:pPr>
            <a:r>
              <a:rPr lang="x-none" dirty="0"/>
              <a:t>Programa de diplomas para adultos: 6 de 406, o el 1 %.</a:t>
            </a:r>
          </a:p>
          <a:p>
            <a:pPr marL="171450" indent="-171450">
              <a:buFont typeface="Arial" panose="020B0604020202020204" pitchFamily="34" charset="0"/>
              <a:buChar char="•"/>
            </a:pPr>
            <a:r>
              <a:rPr lang="x-none" dirty="0"/>
              <a:t>Enseñanza en el hogar: 4 de 406, o el 1 %.</a:t>
            </a:r>
          </a:p>
          <a:p>
            <a:pPr marL="0" indent="0">
              <a:buFont typeface="Arial" panose="020B0604020202020204" pitchFamily="34" charset="0"/>
              <a:buNone/>
            </a:pPr>
            <a:endParaRPr lang="en-GB" dirty="0"/>
          </a:p>
          <a:p>
            <a:r>
              <a:rPr lang="x-none" b="1" dirty="0"/>
              <a:t>Gráfico dos: códigos de baja de muestra</a:t>
            </a:r>
          </a:p>
          <a:p>
            <a:r>
              <a:rPr lang="x-none" dirty="0"/>
              <a:t>El gráfico dos muestra el desglose de los siguientes códigos de baja utilizados de la muestra de 100 bajas.</a:t>
            </a:r>
          </a:p>
          <a:p>
            <a:pPr marL="171450" indent="-171450">
              <a:buFont typeface="Arial" panose="020B0604020202020204" pitchFamily="34" charset="0"/>
              <a:buChar char="•"/>
            </a:pPr>
            <a:r>
              <a:rPr lang="x-none" dirty="0"/>
              <a:t>Fuera del estado: 76 de 100, o el 76 %.</a:t>
            </a:r>
          </a:p>
          <a:p>
            <a:pPr marL="171450" indent="-171450">
              <a:buFont typeface="Arial" panose="020B0604020202020204" pitchFamily="34" charset="0"/>
              <a:buChar char="•"/>
            </a:pPr>
            <a:r>
              <a:rPr lang="x-none" dirty="0"/>
              <a:t>Privados dentro del estado: 18 de 100, o el 18 %.</a:t>
            </a:r>
          </a:p>
          <a:p>
            <a:pPr marL="171450" indent="-171450">
              <a:buFont typeface="Arial" panose="020B0604020202020204" pitchFamily="34" charset="0"/>
              <a:buChar char="•"/>
            </a:pPr>
            <a:r>
              <a:rPr lang="x-none" dirty="0"/>
              <a:t>Programa de diplomas para adultos: 5 de 100, o el 5 %.</a:t>
            </a:r>
          </a:p>
          <a:p>
            <a:pPr marL="171450" indent="-171450">
              <a:buFont typeface="Arial" panose="020B0604020202020204" pitchFamily="34" charset="0"/>
              <a:buChar char="•"/>
            </a:pPr>
            <a:r>
              <a:rPr lang="x-none" dirty="0"/>
              <a:t>Enseñanza en el hogar: 1 de 100, o el 1 %.</a:t>
            </a:r>
          </a:p>
          <a:p>
            <a:pPr marL="0" indent="0">
              <a:buFont typeface="Arial" panose="020B0604020202020204" pitchFamily="34" charset="0"/>
              <a:buNone/>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5279059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x-none" b="1" dirty="0"/>
              <a:t>Resultados de las pruebas de la muestra</a:t>
            </a:r>
          </a:p>
          <a:p>
            <a:pPr marL="0" marR="0" lvl="0" indent="0" algn="l" defTabSz="914400" rtl="0" eaLnBrk="1" fontAlgn="auto" latinLnBrk="0" hangingPunct="1">
              <a:lnSpc>
                <a:spcPct val="100000"/>
              </a:lnSpc>
              <a:spcBef>
                <a:spcPts val="0"/>
              </a:spcBef>
              <a:spcAft>
                <a:spcPts val="0"/>
              </a:spcAft>
              <a:buClrTx/>
              <a:buSzTx/>
              <a:buFontTx/>
              <a:buNone/>
              <a:tabLst/>
              <a:defRPr/>
            </a:pPr>
            <a:r>
              <a:rPr lang="x-none" b="1" u="sng" dirty="0"/>
              <a:t>Gráfico uno: ¿la baja tiene documentación?</a:t>
            </a:r>
            <a:endParaRPr lang="en-GB" b="1" dirty="0"/>
          </a:p>
          <a:p>
            <a:r>
              <a:rPr lang="x-none" dirty="0"/>
              <a:t>El gráfico uno muestra que solo 20 de las 100 bajas de la muestra tenían documentación, mientras que 80 no tenían documentación.</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x-none" b="1" u="sng" dirty="0"/>
              <a:t>Gráfico dos: ¿la documentación es suficiente y aceptable?</a:t>
            </a:r>
          </a:p>
          <a:p>
            <a:pPr marL="0" marR="0" lvl="0" indent="0" algn="l" defTabSz="914400" rtl="0" eaLnBrk="1" fontAlgn="auto" latinLnBrk="0" hangingPunct="1">
              <a:lnSpc>
                <a:spcPct val="100000"/>
              </a:lnSpc>
              <a:spcBef>
                <a:spcPts val="0"/>
              </a:spcBef>
              <a:spcAft>
                <a:spcPts val="0"/>
              </a:spcAft>
              <a:buClrTx/>
              <a:buSzTx/>
              <a:buFontTx/>
              <a:buNone/>
              <a:tabLst/>
              <a:defRPr/>
            </a:pPr>
            <a:r>
              <a:rPr lang="x-none" b="0" u="none" dirty="0"/>
              <a:t>El gráfico dos muestra que de</a:t>
            </a:r>
            <a:r>
              <a:rPr lang="x-none" dirty="0"/>
              <a:t> las 20 que sí tenían documentación, solo 17 eran suficientes y aceptables, mientras que 3 no lo eran.</a:t>
            </a:r>
          </a:p>
          <a:p>
            <a:endParaRPr lang="en-GB" dirty="0"/>
          </a:p>
          <a:p>
            <a:r>
              <a:rPr lang="x-none" b="1" u="sng" dirty="0"/>
              <a:t>Gráfico tres: distribución del tipo de documentación (20)</a:t>
            </a:r>
          </a:p>
          <a:p>
            <a:r>
              <a:rPr lang="x-none" b="0" u="none" dirty="0"/>
              <a:t>El gráfico tres muestra los siguientes tipos de documentación para las 20 bajas que se observaron</a:t>
            </a:r>
            <a:r>
              <a:rPr lang="en-US" b="0" u="none" dirty="0"/>
              <a:t>.</a:t>
            </a:r>
            <a:endParaRPr lang="en-GB" u="none" dirty="0"/>
          </a:p>
          <a:p>
            <a:pPr marL="171450" indent="-171450">
              <a:buFont typeface="Arial" panose="020B0604020202020204" pitchFamily="34" charset="0"/>
              <a:buChar char="•"/>
            </a:pPr>
            <a:r>
              <a:rPr lang="x-none" dirty="0"/>
              <a:t>6 confirmaciones de las familias</a:t>
            </a:r>
          </a:p>
          <a:p>
            <a:pPr marL="171450" indent="-171450">
              <a:buFont typeface="Arial" panose="020B0604020202020204" pitchFamily="34" charset="0"/>
              <a:buChar char="•"/>
            </a:pPr>
            <a:r>
              <a:rPr lang="x-none" dirty="0"/>
              <a:t>4 solicitudes de documentación</a:t>
            </a:r>
          </a:p>
          <a:p>
            <a:pPr marL="171450" indent="-171450">
              <a:buFont typeface="Arial" panose="020B0604020202020204" pitchFamily="34" charset="0"/>
              <a:buChar char="•"/>
            </a:pPr>
            <a:r>
              <a:rPr lang="x-none" dirty="0"/>
              <a:t>4 mensajes de texto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x-none" dirty="0"/>
              <a:t>2 confirmaciones escolares externas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x-none" dirty="0"/>
              <a:t>1 carta de aceptación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x-none" dirty="0"/>
              <a:t>1 visita al hogar</a:t>
            </a:r>
          </a:p>
          <a:p>
            <a:pPr marL="171450" indent="-171450">
              <a:buFont typeface="Arial" panose="020B0604020202020204" pitchFamily="34" charset="0"/>
              <a:buChar char="•"/>
            </a:pPr>
            <a:r>
              <a:rPr lang="x-none" dirty="0"/>
              <a:t>1 correo electrónico interno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x-none" dirty="0"/>
              <a:t>1 boleto de avión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x-none" dirty="0"/>
              <a:t>1 formulario firmado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3979077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8</a:t>
            </a:fld>
            <a:endParaRPr lang="en-GB"/>
          </a:p>
        </p:txBody>
      </p:sp>
    </p:spTree>
    <p:extLst>
      <p:ext uri="{BB962C8B-B14F-4D97-AF65-F5344CB8AC3E}">
        <p14:creationId xmlns:p14="http://schemas.microsoft.com/office/powerpoint/2010/main" val="291603324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dirty="0"/>
              <a:t>Documentación por tipo de baja</a:t>
            </a:r>
          </a:p>
          <a:p>
            <a:r>
              <a:rPr lang="x-none" dirty="0"/>
              <a:t>El gráfico muestra si había documentación o no para los siguientes códigos de baja utilizados de la muestra de 100 bajas.</a:t>
            </a:r>
          </a:p>
          <a:p>
            <a:pPr marL="171450" indent="-171450">
              <a:buFont typeface="Arial" panose="020B0604020202020204" pitchFamily="34" charset="0"/>
              <a:buChar char="•"/>
            </a:pPr>
            <a:r>
              <a:rPr lang="x-none" dirty="0"/>
              <a:t>Fuera del estado: 58 de las 75, o aproximadamente el 77 %, no tenían documentación, mientras que solo 17 de las 75, o aproximadamente el 23 %, sí tenían documentación.</a:t>
            </a:r>
          </a:p>
          <a:p>
            <a:pPr marL="171450" indent="-171450">
              <a:buFont typeface="Arial" panose="020B0604020202020204" pitchFamily="34" charset="0"/>
              <a:buChar char="•"/>
            </a:pPr>
            <a:r>
              <a:rPr lang="x-none" dirty="0"/>
              <a:t>Privados dentro del estado: 14 de las 17, o aproximadamente el 83 %, no tenían documentación, mientras que solo 3 de las 17, o aproximadamente el 17 %, sí tenían documentación.</a:t>
            </a:r>
          </a:p>
          <a:p>
            <a:pPr marL="171450" indent="-171450">
              <a:buFont typeface="Arial" panose="020B0604020202020204" pitchFamily="34" charset="0"/>
              <a:buChar char="•"/>
            </a:pPr>
            <a:r>
              <a:rPr lang="x-none" dirty="0"/>
              <a:t>Diploma para adultos: las 4, o el 100 %, no tenían documentación.</a:t>
            </a:r>
          </a:p>
          <a:p>
            <a:pPr marL="171450" indent="-171450">
              <a:buFont typeface="Arial" panose="020B0604020202020204" pitchFamily="34" charset="0"/>
              <a:buChar char="•"/>
            </a:pPr>
            <a:r>
              <a:rPr lang="x-none" b="0" dirty="0"/>
              <a:t>Aprendizaje en el hogar: 1, o el 100 %, no tenían documentación</a:t>
            </a:r>
            <a:r>
              <a:rPr lang="en-US" b="0" dirty="0"/>
              <a:t>.</a:t>
            </a:r>
            <a:endParaRPr lang="en-GB" dirty="0"/>
          </a:p>
        </p:txBody>
      </p:sp>
      <p:sp>
        <p:nvSpPr>
          <p:cNvPr id="4" name="Slide Number Placeholder 3"/>
          <p:cNvSpPr>
            <a:spLocks noGrp="1"/>
          </p:cNvSpPr>
          <p:nvPr>
            <p:ph type="sldNum" sz="quarter" idx="5"/>
          </p:nvPr>
        </p:nvSpPr>
        <p:spPr/>
        <p:txBody>
          <a:bodyPr/>
          <a:lstStyle/>
          <a:p>
            <a:fld id="{5B43D19E-BFDB-4C92-8EDD-32EDDA8F41DF}" type="slidenum">
              <a:rPr lang="en-GB" smtClean="0"/>
              <a:pPr/>
              <a:t>80</a:t>
            </a:fld>
            <a:endParaRPr lang="en-GB"/>
          </a:p>
        </p:txBody>
      </p:sp>
    </p:spTree>
    <p:extLst>
      <p:ext uri="{BB962C8B-B14F-4D97-AF65-F5344CB8AC3E}">
        <p14:creationId xmlns:p14="http://schemas.microsoft.com/office/powerpoint/2010/main" val="344662348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81</a:t>
            </a:fld>
            <a:endParaRPr lang="en-GB"/>
          </a:p>
        </p:txBody>
      </p:sp>
    </p:spTree>
    <p:extLst>
      <p:ext uri="{BB962C8B-B14F-4D97-AF65-F5344CB8AC3E}">
        <p14:creationId xmlns:p14="http://schemas.microsoft.com/office/powerpoint/2010/main" val="248756016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5B43D19E-BFDB-4C92-8EDD-32EDDA8F41DF}" type="slidenum">
              <a:rPr lang="en-GB" smtClean="0"/>
              <a:pPr/>
              <a:t>82</a:t>
            </a:fld>
            <a:endParaRPr lang="en-GB"/>
          </a:p>
        </p:txBody>
      </p:sp>
    </p:spTree>
    <p:extLst>
      <p:ext uri="{BB962C8B-B14F-4D97-AF65-F5344CB8AC3E}">
        <p14:creationId xmlns:p14="http://schemas.microsoft.com/office/powerpoint/2010/main" val="162183716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6483169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Flujo del proceso: sanciones disciplinarias a los estudiantes:</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1" dirty="0">
              <a:latin typeface="Arial" panose="020B0604020202020204" pitchFamily="34" charset="0"/>
              <a:cs typeface="Arial" panose="020B060402020202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Información en Aspen: </a:t>
            </a:r>
          </a:p>
          <a:p>
            <a:pPr defTabSz="674483" eaLnBrk="0" hangingPunct="0"/>
            <a:r>
              <a:rPr lang="x-none" sz="1200" kern="0" dirty="0">
                <a:solidFill>
                  <a:srgbClr val="2E2E38"/>
                </a:solidFill>
                <a:latin typeface="EYInterstate Light"/>
                <a:ea typeface="ＭＳ Ｐゴシック" panose="020B0600070205080204" pitchFamily="34" charset="-128"/>
                <a:cs typeface="Calibri" panose="020F0502020204030204" pitchFamily="34" charset="0"/>
              </a:rPr>
              <a:t>La información sobre el incidente se registra en Aspen. Si es necesario, se crea un informe de audiencia junto con otros documentos del incidente. El incidente suele crearse en el mismo día o al día siguiente, pero debe notificarse en Aspen en un plazo de 10 días desde que se produce.</a:t>
            </a:r>
          </a:p>
          <a:p>
            <a:pPr defTabSz="674483" eaLnBrk="0" hangingPunct="0"/>
            <a:endParaRPr lang="en-IN" sz="1200" b="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1. Inicio Se produce un incidente en la escuela: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Se produce un incidente que requiere medidas disciplinarias. Puede involucrar a un solo estudiante, a varios estudiantes o al personal escolar</a:t>
            </a:r>
            <a:r>
              <a:rPr lang="en-GB" sz="1200" kern="0" dirty="0">
                <a:solidFill>
                  <a:srgbClr val="2E2E38"/>
                </a:solidFill>
                <a:latin typeface="EYInterstate Light"/>
                <a:ea typeface="ＭＳ Ｐゴシック" panose="020B0600070205080204" pitchFamily="34" charset="-128"/>
                <a:cs typeface="Calibri" panose="020F0502020204030204" pitchFamily="34" charset="0"/>
              </a:rPr>
              <a:t>.</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endParaRPr lang="en-IN" sz="1200" kern="0" dirty="0">
              <a:solidFill>
                <a:schemeClr val="bg1"/>
              </a:solidFill>
              <a:latin typeface="EYInterstate Light"/>
              <a:ea typeface="ＭＳ Ｐゴシック" panose="020B0600070205080204" pitchFamily="34" charset="-128"/>
              <a:cs typeface="Calibri" panose="020F0502020204030204" pitchFamily="34" charset="0"/>
            </a:endParaRP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2. Investigación del incidente: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Después de que se produce el incidente, la escuela recopila información sobre lo sucedido para asegurarse de comprender la magnitud del incidente antes de hablar con la familia. Es posible que se realicen más llamadas telefónicas a la familia a medida que se obtiene más información.</a:t>
            </a: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3. Se contacta a la familia: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El administrador o el personal del establecimiento se ponen en contacto con la familia para informarles sobre el incidente, tanto por escrito como de forma oral, inmediatamente después de recopilar toda la información sobre el incidente</a:t>
            </a:r>
            <a:r>
              <a:rPr lang="en-GB" sz="1200" kern="0" dirty="0">
                <a:solidFill>
                  <a:srgbClr val="2E2E38"/>
                </a:solidFill>
                <a:latin typeface="EYInterstate Light"/>
                <a:ea typeface="ＭＳ Ｐゴシック" panose="020B0600070205080204" pitchFamily="34" charset="-128"/>
                <a:cs typeface="Calibri" panose="020F0502020204030204" pitchFamily="34" charset="0"/>
              </a:rPr>
              <a:t>.</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endParaRPr lang="en-IN" sz="1200" kern="0" dirty="0">
              <a:solidFill>
                <a:schemeClr val="bg1"/>
              </a:solidFill>
              <a:latin typeface="EYInterstate Light"/>
              <a:ea typeface="ＭＳ Ｐゴシック" panose="020B0600070205080204" pitchFamily="34" charset="-128"/>
              <a:cs typeface="Calibri" panose="020F0502020204030204" pitchFamily="34" charset="0"/>
            </a:endParaRP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4. Notificación del incidente: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El incidente debe registrarse en Aspen en el plazo de 10 días desde que se produce. Si es necesario, Aspen generará un informe de audiencia junto con otros documentos del incidente. Los docentes o un miembro del personal serán las personas encargadas de registrar los incidents</a:t>
            </a:r>
            <a:r>
              <a:rPr lang="en-GB" sz="1200" kern="0" dirty="0">
                <a:solidFill>
                  <a:srgbClr val="2E2E38"/>
                </a:solidFill>
                <a:latin typeface="EYInterstate Light"/>
                <a:ea typeface="ＭＳ Ｐゴシック" panose="020B0600070205080204" pitchFamily="34" charset="-128"/>
                <a:cs typeface="Calibri" panose="020F0502020204030204" pitchFamily="34" charset="0"/>
              </a:rPr>
              <a:t>.</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endParaRPr lang="en-IN" sz="1200" kern="0" dirty="0">
              <a:solidFill>
                <a:schemeClr val="bg1"/>
              </a:solidFill>
              <a:latin typeface="EYInterstate Light"/>
              <a:ea typeface="ＭＳ Ｐゴシック" panose="020B0600070205080204" pitchFamily="34" charset="-128"/>
              <a:cs typeface="Calibri" panose="020F0502020204030204" pitchFamily="34" charset="0"/>
            </a:endParaRP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5. La audiencia de determinación tiene lugar si el estudiante tiene necesidades especiales y ha sido suspendido 7 días o más: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Si el estudiante tiene un IEP o un plan 504, se celebra una audiencia para determinar si el incidente está relacionado con las adaptaciones actuales del estudiante.</a:t>
            </a: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chemeClr val="bg1"/>
              </a:solidFill>
              <a:latin typeface="EYInterstate Light"/>
              <a:ea typeface="ＭＳ Ｐゴシック" panose="020B0600070205080204" pitchFamily="34" charset="-128"/>
              <a:cs typeface="Calibri" panose="020F0502020204030204" pitchFamily="34" charset="0"/>
            </a:endParaRPr>
          </a:p>
          <a:p>
            <a:r>
              <a:rPr lang="x-none" b="1" dirty="0"/>
              <a:t>6. Medida disciplinaria: </a:t>
            </a:r>
          </a:p>
          <a:p>
            <a:r>
              <a:rPr lang="x-none" dirty="0"/>
              <a:t>El Responsable del Código de Conducta seguirá el código de conducta para determinar una medida. Si se suspende al estudiante durante un período prolongado o se lo expulsa, un líder operativo debe aprobar la medida.</a:t>
            </a: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7. Se lleva a cabo la audiencia:</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En la audiencia participan la familia, los estudiantes, la persona encargada de la audiencia y el administrador de la escuela para debatir el incidente y determinar las medidas apropiadas.</a:t>
            </a:r>
          </a:p>
          <a:p>
            <a:pPr marL="0" marR="0" lvl="0" indent="0" algn="l" defTabSz="674483" rtl="0" eaLnBrk="0" fontAlgn="auto" latinLnBrk="0" hangingPunct="0">
              <a:lnSpc>
                <a:spcPct val="100000"/>
              </a:lnSpc>
              <a:spcBef>
                <a:spcPts val="0"/>
              </a:spcBef>
              <a:spcAft>
                <a:spcPts val="0"/>
              </a:spcAft>
              <a:buClrTx/>
              <a:buSzTx/>
              <a:buFontTx/>
              <a:buNone/>
              <a:tabLst/>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8. (Oportunidad de mejora identificada) Consideraciones de seguimiento:</a:t>
            </a:r>
          </a:p>
          <a:p>
            <a:pPr defTabSz="674483" eaLnBrk="0" hangingPunct="0"/>
            <a:r>
              <a:rPr lang="x-none" sz="1200" kern="0" dirty="0">
                <a:solidFill>
                  <a:srgbClr val="2E2E38"/>
                </a:solidFill>
                <a:latin typeface="EYInterstate Light"/>
                <a:ea typeface="ＭＳ Ｐゴシック" panose="020B0600070205080204" pitchFamily="34" charset="-128"/>
                <a:cs typeface="Calibri" panose="020F0502020204030204" pitchFamily="34" charset="0"/>
              </a:rPr>
              <a:t>Las BPS deben crear un proceso de seguimiento y conciliación para garantizar que los atributos de las audiencias, como la fecha, los participantes y los resultados, se carguen en Aspen de manera oportuna.</a:t>
            </a:r>
          </a:p>
          <a:p>
            <a:pPr defTabSz="674483" eaLnBrk="0" hangingPunct="0"/>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r>
              <a:rPr lang="x-none" sz="1200" b="1" kern="0" dirty="0">
                <a:latin typeface="EYInterstate Light"/>
                <a:ea typeface="ＭＳ Ｐゴシック" panose="020B0600070205080204" pitchFamily="34" charset="-128"/>
                <a:cs typeface="Calibri" panose="020F0502020204030204" pitchFamily="34" charset="0"/>
              </a:rPr>
              <a:t>9. Fin Presentación de informes: </a:t>
            </a:r>
          </a:p>
          <a:p>
            <a:pPr defTabSz="674483" eaLnBrk="0" hangingPunct="0"/>
            <a:r>
              <a:rPr lang="x-none" sz="1200" kern="0" dirty="0">
                <a:latin typeface="EYInterstate Light"/>
                <a:ea typeface="ＭＳ Ｐゴシック" panose="020B0600070205080204" pitchFamily="34" charset="-128"/>
                <a:cs typeface="Calibri" panose="020F0502020204030204" pitchFamily="34" charset="0"/>
              </a:rPr>
              <a:t>Una vez al año, en julio, se informan los datos disciplinarios a través del "Informe escolar sobre disciplina y seguridad" (SSDR, por sus siglas en inglés). Este informe se genera después de que las BPS envían los datos disciplinarios de Aspen al DESE a través del "Marco de Interoperabilidad Escolar" (SIF, por sus siglas en ingles) o mediante la carga de un archivo. Una vez que se envían los datos, el DESE genera un informe de errores que las BPS deben revisar para presentar sus datos de forma oficial</a:t>
            </a:r>
            <a:r>
              <a:rPr lang="en-US" sz="1200" kern="0" dirty="0">
                <a:latin typeface="EYInterstate Light"/>
                <a:ea typeface="ＭＳ Ｐゴシック" panose="020B0600070205080204" pitchFamily="34" charset="-128"/>
                <a:cs typeface="Calibri" panose="020F0502020204030204" pitchFamily="34" charset="0"/>
              </a:rPr>
              <a:t>.</a:t>
            </a: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endParaRPr lang="en-IN" sz="1200" kern="0" dirty="0">
              <a:latin typeface="EYInterstate Light"/>
              <a:ea typeface="ＭＳ Ｐゴシック" panose="020B0600070205080204" pitchFamily="34" charset="-128"/>
              <a:cs typeface="Calibri" panose="020F0502020204030204" pitchFamily="34" charset="0"/>
            </a:endParaRPr>
          </a:p>
          <a:p>
            <a:pPr>
              <a:lnSpc>
                <a:spcPct val="107000"/>
              </a:lnSpc>
              <a:spcAft>
                <a:spcPts val="80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4794925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Gráfico uno Recuento por tipo de medida:</a:t>
            </a:r>
            <a:endParaRPr lang="en-IN" sz="1200" u="sng" kern="1200" dirty="0">
              <a:effectLst/>
              <a:latin typeface="Calibri" panose="020F0502020204030204" pitchFamily="34" charset="0"/>
              <a:ea typeface="Calibri" panose="020F0502020204030204" pitchFamily="34" charset="0"/>
              <a:cs typeface="Tunga" panose="020B0502040204020203" pitchFamily="34" charset="0"/>
            </a:endParaRPr>
          </a:p>
          <a:p>
            <a:pPr>
              <a:lnSpc>
                <a:spcPct val="107000"/>
              </a:lnSpc>
              <a:spcAft>
                <a:spcPts val="800"/>
              </a:spcAft>
            </a:pPr>
            <a:r>
              <a:rPr lang="x-none" sz="1200" kern="1200" dirty="0">
                <a:solidFill>
                  <a:schemeClr val="tx1"/>
                </a:solidFill>
                <a:effectLst/>
                <a:latin typeface="Calibri" panose="020F0502020204030204" pitchFamily="34" charset="0"/>
                <a:cs typeface="Tunga" panose="020B0502040204020203" pitchFamily="34" charset="0"/>
              </a:rPr>
              <a:t>De todas las acciones disciplinarias tomadas, 2371 fueron expulsión, 359 fueron colocación en CIC, 221 fueron suspensión dentro de la escuela, 121 fueron retiro de emergencia, 97 fueron </a:t>
            </a:r>
            <a:r>
              <a:rPr lang="en-US" sz="1200" kern="1200" dirty="0" err="1">
                <a:solidFill>
                  <a:schemeClr val="tx1"/>
                </a:solidFill>
                <a:effectLst/>
                <a:latin typeface="Calibri" panose="020F0502020204030204" pitchFamily="34" charset="0"/>
                <a:cs typeface="Tunga" panose="020B0502040204020203" pitchFamily="34" charset="0"/>
              </a:rPr>
              <a:t>restricción</a:t>
            </a:r>
            <a:r>
              <a:rPr lang="x-none" sz="1200" kern="1200" dirty="0">
                <a:solidFill>
                  <a:schemeClr val="tx1"/>
                </a:solidFill>
                <a:effectLst/>
                <a:latin typeface="Calibri" panose="020F0502020204030204" pitchFamily="34" charset="0"/>
                <a:cs typeface="Tunga" panose="020B0502040204020203" pitchFamily="34" charset="0"/>
              </a:rPr>
              <a:t> física, 63 fueron retiro temporal, 54 fueron suspensión (autobús) y 20 fueron otras acciones.</a:t>
            </a:r>
            <a:endParaRPr lang="en-US" sz="1200" b="1" i="1" baseline="0" dirty="0">
              <a:solidFill>
                <a:schemeClr val="bg1"/>
              </a:solidFill>
              <a:effectLst/>
              <a:latin typeface="Arial" panose="020B0604020202020204" pitchFamily="34" charset="0"/>
              <a:cs typeface="Arial" panose="020B0604020202020204" pitchFamily="34" charset="0"/>
            </a:endParaRPr>
          </a:p>
          <a:p>
            <a:pPr>
              <a:lnSpc>
                <a:spcPct val="107000"/>
              </a:lnSpc>
              <a:spcAft>
                <a:spcPts val="800"/>
              </a:spcAft>
            </a:pPr>
            <a:endParaRPr lang="en-US" sz="1200" baseline="30000" dirty="0">
              <a:effectLst/>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Gráfico dos</a:t>
            </a:r>
            <a:r>
              <a:rPr lang="x-none" sz="1200" b="1" i="0" dirty="0">
                <a:latin typeface="Arial" panose="020B0604020202020204" pitchFamily="34" charset="0"/>
                <a:cs typeface="Arial" panose="020B0604020202020204" pitchFamily="34" charset="0"/>
              </a:rPr>
              <a:t> Desglose de la suspensión:</a:t>
            </a:r>
            <a:endParaRPr lang="en-US" sz="1200" b="1" i="1"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solidFill>
                  <a:schemeClr val="tx1"/>
                </a:solidFill>
                <a:effectLst/>
                <a:latin typeface="Calibri" panose="020F0502020204030204" pitchFamily="34" charset="0"/>
                <a:cs typeface="Tunga" panose="020B0502040204020203" pitchFamily="34" charset="0"/>
              </a:rPr>
              <a:t>La suspensión más corta fue de 1 día, mientras que la más larga fue de 28 días. La suspensión promedio fue de 2,10 días. Del total de suspensiones, 988 fueron de 1 día, 732 de 2 días, 722 de 3 días, 36 de 4 días, 99 de 5 días, 3 de 6 días, 1 de 7 días, 2 de 8 </a:t>
            </a:r>
            <a:r>
              <a:rPr lang="x-none" sz="1200" kern="1200" dirty="0">
                <a:effectLst/>
                <a:latin typeface="Calibri" panose="020F0502020204030204" pitchFamily="34" charset="0"/>
                <a:cs typeface="Tunga" panose="020B0502040204020203" pitchFamily="34" charset="0"/>
              </a:rPr>
              <a:t>días, 6 de 9 días, 2 de 10 días, 1 de 13 días, 2 de 15 días, 1 de 20 días y 1 de 28 días</a:t>
            </a:r>
            <a:r>
              <a:rPr lang="en-US" sz="1200" kern="1200" dirty="0">
                <a:effectLst/>
                <a:latin typeface="Calibri" panose="020F0502020204030204" pitchFamily="34" charset="0"/>
                <a:cs typeface="Tunga" panose="020B0502040204020203" pitchFamily="34" charset="0"/>
              </a:rPr>
              <a:t>.</a:t>
            </a:r>
            <a:endParaRPr lang="en-IN" sz="1200" baseline="300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endParaRPr lang="en-US" sz="1200" baseline="30000" dirty="0">
              <a:effectLst/>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Gráfico tres</a:t>
            </a:r>
            <a:r>
              <a:rPr lang="x-none" sz="1200" b="1" i="0" dirty="0">
                <a:latin typeface="Arial" panose="020B0604020202020204" pitchFamily="34" charset="0"/>
                <a:cs typeface="Arial" panose="020B0604020202020204" pitchFamily="34" charset="0"/>
              </a:rPr>
              <a:t> Número de incidentes por grado:</a:t>
            </a:r>
            <a:endParaRPr lang="en-US" sz="1200" b="1" i="1" dirty="0">
              <a:latin typeface="Arial" panose="020B0604020202020204" pitchFamily="34" charset="0"/>
              <a:cs typeface="Arial" panose="020B0604020202020204" pitchFamily="34" charset="0"/>
            </a:endParaRPr>
          </a:p>
          <a:p>
            <a:pPr>
              <a:lnSpc>
                <a:spcPct val="107000"/>
              </a:lnSpc>
              <a:spcAft>
                <a:spcPts val="800"/>
              </a:spcAft>
            </a:pPr>
            <a:r>
              <a:rPr lang="x-none" sz="1200" kern="1200" dirty="0">
                <a:effectLst/>
                <a:latin typeface="Calibri" panose="020F0502020204030204" pitchFamily="34" charset="0"/>
                <a:cs typeface="Tunga" panose="020B0502040204020203" pitchFamily="34" charset="0"/>
              </a:rPr>
              <a:t>De todos los incidentes</a:t>
            </a:r>
            <a:r>
              <a:rPr lang="x-none" sz="1200" kern="1200" dirty="0">
                <a:solidFill>
                  <a:schemeClr val="tx1"/>
                </a:solidFill>
                <a:effectLst/>
                <a:latin typeface="Calibri" panose="020F0502020204030204" pitchFamily="34" charset="0"/>
                <a:cs typeface="Tunga" panose="020B0502040204020203" pitchFamily="34" charset="0"/>
              </a:rPr>
              <a:t>, 20 fueron de 1° grado, 10 de 2° grado, 31 de 3° grado, 48 de 4° grado, 113 de 5° grado, 128 de 6° grado, 304 de 7° grado , 555 de 8° grado, 649 de 9° grado , 507 fueron de 10° grado, 414 fueron de 11° grado y 371 de 12° grado. Además, en 1° y 2° grado se tomaron medidas de </a:t>
            </a:r>
            <a:r>
              <a:rPr lang="en-US" sz="1200" kern="1200" dirty="0" err="1">
                <a:solidFill>
                  <a:schemeClr val="tx1"/>
                </a:solidFill>
                <a:effectLst/>
                <a:latin typeface="Calibri" panose="020F0502020204030204" pitchFamily="34" charset="0"/>
                <a:cs typeface="Tunga" panose="020B0502040204020203" pitchFamily="34" charset="0"/>
              </a:rPr>
              <a:t>restricción</a:t>
            </a:r>
            <a:r>
              <a:rPr lang="x-none" sz="1200" kern="1200" dirty="0">
                <a:solidFill>
                  <a:schemeClr val="tx1"/>
                </a:solidFill>
                <a:effectLst/>
                <a:latin typeface="Calibri" panose="020F0502020204030204" pitchFamily="34" charset="0"/>
                <a:cs typeface="Tunga" panose="020B0502040204020203" pitchFamily="34" charset="0"/>
              </a:rPr>
              <a:t> física, mientras que en 3° grado se tomaron medidas de </a:t>
            </a:r>
            <a:r>
              <a:rPr lang="en-US" sz="1200" kern="1200" dirty="0" err="1">
                <a:solidFill>
                  <a:schemeClr val="tx1"/>
                </a:solidFill>
                <a:effectLst/>
                <a:latin typeface="Calibri" panose="020F0502020204030204" pitchFamily="34" charset="0"/>
                <a:cs typeface="Tunga" panose="020B0502040204020203" pitchFamily="34" charset="0"/>
              </a:rPr>
              <a:t>restricción</a:t>
            </a:r>
            <a:r>
              <a:rPr lang="x-none" sz="1200" kern="1200" dirty="0">
                <a:solidFill>
                  <a:schemeClr val="tx1"/>
                </a:solidFill>
                <a:effectLst/>
                <a:latin typeface="Calibri" panose="020F0502020204030204" pitchFamily="34" charset="0"/>
                <a:cs typeface="Tunga" panose="020B0502040204020203" pitchFamily="34" charset="0"/>
              </a:rPr>
              <a:t> física, restitución y suspensión del autobús</a:t>
            </a:r>
            <a:r>
              <a:rPr lang="en-US" sz="1200" kern="1200" dirty="0">
                <a:solidFill>
                  <a:schemeClr val="tx1"/>
                </a:solidFill>
                <a:effectLst/>
                <a:latin typeface="Calibri" panose="020F0502020204030204" pitchFamily="34" charset="0"/>
                <a:cs typeface="Tunga" panose="020B0502040204020203" pitchFamily="34" charset="0"/>
              </a:rPr>
              <a:t>.</a:t>
            </a:r>
            <a:r>
              <a:rPr lang="x-none" sz="1200" kern="1200" dirty="0">
                <a:solidFill>
                  <a:schemeClr val="tx1"/>
                </a:solidFill>
                <a:effectLst/>
                <a:latin typeface="Calibri" panose="020F0502020204030204" pitchFamily="34" charset="0"/>
                <a:cs typeface="Tunga" panose="020B0502040204020203" pitchFamily="34" charset="0"/>
              </a:rPr>
              <a:t> </a:t>
            </a:r>
            <a:endParaRPr lang="en-IN" sz="1200" baseline="300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9F7A73A1-36D0-4DD7-A9E3-C1335240F6E2}" type="slidenum">
              <a:rPr lang="en-US" smtClean="0"/>
              <a:t>85</a:t>
            </a:fld>
            <a:endParaRPr lang="en-US"/>
          </a:p>
        </p:txBody>
      </p:sp>
    </p:spTree>
    <p:extLst>
      <p:ext uri="{BB962C8B-B14F-4D97-AF65-F5344CB8AC3E}">
        <p14:creationId xmlns:p14="http://schemas.microsoft.com/office/powerpoint/2010/main" val="226600618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a:t>Gráfico uno</a:t>
            </a:r>
            <a:r>
              <a:rPr lang="x-none" sz="1200" b="1" i="0"/>
              <a:t> Porcentaje total de informes de audiencia disponibles:</a:t>
            </a:r>
            <a:endParaRPr lang="en-US" sz="1200" b="1" i="1"/>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a:effectLst/>
                <a:latin typeface="Calibri" panose="020F0502020204030204" pitchFamily="34" charset="0"/>
                <a:cs typeface="Tunga" panose="020B0502040204020203" pitchFamily="34" charset="0"/>
              </a:rPr>
              <a:t>El número total de acciones (suspensión dentro de las escuela, suspensión fuera de la escuela, expulsión) fue de 73. De las 73 acciones, 46 tenían informe de audiencia disponible, mientras que 27 no lo tenían.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820011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5008" y="4387136"/>
            <a:ext cx="5560060" cy="3617612"/>
          </a:xfrm>
        </p:spPr>
        <p:txBody>
          <a:bodyPr>
            <a:normAutofit fontScale="250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uno</a:t>
            </a:r>
            <a:r>
              <a:rPr lang="x-none" sz="1200" b="1" i="0" dirty="0"/>
              <a:t> Número total de incidentes en las 10 ubicaciones principales:</a:t>
            </a:r>
            <a:endParaRPr lang="en-US" sz="1200" b="1" i="1" dirty="0"/>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929 fueron en el aula</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733 fueron en un pasillo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308 fueron en el campus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295 fueron en un baño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209 fueron en una cafetería</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159 fueron fuera del campus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105 fueron en una sala de juegos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86 fueron en la escuela fuera del campus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82 fueron en un autobús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78 fueron en un área de administración</a:t>
            </a:r>
            <a:endParaRPr lang="en-US" sz="400" baseline="30000" dirty="0">
              <a:effectLst/>
              <a:latin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aseline="30000" dirty="0">
              <a:effectLst/>
              <a:latin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t>Gráfico dos Número total de identificaciones de incidentes por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402 incidentes fueron de 1°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432 fueron de 2°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534 fueron de 3°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693 fueron de 4°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576 fueron de 5°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321 fueron de 6°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132 fueron de 7°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118 fueron de 8°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54 fueron de 9°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32 fueron de 10°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10 fueron de 11º grado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21 fueron de 12º grado</a:t>
            </a:r>
            <a:endParaRPr lang="en-US" sz="1200" baseline="30000" dirty="0">
              <a:effectLst/>
              <a:latin typeface="Calibri" panose="020F0502020204030204" pitchFamily="34" charset="0"/>
              <a:cs typeface="Tunga" panose="020B0502040204020203" pitchFamily="34" charset="0"/>
            </a:endParaRPr>
          </a:p>
          <a:p>
            <a:pPr>
              <a:lnSpc>
                <a:spcPct val="107000"/>
              </a:lnSpc>
              <a:spcAft>
                <a:spcPts val="800"/>
              </a:spcAft>
            </a:pPr>
            <a:endParaRPr lang="en-US" sz="1200" baseline="30000" dirty="0">
              <a:effectLst/>
              <a:latin typeface="Calibri" panose="020F0502020204030204" pitchFamily="34" charset="0"/>
              <a:cs typeface="Tunga" panose="020B0502040204020203"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200" b="1" dirty="0" err="1"/>
              <a:t>Gráfico</a:t>
            </a:r>
            <a:r>
              <a:rPr lang="en-US" sz="1200" b="1" dirty="0"/>
              <a:t> </a:t>
            </a:r>
            <a:r>
              <a:rPr lang="en-US" sz="1200" b="1" dirty="0" err="1"/>
              <a:t>tres</a:t>
            </a:r>
            <a:r>
              <a:rPr lang="en-US" sz="1200" b="1" dirty="0"/>
              <a:t>: n.° total</a:t>
            </a:r>
            <a:r>
              <a:rPr lang="x-none" sz="1200" b="1" dirty="0"/>
              <a:t> de incidentes del distrito por mes:</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133 fueron en septiembre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311 fueron en octubre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371 fueron en noviembre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281 fueron en diciembre</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250 fueron en enero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248 fueron en febrero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500 fueron en marzo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300 fueron en abril</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404 fueron en mayo</a:t>
            </a: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kern="1200" dirty="0">
                <a:effectLst/>
                <a:latin typeface="Calibri" panose="020F0502020204030204" pitchFamily="34" charset="0"/>
                <a:cs typeface="Tunga" panose="020B0502040204020203" pitchFamily="34" charset="0"/>
              </a:rPr>
              <a:t>150 fueron en junio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12640198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Flujo del proceso: medidas de </a:t>
            </a:r>
            <a:r>
              <a:rPr lang="en-US" sz="1200" b="1" dirty="0" err="1">
                <a:latin typeface="Arial" panose="020B0604020202020204" pitchFamily="34" charset="0"/>
                <a:cs typeface="Arial" panose="020B0604020202020204" pitchFamily="34" charset="0"/>
              </a:rPr>
              <a:t>restricción</a:t>
            </a:r>
            <a:r>
              <a:rPr lang="x-none" sz="1200" b="1" dirty="0">
                <a:latin typeface="Arial" panose="020B0604020202020204" pitchFamily="34" charset="0"/>
                <a:cs typeface="Arial" panose="020B0604020202020204" pitchFamily="34" charset="0"/>
              </a:rPr>
              <a:t> de estudiantes:</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1" dirty="0">
              <a:latin typeface="Arial" panose="020B0604020202020204" pitchFamily="34" charset="0"/>
              <a:cs typeface="Arial" panose="020B060402020202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1. Inicio Los docentes y los administradores reciben formación sobre las medidas de apaciguamiento y </a:t>
            </a:r>
            <a:r>
              <a:rPr lang="en-US" sz="1200" b="1"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Todos los empleados de la escuela reciben formación sobre las políticas de apaciguamiento. Algunos empleados también reciben formación para efectuar medidas de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de forma segura.</a:t>
            </a: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2. Esfuerzos de apaciguamiento:</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en-US" sz="1200" kern="0" dirty="0">
                <a:solidFill>
                  <a:srgbClr val="2E2E38"/>
                </a:solidFill>
                <a:latin typeface="EYInterstate Light"/>
                <a:ea typeface="ＭＳ Ｐゴシック" panose="020B0600070205080204" pitchFamily="34" charset="-128"/>
                <a:cs typeface="Calibri" panose="020F0502020204030204" pitchFamily="34" charset="0"/>
              </a:rPr>
              <a:t>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i un estudiante no coopera, el personal de la escuela intentará calmar la situación mediante tácticas verbales o conductuales</a:t>
            </a:r>
            <a:r>
              <a:rPr lang="en-US" sz="12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3. Aplicación de la </a:t>
            </a:r>
            <a:r>
              <a:rPr lang="en-US" sz="1200" b="1"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en-US" sz="1200" kern="0" dirty="0">
                <a:solidFill>
                  <a:srgbClr val="2E2E38"/>
                </a:solidFill>
                <a:latin typeface="EYInterstate Light"/>
                <a:ea typeface="ＭＳ Ｐゴシック" panose="020B0600070205080204" pitchFamily="34" charset="-128"/>
                <a:cs typeface="Calibri" panose="020F0502020204030204" pitchFamily="34" charset="0"/>
              </a:rPr>
              <a:t>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i el estudiante sigue constituyendo un peligro inmediato para sí mismo o para los demás, se lo puede llegar a contener físicamente en el caso de que fracasen los demás esfuerzos de apaciguamiento</a:t>
            </a:r>
            <a:r>
              <a:rPr lang="en-US" sz="12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4. Comunicación con el líder escolar:</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en-US" sz="1200" kern="0" dirty="0">
                <a:solidFill>
                  <a:srgbClr val="2E2E38"/>
                </a:solidFill>
                <a:latin typeface="EYInterstate Light"/>
                <a:ea typeface="ＭＳ Ｐゴシック" panose="020B0600070205080204" pitchFamily="34" charset="-128"/>
                <a:cs typeface="Calibri" panose="020F0502020204030204" pitchFamily="34" charset="0"/>
              </a:rPr>
              <a:t>T</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an pronto como se efectúe una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o mientras se esté llevando a cabo, se informará al líder escolar (en caso de que no aún participe del manejo del incidente)</a:t>
            </a:r>
            <a:r>
              <a:rPr lang="en-US" sz="12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5. Notificación a la familia sobre la </a:t>
            </a:r>
            <a:r>
              <a:rPr lang="en-US" sz="1200" b="1"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Dentro de las 24 horas, pero generalmente al final de la jornada escolar, el contacto escolar notificará a la familia sobre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efectuada por el medio de contacto de preferencia. Las familias también recibirán un aviso por escrito sobre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en un plazo de tres días lectivos</a:t>
            </a:r>
            <a:r>
              <a:rPr lang="en-US" sz="12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6. (Oportunidad de mejora identificada) El líder escolar recibe un aviso escrito con información sobre la </a:t>
            </a:r>
            <a:r>
              <a:rPr lang="en-US" sz="1200" b="1"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Debe existir un proceso más formal para que el contacto escolar principal implicado en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proporcione al líder escolar toda la información necesaria para registrar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de manera adecuada en el Portal de seguridad del DESE y a la vez sirva como fuente de validación de datos antes de que la oficina central de las BPS certifique los datos anualmente.</a:t>
            </a:r>
          </a:p>
          <a:p>
            <a:pPr defTabSz="674483" eaLnBrk="0" hangingPunct="0">
              <a:defRPr/>
            </a:pPr>
            <a:endParaRPr lang="en-IN"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7. La </a:t>
            </a:r>
            <a:r>
              <a:rPr lang="en-US" sz="1200" b="1"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 se registra en el Portal de Seguridad del DESE:</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el líder escolar (o delegado) registra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en el Portal de Seguridad del DESE a partir de la información proporcionada en el informe escrito del contacto escolar. Si la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restricción</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involucra una lesión, por ley estatal, se debe informar en un plazo de tres días lectivos. De lo contrario, por ley estatal, todas las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restricciones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deben notificarse al final del año escolar, aunque el DESE prefiere que se notifiquen tan pronto como sea posible.</a:t>
            </a:r>
            <a:endParaRPr lang="en-IN"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8. (Oportunidad de mejora identificada) La oficina central de las BPS realiza una validación trimestral en todo el distrito: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La oficina central de las BPS debe realizar una comprobación periódica de la lógica y la integridad de los datos para asegurarse de que se registran todas las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restricciones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en el Portal del DESE. Puede comparar los registros de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restricciones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de las herramientas que las escuelas utilizan (p. ej., Aspen) con las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restricciones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del Portal del DESE.</a:t>
            </a:r>
            <a:endParaRPr lang="en-IN" sz="1200" kern="0" dirty="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solidFill>
                  <a:srgbClr val="2E2E38"/>
                </a:solidFill>
                <a:latin typeface="EYInterstate Light"/>
                <a:ea typeface="ＭＳ Ｐゴシック" panose="020B0600070205080204" pitchFamily="34" charset="-128"/>
                <a:cs typeface="Calibri" panose="020F0502020204030204" pitchFamily="34" charset="0"/>
              </a:rPr>
              <a:t>9. (Oportunidad de mejora identificada) Fin BS certificará los datos al final del año escolar:</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solidFill>
                  <a:srgbClr val="2E2E38"/>
                </a:solidFill>
                <a:latin typeface="EYInterstate Light"/>
                <a:ea typeface="ＭＳ Ｐゴシック" panose="020B0600070205080204" pitchFamily="34" charset="-128"/>
                <a:cs typeface="Calibri" panose="020F0502020204030204" pitchFamily="34" charset="0"/>
              </a:rPr>
              <a:t>La oficina central de las BPS debe realizar una comprobación formal de la precisión y la integridad de los datos de las </a:t>
            </a:r>
            <a:r>
              <a:rPr lang="en-US" sz="1200" kern="0" dirty="0" err="1">
                <a:solidFill>
                  <a:srgbClr val="2E2E38"/>
                </a:solidFill>
                <a:latin typeface="EYInterstate Light"/>
                <a:ea typeface="ＭＳ Ｐゴシック" panose="020B0600070205080204" pitchFamily="34" charset="-128"/>
                <a:cs typeface="Calibri" panose="020F0502020204030204" pitchFamily="34" charset="0"/>
              </a:rPr>
              <a:t>restricciones</a:t>
            </a:r>
            <a:r>
              <a:rPr lang="x-none" sz="1200" kern="0" dirty="0">
                <a:solidFill>
                  <a:srgbClr val="2E2E38"/>
                </a:solidFill>
                <a:latin typeface="EYInterstate Light"/>
                <a:ea typeface="ＭＳ Ｐゴシック" panose="020B0600070205080204" pitchFamily="34" charset="-128"/>
                <a:cs typeface="Calibri" panose="020F0502020204030204" pitchFamily="34" charset="0"/>
              </a:rPr>
              <a:t> al final del año escolar para validarlos antes de informarlos al DESE</a:t>
            </a:r>
            <a:r>
              <a:rPr lang="en-US" sz="12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0334698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F7A73A1-36D0-4DD7-A9E3-C1335240F6E2}" type="slidenum">
              <a:rPr lang="en-US" smtClean="0"/>
              <a:t>89</a:t>
            </a:fld>
            <a:endParaRPr lang="en-US"/>
          </a:p>
        </p:txBody>
      </p:sp>
    </p:spTree>
    <p:extLst>
      <p:ext uri="{BB962C8B-B14F-4D97-AF65-F5344CB8AC3E}">
        <p14:creationId xmlns:p14="http://schemas.microsoft.com/office/powerpoint/2010/main" val="22660061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B43D19E-BFDB-4C92-8EDD-32EDDA8F41DF}" type="slidenum">
              <a:rPr lang="en-GB" smtClean="0"/>
              <a:pPr/>
              <a:t>9</a:t>
            </a:fld>
            <a:endParaRPr lang="en-GB"/>
          </a:p>
        </p:txBody>
      </p:sp>
    </p:spTree>
    <p:extLst>
      <p:ext uri="{BB962C8B-B14F-4D97-AF65-F5344CB8AC3E}">
        <p14:creationId xmlns:p14="http://schemas.microsoft.com/office/powerpoint/2010/main" val="113482574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118647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a:t>Gráfico uno: informes sobre </a:t>
            </a:r>
            <a:r>
              <a:rPr lang="en-US" sz="1200" b="1" err="1"/>
              <a:t>restricciones</a:t>
            </a:r>
            <a:r>
              <a:rPr lang="x-none" sz="1200" b="1"/>
              <a:t> de alumnos, por base de datos </a:t>
            </a:r>
            <a:r>
              <a:rPr lang="x-none" sz="1200" b="1" i="0"/>
              <a:t>Año escolar 2021-2022:</a:t>
            </a:r>
          </a:p>
          <a:p>
            <a:pPr>
              <a:lnSpc>
                <a:spcPct val="107000"/>
              </a:lnSpc>
              <a:spcAft>
                <a:spcPts val="800"/>
              </a:spcAft>
            </a:pPr>
            <a:r>
              <a:rPr lang="x-none" sz="1200" kern="1200">
                <a:effectLst/>
                <a:latin typeface="Calibri" panose="020F0502020204030204" pitchFamily="34" charset="0"/>
                <a:cs typeface="Tunga" panose="020B0502040204020203" pitchFamily="34" charset="0"/>
              </a:rPr>
              <a:t>Hubo 89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que solo se informaron en Aspen, 76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que solo se informaron en DESE y 128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que se informaron en ambos sistemas. El número total de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informadas a BPS fue de 217. El número total de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informadas al DESE fue de 204. A pesar del requisito de informar todas las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al DESE, 89 de las 293 </a:t>
            </a:r>
            <a:r>
              <a:rPr lang="en-US" sz="1200" kern="1200" err="1">
                <a:effectLst/>
                <a:latin typeface="Calibri" panose="020F0502020204030204" pitchFamily="34" charset="0"/>
                <a:cs typeface="Tunga" panose="020B0502040204020203" pitchFamily="34" charset="0"/>
              </a:rPr>
              <a:t>restricciones</a:t>
            </a:r>
            <a:r>
              <a:rPr lang="x-none" sz="1200" kern="1200">
                <a:effectLst/>
                <a:latin typeface="Calibri" panose="020F0502020204030204" pitchFamily="34" charset="0"/>
                <a:cs typeface="Tunga" panose="020B0502040204020203" pitchFamily="34" charset="0"/>
              </a:rPr>
              <a:t> analizadas, alrededor del 30 %, solo se informaron en Aspen. </a:t>
            </a:r>
            <a:endParaRPr lang="en-US" sz="1200" baseline="30000">
              <a:effectLst/>
              <a:latin typeface="Calibri" panose="020F0502020204030204" pitchFamily="34" charset="0"/>
              <a:cs typeface="Tunga"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7A73A1-36D0-4DD7-A9E3-C1335240F6E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2231781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a:t>Las BPS utilizan algunos sistemas diferentes para llevar un seguimiento de los datos de funcionamiento puntual que se informan al DESE. En el diagrama, se presenta lo siguiente:</a:t>
            </a:r>
          </a:p>
          <a:p>
            <a:endParaRPr lang="en-US"/>
          </a:p>
          <a:p>
            <a:pPr rtl="0"/>
            <a:r>
              <a:rPr lang="x-none"/>
              <a:t>Hay tres datos de origen que se utilizan en los cálculos del funcionamiento puntual del autobús matutino: rutas no cubiertas que se controlan en una hoja de Google, planificación de rutas que se realiza en Versatrans Onscreen Routing and Planning y horas de llegada por la mañana que se registran en Versatrans Onscreen. Los autobuses también recogen datos de GPS a través de Zonar, pero esos datos no se utilizan actualmente en los cálculos del funcionamiento puntual del autobús matutino.</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7228154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x-none" b="1" dirty="0"/>
              <a:t>Conciliación entre los datos de la ruta planificada y los datos de llegada:</a:t>
            </a:r>
            <a:endParaRPr lang="en-US" b="0" dirty="0"/>
          </a:p>
          <a:p>
            <a:r>
              <a:rPr lang="x-none" b="0" dirty="0"/>
              <a:t>Hubo 106 847 rutas matutinas planificadas, pero las BPS solo proporcionaron un total de 80 835 llegadas al DESE.</a:t>
            </a:r>
          </a:p>
          <a:p>
            <a:r>
              <a:rPr lang="x-none" b="0" dirty="0"/>
              <a:t>Para obtener los datos de "Llegadas en total" que proporcionaron las BPS, en función del total de rutas matutinas planificadas, se realizaron los siguientes ajustes:</a:t>
            </a:r>
          </a:p>
          <a:p>
            <a:pPr marL="171450" indent="-171450">
              <a:buFont typeface="Arial" panose="020B0604020202020204" pitchFamily="34" charset="0"/>
              <a:buChar char="•"/>
            </a:pPr>
            <a:r>
              <a:rPr lang="x-none" b="0" dirty="0"/>
              <a:t>Restar 1472 rutas de escuelas privadas o chárter</a:t>
            </a:r>
          </a:p>
          <a:p>
            <a:pPr marL="171450" indent="-171450">
              <a:buFont typeface="Arial" panose="020B0604020202020204" pitchFamily="34" charset="0"/>
              <a:buChar char="•"/>
            </a:pPr>
            <a:r>
              <a:rPr lang="x-none" b="0" dirty="0"/>
              <a:t>Restar 1825 rutas no cubiertas</a:t>
            </a:r>
          </a:p>
          <a:p>
            <a:pPr marL="171450" indent="-171450">
              <a:buFont typeface="Arial" panose="020B0604020202020204" pitchFamily="34" charset="0"/>
              <a:buChar char="•"/>
            </a:pPr>
            <a:r>
              <a:rPr lang="x-none" b="0" dirty="0"/>
              <a:t>Restar 26 327 rutas planificadas sin datos de llegada</a:t>
            </a:r>
          </a:p>
          <a:p>
            <a:pPr marL="171450" indent="-171450">
              <a:buFont typeface="Arial" panose="020B0604020202020204" pitchFamily="34" charset="0"/>
              <a:buChar char="•"/>
            </a:pPr>
            <a:r>
              <a:rPr lang="x-none" b="0" dirty="0"/>
              <a:t>Sumar 3558 llegadas matutinas sin planificar</a:t>
            </a:r>
          </a:p>
          <a:p>
            <a:pPr marL="171450" indent="-171450">
              <a:buFont typeface="Arial" panose="020B0604020202020204" pitchFamily="34" charset="0"/>
              <a:buChar char="•"/>
            </a:pPr>
            <a:r>
              <a:rPr lang="x-none" b="0" dirty="0"/>
              <a:t>Sumar 18 llegadas duplicadas</a:t>
            </a:r>
          </a:p>
          <a:p>
            <a:pPr marL="171450" indent="-171450">
              <a:buFont typeface="Arial" panose="020B0604020202020204" pitchFamily="34" charset="0"/>
              <a:buChar char="•"/>
            </a:pPr>
            <a:r>
              <a:rPr lang="x-none" b="0" dirty="0"/>
              <a:t>Sumar 36 llegadas duplicadas con diferentes horas de llegada</a:t>
            </a:r>
          </a:p>
        </p:txBody>
      </p:sp>
      <p:sp>
        <p:nvSpPr>
          <p:cNvPr id="4" name="Slide Number Placeholder 3"/>
          <p:cNvSpPr>
            <a:spLocks noGrp="1"/>
          </p:cNvSpPr>
          <p:nvPr>
            <p:ph type="sldNum" sz="quarter" idx="5"/>
          </p:nvPr>
        </p:nvSpPr>
        <p:spPr/>
        <p:txBody>
          <a:bodyPr/>
          <a:lstStyle/>
          <a:p>
            <a:fld id="{5B43D19E-BFDB-4C92-8EDD-32EDDA8F41DF}" type="slidenum">
              <a:rPr lang="en-GB" smtClean="0"/>
              <a:pPr/>
              <a:t>93</a:t>
            </a:fld>
            <a:endParaRPr lang="en-GB"/>
          </a:p>
        </p:txBody>
      </p:sp>
    </p:spTree>
    <p:extLst>
      <p:ext uri="{BB962C8B-B14F-4D97-AF65-F5344CB8AC3E}">
        <p14:creationId xmlns:p14="http://schemas.microsoft.com/office/powerpoint/2010/main" val="194192828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1613751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873885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81813569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4831719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Flujo de proceso: proceso de la Línea de Ayuda de las BPS:</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1" dirty="0">
              <a:latin typeface="Arial" panose="020B0604020202020204" pitchFamily="34" charset="0"/>
              <a:cs typeface="Arial" panose="020B060402020202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Nota: </a:t>
            </a:r>
          </a:p>
          <a:p>
            <a:pPr defTabSz="674483" eaLnBrk="0" hangingPunct="0">
              <a:defRPr/>
            </a:pPr>
            <a:r>
              <a:rPr lang="x-none" sz="800" i="0" kern="0" dirty="0">
                <a:latin typeface="EYInterstate Light"/>
                <a:ea typeface="ＭＳ Ｐゴシック" panose="020B0600070205080204" pitchFamily="34" charset="-128"/>
                <a:cs typeface="Calibri" panose="020F0502020204030204" pitchFamily="34" charset="0"/>
              </a:rPr>
              <a:t>Las familias pueden presentar quejas a través de varios métodos diferentes. El enfoque de este flujo de proceso está en la Línea de Ayuda de las BPS, que es el foro principal para las quejas de las familias</a:t>
            </a:r>
            <a:r>
              <a:rPr lang="en-GB" sz="800" i="0" kern="0" dirty="0">
                <a:latin typeface="EYInterstate Light"/>
                <a:ea typeface="ＭＳ Ｐゴシック" panose="020B0600070205080204" pitchFamily="34" charset="-128"/>
                <a:cs typeface="Calibri" panose="020F0502020204030204" pitchFamily="34" charset="0"/>
              </a:rPr>
              <a:t>.</a:t>
            </a:r>
            <a:endParaRPr lang="x-none" sz="800" i="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b="1" i="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1. Inicio </a:t>
            </a:r>
            <a:r>
              <a:rPr lang="x-none" sz="800" b="1" kern="0" dirty="0">
                <a:latin typeface="EYInterstate Light"/>
                <a:ea typeface="ＭＳ Ｐゴシック" panose="020B0600070205080204" pitchFamily="34" charset="-128"/>
                <a:cs typeface="Calibri" panose="020F0502020204030204" pitchFamily="34" charset="0"/>
              </a:rPr>
              <a:t>Inicio del proceso de queja de las familias: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Los padres, las madres o tutores tienen una queja que desean presentar o informar. Las familias pueden presentar sus quejas de varias maneras. Pueden ponerse en contacto directamente con el líder escolar o con cualquier punto de contacto del distrito de las BPS, o pueden llamar a otra línea directa (p. ej., la Línea Directa contra el Acoso Escolar). A partir de mayo de 2022, se ha implementado una Línea de Ayuda de las BPS que acepta cualquier llamada que incluya, entre otras, quejas de las familias. En el año escolar actual, los líderes escolares también pueden denunciar los incidentes de acoso escolar de los estudiantes en Aspen.</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2. Seguimiento de quejas:</a:t>
            </a:r>
            <a:r>
              <a:rPr lang="x-none" sz="8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Si un padre, madre o tutor presenta una queja a nivel de la escuela directamente o con otra línea directa, no existe un sistema centralizado formal para realizar el seguimiento de estas quejas. Sin embargo, con la nueva Línea de Ayuda de las BPS, hay especialistas que escuchan la queja de las familias e intentan resolverla o transferir a la persona que llama al departamento adecuado que pueda ayudarla a resolver su queja (p. ej., la Línea Directa contra el Acoso Escolar). La Línea de Ayuda de las BPS crea un tique en Freshdesk que registra con qué se relaciona la queja (p. ej., acoso escolar, asunto de seguridad) para realizar un seguimiento de la queja</a:t>
            </a:r>
            <a:r>
              <a:rPr lang="en-GB" sz="800" kern="0" dirty="0">
                <a:latin typeface="EYInterstate Light"/>
                <a:ea typeface="ＭＳ Ｐゴシック" panose="020B0600070205080204" pitchFamily="34" charset="-128"/>
                <a:cs typeface="Calibri" panose="020F0502020204030204" pitchFamily="34" charset="0"/>
              </a:rPr>
              <a:t>.</a:t>
            </a:r>
            <a:endParaRPr lang="x-none"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3. Tique creado en Freshdesk: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Se crea un tique para la queja en Freshdesk y este registra elementos clave de la persona que llama (p. ej., quién presentó la queja; la priorización de la queja en una escala baja, media, alta; tiempo de resolución; información de contacto). Se crea el tique para ayudar a realizar un seguimiento de la queja o el problema hasta que se resuelva.</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4. (Oportunidad de mejora identificada) Estado futuro recomendado:</a:t>
            </a:r>
            <a:r>
              <a:rPr lang="x-none" sz="8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Cree una política que describa qué llamadas, inquietudes, problemas o quejas justifican la creación de un tique y orientación adicional sobre cómo usar Freshdesk.</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5. Escalar una queja o inquietud:</a:t>
            </a:r>
            <a:r>
              <a:rPr lang="x-none" sz="8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Si el especialista de la Línea Directa no puede resolver el problema de la persona que llama, debe comprender cuál es el problema y encontrar qué departamento puede ayudar a resolver dicho problema.</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6. Transferir a la persona que llama al departamento correspondiente: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El especialista de la Línea de Ayuda guía a la persona que llama a través del proceso de comunicarse con el departamento apropiado, transfiere directamente a la persona al departamento o etiqueta al personal en un departamento apropiado para responder y hacer un seguimiento con la familia</a:t>
            </a:r>
            <a:r>
              <a:rPr lang="en-GB" sz="800" kern="0" dirty="0">
                <a:latin typeface="EYInterstate Light"/>
                <a:ea typeface="ＭＳ Ｐゴシック" panose="020B0600070205080204" pitchFamily="34" charset="-128"/>
                <a:cs typeface="Calibri" panose="020F0502020204030204" pitchFamily="34" charset="0"/>
              </a:rPr>
              <a:t>.</a:t>
            </a:r>
            <a:endParaRPr lang="x-none"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7. (Oportunidad de mejora identificada) Estado futuro recomendado:</a:t>
            </a:r>
            <a:r>
              <a:rPr lang="x-none" sz="8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Otros departamentos (p. ej., la Línea Directa contra el Acoso Escolar) también deben utilizar Freshdesk para rastrear y supervisar las quejas. De este modo, existiría a nivel central un sistema centralizado de presentación y seguimiento de las quejas de las familias. En caso de que una queja no pase primero directamente por la Línea de Ayuda de las BPS, los demás departamentos también pueden enviar y rastrear quejas en un sistema centralizado como Freshdesk.</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8. Seguimiento para ver si se resolvió la queja o inquietud: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Una vez que la persona que llama se transfiere a otro departamento, el especialista realiza un seguimiento con el departamento respectivo y el padre o la madre para determinar si el problema de la persona que llama se resolvió. El departamento que atiende la llamada también debe informar a la Línea de Ayuda de las BPS cuando se haya resuelto el problema para que el tique creado para la persona que llama se pueda etiquetar como "resuelto".</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800" b="1" kern="0" dirty="0">
                <a:latin typeface="EYInterstate Light"/>
                <a:ea typeface="ＭＳ Ｐゴシック" panose="020B0600070205080204" pitchFamily="34" charset="-128"/>
                <a:cs typeface="Calibri" panose="020F0502020204030204" pitchFamily="34" charset="0"/>
              </a:rPr>
              <a:t>9. Fin Cuando se resuelve la queja o inquietud de la persona que llama: </a:t>
            </a:r>
          </a:p>
          <a:p>
            <a:pPr defTabSz="674483" eaLnBrk="0" hangingPunct="0">
              <a:defRPr/>
            </a:pPr>
            <a:r>
              <a:rPr lang="x-none" sz="800" kern="0" dirty="0">
                <a:latin typeface="EYInterstate Light"/>
                <a:ea typeface="ＭＳ Ｐゴシック" panose="020B0600070205080204" pitchFamily="34" charset="-128"/>
                <a:cs typeface="Calibri" panose="020F0502020204030204" pitchFamily="34" charset="0"/>
              </a:rPr>
              <a:t>El tique se marca como resuelto y se envía una encuesta a la persona que llama para obtener comentarios sobre su interacción con la Línea de Ayuda y saber si está satisfecha con el resultado.</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marL="0" marR="0" lvl="0" indent="0" algn="l" defTabSz="674483" rtl="0" eaLnBrk="0" fontAlgn="auto" latinLnBrk="0" hangingPunct="0">
              <a:lnSpc>
                <a:spcPct val="100000"/>
              </a:lnSpc>
              <a:spcBef>
                <a:spcPts val="0"/>
              </a:spcBef>
              <a:spcAft>
                <a:spcPts val="0"/>
              </a:spcAft>
              <a:buClrTx/>
              <a:buSzTx/>
              <a:buFontTx/>
              <a:buNone/>
              <a:tabLst/>
              <a:defRPr/>
            </a:pPr>
            <a:r>
              <a:rPr lang="x-none" sz="800" b="1" i="0" kern="0" dirty="0">
                <a:latin typeface="EYInterstate Light"/>
                <a:ea typeface="ＭＳ Ｐゴシック" panose="020B0600070205080204" pitchFamily="34" charset="-128"/>
                <a:cs typeface="Calibri" panose="020F0502020204030204" pitchFamily="34" charset="0"/>
              </a:rPr>
              <a:t>Nota: </a:t>
            </a:r>
          </a:p>
          <a:p>
            <a:pPr marL="0" marR="0" lvl="0" indent="0" algn="l" defTabSz="674483" rtl="0" eaLnBrk="0" fontAlgn="auto" latinLnBrk="0" hangingPunct="0">
              <a:lnSpc>
                <a:spcPct val="100000"/>
              </a:lnSpc>
              <a:spcBef>
                <a:spcPts val="0"/>
              </a:spcBef>
              <a:spcAft>
                <a:spcPts val="0"/>
              </a:spcAft>
              <a:buClrTx/>
              <a:buSzTx/>
              <a:buFontTx/>
              <a:buNone/>
              <a:tabLst/>
              <a:defRPr/>
            </a:pPr>
            <a:r>
              <a:rPr lang="x-none" sz="800" i="0" kern="0" dirty="0">
                <a:latin typeface="EYInterstate Light"/>
                <a:ea typeface="ＭＳ Ｐゴシック" panose="020B0600070205080204" pitchFamily="34" charset="-128"/>
                <a:cs typeface="Calibri" panose="020F0502020204030204" pitchFamily="34" charset="0"/>
              </a:rPr>
              <a:t>Las BPS no requieren formalmente que los datos de quejas de las familias se informen al DESE.</a:t>
            </a: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800" kern="0" dirty="0">
              <a:latin typeface="EYInterstate Light"/>
              <a:ea typeface="ＭＳ Ｐゴシック" panose="020B0600070205080204" pitchFamily="34" charset="-128"/>
              <a:cs typeface="Calibri" panose="020F0502020204030204" pitchFamily="34" charset="0"/>
            </a:endParaRPr>
          </a:p>
        </p:txBody>
      </p:sp>
      <p:sp>
        <p:nvSpPr>
          <p:cNvPr id="4" name="Slide Number Placeholder 3"/>
          <p:cNvSpPr>
            <a:spLocks noGrp="1"/>
          </p:cNvSpPr>
          <p:nvPr>
            <p:ph type="sldNum" sz="quarter" idx="5"/>
          </p:nvPr>
        </p:nvSpPr>
        <p:spPr/>
        <p:txBody>
          <a:bodyPr/>
          <a:lstStyle/>
          <a:p>
            <a:fld id="{5B43D19E-BFDB-4C92-8EDD-32EDDA8F41DF}" type="slidenum">
              <a:rPr lang="en-GB" smtClean="0"/>
              <a:pPr/>
              <a:t>98</a:t>
            </a:fld>
            <a:endParaRPr lang="en-GB"/>
          </a:p>
        </p:txBody>
      </p:sp>
    </p:spTree>
    <p:extLst>
      <p:ext uri="{BB962C8B-B14F-4D97-AF65-F5344CB8AC3E}">
        <p14:creationId xmlns:p14="http://schemas.microsoft.com/office/powerpoint/2010/main" val="319496095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x-none" sz="1200" b="1" dirty="0">
                <a:latin typeface="Arial" panose="020B0604020202020204" pitchFamily="34" charset="0"/>
                <a:cs typeface="Arial" panose="020B0604020202020204" pitchFamily="34" charset="0"/>
              </a:rPr>
              <a:t>Flujo de proceso: proceso de la Línea Directa contra el Acoso Escolar:</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1"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x-none" sz="800" b="1" i="0" kern="0" dirty="0">
                <a:latin typeface="EYInterstate Light"/>
                <a:ea typeface="ＭＳ Ｐゴシック" panose="020B0600070205080204" pitchFamily="34" charset="-128"/>
                <a:cs typeface="Calibri" panose="020F0502020204030204" pitchFamily="34" charset="0"/>
              </a:rPr>
              <a:t>Nota: </a:t>
            </a:r>
            <a:r>
              <a:rPr lang="x-none" sz="800" i="0" kern="0" dirty="0">
                <a:latin typeface="EYInterstate Light"/>
                <a:ea typeface="ＭＳ Ｐゴシック" panose="020B0600070205080204" pitchFamily="34" charset="-128"/>
                <a:cs typeface="Calibri" panose="020F0502020204030204" pitchFamily="34" charset="0"/>
              </a:rPr>
              <a:t>Las familias pueden presentar quejas a través de varios métodos diferentes. El enfoque de este flujo de proceso está en la Línea de Ayuda de las BPS, que es el foro principal para las quejas de las familias</a:t>
            </a:r>
            <a:r>
              <a:rPr lang="en-GB" sz="800" i="0" kern="0" dirty="0">
                <a:latin typeface="EYInterstate Light"/>
                <a:ea typeface="ＭＳ Ｐゴシック" panose="020B0600070205080204" pitchFamily="34" charset="-128"/>
                <a:cs typeface="Calibri" panose="020F0502020204030204" pitchFamily="34" charset="0"/>
              </a:rPr>
              <a:t>.</a:t>
            </a:r>
            <a:endParaRPr lang="en-US" sz="1200" b="1" i="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200" b="1" dirty="0">
              <a:latin typeface="Arial" panose="020B0604020202020204" pitchFamily="34" charset="0"/>
              <a:cs typeface="Arial" panose="020B060402020202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1. Inicio Inicio del proceso de quejas de las familias con la Línea Directa contra el Acoso Escolar:</a:t>
            </a:r>
            <a:r>
              <a:rPr lang="x-none" sz="12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Cualquier persona puede comunicarse con la Línea Directa contra el Acoso Escolar, incluidos los padres, las madres o tutores, y también hay una opción para enviar un formulario de queja por acoso escolar en línea. El formulario de queja se completa automáticamente en una hoja de Google que tiene un registro de todos los formularios de acoso enviados. El padre, la madre o tutor también puede comunicarse con el líder escolar sobre la situación de acoso escolar y el líder escolar enviará estos formularios con respecto a la situación.</a:t>
            </a:r>
          </a:p>
          <a:p>
            <a:pPr defTabSz="674483" eaLnBrk="0" hangingPunct="0">
              <a:defRPr/>
            </a:pPr>
            <a:endParaRPr lang="en-US"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2. El especialista en acoso escolar revisa la queja: </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Un especialista de la Línea Directa contra el Acoso Escolar recibe y revisa los formularios y los envía a la escuela asociada con la queja. </a:t>
            </a: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3. El líder escolar responde a la queja:</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Los líderes escolares tienen 48 horas para responder a las familias sobre una queja por acoso escolar. La escuela investigará la situación. Las familias también puede ponerse en contacto directamente con una escuela, que puede iniciar el proceso de investigación. Si uno de los estudiantes involucrados en la queja por acoso escolar tiene un IEP, el equipo del IEP de la escuela participará en la investigación.</a:t>
            </a: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4. Si la investigación no se completa en 5 días: </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El superintendente académico y el líder operativo reciben una notificación de que no se ha completado una investigación en 5 días. El superintendente académico se involucra en el caso para asegurarse de que se realice la investigación.</a:t>
            </a: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5. Resultados de la investigación: </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Una vez que se complete la investigación, se implementará un plan de apoyo de seguridad para la víctima del acoso escolar. La escuela implementará un plan de acción para el agresor de la situación.</a:t>
            </a:r>
          </a:p>
          <a:p>
            <a:pPr defTabSz="674483" eaLnBrk="0" hangingPunct="0">
              <a:defRPr/>
            </a:pPr>
            <a:endParaRPr lang="en-US"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6. Una vez que se completa la investigación:</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Un especialista de la línea directa actualiza el caso como cerrado en la hoja de Google una vez que se completa la investigación.</a:t>
            </a:r>
          </a:p>
          <a:p>
            <a:pPr defTabSz="674483" eaLnBrk="0" hangingPunct="0">
              <a:defRPr/>
            </a:pPr>
            <a:endParaRPr lang="en-US"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r>
              <a:rPr lang="x-none" sz="1200" b="1" kern="0" dirty="0">
                <a:latin typeface="EYInterstate Light"/>
                <a:ea typeface="ＭＳ Ｐゴシック" panose="020B0600070205080204" pitchFamily="34" charset="-128"/>
                <a:cs typeface="Calibri" panose="020F0502020204030204" pitchFamily="34" charset="0"/>
              </a:rPr>
              <a:t>7. (Oportunidad de mejora identificada) Fin Estado futuro recomendado:</a:t>
            </a:r>
            <a:r>
              <a:rPr lang="x-none" sz="1200" kern="0" dirty="0">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1200" kern="0" dirty="0">
                <a:latin typeface="EYInterstate Light"/>
                <a:ea typeface="ＭＳ Ｐゴシック" panose="020B0600070205080204" pitchFamily="34" charset="-128"/>
                <a:cs typeface="Calibri" panose="020F0502020204030204" pitchFamily="34" charset="0"/>
              </a:rPr>
              <a:t>Existe una política y un procedimiento para supervisar las quejas por acoso escolar para garantizar que se resuelvan. Esto también incluye revisar las resoluciones para garantizar que las escuelas implementen el apoyo y los planes de acción y los sigan según sea necesario.</a:t>
            </a: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a:p>
            <a:pPr defTabSz="674483" eaLnBrk="0" hangingPunct="0">
              <a:defRPr/>
            </a:pPr>
            <a:endParaRPr lang="en-IN" sz="1200" kern="0" dirty="0">
              <a:latin typeface="EYInterstate Light"/>
              <a:ea typeface="ＭＳ Ｐゴシック" panose="020B0600070205080204" pitchFamily="34" charset="-128"/>
              <a:cs typeface="Calibri" panose="020F0502020204030204" pitchFamily="34" charset="0"/>
            </a:endParaRPr>
          </a:p>
        </p:txBody>
      </p:sp>
      <p:sp>
        <p:nvSpPr>
          <p:cNvPr id="4" name="Slide Number Placeholder 3"/>
          <p:cNvSpPr>
            <a:spLocks noGrp="1"/>
          </p:cNvSpPr>
          <p:nvPr>
            <p:ph type="sldNum" sz="quarter" idx="5"/>
          </p:nvPr>
        </p:nvSpPr>
        <p:spPr/>
        <p:txBody>
          <a:bodyPr/>
          <a:lstStyle/>
          <a:p>
            <a:fld id="{5B43D19E-BFDB-4C92-8EDD-32EDDA8F41DF}" type="slidenum">
              <a:rPr lang="en-GB" smtClean="0"/>
              <a:pPr/>
              <a:t>99</a:t>
            </a:fld>
            <a:endParaRPr lang="en-GB"/>
          </a:p>
        </p:txBody>
      </p:sp>
    </p:spTree>
    <p:extLst>
      <p:ext uri="{BB962C8B-B14F-4D97-AF65-F5344CB8AC3E}">
        <p14:creationId xmlns:p14="http://schemas.microsoft.com/office/powerpoint/2010/main" val="39002292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xml"/></Relationships>
</file>

<file path=ppt/slideLayouts/_rels/slideLayout8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x-none" sz="1200">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tx2"/>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15" name="Group 4">
            <a:extLst>
              <a:ext uri="{FF2B5EF4-FFF2-40B4-BE49-F238E27FC236}">
                <a16:creationId xmlns:a16="http://schemas.microsoft.com/office/drawing/2014/main" id="{6B891F47-1BBE-4926-81DF-B17907D2F8E1}"/>
              </a:ext>
            </a:extLst>
          </p:cNvPr>
          <p:cNvGrpSpPr>
            <a:grpSpLocks noChangeAspect="1"/>
          </p:cNvGrpSpPr>
          <p:nvPr userDrawn="1"/>
        </p:nvGrpSpPr>
        <p:grpSpPr bwMode="auto">
          <a:xfrm>
            <a:off x="10364788" y="4960938"/>
            <a:ext cx="1225550" cy="1435100"/>
            <a:chOff x="6529" y="3125"/>
            <a:chExt cx="772" cy="904"/>
          </a:xfrm>
        </p:grpSpPr>
        <p:sp>
          <p:nvSpPr>
            <p:cNvPr id="17" name="Freeform 5">
              <a:extLst>
                <a:ext uri="{FF2B5EF4-FFF2-40B4-BE49-F238E27FC236}">
                  <a16:creationId xmlns:a16="http://schemas.microsoft.com/office/drawing/2014/main" id="{0A2A4AEF-C603-4360-9387-8879E71862A6}"/>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 name="Freeform 6">
              <a:extLst>
                <a:ext uri="{FF2B5EF4-FFF2-40B4-BE49-F238E27FC236}">
                  <a16:creationId xmlns:a16="http://schemas.microsoft.com/office/drawing/2014/main" id="{54797EE6-BAEA-4DA7-95C2-6B09B77D317C}"/>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73876984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endParaRPr lang="en-US"/>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89370449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3">
            <a:extLst>
              <a:ext uri="{FF2B5EF4-FFF2-40B4-BE49-F238E27FC236}">
                <a16:creationId xmlns:a16="http://schemas.microsoft.com/office/drawing/2014/main" id="{60287E03-39A1-4965-8BDA-D810A06971B9}"/>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6" name="Slide Number Placeholder 5">
            <a:extLst>
              <a:ext uri="{FF2B5EF4-FFF2-40B4-BE49-F238E27FC236}">
                <a16:creationId xmlns:a16="http://schemas.microsoft.com/office/drawing/2014/main" id="{C2657034-690A-4231-B2DA-A8C9E6909909}"/>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1387289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buNone/>
              <a:defRPr>
                <a:solidFill>
                  <a:schemeClr val="bg1"/>
                </a:solidFill>
              </a:defRPr>
            </a:lvl1pPr>
            <a:lvl2pPr marL="356438">
              <a:defRPr>
                <a:solidFill>
                  <a:schemeClr val="bg1"/>
                </a:solidFill>
              </a:defRPr>
            </a:lvl2pPr>
            <a:lvl3pPr marL="712875">
              <a:defRPr>
                <a:solidFill>
                  <a:schemeClr val="bg1"/>
                </a:solidFill>
              </a:defRPr>
            </a:lvl3pPr>
            <a:lvl4pPr marL="1069313">
              <a:defRPr>
                <a:solidFill>
                  <a:schemeClr val="bg1"/>
                </a:solidFill>
              </a:defRPr>
            </a:lvl4pPr>
            <a:lvl5pPr marL="1425751">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5910374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94253458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28859021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7647780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5813850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27583533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116315182"/>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862316588"/>
      </p:ext>
    </p:extLst>
  </p:cSld>
  <p:clrMapOvr>
    <a:masterClrMapping/>
  </p:clrMapOvr>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AAF5E14-2452-4C40-AAC5-91A76E8D61D6}"/>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2920F714-42DF-436E-9BC7-57A06C6747C6}"/>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6064016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endParaRPr lang="en-US"/>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58052468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880095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4405036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99721910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4"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4771541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AB92BC48-FF47-449E-804C-4A02C6DF4BC1}"/>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F7EA2A72-DC27-4217-BFBF-FECEDDE7E7A5}"/>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8468574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4228461128"/>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5" y="6216807"/>
            <a:ext cx="3089275" cy="180000"/>
          </a:xfrm>
        </p:spPr>
        <p:txBody>
          <a:bodyPr/>
          <a:lstStyle>
            <a:lvl1pPr marL="0" indent="0">
              <a:buNone/>
              <a:defRPr sz="1199">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401965820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5" y="6216807"/>
            <a:ext cx="3089275" cy="180000"/>
          </a:xfrm>
        </p:spPr>
        <p:txBody>
          <a:bodyPr/>
          <a:lstStyle>
            <a:lvl1pPr marL="0" indent="0">
              <a:buNone/>
              <a:defRPr sz="1199">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51054409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2327740311"/>
      </p:ext>
    </p:extLst>
  </p:cSld>
  <p:clrMapOvr>
    <a:masterClrMapping/>
  </p:clrMapOvr>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1645795680"/>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endParaRPr lang="en-US"/>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8331009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lvl1pPr>
              <a:defRPr/>
            </a:lvl1pPr>
          </a:lstStyle>
          <a:p>
            <a:r>
              <a:rPr lang="en-US"/>
              <a:t>February 2023</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0490766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9686356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0649244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5699163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4556126" y="6561447"/>
            <a:ext cx="3086100" cy="180000"/>
          </a:xfrm>
          <a:prstGeom prst="rect">
            <a:avLst/>
          </a:prstGeom>
        </p:spPr>
        <p:txBody>
          <a:bodyPr/>
          <a:lstStyle/>
          <a:p>
            <a:endParaRPr lang="en-IN"/>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4159142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9646615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3291342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194">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92981321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x-none" sz="11194">
                <a:solidFill>
                  <a:schemeClr val="tx2"/>
                </a:solidFill>
                <a:latin typeface="Georgia" panose="02040502050405020303" pitchFamily="18" charset="0"/>
              </a:rPr>
              <a:t>" </a:t>
            </a:r>
          </a:p>
        </p:txBody>
      </p:sp>
    </p:spTree>
    <p:extLst>
      <p:ext uri="{BB962C8B-B14F-4D97-AF65-F5344CB8AC3E}">
        <p14:creationId xmlns:p14="http://schemas.microsoft.com/office/powerpoint/2010/main" val="112385911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409996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9658271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9943986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3">
            <a:extLst>
              <a:ext uri="{FF2B5EF4-FFF2-40B4-BE49-F238E27FC236}">
                <a16:creationId xmlns:a16="http://schemas.microsoft.com/office/drawing/2014/main" id="{60287E03-39A1-4965-8BDA-D810A06971B9}"/>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6" name="Slide Number Placeholder 5">
            <a:extLst>
              <a:ext uri="{FF2B5EF4-FFF2-40B4-BE49-F238E27FC236}">
                <a16:creationId xmlns:a16="http://schemas.microsoft.com/office/drawing/2014/main" id="{C2657034-690A-4231-B2DA-A8C9E6909909}"/>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138728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buNone/>
              <a:defRPr>
                <a:solidFill>
                  <a:schemeClr val="bg1"/>
                </a:solidFill>
              </a:defRPr>
            </a:lvl1pPr>
            <a:lvl2pPr marL="356438">
              <a:defRPr>
                <a:solidFill>
                  <a:schemeClr val="bg1"/>
                </a:solidFill>
              </a:defRPr>
            </a:lvl2pPr>
            <a:lvl3pPr marL="712875">
              <a:defRPr>
                <a:solidFill>
                  <a:schemeClr val="bg1"/>
                </a:solidFill>
              </a:defRPr>
            </a:lvl3pPr>
            <a:lvl4pPr marL="1069313">
              <a:defRPr>
                <a:solidFill>
                  <a:schemeClr val="bg1"/>
                </a:solidFill>
              </a:defRPr>
            </a:lvl4pPr>
            <a:lvl5pPr marL="1425751">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59103749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94253458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28859021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7647780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581385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2758353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116315182"/>
      </p:ext>
    </p:extLst>
  </p:cSld>
  <p:clrMapOvr>
    <a:masterClrMapping/>
  </p:clrMapOvr>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862316588"/>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FFE600"/>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1200">
                <a:solidFill>
                  <a:schemeClr val="tx2"/>
                </a:solidFill>
                <a:latin typeface="Georgia" panose="02040502050405020303" pitchFamily="18" charset="0"/>
              </a:rPr>
              <a:t>"</a:t>
            </a:r>
            <a:r>
              <a:rPr lang="x-none"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352122004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AAF5E14-2452-4C40-AAC5-91A76E8D61D6}"/>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2920F714-42DF-436E-9BC7-57A06C6747C6}"/>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60640161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8800958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4405036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99721910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4"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4771541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AB92BC48-FF47-449E-804C-4A02C6DF4BC1}"/>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F7EA2A72-DC27-4217-BFBF-FECEDDE7E7A5}"/>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846857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3471611-4B81-4E73-8D4D-F0B17CFEE8C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2195175" cy="6858000"/>
          </a:xfrm>
          <a:prstGeom prst="rect">
            <a:avLst/>
          </a:prstGeom>
        </p:spPr>
      </p:pic>
    </p:spTree>
    <p:extLst>
      <p:ext uri="{BB962C8B-B14F-4D97-AF65-F5344CB8AC3E}">
        <p14:creationId xmlns:p14="http://schemas.microsoft.com/office/powerpoint/2010/main" val="64993038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5" y="6216807"/>
            <a:ext cx="3089275" cy="180000"/>
          </a:xfrm>
        </p:spPr>
        <p:txBody>
          <a:bodyPr/>
          <a:lstStyle>
            <a:lvl1pPr marL="0" indent="0">
              <a:buNone/>
              <a:defRPr sz="1199">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401965820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5" y="6216807"/>
            <a:ext cx="3089275" cy="180000"/>
          </a:xfrm>
        </p:spPr>
        <p:txBody>
          <a:bodyPr/>
          <a:lstStyle>
            <a:lvl1pPr marL="0" indent="0">
              <a:buNone/>
              <a:defRPr sz="1199">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51054409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2327740311"/>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bg1"/>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32228480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1645795680"/>
      </p:ext>
    </p:extLst>
  </p:cSld>
  <p:clrMapOvr>
    <a:masterClrMapping/>
  </p:clrMapOvr>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lvl1pPr>
              <a:defRPr/>
            </a:lvl1pPr>
          </a:lstStyle>
          <a:p>
            <a:r>
              <a:rPr lang="en-US"/>
              <a:t>February 2023</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049076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9686356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064924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56991636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4556126" y="6561447"/>
            <a:ext cx="3086100" cy="180000"/>
          </a:xfrm>
          <a:prstGeom prst="rect">
            <a:avLst/>
          </a:prstGeom>
        </p:spPr>
        <p:txBody>
          <a:bodyPr/>
          <a:lstStyle/>
          <a:p>
            <a:endParaRPr lang="en-IN"/>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415914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96466157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32913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194">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92981321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x-none" sz="11194">
                <a:solidFill>
                  <a:schemeClr val="tx2"/>
                </a:solidFill>
                <a:latin typeface="Georgia" panose="02040502050405020303" pitchFamily="18" charset="0"/>
              </a:rPr>
              <a:t>" </a:t>
            </a:r>
          </a:p>
        </p:txBody>
      </p:sp>
    </p:spTree>
    <p:extLst>
      <p:ext uri="{BB962C8B-B14F-4D97-AF65-F5344CB8AC3E}">
        <p14:creationId xmlns:p14="http://schemas.microsoft.com/office/powerpoint/2010/main" val="11238591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77500286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4099961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9943986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3">
            <a:extLst>
              <a:ext uri="{FF2B5EF4-FFF2-40B4-BE49-F238E27FC236}">
                <a16:creationId xmlns:a16="http://schemas.microsoft.com/office/drawing/2014/main" id="{60287E03-39A1-4965-8BDA-D810A06971B9}"/>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6" name="Slide Number Placeholder 5">
            <a:extLst>
              <a:ext uri="{FF2B5EF4-FFF2-40B4-BE49-F238E27FC236}">
                <a16:creationId xmlns:a16="http://schemas.microsoft.com/office/drawing/2014/main" id="{C2657034-690A-4231-B2DA-A8C9E6909909}"/>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1387289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buNone/>
              <a:defRPr>
                <a:solidFill>
                  <a:schemeClr val="bg1"/>
                </a:solidFill>
              </a:defRPr>
            </a:lvl1pPr>
            <a:lvl2pPr marL="356438">
              <a:defRPr>
                <a:solidFill>
                  <a:schemeClr val="bg1"/>
                </a:solidFill>
              </a:defRPr>
            </a:lvl2pPr>
            <a:lvl3pPr marL="712875">
              <a:defRPr>
                <a:solidFill>
                  <a:schemeClr val="bg1"/>
                </a:solidFill>
              </a:defRPr>
            </a:lvl3pPr>
            <a:lvl4pPr marL="1069313">
              <a:defRPr>
                <a:solidFill>
                  <a:schemeClr val="bg1"/>
                </a:solidFill>
              </a:defRPr>
            </a:lvl4pPr>
            <a:lvl5pPr marL="1425751">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59103749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94253458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28859021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7647780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5813850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2758353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116315182"/>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3793892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862316588"/>
      </p:ext>
    </p:extLst>
  </p:cSld>
  <p:clrMapOvr>
    <a:masterClrMapping/>
  </p:clrMapOvr>
  <p:extLst>
    <p:ext uri="{DCECCB84-F9BA-43D5-87BE-67443E8EF086}">
      <p15:sldGuideLst xmlns:p15="http://schemas.microsoft.com/office/powerpoint/2012/main"/>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AAF5E14-2452-4C40-AAC5-91A76E8D61D6}"/>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2920F714-42DF-436E-9BC7-57A06C6747C6}"/>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60640161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8800958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44050366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99721910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4"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4771541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AB92BC48-FF47-449E-804C-4A02C6DF4BC1}"/>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F7EA2A72-DC27-4217-BFBF-FECEDDE7E7A5}"/>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846857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3914152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endParaRPr lang="en-US"/>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619028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1503700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7943481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89486742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405290533"/>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69379374"/>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04386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endParaRPr lang="en-US"/>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5730404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992367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919585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822270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78806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062192309"/>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03535692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x-none" sz="1200">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7251300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217270853"/>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74294588"/>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endParaRPr lang="en-IN"/>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9062807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endParaRPr lang="en-IN"/>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1595167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endParaRPr lang="en-IN"/>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682872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endParaRPr lang="en-IN"/>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020724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10223233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x-none"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2405671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6"/>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496167784"/>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48175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endParaRPr lang="en-IN"/>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27526408"/>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endParaRPr lang="en-IN"/>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460343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endParaRPr lang="en-IN"/>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8897971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endParaRPr lang="en-IN"/>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850839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endParaRPr lang="en-IN"/>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703271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endParaRPr lang="en-IN"/>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1027327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endParaRPr lang="en-IN"/>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3824980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endParaRPr lang="en-IN"/>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288088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February 2023</a:t>
            </a:r>
            <a:endParaRPr lang="en-IN"/>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endParaRPr lang="en-IN"/>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284886263"/>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9993965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6131181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x-none" sz="1200">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1100437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x-none" sz="1200">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5248037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761285936"/>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11574529"/>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lvl1pPr>
              <a:defRPr/>
            </a:lvl1pPr>
          </a:lstStyle>
          <a:p>
            <a:r>
              <a:rPr lang="en-US"/>
              <a:t>February 2023</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8323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5457041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4500132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10894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4556125" y="6561447"/>
            <a:ext cx="3086100" cy="180000"/>
          </a:xfrm>
          <a:prstGeom prst="rect">
            <a:avLst/>
          </a:prstGeom>
        </p:spPr>
        <p:txBody>
          <a:bodyPr/>
          <a:lstStyle/>
          <a:p>
            <a:endParaRPr lang="en-IN"/>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6460789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r>
              <a:rPr lang="en-US"/>
              <a:t>February 2023</a:t>
            </a:r>
            <a:endParaRPr lang="en-IN"/>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36554701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6294362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9311974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42217372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x-none"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304899167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786273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254414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3">
            <a:extLst>
              <a:ext uri="{FF2B5EF4-FFF2-40B4-BE49-F238E27FC236}">
                <a16:creationId xmlns:a16="http://schemas.microsoft.com/office/drawing/2014/main" id="{60287E03-39A1-4965-8BDA-D810A06971B9}"/>
              </a:ext>
            </a:extLst>
          </p:cNvPr>
          <p:cNvSpPr>
            <a:spLocks noGrp="1"/>
          </p:cNvSpPr>
          <p:nvPr>
            <p:ph type="dt" sz="half" idx="2"/>
          </p:nvPr>
        </p:nvSpPr>
        <p:spPr>
          <a:xfrm>
            <a:off x="9088016" y="6561447"/>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6" name="Slide Number Placeholder 5">
            <a:extLst>
              <a:ext uri="{FF2B5EF4-FFF2-40B4-BE49-F238E27FC236}">
                <a16:creationId xmlns:a16="http://schemas.microsoft.com/office/drawing/2014/main" id="{C2657034-690A-4231-B2DA-A8C9E6909909}"/>
              </a:ext>
            </a:extLst>
          </p:cNvPr>
          <p:cNvSpPr>
            <a:spLocks noGrp="1"/>
          </p:cNvSpPr>
          <p:nvPr>
            <p:ph type="sldNum" sz="quarter" idx="4"/>
          </p:nvPr>
        </p:nvSpPr>
        <p:spPr>
          <a:xfrm>
            <a:off x="10382461" y="6561447"/>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895650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8BEFDBB3-7C34-4E5E-AD13-1B49910A2654}"/>
              </a:ext>
            </a:extLst>
          </p:cNvPr>
          <p:cNvSpPr>
            <a:spLocks noGrp="1"/>
          </p:cNvSpPr>
          <p:nvPr>
            <p:ph type="dt" sz="half" idx="10"/>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A6977AFB-BAAB-4831-9B67-3646A934EC34}"/>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6075811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8C197511-0A94-4CF5-9020-59041E7FD02E}"/>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284586F-9A9C-4BEB-AF2F-2F8B1B885C37}"/>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5761593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D64DE21E-2E07-4ED3-B534-8AED469C8F64}"/>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AAACE970-AAFF-42C7-8A32-759BAA7BA43A}"/>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9546440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44442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endParaRPr lang="en-US"/>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40639128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5966410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02180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4040792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39393885"/>
      </p:ext>
    </p:extLst>
  </p:cSld>
  <p:clrMapOvr>
    <a:masterClrMapping/>
  </p:clrMapOvr>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895198702"/>
      </p:ext>
    </p:extLst>
  </p:cSld>
  <p:clrMapOvr>
    <a:masterClrMapping/>
  </p:clrMapOvr>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AAF5E14-2452-4C40-AAC5-91A76E8D61D6}"/>
              </a:ext>
            </a:extLst>
          </p:cNvPr>
          <p:cNvSpPr>
            <a:spLocks noGrp="1"/>
          </p:cNvSpPr>
          <p:nvPr>
            <p:ph type="dt" sz="half" idx="2"/>
          </p:nvPr>
        </p:nvSpPr>
        <p:spPr>
          <a:xfrm>
            <a:off x="9088016" y="6561447"/>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2920F714-42DF-436E-9BC7-57A06C6747C6}"/>
              </a:ext>
            </a:extLst>
          </p:cNvPr>
          <p:cNvSpPr>
            <a:spLocks noGrp="1"/>
          </p:cNvSpPr>
          <p:nvPr>
            <p:ph type="sldNum" sz="quarter" idx="4"/>
          </p:nvPr>
        </p:nvSpPr>
        <p:spPr>
          <a:xfrm>
            <a:off x="10382461" y="6561447"/>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886005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1921570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310548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755939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371450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r>
              <a:rPr lang="en-US"/>
              <a:t>February 2023</a:t>
            </a:r>
            <a:endParaRPr lang="en-IN"/>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endParaRPr lang="en-US"/>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531381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AB92BC48-FF47-449E-804C-4A02C6DF4BC1}"/>
              </a:ext>
            </a:extLst>
          </p:cNvPr>
          <p:cNvSpPr>
            <a:spLocks noGrp="1"/>
          </p:cNvSpPr>
          <p:nvPr>
            <p:ph type="dt" sz="half" idx="2"/>
          </p:nvPr>
        </p:nvSpPr>
        <p:spPr>
          <a:xfrm>
            <a:off x="9088016" y="6561447"/>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3" name="Slide Number Placeholder 5">
            <a:extLst>
              <a:ext uri="{FF2B5EF4-FFF2-40B4-BE49-F238E27FC236}">
                <a16:creationId xmlns:a16="http://schemas.microsoft.com/office/drawing/2014/main" id="{F7EA2A72-DC27-4217-BFBF-FECEDDE7E7A5}"/>
              </a:ext>
            </a:extLst>
          </p:cNvPr>
          <p:cNvSpPr>
            <a:spLocks noGrp="1"/>
          </p:cNvSpPr>
          <p:nvPr>
            <p:ph type="sldNum" sz="quarter" idx="4"/>
          </p:nvPr>
        </p:nvSpPr>
        <p:spPr>
          <a:xfrm>
            <a:off x="10382461" y="6561447"/>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1485443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EYP Cover">
    <p:spTree>
      <p:nvGrpSpPr>
        <p:cNvPr id="1" name=""/>
        <p:cNvGrpSpPr/>
        <p:nvPr/>
      </p:nvGrpSpPr>
      <p:grpSpPr>
        <a:xfrm>
          <a:off x="0" y="0"/>
          <a:ext cx="0" cy="0"/>
          <a:chOff x="0" y="0"/>
          <a:chExt cx="0" cy="0"/>
        </a:xfrm>
      </p:grpSpPr>
      <p:sp>
        <p:nvSpPr>
          <p:cNvPr id="18" name="Title 1"/>
          <p:cNvSpPr>
            <a:spLocks noGrp="1"/>
          </p:cNvSpPr>
          <p:nvPr userDrawn="1">
            <p:ph type="ctrTitle"/>
          </p:nvPr>
        </p:nvSpPr>
        <p:spPr>
          <a:xfrm>
            <a:off x="1058590" y="435988"/>
            <a:ext cx="3794760" cy="868680"/>
          </a:xfrm>
          <a:prstGeom prst="rect">
            <a:avLst/>
          </a:prstGeom>
        </p:spPr>
        <p:txBody>
          <a:bodyPr vert="horz"/>
          <a:lstStyle>
            <a:lvl1pPr>
              <a:defRPr sz="2999" b="0">
                <a:solidFill>
                  <a:srgbClr val="2E2E38"/>
                </a:solidFill>
                <a:latin typeface="Arial" panose="020B0604020202020204" pitchFamily="34" charset="0"/>
                <a:cs typeface="Arial" pitchFamily="34" charset="0"/>
                <a:sym typeface="Arial" panose="020B0604020202020204"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1069849" y="1780465"/>
            <a:ext cx="3794760" cy="307648"/>
          </a:xfrm>
          <a:prstGeom prst="rect">
            <a:avLst/>
          </a:prstGeom>
        </p:spPr>
        <p:txBody>
          <a:bodyPr/>
          <a:lstStyle>
            <a:lvl1pPr marL="0" indent="0" algn="l">
              <a:buNone/>
              <a:defRPr sz="1999">
                <a:solidFill>
                  <a:srgbClr val="2E2E38"/>
                </a:solidFill>
                <a:latin typeface="Arial" panose="020B0604020202020204" pitchFamily="34" charset="0"/>
                <a:cs typeface="Arial" pitchFamily="34" charset="0"/>
                <a:sym typeface="Arial" panose="020B0604020202020204"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42" name="Rectangle 341">
            <a:extLst>
              <a:ext uri="{FF2B5EF4-FFF2-40B4-BE49-F238E27FC236}">
                <a16:creationId xmlns:a16="http://schemas.microsoft.com/office/drawing/2014/main" id="{BFBC66B5-2475-4F1B-8CD3-426699968443}"/>
              </a:ext>
            </a:extLst>
          </p:cNvPr>
          <p:cNvSpPr/>
          <p:nvPr userDrawn="1"/>
        </p:nvSpPr>
        <p:spPr>
          <a:xfrm>
            <a:off x="5317308" y="460564"/>
            <a:ext cx="155448" cy="3429000"/>
          </a:xfrm>
          <a:prstGeom prst="rect">
            <a:avLst/>
          </a:prstGeom>
          <a:solidFill>
            <a:srgbClr val="1A9AF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9">
              <a:solidFill>
                <a:schemeClr val="tx1"/>
              </a:solidFill>
              <a:latin typeface="Arial" panose="020B0604020202020204" pitchFamily="34" charset="0"/>
              <a:sym typeface="Arial" panose="020B0604020202020204" pitchFamily="34" charset="0"/>
            </a:endParaRPr>
          </a:p>
        </p:txBody>
      </p:sp>
      <p:sp>
        <p:nvSpPr>
          <p:cNvPr id="343" name="Rectangle 342">
            <a:extLst>
              <a:ext uri="{FF2B5EF4-FFF2-40B4-BE49-F238E27FC236}">
                <a16:creationId xmlns:a16="http://schemas.microsoft.com/office/drawing/2014/main" id="{E08BCAC7-5BAB-4F88-B96A-3B750E110192}"/>
              </a:ext>
            </a:extLst>
          </p:cNvPr>
          <p:cNvSpPr/>
          <p:nvPr userDrawn="1">
            <p:custDataLst>
              <p:tags r:id="rId1"/>
            </p:custDataLst>
          </p:nvPr>
        </p:nvSpPr>
        <p:spPr>
          <a:xfrm>
            <a:off x="612764" y="460564"/>
            <a:ext cx="155448" cy="3429000"/>
          </a:xfrm>
          <a:prstGeom prst="rect">
            <a:avLst/>
          </a:prstGeom>
          <a:solidFill>
            <a:srgbClr val="1A9AF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199">
              <a:solidFill>
                <a:schemeClr val="tx1"/>
              </a:solidFill>
              <a:latin typeface="Arial" panose="020B0604020202020204" pitchFamily="34" charset="0"/>
              <a:sym typeface="Arial" panose="020B0604020202020204" pitchFamily="34" charset="0"/>
            </a:endParaRPr>
          </a:p>
        </p:txBody>
      </p:sp>
      <p:sp>
        <p:nvSpPr>
          <p:cNvPr id="352" name="Text Placeholder 16">
            <a:extLst>
              <a:ext uri="{FF2B5EF4-FFF2-40B4-BE49-F238E27FC236}">
                <a16:creationId xmlns:a16="http://schemas.microsoft.com/office/drawing/2014/main" id="{C0C18077-3829-4A1D-B973-869FA6D6A01A}"/>
              </a:ext>
            </a:extLst>
          </p:cNvPr>
          <p:cNvSpPr>
            <a:spLocks noGrp="1"/>
          </p:cNvSpPr>
          <p:nvPr userDrawn="1">
            <p:ph type="body" sz="quarter" idx="16" hasCustomPrompt="1"/>
          </p:nvPr>
        </p:nvSpPr>
        <p:spPr>
          <a:xfrm>
            <a:off x="1550205" y="5862356"/>
            <a:ext cx="3089275" cy="184538"/>
          </a:xfrm>
          <a:prstGeom prst="rect">
            <a:avLst/>
          </a:prstGeom>
        </p:spPr>
        <p:txBody>
          <a:bodyPr/>
          <a:lstStyle>
            <a:lvl1pPr marL="0" indent="0">
              <a:buNone/>
              <a:defRPr sz="1199">
                <a:solidFill>
                  <a:srgbClr val="1A9AFA"/>
                </a:solidFill>
              </a:defRPr>
            </a:lvl1pPr>
          </a:lstStyle>
          <a:p>
            <a:pPr lvl="0"/>
            <a:r>
              <a:rPr lang="en-US"/>
              <a:t>Client name</a:t>
            </a:r>
            <a:endParaRPr lang="en-GB"/>
          </a:p>
        </p:txBody>
      </p:sp>
      <p:sp>
        <p:nvSpPr>
          <p:cNvPr id="353" name="Text Placeholder 16">
            <a:extLst>
              <a:ext uri="{FF2B5EF4-FFF2-40B4-BE49-F238E27FC236}">
                <a16:creationId xmlns:a16="http://schemas.microsoft.com/office/drawing/2014/main" id="{0E56CFA0-D3C6-452E-8DFA-FE75B6A8F668}"/>
              </a:ext>
            </a:extLst>
          </p:cNvPr>
          <p:cNvSpPr>
            <a:spLocks noGrp="1"/>
          </p:cNvSpPr>
          <p:nvPr userDrawn="1">
            <p:ph type="body" sz="quarter" idx="17" hasCustomPrompt="1"/>
          </p:nvPr>
        </p:nvSpPr>
        <p:spPr>
          <a:xfrm>
            <a:off x="1550205" y="6104999"/>
            <a:ext cx="3089275" cy="184538"/>
          </a:xfrm>
          <a:prstGeom prst="rect">
            <a:avLst/>
          </a:prstGeom>
        </p:spPr>
        <p:txBody>
          <a:bodyPr/>
          <a:lstStyle>
            <a:lvl1pPr marL="0" indent="0">
              <a:buNone/>
              <a:defRPr sz="1199">
                <a:solidFill>
                  <a:srgbClr val="2E2E38"/>
                </a:solidFill>
              </a:defRPr>
            </a:lvl1pPr>
          </a:lstStyle>
          <a:p>
            <a:pPr lvl="0"/>
            <a:r>
              <a:rPr lang="en-US"/>
              <a:t>Additional text if needed</a:t>
            </a:r>
            <a:endParaRPr lang="en-GB"/>
          </a:p>
        </p:txBody>
      </p:sp>
      <p:cxnSp>
        <p:nvCxnSpPr>
          <p:cNvPr id="354" name="Straight Connector 353">
            <a:extLst>
              <a:ext uri="{FF2B5EF4-FFF2-40B4-BE49-F238E27FC236}">
                <a16:creationId xmlns:a16="http://schemas.microsoft.com/office/drawing/2014/main" id="{CF2BAD60-3442-4E35-A513-743463E51DDA}"/>
              </a:ext>
            </a:extLst>
          </p:cNvPr>
          <p:cNvCxnSpPr>
            <a:cxnSpLocks/>
          </p:cNvCxnSpPr>
          <p:nvPr userDrawn="1"/>
        </p:nvCxnSpPr>
        <p:spPr>
          <a:xfrm>
            <a:off x="1552931" y="5743608"/>
            <a:ext cx="7477948" cy="0"/>
          </a:xfrm>
          <a:prstGeom prst="line">
            <a:avLst/>
          </a:prstGeom>
          <a:ln w="9525" cap="flat" cmpd="sng" algn="ctr">
            <a:solidFill>
              <a:srgbClr val="82829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5" name="TextBox 354">
            <a:extLst>
              <a:ext uri="{FF2B5EF4-FFF2-40B4-BE49-F238E27FC236}">
                <a16:creationId xmlns:a16="http://schemas.microsoft.com/office/drawing/2014/main" id="{8A893E32-F4C1-4B32-AA48-800A2306B6CA}"/>
              </a:ext>
            </a:extLst>
          </p:cNvPr>
          <p:cNvSpPr txBox="1"/>
          <p:nvPr userDrawn="1"/>
        </p:nvSpPr>
        <p:spPr>
          <a:xfrm>
            <a:off x="611281" y="5630225"/>
            <a:ext cx="1045073" cy="197581"/>
          </a:xfrm>
          <a:prstGeom prst="rect">
            <a:avLst/>
          </a:prstGeom>
          <a:noFill/>
        </p:spPr>
        <p:txBody>
          <a:bodyPr wrap="square" lIns="0" tIns="0" rIns="0" bIns="0" rtlCol="0" anchor="ctr" anchorCtr="0">
            <a:noAutofit/>
          </a:bodyPr>
          <a:lstStyle/>
          <a:p>
            <a:r>
              <a:rPr lang="x-none" sz="1199">
                <a:solidFill>
                  <a:srgbClr val="828290"/>
                </a:solidFill>
                <a:latin typeface="Arial" panose="020B0604020202020204" pitchFamily="34" charset="0"/>
                <a:sym typeface="Arial" panose="020B0604020202020204" pitchFamily="34" charset="0"/>
              </a:rPr>
              <a:t>Preparado para</a:t>
            </a:r>
          </a:p>
        </p:txBody>
      </p:sp>
      <p:sp>
        <p:nvSpPr>
          <p:cNvPr id="3" name="Text Placeholder 2">
            <a:extLst>
              <a:ext uri="{FF2B5EF4-FFF2-40B4-BE49-F238E27FC236}">
                <a16:creationId xmlns:a16="http://schemas.microsoft.com/office/drawing/2014/main" id="{C40DD0AB-B389-4838-A777-D9AD125B3126}"/>
              </a:ext>
            </a:extLst>
          </p:cNvPr>
          <p:cNvSpPr>
            <a:spLocks noGrp="1"/>
          </p:cNvSpPr>
          <p:nvPr userDrawn="1">
            <p:ph type="body" sz="quarter" idx="18" hasCustomPrompt="1"/>
          </p:nvPr>
        </p:nvSpPr>
        <p:spPr>
          <a:xfrm>
            <a:off x="1069976" y="3750852"/>
            <a:ext cx="3810000" cy="169277"/>
          </a:xfrm>
        </p:spPr>
        <p:txBody>
          <a:bodyPr anchor="b"/>
          <a:lstStyle>
            <a:lvl1pPr marL="0" indent="0" algn="l">
              <a:buFontTx/>
              <a:buNone/>
              <a:defRPr>
                <a:solidFill>
                  <a:srgbClr val="2E2E38"/>
                </a:solidFill>
              </a:defRPr>
            </a:lvl1pPr>
            <a:lvl2pPr marL="171364" indent="0" algn="l">
              <a:buFontTx/>
              <a:buNone/>
              <a:defRPr/>
            </a:lvl2pPr>
            <a:lvl3pPr marL="342729" indent="0" algn="l">
              <a:buFontTx/>
              <a:buNone/>
              <a:defRPr/>
            </a:lvl3pPr>
            <a:lvl4pPr marL="514093" indent="0" algn="l">
              <a:buFontTx/>
              <a:buNone/>
              <a:defRPr/>
            </a:lvl4pPr>
            <a:lvl5pPr marL="685457" indent="0" algn="l">
              <a:buFontTx/>
              <a:buNone/>
              <a:defRPr/>
            </a:lvl5pPr>
          </a:lstStyle>
          <a:p>
            <a:pPr lvl="0"/>
            <a:r>
              <a:rPr lang="en-US"/>
              <a:t>Date</a:t>
            </a:r>
          </a:p>
        </p:txBody>
      </p:sp>
      <p:grpSp>
        <p:nvGrpSpPr>
          <p:cNvPr id="26" name="Group 25">
            <a:extLst>
              <a:ext uri="{FF2B5EF4-FFF2-40B4-BE49-F238E27FC236}">
                <a16:creationId xmlns:a16="http://schemas.microsoft.com/office/drawing/2014/main" id="{8FBA5B27-13AD-4B4F-95D7-65F6886D3F96}"/>
              </a:ext>
            </a:extLst>
          </p:cNvPr>
          <p:cNvGrpSpPr>
            <a:grpSpLocks noChangeAspect="1"/>
          </p:cNvGrpSpPr>
          <p:nvPr userDrawn="1"/>
        </p:nvGrpSpPr>
        <p:grpSpPr>
          <a:xfrm>
            <a:off x="9262994" y="5366079"/>
            <a:ext cx="2342254" cy="755058"/>
            <a:chOff x="9258171" y="4332267"/>
            <a:chExt cx="2341035" cy="755058"/>
          </a:xfrm>
        </p:grpSpPr>
        <p:sp>
          <p:nvSpPr>
            <p:cNvPr id="27" name="Freeform 107">
              <a:extLst>
                <a:ext uri="{FF2B5EF4-FFF2-40B4-BE49-F238E27FC236}">
                  <a16:creationId xmlns:a16="http://schemas.microsoft.com/office/drawing/2014/main" id="{1BDEBB6C-35D5-4DCC-904F-796783AF5801}"/>
                </a:ext>
              </a:extLst>
            </p:cNvPr>
            <p:cNvSpPr>
              <a:spLocks noEditPoints="1"/>
            </p:cNvSpPr>
            <p:nvPr userDrawn="1"/>
          </p:nvSpPr>
          <p:spPr bwMode="auto">
            <a:xfrm>
              <a:off x="9991892" y="4824181"/>
              <a:ext cx="190838" cy="259589"/>
            </a:xfrm>
            <a:custGeom>
              <a:avLst/>
              <a:gdLst>
                <a:gd name="T0" fmla="*/ 118 w 148"/>
                <a:gd name="T1" fmla="*/ 63 h 201"/>
                <a:gd name="T2" fmla="*/ 115 w 148"/>
                <a:gd name="T3" fmla="*/ 48 h 201"/>
                <a:gd name="T4" fmla="*/ 108 w 148"/>
                <a:gd name="T5" fmla="*/ 37 h 201"/>
                <a:gd name="T6" fmla="*/ 98 w 148"/>
                <a:gd name="T7" fmla="*/ 31 h 201"/>
                <a:gd name="T8" fmla="*/ 83 w 148"/>
                <a:gd name="T9" fmla="*/ 28 h 201"/>
                <a:gd name="T10" fmla="*/ 30 w 148"/>
                <a:gd name="T11" fmla="*/ 28 h 201"/>
                <a:gd name="T12" fmla="*/ 30 w 148"/>
                <a:gd name="T13" fmla="*/ 98 h 201"/>
                <a:gd name="T14" fmla="*/ 83 w 148"/>
                <a:gd name="T15" fmla="*/ 98 h 201"/>
                <a:gd name="T16" fmla="*/ 109 w 148"/>
                <a:gd name="T17" fmla="*/ 88 h 201"/>
                <a:gd name="T18" fmla="*/ 118 w 148"/>
                <a:gd name="T19" fmla="*/ 63 h 201"/>
                <a:gd name="T20" fmla="*/ 148 w 148"/>
                <a:gd name="T21" fmla="*/ 63 h 201"/>
                <a:gd name="T22" fmla="*/ 144 w 148"/>
                <a:gd name="T23" fmla="*/ 90 h 201"/>
                <a:gd name="T24" fmla="*/ 130 w 148"/>
                <a:gd name="T25" fmla="*/ 110 h 201"/>
                <a:gd name="T26" fmla="*/ 109 w 148"/>
                <a:gd name="T27" fmla="*/ 122 h 201"/>
                <a:gd name="T28" fmla="*/ 82 w 148"/>
                <a:gd name="T29" fmla="*/ 126 h 201"/>
                <a:gd name="T30" fmla="*/ 30 w 148"/>
                <a:gd name="T31" fmla="*/ 126 h 201"/>
                <a:gd name="T32" fmla="*/ 30 w 148"/>
                <a:gd name="T33" fmla="*/ 201 h 201"/>
                <a:gd name="T34" fmla="*/ 0 w 148"/>
                <a:gd name="T35" fmla="*/ 201 h 201"/>
                <a:gd name="T36" fmla="*/ 0 w 148"/>
                <a:gd name="T37" fmla="*/ 0 h 201"/>
                <a:gd name="T38" fmla="*/ 84 w 148"/>
                <a:gd name="T39" fmla="*/ 0 h 201"/>
                <a:gd name="T40" fmla="*/ 110 w 148"/>
                <a:gd name="T41" fmla="*/ 4 h 201"/>
                <a:gd name="T42" fmla="*/ 130 w 148"/>
                <a:gd name="T43" fmla="*/ 16 h 201"/>
                <a:gd name="T44" fmla="*/ 144 w 148"/>
                <a:gd name="T45" fmla="*/ 35 h 201"/>
                <a:gd name="T46" fmla="*/ 148 w 148"/>
                <a:gd name="T47" fmla="*/ 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201">
                  <a:moveTo>
                    <a:pt x="118" y="63"/>
                  </a:moveTo>
                  <a:cubicBezTo>
                    <a:pt x="118" y="57"/>
                    <a:pt x="117" y="52"/>
                    <a:pt x="115" y="48"/>
                  </a:cubicBezTo>
                  <a:cubicBezTo>
                    <a:pt x="114" y="44"/>
                    <a:pt x="111" y="40"/>
                    <a:pt x="108" y="37"/>
                  </a:cubicBezTo>
                  <a:cubicBezTo>
                    <a:pt x="105" y="34"/>
                    <a:pt x="102" y="32"/>
                    <a:pt x="98" y="31"/>
                  </a:cubicBezTo>
                  <a:cubicBezTo>
                    <a:pt x="93" y="29"/>
                    <a:pt x="89" y="28"/>
                    <a:pt x="83" y="28"/>
                  </a:cubicBezTo>
                  <a:cubicBezTo>
                    <a:pt x="30" y="28"/>
                    <a:pt x="30" y="28"/>
                    <a:pt x="30" y="28"/>
                  </a:cubicBezTo>
                  <a:cubicBezTo>
                    <a:pt x="30" y="98"/>
                    <a:pt x="30" y="98"/>
                    <a:pt x="30" y="98"/>
                  </a:cubicBezTo>
                  <a:cubicBezTo>
                    <a:pt x="83" y="98"/>
                    <a:pt x="83" y="98"/>
                    <a:pt x="83" y="98"/>
                  </a:cubicBezTo>
                  <a:cubicBezTo>
                    <a:pt x="95" y="98"/>
                    <a:pt x="104" y="94"/>
                    <a:pt x="109" y="88"/>
                  </a:cubicBezTo>
                  <a:cubicBezTo>
                    <a:pt x="115" y="82"/>
                    <a:pt x="118" y="74"/>
                    <a:pt x="118" y="63"/>
                  </a:cubicBezTo>
                  <a:moveTo>
                    <a:pt x="148" y="63"/>
                  </a:moveTo>
                  <a:cubicBezTo>
                    <a:pt x="148" y="73"/>
                    <a:pt x="147" y="82"/>
                    <a:pt x="144" y="90"/>
                  </a:cubicBezTo>
                  <a:cubicBezTo>
                    <a:pt x="140" y="98"/>
                    <a:pt x="136" y="104"/>
                    <a:pt x="130" y="110"/>
                  </a:cubicBezTo>
                  <a:cubicBezTo>
                    <a:pt x="124" y="115"/>
                    <a:pt x="117" y="119"/>
                    <a:pt x="109" y="122"/>
                  </a:cubicBezTo>
                  <a:cubicBezTo>
                    <a:pt x="101" y="124"/>
                    <a:pt x="92" y="126"/>
                    <a:pt x="82" y="126"/>
                  </a:cubicBezTo>
                  <a:cubicBezTo>
                    <a:pt x="30" y="126"/>
                    <a:pt x="30" y="126"/>
                    <a:pt x="30" y="126"/>
                  </a:cubicBezTo>
                  <a:cubicBezTo>
                    <a:pt x="30" y="201"/>
                    <a:pt x="30" y="201"/>
                    <a:pt x="30" y="201"/>
                  </a:cubicBezTo>
                  <a:cubicBezTo>
                    <a:pt x="0" y="201"/>
                    <a:pt x="0" y="201"/>
                    <a:pt x="0" y="201"/>
                  </a:cubicBezTo>
                  <a:cubicBezTo>
                    <a:pt x="0" y="0"/>
                    <a:pt x="0" y="0"/>
                    <a:pt x="0" y="0"/>
                  </a:cubicBezTo>
                  <a:cubicBezTo>
                    <a:pt x="84" y="0"/>
                    <a:pt x="84" y="0"/>
                    <a:pt x="84" y="0"/>
                  </a:cubicBezTo>
                  <a:cubicBezTo>
                    <a:pt x="93" y="0"/>
                    <a:pt x="102" y="1"/>
                    <a:pt x="110" y="4"/>
                  </a:cubicBezTo>
                  <a:cubicBezTo>
                    <a:pt x="117" y="7"/>
                    <a:pt x="124" y="11"/>
                    <a:pt x="130" y="16"/>
                  </a:cubicBezTo>
                  <a:cubicBezTo>
                    <a:pt x="136" y="21"/>
                    <a:pt x="140" y="28"/>
                    <a:pt x="144" y="35"/>
                  </a:cubicBezTo>
                  <a:cubicBezTo>
                    <a:pt x="147" y="43"/>
                    <a:pt x="148" y="52"/>
                    <a:pt x="148" y="63"/>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8" name="Freeform 108">
              <a:extLst>
                <a:ext uri="{FF2B5EF4-FFF2-40B4-BE49-F238E27FC236}">
                  <a16:creationId xmlns:a16="http://schemas.microsoft.com/office/drawing/2014/main" id="{BCD91366-0ACE-4D7B-BB11-9311EE05F5F6}"/>
                </a:ext>
              </a:extLst>
            </p:cNvPr>
            <p:cNvSpPr>
              <a:spLocks noEditPoints="1"/>
            </p:cNvSpPr>
            <p:nvPr userDrawn="1"/>
          </p:nvSpPr>
          <p:spPr bwMode="auto">
            <a:xfrm>
              <a:off x="10195771" y="4884632"/>
              <a:ext cx="157649" cy="202693"/>
            </a:xfrm>
            <a:custGeom>
              <a:avLst/>
              <a:gdLst>
                <a:gd name="T0" fmla="*/ 93 w 122"/>
                <a:gd name="T1" fmla="*/ 89 h 157"/>
                <a:gd name="T2" fmla="*/ 86 w 122"/>
                <a:gd name="T3" fmla="*/ 86 h 157"/>
                <a:gd name="T4" fmla="*/ 79 w 122"/>
                <a:gd name="T5" fmla="*/ 85 h 157"/>
                <a:gd name="T6" fmla="*/ 70 w 122"/>
                <a:gd name="T7" fmla="*/ 83 h 157"/>
                <a:gd name="T8" fmla="*/ 59 w 122"/>
                <a:gd name="T9" fmla="*/ 83 h 157"/>
                <a:gd name="T10" fmla="*/ 36 w 122"/>
                <a:gd name="T11" fmla="*/ 89 h 157"/>
                <a:gd name="T12" fmla="*/ 28 w 122"/>
                <a:gd name="T13" fmla="*/ 105 h 157"/>
                <a:gd name="T14" fmla="*/ 31 w 122"/>
                <a:gd name="T15" fmla="*/ 117 h 157"/>
                <a:gd name="T16" fmla="*/ 37 w 122"/>
                <a:gd name="T17" fmla="*/ 124 h 157"/>
                <a:gd name="T18" fmla="*/ 45 w 122"/>
                <a:gd name="T19" fmla="*/ 129 h 157"/>
                <a:gd name="T20" fmla="*/ 57 w 122"/>
                <a:gd name="T21" fmla="*/ 130 h 157"/>
                <a:gd name="T22" fmla="*/ 68 w 122"/>
                <a:gd name="T23" fmla="*/ 128 h 157"/>
                <a:gd name="T24" fmla="*/ 79 w 122"/>
                <a:gd name="T25" fmla="*/ 124 h 157"/>
                <a:gd name="T26" fmla="*/ 87 w 122"/>
                <a:gd name="T27" fmla="*/ 118 h 157"/>
                <a:gd name="T28" fmla="*/ 93 w 122"/>
                <a:gd name="T29" fmla="*/ 111 h 157"/>
                <a:gd name="T30" fmla="*/ 93 w 122"/>
                <a:gd name="T31" fmla="*/ 89 h 157"/>
                <a:gd name="T32" fmla="*/ 93 w 122"/>
                <a:gd name="T33" fmla="*/ 154 h 157"/>
                <a:gd name="T34" fmla="*/ 93 w 122"/>
                <a:gd name="T35" fmla="*/ 139 h 157"/>
                <a:gd name="T36" fmla="*/ 84 w 122"/>
                <a:gd name="T37" fmla="*/ 147 h 157"/>
                <a:gd name="T38" fmla="*/ 76 w 122"/>
                <a:gd name="T39" fmla="*/ 151 h 157"/>
                <a:gd name="T40" fmla="*/ 66 w 122"/>
                <a:gd name="T41" fmla="*/ 155 h 157"/>
                <a:gd name="T42" fmla="*/ 52 w 122"/>
                <a:gd name="T43" fmla="*/ 157 h 157"/>
                <a:gd name="T44" fmla="*/ 34 w 122"/>
                <a:gd name="T45" fmla="*/ 154 h 157"/>
                <a:gd name="T46" fmla="*/ 17 w 122"/>
                <a:gd name="T47" fmla="*/ 145 h 157"/>
                <a:gd name="T48" fmla="*/ 5 w 122"/>
                <a:gd name="T49" fmla="*/ 130 h 157"/>
                <a:gd name="T50" fmla="*/ 0 w 122"/>
                <a:gd name="T51" fmla="*/ 106 h 157"/>
                <a:gd name="T52" fmla="*/ 5 w 122"/>
                <a:gd name="T53" fmla="*/ 84 h 157"/>
                <a:gd name="T54" fmla="*/ 17 w 122"/>
                <a:gd name="T55" fmla="*/ 69 h 157"/>
                <a:gd name="T56" fmla="*/ 36 w 122"/>
                <a:gd name="T57" fmla="*/ 60 h 157"/>
                <a:gd name="T58" fmla="*/ 60 w 122"/>
                <a:gd name="T59" fmla="*/ 57 h 157"/>
                <a:gd name="T60" fmla="*/ 80 w 122"/>
                <a:gd name="T61" fmla="*/ 59 h 157"/>
                <a:gd name="T62" fmla="*/ 93 w 122"/>
                <a:gd name="T63" fmla="*/ 63 h 157"/>
                <a:gd name="T64" fmla="*/ 93 w 122"/>
                <a:gd name="T65" fmla="*/ 52 h 157"/>
                <a:gd name="T66" fmla="*/ 86 w 122"/>
                <a:gd name="T67" fmla="*/ 33 h 157"/>
                <a:gd name="T68" fmla="*/ 65 w 122"/>
                <a:gd name="T69" fmla="*/ 26 h 157"/>
                <a:gd name="T70" fmla="*/ 44 w 122"/>
                <a:gd name="T71" fmla="*/ 29 h 157"/>
                <a:gd name="T72" fmla="*/ 26 w 122"/>
                <a:gd name="T73" fmla="*/ 36 h 157"/>
                <a:gd name="T74" fmla="*/ 14 w 122"/>
                <a:gd name="T75" fmla="*/ 14 h 157"/>
                <a:gd name="T76" fmla="*/ 38 w 122"/>
                <a:gd name="T77" fmla="*/ 3 h 157"/>
                <a:gd name="T78" fmla="*/ 66 w 122"/>
                <a:gd name="T79" fmla="*/ 0 h 157"/>
                <a:gd name="T80" fmla="*/ 89 w 122"/>
                <a:gd name="T81" fmla="*/ 3 h 157"/>
                <a:gd name="T82" fmla="*/ 107 w 122"/>
                <a:gd name="T83" fmla="*/ 12 h 157"/>
                <a:gd name="T84" fmla="*/ 118 w 122"/>
                <a:gd name="T85" fmla="*/ 28 h 157"/>
                <a:gd name="T86" fmla="*/ 122 w 122"/>
                <a:gd name="T87" fmla="*/ 51 h 157"/>
                <a:gd name="T88" fmla="*/ 122 w 122"/>
                <a:gd name="T89" fmla="*/ 154 h 157"/>
                <a:gd name="T90" fmla="*/ 93 w 122"/>
                <a:gd name="T91"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57">
                  <a:moveTo>
                    <a:pt x="93" y="89"/>
                  </a:moveTo>
                  <a:cubicBezTo>
                    <a:pt x="91" y="88"/>
                    <a:pt x="88" y="87"/>
                    <a:pt x="86" y="86"/>
                  </a:cubicBezTo>
                  <a:cubicBezTo>
                    <a:pt x="84" y="86"/>
                    <a:pt x="81" y="85"/>
                    <a:pt x="79" y="85"/>
                  </a:cubicBezTo>
                  <a:cubicBezTo>
                    <a:pt x="77" y="84"/>
                    <a:pt x="74" y="84"/>
                    <a:pt x="70" y="83"/>
                  </a:cubicBezTo>
                  <a:cubicBezTo>
                    <a:pt x="67" y="83"/>
                    <a:pt x="63" y="83"/>
                    <a:pt x="59" y="83"/>
                  </a:cubicBezTo>
                  <a:cubicBezTo>
                    <a:pt x="50" y="83"/>
                    <a:pt x="42" y="85"/>
                    <a:pt x="36" y="89"/>
                  </a:cubicBezTo>
                  <a:cubicBezTo>
                    <a:pt x="31" y="93"/>
                    <a:pt x="28" y="98"/>
                    <a:pt x="28" y="105"/>
                  </a:cubicBezTo>
                  <a:cubicBezTo>
                    <a:pt x="28" y="110"/>
                    <a:pt x="29" y="113"/>
                    <a:pt x="31" y="117"/>
                  </a:cubicBezTo>
                  <a:cubicBezTo>
                    <a:pt x="32" y="120"/>
                    <a:pt x="34" y="122"/>
                    <a:pt x="37" y="124"/>
                  </a:cubicBezTo>
                  <a:cubicBezTo>
                    <a:pt x="39" y="126"/>
                    <a:pt x="42" y="128"/>
                    <a:pt x="45" y="129"/>
                  </a:cubicBezTo>
                  <a:cubicBezTo>
                    <a:pt x="48" y="130"/>
                    <a:pt x="52" y="130"/>
                    <a:pt x="57" y="130"/>
                  </a:cubicBezTo>
                  <a:cubicBezTo>
                    <a:pt x="61" y="130"/>
                    <a:pt x="65" y="130"/>
                    <a:pt x="68" y="128"/>
                  </a:cubicBezTo>
                  <a:cubicBezTo>
                    <a:pt x="72" y="127"/>
                    <a:pt x="75" y="126"/>
                    <a:pt x="79" y="124"/>
                  </a:cubicBezTo>
                  <a:cubicBezTo>
                    <a:pt x="82" y="122"/>
                    <a:pt x="85" y="120"/>
                    <a:pt x="87" y="118"/>
                  </a:cubicBezTo>
                  <a:cubicBezTo>
                    <a:pt x="90" y="116"/>
                    <a:pt x="92" y="113"/>
                    <a:pt x="93" y="111"/>
                  </a:cubicBezTo>
                  <a:lnTo>
                    <a:pt x="93" y="89"/>
                  </a:lnTo>
                  <a:close/>
                  <a:moveTo>
                    <a:pt x="93" y="154"/>
                  </a:moveTo>
                  <a:cubicBezTo>
                    <a:pt x="93" y="139"/>
                    <a:pt x="93" y="139"/>
                    <a:pt x="93" y="139"/>
                  </a:cubicBezTo>
                  <a:cubicBezTo>
                    <a:pt x="90" y="142"/>
                    <a:pt x="86" y="145"/>
                    <a:pt x="84" y="147"/>
                  </a:cubicBezTo>
                  <a:cubicBezTo>
                    <a:pt x="81" y="148"/>
                    <a:pt x="79" y="150"/>
                    <a:pt x="76" y="151"/>
                  </a:cubicBezTo>
                  <a:cubicBezTo>
                    <a:pt x="73" y="153"/>
                    <a:pt x="70" y="154"/>
                    <a:pt x="66" y="155"/>
                  </a:cubicBezTo>
                  <a:cubicBezTo>
                    <a:pt x="62" y="156"/>
                    <a:pt x="57" y="157"/>
                    <a:pt x="52" y="157"/>
                  </a:cubicBezTo>
                  <a:cubicBezTo>
                    <a:pt x="46" y="157"/>
                    <a:pt x="40" y="156"/>
                    <a:pt x="34" y="154"/>
                  </a:cubicBezTo>
                  <a:cubicBezTo>
                    <a:pt x="28" y="152"/>
                    <a:pt x="22" y="149"/>
                    <a:pt x="17" y="145"/>
                  </a:cubicBezTo>
                  <a:cubicBezTo>
                    <a:pt x="12" y="141"/>
                    <a:pt x="8" y="136"/>
                    <a:pt x="5" y="130"/>
                  </a:cubicBezTo>
                  <a:cubicBezTo>
                    <a:pt x="2" y="123"/>
                    <a:pt x="0" y="115"/>
                    <a:pt x="0" y="106"/>
                  </a:cubicBezTo>
                  <a:cubicBezTo>
                    <a:pt x="0" y="98"/>
                    <a:pt x="2" y="90"/>
                    <a:pt x="5" y="84"/>
                  </a:cubicBezTo>
                  <a:cubicBezTo>
                    <a:pt x="8" y="78"/>
                    <a:pt x="12" y="73"/>
                    <a:pt x="17" y="69"/>
                  </a:cubicBezTo>
                  <a:cubicBezTo>
                    <a:pt x="23" y="65"/>
                    <a:pt x="29" y="62"/>
                    <a:pt x="36" y="60"/>
                  </a:cubicBezTo>
                  <a:cubicBezTo>
                    <a:pt x="44" y="58"/>
                    <a:pt x="51" y="57"/>
                    <a:pt x="60" y="57"/>
                  </a:cubicBezTo>
                  <a:cubicBezTo>
                    <a:pt x="68" y="57"/>
                    <a:pt x="75" y="58"/>
                    <a:pt x="80" y="59"/>
                  </a:cubicBezTo>
                  <a:cubicBezTo>
                    <a:pt x="85" y="60"/>
                    <a:pt x="90" y="61"/>
                    <a:pt x="93" y="63"/>
                  </a:cubicBezTo>
                  <a:cubicBezTo>
                    <a:pt x="93" y="52"/>
                    <a:pt x="93" y="52"/>
                    <a:pt x="93" y="52"/>
                  </a:cubicBezTo>
                  <a:cubicBezTo>
                    <a:pt x="93" y="44"/>
                    <a:pt x="91" y="37"/>
                    <a:pt x="86" y="33"/>
                  </a:cubicBezTo>
                  <a:cubicBezTo>
                    <a:pt x="81" y="29"/>
                    <a:pt x="74" y="26"/>
                    <a:pt x="65" y="26"/>
                  </a:cubicBezTo>
                  <a:cubicBezTo>
                    <a:pt x="57" y="26"/>
                    <a:pt x="50" y="27"/>
                    <a:pt x="44" y="29"/>
                  </a:cubicBezTo>
                  <a:cubicBezTo>
                    <a:pt x="38" y="30"/>
                    <a:pt x="32" y="33"/>
                    <a:pt x="26" y="36"/>
                  </a:cubicBezTo>
                  <a:cubicBezTo>
                    <a:pt x="14" y="14"/>
                    <a:pt x="14" y="14"/>
                    <a:pt x="14" y="14"/>
                  </a:cubicBezTo>
                  <a:cubicBezTo>
                    <a:pt x="22" y="9"/>
                    <a:pt x="29" y="6"/>
                    <a:pt x="38" y="3"/>
                  </a:cubicBezTo>
                  <a:cubicBezTo>
                    <a:pt x="46" y="1"/>
                    <a:pt x="55" y="0"/>
                    <a:pt x="66" y="0"/>
                  </a:cubicBezTo>
                  <a:cubicBezTo>
                    <a:pt x="74" y="0"/>
                    <a:pt x="82" y="1"/>
                    <a:pt x="89" y="3"/>
                  </a:cubicBezTo>
                  <a:cubicBezTo>
                    <a:pt x="96" y="5"/>
                    <a:pt x="102" y="8"/>
                    <a:pt x="107" y="12"/>
                  </a:cubicBezTo>
                  <a:cubicBezTo>
                    <a:pt x="112" y="17"/>
                    <a:pt x="116" y="22"/>
                    <a:pt x="118" y="28"/>
                  </a:cubicBezTo>
                  <a:cubicBezTo>
                    <a:pt x="121" y="35"/>
                    <a:pt x="122" y="42"/>
                    <a:pt x="122" y="51"/>
                  </a:cubicBezTo>
                  <a:cubicBezTo>
                    <a:pt x="122" y="154"/>
                    <a:pt x="122" y="154"/>
                    <a:pt x="122" y="154"/>
                  </a:cubicBezTo>
                  <a:lnTo>
                    <a:pt x="93"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29" name="Freeform 109">
              <a:extLst>
                <a:ext uri="{FF2B5EF4-FFF2-40B4-BE49-F238E27FC236}">
                  <a16:creationId xmlns:a16="http://schemas.microsoft.com/office/drawing/2014/main" id="{5B856923-F641-4D75-9CAD-3802B0FB1F17}"/>
                </a:ext>
              </a:extLst>
            </p:cNvPr>
            <p:cNvSpPr>
              <a:spLocks/>
            </p:cNvSpPr>
            <p:nvPr userDrawn="1"/>
          </p:nvSpPr>
          <p:spPr bwMode="auto">
            <a:xfrm>
              <a:off x="10391350" y="4884632"/>
              <a:ext cx="114977" cy="199136"/>
            </a:xfrm>
            <a:custGeom>
              <a:avLst/>
              <a:gdLst>
                <a:gd name="T0" fmla="*/ 82 w 89"/>
                <a:gd name="T1" fmla="*/ 34 h 154"/>
                <a:gd name="T2" fmla="*/ 72 w 89"/>
                <a:gd name="T3" fmla="*/ 30 h 154"/>
                <a:gd name="T4" fmla="*/ 59 w 89"/>
                <a:gd name="T5" fmla="*/ 29 h 154"/>
                <a:gd name="T6" fmla="*/ 37 w 89"/>
                <a:gd name="T7" fmla="*/ 39 h 154"/>
                <a:gd name="T8" fmla="*/ 30 w 89"/>
                <a:gd name="T9" fmla="*/ 68 h 154"/>
                <a:gd name="T10" fmla="*/ 30 w 89"/>
                <a:gd name="T11" fmla="*/ 154 h 154"/>
                <a:gd name="T12" fmla="*/ 0 w 89"/>
                <a:gd name="T13" fmla="*/ 154 h 154"/>
                <a:gd name="T14" fmla="*/ 0 w 89"/>
                <a:gd name="T15" fmla="*/ 3 h 154"/>
                <a:gd name="T16" fmla="*/ 30 w 89"/>
                <a:gd name="T17" fmla="*/ 3 h 154"/>
                <a:gd name="T18" fmla="*/ 30 w 89"/>
                <a:gd name="T19" fmla="*/ 18 h 154"/>
                <a:gd name="T20" fmla="*/ 36 w 89"/>
                <a:gd name="T21" fmla="*/ 11 h 154"/>
                <a:gd name="T22" fmla="*/ 44 w 89"/>
                <a:gd name="T23" fmla="*/ 5 h 154"/>
                <a:gd name="T24" fmla="*/ 53 w 89"/>
                <a:gd name="T25" fmla="*/ 1 h 154"/>
                <a:gd name="T26" fmla="*/ 64 w 89"/>
                <a:gd name="T27" fmla="*/ 0 h 154"/>
                <a:gd name="T28" fmla="*/ 79 w 89"/>
                <a:gd name="T29" fmla="*/ 2 h 154"/>
                <a:gd name="T30" fmla="*/ 89 w 89"/>
                <a:gd name="T31" fmla="*/ 6 h 154"/>
                <a:gd name="T32" fmla="*/ 82 w 89"/>
                <a:gd name="T33"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54">
                  <a:moveTo>
                    <a:pt x="82" y="34"/>
                  </a:moveTo>
                  <a:cubicBezTo>
                    <a:pt x="78" y="33"/>
                    <a:pt x="75" y="31"/>
                    <a:pt x="72" y="30"/>
                  </a:cubicBezTo>
                  <a:cubicBezTo>
                    <a:pt x="68" y="29"/>
                    <a:pt x="64" y="29"/>
                    <a:pt x="59" y="29"/>
                  </a:cubicBezTo>
                  <a:cubicBezTo>
                    <a:pt x="50" y="29"/>
                    <a:pt x="42" y="32"/>
                    <a:pt x="37" y="39"/>
                  </a:cubicBezTo>
                  <a:cubicBezTo>
                    <a:pt x="32" y="45"/>
                    <a:pt x="30" y="55"/>
                    <a:pt x="30" y="68"/>
                  </a:cubicBezTo>
                  <a:cubicBezTo>
                    <a:pt x="30" y="154"/>
                    <a:pt x="30" y="154"/>
                    <a:pt x="30" y="154"/>
                  </a:cubicBezTo>
                  <a:cubicBezTo>
                    <a:pt x="0" y="154"/>
                    <a:pt x="0" y="154"/>
                    <a:pt x="0" y="154"/>
                  </a:cubicBezTo>
                  <a:cubicBezTo>
                    <a:pt x="0" y="3"/>
                    <a:pt x="0" y="3"/>
                    <a:pt x="0" y="3"/>
                  </a:cubicBezTo>
                  <a:cubicBezTo>
                    <a:pt x="30" y="3"/>
                    <a:pt x="30" y="3"/>
                    <a:pt x="30" y="3"/>
                  </a:cubicBezTo>
                  <a:cubicBezTo>
                    <a:pt x="30" y="18"/>
                    <a:pt x="30" y="18"/>
                    <a:pt x="30" y="18"/>
                  </a:cubicBezTo>
                  <a:cubicBezTo>
                    <a:pt x="31" y="15"/>
                    <a:pt x="33" y="13"/>
                    <a:pt x="36" y="11"/>
                  </a:cubicBezTo>
                  <a:cubicBezTo>
                    <a:pt x="38" y="8"/>
                    <a:pt x="41" y="7"/>
                    <a:pt x="44" y="5"/>
                  </a:cubicBezTo>
                  <a:cubicBezTo>
                    <a:pt x="47" y="3"/>
                    <a:pt x="50" y="2"/>
                    <a:pt x="53" y="1"/>
                  </a:cubicBezTo>
                  <a:cubicBezTo>
                    <a:pt x="57" y="0"/>
                    <a:pt x="60" y="0"/>
                    <a:pt x="64" y="0"/>
                  </a:cubicBezTo>
                  <a:cubicBezTo>
                    <a:pt x="70" y="0"/>
                    <a:pt x="75" y="1"/>
                    <a:pt x="79" y="2"/>
                  </a:cubicBezTo>
                  <a:cubicBezTo>
                    <a:pt x="83" y="3"/>
                    <a:pt x="87" y="4"/>
                    <a:pt x="89" y="6"/>
                  </a:cubicBezTo>
                  <a:lnTo>
                    <a:pt x="82" y="3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0" name="Freeform 110">
              <a:extLst>
                <a:ext uri="{FF2B5EF4-FFF2-40B4-BE49-F238E27FC236}">
                  <a16:creationId xmlns:a16="http://schemas.microsoft.com/office/drawing/2014/main" id="{40DAF9A5-54C2-4E1B-B8EF-D07B9E8A41FA}"/>
                </a:ext>
              </a:extLst>
            </p:cNvPr>
            <p:cNvSpPr>
              <a:spLocks/>
            </p:cNvSpPr>
            <p:nvPr userDrawn="1"/>
          </p:nvSpPr>
          <p:spPr bwMode="auto">
            <a:xfrm>
              <a:off x="10528849" y="4813512"/>
              <a:ext cx="112606" cy="273813"/>
            </a:xfrm>
            <a:custGeom>
              <a:avLst/>
              <a:gdLst>
                <a:gd name="T0" fmla="*/ 84 w 87"/>
                <a:gd name="T1" fmla="*/ 205 h 212"/>
                <a:gd name="T2" fmla="*/ 71 w 87"/>
                <a:gd name="T3" fmla="*/ 210 h 212"/>
                <a:gd name="T4" fmla="*/ 55 w 87"/>
                <a:gd name="T5" fmla="*/ 212 h 212"/>
                <a:gd name="T6" fmla="*/ 41 w 87"/>
                <a:gd name="T7" fmla="*/ 210 h 212"/>
                <a:gd name="T8" fmla="*/ 31 w 87"/>
                <a:gd name="T9" fmla="*/ 203 h 212"/>
                <a:gd name="T10" fmla="*/ 24 w 87"/>
                <a:gd name="T11" fmla="*/ 190 h 212"/>
                <a:gd name="T12" fmla="*/ 21 w 87"/>
                <a:gd name="T13" fmla="*/ 172 h 212"/>
                <a:gd name="T14" fmla="*/ 21 w 87"/>
                <a:gd name="T15" fmla="*/ 85 h 212"/>
                <a:gd name="T16" fmla="*/ 0 w 87"/>
                <a:gd name="T17" fmla="*/ 85 h 212"/>
                <a:gd name="T18" fmla="*/ 0 w 87"/>
                <a:gd name="T19" fmla="*/ 58 h 212"/>
                <a:gd name="T20" fmla="*/ 21 w 87"/>
                <a:gd name="T21" fmla="*/ 58 h 212"/>
                <a:gd name="T22" fmla="*/ 21 w 87"/>
                <a:gd name="T23" fmla="*/ 15 h 212"/>
                <a:gd name="T24" fmla="*/ 50 w 87"/>
                <a:gd name="T25" fmla="*/ 0 h 212"/>
                <a:gd name="T26" fmla="*/ 50 w 87"/>
                <a:gd name="T27" fmla="*/ 58 h 212"/>
                <a:gd name="T28" fmla="*/ 87 w 87"/>
                <a:gd name="T29" fmla="*/ 58 h 212"/>
                <a:gd name="T30" fmla="*/ 87 w 87"/>
                <a:gd name="T31" fmla="*/ 85 h 212"/>
                <a:gd name="T32" fmla="*/ 50 w 87"/>
                <a:gd name="T33" fmla="*/ 85 h 212"/>
                <a:gd name="T34" fmla="*/ 50 w 87"/>
                <a:gd name="T35" fmla="*/ 167 h 212"/>
                <a:gd name="T36" fmla="*/ 51 w 87"/>
                <a:gd name="T37" fmla="*/ 176 h 212"/>
                <a:gd name="T38" fmla="*/ 54 w 87"/>
                <a:gd name="T39" fmla="*/ 181 h 212"/>
                <a:gd name="T40" fmla="*/ 59 w 87"/>
                <a:gd name="T41" fmla="*/ 184 h 212"/>
                <a:gd name="T42" fmla="*/ 66 w 87"/>
                <a:gd name="T43" fmla="*/ 185 h 212"/>
                <a:gd name="T44" fmla="*/ 77 w 87"/>
                <a:gd name="T45" fmla="*/ 183 h 212"/>
                <a:gd name="T46" fmla="*/ 87 w 87"/>
                <a:gd name="T47" fmla="*/ 179 h 212"/>
                <a:gd name="T48" fmla="*/ 84 w 87"/>
                <a:gd name="T49" fmla="*/ 20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212">
                  <a:moveTo>
                    <a:pt x="84" y="205"/>
                  </a:moveTo>
                  <a:cubicBezTo>
                    <a:pt x="80" y="207"/>
                    <a:pt x="76" y="209"/>
                    <a:pt x="71" y="210"/>
                  </a:cubicBezTo>
                  <a:cubicBezTo>
                    <a:pt x="66" y="211"/>
                    <a:pt x="61" y="212"/>
                    <a:pt x="55" y="212"/>
                  </a:cubicBezTo>
                  <a:cubicBezTo>
                    <a:pt x="50" y="212"/>
                    <a:pt x="45" y="211"/>
                    <a:pt x="41" y="210"/>
                  </a:cubicBezTo>
                  <a:cubicBezTo>
                    <a:pt x="38" y="208"/>
                    <a:pt x="34" y="206"/>
                    <a:pt x="31" y="203"/>
                  </a:cubicBezTo>
                  <a:cubicBezTo>
                    <a:pt x="28" y="200"/>
                    <a:pt x="25" y="196"/>
                    <a:pt x="24" y="190"/>
                  </a:cubicBezTo>
                  <a:cubicBezTo>
                    <a:pt x="22" y="185"/>
                    <a:pt x="21" y="179"/>
                    <a:pt x="21" y="172"/>
                  </a:cubicBezTo>
                  <a:cubicBezTo>
                    <a:pt x="21" y="85"/>
                    <a:pt x="21" y="85"/>
                    <a:pt x="21" y="85"/>
                  </a:cubicBezTo>
                  <a:cubicBezTo>
                    <a:pt x="0" y="85"/>
                    <a:pt x="0" y="85"/>
                    <a:pt x="0" y="85"/>
                  </a:cubicBezTo>
                  <a:cubicBezTo>
                    <a:pt x="0" y="58"/>
                    <a:pt x="0" y="58"/>
                    <a:pt x="0" y="58"/>
                  </a:cubicBezTo>
                  <a:cubicBezTo>
                    <a:pt x="21" y="58"/>
                    <a:pt x="21" y="58"/>
                    <a:pt x="21" y="58"/>
                  </a:cubicBezTo>
                  <a:cubicBezTo>
                    <a:pt x="21" y="15"/>
                    <a:pt x="21" y="15"/>
                    <a:pt x="21" y="15"/>
                  </a:cubicBezTo>
                  <a:cubicBezTo>
                    <a:pt x="50" y="0"/>
                    <a:pt x="50" y="0"/>
                    <a:pt x="50" y="0"/>
                  </a:cubicBezTo>
                  <a:cubicBezTo>
                    <a:pt x="50" y="58"/>
                    <a:pt x="50" y="58"/>
                    <a:pt x="50" y="58"/>
                  </a:cubicBezTo>
                  <a:cubicBezTo>
                    <a:pt x="87" y="58"/>
                    <a:pt x="87" y="58"/>
                    <a:pt x="87" y="58"/>
                  </a:cubicBezTo>
                  <a:cubicBezTo>
                    <a:pt x="87" y="85"/>
                    <a:pt x="87" y="85"/>
                    <a:pt x="87" y="85"/>
                  </a:cubicBezTo>
                  <a:cubicBezTo>
                    <a:pt x="50" y="85"/>
                    <a:pt x="50" y="85"/>
                    <a:pt x="50" y="85"/>
                  </a:cubicBezTo>
                  <a:cubicBezTo>
                    <a:pt x="50" y="167"/>
                    <a:pt x="50" y="167"/>
                    <a:pt x="50" y="167"/>
                  </a:cubicBezTo>
                  <a:cubicBezTo>
                    <a:pt x="50" y="170"/>
                    <a:pt x="50" y="173"/>
                    <a:pt x="51" y="176"/>
                  </a:cubicBezTo>
                  <a:cubicBezTo>
                    <a:pt x="52" y="178"/>
                    <a:pt x="52" y="180"/>
                    <a:pt x="54" y="181"/>
                  </a:cubicBezTo>
                  <a:cubicBezTo>
                    <a:pt x="55" y="182"/>
                    <a:pt x="57" y="183"/>
                    <a:pt x="59" y="184"/>
                  </a:cubicBezTo>
                  <a:cubicBezTo>
                    <a:pt x="61" y="185"/>
                    <a:pt x="63" y="185"/>
                    <a:pt x="66" y="185"/>
                  </a:cubicBezTo>
                  <a:cubicBezTo>
                    <a:pt x="69" y="185"/>
                    <a:pt x="73" y="184"/>
                    <a:pt x="77" y="183"/>
                  </a:cubicBezTo>
                  <a:cubicBezTo>
                    <a:pt x="81" y="182"/>
                    <a:pt x="85" y="180"/>
                    <a:pt x="87" y="179"/>
                  </a:cubicBezTo>
                  <a:lnTo>
                    <a:pt x="84" y="205"/>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1" name="Freeform 111">
              <a:extLst>
                <a:ext uri="{FF2B5EF4-FFF2-40B4-BE49-F238E27FC236}">
                  <a16:creationId xmlns:a16="http://schemas.microsoft.com/office/drawing/2014/main" id="{4EAC484B-8D53-4F3D-B63E-275952A93EA3}"/>
                </a:ext>
              </a:extLst>
            </p:cNvPr>
            <p:cNvSpPr>
              <a:spLocks/>
            </p:cNvSpPr>
            <p:nvPr userDrawn="1"/>
          </p:nvSpPr>
          <p:spPr bwMode="auto">
            <a:xfrm>
              <a:off x="10678201" y="4813512"/>
              <a:ext cx="156464" cy="270256"/>
            </a:xfrm>
            <a:custGeom>
              <a:avLst/>
              <a:gdLst>
                <a:gd name="T0" fmla="*/ 91 w 121"/>
                <a:gd name="T1" fmla="*/ 209 h 209"/>
                <a:gd name="T2" fmla="*/ 91 w 121"/>
                <a:gd name="T3" fmla="*/ 124 h 209"/>
                <a:gd name="T4" fmla="*/ 84 w 121"/>
                <a:gd name="T5" fmla="*/ 93 h 209"/>
                <a:gd name="T6" fmla="*/ 60 w 121"/>
                <a:gd name="T7" fmla="*/ 82 h 209"/>
                <a:gd name="T8" fmla="*/ 47 w 121"/>
                <a:gd name="T9" fmla="*/ 85 h 209"/>
                <a:gd name="T10" fmla="*/ 38 w 121"/>
                <a:gd name="T11" fmla="*/ 92 h 209"/>
                <a:gd name="T12" fmla="*/ 31 w 121"/>
                <a:gd name="T13" fmla="*/ 104 h 209"/>
                <a:gd name="T14" fmla="*/ 29 w 121"/>
                <a:gd name="T15" fmla="*/ 121 h 209"/>
                <a:gd name="T16" fmla="*/ 29 w 121"/>
                <a:gd name="T17" fmla="*/ 209 h 209"/>
                <a:gd name="T18" fmla="*/ 0 w 121"/>
                <a:gd name="T19" fmla="*/ 209 h 209"/>
                <a:gd name="T20" fmla="*/ 0 w 121"/>
                <a:gd name="T21" fmla="*/ 15 h 209"/>
                <a:gd name="T22" fmla="*/ 29 w 121"/>
                <a:gd name="T23" fmla="*/ 0 h 209"/>
                <a:gd name="T24" fmla="*/ 29 w 121"/>
                <a:gd name="T25" fmla="*/ 73 h 209"/>
                <a:gd name="T26" fmla="*/ 36 w 121"/>
                <a:gd name="T27" fmla="*/ 65 h 209"/>
                <a:gd name="T28" fmla="*/ 45 w 121"/>
                <a:gd name="T29" fmla="*/ 60 h 209"/>
                <a:gd name="T30" fmla="*/ 55 w 121"/>
                <a:gd name="T31" fmla="*/ 56 h 209"/>
                <a:gd name="T32" fmla="*/ 67 w 121"/>
                <a:gd name="T33" fmla="*/ 55 h 209"/>
                <a:gd name="T34" fmla="*/ 90 w 121"/>
                <a:gd name="T35" fmla="*/ 59 h 209"/>
                <a:gd name="T36" fmla="*/ 107 w 121"/>
                <a:gd name="T37" fmla="*/ 72 h 209"/>
                <a:gd name="T38" fmla="*/ 117 w 121"/>
                <a:gd name="T39" fmla="*/ 94 h 209"/>
                <a:gd name="T40" fmla="*/ 121 w 121"/>
                <a:gd name="T41" fmla="*/ 122 h 209"/>
                <a:gd name="T42" fmla="*/ 121 w 121"/>
                <a:gd name="T43" fmla="*/ 209 h 209"/>
                <a:gd name="T44" fmla="*/ 91 w 121"/>
                <a:gd name="T45"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209">
                  <a:moveTo>
                    <a:pt x="91" y="209"/>
                  </a:moveTo>
                  <a:cubicBezTo>
                    <a:pt x="91" y="124"/>
                    <a:pt x="91" y="124"/>
                    <a:pt x="91" y="124"/>
                  </a:cubicBezTo>
                  <a:cubicBezTo>
                    <a:pt x="91" y="110"/>
                    <a:pt x="89" y="99"/>
                    <a:pt x="84" y="93"/>
                  </a:cubicBezTo>
                  <a:cubicBezTo>
                    <a:pt x="79" y="86"/>
                    <a:pt x="71" y="82"/>
                    <a:pt x="60" y="82"/>
                  </a:cubicBezTo>
                  <a:cubicBezTo>
                    <a:pt x="56" y="82"/>
                    <a:pt x="51" y="83"/>
                    <a:pt x="47" y="85"/>
                  </a:cubicBezTo>
                  <a:cubicBezTo>
                    <a:pt x="44" y="86"/>
                    <a:pt x="40" y="89"/>
                    <a:pt x="38" y="92"/>
                  </a:cubicBezTo>
                  <a:cubicBezTo>
                    <a:pt x="35" y="95"/>
                    <a:pt x="33" y="99"/>
                    <a:pt x="31" y="104"/>
                  </a:cubicBezTo>
                  <a:cubicBezTo>
                    <a:pt x="30" y="109"/>
                    <a:pt x="29" y="114"/>
                    <a:pt x="29" y="121"/>
                  </a:cubicBezTo>
                  <a:cubicBezTo>
                    <a:pt x="29" y="209"/>
                    <a:pt x="29" y="209"/>
                    <a:pt x="29" y="209"/>
                  </a:cubicBezTo>
                  <a:cubicBezTo>
                    <a:pt x="0" y="209"/>
                    <a:pt x="0" y="209"/>
                    <a:pt x="0" y="209"/>
                  </a:cubicBezTo>
                  <a:cubicBezTo>
                    <a:pt x="0" y="15"/>
                    <a:pt x="0" y="15"/>
                    <a:pt x="0" y="15"/>
                  </a:cubicBezTo>
                  <a:cubicBezTo>
                    <a:pt x="29" y="0"/>
                    <a:pt x="29" y="0"/>
                    <a:pt x="29" y="0"/>
                  </a:cubicBezTo>
                  <a:cubicBezTo>
                    <a:pt x="29" y="73"/>
                    <a:pt x="29" y="73"/>
                    <a:pt x="29" y="73"/>
                  </a:cubicBezTo>
                  <a:cubicBezTo>
                    <a:pt x="31" y="70"/>
                    <a:pt x="33" y="67"/>
                    <a:pt x="36" y="65"/>
                  </a:cubicBezTo>
                  <a:cubicBezTo>
                    <a:pt x="39" y="63"/>
                    <a:pt x="42" y="61"/>
                    <a:pt x="45" y="60"/>
                  </a:cubicBezTo>
                  <a:cubicBezTo>
                    <a:pt x="48" y="58"/>
                    <a:pt x="52" y="57"/>
                    <a:pt x="55" y="56"/>
                  </a:cubicBezTo>
                  <a:cubicBezTo>
                    <a:pt x="59" y="55"/>
                    <a:pt x="63" y="55"/>
                    <a:pt x="67" y="55"/>
                  </a:cubicBezTo>
                  <a:cubicBezTo>
                    <a:pt x="76" y="55"/>
                    <a:pt x="84" y="56"/>
                    <a:pt x="90" y="59"/>
                  </a:cubicBezTo>
                  <a:cubicBezTo>
                    <a:pt x="97" y="62"/>
                    <a:pt x="103" y="67"/>
                    <a:pt x="107" y="72"/>
                  </a:cubicBezTo>
                  <a:cubicBezTo>
                    <a:pt x="112" y="78"/>
                    <a:pt x="115" y="85"/>
                    <a:pt x="117" y="94"/>
                  </a:cubicBezTo>
                  <a:cubicBezTo>
                    <a:pt x="119" y="102"/>
                    <a:pt x="121" y="112"/>
                    <a:pt x="121" y="122"/>
                  </a:cubicBezTo>
                  <a:cubicBezTo>
                    <a:pt x="121" y="209"/>
                    <a:pt x="121" y="209"/>
                    <a:pt x="121" y="209"/>
                  </a:cubicBezTo>
                  <a:lnTo>
                    <a:pt x="91" y="209"/>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2" name="Freeform 112">
              <a:extLst>
                <a:ext uri="{FF2B5EF4-FFF2-40B4-BE49-F238E27FC236}">
                  <a16:creationId xmlns:a16="http://schemas.microsoft.com/office/drawing/2014/main" id="{EE9B6653-B2BA-4F04-85A8-ACBD80054A7D}"/>
                </a:ext>
              </a:extLst>
            </p:cNvPr>
            <p:cNvSpPr>
              <a:spLocks noEditPoints="1"/>
            </p:cNvSpPr>
            <p:nvPr userDrawn="1"/>
          </p:nvSpPr>
          <p:spPr bwMode="auto">
            <a:xfrm>
              <a:off x="10861929" y="4884632"/>
              <a:ext cx="167132" cy="202693"/>
            </a:xfrm>
            <a:custGeom>
              <a:avLst/>
              <a:gdLst>
                <a:gd name="T0" fmla="*/ 100 w 130"/>
                <a:gd name="T1" fmla="*/ 65 h 157"/>
                <a:gd name="T2" fmla="*/ 97 w 130"/>
                <a:gd name="T3" fmla="*/ 50 h 157"/>
                <a:gd name="T4" fmla="*/ 91 w 130"/>
                <a:gd name="T5" fmla="*/ 38 h 157"/>
                <a:gd name="T6" fmla="*/ 80 w 130"/>
                <a:gd name="T7" fmla="*/ 30 h 157"/>
                <a:gd name="T8" fmla="*/ 64 w 130"/>
                <a:gd name="T9" fmla="*/ 27 h 157"/>
                <a:gd name="T10" fmla="*/ 51 w 130"/>
                <a:gd name="T11" fmla="*/ 29 h 157"/>
                <a:gd name="T12" fmla="*/ 41 w 130"/>
                <a:gd name="T13" fmla="*/ 37 h 157"/>
                <a:gd name="T14" fmla="*/ 34 w 130"/>
                <a:gd name="T15" fmla="*/ 48 h 157"/>
                <a:gd name="T16" fmla="*/ 30 w 130"/>
                <a:gd name="T17" fmla="*/ 65 h 157"/>
                <a:gd name="T18" fmla="*/ 100 w 130"/>
                <a:gd name="T19" fmla="*/ 65 h 157"/>
                <a:gd name="T20" fmla="*/ 130 w 130"/>
                <a:gd name="T21" fmla="*/ 75 h 157"/>
                <a:gd name="T22" fmla="*/ 129 w 130"/>
                <a:gd name="T23" fmla="*/ 83 h 157"/>
                <a:gd name="T24" fmla="*/ 129 w 130"/>
                <a:gd name="T25" fmla="*/ 89 h 157"/>
                <a:gd name="T26" fmla="*/ 29 w 130"/>
                <a:gd name="T27" fmla="*/ 89 h 157"/>
                <a:gd name="T28" fmla="*/ 34 w 130"/>
                <a:gd name="T29" fmla="*/ 108 h 157"/>
                <a:gd name="T30" fmla="*/ 43 w 130"/>
                <a:gd name="T31" fmla="*/ 120 h 157"/>
                <a:gd name="T32" fmla="*/ 54 w 130"/>
                <a:gd name="T33" fmla="*/ 128 h 157"/>
                <a:gd name="T34" fmla="*/ 67 w 130"/>
                <a:gd name="T35" fmla="*/ 130 h 157"/>
                <a:gd name="T36" fmla="*/ 77 w 130"/>
                <a:gd name="T37" fmla="*/ 129 h 157"/>
                <a:gd name="T38" fmla="*/ 85 w 130"/>
                <a:gd name="T39" fmla="*/ 127 h 157"/>
                <a:gd name="T40" fmla="*/ 92 w 130"/>
                <a:gd name="T41" fmla="*/ 123 h 157"/>
                <a:gd name="T42" fmla="*/ 100 w 130"/>
                <a:gd name="T43" fmla="*/ 118 h 157"/>
                <a:gd name="T44" fmla="*/ 117 w 130"/>
                <a:gd name="T45" fmla="*/ 137 h 157"/>
                <a:gd name="T46" fmla="*/ 107 w 130"/>
                <a:gd name="T47" fmla="*/ 146 h 157"/>
                <a:gd name="T48" fmla="*/ 96 w 130"/>
                <a:gd name="T49" fmla="*/ 151 h 157"/>
                <a:gd name="T50" fmla="*/ 82 w 130"/>
                <a:gd name="T51" fmla="*/ 155 h 157"/>
                <a:gd name="T52" fmla="*/ 65 w 130"/>
                <a:gd name="T53" fmla="*/ 157 h 157"/>
                <a:gd name="T54" fmla="*/ 47 w 130"/>
                <a:gd name="T55" fmla="*/ 154 h 157"/>
                <a:gd name="T56" fmla="*/ 32 w 130"/>
                <a:gd name="T57" fmla="*/ 147 h 157"/>
                <a:gd name="T58" fmla="*/ 20 w 130"/>
                <a:gd name="T59" fmla="*/ 137 h 157"/>
                <a:gd name="T60" fmla="*/ 10 w 130"/>
                <a:gd name="T61" fmla="*/ 122 h 157"/>
                <a:gd name="T62" fmla="*/ 3 w 130"/>
                <a:gd name="T63" fmla="*/ 102 h 157"/>
                <a:gd name="T64" fmla="*/ 0 w 130"/>
                <a:gd name="T65" fmla="*/ 78 h 157"/>
                <a:gd name="T66" fmla="*/ 5 w 130"/>
                <a:gd name="T67" fmla="*/ 45 h 157"/>
                <a:gd name="T68" fmla="*/ 19 w 130"/>
                <a:gd name="T69" fmla="*/ 20 h 157"/>
                <a:gd name="T70" fmla="*/ 40 w 130"/>
                <a:gd name="T71" fmla="*/ 5 h 157"/>
                <a:gd name="T72" fmla="*/ 66 w 130"/>
                <a:gd name="T73" fmla="*/ 0 h 157"/>
                <a:gd name="T74" fmla="*/ 94 w 130"/>
                <a:gd name="T75" fmla="*/ 6 h 157"/>
                <a:gd name="T76" fmla="*/ 114 w 130"/>
                <a:gd name="T77" fmla="*/ 22 h 157"/>
                <a:gd name="T78" fmla="*/ 126 w 130"/>
                <a:gd name="T79" fmla="*/ 46 h 157"/>
                <a:gd name="T80" fmla="*/ 130 w 130"/>
                <a:gd name="T81"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57">
                  <a:moveTo>
                    <a:pt x="100" y="65"/>
                  </a:moveTo>
                  <a:cubicBezTo>
                    <a:pt x="100" y="59"/>
                    <a:pt x="99" y="55"/>
                    <a:pt x="97" y="50"/>
                  </a:cubicBezTo>
                  <a:cubicBezTo>
                    <a:pt x="96" y="45"/>
                    <a:pt x="94" y="41"/>
                    <a:pt x="91" y="38"/>
                  </a:cubicBezTo>
                  <a:cubicBezTo>
                    <a:pt x="88" y="34"/>
                    <a:pt x="84" y="32"/>
                    <a:pt x="80" y="30"/>
                  </a:cubicBezTo>
                  <a:cubicBezTo>
                    <a:pt x="76" y="28"/>
                    <a:pt x="70" y="27"/>
                    <a:pt x="64" y="27"/>
                  </a:cubicBezTo>
                  <a:cubicBezTo>
                    <a:pt x="59" y="27"/>
                    <a:pt x="55" y="28"/>
                    <a:pt x="51" y="29"/>
                  </a:cubicBezTo>
                  <a:cubicBezTo>
                    <a:pt x="47" y="31"/>
                    <a:pt x="43" y="34"/>
                    <a:pt x="41" y="37"/>
                  </a:cubicBezTo>
                  <a:cubicBezTo>
                    <a:pt x="38" y="40"/>
                    <a:pt x="35" y="44"/>
                    <a:pt x="34" y="48"/>
                  </a:cubicBezTo>
                  <a:cubicBezTo>
                    <a:pt x="32" y="53"/>
                    <a:pt x="31" y="58"/>
                    <a:pt x="30" y="65"/>
                  </a:cubicBezTo>
                  <a:lnTo>
                    <a:pt x="100" y="65"/>
                  </a:lnTo>
                  <a:close/>
                  <a:moveTo>
                    <a:pt x="130" y="75"/>
                  </a:moveTo>
                  <a:cubicBezTo>
                    <a:pt x="130" y="78"/>
                    <a:pt x="130" y="81"/>
                    <a:pt x="129" y="83"/>
                  </a:cubicBezTo>
                  <a:cubicBezTo>
                    <a:pt x="129" y="85"/>
                    <a:pt x="129" y="87"/>
                    <a:pt x="129" y="89"/>
                  </a:cubicBezTo>
                  <a:cubicBezTo>
                    <a:pt x="29" y="89"/>
                    <a:pt x="29" y="89"/>
                    <a:pt x="29" y="89"/>
                  </a:cubicBezTo>
                  <a:cubicBezTo>
                    <a:pt x="30" y="96"/>
                    <a:pt x="32" y="102"/>
                    <a:pt x="34" y="108"/>
                  </a:cubicBezTo>
                  <a:cubicBezTo>
                    <a:pt x="36" y="113"/>
                    <a:pt x="39" y="117"/>
                    <a:pt x="43" y="120"/>
                  </a:cubicBezTo>
                  <a:cubicBezTo>
                    <a:pt x="46" y="124"/>
                    <a:pt x="50" y="126"/>
                    <a:pt x="54" y="128"/>
                  </a:cubicBezTo>
                  <a:cubicBezTo>
                    <a:pt x="58" y="129"/>
                    <a:pt x="63" y="130"/>
                    <a:pt x="67" y="130"/>
                  </a:cubicBezTo>
                  <a:cubicBezTo>
                    <a:pt x="71" y="130"/>
                    <a:pt x="74" y="130"/>
                    <a:pt x="77" y="129"/>
                  </a:cubicBezTo>
                  <a:cubicBezTo>
                    <a:pt x="79" y="129"/>
                    <a:pt x="82" y="128"/>
                    <a:pt x="85" y="127"/>
                  </a:cubicBezTo>
                  <a:cubicBezTo>
                    <a:pt x="88" y="126"/>
                    <a:pt x="90" y="124"/>
                    <a:pt x="92" y="123"/>
                  </a:cubicBezTo>
                  <a:cubicBezTo>
                    <a:pt x="94" y="122"/>
                    <a:pt x="97" y="120"/>
                    <a:pt x="100" y="118"/>
                  </a:cubicBezTo>
                  <a:cubicBezTo>
                    <a:pt x="117" y="137"/>
                    <a:pt x="117" y="137"/>
                    <a:pt x="117" y="137"/>
                  </a:cubicBezTo>
                  <a:cubicBezTo>
                    <a:pt x="114" y="140"/>
                    <a:pt x="110" y="143"/>
                    <a:pt x="107" y="146"/>
                  </a:cubicBezTo>
                  <a:cubicBezTo>
                    <a:pt x="103" y="148"/>
                    <a:pt x="100" y="150"/>
                    <a:pt x="96" y="151"/>
                  </a:cubicBezTo>
                  <a:cubicBezTo>
                    <a:pt x="92" y="153"/>
                    <a:pt x="87" y="154"/>
                    <a:pt x="82" y="155"/>
                  </a:cubicBezTo>
                  <a:cubicBezTo>
                    <a:pt x="77" y="156"/>
                    <a:pt x="72" y="157"/>
                    <a:pt x="65" y="157"/>
                  </a:cubicBezTo>
                  <a:cubicBezTo>
                    <a:pt x="59" y="157"/>
                    <a:pt x="53" y="156"/>
                    <a:pt x="47" y="154"/>
                  </a:cubicBezTo>
                  <a:cubicBezTo>
                    <a:pt x="41" y="152"/>
                    <a:pt x="36" y="150"/>
                    <a:pt x="32" y="147"/>
                  </a:cubicBezTo>
                  <a:cubicBezTo>
                    <a:pt x="28" y="144"/>
                    <a:pt x="24" y="141"/>
                    <a:pt x="20" y="137"/>
                  </a:cubicBezTo>
                  <a:cubicBezTo>
                    <a:pt x="17" y="133"/>
                    <a:pt x="13" y="128"/>
                    <a:pt x="10" y="122"/>
                  </a:cubicBezTo>
                  <a:cubicBezTo>
                    <a:pt x="7" y="116"/>
                    <a:pt x="5" y="110"/>
                    <a:pt x="3" y="102"/>
                  </a:cubicBezTo>
                  <a:cubicBezTo>
                    <a:pt x="1" y="95"/>
                    <a:pt x="0" y="87"/>
                    <a:pt x="0" y="78"/>
                  </a:cubicBezTo>
                  <a:cubicBezTo>
                    <a:pt x="0" y="66"/>
                    <a:pt x="2" y="55"/>
                    <a:pt x="5" y="45"/>
                  </a:cubicBezTo>
                  <a:cubicBezTo>
                    <a:pt x="8" y="35"/>
                    <a:pt x="13" y="27"/>
                    <a:pt x="19" y="20"/>
                  </a:cubicBezTo>
                  <a:cubicBezTo>
                    <a:pt x="25" y="14"/>
                    <a:pt x="31" y="9"/>
                    <a:pt x="40" y="5"/>
                  </a:cubicBezTo>
                  <a:cubicBezTo>
                    <a:pt x="48" y="2"/>
                    <a:pt x="57" y="0"/>
                    <a:pt x="66" y="0"/>
                  </a:cubicBezTo>
                  <a:cubicBezTo>
                    <a:pt x="77" y="0"/>
                    <a:pt x="86" y="2"/>
                    <a:pt x="94" y="6"/>
                  </a:cubicBezTo>
                  <a:cubicBezTo>
                    <a:pt x="102" y="10"/>
                    <a:pt x="109" y="16"/>
                    <a:pt x="114" y="22"/>
                  </a:cubicBezTo>
                  <a:cubicBezTo>
                    <a:pt x="119" y="29"/>
                    <a:pt x="123" y="37"/>
                    <a:pt x="126" y="46"/>
                  </a:cubicBezTo>
                  <a:cubicBezTo>
                    <a:pt x="128" y="56"/>
                    <a:pt x="130" y="65"/>
                    <a:pt x="130" y="75"/>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3" name="Freeform 113">
              <a:extLst>
                <a:ext uri="{FF2B5EF4-FFF2-40B4-BE49-F238E27FC236}">
                  <a16:creationId xmlns:a16="http://schemas.microsoft.com/office/drawing/2014/main" id="{62285B7B-621E-4890-98FB-CE3A75F753AE}"/>
                </a:ext>
              </a:extLst>
            </p:cNvPr>
            <p:cNvSpPr>
              <a:spLocks/>
            </p:cNvSpPr>
            <p:nvPr userDrawn="1"/>
          </p:nvSpPr>
          <p:spPr bwMode="auto">
            <a:xfrm>
              <a:off x="11057507" y="4884632"/>
              <a:ext cx="155278" cy="199136"/>
            </a:xfrm>
            <a:custGeom>
              <a:avLst/>
              <a:gdLst>
                <a:gd name="T0" fmla="*/ 91 w 120"/>
                <a:gd name="T1" fmla="*/ 154 h 154"/>
                <a:gd name="T2" fmla="*/ 91 w 120"/>
                <a:gd name="T3" fmla="*/ 69 h 154"/>
                <a:gd name="T4" fmla="*/ 84 w 120"/>
                <a:gd name="T5" fmla="*/ 38 h 154"/>
                <a:gd name="T6" fmla="*/ 60 w 120"/>
                <a:gd name="T7" fmla="*/ 27 h 154"/>
                <a:gd name="T8" fmla="*/ 47 w 120"/>
                <a:gd name="T9" fmla="*/ 30 h 154"/>
                <a:gd name="T10" fmla="*/ 37 w 120"/>
                <a:gd name="T11" fmla="*/ 38 h 154"/>
                <a:gd name="T12" fmla="*/ 31 w 120"/>
                <a:gd name="T13" fmla="*/ 50 h 154"/>
                <a:gd name="T14" fmla="*/ 29 w 120"/>
                <a:gd name="T15" fmla="*/ 66 h 154"/>
                <a:gd name="T16" fmla="*/ 29 w 120"/>
                <a:gd name="T17" fmla="*/ 154 h 154"/>
                <a:gd name="T18" fmla="*/ 0 w 120"/>
                <a:gd name="T19" fmla="*/ 154 h 154"/>
                <a:gd name="T20" fmla="*/ 0 w 120"/>
                <a:gd name="T21" fmla="*/ 3 h 154"/>
                <a:gd name="T22" fmla="*/ 29 w 120"/>
                <a:gd name="T23" fmla="*/ 3 h 154"/>
                <a:gd name="T24" fmla="*/ 29 w 120"/>
                <a:gd name="T25" fmla="*/ 18 h 154"/>
                <a:gd name="T26" fmla="*/ 36 w 120"/>
                <a:gd name="T27" fmla="*/ 10 h 154"/>
                <a:gd name="T28" fmla="*/ 45 w 120"/>
                <a:gd name="T29" fmla="*/ 5 h 154"/>
                <a:gd name="T30" fmla="*/ 55 w 120"/>
                <a:gd name="T31" fmla="*/ 1 h 154"/>
                <a:gd name="T32" fmla="*/ 67 w 120"/>
                <a:gd name="T33" fmla="*/ 0 h 154"/>
                <a:gd name="T34" fmla="*/ 90 w 120"/>
                <a:gd name="T35" fmla="*/ 4 h 154"/>
                <a:gd name="T36" fmla="*/ 107 w 120"/>
                <a:gd name="T37" fmla="*/ 17 h 154"/>
                <a:gd name="T38" fmla="*/ 117 w 120"/>
                <a:gd name="T39" fmla="*/ 38 h 154"/>
                <a:gd name="T40" fmla="*/ 120 w 120"/>
                <a:gd name="T41" fmla="*/ 67 h 154"/>
                <a:gd name="T42" fmla="*/ 120 w 120"/>
                <a:gd name="T43" fmla="*/ 154 h 154"/>
                <a:gd name="T44" fmla="*/ 91 w 120"/>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54">
                  <a:moveTo>
                    <a:pt x="91" y="154"/>
                  </a:moveTo>
                  <a:cubicBezTo>
                    <a:pt x="91" y="69"/>
                    <a:pt x="91" y="69"/>
                    <a:pt x="91" y="69"/>
                  </a:cubicBezTo>
                  <a:cubicBezTo>
                    <a:pt x="91" y="55"/>
                    <a:pt x="88" y="45"/>
                    <a:pt x="84" y="38"/>
                  </a:cubicBezTo>
                  <a:cubicBezTo>
                    <a:pt x="79" y="31"/>
                    <a:pt x="71" y="27"/>
                    <a:pt x="60" y="27"/>
                  </a:cubicBezTo>
                  <a:cubicBezTo>
                    <a:pt x="55" y="27"/>
                    <a:pt x="51" y="28"/>
                    <a:pt x="47" y="30"/>
                  </a:cubicBezTo>
                  <a:cubicBezTo>
                    <a:pt x="43" y="32"/>
                    <a:pt x="40" y="34"/>
                    <a:pt x="37" y="38"/>
                  </a:cubicBezTo>
                  <a:cubicBezTo>
                    <a:pt x="34" y="41"/>
                    <a:pt x="32" y="45"/>
                    <a:pt x="31" y="50"/>
                  </a:cubicBezTo>
                  <a:cubicBezTo>
                    <a:pt x="30" y="55"/>
                    <a:pt x="29" y="60"/>
                    <a:pt x="29" y="66"/>
                  </a:cubicBezTo>
                  <a:cubicBezTo>
                    <a:pt x="29" y="154"/>
                    <a:pt x="29" y="154"/>
                    <a:pt x="29" y="154"/>
                  </a:cubicBezTo>
                  <a:cubicBezTo>
                    <a:pt x="0" y="154"/>
                    <a:pt x="0" y="154"/>
                    <a:pt x="0" y="154"/>
                  </a:cubicBezTo>
                  <a:cubicBezTo>
                    <a:pt x="0" y="3"/>
                    <a:pt x="0" y="3"/>
                    <a:pt x="0" y="3"/>
                  </a:cubicBezTo>
                  <a:cubicBezTo>
                    <a:pt x="29" y="3"/>
                    <a:pt x="29" y="3"/>
                    <a:pt x="29" y="3"/>
                  </a:cubicBezTo>
                  <a:cubicBezTo>
                    <a:pt x="29" y="18"/>
                    <a:pt x="29" y="18"/>
                    <a:pt x="29" y="18"/>
                  </a:cubicBezTo>
                  <a:cubicBezTo>
                    <a:pt x="31" y="15"/>
                    <a:pt x="33" y="12"/>
                    <a:pt x="36" y="10"/>
                  </a:cubicBezTo>
                  <a:cubicBezTo>
                    <a:pt x="39" y="8"/>
                    <a:pt x="42" y="6"/>
                    <a:pt x="45" y="5"/>
                  </a:cubicBezTo>
                  <a:cubicBezTo>
                    <a:pt x="48" y="3"/>
                    <a:pt x="52" y="2"/>
                    <a:pt x="55" y="1"/>
                  </a:cubicBezTo>
                  <a:cubicBezTo>
                    <a:pt x="59" y="0"/>
                    <a:pt x="63" y="0"/>
                    <a:pt x="67" y="0"/>
                  </a:cubicBezTo>
                  <a:cubicBezTo>
                    <a:pt x="76" y="0"/>
                    <a:pt x="84" y="2"/>
                    <a:pt x="90" y="4"/>
                  </a:cubicBezTo>
                  <a:cubicBezTo>
                    <a:pt x="97" y="7"/>
                    <a:pt x="103" y="12"/>
                    <a:pt x="107" y="17"/>
                  </a:cubicBezTo>
                  <a:cubicBezTo>
                    <a:pt x="112" y="23"/>
                    <a:pt x="115" y="30"/>
                    <a:pt x="117" y="38"/>
                  </a:cubicBezTo>
                  <a:cubicBezTo>
                    <a:pt x="119" y="46"/>
                    <a:pt x="120" y="56"/>
                    <a:pt x="120" y="67"/>
                  </a:cubicBezTo>
                  <a:cubicBezTo>
                    <a:pt x="120" y="154"/>
                    <a:pt x="120" y="154"/>
                    <a:pt x="120" y="154"/>
                  </a:cubicBezTo>
                  <a:lnTo>
                    <a:pt x="91"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4" name="Freeform 114">
              <a:extLst>
                <a:ext uri="{FF2B5EF4-FFF2-40B4-BE49-F238E27FC236}">
                  <a16:creationId xmlns:a16="http://schemas.microsoft.com/office/drawing/2014/main" id="{ED2D9B08-BB63-4F97-AB32-30678987236B}"/>
                </a:ext>
              </a:extLst>
            </p:cNvPr>
            <p:cNvSpPr>
              <a:spLocks noEditPoints="1"/>
            </p:cNvSpPr>
            <p:nvPr userDrawn="1"/>
          </p:nvSpPr>
          <p:spPr bwMode="auto">
            <a:xfrm>
              <a:off x="11241235" y="4884632"/>
              <a:ext cx="173060" cy="202693"/>
            </a:xfrm>
            <a:custGeom>
              <a:avLst/>
              <a:gdLst>
                <a:gd name="T0" fmla="*/ 105 w 134"/>
                <a:gd name="T1" fmla="*/ 78 h 157"/>
                <a:gd name="T2" fmla="*/ 102 w 134"/>
                <a:gd name="T3" fmla="*/ 58 h 157"/>
                <a:gd name="T4" fmla="*/ 94 w 134"/>
                <a:gd name="T5" fmla="*/ 42 h 157"/>
                <a:gd name="T6" fmla="*/ 82 w 134"/>
                <a:gd name="T7" fmla="*/ 32 h 157"/>
                <a:gd name="T8" fmla="*/ 66 w 134"/>
                <a:gd name="T9" fmla="*/ 28 h 157"/>
                <a:gd name="T10" fmla="*/ 51 w 134"/>
                <a:gd name="T11" fmla="*/ 32 h 157"/>
                <a:gd name="T12" fmla="*/ 40 w 134"/>
                <a:gd name="T13" fmla="*/ 42 h 157"/>
                <a:gd name="T14" fmla="*/ 33 w 134"/>
                <a:gd name="T15" fmla="*/ 57 h 157"/>
                <a:gd name="T16" fmla="*/ 30 w 134"/>
                <a:gd name="T17" fmla="*/ 78 h 157"/>
                <a:gd name="T18" fmla="*/ 33 w 134"/>
                <a:gd name="T19" fmla="*/ 100 h 157"/>
                <a:gd name="T20" fmla="*/ 41 w 134"/>
                <a:gd name="T21" fmla="*/ 116 h 157"/>
                <a:gd name="T22" fmla="*/ 52 w 134"/>
                <a:gd name="T23" fmla="*/ 125 h 157"/>
                <a:gd name="T24" fmla="*/ 68 w 134"/>
                <a:gd name="T25" fmla="*/ 129 h 157"/>
                <a:gd name="T26" fmla="*/ 83 w 134"/>
                <a:gd name="T27" fmla="*/ 125 h 157"/>
                <a:gd name="T28" fmla="*/ 95 w 134"/>
                <a:gd name="T29" fmla="*/ 114 h 157"/>
                <a:gd name="T30" fmla="*/ 102 w 134"/>
                <a:gd name="T31" fmla="*/ 98 h 157"/>
                <a:gd name="T32" fmla="*/ 105 w 134"/>
                <a:gd name="T33" fmla="*/ 78 h 157"/>
                <a:gd name="T34" fmla="*/ 134 w 134"/>
                <a:gd name="T35" fmla="*/ 78 h 157"/>
                <a:gd name="T36" fmla="*/ 129 w 134"/>
                <a:gd name="T37" fmla="*/ 111 h 157"/>
                <a:gd name="T38" fmla="*/ 115 w 134"/>
                <a:gd name="T39" fmla="*/ 136 h 157"/>
                <a:gd name="T40" fmla="*/ 93 w 134"/>
                <a:gd name="T41" fmla="*/ 151 h 157"/>
                <a:gd name="T42" fmla="*/ 67 w 134"/>
                <a:gd name="T43" fmla="*/ 157 h 157"/>
                <a:gd name="T44" fmla="*/ 40 w 134"/>
                <a:gd name="T45" fmla="*/ 151 h 157"/>
                <a:gd name="T46" fmla="*/ 19 w 134"/>
                <a:gd name="T47" fmla="*/ 135 h 157"/>
                <a:gd name="T48" fmla="*/ 5 w 134"/>
                <a:gd name="T49" fmla="*/ 111 h 157"/>
                <a:gd name="T50" fmla="*/ 0 w 134"/>
                <a:gd name="T51" fmla="*/ 78 h 157"/>
                <a:gd name="T52" fmla="*/ 6 w 134"/>
                <a:gd name="T53" fmla="*/ 45 h 157"/>
                <a:gd name="T54" fmla="*/ 20 w 134"/>
                <a:gd name="T55" fmla="*/ 21 h 157"/>
                <a:gd name="T56" fmla="*/ 41 w 134"/>
                <a:gd name="T57" fmla="*/ 5 h 157"/>
                <a:gd name="T58" fmla="*/ 67 w 134"/>
                <a:gd name="T59" fmla="*/ 0 h 157"/>
                <a:gd name="T60" fmla="*/ 94 w 134"/>
                <a:gd name="T61" fmla="*/ 6 h 157"/>
                <a:gd name="T62" fmla="*/ 115 w 134"/>
                <a:gd name="T63" fmla="*/ 21 h 157"/>
                <a:gd name="T64" fmla="*/ 129 w 134"/>
                <a:gd name="T65" fmla="*/ 46 h 157"/>
                <a:gd name="T66" fmla="*/ 134 w 134"/>
                <a:gd name="T67"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57">
                  <a:moveTo>
                    <a:pt x="105" y="78"/>
                  </a:moveTo>
                  <a:cubicBezTo>
                    <a:pt x="105" y="71"/>
                    <a:pt x="104" y="64"/>
                    <a:pt x="102" y="58"/>
                  </a:cubicBezTo>
                  <a:cubicBezTo>
                    <a:pt x="100" y="52"/>
                    <a:pt x="98" y="46"/>
                    <a:pt x="94" y="42"/>
                  </a:cubicBezTo>
                  <a:cubicBezTo>
                    <a:pt x="91" y="37"/>
                    <a:pt x="87" y="34"/>
                    <a:pt x="82" y="32"/>
                  </a:cubicBezTo>
                  <a:cubicBezTo>
                    <a:pt x="78" y="29"/>
                    <a:pt x="72" y="28"/>
                    <a:pt x="66" y="28"/>
                  </a:cubicBezTo>
                  <a:cubicBezTo>
                    <a:pt x="61" y="28"/>
                    <a:pt x="56" y="29"/>
                    <a:pt x="51" y="32"/>
                  </a:cubicBezTo>
                  <a:cubicBezTo>
                    <a:pt x="47" y="34"/>
                    <a:pt x="43" y="37"/>
                    <a:pt x="40" y="42"/>
                  </a:cubicBezTo>
                  <a:cubicBezTo>
                    <a:pt x="37" y="46"/>
                    <a:pt x="34" y="51"/>
                    <a:pt x="33" y="57"/>
                  </a:cubicBezTo>
                  <a:cubicBezTo>
                    <a:pt x="31" y="63"/>
                    <a:pt x="30" y="70"/>
                    <a:pt x="30" y="78"/>
                  </a:cubicBezTo>
                  <a:cubicBezTo>
                    <a:pt x="30" y="86"/>
                    <a:pt x="31" y="93"/>
                    <a:pt x="33" y="100"/>
                  </a:cubicBezTo>
                  <a:cubicBezTo>
                    <a:pt x="35" y="106"/>
                    <a:pt x="37" y="111"/>
                    <a:pt x="41" y="116"/>
                  </a:cubicBezTo>
                  <a:cubicBezTo>
                    <a:pt x="44" y="120"/>
                    <a:pt x="48" y="123"/>
                    <a:pt x="52" y="125"/>
                  </a:cubicBezTo>
                  <a:cubicBezTo>
                    <a:pt x="57" y="128"/>
                    <a:pt x="62" y="129"/>
                    <a:pt x="68" y="129"/>
                  </a:cubicBezTo>
                  <a:cubicBezTo>
                    <a:pt x="73" y="129"/>
                    <a:pt x="78" y="127"/>
                    <a:pt x="83" y="125"/>
                  </a:cubicBezTo>
                  <a:cubicBezTo>
                    <a:pt x="87" y="122"/>
                    <a:pt x="91" y="118"/>
                    <a:pt x="95" y="114"/>
                  </a:cubicBezTo>
                  <a:cubicBezTo>
                    <a:pt x="98" y="109"/>
                    <a:pt x="100" y="104"/>
                    <a:pt x="102" y="98"/>
                  </a:cubicBezTo>
                  <a:cubicBezTo>
                    <a:pt x="104" y="92"/>
                    <a:pt x="105" y="85"/>
                    <a:pt x="105" y="78"/>
                  </a:cubicBezTo>
                  <a:moveTo>
                    <a:pt x="134" y="78"/>
                  </a:moveTo>
                  <a:cubicBezTo>
                    <a:pt x="134" y="90"/>
                    <a:pt x="133" y="101"/>
                    <a:pt x="129" y="111"/>
                  </a:cubicBezTo>
                  <a:cubicBezTo>
                    <a:pt x="126" y="121"/>
                    <a:pt x="121" y="129"/>
                    <a:pt x="115" y="136"/>
                  </a:cubicBezTo>
                  <a:cubicBezTo>
                    <a:pt x="109" y="143"/>
                    <a:pt x="102" y="148"/>
                    <a:pt x="93" y="151"/>
                  </a:cubicBezTo>
                  <a:cubicBezTo>
                    <a:pt x="85" y="155"/>
                    <a:pt x="76" y="157"/>
                    <a:pt x="67" y="157"/>
                  </a:cubicBezTo>
                  <a:cubicBezTo>
                    <a:pt x="57" y="157"/>
                    <a:pt x="48" y="155"/>
                    <a:pt x="40" y="151"/>
                  </a:cubicBezTo>
                  <a:cubicBezTo>
                    <a:pt x="32" y="147"/>
                    <a:pt x="25" y="142"/>
                    <a:pt x="19" y="135"/>
                  </a:cubicBezTo>
                  <a:cubicBezTo>
                    <a:pt x="13" y="128"/>
                    <a:pt x="9" y="120"/>
                    <a:pt x="5" y="111"/>
                  </a:cubicBezTo>
                  <a:cubicBezTo>
                    <a:pt x="2" y="101"/>
                    <a:pt x="0" y="90"/>
                    <a:pt x="0" y="78"/>
                  </a:cubicBezTo>
                  <a:cubicBezTo>
                    <a:pt x="0" y="66"/>
                    <a:pt x="2" y="55"/>
                    <a:pt x="6" y="45"/>
                  </a:cubicBezTo>
                  <a:cubicBezTo>
                    <a:pt x="9" y="36"/>
                    <a:pt x="14" y="28"/>
                    <a:pt x="20" y="21"/>
                  </a:cubicBezTo>
                  <a:cubicBezTo>
                    <a:pt x="26" y="14"/>
                    <a:pt x="33" y="9"/>
                    <a:pt x="41" y="5"/>
                  </a:cubicBezTo>
                  <a:cubicBezTo>
                    <a:pt x="49" y="2"/>
                    <a:pt x="58" y="0"/>
                    <a:pt x="67" y="0"/>
                  </a:cubicBezTo>
                  <a:cubicBezTo>
                    <a:pt x="77" y="0"/>
                    <a:pt x="86" y="2"/>
                    <a:pt x="94" y="6"/>
                  </a:cubicBezTo>
                  <a:cubicBezTo>
                    <a:pt x="102" y="9"/>
                    <a:pt x="109" y="14"/>
                    <a:pt x="115" y="21"/>
                  </a:cubicBezTo>
                  <a:cubicBezTo>
                    <a:pt x="121" y="28"/>
                    <a:pt x="126" y="36"/>
                    <a:pt x="129" y="46"/>
                  </a:cubicBezTo>
                  <a:cubicBezTo>
                    <a:pt x="133" y="55"/>
                    <a:pt x="134" y="66"/>
                    <a:pt x="134" y="78"/>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5" name="Freeform 115">
              <a:extLst>
                <a:ext uri="{FF2B5EF4-FFF2-40B4-BE49-F238E27FC236}">
                  <a16:creationId xmlns:a16="http://schemas.microsoft.com/office/drawing/2014/main" id="{7507FDA4-AD3A-46A4-A0BE-347939901AE8}"/>
                </a:ext>
              </a:extLst>
            </p:cNvPr>
            <p:cNvSpPr>
              <a:spLocks/>
            </p:cNvSpPr>
            <p:nvPr userDrawn="1"/>
          </p:nvSpPr>
          <p:spPr bwMode="auto">
            <a:xfrm>
              <a:off x="11442742" y="4884632"/>
              <a:ext cx="156464" cy="199136"/>
            </a:xfrm>
            <a:custGeom>
              <a:avLst/>
              <a:gdLst>
                <a:gd name="T0" fmla="*/ 92 w 121"/>
                <a:gd name="T1" fmla="*/ 154 h 154"/>
                <a:gd name="T2" fmla="*/ 92 w 121"/>
                <a:gd name="T3" fmla="*/ 69 h 154"/>
                <a:gd name="T4" fmla="*/ 84 w 121"/>
                <a:gd name="T5" fmla="*/ 38 h 154"/>
                <a:gd name="T6" fmla="*/ 61 w 121"/>
                <a:gd name="T7" fmla="*/ 27 h 154"/>
                <a:gd name="T8" fmla="*/ 48 w 121"/>
                <a:gd name="T9" fmla="*/ 30 h 154"/>
                <a:gd name="T10" fmla="*/ 38 w 121"/>
                <a:gd name="T11" fmla="*/ 38 h 154"/>
                <a:gd name="T12" fmla="*/ 32 w 121"/>
                <a:gd name="T13" fmla="*/ 50 h 154"/>
                <a:gd name="T14" fmla="*/ 30 w 121"/>
                <a:gd name="T15" fmla="*/ 66 h 154"/>
                <a:gd name="T16" fmla="*/ 30 w 121"/>
                <a:gd name="T17" fmla="*/ 154 h 154"/>
                <a:gd name="T18" fmla="*/ 0 w 121"/>
                <a:gd name="T19" fmla="*/ 154 h 154"/>
                <a:gd name="T20" fmla="*/ 0 w 121"/>
                <a:gd name="T21" fmla="*/ 3 h 154"/>
                <a:gd name="T22" fmla="*/ 30 w 121"/>
                <a:gd name="T23" fmla="*/ 3 h 154"/>
                <a:gd name="T24" fmla="*/ 30 w 121"/>
                <a:gd name="T25" fmla="*/ 18 h 154"/>
                <a:gd name="T26" fmla="*/ 37 w 121"/>
                <a:gd name="T27" fmla="*/ 10 h 154"/>
                <a:gd name="T28" fmla="*/ 46 w 121"/>
                <a:gd name="T29" fmla="*/ 5 h 154"/>
                <a:gd name="T30" fmla="*/ 56 w 121"/>
                <a:gd name="T31" fmla="*/ 1 h 154"/>
                <a:gd name="T32" fmla="*/ 68 w 121"/>
                <a:gd name="T33" fmla="*/ 0 h 154"/>
                <a:gd name="T34" fmla="*/ 91 w 121"/>
                <a:gd name="T35" fmla="*/ 4 h 154"/>
                <a:gd name="T36" fmla="*/ 108 w 121"/>
                <a:gd name="T37" fmla="*/ 17 h 154"/>
                <a:gd name="T38" fmla="*/ 118 w 121"/>
                <a:gd name="T39" fmla="*/ 38 h 154"/>
                <a:gd name="T40" fmla="*/ 121 w 121"/>
                <a:gd name="T41" fmla="*/ 67 h 154"/>
                <a:gd name="T42" fmla="*/ 121 w 121"/>
                <a:gd name="T43" fmla="*/ 154 h 154"/>
                <a:gd name="T44" fmla="*/ 92 w 121"/>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154">
                  <a:moveTo>
                    <a:pt x="92" y="154"/>
                  </a:moveTo>
                  <a:cubicBezTo>
                    <a:pt x="92" y="69"/>
                    <a:pt x="92" y="69"/>
                    <a:pt x="92" y="69"/>
                  </a:cubicBezTo>
                  <a:cubicBezTo>
                    <a:pt x="92" y="55"/>
                    <a:pt x="89" y="45"/>
                    <a:pt x="84" y="38"/>
                  </a:cubicBezTo>
                  <a:cubicBezTo>
                    <a:pt x="80" y="31"/>
                    <a:pt x="72" y="27"/>
                    <a:pt x="61" y="27"/>
                  </a:cubicBezTo>
                  <a:cubicBezTo>
                    <a:pt x="56" y="27"/>
                    <a:pt x="52" y="28"/>
                    <a:pt x="48" y="30"/>
                  </a:cubicBezTo>
                  <a:cubicBezTo>
                    <a:pt x="44" y="32"/>
                    <a:pt x="40" y="34"/>
                    <a:pt x="38" y="38"/>
                  </a:cubicBezTo>
                  <a:cubicBezTo>
                    <a:pt x="35" y="41"/>
                    <a:pt x="33" y="45"/>
                    <a:pt x="32" y="50"/>
                  </a:cubicBezTo>
                  <a:cubicBezTo>
                    <a:pt x="31" y="55"/>
                    <a:pt x="30" y="60"/>
                    <a:pt x="30" y="66"/>
                  </a:cubicBezTo>
                  <a:cubicBezTo>
                    <a:pt x="30" y="154"/>
                    <a:pt x="30" y="154"/>
                    <a:pt x="30" y="154"/>
                  </a:cubicBezTo>
                  <a:cubicBezTo>
                    <a:pt x="0" y="154"/>
                    <a:pt x="0" y="154"/>
                    <a:pt x="0" y="154"/>
                  </a:cubicBezTo>
                  <a:cubicBezTo>
                    <a:pt x="0" y="3"/>
                    <a:pt x="0" y="3"/>
                    <a:pt x="0" y="3"/>
                  </a:cubicBezTo>
                  <a:cubicBezTo>
                    <a:pt x="30" y="3"/>
                    <a:pt x="30" y="3"/>
                    <a:pt x="30" y="3"/>
                  </a:cubicBezTo>
                  <a:cubicBezTo>
                    <a:pt x="30" y="18"/>
                    <a:pt x="30" y="18"/>
                    <a:pt x="30" y="18"/>
                  </a:cubicBezTo>
                  <a:cubicBezTo>
                    <a:pt x="32" y="15"/>
                    <a:pt x="34" y="12"/>
                    <a:pt x="37" y="10"/>
                  </a:cubicBezTo>
                  <a:cubicBezTo>
                    <a:pt x="39" y="8"/>
                    <a:pt x="42" y="6"/>
                    <a:pt x="46" y="5"/>
                  </a:cubicBezTo>
                  <a:cubicBezTo>
                    <a:pt x="49" y="3"/>
                    <a:pt x="52" y="2"/>
                    <a:pt x="56" y="1"/>
                  </a:cubicBezTo>
                  <a:cubicBezTo>
                    <a:pt x="60" y="0"/>
                    <a:pt x="64" y="0"/>
                    <a:pt x="68" y="0"/>
                  </a:cubicBezTo>
                  <a:cubicBezTo>
                    <a:pt x="77" y="0"/>
                    <a:pt x="85" y="2"/>
                    <a:pt x="91" y="4"/>
                  </a:cubicBezTo>
                  <a:cubicBezTo>
                    <a:pt x="98" y="7"/>
                    <a:pt x="103" y="12"/>
                    <a:pt x="108" y="17"/>
                  </a:cubicBezTo>
                  <a:cubicBezTo>
                    <a:pt x="112" y="23"/>
                    <a:pt x="116" y="30"/>
                    <a:pt x="118" y="38"/>
                  </a:cubicBezTo>
                  <a:cubicBezTo>
                    <a:pt x="120" y="46"/>
                    <a:pt x="121" y="56"/>
                    <a:pt x="121" y="67"/>
                  </a:cubicBezTo>
                  <a:cubicBezTo>
                    <a:pt x="121" y="154"/>
                    <a:pt x="121" y="154"/>
                    <a:pt x="121" y="154"/>
                  </a:cubicBezTo>
                  <a:lnTo>
                    <a:pt x="92"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6" name="Freeform 117">
              <a:extLst>
                <a:ext uri="{FF2B5EF4-FFF2-40B4-BE49-F238E27FC236}">
                  <a16:creationId xmlns:a16="http://schemas.microsoft.com/office/drawing/2014/main" id="{02273CF4-735A-46D2-A6F8-4D05FD16C6B0}"/>
                </a:ext>
              </a:extLst>
            </p:cNvPr>
            <p:cNvSpPr>
              <a:spLocks/>
            </p:cNvSpPr>
            <p:nvPr userDrawn="1"/>
          </p:nvSpPr>
          <p:spPr bwMode="auto">
            <a:xfrm>
              <a:off x="9258171" y="4332267"/>
              <a:ext cx="733721" cy="267886"/>
            </a:xfrm>
            <a:custGeom>
              <a:avLst/>
              <a:gdLst>
                <a:gd name="T0" fmla="*/ 619 w 619"/>
                <a:gd name="T1" fmla="*/ 0 h 226"/>
                <a:gd name="T2" fmla="*/ 0 w 619"/>
                <a:gd name="T3" fmla="*/ 226 h 226"/>
                <a:gd name="T4" fmla="*/ 619 w 619"/>
                <a:gd name="T5" fmla="*/ 117 h 226"/>
                <a:gd name="T6" fmla="*/ 619 w 619"/>
                <a:gd name="T7" fmla="*/ 0 h 226"/>
                <a:gd name="T8" fmla="*/ 619 w 619"/>
                <a:gd name="T9" fmla="*/ 0 h 226"/>
              </a:gdLst>
              <a:ahLst/>
              <a:cxnLst>
                <a:cxn ang="0">
                  <a:pos x="T0" y="T1"/>
                </a:cxn>
                <a:cxn ang="0">
                  <a:pos x="T2" y="T3"/>
                </a:cxn>
                <a:cxn ang="0">
                  <a:pos x="T4" y="T5"/>
                </a:cxn>
                <a:cxn ang="0">
                  <a:pos x="T6" y="T7"/>
                </a:cxn>
                <a:cxn ang="0">
                  <a:pos x="T8" y="T9"/>
                </a:cxn>
              </a:cxnLst>
              <a:rect l="0" t="0" r="r" b="b"/>
              <a:pathLst>
                <a:path w="619" h="226">
                  <a:moveTo>
                    <a:pt x="619" y="0"/>
                  </a:moveTo>
                  <a:lnTo>
                    <a:pt x="0" y="226"/>
                  </a:lnTo>
                  <a:lnTo>
                    <a:pt x="619" y="117"/>
                  </a:lnTo>
                  <a:lnTo>
                    <a:pt x="619" y="0"/>
                  </a:lnTo>
                  <a:lnTo>
                    <a:pt x="619" y="0"/>
                  </a:lnTo>
                  <a:close/>
                </a:path>
              </a:pathLst>
            </a:custGeom>
            <a:solidFill>
              <a:srgbClr val="FFE6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sp>
          <p:nvSpPr>
            <p:cNvPr id="37" name="Freeform 118">
              <a:extLst>
                <a:ext uri="{FF2B5EF4-FFF2-40B4-BE49-F238E27FC236}">
                  <a16:creationId xmlns:a16="http://schemas.microsoft.com/office/drawing/2014/main" id="{AEF436CD-F8A5-405C-A4DE-1B20E82BA9F2}"/>
                </a:ext>
              </a:extLst>
            </p:cNvPr>
            <p:cNvSpPr>
              <a:spLocks noEditPoints="1"/>
            </p:cNvSpPr>
            <p:nvPr userDrawn="1"/>
          </p:nvSpPr>
          <p:spPr bwMode="auto">
            <a:xfrm>
              <a:off x="9264100" y="4711579"/>
              <a:ext cx="616374" cy="372194"/>
            </a:xfrm>
            <a:custGeom>
              <a:avLst/>
              <a:gdLst>
                <a:gd name="T0" fmla="*/ 418 w 520"/>
                <a:gd name="T1" fmla="*/ 0 h 314"/>
                <a:gd name="T2" fmla="*/ 364 w 520"/>
                <a:gd name="T3" fmla="*/ 102 h 314"/>
                <a:gd name="T4" fmla="*/ 311 w 520"/>
                <a:gd name="T5" fmla="*/ 0 h 314"/>
                <a:gd name="T6" fmla="*/ 207 w 520"/>
                <a:gd name="T7" fmla="*/ 0 h 314"/>
                <a:gd name="T8" fmla="*/ 318 w 520"/>
                <a:gd name="T9" fmla="*/ 189 h 314"/>
                <a:gd name="T10" fmla="*/ 318 w 520"/>
                <a:gd name="T11" fmla="*/ 314 h 314"/>
                <a:gd name="T12" fmla="*/ 410 w 520"/>
                <a:gd name="T13" fmla="*/ 314 h 314"/>
                <a:gd name="T14" fmla="*/ 410 w 520"/>
                <a:gd name="T15" fmla="*/ 189 h 314"/>
                <a:gd name="T16" fmla="*/ 520 w 520"/>
                <a:gd name="T17" fmla="*/ 0 h 314"/>
                <a:gd name="T18" fmla="*/ 418 w 520"/>
                <a:gd name="T19" fmla="*/ 0 h 314"/>
                <a:gd name="T20" fmla="*/ 0 w 520"/>
                <a:gd name="T21" fmla="*/ 0 h 314"/>
                <a:gd name="T22" fmla="*/ 0 w 520"/>
                <a:gd name="T23" fmla="*/ 314 h 314"/>
                <a:gd name="T24" fmla="*/ 251 w 520"/>
                <a:gd name="T25" fmla="*/ 314 h 314"/>
                <a:gd name="T26" fmla="*/ 251 w 520"/>
                <a:gd name="T27" fmla="*/ 242 h 314"/>
                <a:gd name="T28" fmla="*/ 94 w 520"/>
                <a:gd name="T29" fmla="*/ 242 h 314"/>
                <a:gd name="T30" fmla="*/ 94 w 520"/>
                <a:gd name="T31" fmla="*/ 189 h 314"/>
                <a:gd name="T32" fmla="*/ 207 w 520"/>
                <a:gd name="T33" fmla="*/ 189 h 314"/>
                <a:gd name="T34" fmla="*/ 207 w 520"/>
                <a:gd name="T35" fmla="*/ 124 h 314"/>
                <a:gd name="T36" fmla="*/ 94 w 520"/>
                <a:gd name="T37" fmla="*/ 124 h 314"/>
                <a:gd name="T38" fmla="*/ 94 w 520"/>
                <a:gd name="T39" fmla="*/ 72 h 314"/>
                <a:gd name="T40" fmla="*/ 219 w 520"/>
                <a:gd name="T41" fmla="*/ 72 h 314"/>
                <a:gd name="T42" fmla="*/ 178 w 520"/>
                <a:gd name="T43" fmla="*/ 0 h 314"/>
                <a:gd name="T44" fmla="*/ 0 w 520"/>
                <a:gd name="T4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314">
                  <a:moveTo>
                    <a:pt x="418" y="0"/>
                  </a:moveTo>
                  <a:lnTo>
                    <a:pt x="364" y="102"/>
                  </a:lnTo>
                  <a:lnTo>
                    <a:pt x="311" y="0"/>
                  </a:lnTo>
                  <a:lnTo>
                    <a:pt x="207" y="0"/>
                  </a:lnTo>
                  <a:lnTo>
                    <a:pt x="318" y="189"/>
                  </a:lnTo>
                  <a:lnTo>
                    <a:pt x="318" y="314"/>
                  </a:lnTo>
                  <a:lnTo>
                    <a:pt x="410" y="314"/>
                  </a:lnTo>
                  <a:lnTo>
                    <a:pt x="410" y="189"/>
                  </a:lnTo>
                  <a:lnTo>
                    <a:pt x="520" y="0"/>
                  </a:lnTo>
                  <a:lnTo>
                    <a:pt x="418" y="0"/>
                  </a:lnTo>
                  <a:close/>
                  <a:moveTo>
                    <a:pt x="0" y="0"/>
                  </a:moveTo>
                  <a:lnTo>
                    <a:pt x="0" y="314"/>
                  </a:lnTo>
                  <a:lnTo>
                    <a:pt x="251" y="314"/>
                  </a:lnTo>
                  <a:lnTo>
                    <a:pt x="251" y="242"/>
                  </a:lnTo>
                  <a:lnTo>
                    <a:pt x="94" y="242"/>
                  </a:lnTo>
                  <a:lnTo>
                    <a:pt x="94" y="189"/>
                  </a:lnTo>
                  <a:lnTo>
                    <a:pt x="207" y="189"/>
                  </a:lnTo>
                  <a:lnTo>
                    <a:pt x="207" y="124"/>
                  </a:lnTo>
                  <a:lnTo>
                    <a:pt x="94" y="124"/>
                  </a:lnTo>
                  <a:lnTo>
                    <a:pt x="94" y="72"/>
                  </a:lnTo>
                  <a:lnTo>
                    <a:pt x="219" y="72"/>
                  </a:lnTo>
                  <a:lnTo>
                    <a:pt x="178" y="0"/>
                  </a:lnTo>
                  <a:lnTo>
                    <a:pt x="0" y="0"/>
                  </a:lnTo>
                  <a:close/>
                </a:path>
              </a:pathLst>
            </a:custGeom>
            <a:solidFill>
              <a:srgbClr val="2E2E3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sym typeface="Arial" panose="020B0604020202020204" pitchFamily="34" charset="0"/>
              </a:endParaRPr>
            </a:p>
          </p:txBody>
        </p:sp>
      </p:grpSp>
    </p:spTree>
    <p:extLst>
      <p:ext uri="{BB962C8B-B14F-4D97-AF65-F5344CB8AC3E}">
        <p14:creationId xmlns:p14="http://schemas.microsoft.com/office/powerpoint/2010/main" val="2768494794"/>
      </p:ext>
    </p:extLst>
  </p:cSld>
  <p:clrMapOvr>
    <a:masterClrMapping/>
  </p:clrMapOvr>
  <p:extLst>
    <p:ext uri="{DCECCB84-F9BA-43D5-87BE-67443E8EF086}">
      <p15:sldGuideLst xmlns:p15="http://schemas.microsoft.com/office/powerpoint/2012/main">
        <p15:guide id="1" orient="horz" pos="288">
          <p15:clr>
            <a:srgbClr val="5ACBF0"/>
          </p15:clr>
        </p15:guide>
        <p15:guide id="2" orient="horz" pos="2448">
          <p15:clr>
            <a:srgbClr val="5ACBF0"/>
          </p15:clr>
        </p15:guide>
        <p15:guide id="3" pos="674">
          <p15:clr>
            <a:srgbClr val="5ACBF0"/>
          </p15:clr>
        </p15:guide>
        <p15:guide id="4" pos="3438">
          <p15:clr>
            <a:srgbClr val="5ACBF0"/>
          </p15:clr>
        </p15:guide>
        <p15:guide id="5" pos="3072">
          <p15:clr>
            <a:srgbClr val="5ACBF0"/>
          </p15:clr>
        </p15:guide>
        <p15:guide id="6" pos="386">
          <p15:clr>
            <a:srgbClr val="5ACBF0"/>
          </p15:clr>
        </p15:guide>
        <p15:guide id="7" orient="horz" pos="3680">
          <p15:clr>
            <a:srgbClr val="5ACBF0"/>
          </p15:clr>
        </p15:guide>
        <p15:guide id="8" orient="horz" pos="3992">
          <p15:clr>
            <a:srgbClr val="5ACBF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EYP Title only">
    <p:spTree>
      <p:nvGrpSpPr>
        <p:cNvPr id="1" name=""/>
        <p:cNvGrpSpPr/>
        <p:nvPr/>
      </p:nvGrpSpPr>
      <p:grpSpPr>
        <a:xfrm>
          <a:off x="0" y="0"/>
          <a:ext cx="0" cy="0"/>
          <a:chOff x="0" y="0"/>
          <a:chExt cx="0" cy="0"/>
        </a:xfrm>
      </p:grpSpPr>
      <p:sp>
        <p:nvSpPr>
          <p:cNvPr id="3" name="Rectangle 2" hidden="1">
            <a:extLst>
              <a:ext uri="{FF2B5EF4-FFF2-40B4-BE49-F238E27FC236}">
                <a16:creationId xmlns:a16="http://schemas.microsoft.com/office/drawing/2014/main" id="{8AA3264E-CB34-4429-9275-D4DC18E9B1E0}"/>
              </a:ext>
            </a:extLst>
          </p:cNvPr>
          <p:cNvSpPr/>
          <p:nvPr userDrawn="1">
            <p:custDataLst>
              <p:tags r:id="rId1"/>
            </p:custDataLst>
          </p:nvPr>
        </p:nvSpPr>
        <p:spPr>
          <a:xfrm>
            <a:off x="0" y="0"/>
            <a:ext cx="158750" cy="15875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a:endParaRPr kumimoji="0" lang="en-US" sz="2199" b="0" i="0" u="none" cap="none" baseline="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cap="flat" cmpd="sng" algn="ctr">
            <a:solidFill>
              <a:srgbClr val="1A9AFA"/>
            </a:solidFill>
            <a:prstDash val="solid"/>
            <a:round/>
            <a:headEnd type="none" w="med" len="med"/>
            <a:tailEnd type="none" w="med" len="me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latin typeface="Arial" panose="020B0604020202020204" pitchFamily="34" charset="0"/>
              <a:sym typeface="Arial" panose="020B0604020202020204" pitchFamily="34" charset="0"/>
            </a:endParaRPr>
          </a:p>
        </p:txBody>
      </p:sp>
      <p:sp>
        <p:nvSpPr>
          <p:cNvPr id="9" name="Title Placeholder 1">
            <a:extLst>
              <a:ext uri="{FF2B5EF4-FFF2-40B4-BE49-F238E27FC236}">
                <a16:creationId xmlns:a16="http://schemas.microsoft.com/office/drawing/2014/main" id="{2A343A82-E9F8-4308-B804-1ABAAE8F4928}"/>
              </a:ext>
            </a:extLst>
          </p:cNvPr>
          <p:cNvSpPr>
            <a:spLocks noGrp="1"/>
          </p:cNvSpPr>
          <p:nvPr>
            <p:ph type="title"/>
          </p:nvPr>
        </p:nvSpPr>
        <p:spPr>
          <a:xfrm>
            <a:off x="609918" y="269600"/>
            <a:ext cx="10979999" cy="590880"/>
          </a:xfrm>
          <a:prstGeom prst="rect">
            <a:avLst/>
          </a:prstGeom>
        </p:spPr>
        <p:txBody>
          <a:bodyPr vert="horz" lIns="0" tIns="0" rIns="0" bIns="0" rtlCol="0" anchor="t" anchorCtr="0">
            <a:noAutofit/>
          </a:bodyPr>
          <a:lstStyle>
            <a:lvl1pPr>
              <a:defRPr>
                <a:solidFill>
                  <a:srgbClr val="2E2E38"/>
                </a:solidFill>
              </a:defRPr>
            </a:lvl1pPr>
          </a:lstStyle>
          <a:p>
            <a:r>
              <a:rPr lang="en-US"/>
              <a:t>Click to edit Master title style</a:t>
            </a:r>
            <a:endParaRPr lang="en-GB"/>
          </a:p>
        </p:txBody>
      </p:sp>
    </p:spTree>
    <p:extLst>
      <p:ext uri="{BB962C8B-B14F-4D97-AF65-F5344CB8AC3E}">
        <p14:creationId xmlns:p14="http://schemas.microsoft.com/office/powerpoint/2010/main" val="39468843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EYP Title only with tracker">
    <p:spTree>
      <p:nvGrpSpPr>
        <p:cNvPr id="1" name=""/>
        <p:cNvGrpSpPr/>
        <p:nvPr/>
      </p:nvGrpSpPr>
      <p:grpSpPr>
        <a:xfrm>
          <a:off x="0" y="0"/>
          <a:ext cx="0" cy="0"/>
          <a:chOff x="0" y="0"/>
          <a:chExt cx="0" cy="0"/>
        </a:xfrm>
      </p:grpSpPr>
      <p:sp>
        <p:nvSpPr>
          <p:cNvPr id="3" name="Rectangle 2" hidden="1">
            <a:extLst>
              <a:ext uri="{FF2B5EF4-FFF2-40B4-BE49-F238E27FC236}">
                <a16:creationId xmlns:a16="http://schemas.microsoft.com/office/drawing/2014/main" id="{8AA3264E-CB34-4429-9275-D4DC18E9B1E0}"/>
              </a:ext>
            </a:extLst>
          </p:cNvPr>
          <p:cNvSpPr/>
          <p:nvPr userDrawn="1">
            <p:custDataLst>
              <p:tags r:id="rId1"/>
            </p:custDataLst>
          </p:nvPr>
        </p:nvSpPr>
        <p:spPr>
          <a:xfrm>
            <a:off x="0" y="0"/>
            <a:ext cx="158750" cy="15875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a:endParaRPr kumimoji="0" lang="en-US" sz="2199" b="0" i="0" u="none" cap="none" baseline="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cap="flat" cmpd="sng" algn="ctr">
            <a:solidFill>
              <a:srgbClr val="1A9AFA"/>
            </a:solidFill>
            <a:prstDash val="solid"/>
            <a:round/>
            <a:headEnd type="none" w="med" len="med"/>
            <a:tailEnd type="none" w="med" len="me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latin typeface="Arial" panose="020B0604020202020204" pitchFamily="34" charset="0"/>
              <a:sym typeface="Arial" panose="020B0604020202020204" pitchFamily="34" charset="0"/>
            </a:endParaRPr>
          </a:p>
        </p:txBody>
      </p:sp>
      <p:cxnSp>
        <p:nvCxnSpPr>
          <p:cNvPr id="7" name="Straight Connector 6">
            <a:extLst>
              <a:ext uri="{FF2B5EF4-FFF2-40B4-BE49-F238E27FC236}">
                <a16:creationId xmlns:a16="http://schemas.microsoft.com/office/drawing/2014/main" id="{E280EE2A-EFA5-4EAC-AE92-2E0D2BA02C40}"/>
              </a:ext>
            </a:extLst>
          </p:cNvPr>
          <p:cNvCxnSpPr/>
          <p:nvPr userDrawn="1"/>
        </p:nvCxnSpPr>
        <p:spPr>
          <a:xfrm>
            <a:off x="9525202" y="124522"/>
            <a:ext cx="0" cy="777240"/>
          </a:xfrm>
          <a:prstGeom prst="line">
            <a:avLst/>
          </a:prstGeom>
          <a:noFill/>
          <a:ln w="19050" cap="flat" cmpd="sng" algn="ctr">
            <a:solidFill>
              <a:srgbClr val="1A9AFA"/>
            </a:solidFill>
            <a:prstDash val="solid"/>
            <a:round/>
            <a:headEnd type="none" w="med" len="med"/>
            <a:tailEnd type="none" w="med" len="med"/>
          </a:ln>
          <a:effectLst/>
        </p:spPr>
      </p:cxnSp>
      <p:sp>
        <p:nvSpPr>
          <p:cNvPr id="9" name="Title Placeholder 1">
            <a:extLst>
              <a:ext uri="{FF2B5EF4-FFF2-40B4-BE49-F238E27FC236}">
                <a16:creationId xmlns:a16="http://schemas.microsoft.com/office/drawing/2014/main" id="{2A343A82-E9F8-4308-B804-1ABAAE8F4928}"/>
              </a:ext>
            </a:extLst>
          </p:cNvPr>
          <p:cNvSpPr>
            <a:spLocks noGrp="1"/>
          </p:cNvSpPr>
          <p:nvPr>
            <p:ph type="title"/>
          </p:nvPr>
        </p:nvSpPr>
        <p:spPr>
          <a:xfrm>
            <a:off x="609919" y="269600"/>
            <a:ext cx="8848406" cy="590880"/>
          </a:xfrm>
          <a:prstGeom prst="rect">
            <a:avLst/>
          </a:prstGeom>
        </p:spPr>
        <p:txBody>
          <a:bodyPr vert="horz" lIns="0" tIns="0" rIns="0" bIns="0" rtlCol="0" anchor="t" anchorCtr="0">
            <a:noAutofit/>
          </a:bodyPr>
          <a:lstStyle>
            <a:lvl1pPr>
              <a:defRPr>
                <a:solidFill>
                  <a:srgbClr val="2E2E38"/>
                </a:solidFill>
              </a:defRPr>
            </a:lvl1pPr>
          </a:lstStyle>
          <a:p>
            <a:r>
              <a:rPr lang="en-US"/>
              <a:t>Click to edit Master title style</a:t>
            </a:r>
            <a:endParaRPr lang="en-GB"/>
          </a:p>
        </p:txBody>
      </p:sp>
    </p:spTree>
    <p:extLst>
      <p:ext uri="{BB962C8B-B14F-4D97-AF65-F5344CB8AC3E}">
        <p14:creationId xmlns:p14="http://schemas.microsoft.com/office/powerpoint/2010/main" val="238654208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EYP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956524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5" y="6216807"/>
            <a:ext cx="3089275" cy="180000"/>
          </a:xfrm>
        </p:spPr>
        <p:txBody>
          <a:bodyPr/>
          <a:lstStyle>
            <a:lvl1pPr marL="0" indent="0">
              <a:buNone/>
              <a:defRPr sz="1199">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401965820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x-none" sz="1199">
                <a:solidFill>
                  <a:srgbClr val="828290"/>
                </a:solidFill>
                <a:latin typeface="EYInterstate Light" panose="02000506000000020004" pitchFamily="2" charset="0"/>
              </a:rPr>
              <a:t>Escrito por</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5" y="6216807"/>
            <a:ext cx="3089275" cy="180000"/>
          </a:xfrm>
        </p:spPr>
        <p:txBody>
          <a:bodyPr/>
          <a:lstStyle>
            <a:lvl1pPr marL="0" indent="0">
              <a:buNone/>
              <a:defRPr sz="1199">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51054409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2327740311"/>
      </p:ext>
    </p:extLst>
  </p:cSld>
  <p:clrMapOvr>
    <a:masterClrMapping/>
  </p:clrMapOvr>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1645795680"/>
      </p:ext>
    </p:extLst>
  </p:cSld>
  <p:clrMapOvr>
    <a:masterClrMapping/>
  </p:clrMapOvr>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lvl1pPr>
              <a:defRPr/>
            </a:lvl1pPr>
          </a:lstStyle>
          <a:p>
            <a:r>
              <a:rPr lang="en-US"/>
              <a:t>February 2023</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049076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345761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February 2023</a:t>
            </a:r>
            <a:endParaRPr lang="en-IN"/>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39686356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0649244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February 2023</a:t>
            </a:r>
            <a:endParaRPr lang="en-IN"/>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56991636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4" name="Date Placeholder 3">
            <a:extLst>
              <a:ext uri="{FF2B5EF4-FFF2-40B4-BE49-F238E27FC236}">
                <a16:creationId xmlns:a16="http://schemas.microsoft.com/office/drawing/2014/main" id="{40354617-5A1F-4D8E-8075-F2918D0E9DCE}"/>
              </a:ext>
            </a:extLst>
          </p:cNvPr>
          <p:cNvSpPr>
            <a:spLocks noGrp="1"/>
          </p:cNvSpPr>
          <p:nvPr>
            <p:ph type="dt" sz="half" idx="10"/>
          </p:nvPr>
        </p:nvSpPr>
        <p:spPr/>
        <p:txBody>
          <a:bodyPr/>
          <a:lstStyle/>
          <a:p>
            <a:r>
              <a:rPr lang="en-US"/>
              <a:t>February 2023</a:t>
            </a:r>
            <a:endParaRPr lang="en-IN"/>
          </a:p>
        </p:txBody>
      </p:sp>
      <p:sp>
        <p:nvSpPr>
          <p:cNvPr id="5" name="Footer Placeholder 4">
            <a:extLst>
              <a:ext uri="{FF2B5EF4-FFF2-40B4-BE49-F238E27FC236}">
                <a16:creationId xmlns:a16="http://schemas.microsoft.com/office/drawing/2014/main" id="{C9DAB026-E283-44F4-8795-984385684671}"/>
              </a:ext>
            </a:extLst>
          </p:cNvPr>
          <p:cNvSpPr>
            <a:spLocks noGrp="1"/>
          </p:cNvSpPr>
          <p:nvPr>
            <p:ph type="ftr" sz="quarter" idx="11"/>
          </p:nvPr>
        </p:nvSpPr>
        <p:spPr>
          <a:xfrm>
            <a:off x="4556126" y="6561447"/>
            <a:ext cx="3086100" cy="180000"/>
          </a:xfrm>
          <a:prstGeom prst="rect">
            <a:avLst/>
          </a:prstGeom>
        </p:spPr>
        <p:txBody>
          <a:bodyPr/>
          <a:lstStyle/>
          <a:p>
            <a:endParaRPr lang="en-IN"/>
          </a:p>
        </p:txBody>
      </p:sp>
      <p:sp>
        <p:nvSpPr>
          <p:cNvPr id="6" name="Slide Number Placeholder 5">
            <a:extLst>
              <a:ext uri="{FF2B5EF4-FFF2-40B4-BE49-F238E27FC236}">
                <a16:creationId xmlns:a16="http://schemas.microsoft.com/office/drawing/2014/main" id="{AA3657FA-64A4-4818-8A20-F1ACA6AC592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415914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9646615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88C87A56-4269-4E89-A9DC-9C8F44424A97}"/>
              </a:ext>
            </a:extLst>
          </p:cNvPr>
          <p:cNvSpPr>
            <a:spLocks noGrp="1"/>
          </p:cNvSpPr>
          <p:nvPr>
            <p:ph type="dt" sz="half" idx="11"/>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91A593FC-3F10-4238-9F6D-C447302109D8}"/>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329134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x-none" sz="11194">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92981321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x-none" sz="11194">
                <a:solidFill>
                  <a:schemeClr val="tx2"/>
                </a:solidFill>
                <a:latin typeface="Georgia" panose="02040502050405020303" pitchFamily="18" charset="0"/>
              </a:rPr>
              <a:t>" </a:t>
            </a:r>
          </a:p>
        </p:txBody>
      </p:sp>
    </p:spTree>
    <p:extLst>
      <p:ext uri="{BB962C8B-B14F-4D97-AF65-F5344CB8AC3E}">
        <p14:creationId xmlns:p14="http://schemas.microsoft.com/office/powerpoint/2010/main" val="11238591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February 2023</a:t>
            </a:r>
            <a:endParaRPr lang="en-IN"/>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409996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February 2023</a:t>
            </a:r>
            <a:endParaRPr lang="en-IN"/>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79943986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image" Target="../media/image1.emf"/><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ags" Target="../tags/tag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vmlDrawing" Target="../drawings/vmlDrawing1.v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34" Type="http://schemas.openxmlformats.org/officeDocument/2006/relationships/oleObject" Target="../embeddings/oleObject2.bin"/><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33" Type="http://schemas.openxmlformats.org/officeDocument/2006/relationships/tags" Target="../tags/tag3.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vmlDrawing" Target="../drawings/vmlDrawing2.v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theme" Target="../theme/theme2.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 Id="rId35"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8" Type="http://schemas.openxmlformats.org/officeDocument/2006/relationships/tags" Target="../tags/tag5.xml"/><Relationship Id="rId3" Type="http://schemas.openxmlformats.org/officeDocument/2006/relationships/slideLayout" Target="../slideLayouts/slideLayout83.xml"/><Relationship Id="rId7" Type="http://schemas.openxmlformats.org/officeDocument/2006/relationships/tags" Target="../tags/tag4.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vmlDrawing" Target="../drawings/vmlDrawing3.vml"/><Relationship Id="rId5" Type="http://schemas.openxmlformats.org/officeDocument/2006/relationships/theme" Target="../theme/theme3.xml"/><Relationship Id="rId10" Type="http://schemas.openxmlformats.org/officeDocument/2006/relationships/image" Target="../media/image1.emf"/><Relationship Id="rId4" Type="http://schemas.openxmlformats.org/officeDocument/2006/relationships/slideLayout" Target="../slideLayouts/slideLayout84.xml"/><Relationship Id="rId9" Type="http://schemas.openxmlformats.org/officeDocument/2006/relationships/oleObject" Target="../embeddings/oleObject3.bin"/></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34" Type="http://schemas.openxmlformats.org/officeDocument/2006/relationships/tags" Target="../tags/tag9.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vmlDrawing" Target="../drawings/vmlDrawing4.v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slideLayout" Target="../slideLayouts/slideLayout113.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32" Type="http://schemas.openxmlformats.org/officeDocument/2006/relationships/theme" Target="../theme/theme4.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image" Target="../media/image1.emf"/><Relationship Id="rId10" Type="http://schemas.openxmlformats.org/officeDocument/2006/relationships/slideLayout" Target="../slideLayouts/slideLayout94.xml"/><Relationship Id="rId19" Type="http://schemas.openxmlformats.org/officeDocument/2006/relationships/slideLayout" Target="../slideLayouts/slideLayout103.xml"/><Relationship Id="rId31" Type="http://schemas.openxmlformats.org/officeDocument/2006/relationships/slideLayout" Target="../slideLayouts/slideLayout115.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oleObject" Target="../embeddings/oleObject4.bin"/></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26" Type="http://schemas.openxmlformats.org/officeDocument/2006/relationships/slideLayout" Target="../slideLayouts/slideLayout141.xml"/><Relationship Id="rId3" Type="http://schemas.openxmlformats.org/officeDocument/2006/relationships/slideLayout" Target="../slideLayouts/slideLayout118.xml"/><Relationship Id="rId21" Type="http://schemas.openxmlformats.org/officeDocument/2006/relationships/slideLayout" Target="../slideLayouts/slideLayout136.xml"/><Relationship Id="rId34" Type="http://schemas.openxmlformats.org/officeDocument/2006/relationships/tags" Target="../tags/tag10.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5" Type="http://schemas.openxmlformats.org/officeDocument/2006/relationships/slideLayout" Target="../slideLayouts/slideLayout140.xml"/><Relationship Id="rId33" Type="http://schemas.openxmlformats.org/officeDocument/2006/relationships/vmlDrawing" Target="../drawings/vmlDrawing5.v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29" Type="http://schemas.openxmlformats.org/officeDocument/2006/relationships/slideLayout" Target="../slideLayouts/slideLayout144.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24" Type="http://schemas.openxmlformats.org/officeDocument/2006/relationships/slideLayout" Target="../slideLayouts/slideLayout139.xml"/><Relationship Id="rId32" Type="http://schemas.openxmlformats.org/officeDocument/2006/relationships/theme" Target="../theme/theme5.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slideLayout" Target="../slideLayouts/slideLayout138.xml"/><Relationship Id="rId28" Type="http://schemas.openxmlformats.org/officeDocument/2006/relationships/slideLayout" Target="../slideLayouts/slideLayout143.xml"/><Relationship Id="rId36" Type="http://schemas.openxmlformats.org/officeDocument/2006/relationships/image" Target="../media/image1.emf"/><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31" Type="http://schemas.openxmlformats.org/officeDocument/2006/relationships/slideLayout" Target="../slideLayouts/slideLayout146.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 Id="rId27" Type="http://schemas.openxmlformats.org/officeDocument/2006/relationships/slideLayout" Target="../slideLayouts/slideLayout142.xml"/><Relationship Id="rId30" Type="http://schemas.openxmlformats.org/officeDocument/2006/relationships/slideLayout" Target="../slideLayouts/slideLayout145.xml"/><Relationship Id="rId35" Type="http://schemas.openxmlformats.org/officeDocument/2006/relationships/oleObject" Target="../embeddings/oleObject5.bin"/></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slideLayout" Target="../slideLayouts/slideLayout17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34" Type="http://schemas.openxmlformats.org/officeDocument/2006/relationships/oleObject" Target="../embeddings/oleObject6.bin"/><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33" Type="http://schemas.openxmlformats.org/officeDocument/2006/relationships/tags" Target="../tags/tag1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29" Type="http://schemas.openxmlformats.org/officeDocument/2006/relationships/slideLayout" Target="../slideLayouts/slideLayout175.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32" Type="http://schemas.openxmlformats.org/officeDocument/2006/relationships/vmlDrawing" Target="../drawings/vmlDrawing6.v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31" Type="http://schemas.openxmlformats.org/officeDocument/2006/relationships/theme" Target="../theme/theme6.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slideLayout" Target="../slideLayouts/slideLayout176.xml"/><Relationship Id="rId35"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61C10F6-E776-4FA5-86FA-714ADCE127FC}"/>
              </a:ext>
            </a:extLst>
          </p:cNvPr>
          <p:cNvGraphicFramePr>
            <a:graphicFrameLocks noChangeAspect="1"/>
          </p:cNvGraphicFramePr>
          <p:nvPr userDrawn="1">
            <p:custDataLst>
              <p:tags r:id="rId53"/>
            </p:custDataLst>
            <p:extLst>
              <p:ext uri="{D42A27DB-BD31-4B8C-83A1-F6EECF244321}">
                <p14:modId xmlns:p14="http://schemas.microsoft.com/office/powerpoint/2010/main" val="37390973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31" name="think-cell Slide" r:id="rId54" imgW="415" imgH="416" progId="TCLayout.ActiveDocument.1">
                  <p:embed/>
                </p:oleObj>
              </mc:Choice>
              <mc:Fallback>
                <p:oleObj name="think-cell Slide" r:id="rId54" imgW="415" imgH="416" progId="TCLayout.ActiveDocument.1">
                  <p:embed/>
                  <p:pic>
                    <p:nvPicPr>
                      <p:cNvPr id="5" name="Object 4" hidden="1">
                        <a:extLst>
                          <a:ext uri="{FF2B5EF4-FFF2-40B4-BE49-F238E27FC236}">
                            <a16:creationId xmlns:a16="http://schemas.microsoft.com/office/drawing/2014/main" id="{661C10F6-E776-4FA5-86FA-714ADCE127FC}"/>
                          </a:ext>
                        </a:extLst>
                      </p:cNvPr>
                      <p:cNvPicPr/>
                      <p:nvPr/>
                    </p:nvPicPr>
                    <p:blipFill>
                      <a:blip r:embed="rId55"/>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5"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4400" rtl="0" eaLnBrk="1" latinLnBrk="0" hangingPunct="1">
              <a:defRPr lang="en-IN" sz="800" kern="1200" dirty="0">
                <a:solidFill>
                  <a:schemeClr val="bg1"/>
                </a:solidFill>
                <a:latin typeface="EYInterstate" panose="02000503020000020004" pitchFamily="2" charset="0"/>
                <a:ea typeface="+mn-ea"/>
                <a:cs typeface="+mn-cs"/>
              </a:defRPr>
            </a:lvl1pPr>
          </a:lstStyle>
          <a:p>
            <a:endParaRPr lang="en-US"/>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1" y="6471244"/>
            <a:ext cx="663066"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919714218"/>
      </p:ext>
    </p:extLst>
  </p:cSld>
  <p:clrMap bg1="lt1" tx1="dk1" bg2="lt2" tx2="dk2" accent1="accent1" accent2="accent2" accent3="accent3" accent4="accent4" accent5="accent5" accent6="accent6" hlink="hlink" folHlink="folHlink"/>
  <p:sldLayoutIdLst>
    <p:sldLayoutId id="2147483887" r:id="rId1"/>
    <p:sldLayoutId id="2147483890" r:id="rId2"/>
    <p:sldLayoutId id="2147483825" r:id="rId3"/>
    <p:sldLayoutId id="2147483826" r:id="rId4"/>
    <p:sldLayoutId id="2147483827" r:id="rId5"/>
    <p:sldLayoutId id="2147483875" r:id="rId6"/>
    <p:sldLayoutId id="2147483873" r:id="rId7"/>
    <p:sldLayoutId id="2147483872" r:id="rId8"/>
    <p:sldLayoutId id="2147483828" r:id="rId9"/>
    <p:sldLayoutId id="2147483877" r:id="rId10"/>
    <p:sldLayoutId id="2147483876" r:id="rId11"/>
    <p:sldLayoutId id="2147483871" r:id="rId12"/>
    <p:sldLayoutId id="2147483829" r:id="rId13"/>
    <p:sldLayoutId id="2147483923" r:id="rId14"/>
    <p:sldLayoutId id="2147483921" r:id="rId15"/>
    <p:sldLayoutId id="2147483830" r:id="rId16"/>
    <p:sldLayoutId id="2147483831" r:id="rId17"/>
    <p:sldLayoutId id="2147483832" r:id="rId18"/>
    <p:sldLayoutId id="2147483833" r:id="rId19"/>
    <p:sldLayoutId id="2147483834" r:id="rId20"/>
    <p:sldLayoutId id="2147483835" r:id="rId21"/>
    <p:sldLayoutId id="2147483836" r:id="rId22"/>
    <p:sldLayoutId id="2147483837" r:id="rId23"/>
    <p:sldLayoutId id="2147483838" r:id="rId24"/>
    <p:sldLayoutId id="2147483874" r:id="rId25"/>
    <p:sldLayoutId id="2147483839" r:id="rId26"/>
    <p:sldLayoutId id="2147483925" r:id="rId27"/>
    <p:sldLayoutId id="2147483926" r:id="rId28"/>
    <p:sldLayoutId id="2147483840" r:id="rId29"/>
    <p:sldLayoutId id="2147483946" r:id="rId30"/>
    <p:sldLayoutId id="2147483947" r:id="rId31"/>
    <p:sldLayoutId id="2147483948" r:id="rId32"/>
    <p:sldLayoutId id="2147483949" r:id="rId33"/>
    <p:sldLayoutId id="2147483950" r:id="rId34"/>
    <p:sldLayoutId id="2147483951" r:id="rId35"/>
    <p:sldLayoutId id="2147483952" r:id="rId36"/>
    <p:sldLayoutId id="2147483953" r:id="rId37"/>
    <p:sldLayoutId id="2147483954" r:id="rId38"/>
    <p:sldLayoutId id="2147483955" r:id="rId39"/>
    <p:sldLayoutId id="2147483956" r:id="rId40"/>
    <p:sldLayoutId id="2147483957" r:id="rId41"/>
    <p:sldLayoutId id="2147483958" r:id="rId42"/>
    <p:sldLayoutId id="2147483959" r:id="rId43"/>
    <p:sldLayoutId id="2147483960" r:id="rId44"/>
    <p:sldLayoutId id="2147483961" r:id="rId45"/>
    <p:sldLayoutId id="2147483962" r:id="rId46"/>
    <p:sldLayoutId id="2147483963" r:id="rId47"/>
    <p:sldLayoutId id="2147483964" r:id="rId48"/>
    <p:sldLayoutId id="2147483965" r:id="rId49"/>
    <p:sldLayoutId id="2147483966" r:id="rId50"/>
  </p:sldLayoutIdLst>
  <p:hf hdr="0" ft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DC9FFB0-6A54-4CDD-9823-255C8A19AF6B}"/>
              </a:ext>
            </a:extLst>
          </p:cNvPr>
          <p:cNvGraphicFramePr>
            <a:graphicFrameLocks noChangeAspect="1"/>
          </p:cNvGraphicFramePr>
          <p:nvPr userDrawn="1">
            <p:custDataLst>
              <p:tags r:id="rId33"/>
            </p:custDataLst>
            <p:extLst>
              <p:ext uri="{D42A27DB-BD31-4B8C-83A1-F6EECF244321}">
                <p14:modId xmlns:p14="http://schemas.microsoft.com/office/powerpoint/2010/main" val="278094926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5" name="think-cell Slide" r:id="rId34" imgW="415" imgH="416" progId="TCLayout.ActiveDocument.1">
                  <p:embed/>
                </p:oleObj>
              </mc:Choice>
              <mc:Fallback>
                <p:oleObj name="think-cell Slide" r:id="rId34" imgW="415" imgH="416" progId="TCLayout.ActiveDocument.1">
                  <p:embed/>
                  <p:pic>
                    <p:nvPicPr>
                      <p:cNvPr id="5" name="Object 4" hidden="1">
                        <a:extLst>
                          <a:ext uri="{FF2B5EF4-FFF2-40B4-BE49-F238E27FC236}">
                            <a16:creationId xmlns:a16="http://schemas.microsoft.com/office/drawing/2014/main" id="{EDC9FFB0-6A54-4CDD-9823-255C8A19AF6B}"/>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9088016" y="6561447"/>
            <a:ext cx="1191258"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10382461" y="6561447"/>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945010009"/>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3" r:id="rId10"/>
    <p:sldLayoutId id="2147483919" r:id="rId11"/>
    <p:sldLayoutId id="2147483922" r:id="rId12"/>
    <p:sldLayoutId id="2147483924"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 id="2147483912" r:id="rId22"/>
    <p:sldLayoutId id="2147483913" r:id="rId23"/>
    <p:sldLayoutId id="2147483914" r:id="rId24"/>
    <p:sldLayoutId id="2147483915" r:id="rId25"/>
    <p:sldLayoutId id="2147483916" r:id="rId26"/>
    <p:sldLayoutId id="2147483917" r:id="rId27"/>
    <p:sldLayoutId id="2147483927" r:id="rId28"/>
    <p:sldLayoutId id="2147483928" r:id="rId29"/>
    <p:sldLayoutId id="2147483918" r:id="rId30"/>
  </p:sldLayoutIdLst>
  <p:hf hdr="0" ft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0D1F2AC-4E13-4F80-AE5E-45145DFFDF5E}"/>
              </a:ext>
            </a:extLst>
          </p:cNvPr>
          <p:cNvGraphicFramePr>
            <a:graphicFrameLocks noChangeAspect="1"/>
          </p:cNvGraphicFramePr>
          <p:nvPr userDrawn="1">
            <p:custDataLst>
              <p:tags r:id="rId7"/>
            </p:custDataLst>
            <p:extLst>
              <p:ext uri="{D42A27DB-BD31-4B8C-83A1-F6EECF244321}">
                <p14:modId xmlns:p14="http://schemas.microsoft.com/office/powerpoint/2010/main" val="28064569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79" name="think-cell Slide" r:id="rId9" imgW="415" imgH="416" progId="TCLayout.ActiveDocument.1">
                  <p:embed/>
                </p:oleObj>
              </mc:Choice>
              <mc:Fallback>
                <p:oleObj name="think-cell Slide" r:id="rId9" imgW="415" imgH="416" progId="TCLayout.ActiveDocument.1">
                  <p:embed/>
                  <p:pic>
                    <p:nvPicPr>
                      <p:cNvPr id="5" name="Object 4" hidden="1">
                        <a:extLst>
                          <a:ext uri="{FF2B5EF4-FFF2-40B4-BE49-F238E27FC236}">
                            <a16:creationId xmlns:a16="http://schemas.microsoft.com/office/drawing/2014/main" id="{A0D1F2AC-4E13-4F80-AE5E-45145DFFDF5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0EF8F37F-E738-4C14-B7B6-CAB9C13BEEEC}"/>
              </a:ext>
            </a:extLst>
          </p:cNvPr>
          <p:cNvSpPr/>
          <p:nvPr userDrawn="1">
            <p:custDataLst>
              <p:tags r:id="rId8"/>
            </p:custDataLst>
          </p:nvPr>
        </p:nvSpPr>
        <p:spPr>
          <a:xfrm>
            <a:off x="0" y="0"/>
            <a:ext cx="158750" cy="158750"/>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a:endParaRPr kumimoji="0" lang="en-US" sz="2199" b="0" i="0" u="none" cap="none" baseline="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Placeholder 1"/>
          <p:cNvSpPr>
            <a:spLocks noGrp="1"/>
          </p:cNvSpPr>
          <p:nvPr>
            <p:ph type="title"/>
          </p:nvPr>
        </p:nvSpPr>
        <p:spPr>
          <a:xfrm>
            <a:off x="609919" y="2696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18" name="TextBox 17">
            <a:extLst>
              <a:ext uri="{FF2B5EF4-FFF2-40B4-BE49-F238E27FC236}">
                <a16:creationId xmlns:a16="http://schemas.microsoft.com/office/drawing/2014/main" id="{84F0543D-5895-4F15-9AD6-423DC79B212B}"/>
              </a:ext>
            </a:extLst>
          </p:cNvPr>
          <p:cNvSpPr txBox="1"/>
          <p:nvPr userDrawn="1"/>
        </p:nvSpPr>
        <p:spPr>
          <a:xfrm>
            <a:off x="9841222" y="6565114"/>
            <a:ext cx="395942" cy="123111"/>
          </a:xfrm>
          <a:prstGeom prst="rect">
            <a:avLst/>
          </a:prstGeom>
          <a:noFill/>
        </p:spPr>
        <p:txBody>
          <a:bodyPr wrap="none" lIns="0" tIns="0" rIns="0" bIns="0" rtlCol="0" anchor="b">
            <a:spAutoFit/>
          </a:bodyPr>
          <a:lstStyle/>
          <a:p>
            <a:pPr marL="0" marR="0" indent="0" algn="l" defTabSz="913943" rtl="0" eaLnBrk="1" fontAlgn="auto" latinLnBrk="0" hangingPunct="1">
              <a:lnSpc>
                <a:spcPct val="100000"/>
              </a:lnSpc>
              <a:spcBef>
                <a:spcPts val="0"/>
              </a:spcBef>
              <a:spcAft>
                <a:spcPts val="0"/>
              </a:spcAft>
              <a:buClrTx/>
              <a:buSzTx/>
              <a:buFontTx/>
              <a:buNone/>
              <a:tabLst/>
              <a:defRPr/>
            </a:pPr>
            <a:r>
              <a:rPr lang="x-none" sz="800">
                <a:solidFill>
                  <a:schemeClr val="bg1"/>
                </a:solidFill>
                <a:latin typeface="+mn-lt"/>
                <a:sym typeface="Arial" panose="020B0604020202020204" pitchFamily="34" charset="0"/>
              </a:rPr>
              <a:t>Página </a:t>
            </a:r>
            <a:fld id="{9AE4D82F-B047-469B-AC52-A46321747EAF}" type="slidenum">
              <a:rPr lang="en-GB" sz="800" smtClean="0">
                <a:solidFill>
                  <a:schemeClr val="bg1"/>
                </a:solidFill>
                <a:latin typeface="+mn-lt"/>
                <a:sym typeface="Arial" panose="020B0604020202020204" pitchFamily="34" charset="0"/>
              </a:rPr>
              <a:pPr marL="0" marR="0" indent="0" algn="l" defTabSz="913943" rtl="0" eaLnBrk="1" fontAlgn="auto" latinLnBrk="0" hangingPunct="1">
                <a:lnSpc>
                  <a:spcPct val="100000"/>
                </a:lnSpc>
                <a:spcBef>
                  <a:spcPts val="0"/>
                </a:spcBef>
                <a:spcAft>
                  <a:spcPts val="0"/>
                </a:spcAft>
                <a:buClrTx/>
                <a:buSzTx/>
                <a:buFontTx/>
                <a:buNone/>
                <a:tabLst/>
                <a:defRPr/>
              </a:pPr>
              <a:t>‹#›</a:t>
            </a:fld>
            <a:endParaRPr lang="en-GB" sz="800">
              <a:solidFill>
                <a:schemeClr val="bg1"/>
              </a:solidFill>
              <a:latin typeface="+mn-lt"/>
              <a:sym typeface="Arial" panose="020B0604020202020204" pitchFamily="34" charset="0"/>
            </a:endParaRPr>
          </a:p>
        </p:txBody>
      </p:sp>
      <p:grpSp>
        <p:nvGrpSpPr>
          <p:cNvPr id="19" name="Group 18">
            <a:extLst>
              <a:ext uri="{FF2B5EF4-FFF2-40B4-BE49-F238E27FC236}">
                <a16:creationId xmlns:a16="http://schemas.microsoft.com/office/drawing/2014/main" id="{E5FF8F2A-9422-420C-B50E-588E96C8CB1E}"/>
              </a:ext>
            </a:extLst>
          </p:cNvPr>
          <p:cNvGrpSpPr>
            <a:grpSpLocks noChangeAspect="1"/>
          </p:cNvGrpSpPr>
          <p:nvPr userDrawn="1"/>
        </p:nvGrpSpPr>
        <p:grpSpPr>
          <a:xfrm>
            <a:off x="10630248" y="6359354"/>
            <a:ext cx="955612" cy="308551"/>
            <a:chOff x="2703513" y="2332038"/>
            <a:chExt cx="6784975" cy="2190751"/>
          </a:xfrm>
        </p:grpSpPr>
        <p:sp>
          <p:nvSpPr>
            <p:cNvPr id="20" name="Freeform 115">
              <a:extLst>
                <a:ext uri="{FF2B5EF4-FFF2-40B4-BE49-F238E27FC236}">
                  <a16:creationId xmlns:a16="http://schemas.microsoft.com/office/drawing/2014/main" id="{5C20A05E-7CB6-4514-8190-653E999CC8A1}"/>
                </a:ext>
              </a:extLst>
            </p:cNvPr>
            <p:cNvSpPr>
              <a:spLocks noEditPoints="1"/>
            </p:cNvSpPr>
            <p:nvPr userDrawn="1"/>
          </p:nvSpPr>
          <p:spPr bwMode="auto">
            <a:xfrm>
              <a:off x="4829176" y="3757613"/>
              <a:ext cx="554038" cy="754063"/>
            </a:xfrm>
            <a:custGeom>
              <a:avLst/>
              <a:gdLst>
                <a:gd name="T0" fmla="*/ 118 w 148"/>
                <a:gd name="T1" fmla="*/ 63 h 201"/>
                <a:gd name="T2" fmla="*/ 115 w 148"/>
                <a:gd name="T3" fmla="*/ 48 h 201"/>
                <a:gd name="T4" fmla="*/ 108 w 148"/>
                <a:gd name="T5" fmla="*/ 37 h 201"/>
                <a:gd name="T6" fmla="*/ 98 w 148"/>
                <a:gd name="T7" fmla="*/ 31 h 201"/>
                <a:gd name="T8" fmla="*/ 83 w 148"/>
                <a:gd name="T9" fmla="*/ 28 h 201"/>
                <a:gd name="T10" fmla="*/ 30 w 148"/>
                <a:gd name="T11" fmla="*/ 28 h 201"/>
                <a:gd name="T12" fmla="*/ 30 w 148"/>
                <a:gd name="T13" fmla="*/ 98 h 201"/>
                <a:gd name="T14" fmla="*/ 83 w 148"/>
                <a:gd name="T15" fmla="*/ 98 h 201"/>
                <a:gd name="T16" fmla="*/ 109 w 148"/>
                <a:gd name="T17" fmla="*/ 88 h 201"/>
                <a:gd name="T18" fmla="*/ 118 w 148"/>
                <a:gd name="T19" fmla="*/ 63 h 201"/>
                <a:gd name="T20" fmla="*/ 148 w 148"/>
                <a:gd name="T21" fmla="*/ 63 h 201"/>
                <a:gd name="T22" fmla="*/ 144 w 148"/>
                <a:gd name="T23" fmla="*/ 90 h 201"/>
                <a:gd name="T24" fmla="*/ 130 w 148"/>
                <a:gd name="T25" fmla="*/ 110 h 201"/>
                <a:gd name="T26" fmla="*/ 109 w 148"/>
                <a:gd name="T27" fmla="*/ 122 h 201"/>
                <a:gd name="T28" fmla="*/ 82 w 148"/>
                <a:gd name="T29" fmla="*/ 126 h 201"/>
                <a:gd name="T30" fmla="*/ 30 w 148"/>
                <a:gd name="T31" fmla="*/ 126 h 201"/>
                <a:gd name="T32" fmla="*/ 30 w 148"/>
                <a:gd name="T33" fmla="*/ 201 h 201"/>
                <a:gd name="T34" fmla="*/ 0 w 148"/>
                <a:gd name="T35" fmla="*/ 201 h 201"/>
                <a:gd name="T36" fmla="*/ 0 w 148"/>
                <a:gd name="T37" fmla="*/ 0 h 201"/>
                <a:gd name="T38" fmla="*/ 84 w 148"/>
                <a:gd name="T39" fmla="*/ 0 h 201"/>
                <a:gd name="T40" fmla="*/ 110 w 148"/>
                <a:gd name="T41" fmla="*/ 4 h 201"/>
                <a:gd name="T42" fmla="*/ 130 w 148"/>
                <a:gd name="T43" fmla="*/ 16 h 201"/>
                <a:gd name="T44" fmla="*/ 144 w 148"/>
                <a:gd name="T45" fmla="*/ 35 h 201"/>
                <a:gd name="T46" fmla="*/ 148 w 148"/>
                <a:gd name="T47" fmla="*/ 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201">
                  <a:moveTo>
                    <a:pt x="118" y="63"/>
                  </a:moveTo>
                  <a:cubicBezTo>
                    <a:pt x="118" y="57"/>
                    <a:pt x="117" y="52"/>
                    <a:pt x="115" y="48"/>
                  </a:cubicBezTo>
                  <a:cubicBezTo>
                    <a:pt x="114" y="44"/>
                    <a:pt x="111" y="40"/>
                    <a:pt x="108" y="37"/>
                  </a:cubicBezTo>
                  <a:cubicBezTo>
                    <a:pt x="105" y="34"/>
                    <a:pt x="102" y="32"/>
                    <a:pt x="98" y="31"/>
                  </a:cubicBezTo>
                  <a:cubicBezTo>
                    <a:pt x="93" y="29"/>
                    <a:pt x="89" y="28"/>
                    <a:pt x="83" y="28"/>
                  </a:cubicBezTo>
                  <a:cubicBezTo>
                    <a:pt x="30" y="28"/>
                    <a:pt x="30" y="28"/>
                    <a:pt x="30" y="28"/>
                  </a:cubicBezTo>
                  <a:cubicBezTo>
                    <a:pt x="30" y="98"/>
                    <a:pt x="30" y="98"/>
                    <a:pt x="30" y="98"/>
                  </a:cubicBezTo>
                  <a:cubicBezTo>
                    <a:pt x="83" y="98"/>
                    <a:pt x="83" y="98"/>
                    <a:pt x="83" y="98"/>
                  </a:cubicBezTo>
                  <a:cubicBezTo>
                    <a:pt x="95" y="98"/>
                    <a:pt x="104" y="94"/>
                    <a:pt x="109" y="88"/>
                  </a:cubicBezTo>
                  <a:cubicBezTo>
                    <a:pt x="115" y="82"/>
                    <a:pt x="118" y="74"/>
                    <a:pt x="118" y="63"/>
                  </a:cubicBezTo>
                  <a:moveTo>
                    <a:pt x="148" y="63"/>
                  </a:moveTo>
                  <a:cubicBezTo>
                    <a:pt x="148" y="73"/>
                    <a:pt x="147" y="82"/>
                    <a:pt x="144" y="90"/>
                  </a:cubicBezTo>
                  <a:cubicBezTo>
                    <a:pt x="140" y="98"/>
                    <a:pt x="136" y="104"/>
                    <a:pt x="130" y="110"/>
                  </a:cubicBezTo>
                  <a:cubicBezTo>
                    <a:pt x="124" y="115"/>
                    <a:pt x="117" y="119"/>
                    <a:pt x="109" y="122"/>
                  </a:cubicBezTo>
                  <a:cubicBezTo>
                    <a:pt x="101" y="124"/>
                    <a:pt x="92" y="126"/>
                    <a:pt x="82" y="126"/>
                  </a:cubicBezTo>
                  <a:cubicBezTo>
                    <a:pt x="30" y="126"/>
                    <a:pt x="30" y="126"/>
                    <a:pt x="30" y="126"/>
                  </a:cubicBezTo>
                  <a:cubicBezTo>
                    <a:pt x="30" y="201"/>
                    <a:pt x="30" y="201"/>
                    <a:pt x="30" y="201"/>
                  </a:cubicBezTo>
                  <a:cubicBezTo>
                    <a:pt x="0" y="201"/>
                    <a:pt x="0" y="201"/>
                    <a:pt x="0" y="201"/>
                  </a:cubicBezTo>
                  <a:cubicBezTo>
                    <a:pt x="0" y="0"/>
                    <a:pt x="0" y="0"/>
                    <a:pt x="0" y="0"/>
                  </a:cubicBezTo>
                  <a:cubicBezTo>
                    <a:pt x="84" y="0"/>
                    <a:pt x="84" y="0"/>
                    <a:pt x="84" y="0"/>
                  </a:cubicBezTo>
                  <a:cubicBezTo>
                    <a:pt x="93" y="0"/>
                    <a:pt x="102" y="1"/>
                    <a:pt x="110" y="4"/>
                  </a:cubicBezTo>
                  <a:cubicBezTo>
                    <a:pt x="117" y="7"/>
                    <a:pt x="124" y="11"/>
                    <a:pt x="130" y="16"/>
                  </a:cubicBezTo>
                  <a:cubicBezTo>
                    <a:pt x="136" y="21"/>
                    <a:pt x="140" y="28"/>
                    <a:pt x="144" y="35"/>
                  </a:cubicBezTo>
                  <a:cubicBezTo>
                    <a:pt x="147" y="43"/>
                    <a:pt x="148" y="52"/>
                    <a:pt x="148" y="63"/>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21" name="Freeform 116">
              <a:extLst>
                <a:ext uri="{FF2B5EF4-FFF2-40B4-BE49-F238E27FC236}">
                  <a16:creationId xmlns:a16="http://schemas.microsoft.com/office/drawing/2014/main" id="{2906F4E8-7C8C-492D-AE92-6123472DE42E}"/>
                </a:ext>
              </a:extLst>
            </p:cNvPr>
            <p:cNvSpPr>
              <a:spLocks noEditPoints="1"/>
            </p:cNvSpPr>
            <p:nvPr userDrawn="1"/>
          </p:nvSpPr>
          <p:spPr bwMode="auto">
            <a:xfrm>
              <a:off x="5421313" y="3933826"/>
              <a:ext cx="457200" cy="588963"/>
            </a:xfrm>
            <a:custGeom>
              <a:avLst/>
              <a:gdLst>
                <a:gd name="T0" fmla="*/ 93 w 122"/>
                <a:gd name="T1" fmla="*/ 89 h 157"/>
                <a:gd name="T2" fmla="*/ 86 w 122"/>
                <a:gd name="T3" fmla="*/ 86 h 157"/>
                <a:gd name="T4" fmla="*/ 79 w 122"/>
                <a:gd name="T5" fmla="*/ 85 h 157"/>
                <a:gd name="T6" fmla="*/ 70 w 122"/>
                <a:gd name="T7" fmla="*/ 83 h 157"/>
                <a:gd name="T8" fmla="*/ 59 w 122"/>
                <a:gd name="T9" fmla="*/ 83 h 157"/>
                <a:gd name="T10" fmla="*/ 36 w 122"/>
                <a:gd name="T11" fmla="*/ 89 h 157"/>
                <a:gd name="T12" fmla="*/ 28 w 122"/>
                <a:gd name="T13" fmla="*/ 105 h 157"/>
                <a:gd name="T14" fmla="*/ 31 w 122"/>
                <a:gd name="T15" fmla="*/ 117 h 157"/>
                <a:gd name="T16" fmla="*/ 37 w 122"/>
                <a:gd name="T17" fmla="*/ 124 h 157"/>
                <a:gd name="T18" fmla="*/ 45 w 122"/>
                <a:gd name="T19" fmla="*/ 129 h 157"/>
                <a:gd name="T20" fmla="*/ 57 w 122"/>
                <a:gd name="T21" fmla="*/ 130 h 157"/>
                <a:gd name="T22" fmla="*/ 68 w 122"/>
                <a:gd name="T23" fmla="*/ 128 h 157"/>
                <a:gd name="T24" fmla="*/ 79 w 122"/>
                <a:gd name="T25" fmla="*/ 124 h 157"/>
                <a:gd name="T26" fmla="*/ 87 w 122"/>
                <a:gd name="T27" fmla="*/ 118 h 157"/>
                <a:gd name="T28" fmla="*/ 93 w 122"/>
                <a:gd name="T29" fmla="*/ 111 h 157"/>
                <a:gd name="T30" fmla="*/ 93 w 122"/>
                <a:gd name="T31" fmla="*/ 89 h 157"/>
                <a:gd name="T32" fmla="*/ 93 w 122"/>
                <a:gd name="T33" fmla="*/ 154 h 157"/>
                <a:gd name="T34" fmla="*/ 93 w 122"/>
                <a:gd name="T35" fmla="*/ 139 h 157"/>
                <a:gd name="T36" fmla="*/ 84 w 122"/>
                <a:gd name="T37" fmla="*/ 147 h 157"/>
                <a:gd name="T38" fmla="*/ 76 w 122"/>
                <a:gd name="T39" fmla="*/ 151 h 157"/>
                <a:gd name="T40" fmla="*/ 66 w 122"/>
                <a:gd name="T41" fmla="*/ 155 h 157"/>
                <a:gd name="T42" fmla="*/ 52 w 122"/>
                <a:gd name="T43" fmla="*/ 157 h 157"/>
                <a:gd name="T44" fmla="*/ 34 w 122"/>
                <a:gd name="T45" fmla="*/ 154 h 157"/>
                <a:gd name="T46" fmla="*/ 17 w 122"/>
                <a:gd name="T47" fmla="*/ 145 h 157"/>
                <a:gd name="T48" fmla="*/ 5 w 122"/>
                <a:gd name="T49" fmla="*/ 130 h 157"/>
                <a:gd name="T50" fmla="*/ 0 w 122"/>
                <a:gd name="T51" fmla="*/ 106 h 157"/>
                <a:gd name="T52" fmla="*/ 5 w 122"/>
                <a:gd name="T53" fmla="*/ 84 h 157"/>
                <a:gd name="T54" fmla="*/ 17 w 122"/>
                <a:gd name="T55" fmla="*/ 69 h 157"/>
                <a:gd name="T56" fmla="*/ 36 w 122"/>
                <a:gd name="T57" fmla="*/ 60 h 157"/>
                <a:gd name="T58" fmla="*/ 60 w 122"/>
                <a:gd name="T59" fmla="*/ 57 h 157"/>
                <a:gd name="T60" fmla="*/ 80 w 122"/>
                <a:gd name="T61" fmla="*/ 59 h 157"/>
                <a:gd name="T62" fmla="*/ 93 w 122"/>
                <a:gd name="T63" fmla="*/ 63 h 157"/>
                <a:gd name="T64" fmla="*/ 93 w 122"/>
                <a:gd name="T65" fmla="*/ 52 h 157"/>
                <a:gd name="T66" fmla="*/ 86 w 122"/>
                <a:gd name="T67" fmla="*/ 33 h 157"/>
                <a:gd name="T68" fmla="*/ 65 w 122"/>
                <a:gd name="T69" fmla="*/ 26 h 157"/>
                <a:gd name="T70" fmla="*/ 44 w 122"/>
                <a:gd name="T71" fmla="*/ 29 h 157"/>
                <a:gd name="T72" fmla="*/ 26 w 122"/>
                <a:gd name="T73" fmla="*/ 36 h 157"/>
                <a:gd name="T74" fmla="*/ 14 w 122"/>
                <a:gd name="T75" fmla="*/ 14 h 157"/>
                <a:gd name="T76" fmla="*/ 38 w 122"/>
                <a:gd name="T77" fmla="*/ 3 h 157"/>
                <a:gd name="T78" fmla="*/ 66 w 122"/>
                <a:gd name="T79" fmla="*/ 0 h 157"/>
                <a:gd name="T80" fmla="*/ 89 w 122"/>
                <a:gd name="T81" fmla="*/ 3 h 157"/>
                <a:gd name="T82" fmla="*/ 107 w 122"/>
                <a:gd name="T83" fmla="*/ 12 h 157"/>
                <a:gd name="T84" fmla="*/ 118 w 122"/>
                <a:gd name="T85" fmla="*/ 28 h 157"/>
                <a:gd name="T86" fmla="*/ 122 w 122"/>
                <a:gd name="T87" fmla="*/ 51 h 157"/>
                <a:gd name="T88" fmla="*/ 122 w 122"/>
                <a:gd name="T89" fmla="*/ 154 h 157"/>
                <a:gd name="T90" fmla="*/ 93 w 122"/>
                <a:gd name="T91" fmla="*/ 15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57">
                  <a:moveTo>
                    <a:pt x="93" y="89"/>
                  </a:moveTo>
                  <a:cubicBezTo>
                    <a:pt x="91" y="88"/>
                    <a:pt x="88" y="87"/>
                    <a:pt x="86" y="86"/>
                  </a:cubicBezTo>
                  <a:cubicBezTo>
                    <a:pt x="84" y="86"/>
                    <a:pt x="81" y="85"/>
                    <a:pt x="79" y="85"/>
                  </a:cubicBezTo>
                  <a:cubicBezTo>
                    <a:pt x="77" y="84"/>
                    <a:pt x="74" y="84"/>
                    <a:pt x="70" y="83"/>
                  </a:cubicBezTo>
                  <a:cubicBezTo>
                    <a:pt x="67" y="83"/>
                    <a:pt x="63" y="83"/>
                    <a:pt x="59" y="83"/>
                  </a:cubicBezTo>
                  <a:cubicBezTo>
                    <a:pt x="50" y="83"/>
                    <a:pt x="42" y="85"/>
                    <a:pt x="36" y="89"/>
                  </a:cubicBezTo>
                  <a:cubicBezTo>
                    <a:pt x="31" y="93"/>
                    <a:pt x="28" y="98"/>
                    <a:pt x="28" y="105"/>
                  </a:cubicBezTo>
                  <a:cubicBezTo>
                    <a:pt x="28" y="110"/>
                    <a:pt x="29" y="113"/>
                    <a:pt x="31" y="117"/>
                  </a:cubicBezTo>
                  <a:cubicBezTo>
                    <a:pt x="32" y="120"/>
                    <a:pt x="34" y="122"/>
                    <a:pt x="37" y="124"/>
                  </a:cubicBezTo>
                  <a:cubicBezTo>
                    <a:pt x="39" y="126"/>
                    <a:pt x="42" y="128"/>
                    <a:pt x="45" y="129"/>
                  </a:cubicBezTo>
                  <a:cubicBezTo>
                    <a:pt x="48" y="130"/>
                    <a:pt x="52" y="130"/>
                    <a:pt x="57" y="130"/>
                  </a:cubicBezTo>
                  <a:cubicBezTo>
                    <a:pt x="61" y="130"/>
                    <a:pt x="65" y="130"/>
                    <a:pt x="68" y="128"/>
                  </a:cubicBezTo>
                  <a:cubicBezTo>
                    <a:pt x="72" y="127"/>
                    <a:pt x="75" y="126"/>
                    <a:pt x="79" y="124"/>
                  </a:cubicBezTo>
                  <a:cubicBezTo>
                    <a:pt x="82" y="122"/>
                    <a:pt x="85" y="120"/>
                    <a:pt x="87" y="118"/>
                  </a:cubicBezTo>
                  <a:cubicBezTo>
                    <a:pt x="90" y="116"/>
                    <a:pt x="92" y="113"/>
                    <a:pt x="93" y="111"/>
                  </a:cubicBezTo>
                  <a:lnTo>
                    <a:pt x="93" y="89"/>
                  </a:lnTo>
                  <a:close/>
                  <a:moveTo>
                    <a:pt x="93" y="154"/>
                  </a:moveTo>
                  <a:cubicBezTo>
                    <a:pt x="93" y="139"/>
                    <a:pt x="93" y="139"/>
                    <a:pt x="93" y="139"/>
                  </a:cubicBezTo>
                  <a:cubicBezTo>
                    <a:pt x="90" y="142"/>
                    <a:pt x="86" y="145"/>
                    <a:pt x="84" y="147"/>
                  </a:cubicBezTo>
                  <a:cubicBezTo>
                    <a:pt x="81" y="148"/>
                    <a:pt x="79" y="150"/>
                    <a:pt x="76" y="151"/>
                  </a:cubicBezTo>
                  <a:cubicBezTo>
                    <a:pt x="73" y="153"/>
                    <a:pt x="70" y="154"/>
                    <a:pt x="66" y="155"/>
                  </a:cubicBezTo>
                  <a:cubicBezTo>
                    <a:pt x="62" y="156"/>
                    <a:pt x="57" y="157"/>
                    <a:pt x="52" y="157"/>
                  </a:cubicBezTo>
                  <a:cubicBezTo>
                    <a:pt x="46" y="157"/>
                    <a:pt x="40" y="156"/>
                    <a:pt x="34" y="154"/>
                  </a:cubicBezTo>
                  <a:cubicBezTo>
                    <a:pt x="28" y="152"/>
                    <a:pt x="22" y="149"/>
                    <a:pt x="17" y="145"/>
                  </a:cubicBezTo>
                  <a:cubicBezTo>
                    <a:pt x="12" y="141"/>
                    <a:pt x="8" y="136"/>
                    <a:pt x="5" y="130"/>
                  </a:cubicBezTo>
                  <a:cubicBezTo>
                    <a:pt x="2" y="123"/>
                    <a:pt x="0" y="115"/>
                    <a:pt x="0" y="106"/>
                  </a:cubicBezTo>
                  <a:cubicBezTo>
                    <a:pt x="0" y="98"/>
                    <a:pt x="2" y="90"/>
                    <a:pt x="5" y="84"/>
                  </a:cubicBezTo>
                  <a:cubicBezTo>
                    <a:pt x="8" y="78"/>
                    <a:pt x="12" y="73"/>
                    <a:pt x="17" y="69"/>
                  </a:cubicBezTo>
                  <a:cubicBezTo>
                    <a:pt x="23" y="65"/>
                    <a:pt x="29" y="62"/>
                    <a:pt x="36" y="60"/>
                  </a:cubicBezTo>
                  <a:cubicBezTo>
                    <a:pt x="44" y="58"/>
                    <a:pt x="51" y="57"/>
                    <a:pt x="60" y="57"/>
                  </a:cubicBezTo>
                  <a:cubicBezTo>
                    <a:pt x="68" y="57"/>
                    <a:pt x="75" y="58"/>
                    <a:pt x="80" y="59"/>
                  </a:cubicBezTo>
                  <a:cubicBezTo>
                    <a:pt x="85" y="60"/>
                    <a:pt x="90" y="61"/>
                    <a:pt x="93" y="63"/>
                  </a:cubicBezTo>
                  <a:cubicBezTo>
                    <a:pt x="93" y="52"/>
                    <a:pt x="93" y="52"/>
                    <a:pt x="93" y="52"/>
                  </a:cubicBezTo>
                  <a:cubicBezTo>
                    <a:pt x="93" y="44"/>
                    <a:pt x="91" y="37"/>
                    <a:pt x="86" y="33"/>
                  </a:cubicBezTo>
                  <a:cubicBezTo>
                    <a:pt x="81" y="29"/>
                    <a:pt x="74" y="26"/>
                    <a:pt x="65" y="26"/>
                  </a:cubicBezTo>
                  <a:cubicBezTo>
                    <a:pt x="57" y="26"/>
                    <a:pt x="50" y="27"/>
                    <a:pt x="44" y="29"/>
                  </a:cubicBezTo>
                  <a:cubicBezTo>
                    <a:pt x="38" y="30"/>
                    <a:pt x="32" y="33"/>
                    <a:pt x="26" y="36"/>
                  </a:cubicBezTo>
                  <a:cubicBezTo>
                    <a:pt x="14" y="14"/>
                    <a:pt x="14" y="14"/>
                    <a:pt x="14" y="14"/>
                  </a:cubicBezTo>
                  <a:cubicBezTo>
                    <a:pt x="22" y="9"/>
                    <a:pt x="29" y="6"/>
                    <a:pt x="38" y="3"/>
                  </a:cubicBezTo>
                  <a:cubicBezTo>
                    <a:pt x="46" y="1"/>
                    <a:pt x="55" y="0"/>
                    <a:pt x="66" y="0"/>
                  </a:cubicBezTo>
                  <a:cubicBezTo>
                    <a:pt x="74" y="0"/>
                    <a:pt x="82" y="1"/>
                    <a:pt x="89" y="3"/>
                  </a:cubicBezTo>
                  <a:cubicBezTo>
                    <a:pt x="96" y="5"/>
                    <a:pt x="102" y="8"/>
                    <a:pt x="107" y="12"/>
                  </a:cubicBezTo>
                  <a:cubicBezTo>
                    <a:pt x="112" y="17"/>
                    <a:pt x="116" y="22"/>
                    <a:pt x="118" y="28"/>
                  </a:cubicBezTo>
                  <a:cubicBezTo>
                    <a:pt x="121" y="35"/>
                    <a:pt x="122" y="42"/>
                    <a:pt x="122" y="51"/>
                  </a:cubicBezTo>
                  <a:cubicBezTo>
                    <a:pt x="122" y="154"/>
                    <a:pt x="122" y="154"/>
                    <a:pt x="122" y="154"/>
                  </a:cubicBezTo>
                  <a:lnTo>
                    <a:pt x="93"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22" name="Freeform 117">
              <a:extLst>
                <a:ext uri="{FF2B5EF4-FFF2-40B4-BE49-F238E27FC236}">
                  <a16:creationId xmlns:a16="http://schemas.microsoft.com/office/drawing/2014/main" id="{175B30B7-5A53-4168-BFBE-6E4E12C1753D}"/>
                </a:ext>
              </a:extLst>
            </p:cNvPr>
            <p:cNvSpPr>
              <a:spLocks/>
            </p:cNvSpPr>
            <p:nvPr userDrawn="1"/>
          </p:nvSpPr>
          <p:spPr bwMode="auto">
            <a:xfrm>
              <a:off x="5986463" y="3933826"/>
              <a:ext cx="333375" cy="577850"/>
            </a:xfrm>
            <a:custGeom>
              <a:avLst/>
              <a:gdLst>
                <a:gd name="T0" fmla="*/ 82 w 89"/>
                <a:gd name="T1" fmla="*/ 34 h 154"/>
                <a:gd name="T2" fmla="*/ 72 w 89"/>
                <a:gd name="T3" fmla="*/ 30 h 154"/>
                <a:gd name="T4" fmla="*/ 59 w 89"/>
                <a:gd name="T5" fmla="*/ 29 h 154"/>
                <a:gd name="T6" fmla="*/ 37 w 89"/>
                <a:gd name="T7" fmla="*/ 39 h 154"/>
                <a:gd name="T8" fmla="*/ 30 w 89"/>
                <a:gd name="T9" fmla="*/ 68 h 154"/>
                <a:gd name="T10" fmla="*/ 30 w 89"/>
                <a:gd name="T11" fmla="*/ 154 h 154"/>
                <a:gd name="T12" fmla="*/ 0 w 89"/>
                <a:gd name="T13" fmla="*/ 154 h 154"/>
                <a:gd name="T14" fmla="*/ 0 w 89"/>
                <a:gd name="T15" fmla="*/ 3 h 154"/>
                <a:gd name="T16" fmla="*/ 30 w 89"/>
                <a:gd name="T17" fmla="*/ 3 h 154"/>
                <a:gd name="T18" fmla="*/ 30 w 89"/>
                <a:gd name="T19" fmla="*/ 18 h 154"/>
                <a:gd name="T20" fmla="*/ 36 w 89"/>
                <a:gd name="T21" fmla="*/ 11 h 154"/>
                <a:gd name="T22" fmla="*/ 44 w 89"/>
                <a:gd name="T23" fmla="*/ 5 h 154"/>
                <a:gd name="T24" fmla="*/ 53 w 89"/>
                <a:gd name="T25" fmla="*/ 1 h 154"/>
                <a:gd name="T26" fmla="*/ 64 w 89"/>
                <a:gd name="T27" fmla="*/ 0 h 154"/>
                <a:gd name="T28" fmla="*/ 79 w 89"/>
                <a:gd name="T29" fmla="*/ 2 h 154"/>
                <a:gd name="T30" fmla="*/ 89 w 89"/>
                <a:gd name="T31" fmla="*/ 6 h 154"/>
                <a:gd name="T32" fmla="*/ 82 w 89"/>
                <a:gd name="T33"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54">
                  <a:moveTo>
                    <a:pt x="82" y="34"/>
                  </a:moveTo>
                  <a:cubicBezTo>
                    <a:pt x="78" y="33"/>
                    <a:pt x="75" y="31"/>
                    <a:pt x="72" y="30"/>
                  </a:cubicBezTo>
                  <a:cubicBezTo>
                    <a:pt x="68" y="29"/>
                    <a:pt x="64" y="29"/>
                    <a:pt x="59" y="29"/>
                  </a:cubicBezTo>
                  <a:cubicBezTo>
                    <a:pt x="50" y="29"/>
                    <a:pt x="42" y="32"/>
                    <a:pt x="37" y="39"/>
                  </a:cubicBezTo>
                  <a:cubicBezTo>
                    <a:pt x="32" y="45"/>
                    <a:pt x="30" y="55"/>
                    <a:pt x="30" y="68"/>
                  </a:cubicBezTo>
                  <a:cubicBezTo>
                    <a:pt x="30" y="154"/>
                    <a:pt x="30" y="154"/>
                    <a:pt x="30" y="154"/>
                  </a:cubicBezTo>
                  <a:cubicBezTo>
                    <a:pt x="0" y="154"/>
                    <a:pt x="0" y="154"/>
                    <a:pt x="0" y="154"/>
                  </a:cubicBezTo>
                  <a:cubicBezTo>
                    <a:pt x="0" y="3"/>
                    <a:pt x="0" y="3"/>
                    <a:pt x="0" y="3"/>
                  </a:cubicBezTo>
                  <a:cubicBezTo>
                    <a:pt x="30" y="3"/>
                    <a:pt x="30" y="3"/>
                    <a:pt x="30" y="3"/>
                  </a:cubicBezTo>
                  <a:cubicBezTo>
                    <a:pt x="30" y="18"/>
                    <a:pt x="30" y="18"/>
                    <a:pt x="30" y="18"/>
                  </a:cubicBezTo>
                  <a:cubicBezTo>
                    <a:pt x="31" y="15"/>
                    <a:pt x="33" y="13"/>
                    <a:pt x="36" y="11"/>
                  </a:cubicBezTo>
                  <a:cubicBezTo>
                    <a:pt x="38" y="8"/>
                    <a:pt x="41" y="7"/>
                    <a:pt x="44" y="5"/>
                  </a:cubicBezTo>
                  <a:cubicBezTo>
                    <a:pt x="47" y="3"/>
                    <a:pt x="50" y="2"/>
                    <a:pt x="53" y="1"/>
                  </a:cubicBezTo>
                  <a:cubicBezTo>
                    <a:pt x="57" y="0"/>
                    <a:pt x="60" y="0"/>
                    <a:pt x="64" y="0"/>
                  </a:cubicBezTo>
                  <a:cubicBezTo>
                    <a:pt x="70" y="0"/>
                    <a:pt x="75" y="1"/>
                    <a:pt x="79" y="2"/>
                  </a:cubicBezTo>
                  <a:cubicBezTo>
                    <a:pt x="83" y="3"/>
                    <a:pt x="87" y="4"/>
                    <a:pt x="89" y="6"/>
                  </a:cubicBezTo>
                  <a:lnTo>
                    <a:pt x="82" y="3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23" name="Freeform 118">
              <a:extLst>
                <a:ext uri="{FF2B5EF4-FFF2-40B4-BE49-F238E27FC236}">
                  <a16:creationId xmlns:a16="http://schemas.microsoft.com/office/drawing/2014/main" id="{135215D0-9FE7-4759-B4E4-4F1CF36CDC9E}"/>
                </a:ext>
              </a:extLst>
            </p:cNvPr>
            <p:cNvSpPr>
              <a:spLocks/>
            </p:cNvSpPr>
            <p:nvPr userDrawn="1"/>
          </p:nvSpPr>
          <p:spPr bwMode="auto">
            <a:xfrm>
              <a:off x="6388101" y="3727451"/>
              <a:ext cx="325438" cy="795338"/>
            </a:xfrm>
            <a:custGeom>
              <a:avLst/>
              <a:gdLst>
                <a:gd name="T0" fmla="*/ 84 w 87"/>
                <a:gd name="T1" fmla="*/ 205 h 212"/>
                <a:gd name="T2" fmla="*/ 71 w 87"/>
                <a:gd name="T3" fmla="*/ 210 h 212"/>
                <a:gd name="T4" fmla="*/ 55 w 87"/>
                <a:gd name="T5" fmla="*/ 212 h 212"/>
                <a:gd name="T6" fmla="*/ 41 w 87"/>
                <a:gd name="T7" fmla="*/ 210 h 212"/>
                <a:gd name="T8" fmla="*/ 31 w 87"/>
                <a:gd name="T9" fmla="*/ 203 h 212"/>
                <a:gd name="T10" fmla="*/ 24 w 87"/>
                <a:gd name="T11" fmla="*/ 190 h 212"/>
                <a:gd name="T12" fmla="*/ 21 w 87"/>
                <a:gd name="T13" fmla="*/ 172 h 212"/>
                <a:gd name="T14" fmla="*/ 21 w 87"/>
                <a:gd name="T15" fmla="*/ 85 h 212"/>
                <a:gd name="T16" fmla="*/ 0 w 87"/>
                <a:gd name="T17" fmla="*/ 85 h 212"/>
                <a:gd name="T18" fmla="*/ 0 w 87"/>
                <a:gd name="T19" fmla="*/ 58 h 212"/>
                <a:gd name="T20" fmla="*/ 21 w 87"/>
                <a:gd name="T21" fmla="*/ 58 h 212"/>
                <a:gd name="T22" fmla="*/ 21 w 87"/>
                <a:gd name="T23" fmla="*/ 15 h 212"/>
                <a:gd name="T24" fmla="*/ 50 w 87"/>
                <a:gd name="T25" fmla="*/ 0 h 212"/>
                <a:gd name="T26" fmla="*/ 50 w 87"/>
                <a:gd name="T27" fmla="*/ 58 h 212"/>
                <a:gd name="T28" fmla="*/ 87 w 87"/>
                <a:gd name="T29" fmla="*/ 58 h 212"/>
                <a:gd name="T30" fmla="*/ 87 w 87"/>
                <a:gd name="T31" fmla="*/ 85 h 212"/>
                <a:gd name="T32" fmla="*/ 50 w 87"/>
                <a:gd name="T33" fmla="*/ 85 h 212"/>
                <a:gd name="T34" fmla="*/ 50 w 87"/>
                <a:gd name="T35" fmla="*/ 167 h 212"/>
                <a:gd name="T36" fmla="*/ 51 w 87"/>
                <a:gd name="T37" fmla="*/ 176 h 212"/>
                <a:gd name="T38" fmla="*/ 54 w 87"/>
                <a:gd name="T39" fmla="*/ 181 h 212"/>
                <a:gd name="T40" fmla="*/ 59 w 87"/>
                <a:gd name="T41" fmla="*/ 184 h 212"/>
                <a:gd name="T42" fmla="*/ 66 w 87"/>
                <a:gd name="T43" fmla="*/ 185 h 212"/>
                <a:gd name="T44" fmla="*/ 77 w 87"/>
                <a:gd name="T45" fmla="*/ 183 h 212"/>
                <a:gd name="T46" fmla="*/ 87 w 87"/>
                <a:gd name="T47" fmla="*/ 179 h 212"/>
                <a:gd name="T48" fmla="*/ 84 w 87"/>
                <a:gd name="T49" fmla="*/ 20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212">
                  <a:moveTo>
                    <a:pt x="84" y="205"/>
                  </a:moveTo>
                  <a:cubicBezTo>
                    <a:pt x="80" y="207"/>
                    <a:pt x="76" y="209"/>
                    <a:pt x="71" y="210"/>
                  </a:cubicBezTo>
                  <a:cubicBezTo>
                    <a:pt x="66" y="211"/>
                    <a:pt x="61" y="212"/>
                    <a:pt x="55" y="212"/>
                  </a:cubicBezTo>
                  <a:cubicBezTo>
                    <a:pt x="50" y="212"/>
                    <a:pt x="45" y="211"/>
                    <a:pt x="41" y="210"/>
                  </a:cubicBezTo>
                  <a:cubicBezTo>
                    <a:pt x="38" y="208"/>
                    <a:pt x="34" y="206"/>
                    <a:pt x="31" y="203"/>
                  </a:cubicBezTo>
                  <a:cubicBezTo>
                    <a:pt x="28" y="200"/>
                    <a:pt x="25" y="196"/>
                    <a:pt x="24" y="190"/>
                  </a:cubicBezTo>
                  <a:cubicBezTo>
                    <a:pt x="22" y="185"/>
                    <a:pt x="21" y="179"/>
                    <a:pt x="21" y="172"/>
                  </a:cubicBezTo>
                  <a:cubicBezTo>
                    <a:pt x="21" y="85"/>
                    <a:pt x="21" y="85"/>
                    <a:pt x="21" y="85"/>
                  </a:cubicBezTo>
                  <a:cubicBezTo>
                    <a:pt x="0" y="85"/>
                    <a:pt x="0" y="85"/>
                    <a:pt x="0" y="85"/>
                  </a:cubicBezTo>
                  <a:cubicBezTo>
                    <a:pt x="0" y="58"/>
                    <a:pt x="0" y="58"/>
                    <a:pt x="0" y="58"/>
                  </a:cubicBezTo>
                  <a:cubicBezTo>
                    <a:pt x="21" y="58"/>
                    <a:pt x="21" y="58"/>
                    <a:pt x="21" y="58"/>
                  </a:cubicBezTo>
                  <a:cubicBezTo>
                    <a:pt x="21" y="15"/>
                    <a:pt x="21" y="15"/>
                    <a:pt x="21" y="15"/>
                  </a:cubicBezTo>
                  <a:cubicBezTo>
                    <a:pt x="50" y="0"/>
                    <a:pt x="50" y="0"/>
                    <a:pt x="50" y="0"/>
                  </a:cubicBezTo>
                  <a:cubicBezTo>
                    <a:pt x="50" y="58"/>
                    <a:pt x="50" y="58"/>
                    <a:pt x="50" y="58"/>
                  </a:cubicBezTo>
                  <a:cubicBezTo>
                    <a:pt x="87" y="58"/>
                    <a:pt x="87" y="58"/>
                    <a:pt x="87" y="58"/>
                  </a:cubicBezTo>
                  <a:cubicBezTo>
                    <a:pt x="87" y="85"/>
                    <a:pt x="87" y="85"/>
                    <a:pt x="87" y="85"/>
                  </a:cubicBezTo>
                  <a:cubicBezTo>
                    <a:pt x="50" y="85"/>
                    <a:pt x="50" y="85"/>
                    <a:pt x="50" y="85"/>
                  </a:cubicBezTo>
                  <a:cubicBezTo>
                    <a:pt x="50" y="167"/>
                    <a:pt x="50" y="167"/>
                    <a:pt x="50" y="167"/>
                  </a:cubicBezTo>
                  <a:cubicBezTo>
                    <a:pt x="50" y="170"/>
                    <a:pt x="50" y="173"/>
                    <a:pt x="51" y="176"/>
                  </a:cubicBezTo>
                  <a:cubicBezTo>
                    <a:pt x="52" y="178"/>
                    <a:pt x="52" y="180"/>
                    <a:pt x="54" y="181"/>
                  </a:cubicBezTo>
                  <a:cubicBezTo>
                    <a:pt x="55" y="182"/>
                    <a:pt x="57" y="183"/>
                    <a:pt x="59" y="184"/>
                  </a:cubicBezTo>
                  <a:cubicBezTo>
                    <a:pt x="61" y="185"/>
                    <a:pt x="63" y="185"/>
                    <a:pt x="66" y="185"/>
                  </a:cubicBezTo>
                  <a:cubicBezTo>
                    <a:pt x="69" y="185"/>
                    <a:pt x="73" y="184"/>
                    <a:pt x="77" y="183"/>
                  </a:cubicBezTo>
                  <a:cubicBezTo>
                    <a:pt x="81" y="182"/>
                    <a:pt x="85" y="180"/>
                    <a:pt x="87" y="179"/>
                  </a:cubicBezTo>
                  <a:lnTo>
                    <a:pt x="84" y="205"/>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24" name="Freeform 119">
              <a:extLst>
                <a:ext uri="{FF2B5EF4-FFF2-40B4-BE49-F238E27FC236}">
                  <a16:creationId xmlns:a16="http://schemas.microsoft.com/office/drawing/2014/main" id="{3901A9A3-4170-4947-A531-DCC49C48A627}"/>
                </a:ext>
              </a:extLst>
            </p:cNvPr>
            <p:cNvSpPr>
              <a:spLocks/>
            </p:cNvSpPr>
            <p:nvPr userDrawn="1"/>
          </p:nvSpPr>
          <p:spPr bwMode="auto">
            <a:xfrm>
              <a:off x="6818313" y="3727451"/>
              <a:ext cx="452438" cy="784225"/>
            </a:xfrm>
            <a:custGeom>
              <a:avLst/>
              <a:gdLst>
                <a:gd name="T0" fmla="*/ 91 w 121"/>
                <a:gd name="T1" fmla="*/ 209 h 209"/>
                <a:gd name="T2" fmla="*/ 91 w 121"/>
                <a:gd name="T3" fmla="*/ 124 h 209"/>
                <a:gd name="T4" fmla="*/ 84 w 121"/>
                <a:gd name="T5" fmla="*/ 93 h 209"/>
                <a:gd name="T6" fmla="*/ 60 w 121"/>
                <a:gd name="T7" fmla="*/ 82 h 209"/>
                <a:gd name="T8" fmla="*/ 47 w 121"/>
                <a:gd name="T9" fmla="*/ 85 h 209"/>
                <a:gd name="T10" fmla="*/ 38 w 121"/>
                <a:gd name="T11" fmla="*/ 92 h 209"/>
                <a:gd name="T12" fmla="*/ 31 w 121"/>
                <a:gd name="T13" fmla="*/ 104 h 209"/>
                <a:gd name="T14" fmla="*/ 29 w 121"/>
                <a:gd name="T15" fmla="*/ 121 h 209"/>
                <a:gd name="T16" fmla="*/ 29 w 121"/>
                <a:gd name="T17" fmla="*/ 209 h 209"/>
                <a:gd name="T18" fmla="*/ 0 w 121"/>
                <a:gd name="T19" fmla="*/ 209 h 209"/>
                <a:gd name="T20" fmla="*/ 0 w 121"/>
                <a:gd name="T21" fmla="*/ 15 h 209"/>
                <a:gd name="T22" fmla="*/ 29 w 121"/>
                <a:gd name="T23" fmla="*/ 0 h 209"/>
                <a:gd name="T24" fmla="*/ 29 w 121"/>
                <a:gd name="T25" fmla="*/ 73 h 209"/>
                <a:gd name="T26" fmla="*/ 36 w 121"/>
                <a:gd name="T27" fmla="*/ 65 h 209"/>
                <a:gd name="T28" fmla="*/ 45 w 121"/>
                <a:gd name="T29" fmla="*/ 60 h 209"/>
                <a:gd name="T30" fmla="*/ 55 w 121"/>
                <a:gd name="T31" fmla="*/ 56 h 209"/>
                <a:gd name="T32" fmla="*/ 67 w 121"/>
                <a:gd name="T33" fmla="*/ 55 h 209"/>
                <a:gd name="T34" fmla="*/ 90 w 121"/>
                <a:gd name="T35" fmla="*/ 59 h 209"/>
                <a:gd name="T36" fmla="*/ 107 w 121"/>
                <a:gd name="T37" fmla="*/ 72 h 209"/>
                <a:gd name="T38" fmla="*/ 117 w 121"/>
                <a:gd name="T39" fmla="*/ 94 h 209"/>
                <a:gd name="T40" fmla="*/ 121 w 121"/>
                <a:gd name="T41" fmla="*/ 122 h 209"/>
                <a:gd name="T42" fmla="*/ 121 w 121"/>
                <a:gd name="T43" fmla="*/ 209 h 209"/>
                <a:gd name="T44" fmla="*/ 91 w 121"/>
                <a:gd name="T45"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209">
                  <a:moveTo>
                    <a:pt x="91" y="209"/>
                  </a:moveTo>
                  <a:cubicBezTo>
                    <a:pt x="91" y="124"/>
                    <a:pt x="91" y="124"/>
                    <a:pt x="91" y="124"/>
                  </a:cubicBezTo>
                  <a:cubicBezTo>
                    <a:pt x="91" y="110"/>
                    <a:pt x="89" y="99"/>
                    <a:pt x="84" y="93"/>
                  </a:cubicBezTo>
                  <a:cubicBezTo>
                    <a:pt x="79" y="86"/>
                    <a:pt x="71" y="82"/>
                    <a:pt x="60" y="82"/>
                  </a:cubicBezTo>
                  <a:cubicBezTo>
                    <a:pt x="56" y="82"/>
                    <a:pt x="51" y="83"/>
                    <a:pt x="47" y="85"/>
                  </a:cubicBezTo>
                  <a:cubicBezTo>
                    <a:pt x="44" y="86"/>
                    <a:pt x="40" y="89"/>
                    <a:pt x="38" y="92"/>
                  </a:cubicBezTo>
                  <a:cubicBezTo>
                    <a:pt x="35" y="95"/>
                    <a:pt x="33" y="99"/>
                    <a:pt x="31" y="104"/>
                  </a:cubicBezTo>
                  <a:cubicBezTo>
                    <a:pt x="30" y="109"/>
                    <a:pt x="29" y="114"/>
                    <a:pt x="29" y="121"/>
                  </a:cubicBezTo>
                  <a:cubicBezTo>
                    <a:pt x="29" y="209"/>
                    <a:pt x="29" y="209"/>
                    <a:pt x="29" y="209"/>
                  </a:cubicBezTo>
                  <a:cubicBezTo>
                    <a:pt x="0" y="209"/>
                    <a:pt x="0" y="209"/>
                    <a:pt x="0" y="209"/>
                  </a:cubicBezTo>
                  <a:cubicBezTo>
                    <a:pt x="0" y="15"/>
                    <a:pt x="0" y="15"/>
                    <a:pt x="0" y="15"/>
                  </a:cubicBezTo>
                  <a:cubicBezTo>
                    <a:pt x="29" y="0"/>
                    <a:pt x="29" y="0"/>
                    <a:pt x="29" y="0"/>
                  </a:cubicBezTo>
                  <a:cubicBezTo>
                    <a:pt x="29" y="73"/>
                    <a:pt x="29" y="73"/>
                    <a:pt x="29" y="73"/>
                  </a:cubicBezTo>
                  <a:cubicBezTo>
                    <a:pt x="31" y="70"/>
                    <a:pt x="33" y="67"/>
                    <a:pt x="36" y="65"/>
                  </a:cubicBezTo>
                  <a:cubicBezTo>
                    <a:pt x="39" y="63"/>
                    <a:pt x="42" y="61"/>
                    <a:pt x="45" y="60"/>
                  </a:cubicBezTo>
                  <a:cubicBezTo>
                    <a:pt x="48" y="58"/>
                    <a:pt x="52" y="57"/>
                    <a:pt x="55" y="56"/>
                  </a:cubicBezTo>
                  <a:cubicBezTo>
                    <a:pt x="59" y="55"/>
                    <a:pt x="63" y="55"/>
                    <a:pt x="67" y="55"/>
                  </a:cubicBezTo>
                  <a:cubicBezTo>
                    <a:pt x="76" y="55"/>
                    <a:pt x="84" y="56"/>
                    <a:pt x="90" y="59"/>
                  </a:cubicBezTo>
                  <a:cubicBezTo>
                    <a:pt x="97" y="62"/>
                    <a:pt x="103" y="67"/>
                    <a:pt x="107" y="72"/>
                  </a:cubicBezTo>
                  <a:cubicBezTo>
                    <a:pt x="112" y="78"/>
                    <a:pt x="115" y="85"/>
                    <a:pt x="117" y="94"/>
                  </a:cubicBezTo>
                  <a:cubicBezTo>
                    <a:pt x="119" y="102"/>
                    <a:pt x="121" y="112"/>
                    <a:pt x="121" y="122"/>
                  </a:cubicBezTo>
                  <a:cubicBezTo>
                    <a:pt x="121" y="209"/>
                    <a:pt x="121" y="209"/>
                    <a:pt x="121" y="209"/>
                  </a:cubicBezTo>
                  <a:lnTo>
                    <a:pt x="91" y="209"/>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37" name="Freeform 120">
              <a:extLst>
                <a:ext uri="{FF2B5EF4-FFF2-40B4-BE49-F238E27FC236}">
                  <a16:creationId xmlns:a16="http://schemas.microsoft.com/office/drawing/2014/main" id="{392675B7-2FAB-4097-BCB9-AE9398EE666E}"/>
                </a:ext>
              </a:extLst>
            </p:cNvPr>
            <p:cNvSpPr>
              <a:spLocks noEditPoints="1"/>
            </p:cNvSpPr>
            <p:nvPr userDrawn="1"/>
          </p:nvSpPr>
          <p:spPr bwMode="auto">
            <a:xfrm>
              <a:off x="7350126" y="3933826"/>
              <a:ext cx="485775" cy="588963"/>
            </a:xfrm>
            <a:custGeom>
              <a:avLst/>
              <a:gdLst>
                <a:gd name="T0" fmla="*/ 100 w 130"/>
                <a:gd name="T1" fmla="*/ 65 h 157"/>
                <a:gd name="T2" fmla="*/ 97 w 130"/>
                <a:gd name="T3" fmla="*/ 50 h 157"/>
                <a:gd name="T4" fmla="*/ 91 w 130"/>
                <a:gd name="T5" fmla="*/ 38 h 157"/>
                <a:gd name="T6" fmla="*/ 80 w 130"/>
                <a:gd name="T7" fmla="*/ 30 h 157"/>
                <a:gd name="T8" fmla="*/ 64 w 130"/>
                <a:gd name="T9" fmla="*/ 27 h 157"/>
                <a:gd name="T10" fmla="*/ 51 w 130"/>
                <a:gd name="T11" fmla="*/ 29 h 157"/>
                <a:gd name="T12" fmla="*/ 41 w 130"/>
                <a:gd name="T13" fmla="*/ 37 h 157"/>
                <a:gd name="T14" fmla="*/ 34 w 130"/>
                <a:gd name="T15" fmla="*/ 48 h 157"/>
                <a:gd name="T16" fmla="*/ 30 w 130"/>
                <a:gd name="T17" fmla="*/ 65 h 157"/>
                <a:gd name="T18" fmla="*/ 100 w 130"/>
                <a:gd name="T19" fmla="*/ 65 h 157"/>
                <a:gd name="T20" fmla="*/ 130 w 130"/>
                <a:gd name="T21" fmla="*/ 75 h 157"/>
                <a:gd name="T22" fmla="*/ 129 w 130"/>
                <a:gd name="T23" fmla="*/ 83 h 157"/>
                <a:gd name="T24" fmla="*/ 129 w 130"/>
                <a:gd name="T25" fmla="*/ 89 h 157"/>
                <a:gd name="T26" fmla="*/ 29 w 130"/>
                <a:gd name="T27" fmla="*/ 89 h 157"/>
                <a:gd name="T28" fmla="*/ 34 w 130"/>
                <a:gd name="T29" fmla="*/ 108 h 157"/>
                <a:gd name="T30" fmla="*/ 43 w 130"/>
                <a:gd name="T31" fmla="*/ 120 h 157"/>
                <a:gd name="T32" fmla="*/ 54 w 130"/>
                <a:gd name="T33" fmla="*/ 128 h 157"/>
                <a:gd name="T34" fmla="*/ 67 w 130"/>
                <a:gd name="T35" fmla="*/ 130 h 157"/>
                <a:gd name="T36" fmla="*/ 77 w 130"/>
                <a:gd name="T37" fmla="*/ 129 h 157"/>
                <a:gd name="T38" fmla="*/ 85 w 130"/>
                <a:gd name="T39" fmla="*/ 127 h 157"/>
                <a:gd name="T40" fmla="*/ 92 w 130"/>
                <a:gd name="T41" fmla="*/ 123 h 157"/>
                <a:gd name="T42" fmla="*/ 100 w 130"/>
                <a:gd name="T43" fmla="*/ 118 h 157"/>
                <a:gd name="T44" fmla="*/ 117 w 130"/>
                <a:gd name="T45" fmla="*/ 137 h 157"/>
                <a:gd name="T46" fmla="*/ 107 w 130"/>
                <a:gd name="T47" fmla="*/ 146 h 157"/>
                <a:gd name="T48" fmla="*/ 96 w 130"/>
                <a:gd name="T49" fmla="*/ 151 h 157"/>
                <a:gd name="T50" fmla="*/ 82 w 130"/>
                <a:gd name="T51" fmla="*/ 155 h 157"/>
                <a:gd name="T52" fmla="*/ 65 w 130"/>
                <a:gd name="T53" fmla="*/ 157 h 157"/>
                <a:gd name="T54" fmla="*/ 47 w 130"/>
                <a:gd name="T55" fmla="*/ 154 h 157"/>
                <a:gd name="T56" fmla="*/ 32 w 130"/>
                <a:gd name="T57" fmla="*/ 147 h 157"/>
                <a:gd name="T58" fmla="*/ 20 w 130"/>
                <a:gd name="T59" fmla="*/ 137 h 157"/>
                <a:gd name="T60" fmla="*/ 10 w 130"/>
                <a:gd name="T61" fmla="*/ 122 h 157"/>
                <a:gd name="T62" fmla="*/ 3 w 130"/>
                <a:gd name="T63" fmla="*/ 102 h 157"/>
                <a:gd name="T64" fmla="*/ 0 w 130"/>
                <a:gd name="T65" fmla="*/ 78 h 157"/>
                <a:gd name="T66" fmla="*/ 5 w 130"/>
                <a:gd name="T67" fmla="*/ 45 h 157"/>
                <a:gd name="T68" fmla="*/ 19 w 130"/>
                <a:gd name="T69" fmla="*/ 20 h 157"/>
                <a:gd name="T70" fmla="*/ 40 w 130"/>
                <a:gd name="T71" fmla="*/ 5 h 157"/>
                <a:gd name="T72" fmla="*/ 66 w 130"/>
                <a:gd name="T73" fmla="*/ 0 h 157"/>
                <a:gd name="T74" fmla="*/ 94 w 130"/>
                <a:gd name="T75" fmla="*/ 6 h 157"/>
                <a:gd name="T76" fmla="*/ 114 w 130"/>
                <a:gd name="T77" fmla="*/ 22 h 157"/>
                <a:gd name="T78" fmla="*/ 126 w 130"/>
                <a:gd name="T79" fmla="*/ 46 h 157"/>
                <a:gd name="T80" fmla="*/ 130 w 130"/>
                <a:gd name="T81"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57">
                  <a:moveTo>
                    <a:pt x="100" y="65"/>
                  </a:moveTo>
                  <a:cubicBezTo>
                    <a:pt x="100" y="59"/>
                    <a:pt x="99" y="55"/>
                    <a:pt x="97" y="50"/>
                  </a:cubicBezTo>
                  <a:cubicBezTo>
                    <a:pt x="96" y="45"/>
                    <a:pt x="94" y="41"/>
                    <a:pt x="91" y="38"/>
                  </a:cubicBezTo>
                  <a:cubicBezTo>
                    <a:pt x="88" y="34"/>
                    <a:pt x="84" y="32"/>
                    <a:pt x="80" y="30"/>
                  </a:cubicBezTo>
                  <a:cubicBezTo>
                    <a:pt x="76" y="28"/>
                    <a:pt x="70" y="27"/>
                    <a:pt x="64" y="27"/>
                  </a:cubicBezTo>
                  <a:cubicBezTo>
                    <a:pt x="59" y="27"/>
                    <a:pt x="55" y="28"/>
                    <a:pt x="51" y="29"/>
                  </a:cubicBezTo>
                  <a:cubicBezTo>
                    <a:pt x="47" y="31"/>
                    <a:pt x="43" y="34"/>
                    <a:pt x="41" y="37"/>
                  </a:cubicBezTo>
                  <a:cubicBezTo>
                    <a:pt x="38" y="40"/>
                    <a:pt x="35" y="44"/>
                    <a:pt x="34" y="48"/>
                  </a:cubicBezTo>
                  <a:cubicBezTo>
                    <a:pt x="32" y="53"/>
                    <a:pt x="31" y="58"/>
                    <a:pt x="30" y="65"/>
                  </a:cubicBezTo>
                  <a:lnTo>
                    <a:pt x="100" y="65"/>
                  </a:lnTo>
                  <a:close/>
                  <a:moveTo>
                    <a:pt x="130" y="75"/>
                  </a:moveTo>
                  <a:cubicBezTo>
                    <a:pt x="130" y="78"/>
                    <a:pt x="130" y="81"/>
                    <a:pt x="129" y="83"/>
                  </a:cubicBezTo>
                  <a:cubicBezTo>
                    <a:pt x="129" y="85"/>
                    <a:pt x="129" y="87"/>
                    <a:pt x="129" y="89"/>
                  </a:cubicBezTo>
                  <a:cubicBezTo>
                    <a:pt x="29" y="89"/>
                    <a:pt x="29" y="89"/>
                    <a:pt x="29" y="89"/>
                  </a:cubicBezTo>
                  <a:cubicBezTo>
                    <a:pt x="30" y="96"/>
                    <a:pt x="32" y="102"/>
                    <a:pt x="34" y="108"/>
                  </a:cubicBezTo>
                  <a:cubicBezTo>
                    <a:pt x="36" y="113"/>
                    <a:pt x="39" y="117"/>
                    <a:pt x="43" y="120"/>
                  </a:cubicBezTo>
                  <a:cubicBezTo>
                    <a:pt x="46" y="124"/>
                    <a:pt x="50" y="126"/>
                    <a:pt x="54" y="128"/>
                  </a:cubicBezTo>
                  <a:cubicBezTo>
                    <a:pt x="58" y="129"/>
                    <a:pt x="63" y="130"/>
                    <a:pt x="67" y="130"/>
                  </a:cubicBezTo>
                  <a:cubicBezTo>
                    <a:pt x="71" y="130"/>
                    <a:pt x="74" y="130"/>
                    <a:pt x="77" y="129"/>
                  </a:cubicBezTo>
                  <a:cubicBezTo>
                    <a:pt x="79" y="129"/>
                    <a:pt x="82" y="128"/>
                    <a:pt x="85" y="127"/>
                  </a:cubicBezTo>
                  <a:cubicBezTo>
                    <a:pt x="88" y="126"/>
                    <a:pt x="90" y="124"/>
                    <a:pt x="92" y="123"/>
                  </a:cubicBezTo>
                  <a:cubicBezTo>
                    <a:pt x="94" y="122"/>
                    <a:pt x="97" y="120"/>
                    <a:pt x="100" y="118"/>
                  </a:cubicBezTo>
                  <a:cubicBezTo>
                    <a:pt x="117" y="137"/>
                    <a:pt x="117" y="137"/>
                    <a:pt x="117" y="137"/>
                  </a:cubicBezTo>
                  <a:cubicBezTo>
                    <a:pt x="114" y="140"/>
                    <a:pt x="110" y="143"/>
                    <a:pt x="107" y="146"/>
                  </a:cubicBezTo>
                  <a:cubicBezTo>
                    <a:pt x="103" y="148"/>
                    <a:pt x="100" y="150"/>
                    <a:pt x="96" y="151"/>
                  </a:cubicBezTo>
                  <a:cubicBezTo>
                    <a:pt x="92" y="153"/>
                    <a:pt x="87" y="154"/>
                    <a:pt x="82" y="155"/>
                  </a:cubicBezTo>
                  <a:cubicBezTo>
                    <a:pt x="77" y="156"/>
                    <a:pt x="72" y="157"/>
                    <a:pt x="65" y="157"/>
                  </a:cubicBezTo>
                  <a:cubicBezTo>
                    <a:pt x="59" y="157"/>
                    <a:pt x="53" y="156"/>
                    <a:pt x="47" y="154"/>
                  </a:cubicBezTo>
                  <a:cubicBezTo>
                    <a:pt x="41" y="152"/>
                    <a:pt x="36" y="150"/>
                    <a:pt x="32" y="147"/>
                  </a:cubicBezTo>
                  <a:cubicBezTo>
                    <a:pt x="28" y="144"/>
                    <a:pt x="24" y="141"/>
                    <a:pt x="20" y="137"/>
                  </a:cubicBezTo>
                  <a:cubicBezTo>
                    <a:pt x="17" y="133"/>
                    <a:pt x="13" y="128"/>
                    <a:pt x="10" y="122"/>
                  </a:cubicBezTo>
                  <a:cubicBezTo>
                    <a:pt x="7" y="116"/>
                    <a:pt x="5" y="110"/>
                    <a:pt x="3" y="102"/>
                  </a:cubicBezTo>
                  <a:cubicBezTo>
                    <a:pt x="1" y="95"/>
                    <a:pt x="0" y="87"/>
                    <a:pt x="0" y="78"/>
                  </a:cubicBezTo>
                  <a:cubicBezTo>
                    <a:pt x="0" y="66"/>
                    <a:pt x="2" y="55"/>
                    <a:pt x="5" y="45"/>
                  </a:cubicBezTo>
                  <a:cubicBezTo>
                    <a:pt x="8" y="35"/>
                    <a:pt x="13" y="27"/>
                    <a:pt x="19" y="20"/>
                  </a:cubicBezTo>
                  <a:cubicBezTo>
                    <a:pt x="25" y="14"/>
                    <a:pt x="31" y="9"/>
                    <a:pt x="40" y="5"/>
                  </a:cubicBezTo>
                  <a:cubicBezTo>
                    <a:pt x="48" y="2"/>
                    <a:pt x="57" y="0"/>
                    <a:pt x="66" y="0"/>
                  </a:cubicBezTo>
                  <a:cubicBezTo>
                    <a:pt x="77" y="0"/>
                    <a:pt x="86" y="2"/>
                    <a:pt x="94" y="6"/>
                  </a:cubicBezTo>
                  <a:cubicBezTo>
                    <a:pt x="102" y="10"/>
                    <a:pt x="109" y="16"/>
                    <a:pt x="114" y="22"/>
                  </a:cubicBezTo>
                  <a:cubicBezTo>
                    <a:pt x="119" y="29"/>
                    <a:pt x="123" y="37"/>
                    <a:pt x="126" y="46"/>
                  </a:cubicBezTo>
                  <a:cubicBezTo>
                    <a:pt x="128" y="56"/>
                    <a:pt x="130" y="65"/>
                    <a:pt x="130" y="75"/>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38" name="Freeform 121">
              <a:extLst>
                <a:ext uri="{FF2B5EF4-FFF2-40B4-BE49-F238E27FC236}">
                  <a16:creationId xmlns:a16="http://schemas.microsoft.com/office/drawing/2014/main" id="{12E2F172-F143-4692-B4D7-15077F32B972}"/>
                </a:ext>
              </a:extLst>
            </p:cNvPr>
            <p:cNvSpPr>
              <a:spLocks/>
            </p:cNvSpPr>
            <p:nvPr userDrawn="1"/>
          </p:nvSpPr>
          <p:spPr bwMode="auto">
            <a:xfrm>
              <a:off x="7918451" y="3933826"/>
              <a:ext cx="449263" cy="577850"/>
            </a:xfrm>
            <a:custGeom>
              <a:avLst/>
              <a:gdLst>
                <a:gd name="T0" fmla="*/ 91 w 120"/>
                <a:gd name="T1" fmla="*/ 154 h 154"/>
                <a:gd name="T2" fmla="*/ 91 w 120"/>
                <a:gd name="T3" fmla="*/ 69 h 154"/>
                <a:gd name="T4" fmla="*/ 84 w 120"/>
                <a:gd name="T5" fmla="*/ 38 h 154"/>
                <a:gd name="T6" fmla="*/ 60 w 120"/>
                <a:gd name="T7" fmla="*/ 27 h 154"/>
                <a:gd name="T8" fmla="*/ 47 w 120"/>
                <a:gd name="T9" fmla="*/ 30 h 154"/>
                <a:gd name="T10" fmla="*/ 37 w 120"/>
                <a:gd name="T11" fmla="*/ 38 h 154"/>
                <a:gd name="T12" fmla="*/ 31 w 120"/>
                <a:gd name="T13" fmla="*/ 50 h 154"/>
                <a:gd name="T14" fmla="*/ 29 w 120"/>
                <a:gd name="T15" fmla="*/ 66 h 154"/>
                <a:gd name="T16" fmla="*/ 29 w 120"/>
                <a:gd name="T17" fmla="*/ 154 h 154"/>
                <a:gd name="T18" fmla="*/ 0 w 120"/>
                <a:gd name="T19" fmla="*/ 154 h 154"/>
                <a:gd name="T20" fmla="*/ 0 w 120"/>
                <a:gd name="T21" fmla="*/ 3 h 154"/>
                <a:gd name="T22" fmla="*/ 29 w 120"/>
                <a:gd name="T23" fmla="*/ 3 h 154"/>
                <a:gd name="T24" fmla="*/ 29 w 120"/>
                <a:gd name="T25" fmla="*/ 18 h 154"/>
                <a:gd name="T26" fmla="*/ 36 w 120"/>
                <a:gd name="T27" fmla="*/ 10 h 154"/>
                <a:gd name="T28" fmla="*/ 45 w 120"/>
                <a:gd name="T29" fmla="*/ 5 h 154"/>
                <a:gd name="T30" fmla="*/ 55 w 120"/>
                <a:gd name="T31" fmla="*/ 1 h 154"/>
                <a:gd name="T32" fmla="*/ 67 w 120"/>
                <a:gd name="T33" fmla="*/ 0 h 154"/>
                <a:gd name="T34" fmla="*/ 90 w 120"/>
                <a:gd name="T35" fmla="*/ 4 h 154"/>
                <a:gd name="T36" fmla="*/ 107 w 120"/>
                <a:gd name="T37" fmla="*/ 17 h 154"/>
                <a:gd name="T38" fmla="*/ 117 w 120"/>
                <a:gd name="T39" fmla="*/ 38 h 154"/>
                <a:gd name="T40" fmla="*/ 120 w 120"/>
                <a:gd name="T41" fmla="*/ 67 h 154"/>
                <a:gd name="T42" fmla="*/ 120 w 120"/>
                <a:gd name="T43" fmla="*/ 154 h 154"/>
                <a:gd name="T44" fmla="*/ 91 w 120"/>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54">
                  <a:moveTo>
                    <a:pt x="91" y="154"/>
                  </a:moveTo>
                  <a:cubicBezTo>
                    <a:pt x="91" y="69"/>
                    <a:pt x="91" y="69"/>
                    <a:pt x="91" y="69"/>
                  </a:cubicBezTo>
                  <a:cubicBezTo>
                    <a:pt x="91" y="55"/>
                    <a:pt x="88" y="45"/>
                    <a:pt x="84" y="38"/>
                  </a:cubicBezTo>
                  <a:cubicBezTo>
                    <a:pt x="79" y="31"/>
                    <a:pt x="71" y="27"/>
                    <a:pt x="60" y="27"/>
                  </a:cubicBezTo>
                  <a:cubicBezTo>
                    <a:pt x="55" y="27"/>
                    <a:pt x="51" y="28"/>
                    <a:pt x="47" y="30"/>
                  </a:cubicBezTo>
                  <a:cubicBezTo>
                    <a:pt x="43" y="32"/>
                    <a:pt x="40" y="34"/>
                    <a:pt x="37" y="38"/>
                  </a:cubicBezTo>
                  <a:cubicBezTo>
                    <a:pt x="34" y="41"/>
                    <a:pt x="32" y="45"/>
                    <a:pt x="31" y="50"/>
                  </a:cubicBezTo>
                  <a:cubicBezTo>
                    <a:pt x="30" y="55"/>
                    <a:pt x="29" y="60"/>
                    <a:pt x="29" y="66"/>
                  </a:cubicBezTo>
                  <a:cubicBezTo>
                    <a:pt x="29" y="154"/>
                    <a:pt x="29" y="154"/>
                    <a:pt x="29" y="154"/>
                  </a:cubicBezTo>
                  <a:cubicBezTo>
                    <a:pt x="0" y="154"/>
                    <a:pt x="0" y="154"/>
                    <a:pt x="0" y="154"/>
                  </a:cubicBezTo>
                  <a:cubicBezTo>
                    <a:pt x="0" y="3"/>
                    <a:pt x="0" y="3"/>
                    <a:pt x="0" y="3"/>
                  </a:cubicBezTo>
                  <a:cubicBezTo>
                    <a:pt x="29" y="3"/>
                    <a:pt x="29" y="3"/>
                    <a:pt x="29" y="3"/>
                  </a:cubicBezTo>
                  <a:cubicBezTo>
                    <a:pt x="29" y="18"/>
                    <a:pt x="29" y="18"/>
                    <a:pt x="29" y="18"/>
                  </a:cubicBezTo>
                  <a:cubicBezTo>
                    <a:pt x="31" y="15"/>
                    <a:pt x="33" y="12"/>
                    <a:pt x="36" y="10"/>
                  </a:cubicBezTo>
                  <a:cubicBezTo>
                    <a:pt x="39" y="8"/>
                    <a:pt x="42" y="6"/>
                    <a:pt x="45" y="5"/>
                  </a:cubicBezTo>
                  <a:cubicBezTo>
                    <a:pt x="48" y="3"/>
                    <a:pt x="52" y="2"/>
                    <a:pt x="55" y="1"/>
                  </a:cubicBezTo>
                  <a:cubicBezTo>
                    <a:pt x="59" y="0"/>
                    <a:pt x="63" y="0"/>
                    <a:pt x="67" y="0"/>
                  </a:cubicBezTo>
                  <a:cubicBezTo>
                    <a:pt x="76" y="0"/>
                    <a:pt x="84" y="2"/>
                    <a:pt x="90" y="4"/>
                  </a:cubicBezTo>
                  <a:cubicBezTo>
                    <a:pt x="97" y="7"/>
                    <a:pt x="103" y="12"/>
                    <a:pt x="107" y="17"/>
                  </a:cubicBezTo>
                  <a:cubicBezTo>
                    <a:pt x="112" y="23"/>
                    <a:pt x="115" y="30"/>
                    <a:pt x="117" y="38"/>
                  </a:cubicBezTo>
                  <a:cubicBezTo>
                    <a:pt x="119" y="46"/>
                    <a:pt x="120" y="56"/>
                    <a:pt x="120" y="67"/>
                  </a:cubicBezTo>
                  <a:cubicBezTo>
                    <a:pt x="120" y="154"/>
                    <a:pt x="120" y="154"/>
                    <a:pt x="120" y="154"/>
                  </a:cubicBezTo>
                  <a:lnTo>
                    <a:pt x="91"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39" name="Freeform 122">
              <a:extLst>
                <a:ext uri="{FF2B5EF4-FFF2-40B4-BE49-F238E27FC236}">
                  <a16:creationId xmlns:a16="http://schemas.microsoft.com/office/drawing/2014/main" id="{9C1166C9-6345-4EA6-96F2-A65CC247626C}"/>
                </a:ext>
              </a:extLst>
            </p:cNvPr>
            <p:cNvSpPr>
              <a:spLocks noEditPoints="1"/>
            </p:cNvSpPr>
            <p:nvPr userDrawn="1"/>
          </p:nvSpPr>
          <p:spPr bwMode="auto">
            <a:xfrm>
              <a:off x="8450263" y="3933826"/>
              <a:ext cx="501650" cy="588963"/>
            </a:xfrm>
            <a:custGeom>
              <a:avLst/>
              <a:gdLst>
                <a:gd name="T0" fmla="*/ 105 w 134"/>
                <a:gd name="T1" fmla="*/ 78 h 157"/>
                <a:gd name="T2" fmla="*/ 102 w 134"/>
                <a:gd name="T3" fmla="*/ 58 h 157"/>
                <a:gd name="T4" fmla="*/ 94 w 134"/>
                <a:gd name="T5" fmla="*/ 42 h 157"/>
                <a:gd name="T6" fmla="*/ 82 w 134"/>
                <a:gd name="T7" fmla="*/ 32 h 157"/>
                <a:gd name="T8" fmla="*/ 66 w 134"/>
                <a:gd name="T9" fmla="*/ 28 h 157"/>
                <a:gd name="T10" fmla="*/ 51 w 134"/>
                <a:gd name="T11" fmla="*/ 32 h 157"/>
                <a:gd name="T12" fmla="*/ 40 w 134"/>
                <a:gd name="T13" fmla="*/ 42 h 157"/>
                <a:gd name="T14" fmla="*/ 33 w 134"/>
                <a:gd name="T15" fmla="*/ 57 h 157"/>
                <a:gd name="T16" fmla="*/ 30 w 134"/>
                <a:gd name="T17" fmla="*/ 78 h 157"/>
                <a:gd name="T18" fmla="*/ 33 w 134"/>
                <a:gd name="T19" fmla="*/ 100 h 157"/>
                <a:gd name="T20" fmla="*/ 41 w 134"/>
                <a:gd name="T21" fmla="*/ 116 h 157"/>
                <a:gd name="T22" fmla="*/ 52 w 134"/>
                <a:gd name="T23" fmla="*/ 125 h 157"/>
                <a:gd name="T24" fmla="*/ 68 w 134"/>
                <a:gd name="T25" fmla="*/ 129 h 157"/>
                <a:gd name="T26" fmla="*/ 83 w 134"/>
                <a:gd name="T27" fmla="*/ 125 h 157"/>
                <a:gd name="T28" fmla="*/ 95 w 134"/>
                <a:gd name="T29" fmla="*/ 114 h 157"/>
                <a:gd name="T30" fmla="*/ 102 w 134"/>
                <a:gd name="T31" fmla="*/ 98 h 157"/>
                <a:gd name="T32" fmla="*/ 105 w 134"/>
                <a:gd name="T33" fmla="*/ 78 h 157"/>
                <a:gd name="T34" fmla="*/ 134 w 134"/>
                <a:gd name="T35" fmla="*/ 78 h 157"/>
                <a:gd name="T36" fmla="*/ 129 w 134"/>
                <a:gd name="T37" fmla="*/ 111 h 157"/>
                <a:gd name="T38" fmla="*/ 115 w 134"/>
                <a:gd name="T39" fmla="*/ 136 h 157"/>
                <a:gd name="T40" fmla="*/ 93 w 134"/>
                <a:gd name="T41" fmla="*/ 151 h 157"/>
                <a:gd name="T42" fmla="*/ 67 w 134"/>
                <a:gd name="T43" fmla="*/ 157 h 157"/>
                <a:gd name="T44" fmla="*/ 40 w 134"/>
                <a:gd name="T45" fmla="*/ 151 h 157"/>
                <a:gd name="T46" fmla="*/ 19 w 134"/>
                <a:gd name="T47" fmla="*/ 135 h 157"/>
                <a:gd name="T48" fmla="*/ 5 w 134"/>
                <a:gd name="T49" fmla="*/ 111 h 157"/>
                <a:gd name="T50" fmla="*/ 0 w 134"/>
                <a:gd name="T51" fmla="*/ 78 h 157"/>
                <a:gd name="T52" fmla="*/ 6 w 134"/>
                <a:gd name="T53" fmla="*/ 45 h 157"/>
                <a:gd name="T54" fmla="*/ 20 w 134"/>
                <a:gd name="T55" fmla="*/ 21 h 157"/>
                <a:gd name="T56" fmla="*/ 41 w 134"/>
                <a:gd name="T57" fmla="*/ 5 h 157"/>
                <a:gd name="T58" fmla="*/ 67 w 134"/>
                <a:gd name="T59" fmla="*/ 0 h 157"/>
                <a:gd name="T60" fmla="*/ 94 w 134"/>
                <a:gd name="T61" fmla="*/ 6 h 157"/>
                <a:gd name="T62" fmla="*/ 115 w 134"/>
                <a:gd name="T63" fmla="*/ 21 h 157"/>
                <a:gd name="T64" fmla="*/ 129 w 134"/>
                <a:gd name="T65" fmla="*/ 46 h 157"/>
                <a:gd name="T66" fmla="*/ 134 w 134"/>
                <a:gd name="T67"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57">
                  <a:moveTo>
                    <a:pt x="105" y="78"/>
                  </a:moveTo>
                  <a:cubicBezTo>
                    <a:pt x="105" y="71"/>
                    <a:pt x="104" y="64"/>
                    <a:pt x="102" y="58"/>
                  </a:cubicBezTo>
                  <a:cubicBezTo>
                    <a:pt x="100" y="52"/>
                    <a:pt x="98" y="46"/>
                    <a:pt x="94" y="42"/>
                  </a:cubicBezTo>
                  <a:cubicBezTo>
                    <a:pt x="91" y="37"/>
                    <a:pt x="87" y="34"/>
                    <a:pt x="82" y="32"/>
                  </a:cubicBezTo>
                  <a:cubicBezTo>
                    <a:pt x="78" y="29"/>
                    <a:pt x="72" y="28"/>
                    <a:pt x="66" y="28"/>
                  </a:cubicBezTo>
                  <a:cubicBezTo>
                    <a:pt x="61" y="28"/>
                    <a:pt x="56" y="29"/>
                    <a:pt x="51" y="32"/>
                  </a:cubicBezTo>
                  <a:cubicBezTo>
                    <a:pt x="47" y="34"/>
                    <a:pt x="43" y="37"/>
                    <a:pt x="40" y="42"/>
                  </a:cubicBezTo>
                  <a:cubicBezTo>
                    <a:pt x="37" y="46"/>
                    <a:pt x="34" y="51"/>
                    <a:pt x="33" y="57"/>
                  </a:cubicBezTo>
                  <a:cubicBezTo>
                    <a:pt x="31" y="63"/>
                    <a:pt x="30" y="70"/>
                    <a:pt x="30" y="78"/>
                  </a:cubicBezTo>
                  <a:cubicBezTo>
                    <a:pt x="30" y="86"/>
                    <a:pt x="31" y="93"/>
                    <a:pt x="33" y="100"/>
                  </a:cubicBezTo>
                  <a:cubicBezTo>
                    <a:pt x="35" y="106"/>
                    <a:pt x="37" y="111"/>
                    <a:pt x="41" y="116"/>
                  </a:cubicBezTo>
                  <a:cubicBezTo>
                    <a:pt x="44" y="120"/>
                    <a:pt x="48" y="123"/>
                    <a:pt x="52" y="125"/>
                  </a:cubicBezTo>
                  <a:cubicBezTo>
                    <a:pt x="57" y="128"/>
                    <a:pt x="62" y="129"/>
                    <a:pt x="68" y="129"/>
                  </a:cubicBezTo>
                  <a:cubicBezTo>
                    <a:pt x="73" y="129"/>
                    <a:pt x="78" y="127"/>
                    <a:pt x="83" y="125"/>
                  </a:cubicBezTo>
                  <a:cubicBezTo>
                    <a:pt x="87" y="122"/>
                    <a:pt x="91" y="118"/>
                    <a:pt x="95" y="114"/>
                  </a:cubicBezTo>
                  <a:cubicBezTo>
                    <a:pt x="98" y="109"/>
                    <a:pt x="100" y="104"/>
                    <a:pt x="102" y="98"/>
                  </a:cubicBezTo>
                  <a:cubicBezTo>
                    <a:pt x="104" y="92"/>
                    <a:pt x="105" y="85"/>
                    <a:pt x="105" y="78"/>
                  </a:cubicBezTo>
                  <a:moveTo>
                    <a:pt x="134" y="78"/>
                  </a:moveTo>
                  <a:cubicBezTo>
                    <a:pt x="134" y="90"/>
                    <a:pt x="133" y="101"/>
                    <a:pt x="129" y="111"/>
                  </a:cubicBezTo>
                  <a:cubicBezTo>
                    <a:pt x="126" y="121"/>
                    <a:pt x="121" y="129"/>
                    <a:pt x="115" y="136"/>
                  </a:cubicBezTo>
                  <a:cubicBezTo>
                    <a:pt x="109" y="143"/>
                    <a:pt x="102" y="148"/>
                    <a:pt x="93" y="151"/>
                  </a:cubicBezTo>
                  <a:cubicBezTo>
                    <a:pt x="85" y="155"/>
                    <a:pt x="76" y="157"/>
                    <a:pt x="67" y="157"/>
                  </a:cubicBezTo>
                  <a:cubicBezTo>
                    <a:pt x="57" y="157"/>
                    <a:pt x="48" y="155"/>
                    <a:pt x="40" y="151"/>
                  </a:cubicBezTo>
                  <a:cubicBezTo>
                    <a:pt x="32" y="147"/>
                    <a:pt x="25" y="142"/>
                    <a:pt x="19" y="135"/>
                  </a:cubicBezTo>
                  <a:cubicBezTo>
                    <a:pt x="13" y="128"/>
                    <a:pt x="9" y="120"/>
                    <a:pt x="5" y="111"/>
                  </a:cubicBezTo>
                  <a:cubicBezTo>
                    <a:pt x="2" y="101"/>
                    <a:pt x="0" y="90"/>
                    <a:pt x="0" y="78"/>
                  </a:cubicBezTo>
                  <a:cubicBezTo>
                    <a:pt x="0" y="66"/>
                    <a:pt x="2" y="55"/>
                    <a:pt x="6" y="45"/>
                  </a:cubicBezTo>
                  <a:cubicBezTo>
                    <a:pt x="9" y="36"/>
                    <a:pt x="14" y="28"/>
                    <a:pt x="20" y="21"/>
                  </a:cubicBezTo>
                  <a:cubicBezTo>
                    <a:pt x="26" y="14"/>
                    <a:pt x="33" y="9"/>
                    <a:pt x="41" y="5"/>
                  </a:cubicBezTo>
                  <a:cubicBezTo>
                    <a:pt x="49" y="2"/>
                    <a:pt x="58" y="0"/>
                    <a:pt x="67" y="0"/>
                  </a:cubicBezTo>
                  <a:cubicBezTo>
                    <a:pt x="77" y="0"/>
                    <a:pt x="86" y="2"/>
                    <a:pt x="94" y="6"/>
                  </a:cubicBezTo>
                  <a:cubicBezTo>
                    <a:pt x="102" y="9"/>
                    <a:pt x="109" y="14"/>
                    <a:pt x="115" y="21"/>
                  </a:cubicBezTo>
                  <a:cubicBezTo>
                    <a:pt x="121" y="28"/>
                    <a:pt x="126" y="36"/>
                    <a:pt x="129" y="46"/>
                  </a:cubicBezTo>
                  <a:cubicBezTo>
                    <a:pt x="133" y="55"/>
                    <a:pt x="134" y="66"/>
                    <a:pt x="134" y="78"/>
                  </a:cubicBezTo>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40" name="Freeform 123">
              <a:extLst>
                <a:ext uri="{FF2B5EF4-FFF2-40B4-BE49-F238E27FC236}">
                  <a16:creationId xmlns:a16="http://schemas.microsoft.com/office/drawing/2014/main" id="{F6D0CFF4-3F25-4B8F-ADCB-12637DACA36E}"/>
                </a:ext>
              </a:extLst>
            </p:cNvPr>
            <p:cNvSpPr>
              <a:spLocks/>
            </p:cNvSpPr>
            <p:nvPr userDrawn="1"/>
          </p:nvSpPr>
          <p:spPr bwMode="auto">
            <a:xfrm>
              <a:off x="9034463" y="3933826"/>
              <a:ext cx="454025" cy="577850"/>
            </a:xfrm>
            <a:custGeom>
              <a:avLst/>
              <a:gdLst>
                <a:gd name="T0" fmla="*/ 92 w 121"/>
                <a:gd name="T1" fmla="*/ 154 h 154"/>
                <a:gd name="T2" fmla="*/ 92 w 121"/>
                <a:gd name="T3" fmla="*/ 69 h 154"/>
                <a:gd name="T4" fmla="*/ 84 w 121"/>
                <a:gd name="T5" fmla="*/ 38 h 154"/>
                <a:gd name="T6" fmla="*/ 61 w 121"/>
                <a:gd name="T7" fmla="*/ 27 h 154"/>
                <a:gd name="T8" fmla="*/ 48 w 121"/>
                <a:gd name="T9" fmla="*/ 30 h 154"/>
                <a:gd name="T10" fmla="*/ 38 w 121"/>
                <a:gd name="T11" fmla="*/ 38 h 154"/>
                <a:gd name="T12" fmla="*/ 32 w 121"/>
                <a:gd name="T13" fmla="*/ 50 h 154"/>
                <a:gd name="T14" fmla="*/ 30 w 121"/>
                <a:gd name="T15" fmla="*/ 66 h 154"/>
                <a:gd name="T16" fmla="*/ 30 w 121"/>
                <a:gd name="T17" fmla="*/ 154 h 154"/>
                <a:gd name="T18" fmla="*/ 0 w 121"/>
                <a:gd name="T19" fmla="*/ 154 h 154"/>
                <a:gd name="T20" fmla="*/ 0 w 121"/>
                <a:gd name="T21" fmla="*/ 3 h 154"/>
                <a:gd name="T22" fmla="*/ 30 w 121"/>
                <a:gd name="T23" fmla="*/ 3 h 154"/>
                <a:gd name="T24" fmla="*/ 30 w 121"/>
                <a:gd name="T25" fmla="*/ 18 h 154"/>
                <a:gd name="T26" fmla="*/ 37 w 121"/>
                <a:gd name="T27" fmla="*/ 10 h 154"/>
                <a:gd name="T28" fmla="*/ 46 w 121"/>
                <a:gd name="T29" fmla="*/ 5 h 154"/>
                <a:gd name="T30" fmla="*/ 56 w 121"/>
                <a:gd name="T31" fmla="*/ 1 h 154"/>
                <a:gd name="T32" fmla="*/ 68 w 121"/>
                <a:gd name="T33" fmla="*/ 0 h 154"/>
                <a:gd name="T34" fmla="*/ 91 w 121"/>
                <a:gd name="T35" fmla="*/ 4 h 154"/>
                <a:gd name="T36" fmla="*/ 108 w 121"/>
                <a:gd name="T37" fmla="*/ 17 h 154"/>
                <a:gd name="T38" fmla="*/ 118 w 121"/>
                <a:gd name="T39" fmla="*/ 38 h 154"/>
                <a:gd name="T40" fmla="*/ 121 w 121"/>
                <a:gd name="T41" fmla="*/ 67 h 154"/>
                <a:gd name="T42" fmla="*/ 121 w 121"/>
                <a:gd name="T43" fmla="*/ 154 h 154"/>
                <a:gd name="T44" fmla="*/ 92 w 121"/>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154">
                  <a:moveTo>
                    <a:pt x="92" y="154"/>
                  </a:moveTo>
                  <a:cubicBezTo>
                    <a:pt x="92" y="69"/>
                    <a:pt x="92" y="69"/>
                    <a:pt x="92" y="69"/>
                  </a:cubicBezTo>
                  <a:cubicBezTo>
                    <a:pt x="92" y="55"/>
                    <a:pt x="89" y="45"/>
                    <a:pt x="84" y="38"/>
                  </a:cubicBezTo>
                  <a:cubicBezTo>
                    <a:pt x="80" y="31"/>
                    <a:pt x="72" y="27"/>
                    <a:pt x="61" y="27"/>
                  </a:cubicBezTo>
                  <a:cubicBezTo>
                    <a:pt x="56" y="27"/>
                    <a:pt x="52" y="28"/>
                    <a:pt x="48" y="30"/>
                  </a:cubicBezTo>
                  <a:cubicBezTo>
                    <a:pt x="44" y="32"/>
                    <a:pt x="40" y="34"/>
                    <a:pt x="38" y="38"/>
                  </a:cubicBezTo>
                  <a:cubicBezTo>
                    <a:pt x="35" y="41"/>
                    <a:pt x="33" y="45"/>
                    <a:pt x="32" y="50"/>
                  </a:cubicBezTo>
                  <a:cubicBezTo>
                    <a:pt x="31" y="55"/>
                    <a:pt x="30" y="60"/>
                    <a:pt x="30" y="66"/>
                  </a:cubicBezTo>
                  <a:cubicBezTo>
                    <a:pt x="30" y="154"/>
                    <a:pt x="30" y="154"/>
                    <a:pt x="30" y="154"/>
                  </a:cubicBezTo>
                  <a:cubicBezTo>
                    <a:pt x="0" y="154"/>
                    <a:pt x="0" y="154"/>
                    <a:pt x="0" y="154"/>
                  </a:cubicBezTo>
                  <a:cubicBezTo>
                    <a:pt x="0" y="3"/>
                    <a:pt x="0" y="3"/>
                    <a:pt x="0" y="3"/>
                  </a:cubicBezTo>
                  <a:cubicBezTo>
                    <a:pt x="30" y="3"/>
                    <a:pt x="30" y="3"/>
                    <a:pt x="30" y="3"/>
                  </a:cubicBezTo>
                  <a:cubicBezTo>
                    <a:pt x="30" y="18"/>
                    <a:pt x="30" y="18"/>
                    <a:pt x="30" y="18"/>
                  </a:cubicBezTo>
                  <a:cubicBezTo>
                    <a:pt x="32" y="15"/>
                    <a:pt x="34" y="12"/>
                    <a:pt x="37" y="10"/>
                  </a:cubicBezTo>
                  <a:cubicBezTo>
                    <a:pt x="39" y="8"/>
                    <a:pt x="42" y="6"/>
                    <a:pt x="46" y="5"/>
                  </a:cubicBezTo>
                  <a:cubicBezTo>
                    <a:pt x="49" y="3"/>
                    <a:pt x="52" y="2"/>
                    <a:pt x="56" y="1"/>
                  </a:cubicBezTo>
                  <a:cubicBezTo>
                    <a:pt x="60" y="0"/>
                    <a:pt x="64" y="0"/>
                    <a:pt x="68" y="0"/>
                  </a:cubicBezTo>
                  <a:cubicBezTo>
                    <a:pt x="77" y="0"/>
                    <a:pt x="85" y="2"/>
                    <a:pt x="91" y="4"/>
                  </a:cubicBezTo>
                  <a:cubicBezTo>
                    <a:pt x="98" y="7"/>
                    <a:pt x="103" y="12"/>
                    <a:pt x="108" y="17"/>
                  </a:cubicBezTo>
                  <a:cubicBezTo>
                    <a:pt x="112" y="23"/>
                    <a:pt x="116" y="30"/>
                    <a:pt x="118" y="38"/>
                  </a:cubicBezTo>
                  <a:cubicBezTo>
                    <a:pt x="120" y="46"/>
                    <a:pt x="121" y="56"/>
                    <a:pt x="121" y="67"/>
                  </a:cubicBezTo>
                  <a:cubicBezTo>
                    <a:pt x="121" y="154"/>
                    <a:pt x="121" y="154"/>
                    <a:pt x="121" y="154"/>
                  </a:cubicBezTo>
                  <a:lnTo>
                    <a:pt x="92" y="154"/>
                  </a:lnTo>
                  <a:close/>
                </a:path>
              </a:pathLst>
            </a:custGeom>
            <a:solidFill>
              <a:srgbClr val="1A9AFA"/>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41" name="Freeform 124">
              <a:extLst>
                <a:ext uri="{FF2B5EF4-FFF2-40B4-BE49-F238E27FC236}">
                  <a16:creationId xmlns:a16="http://schemas.microsoft.com/office/drawing/2014/main" id="{9932F642-1E35-48EC-B6C4-B38B0CA08E95}"/>
                </a:ext>
              </a:extLst>
            </p:cNvPr>
            <p:cNvSpPr>
              <a:spLocks/>
            </p:cNvSpPr>
            <p:nvPr userDrawn="1"/>
          </p:nvSpPr>
          <p:spPr bwMode="auto">
            <a:xfrm>
              <a:off x="2703513" y="2332038"/>
              <a:ext cx="2125663" cy="776288"/>
            </a:xfrm>
            <a:custGeom>
              <a:avLst/>
              <a:gdLst>
                <a:gd name="T0" fmla="*/ 1339 w 1339"/>
                <a:gd name="T1" fmla="*/ 0 h 489"/>
                <a:gd name="T2" fmla="*/ 0 w 1339"/>
                <a:gd name="T3" fmla="*/ 489 h 489"/>
                <a:gd name="T4" fmla="*/ 1339 w 1339"/>
                <a:gd name="T5" fmla="*/ 253 h 489"/>
                <a:gd name="T6" fmla="*/ 1339 w 1339"/>
                <a:gd name="T7" fmla="*/ 0 h 489"/>
                <a:gd name="T8" fmla="*/ 1339 w 1339"/>
                <a:gd name="T9" fmla="*/ 0 h 489"/>
              </a:gdLst>
              <a:ahLst/>
              <a:cxnLst>
                <a:cxn ang="0">
                  <a:pos x="T0" y="T1"/>
                </a:cxn>
                <a:cxn ang="0">
                  <a:pos x="T2" y="T3"/>
                </a:cxn>
                <a:cxn ang="0">
                  <a:pos x="T4" y="T5"/>
                </a:cxn>
                <a:cxn ang="0">
                  <a:pos x="T6" y="T7"/>
                </a:cxn>
                <a:cxn ang="0">
                  <a:pos x="T8" y="T9"/>
                </a:cxn>
              </a:cxnLst>
              <a:rect l="0" t="0" r="r" b="b"/>
              <a:pathLst>
                <a:path w="1339" h="489">
                  <a:moveTo>
                    <a:pt x="1339" y="0"/>
                  </a:moveTo>
                  <a:lnTo>
                    <a:pt x="0" y="489"/>
                  </a:lnTo>
                  <a:lnTo>
                    <a:pt x="1339" y="253"/>
                  </a:lnTo>
                  <a:lnTo>
                    <a:pt x="1339" y="0"/>
                  </a:lnTo>
                  <a:lnTo>
                    <a:pt x="1339" y="0"/>
                  </a:lnTo>
                  <a:close/>
                </a:path>
              </a:pathLst>
            </a:custGeom>
            <a:solidFill>
              <a:srgbClr val="FFE600"/>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sp>
          <p:nvSpPr>
            <p:cNvPr id="42" name="Freeform 125">
              <a:extLst>
                <a:ext uri="{FF2B5EF4-FFF2-40B4-BE49-F238E27FC236}">
                  <a16:creationId xmlns:a16="http://schemas.microsoft.com/office/drawing/2014/main" id="{D5D95FF1-6143-4F5E-A9CE-4E0A96033573}"/>
                </a:ext>
              </a:extLst>
            </p:cNvPr>
            <p:cNvSpPr>
              <a:spLocks noEditPoints="1"/>
            </p:cNvSpPr>
            <p:nvPr userDrawn="1"/>
          </p:nvSpPr>
          <p:spPr bwMode="auto">
            <a:xfrm>
              <a:off x="2720976" y="3430588"/>
              <a:ext cx="1787525" cy="1081088"/>
            </a:xfrm>
            <a:custGeom>
              <a:avLst/>
              <a:gdLst>
                <a:gd name="T0" fmla="*/ 904 w 1126"/>
                <a:gd name="T1" fmla="*/ 0 h 681"/>
                <a:gd name="T2" fmla="*/ 788 w 1126"/>
                <a:gd name="T3" fmla="*/ 222 h 681"/>
                <a:gd name="T4" fmla="*/ 673 w 1126"/>
                <a:gd name="T5" fmla="*/ 0 h 681"/>
                <a:gd name="T6" fmla="*/ 449 w 1126"/>
                <a:gd name="T7" fmla="*/ 0 h 681"/>
                <a:gd name="T8" fmla="*/ 687 w 1126"/>
                <a:gd name="T9" fmla="*/ 411 h 681"/>
                <a:gd name="T10" fmla="*/ 687 w 1126"/>
                <a:gd name="T11" fmla="*/ 681 h 681"/>
                <a:gd name="T12" fmla="*/ 887 w 1126"/>
                <a:gd name="T13" fmla="*/ 681 h 681"/>
                <a:gd name="T14" fmla="*/ 887 w 1126"/>
                <a:gd name="T15" fmla="*/ 411 h 681"/>
                <a:gd name="T16" fmla="*/ 1126 w 1126"/>
                <a:gd name="T17" fmla="*/ 0 h 681"/>
                <a:gd name="T18" fmla="*/ 904 w 1126"/>
                <a:gd name="T19" fmla="*/ 0 h 681"/>
                <a:gd name="T20" fmla="*/ 0 w 1126"/>
                <a:gd name="T21" fmla="*/ 0 h 681"/>
                <a:gd name="T22" fmla="*/ 0 w 1126"/>
                <a:gd name="T23" fmla="*/ 681 h 681"/>
                <a:gd name="T24" fmla="*/ 543 w 1126"/>
                <a:gd name="T25" fmla="*/ 681 h 681"/>
                <a:gd name="T26" fmla="*/ 543 w 1126"/>
                <a:gd name="T27" fmla="*/ 525 h 681"/>
                <a:gd name="T28" fmla="*/ 203 w 1126"/>
                <a:gd name="T29" fmla="*/ 525 h 681"/>
                <a:gd name="T30" fmla="*/ 203 w 1126"/>
                <a:gd name="T31" fmla="*/ 411 h 681"/>
                <a:gd name="T32" fmla="*/ 449 w 1126"/>
                <a:gd name="T33" fmla="*/ 411 h 681"/>
                <a:gd name="T34" fmla="*/ 449 w 1126"/>
                <a:gd name="T35" fmla="*/ 269 h 681"/>
                <a:gd name="T36" fmla="*/ 203 w 1126"/>
                <a:gd name="T37" fmla="*/ 269 h 681"/>
                <a:gd name="T38" fmla="*/ 203 w 1126"/>
                <a:gd name="T39" fmla="*/ 156 h 681"/>
                <a:gd name="T40" fmla="*/ 475 w 1126"/>
                <a:gd name="T41" fmla="*/ 156 h 681"/>
                <a:gd name="T42" fmla="*/ 385 w 1126"/>
                <a:gd name="T43" fmla="*/ 0 h 681"/>
                <a:gd name="T44" fmla="*/ 0 w 1126"/>
                <a:gd name="T45"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6" h="681">
                  <a:moveTo>
                    <a:pt x="904" y="0"/>
                  </a:moveTo>
                  <a:lnTo>
                    <a:pt x="788" y="222"/>
                  </a:lnTo>
                  <a:lnTo>
                    <a:pt x="673" y="0"/>
                  </a:lnTo>
                  <a:lnTo>
                    <a:pt x="449" y="0"/>
                  </a:lnTo>
                  <a:lnTo>
                    <a:pt x="687" y="411"/>
                  </a:lnTo>
                  <a:lnTo>
                    <a:pt x="687" y="681"/>
                  </a:lnTo>
                  <a:lnTo>
                    <a:pt x="887" y="681"/>
                  </a:lnTo>
                  <a:lnTo>
                    <a:pt x="887" y="411"/>
                  </a:lnTo>
                  <a:lnTo>
                    <a:pt x="1126" y="0"/>
                  </a:lnTo>
                  <a:lnTo>
                    <a:pt x="904" y="0"/>
                  </a:lnTo>
                  <a:close/>
                  <a:moveTo>
                    <a:pt x="0" y="0"/>
                  </a:moveTo>
                  <a:lnTo>
                    <a:pt x="0" y="681"/>
                  </a:lnTo>
                  <a:lnTo>
                    <a:pt x="543" y="681"/>
                  </a:lnTo>
                  <a:lnTo>
                    <a:pt x="543" y="525"/>
                  </a:lnTo>
                  <a:lnTo>
                    <a:pt x="203" y="525"/>
                  </a:lnTo>
                  <a:lnTo>
                    <a:pt x="203" y="411"/>
                  </a:lnTo>
                  <a:lnTo>
                    <a:pt x="449" y="411"/>
                  </a:lnTo>
                  <a:lnTo>
                    <a:pt x="449" y="269"/>
                  </a:lnTo>
                  <a:lnTo>
                    <a:pt x="203" y="269"/>
                  </a:lnTo>
                  <a:lnTo>
                    <a:pt x="203" y="156"/>
                  </a:lnTo>
                  <a:lnTo>
                    <a:pt x="475" y="156"/>
                  </a:lnTo>
                  <a:lnTo>
                    <a:pt x="385" y="0"/>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799">
                <a:latin typeface="Arial" panose="020B0604020202020204" pitchFamily="34" charset="0"/>
                <a:sym typeface="Arial" panose="020B0604020202020204" pitchFamily="34" charset="0"/>
              </a:endParaRPr>
            </a:p>
          </p:txBody>
        </p:sp>
      </p:grpSp>
      <p:sp>
        <p:nvSpPr>
          <p:cNvPr id="3" name="Text Placeholder 2"/>
          <p:cNvSpPr>
            <a:spLocks noGrp="1"/>
          </p:cNvSpPr>
          <p:nvPr>
            <p:ph type="body" idx="1"/>
          </p:nvPr>
        </p:nvSpPr>
        <p:spPr>
          <a:xfrm>
            <a:off x="609919" y="1327149"/>
            <a:ext cx="10978515" cy="981166"/>
          </a:xfrm>
          <a:prstGeom prst="rect">
            <a:avLst/>
          </a:prstGeom>
        </p:spPr>
        <p:txBody>
          <a:bodyPr vert="horz" lIns="0" tIns="0" rIns="0" bIns="0" rtlCol="0" anchor="t" anchorCtr="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OuterGrid" hidden="1">
            <a:extLst>
              <a:ext uri="{FF2B5EF4-FFF2-40B4-BE49-F238E27FC236}">
                <a16:creationId xmlns:a16="http://schemas.microsoft.com/office/drawing/2014/main" id="{497C0834-4F27-4726-9D1B-7289BEDDACB5}"/>
              </a:ext>
            </a:extLst>
          </p:cNvPr>
          <p:cNvSpPr/>
          <p:nvPr userDrawn="1"/>
        </p:nvSpPr>
        <p:spPr>
          <a:xfrm>
            <a:off x="610236" y="1327150"/>
            <a:ext cx="10985719" cy="4797425"/>
          </a:xfrm>
          <a:prstGeom prst="rect">
            <a:avLst/>
          </a:prstGeom>
          <a:solidFill>
            <a:schemeClr val="accent6">
              <a:alpha val="0"/>
            </a:schemeClr>
          </a:solidFill>
          <a:ln w="95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l"/>
            <a:endParaRPr lang="en-US" sz="1100">
              <a:solidFill>
                <a:schemeClr val="bg1"/>
              </a:solidFill>
            </a:endParaRPr>
          </a:p>
        </p:txBody>
      </p:sp>
    </p:spTree>
    <p:extLst>
      <p:ext uri="{BB962C8B-B14F-4D97-AF65-F5344CB8AC3E}">
        <p14:creationId xmlns:p14="http://schemas.microsoft.com/office/powerpoint/2010/main" val="3162443092"/>
      </p:ext>
    </p:extLst>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Lst>
  <p:hf hdr="0" ftr="0"/>
  <p:txStyles>
    <p:titleStyle>
      <a:lvl1pPr algn="l" defTabSz="913943" rtl="0" eaLnBrk="1" latinLnBrk="0" hangingPunct="1">
        <a:lnSpc>
          <a:spcPct val="90000"/>
        </a:lnSpc>
        <a:spcBef>
          <a:spcPct val="0"/>
        </a:spcBef>
        <a:buNone/>
        <a:defRPr sz="2199" b="0" kern="1200">
          <a:solidFill>
            <a:schemeClr val="bg1"/>
          </a:solidFill>
          <a:latin typeface="+mn-lt"/>
          <a:ea typeface="+mj-ea"/>
          <a:cs typeface="Arial" pitchFamily="34" charset="0"/>
          <a:sym typeface="Arial" panose="020B0604020202020204" pitchFamily="34" charset="0"/>
        </a:defRPr>
      </a:lvl1pPr>
    </p:titleStyle>
    <p:bodyStyle>
      <a:lvl1pPr marL="171364" indent="-171364" algn="l" defTabSz="913943" rtl="0" eaLnBrk="1" latinLnBrk="0" hangingPunct="1">
        <a:spcBef>
          <a:spcPct val="20000"/>
        </a:spcBef>
        <a:buClr>
          <a:schemeClr val="accent1"/>
        </a:buClr>
        <a:buSzPct val="75000"/>
        <a:buFont typeface="Wingdings 3" panose="05040102010807070707" pitchFamily="18" charset="2"/>
        <a:buChar char=""/>
        <a:defRPr sz="1100" kern="1200">
          <a:solidFill>
            <a:schemeClr val="bg1"/>
          </a:solidFill>
          <a:latin typeface="Arial" panose="020B0604020202020204" pitchFamily="34" charset="0"/>
          <a:ea typeface="+mn-ea"/>
          <a:cs typeface="+mn-cs"/>
          <a:sym typeface="Arial" panose="020B0604020202020204" pitchFamily="34" charset="0"/>
        </a:defRPr>
      </a:lvl1pPr>
      <a:lvl2pPr marL="342729" indent="-171364" algn="l" defTabSz="913943" rtl="0" eaLnBrk="1" latinLnBrk="0" hangingPunct="1">
        <a:spcBef>
          <a:spcPct val="20000"/>
        </a:spcBef>
        <a:buClr>
          <a:schemeClr val="accent1"/>
        </a:buClr>
        <a:buSzPct val="75000"/>
        <a:buFont typeface="Wingdings 3" panose="05040102010807070707" pitchFamily="18" charset="2"/>
        <a:buChar char=""/>
        <a:defRPr sz="1100" kern="1200">
          <a:solidFill>
            <a:schemeClr val="bg1"/>
          </a:solidFill>
          <a:latin typeface="Arial" panose="020B0604020202020204" pitchFamily="34" charset="0"/>
          <a:ea typeface="+mn-ea"/>
          <a:cs typeface="+mn-cs"/>
          <a:sym typeface="Arial" panose="020B0604020202020204" pitchFamily="34" charset="0"/>
        </a:defRPr>
      </a:lvl2pPr>
      <a:lvl3pPr marL="514093" indent="-171364" algn="l" defTabSz="913943" rtl="0" eaLnBrk="1" latinLnBrk="0" hangingPunct="1">
        <a:spcBef>
          <a:spcPct val="20000"/>
        </a:spcBef>
        <a:buClr>
          <a:schemeClr val="accent1"/>
        </a:buClr>
        <a:buSzPct val="75000"/>
        <a:buFont typeface="Wingdings 3" panose="05040102010807070707" pitchFamily="18" charset="2"/>
        <a:buChar char=""/>
        <a:defRPr sz="1100" kern="1200">
          <a:solidFill>
            <a:schemeClr val="bg1"/>
          </a:solidFill>
          <a:latin typeface="Arial" panose="020B0604020202020204" pitchFamily="34" charset="0"/>
          <a:ea typeface="+mn-ea"/>
          <a:cs typeface="+mn-cs"/>
          <a:sym typeface="Arial" panose="020B0604020202020204" pitchFamily="34" charset="0"/>
        </a:defRPr>
      </a:lvl3pPr>
      <a:lvl4pPr marL="685457" indent="-171364" algn="l" defTabSz="913943" rtl="0" eaLnBrk="1" latinLnBrk="0" hangingPunct="1">
        <a:spcBef>
          <a:spcPct val="20000"/>
        </a:spcBef>
        <a:buClr>
          <a:schemeClr val="accent1"/>
        </a:buClr>
        <a:buSzPct val="75000"/>
        <a:buFont typeface="Wingdings 3" panose="05040102010807070707" pitchFamily="18" charset="2"/>
        <a:buChar char=""/>
        <a:defRPr sz="1100" kern="1200">
          <a:solidFill>
            <a:schemeClr val="bg1"/>
          </a:solidFill>
          <a:latin typeface="Arial" panose="020B0604020202020204" pitchFamily="34" charset="0"/>
          <a:ea typeface="+mn-ea"/>
          <a:cs typeface="+mn-cs"/>
          <a:sym typeface="Arial" panose="020B0604020202020204" pitchFamily="34" charset="0"/>
        </a:defRPr>
      </a:lvl4pPr>
      <a:lvl5pPr marL="856821" indent="-171364" algn="l" defTabSz="913943" rtl="0" eaLnBrk="1" latinLnBrk="0" hangingPunct="1">
        <a:spcBef>
          <a:spcPct val="20000"/>
        </a:spcBef>
        <a:buClr>
          <a:schemeClr val="accent1"/>
        </a:buClr>
        <a:buSzPct val="75000"/>
        <a:buFont typeface="Wingdings 3" panose="05040102010807070707" pitchFamily="18" charset="2"/>
        <a:buChar char=""/>
        <a:defRPr sz="1100" kern="1200">
          <a:solidFill>
            <a:schemeClr val="bg1"/>
          </a:solidFill>
          <a:latin typeface="Arial" panose="020B0604020202020204" pitchFamily="34" charset="0"/>
          <a:ea typeface="+mn-ea"/>
          <a:cs typeface="+mn-cs"/>
          <a:sym typeface="Arial" panose="020B0604020202020204" pitchFamily="34" charset="0"/>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099" kern="1200">
          <a:solidFill>
            <a:schemeClr val="tx1"/>
          </a:solidFill>
          <a:latin typeface="+mn-lt"/>
          <a:ea typeface="+mn-ea"/>
          <a:cs typeface="+mn-cs"/>
        </a:defRPr>
      </a:lvl1pPr>
      <a:lvl2pPr marL="456971" algn="l" defTabSz="913943" rtl="0" eaLnBrk="1" latinLnBrk="0" hangingPunct="1">
        <a:defRPr sz="1099" kern="1200">
          <a:solidFill>
            <a:schemeClr val="tx1"/>
          </a:solidFill>
          <a:latin typeface="+mn-lt"/>
          <a:ea typeface="+mn-ea"/>
          <a:cs typeface="+mn-cs"/>
        </a:defRPr>
      </a:lvl2pPr>
      <a:lvl3pPr marL="913943" algn="l" defTabSz="913943" rtl="0" eaLnBrk="1" latinLnBrk="0" hangingPunct="1">
        <a:defRPr sz="1099" kern="1200">
          <a:solidFill>
            <a:schemeClr val="tx1"/>
          </a:solidFill>
          <a:latin typeface="+mn-lt"/>
          <a:ea typeface="+mn-ea"/>
          <a:cs typeface="+mn-cs"/>
        </a:defRPr>
      </a:lvl3pPr>
      <a:lvl4pPr marL="1370914" algn="l" defTabSz="913943" rtl="0" eaLnBrk="1" latinLnBrk="0" hangingPunct="1">
        <a:defRPr sz="1099" kern="1200">
          <a:solidFill>
            <a:schemeClr val="tx1"/>
          </a:solidFill>
          <a:latin typeface="+mn-lt"/>
          <a:ea typeface="+mn-ea"/>
          <a:cs typeface="+mn-cs"/>
        </a:defRPr>
      </a:lvl4pPr>
      <a:lvl5pPr marL="1827886" algn="l" defTabSz="913943" rtl="0" eaLnBrk="1" latinLnBrk="0" hangingPunct="1">
        <a:defRPr sz="1099" kern="1200">
          <a:solidFill>
            <a:schemeClr val="tx1"/>
          </a:solidFill>
          <a:latin typeface="+mn-lt"/>
          <a:ea typeface="+mn-ea"/>
          <a:cs typeface="+mn-cs"/>
        </a:defRPr>
      </a:lvl5pPr>
      <a:lvl6pPr marL="2284857" algn="l" defTabSz="913943" rtl="0" eaLnBrk="1" latinLnBrk="0" hangingPunct="1">
        <a:defRPr sz="1099" kern="1200">
          <a:solidFill>
            <a:schemeClr val="tx1"/>
          </a:solidFill>
          <a:latin typeface="+mn-lt"/>
          <a:ea typeface="+mn-ea"/>
          <a:cs typeface="+mn-cs"/>
        </a:defRPr>
      </a:lvl6pPr>
      <a:lvl7pPr marL="2741828" algn="l" defTabSz="913943" rtl="0" eaLnBrk="1" latinLnBrk="0" hangingPunct="1">
        <a:defRPr sz="1099" kern="1200">
          <a:solidFill>
            <a:schemeClr val="tx1"/>
          </a:solidFill>
          <a:latin typeface="+mn-lt"/>
          <a:ea typeface="+mn-ea"/>
          <a:cs typeface="+mn-cs"/>
        </a:defRPr>
      </a:lvl7pPr>
      <a:lvl8pPr marL="3198800" algn="l" defTabSz="913943" rtl="0" eaLnBrk="1" latinLnBrk="0" hangingPunct="1">
        <a:defRPr sz="1099" kern="1200">
          <a:solidFill>
            <a:schemeClr val="tx1"/>
          </a:solidFill>
          <a:latin typeface="+mn-lt"/>
          <a:ea typeface="+mn-ea"/>
          <a:cs typeface="+mn-cs"/>
        </a:defRPr>
      </a:lvl8pPr>
      <a:lvl9pPr marL="3655771" algn="l" defTabSz="913943" rtl="0" eaLnBrk="1" latinLnBrk="0" hangingPunct="1">
        <a:defRPr sz="10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6">
          <p15:clr>
            <a:srgbClr val="F26B43"/>
          </p15:clr>
        </p15:guide>
        <p15:guide id="2" pos="7294">
          <p15:clr>
            <a:srgbClr val="F26B43"/>
          </p15:clr>
        </p15:guide>
        <p15:guide id="3" orient="horz" pos="711">
          <p15:clr>
            <a:srgbClr val="F26B43"/>
          </p15:clr>
        </p15:guide>
        <p15:guide id="4" orient="horz" pos="383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08DAC7C-4857-4FA1-AFB4-6DA3517E6FFB}"/>
              </a:ext>
            </a:extLst>
          </p:cNvPr>
          <p:cNvGraphicFramePr>
            <a:graphicFrameLocks noChangeAspect="1"/>
          </p:cNvGraphicFramePr>
          <p:nvPr userDrawn="1">
            <p:custDataLst>
              <p:tags r:id="rId34"/>
            </p:custDataLst>
            <p:extLst>
              <p:ext uri="{D42A27DB-BD31-4B8C-83A1-F6EECF244321}">
                <p14:modId xmlns:p14="http://schemas.microsoft.com/office/powerpoint/2010/main" val="34525110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3" name="think-cell Slide" r:id="rId35" imgW="415" imgH="416" progId="TCLayout.ActiveDocument.1">
                  <p:embed/>
                </p:oleObj>
              </mc:Choice>
              <mc:Fallback>
                <p:oleObj name="think-cell Slide" r:id="rId35" imgW="415" imgH="416" progId="TCLayout.ActiveDocument.1">
                  <p:embed/>
                  <p:pic>
                    <p:nvPicPr>
                      <p:cNvPr id="5" name="Object 4" hidden="1">
                        <a:extLst>
                          <a:ext uri="{FF2B5EF4-FFF2-40B4-BE49-F238E27FC236}">
                            <a16:creationId xmlns:a16="http://schemas.microsoft.com/office/drawing/2014/main" id="{E08DAC7C-4857-4FA1-AFB4-6DA3517E6FFB}"/>
                          </a:ext>
                        </a:extLst>
                      </p:cNvPr>
                      <p:cNvPicPr/>
                      <p:nvPr/>
                    </p:nvPicPr>
                    <p:blipFill>
                      <a:blip r:embed="rId36"/>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6"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07498298"/>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 id="2147484002" r:id="rId12"/>
    <p:sldLayoutId id="2147484003" r:id="rId13"/>
    <p:sldLayoutId id="2147484004" r:id="rId14"/>
    <p:sldLayoutId id="2147484005" r:id="rId15"/>
    <p:sldLayoutId id="2147484006" r:id="rId16"/>
    <p:sldLayoutId id="2147484007" r:id="rId17"/>
    <p:sldLayoutId id="2147484008" r:id="rId18"/>
    <p:sldLayoutId id="2147484009" r:id="rId19"/>
    <p:sldLayoutId id="2147484010" r:id="rId20"/>
    <p:sldLayoutId id="2147484011" r:id="rId21"/>
    <p:sldLayoutId id="2147484012" r:id="rId22"/>
    <p:sldLayoutId id="2147484013" r:id="rId23"/>
    <p:sldLayoutId id="2147484014" r:id="rId24"/>
    <p:sldLayoutId id="2147484015" r:id="rId25"/>
    <p:sldLayoutId id="2147484016" r:id="rId26"/>
    <p:sldLayoutId id="2147484017" r:id="rId27"/>
    <p:sldLayoutId id="2147484018" r:id="rId28"/>
    <p:sldLayoutId id="2147484019" r:id="rId29"/>
    <p:sldLayoutId id="2147484020" r:id="rId30"/>
    <p:sldLayoutId id="2147484021" r:id="rId31"/>
  </p:sldLayoutIdLst>
  <p:hf hdr="0" ftr="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11162440-68E0-4B55-BEF5-13C997A8CBC2}"/>
              </a:ext>
            </a:extLst>
          </p:cNvPr>
          <p:cNvGraphicFramePr>
            <a:graphicFrameLocks noChangeAspect="1"/>
          </p:cNvGraphicFramePr>
          <p:nvPr userDrawn="1">
            <p:custDataLst>
              <p:tags r:id="rId34"/>
            </p:custDataLst>
            <p:extLst>
              <p:ext uri="{D42A27DB-BD31-4B8C-83A1-F6EECF244321}">
                <p14:modId xmlns:p14="http://schemas.microsoft.com/office/powerpoint/2010/main" val="39779836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27" name="think-cell Slide" r:id="rId35" imgW="415" imgH="416" progId="TCLayout.ActiveDocument.1">
                  <p:embed/>
                </p:oleObj>
              </mc:Choice>
              <mc:Fallback>
                <p:oleObj name="think-cell Slide" r:id="rId35" imgW="415" imgH="416" progId="TCLayout.ActiveDocument.1">
                  <p:embed/>
                  <p:pic>
                    <p:nvPicPr>
                      <p:cNvPr id="5" name="Object 4" hidden="1">
                        <a:extLst>
                          <a:ext uri="{FF2B5EF4-FFF2-40B4-BE49-F238E27FC236}">
                            <a16:creationId xmlns:a16="http://schemas.microsoft.com/office/drawing/2014/main" id="{11162440-68E0-4B55-BEF5-13C997A8CBC2}"/>
                          </a:ext>
                        </a:extLst>
                      </p:cNvPr>
                      <p:cNvPicPr/>
                      <p:nvPr/>
                    </p:nvPicPr>
                    <p:blipFill>
                      <a:blip r:embed="rId36"/>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6"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07498298"/>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 id="2147484037" r:id="rId14"/>
    <p:sldLayoutId id="2147484038" r:id="rId15"/>
    <p:sldLayoutId id="2147484039" r:id="rId16"/>
    <p:sldLayoutId id="2147484040" r:id="rId17"/>
    <p:sldLayoutId id="2147484041" r:id="rId18"/>
    <p:sldLayoutId id="2147484042" r:id="rId19"/>
    <p:sldLayoutId id="2147484043" r:id="rId20"/>
    <p:sldLayoutId id="2147484044" r:id="rId21"/>
    <p:sldLayoutId id="2147484045" r:id="rId22"/>
    <p:sldLayoutId id="2147484046" r:id="rId23"/>
    <p:sldLayoutId id="2147484047" r:id="rId24"/>
    <p:sldLayoutId id="2147484048" r:id="rId25"/>
    <p:sldLayoutId id="2147484049" r:id="rId26"/>
    <p:sldLayoutId id="2147484050" r:id="rId27"/>
    <p:sldLayoutId id="2147484051" r:id="rId28"/>
    <p:sldLayoutId id="2147484052" r:id="rId29"/>
    <p:sldLayoutId id="2147484053" r:id="rId30"/>
    <p:sldLayoutId id="2147484023" r:id="rId31"/>
  </p:sldLayoutIdLst>
  <p:hf hdr="0" ftr="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CFF829A-08C6-4C27-8031-8D20EB0FFD10}"/>
              </a:ext>
            </a:extLst>
          </p:cNvPr>
          <p:cNvGraphicFramePr>
            <a:graphicFrameLocks noChangeAspect="1"/>
          </p:cNvGraphicFramePr>
          <p:nvPr userDrawn="1">
            <p:custDataLst>
              <p:tags r:id="rId33"/>
            </p:custDataLst>
            <p:extLst>
              <p:ext uri="{D42A27DB-BD31-4B8C-83A1-F6EECF244321}">
                <p14:modId xmlns:p14="http://schemas.microsoft.com/office/powerpoint/2010/main" val="6853571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1" name="think-cell Slide" r:id="rId34" imgW="415" imgH="416" progId="TCLayout.ActiveDocument.1">
                  <p:embed/>
                </p:oleObj>
              </mc:Choice>
              <mc:Fallback>
                <p:oleObj name="think-cell Slide" r:id="rId34" imgW="415" imgH="416" progId="TCLayout.ActiveDocument.1">
                  <p:embed/>
                  <p:pic>
                    <p:nvPicPr>
                      <p:cNvPr id="5" name="Object 4" hidden="1">
                        <a:extLst>
                          <a:ext uri="{FF2B5EF4-FFF2-40B4-BE49-F238E27FC236}">
                            <a16:creationId xmlns:a16="http://schemas.microsoft.com/office/drawing/2014/main" id="{2CFF829A-08C6-4C27-8031-8D20EB0FFD10}"/>
                          </a:ext>
                        </a:extLst>
                      </p:cNvPr>
                      <p:cNvPicPr/>
                      <p:nvPr/>
                    </p:nvPicPr>
                    <p:blipFill>
                      <a:blip r:embed="rId35"/>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6"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9088016" y="6561447"/>
            <a:ext cx="1191258" cy="180000"/>
          </a:xfrm>
          <a:prstGeom prst="rect">
            <a:avLst/>
          </a:prstGeom>
        </p:spPr>
        <p:txBody>
          <a:bodyPr/>
          <a:lstStyle>
            <a:lvl1pPr marL="0" algn="l" defTabSz="913943" rtl="0" eaLnBrk="1" latinLnBrk="0" hangingPunct="1">
              <a:defRPr lang="en-US" sz="800" kern="1200" smtClean="0">
                <a:solidFill>
                  <a:schemeClr val="bg1"/>
                </a:solidFill>
                <a:latin typeface="EYInterstate" panose="02000503020000020004" pitchFamily="2" charset="0"/>
                <a:ea typeface="+mn-ea"/>
                <a:cs typeface="+mn-cs"/>
              </a:defRPr>
            </a:lvl1pPr>
          </a:lstStyle>
          <a:p>
            <a:r>
              <a:rPr lang="en-US"/>
              <a:t>February 2023</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10382461" y="6561447"/>
            <a:ext cx="663066" cy="180000"/>
          </a:xfrm>
          <a:prstGeom prst="rect">
            <a:avLst/>
          </a:prstGeom>
        </p:spPr>
        <p:txBody>
          <a:bodyPr/>
          <a:lstStyle>
            <a:lvl1pPr marL="0" algn="l" defTabSz="913943" rtl="0" eaLnBrk="1" latinLnBrk="0" hangingPunct="1">
              <a:defRPr lang="en-GB" sz="800" kern="1200" smtClean="0">
                <a:solidFill>
                  <a:schemeClr val="bg1"/>
                </a:solidFill>
                <a:latin typeface="EYInterstate" panose="02000503020000020004" pitchFamily="2" charset="0"/>
                <a:ea typeface="+mn-ea"/>
                <a:cs typeface="+mn-cs"/>
              </a:defRPr>
            </a:lvl1p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07498298"/>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4" r:id="rId19"/>
    <p:sldLayoutId id="2147484075" r:id="rId20"/>
    <p:sldLayoutId id="2147484076" r:id="rId21"/>
    <p:sldLayoutId id="2147484077" r:id="rId22"/>
    <p:sldLayoutId id="2147484078" r:id="rId23"/>
    <p:sldLayoutId id="2147484079" r:id="rId24"/>
    <p:sldLayoutId id="2147484080" r:id="rId25"/>
    <p:sldLayoutId id="2147484081" r:id="rId26"/>
    <p:sldLayoutId id="2147484082" r:id="rId27"/>
    <p:sldLayoutId id="2147484083" r:id="rId28"/>
    <p:sldLayoutId id="2147484084" r:id="rId29"/>
    <p:sldLayoutId id="2147484085" r:id="rId30"/>
  </p:sldLayoutIdLst>
  <p:hf hdr="0" ftr="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15.xml"/><Relationship Id="rId1" Type="http://schemas.openxmlformats.org/officeDocument/2006/relationships/tags" Target="../tags/tag12.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89.xml"/><Relationship Id="rId2" Type="http://schemas.openxmlformats.org/officeDocument/2006/relationships/tags" Target="../tags/tag31.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slideLayout" Target="../slideLayouts/slideLayout133.xml"/><Relationship Id="rId7" Type="http://schemas.openxmlformats.org/officeDocument/2006/relationships/chart" Target="../charts/chart35.xml"/><Relationship Id="rId2" Type="http://schemas.openxmlformats.org/officeDocument/2006/relationships/tags" Target="../tags/tag264.xml"/><Relationship Id="rId1" Type="http://schemas.openxmlformats.org/officeDocument/2006/relationships/vmlDrawing" Target="../drawings/vmlDrawing14.vml"/><Relationship Id="rId6" Type="http://schemas.openxmlformats.org/officeDocument/2006/relationships/image" Target="../media/image62.emf"/><Relationship Id="rId5" Type="http://schemas.openxmlformats.org/officeDocument/2006/relationships/oleObject" Target="../embeddings/oleObject14.bin"/><Relationship Id="rId4"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01.xml"/><Relationship Id="rId1" Type="http://schemas.openxmlformats.org/officeDocument/2006/relationships/slideLayout" Target="../slideLayouts/slideLayout133.xml"/></Relationships>
</file>

<file path=ppt/slides/_rels/slide10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02.xml"/><Relationship Id="rId1" Type="http://schemas.openxmlformats.org/officeDocument/2006/relationships/slideLayout" Target="../slideLayouts/slideLayout133.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103.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slideLayout" Target="../slideLayouts/slideLayout133.xml"/><Relationship Id="rId7" Type="http://schemas.openxmlformats.org/officeDocument/2006/relationships/chart" Target="../charts/chart42.xml"/><Relationship Id="rId2" Type="http://schemas.openxmlformats.org/officeDocument/2006/relationships/tags" Target="../tags/tag265.xml"/><Relationship Id="rId1" Type="http://schemas.openxmlformats.org/officeDocument/2006/relationships/vmlDrawing" Target="../drawings/vmlDrawing15.vml"/><Relationship Id="rId6" Type="http://schemas.openxmlformats.org/officeDocument/2006/relationships/image" Target="../media/image62.emf"/><Relationship Id="rId5" Type="http://schemas.openxmlformats.org/officeDocument/2006/relationships/oleObject" Target="../embeddings/oleObject15.bin"/><Relationship Id="rId4"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3" Type="http://schemas.openxmlformats.org/officeDocument/2006/relationships/slide" Target="slide59.xml"/><Relationship Id="rId2" Type="http://schemas.openxmlformats.org/officeDocument/2006/relationships/notesSlide" Target="../notesSlides/notesSlide104.xml"/><Relationship Id="rId1" Type="http://schemas.openxmlformats.org/officeDocument/2006/relationships/slideLayout" Target="../slideLayouts/slideLayout13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3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33.xml"/></Relationships>
</file>

<file path=ppt/slides/_rels/slide107.xml.rels><?xml version="1.0" encoding="UTF-8" standalone="yes"?>
<Relationships xmlns="http://schemas.openxmlformats.org/package/2006/relationships"><Relationship Id="rId8" Type="http://schemas.openxmlformats.org/officeDocument/2006/relationships/chart" Target="../charts/chart43.xml"/><Relationship Id="rId3" Type="http://schemas.openxmlformats.org/officeDocument/2006/relationships/slideLayout" Target="../slideLayouts/slideLayout133.xml"/><Relationship Id="rId7" Type="http://schemas.openxmlformats.org/officeDocument/2006/relationships/image" Target="../media/image64.png"/><Relationship Id="rId2" Type="http://schemas.openxmlformats.org/officeDocument/2006/relationships/tags" Target="../tags/tag266.xml"/><Relationship Id="rId1" Type="http://schemas.openxmlformats.org/officeDocument/2006/relationships/vmlDrawing" Target="../drawings/vmlDrawing16.vml"/><Relationship Id="rId6" Type="http://schemas.openxmlformats.org/officeDocument/2006/relationships/image" Target="../media/image62.emf"/><Relationship Id="rId5" Type="http://schemas.openxmlformats.org/officeDocument/2006/relationships/oleObject" Target="../embeddings/oleObject16.bin"/><Relationship Id="rId4"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33.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133.xml"/><Relationship Id="rId1" Type="http://schemas.openxmlformats.org/officeDocument/2006/relationships/tags" Target="../tags/tag267.xml"/></Relationships>
</file>

<file path=ppt/slides/_rels/slide11.xml.rels><?xml version="1.0" encoding="UTF-8" standalone="yes"?>
<Relationships xmlns="http://schemas.openxmlformats.org/package/2006/relationships"><Relationship Id="rId8" Type="http://schemas.openxmlformats.org/officeDocument/2006/relationships/oleObject" Target="../embeddings/oleObject11.bin"/><Relationship Id="rId13" Type="http://schemas.openxmlformats.org/officeDocument/2006/relationships/slide" Target="slide40.xml"/><Relationship Id="rId18" Type="http://schemas.openxmlformats.org/officeDocument/2006/relationships/slide" Target="slide60.xml"/><Relationship Id="rId3" Type="http://schemas.openxmlformats.org/officeDocument/2006/relationships/tags" Target="../tags/tag33.xml"/><Relationship Id="rId7" Type="http://schemas.openxmlformats.org/officeDocument/2006/relationships/notesSlide" Target="../notesSlides/notesSlide11.xml"/><Relationship Id="rId12" Type="http://schemas.openxmlformats.org/officeDocument/2006/relationships/slide" Target="slide39.xml"/><Relationship Id="rId17" Type="http://schemas.openxmlformats.org/officeDocument/2006/relationships/slide" Target="slide55.xml"/><Relationship Id="rId2" Type="http://schemas.openxmlformats.org/officeDocument/2006/relationships/tags" Target="../tags/tag32.xml"/><Relationship Id="rId16" Type="http://schemas.openxmlformats.org/officeDocument/2006/relationships/slide" Target="slide50.xml"/><Relationship Id="rId1" Type="http://schemas.openxmlformats.org/officeDocument/2006/relationships/vmlDrawing" Target="../drawings/vmlDrawing11.vml"/><Relationship Id="rId6" Type="http://schemas.openxmlformats.org/officeDocument/2006/relationships/slideLayout" Target="../slideLayouts/slideLayout89.xml"/><Relationship Id="rId11" Type="http://schemas.openxmlformats.org/officeDocument/2006/relationships/slide" Target="slide36.xml"/><Relationship Id="rId5" Type="http://schemas.openxmlformats.org/officeDocument/2006/relationships/tags" Target="../tags/tag35.xml"/><Relationship Id="rId15" Type="http://schemas.openxmlformats.org/officeDocument/2006/relationships/slide" Target="slide47.xml"/><Relationship Id="rId10" Type="http://schemas.openxmlformats.org/officeDocument/2006/relationships/slide" Target="slide33.xml"/><Relationship Id="rId4" Type="http://schemas.openxmlformats.org/officeDocument/2006/relationships/tags" Target="../tags/tag34.xml"/><Relationship Id="rId9" Type="http://schemas.openxmlformats.org/officeDocument/2006/relationships/image" Target="../media/image1.emf"/><Relationship Id="rId14" Type="http://schemas.openxmlformats.org/officeDocument/2006/relationships/slide" Target="slide44.xml"/></Relationships>
</file>

<file path=ppt/slides/_rels/slide110.xml.rels><?xml version="1.0" encoding="UTF-8" standalone="yes"?>
<Relationships xmlns="http://schemas.openxmlformats.org/package/2006/relationships"><Relationship Id="rId3" Type="http://schemas.openxmlformats.org/officeDocument/2006/relationships/slideLayout" Target="../slideLayouts/slideLayout133.xml"/><Relationship Id="rId2" Type="http://schemas.openxmlformats.org/officeDocument/2006/relationships/tags" Target="../tags/tag269.xml"/><Relationship Id="rId1" Type="http://schemas.openxmlformats.org/officeDocument/2006/relationships/tags" Target="../tags/tag268.xml"/><Relationship Id="rId4"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33.xml"/><Relationship Id="rId7" Type="http://schemas.openxmlformats.org/officeDocument/2006/relationships/image" Target="../media/image66.png"/><Relationship Id="rId2" Type="http://schemas.openxmlformats.org/officeDocument/2006/relationships/tags" Target="../tags/tag270.xml"/><Relationship Id="rId1" Type="http://schemas.openxmlformats.org/officeDocument/2006/relationships/vmlDrawing" Target="../drawings/vmlDrawing17.vml"/><Relationship Id="rId6" Type="http://schemas.openxmlformats.org/officeDocument/2006/relationships/image" Target="../media/image1.emf"/><Relationship Id="rId5" Type="http://schemas.openxmlformats.org/officeDocument/2006/relationships/oleObject" Target="../embeddings/oleObject17.bin"/><Relationship Id="rId4"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3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4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9.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89.xml"/><Relationship Id="rId1" Type="http://schemas.openxmlformats.org/officeDocument/2006/relationships/tags" Target="../tags/tag36.xml"/></Relationships>
</file>

<file path=ppt/slides/_rels/slide14.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notesSlide" Target="../notesSlides/notesSlide14.xml"/><Relationship Id="rId4" Type="http://schemas.openxmlformats.org/officeDocument/2006/relationships/slideLayout" Target="../slideLayouts/slideLayout89.xml"/></Relationships>
</file>

<file path=ppt/slides/_rels/slide15.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18" Type="http://schemas.openxmlformats.org/officeDocument/2006/relationships/tags" Target="../tags/tag57.xml"/><Relationship Id="rId26" Type="http://schemas.openxmlformats.org/officeDocument/2006/relationships/tags" Target="../tags/tag65.xml"/><Relationship Id="rId39" Type="http://schemas.openxmlformats.org/officeDocument/2006/relationships/tags" Target="../tags/tag78.xml"/><Relationship Id="rId3" Type="http://schemas.openxmlformats.org/officeDocument/2006/relationships/tags" Target="../tags/tag42.xml"/><Relationship Id="rId21" Type="http://schemas.openxmlformats.org/officeDocument/2006/relationships/tags" Target="../tags/tag60.xml"/><Relationship Id="rId34" Type="http://schemas.openxmlformats.org/officeDocument/2006/relationships/tags" Target="../tags/tag73.xml"/><Relationship Id="rId42" Type="http://schemas.openxmlformats.org/officeDocument/2006/relationships/tags" Target="../tags/tag81.xml"/><Relationship Id="rId47" Type="http://schemas.openxmlformats.org/officeDocument/2006/relationships/slideLayout" Target="../slideLayouts/slideLayout89.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tags" Target="../tags/tag56.xml"/><Relationship Id="rId25" Type="http://schemas.openxmlformats.org/officeDocument/2006/relationships/tags" Target="../tags/tag64.xml"/><Relationship Id="rId33" Type="http://schemas.openxmlformats.org/officeDocument/2006/relationships/tags" Target="../tags/tag72.xml"/><Relationship Id="rId38" Type="http://schemas.openxmlformats.org/officeDocument/2006/relationships/tags" Target="../tags/tag77.xml"/><Relationship Id="rId46" Type="http://schemas.openxmlformats.org/officeDocument/2006/relationships/tags" Target="../tags/tag85.xml"/><Relationship Id="rId2" Type="http://schemas.openxmlformats.org/officeDocument/2006/relationships/tags" Target="../tags/tag41.xml"/><Relationship Id="rId16" Type="http://schemas.openxmlformats.org/officeDocument/2006/relationships/tags" Target="../tags/tag55.xml"/><Relationship Id="rId20" Type="http://schemas.openxmlformats.org/officeDocument/2006/relationships/tags" Target="../tags/tag59.xml"/><Relationship Id="rId29" Type="http://schemas.openxmlformats.org/officeDocument/2006/relationships/tags" Target="../tags/tag68.xml"/><Relationship Id="rId41" Type="http://schemas.openxmlformats.org/officeDocument/2006/relationships/tags" Target="../tags/tag80.xml"/><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24" Type="http://schemas.openxmlformats.org/officeDocument/2006/relationships/tags" Target="../tags/tag63.xml"/><Relationship Id="rId32" Type="http://schemas.openxmlformats.org/officeDocument/2006/relationships/tags" Target="../tags/tag71.xml"/><Relationship Id="rId37" Type="http://schemas.openxmlformats.org/officeDocument/2006/relationships/tags" Target="../tags/tag76.xml"/><Relationship Id="rId40" Type="http://schemas.openxmlformats.org/officeDocument/2006/relationships/tags" Target="../tags/tag79.xml"/><Relationship Id="rId45" Type="http://schemas.openxmlformats.org/officeDocument/2006/relationships/tags" Target="../tags/tag84.xml"/><Relationship Id="rId5" Type="http://schemas.openxmlformats.org/officeDocument/2006/relationships/tags" Target="../tags/tag44.xml"/><Relationship Id="rId15" Type="http://schemas.openxmlformats.org/officeDocument/2006/relationships/tags" Target="../tags/tag54.xml"/><Relationship Id="rId23" Type="http://schemas.openxmlformats.org/officeDocument/2006/relationships/tags" Target="../tags/tag62.xml"/><Relationship Id="rId28" Type="http://schemas.openxmlformats.org/officeDocument/2006/relationships/tags" Target="../tags/tag67.xml"/><Relationship Id="rId36" Type="http://schemas.openxmlformats.org/officeDocument/2006/relationships/tags" Target="../tags/tag75.xml"/><Relationship Id="rId10" Type="http://schemas.openxmlformats.org/officeDocument/2006/relationships/tags" Target="../tags/tag49.xml"/><Relationship Id="rId19" Type="http://schemas.openxmlformats.org/officeDocument/2006/relationships/tags" Target="../tags/tag58.xml"/><Relationship Id="rId31" Type="http://schemas.openxmlformats.org/officeDocument/2006/relationships/tags" Target="../tags/tag70.xml"/><Relationship Id="rId44" Type="http://schemas.openxmlformats.org/officeDocument/2006/relationships/tags" Target="../tags/tag83.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tags" Target="../tags/tag53.xml"/><Relationship Id="rId22" Type="http://schemas.openxmlformats.org/officeDocument/2006/relationships/tags" Target="../tags/tag61.xml"/><Relationship Id="rId27" Type="http://schemas.openxmlformats.org/officeDocument/2006/relationships/tags" Target="../tags/tag66.xml"/><Relationship Id="rId30" Type="http://schemas.openxmlformats.org/officeDocument/2006/relationships/tags" Target="../tags/tag69.xml"/><Relationship Id="rId35" Type="http://schemas.openxmlformats.org/officeDocument/2006/relationships/tags" Target="../tags/tag74.xml"/><Relationship Id="rId43" Type="http://schemas.openxmlformats.org/officeDocument/2006/relationships/tags" Target="../tags/tag82.xml"/><Relationship Id="rId48"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3" Type="http://schemas.openxmlformats.org/officeDocument/2006/relationships/tags" Target="../tags/tag88.xml"/><Relationship Id="rId2" Type="http://schemas.openxmlformats.org/officeDocument/2006/relationships/tags" Target="../tags/tag87.xml"/><Relationship Id="rId1" Type="http://schemas.openxmlformats.org/officeDocument/2006/relationships/tags" Target="../tags/tag86.xml"/><Relationship Id="rId5" Type="http://schemas.openxmlformats.org/officeDocument/2006/relationships/notesSlide" Target="../notesSlides/notesSlide16.xml"/><Relationship Id="rId4" Type="http://schemas.openxmlformats.org/officeDocument/2006/relationships/slideLayout" Target="../slideLayouts/slideLayout8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9.xml"/></Relationships>
</file>

<file path=ppt/slides/_rels/slide19.xml.rels><?xml version="1.0" encoding="UTF-8" standalone="yes"?>
<Relationships xmlns="http://schemas.openxmlformats.org/package/2006/relationships"><Relationship Id="rId8" Type="http://schemas.openxmlformats.org/officeDocument/2006/relationships/tags" Target="../tags/tag96.xml"/><Relationship Id="rId13" Type="http://schemas.openxmlformats.org/officeDocument/2006/relationships/notesSlide" Target="../notesSlides/notesSlide19.xml"/><Relationship Id="rId18" Type="http://schemas.openxmlformats.org/officeDocument/2006/relationships/image" Target="../media/image13.png"/><Relationship Id="rId26" Type="http://schemas.openxmlformats.org/officeDocument/2006/relationships/image" Target="../media/image21.png"/><Relationship Id="rId3" Type="http://schemas.openxmlformats.org/officeDocument/2006/relationships/tags" Target="../tags/tag91.xml"/><Relationship Id="rId21" Type="http://schemas.openxmlformats.org/officeDocument/2006/relationships/image" Target="../media/image16.svg"/><Relationship Id="rId7" Type="http://schemas.openxmlformats.org/officeDocument/2006/relationships/tags" Target="../tags/tag95.xml"/><Relationship Id="rId12" Type="http://schemas.openxmlformats.org/officeDocument/2006/relationships/slideLayout" Target="../slideLayouts/slideLayout89.xml"/><Relationship Id="rId17" Type="http://schemas.openxmlformats.org/officeDocument/2006/relationships/image" Target="../media/image12.svg"/><Relationship Id="rId25" Type="http://schemas.openxmlformats.org/officeDocument/2006/relationships/image" Target="../media/image20.svg"/><Relationship Id="rId33" Type="http://schemas.openxmlformats.org/officeDocument/2006/relationships/image" Target="../media/image28.svg"/><Relationship Id="rId2" Type="http://schemas.openxmlformats.org/officeDocument/2006/relationships/tags" Target="../tags/tag90.xml"/><Relationship Id="rId16" Type="http://schemas.openxmlformats.org/officeDocument/2006/relationships/image" Target="../media/image11.png"/><Relationship Id="rId20" Type="http://schemas.openxmlformats.org/officeDocument/2006/relationships/image" Target="../media/image15.png"/><Relationship Id="rId29" Type="http://schemas.openxmlformats.org/officeDocument/2006/relationships/image" Target="../media/image24.svg"/><Relationship Id="rId1" Type="http://schemas.openxmlformats.org/officeDocument/2006/relationships/tags" Target="../tags/tag89.xml"/><Relationship Id="rId6" Type="http://schemas.openxmlformats.org/officeDocument/2006/relationships/tags" Target="../tags/tag94.xml"/><Relationship Id="rId11" Type="http://schemas.openxmlformats.org/officeDocument/2006/relationships/tags" Target="../tags/tag99.xml"/><Relationship Id="rId24" Type="http://schemas.openxmlformats.org/officeDocument/2006/relationships/image" Target="../media/image19.png"/><Relationship Id="rId32" Type="http://schemas.openxmlformats.org/officeDocument/2006/relationships/image" Target="../media/image27.png"/><Relationship Id="rId5" Type="http://schemas.openxmlformats.org/officeDocument/2006/relationships/tags" Target="../tags/tag93.xml"/><Relationship Id="rId15" Type="http://schemas.openxmlformats.org/officeDocument/2006/relationships/image" Target="../media/image10.svg"/><Relationship Id="rId23" Type="http://schemas.openxmlformats.org/officeDocument/2006/relationships/image" Target="../media/image18.svg"/><Relationship Id="rId28" Type="http://schemas.openxmlformats.org/officeDocument/2006/relationships/image" Target="../media/image23.png"/><Relationship Id="rId10" Type="http://schemas.openxmlformats.org/officeDocument/2006/relationships/tags" Target="../tags/tag98.xml"/><Relationship Id="rId19" Type="http://schemas.openxmlformats.org/officeDocument/2006/relationships/image" Target="../media/image14.svg"/><Relationship Id="rId31" Type="http://schemas.openxmlformats.org/officeDocument/2006/relationships/image" Target="../media/image26.svg"/><Relationship Id="rId4" Type="http://schemas.openxmlformats.org/officeDocument/2006/relationships/tags" Target="../tags/tag92.xml"/><Relationship Id="rId9" Type="http://schemas.openxmlformats.org/officeDocument/2006/relationships/tags" Target="../tags/tag97.xml"/><Relationship Id="rId14" Type="http://schemas.openxmlformats.org/officeDocument/2006/relationships/image" Target="../media/image9.png"/><Relationship Id="rId22" Type="http://schemas.openxmlformats.org/officeDocument/2006/relationships/image" Target="../media/image17.png"/><Relationship Id="rId27" Type="http://schemas.openxmlformats.org/officeDocument/2006/relationships/image" Target="../media/image22.svg"/><Relationship Id="rId30" Type="http://schemas.openxmlformats.org/officeDocument/2006/relationships/image" Target="../media/image25.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9.xml"/></Relationships>
</file>

<file path=ppt/slides/_rels/slide23.xml.rels><?xml version="1.0" encoding="UTF-8" standalone="yes"?>
<Relationships xmlns="http://schemas.openxmlformats.org/package/2006/relationships"><Relationship Id="rId8" Type="http://schemas.openxmlformats.org/officeDocument/2006/relationships/chart" Target="../charts/chart1.xml"/><Relationship Id="rId3" Type="http://schemas.openxmlformats.org/officeDocument/2006/relationships/tags" Target="../tags/tag102.xml"/><Relationship Id="rId7" Type="http://schemas.openxmlformats.org/officeDocument/2006/relationships/notesSlide" Target="../notesSlides/notesSlide23.xml"/><Relationship Id="rId2" Type="http://schemas.openxmlformats.org/officeDocument/2006/relationships/tags" Target="../tags/tag101.xml"/><Relationship Id="rId1" Type="http://schemas.openxmlformats.org/officeDocument/2006/relationships/tags" Target="../tags/tag100.xml"/><Relationship Id="rId6" Type="http://schemas.openxmlformats.org/officeDocument/2006/relationships/slideLayout" Target="../slideLayouts/slideLayout89.xml"/><Relationship Id="rId5" Type="http://schemas.openxmlformats.org/officeDocument/2006/relationships/tags" Target="../tags/tag104.xml"/><Relationship Id="rId4" Type="http://schemas.openxmlformats.org/officeDocument/2006/relationships/tags" Target="../tags/tag103.xml"/><Relationship Id="rId9" Type="http://schemas.openxmlformats.org/officeDocument/2006/relationships/chart" Target="../charts/chart2.xml"/></Relationships>
</file>

<file path=ppt/slides/_rels/slide24.xml.rels><?xml version="1.0" encoding="UTF-8" standalone="yes"?>
<Relationships xmlns="http://schemas.openxmlformats.org/package/2006/relationships"><Relationship Id="rId8" Type="http://schemas.openxmlformats.org/officeDocument/2006/relationships/tags" Target="../tags/tag112.xml"/><Relationship Id="rId13" Type="http://schemas.openxmlformats.org/officeDocument/2006/relationships/tags" Target="../tags/tag117.xml"/><Relationship Id="rId18" Type="http://schemas.openxmlformats.org/officeDocument/2006/relationships/chart" Target="../charts/chart3.xml"/><Relationship Id="rId3" Type="http://schemas.openxmlformats.org/officeDocument/2006/relationships/tags" Target="../tags/tag107.xml"/><Relationship Id="rId7" Type="http://schemas.openxmlformats.org/officeDocument/2006/relationships/tags" Target="../tags/tag111.xml"/><Relationship Id="rId12" Type="http://schemas.openxmlformats.org/officeDocument/2006/relationships/tags" Target="../tags/tag116.xml"/><Relationship Id="rId17" Type="http://schemas.openxmlformats.org/officeDocument/2006/relationships/notesSlide" Target="../notesSlides/notesSlide24.xml"/><Relationship Id="rId2" Type="http://schemas.openxmlformats.org/officeDocument/2006/relationships/tags" Target="../tags/tag106.xml"/><Relationship Id="rId16" Type="http://schemas.openxmlformats.org/officeDocument/2006/relationships/slideLayout" Target="../slideLayouts/slideLayout89.xml"/><Relationship Id="rId20" Type="http://schemas.openxmlformats.org/officeDocument/2006/relationships/chart" Target="../charts/chart5.xml"/><Relationship Id="rId1" Type="http://schemas.openxmlformats.org/officeDocument/2006/relationships/tags" Target="../tags/tag105.xml"/><Relationship Id="rId6" Type="http://schemas.openxmlformats.org/officeDocument/2006/relationships/tags" Target="../tags/tag110.xml"/><Relationship Id="rId11" Type="http://schemas.openxmlformats.org/officeDocument/2006/relationships/tags" Target="../tags/tag115.xml"/><Relationship Id="rId5" Type="http://schemas.openxmlformats.org/officeDocument/2006/relationships/tags" Target="../tags/tag109.xml"/><Relationship Id="rId15" Type="http://schemas.openxmlformats.org/officeDocument/2006/relationships/tags" Target="../tags/tag119.xml"/><Relationship Id="rId10" Type="http://schemas.openxmlformats.org/officeDocument/2006/relationships/tags" Target="../tags/tag114.xml"/><Relationship Id="rId19" Type="http://schemas.openxmlformats.org/officeDocument/2006/relationships/chart" Target="../charts/chart4.xml"/><Relationship Id="rId4" Type="http://schemas.openxmlformats.org/officeDocument/2006/relationships/tags" Target="../tags/tag108.xml"/><Relationship Id="rId9" Type="http://schemas.openxmlformats.org/officeDocument/2006/relationships/tags" Target="../tags/tag113.xml"/><Relationship Id="rId14" Type="http://schemas.openxmlformats.org/officeDocument/2006/relationships/tags" Target="../tags/tag1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9.xml"/></Relationships>
</file>

<file path=ppt/slides/_rels/slide2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notesSlide" Target="../notesSlides/notesSlide26.xml"/><Relationship Id="rId7" Type="http://schemas.openxmlformats.org/officeDocument/2006/relationships/image" Target="../media/image32.svg"/><Relationship Id="rId2" Type="http://schemas.openxmlformats.org/officeDocument/2006/relationships/slideLayout" Target="../slideLayouts/slideLayout89.xml"/><Relationship Id="rId1" Type="http://schemas.openxmlformats.org/officeDocument/2006/relationships/tags" Target="../tags/tag120.xml"/><Relationship Id="rId6" Type="http://schemas.openxmlformats.org/officeDocument/2006/relationships/image" Target="../media/image31.png"/><Relationship Id="rId11" Type="http://schemas.openxmlformats.org/officeDocument/2006/relationships/image" Target="../media/image36.svg"/><Relationship Id="rId5" Type="http://schemas.openxmlformats.org/officeDocument/2006/relationships/image" Target="../media/image30.svg"/><Relationship Id="rId10" Type="http://schemas.openxmlformats.org/officeDocument/2006/relationships/image" Target="../media/image35.png"/><Relationship Id="rId4" Type="http://schemas.openxmlformats.org/officeDocument/2006/relationships/image" Target="../media/image29.png"/><Relationship Id="rId9" Type="http://schemas.openxmlformats.org/officeDocument/2006/relationships/image" Target="../media/image34.svg"/></Relationships>
</file>

<file path=ppt/slides/_rels/slide27.xml.rels><?xml version="1.0" encoding="UTF-8" standalone="yes"?>
<Relationships xmlns="http://schemas.openxmlformats.org/package/2006/relationships"><Relationship Id="rId8" Type="http://schemas.openxmlformats.org/officeDocument/2006/relationships/image" Target="../media/image42.sv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102.xml"/><Relationship Id="rId6" Type="http://schemas.openxmlformats.org/officeDocument/2006/relationships/image" Target="../media/image40.sv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8.svg"/><Relationship Id="rId9" Type="http://schemas.openxmlformats.org/officeDocument/2006/relationships/image" Target="../media/image43.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89.xml"/><Relationship Id="rId1" Type="http://schemas.openxmlformats.org/officeDocument/2006/relationships/tags" Target="../tags/tag1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9.xml"/></Relationships>
</file>

<file path=ppt/slides/_rels/slide30.xml.rels><?xml version="1.0" encoding="UTF-8" standalone="yes"?>
<Relationships xmlns="http://schemas.openxmlformats.org/package/2006/relationships"><Relationship Id="rId8" Type="http://schemas.openxmlformats.org/officeDocument/2006/relationships/tags" Target="../tags/tag128.xml"/><Relationship Id="rId13" Type="http://schemas.openxmlformats.org/officeDocument/2006/relationships/image" Target="../media/image1.emf"/><Relationship Id="rId3" Type="http://schemas.openxmlformats.org/officeDocument/2006/relationships/tags" Target="../tags/tag123.xml"/><Relationship Id="rId7" Type="http://schemas.openxmlformats.org/officeDocument/2006/relationships/tags" Target="../tags/tag127.xml"/><Relationship Id="rId12" Type="http://schemas.openxmlformats.org/officeDocument/2006/relationships/oleObject" Target="../embeddings/oleObject12.bin"/><Relationship Id="rId2" Type="http://schemas.openxmlformats.org/officeDocument/2006/relationships/tags" Target="../tags/tag122.xml"/><Relationship Id="rId16" Type="http://schemas.openxmlformats.org/officeDocument/2006/relationships/image" Target="../media/image47.png"/><Relationship Id="rId1" Type="http://schemas.openxmlformats.org/officeDocument/2006/relationships/vmlDrawing" Target="../drawings/vmlDrawing12.vml"/><Relationship Id="rId6" Type="http://schemas.openxmlformats.org/officeDocument/2006/relationships/tags" Target="../tags/tag126.xml"/><Relationship Id="rId11" Type="http://schemas.openxmlformats.org/officeDocument/2006/relationships/notesSlide" Target="../notesSlides/notesSlide30.xml"/><Relationship Id="rId5" Type="http://schemas.openxmlformats.org/officeDocument/2006/relationships/tags" Target="../tags/tag125.xml"/><Relationship Id="rId15" Type="http://schemas.openxmlformats.org/officeDocument/2006/relationships/image" Target="../media/image46.png"/><Relationship Id="rId10" Type="http://schemas.openxmlformats.org/officeDocument/2006/relationships/slideLayout" Target="../slideLayouts/slideLayout89.xml"/><Relationship Id="rId4" Type="http://schemas.openxmlformats.org/officeDocument/2006/relationships/tags" Target="../tags/tag124.xml"/><Relationship Id="rId9" Type="http://schemas.openxmlformats.org/officeDocument/2006/relationships/tags" Target="../tags/tag129.xml"/><Relationship Id="rId14" Type="http://schemas.openxmlformats.org/officeDocument/2006/relationships/image" Target="../media/image45.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0.xml"/></Relationships>
</file>

<file path=ppt/slides/_rels/slide32.xml.rels><?xml version="1.0" encoding="UTF-8" standalone="yes"?>
<Relationships xmlns="http://schemas.openxmlformats.org/package/2006/relationships"><Relationship Id="rId8" Type="http://schemas.openxmlformats.org/officeDocument/2006/relationships/tags" Target="../tags/tag137.xml"/><Relationship Id="rId13" Type="http://schemas.openxmlformats.org/officeDocument/2006/relationships/chart" Target="../charts/chart7.xml"/><Relationship Id="rId3" Type="http://schemas.openxmlformats.org/officeDocument/2006/relationships/tags" Target="../tags/tag132.xml"/><Relationship Id="rId7" Type="http://schemas.openxmlformats.org/officeDocument/2006/relationships/tags" Target="../tags/tag136.xml"/><Relationship Id="rId12" Type="http://schemas.openxmlformats.org/officeDocument/2006/relationships/chart" Target="../charts/chart6.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tags" Target="../tags/tag135.xml"/><Relationship Id="rId11" Type="http://schemas.openxmlformats.org/officeDocument/2006/relationships/notesSlide" Target="../notesSlides/notesSlide32.xml"/><Relationship Id="rId5" Type="http://schemas.openxmlformats.org/officeDocument/2006/relationships/tags" Target="../tags/tag134.xml"/><Relationship Id="rId10" Type="http://schemas.openxmlformats.org/officeDocument/2006/relationships/slideLayout" Target="../slideLayouts/slideLayout120.xml"/><Relationship Id="rId4" Type="http://schemas.openxmlformats.org/officeDocument/2006/relationships/tags" Target="../tags/tag133.xml"/><Relationship Id="rId9" Type="http://schemas.openxmlformats.org/officeDocument/2006/relationships/tags" Target="../tags/tag138.xml"/><Relationship Id="rId14" Type="http://schemas.openxmlformats.org/officeDocument/2006/relationships/slide" Target="slide63.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40.xml"/><Relationship Id="rId1" Type="http://schemas.openxmlformats.org/officeDocument/2006/relationships/tags" Target="../tags/tag139.xml"/><Relationship Id="rId5" Type="http://schemas.openxmlformats.org/officeDocument/2006/relationships/slide" Target="slide11.xml"/><Relationship Id="rId4"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42.xml"/><Relationship Id="rId1" Type="http://schemas.openxmlformats.org/officeDocument/2006/relationships/tags" Target="../tags/tag141.xml"/><Relationship Id="rId4"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8" Type="http://schemas.openxmlformats.org/officeDocument/2006/relationships/tags" Target="../tags/tag150.xml"/><Relationship Id="rId13" Type="http://schemas.openxmlformats.org/officeDocument/2006/relationships/tags" Target="../tags/tag155.xml"/><Relationship Id="rId18" Type="http://schemas.openxmlformats.org/officeDocument/2006/relationships/slideLayout" Target="../slideLayouts/slideLayout120.xml"/><Relationship Id="rId3" Type="http://schemas.openxmlformats.org/officeDocument/2006/relationships/tags" Target="../tags/tag145.xml"/><Relationship Id="rId21" Type="http://schemas.openxmlformats.org/officeDocument/2006/relationships/slide" Target="slide72.xml"/><Relationship Id="rId7" Type="http://schemas.openxmlformats.org/officeDocument/2006/relationships/tags" Target="../tags/tag149.xml"/><Relationship Id="rId12" Type="http://schemas.openxmlformats.org/officeDocument/2006/relationships/tags" Target="../tags/tag154.xml"/><Relationship Id="rId17" Type="http://schemas.openxmlformats.org/officeDocument/2006/relationships/tags" Target="../tags/tag159.xml"/><Relationship Id="rId2" Type="http://schemas.openxmlformats.org/officeDocument/2006/relationships/tags" Target="../tags/tag144.xml"/><Relationship Id="rId16" Type="http://schemas.openxmlformats.org/officeDocument/2006/relationships/tags" Target="../tags/tag158.xml"/><Relationship Id="rId20" Type="http://schemas.openxmlformats.org/officeDocument/2006/relationships/chart" Target="../charts/chart8.xml"/><Relationship Id="rId1" Type="http://schemas.openxmlformats.org/officeDocument/2006/relationships/tags" Target="../tags/tag143.xml"/><Relationship Id="rId6" Type="http://schemas.openxmlformats.org/officeDocument/2006/relationships/tags" Target="../tags/tag148.xml"/><Relationship Id="rId11" Type="http://schemas.openxmlformats.org/officeDocument/2006/relationships/tags" Target="../tags/tag153.xml"/><Relationship Id="rId5" Type="http://schemas.openxmlformats.org/officeDocument/2006/relationships/tags" Target="../tags/tag147.xml"/><Relationship Id="rId15" Type="http://schemas.openxmlformats.org/officeDocument/2006/relationships/tags" Target="../tags/tag157.xml"/><Relationship Id="rId10" Type="http://schemas.openxmlformats.org/officeDocument/2006/relationships/tags" Target="../tags/tag152.xml"/><Relationship Id="rId19" Type="http://schemas.openxmlformats.org/officeDocument/2006/relationships/notesSlide" Target="../notesSlides/notesSlide35.xml"/><Relationship Id="rId4" Type="http://schemas.openxmlformats.org/officeDocument/2006/relationships/tags" Target="../tags/tag146.xml"/><Relationship Id="rId9" Type="http://schemas.openxmlformats.org/officeDocument/2006/relationships/tags" Target="../tags/tag151.xml"/><Relationship Id="rId14" Type="http://schemas.openxmlformats.org/officeDocument/2006/relationships/tags" Target="../tags/tag156.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61.xml"/><Relationship Id="rId1" Type="http://schemas.openxmlformats.org/officeDocument/2006/relationships/tags" Target="../tags/tag160.xml"/><Relationship Id="rId5" Type="http://schemas.openxmlformats.org/officeDocument/2006/relationships/slide" Target="slide11.xml"/><Relationship Id="rId4"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63.xml"/><Relationship Id="rId1" Type="http://schemas.openxmlformats.org/officeDocument/2006/relationships/tags" Target="../tags/tag162.xml"/><Relationship Id="rId4"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8" Type="http://schemas.openxmlformats.org/officeDocument/2006/relationships/tags" Target="../tags/tag171.xml"/><Relationship Id="rId3" Type="http://schemas.openxmlformats.org/officeDocument/2006/relationships/tags" Target="../tags/tag166.xml"/><Relationship Id="rId7" Type="http://schemas.openxmlformats.org/officeDocument/2006/relationships/tags" Target="../tags/tag170.xml"/><Relationship Id="rId12" Type="http://schemas.openxmlformats.org/officeDocument/2006/relationships/slide" Target="slide76.xml"/><Relationship Id="rId2" Type="http://schemas.openxmlformats.org/officeDocument/2006/relationships/tags" Target="../tags/tag165.xml"/><Relationship Id="rId1" Type="http://schemas.openxmlformats.org/officeDocument/2006/relationships/tags" Target="../tags/tag164.xml"/><Relationship Id="rId6" Type="http://schemas.openxmlformats.org/officeDocument/2006/relationships/tags" Target="../tags/tag169.xml"/><Relationship Id="rId11" Type="http://schemas.openxmlformats.org/officeDocument/2006/relationships/chart" Target="../charts/chart9.xml"/><Relationship Id="rId5" Type="http://schemas.openxmlformats.org/officeDocument/2006/relationships/tags" Target="../tags/tag168.xml"/><Relationship Id="rId10" Type="http://schemas.openxmlformats.org/officeDocument/2006/relationships/notesSlide" Target="../notesSlides/notesSlide38.xml"/><Relationship Id="rId4" Type="http://schemas.openxmlformats.org/officeDocument/2006/relationships/tags" Target="../tags/tag167.xml"/><Relationship Id="rId9" Type="http://schemas.openxmlformats.org/officeDocument/2006/relationships/slideLayout" Target="../slideLayouts/slideLayout120.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73.xml"/><Relationship Id="rId1" Type="http://schemas.openxmlformats.org/officeDocument/2006/relationships/tags" Target="../tags/tag172.xml"/><Relationship Id="rId5" Type="http://schemas.openxmlformats.org/officeDocument/2006/relationships/slide" Target="slide11.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9.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75.xml"/><Relationship Id="rId1" Type="http://schemas.openxmlformats.org/officeDocument/2006/relationships/tags" Target="../tags/tag174.xml"/><Relationship Id="rId5" Type="http://schemas.openxmlformats.org/officeDocument/2006/relationships/slide" Target="slide11.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120.xml"/><Relationship Id="rId2" Type="http://schemas.openxmlformats.org/officeDocument/2006/relationships/tags" Target="../tags/tag177.xml"/><Relationship Id="rId1" Type="http://schemas.openxmlformats.org/officeDocument/2006/relationships/tags" Target="../tags/tag176.xml"/><Relationship Id="rId4"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8" Type="http://schemas.openxmlformats.org/officeDocument/2006/relationships/image" Target="../media/image51.svg"/><Relationship Id="rId13" Type="http://schemas.openxmlformats.org/officeDocument/2006/relationships/image" Target="../media/image39.png"/><Relationship Id="rId3" Type="http://schemas.openxmlformats.org/officeDocument/2006/relationships/slideLayout" Target="../slideLayouts/slideLayout120.xml"/><Relationship Id="rId7" Type="http://schemas.openxmlformats.org/officeDocument/2006/relationships/image" Target="../media/image50.png"/><Relationship Id="rId12" Type="http://schemas.openxmlformats.org/officeDocument/2006/relationships/image" Target="../media/image42.svg"/><Relationship Id="rId2" Type="http://schemas.openxmlformats.org/officeDocument/2006/relationships/tags" Target="../tags/tag179.xml"/><Relationship Id="rId1" Type="http://schemas.openxmlformats.org/officeDocument/2006/relationships/tags" Target="../tags/tag178.xml"/><Relationship Id="rId6" Type="http://schemas.openxmlformats.org/officeDocument/2006/relationships/image" Target="../media/image49.svg"/><Relationship Id="rId11" Type="http://schemas.openxmlformats.org/officeDocument/2006/relationships/image" Target="../media/image41.png"/><Relationship Id="rId5" Type="http://schemas.openxmlformats.org/officeDocument/2006/relationships/image" Target="../media/image48.png"/><Relationship Id="rId10" Type="http://schemas.openxmlformats.org/officeDocument/2006/relationships/image" Target="../media/image53.svg"/><Relationship Id="rId4" Type="http://schemas.openxmlformats.org/officeDocument/2006/relationships/notesSlide" Target="../notesSlides/notesSlide42.xml"/><Relationship Id="rId9" Type="http://schemas.openxmlformats.org/officeDocument/2006/relationships/image" Target="../media/image52.png"/><Relationship Id="rId14" Type="http://schemas.openxmlformats.org/officeDocument/2006/relationships/image" Target="../media/image40.svg"/></Relationships>
</file>

<file path=ppt/slides/_rels/slide43.xml.rels><?xml version="1.0" encoding="UTF-8" standalone="yes"?>
<Relationships xmlns="http://schemas.openxmlformats.org/package/2006/relationships"><Relationship Id="rId8" Type="http://schemas.openxmlformats.org/officeDocument/2006/relationships/tags" Target="../tags/tag187.xml"/><Relationship Id="rId13" Type="http://schemas.openxmlformats.org/officeDocument/2006/relationships/chart" Target="../charts/chart12.xml"/><Relationship Id="rId3" Type="http://schemas.openxmlformats.org/officeDocument/2006/relationships/tags" Target="../tags/tag182.xml"/><Relationship Id="rId7" Type="http://schemas.openxmlformats.org/officeDocument/2006/relationships/tags" Target="../tags/tag186.xml"/><Relationship Id="rId12" Type="http://schemas.openxmlformats.org/officeDocument/2006/relationships/chart" Target="../charts/chart11.xml"/><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tags" Target="../tags/tag185.xml"/><Relationship Id="rId11" Type="http://schemas.openxmlformats.org/officeDocument/2006/relationships/chart" Target="../charts/chart10.xml"/><Relationship Id="rId5" Type="http://schemas.openxmlformats.org/officeDocument/2006/relationships/tags" Target="../tags/tag184.xml"/><Relationship Id="rId10" Type="http://schemas.openxmlformats.org/officeDocument/2006/relationships/notesSlide" Target="../notesSlides/notesSlide43.xml"/><Relationship Id="rId4" Type="http://schemas.openxmlformats.org/officeDocument/2006/relationships/tags" Target="../tags/tag183.xml"/><Relationship Id="rId9" Type="http://schemas.openxmlformats.org/officeDocument/2006/relationships/slideLayout" Target="../slideLayouts/slideLayout120.xml"/><Relationship Id="rId14" Type="http://schemas.openxmlformats.org/officeDocument/2006/relationships/slide" Target="slide84.xml"/></Relationships>
</file>

<file path=ppt/slides/_rels/slide44.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44.xml"/><Relationship Id="rId1" Type="http://schemas.openxmlformats.org/officeDocument/2006/relationships/slideLayout" Target="../slideLayouts/slideLayout120.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20.xml"/><Relationship Id="rId1" Type="http://schemas.openxmlformats.org/officeDocument/2006/relationships/tags" Target="../tags/tag188.xml"/></Relationships>
</file>

<file path=ppt/slides/_rels/slide46.xml.rels><?xml version="1.0" encoding="UTF-8" standalone="yes"?>
<Relationships xmlns="http://schemas.openxmlformats.org/package/2006/relationships"><Relationship Id="rId8" Type="http://schemas.openxmlformats.org/officeDocument/2006/relationships/diagramData" Target="../diagrams/data1.xml"/><Relationship Id="rId13" Type="http://schemas.openxmlformats.org/officeDocument/2006/relationships/diagramData" Target="../diagrams/data2.xml"/><Relationship Id="rId18" Type="http://schemas.openxmlformats.org/officeDocument/2006/relationships/slide" Target="slide88.xml"/><Relationship Id="rId3" Type="http://schemas.openxmlformats.org/officeDocument/2006/relationships/tags" Target="../tags/tag191.xml"/><Relationship Id="rId7" Type="http://schemas.openxmlformats.org/officeDocument/2006/relationships/notesSlide" Target="../notesSlides/notesSlide46.xml"/><Relationship Id="rId12" Type="http://schemas.microsoft.com/office/2007/relationships/diagramDrawing" Target="../diagrams/drawing1.xml"/><Relationship Id="rId17" Type="http://schemas.microsoft.com/office/2007/relationships/diagramDrawing" Target="../diagrams/drawing2.xml"/><Relationship Id="rId2" Type="http://schemas.openxmlformats.org/officeDocument/2006/relationships/tags" Target="../tags/tag190.xml"/><Relationship Id="rId16" Type="http://schemas.openxmlformats.org/officeDocument/2006/relationships/diagramColors" Target="../diagrams/colors2.xml"/><Relationship Id="rId1" Type="http://schemas.openxmlformats.org/officeDocument/2006/relationships/tags" Target="../tags/tag189.xml"/><Relationship Id="rId6" Type="http://schemas.openxmlformats.org/officeDocument/2006/relationships/slideLayout" Target="../slideLayouts/slideLayout120.xml"/><Relationship Id="rId11" Type="http://schemas.openxmlformats.org/officeDocument/2006/relationships/diagramColors" Target="../diagrams/colors1.xml"/><Relationship Id="rId5" Type="http://schemas.openxmlformats.org/officeDocument/2006/relationships/tags" Target="../tags/tag193.xml"/><Relationship Id="rId15" Type="http://schemas.openxmlformats.org/officeDocument/2006/relationships/diagramQuickStyle" Target="../diagrams/quickStyle2.xml"/><Relationship Id="rId10" Type="http://schemas.openxmlformats.org/officeDocument/2006/relationships/diagramQuickStyle" Target="../diagrams/quickStyle1.xml"/><Relationship Id="rId4" Type="http://schemas.openxmlformats.org/officeDocument/2006/relationships/tags" Target="../tags/tag192.xml"/><Relationship Id="rId9" Type="http://schemas.openxmlformats.org/officeDocument/2006/relationships/diagramLayout" Target="../diagrams/layout1.xml"/><Relationship Id="rId14" Type="http://schemas.openxmlformats.org/officeDocument/2006/relationships/diagramLayout" Target="../diagrams/layout2.xml"/></Relationships>
</file>

<file path=ppt/slides/_rels/slide47.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47.xml"/><Relationship Id="rId1" Type="http://schemas.openxmlformats.org/officeDocument/2006/relationships/slideLayout" Target="../slideLayouts/slideLayout1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20.xml"/></Relationships>
</file>

<file path=ppt/slides/_rels/slide49.xml.rels><?xml version="1.0" encoding="UTF-8" standalone="yes"?>
<Relationships xmlns="http://schemas.openxmlformats.org/package/2006/relationships"><Relationship Id="rId8" Type="http://schemas.openxmlformats.org/officeDocument/2006/relationships/tags" Target="../tags/tag200.xml"/><Relationship Id="rId13" Type="http://schemas.openxmlformats.org/officeDocument/2006/relationships/oleObject" Target="../embeddings/oleObject13.bin"/><Relationship Id="rId3" Type="http://schemas.openxmlformats.org/officeDocument/2006/relationships/tags" Target="../tags/tag195.xml"/><Relationship Id="rId7" Type="http://schemas.openxmlformats.org/officeDocument/2006/relationships/tags" Target="../tags/tag199.xml"/><Relationship Id="rId12" Type="http://schemas.openxmlformats.org/officeDocument/2006/relationships/notesSlide" Target="../notesSlides/notesSlide49.xml"/><Relationship Id="rId17" Type="http://schemas.openxmlformats.org/officeDocument/2006/relationships/slide" Target="slide92.xml"/><Relationship Id="rId2" Type="http://schemas.openxmlformats.org/officeDocument/2006/relationships/tags" Target="../tags/tag194.xml"/><Relationship Id="rId16" Type="http://schemas.openxmlformats.org/officeDocument/2006/relationships/chart" Target="../charts/chart14.xml"/><Relationship Id="rId1" Type="http://schemas.openxmlformats.org/officeDocument/2006/relationships/vmlDrawing" Target="../drawings/vmlDrawing13.vml"/><Relationship Id="rId6" Type="http://schemas.openxmlformats.org/officeDocument/2006/relationships/tags" Target="../tags/tag198.xml"/><Relationship Id="rId11" Type="http://schemas.openxmlformats.org/officeDocument/2006/relationships/slideLayout" Target="../slideLayouts/slideLayout120.xml"/><Relationship Id="rId5" Type="http://schemas.openxmlformats.org/officeDocument/2006/relationships/tags" Target="../tags/tag197.xml"/><Relationship Id="rId15" Type="http://schemas.openxmlformats.org/officeDocument/2006/relationships/chart" Target="../charts/chart13.xml"/><Relationship Id="rId10" Type="http://schemas.openxmlformats.org/officeDocument/2006/relationships/tags" Target="../tags/tag202.xml"/><Relationship Id="rId4" Type="http://schemas.openxmlformats.org/officeDocument/2006/relationships/tags" Target="../tags/tag196.xml"/><Relationship Id="rId9" Type="http://schemas.openxmlformats.org/officeDocument/2006/relationships/tags" Target="../tags/tag201.xml"/><Relationship Id="rId14" Type="http://schemas.openxmlformats.org/officeDocument/2006/relationships/image" Target="../media/image1.emf"/></Relationships>
</file>

<file path=ppt/slides/_rels/slide5.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5.xml"/><Relationship Id="rId1" Type="http://schemas.openxmlformats.org/officeDocument/2006/relationships/slideLayout" Target="../slideLayouts/slideLayout89.xml"/></Relationships>
</file>

<file path=ppt/slides/_rels/slide50.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50.xml"/><Relationship Id="rId1" Type="http://schemas.openxmlformats.org/officeDocument/2006/relationships/slideLayout" Target="../slideLayouts/slideLayout12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0.xml"/></Relationships>
</file>

<file path=ppt/slides/_rels/slide53.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notesSlide" Target="../notesSlides/notesSlide53.xml"/><Relationship Id="rId7" Type="http://schemas.openxmlformats.org/officeDocument/2006/relationships/image" Target="../media/image40.svg"/><Relationship Id="rId2" Type="http://schemas.openxmlformats.org/officeDocument/2006/relationships/slideLayout" Target="../slideLayouts/slideLayout120.xml"/><Relationship Id="rId1" Type="http://schemas.openxmlformats.org/officeDocument/2006/relationships/tags" Target="../tags/tag203.xml"/><Relationship Id="rId6" Type="http://schemas.openxmlformats.org/officeDocument/2006/relationships/image" Target="../media/image39.png"/><Relationship Id="rId5" Type="http://schemas.openxmlformats.org/officeDocument/2006/relationships/image" Target="../media/image53.svg"/><Relationship Id="rId4" Type="http://schemas.openxmlformats.org/officeDocument/2006/relationships/image" Target="../media/image52.png"/><Relationship Id="rId9" Type="http://schemas.openxmlformats.org/officeDocument/2006/relationships/image" Target="../media/image55.svg"/></Relationships>
</file>

<file path=ppt/slides/_rels/slide54.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tags" Target="../tags/tag206.xml"/><Relationship Id="rId7" Type="http://schemas.openxmlformats.org/officeDocument/2006/relationships/tags" Target="../tags/tag210.xml"/><Relationship Id="rId2" Type="http://schemas.openxmlformats.org/officeDocument/2006/relationships/tags" Target="../tags/tag205.xml"/><Relationship Id="rId1" Type="http://schemas.openxmlformats.org/officeDocument/2006/relationships/tags" Target="../tags/tag204.xml"/><Relationship Id="rId6" Type="http://schemas.openxmlformats.org/officeDocument/2006/relationships/tags" Target="../tags/tag209.xml"/><Relationship Id="rId11" Type="http://schemas.openxmlformats.org/officeDocument/2006/relationships/slide" Target="slide98.xml"/><Relationship Id="rId5" Type="http://schemas.openxmlformats.org/officeDocument/2006/relationships/tags" Target="../tags/tag208.xml"/><Relationship Id="rId10" Type="http://schemas.openxmlformats.org/officeDocument/2006/relationships/chart" Target="../charts/chart15.xml"/><Relationship Id="rId4" Type="http://schemas.openxmlformats.org/officeDocument/2006/relationships/tags" Target="../tags/tag207.xml"/><Relationship Id="rId9"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55.xml"/><Relationship Id="rId1" Type="http://schemas.openxmlformats.org/officeDocument/2006/relationships/slideLayout" Target="../slideLayouts/slideLayout12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51.xml"/></Relationships>
</file>

<file path=ppt/slides/_rels/slide58.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8.png"/><Relationship Id="rId7" Type="http://schemas.openxmlformats.org/officeDocument/2006/relationships/image" Target="../media/image56.png"/><Relationship Id="rId2" Type="http://schemas.openxmlformats.org/officeDocument/2006/relationships/notesSlide" Target="../notesSlides/notesSlide58.xml"/><Relationship Id="rId1" Type="http://schemas.openxmlformats.org/officeDocument/2006/relationships/slideLayout" Target="../slideLayouts/slideLayout151.xml"/><Relationship Id="rId6" Type="http://schemas.openxmlformats.org/officeDocument/2006/relationships/image" Target="../media/image53.svg"/><Relationship Id="rId5" Type="http://schemas.openxmlformats.org/officeDocument/2006/relationships/image" Target="../media/image52.png"/><Relationship Id="rId10" Type="http://schemas.openxmlformats.org/officeDocument/2006/relationships/image" Target="../media/image40.svg"/><Relationship Id="rId4" Type="http://schemas.openxmlformats.org/officeDocument/2006/relationships/image" Target="../media/image49.svg"/><Relationship Id="rId9" Type="http://schemas.openxmlformats.org/officeDocument/2006/relationships/image" Target="../media/image39.png"/></Relationships>
</file>

<file path=ppt/slides/_rels/slide59.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tags" Target="../tags/tag213.xml"/><Relationship Id="rId7" Type="http://schemas.openxmlformats.org/officeDocument/2006/relationships/chart" Target="../charts/chart16.xml"/><Relationship Id="rId12" Type="http://schemas.openxmlformats.org/officeDocument/2006/relationships/slide" Target="slide104.xml"/><Relationship Id="rId2" Type="http://schemas.openxmlformats.org/officeDocument/2006/relationships/tags" Target="../tags/tag212.xml"/><Relationship Id="rId1" Type="http://schemas.openxmlformats.org/officeDocument/2006/relationships/tags" Target="../tags/tag211.xml"/><Relationship Id="rId6" Type="http://schemas.openxmlformats.org/officeDocument/2006/relationships/notesSlide" Target="../notesSlides/notesSlide59.xml"/><Relationship Id="rId11" Type="http://schemas.openxmlformats.org/officeDocument/2006/relationships/image" Target="../media/image61.svg"/><Relationship Id="rId5" Type="http://schemas.openxmlformats.org/officeDocument/2006/relationships/slideLayout" Target="../slideLayouts/slideLayout151.xml"/><Relationship Id="rId10" Type="http://schemas.openxmlformats.org/officeDocument/2006/relationships/image" Target="../media/image60.png"/><Relationship Id="rId4" Type="http://schemas.openxmlformats.org/officeDocument/2006/relationships/tags" Target="../tags/tag214.xml"/><Relationship Id="rId9" Type="http://schemas.openxmlformats.org/officeDocument/2006/relationships/image" Target="../media/image59.svg"/></Relationships>
</file>

<file path=ppt/slides/_rels/slide6.xml.rels><?xml version="1.0" encoding="UTF-8" standalone="yes"?>
<Relationships xmlns="http://schemas.openxmlformats.org/package/2006/relationships"><Relationship Id="rId8" Type="http://schemas.openxmlformats.org/officeDocument/2006/relationships/tags" Target="../tags/tag20.xml"/><Relationship Id="rId13" Type="http://schemas.openxmlformats.org/officeDocument/2006/relationships/tags" Target="../tags/tag25.xml"/><Relationship Id="rId3" Type="http://schemas.openxmlformats.org/officeDocument/2006/relationships/tags" Target="../tags/tag15.xml"/><Relationship Id="rId7" Type="http://schemas.openxmlformats.org/officeDocument/2006/relationships/tags" Target="../tags/tag19.xml"/><Relationship Id="rId12" Type="http://schemas.openxmlformats.org/officeDocument/2006/relationships/tags" Target="../tags/tag24.xml"/><Relationship Id="rId2" Type="http://schemas.openxmlformats.org/officeDocument/2006/relationships/tags" Target="../tags/tag14.xml"/><Relationship Id="rId16" Type="http://schemas.openxmlformats.org/officeDocument/2006/relationships/notesSlide" Target="../notesSlides/notesSlide6.xml"/><Relationship Id="rId1" Type="http://schemas.openxmlformats.org/officeDocument/2006/relationships/tags" Target="../tags/tag13.xml"/><Relationship Id="rId6" Type="http://schemas.openxmlformats.org/officeDocument/2006/relationships/tags" Target="../tags/tag18.xml"/><Relationship Id="rId11" Type="http://schemas.openxmlformats.org/officeDocument/2006/relationships/tags" Target="../tags/tag23.xml"/><Relationship Id="rId5" Type="http://schemas.openxmlformats.org/officeDocument/2006/relationships/tags" Target="../tags/tag17.xml"/><Relationship Id="rId15" Type="http://schemas.openxmlformats.org/officeDocument/2006/relationships/slideLayout" Target="../slideLayouts/slideLayout102.xml"/><Relationship Id="rId10" Type="http://schemas.openxmlformats.org/officeDocument/2006/relationships/tags" Target="../tags/tag22.xml"/><Relationship Id="rId4" Type="http://schemas.openxmlformats.org/officeDocument/2006/relationships/tags" Target="../tags/tag16.xml"/><Relationship Id="rId9" Type="http://schemas.openxmlformats.org/officeDocument/2006/relationships/tags" Target="../tags/tag21.xml"/><Relationship Id="rId14" Type="http://schemas.openxmlformats.org/officeDocument/2006/relationships/tags" Target="../tags/tag26.xml"/></Relationships>
</file>

<file path=ppt/slides/_rels/slide60.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60.xml"/><Relationship Id="rId1" Type="http://schemas.openxmlformats.org/officeDocument/2006/relationships/slideLayout" Target="../slideLayouts/slideLayout15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5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51.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16.xml"/><Relationship Id="rId1" Type="http://schemas.openxmlformats.org/officeDocument/2006/relationships/tags" Target="../tags/tag215.xml"/><Relationship Id="rId5" Type="http://schemas.openxmlformats.org/officeDocument/2006/relationships/slide" Target="slide32.xml"/><Relationship Id="rId4"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18.xml"/><Relationship Id="rId1" Type="http://schemas.openxmlformats.org/officeDocument/2006/relationships/tags" Target="../tags/tag217.xml"/><Relationship Id="rId4"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20.xml"/><Relationship Id="rId1" Type="http://schemas.openxmlformats.org/officeDocument/2006/relationships/tags" Target="../tags/tag219.xml"/><Relationship Id="rId4"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22.xml"/><Relationship Id="rId1" Type="http://schemas.openxmlformats.org/officeDocument/2006/relationships/tags" Target="../tags/tag221.xml"/><Relationship Id="rId4"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24.xml"/><Relationship Id="rId1" Type="http://schemas.openxmlformats.org/officeDocument/2006/relationships/tags" Target="../tags/tag223.xml"/><Relationship Id="rId5" Type="http://schemas.openxmlformats.org/officeDocument/2006/relationships/chart" Target="../charts/chart17.xml"/><Relationship Id="rId4"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26.xml"/><Relationship Id="rId1" Type="http://schemas.openxmlformats.org/officeDocument/2006/relationships/tags" Target="../tags/tag225.xml"/><Relationship Id="rId5" Type="http://schemas.openxmlformats.org/officeDocument/2006/relationships/chart" Target="../charts/chart18.xml"/><Relationship Id="rId4"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3" Type="http://schemas.openxmlformats.org/officeDocument/2006/relationships/tags" Target="../tags/tag229.xml"/><Relationship Id="rId7" Type="http://schemas.openxmlformats.org/officeDocument/2006/relationships/chart" Target="../charts/chart19.xml"/><Relationship Id="rId2" Type="http://schemas.openxmlformats.org/officeDocument/2006/relationships/tags" Target="../tags/tag228.xml"/><Relationship Id="rId1" Type="http://schemas.openxmlformats.org/officeDocument/2006/relationships/tags" Target="../tags/tag227.xml"/><Relationship Id="rId6" Type="http://schemas.openxmlformats.org/officeDocument/2006/relationships/notesSlide" Target="../notesSlides/notesSlide69.xml"/><Relationship Id="rId5" Type="http://schemas.openxmlformats.org/officeDocument/2006/relationships/slideLayout" Target="../slideLayouts/slideLayout164.xml"/><Relationship Id="rId4" Type="http://schemas.openxmlformats.org/officeDocument/2006/relationships/tags" Target="../tags/tag230.xml"/></Relationships>
</file>

<file path=ppt/slides/_rels/slide7.xml.rels><?xml version="1.0" encoding="UTF-8" standalone="yes"?>
<Relationships xmlns="http://schemas.openxmlformats.org/package/2006/relationships"><Relationship Id="rId3" Type="http://schemas.openxmlformats.org/officeDocument/2006/relationships/tags" Target="../tags/tag28.xml"/><Relationship Id="rId7" Type="http://schemas.openxmlformats.org/officeDocument/2006/relationships/image" Target="../media/image1.emf"/><Relationship Id="rId2" Type="http://schemas.openxmlformats.org/officeDocument/2006/relationships/tags" Target="../tags/tag27.xml"/><Relationship Id="rId1" Type="http://schemas.openxmlformats.org/officeDocument/2006/relationships/vmlDrawing" Target="../drawings/vmlDrawing7.vml"/><Relationship Id="rId6" Type="http://schemas.openxmlformats.org/officeDocument/2006/relationships/oleObject" Target="../embeddings/oleObject7.bin"/><Relationship Id="rId5" Type="http://schemas.openxmlformats.org/officeDocument/2006/relationships/notesSlide" Target="../notesSlides/notesSlide7.xml"/><Relationship Id="rId4" Type="http://schemas.openxmlformats.org/officeDocument/2006/relationships/slideLayout" Target="../slideLayouts/slideLayout89.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32.xml"/><Relationship Id="rId1" Type="http://schemas.openxmlformats.org/officeDocument/2006/relationships/tags" Target="../tags/tag231.xml"/><Relationship Id="rId5" Type="http://schemas.openxmlformats.org/officeDocument/2006/relationships/chart" Target="../charts/chart20.xml"/><Relationship Id="rId4"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34.xml"/><Relationship Id="rId1" Type="http://schemas.openxmlformats.org/officeDocument/2006/relationships/tags" Target="../tags/tag233.xml"/><Relationship Id="rId4"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36.xml"/><Relationship Id="rId1" Type="http://schemas.openxmlformats.org/officeDocument/2006/relationships/tags" Target="../tags/tag235.xml"/><Relationship Id="rId5" Type="http://schemas.openxmlformats.org/officeDocument/2006/relationships/slide" Target="slide35.xml"/><Relationship Id="rId4"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38.xml"/><Relationship Id="rId1" Type="http://schemas.openxmlformats.org/officeDocument/2006/relationships/tags" Target="../tags/tag237.xml"/><Relationship Id="rId4"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3" Type="http://schemas.openxmlformats.org/officeDocument/2006/relationships/tags" Target="../tags/tag241.xml"/><Relationship Id="rId2" Type="http://schemas.openxmlformats.org/officeDocument/2006/relationships/tags" Target="../tags/tag240.xml"/><Relationship Id="rId1" Type="http://schemas.openxmlformats.org/officeDocument/2006/relationships/tags" Target="../tags/tag239.xml"/><Relationship Id="rId5" Type="http://schemas.openxmlformats.org/officeDocument/2006/relationships/notesSlide" Target="../notesSlides/notesSlide74.xml"/><Relationship Id="rId4" Type="http://schemas.openxmlformats.org/officeDocument/2006/relationships/slideLayout" Target="../slideLayouts/slideLayout164.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43.xml"/><Relationship Id="rId1" Type="http://schemas.openxmlformats.org/officeDocument/2006/relationships/tags" Target="../tags/tag242.xml"/><Relationship Id="rId4"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45.xml"/><Relationship Id="rId1" Type="http://schemas.openxmlformats.org/officeDocument/2006/relationships/tags" Target="../tags/tag244.xml"/><Relationship Id="rId5" Type="http://schemas.openxmlformats.org/officeDocument/2006/relationships/slide" Target="slide38.xml"/><Relationship Id="rId4"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47.xml"/><Relationship Id="rId1" Type="http://schemas.openxmlformats.org/officeDocument/2006/relationships/tags" Target="../tags/tag246.xml"/><Relationship Id="rId4"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49.xml"/><Relationship Id="rId1" Type="http://schemas.openxmlformats.org/officeDocument/2006/relationships/tags" Target="../tags/tag248.xml"/><Relationship Id="rId6" Type="http://schemas.openxmlformats.org/officeDocument/2006/relationships/chart" Target="../charts/chart22.xml"/><Relationship Id="rId5" Type="http://schemas.openxmlformats.org/officeDocument/2006/relationships/chart" Target="../charts/chart21.xml"/><Relationship Id="rId4"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164.xml"/><Relationship Id="rId7" Type="http://schemas.openxmlformats.org/officeDocument/2006/relationships/chart" Target="../charts/chart25.xml"/><Relationship Id="rId2" Type="http://schemas.openxmlformats.org/officeDocument/2006/relationships/tags" Target="../tags/tag251.xml"/><Relationship Id="rId1" Type="http://schemas.openxmlformats.org/officeDocument/2006/relationships/tags" Target="../tags/tag250.xml"/><Relationship Id="rId6" Type="http://schemas.openxmlformats.org/officeDocument/2006/relationships/chart" Target="../charts/chart24.xml"/><Relationship Id="rId5" Type="http://schemas.openxmlformats.org/officeDocument/2006/relationships/chart" Target="../charts/chart23.xml"/><Relationship Id="rId4"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89.xml"/><Relationship Id="rId2" Type="http://schemas.openxmlformats.org/officeDocument/2006/relationships/tags" Target="../tags/tag29.xml"/><Relationship Id="rId1" Type="http://schemas.openxmlformats.org/officeDocument/2006/relationships/vmlDrawing" Target="../drawings/vmlDrawing8.vml"/><Relationship Id="rId6" Type="http://schemas.openxmlformats.org/officeDocument/2006/relationships/image" Target="../media/image1.emf"/><Relationship Id="rId5" Type="http://schemas.openxmlformats.org/officeDocument/2006/relationships/oleObject" Target="../embeddings/oleObject8.bin"/><Relationship Id="rId4"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tags" Target="../tags/tag253.xml"/><Relationship Id="rId1" Type="http://schemas.openxmlformats.org/officeDocument/2006/relationships/tags" Target="../tags/tag252.xml"/><Relationship Id="rId5" Type="http://schemas.openxmlformats.org/officeDocument/2006/relationships/chart" Target="../charts/chart26.xml"/><Relationship Id="rId4"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133.xml"/><Relationship Id="rId2" Type="http://schemas.openxmlformats.org/officeDocument/2006/relationships/tags" Target="../tags/tag255.xml"/><Relationship Id="rId1" Type="http://schemas.openxmlformats.org/officeDocument/2006/relationships/tags" Target="../tags/tag254.xml"/><Relationship Id="rId4"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133.xml"/><Relationship Id="rId2" Type="http://schemas.openxmlformats.org/officeDocument/2006/relationships/tags" Target="../tags/tag257.xml"/><Relationship Id="rId1" Type="http://schemas.openxmlformats.org/officeDocument/2006/relationships/tags" Target="../tags/tag256.xml"/><Relationship Id="rId4"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133.xml"/><Relationship Id="rId2" Type="http://schemas.openxmlformats.org/officeDocument/2006/relationships/tags" Target="../tags/tag259.xml"/><Relationship Id="rId1" Type="http://schemas.openxmlformats.org/officeDocument/2006/relationships/tags" Target="../tags/tag258.xml"/><Relationship Id="rId4"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notesSlide" Target="../notesSlides/notesSlide84.xml"/><Relationship Id="rId1" Type="http://schemas.openxmlformats.org/officeDocument/2006/relationships/slideLayout" Target="../slideLayouts/slideLayout133.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33.xml"/><Relationship Id="rId1" Type="http://schemas.openxmlformats.org/officeDocument/2006/relationships/tags" Target="../tags/tag260.xml"/><Relationship Id="rId6" Type="http://schemas.openxmlformats.org/officeDocument/2006/relationships/chart" Target="../charts/chart29.xml"/><Relationship Id="rId5" Type="http://schemas.openxmlformats.org/officeDocument/2006/relationships/chart" Target="../charts/chart28.xml"/><Relationship Id="rId4" Type="http://schemas.openxmlformats.org/officeDocument/2006/relationships/chart" Target="../charts/chart27.xml"/></Relationships>
</file>

<file path=ppt/slides/_rels/slide86.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86.xml"/><Relationship Id="rId1" Type="http://schemas.openxmlformats.org/officeDocument/2006/relationships/slideLayout" Target="../slideLayouts/slideLayout133.xml"/></Relationships>
</file>

<file path=ppt/slides/_rels/slide87.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87.xml"/><Relationship Id="rId1" Type="http://schemas.openxmlformats.org/officeDocument/2006/relationships/slideLayout" Target="../slideLayouts/slideLayout133.xml"/><Relationship Id="rId5" Type="http://schemas.openxmlformats.org/officeDocument/2006/relationships/chart" Target="../charts/chart33.xml"/><Relationship Id="rId4" Type="http://schemas.openxmlformats.org/officeDocument/2006/relationships/chart" Target="../charts/chart32.xml"/></Relationships>
</file>

<file path=ppt/slides/_rels/slide88.xml.rels><?xml version="1.0" encoding="UTF-8" standalone="yes"?>
<Relationships xmlns="http://schemas.openxmlformats.org/package/2006/relationships"><Relationship Id="rId3" Type="http://schemas.openxmlformats.org/officeDocument/2006/relationships/slide" Target="slide46.xml"/><Relationship Id="rId2" Type="http://schemas.openxmlformats.org/officeDocument/2006/relationships/notesSlide" Target="../notesSlides/notesSlide88.xml"/><Relationship Id="rId1" Type="http://schemas.openxmlformats.org/officeDocument/2006/relationships/slideLayout" Target="../slideLayouts/slideLayout133.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33.xml"/><Relationship Id="rId1" Type="http://schemas.openxmlformats.org/officeDocument/2006/relationships/tags" Target="../tags/tag261.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89.xml"/><Relationship Id="rId2" Type="http://schemas.openxmlformats.org/officeDocument/2006/relationships/tags" Target="../tags/tag30.xml"/><Relationship Id="rId1" Type="http://schemas.openxmlformats.org/officeDocument/2006/relationships/vmlDrawing" Target="../drawings/vmlDrawing9.vml"/><Relationship Id="rId6" Type="http://schemas.openxmlformats.org/officeDocument/2006/relationships/image" Target="../media/image1.emf"/><Relationship Id="rId5" Type="http://schemas.openxmlformats.org/officeDocument/2006/relationships/oleObject" Target="../embeddings/oleObject9.bin"/><Relationship Id="rId4"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33.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133.xml"/><Relationship Id="rId2" Type="http://schemas.openxmlformats.org/officeDocument/2006/relationships/tags" Target="../tags/tag263.xml"/><Relationship Id="rId1" Type="http://schemas.openxmlformats.org/officeDocument/2006/relationships/tags" Target="../tags/tag262.xml"/><Relationship Id="rId4"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3" Type="http://schemas.openxmlformats.org/officeDocument/2006/relationships/slide" Target="slide49.xml"/><Relationship Id="rId2" Type="http://schemas.openxmlformats.org/officeDocument/2006/relationships/notesSlide" Target="../notesSlides/notesSlide92.xml"/><Relationship Id="rId1" Type="http://schemas.openxmlformats.org/officeDocument/2006/relationships/slideLayout" Target="../slideLayouts/slideLayout133.xml"/></Relationships>
</file>

<file path=ppt/slides/_rels/slide93.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93.xml"/><Relationship Id="rId1" Type="http://schemas.openxmlformats.org/officeDocument/2006/relationships/slideLayout" Target="../slideLayouts/slideLayout13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3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3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3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3.xml"/></Relationships>
</file>

<file path=ppt/slides/_rels/slide98.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98.xml"/><Relationship Id="rId1" Type="http://schemas.openxmlformats.org/officeDocument/2006/relationships/slideLayout" Target="../slideLayouts/slideLayout13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
          <p:cNvSpPr>
            <a:spLocks noGrp="1"/>
          </p:cNvSpPr>
          <p:nvPr>
            <p:ph type="ctrTitle"/>
          </p:nvPr>
        </p:nvSpPr>
        <p:spPr/>
        <p:txBody>
          <a:bodyPr vert="horz">
            <a:normAutofit/>
          </a:bodyPr>
          <a:lstStyle/>
          <a:p>
            <a:r>
              <a:rPr lang="x-none" sz="2800" dirty="0"/>
              <a:t>Consultor de datos independiente DESE – BPS</a:t>
            </a:r>
            <a:endParaRPr lang="en-GB" sz="2800" dirty="0">
              <a:solidFill>
                <a:srgbClr val="2E2E38"/>
              </a:solidFill>
            </a:endParaRPr>
          </a:p>
        </p:txBody>
      </p:sp>
      <p:sp>
        <p:nvSpPr>
          <p:cNvPr id="17" name="Subtitle 2"/>
          <p:cNvSpPr>
            <a:spLocks noGrp="1"/>
          </p:cNvSpPr>
          <p:nvPr>
            <p:ph type="subTitle" idx="1"/>
          </p:nvPr>
        </p:nvSpPr>
        <p:spPr/>
        <p:txBody>
          <a:bodyPr>
            <a:normAutofit/>
          </a:bodyPr>
          <a:lstStyle/>
          <a:p>
            <a:r>
              <a:rPr lang="en-US" sz="1599" b="1"/>
              <a:t>Informe final</a:t>
            </a:r>
            <a:endParaRPr lang="x-none" sz="1599" b="1"/>
          </a:p>
          <a:p>
            <a:pPr lvl="1"/>
            <a:r>
              <a:rPr lang="x-none">
                <a:solidFill>
                  <a:srgbClr val="2E2E38"/>
                </a:solidFill>
                <a:latin typeface="EYInterstate" panose="02000503020000020004" pitchFamily="2" charset="0"/>
              </a:rPr>
              <a:t>Febrero de 2023</a:t>
            </a:r>
          </a:p>
        </p:txBody>
      </p:sp>
    </p:spTree>
    <p:custDataLst>
      <p:tags r:id="rId1"/>
    </p:custDataLst>
    <p:extLst>
      <p:ext uri="{BB962C8B-B14F-4D97-AF65-F5344CB8AC3E}">
        <p14:creationId xmlns:p14="http://schemas.microsoft.com/office/powerpoint/2010/main" val="21686082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F1857EF-334F-44B6-B5F8-B31BCFAFFBB4}"/>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34046005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47" name="think-cell Slide" r:id="rId5" imgW="415" imgH="416" progId="TCLayout.ActiveDocument.1">
                  <p:embed/>
                </p:oleObj>
              </mc:Choice>
              <mc:Fallback>
                <p:oleObj name="think-cell Slide" r:id="rId5" imgW="415" imgH="416" progId="TCLayout.ActiveDocument.1">
                  <p:embed/>
                  <p:pic>
                    <p:nvPicPr>
                      <p:cNvPr id="5" name="Object 4" hidden="1">
                        <a:extLst>
                          <a:ext uri="{FF2B5EF4-FFF2-40B4-BE49-F238E27FC236}">
                            <a16:creationId xmlns:a16="http://schemas.microsoft.com/office/drawing/2014/main" id="{AF1857EF-334F-44B6-B5F8-B31BCFAFFBB4}"/>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Resumen ejecutivo (</a:t>
            </a:r>
            <a:r>
              <a:rPr lang="en-US"/>
              <a:t>7</a:t>
            </a:r>
            <a:r>
              <a:rPr lang="x-none"/>
              <a:t>/</a:t>
            </a:r>
            <a:r>
              <a:rPr lang="en-US"/>
              <a:t>8</a:t>
            </a:r>
            <a:r>
              <a:rPr lang="x-none"/>
              <a:t>)</a:t>
            </a:r>
            <a:br>
              <a:rPr/>
            </a:br>
            <a:endParaRPr lang="en-IN"/>
          </a:p>
        </p:txBody>
      </p:sp>
      <p:sp>
        <p:nvSpPr>
          <p:cNvPr id="11" name="Rectangle 10">
            <a:extLst>
              <a:ext uri="{FF2B5EF4-FFF2-40B4-BE49-F238E27FC236}">
                <a16:creationId xmlns:a16="http://schemas.microsoft.com/office/drawing/2014/main" id="{E52E2BFB-33DC-477A-A9CB-CC375D932257}"/>
              </a:ext>
            </a:extLst>
          </p:cNvPr>
          <p:cNvSpPr/>
          <p:nvPr/>
        </p:nvSpPr>
        <p:spPr>
          <a:xfrm>
            <a:off x="612775" y="1099610"/>
            <a:ext cx="1476918" cy="5048942"/>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400" spc="-10">
                <a:solidFill>
                  <a:schemeClr val="tx1"/>
                </a:solidFill>
              </a:rPr>
              <a:t>Observaciones </a:t>
            </a:r>
            <a:br>
              <a:rPr lang="en-US" sz="1400" spc="-10">
                <a:solidFill>
                  <a:schemeClr val="tx1"/>
                </a:solidFill>
              </a:rPr>
            </a:br>
            <a:r>
              <a:rPr lang="x-none" sz="1400" spc="-10">
                <a:solidFill>
                  <a:schemeClr val="tx1"/>
                </a:solidFill>
              </a:rPr>
              <a:t>y oportunidades de dominios </a:t>
            </a:r>
            <a:br>
              <a:rPr lang="en-US" sz="1400" spc="-10">
                <a:solidFill>
                  <a:schemeClr val="tx1"/>
                </a:solidFill>
              </a:rPr>
            </a:br>
            <a:r>
              <a:rPr lang="x-none" sz="1400" spc="-10">
                <a:solidFill>
                  <a:schemeClr val="tx1"/>
                </a:solidFill>
              </a:rPr>
              <a:t>de datos seleccionadas</a:t>
            </a:r>
          </a:p>
        </p:txBody>
      </p:sp>
      <p:sp>
        <p:nvSpPr>
          <p:cNvPr id="17" name="Rectangle 16">
            <a:extLst>
              <a:ext uri="{FF2B5EF4-FFF2-40B4-BE49-F238E27FC236}">
                <a16:creationId xmlns:a16="http://schemas.microsoft.com/office/drawing/2014/main" id="{2FC73021-0036-4738-9597-FFFBCF485A4B}"/>
              </a:ext>
            </a:extLst>
          </p:cNvPr>
          <p:cNvSpPr/>
          <p:nvPr/>
        </p:nvSpPr>
        <p:spPr>
          <a:xfrm>
            <a:off x="2187082" y="1099609"/>
            <a:ext cx="9436595" cy="353862"/>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x-none" sz="1400" b="1">
                <a:solidFill>
                  <a:schemeClr val="bg1"/>
                </a:solidFill>
              </a:rPr>
              <a:t>Dominios de datos de menor riesgo</a:t>
            </a:r>
          </a:p>
        </p:txBody>
      </p:sp>
      <p:sp>
        <p:nvSpPr>
          <p:cNvPr id="14" name="Content Placeholder 2">
            <a:extLst>
              <a:ext uri="{FF2B5EF4-FFF2-40B4-BE49-F238E27FC236}">
                <a16:creationId xmlns:a16="http://schemas.microsoft.com/office/drawing/2014/main" id="{90C153D5-3BBC-46B5-832E-1FCAD7A353BB}"/>
              </a:ext>
            </a:extLst>
          </p:cNvPr>
          <p:cNvSpPr txBox="1">
            <a:spLocks/>
          </p:cNvSpPr>
          <p:nvPr/>
        </p:nvSpPr>
        <p:spPr>
          <a:xfrm>
            <a:off x="2187082" y="1453471"/>
            <a:ext cx="9436595" cy="4695081"/>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lnSpc>
                <a:spcPct val="90000"/>
              </a:lnSpc>
              <a:spcBef>
                <a:spcPts val="0"/>
              </a:spcBef>
              <a:buClrTx/>
              <a:buSzPct val="75000"/>
              <a:buNone/>
            </a:pPr>
            <a:r>
              <a:rPr lang="x-none" sz="1200" b="1"/>
              <a:t>Sanciones disciplinarias a los estudiantes:</a:t>
            </a:r>
            <a:r>
              <a:rPr lang="x-none" sz="1200"/>
              <a:t> </a:t>
            </a:r>
          </a:p>
          <a:p>
            <a:pPr marL="144000" indent="-144000">
              <a:lnSpc>
                <a:spcPct val="90000"/>
              </a:lnSpc>
              <a:spcBef>
                <a:spcPts val="0"/>
              </a:spcBef>
              <a:buClrTx/>
              <a:buSzPct val="75000"/>
              <a:buFont typeface="Wingdings 3" panose="05040102010807070707" pitchFamily="18" charset="2"/>
              <a:buChar char=""/>
            </a:pPr>
            <a:r>
              <a:rPr lang="x-none" sz="1200" u="sng"/>
              <a:t>Observaciones</a:t>
            </a:r>
            <a:r>
              <a:rPr lang="x-none" sz="1200"/>
              <a:t>: </a:t>
            </a:r>
            <a:r>
              <a:rPr lang="en-US" sz="1200"/>
              <a:t>las</a:t>
            </a:r>
            <a:r>
              <a:rPr lang="x-none" sz="1200"/>
              <a:t> sanciones disciplinarias a los estudiantes recibieron una calificación de riesgo bajo en todas las dimensiones, salvo en la supervisión, el seguimiento y la integridad y precisión de los datos, que recibieron una calificación de riesgo moderado. </a:t>
            </a:r>
            <a:br>
              <a:rPr lang="en-US" sz="1200"/>
            </a:br>
            <a:r>
              <a:rPr lang="x-none" sz="1200"/>
              <a:t>En la actualidad, la oficina del distrito de BPS no realiza un seguimiento formal ni una revisión periódica de la calidad de los datos</a:t>
            </a:r>
            <a:r>
              <a:rPr lang="en-US" sz="1200"/>
              <a:t>.</a:t>
            </a:r>
            <a:r>
              <a:rPr lang="x-none" sz="1200"/>
              <a:t> </a:t>
            </a:r>
          </a:p>
          <a:p>
            <a:pPr marL="144000" indent="-144000">
              <a:lnSpc>
                <a:spcPct val="90000"/>
              </a:lnSpc>
              <a:spcBef>
                <a:spcPts val="0"/>
              </a:spcBef>
              <a:buClrTx/>
              <a:buSzPct val="75000"/>
              <a:buFont typeface="Wingdings 3" panose="05040102010807070707" pitchFamily="18" charset="2"/>
              <a:buChar char=""/>
            </a:pPr>
            <a:r>
              <a:rPr lang="x-none" sz="1200" u="sng"/>
              <a:t>Oportunidades de mejora</a:t>
            </a:r>
            <a:r>
              <a:rPr lang="x-none" sz="1200"/>
              <a:t>: </a:t>
            </a:r>
            <a:r>
              <a:rPr lang="en-US" sz="1200" err="1"/>
              <a:t>implementar</a:t>
            </a:r>
            <a:r>
              <a:rPr lang="x-none" sz="1200"/>
              <a:t> un proceso de supervisión periódico por parte de BPS para lograr la integridad y la precisión de los datos puede permitir que el distrito evalúe mejor la calidad de los datos</a:t>
            </a:r>
            <a:r>
              <a:rPr lang="en-US" sz="1200"/>
              <a:t>.</a:t>
            </a:r>
            <a:endParaRPr lang="x-none" sz="1200"/>
          </a:p>
          <a:p>
            <a:pPr marL="144000" indent="-144000">
              <a:lnSpc>
                <a:spcPct val="90000"/>
              </a:lnSpc>
              <a:spcBef>
                <a:spcPts val="0"/>
              </a:spcBef>
              <a:buClrTx/>
              <a:buSzPct val="75000"/>
              <a:buFont typeface="Wingdings 3" panose="05040102010807070707" pitchFamily="18" charset="2"/>
              <a:buChar char=""/>
            </a:pPr>
            <a:endParaRPr lang="en-US" sz="1200"/>
          </a:p>
          <a:p>
            <a:pPr marL="0" indent="0">
              <a:lnSpc>
                <a:spcPct val="90000"/>
              </a:lnSpc>
              <a:spcBef>
                <a:spcPts val="0"/>
              </a:spcBef>
              <a:buClrTx/>
              <a:buSzPct val="75000"/>
              <a:buNone/>
            </a:pPr>
            <a:r>
              <a:rPr lang="x-none" sz="1200" b="1"/>
              <a:t>Programas para estudiantes (Estudiantes de Inglés): </a:t>
            </a:r>
          </a:p>
          <a:p>
            <a:pPr marL="144000" indent="-144000">
              <a:lnSpc>
                <a:spcPct val="90000"/>
              </a:lnSpc>
              <a:spcBef>
                <a:spcPts val="0"/>
              </a:spcBef>
              <a:buClrTx/>
              <a:buSzPct val="75000"/>
              <a:buFont typeface="Wingdings 3" panose="05040102010807070707" pitchFamily="18" charset="2"/>
              <a:buChar char=""/>
            </a:pPr>
            <a:r>
              <a:rPr lang="x-none" sz="1200" u="sng"/>
              <a:t>Observaciones</a:t>
            </a:r>
            <a:r>
              <a:rPr lang="x-none" sz="1200"/>
              <a:t>:</a:t>
            </a:r>
            <a:r>
              <a:rPr lang="x-none" sz="1200" b="1"/>
              <a:t> </a:t>
            </a:r>
            <a:r>
              <a:rPr lang="en-US" sz="1200" err="1"/>
              <a:t>los</a:t>
            </a:r>
            <a:r>
              <a:rPr lang="x-none" sz="1200"/>
              <a:t> Estudiantes de Inglés recibieron una calificación de riesgo bajo en todas las dimensiones, salvo en los procedimientos, la supervisión y el seguimiento, que recibieron una calificación de riesgo moderado. En mayo de 2022, BPS implementó una nueva política para la asignación en el Desarrollo del Idioma Inglés (ELD, por sus siglas en inglés)</a:t>
            </a:r>
            <a:r>
              <a:rPr lang="x-none" sz="1200" baseline="30000"/>
              <a:t>1</a:t>
            </a:r>
            <a:r>
              <a:rPr lang="x-none" sz="1200"/>
              <a:t>, que permita alinear los niveles de asignación directamente con las puntuaciones de ACCESS</a:t>
            </a:r>
            <a:r>
              <a:rPr lang="x-none" sz="1200" baseline="30000"/>
              <a:t>2</a:t>
            </a:r>
            <a:r>
              <a:rPr lang="x-none" sz="1200"/>
              <a:t> del estudiante. En función de las puntuaciones de ACCESS obtenidas en el año escolar 2021-2022, alrededor del 45 % de los estudiantes estaban actualmente en niveles de ELD que no se alineaban a la nueva política. En los casos en que las puntuaciones se desviaron, los estudiantes casi siempre tenían asignado un nivel más alto que su puntuación en ACCESS</a:t>
            </a:r>
            <a:r>
              <a:rPr lang="en-US" sz="1200"/>
              <a:t>.</a:t>
            </a:r>
            <a:endParaRPr lang="x-none" sz="1200"/>
          </a:p>
          <a:p>
            <a:pPr marL="144000" indent="-144000">
              <a:lnSpc>
                <a:spcPct val="90000"/>
              </a:lnSpc>
              <a:spcBef>
                <a:spcPts val="0"/>
              </a:spcBef>
              <a:buClrTx/>
              <a:buSzPct val="75000"/>
              <a:buFont typeface="Wingdings 3" panose="05040102010807070707" pitchFamily="18" charset="2"/>
              <a:buChar char=""/>
            </a:pPr>
            <a:r>
              <a:rPr lang="x-none" sz="1200" u="sng"/>
              <a:t>Oportunidades de mejora</a:t>
            </a:r>
            <a:r>
              <a:rPr lang="x-none" sz="1200"/>
              <a:t>: </a:t>
            </a:r>
            <a:r>
              <a:rPr lang="en-US" sz="1200" err="1"/>
              <a:t>volver</a:t>
            </a:r>
            <a:r>
              <a:rPr lang="x-none" sz="1200"/>
              <a:t> a analizar la nueva política de nivelación de ACCESS/ELD y brindar pautas sobre cómo debe implementarse para los estudiantes con niveles de ELD actuales podría ayudar a que las asignaciones sean más constantes en el distrito</a:t>
            </a:r>
            <a:r>
              <a:rPr lang="en-US" sz="1200"/>
              <a:t>.</a:t>
            </a:r>
            <a:endParaRPr lang="x-none" sz="1200"/>
          </a:p>
          <a:p>
            <a:pPr marL="144000" indent="-144000">
              <a:lnSpc>
                <a:spcPct val="90000"/>
              </a:lnSpc>
              <a:spcBef>
                <a:spcPts val="0"/>
              </a:spcBef>
              <a:buClrTx/>
              <a:buSzPct val="75000"/>
              <a:buFont typeface="Wingdings 3" panose="05040102010807070707" pitchFamily="18" charset="2"/>
              <a:buChar char=""/>
            </a:pPr>
            <a:endParaRPr lang="en-US" sz="1200" b="1"/>
          </a:p>
          <a:p>
            <a:pPr marL="0" indent="0">
              <a:lnSpc>
                <a:spcPct val="90000"/>
              </a:lnSpc>
              <a:spcBef>
                <a:spcPts val="0"/>
              </a:spcBef>
              <a:buClrTx/>
              <a:buSzPct val="75000"/>
              <a:buNone/>
            </a:pPr>
            <a:r>
              <a:rPr lang="x-none" sz="1200" b="1"/>
              <a:t>Inscripción de los estudiantes:</a:t>
            </a:r>
            <a:endParaRPr lang="en-US" sz="1200"/>
          </a:p>
          <a:p>
            <a:pPr marL="144000" indent="-144000">
              <a:lnSpc>
                <a:spcPct val="90000"/>
              </a:lnSpc>
              <a:spcBef>
                <a:spcPts val="0"/>
              </a:spcBef>
              <a:buClrTx/>
              <a:buSzPct val="75000"/>
              <a:buFont typeface="Wingdings 3" panose="05040102010807070707" pitchFamily="18" charset="2"/>
              <a:buChar char=""/>
            </a:pPr>
            <a:r>
              <a:rPr lang="x-none" sz="1200" u="sng"/>
              <a:t>Observaciones</a:t>
            </a:r>
            <a:r>
              <a:rPr lang="x-none" sz="1200"/>
              <a:t>: </a:t>
            </a:r>
            <a:r>
              <a:rPr lang="en-US" sz="1200"/>
              <a:t>la</a:t>
            </a:r>
            <a:r>
              <a:rPr lang="x-none" sz="1200"/>
              <a:t> inscripción de los estudiantes recibió una calificación de riesgo bajo en todas las dimensiones, salvo en la supervisión y el seguimiento, que </a:t>
            </a:r>
            <a:r>
              <a:rPr lang="en-US" sz="1200" err="1"/>
              <a:t>recibió</a:t>
            </a:r>
            <a:r>
              <a:rPr lang="x-none" sz="1200"/>
              <a:t> una calificación de riesgo moderado. En la actualidad, no existen políticas o requisitos que exijan que la oficina del distrito de BPS revise periódicamente los perfiles de los estudiantes en Aspen para verificar que sean precisos</a:t>
            </a:r>
            <a:r>
              <a:rPr lang="en-US" sz="1200"/>
              <a:t> </a:t>
            </a:r>
            <a:r>
              <a:rPr lang="x-none" sz="1200"/>
              <a:t>y estén completos, lo cual puede derivar en presentaciones de informes inadecuadas ante el DESE</a:t>
            </a:r>
            <a:r>
              <a:rPr lang="en-US" sz="1200"/>
              <a:t>.</a:t>
            </a:r>
            <a:endParaRPr lang="x-none" sz="1200"/>
          </a:p>
          <a:p>
            <a:pPr marL="144000" indent="-144000">
              <a:lnSpc>
                <a:spcPct val="90000"/>
              </a:lnSpc>
              <a:spcBef>
                <a:spcPts val="0"/>
              </a:spcBef>
              <a:buClrTx/>
              <a:buSzPct val="75000"/>
              <a:buFont typeface="Wingdings 3" panose="05040102010807070707" pitchFamily="18" charset="2"/>
              <a:buChar char=""/>
            </a:pPr>
            <a:r>
              <a:rPr lang="x-none" sz="1200" u="sng"/>
              <a:t>Oportunidades de mejora</a:t>
            </a:r>
            <a:r>
              <a:rPr lang="x-none" sz="1200"/>
              <a:t>: </a:t>
            </a:r>
            <a:r>
              <a:rPr lang="en-US" sz="1200" err="1"/>
              <a:t>actualizar</a:t>
            </a:r>
            <a:r>
              <a:rPr lang="x-none" sz="1200"/>
              <a:t> las políticas y los procedimientos de inscripción de BPS para que incluyan validaciones de datos periódicas por parte de la oficina del distrito de BPS (p. ej., BPS selecciona 100 perfiles en Aspen para verificar la precisión de la información cada año) puede mejorar la supervisión y el seguimiento de los datos sobre inscripciones</a:t>
            </a:r>
            <a:r>
              <a:rPr lang="en-US" sz="1200"/>
              <a:t>.</a:t>
            </a:r>
            <a:endParaRPr lang="x-none" sz="1200"/>
          </a:p>
        </p:txBody>
      </p:sp>
      <p:sp>
        <p:nvSpPr>
          <p:cNvPr id="13" name="footnote_6381079627765013118" descr="Nota al pie">
            <a:extLst>
              <a:ext uri="{FF2B5EF4-FFF2-40B4-BE49-F238E27FC236}">
                <a16:creationId xmlns:a16="http://schemas.microsoft.com/office/drawing/2014/main" id="{EA9C622F-D03B-4DAE-8A5D-C8EDDC2B8171}"/>
              </a:ext>
            </a:extLst>
          </p:cNvPr>
          <p:cNvSpPr txBox="1"/>
          <p:nvPr/>
        </p:nvSpPr>
        <p:spPr>
          <a:xfrm>
            <a:off x="612775" y="6012754"/>
            <a:ext cx="9980613" cy="404226"/>
          </a:xfrm>
          <a:prstGeom prst="rect">
            <a:avLst/>
          </a:prstGeom>
          <a:noFill/>
        </p:spPr>
        <p:txBody>
          <a:bodyPr vert="horz" wrap="square" lIns="0" tIns="0" rIns="0" bIns="0" rtlCol="0" anchor="b" anchorCtr="0">
            <a:noAutofit/>
          </a:bodyPr>
          <a:lstStyle/>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Desarrollo del Idioma Inglés (ELD)</a:t>
            </a:r>
          </a:p>
          <a:p>
            <a:pPr marL="95202" indent="-95202">
              <a:spcBef>
                <a:spcPct val="0"/>
              </a:spcBef>
              <a:spcAft>
                <a:spcPct val="0"/>
              </a:spcAft>
              <a:buSzPct val="100000"/>
              <a:buFont typeface="Arial" pitchFamily="34" charset="0"/>
              <a:buAutoNum type="arabicPeriod"/>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Evaluación de la comprensión y la comunicación en inglés de estado a estado</a:t>
            </a:r>
          </a:p>
        </p:txBody>
      </p:sp>
      <p:sp>
        <p:nvSpPr>
          <p:cNvPr id="12" name="TextBox 11">
            <a:extLst>
              <a:ext uri="{FF2B5EF4-FFF2-40B4-BE49-F238E27FC236}">
                <a16:creationId xmlns:a16="http://schemas.microsoft.com/office/drawing/2014/main" id="{472320E5-3D99-44C9-A5C7-C1A5A94F7351}"/>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10</a:t>
            </a:fld>
            <a:endParaRPr/>
          </a:p>
        </p:txBody>
      </p:sp>
    </p:spTree>
    <p:extLst>
      <p:ext uri="{BB962C8B-B14F-4D97-AF65-F5344CB8AC3E}">
        <p14:creationId xmlns:p14="http://schemas.microsoft.com/office/powerpoint/2010/main" val="10566929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AF7078F-C0C9-4FC4-AB66-76C1555C980C}"/>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47306698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43" name="think-cell Slide" r:id="rId5" imgW="383" imgH="384" progId="TCLayout.ActiveDocument.1">
                  <p:embed/>
                </p:oleObj>
              </mc:Choice>
              <mc:Fallback>
                <p:oleObj name="think-cell Slide" r:id="rId5" imgW="383" imgH="384" progId="TCLayout.ActiveDocument.1">
                  <p:embed/>
                  <p:pic>
                    <p:nvPicPr>
                      <p:cNvPr id="7" name="Object 6" hidden="1">
                        <a:extLst>
                          <a:ext uri="{FF2B5EF4-FFF2-40B4-BE49-F238E27FC236}">
                            <a16:creationId xmlns:a16="http://schemas.microsoft.com/office/drawing/2014/main" id="{2AF7078F-C0C9-4FC4-AB66-76C1555C980C}"/>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9" name="Title 2">
            <a:extLst>
              <a:ext uri="{FF2B5EF4-FFF2-40B4-BE49-F238E27FC236}">
                <a16:creationId xmlns:a16="http://schemas.microsoft.com/office/drawing/2014/main" id="{032F924C-8E44-4D4F-8593-B4058FA7459F}"/>
              </a:ext>
            </a:extLst>
          </p:cNvPr>
          <p:cNvSpPr>
            <a:spLocks noGrp="1"/>
          </p:cNvSpPr>
          <p:nvPr>
            <p:ph type="title"/>
          </p:nvPr>
        </p:nvSpPr>
        <p:spPr>
          <a:xfrm>
            <a:off x="609918" y="294200"/>
            <a:ext cx="10978515" cy="590880"/>
          </a:xfrm>
        </p:spPr>
        <p:txBody>
          <a:bodyPr vert="horz"/>
          <a:lstStyle/>
          <a:p>
            <a:r>
              <a:rPr lang="x-none"/>
              <a:t>Apéndice</a:t>
            </a:r>
            <a:br/>
            <a:r>
              <a:rPr lang="x-none" sz="1600"/>
              <a:t>Análisis de la población de datos de la Línea de Ayuda de las BPS</a:t>
            </a:r>
          </a:p>
        </p:txBody>
      </p:sp>
      <p:sp>
        <p:nvSpPr>
          <p:cNvPr id="30" name="Rectangle 29">
            <a:extLst>
              <a:ext uri="{FF2B5EF4-FFF2-40B4-BE49-F238E27FC236}">
                <a16:creationId xmlns:a16="http://schemas.microsoft.com/office/drawing/2014/main" id="{9040EB8E-E0E9-4E9D-984C-227829E0D86A}"/>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22" name="Arrow: Left-Right 21">
            <a:extLst>
              <a:ext uri="{FF2B5EF4-FFF2-40B4-BE49-F238E27FC236}">
                <a16:creationId xmlns:a16="http://schemas.microsoft.com/office/drawing/2014/main" id="{5FF8B306-C812-46A9-9B80-3E66C8B2D5B8}"/>
              </a:ext>
            </a:extLst>
          </p:cNvPr>
          <p:cNvSpPr/>
          <p:nvPr/>
        </p:nvSpPr>
        <p:spPr>
          <a:xfrm>
            <a:off x="1186814" y="1123251"/>
            <a:ext cx="4172275"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Identificación de la población</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9" name="Straight Connector 28">
            <a:extLst>
              <a:ext uri="{FF2B5EF4-FFF2-40B4-BE49-F238E27FC236}">
                <a16:creationId xmlns:a16="http://schemas.microsoft.com/office/drawing/2014/main" id="{DD1FE948-1734-44C6-A981-D51A76021074}"/>
              </a:ext>
              <a:ext uri="{C183D7F6-B498-43B3-948B-1728B52AA6E4}">
                <adec:decorative xmlns:adec="http://schemas.microsoft.com/office/drawing/2017/decorative" val="1"/>
              </a:ext>
            </a:extLst>
          </p:cNvPr>
          <p:cNvCxnSpPr>
            <a:stCxn id="22" idx="4"/>
            <a:endCxn id="22" idx="6"/>
          </p:cNvCxnSpPr>
          <p:nvPr/>
        </p:nvCxnSpPr>
        <p:spPr>
          <a:xfrm>
            <a:off x="1186814" y="1380620"/>
            <a:ext cx="417227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69669674-C35B-482D-88D0-EA190C2B5EEB}"/>
              </a:ext>
            </a:extLst>
          </p:cNvPr>
          <p:cNvSpPr txBox="1">
            <a:spLocks/>
          </p:cNvSpPr>
          <p:nvPr/>
        </p:nvSpPr>
        <p:spPr>
          <a:xfrm>
            <a:off x="704218" y="1137794"/>
            <a:ext cx="5486398" cy="4833937"/>
          </a:xfrm>
          <a:prstGeom prst="rect">
            <a:avLst/>
          </a:prstGeom>
        </p:spPr>
        <p:txBody>
          <a:bodyPr vert="horz" lIns="0" tIns="0" rIns="0" bIns="0" rtlCol="0" anchor="ctr" anchorCtr="0">
            <a:noAutofit/>
          </a:bodyPr>
          <a:lstStyle>
            <a:lvl1pPr marL="274183"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1pPr>
            <a:lvl2pPr marL="548366"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2pPr>
            <a:lvl3pPr marL="822549"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3pPr>
            <a:lvl4pPr marL="1096731"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4pPr>
            <a:lvl5pPr marL="1370914"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 población de datos revisados por EY son datos de Freshdesk de mayo y junio de 2022 relacionados con quejas de las familias</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recibió de BPS un fragmento completo de estos dos meses.</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Estos datos incluían muchas llamadas que no son todas relevantes para este dominio, por lo que los datos se filtraron para mostrar solo las quejas de las familias.</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Los elementos que se filtraron se inspeccionaron para garantizar que no se etiquetaran incorrectamente las quejas de las familias y, por lo tanto, se excluyeran involuntariamente (ninguna identificada). </a:t>
            </a:r>
          </a:p>
          <a:p>
            <a:pPr marL="548366" marR="0" lvl="2" indent="0"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None/>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52 tiques en Freshdesk relacionados con quejas de las familias</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9 (17 %) </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estas quejas se relacionaron con</a:t>
            </a: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acoso escolar.</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4 (8 %) </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las quejas se relacionaron con </a:t>
            </a: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cuestiones de seguridad.</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Las </a:t>
            </a: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39 (76 %) </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quejas restantes se relacionaron con temas no relacionados con el acoso escolar según nuestra revisión de los datos.</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investigaron las 13 denuncias relacionadas con el acoso escolar y la seguridad</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proporcionó la documentación de respaldo de estas quejas.</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Las 13 quejas de los tiques tenían documentación disponible.</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7 casos en los que el estado de las quejas se marcó como "cerrado" sin respaldo que documente si la queja se resolvió.</a:t>
            </a:r>
          </a:p>
        </p:txBody>
      </p:sp>
      <p:sp>
        <p:nvSpPr>
          <p:cNvPr id="24" name="Arrow: Left-Right 23">
            <a:extLst>
              <a:ext uri="{FF2B5EF4-FFF2-40B4-BE49-F238E27FC236}">
                <a16:creationId xmlns:a16="http://schemas.microsoft.com/office/drawing/2014/main" id="{D133798D-9FE9-414B-BF1C-3F706BF6B957}"/>
              </a:ext>
            </a:extLst>
          </p:cNvPr>
          <p:cNvSpPr/>
          <p:nvPr/>
        </p:nvSpPr>
        <p:spPr>
          <a:xfrm>
            <a:off x="7307195" y="1123251"/>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Número de tiques por tipo de tique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5" name="Straight Connector 24">
            <a:extLst>
              <a:ext uri="{FF2B5EF4-FFF2-40B4-BE49-F238E27FC236}">
                <a16:creationId xmlns:a16="http://schemas.microsoft.com/office/drawing/2014/main" id="{60956989-B184-4F61-8E98-2F6B6C09C427}"/>
              </a:ext>
              <a:ext uri="{C183D7F6-B498-43B3-948B-1728B52AA6E4}">
                <adec:decorative xmlns:adec="http://schemas.microsoft.com/office/drawing/2017/decorative" val="1"/>
              </a:ext>
            </a:extLst>
          </p:cNvPr>
          <p:cNvCxnSpPr>
            <a:stCxn id="24" idx="4"/>
            <a:endCxn id="24" idx="6"/>
          </p:cNvCxnSpPr>
          <p:nvPr/>
        </p:nvCxnSpPr>
        <p:spPr>
          <a:xfrm>
            <a:off x="7307195" y="1380620"/>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12" descr="Consulte la sección de notas para ver la descripción del gráfico &quot;Gráfico 1: número de tiques por tipo de tique&quot;">
            <a:extLst>
              <a:ext uri="{FF2B5EF4-FFF2-40B4-BE49-F238E27FC236}">
                <a16:creationId xmlns:a16="http://schemas.microsoft.com/office/drawing/2014/main" id="{5A24228A-F13C-4456-8B94-D00BA9572E04}"/>
              </a:ext>
            </a:extLst>
          </p:cNvPr>
          <p:cNvGrpSpPr/>
          <p:nvPr/>
        </p:nvGrpSpPr>
        <p:grpSpPr>
          <a:xfrm>
            <a:off x="7199313" y="1380620"/>
            <a:ext cx="4389120" cy="2194920"/>
            <a:chOff x="7199313" y="1380620"/>
            <a:chExt cx="4389120" cy="2194920"/>
          </a:xfrm>
        </p:grpSpPr>
        <p:sp>
          <p:nvSpPr>
            <p:cNvPr id="2" name="TextBox 1">
              <a:extLst>
                <a:ext uri="{FF2B5EF4-FFF2-40B4-BE49-F238E27FC236}">
                  <a16:creationId xmlns:a16="http://schemas.microsoft.com/office/drawing/2014/main" id="{10D14457-53DA-41B5-8017-44DD86EACD86}"/>
                </a:ext>
                <a:ext uri="{C183D7F6-B498-43B3-948B-1728B52AA6E4}">
                  <adec:decorative xmlns:adec="http://schemas.microsoft.com/office/drawing/2017/decorative" val="1"/>
                </a:ext>
              </a:extLst>
            </p:cNvPr>
            <p:cNvSpPr txBox="1"/>
            <p:nvPr/>
          </p:nvSpPr>
          <p:spPr>
            <a:xfrm>
              <a:off x="8491285" y="2252377"/>
              <a:ext cx="532660" cy="451406"/>
            </a:xfrm>
            <a:prstGeom prst="rect">
              <a:avLst/>
            </a:prstGeom>
            <a:noFill/>
          </p:spPr>
          <p:txBody>
            <a:bodyPr wrap="square" lIns="93980" tIns="93980" rIns="93980" bIns="93980" rtlCol="0" anchor="ctr">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2000" b="0" i="0" u="none" strike="noStrike" kern="1200" cap="none" spc="0" normalizeH="0" baseline="0" noProof="0">
                  <a:ln>
                    <a:noFill/>
                  </a:ln>
                  <a:solidFill>
                    <a:srgbClr val="2E2E38"/>
                  </a:solidFill>
                  <a:effectLst/>
                  <a:uLnTx/>
                  <a:uFillTx/>
                  <a:latin typeface="EYInterstate Light"/>
                  <a:ea typeface="+mn-ea"/>
                  <a:cs typeface="+mn-cs"/>
                </a:rPr>
                <a:t>52</a:t>
              </a:r>
            </a:p>
          </p:txBody>
        </p:sp>
        <p:graphicFrame>
          <p:nvGraphicFramePr>
            <p:cNvPr id="6" name="Chart 5">
              <a:extLst>
                <a:ext uri="{FF2B5EF4-FFF2-40B4-BE49-F238E27FC236}">
                  <a16:creationId xmlns:a16="http://schemas.microsoft.com/office/drawing/2014/main" id="{1CE20952-664B-442B-ABDB-1B3F2BCCCD5C}"/>
                </a:ext>
                <a:ext uri="{C183D7F6-B498-43B3-948B-1728B52AA6E4}">
                  <adec:decorative xmlns:adec="http://schemas.microsoft.com/office/drawing/2017/decorative" val="1"/>
                </a:ext>
              </a:extLst>
            </p:cNvPr>
            <p:cNvGraphicFramePr/>
            <p:nvPr/>
          </p:nvGraphicFramePr>
          <p:xfrm>
            <a:off x="7199313" y="1380620"/>
            <a:ext cx="4389120" cy="2194920"/>
          </p:xfrm>
          <a:graphic>
            <a:graphicData uri="http://schemas.openxmlformats.org/drawingml/2006/chart">
              <c:chart xmlns:c="http://schemas.openxmlformats.org/drawingml/2006/chart" xmlns:r="http://schemas.openxmlformats.org/officeDocument/2006/relationships" r:id="rId7"/>
            </a:graphicData>
          </a:graphic>
        </p:graphicFrame>
        <p:sp>
          <p:nvSpPr>
            <p:cNvPr id="8" name="TextBox 7">
              <a:extLst>
                <a:ext uri="{FF2B5EF4-FFF2-40B4-BE49-F238E27FC236}">
                  <a16:creationId xmlns:a16="http://schemas.microsoft.com/office/drawing/2014/main" id="{B7F78665-6A23-4BCB-BDB2-6771BA4260BC}"/>
                </a:ext>
                <a:ext uri="{C183D7F6-B498-43B3-948B-1728B52AA6E4}">
                  <adec:decorative xmlns:adec="http://schemas.microsoft.com/office/drawing/2017/decorative" val="1"/>
                </a:ext>
              </a:extLst>
            </p:cNvPr>
            <p:cNvSpPr txBox="1"/>
            <p:nvPr/>
          </p:nvSpPr>
          <p:spPr>
            <a:xfrm>
              <a:off x="9979709" y="1639264"/>
              <a:ext cx="1574149" cy="167738"/>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1" i="0" u="none" strike="noStrike" kern="1200" cap="none" spc="0" normalizeH="0" baseline="0" noProof="0">
                  <a:ln>
                    <a:noFill/>
                  </a:ln>
                  <a:solidFill>
                    <a:srgbClr val="2E2E38"/>
                  </a:solidFill>
                  <a:effectLst/>
                  <a:uLnTx/>
                  <a:uFillTx/>
                  <a:latin typeface="EYInterstate Light"/>
                  <a:ea typeface="+mn-ea"/>
                  <a:cs typeface="+mn-cs"/>
                </a:rPr>
                <a:t>¿Cuál es el motivo de su tique?</a:t>
              </a:r>
            </a:p>
          </p:txBody>
        </p:sp>
      </p:grpSp>
      <p:sp>
        <p:nvSpPr>
          <p:cNvPr id="27" name="Arrow: Left-Right 26">
            <a:extLst>
              <a:ext uri="{FF2B5EF4-FFF2-40B4-BE49-F238E27FC236}">
                <a16:creationId xmlns:a16="http://schemas.microsoft.com/office/drawing/2014/main" id="{B579C2EE-5F8A-4901-A64C-3DBEA9FE50F0}"/>
              </a:ext>
            </a:extLst>
          </p:cNvPr>
          <p:cNvSpPr/>
          <p:nvPr/>
        </p:nvSpPr>
        <p:spPr>
          <a:xfrm>
            <a:off x="7307195" y="3763423"/>
            <a:ext cx="3477120"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¿Cuántos tiques se marcaron como "cerrados" antes de confirmar que se resolvió el problema?</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8" name="Straight Connector 27">
            <a:extLst>
              <a:ext uri="{FF2B5EF4-FFF2-40B4-BE49-F238E27FC236}">
                <a16:creationId xmlns:a16="http://schemas.microsoft.com/office/drawing/2014/main" id="{8F6DB12F-64E7-4870-A0BD-C2B34F7C2C35}"/>
              </a:ext>
              <a:ext uri="{C183D7F6-B498-43B3-948B-1728B52AA6E4}">
                <adec:decorative xmlns:adec="http://schemas.microsoft.com/office/drawing/2017/decorative" val="1"/>
              </a:ext>
            </a:extLst>
          </p:cNvPr>
          <p:cNvCxnSpPr>
            <a:stCxn id="27" idx="4"/>
            <a:endCxn id="27" idx="6"/>
          </p:cNvCxnSpPr>
          <p:nvPr/>
        </p:nvCxnSpPr>
        <p:spPr>
          <a:xfrm>
            <a:off x="7307195" y="4205458"/>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4" name="Chart 13" descr="Consulte la sección de notas para ver la descripción del gráfico &quot;Gráfico 2: ¿Cuántos tiques se marcaron como 'cerrados' antes de confirmar que se resolvió el problema?&quot;">
            <a:extLst>
              <a:ext uri="{FF2B5EF4-FFF2-40B4-BE49-F238E27FC236}">
                <a16:creationId xmlns:a16="http://schemas.microsoft.com/office/drawing/2014/main" id="{46E713A6-5B94-4CAD-9874-0667AD3C1B55}"/>
              </a:ext>
            </a:extLst>
          </p:cNvPr>
          <p:cNvGraphicFramePr/>
          <p:nvPr>
            <p:extLst>
              <p:ext uri="{D42A27DB-BD31-4B8C-83A1-F6EECF244321}">
                <p14:modId xmlns:p14="http://schemas.microsoft.com/office/powerpoint/2010/main" val="653593412"/>
              </p:ext>
            </p:extLst>
          </p:nvPr>
        </p:nvGraphicFramePr>
        <p:xfrm>
          <a:off x="7105012" y="4205458"/>
          <a:ext cx="4389120" cy="2044200"/>
        </p:xfrm>
        <a:graphic>
          <a:graphicData uri="http://schemas.openxmlformats.org/drawingml/2006/chart">
            <c:chart xmlns:c="http://schemas.openxmlformats.org/drawingml/2006/chart" xmlns:r="http://schemas.openxmlformats.org/officeDocument/2006/relationships" r:id="rId8"/>
          </a:graphicData>
        </a:graphic>
      </p:graphicFrame>
      <p:sp>
        <p:nvSpPr>
          <p:cNvPr id="21" name="source_6380420058075255931" descr="Fuente">
            <a:extLst>
              <a:ext uri="{FF2B5EF4-FFF2-40B4-BE49-F238E27FC236}">
                <a16:creationId xmlns:a16="http://schemas.microsoft.com/office/drawing/2014/main" id="{51BB52FB-5B8B-4DB6-A91E-25FDF54420D0}"/>
              </a:ext>
            </a:extLst>
          </p:cNvPr>
          <p:cNvSpPr txBox="1"/>
          <p:nvPr/>
        </p:nvSpPr>
        <p:spPr>
          <a:xfrm>
            <a:off x="704218" y="6207125"/>
            <a:ext cx="9164392" cy="57246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Fuente: </a:t>
            </a:r>
            <a:r>
              <a:rPr kumimoji="0" lang="x-none" sz="800" b="0" i="0" u="none" strike="noStrike" kern="1200" cap="none" spc="0" normalizeH="0" baseline="0" noProof="0">
                <a:ln>
                  <a:noFill/>
                </a:ln>
                <a:solidFill>
                  <a:srgbClr val="2E2E38"/>
                </a:solidFill>
                <a:effectLst/>
                <a:uLnTx/>
                <a:uFillTx/>
                <a:latin typeface="EYInterstate Light"/>
                <a:ea typeface="+mn-ea"/>
                <a:cs typeface="+mn-cs"/>
              </a:rPr>
              <a:t>Datos de tiques de FreshDesk de mayo de 2022 a junio de 2022, sin incluir tiques relacionados con asuntos que no sean quejas de las familias; datos de investigación e incidentes de la Línea Directa contra el Acoso Escolar de BPS del año escolar 2021-2022; </a:t>
            </a: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entrevistas de EY, DESE, BPS y entrevistas escolares; políticas de BPS y DESE</a:t>
            </a:r>
            <a:endParaRPr kumimoji="0" lang="en-US" sz="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32" name="TextBox 31">
            <a:extLst>
              <a:ext uri="{FF2B5EF4-FFF2-40B4-BE49-F238E27FC236}">
                <a16:creationId xmlns:a16="http://schemas.microsoft.com/office/drawing/2014/main" id="{98018986-86AB-42A8-A187-3F6479654B5E}"/>
              </a:ext>
            </a:extLst>
          </p:cNvPr>
          <p:cNvSpPr txBox="1"/>
          <p:nvPr/>
        </p:nvSpPr>
        <p:spPr>
          <a:xfrm>
            <a:off x="3570013" y="6428652"/>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5B164281-F131-48A2-854B-9D27B3A4709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AC971378-390D-4244-953C-FD672B3D9346}"/>
              </a:ext>
            </a:extLst>
          </p:cNvPr>
          <p:cNvSpPr>
            <a:spLocks noGrp="1"/>
          </p:cNvSpPr>
          <p:nvPr>
            <p:ph type="sldNum" sz="quarter" idx="12"/>
          </p:nvPr>
        </p:nvSpPr>
        <p:spPr>
          <a:xfrm>
            <a:off x="10382461" y="6561447"/>
            <a:ext cx="828464"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23" name="TextBox 22">
            <a:extLst>
              <a:ext uri="{C183D7F6-B498-43B3-948B-1728B52AA6E4}">
                <adec:decorative xmlns:adec="http://schemas.microsoft.com/office/drawing/2017/decorative" val="1"/>
              </a:ext>
            </a:extLst>
          </p:cNvPr>
          <p:cNvSpPr txBox="1"/>
          <p:nvPr/>
        </p:nvSpPr>
        <p:spPr>
          <a:xfrm>
            <a:off x="10083292" y="1846416"/>
            <a:ext cx="1547368" cy="176048"/>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Preocupación</a:t>
            </a:r>
            <a:r>
              <a:rPr lang="en-US" sz="800">
                <a:solidFill>
                  <a:schemeClr val="bg1"/>
                </a:solidFill>
              </a:rPr>
              <a:t> de la </a:t>
            </a:r>
            <a:r>
              <a:rPr lang="en-US" sz="800" err="1">
                <a:solidFill>
                  <a:schemeClr val="bg1"/>
                </a:solidFill>
              </a:rPr>
              <a:t>familia</a:t>
            </a:r>
            <a:endParaRPr lang="en-IN" sz="800" err="1">
              <a:solidFill>
                <a:schemeClr val="bg1"/>
              </a:solidFill>
            </a:endParaRPr>
          </a:p>
        </p:txBody>
      </p:sp>
      <p:sp>
        <p:nvSpPr>
          <p:cNvPr id="26" name="TextBox 25">
            <a:extLst>
              <a:ext uri="{C183D7F6-B498-43B3-948B-1728B52AA6E4}">
                <adec:decorative xmlns:adec="http://schemas.microsoft.com/office/drawing/2017/decorative" val="1"/>
              </a:ext>
            </a:extLst>
          </p:cNvPr>
          <p:cNvSpPr txBox="1"/>
          <p:nvPr/>
        </p:nvSpPr>
        <p:spPr>
          <a:xfrm>
            <a:off x="10080752" y="2087334"/>
            <a:ext cx="1547368" cy="176048"/>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Acoso</a:t>
            </a:r>
            <a:r>
              <a:rPr lang="en-US" sz="800">
                <a:solidFill>
                  <a:schemeClr val="bg1"/>
                </a:solidFill>
              </a:rPr>
              <a:t> escolar</a:t>
            </a:r>
            <a:endParaRPr lang="en-IN" sz="800" err="1">
              <a:solidFill>
                <a:schemeClr val="bg1"/>
              </a:solidFill>
            </a:endParaRPr>
          </a:p>
        </p:txBody>
      </p:sp>
      <p:sp>
        <p:nvSpPr>
          <p:cNvPr id="31" name="TextBox 30">
            <a:extLst>
              <a:ext uri="{C183D7F6-B498-43B3-948B-1728B52AA6E4}">
                <adec:decorative xmlns:adec="http://schemas.microsoft.com/office/drawing/2017/decorative" val="1"/>
              </a:ext>
            </a:extLst>
          </p:cNvPr>
          <p:cNvSpPr txBox="1"/>
          <p:nvPr/>
        </p:nvSpPr>
        <p:spPr>
          <a:xfrm>
            <a:off x="10080752" y="2344762"/>
            <a:ext cx="1547368" cy="160044"/>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Transporte</a:t>
            </a:r>
            <a:endParaRPr lang="en-IN" sz="800" err="1">
              <a:solidFill>
                <a:schemeClr val="bg1"/>
              </a:solidFill>
            </a:endParaRPr>
          </a:p>
        </p:txBody>
      </p:sp>
      <p:sp>
        <p:nvSpPr>
          <p:cNvPr id="33" name="TextBox 32">
            <a:extLst>
              <a:ext uri="{C183D7F6-B498-43B3-948B-1728B52AA6E4}">
                <adec:decorative xmlns:adec="http://schemas.microsoft.com/office/drawing/2017/decorative" val="1"/>
              </a:ext>
            </a:extLst>
          </p:cNvPr>
          <p:cNvSpPr txBox="1"/>
          <p:nvPr/>
        </p:nvSpPr>
        <p:spPr>
          <a:xfrm>
            <a:off x="10078212" y="2592030"/>
            <a:ext cx="1547368" cy="160044"/>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Otro</a:t>
            </a:r>
            <a:endParaRPr lang="en-IN" sz="800" err="1">
              <a:solidFill>
                <a:schemeClr val="bg1"/>
              </a:solidFill>
            </a:endParaRPr>
          </a:p>
        </p:txBody>
      </p:sp>
      <p:sp>
        <p:nvSpPr>
          <p:cNvPr id="34" name="TextBox 33">
            <a:extLst>
              <a:ext uri="{C183D7F6-B498-43B3-948B-1728B52AA6E4}">
                <adec:decorative xmlns:adec="http://schemas.microsoft.com/office/drawing/2017/decorative" val="1"/>
              </a:ext>
            </a:extLst>
          </p:cNvPr>
          <p:cNvSpPr txBox="1"/>
          <p:nvPr/>
        </p:nvSpPr>
        <p:spPr>
          <a:xfrm>
            <a:off x="10075672" y="2843108"/>
            <a:ext cx="1547368" cy="160044"/>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Código</a:t>
            </a:r>
            <a:r>
              <a:rPr lang="en-US" sz="800">
                <a:solidFill>
                  <a:schemeClr val="bg1"/>
                </a:solidFill>
              </a:rPr>
              <a:t> de </a:t>
            </a:r>
            <a:r>
              <a:rPr lang="en-US" sz="800" err="1">
                <a:solidFill>
                  <a:schemeClr val="bg1"/>
                </a:solidFill>
              </a:rPr>
              <a:t>Conducta</a:t>
            </a:r>
            <a:endParaRPr lang="en-IN" sz="800" err="1">
              <a:solidFill>
                <a:schemeClr val="bg1"/>
              </a:solidFill>
            </a:endParaRPr>
          </a:p>
        </p:txBody>
      </p:sp>
      <p:sp>
        <p:nvSpPr>
          <p:cNvPr id="35" name="TextBox 34">
            <a:extLst>
              <a:ext uri="{C183D7F6-B498-43B3-948B-1728B52AA6E4}">
                <adec:decorative xmlns:adec="http://schemas.microsoft.com/office/drawing/2017/decorative" val="1"/>
              </a:ext>
            </a:extLst>
          </p:cNvPr>
          <p:cNvSpPr txBox="1"/>
          <p:nvPr/>
        </p:nvSpPr>
        <p:spPr>
          <a:xfrm>
            <a:off x="10075672" y="3089488"/>
            <a:ext cx="1547368" cy="180000"/>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Asunto</a:t>
            </a:r>
            <a:r>
              <a:rPr lang="en-US" sz="800">
                <a:solidFill>
                  <a:schemeClr val="bg1"/>
                </a:solidFill>
              </a:rPr>
              <a:t> de </a:t>
            </a:r>
            <a:r>
              <a:rPr lang="en-US" sz="800" err="1">
                <a:solidFill>
                  <a:schemeClr val="bg1"/>
                </a:solidFill>
              </a:rPr>
              <a:t>seguridad</a:t>
            </a:r>
            <a:endParaRPr lang="en-IN" sz="800" err="1">
              <a:solidFill>
                <a:schemeClr val="bg1"/>
              </a:solidFill>
            </a:endParaRPr>
          </a:p>
        </p:txBody>
      </p:sp>
      <p:sp>
        <p:nvSpPr>
          <p:cNvPr id="36" name="TextBox 35">
            <a:extLst>
              <a:ext uri="{C183D7F6-B498-43B3-948B-1728B52AA6E4}">
                <adec:decorative xmlns:adec="http://schemas.microsoft.com/office/drawing/2017/decorative" val="1"/>
              </a:ext>
            </a:extLst>
          </p:cNvPr>
          <p:cNvSpPr txBox="1"/>
          <p:nvPr/>
        </p:nvSpPr>
        <p:spPr>
          <a:xfrm>
            <a:off x="10074504" y="3352806"/>
            <a:ext cx="1702105" cy="193398"/>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n-US" sz="800" err="1">
                <a:solidFill>
                  <a:schemeClr val="bg1"/>
                </a:solidFill>
              </a:rPr>
              <a:t>Necesidades</a:t>
            </a:r>
            <a:r>
              <a:rPr lang="en-US" sz="800">
                <a:solidFill>
                  <a:schemeClr val="bg1"/>
                </a:solidFill>
              </a:rPr>
              <a:t> de </a:t>
            </a:r>
            <a:r>
              <a:rPr lang="en-US" sz="800" err="1">
                <a:solidFill>
                  <a:schemeClr val="bg1"/>
                </a:solidFill>
              </a:rPr>
              <a:t>educación</a:t>
            </a:r>
            <a:r>
              <a:rPr lang="en-US" sz="800">
                <a:solidFill>
                  <a:schemeClr val="bg1"/>
                </a:solidFill>
              </a:rPr>
              <a:t> especial</a:t>
            </a:r>
            <a:endParaRPr lang="en-IN" sz="800" err="1">
              <a:solidFill>
                <a:schemeClr val="bg1"/>
              </a:solidFill>
            </a:endParaRPr>
          </a:p>
        </p:txBody>
      </p:sp>
      <p:sp>
        <p:nvSpPr>
          <p:cNvPr id="37" name="TextBox 36">
            <a:extLst>
              <a:ext uri="{C183D7F6-B498-43B3-948B-1728B52AA6E4}">
                <adec:decorative xmlns:adec="http://schemas.microsoft.com/office/drawing/2017/decorative" val="1"/>
              </a:ext>
            </a:extLst>
          </p:cNvPr>
          <p:cNvSpPr txBox="1"/>
          <p:nvPr/>
        </p:nvSpPr>
        <p:spPr>
          <a:xfrm>
            <a:off x="9920810" y="4457613"/>
            <a:ext cx="1702105" cy="344710"/>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s-ES" sz="1000">
                <a:solidFill>
                  <a:schemeClr val="bg1"/>
                </a:solidFill>
              </a:rPr>
              <a:t>Cerrado antes de la resolución confirmada</a:t>
            </a:r>
            <a:endParaRPr lang="en-IN" sz="1000" err="1">
              <a:solidFill>
                <a:schemeClr val="bg1"/>
              </a:solidFill>
            </a:endParaRPr>
          </a:p>
        </p:txBody>
      </p:sp>
      <p:sp>
        <p:nvSpPr>
          <p:cNvPr id="38" name="TextBox 37">
            <a:extLst>
              <a:ext uri="{C183D7F6-B498-43B3-948B-1728B52AA6E4}">
                <adec:decorative xmlns:adec="http://schemas.microsoft.com/office/drawing/2017/decorative" val="1"/>
              </a:ext>
            </a:extLst>
          </p:cNvPr>
          <p:cNvSpPr txBox="1"/>
          <p:nvPr/>
        </p:nvSpPr>
        <p:spPr>
          <a:xfrm>
            <a:off x="9918653" y="4914720"/>
            <a:ext cx="1406698" cy="344710"/>
          </a:xfrm>
          <a:prstGeom prst="rect">
            <a:avLst/>
          </a:prstGeom>
          <a:solidFill>
            <a:schemeClr val="tx1"/>
          </a:solidFill>
        </p:spPr>
        <p:txBody>
          <a:bodyPr wrap="square" lIns="0" tIns="36576" rIns="0" bIns="0" rtlCol="0">
            <a:spAutoFit/>
          </a:bodyPr>
          <a:lstStyle/>
          <a:p>
            <a:pPr>
              <a:spcAft>
                <a:spcPts val="600"/>
              </a:spcAft>
              <a:buClr>
                <a:schemeClr val="accent2"/>
              </a:buClr>
              <a:buSzPct val="70000"/>
            </a:pPr>
            <a:r>
              <a:rPr lang="es-ES" sz="1000">
                <a:solidFill>
                  <a:schemeClr val="bg1"/>
                </a:solidFill>
              </a:rPr>
              <a:t>Resolución confirmada antes del cierre</a:t>
            </a:r>
            <a:endParaRPr lang="en-IN" sz="1000" err="1">
              <a:solidFill>
                <a:schemeClr val="bg1"/>
              </a:solidFill>
            </a:endParaRPr>
          </a:p>
        </p:txBody>
      </p:sp>
    </p:spTree>
    <p:extLst>
      <p:ext uri="{BB962C8B-B14F-4D97-AF65-F5344CB8AC3E}">
        <p14:creationId xmlns:p14="http://schemas.microsoft.com/office/powerpoint/2010/main" val="204832925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
            <a:extLst>
              <a:ext uri="{FF2B5EF4-FFF2-40B4-BE49-F238E27FC236}">
                <a16:creationId xmlns:a16="http://schemas.microsoft.com/office/drawing/2014/main" id="{BBD190F5-BEF4-47A5-BC33-ECD4FD3FEBB7}"/>
              </a:ext>
            </a:extLst>
          </p:cNvPr>
          <p:cNvSpPr>
            <a:spLocks noGrp="1"/>
          </p:cNvSpPr>
          <p:nvPr>
            <p:ph type="title"/>
          </p:nvPr>
        </p:nvSpPr>
        <p:spPr>
          <a:xfrm>
            <a:off x="609918" y="294200"/>
            <a:ext cx="10978515" cy="590880"/>
          </a:xfrm>
        </p:spPr>
        <p:txBody>
          <a:bodyPr vert="horz"/>
          <a:lstStyle/>
          <a:p>
            <a:r>
              <a:rPr lang="x-none"/>
              <a:t>Apéndice</a:t>
            </a:r>
            <a:br/>
            <a:r>
              <a:rPr lang="x-none" sz="1600"/>
              <a:t>Análisis de la población de datos de la Línea Directa contra el Acoso Escolar</a:t>
            </a:r>
          </a:p>
        </p:txBody>
      </p:sp>
      <p:sp>
        <p:nvSpPr>
          <p:cNvPr id="17" name="Rectangle 16">
            <a:extLst>
              <a:ext uri="{FF2B5EF4-FFF2-40B4-BE49-F238E27FC236}">
                <a16:creationId xmlns:a16="http://schemas.microsoft.com/office/drawing/2014/main" id="{990B554F-2E57-4159-B069-B7928A5FF0AE}"/>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20" name="Arrow: Left-Right 19">
            <a:extLst>
              <a:ext uri="{FF2B5EF4-FFF2-40B4-BE49-F238E27FC236}">
                <a16:creationId xmlns:a16="http://schemas.microsoft.com/office/drawing/2014/main" id="{8A8CE5EC-8564-4779-A5F4-7C200CB4B4C0}"/>
              </a:ext>
            </a:extLst>
          </p:cNvPr>
          <p:cNvSpPr/>
          <p:nvPr/>
        </p:nvSpPr>
        <p:spPr>
          <a:xfrm>
            <a:off x="1617416" y="1308872"/>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Análisis de la población del formulario del informe de acoso escolar</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2" name="Straight Connector 21">
            <a:extLst>
              <a:ext uri="{FF2B5EF4-FFF2-40B4-BE49-F238E27FC236}">
                <a16:creationId xmlns:a16="http://schemas.microsoft.com/office/drawing/2014/main" id="{22519659-2C20-473B-8E82-78B7C2FEB49B}"/>
              </a:ext>
              <a:ext uri="{C183D7F6-B498-43B3-948B-1728B52AA6E4}">
                <adec:decorative xmlns:adec="http://schemas.microsoft.com/office/drawing/2017/decorative" val="1"/>
              </a:ext>
            </a:extLst>
          </p:cNvPr>
          <p:cNvCxnSpPr>
            <a:stCxn id="20" idx="4"/>
            <a:endCxn id="20" idx="6"/>
          </p:cNvCxnSpPr>
          <p:nvPr/>
        </p:nvCxnSpPr>
        <p:spPr>
          <a:xfrm>
            <a:off x="1617416" y="1566241"/>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69669674-C35B-482D-88D0-EA190C2B5EEB}"/>
              </a:ext>
            </a:extLst>
          </p:cNvPr>
          <p:cNvSpPr txBox="1">
            <a:spLocks/>
          </p:cNvSpPr>
          <p:nvPr/>
        </p:nvSpPr>
        <p:spPr>
          <a:xfrm>
            <a:off x="612777" y="1708586"/>
            <a:ext cx="5486398" cy="4183085"/>
          </a:xfrm>
          <a:prstGeom prst="rect">
            <a:avLst/>
          </a:prstGeom>
        </p:spPr>
        <p:txBody>
          <a:bodyPr vert="horz" lIns="0" tIns="0" rIns="0" bIns="0" rtlCol="0" anchor="t" anchorCtr="0">
            <a:noAutofit/>
          </a:bodyPr>
          <a:lstStyle>
            <a:lvl1pPr marL="274183"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1pPr>
            <a:lvl2pPr marL="548366"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2pPr>
            <a:lvl3pPr marL="822549"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3pPr>
            <a:lvl4pPr marL="1096731"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4pPr>
            <a:lvl5pPr marL="1370914"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 población de datos revisados por EY incluyó formularios de acoso escolar enviados desde septiembre de 2021 hasta junio de 2022</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compartió un fragmento completo de los datos de septiembre de 2021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 junio de 2022.</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Algunos de los atributos incluidos en los datos son los siguientes:</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Abierto/cerrado </a:t>
            </a: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caso está cerrado?)</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Fecha del formulario</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Formulario de informe </a:t>
            </a: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(¿quién informa el incidente?)</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Grado del estudiante víctima</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Escuela del estudiante víctima </a:t>
            </a:r>
          </a:p>
          <a:p>
            <a:pPr marL="548366" marR="0" lvl="2" indent="0"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None/>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Hay 277 formularios de informe de acoso escolar en los datos</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193 (70 %) de los incidentes ocurrieron en un autobús.</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77 (28 %) de los incidentes involucraron comportamiento sesgado (dirigido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 clases protegidas).</a:t>
            </a: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Nota: EY no investigó si los incidentes incluyeron un comportamiento sesgado; BPS realizó esta investigación y se incluyó en los datos proporcionados a EY. </a:t>
            </a:r>
          </a:p>
          <a:p>
            <a:pPr marL="548366" marR="0" lvl="2" indent="0"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None/>
              <a:tabLst/>
              <a:defRPr/>
            </a:pPr>
            <a:endParaRPr kumimoji="0" lang="en-US" sz="16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33" name="Arrow: Left-Right 32">
            <a:extLst>
              <a:ext uri="{FF2B5EF4-FFF2-40B4-BE49-F238E27FC236}">
                <a16:creationId xmlns:a16="http://schemas.microsoft.com/office/drawing/2014/main" id="{62B76182-AA2C-421A-A20D-0619B5FF7E93}"/>
              </a:ext>
            </a:extLst>
          </p:cNvPr>
          <p:cNvSpPr/>
          <p:nvPr/>
        </p:nvSpPr>
        <p:spPr>
          <a:xfrm>
            <a:off x="7103816" y="1308872"/>
            <a:ext cx="3808653"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Incidentes de acoso escolar por grado, recuento de estudiantes víctimas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4" name="Straight Connector 33">
            <a:extLst>
              <a:ext uri="{FF2B5EF4-FFF2-40B4-BE49-F238E27FC236}">
                <a16:creationId xmlns:a16="http://schemas.microsoft.com/office/drawing/2014/main" id="{92E5BB53-B695-45DB-A82D-4FFAE2FFE15C}"/>
              </a:ext>
              <a:ext uri="{C183D7F6-B498-43B3-948B-1728B52AA6E4}">
                <adec:decorative xmlns:adec="http://schemas.microsoft.com/office/drawing/2017/decorative" val="1"/>
              </a:ext>
            </a:extLst>
          </p:cNvPr>
          <p:cNvCxnSpPr>
            <a:cxnSpLocks/>
            <a:stCxn id="33" idx="4"/>
            <a:endCxn id="33" idx="6"/>
          </p:cNvCxnSpPr>
          <p:nvPr/>
        </p:nvCxnSpPr>
        <p:spPr>
          <a:xfrm>
            <a:off x="7103816" y="1566241"/>
            <a:ext cx="380865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6" name="Chart 5" descr="Consulte la sección de notas para ver la descripción del gráfico &quot;Gráfico 1: incidentes de acoso escolar por recuento de estudiantes víctimas por grado&quot;">
            <a:extLst>
              <a:ext uri="{FF2B5EF4-FFF2-40B4-BE49-F238E27FC236}">
                <a16:creationId xmlns:a16="http://schemas.microsoft.com/office/drawing/2014/main" id="{053537BB-3AE6-4A52-B4D1-3BE53BEFF7CE}"/>
              </a:ext>
            </a:extLst>
          </p:cNvPr>
          <p:cNvGraphicFramePr/>
          <p:nvPr/>
        </p:nvGraphicFramePr>
        <p:xfrm>
          <a:off x="6813582" y="1703003"/>
          <a:ext cx="4389120" cy="1828800"/>
        </p:xfrm>
        <a:graphic>
          <a:graphicData uri="http://schemas.openxmlformats.org/drawingml/2006/chart">
            <c:chart xmlns:c="http://schemas.openxmlformats.org/drawingml/2006/chart" xmlns:r="http://schemas.openxmlformats.org/officeDocument/2006/relationships" r:id="rId3"/>
          </a:graphicData>
        </a:graphic>
      </p:graphicFrame>
      <p:sp>
        <p:nvSpPr>
          <p:cNvPr id="23" name="Content Placeholder 2">
            <a:extLst>
              <a:ext uri="{FF2B5EF4-FFF2-40B4-BE49-F238E27FC236}">
                <a16:creationId xmlns:a16="http://schemas.microsoft.com/office/drawing/2014/main" id="{2F4394EE-5798-4C43-8CA4-49A2D687268B}"/>
              </a:ext>
            </a:extLst>
          </p:cNvPr>
          <p:cNvSpPr txBox="1">
            <a:spLocks/>
          </p:cNvSpPr>
          <p:nvPr/>
        </p:nvSpPr>
        <p:spPr>
          <a:xfrm>
            <a:off x="6344817" y="3668567"/>
            <a:ext cx="5486398" cy="1800882"/>
          </a:xfrm>
          <a:prstGeom prst="rect">
            <a:avLst/>
          </a:prstGeom>
        </p:spPr>
        <p:txBody>
          <a:bodyPr vert="horz" lIns="0" tIns="0" rIns="0" bIns="0" rtlCol="0" anchor="t" anchorCtr="0">
            <a:noAutofit/>
          </a:bodyPr>
          <a:lstStyle>
            <a:lvl1pPr marL="274183"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1pPr>
            <a:lvl2pPr marL="548366"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2pPr>
            <a:lvl3pPr marL="822549"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3pPr>
            <a:lvl4pPr marL="1096731"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4pPr>
            <a:lvl5pPr marL="1370914"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Incidentes por grado:</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44 (16 %) de los incidentes involucraron a estudiantes de 5</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Los siguientes grupos principales fueron de 3</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y 6</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 con 33 (12 %) incidentes cada uno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Los grupos más pequeños fueron de 11</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y 12</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11</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 tuvo 5 incidentes (2 %)</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822549" marR="0" lvl="2"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12</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 tuvo 2 incidentes (1 %)</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4" name="source_6380420058075255931" descr="Fuente">
            <a:extLst>
              <a:ext uri="{FF2B5EF4-FFF2-40B4-BE49-F238E27FC236}">
                <a16:creationId xmlns:a16="http://schemas.microsoft.com/office/drawing/2014/main" id="{8F815883-8CDD-4DC6-8820-47110A173294}"/>
              </a:ext>
            </a:extLst>
          </p:cNvPr>
          <p:cNvSpPr txBox="1"/>
          <p:nvPr/>
        </p:nvSpPr>
        <p:spPr>
          <a:xfrm>
            <a:off x="705097" y="6211910"/>
            <a:ext cx="9164392" cy="57246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Datos de tiques de FreshDesk de mayo de 2022 a junio de 2022, sin incluir tiques relacionados con asuntos que no sean quejas de las familias; datos de investigación e incidentes de la Línea Directa contra el Acoso Escolar de BPS del año escolar 2021-2022;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entrevistas de EY, DESE, BPS y entrevistas escolares; políticas de BPS y DESE</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21" name="TextBox 20">
            <a:extLst>
              <a:ext uri="{FF2B5EF4-FFF2-40B4-BE49-F238E27FC236}">
                <a16:creationId xmlns:a16="http://schemas.microsoft.com/office/drawing/2014/main" id="{77D8EC51-139F-401B-8BCA-8C638EDD1A16}"/>
              </a:ext>
            </a:extLst>
          </p:cNvPr>
          <p:cNvSpPr txBox="1"/>
          <p:nvPr/>
        </p:nvSpPr>
        <p:spPr>
          <a:xfrm>
            <a:off x="3570013" y="6428652"/>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FBF88F8F-1B62-460A-9247-8CF7FB0AB3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33ED7151-C09C-40DA-A404-F3C2AB7756A1}"/>
              </a:ext>
            </a:extLst>
          </p:cNvPr>
          <p:cNvSpPr>
            <a:spLocks noGrp="1"/>
          </p:cNvSpPr>
          <p:nvPr>
            <p:ph type="sldNum" sz="quarter" idx="12"/>
          </p:nvPr>
        </p:nvSpPr>
        <p:spPr>
          <a:xfrm>
            <a:off x="10382460" y="6561447"/>
            <a:ext cx="820241" cy="21814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76753859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2">
            <a:extLst>
              <a:ext uri="{FF2B5EF4-FFF2-40B4-BE49-F238E27FC236}">
                <a16:creationId xmlns:a16="http://schemas.microsoft.com/office/drawing/2014/main" id="{84CBDEA6-0946-4FA0-B6BF-1F409206B1EC}"/>
              </a:ext>
            </a:extLst>
          </p:cNvPr>
          <p:cNvSpPr>
            <a:spLocks noGrp="1"/>
          </p:cNvSpPr>
          <p:nvPr>
            <p:ph type="title"/>
          </p:nvPr>
        </p:nvSpPr>
        <p:spPr>
          <a:xfrm>
            <a:off x="609918" y="294200"/>
            <a:ext cx="10978515" cy="590880"/>
          </a:xfrm>
        </p:spPr>
        <p:txBody>
          <a:bodyPr vert="horz"/>
          <a:lstStyle/>
          <a:p>
            <a:r>
              <a:rPr lang="x-none"/>
              <a:t>Apéndice</a:t>
            </a:r>
            <a:br/>
            <a:r>
              <a:rPr lang="x-none" sz="1600"/>
              <a:t>Análisis de la población de datos del formulario de investigación de acoso escolar (1/2)</a:t>
            </a:r>
            <a:endParaRPr lang="en-IN" sz="1800"/>
          </a:p>
        </p:txBody>
      </p:sp>
      <p:sp>
        <p:nvSpPr>
          <p:cNvPr id="52" name="Rectangle 51">
            <a:extLst>
              <a:ext uri="{FF2B5EF4-FFF2-40B4-BE49-F238E27FC236}">
                <a16:creationId xmlns:a16="http://schemas.microsoft.com/office/drawing/2014/main" id="{2C74B7E5-A407-478A-87C6-4EFDDD0405E4}"/>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32" name="Arrow: Left-Right 31">
            <a:extLst>
              <a:ext uri="{FF2B5EF4-FFF2-40B4-BE49-F238E27FC236}">
                <a16:creationId xmlns:a16="http://schemas.microsoft.com/office/drawing/2014/main" id="{C7F9C1C3-2B22-49CF-B7E1-C4696D47776A}"/>
              </a:ext>
            </a:extLst>
          </p:cNvPr>
          <p:cNvSpPr/>
          <p:nvPr/>
        </p:nvSpPr>
        <p:spPr>
          <a:xfrm>
            <a:off x="1231631" y="1034802"/>
            <a:ext cx="4177282"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Notas de la población del formulario del informe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1" i="0" u="none" strike="noStrike" kern="1200" cap="none" spc="0" normalizeH="0" baseline="0" noProof="0">
                <a:ln>
                  <a:noFill/>
                </a:ln>
                <a:solidFill>
                  <a:srgbClr val="2E2E38"/>
                </a:solidFill>
                <a:effectLst/>
                <a:uLnTx/>
                <a:uFillTx/>
                <a:latin typeface="EYInterstate Light"/>
                <a:ea typeface="+mn-ea"/>
                <a:cs typeface="+mn-cs"/>
              </a:rPr>
              <a:t>de acoso escolar</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51" name="Straight Connector 50">
            <a:extLst>
              <a:ext uri="{FF2B5EF4-FFF2-40B4-BE49-F238E27FC236}">
                <a16:creationId xmlns:a16="http://schemas.microsoft.com/office/drawing/2014/main" id="{A496C8C7-A213-4A69-A21B-E8FE64DDC510}"/>
              </a:ext>
              <a:ext uri="{C183D7F6-B498-43B3-948B-1728B52AA6E4}">
                <adec:decorative xmlns:adec="http://schemas.microsoft.com/office/drawing/2017/decorative" val="1"/>
              </a:ext>
            </a:extLst>
          </p:cNvPr>
          <p:cNvCxnSpPr>
            <a:stCxn id="32" idx="4"/>
            <a:endCxn id="32" idx="6"/>
          </p:cNvCxnSpPr>
          <p:nvPr/>
        </p:nvCxnSpPr>
        <p:spPr>
          <a:xfrm>
            <a:off x="1231631" y="1476837"/>
            <a:ext cx="41772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69669674-C35B-482D-88D0-EA190C2B5EEB}"/>
              </a:ext>
            </a:extLst>
          </p:cNvPr>
          <p:cNvSpPr txBox="1">
            <a:spLocks/>
          </p:cNvSpPr>
          <p:nvPr/>
        </p:nvSpPr>
        <p:spPr>
          <a:xfrm>
            <a:off x="612777" y="1699494"/>
            <a:ext cx="5760720" cy="3799967"/>
          </a:xfrm>
          <a:prstGeom prst="rect">
            <a:avLst/>
          </a:prstGeom>
        </p:spPr>
        <p:txBody>
          <a:bodyPr vert="horz" lIns="0" tIns="0" rIns="0" bIns="0" rtlCol="0" anchor="t" anchorCtr="0">
            <a:noAutofit/>
          </a:bodyPr>
          <a:lstStyle>
            <a:lvl1pPr marL="274183"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1pPr>
            <a:lvl2pPr marL="548366"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2pPr>
            <a:lvl3pPr marL="822549"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3pPr>
            <a:lvl4pPr marL="1096731"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4pPr>
            <a:lvl5pPr marL="1370914"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 población de datos revisada por EY se generó mediante formularios de investigación (formularios de Google) enviados desde septiembre de 2021 hasta junio de 2022</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p>
          <a:p>
            <a:pPr marL="548366" marR="0" lvl="1" indent="-274183" algn="l" defTabSz="913486" rtl="0" eaLnBrk="1" fontAlgn="auto" latinLnBrk="0" hangingPunct="1">
              <a:lnSpc>
                <a:spcPct val="100000"/>
              </a:lnSpc>
              <a:spcBef>
                <a:spcPts val="3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compartió un fragmento completo de los datos de septiembre de 2021 a junio de 2022</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Hay 373 formularios de investigación en los datos</a:t>
            </a:r>
            <a:r>
              <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las </a:t>
            </a:r>
            <a:r>
              <a:rPr kumimoji="0" lang="x-none" sz="1100" b="1" i="0" u="none" strike="noStrike" kern="1200" cap="none" spc="0" normalizeH="0" baseline="0" noProof="0">
                <a:ln>
                  <a:noFill/>
                </a:ln>
                <a:solidFill>
                  <a:srgbClr val="1E783A"/>
                </a:solidFill>
                <a:effectLst/>
                <a:uLnTx/>
                <a:uFillTx/>
                <a:latin typeface="EYInterstate Light" panose="02000506000000020004" pitchFamily="2" charset="0"/>
                <a:ea typeface="+mn-ea"/>
                <a:cs typeface="+mn-cs"/>
              </a:rPr>
              <a:t>373</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investigaciones, hubo 156 (42 %) casos en los que se determinó la existencia de acoso escolar como conclusión de la investigación. Se determinó que 217 (58 %) de los incidentes no estaban relacionados con el acoso escolar según la investigación de BPS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Instancias donde se determinó la existencia de acoso escolar:</a:t>
            </a:r>
          </a:p>
          <a:p>
            <a:pPr marL="548366" marR="0" lvl="1" indent="-274183" algn="l" defTabSz="913486" rtl="0" eaLnBrk="1" fontAlgn="auto" latinLnBrk="0" hangingPunct="1">
              <a:lnSpc>
                <a:spcPct val="100000"/>
              </a:lnSpc>
              <a:spcBef>
                <a:spcPts val="3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las </a:t>
            </a:r>
            <a:r>
              <a:rPr kumimoji="0" lang="x-none" sz="1100" b="1" i="0" u="none" strike="noStrike" kern="1200" cap="none" spc="0" normalizeH="0" baseline="0" noProof="0">
                <a:ln>
                  <a:noFill/>
                </a:ln>
                <a:solidFill>
                  <a:srgbClr val="1E783A"/>
                </a:solidFill>
                <a:effectLst/>
                <a:uLnTx/>
                <a:uFillTx/>
                <a:latin typeface="EYInterstate Light" panose="02000506000000020004" pitchFamily="2" charset="0"/>
                <a:ea typeface="+mn-ea"/>
                <a:cs typeface="+mn-cs"/>
              </a:rPr>
              <a:t>156</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investigaciones donde se determinó la existencia de acoso escolar, hubo 149 (96 %) instancias donde se entrevistó a los agresores y víctimas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Instancias donde no se determinó la existencia de acoso escolar:</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las </a:t>
            </a:r>
            <a:r>
              <a:rPr kumimoji="0" lang="x-none" sz="1100" b="1" i="0" u="none" strike="noStrike" kern="1200" cap="none" spc="0" normalizeH="0" baseline="0" noProof="0">
                <a:ln>
                  <a:noFill/>
                </a:ln>
                <a:solidFill>
                  <a:srgbClr val="1E783A"/>
                </a:solidFill>
                <a:effectLst/>
                <a:uLnTx/>
                <a:uFillTx/>
                <a:latin typeface="EYInterstate Light" panose="02000506000000020004" pitchFamily="2" charset="0"/>
                <a:ea typeface="+mn-ea"/>
                <a:cs typeface="+mn-cs"/>
              </a:rPr>
              <a:t>217</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investigaciones donde no se determinó la existencia de acoso escolar, hubo 203 (94 %) instancias donde se entrevistó a los agresores y víctimas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204 (94 %) instancias donde se entrevistó a las víctimas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46" name="Arrow: Left-Right 45">
            <a:extLst>
              <a:ext uri="{FF2B5EF4-FFF2-40B4-BE49-F238E27FC236}">
                <a16:creationId xmlns:a16="http://schemas.microsoft.com/office/drawing/2014/main" id="{B2A68B1E-5F15-441B-9FF2-7053E740B7CC}"/>
              </a:ext>
            </a:extLst>
          </p:cNvPr>
          <p:cNvSpPr/>
          <p:nvPr/>
        </p:nvSpPr>
        <p:spPr>
          <a:xfrm>
            <a:off x="6918328" y="918555"/>
            <a:ext cx="4177282" cy="405102"/>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Estado de la entrevista para incidentes en los que se determinó que existió acoso escolar</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7" name="Straight Connector 46">
            <a:extLst>
              <a:ext uri="{FF2B5EF4-FFF2-40B4-BE49-F238E27FC236}">
                <a16:creationId xmlns:a16="http://schemas.microsoft.com/office/drawing/2014/main" id="{53AE7E76-8860-4241-A4C6-AACEA10496EA}"/>
              </a:ext>
              <a:ext uri="{C183D7F6-B498-43B3-948B-1728B52AA6E4}">
                <adec:decorative xmlns:adec="http://schemas.microsoft.com/office/drawing/2017/decorative" val="1"/>
              </a:ext>
            </a:extLst>
          </p:cNvPr>
          <p:cNvCxnSpPr/>
          <p:nvPr/>
        </p:nvCxnSpPr>
        <p:spPr>
          <a:xfrm>
            <a:off x="6918328" y="1257729"/>
            <a:ext cx="41772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descr="Consulte la sección de notas para ver la descripción del gráfico &quot;Gráfico 1: estado de la entrevista para incidentes en los que existió acoso escolar&quot;">
            <a:extLst>
              <a:ext uri="{FF2B5EF4-FFF2-40B4-BE49-F238E27FC236}">
                <a16:creationId xmlns:a16="http://schemas.microsoft.com/office/drawing/2014/main" id="{2D25C0E9-75FD-481B-AB5C-0F229814393D}"/>
              </a:ext>
            </a:extLst>
          </p:cNvPr>
          <p:cNvGrpSpPr/>
          <p:nvPr/>
        </p:nvGrpSpPr>
        <p:grpSpPr>
          <a:xfrm>
            <a:off x="6464937" y="1296167"/>
            <a:ext cx="5120640" cy="2148840"/>
            <a:chOff x="6464937" y="1296167"/>
            <a:chExt cx="5120640" cy="2148840"/>
          </a:xfrm>
        </p:grpSpPr>
        <p:sp>
          <p:nvSpPr>
            <p:cNvPr id="20" name="TextBox 19">
              <a:extLst>
                <a:ext uri="{FF2B5EF4-FFF2-40B4-BE49-F238E27FC236}">
                  <a16:creationId xmlns:a16="http://schemas.microsoft.com/office/drawing/2014/main" id="{33BCB25E-2FAE-4D4D-8C6F-54B0E1EE1AEF}"/>
                </a:ext>
                <a:ext uri="{C183D7F6-B498-43B3-948B-1728B52AA6E4}">
                  <adec:decorative xmlns:adec="http://schemas.microsoft.com/office/drawing/2017/decorative" val="1"/>
                </a:ext>
              </a:extLst>
            </p:cNvPr>
            <p:cNvSpPr txBox="1">
              <a:spLocks/>
            </p:cNvSpPr>
            <p:nvPr/>
          </p:nvSpPr>
          <p:spPr>
            <a:xfrm>
              <a:off x="6464937" y="1296168"/>
              <a:ext cx="2542032" cy="246173"/>
            </a:xfrm>
            <a:prstGeom prst="rect">
              <a:avLst/>
            </a:prstGeom>
            <a:solidFill>
              <a:srgbClr val="747480"/>
            </a:solidFill>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000" b="1" i="0" u="none" strike="noStrike" kern="1200" cap="none" spc="0" normalizeH="0" baseline="0" noProof="0">
                  <a:ln>
                    <a:noFill/>
                  </a:ln>
                  <a:solidFill>
                    <a:srgbClr val="FFFFFF"/>
                  </a:solidFill>
                  <a:effectLst/>
                  <a:uLnTx/>
                  <a:uFillTx/>
                  <a:latin typeface="EYInterstate Light"/>
                  <a:ea typeface="+mn-ea"/>
                  <a:cs typeface="+mn-cs"/>
                </a:rPr>
                <a:t>¿Se entrevistó al agresor?</a:t>
              </a:r>
            </a:p>
          </p:txBody>
        </p:sp>
        <p:graphicFrame>
          <p:nvGraphicFramePr>
            <p:cNvPr id="37" name="Chart 36">
              <a:extLst>
                <a:ext uri="{FF2B5EF4-FFF2-40B4-BE49-F238E27FC236}">
                  <a16:creationId xmlns:a16="http://schemas.microsoft.com/office/drawing/2014/main" id="{26D3DDB0-5DE6-4E17-A60A-A057500FDF5C}"/>
                </a:ext>
                <a:ext uri="{C183D7F6-B498-43B3-948B-1728B52AA6E4}">
                  <adec:decorative xmlns:adec="http://schemas.microsoft.com/office/drawing/2017/decorative" val="1"/>
                </a:ext>
              </a:extLst>
            </p:cNvPr>
            <p:cNvGraphicFramePr/>
            <p:nvPr/>
          </p:nvGraphicFramePr>
          <p:xfrm>
            <a:off x="6464937" y="1574881"/>
            <a:ext cx="2542032" cy="1868305"/>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26340E2A-EEC6-44B8-A991-9BDDFC647837}"/>
                </a:ext>
                <a:ext uri="{C183D7F6-B498-43B3-948B-1728B52AA6E4}">
                  <adec:decorative xmlns:adec="http://schemas.microsoft.com/office/drawing/2017/decorative" val="1"/>
                </a:ext>
              </a:extLst>
            </p:cNvPr>
            <p:cNvSpPr txBox="1">
              <a:spLocks/>
            </p:cNvSpPr>
            <p:nvPr/>
          </p:nvSpPr>
          <p:spPr>
            <a:xfrm>
              <a:off x="9043545" y="1296168"/>
              <a:ext cx="2542032" cy="246173"/>
            </a:xfrm>
            <a:prstGeom prst="rect">
              <a:avLst/>
            </a:prstGeom>
            <a:solidFill>
              <a:srgbClr val="747480"/>
            </a:solidFill>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000" b="1" i="0" u="none" strike="noStrike" kern="1200" cap="none" spc="0" normalizeH="0" baseline="0" noProof="0">
                  <a:ln>
                    <a:noFill/>
                  </a:ln>
                  <a:solidFill>
                    <a:srgbClr val="FFFFFF"/>
                  </a:solidFill>
                  <a:effectLst/>
                  <a:uLnTx/>
                  <a:uFillTx/>
                  <a:latin typeface="EYInterstate Light"/>
                  <a:ea typeface="+mn-ea"/>
                  <a:cs typeface="+mn-cs"/>
                </a:rPr>
                <a:t>¿Se entrevistó a la víctima?</a:t>
              </a:r>
            </a:p>
          </p:txBody>
        </p:sp>
        <p:graphicFrame>
          <p:nvGraphicFramePr>
            <p:cNvPr id="38" name="Chart 37">
              <a:extLst>
                <a:ext uri="{FF2B5EF4-FFF2-40B4-BE49-F238E27FC236}">
                  <a16:creationId xmlns:a16="http://schemas.microsoft.com/office/drawing/2014/main" id="{E515531D-7BFD-4C07-B491-60CD44A687CD}"/>
                </a:ext>
                <a:ext uri="{C183D7F6-B498-43B3-948B-1728B52AA6E4}">
                  <adec:decorative xmlns:adec="http://schemas.microsoft.com/office/drawing/2017/decorative" val="1"/>
                </a:ext>
              </a:extLst>
            </p:cNvPr>
            <p:cNvGraphicFramePr/>
            <p:nvPr/>
          </p:nvGraphicFramePr>
          <p:xfrm>
            <a:off x="9043545" y="1574881"/>
            <a:ext cx="2542032" cy="1868305"/>
          </p:xfrm>
          <a:graphic>
            <a:graphicData uri="http://schemas.openxmlformats.org/drawingml/2006/chart">
              <c:chart xmlns:c="http://schemas.openxmlformats.org/drawingml/2006/chart" xmlns:r="http://schemas.openxmlformats.org/officeDocument/2006/relationships" r:id="rId4"/>
            </a:graphicData>
          </a:graphic>
        </p:graphicFrame>
        <p:cxnSp>
          <p:nvCxnSpPr>
            <p:cNvPr id="19" name="Straight Connector 18">
              <a:extLst>
                <a:ext uri="{FF2B5EF4-FFF2-40B4-BE49-F238E27FC236}">
                  <a16:creationId xmlns:a16="http://schemas.microsoft.com/office/drawing/2014/main" id="{770B09C0-60A8-4C0F-A4C8-625E9FA55E71}"/>
                </a:ext>
                <a:ext uri="{C183D7F6-B498-43B3-948B-1728B52AA6E4}">
                  <adec:decorative xmlns:adec="http://schemas.microsoft.com/office/drawing/2017/decorative" val="1"/>
                </a:ext>
              </a:extLst>
            </p:cNvPr>
            <p:cNvCxnSpPr>
              <a:cxnSpLocks/>
            </p:cNvCxnSpPr>
            <p:nvPr/>
          </p:nvCxnSpPr>
          <p:spPr>
            <a:xfrm>
              <a:off x="9025257" y="1296167"/>
              <a:ext cx="0" cy="2148840"/>
            </a:xfrm>
            <a:prstGeom prst="line">
              <a:avLst/>
            </a:prstGeom>
            <a:ln w="6350">
              <a:solidFill>
                <a:srgbClr val="747480"/>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44F2BA7-0516-4298-A8AE-11F5EFECDA76}"/>
                </a:ext>
                <a:ext uri="{C183D7F6-B498-43B3-948B-1728B52AA6E4}">
                  <adec:decorative xmlns:adec="http://schemas.microsoft.com/office/drawing/2017/decorative" val="1"/>
                </a:ext>
              </a:extLst>
            </p:cNvPr>
            <p:cNvSpPr txBox="1"/>
            <p:nvPr/>
          </p:nvSpPr>
          <p:spPr>
            <a:xfrm>
              <a:off x="7321406" y="2383100"/>
              <a:ext cx="383438" cy="251864"/>
            </a:xfrm>
            <a:prstGeom prst="rect">
              <a:avLst/>
            </a:prstGeom>
            <a:noFill/>
          </p:spPr>
          <p:txBody>
            <a:bodyPr wrap="none" lIns="46990" tIns="46990" rIns="46990" bIns="4699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156</a:t>
              </a:r>
            </a:p>
          </p:txBody>
        </p:sp>
        <p:sp>
          <p:nvSpPr>
            <p:cNvPr id="40" name="TextBox 39">
              <a:extLst>
                <a:ext uri="{FF2B5EF4-FFF2-40B4-BE49-F238E27FC236}">
                  <a16:creationId xmlns:a16="http://schemas.microsoft.com/office/drawing/2014/main" id="{D75ADA1F-886C-48ED-AB30-D32002BC42A2}"/>
                </a:ext>
                <a:ext uri="{C183D7F6-B498-43B3-948B-1728B52AA6E4}">
                  <adec:decorative xmlns:adec="http://schemas.microsoft.com/office/drawing/2017/decorative" val="1"/>
                </a:ext>
              </a:extLst>
            </p:cNvPr>
            <p:cNvSpPr txBox="1"/>
            <p:nvPr/>
          </p:nvSpPr>
          <p:spPr>
            <a:xfrm>
              <a:off x="9897645" y="2383100"/>
              <a:ext cx="383438" cy="251864"/>
            </a:xfrm>
            <a:prstGeom prst="rect">
              <a:avLst/>
            </a:prstGeom>
            <a:noFill/>
          </p:spPr>
          <p:txBody>
            <a:bodyPr wrap="none" lIns="46990" tIns="46990" rIns="46990" bIns="4699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156</a:t>
              </a:r>
            </a:p>
          </p:txBody>
        </p:sp>
      </p:grpSp>
      <p:cxnSp>
        <p:nvCxnSpPr>
          <p:cNvPr id="50" name="Straight Connector 49">
            <a:extLst>
              <a:ext uri="{FF2B5EF4-FFF2-40B4-BE49-F238E27FC236}">
                <a16:creationId xmlns:a16="http://schemas.microsoft.com/office/drawing/2014/main" id="{14AAD8BD-99A3-4797-9906-64AF405015D4}"/>
              </a:ext>
              <a:ext uri="{C183D7F6-B498-43B3-948B-1728B52AA6E4}">
                <adec:decorative xmlns:adec="http://schemas.microsoft.com/office/drawing/2017/decorative" val="1"/>
              </a:ext>
            </a:extLst>
          </p:cNvPr>
          <p:cNvCxnSpPr>
            <a:stCxn id="49" idx="4"/>
            <a:endCxn id="49" idx="6"/>
          </p:cNvCxnSpPr>
          <p:nvPr/>
        </p:nvCxnSpPr>
        <p:spPr>
          <a:xfrm>
            <a:off x="6936616" y="3880360"/>
            <a:ext cx="41772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9" name="Arrow: Left-Right 48">
            <a:extLst>
              <a:ext uri="{FF2B5EF4-FFF2-40B4-BE49-F238E27FC236}">
                <a16:creationId xmlns:a16="http://schemas.microsoft.com/office/drawing/2014/main" id="{31733096-C84A-4E01-9E3B-CB85C50DE30D}"/>
              </a:ext>
            </a:extLst>
          </p:cNvPr>
          <p:cNvSpPr/>
          <p:nvPr/>
        </p:nvSpPr>
        <p:spPr>
          <a:xfrm>
            <a:off x="6936616" y="3622991"/>
            <a:ext cx="417728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Estado de la entrevista para incidentes en los que no se determinó que existió acoso escolar</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6" name="Group 5" descr="Consulte la sección de notas para ver la descripción del gráfico &quot;Gráfico 2: estado de la entrevista para incidentes en los que no hubo acoso escolar&quot;">
            <a:extLst>
              <a:ext uri="{FF2B5EF4-FFF2-40B4-BE49-F238E27FC236}">
                <a16:creationId xmlns:a16="http://schemas.microsoft.com/office/drawing/2014/main" id="{B0FEAAFD-E5D9-4E05-B1F9-C4875E67DEE9}"/>
              </a:ext>
            </a:extLst>
          </p:cNvPr>
          <p:cNvGrpSpPr/>
          <p:nvPr/>
        </p:nvGrpSpPr>
        <p:grpSpPr>
          <a:xfrm>
            <a:off x="6464937" y="3933129"/>
            <a:ext cx="5120640" cy="2157585"/>
            <a:chOff x="6464937" y="3933129"/>
            <a:chExt cx="5120640" cy="2157585"/>
          </a:xfrm>
        </p:grpSpPr>
        <p:sp>
          <p:nvSpPr>
            <p:cNvPr id="35" name="TextBox 34">
              <a:extLst>
                <a:ext uri="{FF2B5EF4-FFF2-40B4-BE49-F238E27FC236}">
                  <a16:creationId xmlns:a16="http://schemas.microsoft.com/office/drawing/2014/main" id="{A99AE1F8-38F5-45EF-AB2B-BD48DAA6B56C}"/>
                </a:ext>
                <a:ext uri="{C183D7F6-B498-43B3-948B-1728B52AA6E4}">
                  <adec:decorative xmlns:adec="http://schemas.microsoft.com/office/drawing/2017/decorative" val="1"/>
                </a:ext>
              </a:extLst>
            </p:cNvPr>
            <p:cNvSpPr txBox="1">
              <a:spLocks/>
            </p:cNvSpPr>
            <p:nvPr/>
          </p:nvSpPr>
          <p:spPr>
            <a:xfrm>
              <a:off x="6464937" y="3933130"/>
              <a:ext cx="2542032" cy="246173"/>
            </a:xfrm>
            <a:prstGeom prst="rect">
              <a:avLst/>
            </a:prstGeom>
            <a:solidFill>
              <a:srgbClr val="747480"/>
            </a:solidFill>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000" b="1" i="0" u="none" strike="noStrike" kern="1200" cap="none" spc="0" normalizeH="0" baseline="0" noProof="0">
                  <a:ln>
                    <a:noFill/>
                  </a:ln>
                  <a:solidFill>
                    <a:srgbClr val="FFFFFF"/>
                  </a:solidFill>
                  <a:effectLst/>
                  <a:uLnTx/>
                  <a:uFillTx/>
                  <a:latin typeface="EYInterstate Light"/>
                  <a:ea typeface="+mn-ea"/>
                  <a:cs typeface="+mn-cs"/>
                </a:rPr>
                <a:t>¿Se entrevistó al agresor?</a:t>
              </a:r>
            </a:p>
          </p:txBody>
        </p:sp>
        <p:sp>
          <p:nvSpPr>
            <p:cNvPr id="36" name="TextBox 35">
              <a:extLst>
                <a:ext uri="{FF2B5EF4-FFF2-40B4-BE49-F238E27FC236}">
                  <a16:creationId xmlns:a16="http://schemas.microsoft.com/office/drawing/2014/main" id="{F043F380-A746-4F1A-B574-94EDABDF6D21}"/>
                </a:ext>
                <a:ext uri="{C183D7F6-B498-43B3-948B-1728B52AA6E4}">
                  <adec:decorative xmlns:adec="http://schemas.microsoft.com/office/drawing/2017/decorative" val="1"/>
                </a:ext>
              </a:extLst>
            </p:cNvPr>
            <p:cNvSpPr txBox="1">
              <a:spLocks/>
            </p:cNvSpPr>
            <p:nvPr/>
          </p:nvSpPr>
          <p:spPr>
            <a:xfrm>
              <a:off x="9043545" y="3933130"/>
              <a:ext cx="2542032" cy="246173"/>
            </a:xfrm>
            <a:prstGeom prst="rect">
              <a:avLst/>
            </a:prstGeom>
            <a:solidFill>
              <a:srgbClr val="747480"/>
            </a:solidFill>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000" b="1" i="0" u="none" strike="noStrike" kern="1200" cap="none" spc="0" normalizeH="0" baseline="0" noProof="0">
                  <a:ln>
                    <a:noFill/>
                  </a:ln>
                  <a:solidFill>
                    <a:srgbClr val="FFFFFF"/>
                  </a:solidFill>
                  <a:effectLst/>
                  <a:uLnTx/>
                  <a:uFillTx/>
                  <a:latin typeface="EYInterstate Light"/>
                  <a:ea typeface="+mn-ea"/>
                  <a:cs typeface="+mn-cs"/>
                </a:rPr>
                <a:t>¿Se entrevistó a la víctima?</a:t>
              </a:r>
            </a:p>
          </p:txBody>
        </p:sp>
        <p:graphicFrame>
          <p:nvGraphicFramePr>
            <p:cNvPr id="41" name="Chart 40">
              <a:extLst>
                <a:ext uri="{FF2B5EF4-FFF2-40B4-BE49-F238E27FC236}">
                  <a16:creationId xmlns:a16="http://schemas.microsoft.com/office/drawing/2014/main" id="{331B78D0-921F-490C-A1EA-A6BAF9CC1CF7}"/>
                </a:ext>
                <a:ext uri="{C183D7F6-B498-43B3-948B-1728B52AA6E4}">
                  <adec:decorative xmlns:adec="http://schemas.microsoft.com/office/drawing/2017/decorative" val="1"/>
                </a:ext>
              </a:extLst>
            </p:cNvPr>
            <p:cNvGraphicFramePr/>
            <p:nvPr/>
          </p:nvGraphicFramePr>
          <p:xfrm>
            <a:off x="6464937" y="4222409"/>
            <a:ext cx="2542032" cy="186830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2" name="Chart 41">
              <a:extLst>
                <a:ext uri="{FF2B5EF4-FFF2-40B4-BE49-F238E27FC236}">
                  <a16:creationId xmlns:a16="http://schemas.microsoft.com/office/drawing/2014/main" id="{F2410C78-E79C-42FF-9F6E-4A53F1ABBA97}"/>
                </a:ext>
                <a:ext uri="{C183D7F6-B498-43B3-948B-1728B52AA6E4}">
                  <adec:decorative xmlns:adec="http://schemas.microsoft.com/office/drawing/2017/decorative" val="1"/>
                </a:ext>
              </a:extLst>
            </p:cNvPr>
            <p:cNvGraphicFramePr/>
            <p:nvPr/>
          </p:nvGraphicFramePr>
          <p:xfrm>
            <a:off x="9043545" y="4222409"/>
            <a:ext cx="2542032" cy="1868305"/>
          </p:xfrm>
          <a:graphic>
            <a:graphicData uri="http://schemas.openxmlformats.org/drawingml/2006/chart">
              <c:chart xmlns:c="http://schemas.openxmlformats.org/drawingml/2006/chart" xmlns:r="http://schemas.openxmlformats.org/officeDocument/2006/relationships" r:id="rId6"/>
            </a:graphicData>
          </a:graphic>
        </p:graphicFrame>
        <p:sp>
          <p:nvSpPr>
            <p:cNvPr id="43" name="TextBox 42">
              <a:extLst>
                <a:ext uri="{FF2B5EF4-FFF2-40B4-BE49-F238E27FC236}">
                  <a16:creationId xmlns:a16="http://schemas.microsoft.com/office/drawing/2014/main" id="{A04B066A-6E71-4CF4-B9BC-691C1135D3EA}"/>
                </a:ext>
                <a:ext uri="{C183D7F6-B498-43B3-948B-1728B52AA6E4}">
                  <adec:decorative xmlns:adec="http://schemas.microsoft.com/office/drawing/2017/decorative" val="1"/>
                </a:ext>
              </a:extLst>
            </p:cNvPr>
            <p:cNvSpPr txBox="1"/>
            <p:nvPr/>
          </p:nvSpPr>
          <p:spPr>
            <a:xfrm>
              <a:off x="7339878" y="5035546"/>
              <a:ext cx="383438" cy="251864"/>
            </a:xfrm>
            <a:prstGeom prst="rect">
              <a:avLst/>
            </a:prstGeom>
            <a:noFill/>
          </p:spPr>
          <p:txBody>
            <a:bodyPr wrap="none" lIns="46990" tIns="46990" rIns="46990" bIns="4699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217</a:t>
              </a:r>
            </a:p>
          </p:txBody>
        </p:sp>
        <p:sp>
          <p:nvSpPr>
            <p:cNvPr id="44" name="TextBox 43">
              <a:extLst>
                <a:ext uri="{FF2B5EF4-FFF2-40B4-BE49-F238E27FC236}">
                  <a16:creationId xmlns:a16="http://schemas.microsoft.com/office/drawing/2014/main" id="{DAA225E0-ABC7-4AAB-B83C-3EA873D87278}"/>
                </a:ext>
                <a:ext uri="{C183D7F6-B498-43B3-948B-1728B52AA6E4}">
                  <adec:decorative xmlns:adec="http://schemas.microsoft.com/office/drawing/2017/decorative" val="1"/>
                </a:ext>
              </a:extLst>
            </p:cNvPr>
            <p:cNvSpPr txBox="1"/>
            <p:nvPr/>
          </p:nvSpPr>
          <p:spPr>
            <a:xfrm>
              <a:off x="9897645" y="5035546"/>
              <a:ext cx="383438" cy="251864"/>
            </a:xfrm>
            <a:prstGeom prst="rect">
              <a:avLst/>
            </a:prstGeom>
            <a:noFill/>
          </p:spPr>
          <p:txBody>
            <a:bodyPr wrap="none" lIns="46990" tIns="46990" rIns="46990" bIns="4699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217</a:t>
              </a:r>
            </a:p>
          </p:txBody>
        </p:sp>
        <p:cxnSp>
          <p:nvCxnSpPr>
            <p:cNvPr id="45" name="Straight Connector 44">
              <a:extLst>
                <a:ext uri="{FF2B5EF4-FFF2-40B4-BE49-F238E27FC236}">
                  <a16:creationId xmlns:a16="http://schemas.microsoft.com/office/drawing/2014/main" id="{FC2DF0C3-3AD8-44A8-B21A-A2BA655E7F07}"/>
                </a:ext>
                <a:ext uri="{C183D7F6-B498-43B3-948B-1728B52AA6E4}">
                  <adec:decorative xmlns:adec="http://schemas.microsoft.com/office/drawing/2017/decorative" val="1"/>
                </a:ext>
              </a:extLst>
            </p:cNvPr>
            <p:cNvCxnSpPr>
              <a:cxnSpLocks/>
            </p:cNvCxnSpPr>
            <p:nvPr/>
          </p:nvCxnSpPr>
          <p:spPr>
            <a:xfrm>
              <a:off x="9025257" y="3933129"/>
              <a:ext cx="0" cy="2148840"/>
            </a:xfrm>
            <a:prstGeom prst="line">
              <a:avLst/>
            </a:prstGeom>
            <a:ln w="6350">
              <a:solidFill>
                <a:srgbClr val="747480"/>
              </a:solidFill>
              <a:prstDash val="sysDot"/>
              <a:tailEnd type="none"/>
            </a:ln>
          </p:spPr>
          <p:style>
            <a:lnRef idx="1">
              <a:schemeClr val="accent1"/>
            </a:lnRef>
            <a:fillRef idx="0">
              <a:schemeClr val="accent1"/>
            </a:fillRef>
            <a:effectRef idx="0">
              <a:schemeClr val="accent1"/>
            </a:effectRef>
            <a:fontRef idx="minor">
              <a:schemeClr val="tx1"/>
            </a:fontRef>
          </p:style>
        </p:cxnSp>
      </p:grpSp>
      <p:sp>
        <p:nvSpPr>
          <p:cNvPr id="28" name="source_6380420058075255931" descr="Fuente">
            <a:extLst>
              <a:ext uri="{FF2B5EF4-FFF2-40B4-BE49-F238E27FC236}">
                <a16:creationId xmlns:a16="http://schemas.microsoft.com/office/drawing/2014/main" id="{257EA486-06A8-4E77-A5D0-E26E92F6955D}"/>
              </a:ext>
            </a:extLst>
          </p:cNvPr>
          <p:cNvSpPr txBox="1"/>
          <p:nvPr/>
        </p:nvSpPr>
        <p:spPr>
          <a:xfrm>
            <a:off x="705097" y="6186529"/>
            <a:ext cx="9164392" cy="57246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Datos de tiques de FreshDesk de mayo de 2022 a junio de 2022, sin incluir tiques relacionados con asuntos que no sean quejas de las familias; datos de investigación e incidentes de la Línea Directa contra el Acoso Escolar de BPS del año escolar 2021-2022;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entrevistas de EY, DESE, BPS y entrevistas escolares; políticas de BPS y DESE</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54" name="TextBox 53">
            <a:extLst>
              <a:ext uri="{FF2B5EF4-FFF2-40B4-BE49-F238E27FC236}">
                <a16:creationId xmlns:a16="http://schemas.microsoft.com/office/drawing/2014/main" id="{0BF7CF34-B0D2-4097-A8FD-572D48F1F3D1}"/>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A1117AD5-4BA2-46E1-9683-E4834F853F9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933CC875-9CE7-4373-8396-1366F638E758}"/>
              </a:ext>
            </a:extLst>
          </p:cNvPr>
          <p:cNvSpPr>
            <a:spLocks noGrp="1"/>
          </p:cNvSpPr>
          <p:nvPr>
            <p:ph type="sldNum" sz="quarter" idx="12"/>
          </p:nvPr>
        </p:nvSpPr>
        <p:spPr>
          <a:xfrm>
            <a:off x="10382460" y="6561447"/>
            <a:ext cx="906887" cy="21814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TextBox 3">
            <a:extLst>
              <a:ext uri="{C183D7F6-B498-43B3-948B-1728B52AA6E4}">
                <adec:decorative xmlns:adec="http://schemas.microsoft.com/office/drawing/2017/decorative" val="1"/>
              </a:ext>
            </a:extLst>
          </p:cNvPr>
          <p:cNvSpPr txBox="1"/>
          <p:nvPr/>
        </p:nvSpPr>
        <p:spPr>
          <a:xfrm>
            <a:off x="8705854" y="4971616"/>
            <a:ext cx="283335" cy="141577"/>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800" err="1">
                <a:solidFill>
                  <a:schemeClr val="bg1"/>
                </a:solidFill>
              </a:rPr>
              <a:t>Sí</a:t>
            </a:r>
            <a:endParaRPr lang="en-IN" sz="800" err="1">
              <a:solidFill>
                <a:schemeClr val="bg1"/>
              </a:solidFill>
            </a:endParaRPr>
          </a:p>
        </p:txBody>
      </p:sp>
      <p:sp>
        <p:nvSpPr>
          <p:cNvPr id="34" name="TextBox 33">
            <a:extLst>
              <a:ext uri="{C183D7F6-B498-43B3-948B-1728B52AA6E4}">
                <adec:decorative xmlns:adec="http://schemas.microsoft.com/office/drawing/2017/decorative" val="1"/>
              </a:ext>
            </a:extLst>
          </p:cNvPr>
          <p:cNvSpPr txBox="1"/>
          <p:nvPr/>
        </p:nvSpPr>
        <p:spPr>
          <a:xfrm>
            <a:off x="11290743" y="4977069"/>
            <a:ext cx="283335" cy="141577"/>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800" err="1">
                <a:solidFill>
                  <a:schemeClr val="bg1"/>
                </a:solidFill>
              </a:rPr>
              <a:t>Sí</a:t>
            </a:r>
            <a:endParaRPr lang="en-IN" sz="800" err="1">
              <a:solidFill>
                <a:schemeClr val="bg1"/>
              </a:solidFill>
            </a:endParaRPr>
          </a:p>
        </p:txBody>
      </p:sp>
      <p:sp>
        <p:nvSpPr>
          <p:cNvPr id="48" name="TextBox 47">
            <a:extLst>
              <a:ext uri="{C183D7F6-B498-43B3-948B-1728B52AA6E4}">
                <adec:decorative xmlns:adec="http://schemas.microsoft.com/office/drawing/2017/decorative" val="1"/>
              </a:ext>
            </a:extLst>
          </p:cNvPr>
          <p:cNvSpPr txBox="1"/>
          <p:nvPr/>
        </p:nvSpPr>
        <p:spPr>
          <a:xfrm>
            <a:off x="11289348" y="2323349"/>
            <a:ext cx="283335" cy="141577"/>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800" err="1">
                <a:solidFill>
                  <a:schemeClr val="bg1"/>
                </a:solidFill>
              </a:rPr>
              <a:t>Sí</a:t>
            </a:r>
            <a:endParaRPr lang="en-IN" sz="800" err="1">
              <a:solidFill>
                <a:schemeClr val="bg1"/>
              </a:solidFill>
            </a:endParaRPr>
          </a:p>
        </p:txBody>
      </p:sp>
    </p:spTree>
    <p:extLst>
      <p:ext uri="{BB962C8B-B14F-4D97-AF65-F5344CB8AC3E}">
        <p14:creationId xmlns:p14="http://schemas.microsoft.com/office/powerpoint/2010/main" val="21821164"/>
      </p:ext>
    </p:extLst>
  </p:cSld>
  <p:clrMapOvr>
    <a:masterClrMapping/>
  </p:clrMapOvr>
  <p:transition spd="slow">
    <p:wip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E925DA0-E60F-4D45-98F9-214A18AC7342}"/>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739777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67" name="think-cell Slide" r:id="rId5" imgW="383" imgH="384" progId="TCLayout.ActiveDocument.1">
                  <p:embed/>
                </p:oleObj>
              </mc:Choice>
              <mc:Fallback>
                <p:oleObj name="think-cell Slide" r:id="rId5" imgW="383" imgH="384" progId="TCLayout.ActiveDocument.1">
                  <p:embed/>
                  <p:pic>
                    <p:nvPicPr>
                      <p:cNvPr id="5" name="Object 4" hidden="1">
                        <a:extLst>
                          <a:ext uri="{FF2B5EF4-FFF2-40B4-BE49-F238E27FC236}">
                            <a16:creationId xmlns:a16="http://schemas.microsoft.com/office/drawing/2014/main" id="{BE925DA0-E60F-4D45-98F9-214A18AC7342}"/>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2" name="Title 2">
            <a:extLst>
              <a:ext uri="{FF2B5EF4-FFF2-40B4-BE49-F238E27FC236}">
                <a16:creationId xmlns:a16="http://schemas.microsoft.com/office/drawing/2014/main" id="{607FE0C4-CF08-4EC7-A153-FB570B13B839}"/>
              </a:ext>
            </a:extLst>
          </p:cNvPr>
          <p:cNvSpPr>
            <a:spLocks noGrp="1"/>
          </p:cNvSpPr>
          <p:nvPr>
            <p:ph type="title"/>
          </p:nvPr>
        </p:nvSpPr>
        <p:spPr>
          <a:xfrm>
            <a:off x="609918" y="294200"/>
            <a:ext cx="10978515" cy="590880"/>
          </a:xfrm>
        </p:spPr>
        <p:txBody>
          <a:bodyPr vert="horz"/>
          <a:lstStyle/>
          <a:p>
            <a:r>
              <a:rPr lang="x-none"/>
              <a:t>Apéndice</a:t>
            </a:r>
            <a:br>
              <a:rPr/>
            </a:br>
            <a:r>
              <a:rPr lang="x-none" sz="1600"/>
              <a:t>Análisis de la población de datos del formulario de investigación de acoso escolar (2/2)</a:t>
            </a:r>
          </a:p>
        </p:txBody>
      </p:sp>
      <p:sp>
        <p:nvSpPr>
          <p:cNvPr id="21" name="Rectangle 20">
            <a:extLst>
              <a:ext uri="{FF2B5EF4-FFF2-40B4-BE49-F238E27FC236}">
                <a16:creationId xmlns:a16="http://schemas.microsoft.com/office/drawing/2014/main" id="{D01CDE0A-8366-485D-AE1B-5F66A1009CFE}"/>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19" name="Arrow: Left-Right 18">
            <a:extLst>
              <a:ext uri="{FF2B5EF4-FFF2-40B4-BE49-F238E27FC236}">
                <a16:creationId xmlns:a16="http://schemas.microsoft.com/office/drawing/2014/main" id="{0FD8F3C4-0792-47ED-A687-5CD066DE2ED8}"/>
              </a:ext>
            </a:extLst>
          </p:cNvPr>
          <p:cNvSpPr/>
          <p:nvPr/>
        </p:nvSpPr>
        <p:spPr>
          <a:xfrm>
            <a:off x="1231631" y="1345013"/>
            <a:ext cx="417728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Notas adicionales de la población del formulario del informe de acoso escolar</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0" name="Straight Connector 19">
            <a:extLst>
              <a:ext uri="{FF2B5EF4-FFF2-40B4-BE49-F238E27FC236}">
                <a16:creationId xmlns:a16="http://schemas.microsoft.com/office/drawing/2014/main" id="{382F3232-CC04-4F79-9368-44B5F9779BBA}"/>
              </a:ext>
              <a:ext uri="{C183D7F6-B498-43B3-948B-1728B52AA6E4}">
                <adec:decorative xmlns:adec="http://schemas.microsoft.com/office/drawing/2017/decorative" val="1"/>
              </a:ext>
            </a:extLst>
          </p:cNvPr>
          <p:cNvCxnSpPr>
            <a:stCxn id="19" idx="4"/>
            <a:endCxn id="19" idx="6"/>
          </p:cNvCxnSpPr>
          <p:nvPr/>
        </p:nvCxnSpPr>
        <p:spPr>
          <a:xfrm>
            <a:off x="1231631" y="1602382"/>
            <a:ext cx="41772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Content Placeholder 2">
            <a:extLst>
              <a:ext uri="{FF2B5EF4-FFF2-40B4-BE49-F238E27FC236}">
                <a16:creationId xmlns:a16="http://schemas.microsoft.com/office/drawing/2014/main" id="{69669674-C35B-482D-88D0-EA190C2B5EEB}"/>
              </a:ext>
            </a:extLst>
          </p:cNvPr>
          <p:cNvSpPr txBox="1">
            <a:spLocks/>
          </p:cNvSpPr>
          <p:nvPr/>
        </p:nvSpPr>
        <p:spPr>
          <a:xfrm>
            <a:off x="612777" y="1755842"/>
            <a:ext cx="5760720" cy="3757142"/>
          </a:xfrm>
          <a:prstGeom prst="rect">
            <a:avLst/>
          </a:prstGeom>
        </p:spPr>
        <p:txBody>
          <a:bodyPr vert="horz" lIns="0" tIns="0" rIns="0" bIns="0" rtlCol="0" anchor="t" anchorCtr="0">
            <a:noAutofit/>
          </a:bodyPr>
          <a:lstStyle>
            <a:lvl1pPr marL="274183"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1pPr>
            <a:lvl2pPr marL="548366"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2pPr>
            <a:lvl3pPr marL="822549"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3pPr>
            <a:lvl4pPr marL="1096731"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4pPr>
            <a:lvl5pPr marL="1370914" indent="-274183" algn="l" defTabSz="913486" rtl="0" eaLnBrk="1" latinLnBrk="0" hangingPunct="1">
              <a:spcBef>
                <a:spcPts val="600"/>
              </a:spcBef>
              <a:spcAft>
                <a:spcPts val="0"/>
              </a:spcAft>
              <a:buClr>
                <a:schemeClr val="bg1"/>
              </a:buClr>
              <a:buSzPct val="100000"/>
              <a:buFont typeface="EYInterstate" panose="02000503020000020004" pitchFamily="2" charset="0"/>
              <a:buChar char="•"/>
              <a:defRPr sz="1399"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Distribuciones de los grados:</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4</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 tuvo el mayor número (61) de estudiantes víctimas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12</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º</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grado y Pre-K (K1) tuvieron el mayor número de investigaciones,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2 y 3, respectivamente</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Calidad de los datos del formulario de investigación (cuando existió acoso escolar):</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los 156 formularios de investigación, hubo 9 (6 %) casos donde la entrada en los datos que especifica si se contactó a la familia del estudiante víctima se dejó en blanco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12 (8 %) casos donde la entrada en los datos que especifica si se contactó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 la familia del estudiante agresor se dejó en blanco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66 (42 %) casos donde no se ingresaron datos sobre si el incidente ocurrió en un autobús o no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74183" marR="0" lvl="0"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Puntos adicionales de datos: </a:t>
            </a: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Hubo 37 (10 %) casos donde no se ingresaron datos sobre el contacto con la familia del estudiante víctima</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548366" marR="0" lvl="1" indent="-274183" algn="l" defTabSz="913486"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Varias otras preguntas en los formularios tenían respuestas en blanco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en-US" sz="11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4" name="Arrow: Left-Right 13">
            <a:extLst>
              <a:ext uri="{FF2B5EF4-FFF2-40B4-BE49-F238E27FC236}">
                <a16:creationId xmlns:a16="http://schemas.microsoft.com/office/drawing/2014/main" id="{BAD46110-C693-4328-B672-CB2036D21EC7}"/>
              </a:ext>
            </a:extLst>
          </p:cNvPr>
          <p:cNvSpPr/>
          <p:nvPr/>
        </p:nvSpPr>
        <p:spPr>
          <a:xfrm>
            <a:off x="7568407" y="1345013"/>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la investigación de acoso escolar, por nivel de grado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graphicFrame>
        <p:nvGraphicFramePr>
          <p:cNvPr id="18" name="Chart 17" descr="Consulte la sección de notas para ver la descripción del gráfico &quot;Gráfico 1: resultados de la investigación del acoso escolar, por nivel de grado&quot;.">
            <a:extLst>
              <a:ext uri="{FF2B5EF4-FFF2-40B4-BE49-F238E27FC236}">
                <a16:creationId xmlns:a16="http://schemas.microsoft.com/office/drawing/2014/main" id="{DA917385-2AA7-4947-9DCC-C61B85DE8BF4}"/>
              </a:ext>
              <a:ext uri="{C183D7F6-B498-43B3-948B-1728B52AA6E4}">
                <adec:decorative xmlns:adec="http://schemas.microsoft.com/office/drawing/2017/decorative" val="0"/>
              </a:ext>
            </a:extLst>
          </p:cNvPr>
          <p:cNvGraphicFramePr/>
          <p:nvPr>
            <p:extLst>
              <p:ext uri="{D42A27DB-BD31-4B8C-83A1-F6EECF244321}">
                <p14:modId xmlns:p14="http://schemas.microsoft.com/office/powerpoint/2010/main" val="143941212"/>
              </p:ext>
            </p:extLst>
          </p:nvPr>
        </p:nvGraphicFramePr>
        <p:xfrm>
          <a:off x="7051962" y="2035781"/>
          <a:ext cx="4708459" cy="1591056"/>
        </p:xfrm>
        <a:graphic>
          <a:graphicData uri="http://schemas.openxmlformats.org/drawingml/2006/chart">
            <c:chart xmlns:c="http://schemas.openxmlformats.org/drawingml/2006/chart" xmlns:r="http://schemas.openxmlformats.org/officeDocument/2006/relationships" r:id="rId7"/>
          </a:graphicData>
        </a:graphic>
      </p:graphicFrame>
      <p:sp>
        <p:nvSpPr>
          <p:cNvPr id="12" name="source_6380420058075255931" descr="Fuente">
            <a:extLst>
              <a:ext uri="{FF2B5EF4-FFF2-40B4-BE49-F238E27FC236}">
                <a16:creationId xmlns:a16="http://schemas.microsoft.com/office/drawing/2014/main" id="{5E03B3D0-5E59-495D-8D52-7B24FAB55BAC}"/>
              </a:ext>
            </a:extLst>
          </p:cNvPr>
          <p:cNvSpPr txBox="1"/>
          <p:nvPr/>
        </p:nvSpPr>
        <p:spPr>
          <a:xfrm>
            <a:off x="705097" y="6186529"/>
            <a:ext cx="9164392" cy="57246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Datos de tiques de FreshDesk de mayo de 2022 a junio de 2022, sin incluir tiques relacionados con asuntos que no sean quejas de las familias; datos de investigación e incidentes de la Línea Directa contra el Acoso Escolar de BPS del año escolar 2021-2022;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entrevistas de EY, DESE, BPS y entrevistas escolares; políticas de BPS y DESE</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7" name="TextBox 16">
            <a:extLst>
              <a:ext uri="{FF2B5EF4-FFF2-40B4-BE49-F238E27FC236}">
                <a16:creationId xmlns:a16="http://schemas.microsoft.com/office/drawing/2014/main" id="{46947943-8E48-42D9-A201-9F5F6D52E87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96829515-7B9D-469F-BAEE-235EE726C05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cxnSp>
        <p:nvCxnSpPr>
          <p:cNvPr id="16" name="Straight Connector 15">
            <a:extLst>
              <a:ext uri="{FF2B5EF4-FFF2-40B4-BE49-F238E27FC236}">
                <a16:creationId xmlns:a16="http://schemas.microsoft.com/office/drawing/2014/main" id="{512C3533-BF00-4CE0-ABD7-96B4334163E0}"/>
              </a:ext>
              <a:ext uri="{C183D7F6-B498-43B3-948B-1728B52AA6E4}">
                <adec:decorative xmlns:adec="http://schemas.microsoft.com/office/drawing/2017/decorative" val="1"/>
              </a:ext>
            </a:extLst>
          </p:cNvPr>
          <p:cNvCxnSpPr>
            <a:stCxn id="14" idx="4"/>
            <a:endCxn id="14" idx="6"/>
          </p:cNvCxnSpPr>
          <p:nvPr/>
        </p:nvCxnSpPr>
        <p:spPr>
          <a:xfrm>
            <a:off x="7568407" y="1602382"/>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26B9ABBC-7FD3-4F08-90E2-775F7FC0A009}"/>
              </a:ext>
            </a:extLst>
          </p:cNvPr>
          <p:cNvSpPr>
            <a:spLocks noGrp="1"/>
          </p:cNvSpPr>
          <p:nvPr>
            <p:ph type="sldNum" sz="quarter" idx="12"/>
          </p:nvPr>
        </p:nvSpPr>
        <p:spPr>
          <a:xfrm>
            <a:off x="10383928" y="6561447"/>
            <a:ext cx="786342" cy="19754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pic>
        <p:nvPicPr>
          <p:cNvPr id="23" name="Picture 22">
            <a:extLst>
              <a:ext uri="{FF2B5EF4-FFF2-40B4-BE49-F238E27FC236}">
                <a16:creationId xmlns:a16="http://schemas.microsoft.com/office/drawing/2014/main" id="{C43637E8-4D42-490C-8BFC-1C6637082E57}"/>
              </a:ext>
              <a:ext uri="{C183D7F6-B498-43B3-948B-1728B52AA6E4}">
                <adec:decorative xmlns:adec="http://schemas.microsoft.com/office/drawing/2017/decorative" val="1"/>
              </a:ext>
            </a:extLst>
          </p:cNvPr>
          <p:cNvPicPr>
            <a:picLocks noChangeAspect="1"/>
          </p:cNvPicPr>
          <p:nvPr/>
        </p:nvPicPr>
        <p:blipFill>
          <a:blip r:embed="rId8"/>
          <a:stretch>
            <a:fillRect/>
          </a:stretch>
        </p:blipFill>
        <p:spPr>
          <a:xfrm>
            <a:off x="10585448" y="1755842"/>
            <a:ext cx="1000125" cy="742950"/>
          </a:xfrm>
          <a:prstGeom prst="rect">
            <a:avLst/>
          </a:prstGeom>
        </p:spPr>
      </p:pic>
      <p:sp>
        <p:nvSpPr>
          <p:cNvPr id="24" name="TextBox 23">
            <a:extLst>
              <a:ext uri="{C183D7F6-B498-43B3-948B-1728B52AA6E4}">
                <adec:decorative xmlns:adec="http://schemas.microsoft.com/office/drawing/2017/decorative" val="1"/>
              </a:ext>
            </a:extLst>
          </p:cNvPr>
          <p:cNvSpPr txBox="1"/>
          <p:nvPr/>
        </p:nvSpPr>
        <p:spPr>
          <a:xfrm>
            <a:off x="10762863" y="1898476"/>
            <a:ext cx="772160" cy="115416"/>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600">
                <a:solidFill>
                  <a:schemeClr val="bg1"/>
                </a:solidFill>
              </a:rPr>
              <a:t>¿</a:t>
            </a:r>
            <a:r>
              <a:rPr lang="en-US" sz="600" err="1">
                <a:solidFill>
                  <a:schemeClr val="bg1"/>
                </a:solidFill>
              </a:rPr>
              <a:t>Hubo</a:t>
            </a:r>
            <a:r>
              <a:rPr lang="en-US" sz="600">
                <a:solidFill>
                  <a:schemeClr val="bg1"/>
                </a:solidFill>
              </a:rPr>
              <a:t> </a:t>
            </a:r>
            <a:r>
              <a:rPr lang="en-US" sz="600" err="1">
                <a:solidFill>
                  <a:schemeClr val="bg1"/>
                </a:solidFill>
              </a:rPr>
              <a:t>acoso</a:t>
            </a:r>
            <a:r>
              <a:rPr lang="en-US" sz="600">
                <a:solidFill>
                  <a:schemeClr val="bg1"/>
                </a:solidFill>
              </a:rPr>
              <a:t> escolar?</a:t>
            </a:r>
            <a:endParaRPr lang="en-IN" sz="600" err="1">
              <a:solidFill>
                <a:schemeClr val="bg1"/>
              </a:solidFill>
            </a:endParaRPr>
          </a:p>
        </p:txBody>
      </p:sp>
      <p:sp>
        <p:nvSpPr>
          <p:cNvPr id="25" name="TextBox 24">
            <a:extLst>
              <a:ext uri="{C183D7F6-B498-43B3-948B-1728B52AA6E4}">
                <adec:decorative xmlns:adec="http://schemas.microsoft.com/office/drawing/2017/decorative" val="1"/>
              </a:ext>
            </a:extLst>
          </p:cNvPr>
          <p:cNvSpPr txBox="1"/>
          <p:nvPr/>
        </p:nvSpPr>
        <p:spPr>
          <a:xfrm>
            <a:off x="10779058" y="2035636"/>
            <a:ext cx="772160" cy="115416"/>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600" err="1">
                <a:solidFill>
                  <a:schemeClr val="bg1"/>
                </a:solidFill>
              </a:rPr>
              <a:t>Hubo</a:t>
            </a:r>
            <a:r>
              <a:rPr lang="en-US" sz="600">
                <a:solidFill>
                  <a:schemeClr val="bg1"/>
                </a:solidFill>
              </a:rPr>
              <a:t> </a:t>
            </a:r>
            <a:r>
              <a:rPr lang="en-US" sz="600" err="1">
                <a:solidFill>
                  <a:schemeClr val="bg1"/>
                </a:solidFill>
              </a:rPr>
              <a:t>acoso</a:t>
            </a:r>
            <a:r>
              <a:rPr lang="en-US" sz="600">
                <a:solidFill>
                  <a:schemeClr val="bg1"/>
                </a:solidFill>
              </a:rPr>
              <a:t> escolar</a:t>
            </a:r>
            <a:endParaRPr lang="en-IN" sz="600" err="1">
              <a:solidFill>
                <a:schemeClr val="bg1"/>
              </a:solidFill>
            </a:endParaRPr>
          </a:p>
        </p:txBody>
      </p:sp>
      <p:sp>
        <p:nvSpPr>
          <p:cNvPr id="26" name="TextBox 25">
            <a:extLst>
              <a:ext uri="{C183D7F6-B498-43B3-948B-1728B52AA6E4}">
                <adec:decorative xmlns:adec="http://schemas.microsoft.com/office/drawing/2017/decorative" val="1"/>
              </a:ext>
            </a:extLst>
          </p:cNvPr>
          <p:cNvSpPr txBox="1"/>
          <p:nvPr/>
        </p:nvSpPr>
        <p:spPr>
          <a:xfrm>
            <a:off x="10783630" y="2206068"/>
            <a:ext cx="849376" cy="132435"/>
          </a:xfrm>
          <a:prstGeom prst="rect">
            <a:avLst/>
          </a:prstGeom>
          <a:solidFill>
            <a:schemeClr val="tx1"/>
          </a:solidFill>
        </p:spPr>
        <p:txBody>
          <a:bodyPr wrap="square" lIns="0" tIns="36576" rIns="0" bIns="0" rtlCol="0">
            <a:spAutoFit/>
          </a:bodyPr>
          <a:lstStyle/>
          <a:p>
            <a:pPr>
              <a:lnSpc>
                <a:spcPct val="85000"/>
              </a:lnSpc>
              <a:spcAft>
                <a:spcPts val="600"/>
              </a:spcAft>
              <a:buClr>
                <a:schemeClr val="accent2"/>
              </a:buClr>
              <a:buSzPct val="70000"/>
            </a:pPr>
            <a:r>
              <a:rPr lang="en-US" sz="600">
                <a:solidFill>
                  <a:schemeClr val="bg1"/>
                </a:solidFill>
              </a:rPr>
              <a:t>No </a:t>
            </a:r>
            <a:r>
              <a:rPr lang="en-US" sz="600" err="1">
                <a:solidFill>
                  <a:schemeClr val="bg1"/>
                </a:solidFill>
              </a:rPr>
              <a:t>hubo</a:t>
            </a:r>
            <a:r>
              <a:rPr lang="en-US" sz="600">
                <a:solidFill>
                  <a:schemeClr val="bg1"/>
                </a:solidFill>
              </a:rPr>
              <a:t> </a:t>
            </a:r>
            <a:r>
              <a:rPr lang="en-US" sz="600" err="1">
                <a:solidFill>
                  <a:schemeClr val="bg1"/>
                </a:solidFill>
              </a:rPr>
              <a:t>acoso</a:t>
            </a:r>
            <a:r>
              <a:rPr lang="en-US" sz="600">
                <a:solidFill>
                  <a:schemeClr val="bg1"/>
                </a:solidFill>
              </a:rPr>
              <a:t> escolar</a:t>
            </a:r>
            <a:endParaRPr lang="en-IN" sz="600" err="1">
              <a:solidFill>
                <a:schemeClr val="bg1"/>
              </a:solidFill>
            </a:endParaRPr>
          </a:p>
        </p:txBody>
      </p:sp>
    </p:spTree>
    <p:extLst>
      <p:ext uri="{BB962C8B-B14F-4D97-AF65-F5344CB8AC3E}">
        <p14:creationId xmlns:p14="http://schemas.microsoft.com/office/powerpoint/2010/main" val="294348185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59A364C-7149-4136-B985-43D25545716D}"/>
              </a:ext>
            </a:extLst>
          </p:cNvPr>
          <p:cNvSpPr>
            <a:spLocks noGrp="1"/>
          </p:cNvSpPr>
          <p:nvPr>
            <p:ph type="title"/>
          </p:nvPr>
        </p:nvSpPr>
        <p:spPr>
          <a:xfrm>
            <a:off x="609920" y="166184"/>
            <a:ext cx="10978515" cy="590880"/>
          </a:xfrm>
        </p:spPr>
        <p:txBody>
          <a:bodyPr vert="horz"/>
          <a:lstStyle/>
          <a:p>
            <a:r>
              <a:rPr lang="x-none"/>
              <a:t>Apéndice</a:t>
            </a:r>
            <a:br>
              <a:rPr/>
            </a:br>
            <a:r>
              <a:rPr lang="x-none" sz="1600"/>
              <a:t>Flujo del proceso: </a:t>
            </a:r>
            <a:r>
              <a:rPr lang="en-US" sz="1600"/>
              <a:t>p</a:t>
            </a:r>
            <a:r>
              <a:rPr lang="x-none" sz="1600"/>
              <a:t>roceso de asignación de estudiantes para el próximo año escolar (enero de 2021 a mayo de 2021 para el año escolar 2021-2022)</a:t>
            </a:r>
          </a:p>
        </p:txBody>
      </p:sp>
      <p:sp>
        <p:nvSpPr>
          <p:cNvPr id="53" name="Rectangle 52">
            <a:extLst>
              <a:ext uri="{FF2B5EF4-FFF2-40B4-BE49-F238E27FC236}">
                <a16:creationId xmlns:a16="http://schemas.microsoft.com/office/drawing/2014/main" id="{8F82793E-4D06-4021-B943-7244A83861AB}"/>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grpSp>
        <p:nvGrpSpPr>
          <p:cNvPr id="2" name="Group 1" descr="Consulte la sección de notas para ver la descripción del flujo &quot;Flujo del proceso: proceso de asignación de estudiantes para el próximo año escolar (enero de 2021 a mayo de 2021 para el año escolar 2021-2022)&quot;">
            <a:extLst>
              <a:ext uri="{FF2B5EF4-FFF2-40B4-BE49-F238E27FC236}">
                <a16:creationId xmlns:a16="http://schemas.microsoft.com/office/drawing/2014/main" id="{057F466F-A4C3-43E7-A1EA-46FDF3BDCCCF}"/>
              </a:ext>
            </a:extLst>
          </p:cNvPr>
          <p:cNvGrpSpPr/>
          <p:nvPr/>
        </p:nvGrpSpPr>
        <p:grpSpPr>
          <a:xfrm>
            <a:off x="481228" y="1135137"/>
            <a:ext cx="11654772" cy="5106041"/>
            <a:chOff x="481228" y="1135137"/>
            <a:chExt cx="11654772" cy="5106041"/>
          </a:xfrm>
        </p:grpSpPr>
        <p:sp>
          <p:nvSpPr>
            <p:cNvPr id="41" name="Rectangle 40">
              <a:extLst>
                <a:ext uri="{FF2B5EF4-FFF2-40B4-BE49-F238E27FC236}">
                  <a16:creationId xmlns:a16="http://schemas.microsoft.com/office/drawing/2014/main" id="{1C86A307-E114-459B-8E15-D332E223A4AA}"/>
                </a:ext>
              </a:extLst>
            </p:cNvPr>
            <p:cNvSpPr/>
            <p:nvPr/>
          </p:nvSpPr>
          <p:spPr bwMode="auto">
            <a:xfrm>
              <a:off x="481228" y="2065140"/>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43" name="Arc 42">
              <a:extLst>
                <a:ext uri="{FF2B5EF4-FFF2-40B4-BE49-F238E27FC236}">
                  <a16:creationId xmlns:a16="http://schemas.microsoft.com/office/drawing/2014/main" id="{FF1C6264-E943-41BD-B1FA-675AAC5317EA}"/>
                </a:ext>
                <a:ext uri="{C183D7F6-B498-43B3-948B-1728B52AA6E4}">
                  <adec:decorative xmlns:adec="http://schemas.microsoft.com/office/drawing/2017/decorative" val="1"/>
                </a:ext>
              </a:extLst>
            </p:cNvPr>
            <p:cNvSpPr/>
            <p:nvPr/>
          </p:nvSpPr>
          <p:spPr>
            <a:xfrm>
              <a:off x="4954298" y="2728888"/>
              <a:ext cx="1347602"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4" name="Arc 43">
              <a:extLst>
                <a:ext uri="{FF2B5EF4-FFF2-40B4-BE49-F238E27FC236}">
                  <a16:creationId xmlns:a16="http://schemas.microsoft.com/office/drawing/2014/main" id="{13E1F852-444E-425B-99ED-3796FAB7E079}"/>
                </a:ext>
                <a:ext uri="{C183D7F6-B498-43B3-948B-1728B52AA6E4}">
                  <adec:decorative xmlns:adec="http://schemas.microsoft.com/office/drawing/2017/decorative" val="1"/>
                </a:ext>
              </a:extLst>
            </p:cNvPr>
            <p:cNvSpPr/>
            <p:nvPr/>
          </p:nvSpPr>
          <p:spPr>
            <a:xfrm rot="10800000">
              <a:off x="5868570" y="3536272"/>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5" name="Arc 44">
              <a:extLst>
                <a:ext uri="{FF2B5EF4-FFF2-40B4-BE49-F238E27FC236}">
                  <a16:creationId xmlns:a16="http://schemas.microsoft.com/office/drawing/2014/main" id="{0E22D271-8910-4D8A-9F2B-217A044436C1}"/>
                </a:ext>
                <a:ext uri="{C183D7F6-B498-43B3-948B-1728B52AA6E4}">
                  <adec:decorative xmlns:adec="http://schemas.microsoft.com/office/drawing/2017/decorative" val="1"/>
                </a:ext>
              </a:extLst>
            </p:cNvPr>
            <p:cNvSpPr/>
            <p:nvPr/>
          </p:nvSpPr>
          <p:spPr>
            <a:xfrm rot="10800000">
              <a:off x="4043196" y="3536272"/>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6" name="Arc 45">
              <a:extLst>
                <a:ext uri="{FF2B5EF4-FFF2-40B4-BE49-F238E27FC236}">
                  <a16:creationId xmlns:a16="http://schemas.microsoft.com/office/drawing/2014/main" id="{27B3E00E-8806-467A-8194-84C463E88572}"/>
                </a:ext>
                <a:ext uri="{C183D7F6-B498-43B3-948B-1728B52AA6E4}">
                  <adec:decorative xmlns:adec="http://schemas.microsoft.com/office/drawing/2017/decorative" val="1"/>
                </a:ext>
              </a:extLst>
            </p:cNvPr>
            <p:cNvSpPr/>
            <p:nvPr/>
          </p:nvSpPr>
          <p:spPr>
            <a:xfrm>
              <a:off x="3130099" y="2728889"/>
              <a:ext cx="1347602" cy="1095531"/>
            </a:xfrm>
            <a:prstGeom prst="arc">
              <a:avLst>
                <a:gd name="adj1" fmla="val 958882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7" name="Arc 46">
              <a:extLst>
                <a:ext uri="{FF2B5EF4-FFF2-40B4-BE49-F238E27FC236}">
                  <a16:creationId xmlns:a16="http://schemas.microsoft.com/office/drawing/2014/main" id="{6398841E-1D61-4BC6-BFB4-50B9336B8B0E}"/>
                </a:ext>
                <a:ext uri="{C183D7F6-B498-43B3-948B-1728B52AA6E4}">
                  <adec:decorative xmlns:adec="http://schemas.microsoft.com/office/drawing/2017/decorative" val="1"/>
                </a:ext>
              </a:extLst>
            </p:cNvPr>
            <p:cNvSpPr/>
            <p:nvPr/>
          </p:nvSpPr>
          <p:spPr>
            <a:xfrm>
              <a:off x="6778498" y="2728888"/>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3" name="Arc 62">
              <a:extLst>
                <a:ext uri="{FF2B5EF4-FFF2-40B4-BE49-F238E27FC236}">
                  <a16:creationId xmlns:a16="http://schemas.microsoft.com/office/drawing/2014/main" id="{BBE56EEB-5F4A-4DFA-AC11-5470E5C77859}"/>
                </a:ext>
                <a:ext uri="{C183D7F6-B498-43B3-948B-1728B52AA6E4}">
                  <adec:decorative xmlns:adec="http://schemas.microsoft.com/office/drawing/2017/decorative" val="1"/>
                </a:ext>
              </a:extLst>
            </p:cNvPr>
            <p:cNvSpPr/>
            <p:nvPr/>
          </p:nvSpPr>
          <p:spPr>
            <a:xfrm rot="10800000">
              <a:off x="7675345" y="3540800"/>
              <a:ext cx="1347603" cy="1095532"/>
            </a:xfrm>
            <a:prstGeom prst="arc">
              <a:avLst>
                <a:gd name="adj1" fmla="val 838854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71" name="Oval 10">
              <a:extLst>
                <a:ext uri="{FF2B5EF4-FFF2-40B4-BE49-F238E27FC236}">
                  <a16:creationId xmlns:a16="http://schemas.microsoft.com/office/drawing/2014/main" id="{AE75572D-BAF8-4CEA-AFF0-31D32C05A713}"/>
                </a:ext>
              </a:extLst>
            </p:cNvPr>
            <p:cNvSpPr>
              <a:spLocks noChangeArrowheads="1"/>
            </p:cNvSpPr>
            <p:nvPr/>
          </p:nvSpPr>
          <p:spPr bwMode="auto">
            <a:xfrm>
              <a:off x="2961513" y="324744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1 </a:t>
              </a:r>
            </a:p>
          </p:txBody>
        </p:sp>
        <p:cxnSp>
          <p:nvCxnSpPr>
            <p:cNvPr id="72" name="Elbow Connector 53">
              <a:extLst>
                <a:ext uri="{FF2B5EF4-FFF2-40B4-BE49-F238E27FC236}">
                  <a16:creationId xmlns:a16="http://schemas.microsoft.com/office/drawing/2014/main" id="{8707F789-579E-4854-89BE-AC865D59A4A2}"/>
                </a:ext>
                <a:ext uri="{C183D7F6-B498-43B3-948B-1728B52AA6E4}">
                  <adec:decorative xmlns:adec="http://schemas.microsoft.com/office/drawing/2017/decorative" val="1"/>
                </a:ext>
              </a:extLst>
            </p:cNvPr>
            <p:cNvCxnSpPr>
              <a:cxnSpLocks/>
              <a:stCxn id="71" idx="2"/>
              <a:endCxn id="55" idx="3"/>
            </p:cNvCxnSpPr>
            <p:nvPr/>
          </p:nvCxnSpPr>
          <p:spPr>
            <a:xfrm rot="10800000">
              <a:off x="2227303" y="2798950"/>
              <a:ext cx="734210" cy="622226"/>
            </a:xfrm>
            <a:prstGeom prst="bentConnector3">
              <a:avLst>
                <a:gd name="adj1" fmla="val 50000"/>
              </a:avLst>
            </a:prstGeom>
            <a:noFill/>
            <a:ln w="9525" cap="flat" cmpd="sng" algn="ctr">
              <a:solidFill>
                <a:srgbClr val="747480"/>
              </a:solidFill>
              <a:prstDash val="solid"/>
              <a:tailEnd type="oval"/>
            </a:ln>
            <a:effectLst/>
          </p:spPr>
        </p:cxnSp>
        <p:sp>
          <p:nvSpPr>
            <p:cNvPr id="55" name="Rectangle 54">
              <a:extLst>
                <a:ext uri="{FF2B5EF4-FFF2-40B4-BE49-F238E27FC236}">
                  <a16:creationId xmlns:a16="http://schemas.microsoft.com/office/drawing/2014/main" id="{42BF7CE9-6934-4D28-9385-B1A0E5640F7E}"/>
                </a:ext>
              </a:extLst>
            </p:cNvPr>
            <p:cNvSpPr/>
            <p:nvPr/>
          </p:nvSpPr>
          <p:spPr>
            <a:xfrm>
              <a:off x="481228" y="2290358"/>
              <a:ext cx="1746075" cy="1017183"/>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El estudiante recibe una lista de opciones escolares para el próximo año: </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usando el plan basado en el hogar y la dirección del hogar del estudiante, se proporciona a las familias una lista de seis escuelas o más. Los estudiantes actuales de las BPS reciben el formulario de elección en su escuela o por correo electrónico. Para los nuevos estudiantes de Boston, este proceso ocurre durante el proceso de registro.</a:t>
              </a:r>
            </a:p>
          </p:txBody>
        </p:sp>
        <p:sp>
          <p:nvSpPr>
            <p:cNvPr id="78" name="Rectangle 77">
              <a:extLst>
                <a:ext uri="{FF2B5EF4-FFF2-40B4-BE49-F238E27FC236}">
                  <a16:creationId xmlns:a16="http://schemas.microsoft.com/office/drawing/2014/main" id="{20658C59-8B4A-45DD-A46C-8767B947F55A}"/>
                </a:ext>
              </a:extLst>
            </p:cNvPr>
            <p:cNvSpPr/>
            <p:nvPr/>
          </p:nvSpPr>
          <p:spPr>
            <a:xfrm>
              <a:off x="485912" y="3471736"/>
              <a:ext cx="2246015" cy="39567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600" b="1" i="1" u="none" strike="noStrike" kern="1200" cap="none" spc="0" normalizeH="0" baseline="0" noProof="0">
                  <a:ln>
                    <a:noFill/>
                  </a:ln>
                  <a:solidFill>
                    <a:srgbClr val="2E2E38"/>
                  </a:solidFill>
                  <a:effectLst/>
                  <a:uLnTx/>
                  <a:uFillTx/>
                  <a:latin typeface="EYInterstate Light"/>
                  <a:ea typeface="+mn-ea"/>
                  <a:cs typeface="+mn-cs"/>
                </a:rPr>
                <a:t>Nota: </a:t>
              </a:r>
              <a:r>
                <a:rPr kumimoji="0" lang="x-none" sz="600" b="0" i="1" u="none" strike="noStrike" kern="1200" cap="none" spc="0" normalizeH="0" baseline="0" noProof="0">
                  <a:ln>
                    <a:noFill/>
                  </a:ln>
                  <a:solidFill>
                    <a:srgbClr val="2E2E38"/>
                  </a:solidFill>
                  <a:effectLst/>
                  <a:uLnTx/>
                  <a:uFillTx/>
                  <a:latin typeface="EYInterstate Light"/>
                  <a:ea typeface="+mn-ea"/>
                  <a:cs typeface="+mn-cs"/>
                </a:rPr>
                <a:t>En la ruta se asume que el estudiante no es un estudiante de inglés (requiere pruebas de idioma) y no tiene discapacidades (casos gestionados por la Oficina de Educación Especial).</a:t>
              </a:r>
            </a:p>
          </p:txBody>
        </p:sp>
        <p:sp>
          <p:nvSpPr>
            <p:cNvPr id="50" name="Oval 10">
              <a:extLst>
                <a:ext uri="{FF2B5EF4-FFF2-40B4-BE49-F238E27FC236}">
                  <a16:creationId xmlns:a16="http://schemas.microsoft.com/office/drawing/2014/main" id="{567A2C0B-8549-4595-9EA9-8B24C306FECA}"/>
                </a:ext>
              </a:extLst>
            </p:cNvPr>
            <p:cNvSpPr>
              <a:spLocks noChangeArrowheads="1"/>
            </p:cNvSpPr>
            <p:nvPr/>
          </p:nvSpPr>
          <p:spPr bwMode="auto">
            <a:xfrm>
              <a:off x="3550077" y="2531986"/>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2 </a:t>
              </a:r>
            </a:p>
          </p:txBody>
        </p:sp>
        <p:cxnSp>
          <p:nvCxnSpPr>
            <p:cNvPr id="60" name="Elbow Connector 53">
              <a:extLst>
                <a:ext uri="{FF2B5EF4-FFF2-40B4-BE49-F238E27FC236}">
                  <a16:creationId xmlns:a16="http://schemas.microsoft.com/office/drawing/2014/main" id="{E7237266-9234-473B-9288-573B2EC343FA}"/>
                </a:ext>
                <a:ext uri="{C183D7F6-B498-43B3-948B-1728B52AA6E4}">
                  <adec:decorative xmlns:adec="http://schemas.microsoft.com/office/drawing/2017/decorative" val="1"/>
                </a:ext>
              </a:extLst>
            </p:cNvPr>
            <p:cNvCxnSpPr>
              <a:cxnSpLocks/>
              <a:stCxn id="50" idx="0"/>
              <a:endCxn id="66" idx="2"/>
            </p:cNvCxnSpPr>
            <p:nvPr/>
          </p:nvCxnSpPr>
          <p:spPr>
            <a:xfrm rot="16200000" flipV="1">
              <a:off x="3244093" y="2052265"/>
              <a:ext cx="533554" cy="425887"/>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66" name="Rectangle 65">
              <a:extLst>
                <a:ext uri="{FF2B5EF4-FFF2-40B4-BE49-F238E27FC236}">
                  <a16:creationId xmlns:a16="http://schemas.microsoft.com/office/drawing/2014/main" id="{96BBAA2E-67BA-4441-9CAB-AF9827F50293}"/>
                </a:ext>
              </a:extLst>
            </p:cNvPr>
            <p:cNvSpPr/>
            <p:nvPr/>
          </p:nvSpPr>
          <p:spPr>
            <a:xfrm>
              <a:off x="2349686" y="1350581"/>
              <a:ext cx="1896480" cy="647851"/>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Las familias revisan y comparan escuelas:</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 familia o el estudiante pueden usar </a:t>
              </a:r>
              <a:r>
                <a:rPr kumimoji="0" lang="x-none" sz="600" b="0" i="1"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Discover BPS</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un motor de búsqueda de escuelas que proporciona detalles sobre cada escuela, para revisar, comparar y clasificar la lista de escuelas en orden de preferencia.</a:t>
              </a:r>
              <a:endParaRPr kumimoji="0" lang="en-IN"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endParaRPr>
            </a:p>
          </p:txBody>
        </p:sp>
        <p:sp>
          <p:nvSpPr>
            <p:cNvPr id="101" name="Oval 10">
              <a:extLst>
                <a:ext uri="{FF2B5EF4-FFF2-40B4-BE49-F238E27FC236}">
                  <a16:creationId xmlns:a16="http://schemas.microsoft.com/office/drawing/2014/main" id="{42BF892F-FE72-454A-9EBA-4B11703DEA05}"/>
                </a:ext>
              </a:extLst>
            </p:cNvPr>
            <p:cNvSpPr>
              <a:spLocks noChangeArrowheads="1"/>
            </p:cNvSpPr>
            <p:nvPr/>
          </p:nvSpPr>
          <p:spPr bwMode="auto">
            <a:xfrm>
              <a:off x="3841966" y="3849609"/>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3 </a:t>
              </a:r>
            </a:p>
          </p:txBody>
        </p:sp>
        <p:cxnSp>
          <p:nvCxnSpPr>
            <p:cNvPr id="102" name="Elbow Connector 53">
              <a:extLst>
                <a:ext uri="{FF2B5EF4-FFF2-40B4-BE49-F238E27FC236}">
                  <a16:creationId xmlns:a16="http://schemas.microsoft.com/office/drawing/2014/main" id="{7BC7DF8C-DD69-4520-8F4C-81E74DB095CF}"/>
                </a:ext>
                <a:ext uri="{C183D7F6-B498-43B3-948B-1728B52AA6E4}">
                  <adec:decorative xmlns:adec="http://schemas.microsoft.com/office/drawing/2017/decorative" val="1"/>
                </a:ext>
              </a:extLst>
            </p:cNvPr>
            <p:cNvCxnSpPr>
              <a:cxnSpLocks/>
              <a:stCxn id="101" idx="2"/>
              <a:endCxn id="67" idx="0"/>
            </p:cNvCxnSpPr>
            <p:nvPr/>
          </p:nvCxnSpPr>
          <p:spPr>
            <a:xfrm rot="10800000" flipV="1">
              <a:off x="2109536" y="4023345"/>
              <a:ext cx="1732430" cy="194290"/>
            </a:xfrm>
            <a:prstGeom prst="bentConnector2">
              <a:avLst/>
            </a:prstGeom>
            <a:noFill/>
            <a:ln w="9525" cap="flat" cmpd="sng" algn="ctr">
              <a:solidFill>
                <a:srgbClr val="747480"/>
              </a:solidFill>
              <a:prstDash val="solid"/>
              <a:tailEnd type="oval"/>
            </a:ln>
            <a:effectLst/>
          </p:spPr>
        </p:cxnSp>
        <p:sp>
          <p:nvSpPr>
            <p:cNvPr id="67" name="Rectangle 66">
              <a:extLst>
                <a:ext uri="{FF2B5EF4-FFF2-40B4-BE49-F238E27FC236}">
                  <a16:creationId xmlns:a16="http://schemas.microsoft.com/office/drawing/2014/main" id="{71AB1D16-BB8A-400F-9EC5-41507204AC01}"/>
                </a:ext>
              </a:extLst>
            </p:cNvPr>
            <p:cNvSpPr/>
            <p:nvPr/>
          </p:nvSpPr>
          <p:spPr>
            <a:xfrm>
              <a:off x="609920" y="4217635"/>
              <a:ext cx="2999232" cy="832517"/>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 clasificación de escuelas se ingresa en Aspen:</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0" i="0" u="none" strike="noStrike" kern="0" cap="all" spc="0" normalizeH="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s</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i el estudiante es nuevo en BPS, la familia se reúne con el especialista en inscripciones, ya sea en un Centro de Bienvenida o por teléfono, y las escuelas clasificadas se ingresan en Aspen.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Si un estudiante es un estudiante existente de BPS, la familia puede ingresar la clasificación de preferencia de escuelas en Aspen a través de un enlace seguro que reciben o pueden enviar la lista de clasificación impresa en papel que luego el especialista escolar ingresa en Aspen.</a:t>
              </a:r>
              <a:endParaRPr kumimoji="0" lang="en-IN"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endParaRPr>
            </a:p>
          </p:txBody>
        </p:sp>
        <p:sp>
          <p:nvSpPr>
            <p:cNvPr id="4" name="Rectangle 3">
              <a:extLst>
                <a:ext uri="{FF2B5EF4-FFF2-40B4-BE49-F238E27FC236}">
                  <a16:creationId xmlns:a16="http://schemas.microsoft.com/office/drawing/2014/main" id="{360C6A57-1CD9-C442-55F1-BFDBEAB5A479}"/>
                </a:ext>
              </a:extLst>
            </p:cNvPr>
            <p:cNvSpPr/>
            <p:nvPr/>
          </p:nvSpPr>
          <p:spPr>
            <a:xfrm>
              <a:off x="1123830" y="5213329"/>
              <a:ext cx="2099401" cy="405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600" b="0" i="1" u="none" strike="noStrike" kern="1200" cap="none" spc="0" normalizeH="0" baseline="0" noProof="0">
                  <a:ln>
                    <a:noFill/>
                  </a:ln>
                  <a:solidFill>
                    <a:srgbClr val="2E2E38"/>
                  </a:solidFill>
                  <a:effectLst/>
                  <a:uLnTx/>
                  <a:uFillTx/>
                  <a:latin typeface="EYInterstate Light"/>
                  <a:ea typeface="+mn-ea"/>
                  <a:cs typeface="+mn-cs"/>
                </a:rPr>
                <a:t>Nota: Existen cuatro ubicaciones de Centro de Bienvenida: Dorchester, East Boston, Roslindale </a:t>
              </a:r>
              <a:br>
                <a:rPr kumimoji="0" lang="en-US" sz="600" b="0" i="1" u="none" strike="noStrike" kern="1200" cap="none" spc="0" normalizeH="0" baseline="0" noProof="0">
                  <a:ln>
                    <a:noFill/>
                  </a:ln>
                  <a:solidFill>
                    <a:srgbClr val="2E2E38"/>
                  </a:solidFill>
                  <a:effectLst/>
                  <a:uLnTx/>
                  <a:uFillTx/>
                  <a:latin typeface="EYInterstate Light"/>
                  <a:ea typeface="+mn-ea"/>
                  <a:cs typeface="+mn-cs"/>
                </a:rPr>
              </a:br>
              <a:r>
                <a:rPr kumimoji="0" lang="x-none" sz="600" b="0" i="1" u="none" strike="noStrike" kern="1200" cap="none" spc="0" normalizeH="0" baseline="0" noProof="0">
                  <a:ln>
                    <a:noFill/>
                  </a:ln>
                  <a:solidFill>
                    <a:srgbClr val="2E2E38"/>
                  </a:solidFill>
                  <a:effectLst/>
                  <a:uLnTx/>
                  <a:uFillTx/>
                  <a:latin typeface="EYInterstate Light"/>
                  <a:ea typeface="+mn-ea"/>
                  <a:cs typeface="+mn-cs"/>
                </a:rPr>
                <a:t>y Roxbury.</a:t>
              </a:r>
              <a:endParaRPr kumimoji="0" lang="en-US" sz="1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2E2E38"/>
                </a:solidFill>
                <a:effectLst/>
                <a:uLnTx/>
                <a:uFillTx/>
                <a:latin typeface="EYInterstate Light"/>
                <a:ea typeface="+mn-ea"/>
                <a:cs typeface="+mn-cs"/>
              </a:endParaRPr>
            </a:p>
          </p:txBody>
        </p:sp>
        <p:sp>
          <p:nvSpPr>
            <p:cNvPr id="116" name="Oval 6">
              <a:extLst>
                <a:ext uri="{FF2B5EF4-FFF2-40B4-BE49-F238E27FC236}">
                  <a16:creationId xmlns:a16="http://schemas.microsoft.com/office/drawing/2014/main" id="{C72E496E-CC2F-4901-8A14-FFFF60868166}"/>
                </a:ext>
              </a:extLst>
            </p:cNvPr>
            <p:cNvSpPr>
              <a:spLocks noChangeArrowheads="1"/>
            </p:cNvSpPr>
            <p:nvPr/>
          </p:nvSpPr>
          <p:spPr bwMode="auto">
            <a:xfrm>
              <a:off x="4478360" y="4433227"/>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4 </a:t>
              </a:r>
            </a:p>
          </p:txBody>
        </p:sp>
        <p:cxnSp>
          <p:nvCxnSpPr>
            <p:cNvPr id="117" name="Elbow Connector 63">
              <a:extLst>
                <a:ext uri="{FF2B5EF4-FFF2-40B4-BE49-F238E27FC236}">
                  <a16:creationId xmlns:a16="http://schemas.microsoft.com/office/drawing/2014/main" id="{57130D89-6F03-4F3D-8743-C2304ACEE501}"/>
                </a:ext>
                <a:ext uri="{C183D7F6-B498-43B3-948B-1728B52AA6E4}">
                  <adec:decorative xmlns:adec="http://schemas.microsoft.com/office/drawing/2017/decorative" val="1"/>
                </a:ext>
              </a:extLst>
            </p:cNvPr>
            <p:cNvCxnSpPr>
              <a:cxnSpLocks/>
              <a:stCxn id="116" idx="4"/>
            </p:cNvCxnSpPr>
            <p:nvPr/>
          </p:nvCxnSpPr>
          <p:spPr>
            <a:xfrm rot="5400000">
              <a:off x="4284838" y="4871203"/>
              <a:ext cx="457763" cy="276757"/>
            </a:xfrm>
            <a:prstGeom prst="bentConnector3">
              <a:avLst>
                <a:gd name="adj1" fmla="val 50000"/>
              </a:avLst>
            </a:prstGeom>
            <a:noFill/>
            <a:ln w="9525" cap="flat" cmpd="sng" algn="ctr">
              <a:solidFill>
                <a:srgbClr val="747480"/>
              </a:solidFill>
              <a:prstDash val="solid"/>
              <a:tailEnd type="oval"/>
            </a:ln>
            <a:effectLst/>
          </p:spPr>
        </p:cxnSp>
        <p:sp>
          <p:nvSpPr>
            <p:cNvPr id="68" name="Rectangle 67">
              <a:extLst>
                <a:ext uri="{FF2B5EF4-FFF2-40B4-BE49-F238E27FC236}">
                  <a16:creationId xmlns:a16="http://schemas.microsoft.com/office/drawing/2014/main" id="{A5F0E79A-1FDD-494F-AEB1-C953E5F772C2}"/>
                </a:ext>
              </a:extLst>
            </p:cNvPr>
            <p:cNvSpPr/>
            <p:nvPr/>
          </p:nvSpPr>
          <p:spPr>
            <a:xfrm>
              <a:off x="3427099" y="5238461"/>
              <a:ext cx="1896480" cy="555519"/>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El algoritmo determina la asignación de escuela:</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el equipo de TI ejecuta el algoritmo a través de una base de datos de BPS interna. Según las clasificaciones, capacidades y prioridades, se calculan las asignaciones de escuelas. </a:t>
              </a:r>
            </a:p>
          </p:txBody>
        </p:sp>
        <p:sp>
          <p:nvSpPr>
            <p:cNvPr id="125" name="Oval 10">
              <a:extLst>
                <a:ext uri="{FF2B5EF4-FFF2-40B4-BE49-F238E27FC236}">
                  <a16:creationId xmlns:a16="http://schemas.microsoft.com/office/drawing/2014/main" id="{B59AA516-9D9B-4C9E-8AB4-73EF8870B6AC}"/>
                </a:ext>
              </a:extLst>
            </p:cNvPr>
            <p:cNvSpPr>
              <a:spLocks noChangeArrowheads="1"/>
            </p:cNvSpPr>
            <p:nvPr/>
          </p:nvSpPr>
          <p:spPr bwMode="auto">
            <a:xfrm>
              <a:off x="5394050" y="2556078"/>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5 </a:t>
              </a:r>
            </a:p>
          </p:txBody>
        </p:sp>
        <p:cxnSp>
          <p:nvCxnSpPr>
            <p:cNvPr id="126" name="Elbow Connector 53">
              <a:extLst>
                <a:ext uri="{FF2B5EF4-FFF2-40B4-BE49-F238E27FC236}">
                  <a16:creationId xmlns:a16="http://schemas.microsoft.com/office/drawing/2014/main" id="{7A8A6B5D-A820-4883-9B79-6787711E15DB}"/>
                </a:ext>
                <a:ext uri="{C183D7F6-B498-43B3-948B-1728B52AA6E4}">
                  <adec:decorative xmlns:adec="http://schemas.microsoft.com/office/drawing/2017/decorative" val="1"/>
                </a:ext>
              </a:extLst>
            </p:cNvPr>
            <p:cNvCxnSpPr>
              <a:cxnSpLocks/>
              <a:stCxn id="125" idx="0"/>
              <a:endCxn id="69" idx="2"/>
            </p:cNvCxnSpPr>
            <p:nvPr/>
          </p:nvCxnSpPr>
          <p:spPr>
            <a:xfrm rot="16200000" flipV="1">
              <a:off x="5256754" y="2245045"/>
              <a:ext cx="557646" cy="64419"/>
            </a:xfrm>
            <a:prstGeom prst="bentConnector3">
              <a:avLst>
                <a:gd name="adj1" fmla="val 50000"/>
              </a:avLst>
            </a:prstGeom>
            <a:noFill/>
            <a:ln w="9525" cap="flat" cmpd="sng" algn="ctr">
              <a:solidFill>
                <a:srgbClr val="747480"/>
              </a:solidFill>
              <a:prstDash val="solid"/>
              <a:tailEnd type="oval"/>
            </a:ln>
            <a:effectLst/>
          </p:spPr>
        </p:cxnSp>
        <p:sp>
          <p:nvSpPr>
            <p:cNvPr id="69" name="Rectangle 68">
              <a:extLst>
                <a:ext uri="{FF2B5EF4-FFF2-40B4-BE49-F238E27FC236}">
                  <a16:creationId xmlns:a16="http://schemas.microsoft.com/office/drawing/2014/main" id="{55AB9D10-4512-47AD-8391-14CEB37F2A2E}"/>
                </a:ext>
              </a:extLst>
            </p:cNvPr>
            <p:cNvSpPr/>
            <p:nvPr/>
          </p:nvSpPr>
          <p:spPr>
            <a:xfrm>
              <a:off x="4472599" y="1350581"/>
              <a:ext cx="2061536" cy="647851"/>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El equipo de asignación revisa el resultado </a:t>
              </a:r>
              <a:br>
                <a:rPr kumimoji="0" lang="en-US"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b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del algoritmo:</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E</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 equipo de asignación revisa el resultado del algoritmo y ajusta las capacidades según sea necesario, y también valida que se sigan todas las prioridades y se utilice la lógica correcta.</a:t>
              </a:r>
            </a:p>
          </p:txBody>
        </p:sp>
        <p:sp>
          <p:nvSpPr>
            <p:cNvPr id="133" name="Oval 10">
              <a:extLst>
                <a:ext uri="{FF2B5EF4-FFF2-40B4-BE49-F238E27FC236}">
                  <a16:creationId xmlns:a16="http://schemas.microsoft.com/office/drawing/2014/main" id="{88388E0B-0872-49F3-8A28-37A29636ED1C}"/>
                </a:ext>
              </a:extLst>
            </p:cNvPr>
            <p:cNvSpPr>
              <a:spLocks noChangeArrowheads="1"/>
            </p:cNvSpPr>
            <p:nvPr/>
          </p:nvSpPr>
          <p:spPr bwMode="auto">
            <a:xfrm>
              <a:off x="6320393"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6 </a:t>
              </a:r>
            </a:p>
          </p:txBody>
        </p:sp>
        <p:cxnSp>
          <p:nvCxnSpPr>
            <p:cNvPr id="155" name="Elbow Connector 63">
              <a:extLst>
                <a:ext uri="{FF2B5EF4-FFF2-40B4-BE49-F238E27FC236}">
                  <a16:creationId xmlns:a16="http://schemas.microsoft.com/office/drawing/2014/main" id="{641CA403-A878-492C-9A3C-46B3F9E613F7}"/>
                </a:ext>
                <a:ext uri="{C183D7F6-B498-43B3-948B-1728B52AA6E4}">
                  <adec:decorative xmlns:adec="http://schemas.microsoft.com/office/drawing/2017/decorative" val="1"/>
                </a:ext>
              </a:extLst>
            </p:cNvPr>
            <p:cNvCxnSpPr>
              <a:cxnSpLocks/>
              <a:stCxn id="133" idx="4"/>
            </p:cNvCxnSpPr>
            <p:nvPr/>
          </p:nvCxnSpPr>
          <p:spPr>
            <a:xfrm rot="16200000" flipH="1">
              <a:off x="6427266" y="4841896"/>
              <a:ext cx="506677" cy="372948"/>
            </a:xfrm>
            <a:prstGeom prst="bentConnector3">
              <a:avLst>
                <a:gd name="adj1" fmla="val 50000"/>
              </a:avLst>
            </a:prstGeom>
            <a:noFill/>
            <a:ln w="9525" cap="flat" cmpd="sng" algn="ctr">
              <a:solidFill>
                <a:srgbClr val="747480"/>
              </a:solidFill>
              <a:prstDash val="solid"/>
              <a:tailEnd type="oval"/>
            </a:ln>
            <a:effectLst/>
          </p:spPr>
        </p:cxnSp>
        <p:sp>
          <p:nvSpPr>
            <p:cNvPr id="70" name="Rectangle 69">
              <a:extLst>
                <a:ext uri="{FF2B5EF4-FFF2-40B4-BE49-F238E27FC236}">
                  <a16:creationId xmlns:a16="http://schemas.microsoft.com/office/drawing/2014/main" id="{9E342667-C8B0-421F-B51B-85DCC764C4C6}"/>
                </a:ext>
              </a:extLst>
            </p:cNvPr>
            <p:cNvSpPr/>
            <p:nvPr/>
          </p:nvSpPr>
          <p:spPr>
            <a:xfrm>
              <a:off x="5839698" y="5281709"/>
              <a:ext cx="2152933" cy="647851"/>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Si es necesario, se vuelve a ejecutar el algoritmo y se revisa el resultado:</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a asignación de escuelas es un proceso iterativo determinado por el algoritmo y la revisión del especialista en asignaciones y se puede ejecutar varias veces hasta que el equipo de asignación apruebe el resultado final.</a:t>
              </a:r>
            </a:p>
          </p:txBody>
        </p:sp>
        <p:sp>
          <p:nvSpPr>
            <p:cNvPr id="61" name="Oval 6">
              <a:extLst>
                <a:ext uri="{FF2B5EF4-FFF2-40B4-BE49-F238E27FC236}">
                  <a16:creationId xmlns:a16="http://schemas.microsoft.com/office/drawing/2014/main" id="{8F4CBCAF-92B3-426A-922B-F0AE2F66B67F}"/>
                </a:ext>
              </a:extLst>
            </p:cNvPr>
            <p:cNvSpPr>
              <a:spLocks noChangeArrowheads="1"/>
            </p:cNvSpPr>
            <p:nvPr/>
          </p:nvSpPr>
          <p:spPr bwMode="auto">
            <a:xfrm>
              <a:off x="7291177" y="2520979"/>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7 </a:t>
              </a:r>
            </a:p>
          </p:txBody>
        </p:sp>
        <p:cxnSp>
          <p:nvCxnSpPr>
            <p:cNvPr id="62" name="Elbow Connector 63">
              <a:extLst>
                <a:ext uri="{FF2B5EF4-FFF2-40B4-BE49-F238E27FC236}">
                  <a16:creationId xmlns:a16="http://schemas.microsoft.com/office/drawing/2014/main" id="{F88B2CD0-A628-4B41-BA7B-63C8FFAAAD55}"/>
                </a:ext>
                <a:ext uri="{C183D7F6-B498-43B3-948B-1728B52AA6E4}">
                  <adec:decorative xmlns:adec="http://schemas.microsoft.com/office/drawing/2017/decorative" val="1"/>
                </a:ext>
              </a:extLst>
            </p:cNvPr>
            <p:cNvCxnSpPr>
              <a:cxnSpLocks/>
              <a:stCxn id="61" idx="0"/>
              <a:endCxn id="77" idx="2"/>
            </p:cNvCxnSpPr>
            <p:nvPr/>
          </p:nvCxnSpPr>
          <p:spPr>
            <a:xfrm rot="5400000" flipH="1" flipV="1">
              <a:off x="7367694" y="2149880"/>
              <a:ext cx="468318" cy="273881"/>
            </a:xfrm>
            <a:prstGeom prst="bentConnector3">
              <a:avLst>
                <a:gd name="adj1" fmla="val 50000"/>
              </a:avLst>
            </a:prstGeom>
            <a:noFill/>
            <a:ln w="9525" cap="flat" cmpd="sng" algn="ctr">
              <a:solidFill>
                <a:srgbClr val="747480"/>
              </a:solidFill>
              <a:prstDash val="solid"/>
              <a:tailEnd type="oval"/>
            </a:ln>
            <a:effectLst/>
          </p:spPr>
        </p:cxnSp>
        <p:sp>
          <p:nvSpPr>
            <p:cNvPr id="77" name="Rectangle 76">
              <a:extLst>
                <a:ext uri="{FF2B5EF4-FFF2-40B4-BE49-F238E27FC236}">
                  <a16:creationId xmlns:a16="http://schemas.microsoft.com/office/drawing/2014/main" id="{D3017D00-AADD-458B-B46A-FDF8479C1B21}"/>
                </a:ext>
              </a:extLst>
            </p:cNvPr>
            <p:cNvSpPr/>
            <p:nvPr/>
          </p:nvSpPr>
          <p:spPr>
            <a:xfrm>
              <a:off x="6852753" y="1458301"/>
              <a:ext cx="1772081" cy="594360"/>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Las asignaciones de escuelas se comunican a las familias:</a:t>
              </a:r>
              <a:r>
                <a:rPr kumimoji="0" lang="x-none" sz="600" b="0"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t>
              </a:r>
              <a:r>
                <a:rPr kumimoji="0" lang="x-none" sz="600" b="0"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as familias recibirán sus asignaciones aprobadas antes del 31 de marzo, 31 de mayo o mediados de julio, según la fecha de inscripción.</a:t>
              </a:r>
            </a:p>
          </p:txBody>
        </p:sp>
        <p:sp>
          <p:nvSpPr>
            <p:cNvPr id="138" name="Oval 6">
              <a:extLst>
                <a:ext uri="{FF2B5EF4-FFF2-40B4-BE49-F238E27FC236}">
                  <a16:creationId xmlns:a16="http://schemas.microsoft.com/office/drawing/2014/main" id="{2F97141D-E9E0-43AA-B580-8A0997C67EB9}"/>
                </a:ext>
              </a:extLst>
            </p:cNvPr>
            <p:cNvSpPr>
              <a:spLocks noChangeArrowheads="1"/>
            </p:cNvSpPr>
            <p:nvPr/>
          </p:nvSpPr>
          <p:spPr bwMode="auto">
            <a:xfrm>
              <a:off x="7939092" y="3160674"/>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8 </a:t>
              </a:r>
            </a:p>
          </p:txBody>
        </p:sp>
        <p:cxnSp>
          <p:nvCxnSpPr>
            <p:cNvPr id="139" name="Elbow Connector 63">
              <a:extLst>
                <a:ext uri="{FF2B5EF4-FFF2-40B4-BE49-F238E27FC236}">
                  <a16:creationId xmlns:a16="http://schemas.microsoft.com/office/drawing/2014/main" id="{A1C5EE68-CAC1-4C8E-ACC1-60B3C088E75A}"/>
                </a:ext>
                <a:ext uri="{C183D7F6-B498-43B3-948B-1728B52AA6E4}">
                  <adec:decorative xmlns:adec="http://schemas.microsoft.com/office/drawing/2017/decorative" val="1"/>
                </a:ext>
              </a:extLst>
            </p:cNvPr>
            <p:cNvCxnSpPr>
              <a:cxnSpLocks/>
              <a:stCxn id="138" idx="0"/>
              <a:endCxn id="74" idx="2"/>
            </p:cNvCxnSpPr>
            <p:nvPr/>
          </p:nvCxnSpPr>
          <p:spPr>
            <a:xfrm rot="5400000" flipH="1" flipV="1">
              <a:off x="8771426" y="1493722"/>
              <a:ext cx="1008354" cy="2325551"/>
            </a:xfrm>
            <a:prstGeom prst="bentConnector3">
              <a:avLst>
                <a:gd name="adj1" fmla="val 50000"/>
              </a:avLst>
            </a:prstGeom>
            <a:noFill/>
            <a:ln w="9525" cap="flat" cmpd="sng" algn="ctr">
              <a:solidFill>
                <a:srgbClr val="747480"/>
              </a:solidFill>
              <a:prstDash val="solid"/>
              <a:tailEnd type="oval"/>
            </a:ln>
            <a:effectLst/>
          </p:spPr>
        </p:cxnSp>
        <p:sp>
          <p:nvSpPr>
            <p:cNvPr id="74" name="Rectangle 73">
              <a:extLst>
                <a:ext uri="{FF2B5EF4-FFF2-40B4-BE49-F238E27FC236}">
                  <a16:creationId xmlns:a16="http://schemas.microsoft.com/office/drawing/2014/main" id="{2FCBDB94-3A48-4ECB-B1C9-0422F4A090C8}"/>
                </a:ext>
              </a:extLst>
            </p:cNvPr>
            <p:cNvSpPr/>
            <p:nvPr/>
          </p:nvSpPr>
          <p:spPr>
            <a:xfrm>
              <a:off x="9288323" y="1135137"/>
              <a:ext cx="2300112" cy="1017183"/>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El estudiante se coloca en lista de espera, si es necesario: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Para las familias que se inscriben antes del 1 de abril, el estudiante estará en todas las listas de espera para las escuelas clasificadas en su lista de elección más arriba que su escuela asignada hasta el 15 de junio. Después del 15 de junio, los estudiantes permanecerán en una lista de espera, la escuela con mejor clasificación. Para las familias que se registren después del 1 de abril, el estudiante se colocará automáticamente en una lista de espera para su escuela con mejor clasificación.</a:t>
              </a:r>
            </a:p>
          </p:txBody>
        </p:sp>
        <p:sp>
          <p:nvSpPr>
            <p:cNvPr id="48" name="Oval 10">
              <a:extLst>
                <a:ext uri="{FF2B5EF4-FFF2-40B4-BE49-F238E27FC236}">
                  <a16:creationId xmlns:a16="http://schemas.microsoft.com/office/drawing/2014/main" id="{551BE8A1-C49E-4D6C-9875-95929F8F5A18}"/>
                </a:ext>
              </a:extLst>
            </p:cNvPr>
            <p:cNvSpPr>
              <a:spLocks noChangeArrowheads="1"/>
            </p:cNvSpPr>
            <p:nvPr/>
          </p:nvSpPr>
          <p:spPr bwMode="auto">
            <a:xfrm>
              <a:off x="8162426"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9 </a:t>
              </a:r>
            </a:p>
          </p:txBody>
        </p:sp>
        <p:cxnSp>
          <p:nvCxnSpPr>
            <p:cNvPr id="51" name="Elbow Connector 63">
              <a:extLst>
                <a:ext uri="{FF2B5EF4-FFF2-40B4-BE49-F238E27FC236}">
                  <a16:creationId xmlns:a16="http://schemas.microsoft.com/office/drawing/2014/main" id="{833C2257-A241-4961-96B2-75D602B24E5D}"/>
                </a:ext>
                <a:ext uri="{C183D7F6-B498-43B3-948B-1728B52AA6E4}">
                  <adec:decorative xmlns:adec="http://schemas.microsoft.com/office/drawing/2017/decorative" val="1"/>
                </a:ext>
              </a:extLst>
            </p:cNvPr>
            <p:cNvCxnSpPr>
              <a:cxnSpLocks/>
              <a:stCxn id="48" idx="4"/>
            </p:cNvCxnSpPr>
            <p:nvPr/>
          </p:nvCxnSpPr>
          <p:spPr>
            <a:xfrm rot="16200000" flipH="1">
              <a:off x="8661823" y="4449371"/>
              <a:ext cx="388116" cy="1039439"/>
            </a:xfrm>
            <a:prstGeom prst="bentConnector3">
              <a:avLst>
                <a:gd name="adj1" fmla="val 50000"/>
              </a:avLst>
            </a:prstGeom>
            <a:noFill/>
            <a:ln w="9525" cap="flat" cmpd="sng" algn="ctr">
              <a:solidFill>
                <a:srgbClr val="747480"/>
              </a:solidFill>
              <a:prstDash val="solid"/>
              <a:tailEnd type="oval"/>
            </a:ln>
            <a:effectLst/>
          </p:spPr>
        </p:cxnSp>
        <p:sp>
          <p:nvSpPr>
            <p:cNvPr id="75" name="Rectangle 74">
              <a:extLst>
                <a:ext uri="{FF2B5EF4-FFF2-40B4-BE49-F238E27FC236}">
                  <a16:creationId xmlns:a16="http://schemas.microsoft.com/office/drawing/2014/main" id="{F8F8DC05-C2A6-45A9-A903-2AD4EABC34EE}"/>
                </a:ext>
              </a:extLst>
            </p:cNvPr>
            <p:cNvSpPr/>
            <p:nvPr/>
          </p:nvSpPr>
          <p:spPr>
            <a:xfrm>
              <a:off x="8377899" y="5143898"/>
              <a:ext cx="2020858" cy="1097280"/>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br>
                <a:rPr kumimoji="0" lang="en-US" sz="300" b="1"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br>
              <a:r>
                <a:rPr kumimoji="0" lang="x-none" sz="600" b="1"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Se realizan los traslados, si es necesario o posible: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t>
              </a:r>
              <a:r>
                <a:rPr kumimoji="0" lang="x-none" sz="600" b="0" i="0"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os estudiantes en las listas de espera pueden trasladarse voluntariamente a una escuela diferente hasta el 30 de noviembre para los grados 1-12 y hasta el 31 de enero para K0-K2. Un traslado voluntario se produce cuando se abre una plaza en una escuela que tiene estudiantes en la lista de espera. Los estudiantes en las listas de espera incluyen aquellos que no obtuvieron su mejor escuela durante la asignación escolar o aquellos que solicitaron un traslado voluntario.</a:t>
              </a:r>
              <a:endParaRPr kumimoji="0" lang="en-IN" sz="600" b="0" i="1" u="none" strike="noStrike" kern="0" cap="none" spc="0" normalizeH="0" baseline="0" noProof="0" dirty="0">
                <a:ln>
                  <a:noFill/>
                </a:ln>
                <a:solidFill>
                  <a:prstClr val="black"/>
                </a:solidFill>
                <a:effectLst/>
                <a:uLnTx/>
                <a:uFillTx/>
                <a:latin typeface="EYInterstate Light"/>
                <a:ea typeface="ＭＳ Ｐゴシック" panose="020B0600070205080204" pitchFamily="34" charset="-128"/>
                <a:cs typeface="Calibri" panose="020F0502020204030204" pitchFamily="34" charset="0"/>
              </a:endParaRPr>
            </a:p>
          </p:txBody>
        </p:sp>
        <p:sp>
          <p:nvSpPr>
            <p:cNvPr id="88" name="Oval 6">
              <a:extLst>
                <a:ext uri="{FF2B5EF4-FFF2-40B4-BE49-F238E27FC236}">
                  <a16:creationId xmlns:a16="http://schemas.microsoft.com/office/drawing/2014/main" id="{12A2DF13-737F-4ECE-9504-6AE65EB1F20D}"/>
                </a:ext>
              </a:extLst>
            </p:cNvPr>
            <p:cNvSpPr>
              <a:spLocks noChangeArrowheads="1"/>
            </p:cNvSpPr>
            <p:nvPr/>
          </p:nvSpPr>
          <p:spPr bwMode="auto">
            <a:xfrm>
              <a:off x="8703592" y="3527819"/>
              <a:ext cx="347472" cy="347472"/>
            </a:xfrm>
            <a:prstGeom prst="ellipse">
              <a:avLst/>
            </a:prstGeom>
            <a:solidFill>
              <a:srgbClr val="747480"/>
            </a:solidFill>
            <a:ln w="9525">
              <a:solidFill>
                <a:schemeClr val="tx1"/>
              </a:solidFill>
              <a:round/>
              <a:headEnd/>
              <a:tailEnd/>
            </a:ln>
          </p:spPr>
          <p:txBody>
            <a:bodyPr vert="horz" wrap="non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26" b="0" i="0" u="none" strike="noStrike" kern="0" cap="none" spc="0" normalizeH="0" baseline="0" noProof="0">
                  <a:ln>
                    <a:noFill/>
                  </a:ln>
                  <a:solidFill>
                    <a:srgbClr val="FFFFFF"/>
                  </a:solidFill>
                  <a:effectLst/>
                  <a:uLnTx/>
                  <a:uFillTx/>
                  <a:latin typeface="EYInterstate Light"/>
                  <a:ea typeface="+mn-ea"/>
                  <a:cs typeface="+mn-cs"/>
                </a:rPr>
                <a:t>10</a:t>
              </a:r>
            </a:p>
          </p:txBody>
        </p:sp>
        <p:cxnSp>
          <p:nvCxnSpPr>
            <p:cNvPr id="94" name="Elbow Connector 63">
              <a:extLst>
                <a:ext uri="{FF2B5EF4-FFF2-40B4-BE49-F238E27FC236}">
                  <a16:creationId xmlns:a16="http://schemas.microsoft.com/office/drawing/2014/main" id="{EFF89134-CA54-4A9A-9AC0-2A4EE2564A3D}"/>
                </a:ext>
                <a:ext uri="{C183D7F6-B498-43B3-948B-1728B52AA6E4}">
                  <adec:decorative xmlns:adec="http://schemas.microsoft.com/office/drawing/2017/decorative" val="1"/>
                </a:ext>
              </a:extLst>
            </p:cNvPr>
            <p:cNvCxnSpPr>
              <a:cxnSpLocks/>
              <a:stCxn id="88" idx="6"/>
            </p:cNvCxnSpPr>
            <p:nvPr/>
          </p:nvCxnSpPr>
          <p:spPr>
            <a:xfrm>
              <a:off x="9051065" y="3701556"/>
              <a:ext cx="692623" cy="349101"/>
            </a:xfrm>
            <a:prstGeom prst="bentConnector3">
              <a:avLst>
                <a:gd name="adj1" fmla="val 50000"/>
              </a:avLst>
            </a:prstGeom>
            <a:noFill/>
            <a:ln w="9525" cap="flat" cmpd="sng" algn="ctr">
              <a:solidFill>
                <a:srgbClr val="747480"/>
              </a:solidFill>
              <a:prstDash val="solid"/>
              <a:tailEnd type="oval"/>
            </a:ln>
            <a:effectLst/>
          </p:spPr>
        </p:cxnSp>
        <p:sp>
          <p:nvSpPr>
            <p:cNvPr id="76" name="Rectangle 75">
              <a:extLst>
                <a:ext uri="{FF2B5EF4-FFF2-40B4-BE49-F238E27FC236}">
                  <a16:creationId xmlns:a16="http://schemas.microsoft.com/office/drawing/2014/main" id="{0A8B2C0F-9794-424B-A555-AC8708CCBF78}"/>
                </a:ext>
              </a:extLst>
            </p:cNvPr>
            <p:cNvSpPr/>
            <p:nvPr/>
          </p:nvSpPr>
          <p:spPr>
            <a:xfrm>
              <a:off x="9800978" y="3760974"/>
              <a:ext cx="1787452" cy="555519"/>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Las asignaciones de escuelas se completan:</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Al 30 de noviembre</a:t>
              </a:r>
              <a:r>
                <a:rPr kumimoji="0" lang="x-none" sz="600" b="0" i="0" u="none" strike="noStrike" kern="0" cap="none" spc="0" normalizeH="0" baseline="3000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 </a:t>
              </a: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(grados 1-12) o el 31 de enero (K0-K2), todas las listas de espera caducan y todas las solicitudes de traslado </a:t>
              </a:r>
              <a:br>
                <a:rPr kumimoji="0" lang="en-US"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br>
              <a:r>
                <a:rPr kumimoji="0" lang="x-none" sz="600" b="0" i="0" u="none" strike="noStrike" kern="0" cap="none" spc="0" normalizeH="0" baseline="0" noProof="0">
                  <a:ln>
                    <a:noFill/>
                  </a:ln>
                  <a:solidFill>
                    <a:prstClr val="black"/>
                  </a:solidFill>
                  <a:effectLst/>
                  <a:uLnTx/>
                  <a:uFillTx/>
                  <a:latin typeface="EYInterstate Light"/>
                  <a:ea typeface="ＭＳ Ｐゴシック" panose="020B0600070205080204" pitchFamily="34" charset="-128"/>
                  <a:cs typeface="Calibri" panose="020F0502020204030204" pitchFamily="34" charset="0"/>
                </a:rPr>
                <a:t>se cierran.</a:t>
              </a:r>
            </a:p>
          </p:txBody>
        </p:sp>
        <p:sp>
          <p:nvSpPr>
            <p:cNvPr id="49" name="Rectangle 48">
              <a:extLst>
                <a:ext uri="{FF2B5EF4-FFF2-40B4-BE49-F238E27FC236}">
                  <a16:creationId xmlns:a16="http://schemas.microsoft.com/office/drawing/2014/main" id="{061AF4C2-4401-4ABA-B0BB-BD37860EBC90}"/>
                </a:ext>
              </a:extLst>
            </p:cNvPr>
            <p:cNvSpPr/>
            <p:nvPr/>
          </p:nvSpPr>
          <p:spPr>
            <a:xfrm>
              <a:off x="10227707" y="4320417"/>
              <a:ext cx="1908293" cy="647851"/>
            </a:xfrm>
            <a:prstGeom prst="rect">
              <a:avLst/>
            </a:prstGeom>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Notas: </a:t>
              </a:r>
            </a:p>
            <a:p>
              <a:pPr marL="171450" marR="0" lvl="0" indent="-171450" algn="l" defTabSz="674483" rtl="0" eaLnBrk="0" fontAlgn="auto" latinLnBrk="0" hangingPunct="0">
                <a:lnSpc>
                  <a:spcPct val="100000"/>
                </a:lnSpc>
                <a:spcBef>
                  <a:spcPts val="0"/>
                </a:spcBef>
                <a:spcAft>
                  <a:spcPts val="0"/>
                </a:spcAft>
                <a:buClrTx/>
                <a:buSzTx/>
                <a:buFont typeface="EYInterstate Light" panose="02000506000000020004" pitchFamily="2" charset="0"/>
                <a:buChar char="•"/>
                <a:tabLst/>
                <a:defRPr/>
              </a:pPr>
              <a:r>
                <a:rPr kumimoji="0" lang="x-none" sz="6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registro puede </a:t>
              </a:r>
              <a:r>
                <a:rPr kumimoji="0" lang="x-none" sz="600" b="0" i="1" u="none" strike="noStrike" kern="1200" cap="none" spc="0" normalizeH="0" baseline="0" noProof="0">
                  <a:ln>
                    <a:noFill/>
                  </a:ln>
                  <a:solidFill>
                    <a:srgbClr val="2E2E38"/>
                  </a:solidFill>
                  <a:effectLst/>
                  <a:uLnTx/>
                  <a:uFillTx/>
                  <a:latin typeface="EYInterstate Light"/>
                  <a:ea typeface="+mn-ea"/>
                  <a:cs typeface="+mn-cs"/>
                </a:rPr>
                <a:t>realizarse en cualquier momento durante el año escolar, pero no se realizarán listas de espera ni traslados después del plazo de noviembre/enero.</a:t>
              </a:r>
            </a:p>
            <a:p>
              <a:pPr marL="171450" marR="0" lvl="0" indent="-171450" algn="l" defTabSz="674483" rtl="0" eaLnBrk="0" fontAlgn="auto" latinLnBrk="0" hangingPunct="0">
                <a:lnSpc>
                  <a:spcPct val="100000"/>
                </a:lnSpc>
                <a:spcBef>
                  <a:spcPts val="0"/>
                </a:spcBef>
                <a:spcAft>
                  <a:spcPts val="0"/>
                </a:spcAft>
                <a:buClrTx/>
                <a:buSzTx/>
                <a:buFont typeface="EYInterstate Light" panose="02000506000000020004" pitchFamily="2" charset="0"/>
                <a:buChar char="•"/>
                <a:tabLst/>
                <a:defRPr/>
              </a:pPr>
              <a:r>
                <a:rPr kumimoji="0" lang="x-none" sz="6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BPS no requieren formalmente que los datos de asignaciones de los estudiantes se informen al DESE.</a:t>
              </a:r>
            </a:p>
          </p:txBody>
        </p:sp>
        <p:sp>
          <p:nvSpPr>
            <p:cNvPr id="52" name="Rectangle 51">
              <a:extLst>
                <a:ext uri="{FF2B5EF4-FFF2-40B4-BE49-F238E27FC236}">
                  <a16:creationId xmlns:a16="http://schemas.microsoft.com/office/drawing/2014/main" id="{A75275ED-D9F4-4553-B7AA-F96CA7916AAC}"/>
                </a:ext>
              </a:extLst>
            </p:cNvPr>
            <p:cNvSpPr/>
            <p:nvPr/>
          </p:nvSpPr>
          <p:spPr bwMode="auto">
            <a:xfrm>
              <a:off x="9800978" y="3495411"/>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grpSp>
      <p:sp>
        <p:nvSpPr>
          <p:cNvPr id="56" name="footnote_6380420316088055392" descr="Nota al pie">
            <a:extLst>
              <a:ext uri="{FF2B5EF4-FFF2-40B4-BE49-F238E27FC236}">
                <a16:creationId xmlns:a16="http://schemas.microsoft.com/office/drawing/2014/main" id="{120F6C27-76B9-40CC-8843-A162B786F88F}"/>
              </a:ext>
            </a:extLst>
          </p:cNvPr>
          <p:cNvSpPr txBox="1"/>
          <p:nvPr/>
        </p:nvSpPr>
        <p:spPr>
          <a:xfrm>
            <a:off x="609916" y="6024865"/>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3" action="ppaction://hlinksldjump"/>
              </a:rPr>
              <a:t>acceder al dominio de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asignación de estudiantes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54" name="source_6380420058075255931" descr="Fuente">
            <a:extLst>
              <a:ext uri="{FF2B5EF4-FFF2-40B4-BE49-F238E27FC236}">
                <a16:creationId xmlns:a16="http://schemas.microsoft.com/office/drawing/2014/main" id="{7B0E129A-49A7-41B8-82FD-F68055917B6B}"/>
              </a:ext>
            </a:extLst>
          </p:cNvPr>
          <p:cNvSpPr txBox="1"/>
          <p:nvPr/>
        </p:nvSpPr>
        <p:spPr>
          <a:xfrm>
            <a:off x="686243" y="6499640"/>
            <a:ext cx="2708310"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Archivos de asignación de estudiantes de BPS; entrevistas de EY, DESE, BPS y entrevistas escolares; políticas de BPS y el DESE</a:t>
            </a:r>
          </a:p>
        </p:txBody>
      </p:sp>
      <p:sp>
        <p:nvSpPr>
          <p:cNvPr id="57" name="TextBox 56">
            <a:extLst>
              <a:ext uri="{FF2B5EF4-FFF2-40B4-BE49-F238E27FC236}">
                <a16:creationId xmlns:a16="http://schemas.microsoft.com/office/drawing/2014/main" id="{E1389F3C-62AD-4312-B500-B1E8F3F9C652}"/>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7" name="Date Placeholder 6">
            <a:extLst>
              <a:ext uri="{FF2B5EF4-FFF2-40B4-BE49-F238E27FC236}">
                <a16:creationId xmlns:a16="http://schemas.microsoft.com/office/drawing/2014/main" id="{D79EE2C4-266D-437D-8B81-D013041505B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8" name="Slide Number Placeholder 7">
            <a:extLst>
              <a:ext uri="{FF2B5EF4-FFF2-40B4-BE49-F238E27FC236}">
                <a16:creationId xmlns:a16="http://schemas.microsoft.com/office/drawing/2014/main" id="{E0EA8678-8265-4448-95B0-5A5E944B6D28}"/>
              </a:ext>
            </a:extLst>
          </p:cNvPr>
          <p:cNvSpPr>
            <a:spLocks noGrp="1"/>
          </p:cNvSpPr>
          <p:nvPr>
            <p:ph type="sldNum" sz="quarter" idx="12"/>
          </p:nvPr>
        </p:nvSpPr>
        <p:spPr>
          <a:xfrm>
            <a:off x="10384756" y="6561447"/>
            <a:ext cx="729373"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23071236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F4D9E47-FBDD-4222-959A-FE9450560813}"/>
              </a:ext>
            </a:extLst>
          </p:cNvPr>
          <p:cNvSpPr>
            <a:spLocks noGrp="1"/>
          </p:cNvSpPr>
          <p:nvPr>
            <p:ph type="title"/>
          </p:nvPr>
        </p:nvSpPr>
        <p:spPr>
          <a:xfrm>
            <a:off x="612777" y="184472"/>
            <a:ext cx="10972800" cy="590880"/>
          </a:xfrm>
        </p:spPr>
        <p:txBody>
          <a:bodyPr vert="horz"/>
          <a:lstStyle/>
          <a:p>
            <a:r>
              <a:rPr lang="x-none"/>
              <a:t>Apéndice</a:t>
            </a:r>
            <a:br>
              <a:rPr/>
            </a:br>
            <a:r>
              <a:rPr lang="x-none" sz="1600"/>
              <a:t>Flujo del proceso: </a:t>
            </a:r>
            <a:r>
              <a:rPr lang="en-US" sz="1600"/>
              <a:t>p</a:t>
            </a:r>
            <a:r>
              <a:rPr lang="x-none" sz="1600"/>
              <a:t>roceso de asignación de estudiantes para el año escolar actual (junio de 2021 a junio de 2022 para el años escolar 2021-2022) </a:t>
            </a:r>
            <a:endParaRPr lang="de-DE" sz="1600"/>
          </a:p>
        </p:txBody>
      </p:sp>
      <p:sp>
        <p:nvSpPr>
          <p:cNvPr id="48" name="Rectangle 47">
            <a:extLst>
              <a:ext uri="{FF2B5EF4-FFF2-40B4-BE49-F238E27FC236}">
                <a16:creationId xmlns:a16="http://schemas.microsoft.com/office/drawing/2014/main" id="{D6C9275E-2151-4F65-82B1-C716C505B6D1}"/>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grpSp>
        <p:nvGrpSpPr>
          <p:cNvPr id="8" name="Group 7" descr="Consulte la sección de notas para ver la descripción del flujo &quot;Flujo del proceso: proceso de asignación de estudiantes para el año escolar actual (junio de 2021 a junio de 2022 para el año escolar 2021-2022)&quot;">
            <a:extLst>
              <a:ext uri="{FF2B5EF4-FFF2-40B4-BE49-F238E27FC236}">
                <a16:creationId xmlns:a16="http://schemas.microsoft.com/office/drawing/2014/main" id="{C4ACD9AE-73B6-4524-B041-C7020DBB4D47}"/>
              </a:ext>
            </a:extLst>
          </p:cNvPr>
          <p:cNvGrpSpPr/>
          <p:nvPr/>
        </p:nvGrpSpPr>
        <p:grpSpPr>
          <a:xfrm>
            <a:off x="527846" y="1153980"/>
            <a:ext cx="11585865" cy="5004242"/>
            <a:chOff x="527846" y="1153980"/>
            <a:chExt cx="11585865" cy="5004242"/>
          </a:xfrm>
        </p:grpSpPr>
        <p:sp>
          <p:nvSpPr>
            <p:cNvPr id="41" name="Rectangle 40">
              <a:extLst>
                <a:ext uri="{FF2B5EF4-FFF2-40B4-BE49-F238E27FC236}">
                  <a16:creationId xmlns:a16="http://schemas.microsoft.com/office/drawing/2014/main" id="{1C86A307-E114-459B-8E15-D332E223A4AA}"/>
                </a:ext>
              </a:extLst>
            </p:cNvPr>
            <p:cNvSpPr/>
            <p:nvPr/>
          </p:nvSpPr>
          <p:spPr bwMode="auto">
            <a:xfrm>
              <a:off x="686243" y="2947033"/>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43" name="Arc 42">
              <a:extLst>
                <a:ext uri="{FF2B5EF4-FFF2-40B4-BE49-F238E27FC236}">
                  <a16:creationId xmlns:a16="http://schemas.microsoft.com/office/drawing/2014/main" id="{FF1C6264-E943-41BD-B1FA-675AAC5317EA}"/>
                </a:ext>
                <a:ext uri="{C183D7F6-B498-43B3-948B-1728B52AA6E4}">
                  <adec:decorative xmlns:adec="http://schemas.microsoft.com/office/drawing/2017/decorative" val="1"/>
                </a:ext>
              </a:extLst>
            </p:cNvPr>
            <p:cNvSpPr/>
            <p:nvPr/>
          </p:nvSpPr>
          <p:spPr>
            <a:xfrm>
              <a:off x="4954291" y="2728884"/>
              <a:ext cx="1347602"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4" name="Arc 43">
              <a:extLst>
                <a:ext uri="{FF2B5EF4-FFF2-40B4-BE49-F238E27FC236}">
                  <a16:creationId xmlns:a16="http://schemas.microsoft.com/office/drawing/2014/main" id="{13E1F852-444E-425B-99ED-3796FAB7E079}"/>
                </a:ext>
                <a:ext uri="{C183D7F6-B498-43B3-948B-1728B52AA6E4}">
                  <adec:decorative xmlns:adec="http://schemas.microsoft.com/office/drawing/2017/decorative" val="1"/>
                </a:ext>
              </a:extLst>
            </p:cNvPr>
            <p:cNvSpPr/>
            <p:nvPr/>
          </p:nvSpPr>
          <p:spPr>
            <a:xfrm rot="10800000">
              <a:off x="5868563" y="3536266"/>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5" name="Arc 44">
              <a:extLst>
                <a:ext uri="{FF2B5EF4-FFF2-40B4-BE49-F238E27FC236}">
                  <a16:creationId xmlns:a16="http://schemas.microsoft.com/office/drawing/2014/main" id="{0E22D271-8910-4D8A-9F2B-217A044436C1}"/>
                </a:ext>
                <a:ext uri="{C183D7F6-B498-43B3-948B-1728B52AA6E4}">
                  <adec:decorative xmlns:adec="http://schemas.microsoft.com/office/drawing/2017/decorative" val="1"/>
                </a:ext>
              </a:extLst>
            </p:cNvPr>
            <p:cNvSpPr/>
            <p:nvPr/>
          </p:nvSpPr>
          <p:spPr>
            <a:xfrm rot="10800000">
              <a:off x="4043188" y="3536266"/>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6" name="Arc 45">
              <a:extLst>
                <a:ext uri="{FF2B5EF4-FFF2-40B4-BE49-F238E27FC236}">
                  <a16:creationId xmlns:a16="http://schemas.microsoft.com/office/drawing/2014/main" id="{27B3E00E-8806-467A-8194-84C463E88572}"/>
                </a:ext>
                <a:ext uri="{C183D7F6-B498-43B3-948B-1728B52AA6E4}">
                  <adec:decorative xmlns:adec="http://schemas.microsoft.com/office/drawing/2017/decorative" val="1"/>
                </a:ext>
              </a:extLst>
            </p:cNvPr>
            <p:cNvSpPr/>
            <p:nvPr/>
          </p:nvSpPr>
          <p:spPr>
            <a:xfrm>
              <a:off x="3130091" y="2728885"/>
              <a:ext cx="1347602" cy="1095529"/>
            </a:xfrm>
            <a:prstGeom prst="arc">
              <a:avLst>
                <a:gd name="adj1" fmla="val 958882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7" name="Arc 46">
              <a:extLst>
                <a:ext uri="{FF2B5EF4-FFF2-40B4-BE49-F238E27FC236}">
                  <a16:creationId xmlns:a16="http://schemas.microsoft.com/office/drawing/2014/main" id="{6398841E-1D61-4BC6-BFB4-50B9336B8B0E}"/>
                </a:ext>
                <a:ext uri="{C183D7F6-B498-43B3-948B-1728B52AA6E4}">
                  <adec:decorative xmlns:adec="http://schemas.microsoft.com/office/drawing/2017/decorative" val="1"/>
                </a:ext>
              </a:extLst>
            </p:cNvPr>
            <p:cNvSpPr/>
            <p:nvPr/>
          </p:nvSpPr>
          <p:spPr>
            <a:xfrm>
              <a:off x="6778491" y="2728884"/>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3" name="Arc 62">
              <a:extLst>
                <a:ext uri="{FF2B5EF4-FFF2-40B4-BE49-F238E27FC236}">
                  <a16:creationId xmlns:a16="http://schemas.microsoft.com/office/drawing/2014/main" id="{BBE56EEB-5F4A-4DFA-AC11-5470E5C77859}"/>
                </a:ext>
                <a:ext uri="{C183D7F6-B498-43B3-948B-1728B52AA6E4}">
                  <adec:decorative xmlns:adec="http://schemas.microsoft.com/office/drawing/2017/decorative" val="1"/>
                </a:ext>
              </a:extLst>
            </p:cNvPr>
            <p:cNvSpPr/>
            <p:nvPr/>
          </p:nvSpPr>
          <p:spPr>
            <a:xfrm rot="10800000">
              <a:off x="7667999" y="3543546"/>
              <a:ext cx="1347603" cy="1095530"/>
            </a:xfrm>
            <a:prstGeom prst="arc">
              <a:avLst>
                <a:gd name="adj1" fmla="val 838854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71" name="Oval 10">
              <a:extLst>
                <a:ext uri="{FF2B5EF4-FFF2-40B4-BE49-F238E27FC236}">
                  <a16:creationId xmlns:a16="http://schemas.microsoft.com/office/drawing/2014/main" id="{AE75572D-BAF8-4CEA-AFF0-31D32C05A713}"/>
                </a:ext>
              </a:extLst>
            </p:cNvPr>
            <p:cNvSpPr>
              <a:spLocks noChangeArrowheads="1"/>
            </p:cNvSpPr>
            <p:nvPr/>
          </p:nvSpPr>
          <p:spPr bwMode="auto">
            <a:xfrm>
              <a:off x="2961513" y="324744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1</a:t>
              </a:r>
            </a:p>
          </p:txBody>
        </p:sp>
        <p:cxnSp>
          <p:nvCxnSpPr>
            <p:cNvPr id="72" name="Elbow Connector 53">
              <a:extLst>
                <a:ext uri="{FF2B5EF4-FFF2-40B4-BE49-F238E27FC236}">
                  <a16:creationId xmlns:a16="http://schemas.microsoft.com/office/drawing/2014/main" id="{8707F789-579E-4854-89BE-AC865D59A4A2}"/>
                </a:ext>
                <a:ext uri="{C183D7F6-B498-43B3-948B-1728B52AA6E4}">
                  <adec:decorative xmlns:adec="http://schemas.microsoft.com/office/drawing/2017/decorative" val="1"/>
                </a:ext>
              </a:extLst>
            </p:cNvPr>
            <p:cNvCxnSpPr>
              <a:cxnSpLocks/>
              <a:stCxn id="71" idx="2"/>
              <a:endCxn id="53" idx="3"/>
            </p:cNvCxnSpPr>
            <p:nvPr/>
          </p:nvCxnSpPr>
          <p:spPr>
            <a:xfrm rot="10800000" flipV="1">
              <a:off x="2363463" y="3421175"/>
              <a:ext cx="598051" cy="221983"/>
            </a:xfrm>
            <a:prstGeom prst="bentConnector3">
              <a:avLst>
                <a:gd name="adj1" fmla="val 50000"/>
              </a:avLst>
            </a:prstGeom>
            <a:noFill/>
            <a:ln w="9525" cap="flat" cmpd="sng" algn="ctr">
              <a:solidFill>
                <a:srgbClr val="747480"/>
              </a:solidFill>
              <a:prstDash val="solid"/>
              <a:tailEnd type="oval"/>
            </a:ln>
            <a:effectLst/>
          </p:spPr>
        </p:cxnSp>
        <p:sp>
          <p:nvSpPr>
            <p:cNvPr id="53" name="Rectangle 52">
              <a:extLst>
                <a:ext uri="{FF2B5EF4-FFF2-40B4-BE49-F238E27FC236}">
                  <a16:creationId xmlns:a16="http://schemas.microsoft.com/office/drawing/2014/main" id="{C3197E76-3AA7-4E9E-BC31-D6B086336B09}"/>
                </a:ext>
              </a:extLst>
            </p:cNvPr>
            <p:cNvSpPr/>
            <p:nvPr/>
          </p:nvSpPr>
          <p:spPr>
            <a:xfrm>
              <a:off x="686243" y="3165345"/>
              <a:ext cx="1677219" cy="955628"/>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estudiante recibe una lista de opciones de escuelas: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Durante el proceso de inscripción para un nuevo estudiante, se proporciona a las familias una lista de seis escuelas o más que se creó utilizando el plan basado en el hogar y la dirección del hogar del estudiante</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49" name="Rectangle 48">
              <a:extLst>
                <a:ext uri="{FF2B5EF4-FFF2-40B4-BE49-F238E27FC236}">
                  <a16:creationId xmlns:a16="http://schemas.microsoft.com/office/drawing/2014/main" id="{1147D5D3-1FFE-49D3-BABA-C87804395FF0}"/>
                </a:ext>
              </a:extLst>
            </p:cNvPr>
            <p:cNvSpPr/>
            <p:nvPr/>
          </p:nvSpPr>
          <p:spPr>
            <a:xfrm>
              <a:off x="612776" y="4264130"/>
              <a:ext cx="2246015" cy="39567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600" b="1" i="1" u="none" strike="noStrike" kern="1200" cap="none" spc="0" normalizeH="0" baseline="0" noProof="0">
                  <a:ln>
                    <a:noFill/>
                  </a:ln>
                  <a:solidFill>
                    <a:srgbClr val="2E2E38"/>
                  </a:solidFill>
                  <a:effectLst/>
                  <a:uLnTx/>
                  <a:uFillTx/>
                  <a:latin typeface="EYInterstate Light"/>
                  <a:ea typeface="+mn-ea"/>
                  <a:cs typeface="+mn-cs"/>
                </a:rPr>
                <a:t>Nota: </a:t>
              </a:r>
              <a:r>
                <a:rPr kumimoji="0" lang="x-none" sz="600" b="0" i="1" u="none" strike="noStrike" kern="1200" cap="none" spc="0" normalizeH="0" baseline="0" noProof="0">
                  <a:ln>
                    <a:noFill/>
                  </a:ln>
                  <a:solidFill>
                    <a:srgbClr val="2E2E38"/>
                  </a:solidFill>
                  <a:effectLst/>
                  <a:uLnTx/>
                  <a:uFillTx/>
                  <a:latin typeface="EYInterstate Light"/>
                  <a:ea typeface="+mn-ea"/>
                  <a:cs typeface="+mn-cs"/>
                </a:rPr>
                <a:t>En la ruta se asume que el estudiante no es un estudiante de inglés (requiere pruebas de idioma) y no tiene discapacidades (casos gestionados por la Oficina de Educación Especial).</a:t>
              </a:r>
            </a:p>
          </p:txBody>
        </p:sp>
        <p:sp>
          <p:nvSpPr>
            <p:cNvPr id="50" name="Oval 10">
              <a:extLst>
                <a:ext uri="{FF2B5EF4-FFF2-40B4-BE49-F238E27FC236}">
                  <a16:creationId xmlns:a16="http://schemas.microsoft.com/office/drawing/2014/main" id="{567A2C0B-8549-4595-9EA9-8B24C306FECA}"/>
                </a:ext>
              </a:extLst>
            </p:cNvPr>
            <p:cNvSpPr>
              <a:spLocks noChangeArrowheads="1"/>
            </p:cNvSpPr>
            <p:nvPr/>
          </p:nvSpPr>
          <p:spPr bwMode="auto">
            <a:xfrm>
              <a:off x="3649396" y="2547807"/>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2</a:t>
              </a:r>
            </a:p>
          </p:txBody>
        </p:sp>
        <p:cxnSp>
          <p:nvCxnSpPr>
            <p:cNvPr id="60" name="Elbow Connector 53">
              <a:extLst>
                <a:ext uri="{FF2B5EF4-FFF2-40B4-BE49-F238E27FC236}">
                  <a16:creationId xmlns:a16="http://schemas.microsoft.com/office/drawing/2014/main" id="{E7237266-9234-473B-9288-573B2EC343FA}"/>
                </a:ext>
                <a:ext uri="{C183D7F6-B498-43B3-948B-1728B52AA6E4}">
                  <adec:decorative xmlns:adec="http://schemas.microsoft.com/office/drawing/2017/decorative" val="1"/>
                </a:ext>
              </a:extLst>
            </p:cNvPr>
            <p:cNvCxnSpPr>
              <a:cxnSpLocks/>
              <a:stCxn id="50" idx="0"/>
              <a:endCxn id="59" idx="3"/>
            </p:cNvCxnSpPr>
            <p:nvPr/>
          </p:nvCxnSpPr>
          <p:spPr>
            <a:xfrm rot="16200000" flipV="1">
              <a:off x="3153885" y="1878560"/>
              <a:ext cx="1023735" cy="314760"/>
            </a:xfrm>
            <a:prstGeom prst="bentConnector2">
              <a:avLst/>
            </a:prstGeom>
            <a:solidFill>
              <a:schemeClr val="accent1"/>
            </a:solidFill>
            <a:ln w="9525" cap="flat" cmpd="sng" algn="ctr">
              <a:solidFill>
                <a:srgbClr val="747480"/>
              </a:solidFill>
              <a:prstDash val="solid"/>
              <a:tailEnd type="oval"/>
            </a:ln>
            <a:effectLst/>
          </p:spPr>
        </p:cxnSp>
        <p:sp>
          <p:nvSpPr>
            <p:cNvPr id="59" name="Rectangle 58">
              <a:extLst>
                <a:ext uri="{FF2B5EF4-FFF2-40B4-BE49-F238E27FC236}">
                  <a16:creationId xmlns:a16="http://schemas.microsoft.com/office/drawing/2014/main" id="{33D1B4E8-AA9D-46A8-827E-39B522FB1EF7}"/>
                </a:ext>
              </a:extLst>
            </p:cNvPr>
            <p:cNvSpPr/>
            <p:nvPr/>
          </p:nvSpPr>
          <p:spPr>
            <a:xfrm>
              <a:off x="1517650" y="1153980"/>
              <a:ext cx="1990722" cy="740184"/>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familias revisan y comparan escuelas: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la familia o el estudiante pueden usar </a:t>
              </a:r>
              <a:r>
                <a:rPr kumimoji="0" lang="x-none" sz="7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Discover BPS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un motor de búsqueda de escuelas que proporciona detalles sobre cada escuela, para revisar, comparar y clasificar la lista de escuelas en orden de preferencia.</a:t>
              </a:r>
              <a:endParaRPr kumimoji="0" lang="en-IN"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16" name="Oval 6">
              <a:extLst>
                <a:ext uri="{FF2B5EF4-FFF2-40B4-BE49-F238E27FC236}">
                  <a16:creationId xmlns:a16="http://schemas.microsoft.com/office/drawing/2014/main" id="{C72E496E-CC2F-4901-8A14-FFFF60868166}"/>
                </a:ext>
              </a:extLst>
            </p:cNvPr>
            <p:cNvSpPr>
              <a:spLocks noChangeArrowheads="1"/>
            </p:cNvSpPr>
            <p:nvPr/>
          </p:nvSpPr>
          <p:spPr bwMode="auto">
            <a:xfrm>
              <a:off x="4478360" y="4433227"/>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3</a:t>
              </a:r>
            </a:p>
          </p:txBody>
        </p:sp>
        <p:cxnSp>
          <p:nvCxnSpPr>
            <p:cNvPr id="117" name="Elbow Connector 63">
              <a:extLst>
                <a:ext uri="{FF2B5EF4-FFF2-40B4-BE49-F238E27FC236}">
                  <a16:creationId xmlns:a16="http://schemas.microsoft.com/office/drawing/2014/main" id="{57130D89-6F03-4F3D-8743-C2304ACEE501}"/>
                </a:ext>
                <a:ext uri="{C183D7F6-B498-43B3-948B-1728B52AA6E4}">
                  <adec:decorative xmlns:adec="http://schemas.microsoft.com/office/drawing/2017/decorative" val="1"/>
                </a:ext>
              </a:extLst>
            </p:cNvPr>
            <p:cNvCxnSpPr>
              <a:cxnSpLocks/>
              <a:stCxn id="116" idx="4"/>
              <a:endCxn id="61" idx="3"/>
            </p:cNvCxnSpPr>
            <p:nvPr/>
          </p:nvCxnSpPr>
          <p:spPr>
            <a:xfrm rot="5400000">
              <a:off x="4389065" y="4900078"/>
              <a:ext cx="382411" cy="143652"/>
            </a:xfrm>
            <a:prstGeom prst="bentConnector2">
              <a:avLst/>
            </a:prstGeom>
            <a:noFill/>
            <a:ln w="9525" cap="flat" cmpd="sng" algn="ctr">
              <a:solidFill>
                <a:srgbClr val="747480"/>
              </a:solidFill>
              <a:prstDash val="solid"/>
              <a:tailEnd type="oval"/>
            </a:ln>
            <a:effectLst/>
          </p:spPr>
        </p:cxnSp>
        <p:sp>
          <p:nvSpPr>
            <p:cNvPr id="61" name="Rectangle 60">
              <a:extLst>
                <a:ext uri="{FF2B5EF4-FFF2-40B4-BE49-F238E27FC236}">
                  <a16:creationId xmlns:a16="http://schemas.microsoft.com/office/drawing/2014/main" id="{CE0AB8F7-8B04-41DE-964A-FACBC93A3E8F}"/>
                </a:ext>
              </a:extLst>
            </p:cNvPr>
            <p:cNvSpPr/>
            <p:nvPr/>
          </p:nvSpPr>
          <p:spPr>
            <a:xfrm>
              <a:off x="2564009" y="4793018"/>
              <a:ext cx="1944435" cy="740184"/>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especialista en registro ingresa la clasificación deseada:</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familia se reúne con el especialista en registro, ya sea en un Centro de Bienvenida o por teléfono, y se ingresan las escuelas clasificadas en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rPr>
                <a:t>Aspen</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endParaRPr>
            </a:p>
          </p:txBody>
        </p:sp>
        <p:sp>
          <p:nvSpPr>
            <p:cNvPr id="57" name="Rectangle 56">
              <a:extLst>
                <a:ext uri="{FF2B5EF4-FFF2-40B4-BE49-F238E27FC236}">
                  <a16:creationId xmlns:a16="http://schemas.microsoft.com/office/drawing/2014/main" id="{105598A7-752F-434D-B27C-EBE8335DA800}"/>
                </a:ext>
              </a:extLst>
            </p:cNvPr>
            <p:cNvSpPr/>
            <p:nvPr/>
          </p:nvSpPr>
          <p:spPr>
            <a:xfrm>
              <a:off x="2486525" y="5752780"/>
              <a:ext cx="2339307" cy="4054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600" b="0" i="1" u="none" strike="noStrike" kern="1200" cap="none" spc="0" normalizeH="0" baseline="0" noProof="0">
                  <a:ln>
                    <a:noFill/>
                  </a:ln>
                  <a:solidFill>
                    <a:srgbClr val="2E2E38"/>
                  </a:solidFill>
                  <a:effectLst/>
                  <a:uLnTx/>
                  <a:uFillTx/>
                  <a:latin typeface="EYInterstate Light"/>
                  <a:ea typeface="+mn-ea"/>
                  <a:cs typeface="+mn-cs"/>
                </a:rPr>
                <a:t>Nota: Existen cuatro ubicaciones de Centro de Bienvenida: Dorchester, East Boston, Roslindale y Roxbury.</a:t>
              </a:r>
              <a:endParaRPr kumimoji="0" lang="en-US" sz="1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0" i="1" u="none" strike="noStrike" kern="1200" cap="none" spc="0" normalizeH="0" baseline="0" noProof="0">
                <a:ln>
                  <a:noFill/>
                </a:ln>
                <a:solidFill>
                  <a:srgbClr val="2E2E38"/>
                </a:solidFill>
                <a:effectLst/>
                <a:uLnTx/>
                <a:uFillTx/>
                <a:latin typeface="EYInterstate Light"/>
                <a:ea typeface="+mn-ea"/>
                <a:cs typeface="+mn-cs"/>
              </a:endParaRPr>
            </a:p>
          </p:txBody>
        </p:sp>
        <p:sp>
          <p:nvSpPr>
            <p:cNvPr id="125" name="Oval 10">
              <a:extLst>
                <a:ext uri="{FF2B5EF4-FFF2-40B4-BE49-F238E27FC236}">
                  <a16:creationId xmlns:a16="http://schemas.microsoft.com/office/drawing/2014/main" id="{B59AA516-9D9B-4C9E-8AB4-73EF8870B6AC}"/>
                </a:ext>
              </a:extLst>
            </p:cNvPr>
            <p:cNvSpPr>
              <a:spLocks noChangeArrowheads="1"/>
            </p:cNvSpPr>
            <p:nvPr/>
          </p:nvSpPr>
          <p:spPr bwMode="auto">
            <a:xfrm>
              <a:off x="5394050" y="2556078"/>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4</a:t>
              </a:r>
            </a:p>
          </p:txBody>
        </p:sp>
        <p:cxnSp>
          <p:nvCxnSpPr>
            <p:cNvPr id="126" name="Elbow Connector 53">
              <a:extLst>
                <a:ext uri="{FF2B5EF4-FFF2-40B4-BE49-F238E27FC236}">
                  <a16:creationId xmlns:a16="http://schemas.microsoft.com/office/drawing/2014/main" id="{7A8A6B5D-A820-4883-9B79-6787711E15DB}"/>
                </a:ext>
                <a:ext uri="{C183D7F6-B498-43B3-948B-1728B52AA6E4}">
                  <adec:decorative xmlns:adec="http://schemas.microsoft.com/office/drawing/2017/decorative" val="1"/>
                </a:ext>
              </a:extLst>
            </p:cNvPr>
            <p:cNvCxnSpPr>
              <a:cxnSpLocks/>
              <a:stCxn id="125" idx="0"/>
              <a:endCxn id="62" idx="2"/>
            </p:cNvCxnSpPr>
            <p:nvPr/>
          </p:nvCxnSpPr>
          <p:spPr>
            <a:xfrm rot="5400000" flipH="1" flipV="1">
              <a:off x="5438172" y="1808336"/>
              <a:ext cx="877357" cy="618128"/>
            </a:xfrm>
            <a:prstGeom prst="bentConnector3">
              <a:avLst>
                <a:gd name="adj1" fmla="val 50000"/>
              </a:avLst>
            </a:prstGeom>
            <a:noFill/>
            <a:ln w="9525" cap="flat" cmpd="sng" algn="ctr">
              <a:solidFill>
                <a:srgbClr val="747480"/>
              </a:solidFill>
              <a:prstDash val="solid"/>
              <a:tailEnd type="oval"/>
            </a:ln>
            <a:effectLst/>
          </p:spPr>
        </p:cxnSp>
        <p:sp>
          <p:nvSpPr>
            <p:cNvPr id="62" name="Rectangle 61">
              <a:extLst>
                <a:ext uri="{FF2B5EF4-FFF2-40B4-BE49-F238E27FC236}">
                  <a16:creationId xmlns:a16="http://schemas.microsoft.com/office/drawing/2014/main" id="{F441A4E8-10F3-46CA-BB37-D5F6D3606444}"/>
                </a:ext>
              </a:extLst>
            </p:cNvPr>
            <p:cNvSpPr/>
            <p:nvPr/>
          </p:nvSpPr>
          <p:spPr>
            <a:xfrm>
              <a:off x="4738116" y="1153980"/>
              <a:ext cx="2895595" cy="524741"/>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especialista de asignaciones determina la asignación de escuela:</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Los especialistas de asignaciones revisan las escuelas clasificadas junto con el archivo de capacidad y la información general de los estudiantes para determinar la colocación en una escuela</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en-IN" sz="700" b="0" i="0" u="none" strike="noStrike" kern="0" cap="none" spc="0" normalizeH="0" baseline="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133" name="Oval 10">
              <a:extLst>
                <a:ext uri="{FF2B5EF4-FFF2-40B4-BE49-F238E27FC236}">
                  <a16:creationId xmlns:a16="http://schemas.microsoft.com/office/drawing/2014/main" id="{88388E0B-0872-49F3-8A28-37A29636ED1C}"/>
                </a:ext>
              </a:extLst>
            </p:cNvPr>
            <p:cNvSpPr>
              <a:spLocks noChangeArrowheads="1"/>
            </p:cNvSpPr>
            <p:nvPr/>
          </p:nvSpPr>
          <p:spPr bwMode="auto">
            <a:xfrm>
              <a:off x="6320393"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5</a:t>
              </a:r>
            </a:p>
          </p:txBody>
        </p:sp>
        <p:cxnSp>
          <p:nvCxnSpPr>
            <p:cNvPr id="155" name="Elbow Connector 63">
              <a:extLst>
                <a:ext uri="{FF2B5EF4-FFF2-40B4-BE49-F238E27FC236}">
                  <a16:creationId xmlns:a16="http://schemas.microsoft.com/office/drawing/2014/main" id="{641CA403-A878-492C-9A3C-46B3F9E613F7}"/>
                </a:ext>
                <a:ext uri="{C183D7F6-B498-43B3-948B-1728B52AA6E4}">
                  <adec:decorative xmlns:adec="http://schemas.microsoft.com/office/drawing/2017/decorative" val="1"/>
                </a:ext>
              </a:extLst>
            </p:cNvPr>
            <p:cNvCxnSpPr>
              <a:cxnSpLocks/>
              <a:stCxn id="133" idx="4"/>
              <a:endCxn id="64" idx="0"/>
            </p:cNvCxnSpPr>
            <p:nvPr/>
          </p:nvCxnSpPr>
          <p:spPr>
            <a:xfrm rot="16200000" flipH="1">
              <a:off x="6381185" y="4887976"/>
              <a:ext cx="734052" cy="508164"/>
            </a:xfrm>
            <a:prstGeom prst="bentConnector3">
              <a:avLst>
                <a:gd name="adj1" fmla="val 50000"/>
              </a:avLst>
            </a:prstGeom>
            <a:noFill/>
            <a:ln w="9525" cap="flat" cmpd="sng" algn="ctr">
              <a:solidFill>
                <a:srgbClr val="747480"/>
              </a:solidFill>
              <a:prstDash val="solid"/>
              <a:tailEnd type="oval"/>
            </a:ln>
            <a:effectLst/>
          </p:spPr>
        </p:cxnSp>
        <p:sp>
          <p:nvSpPr>
            <p:cNvPr id="64" name="Rectangle 63">
              <a:extLst>
                <a:ext uri="{FF2B5EF4-FFF2-40B4-BE49-F238E27FC236}">
                  <a16:creationId xmlns:a16="http://schemas.microsoft.com/office/drawing/2014/main" id="{94B4DF62-7E56-43D3-9FAF-5D78C83CE211}"/>
                </a:ext>
              </a:extLst>
            </p:cNvPr>
            <p:cNvSpPr/>
            <p:nvPr/>
          </p:nvSpPr>
          <p:spPr>
            <a:xfrm>
              <a:off x="5830250" y="5509084"/>
              <a:ext cx="2344086" cy="632463"/>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asignaciones de escuelas se </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rPr>
                <a:t>comunican</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br>
                <a:rPr kumimoji="0" lang="en-US"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 las familias: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especialista en asignaciones se comunicará con las familias por correo electrónico y carta impresa para informarles sobre su asignación para el año</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38" name="Oval 10">
              <a:extLst>
                <a:ext uri="{FF2B5EF4-FFF2-40B4-BE49-F238E27FC236}">
                  <a16:creationId xmlns:a16="http://schemas.microsoft.com/office/drawing/2014/main" id="{4F972BF5-3EA6-4CA3-9094-F1EC81727433}"/>
                </a:ext>
              </a:extLst>
            </p:cNvPr>
            <p:cNvSpPr>
              <a:spLocks noChangeArrowheads="1"/>
            </p:cNvSpPr>
            <p:nvPr/>
          </p:nvSpPr>
          <p:spPr bwMode="auto">
            <a:xfrm>
              <a:off x="7259316" y="2556078"/>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6</a:t>
              </a:r>
            </a:p>
          </p:txBody>
        </p:sp>
        <p:cxnSp>
          <p:nvCxnSpPr>
            <p:cNvPr id="40" name="Elbow Connector 63">
              <a:extLst>
                <a:ext uri="{FF2B5EF4-FFF2-40B4-BE49-F238E27FC236}">
                  <a16:creationId xmlns:a16="http://schemas.microsoft.com/office/drawing/2014/main" id="{E929B0D1-D3F1-4DAE-A936-53EB230D9991}"/>
                </a:ext>
                <a:ext uri="{C183D7F6-B498-43B3-948B-1728B52AA6E4}">
                  <adec:decorative xmlns:adec="http://schemas.microsoft.com/office/drawing/2017/decorative" val="1"/>
                </a:ext>
              </a:extLst>
            </p:cNvPr>
            <p:cNvCxnSpPr>
              <a:cxnSpLocks/>
              <a:stCxn id="38" idx="6"/>
              <a:endCxn id="65" idx="1"/>
            </p:cNvCxnSpPr>
            <p:nvPr/>
          </p:nvCxnSpPr>
          <p:spPr>
            <a:xfrm flipV="1">
              <a:off x="7606788" y="1524072"/>
              <a:ext cx="1256667" cy="1205742"/>
            </a:xfrm>
            <a:prstGeom prst="bentConnector3">
              <a:avLst>
                <a:gd name="adj1" fmla="val 50000"/>
              </a:avLst>
            </a:prstGeom>
            <a:noFill/>
            <a:ln w="9525" cap="flat" cmpd="sng" algn="ctr">
              <a:solidFill>
                <a:srgbClr val="747480"/>
              </a:solidFill>
              <a:prstDash val="solid"/>
              <a:tailEnd type="oval"/>
            </a:ln>
            <a:effectLst/>
          </p:spPr>
        </p:cxnSp>
        <p:sp>
          <p:nvSpPr>
            <p:cNvPr id="65" name="Rectangle 64">
              <a:extLst>
                <a:ext uri="{FF2B5EF4-FFF2-40B4-BE49-F238E27FC236}">
                  <a16:creationId xmlns:a16="http://schemas.microsoft.com/office/drawing/2014/main" id="{C022619C-0981-4671-A776-77CEF4BC4FB9}"/>
                </a:ext>
              </a:extLst>
            </p:cNvPr>
            <p:cNvSpPr/>
            <p:nvPr/>
          </p:nvSpPr>
          <p:spPr>
            <a:xfrm>
              <a:off x="8863455" y="1153980"/>
              <a:ext cx="2350646" cy="740184"/>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estudiante se coloca en lista de espera, si es necesario:</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es antes del 30 de noviembre y el estudiante no pudo ingresar a su escuela de clasificación principal, el estudiante ingresará en una lista de espera para su escuela de clasificación principal</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36" name="Oval 6">
              <a:extLst>
                <a:ext uri="{FF2B5EF4-FFF2-40B4-BE49-F238E27FC236}">
                  <a16:creationId xmlns:a16="http://schemas.microsoft.com/office/drawing/2014/main" id="{FF31BA9C-109C-409E-9AF2-58A57E6DD860}"/>
                </a:ext>
              </a:extLst>
            </p:cNvPr>
            <p:cNvSpPr>
              <a:spLocks noChangeArrowheads="1"/>
            </p:cNvSpPr>
            <p:nvPr/>
          </p:nvSpPr>
          <p:spPr bwMode="auto">
            <a:xfrm>
              <a:off x="8230455"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7</a:t>
              </a:r>
            </a:p>
          </p:txBody>
        </p:sp>
        <p:cxnSp>
          <p:nvCxnSpPr>
            <p:cNvPr id="37" name="Elbow Connector 63">
              <a:extLst>
                <a:ext uri="{FF2B5EF4-FFF2-40B4-BE49-F238E27FC236}">
                  <a16:creationId xmlns:a16="http://schemas.microsoft.com/office/drawing/2014/main" id="{79B9A798-432F-4138-A38C-007F39052469}"/>
                </a:ext>
                <a:ext uri="{C183D7F6-B498-43B3-948B-1728B52AA6E4}">
                  <adec:decorative xmlns:adec="http://schemas.microsoft.com/office/drawing/2017/decorative" val="1"/>
                </a:ext>
              </a:extLst>
            </p:cNvPr>
            <p:cNvCxnSpPr>
              <a:cxnSpLocks/>
              <a:stCxn id="36" idx="6"/>
              <a:endCxn id="66" idx="0"/>
            </p:cNvCxnSpPr>
            <p:nvPr/>
          </p:nvCxnSpPr>
          <p:spPr>
            <a:xfrm>
              <a:off x="8577927" y="4601296"/>
              <a:ext cx="1627492" cy="358262"/>
            </a:xfrm>
            <a:prstGeom prst="bentConnector2">
              <a:avLst/>
            </a:prstGeom>
            <a:noFill/>
            <a:ln w="9525" cap="flat" cmpd="sng" algn="ctr">
              <a:solidFill>
                <a:srgbClr val="747480"/>
              </a:solidFill>
              <a:prstDash val="solid"/>
              <a:tailEnd type="oval"/>
            </a:ln>
            <a:effectLst/>
          </p:spPr>
        </p:cxnSp>
        <p:sp>
          <p:nvSpPr>
            <p:cNvPr id="66" name="Rectangle 65">
              <a:extLst>
                <a:ext uri="{FF2B5EF4-FFF2-40B4-BE49-F238E27FC236}">
                  <a16:creationId xmlns:a16="http://schemas.microsoft.com/office/drawing/2014/main" id="{CCE6B492-841F-4FC1-9758-F45E3B727179}"/>
                </a:ext>
              </a:extLst>
            </p:cNvPr>
            <p:cNvSpPr/>
            <p:nvPr/>
          </p:nvSpPr>
          <p:spPr>
            <a:xfrm>
              <a:off x="8987978" y="4959558"/>
              <a:ext cx="2434881" cy="740184"/>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realizan los traslados, si es necesario: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Los estudiantes pueden solicitar traslados para el año escolar actual hasta el 30 de noviembre para los grados 1-12 y hasta el 31 de enero para K0-K2. Los estudiantes se asignarán a su escuela con clasificación principal con una vacante disponible.</a:t>
              </a:r>
              <a:endParaRPr kumimoji="0" lang="en-IN" sz="7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42" name="Oval 10">
              <a:extLst>
                <a:ext uri="{FF2B5EF4-FFF2-40B4-BE49-F238E27FC236}">
                  <a16:creationId xmlns:a16="http://schemas.microsoft.com/office/drawing/2014/main" id="{9178A6EA-BB6F-44A7-9604-AF19E2D497F3}"/>
                </a:ext>
              </a:extLst>
            </p:cNvPr>
            <p:cNvSpPr>
              <a:spLocks noChangeArrowheads="1"/>
            </p:cNvSpPr>
            <p:nvPr/>
          </p:nvSpPr>
          <p:spPr bwMode="auto">
            <a:xfrm>
              <a:off x="8668130" y="3506076"/>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600" b="0" i="0" u="none" strike="noStrike" kern="0" cap="none" spc="0" normalizeH="0" baseline="0" noProof="0">
                  <a:ln>
                    <a:noFill/>
                  </a:ln>
                  <a:solidFill>
                    <a:srgbClr val="FFFFFF"/>
                  </a:solidFill>
                  <a:effectLst/>
                  <a:uLnTx/>
                  <a:uFillTx/>
                  <a:latin typeface="EYInterstate Light"/>
                  <a:ea typeface="+mn-ea"/>
                  <a:cs typeface="+mn-cs"/>
                </a:rPr>
                <a:t>8</a:t>
              </a:r>
            </a:p>
          </p:txBody>
        </p:sp>
        <p:cxnSp>
          <p:nvCxnSpPr>
            <p:cNvPr id="69" name="Elbow Connector 63">
              <a:extLst>
                <a:ext uri="{FF2B5EF4-FFF2-40B4-BE49-F238E27FC236}">
                  <a16:creationId xmlns:a16="http://schemas.microsoft.com/office/drawing/2014/main" id="{AD497B6B-270A-43B0-9CA6-16577E88EEF5}"/>
                </a:ext>
                <a:ext uri="{C183D7F6-B498-43B3-948B-1728B52AA6E4}">
                  <adec:decorative xmlns:adec="http://schemas.microsoft.com/office/drawing/2017/decorative" val="1"/>
                </a:ext>
              </a:extLst>
            </p:cNvPr>
            <p:cNvCxnSpPr>
              <a:cxnSpLocks/>
              <a:stCxn id="42" idx="0"/>
              <a:endCxn id="68" idx="1"/>
            </p:cNvCxnSpPr>
            <p:nvPr/>
          </p:nvCxnSpPr>
          <p:spPr>
            <a:xfrm rot="5400000" flipH="1" flipV="1">
              <a:off x="9098239" y="3012453"/>
              <a:ext cx="237250" cy="749997"/>
            </a:xfrm>
            <a:prstGeom prst="bentConnector2">
              <a:avLst/>
            </a:prstGeom>
            <a:noFill/>
            <a:ln w="9525" cap="flat" cmpd="sng" algn="ctr">
              <a:solidFill>
                <a:srgbClr val="747480"/>
              </a:solidFill>
              <a:prstDash val="solid"/>
              <a:tailEnd type="oval"/>
            </a:ln>
            <a:effectLst/>
          </p:spPr>
        </p:cxnSp>
        <p:sp>
          <p:nvSpPr>
            <p:cNvPr id="68" name="Rectangle 67">
              <a:extLst>
                <a:ext uri="{FF2B5EF4-FFF2-40B4-BE49-F238E27FC236}">
                  <a16:creationId xmlns:a16="http://schemas.microsoft.com/office/drawing/2014/main" id="{D848F71B-4C21-4471-AF53-29B0EB1A3E21}"/>
                </a:ext>
              </a:extLst>
            </p:cNvPr>
            <p:cNvSpPr/>
            <p:nvPr/>
          </p:nvSpPr>
          <p:spPr>
            <a:xfrm>
              <a:off x="9591863" y="3006455"/>
              <a:ext cx="1996848" cy="524741"/>
            </a:xfrm>
            <a:prstGeom prst="rect">
              <a:avLst/>
            </a:prstGeom>
            <a:ln>
              <a:solidFill>
                <a:schemeClr val="bg1"/>
              </a:solidFill>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asignaciones de escuelas se completan: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Al 30 de noviembre</a:t>
              </a:r>
              <a:r>
                <a:rPr kumimoji="0" lang="x-none" sz="700" b="0" i="0" u="none" strike="noStrike" kern="0" cap="none" spc="0" normalizeH="0" baseline="3000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(grados 1-12) o el 31 de enero (K0-K2), todas las listas de espera caducan y todas las solicitudes de traslado se cierran.</a:t>
              </a:r>
            </a:p>
          </p:txBody>
        </p:sp>
        <p:sp>
          <p:nvSpPr>
            <p:cNvPr id="54" name="Rectangle 53">
              <a:extLst>
                <a:ext uri="{FF2B5EF4-FFF2-40B4-BE49-F238E27FC236}">
                  <a16:creationId xmlns:a16="http://schemas.microsoft.com/office/drawing/2014/main" id="{91D75766-C964-4899-A0F5-E9D23790F7C2}"/>
                </a:ext>
              </a:extLst>
            </p:cNvPr>
            <p:cNvSpPr/>
            <p:nvPr/>
          </p:nvSpPr>
          <p:spPr>
            <a:xfrm>
              <a:off x="10205418" y="3694962"/>
              <a:ext cx="1908293" cy="647851"/>
            </a:xfrm>
            <a:prstGeom prst="rect">
              <a:avLst/>
            </a:prstGeom>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600" b="1"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Notas: </a:t>
              </a:r>
            </a:p>
            <a:p>
              <a:pPr marL="171450" marR="0" lvl="0" indent="-171450" algn="l" defTabSz="674483" rtl="0" eaLnBrk="0" fontAlgn="auto" latinLnBrk="0" hangingPunct="0">
                <a:lnSpc>
                  <a:spcPct val="100000"/>
                </a:lnSpc>
                <a:spcBef>
                  <a:spcPts val="0"/>
                </a:spcBef>
                <a:spcAft>
                  <a:spcPts val="0"/>
                </a:spcAft>
                <a:buClrTx/>
                <a:buSzTx/>
                <a:buFont typeface="EYInterstate Light" panose="02000506000000020004" pitchFamily="2" charset="0"/>
                <a:buChar char="•"/>
                <a:tabLst/>
                <a:defRPr/>
              </a:pPr>
              <a:r>
                <a:rPr kumimoji="0" lang="x-none" sz="6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registro puede </a:t>
              </a:r>
              <a:r>
                <a:rPr kumimoji="0" lang="x-none" sz="600" b="0" i="1" u="none" strike="noStrike" kern="1200" cap="none" spc="0" normalizeH="0" baseline="0" noProof="0">
                  <a:ln>
                    <a:noFill/>
                  </a:ln>
                  <a:solidFill>
                    <a:srgbClr val="2E2E38"/>
                  </a:solidFill>
                  <a:effectLst/>
                  <a:uLnTx/>
                  <a:uFillTx/>
                  <a:latin typeface="EYInterstate Light"/>
                  <a:ea typeface="+mn-ea"/>
                  <a:cs typeface="+mn-cs"/>
                </a:rPr>
                <a:t>realizarse en cualquier momento durante el año escolar, pero no se realizarán listas de espera ni traslados después del plazo de noviembre/enero.</a:t>
              </a:r>
            </a:p>
            <a:p>
              <a:pPr marL="171450" marR="0" lvl="0" indent="-171450" algn="l" defTabSz="674483" rtl="0" eaLnBrk="0" fontAlgn="auto" latinLnBrk="0" hangingPunct="0">
                <a:lnSpc>
                  <a:spcPct val="100000"/>
                </a:lnSpc>
                <a:spcBef>
                  <a:spcPts val="0"/>
                </a:spcBef>
                <a:spcAft>
                  <a:spcPts val="0"/>
                </a:spcAft>
                <a:buClrTx/>
                <a:buSzTx/>
                <a:buFont typeface="EYInterstate Light" panose="02000506000000020004" pitchFamily="2" charset="0"/>
                <a:buChar char="•"/>
                <a:tabLst/>
                <a:defRPr/>
              </a:pPr>
              <a:r>
                <a:rPr kumimoji="0" lang="x-none" sz="600" b="0" i="1"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BPS no requieren formalmente que los datos de asignaciones de los estudiantes se informen al DESE.</a:t>
              </a:r>
            </a:p>
          </p:txBody>
        </p:sp>
        <p:sp>
          <p:nvSpPr>
            <p:cNvPr id="52" name="Rectangle 51">
              <a:extLst>
                <a:ext uri="{FF2B5EF4-FFF2-40B4-BE49-F238E27FC236}">
                  <a16:creationId xmlns:a16="http://schemas.microsoft.com/office/drawing/2014/main" id="{A75275ED-D9F4-4553-B7AA-F96CA7916AAC}"/>
                </a:ext>
              </a:extLst>
            </p:cNvPr>
            <p:cNvSpPr/>
            <p:nvPr/>
          </p:nvSpPr>
          <p:spPr bwMode="auto">
            <a:xfrm>
              <a:off x="9591863" y="2794069"/>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58" name="Rectangle 57">
              <a:extLst>
                <a:ext uri="{FF2B5EF4-FFF2-40B4-BE49-F238E27FC236}">
                  <a16:creationId xmlns:a16="http://schemas.microsoft.com/office/drawing/2014/main" id="{B8AADBA1-68E5-47A6-B02E-4FF7EED60957}"/>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56" name="Oval 10">
              <a:extLst>
                <a:ext uri="{FF2B5EF4-FFF2-40B4-BE49-F238E27FC236}">
                  <a16:creationId xmlns:a16="http://schemas.microsoft.com/office/drawing/2014/main" id="{7345F9A1-5359-43AA-9677-87B96263548F}"/>
                </a:ext>
                <a:ext uri="{C183D7F6-B498-43B3-948B-1728B52AA6E4}">
                  <adec:decorative xmlns:adec="http://schemas.microsoft.com/office/drawing/2017/decorative" val="1"/>
                </a:ext>
              </a:extLst>
            </p:cNvPr>
            <p:cNvSpPr>
              <a:spLocks noChangeArrowheads="1"/>
            </p:cNvSpPr>
            <p:nvPr/>
          </p:nvSpPr>
          <p:spPr bwMode="auto">
            <a:xfrm>
              <a:off x="612776" y="558156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57565A"/>
                </a:solidFill>
                <a:effectLst/>
                <a:uLnTx/>
                <a:uFillTx/>
                <a:latin typeface="EYInterstate Light"/>
                <a:ea typeface="+mn-ea"/>
                <a:cs typeface="+mn-cs"/>
              </a:endParaRPr>
            </a:p>
          </p:txBody>
        </p:sp>
        <p:sp>
          <p:nvSpPr>
            <p:cNvPr id="51" name="Rectangle 50">
              <a:extLst>
                <a:ext uri="{FF2B5EF4-FFF2-40B4-BE49-F238E27FC236}">
                  <a16:creationId xmlns:a16="http://schemas.microsoft.com/office/drawing/2014/main" id="{0320A047-28FD-4224-9882-A520B5A5CF10}"/>
                </a:ext>
              </a:extLst>
            </p:cNvPr>
            <p:cNvSpPr/>
            <p:nvPr/>
          </p:nvSpPr>
          <p:spPr bwMode="auto">
            <a:xfrm>
              <a:off x="796294" y="5471195"/>
              <a:ext cx="1665027" cy="404707"/>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p>
          </p:txBody>
        </p:sp>
      </p:grpSp>
      <p:sp>
        <p:nvSpPr>
          <p:cNvPr id="55" name="source_6380420058075255931" descr="Fuente">
            <a:extLst>
              <a:ext uri="{FF2B5EF4-FFF2-40B4-BE49-F238E27FC236}">
                <a16:creationId xmlns:a16="http://schemas.microsoft.com/office/drawing/2014/main" id="{A62571B2-2753-4E5A-AC63-7C1A792D7083}"/>
              </a:ext>
            </a:extLst>
          </p:cNvPr>
          <p:cNvSpPr txBox="1"/>
          <p:nvPr/>
        </p:nvSpPr>
        <p:spPr>
          <a:xfrm>
            <a:off x="686243" y="6544796"/>
            <a:ext cx="2708310"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Archivos de asignación de estudiantes de BPS; entrevistas de EY, DESE, BPS y entrevistas escolares; políticas de BPS y el DESE</a:t>
            </a:r>
          </a:p>
        </p:txBody>
      </p:sp>
      <p:sp>
        <p:nvSpPr>
          <p:cNvPr id="67" name="TextBox 66">
            <a:extLst>
              <a:ext uri="{FF2B5EF4-FFF2-40B4-BE49-F238E27FC236}">
                <a16:creationId xmlns:a16="http://schemas.microsoft.com/office/drawing/2014/main" id="{9E1FD8E6-2FF6-46D8-B73A-D51ABC3A78E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6" name="Date Placeholder 5">
            <a:extLst>
              <a:ext uri="{FF2B5EF4-FFF2-40B4-BE49-F238E27FC236}">
                <a16:creationId xmlns:a16="http://schemas.microsoft.com/office/drawing/2014/main" id="{4B647056-307B-4AE8-A93F-0F67CE4B099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7" name="Slide Number Placeholder 6">
            <a:extLst>
              <a:ext uri="{FF2B5EF4-FFF2-40B4-BE49-F238E27FC236}">
                <a16:creationId xmlns:a16="http://schemas.microsoft.com/office/drawing/2014/main" id="{BB9C4FDE-C981-427D-9F47-94C604E3736D}"/>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105</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34640997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BD90C3-E2E4-4B72-85B9-797AD334F11A}"/>
              </a:ext>
            </a:extLst>
          </p:cNvPr>
          <p:cNvSpPr>
            <a:spLocks noGrp="1"/>
          </p:cNvSpPr>
          <p:nvPr>
            <p:ph type="title"/>
          </p:nvPr>
        </p:nvSpPr>
        <p:spPr/>
        <p:txBody>
          <a:bodyPr vert="horz"/>
          <a:lstStyle/>
          <a:p>
            <a:r>
              <a:rPr lang="x-none"/>
              <a:t>Apéndice</a:t>
            </a:r>
            <a:br/>
            <a:r>
              <a:rPr lang="x-none" sz="1600"/>
              <a:t>Alcance y limitaciones de los datos de asignación de los estudiantes</a:t>
            </a:r>
          </a:p>
        </p:txBody>
      </p:sp>
      <p:sp>
        <p:nvSpPr>
          <p:cNvPr id="21" name="Rectangle 20">
            <a:extLst>
              <a:ext uri="{FF2B5EF4-FFF2-40B4-BE49-F238E27FC236}">
                <a16:creationId xmlns:a16="http://schemas.microsoft.com/office/drawing/2014/main" id="{CAA4A6CA-B4DA-4068-83D3-CE3448297CB9}"/>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grpSp>
        <p:nvGrpSpPr>
          <p:cNvPr id="11" name="Group 10" descr="Consulte la sección de notas para ver la descripción del flujo &quot;Alcance y limitaciones de los datos de asignación de estudiantes&quot;">
            <a:extLst>
              <a:ext uri="{FF2B5EF4-FFF2-40B4-BE49-F238E27FC236}">
                <a16:creationId xmlns:a16="http://schemas.microsoft.com/office/drawing/2014/main" id="{22DABB11-9276-49A3-A625-ABE98D75D2D9}"/>
              </a:ext>
            </a:extLst>
          </p:cNvPr>
          <p:cNvGrpSpPr/>
          <p:nvPr/>
        </p:nvGrpSpPr>
        <p:grpSpPr>
          <a:xfrm>
            <a:off x="612775" y="1130300"/>
            <a:ext cx="10977372" cy="4486729"/>
            <a:chOff x="612775" y="1130300"/>
            <a:chExt cx="10977372" cy="4486729"/>
          </a:xfrm>
        </p:grpSpPr>
        <p:sp>
          <p:nvSpPr>
            <p:cNvPr id="6" name="Rectangle 5">
              <a:extLst>
                <a:ext uri="{FF2B5EF4-FFF2-40B4-BE49-F238E27FC236}">
                  <a16:creationId xmlns:a16="http://schemas.microsoft.com/office/drawing/2014/main" id="{9B166375-FF1F-45CB-89EA-E24511620E7C}"/>
                </a:ext>
              </a:extLst>
            </p:cNvPr>
            <p:cNvSpPr/>
            <p:nvPr/>
          </p:nvSpPr>
          <p:spPr>
            <a:xfrm>
              <a:off x="4621003" y="1130300"/>
              <a:ext cx="4530066" cy="370156"/>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400" b="1" i="0" u="none" strike="noStrike" kern="1200" cap="none" spc="0" normalizeH="0" baseline="0" noProof="0">
                  <a:ln>
                    <a:noFill/>
                  </a:ln>
                  <a:solidFill>
                    <a:srgbClr val="FFFFFF"/>
                  </a:solidFill>
                  <a:effectLst/>
                  <a:uLnTx/>
                  <a:uFillTx/>
                  <a:latin typeface="EYInterstate Light"/>
                  <a:ea typeface="+mn-ea"/>
                  <a:cs typeface="+mn-cs"/>
                </a:rPr>
                <a:t>Alcance de los datos de asignación de los estudiantes</a:t>
              </a:r>
            </a:p>
          </p:txBody>
        </p:sp>
        <p:cxnSp>
          <p:nvCxnSpPr>
            <p:cNvPr id="12" name="Connector: Elbow 11">
              <a:extLst>
                <a:ext uri="{FF2B5EF4-FFF2-40B4-BE49-F238E27FC236}">
                  <a16:creationId xmlns:a16="http://schemas.microsoft.com/office/drawing/2014/main" id="{D6E1FB6F-5581-4693-A13D-816516B6AE00}"/>
                </a:ext>
                <a:ext uri="{C183D7F6-B498-43B3-948B-1728B52AA6E4}">
                  <adec:decorative xmlns:adec="http://schemas.microsoft.com/office/drawing/2017/decorative" val="1"/>
                </a:ext>
              </a:extLst>
            </p:cNvPr>
            <p:cNvCxnSpPr>
              <a:cxnSpLocks/>
              <a:stCxn id="6" idx="2"/>
              <a:endCxn id="3" idx="0"/>
            </p:cNvCxnSpPr>
            <p:nvPr/>
          </p:nvCxnSpPr>
          <p:spPr>
            <a:xfrm rot="5400000">
              <a:off x="5020650" y="542092"/>
              <a:ext cx="907023" cy="2823750"/>
            </a:xfrm>
            <a:prstGeom prst="bentConnector3">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ED2F7624-9355-4F6E-94CF-25BBC263022A}"/>
                </a:ext>
              </a:extLst>
            </p:cNvPr>
            <p:cNvSpPr txBox="1"/>
            <p:nvPr/>
          </p:nvSpPr>
          <p:spPr>
            <a:xfrm>
              <a:off x="2920851" y="2407479"/>
              <a:ext cx="2282869" cy="372923"/>
            </a:xfrm>
            <a:prstGeom prst="rect">
              <a:avLst/>
            </a:prstGeom>
            <a:noFill/>
          </p:spPr>
          <p:txBody>
            <a:bodyPr wrap="none" lIns="93980" tIns="93980" rIns="93980" bIns="93980" rtlCol="0">
              <a:spAutoFit/>
            </a:bodyPr>
            <a:lstStyle/>
            <a:p>
              <a:pPr marL="0" marR="0" lvl="0" indent="0" algn="l" defTabSz="914400" rtl="0" eaLnBrk="1" fontAlgn="auto" latinLnBrk="0" hangingPunct="1">
                <a:lnSpc>
                  <a:spcPct val="85000"/>
                </a:lnSpc>
                <a:spcBef>
                  <a:spcPts val="0"/>
                </a:spcBef>
                <a:spcAft>
                  <a:spcPts val="450"/>
                </a:spcAft>
                <a:buClr>
                  <a:srgbClr val="27ACAA"/>
                </a:buClr>
                <a:buSzPct val="70000"/>
                <a:buFontTx/>
                <a:buNone/>
                <a:tabLst/>
                <a:defRPr/>
              </a:pPr>
              <a:r>
                <a:rPr kumimoji="0" lang="x-none" sz="1400" b="1" i="0" u="none" strike="noStrike" kern="1200" cap="none" spc="0" normalizeH="0" baseline="0" noProof="0">
                  <a:ln>
                    <a:noFill/>
                  </a:ln>
                  <a:solidFill>
                    <a:srgbClr val="2E2E38"/>
                  </a:solidFill>
                  <a:effectLst/>
                  <a:uLnTx/>
                  <a:uFillTx/>
                  <a:latin typeface="EYInterstate Light"/>
                  <a:ea typeface="+mn-ea"/>
                  <a:cs typeface="+mn-cs"/>
                </a:rPr>
                <a:t>Análisis de ubicación del estudiante</a:t>
              </a:r>
            </a:p>
          </p:txBody>
        </p:sp>
        <p:sp>
          <p:nvSpPr>
            <p:cNvPr id="23" name="Rectangle 22">
              <a:extLst>
                <a:ext uri="{FF2B5EF4-FFF2-40B4-BE49-F238E27FC236}">
                  <a16:creationId xmlns:a16="http://schemas.microsoft.com/office/drawing/2014/main" id="{B94941F6-E6FC-41CE-90E0-2D7030B38EDB}"/>
                </a:ext>
              </a:extLst>
            </p:cNvPr>
            <p:cNvSpPr/>
            <p:nvPr/>
          </p:nvSpPr>
          <p:spPr>
            <a:xfrm>
              <a:off x="612776" y="2737424"/>
              <a:ext cx="1573717" cy="137160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Análisis dentro del alcance</a:t>
              </a:r>
            </a:p>
          </p:txBody>
        </p:sp>
        <p:sp>
          <p:nvSpPr>
            <p:cNvPr id="7" name="Rectangle 6">
              <a:extLst>
                <a:ext uri="{FF2B5EF4-FFF2-40B4-BE49-F238E27FC236}">
                  <a16:creationId xmlns:a16="http://schemas.microsoft.com/office/drawing/2014/main" id="{EBAB89F4-F55E-4AEB-AAFB-EC34C27A6516}"/>
                </a:ext>
              </a:extLst>
            </p:cNvPr>
            <p:cNvSpPr/>
            <p:nvPr/>
          </p:nvSpPr>
          <p:spPr>
            <a:xfrm>
              <a:off x="2181926" y="2737424"/>
              <a:ext cx="4530066" cy="1371600"/>
            </a:xfrm>
            <a:prstGeom prst="rect">
              <a:avLst/>
            </a:prstGeom>
            <a:solidFill>
              <a:schemeClr val="bg1">
                <a:lumMod val="20000"/>
                <a:lumOff val="80000"/>
              </a:schemeClr>
            </a:solidFill>
            <a:ln w="9525">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Analizar la dirección de la vivienda del estudiante en función de la escuela en la que está inscrito para determinar la distancia entre los dos puntos.</a:t>
              </a:r>
            </a:p>
          </p:txBody>
        </p:sp>
        <p:cxnSp>
          <p:nvCxnSpPr>
            <p:cNvPr id="17" name="Straight Arrow Connector 16">
              <a:extLst>
                <a:ext uri="{FF2B5EF4-FFF2-40B4-BE49-F238E27FC236}">
                  <a16:creationId xmlns:a16="http://schemas.microsoft.com/office/drawing/2014/main" id="{F82C9221-1818-4C02-A419-EAD43016C4EA}"/>
                </a:ext>
                <a:ext uri="{C183D7F6-B498-43B3-948B-1728B52AA6E4}">
                  <adec:decorative xmlns:adec="http://schemas.microsoft.com/office/drawing/2017/decorative" val="1"/>
                </a:ext>
              </a:extLst>
            </p:cNvPr>
            <p:cNvCxnSpPr>
              <a:cxnSpLocks/>
              <a:stCxn id="7" idx="2"/>
              <a:endCxn id="9" idx="0"/>
            </p:cNvCxnSpPr>
            <p:nvPr/>
          </p:nvCxnSpPr>
          <p:spPr>
            <a:xfrm>
              <a:off x="4446959" y="4109024"/>
              <a:ext cx="0" cy="341498"/>
            </a:xfrm>
            <a:prstGeom prst="straightConnector1">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67194580-61CA-4A82-B3CB-0BA9D986875A}"/>
                </a:ext>
              </a:extLst>
            </p:cNvPr>
            <p:cNvSpPr/>
            <p:nvPr/>
          </p:nvSpPr>
          <p:spPr>
            <a:xfrm>
              <a:off x="612775" y="4450522"/>
              <a:ext cx="1573717" cy="1166506"/>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Limitaciones</a:t>
              </a:r>
            </a:p>
          </p:txBody>
        </p:sp>
        <p:sp>
          <p:nvSpPr>
            <p:cNvPr id="9" name="Rectangle 8">
              <a:extLst>
                <a:ext uri="{FF2B5EF4-FFF2-40B4-BE49-F238E27FC236}">
                  <a16:creationId xmlns:a16="http://schemas.microsoft.com/office/drawing/2014/main" id="{8449257C-45EC-4AAE-8D60-9B008E30A516}"/>
                </a:ext>
              </a:extLst>
            </p:cNvPr>
            <p:cNvSpPr/>
            <p:nvPr/>
          </p:nvSpPr>
          <p:spPr>
            <a:xfrm>
              <a:off x="2181926" y="4450522"/>
              <a:ext cx="4530066" cy="1166506"/>
            </a:xfrm>
            <a:prstGeom prst="rect">
              <a:avLst/>
            </a:prstGeom>
            <a:solidFill>
              <a:schemeClr val="bg1">
                <a:lumMod val="20000"/>
                <a:lumOff val="80000"/>
              </a:schemeClr>
            </a:solidFill>
            <a:ln w="9525">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Datos del año escolar 2021-2022</a:t>
              </a:r>
            </a:p>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No se incluyeron escuelas con exámenes</a:t>
              </a:r>
            </a:p>
          </p:txBody>
        </p:sp>
        <p:cxnSp>
          <p:nvCxnSpPr>
            <p:cNvPr id="13" name="Connector: Elbow 12">
              <a:extLst>
                <a:ext uri="{FF2B5EF4-FFF2-40B4-BE49-F238E27FC236}">
                  <a16:creationId xmlns:a16="http://schemas.microsoft.com/office/drawing/2014/main" id="{4A7AD74C-2D8E-41B9-88D9-85027CE4569F}"/>
                </a:ext>
                <a:ext uri="{C183D7F6-B498-43B3-948B-1728B52AA6E4}">
                  <adec:decorative xmlns:adec="http://schemas.microsoft.com/office/drawing/2017/decorative" val="1"/>
                </a:ext>
              </a:extLst>
            </p:cNvPr>
            <p:cNvCxnSpPr>
              <a:cxnSpLocks/>
              <a:stCxn id="6" idx="2"/>
              <a:endCxn id="19" idx="0"/>
            </p:cNvCxnSpPr>
            <p:nvPr/>
          </p:nvCxnSpPr>
          <p:spPr>
            <a:xfrm rot="16200000" flipH="1">
              <a:off x="7539908" y="846583"/>
              <a:ext cx="907023" cy="2214767"/>
            </a:xfrm>
            <a:prstGeom prst="bentConnector3">
              <a:avLst>
                <a:gd name="adj1" fmla="val 50000"/>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4CB84000-6EA8-4962-9488-916F55F56C57}"/>
                </a:ext>
              </a:extLst>
            </p:cNvPr>
            <p:cNvSpPr txBox="1"/>
            <p:nvPr/>
          </p:nvSpPr>
          <p:spPr>
            <a:xfrm>
              <a:off x="7800447" y="2407479"/>
              <a:ext cx="2600712" cy="372923"/>
            </a:xfrm>
            <a:prstGeom prst="rect">
              <a:avLst/>
            </a:prstGeom>
            <a:noFill/>
          </p:spPr>
          <p:txBody>
            <a:bodyPr wrap="none" lIns="93980" tIns="93980" rIns="93980" bIns="93980" rtlCol="0">
              <a:spAutoFit/>
            </a:bodyPr>
            <a:lstStyle/>
            <a:p>
              <a:pPr marL="0" marR="0" lvl="0" indent="0" algn="l" defTabSz="914400" rtl="0" eaLnBrk="1" fontAlgn="auto" latinLnBrk="0" hangingPunct="1">
                <a:lnSpc>
                  <a:spcPct val="85000"/>
                </a:lnSpc>
                <a:spcBef>
                  <a:spcPts val="0"/>
                </a:spcBef>
                <a:spcAft>
                  <a:spcPts val="450"/>
                </a:spcAft>
                <a:buClr>
                  <a:srgbClr val="27ACAA"/>
                </a:buClr>
                <a:buSzPct val="70000"/>
                <a:buFontTx/>
                <a:buNone/>
                <a:tabLst/>
                <a:defRPr/>
              </a:pPr>
              <a:r>
                <a:rPr kumimoji="0" lang="x-none" sz="1400" b="1" i="0" u="none" strike="noStrike" kern="1200" cap="none" spc="0" normalizeH="0" baseline="0" noProof="0">
                  <a:ln>
                    <a:noFill/>
                  </a:ln>
                  <a:solidFill>
                    <a:srgbClr val="2E2E38"/>
                  </a:solidFill>
                  <a:effectLst/>
                  <a:uLnTx/>
                  <a:uFillTx/>
                  <a:latin typeface="EYInterstate Light"/>
                  <a:ea typeface="+mn-ea"/>
                  <a:cs typeface="+mn-cs"/>
                </a:rPr>
                <a:t>Análisis de preferencias del estudiante</a:t>
              </a:r>
            </a:p>
          </p:txBody>
        </p:sp>
        <p:sp>
          <p:nvSpPr>
            <p:cNvPr id="8" name="Rectangle 7">
              <a:extLst>
                <a:ext uri="{FF2B5EF4-FFF2-40B4-BE49-F238E27FC236}">
                  <a16:creationId xmlns:a16="http://schemas.microsoft.com/office/drawing/2014/main" id="{2724ECE9-F3E5-4638-B5B7-B51CC8C104AF}"/>
                </a:ext>
              </a:extLst>
            </p:cNvPr>
            <p:cNvSpPr/>
            <p:nvPr/>
          </p:nvSpPr>
          <p:spPr>
            <a:xfrm>
              <a:off x="7060081" y="2737424"/>
              <a:ext cx="4530066" cy="1371600"/>
            </a:xfrm>
            <a:prstGeom prst="rect">
              <a:avLst/>
            </a:prstGeom>
            <a:solidFill>
              <a:schemeClr val="bg1">
                <a:lumMod val="20000"/>
                <a:lumOff val="80000"/>
              </a:schemeClr>
            </a:solidFill>
            <a:ln w="9525">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Analizar las preferencias de los estudiantes en función de la escuela a la que se lo asignó según el algoritmo de asignación de estudiantes.</a:t>
              </a:r>
            </a:p>
          </p:txBody>
        </p:sp>
        <p:cxnSp>
          <p:nvCxnSpPr>
            <p:cNvPr id="18" name="Straight Arrow Connector 17">
              <a:extLst>
                <a:ext uri="{FF2B5EF4-FFF2-40B4-BE49-F238E27FC236}">
                  <a16:creationId xmlns:a16="http://schemas.microsoft.com/office/drawing/2014/main" id="{06FF85CA-EA92-4A13-82EB-DC94F373DA9C}"/>
                </a:ext>
                <a:ext uri="{C183D7F6-B498-43B3-948B-1728B52AA6E4}">
                  <adec:decorative xmlns:adec="http://schemas.microsoft.com/office/drawing/2017/decorative" val="1"/>
                </a:ext>
              </a:extLst>
            </p:cNvPr>
            <p:cNvCxnSpPr>
              <a:cxnSpLocks/>
              <a:stCxn id="8" idx="2"/>
              <a:endCxn id="10" idx="0"/>
            </p:cNvCxnSpPr>
            <p:nvPr/>
          </p:nvCxnSpPr>
          <p:spPr>
            <a:xfrm>
              <a:off x="9325114" y="4109024"/>
              <a:ext cx="0" cy="341498"/>
            </a:xfrm>
            <a:prstGeom prst="straightConnector1">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142DF16-299B-423D-AF0D-60C43DB46B3E}"/>
                </a:ext>
              </a:extLst>
            </p:cNvPr>
            <p:cNvSpPr/>
            <p:nvPr/>
          </p:nvSpPr>
          <p:spPr>
            <a:xfrm>
              <a:off x="7060081" y="4450522"/>
              <a:ext cx="4530066" cy="1166507"/>
            </a:xfrm>
            <a:prstGeom prst="rect">
              <a:avLst/>
            </a:prstGeom>
            <a:solidFill>
              <a:schemeClr val="bg1">
                <a:lumMod val="20000"/>
                <a:lumOff val="80000"/>
              </a:schemeClr>
            </a:solidFill>
            <a:ln w="9525">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Datos del año escolar 2021-2022</a:t>
              </a:r>
            </a:p>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Solo grados K-6 </a:t>
              </a:r>
            </a:p>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Asignaciones solo mediante algoritmo (no hay asignaciones manuales) </a:t>
              </a:r>
            </a:p>
            <a:p>
              <a:pPr marL="285750" marR="0" lvl="0" indent="-2857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No se incluyeron escuelas con exámenes </a:t>
              </a:r>
            </a:p>
          </p:txBody>
        </p:sp>
      </p:grpSp>
      <p:sp>
        <p:nvSpPr>
          <p:cNvPr id="20" name="TextBox 19">
            <a:extLst>
              <a:ext uri="{FF2B5EF4-FFF2-40B4-BE49-F238E27FC236}">
                <a16:creationId xmlns:a16="http://schemas.microsoft.com/office/drawing/2014/main" id="{72626DD6-29C3-4443-B7B4-7591A359B252}"/>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D1FC146D-8E61-4900-AA6D-6DBA6F20DFE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4" name="Slide Number Placeholder 6">
            <a:extLst>
              <a:ext uri="{FF2B5EF4-FFF2-40B4-BE49-F238E27FC236}">
                <a16:creationId xmlns:a16="http://schemas.microsoft.com/office/drawing/2014/main" id="{673FE696-4446-A255-5099-1905726ACA51}"/>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6870178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28F0AAEB-B6ED-4A5F-B0A3-B03EB38212DC}"/>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8940443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391" name="think-cell Slide" r:id="rId5" imgW="383" imgH="384" progId="TCLayout.ActiveDocument.1">
                  <p:embed/>
                </p:oleObj>
              </mc:Choice>
              <mc:Fallback>
                <p:oleObj name="think-cell Slide" r:id="rId5" imgW="383" imgH="384" progId="TCLayout.ActiveDocument.1">
                  <p:embed/>
                  <p:pic>
                    <p:nvPicPr>
                      <p:cNvPr id="6" name="Object 5" hidden="1">
                        <a:extLst>
                          <a:ext uri="{FF2B5EF4-FFF2-40B4-BE49-F238E27FC236}">
                            <a16:creationId xmlns:a16="http://schemas.microsoft.com/office/drawing/2014/main" id="{28F0AAEB-B6ED-4A5F-B0A3-B03EB38212DC}"/>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D3AE21-0D9A-4428-8A24-64C5EC8E7AF4}"/>
              </a:ext>
            </a:extLst>
          </p:cNvPr>
          <p:cNvSpPr>
            <a:spLocks noGrp="1"/>
          </p:cNvSpPr>
          <p:nvPr>
            <p:ph type="title"/>
          </p:nvPr>
        </p:nvSpPr>
        <p:spPr>
          <a:xfrm>
            <a:off x="612777" y="294200"/>
            <a:ext cx="10972800" cy="590880"/>
          </a:xfrm>
        </p:spPr>
        <p:txBody>
          <a:bodyPr vert="horz"/>
          <a:lstStyle/>
          <a:p>
            <a:r>
              <a:rPr lang="x-none"/>
              <a:t>Apéndice</a:t>
            </a:r>
            <a:br>
              <a:rPr/>
            </a:br>
            <a:r>
              <a:rPr lang="x-none" sz="1600"/>
              <a:t>Análisis de ubicación del estudiante</a:t>
            </a:r>
          </a:p>
        </p:txBody>
      </p:sp>
      <p:sp>
        <p:nvSpPr>
          <p:cNvPr id="19" name="Rectangle 18">
            <a:extLst>
              <a:ext uri="{FF2B5EF4-FFF2-40B4-BE49-F238E27FC236}">
                <a16:creationId xmlns:a16="http://schemas.microsoft.com/office/drawing/2014/main" id="{0EA1ACB6-EAE2-43ED-8F14-113DFC30AD91}"/>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26" name="Arrow: Left-Right 25">
            <a:extLst>
              <a:ext uri="{FF2B5EF4-FFF2-40B4-BE49-F238E27FC236}">
                <a16:creationId xmlns:a16="http://schemas.microsoft.com/office/drawing/2014/main" id="{60743684-1650-4215-9F59-3D792C3B868D}"/>
              </a:ext>
            </a:extLst>
          </p:cNvPr>
          <p:cNvSpPr/>
          <p:nvPr/>
        </p:nvSpPr>
        <p:spPr>
          <a:xfrm>
            <a:off x="1580933" y="1144617"/>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Propósito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8" name="Straight Connector 27">
            <a:extLst>
              <a:ext uri="{FF2B5EF4-FFF2-40B4-BE49-F238E27FC236}">
                <a16:creationId xmlns:a16="http://schemas.microsoft.com/office/drawing/2014/main" id="{138889EA-0DE0-4B02-82A5-49E1FD7E72DD}"/>
              </a:ext>
              <a:ext uri="{C183D7F6-B498-43B3-948B-1728B52AA6E4}">
                <adec:decorative xmlns:adec="http://schemas.microsoft.com/office/drawing/2017/decorative" val="1"/>
              </a:ext>
            </a:extLst>
          </p:cNvPr>
          <p:cNvCxnSpPr>
            <a:stCxn id="26" idx="4"/>
            <a:endCxn id="26" idx="6"/>
          </p:cNvCxnSpPr>
          <p:nvPr/>
        </p:nvCxnSpPr>
        <p:spPr>
          <a:xfrm>
            <a:off x="1580933" y="1401986"/>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9D4DAFAE-8DE7-4FF3-A668-3D5A21259AC6}"/>
              </a:ext>
            </a:extLst>
          </p:cNvPr>
          <p:cNvSpPr txBox="1">
            <a:spLocks/>
          </p:cNvSpPr>
          <p:nvPr/>
        </p:nvSpPr>
        <p:spPr>
          <a:xfrm>
            <a:off x="617441" y="1447950"/>
            <a:ext cx="5404104" cy="1015663"/>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390" rtl="0" eaLnBrk="1" fontAlgn="auto" latinLnBrk="0" hangingPunct="1">
              <a:lnSpc>
                <a:spcPct val="100000"/>
              </a:lnSpc>
              <a:spcBef>
                <a:spcPts val="300"/>
              </a:spcBef>
              <a:spcAft>
                <a:spcPts val="0"/>
              </a:spcAft>
              <a:buClr>
                <a:srgbClr val="2E2E38"/>
              </a:buClr>
              <a:buSzPct val="100000"/>
              <a:buFont typeface="Arial" pitchFamily="34" charset="0"/>
              <a:buNone/>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propósito de este análisis es determinar la distancia que cada estudiante de BPS debe viajar para asistir a la escuela. Para determinar la distancia, se requirieron dos puntos de datos clave para cada estudiante:</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Dirección de la vivienda del estudiante</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Dirección de la escuela del estudiante</a:t>
            </a:r>
          </a:p>
        </p:txBody>
      </p:sp>
      <p:sp>
        <p:nvSpPr>
          <p:cNvPr id="30" name="Arrow: Left-Right 29">
            <a:extLst>
              <a:ext uri="{FF2B5EF4-FFF2-40B4-BE49-F238E27FC236}">
                <a16:creationId xmlns:a16="http://schemas.microsoft.com/office/drawing/2014/main" id="{53C14456-07D0-4D6C-A187-AAF6E07A0911}"/>
              </a:ext>
            </a:extLst>
          </p:cNvPr>
          <p:cNvSpPr/>
          <p:nvPr/>
        </p:nvSpPr>
        <p:spPr>
          <a:xfrm>
            <a:off x="1580933" y="2632044"/>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Enfoque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1" name="Straight Connector 30">
            <a:extLst>
              <a:ext uri="{FF2B5EF4-FFF2-40B4-BE49-F238E27FC236}">
                <a16:creationId xmlns:a16="http://schemas.microsoft.com/office/drawing/2014/main" id="{C5906299-FD04-4E4D-9445-BDBBF36221B5}"/>
              </a:ext>
              <a:ext uri="{C183D7F6-B498-43B3-948B-1728B52AA6E4}">
                <adec:decorative xmlns:adec="http://schemas.microsoft.com/office/drawing/2017/decorative" val="1"/>
              </a:ext>
            </a:extLst>
          </p:cNvPr>
          <p:cNvCxnSpPr>
            <a:stCxn id="30" idx="4"/>
            <a:endCxn id="30" idx="6"/>
          </p:cNvCxnSpPr>
          <p:nvPr/>
        </p:nvCxnSpPr>
        <p:spPr>
          <a:xfrm>
            <a:off x="1580933" y="2889413"/>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Content Placeholder 3">
            <a:extLst>
              <a:ext uri="{FF2B5EF4-FFF2-40B4-BE49-F238E27FC236}">
                <a16:creationId xmlns:a16="http://schemas.microsoft.com/office/drawing/2014/main" id="{07642A51-0906-4055-886A-03EA4A4919C5}"/>
              </a:ext>
            </a:extLst>
          </p:cNvPr>
          <p:cNvSpPr txBox="1">
            <a:spLocks/>
          </p:cNvSpPr>
          <p:nvPr/>
        </p:nvSpPr>
        <p:spPr>
          <a:xfrm>
            <a:off x="617441" y="3022932"/>
            <a:ext cx="5404104" cy="1561966"/>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Las direcciones de los estudiantes se obtuvieron de BPS junto con sus respectivas coordenadas geográficas (longitud y latitud). </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Se obtuvieron registros de inscripción para cada estudiante dentro del alcance para identificar la escuela en la que estaban inscritos.</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Las direcciones de las escuelas se obtuvieron a través del sitio web de BPS </a:t>
            </a:r>
            <a:br>
              <a:rPr kumimoji="0" lang="en-US"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y se identificaron las coordenadas geográficas.</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Se calculó la distancia de Haversine entre la dirección del estudiante y la dirección de la escuela para cada estudiante. </a:t>
            </a:r>
          </a:p>
        </p:txBody>
      </p:sp>
      <p:sp>
        <p:nvSpPr>
          <p:cNvPr id="14" name="TextBox 13" descr="La fórmula Haversine es igual al producto de 2R arcoseno de la raíz entera de Sin cuadrado de fy2 menos fy1 dividido por 2 más el producto de coseno fy 1 coseno fy 2 y Sin cuadrado de lambda 2 menos lambda 1 dividido por 2.">
            <a:extLst>
              <a:ext uri="{FF2B5EF4-FFF2-40B4-BE49-F238E27FC236}">
                <a16:creationId xmlns:a16="http://schemas.microsoft.com/office/drawing/2014/main" id="{70FC4C08-DDE5-4D42-B543-EB71C4A0AC77}"/>
              </a:ext>
            </a:extLst>
          </p:cNvPr>
          <p:cNvSpPr txBox="1">
            <a:spLocks/>
          </p:cNvSpPr>
          <p:nvPr/>
        </p:nvSpPr>
        <p:spPr>
          <a:xfrm>
            <a:off x="854106" y="4881126"/>
            <a:ext cx="4930774" cy="276950"/>
          </a:xfrm>
          <a:prstGeom prst="rect">
            <a:avLst/>
          </a:prstGeom>
          <a:solidFill>
            <a:schemeClr val="tx1"/>
          </a:solidFill>
          <a:ln>
            <a:solidFill>
              <a:schemeClr val="tx1">
                <a:lumMod val="95000"/>
              </a:schemeClr>
            </a:solidFill>
          </a:ln>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Fórmula de Haversine =</a:t>
            </a:r>
          </a:p>
        </p:txBody>
      </p:sp>
      <mc:AlternateContent xmlns:mc="http://schemas.openxmlformats.org/markup-compatibility/2006" xmlns:a14="http://schemas.microsoft.com/office/drawing/2010/main">
        <mc:Choice Requires="a14">
          <p:sp>
            <p:nvSpPr>
              <p:cNvPr id="27" name="TextBox 26" descr="El producto de 2R arcoseno de la raíz entera de Sin cuadrado de fy2 menos fy1 dividido por 2 más el producto de coseno fy 1 coseno fy 2 y Sin cuadrado de lambda 2 menos lambda 1 dividido por 2."/>
              <p:cNvSpPr txBox="1"/>
              <p:nvPr/>
            </p:nvSpPr>
            <p:spPr>
              <a:xfrm>
                <a:off x="2628282" y="4905305"/>
                <a:ext cx="3006972" cy="356188"/>
              </a:xfrm>
              <a:prstGeom prst="rect">
                <a:avLst/>
              </a:prstGeom>
              <a:noFill/>
              <a:ln>
                <a:noFill/>
              </a:ln>
            </p:spPr>
            <p:txBody>
              <a:bodyPr wrap="square" lIns="0" tIns="0" rIns="0" bIns="0" rtlCol="0">
                <a:spAutoFit/>
              </a:bodyPr>
              <a:lstStyle/>
              <a:p>
                <a:pPr>
                  <a:lnSpc>
                    <a:spcPct val="85000"/>
                  </a:lnSpc>
                  <a:spcAft>
                    <a:spcPts val="600"/>
                  </a:spcAft>
                  <a:buClr>
                    <a:schemeClr val="accent2"/>
                  </a:buClr>
                  <a:buSzPct val="70000"/>
                </a:pPr>
                <a14:m>
                  <m:oMathPara xmlns:m="http://schemas.openxmlformats.org/officeDocument/2006/math">
                    <m:oMathParaPr>
                      <m:jc m:val="left"/>
                    </m:oMathParaPr>
                    <m:oMath xmlns:m="http://schemas.openxmlformats.org/officeDocument/2006/math">
                      <m:r>
                        <a:rPr lang="en-US" sz="950" i="1" smtClean="0">
                          <a:solidFill>
                            <a:schemeClr val="bg1"/>
                          </a:solidFill>
                          <a:latin typeface="Cambria Math"/>
                        </a:rPr>
                        <m:t>2</m:t>
                      </m:r>
                      <m:r>
                        <a:rPr lang="en-US" sz="950" i="1" smtClean="0">
                          <a:solidFill>
                            <a:schemeClr val="bg1"/>
                          </a:solidFill>
                          <a:latin typeface="Cambria Math"/>
                        </a:rPr>
                        <m:t>𝑟</m:t>
                      </m:r>
                      <m:r>
                        <a:rPr lang="en-US" sz="950" b="0" i="1" smtClean="0">
                          <a:solidFill>
                            <a:schemeClr val="bg1"/>
                          </a:solidFill>
                          <a:latin typeface="Cambria Math"/>
                        </a:rPr>
                        <m:t> </m:t>
                      </m:r>
                      <m:r>
                        <m:rPr>
                          <m:sty m:val="p"/>
                        </m:rPr>
                        <a:rPr lang="en-US" sz="950">
                          <a:solidFill>
                            <a:schemeClr val="bg1"/>
                          </a:solidFill>
                          <a:latin typeface="Cambria Math"/>
                        </a:rPr>
                        <m:t>arcsin</m:t>
                      </m:r>
                      <m:d>
                        <m:dPr>
                          <m:ctrlPr>
                            <a:rPr lang="en-IN" sz="950" i="1" smtClean="0">
                              <a:solidFill>
                                <a:schemeClr val="bg1"/>
                              </a:solidFill>
                              <a:latin typeface="Cambria Math" panose="02040503050406030204" pitchFamily="18" charset="0"/>
                            </a:rPr>
                          </m:ctrlPr>
                        </m:dPr>
                        <m:e>
                          <m:rad>
                            <m:radPr>
                              <m:degHide m:val="on"/>
                              <m:ctrlPr>
                                <a:rPr lang="en-IN" sz="950" i="1" smtClean="0">
                                  <a:solidFill>
                                    <a:schemeClr val="bg1"/>
                                  </a:solidFill>
                                  <a:latin typeface="Cambria Math" panose="02040503050406030204" pitchFamily="18" charset="0"/>
                                </a:rPr>
                              </m:ctrlPr>
                            </m:radPr>
                            <m:deg/>
                            <m:e>
                              <m:sSup>
                                <m:sSupPr>
                                  <m:ctrlPr>
                                    <a:rPr lang="en-US" sz="950" i="1">
                                      <a:solidFill>
                                        <a:schemeClr val="bg1"/>
                                      </a:solidFill>
                                      <a:latin typeface="Cambria Math" panose="02040503050406030204" pitchFamily="18" charset="0"/>
                                    </a:rPr>
                                  </m:ctrlPr>
                                </m:sSupPr>
                                <m:e>
                                  <m:r>
                                    <m:rPr>
                                      <m:sty m:val="p"/>
                                    </m:rPr>
                                    <a:rPr lang="en-US" sz="950">
                                      <a:solidFill>
                                        <a:schemeClr val="bg1"/>
                                      </a:solidFill>
                                      <a:latin typeface="Cambria Math"/>
                                    </a:rPr>
                                    <m:t>sin</m:t>
                                  </m:r>
                                </m:e>
                                <m:sup>
                                  <m:r>
                                    <a:rPr lang="en-US" sz="950" i="1">
                                      <a:solidFill>
                                        <a:schemeClr val="bg1"/>
                                      </a:solidFill>
                                      <a:latin typeface="Cambria Math"/>
                                    </a:rPr>
                                    <m:t>2</m:t>
                                  </m:r>
                                </m:sup>
                              </m:sSup>
                              <m:d>
                                <m:dPr>
                                  <m:ctrlPr>
                                    <a:rPr lang="en-US" sz="950" i="1">
                                      <a:solidFill>
                                        <a:schemeClr val="bg1"/>
                                      </a:solidFill>
                                      <a:latin typeface="Cambria Math" panose="02040503050406030204" pitchFamily="18" charset="0"/>
                                    </a:rPr>
                                  </m:ctrlPr>
                                </m:dPr>
                                <m:e>
                                  <m:box>
                                    <m:boxPr>
                                      <m:ctrlPr>
                                        <a:rPr lang="en-US" sz="950" i="1">
                                          <a:solidFill>
                                            <a:schemeClr val="bg1"/>
                                          </a:solidFill>
                                          <a:latin typeface="Cambria Math" panose="02040503050406030204" pitchFamily="18" charset="0"/>
                                        </a:rPr>
                                      </m:ctrlPr>
                                    </m:boxPr>
                                    <m:e>
                                      <m:argPr>
                                        <m:argSz m:val="-1"/>
                                      </m:argPr>
                                      <m:f>
                                        <m:fPr>
                                          <m:ctrlPr>
                                            <a:rPr lang="en-US" sz="950" i="1">
                                              <a:solidFill>
                                                <a:schemeClr val="bg1"/>
                                              </a:solidFill>
                                              <a:latin typeface="Cambria Math" panose="02040503050406030204" pitchFamily="18" charset="0"/>
                                            </a:rPr>
                                          </m:ctrlPr>
                                        </m:fPr>
                                        <m:num>
                                          <m:r>
                                            <a:rPr lang="el-GR" sz="950" i="1">
                                              <a:solidFill>
                                                <a:schemeClr val="bg1"/>
                                              </a:solidFill>
                                              <a:latin typeface="Cambria Math"/>
                                            </a:rPr>
                                            <m:t>𝜑</m:t>
                                          </m:r>
                                          <m:r>
                                            <a:rPr lang="en-US" sz="950" i="1">
                                              <a:solidFill>
                                                <a:schemeClr val="bg1"/>
                                              </a:solidFill>
                                              <a:latin typeface="Cambria Math"/>
                                            </a:rPr>
                                            <m:t>2 −</m:t>
                                          </m:r>
                                          <m:r>
                                            <a:rPr lang="el-GR" sz="950" i="1">
                                              <a:solidFill>
                                                <a:schemeClr val="bg1"/>
                                              </a:solidFill>
                                              <a:latin typeface="Cambria Math"/>
                                            </a:rPr>
                                            <m:t>𝜑</m:t>
                                          </m:r>
                                          <m:r>
                                            <a:rPr lang="en-US" sz="950" i="1">
                                              <a:solidFill>
                                                <a:schemeClr val="bg1"/>
                                              </a:solidFill>
                                              <a:latin typeface="Cambria Math"/>
                                            </a:rPr>
                                            <m:t>1</m:t>
                                          </m:r>
                                        </m:num>
                                        <m:den>
                                          <m:r>
                                            <a:rPr lang="en-US" sz="950" i="1">
                                              <a:solidFill>
                                                <a:schemeClr val="bg1"/>
                                              </a:solidFill>
                                              <a:latin typeface="Cambria Math"/>
                                            </a:rPr>
                                            <m:t>2</m:t>
                                          </m:r>
                                        </m:den>
                                      </m:f>
                                    </m:e>
                                  </m:box>
                                </m:e>
                              </m:d>
                              <m:r>
                                <a:rPr lang="en-US" sz="950" i="1">
                                  <a:solidFill>
                                    <a:schemeClr val="bg1"/>
                                  </a:solidFill>
                                  <a:latin typeface="Cambria Math"/>
                                </a:rPr>
                                <m:t>+</m:t>
                              </m:r>
                              <m:func>
                                <m:funcPr>
                                  <m:ctrlPr>
                                    <a:rPr lang="en-US" sz="950" i="1">
                                      <a:solidFill>
                                        <a:schemeClr val="bg1"/>
                                      </a:solidFill>
                                      <a:latin typeface="Cambria Math" panose="02040503050406030204" pitchFamily="18" charset="0"/>
                                    </a:rPr>
                                  </m:ctrlPr>
                                </m:funcPr>
                                <m:fName>
                                  <m:r>
                                    <m:rPr>
                                      <m:sty m:val="p"/>
                                    </m:rPr>
                                    <a:rPr lang="en-US" sz="950">
                                      <a:solidFill>
                                        <a:schemeClr val="bg1"/>
                                      </a:solidFill>
                                      <a:latin typeface="Cambria Math"/>
                                    </a:rPr>
                                    <m:t>cos</m:t>
                                  </m:r>
                                </m:fName>
                                <m:e>
                                  <m:r>
                                    <a:rPr lang="en-US" sz="950">
                                      <a:solidFill>
                                        <a:schemeClr val="bg1"/>
                                      </a:solidFill>
                                      <a:latin typeface="Cambria Math"/>
                                    </a:rPr>
                                    <m:t>(</m:t>
                                  </m:r>
                                  <m:r>
                                    <a:rPr lang="el-GR" sz="950" i="1">
                                      <a:solidFill>
                                        <a:schemeClr val="bg1"/>
                                      </a:solidFill>
                                      <a:latin typeface="Cambria Math"/>
                                    </a:rPr>
                                    <m:t>𝜑</m:t>
                                  </m:r>
                                  <m:r>
                                    <a:rPr lang="en-US" sz="950" baseline="-25000">
                                      <a:solidFill>
                                        <a:schemeClr val="bg1"/>
                                      </a:solidFill>
                                      <a:latin typeface="Cambria Math"/>
                                    </a:rPr>
                                    <m:t>1</m:t>
                                  </m:r>
                                  <m:r>
                                    <a:rPr lang="en-US" sz="950">
                                      <a:solidFill>
                                        <a:schemeClr val="bg1"/>
                                      </a:solidFill>
                                      <a:latin typeface="Cambria Math"/>
                                    </a:rPr>
                                    <m:t>)</m:t>
                                  </m:r>
                                </m:e>
                              </m:func>
                              <m:func>
                                <m:funcPr>
                                  <m:ctrlPr>
                                    <a:rPr lang="en-US" sz="950" i="1">
                                      <a:solidFill>
                                        <a:schemeClr val="bg1"/>
                                      </a:solidFill>
                                      <a:latin typeface="Cambria Math" panose="02040503050406030204" pitchFamily="18" charset="0"/>
                                    </a:rPr>
                                  </m:ctrlPr>
                                </m:funcPr>
                                <m:fName>
                                  <m:r>
                                    <m:rPr>
                                      <m:sty m:val="p"/>
                                    </m:rPr>
                                    <a:rPr lang="en-US" sz="950">
                                      <a:solidFill>
                                        <a:schemeClr val="bg1"/>
                                      </a:solidFill>
                                      <a:latin typeface="Cambria Math"/>
                                    </a:rPr>
                                    <m:t>cos</m:t>
                                  </m:r>
                                </m:fName>
                                <m:e>
                                  <m:d>
                                    <m:dPr>
                                      <m:ctrlPr>
                                        <a:rPr lang="en-US" sz="950" i="1">
                                          <a:solidFill>
                                            <a:schemeClr val="bg1"/>
                                          </a:solidFill>
                                          <a:latin typeface="Cambria Math" panose="02040503050406030204" pitchFamily="18" charset="0"/>
                                        </a:rPr>
                                      </m:ctrlPr>
                                    </m:dPr>
                                    <m:e>
                                      <m:r>
                                        <a:rPr lang="el-GR" sz="950" i="1">
                                          <a:solidFill>
                                            <a:schemeClr val="bg1"/>
                                          </a:solidFill>
                                          <a:latin typeface="Cambria Math"/>
                                        </a:rPr>
                                        <m:t>𝜑</m:t>
                                      </m:r>
                                      <m:r>
                                        <a:rPr lang="en-US" sz="950" baseline="-25000">
                                          <a:solidFill>
                                            <a:schemeClr val="bg1"/>
                                          </a:solidFill>
                                          <a:latin typeface="Cambria Math"/>
                                        </a:rPr>
                                        <m:t>2</m:t>
                                      </m:r>
                                    </m:e>
                                  </m:d>
                                  <m:r>
                                    <m:rPr>
                                      <m:sty m:val="p"/>
                                    </m:rPr>
                                    <a:rPr lang="en-US" sz="950">
                                      <a:solidFill>
                                        <a:schemeClr val="bg1"/>
                                      </a:solidFill>
                                      <a:latin typeface="Cambria Math"/>
                                    </a:rPr>
                                    <m:t>sin</m:t>
                                  </m:r>
                                  <m:r>
                                    <a:rPr lang="en-US" sz="950" baseline="30000">
                                      <a:solidFill>
                                        <a:schemeClr val="bg1"/>
                                      </a:solidFill>
                                      <a:latin typeface="Cambria Math"/>
                                    </a:rPr>
                                    <m:t>2</m:t>
                                  </m:r>
                                  <m:r>
                                    <a:rPr lang="en-US" sz="950" i="1" baseline="30000">
                                      <a:solidFill>
                                        <a:schemeClr val="bg1"/>
                                      </a:solidFill>
                                      <a:latin typeface="Cambria Math"/>
                                    </a:rPr>
                                    <m:t>  </m:t>
                                  </m:r>
                                  <m:box>
                                    <m:boxPr>
                                      <m:ctrlPr>
                                        <a:rPr lang="en-US" sz="950" i="1">
                                          <a:solidFill>
                                            <a:schemeClr val="bg1"/>
                                          </a:solidFill>
                                          <a:latin typeface="Cambria Math" panose="02040503050406030204" pitchFamily="18" charset="0"/>
                                        </a:rPr>
                                      </m:ctrlPr>
                                    </m:boxPr>
                                    <m:e>
                                      <m:argPr>
                                        <m:argSz m:val="-1"/>
                                      </m:argPr>
                                      <m:d>
                                        <m:dPr>
                                          <m:ctrlPr>
                                            <a:rPr lang="en-US" sz="950" i="1">
                                              <a:solidFill>
                                                <a:schemeClr val="bg1"/>
                                              </a:solidFill>
                                              <a:latin typeface="Cambria Math" panose="02040503050406030204" pitchFamily="18" charset="0"/>
                                            </a:rPr>
                                          </m:ctrlPr>
                                        </m:dPr>
                                        <m:e>
                                          <m:f>
                                            <m:fPr>
                                              <m:ctrlPr>
                                                <a:rPr lang="en-US" sz="950" i="1">
                                                  <a:solidFill>
                                                    <a:schemeClr val="bg1"/>
                                                  </a:solidFill>
                                                  <a:latin typeface="Cambria Math" panose="02040503050406030204" pitchFamily="18" charset="0"/>
                                                </a:rPr>
                                              </m:ctrlPr>
                                            </m:fPr>
                                            <m:num>
                                              <m:r>
                                                <a:rPr lang="el-GR" sz="950" i="1">
                                                  <a:solidFill>
                                                    <a:schemeClr val="bg1"/>
                                                  </a:solidFill>
                                                  <a:latin typeface="Cambria Math"/>
                                                </a:rPr>
                                                <m:t>𝜆</m:t>
                                              </m:r>
                                              <m:r>
                                                <a:rPr lang="en-US" sz="950" i="1" baseline="30000">
                                                  <a:solidFill>
                                                    <a:schemeClr val="bg1"/>
                                                  </a:solidFill>
                                                  <a:latin typeface="Cambria Math"/>
                                                </a:rPr>
                                                <m:t>2</m:t>
                                              </m:r>
                                              <m:r>
                                                <a:rPr lang="en-US" sz="950" i="1">
                                                  <a:solidFill>
                                                    <a:schemeClr val="bg1"/>
                                                  </a:solidFill>
                                                  <a:latin typeface="Cambria Math"/>
                                                </a:rPr>
                                                <m:t> −</m:t>
                                              </m:r>
                                              <m:r>
                                                <a:rPr lang="el-GR" sz="950" i="1">
                                                  <a:solidFill>
                                                    <a:schemeClr val="bg1"/>
                                                  </a:solidFill>
                                                  <a:latin typeface="Cambria Math"/>
                                                </a:rPr>
                                                <m:t>𝜆</m:t>
                                              </m:r>
                                              <m:r>
                                                <a:rPr lang="en-US" sz="950" i="1" baseline="30000">
                                                  <a:solidFill>
                                                    <a:schemeClr val="bg1"/>
                                                  </a:solidFill>
                                                  <a:latin typeface="Cambria Math"/>
                                                </a:rPr>
                                                <m:t>1</m:t>
                                              </m:r>
                                            </m:num>
                                            <m:den>
                                              <m:r>
                                                <a:rPr lang="en-US" sz="950" i="1">
                                                  <a:solidFill>
                                                    <a:schemeClr val="bg1"/>
                                                  </a:solidFill>
                                                  <a:latin typeface="Cambria Math"/>
                                                </a:rPr>
                                                <m:t>2</m:t>
                                              </m:r>
                                            </m:den>
                                          </m:f>
                                        </m:e>
                                      </m:d>
                                    </m:e>
                                  </m:box>
                                </m:e>
                              </m:func>
                            </m:e>
                          </m:rad>
                        </m:e>
                      </m:d>
                    </m:oMath>
                  </m:oMathPara>
                </a14:m>
                <a:endParaRPr lang="en-IN" sz="950" dirty="0">
                  <a:solidFill>
                    <a:schemeClr val="bg1"/>
                  </a:solidFill>
                </a:endParaRPr>
              </a:p>
            </p:txBody>
          </p:sp>
        </mc:Choice>
        <mc:Fallback xmlns="">
          <p:sp>
            <p:nvSpPr>
              <p:cNvPr id="27" name="TextBox 26" descr="El producto de 2R arcoseno de la raíz entera de Sin cuadrado de fy2 menos fy1 dividido por 2 más el producto de coseno fy 1 coseno fy 2 y Sin cuadrado de lambda 2 menos lambda 1 dividido por 2."/>
              <p:cNvSpPr txBox="1">
                <a:spLocks noRot="1" noChangeAspect="1" noMove="1" noResize="1" noEditPoints="1" noAdjustHandles="1" noChangeArrowheads="1" noChangeShapeType="1" noTextEdit="1"/>
              </p:cNvSpPr>
              <p:nvPr/>
            </p:nvSpPr>
            <p:spPr>
              <a:xfrm>
                <a:off x="2628282" y="4905305"/>
                <a:ext cx="3006972" cy="356188"/>
              </a:xfrm>
              <a:prstGeom prst="rect">
                <a:avLst/>
              </a:prstGeom>
              <a:blipFill>
                <a:blip r:embed="rId7"/>
                <a:stretch>
                  <a:fillRect l="-1420" t="-6897"/>
                </a:stretch>
              </a:blipFill>
              <a:ln>
                <a:noFill/>
              </a:ln>
            </p:spPr>
            <p:txBody>
              <a:bodyPr/>
              <a:lstStyle/>
              <a:p>
                <a:r>
                  <a:rPr lang="en-US">
                    <a:noFill/>
                  </a:rPr>
                  <a:t> </a:t>
                </a:r>
              </a:p>
            </p:txBody>
          </p:sp>
        </mc:Fallback>
      </mc:AlternateContent>
      <p:sp>
        <p:nvSpPr>
          <p:cNvPr id="25" name="TextBox 24">
            <a:extLst>
              <a:ext uri="{FF2B5EF4-FFF2-40B4-BE49-F238E27FC236}">
                <a16:creationId xmlns:a16="http://schemas.microsoft.com/office/drawing/2014/main" id="{B4AA83AD-A158-4AB2-B550-85A642D7E863}"/>
              </a:ext>
            </a:extLst>
          </p:cNvPr>
          <p:cNvSpPr txBox="1"/>
          <p:nvPr/>
        </p:nvSpPr>
        <p:spPr>
          <a:xfrm>
            <a:off x="612776" y="5419241"/>
            <a:ext cx="5413248"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50"/>
              </a:spcAft>
              <a:buClr>
                <a:srgbClr val="27ACAA"/>
              </a:buClr>
              <a:buSzPct val="70000"/>
              <a:buFontTx/>
              <a:buNone/>
              <a:tabLst/>
              <a:defRPr/>
            </a:pPr>
            <a:r>
              <a:rPr kumimoji="0" lang="x-none" sz="1000" b="1" i="1" u="none" strike="noStrike" kern="1200" cap="none" spc="0" normalizeH="0" baseline="0" noProof="0">
                <a:ln>
                  <a:noFill/>
                </a:ln>
                <a:solidFill>
                  <a:srgbClr val="2E2E38"/>
                </a:solidFill>
                <a:effectLst/>
                <a:uLnTx/>
                <a:uFillTx/>
                <a:latin typeface="EYInterstate Light"/>
                <a:ea typeface="+mn-ea"/>
                <a:cs typeface="+mn-cs"/>
              </a:rPr>
              <a:t>Nota</a:t>
            </a:r>
            <a:r>
              <a:rPr kumimoji="0" lang="x-none" sz="1000" b="0" i="1" u="none" strike="noStrike" kern="1200" cap="none" spc="0" normalizeH="0" baseline="0" noProof="0">
                <a:ln>
                  <a:noFill/>
                </a:ln>
                <a:solidFill>
                  <a:srgbClr val="2E2E38"/>
                </a:solidFill>
                <a:effectLst/>
                <a:uLnTx/>
                <a:uFillTx/>
                <a:latin typeface="EYInterstate Light"/>
                <a:ea typeface="+mn-ea"/>
                <a:cs typeface="+mn-cs"/>
              </a:rPr>
              <a:t>: La fórmula Haversine se usa para calcular la distancia entre dos puntos en una esfera y se usa comúnmente para calcular la distancia de navegación entre dos puntos, dadas sus coordenadas geográficas. El uso de Haversine también nos permite estandarizar la distancia calculada independientemente del modo de transporte o la ruta a la escuela que utiliza el estudiante. </a:t>
            </a:r>
          </a:p>
        </p:txBody>
      </p:sp>
      <p:sp>
        <p:nvSpPr>
          <p:cNvPr id="35" name="Arrow: Left-Right 34">
            <a:extLst>
              <a:ext uri="{FF2B5EF4-FFF2-40B4-BE49-F238E27FC236}">
                <a16:creationId xmlns:a16="http://schemas.microsoft.com/office/drawing/2014/main" id="{EE895894-2BEA-4A51-9D82-A0C2225ABF51}"/>
              </a:ext>
            </a:extLst>
          </p:cNvPr>
          <p:cNvSpPr/>
          <p:nvPr/>
        </p:nvSpPr>
        <p:spPr>
          <a:xfrm>
            <a:off x="7144966" y="1151722"/>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Análisis de ubicación de la población de estudiantes de BPS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6" name="Straight Connector 35">
            <a:extLst>
              <a:ext uri="{FF2B5EF4-FFF2-40B4-BE49-F238E27FC236}">
                <a16:creationId xmlns:a16="http://schemas.microsoft.com/office/drawing/2014/main" id="{987B0F2A-2543-43C6-9F16-2097F54D9F62}"/>
              </a:ext>
              <a:ext uri="{C183D7F6-B498-43B3-948B-1728B52AA6E4}">
                <adec:decorative xmlns:adec="http://schemas.microsoft.com/office/drawing/2017/decorative" val="1"/>
              </a:ext>
            </a:extLst>
          </p:cNvPr>
          <p:cNvCxnSpPr>
            <a:stCxn id="35" idx="4"/>
            <a:endCxn id="35" idx="6"/>
          </p:cNvCxnSpPr>
          <p:nvPr/>
        </p:nvCxnSpPr>
        <p:spPr>
          <a:xfrm>
            <a:off x="7144966" y="1409091"/>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ABCE4B75-BB7B-40FC-BD74-99B53E9BE2D8}"/>
              </a:ext>
            </a:extLst>
          </p:cNvPr>
          <p:cNvSpPr/>
          <p:nvPr/>
        </p:nvSpPr>
        <p:spPr>
          <a:xfrm>
            <a:off x="6181474" y="1487138"/>
            <a:ext cx="5820026" cy="176551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t" anchorCtr="0"/>
          <a:lstStyle/>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distribución de la distancia desde la dirección del estudiante hasta la escuela es una distribución sesgada hacia la derecha; esto significa que más estudiantes viven más cerca de las escuelas a las que asisten que más lejos.</a:t>
            </a: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distancia promedio que viaja un estudiante para asistir a la escuela es de 2,4 km</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distancia media que viaja un estudiante para asistir a la escuela es de 1,6 km. Aproximadamente el 75 % de la población de estudiantes de BPS vive dentro de un radio de 3,2 km de las escuelas en las que están inscritos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mayor distancia que un estudiante debe viajar para llegar a la escuela es de aproximadamente 16 km</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endParaRPr kumimoji="0" lang="en-IN"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33" name="Arrow: Left-Right 32">
            <a:extLst>
              <a:ext uri="{FF2B5EF4-FFF2-40B4-BE49-F238E27FC236}">
                <a16:creationId xmlns:a16="http://schemas.microsoft.com/office/drawing/2014/main" id="{45E64773-C25D-4497-BC51-775F5E93D701}"/>
              </a:ext>
            </a:extLst>
          </p:cNvPr>
          <p:cNvSpPr/>
          <p:nvPr/>
        </p:nvSpPr>
        <p:spPr>
          <a:xfrm>
            <a:off x="7144966" y="3296871"/>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Población de estudiantes de BPS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4" name="Straight Connector 33">
            <a:extLst>
              <a:ext uri="{FF2B5EF4-FFF2-40B4-BE49-F238E27FC236}">
                <a16:creationId xmlns:a16="http://schemas.microsoft.com/office/drawing/2014/main" id="{8687196D-6C09-4DFC-BBF2-FC96B5E691F1}"/>
              </a:ext>
              <a:ext uri="{C183D7F6-B498-43B3-948B-1728B52AA6E4}">
                <adec:decorative xmlns:adec="http://schemas.microsoft.com/office/drawing/2017/decorative" val="1"/>
              </a:ext>
            </a:extLst>
          </p:cNvPr>
          <p:cNvCxnSpPr>
            <a:stCxn id="33" idx="4"/>
            <a:endCxn id="33" idx="6"/>
          </p:cNvCxnSpPr>
          <p:nvPr/>
        </p:nvCxnSpPr>
        <p:spPr>
          <a:xfrm>
            <a:off x="7144966" y="3554240"/>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1" name="Chart 10" descr="Consulte la sección de notas para ver la descripción del gráfico &quot;Población estudiantil de BPS&quot;">
            <a:extLst>
              <a:ext uri="{FF2B5EF4-FFF2-40B4-BE49-F238E27FC236}">
                <a16:creationId xmlns:a16="http://schemas.microsoft.com/office/drawing/2014/main" id="{F6851E70-E9ED-49D3-820C-714C7976D762}"/>
              </a:ext>
            </a:extLst>
          </p:cNvPr>
          <p:cNvGraphicFramePr/>
          <p:nvPr>
            <p:extLst>
              <p:ext uri="{D42A27DB-BD31-4B8C-83A1-F6EECF244321}">
                <p14:modId xmlns:p14="http://schemas.microsoft.com/office/powerpoint/2010/main" val="4078984957"/>
              </p:ext>
            </p:extLst>
          </p:nvPr>
        </p:nvGraphicFramePr>
        <p:xfrm>
          <a:off x="6181474" y="3560906"/>
          <a:ext cx="5404104" cy="2535095"/>
        </p:xfrm>
        <a:graphic>
          <a:graphicData uri="http://schemas.openxmlformats.org/drawingml/2006/chart">
            <c:chart xmlns:c="http://schemas.openxmlformats.org/drawingml/2006/chart" xmlns:r="http://schemas.openxmlformats.org/officeDocument/2006/relationships" r:id="rId8"/>
          </a:graphicData>
        </a:graphic>
      </p:graphicFrame>
      <p:sp>
        <p:nvSpPr>
          <p:cNvPr id="22" name="source_6380420058075255931" descr="Fuente">
            <a:extLst>
              <a:ext uri="{FF2B5EF4-FFF2-40B4-BE49-F238E27FC236}">
                <a16:creationId xmlns:a16="http://schemas.microsoft.com/office/drawing/2014/main" id="{9F84CE8F-DEE5-4BBC-9FEB-712D465F8169}"/>
              </a:ext>
            </a:extLst>
          </p:cNvPr>
          <p:cNvSpPr txBox="1"/>
          <p:nvPr/>
        </p:nvSpPr>
        <p:spPr>
          <a:xfrm>
            <a:off x="686243" y="6544796"/>
            <a:ext cx="2708310" cy="10464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Archivos de asignación de estudiantes de BPS</a:t>
            </a:r>
          </a:p>
        </p:txBody>
      </p:sp>
      <p:sp>
        <p:nvSpPr>
          <p:cNvPr id="24" name="TextBox 23">
            <a:extLst>
              <a:ext uri="{FF2B5EF4-FFF2-40B4-BE49-F238E27FC236}">
                <a16:creationId xmlns:a16="http://schemas.microsoft.com/office/drawing/2014/main" id="{3F8B9E01-8B5E-4177-9DC9-C2ABAED7344E}"/>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59F12E96-4BC7-4F30-BD15-7106186A866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6">
            <a:extLst>
              <a:ext uri="{FF2B5EF4-FFF2-40B4-BE49-F238E27FC236}">
                <a16:creationId xmlns:a16="http://schemas.microsoft.com/office/drawing/2014/main" id="{E454611A-664F-65B1-D055-87943E89AB88}"/>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107</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39970641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9EEC2B18-02AD-4222-BCA2-9B932D3E9E7F}"/>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11" name="Title 1">
            <a:extLst>
              <a:ext uri="{FF2B5EF4-FFF2-40B4-BE49-F238E27FC236}">
                <a16:creationId xmlns:a16="http://schemas.microsoft.com/office/drawing/2014/main" id="{7579B372-230C-450E-8198-5C974E0A932E}"/>
              </a:ext>
            </a:extLst>
          </p:cNvPr>
          <p:cNvSpPr>
            <a:spLocks noGrp="1"/>
          </p:cNvSpPr>
          <p:nvPr>
            <p:ph type="title"/>
          </p:nvPr>
        </p:nvSpPr>
        <p:spPr>
          <a:xfrm>
            <a:off x="609918" y="166184"/>
            <a:ext cx="10978515" cy="590880"/>
          </a:xfrm>
        </p:spPr>
        <p:txBody>
          <a:bodyPr vert="horz"/>
          <a:lstStyle/>
          <a:p>
            <a:r>
              <a:rPr lang="x-none"/>
              <a:t>Apéndice</a:t>
            </a:r>
            <a:br>
              <a:rPr/>
            </a:br>
            <a:r>
              <a:rPr lang="x-none" sz="1600"/>
              <a:t>Análisis de ubicación del estudiante: </a:t>
            </a:r>
            <a:r>
              <a:rPr lang="en-US" sz="1600"/>
              <a:t>e</a:t>
            </a:r>
            <a:r>
              <a:rPr lang="x-none" sz="1600"/>
              <a:t>l mapa de calor muestra que los estudiantes a menudo van a escuelas en su propio vecindario</a:t>
            </a:r>
          </a:p>
        </p:txBody>
      </p:sp>
      <p:sp>
        <p:nvSpPr>
          <p:cNvPr id="6" name="Rectangle 5">
            <a:extLst>
              <a:ext uri="{FF2B5EF4-FFF2-40B4-BE49-F238E27FC236}">
                <a16:creationId xmlns:a16="http://schemas.microsoft.com/office/drawing/2014/main" id="{B5A5EC5F-71B8-4D1E-8EA2-0BD2527F56CF}"/>
              </a:ext>
            </a:extLst>
          </p:cNvPr>
          <p:cNvSpPr/>
          <p:nvPr/>
        </p:nvSpPr>
        <p:spPr>
          <a:xfrm>
            <a:off x="609920" y="1130173"/>
            <a:ext cx="10981944" cy="882784"/>
          </a:xfrm>
          <a:prstGeom prst="rect">
            <a:avLst/>
          </a:prstGeom>
          <a:solidFill>
            <a:schemeClr val="tx1">
              <a:lumMod val="85000"/>
            </a:schemeClr>
          </a:solidFill>
          <a:ln w="9525">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400" b="0" i="0" u="none" strike="noStrike" kern="1200" cap="none" spc="0" normalizeH="0" baseline="0" noProof="0">
                <a:ln>
                  <a:noFill/>
                </a:ln>
                <a:solidFill>
                  <a:srgbClr val="2E2E38"/>
                </a:solidFill>
                <a:effectLst/>
                <a:uLnTx/>
                <a:uFillTx/>
                <a:latin typeface="EYInterstate Light"/>
                <a:ea typeface="+mn-ea"/>
                <a:cs typeface="+mn-cs"/>
              </a:rPr>
              <a:t>El mapa de calor a continuación compara el vecindario donde reside el estudiante con el vecindario donde se encuentra la escuela. El propósito de este análisis es identificar los patrones geográficos que pueden existir en la forma en que los estudiantes se asignan a las escuelas en todo el distrito. Las columnas representan el vecindario de origen del estudiante y las filas representan el vecindario de la escuela. Todos los niveles de grado dentro de BPS se incluyeron en este análisis. </a:t>
            </a:r>
          </a:p>
        </p:txBody>
      </p:sp>
      <p:sp>
        <p:nvSpPr>
          <p:cNvPr id="15" name="Arrow: Left-Right 14">
            <a:extLst>
              <a:ext uri="{FF2B5EF4-FFF2-40B4-BE49-F238E27FC236}">
                <a16:creationId xmlns:a16="http://schemas.microsoft.com/office/drawing/2014/main" id="{1804A905-0C2D-487D-A0E2-DB7FDA32E3F8}"/>
              </a:ext>
            </a:extLst>
          </p:cNvPr>
          <p:cNvSpPr/>
          <p:nvPr/>
        </p:nvSpPr>
        <p:spPr>
          <a:xfrm>
            <a:off x="4283383" y="2043736"/>
            <a:ext cx="3477120" cy="22659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a:ln>
                  <a:noFill/>
                </a:ln>
                <a:solidFill>
                  <a:srgbClr val="2E2E38"/>
                </a:solidFill>
                <a:effectLst/>
                <a:uLnTx/>
                <a:uFillTx/>
                <a:latin typeface="EYInterstate Light"/>
                <a:ea typeface="+mn-ea"/>
                <a:cs typeface="+mn-cs"/>
              </a:rPr>
              <a:t>Vecindario de la escuela frente a vecindario del estudiante</a:t>
            </a:r>
            <a:endParaRPr kumimoji="0" lang="en-US" sz="10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6" name="Straight Connector 15">
            <a:extLst>
              <a:ext uri="{FF2B5EF4-FFF2-40B4-BE49-F238E27FC236}">
                <a16:creationId xmlns:a16="http://schemas.microsoft.com/office/drawing/2014/main" id="{65547304-B38C-4DBE-8271-FCE08E236357}"/>
              </a:ext>
              <a:ext uri="{C183D7F6-B498-43B3-948B-1728B52AA6E4}">
                <adec:decorative xmlns:adec="http://schemas.microsoft.com/office/drawing/2017/decorative" val="1"/>
              </a:ext>
            </a:extLst>
          </p:cNvPr>
          <p:cNvCxnSpPr>
            <a:stCxn id="15" idx="4"/>
            <a:endCxn id="15" idx="6"/>
          </p:cNvCxnSpPr>
          <p:nvPr/>
        </p:nvCxnSpPr>
        <p:spPr>
          <a:xfrm>
            <a:off x="4283383" y="2270327"/>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7" name="Table 6">
            <a:extLst>
              <a:ext uri="{FF2B5EF4-FFF2-40B4-BE49-F238E27FC236}">
                <a16:creationId xmlns:a16="http://schemas.microsoft.com/office/drawing/2014/main" id="{67442B90-485D-4183-A2D9-1BD1B7B0123C}"/>
              </a:ext>
            </a:extLst>
          </p:cNvPr>
          <p:cNvGraphicFramePr>
            <a:graphicFrameLocks noGrp="1"/>
          </p:cNvGraphicFramePr>
          <p:nvPr/>
        </p:nvGraphicFramePr>
        <p:xfrm>
          <a:off x="686244" y="2356055"/>
          <a:ext cx="10816782" cy="3157949"/>
        </p:xfrm>
        <a:graphic>
          <a:graphicData uri="http://schemas.openxmlformats.org/drawingml/2006/table">
            <a:tbl>
              <a:tblPr firstRow="1" bandRow="1"/>
              <a:tblGrid>
                <a:gridCol w="1212326">
                  <a:extLst>
                    <a:ext uri="{9D8B030D-6E8A-4147-A177-3AD203B41FA5}">
                      <a16:colId xmlns:a16="http://schemas.microsoft.com/office/drawing/2014/main" val="2967779563"/>
                    </a:ext>
                  </a:extLst>
                </a:gridCol>
                <a:gridCol w="564968">
                  <a:extLst>
                    <a:ext uri="{9D8B030D-6E8A-4147-A177-3AD203B41FA5}">
                      <a16:colId xmlns:a16="http://schemas.microsoft.com/office/drawing/2014/main" val="3275119454"/>
                    </a:ext>
                  </a:extLst>
                </a:gridCol>
                <a:gridCol w="564968">
                  <a:extLst>
                    <a:ext uri="{9D8B030D-6E8A-4147-A177-3AD203B41FA5}">
                      <a16:colId xmlns:a16="http://schemas.microsoft.com/office/drawing/2014/main" val="2679744735"/>
                    </a:ext>
                  </a:extLst>
                </a:gridCol>
                <a:gridCol w="564968">
                  <a:extLst>
                    <a:ext uri="{9D8B030D-6E8A-4147-A177-3AD203B41FA5}">
                      <a16:colId xmlns:a16="http://schemas.microsoft.com/office/drawing/2014/main" val="3316236502"/>
                    </a:ext>
                  </a:extLst>
                </a:gridCol>
                <a:gridCol w="564968">
                  <a:extLst>
                    <a:ext uri="{9D8B030D-6E8A-4147-A177-3AD203B41FA5}">
                      <a16:colId xmlns:a16="http://schemas.microsoft.com/office/drawing/2014/main" val="1536396001"/>
                    </a:ext>
                  </a:extLst>
                </a:gridCol>
                <a:gridCol w="564968">
                  <a:extLst>
                    <a:ext uri="{9D8B030D-6E8A-4147-A177-3AD203B41FA5}">
                      <a16:colId xmlns:a16="http://schemas.microsoft.com/office/drawing/2014/main" val="4072941812"/>
                    </a:ext>
                  </a:extLst>
                </a:gridCol>
                <a:gridCol w="564968">
                  <a:extLst>
                    <a:ext uri="{9D8B030D-6E8A-4147-A177-3AD203B41FA5}">
                      <a16:colId xmlns:a16="http://schemas.microsoft.com/office/drawing/2014/main" val="1584012167"/>
                    </a:ext>
                  </a:extLst>
                </a:gridCol>
                <a:gridCol w="564968">
                  <a:extLst>
                    <a:ext uri="{9D8B030D-6E8A-4147-A177-3AD203B41FA5}">
                      <a16:colId xmlns:a16="http://schemas.microsoft.com/office/drawing/2014/main" val="1898521528"/>
                    </a:ext>
                  </a:extLst>
                </a:gridCol>
                <a:gridCol w="564968">
                  <a:extLst>
                    <a:ext uri="{9D8B030D-6E8A-4147-A177-3AD203B41FA5}">
                      <a16:colId xmlns:a16="http://schemas.microsoft.com/office/drawing/2014/main" val="4127376277"/>
                    </a:ext>
                  </a:extLst>
                </a:gridCol>
                <a:gridCol w="564968">
                  <a:extLst>
                    <a:ext uri="{9D8B030D-6E8A-4147-A177-3AD203B41FA5}">
                      <a16:colId xmlns:a16="http://schemas.microsoft.com/office/drawing/2014/main" val="3323781587"/>
                    </a:ext>
                  </a:extLst>
                </a:gridCol>
                <a:gridCol w="564968">
                  <a:extLst>
                    <a:ext uri="{9D8B030D-6E8A-4147-A177-3AD203B41FA5}">
                      <a16:colId xmlns:a16="http://schemas.microsoft.com/office/drawing/2014/main" val="265753081"/>
                    </a:ext>
                  </a:extLst>
                </a:gridCol>
                <a:gridCol w="564968">
                  <a:extLst>
                    <a:ext uri="{9D8B030D-6E8A-4147-A177-3AD203B41FA5}">
                      <a16:colId xmlns:a16="http://schemas.microsoft.com/office/drawing/2014/main" val="2061957298"/>
                    </a:ext>
                  </a:extLst>
                </a:gridCol>
                <a:gridCol w="564968">
                  <a:extLst>
                    <a:ext uri="{9D8B030D-6E8A-4147-A177-3AD203B41FA5}">
                      <a16:colId xmlns:a16="http://schemas.microsoft.com/office/drawing/2014/main" val="401465429"/>
                    </a:ext>
                  </a:extLst>
                </a:gridCol>
                <a:gridCol w="564968">
                  <a:extLst>
                    <a:ext uri="{9D8B030D-6E8A-4147-A177-3AD203B41FA5}">
                      <a16:colId xmlns:a16="http://schemas.microsoft.com/office/drawing/2014/main" val="3181508762"/>
                    </a:ext>
                  </a:extLst>
                </a:gridCol>
                <a:gridCol w="564968">
                  <a:extLst>
                    <a:ext uri="{9D8B030D-6E8A-4147-A177-3AD203B41FA5}">
                      <a16:colId xmlns:a16="http://schemas.microsoft.com/office/drawing/2014/main" val="3707239653"/>
                    </a:ext>
                  </a:extLst>
                </a:gridCol>
                <a:gridCol w="564968">
                  <a:extLst>
                    <a:ext uri="{9D8B030D-6E8A-4147-A177-3AD203B41FA5}">
                      <a16:colId xmlns:a16="http://schemas.microsoft.com/office/drawing/2014/main" val="2851190826"/>
                    </a:ext>
                  </a:extLst>
                </a:gridCol>
                <a:gridCol w="564968">
                  <a:extLst>
                    <a:ext uri="{9D8B030D-6E8A-4147-A177-3AD203B41FA5}">
                      <a16:colId xmlns:a16="http://schemas.microsoft.com/office/drawing/2014/main" val="351025794"/>
                    </a:ext>
                  </a:extLst>
                </a:gridCol>
                <a:gridCol w="564968">
                  <a:extLst>
                    <a:ext uri="{9D8B030D-6E8A-4147-A177-3AD203B41FA5}">
                      <a16:colId xmlns:a16="http://schemas.microsoft.com/office/drawing/2014/main" val="2234284486"/>
                    </a:ext>
                  </a:extLst>
                </a:gridCol>
              </a:tblGrid>
              <a:tr h="482989">
                <a:tc>
                  <a:txBody>
                    <a:bodyPr/>
                    <a:lstStyle/>
                    <a:p>
                      <a:pPr algn="l" fontAlgn="b"/>
                      <a:r>
                        <a:rPr lang="x-none" sz="900" b="1" i="0" u="none" strike="noStrike">
                          <a:solidFill>
                            <a:srgbClr val="000000"/>
                          </a:solidFill>
                          <a:effectLst/>
                          <a:latin typeface="Calibri" panose="020F0502020204030204" pitchFamily="34" charset="0"/>
                        </a:rPr>
                        <a:t>Vecindarios</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Allston/</a:t>
                      </a:r>
                    </a:p>
                    <a:p>
                      <a:pPr algn="l" fontAlgn="b"/>
                      <a:r>
                        <a:rPr lang="x-none" sz="900" b="1" i="0" u="none" strike="noStrike">
                          <a:solidFill>
                            <a:srgbClr val="000000"/>
                          </a:solidFill>
                          <a:effectLst/>
                          <a:latin typeface="Calibri" panose="020F0502020204030204" pitchFamily="34" charset="0"/>
                        </a:rPr>
                        <a:t>Brighton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Back Bay/</a:t>
                      </a:r>
                    </a:p>
                    <a:p>
                      <a:pPr algn="l" fontAlgn="b"/>
                      <a:r>
                        <a:rPr lang="x-none" sz="900" b="1" i="0" u="none" strike="noStrike">
                          <a:solidFill>
                            <a:srgbClr val="000000"/>
                          </a:solidFill>
                          <a:effectLst/>
                          <a:latin typeface="Calibri" panose="020F0502020204030204" pitchFamily="34" charset="0"/>
                        </a:rPr>
                        <a:t>Beacon Hill</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Central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Charles-town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Chestnut Hill</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Dorchester</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East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Fenway/</a:t>
                      </a:r>
                    </a:p>
                    <a:p>
                      <a:pPr algn="l" fontAlgn="b"/>
                      <a:r>
                        <a:rPr lang="x-none" sz="900" b="1" i="0" u="none" strike="noStrike">
                          <a:solidFill>
                            <a:srgbClr val="000000"/>
                          </a:solidFill>
                          <a:effectLst/>
                          <a:latin typeface="Calibri" panose="020F0502020204030204" pitchFamily="34" charset="0"/>
                        </a:rPr>
                        <a:t>Kenmore</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Hyde Park</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Jamaica Plain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Mattapan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Roslindale</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Roxbury</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South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South End</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West Roxbury</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l" fontAlgn="b"/>
                      <a:r>
                        <a:rPr lang="x-none" sz="900" b="1" i="0" u="none" strike="noStrike">
                          <a:solidFill>
                            <a:srgbClr val="000000"/>
                          </a:solidFill>
                          <a:effectLst/>
                          <a:latin typeface="Calibri" panose="020F0502020204030204" pitchFamily="34" charset="0"/>
                        </a:rPr>
                        <a:t>Total general</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extLst>
                  <a:ext uri="{0D108BD9-81ED-4DB2-BD59-A6C34878D82A}">
                    <a16:rowId xmlns:a16="http://schemas.microsoft.com/office/drawing/2014/main" val="2235802285"/>
                  </a:ext>
                </a:extLst>
              </a:tr>
              <a:tr h="167185">
                <a:tc>
                  <a:txBody>
                    <a:bodyPr/>
                    <a:lstStyle/>
                    <a:p>
                      <a:pPr algn="l" fontAlgn="b"/>
                      <a:r>
                        <a:rPr lang="x-none" sz="900" b="0" i="0" u="none" strike="noStrike">
                          <a:solidFill>
                            <a:srgbClr val="000000"/>
                          </a:solidFill>
                          <a:effectLst/>
                          <a:latin typeface="Calibri" panose="020F0502020204030204" pitchFamily="34" charset="0"/>
                        </a:rPr>
                        <a:t>Allston/Brighton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79 %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6DC384"/>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2F8F6"/>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5F3EB"/>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AF5E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A"/>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2F8F6"/>
                    </a:solidFill>
                  </a:tcPr>
                </a:tc>
                <a:extLst>
                  <a:ext uri="{0D108BD9-81ED-4DB2-BD59-A6C34878D82A}">
                    <a16:rowId xmlns:a16="http://schemas.microsoft.com/office/drawing/2014/main" val="3753118316"/>
                  </a:ext>
                </a:extLst>
              </a:tr>
              <a:tr h="167185">
                <a:tc>
                  <a:txBody>
                    <a:bodyPr/>
                    <a:lstStyle/>
                    <a:p>
                      <a:pPr algn="l" fontAlgn="b"/>
                      <a:r>
                        <a:rPr lang="x-none" sz="900" b="0" i="0" u="none" strike="noStrike">
                          <a:solidFill>
                            <a:srgbClr val="000000"/>
                          </a:solidFill>
                          <a:effectLst/>
                          <a:latin typeface="Calibri" panose="020F0502020204030204" pitchFamily="34" charset="0"/>
                        </a:rPr>
                        <a:t>Back Bay/Beacon Hill</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C"/>
                    </a:solidFill>
                  </a:tcPr>
                </a:tc>
                <a:tc>
                  <a:txBody>
                    <a:bodyPr/>
                    <a:lstStyle/>
                    <a:p>
                      <a:pPr algn="r" fontAlgn="b"/>
                      <a:r>
                        <a:rPr lang="x-none" sz="900" b="0" i="0" u="none" strike="noStrike">
                          <a:solidFill>
                            <a:srgbClr val="000000"/>
                          </a:solidFill>
                          <a:effectLst/>
                          <a:latin typeface="Calibri" panose="020F0502020204030204" pitchFamily="34" charset="0"/>
                        </a:rPr>
                        <a:t>13 %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6F3EC"/>
                    </a:solidFill>
                  </a:tcPr>
                </a:tc>
                <a:tc>
                  <a:txBody>
                    <a:bodyPr/>
                    <a:lstStyle/>
                    <a:p>
                      <a:pPr algn="r" fontAlgn="b"/>
                      <a:r>
                        <a:rPr lang="x-none" sz="900" b="0" i="0" u="none" strike="noStrike">
                          <a:solidFill>
                            <a:srgbClr val="000000"/>
                          </a:solidFill>
                          <a:effectLst/>
                          <a:latin typeface="Calibri" panose="020F0502020204030204" pitchFamily="34" charset="0"/>
                        </a:rPr>
                        <a:t>13 %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5F3EB"/>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BF6F1"/>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2F8F6"/>
                    </a:solidFill>
                  </a:tcPr>
                </a:tc>
                <a:tc>
                  <a:txBody>
                    <a:bodyPr/>
                    <a:lstStyle/>
                    <a:p>
                      <a:pPr algn="r" fontAlgn="b"/>
                      <a:r>
                        <a:rPr lang="x-none" sz="900" b="0" i="0" u="none" strike="noStrike">
                          <a:solidFill>
                            <a:srgbClr val="000000"/>
                          </a:solidFill>
                          <a:effectLst/>
                          <a:latin typeface="Calibri" panose="020F0502020204030204" pitchFamily="34" charset="0"/>
                        </a:rPr>
                        <a:t>15 %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1F2E8"/>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extLst>
                  <a:ext uri="{0D108BD9-81ED-4DB2-BD59-A6C34878D82A}">
                    <a16:rowId xmlns:a16="http://schemas.microsoft.com/office/drawing/2014/main" val="1070454604"/>
                  </a:ext>
                </a:extLst>
              </a:tr>
              <a:tr h="167185">
                <a:tc>
                  <a:txBody>
                    <a:bodyPr/>
                    <a:lstStyle/>
                    <a:p>
                      <a:pPr algn="l" fontAlgn="b"/>
                      <a:r>
                        <a:rPr lang="x-none" sz="900" b="0" i="0" u="none" strike="noStrike">
                          <a:solidFill>
                            <a:srgbClr val="000000"/>
                          </a:solidFill>
                          <a:effectLst/>
                          <a:latin typeface="Calibri" panose="020F0502020204030204" pitchFamily="34" charset="0"/>
                        </a:rPr>
                        <a:t>Central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43 %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AFDDBD"/>
                    </a:solidFill>
                  </a:tcPr>
                </a:tc>
                <a:tc>
                  <a:txBody>
                    <a:bodyPr/>
                    <a:lstStyle/>
                    <a:p>
                      <a:pPr algn="r" fontAlgn="b"/>
                      <a:r>
                        <a:rPr lang="x-none" sz="900" b="0" i="0" u="none" strike="noStrike">
                          <a:solidFill>
                            <a:srgbClr val="000000"/>
                          </a:solidFill>
                          <a:effectLst/>
                          <a:latin typeface="Calibri" panose="020F0502020204030204" pitchFamily="34" charset="0"/>
                        </a:rPr>
                        <a:t>61 %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8DCFA0"/>
                    </a:solidFill>
                  </a:tcPr>
                </a:tc>
                <a:tc>
                  <a:txBody>
                    <a:bodyPr/>
                    <a:lstStyle/>
                    <a:p>
                      <a:pPr algn="r" fontAlgn="b"/>
                      <a:r>
                        <a:rPr lang="x-none" sz="900" b="0" i="0" u="none" strike="noStrike">
                          <a:solidFill>
                            <a:srgbClr val="000000"/>
                          </a:solidFill>
                          <a:effectLst/>
                          <a:latin typeface="Calibri" panose="020F0502020204030204" pitchFamily="34" charset="0"/>
                        </a:rPr>
                        <a:t>24 %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2EBDA"/>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9F5E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10 %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BF5F0"/>
                    </a:solidFill>
                  </a:tcPr>
                </a:tc>
                <a:tc>
                  <a:txBody>
                    <a:bodyPr/>
                    <a:lstStyle/>
                    <a:p>
                      <a:pPr algn="r" fontAlgn="b"/>
                      <a:r>
                        <a:rPr lang="x-none" sz="900" b="0" i="0" u="none" strike="noStrike">
                          <a:solidFill>
                            <a:srgbClr val="000000"/>
                          </a:solidFill>
                          <a:effectLst/>
                          <a:latin typeface="Calibri" panose="020F0502020204030204" pitchFamily="34" charset="0"/>
                        </a:rPr>
                        <a:t>13 %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5F3EC"/>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extLst>
                  <a:ext uri="{0D108BD9-81ED-4DB2-BD59-A6C34878D82A}">
                    <a16:rowId xmlns:a16="http://schemas.microsoft.com/office/drawing/2014/main" val="1019803881"/>
                  </a:ext>
                </a:extLst>
              </a:tr>
              <a:tr h="167185">
                <a:tc>
                  <a:txBody>
                    <a:bodyPr/>
                    <a:lstStyle/>
                    <a:p>
                      <a:pPr algn="l" fontAlgn="b"/>
                      <a:r>
                        <a:rPr lang="x-none" sz="900" b="0" i="0" u="none" strike="noStrike">
                          <a:solidFill>
                            <a:srgbClr val="000000"/>
                          </a:solidFill>
                          <a:effectLst/>
                          <a:latin typeface="Calibri" panose="020F0502020204030204" pitchFamily="34" charset="0"/>
                        </a:rPr>
                        <a:t>Charlestown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B"/>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10 %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AF5EF"/>
                    </a:solidFill>
                  </a:tcPr>
                </a:tc>
                <a:tc>
                  <a:txBody>
                    <a:bodyPr/>
                    <a:lstStyle/>
                    <a:p>
                      <a:pPr algn="r" fontAlgn="b"/>
                      <a:r>
                        <a:rPr lang="x-none" sz="900" b="0" i="0" u="none" strike="noStrike">
                          <a:solidFill>
                            <a:srgbClr val="000000"/>
                          </a:solidFill>
                          <a:effectLst/>
                          <a:latin typeface="Calibri" panose="020F0502020204030204" pitchFamily="34" charset="0"/>
                        </a:rPr>
                        <a:t>60 %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90D0A2"/>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3F9F7"/>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extLst>
                  <a:ext uri="{0D108BD9-81ED-4DB2-BD59-A6C34878D82A}">
                    <a16:rowId xmlns:a16="http://schemas.microsoft.com/office/drawing/2014/main" val="305137709"/>
                  </a:ext>
                </a:extLst>
              </a:tr>
              <a:tr h="167185">
                <a:tc>
                  <a:txBody>
                    <a:bodyPr/>
                    <a:lstStyle/>
                    <a:p>
                      <a:pPr algn="l" fontAlgn="b"/>
                      <a:r>
                        <a:rPr lang="x-none" sz="900" b="0" i="0" u="none" strike="noStrike">
                          <a:solidFill>
                            <a:srgbClr val="000000"/>
                          </a:solidFill>
                          <a:effectLst/>
                          <a:latin typeface="Calibri" panose="020F0502020204030204" pitchFamily="34" charset="0"/>
                        </a:rPr>
                        <a:t>Dorchester</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tc>
                  <a:txBody>
                    <a:bodyPr/>
                    <a:lstStyle/>
                    <a:p>
                      <a:pPr algn="r" fontAlgn="b"/>
                      <a:r>
                        <a:rPr lang="x-none" sz="900" b="0" i="0" u="none" strike="noStrike">
                          <a:solidFill>
                            <a:srgbClr val="000000"/>
                          </a:solidFill>
                          <a:effectLst/>
                          <a:latin typeface="Calibri" panose="020F0502020204030204" pitchFamily="34" charset="0"/>
                        </a:rPr>
                        <a:t>44 %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ADDCBB"/>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AF9"/>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9F5EF"/>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4F9F8"/>
                    </a:solidFill>
                  </a:tcPr>
                </a:tc>
                <a:tc>
                  <a:txBody>
                    <a:bodyPr/>
                    <a:lstStyle/>
                    <a:p>
                      <a:pPr algn="r" fontAlgn="b"/>
                      <a:r>
                        <a:rPr lang="x-none" sz="900" b="0" i="0" u="none" strike="noStrike">
                          <a:solidFill>
                            <a:srgbClr val="000000"/>
                          </a:solidFill>
                          <a:effectLst/>
                          <a:latin typeface="Calibri" panose="020F0502020204030204" pitchFamily="34" charset="0"/>
                        </a:rPr>
                        <a:t>24 %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1EBDA"/>
                    </a:solidFill>
                  </a:tcPr>
                </a:tc>
                <a:tc>
                  <a:txBody>
                    <a:bodyPr/>
                    <a:lstStyle/>
                    <a:p>
                      <a:pPr algn="r" fontAlgn="b"/>
                      <a:r>
                        <a:rPr lang="x-none" sz="900" b="0" i="0" u="none" strike="noStrike">
                          <a:solidFill>
                            <a:srgbClr val="000000"/>
                          </a:solidFill>
                          <a:effectLst/>
                          <a:latin typeface="Calibri" panose="020F0502020204030204" pitchFamily="34" charset="0"/>
                        </a:rPr>
                        <a:t>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0F7F5"/>
                    </a:solidFill>
                  </a:tcPr>
                </a:tc>
                <a:tc>
                  <a:txBody>
                    <a:bodyPr/>
                    <a:lstStyle/>
                    <a:p>
                      <a:pPr algn="r" fontAlgn="b"/>
                      <a:r>
                        <a:rPr lang="x-none" sz="900" b="0" i="0" u="none" strike="noStrike">
                          <a:solidFill>
                            <a:srgbClr val="000000"/>
                          </a:solidFill>
                          <a:effectLst/>
                          <a:latin typeface="Calibri" panose="020F0502020204030204" pitchFamily="34" charset="0"/>
                        </a:rPr>
                        <a:t>16 %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FF1E6"/>
                    </a:solidFill>
                  </a:tcPr>
                </a:tc>
                <a:tc>
                  <a:txBody>
                    <a:bodyPr/>
                    <a:lstStyle/>
                    <a:p>
                      <a:pPr algn="r" fontAlgn="b"/>
                      <a:r>
                        <a:rPr lang="x-none" sz="900" b="0" i="0" u="none" strike="noStrike">
                          <a:solidFill>
                            <a:srgbClr val="000000"/>
                          </a:solidFill>
                          <a:effectLst/>
                          <a:latin typeface="Calibri" panose="020F0502020204030204" pitchFamily="34" charset="0"/>
                        </a:rPr>
                        <a:t>14 %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3F2EA"/>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4F9F9"/>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B"/>
                    </a:solidFill>
                  </a:tcPr>
                </a:tc>
                <a:tc>
                  <a:txBody>
                    <a:bodyPr/>
                    <a:lstStyle/>
                    <a:p>
                      <a:pPr algn="r" fontAlgn="b"/>
                      <a:r>
                        <a:rPr lang="x-none" sz="900" b="0" i="0" u="none" strike="noStrike">
                          <a:solidFill>
                            <a:srgbClr val="000000"/>
                          </a:solidFill>
                          <a:effectLst/>
                          <a:latin typeface="Calibri" panose="020F0502020204030204" pitchFamily="34" charset="0"/>
                        </a:rPr>
                        <a:t>17 %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DF0E4"/>
                    </a:solidFill>
                  </a:tcPr>
                </a:tc>
                <a:extLst>
                  <a:ext uri="{0D108BD9-81ED-4DB2-BD59-A6C34878D82A}">
                    <a16:rowId xmlns:a16="http://schemas.microsoft.com/office/drawing/2014/main" val="4193200536"/>
                  </a:ext>
                </a:extLst>
              </a:tr>
              <a:tr h="167185">
                <a:tc>
                  <a:txBody>
                    <a:bodyPr/>
                    <a:lstStyle/>
                    <a:p>
                      <a:pPr algn="l" fontAlgn="b"/>
                      <a:r>
                        <a:rPr lang="x-none" sz="900" b="0" i="0" u="none" strike="noStrike">
                          <a:solidFill>
                            <a:srgbClr val="000000"/>
                          </a:solidFill>
                          <a:effectLst/>
                          <a:latin typeface="Calibri" panose="020F0502020204030204" pitchFamily="34" charset="0"/>
                        </a:rPr>
                        <a:t>East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3F8F7"/>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84 %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63BE7B"/>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8F4EE"/>
                    </a:solidFill>
                  </a:tcPr>
                </a:tc>
                <a:extLst>
                  <a:ext uri="{0D108BD9-81ED-4DB2-BD59-A6C34878D82A}">
                    <a16:rowId xmlns:a16="http://schemas.microsoft.com/office/drawing/2014/main" val="3498185769"/>
                  </a:ext>
                </a:extLst>
              </a:tr>
              <a:tr h="167185">
                <a:tc>
                  <a:txBody>
                    <a:bodyPr/>
                    <a:lstStyle/>
                    <a:p>
                      <a:pPr algn="l" fontAlgn="b"/>
                      <a:r>
                        <a:rPr lang="x-none" sz="900" b="0" i="0" u="none" strike="noStrike">
                          <a:solidFill>
                            <a:srgbClr val="000000"/>
                          </a:solidFill>
                          <a:effectLst/>
                          <a:latin typeface="Calibri" panose="020F0502020204030204" pitchFamily="34" charset="0"/>
                        </a:rPr>
                        <a:t>Fenway/Kenmore</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D"/>
                    </a:solidFill>
                  </a:tcPr>
                </a:tc>
                <a:extLst>
                  <a:ext uri="{0D108BD9-81ED-4DB2-BD59-A6C34878D82A}">
                    <a16:rowId xmlns:a16="http://schemas.microsoft.com/office/drawing/2014/main" val="2631713911"/>
                  </a:ext>
                </a:extLst>
              </a:tr>
              <a:tr h="167185">
                <a:tc>
                  <a:txBody>
                    <a:bodyPr/>
                    <a:lstStyle/>
                    <a:p>
                      <a:pPr algn="l" fontAlgn="b"/>
                      <a:r>
                        <a:rPr lang="x-none" sz="900" b="0" i="0" u="none" strike="noStrike">
                          <a:solidFill>
                            <a:srgbClr val="000000"/>
                          </a:solidFill>
                          <a:effectLst/>
                          <a:latin typeface="Calibri" panose="020F0502020204030204" pitchFamily="34" charset="0"/>
                        </a:rPr>
                        <a:t>Hyde Park</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C"/>
                    </a:solidFill>
                  </a:tcPr>
                </a:tc>
                <a:tc>
                  <a:txBody>
                    <a:bodyPr/>
                    <a:lstStyle/>
                    <a:p>
                      <a:pPr algn="r" fontAlgn="b"/>
                      <a:r>
                        <a:rPr lang="x-none" sz="900" b="0" i="0" u="none" strike="noStrike">
                          <a:solidFill>
                            <a:srgbClr val="000000"/>
                          </a:solidFill>
                          <a:effectLst/>
                          <a:latin typeface="Calibri" panose="020F0502020204030204" pitchFamily="34" charset="0"/>
                        </a:rPr>
                        <a:t>32 %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2E5C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BF6F1"/>
                    </a:solidFill>
                  </a:tcPr>
                </a:tc>
                <a:tc>
                  <a:txBody>
                    <a:bodyPr/>
                    <a:lstStyle/>
                    <a:p>
                      <a:pPr algn="r" fontAlgn="b"/>
                      <a:r>
                        <a:rPr lang="x-none" sz="900" b="0" i="0" u="none" strike="noStrike">
                          <a:solidFill>
                            <a:srgbClr val="000000"/>
                          </a:solidFill>
                          <a:effectLst/>
                          <a:latin typeface="Calibri" panose="020F0502020204030204" pitchFamily="34" charset="0"/>
                        </a:rPr>
                        <a:t>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EF7F3"/>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A"/>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3F9F8"/>
                    </a:solidFill>
                  </a:tcPr>
                </a:tc>
                <a:extLst>
                  <a:ext uri="{0D108BD9-81ED-4DB2-BD59-A6C34878D82A}">
                    <a16:rowId xmlns:a16="http://schemas.microsoft.com/office/drawing/2014/main" val="636722577"/>
                  </a:ext>
                </a:extLst>
              </a:tr>
              <a:tr h="167185">
                <a:tc>
                  <a:txBody>
                    <a:bodyPr/>
                    <a:lstStyle/>
                    <a:p>
                      <a:pPr algn="l" fontAlgn="b"/>
                      <a:r>
                        <a:rPr lang="x-none" sz="900" b="0" i="0" u="none" strike="noStrike">
                          <a:solidFill>
                            <a:srgbClr val="000000"/>
                          </a:solidFill>
                          <a:effectLst/>
                          <a:latin typeface="Calibri" panose="020F0502020204030204" pitchFamily="34" charset="0"/>
                        </a:rPr>
                        <a:t>Jamaica Plain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9F5EF"/>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DE9D6"/>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1F8F6"/>
                    </a:solidFill>
                  </a:tcPr>
                </a:tc>
                <a:tc>
                  <a:txBody>
                    <a:bodyPr/>
                    <a:lstStyle/>
                    <a:p>
                      <a:pPr algn="r" fontAlgn="b"/>
                      <a:r>
                        <a:rPr lang="x-none" sz="900" b="0" i="0" u="none" strike="noStrike">
                          <a:solidFill>
                            <a:srgbClr val="000000"/>
                          </a:solidFill>
                          <a:effectLst/>
                          <a:latin typeface="Calibri" panose="020F0502020204030204" pitchFamily="34" charset="0"/>
                        </a:rPr>
                        <a:t>56 %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98D4A8"/>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2F8F6"/>
                    </a:solidFill>
                  </a:tcPr>
                </a:tc>
                <a:tc>
                  <a:txBody>
                    <a:bodyPr/>
                    <a:lstStyle/>
                    <a:p>
                      <a:pPr algn="r" fontAlgn="b"/>
                      <a:r>
                        <a:rPr lang="x-none" sz="900" b="0" i="0" u="none" strike="noStrike">
                          <a:solidFill>
                            <a:srgbClr val="000000"/>
                          </a:solidFill>
                          <a:effectLst/>
                          <a:latin typeface="Calibri" panose="020F0502020204030204" pitchFamily="34" charset="0"/>
                        </a:rPr>
                        <a:t>15 %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1F1E8"/>
                    </a:solidFill>
                  </a:tcPr>
                </a:tc>
                <a:tc>
                  <a:txBody>
                    <a:bodyPr/>
                    <a:lstStyle/>
                    <a:p>
                      <a:pPr algn="r" fontAlgn="b"/>
                      <a:r>
                        <a:rPr lang="x-none" sz="900" b="0" i="0" u="none" strike="noStrike">
                          <a:solidFill>
                            <a:srgbClr val="000000"/>
                          </a:solidFill>
                          <a:effectLst/>
                          <a:latin typeface="Calibri" panose="020F0502020204030204" pitchFamily="34" charset="0"/>
                        </a:rPr>
                        <a:t>12 %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7F4E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D"/>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4F9F8"/>
                    </a:solidFill>
                  </a:tcPr>
                </a:tc>
                <a:tc>
                  <a:txBody>
                    <a:bodyPr/>
                    <a:lstStyle/>
                    <a:p>
                      <a:pPr algn="r" fontAlgn="b"/>
                      <a:r>
                        <a:rPr lang="x-none" sz="900" b="0" i="0" u="none" strike="noStrike">
                          <a:solidFill>
                            <a:srgbClr val="000000"/>
                          </a:solidFill>
                          <a:effectLst/>
                          <a:latin typeface="Calibri" panose="020F0502020204030204" pitchFamily="34" charset="0"/>
                        </a:rPr>
                        <a:t>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DF6F2"/>
                    </a:solidFill>
                  </a:tcPr>
                </a:tc>
                <a:tc>
                  <a:txBody>
                    <a:bodyPr/>
                    <a:lstStyle/>
                    <a:p>
                      <a:pPr algn="r" fontAlgn="b"/>
                      <a:r>
                        <a:rPr lang="x-none" sz="900" b="0" i="0" u="none" strike="noStrike">
                          <a:solidFill>
                            <a:srgbClr val="000000"/>
                          </a:solidFill>
                          <a:effectLst/>
                          <a:latin typeface="Calibri" panose="020F0502020204030204" pitchFamily="34" charset="0"/>
                        </a:rPr>
                        <a:t>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DF6F2"/>
                    </a:solidFill>
                  </a:tcPr>
                </a:tc>
                <a:extLst>
                  <a:ext uri="{0D108BD9-81ED-4DB2-BD59-A6C34878D82A}">
                    <a16:rowId xmlns:a16="http://schemas.microsoft.com/office/drawing/2014/main" val="4162949376"/>
                  </a:ext>
                </a:extLst>
              </a:tr>
              <a:tr h="167185">
                <a:tc>
                  <a:txBody>
                    <a:bodyPr/>
                    <a:lstStyle/>
                    <a:p>
                      <a:pPr algn="l" fontAlgn="b"/>
                      <a:r>
                        <a:rPr lang="x-none" sz="900" b="0" i="0" u="none" strike="noStrike">
                          <a:solidFill>
                            <a:srgbClr val="000000"/>
                          </a:solidFill>
                          <a:effectLst/>
                          <a:latin typeface="Calibri" panose="020F0502020204030204" pitchFamily="34" charset="0"/>
                        </a:rPr>
                        <a:t>Mattapan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9F9"/>
                    </a:solidFill>
                  </a:tcPr>
                </a:tc>
                <a:tc>
                  <a:txBody>
                    <a:bodyPr/>
                    <a:lstStyle/>
                    <a:p>
                      <a:pPr algn="r" fontAlgn="b"/>
                      <a:r>
                        <a:rPr lang="x-none" sz="900" b="0" i="0" u="none" strike="noStrike">
                          <a:solidFill>
                            <a:srgbClr val="000000"/>
                          </a:solidFill>
                          <a:effectLst/>
                          <a:latin typeface="Calibri" panose="020F0502020204030204" pitchFamily="34" charset="0"/>
                        </a:rPr>
                        <a:t>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DF6F3"/>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AF5F0"/>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D"/>
                    </a:solidFill>
                  </a:tcPr>
                </a:tc>
                <a:tc>
                  <a:txBody>
                    <a:bodyPr/>
                    <a:lstStyle/>
                    <a:p>
                      <a:pPr algn="r" fontAlgn="b"/>
                      <a:r>
                        <a:rPr lang="x-none" sz="900" b="0" i="0" u="none" strike="noStrike">
                          <a:solidFill>
                            <a:srgbClr val="000000"/>
                          </a:solidFill>
                          <a:effectLst/>
                          <a:latin typeface="Calibri" panose="020F0502020204030204" pitchFamily="34" charset="0"/>
                        </a:rPr>
                        <a:t>28 %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AE8D4"/>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2F8F7"/>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C"/>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3F9F7"/>
                    </a:solidFill>
                  </a:tcPr>
                </a:tc>
                <a:extLst>
                  <a:ext uri="{0D108BD9-81ED-4DB2-BD59-A6C34878D82A}">
                    <a16:rowId xmlns:a16="http://schemas.microsoft.com/office/drawing/2014/main" val="2435093461"/>
                  </a:ext>
                </a:extLst>
              </a:tr>
              <a:tr h="167185">
                <a:tc>
                  <a:txBody>
                    <a:bodyPr/>
                    <a:lstStyle/>
                    <a:p>
                      <a:pPr algn="l" fontAlgn="b"/>
                      <a:r>
                        <a:rPr lang="x-none" sz="900" b="0" i="0" u="none" strike="noStrike">
                          <a:solidFill>
                            <a:srgbClr val="000000"/>
                          </a:solidFill>
                          <a:effectLst/>
                          <a:latin typeface="Calibri" panose="020F0502020204030204" pitchFamily="34" charset="0"/>
                        </a:rPr>
                        <a:t>Roslindale</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1F1E8"/>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8F4EE"/>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0F8F5"/>
                    </a:solidFill>
                  </a:tcPr>
                </a:tc>
                <a:tc>
                  <a:txBody>
                    <a:bodyPr/>
                    <a:lstStyle/>
                    <a:p>
                      <a:pPr algn="r" fontAlgn="b"/>
                      <a:r>
                        <a:rPr lang="x-none" sz="900" b="0" i="0" u="none" strike="noStrike">
                          <a:solidFill>
                            <a:srgbClr val="000000"/>
                          </a:solidFill>
                          <a:effectLst/>
                          <a:latin typeface="Calibri" panose="020F0502020204030204" pitchFamily="34" charset="0"/>
                        </a:rPr>
                        <a:t>34 %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BFE3CA"/>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EF7F3"/>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5FAF9"/>
                    </a:solidFill>
                  </a:tcPr>
                </a:tc>
                <a:extLst>
                  <a:ext uri="{0D108BD9-81ED-4DB2-BD59-A6C34878D82A}">
                    <a16:rowId xmlns:a16="http://schemas.microsoft.com/office/drawing/2014/main" val="4156772731"/>
                  </a:ext>
                </a:extLst>
              </a:tr>
              <a:tr h="167185">
                <a:tc>
                  <a:txBody>
                    <a:bodyPr/>
                    <a:lstStyle/>
                    <a:p>
                      <a:pPr algn="l" fontAlgn="b"/>
                      <a:r>
                        <a:rPr lang="x-none" sz="900" b="0" i="0" u="none" strike="noStrike">
                          <a:solidFill>
                            <a:srgbClr val="000000"/>
                          </a:solidFill>
                          <a:effectLst/>
                          <a:latin typeface="Calibri" panose="020F0502020204030204" pitchFamily="34" charset="0"/>
                        </a:rPr>
                        <a:t>Roxbury</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12 %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7F4E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BFD"/>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1EBDA"/>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22 %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5EDDE"/>
                    </a:solidFill>
                  </a:tcPr>
                </a:tc>
                <a:tc>
                  <a:txBody>
                    <a:bodyPr/>
                    <a:lstStyle/>
                    <a:p>
                      <a:pPr algn="r" fontAlgn="b"/>
                      <a:r>
                        <a:rPr lang="x-none" sz="900" b="0" i="0" u="none" strike="noStrike">
                          <a:solidFill>
                            <a:srgbClr val="000000"/>
                          </a:solidFill>
                          <a:effectLst/>
                          <a:latin typeface="Calibri" panose="020F0502020204030204" pitchFamily="34" charset="0"/>
                        </a:rPr>
                        <a:t>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FF7F4"/>
                    </a:solidFill>
                  </a:tcPr>
                </a:tc>
                <a:tc>
                  <a:txBody>
                    <a:bodyPr/>
                    <a:lstStyle/>
                    <a:p>
                      <a:pPr algn="r" fontAlgn="b"/>
                      <a:r>
                        <a:rPr lang="x-none" sz="900" b="0" i="0" u="none" strike="noStrike">
                          <a:solidFill>
                            <a:srgbClr val="000000"/>
                          </a:solidFill>
                          <a:effectLst/>
                          <a:latin typeface="Calibri" panose="020F0502020204030204" pitchFamily="34" charset="0"/>
                        </a:rPr>
                        <a:t>22 %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4ECDD"/>
                    </a:solidFill>
                  </a:tcPr>
                </a:tc>
                <a:tc>
                  <a:txBody>
                    <a:bodyPr/>
                    <a:lstStyle/>
                    <a:p>
                      <a:pPr algn="r" fontAlgn="b"/>
                      <a:r>
                        <a:rPr lang="x-none" sz="900" b="0" i="0" u="none" strike="noStrike">
                          <a:solidFill>
                            <a:srgbClr val="000000"/>
                          </a:solidFill>
                          <a:effectLst/>
                          <a:latin typeface="Calibri" panose="020F0502020204030204" pitchFamily="34" charset="0"/>
                        </a:rPr>
                        <a:t>13 %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4F3EA"/>
                    </a:solidFill>
                  </a:tcPr>
                </a:tc>
                <a:tc>
                  <a:txBody>
                    <a:bodyPr/>
                    <a:lstStyle/>
                    <a:p>
                      <a:pPr algn="r" fontAlgn="b"/>
                      <a:r>
                        <a:rPr lang="x-none" sz="900" b="0" i="0" u="none" strike="noStrike">
                          <a:solidFill>
                            <a:srgbClr val="000000"/>
                          </a:solidFill>
                          <a:effectLst/>
                          <a:latin typeface="Calibri" panose="020F0502020204030204" pitchFamily="34" charset="0"/>
                        </a:rPr>
                        <a:t>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CF6F1"/>
                    </a:solidFill>
                  </a:tcPr>
                </a:tc>
                <a:tc>
                  <a:txBody>
                    <a:bodyPr/>
                    <a:lstStyle/>
                    <a:p>
                      <a:pPr algn="r" fontAlgn="b"/>
                      <a:r>
                        <a:rPr lang="x-none" sz="900" b="0" i="0" u="none" strike="noStrike">
                          <a:solidFill>
                            <a:srgbClr val="000000"/>
                          </a:solidFill>
                          <a:effectLst/>
                          <a:latin typeface="Calibri" panose="020F0502020204030204" pitchFamily="34" charset="0"/>
                        </a:rPr>
                        <a:t>48 %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A5D9B4"/>
                    </a:solidFill>
                  </a:tcPr>
                </a:tc>
                <a:tc>
                  <a:txBody>
                    <a:bodyPr/>
                    <a:lstStyle/>
                    <a:p>
                      <a:pPr algn="r" fontAlgn="b"/>
                      <a:r>
                        <a:rPr lang="x-none" sz="900" b="0" i="0" u="none" strike="noStrike">
                          <a:solidFill>
                            <a:srgbClr val="000000"/>
                          </a:solidFill>
                          <a:effectLst/>
                          <a:latin typeface="Calibri" panose="020F0502020204030204" pitchFamily="34" charset="0"/>
                        </a:rPr>
                        <a:t>10 %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AF5F0"/>
                    </a:solidFill>
                  </a:tcPr>
                </a:tc>
                <a:tc>
                  <a:txBody>
                    <a:bodyPr/>
                    <a:lstStyle/>
                    <a:p>
                      <a:pPr algn="r" fontAlgn="b"/>
                      <a:r>
                        <a:rPr lang="x-none" sz="900" b="0" i="0" u="none" strike="noStrike">
                          <a:solidFill>
                            <a:srgbClr val="000000"/>
                          </a:solidFill>
                          <a:effectLst/>
                          <a:latin typeface="Calibri" panose="020F0502020204030204" pitchFamily="34" charset="0"/>
                        </a:rPr>
                        <a:t>22 %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4ECDD"/>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20 %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EE1"/>
                    </a:solidFill>
                  </a:tcPr>
                </a:tc>
                <a:extLst>
                  <a:ext uri="{0D108BD9-81ED-4DB2-BD59-A6C34878D82A}">
                    <a16:rowId xmlns:a16="http://schemas.microsoft.com/office/drawing/2014/main" val="3665511096"/>
                  </a:ext>
                </a:extLst>
              </a:tr>
              <a:tr h="167185">
                <a:tc>
                  <a:txBody>
                    <a:bodyPr/>
                    <a:lstStyle/>
                    <a:p>
                      <a:pPr algn="l" fontAlgn="b"/>
                      <a:r>
                        <a:rPr lang="x-none" sz="900" b="0" i="0" u="none" strike="noStrike">
                          <a:solidFill>
                            <a:srgbClr val="000000"/>
                          </a:solidFill>
                          <a:effectLst/>
                          <a:latin typeface="Calibri" panose="020F0502020204030204" pitchFamily="34" charset="0"/>
                        </a:rPr>
                        <a:t>South Boston</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6 %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1F8F6"/>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8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D"/>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AFCFE"/>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B"/>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48 %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A6DAB5"/>
                    </a:solidFill>
                  </a:tcPr>
                </a:tc>
                <a:tc>
                  <a:txBody>
                    <a:bodyPr/>
                    <a:lstStyle/>
                    <a:p>
                      <a:pPr algn="r" fontAlgn="b"/>
                      <a:r>
                        <a:rPr lang="x-none" sz="900" b="0" i="0" u="none" strike="noStrike">
                          <a:solidFill>
                            <a:srgbClr val="000000"/>
                          </a:solidFill>
                          <a:effectLst/>
                          <a:latin typeface="Calibri" panose="020F0502020204030204" pitchFamily="34" charset="0"/>
                        </a:rPr>
                        <a:t>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FF7F4"/>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4F9F8"/>
                    </a:solidFill>
                  </a:tcPr>
                </a:tc>
                <a:extLst>
                  <a:ext uri="{0D108BD9-81ED-4DB2-BD59-A6C34878D82A}">
                    <a16:rowId xmlns:a16="http://schemas.microsoft.com/office/drawing/2014/main" val="927929866"/>
                  </a:ext>
                </a:extLst>
              </a:tr>
              <a:tr h="167185">
                <a:tc>
                  <a:txBody>
                    <a:bodyPr/>
                    <a:lstStyle/>
                    <a:p>
                      <a:pPr algn="l" fontAlgn="b"/>
                      <a:r>
                        <a:rPr lang="x-none" sz="900" b="0" i="0" u="none" strike="noStrike">
                          <a:solidFill>
                            <a:srgbClr val="000000"/>
                          </a:solidFill>
                          <a:effectLst/>
                          <a:latin typeface="Calibri" panose="020F0502020204030204" pitchFamily="34" charset="0"/>
                        </a:rPr>
                        <a:t>South End</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9F5E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F"/>
                    </a:solidFill>
                  </a:tcPr>
                </a:tc>
                <a:tc>
                  <a:txBody>
                    <a:bodyPr/>
                    <a:lstStyle/>
                    <a:p>
                      <a:pPr algn="r" fontAlgn="b"/>
                      <a:r>
                        <a:rPr lang="x-none" sz="900" b="0" i="0" u="none" strike="noStrike">
                          <a:solidFill>
                            <a:srgbClr val="000000"/>
                          </a:solidFill>
                          <a:effectLst/>
                          <a:latin typeface="Calibri" panose="020F0502020204030204" pitchFamily="34" charset="0"/>
                        </a:rPr>
                        <a:t>7 %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FF7F4"/>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D"/>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3 %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7FAFA"/>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6FAFA"/>
                    </a:solidFill>
                  </a:tcPr>
                </a:tc>
                <a:tc>
                  <a:txBody>
                    <a:bodyPr/>
                    <a:lstStyle/>
                    <a:p>
                      <a:pPr algn="r" fontAlgn="b"/>
                      <a:r>
                        <a:rPr lang="x-none" sz="900" b="0" i="0" u="none" strike="noStrike">
                          <a:solidFill>
                            <a:srgbClr val="000000"/>
                          </a:solidFill>
                          <a:effectLst/>
                          <a:latin typeface="Calibri" panose="020F0502020204030204" pitchFamily="34" charset="0"/>
                        </a:rPr>
                        <a:t>21 %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6EDD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extLst>
                  <a:ext uri="{0D108BD9-81ED-4DB2-BD59-A6C34878D82A}">
                    <a16:rowId xmlns:a16="http://schemas.microsoft.com/office/drawing/2014/main" val="1584081201"/>
                  </a:ext>
                </a:extLst>
              </a:tr>
              <a:tr h="167185">
                <a:tc>
                  <a:txBody>
                    <a:bodyPr/>
                    <a:lstStyle/>
                    <a:p>
                      <a:pPr algn="l" fontAlgn="b"/>
                      <a:r>
                        <a:rPr lang="x-none" sz="900" b="0" i="0" u="none" strike="noStrike">
                          <a:solidFill>
                            <a:srgbClr val="000000"/>
                          </a:solidFill>
                          <a:effectLst/>
                          <a:latin typeface="Calibri" panose="020F0502020204030204" pitchFamily="34" charset="0"/>
                        </a:rPr>
                        <a:t>West Roxbury</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41 %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B2DEB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15 %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1F1E7"/>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2 %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9FBFC"/>
                    </a:solidFill>
                  </a:tcPr>
                </a:tc>
                <a:tc>
                  <a:txBody>
                    <a:bodyPr/>
                    <a:lstStyle/>
                    <a:p>
                      <a:pPr algn="r" fontAlgn="b"/>
                      <a:r>
                        <a:rPr lang="x-none" sz="900" b="0" i="0" u="none" strike="noStrike">
                          <a:solidFill>
                            <a:srgbClr val="000000"/>
                          </a:solidFill>
                          <a:effectLst/>
                          <a:latin typeface="Calibri" panose="020F0502020204030204" pitchFamily="34" charset="0"/>
                        </a:rPr>
                        <a:t>15 %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E2F2E8"/>
                    </a:solidFill>
                  </a:tcPr>
                </a:tc>
                <a:tc>
                  <a:txBody>
                    <a:bodyPr/>
                    <a:lstStyle/>
                    <a:p>
                      <a:pPr algn="r" fontAlgn="b"/>
                      <a:r>
                        <a:rPr lang="x-none" sz="900" b="0" i="0" u="none" strike="noStrike">
                          <a:solidFill>
                            <a:srgbClr val="000000"/>
                          </a:solidFill>
                          <a:effectLst/>
                          <a:latin typeface="Calibri" panose="020F0502020204030204" pitchFamily="34" charset="0"/>
                        </a:rPr>
                        <a:t>1 %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BFCFE"/>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CFCFF"/>
                    </a:solidFill>
                  </a:tcPr>
                </a:tc>
                <a:tc>
                  <a:txBody>
                    <a:bodyPr/>
                    <a:lstStyle/>
                    <a:p>
                      <a:pPr algn="r" fontAlgn="b"/>
                      <a:r>
                        <a:rPr lang="x-none" sz="900" b="0" i="0" u="none" strike="noStrike">
                          <a:solidFill>
                            <a:srgbClr val="000000"/>
                          </a:solidFill>
                          <a:effectLst/>
                          <a:latin typeface="Calibri" panose="020F0502020204030204" pitchFamily="34" charset="0"/>
                        </a:rPr>
                        <a:t>69 %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80CA94"/>
                    </a:solidFill>
                  </a:tcPr>
                </a:tc>
                <a:tc>
                  <a:txBody>
                    <a:bodyPr/>
                    <a:lstStyle/>
                    <a:p>
                      <a:pPr algn="r" fontAlgn="b"/>
                      <a:r>
                        <a:rPr lang="x-none" sz="900" b="0" i="0" u="none" strike="noStrike">
                          <a:solidFill>
                            <a:srgbClr val="000000"/>
                          </a:solidFill>
                          <a:effectLst/>
                          <a:latin typeface="Calibri" panose="020F0502020204030204" pitchFamily="34" charset="0"/>
                        </a:rPr>
                        <a:t>4 %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F4F9F9"/>
                    </a:solidFill>
                  </a:tcPr>
                </a:tc>
                <a:extLst>
                  <a:ext uri="{0D108BD9-81ED-4DB2-BD59-A6C34878D82A}">
                    <a16:rowId xmlns:a16="http://schemas.microsoft.com/office/drawing/2014/main" val="2439073785"/>
                  </a:ext>
                </a:extLst>
              </a:tr>
              <a:tr h="167185">
                <a:tc>
                  <a:txBody>
                    <a:bodyPr/>
                    <a:lstStyle/>
                    <a:p>
                      <a:pPr algn="l" fontAlgn="b"/>
                      <a:r>
                        <a:rPr lang="x-none" sz="900" b="1" i="0" u="none" strike="noStrike">
                          <a:solidFill>
                            <a:srgbClr val="000000"/>
                          </a:solidFill>
                          <a:effectLst/>
                          <a:latin typeface="Calibri" panose="020F0502020204030204" pitchFamily="34" charset="0"/>
                        </a:rPr>
                        <a:t>Total general</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tc>
                  <a:txBody>
                    <a:bodyPr/>
                    <a:lstStyle/>
                    <a:p>
                      <a:pPr algn="r" fontAlgn="b"/>
                      <a:r>
                        <a:rPr lang="x-none" sz="900" b="1" i="0" u="none" strike="noStrike">
                          <a:solidFill>
                            <a:srgbClr val="000000"/>
                          </a:solidFill>
                          <a:effectLst/>
                          <a:latin typeface="Calibri" panose="020F0502020204030204" pitchFamily="34" charset="0"/>
                        </a:rPr>
                        <a:t>100 %</a:t>
                      </a:r>
                    </a:p>
                  </a:txBody>
                  <a:tcPr marL="8960" marR="8960" marT="8960" marB="0" anchor="b">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D9E1F2"/>
                    </a:solidFill>
                  </a:tcPr>
                </a:tc>
                <a:extLst>
                  <a:ext uri="{0D108BD9-81ED-4DB2-BD59-A6C34878D82A}">
                    <a16:rowId xmlns:a16="http://schemas.microsoft.com/office/drawing/2014/main" val="4040872442"/>
                  </a:ext>
                </a:extLst>
              </a:tr>
            </a:tbl>
          </a:graphicData>
        </a:graphic>
      </p:graphicFrame>
      <p:sp>
        <p:nvSpPr>
          <p:cNvPr id="10" name="TextBox 9">
            <a:extLst>
              <a:ext uri="{FF2B5EF4-FFF2-40B4-BE49-F238E27FC236}">
                <a16:creationId xmlns:a16="http://schemas.microsoft.com/office/drawing/2014/main" id="{75189B89-03E7-4ED4-9D38-E16FBB1F6167}"/>
              </a:ext>
            </a:extLst>
          </p:cNvPr>
          <p:cNvSpPr txBox="1"/>
          <p:nvPr/>
        </p:nvSpPr>
        <p:spPr>
          <a:xfrm>
            <a:off x="251280" y="5597481"/>
            <a:ext cx="10978514" cy="77200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50"/>
              </a:spcAft>
              <a:buClr>
                <a:srgbClr val="27ACAA"/>
              </a:buClr>
              <a:buSzPct val="70000"/>
              <a:buFontTx/>
              <a:buNone/>
              <a:tabLst/>
              <a:defRPr/>
            </a:pPr>
            <a:r>
              <a:rPr kumimoji="0" lang="x-none" sz="1000" b="1" i="1" u="none" strike="noStrike" kern="1200" cap="none" spc="0" normalizeH="0" baseline="0" noProof="0">
                <a:ln>
                  <a:noFill/>
                </a:ln>
                <a:solidFill>
                  <a:srgbClr val="2E2E38"/>
                </a:solidFill>
                <a:effectLst/>
                <a:uLnTx/>
                <a:uFillTx/>
                <a:latin typeface="EYInterstate Light"/>
                <a:ea typeface="+mn-ea"/>
                <a:cs typeface="+mn-cs"/>
              </a:rPr>
              <a:t>Nota</a:t>
            </a:r>
            <a:r>
              <a:rPr kumimoji="0" lang="x-none" sz="1000" b="0" i="1" u="none" strike="noStrike" kern="1200" cap="none" spc="0" normalizeH="0" baseline="0" noProof="0">
                <a:ln>
                  <a:noFill/>
                </a:ln>
                <a:solidFill>
                  <a:srgbClr val="2E2E38"/>
                </a:solidFill>
                <a:effectLst/>
                <a:uLnTx/>
                <a:uFillTx/>
                <a:latin typeface="EYInterstate Light"/>
                <a:ea typeface="+mn-ea"/>
                <a:cs typeface="+mn-cs"/>
              </a:rPr>
              <a:t>: Se excluyeron varias ciudades/vecindarios de este mapa de calor porque contenían una pequeña cantidad de estudiantes (menos de cinco estudiantes cada uno, excepto Lynn, que tenía siete estudiantes) y no formaban parte de la ciudad de Boston. </a:t>
            </a:r>
          </a:p>
          <a:p>
            <a:pPr marL="0" marR="0" lvl="0" indent="0" algn="l" defTabSz="914400" rtl="0" eaLnBrk="1" fontAlgn="auto" latinLnBrk="0" hangingPunct="1">
              <a:lnSpc>
                <a:spcPct val="100000"/>
              </a:lnSpc>
              <a:spcBef>
                <a:spcPts val="0"/>
              </a:spcBef>
              <a:spcAft>
                <a:spcPts val="45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mn-ea"/>
                <a:cs typeface="+mn-cs"/>
              </a:rPr>
              <a:t>Esta lista incluye: 'Beverly', 'Braintree', 'Brockton', 'Brookline', 'Cambridge', 'Chelsea', 'Dedham’, ‘East Lynn', 'Framingham', 'Lynn', 'Malden', 'Medford', 'Newton', 'Randolph', 'Swansea’, 'Waltham/North Waltham', 'Waltham/South Waltham', 'West Lynn’.</a:t>
            </a:r>
          </a:p>
        </p:txBody>
      </p:sp>
      <p:sp>
        <p:nvSpPr>
          <p:cNvPr id="13" name="source_6380420058075255931" descr="Fuente">
            <a:extLst>
              <a:ext uri="{FF2B5EF4-FFF2-40B4-BE49-F238E27FC236}">
                <a16:creationId xmlns:a16="http://schemas.microsoft.com/office/drawing/2014/main" id="{52EDC48F-FB6B-45B2-9D27-38030CFD6B2B}"/>
              </a:ext>
            </a:extLst>
          </p:cNvPr>
          <p:cNvSpPr txBox="1"/>
          <p:nvPr/>
        </p:nvSpPr>
        <p:spPr>
          <a:xfrm>
            <a:off x="686243" y="6544796"/>
            <a:ext cx="2708310" cy="10464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Archivos de asignación de estudiantes de BPS</a:t>
            </a:r>
          </a:p>
        </p:txBody>
      </p:sp>
      <p:sp>
        <p:nvSpPr>
          <p:cNvPr id="14" name="TextBox 13">
            <a:extLst>
              <a:ext uri="{FF2B5EF4-FFF2-40B4-BE49-F238E27FC236}">
                <a16:creationId xmlns:a16="http://schemas.microsoft.com/office/drawing/2014/main" id="{5C059D11-0E45-40D7-912D-3C319F9213C1}"/>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8D8CB2AB-7C78-46EC-82A3-3EC680867F9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6">
            <a:extLst>
              <a:ext uri="{FF2B5EF4-FFF2-40B4-BE49-F238E27FC236}">
                <a16:creationId xmlns:a16="http://schemas.microsoft.com/office/drawing/2014/main" id="{FFF87F16-0037-10C4-2C4E-417D50BFD842}"/>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73131313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4FEB6395-9A67-4751-881F-740FECEF846B}"/>
              </a:ext>
            </a:extLst>
          </p:cNvPr>
          <p:cNvSpPr>
            <a:spLocks noGrp="1"/>
          </p:cNvSpPr>
          <p:nvPr>
            <p:ph type="title"/>
          </p:nvPr>
        </p:nvSpPr>
        <p:spPr/>
        <p:txBody>
          <a:bodyPr vert="horz"/>
          <a:lstStyle/>
          <a:p>
            <a:r>
              <a:rPr lang="x-none"/>
              <a:t>Apéndice</a:t>
            </a:r>
            <a:br/>
            <a:r>
              <a:rPr lang="x-none" sz="1600"/>
              <a:t>Análisis de ubicación del estudiante: clasificaciones de servicios escolares utilizadas para este análisis </a:t>
            </a:r>
          </a:p>
        </p:txBody>
      </p:sp>
      <p:sp>
        <p:nvSpPr>
          <p:cNvPr id="23" name="Rectangle 22">
            <a:extLst>
              <a:ext uri="{FF2B5EF4-FFF2-40B4-BE49-F238E27FC236}">
                <a16:creationId xmlns:a16="http://schemas.microsoft.com/office/drawing/2014/main" id="{410FE212-542B-41C4-9804-7841236BFAD4}"/>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26" name="Arrow: Left-Right 25">
            <a:extLst>
              <a:ext uri="{FF2B5EF4-FFF2-40B4-BE49-F238E27FC236}">
                <a16:creationId xmlns:a16="http://schemas.microsoft.com/office/drawing/2014/main" id="{F1D57BF7-9EF0-4CF2-A3DD-8EECE6B4497B}"/>
              </a:ext>
            </a:extLst>
          </p:cNvPr>
          <p:cNvSpPr/>
          <p:nvPr/>
        </p:nvSpPr>
        <p:spPr>
          <a:xfrm>
            <a:off x="882782" y="1022352"/>
            <a:ext cx="457154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tradicionales</a:t>
            </a:r>
            <a:r>
              <a:rPr kumimoji="0" lang="x-none" sz="1200" b="1" i="0" u="none" strike="noStrike" kern="1200" cap="none" spc="0" normalizeH="0" baseline="30000" noProof="0">
                <a:ln>
                  <a:noFill/>
                </a:ln>
                <a:solidFill>
                  <a:srgbClr val="2E2E38"/>
                </a:solidFill>
                <a:effectLst/>
                <a:uLnTx/>
                <a:uFillTx/>
                <a:latin typeface="EYInterstate Light"/>
                <a:ea typeface="+mn-ea"/>
                <a:cs typeface="+mn-cs"/>
              </a:rPr>
              <a:t>1</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9" name="Straight Connector 28">
            <a:extLst>
              <a:ext uri="{FF2B5EF4-FFF2-40B4-BE49-F238E27FC236}">
                <a16:creationId xmlns:a16="http://schemas.microsoft.com/office/drawing/2014/main" id="{DE4C74B6-F944-4415-985F-BCA0CF121C13}"/>
              </a:ext>
              <a:ext uri="{C183D7F6-B498-43B3-948B-1728B52AA6E4}">
                <adec:decorative xmlns:adec="http://schemas.microsoft.com/office/drawing/2017/decorative" val="1"/>
              </a:ext>
            </a:extLst>
          </p:cNvPr>
          <p:cNvCxnSpPr>
            <a:stCxn id="26" idx="4"/>
            <a:endCxn id="26" idx="6"/>
          </p:cNvCxnSpPr>
          <p:nvPr/>
        </p:nvCxnSpPr>
        <p:spPr>
          <a:xfrm>
            <a:off x="882782" y="1279721"/>
            <a:ext cx="457154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Content Placeholder 3">
            <a:extLst>
              <a:ext uri="{FF2B5EF4-FFF2-40B4-BE49-F238E27FC236}">
                <a16:creationId xmlns:a16="http://schemas.microsoft.com/office/drawing/2014/main" id="{E6C47193-77FF-4477-B7AC-CF0F96CA543C}"/>
              </a:ext>
            </a:extLst>
          </p:cNvPr>
          <p:cNvSpPr txBox="1">
            <a:spLocks/>
          </p:cNvSpPr>
          <p:nvPr/>
        </p:nvSpPr>
        <p:spPr>
          <a:xfrm>
            <a:off x="710727" y="1341037"/>
            <a:ext cx="5029200" cy="3017520"/>
          </a:xfrm>
          <a:prstGeom prst="rect">
            <a:avLst/>
          </a:prstGeom>
        </p:spPr>
        <p:txBody>
          <a:bodyPr wrap="square" lIns="0" tIns="0" rIns="0" bIns="0" numCol="3">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Adams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Alighieri Dante Montessori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Baldwin Early Learning Pilot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Bates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Beethoven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Blackstone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Bradley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Channing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Chittick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Clap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Conley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Dever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East Boston Early Education Center</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Ellis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Ellison-Parks Early Education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Everett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Grew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Guild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Hale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Harvard-Kent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Haynes Early Education Center</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Henderson K-12 Inclusion School Lower</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Higginson Inclusion K0-2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Holmes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Kennedy John F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Kennedy Patrick J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Kenny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Lee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Manning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Mason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Mather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Mattahunt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Mendell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Mozart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O'Donnell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Otis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Perkins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Perry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Philbrick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Quincy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Russell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Shaw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Sumner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Taylor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Tynan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UP Academy Holland</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West Zone Early Learning Center</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Winship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Winthrop Elementary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44" name="Arrow: Left-Right 43">
            <a:extLst>
              <a:ext uri="{FF2B5EF4-FFF2-40B4-BE49-F238E27FC236}">
                <a16:creationId xmlns:a16="http://schemas.microsoft.com/office/drawing/2014/main" id="{E5D0305D-94E0-4D0F-A79A-AF39BFCF527F}"/>
              </a:ext>
            </a:extLst>
          </p:cNvPr>
          <p:cNvSpPr/>
          <p:nvPr/>
        </p:nvSpPr>
        <p:spPr>
          <a:xfrm>
            <a:off x="882782" y="4438652"/>
            <a:ext cx="457154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especializadas,</a:t>
            </a:r>
            <a:r>
              <a:rPr kumimoji="0" lang="x-none" sz="1200" b="1" i="0" u="none" strike="noStrike" kern="1200" cap="none" spc="0" normalizeH="0" baseline="30000" noProof="0">
                <a:ln>
                  <a:noFill/>
                </a:ln>
                <a:solidFill>
                  <a:srgbClr val="2E2E38"/>
                </a:solidFill>
                <a:effectLst/>
                <a:uLnTx/>
                <a:uFillTx/>
                <a:latin typeface="EYInterstate Light"/>
                <a:ea typeface="+mn-ea"/>
                <a:cs typeface="+mn-cs"/>
              </a:rPr>
              <a:t>2</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5" name="Straight Connector 44">
            <a:extLst>
              <a:ext uri="{FF2B5EF4-FFF2-40B4-BE49-F238E27FC236}">
                <a16:creationId xmlns:a16="http://schemas.microsoft.com/office/drawing/2014/main" id="{A97AC19C-DF7D-4BE6-8BD1-F1AE211837F3}"/>
              </a:ext>
              <a:ext uri="{C183D7F6-B498-43B3-948B-1728B52AA6E4}">
                <adec:decorative xmlns:adec="http://schemas.microsoft.com/office/drawing/2017/decorative" val="1"/>
              </a:ext>
            </a:extLst>
          </p:cNvPr>
          <p:cNvCxnSpPr>
            <a:stCxn id="44" idx="4"/>
            <a:endCxn id="44" idx="6"/>
          </p:cNvCxnSpPr>
          <p:nvPr/>
        </p:nvCxnSpPr>
        <p:spPr>
          <a:xfrm>
            <a:off x="882782" y="4696021"/>
            <a:ext cx="457154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Content Placeholder 3">
            <a:extLst>
              <a:ext uri="{FF2B5EF4-FFF2-40B4-BE49-F238E27FC236}">
                <a16:creationId xmlns:a16="http://schemas.microsoft.com/office/drawing/2014/main" id="{462AAE80-8279-492E-9D78-D34E78C1F85D}"/>
              </a:ext>
            </a:extLst>
          </p:cNvPr>
          <p:cNvSpPr txBox="1">
            <a:spLocks/>
          </p:cNvSpPr>
          <p:nvPr/>
        </p:nvSpPr>
        <p:spPr>
          <a:xfrm>
            <a:off x="710727" y="4753851"/>
            <a:ext cx="5029200" cy="123111"/>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a:t>
            </a:r>
            <a:r>
              <a:rPr kumimoji="0" lang="x-none" sz="800" b="0" i="0" u="none" strike="noStrike" kern="1200" cap="none" spc="0" normalizeH="0" baseline="30000" noProof="0">
                <a:ln>
                  <a:noFill/>
                </a:ln>
                <a:solidFill>
                  <a:srgbClr val="2E2E38"/>
                </a:solidFill>
                <a:effectLst/>
                <a:uLnTx/>
                <a:uFillTx/>
                <a:latin typeface="EYInterstate Light" panose="02000506000000020004" pitchFamily="2" charset="0"/>
                <a:ea typeface="Verdana" panose="020B0604030504040204" pitchFamily="34" charset="0"/>
                <a:cs typeface="+mn-cs"/>
              </a:rPr>
              <a:t>3</a:t>
            </a: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Elementary School</a:t>
            </a:r>
          </a:p>
        </p:txBody>
      </p:sp>
      <p:sp>
        <p:nvSpPr>
          <p:cNvPr id="40" name="Arrow: Left-Right 39">
            <a:extLst>
              <a:ext uri="{FF2B5EF4-FFF2-40B4-BE49-F238E27FC236}">
                <a16:creationId xmlns:a16="http://schemas.microsoft.com/office/drawing/2014/main" id="{0D1C38A7-9DD9-4190-91A5-C05BAE5197D1}"/>
              </a:ext>
            </a:extLst>
          </p:cNvPr>
          <p:cNvSpPr/>
          <p:nvPr/>
        </p:nvSpPr>
        <p:spPr>
          <a:xfrm>
            <a:off x="6367702" y="1022350"/>
            <a:ext cx="457154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tradicionales</a:t>
            </a:r>
            <a:r>
              <a:rPr kumimoji="0" lang="x-none" sz="1200" b="1" i="0" u="none" strike="noStrike" kern="1200" cap="none" spc="0" normalizeH="0" baseline="30000" noProof="0">
                <a:ln>
                  <a:noFill/>
                </a:ln>
                <a:solidFill>
                  <a:srgbClr val="2E2E38"/>
                </a:solidFill>
                <a:effectLst/>
                <a:uLnTx/>
                <a:uFillTx/>
                <a:latin typeface="EYInterstate Light"/>
                <a:ea typeface="+mn-ea"/>
                <a:cs typeface="+mn-cs"/>
              </a:rPr>
              <a:t>4</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no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1" name="Straight Connector 40">
            <a:extLst>
              <a:ext uri="{FF2B5EF4-FFF2-40B4-BE49-F238E27FC236}">
                <a16:creationId xmlns:a16="http://schemas.microsoft.com/office/drawing/2014/main" id="{B4DE7B71-F924-4645-A9E4-D5409D89BEEF}"/>
              </a:ext>
              <a:ext uri="{C183D7F6-B498-43B3-948B-1728B52AA6E4}">
                <adec:decorative xmlns:adec="http://schemas.microsoft.com/office/drawing/2017/decorative" val="1"/>
              </a:ext>
            </a:extLst>
          </p:cNvPr>
          <p:cNvCxnSpPr>
            <a:stCxn id="40" idx="4"/>
            <a:endCxn id="40" idx="6"/>
          </p:cNvCxnSpPr>
          <p:nvPr/>
        </p:nvCxnSpPr>
        <p:spPr>
          <a:xfrm>
            <a:off x="6367702" y="1279719"/>
            <a:ext cx="457154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8" name="Content Placeholder 3">
            <a:extLst>
              <a:ext uri="{FF2B5EF4-FFF2-40B4-BE49-F238E27FC236}">
                <a16:creationId xmlns:a16="http://schemas.microsoft.com/office/drawing/2014/main" id="{59B22C4A-10DD-43DF-A238-9930F1D0471A}"/>
              </a:ext>
            </a:extLst>
          </p:cNvPr>
          <p:cNvSpPr txBox="1">
            <a:spLocks/>
          </p:cNvSpPr>
          <p:nvPr/>
        </p:nvSpPr>
        <p:spPr>
          <a:xfrm>
            <a:off x="6175498" y="1341037"/>
            <a:ext cx="5029200" cy="3017520"/>
          </a:xfrm>
          <a:prstGeom prst="rect">
            <a:avLst/>
          </a:prstGeom>
        </p:spPr>
        <p:txBody>
          <a:bodyPr wrap="square" lIns="0" tIns="0" rIns="0" bIns="0" numCol="3">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Another Course To College</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Community Leadership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Teachers Union K-8 Pilot</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Brighton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Burke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Charlestown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Community Academy of Science and Health</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Condon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Curley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Dearborn 6-12 STEM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East Boston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Edison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Eliot K-8 Innovation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English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Excel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Fenway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Frederick Pilot Middle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Gardner Pilot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Greenwood Sarah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Haley Pilot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Henderson K-12 Inclusion School Upper</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Hennigan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Hernandez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Higginson-Lewis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Hurley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Irving Middle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Jackson-Mann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Kilmer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King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Lee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Lyndon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Lyon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Lyon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Madison Park Technical Vocational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Margarita Muniz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Mario Umana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McKay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Mildred Avenue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Mission Hill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Murphy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New Mission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Ohrenberger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Orchard Gardens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Quincy Upper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Roosevelt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TechBoston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Timilty Middle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Tobin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Trotter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Warren-Prescott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Young Achievers K-8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53" name="Arrow: Left-Right 52">
            <a:extLst>
              <a:ext uri="{FF2B5EF4-FFF2-40B4-BE49-F238E27FC236}">
                <a16:creationId xmlns:a16="http://schemas.microsoft.com/office/drawing/2014/main" id="{96EBB2C9-C496-48DD-85A7-C920816D9BB6}"/>
              </a:ext>
            </a:extLst>
          </p:cNvPr>
          <p:cNvSpPr/>
          <p:nvPr/>
        </p:nvSpPr>
        <p:spPr>
          <a:xfrm>
            <a:off x="6367702" y="4438650"/>
            <a:ext cx="457154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especializadas, no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54" name="Straight Connector 53">
            <a:extLst>
              <a:ext uri="{FF2B5EF4-FFF2-40B4-BE49-F238E27FC236}">
                <a16:creationId xmlns:a16="http://schemas.microsoft.com/office/drawing/2014/main" id="{1A053436-CF48-4174-A533-38773CECE52E}"/>
              </a:ext>
              <a:ext uri="{C183D7F6-B498-43B3-948B-1728B52AA6E4}">
                <adec:decorative xmlns:adec="http://schemas.microsoft.com/office/drawing/2017/decorative" val="1"/>
              </a:ext>
            </a:extLst>
          </p:cNvPr>
          <p:cNvCxnSpPr>
            <a:stCxn id="53" idx="4"/>
            <a:endCxn id="53" idx="6"/>
          </p:cNvCxnSpPr>
          <p:nvPr/>
        </p:nvCxnSpPr>
        <p:spPr>
          <a:xfrm>
            <a:off x="6367702" y="4696019"/>
            <a:ext cx="457154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B0F697B2-51DA-4393-BFFA-05BFD54973CC}"/>
              </a:ext>
              <a:ext uri="{C183D7F6-B498-43B3-948B-1728B52AA6E4}">
                <adec:decorative xmlns:adec="http://schemas.microsoft.com/office/drawing/2017/decorative" val="1"/>
              </a:ext>
            </a:extLst>
          </p:cNvPr>
          <p:cNvGrpSpPr/>
          <p:nvPr/>
        </p:nvGrpSpPr>
        <p:grpSpPr>
          <a:xfrm>
            <a:off x="4370689" y="4822881"/>
            <a:ext cx="6834009" cy="1072577"/>
            <a:chOff x="4370689" y="4822881"/>
            <a:chExt cx="6834009" cy="1072577"/>
          </a:xfrm>
        </p:grpSpPr>
        <p:sp>
          <p:nvSpPr>
            <p:cNvPr id="47" name="Content Placeholder 3">
              <a:extLst>
                <a:ext uri="{FF2B5EF4-FFF2-40B4-BE49-F238E27FC236}">
                  <a16:creationId xmlns:a16="http://schemas.microsoft.com/office/drawing/2014/main" id="{E5D7C64A-AB29-423D-BACA-6A995BC0FF7D}"/>
                </a:ext>
              </a:extLst>
            </p:cNvPr>
            <p:cNvSpPr txBox="1">
              <a:spLocks/>
            </p:cNvSpPr>
            <p:nvPr/>
          </p:nvSpPr>
          <p:spPr>
            <a:xfrm>
              <a:off x="6175498" y="4822881"/>
              <a:ext cx="5029200" cy="1054135"/>
            </a:xfrm>
            <a:prstGeom prst="rect">
              <a:avLst/>
            </a:prstGeom>
          </p:spPr>
          <p:txBody>
            <a:bodyPr wrap="square" lIns="0" tIns="0" rIns="0" bIns="0" numCol="3">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Adult Tech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Arts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Collaborative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International High School &amp; Newcomers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Latin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Latin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Carter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Community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Greater Egleston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Horace Mann School for the Deaf Hard of Hearing</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Middle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Prep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So. End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O'Bryant School of Math &amp; Science*</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Snowden International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27" name="Callout_63804749004580674727" descr="&#10;">
              <a:extLst>
                <a:ext uri="{FF2B5EF4-FFF2-40B4-BE49-F238E27FC236}">
                  <a16:creationId xmlns:a16="http://schemas.microsoft.com/office/drawing/2014/main" id="{457A716B-CCF2-4CA1-8454-D559B5245F7B}"/>
                </a:ext>
              </a:extLst>
            </p:cNvPr>
            <p:cNvSpPr/>
            <p:nvPr>
              <p:custDataLst>
                <p:tags r:id="rId1"/>
              </p:custDataLst>
            </p:nvPr>
          </p:nvSpPr>
          <p:spPr>
            <a:xfrm>
              <a:off x="4370689" y="5304578"/>
              <a:ext cx="1587023" cy="590880"/>
            </a:xfrm>
            <a:prstGeom prst="wedgeRectCallout">
              <a:avLst>
                <a:gd name="adj1" fmla="val 61790"/>
                <a:gd name="adj2" fmla="val 1757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Las escuelas con asteriscos son escuelas de "examen" que no están incluidas en el análisis de ubicación</a:t>
              </a:r>
              <a:r>
                <a:rPr kumimoji="0" lang="en-US"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grpSp>
      <p:sp>
        <p:nvSpPr>
          <p:cNvPr id="51" name="footnote_6380420316088055392" descr="Nota al pie">
            <a:extLst>
              <a:ext uri="{FF2B5EF4-FFF2-40B4-BE49-F238E27FC236}">
                <a16:creationId xmlns:a16="http://schemas.microsoft.com/office/drawing/2014/main" id="{C93BF23E-903F-498C-9E34-3200A904AF60}"/>
              </a:ext>
            </a:extLst>
          </p:cNvPr>
          <p:cNvSpPr txBox="1"/>
          <p:nvPr/>
        </p:nvSpPr>
        <p:spPr>
          <a:xfrm>
            <a:off x="609917" y="5928231"/>
            <a:ext cx="10667180" cy="504823"/>
          </a:xfrm>
          <a:prstGeom prst="rect">
            <a:avLst/>
          </a:prstGeom>
          <a:noFill/>
        </p:spPr>
        <p:txBody>
          <a:bodyPr vert="horz" wrap="square" lIns="0" tIns="0" rIns="0" bIns="0" numCol="2"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Escuelas que solo reciben estudiantes en PK-6</a:t>
            </a:r>
            <a: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Escuelas que reciben estudiantes con discapacidades específicas, escuelas que requieren un examen </a:t>
            </a:r>
            <a:b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de ingreso o que están clasificadas por BPS como especializadas</a:t>
            </a:r>
            <a: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a:t>
            </a: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McKinley Schools tiene 4 escuelas en 1: las 4 escuelas se analizaron por separado</a:t>
            </a:r>
            <a: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Escuelas que reciben a cualquier estudiante de grados superiores a 6° grado: incluye PK-8, PK-12, escuela intermedia o escuela secundaria</a:t>
            </a:r>
            <a: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a:ln>
                <a:noFill/>
              </a:ln>
              <a:solidFill>
                <a:srgbClr val="FF0000"/>
              </a:solidFill>
              <a:effectLst/>
              <a:uLnTx/>
              <a:uFillTx/>
              <a:latin typeface="EYInterstate Light"/>
              <a:ea typeface="+mn-ea"/>
              <a:cs typeface="Arial" panose="020B0604020202020204" pitchFamily="34" charset="0"/>
            </a:endParaRPr>
          </a:p>
        </p:txBody>
      </p:sp>
      <p:sp>
        <p:nvSpPr>
          <p:cNvPr id="52" name="source_6380420058075255931" descr="Fuente">
            <a:extLst>
              <a:ext uri="{FF2B5EF4-FFF2-40B4-BE49-F238E27FC236}">
                <a16:creationId xmlns:a16="http://schemas.microsoft.com/office/drawing/2014/main" id="{AF26E326-0B14-4B22-96B0-38E5CB42E18C}"/>
              </a:ext>
            </a:extLst>
          </p:cNvPr>
          <p:cNvSpPr txBox="1"/>
          <p:nvPr/>
        </p:nvSpPr>
        <p:spPr>
          <a:xfrm>
            <a:off x="705097" y="6330023"/>
            <a:ext cx="5394078" cy="467820"/>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BPS; sitios web específicos de las escuelas; políticas de BPS y el DESE</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22" name="TextBox 21">
            <a:extLst>
              <a:ext uri="{FF2B5EF4-FFF2-40B4-BE49-F238E27FC236}">
                <a16:creationId xmlns:a16="http://schemas.microsoft.com/office/drawing/2014/main" id="{2561ECA2-1269-4CEE-B352-B9870B24D462}"/>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49AADA5D-03A8-4156-B8A3-EDD5E1B9AA5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6">
            <a:extLst>
              <a:ext uri="{FF2B5EF4-FFF2-40B4-BE49-F238E27FC236}">
                <a16:creationId xmlns:a16="http://schemas.microsoft.com/office/drawing/2014/main" id="{8EC8CEF8-2B1D-388A-1912-D6844C9B802E}"/>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3140145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0E9E255E-00F6-4097-A100-3EE4484BD01C}"/>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21772651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71" name="think-cell Slide" r:id="rId8" imgW="415" imgH="416" progId="TCLayout.ActiveDocument.1">
                  <p:embed/>
                </p:oleObj>
              </mc:Choice>
              <mc:Fallback>
                <p:oleObj name="think-cell Slide" r:id="rId8" imgW="415" imgH="416" progId="TCLayout.ActiveDocument.1">
                  <p:embed/>
                  <p:pic>
                    <p:nvPicPr>
                      <p:cNvPr id="5" name="Object 4" hidden="1">
                        <a:extLst>
                          <a:ext uri="{FF2B5EF4-FFF2-40B4-BE49-F238E27FC236}">
                            <a16:creationId xmlns:a16="http://schemas.microsoft.com/office/drawing/2014/main" id="{0E9E255E-00F6-4097-A100-3EE4484BD01C}"/>
                          </a:ext>
                          <a:ext uri="{C183D7F6-B498-43B3-948B-1728B52AA6E4}">
                            <adec:decorative xmlns:adec="http://schemas.microsoft.com/office/drawing/2017/decorative" val="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439FEDE-4960-47DA-A0C4-E0BA5E8BDD48}"/>
              </a:ext>
            </a:extLst>
          </p:cNvPr>
          <p:cNvSpPr>
            <a:spLocks noGrp="1"/>
          </p:cNvSpPr>
          <p:nvPr>
            <p:ph type="title"/>
          </p:nvPr>
        </p:nvSpPr>
        <p:spPr/>
        <p:txBody>
          <a:bodyPr vert="horz"/>
          <a:lstStyle/>
          <a:p>
            <a:r>
              <a:rPr lang="x-none"/>
              <a:t>Resumen ejecutivo (</a:t>
            </a:r>
            <a:r>
              <a:rPr lang="en-US"/>
              <a:t>8</a:t>
            </a:r>
            <a:r>
              <a:rPr lang="x-none"/>
              <a:t>/</a:t>
            </a:r>
            <a:r>
              <a:rPr lang="en-US"/>
              <a:t>8</a:t>
            </a:r>
            <a:r>
              <a:rPr lang="x-none"/>
              <a:t>)</a:t>
            </a:r>
            <a:br>
              <a:rPr/>
            </a:br>
            <a:endParaRPr lang="de-DE"/>
          </a:p>
        </p:txBody>
      </p:sp>
      <p:grpSp>
        <p:nvGrpSpPr>
          <p:cNvPr id="7" name="title_LHTitle_6380412299518300642" descr="Data domain opportunities for improvement">
            <a:extLst>
              <a:ext uri="{FF2B5EF4-FFF2-40B4-BE49-F238E27FC236}">
                <a16:creationId xmlns:a16="http://schemas.microsoft.com/office/drawing/2014/main" id="{DB6A423F-861A-45C0-B170-C3AFA88258C4}"/>
              </a:ext>
            </a:extLst>
          </p:cNvPr>
          <p:cNvGrpSpPr/>
          <p:nvPr>
            <p:custDataLst>
              <p:tags r:id="rId3"/>
            </p:custDataLst>
          </p:nvPr>
        </p:nvGrpSpPr>
        <p:grpSpPr>
          <a:xfrm>
            <a:off x="4363790" y="1043287"/>
            <a:ext cx="3936148" cy="257369"/>
            <a:chOff x="2832361" y="2087941"/>
            <a:chExt cx="4001310" cy="257369"/>
          </a:xfrm>
        </p:grpSpPr>
        <p:sp>
          <p:nvSpPr>
            <p:cNvPr id="8" name="Arrow: Left-Right 7">
              <a:extLst>
                <a:ext uri="{FF2B5EF4-FFF2-40B4-BE49-F238E27FC236}">
                  <a16:creationId xmlns:a16="http://schemas.microsoft.com/office/drawing/2014/main" id="{CCC769F1-9B5D-44A2-8231-31D379B5F36C}"/>
                </a:ext>
              </a:extLst>
            </p:cNvPr>
            <p:cNvSpPr/>
            <p:nvPr/>
          </p:nvSpPr>
          <p:spPr>
            <a:xfrm>
              <a:off x="2832361" y="2087941"/>
              <a:ext cx="400131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200" b="1">
                  <a:solidFill>
                    <a:schemeClr val="bg1"/>
                  </a:solidFill>
                </a:rPr>
                <a:t>Oportunidades de mejora de los dominios de datos</a:t>
              </a:r>
              <a:endParaRPr lang="en-US" sz="1200">
                <a:solidFill>
                  <a:schemeClr val="bg1"/>
                </a:solidFill>
              </a:endParaRPr>
            </a:p>
          </p:txBody>
        </p:sp>
        <p:cxnSp>
          <p:nvCxnSpPr>
            <p:cNvPr id="9" name="Straight Connector 8">
              <a:extLst>
                <a:ext uri="{FF2B5EF4-FFF2-40B4-BE49-F238E27FC236}">
                  <a16:creationId xmlns:a16="http://schemas.microsoft.com/office/drawing/2014/main" id="{F7DFE9B7-A455-4E4E-ABA0-D3FCC03E8348}"/>
                </a:ext>
              </a:extLst>
            </p:cNvPr>
            <p:cNvCxnSpPr>
              <a:stCxn id="8" idx="4"/>
              <a:endCxn id="8" idx="6"/>
            </p:cNvCxnSpPr>
            <p:nvPr/>
          </p:nvCxnSpPr>
          <p:spPr>
            <a:xfrm>
              <a:off x="2832361" y="2345310"/>
              <a:ext cx="4001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aphicFrame>
        <p:nvGraphicFramePr>
          <p:cNvPr id="10" name="Table 11">
            <a:extLst>
              <a:ext uri="{FF2B5EF4-FFF2-40B4-BE49-F238E27FC236}">
                <a16:creationId xmlns:a16="http://schemas.microsoft.com/office/drawing/2014/main" id="{789BC7C1-CA68-4C06-9A4F-7E6499AFD40C}"/>
              </a:ext>
            </a:extLst>
          </p:cNvPr>
          <p:cNvGraphicFramePr>
            <a:graphicFrameLocks/>
          </p:cNvGraphicFramePr>
          <p:nvPr>
            <p:extLst>
              <p:ext uri="{D42A27DB-BD31-4B8C-83A1-F6EECF244321}">
                <p14:modId xmlns:p14="http://schemas.microsoft.com/office/powerpoint/2010/main" val="2618777757"/>
              </p:ext>
            </p:extLst>
          </p:nvPr>
        </p:nvGraphicFramePr>
        <p:xfrm>
          <a:off x="3064837" y="1464349"/>
          <a:ext cx="6068678" cy="4441690"/>
        </p:xfrm>
        <a:graphic>
          <a:graphicData uri="http://schemas.openxmlformats.org/drawingml/2006/table">
            <a:tbl>
              <a:tblPr firstRow="1" bandRow="1">
                <a:tableStyleId>{F2DE63D5-997A-4646-A377-4702673A728D}</a:tableStyleId>
              </a:tblPr>
              <a:tblGrid>
                <a:gridCol w="414963">
                  <a:extLst>
                    <a:ext uri="{9D8B030D-6E8A-4147-A177-3AD203B41FA5}">
                      <a16:colId xmlns:a16="http://schemas.microsoft.com/office/drawing/2014/main" val="215802128"/>
                    </a:ext>
                  </a:extLst>
                </a:gridCol>
                <a:gridCol w="3038249">
                  <a:extLst>
                    <a:ext uri="{9D8B030D-6E8A-4147-A177-3AD203B41FA5}">
                      <a16:colId xmlns:a16="http://schemas.microsoft.com/office/drawing/2014/main" val="433030060"/>
                    </a:ext>
                  </a:extLst>
                </a:gridCol>
                <a:gridCol w="1307733">
                  <a:extLst>
                    <a:ext uri="{9D8B030D-6E8A-4147-A177-3AD203B41FA5}">
                      <a16:colId xmlns:a16="http://schemas.microsoft.com/office/drawing/2014/main" val="2418484499"/>
                    </a:ext>
                  </a:extLst>
                </a:gridCol>
                <a:gridCol w="1307733">
                  <a:extLst>
                    <a:ext uri="{9D8B030D-6E8A-4147-A177-3AD203B41FA5}">
                      <a16:colId xmlns:a16="http://schemas.microsoft.com/office/drawing/2014/main" val="504256504"/>
                    </a:ext>
                  </a:extLst>
                </a:gridCol>
              </a:tblGrid>
              <a:tr h="593244">
                <a:tc>
                  <a:txBody>
                    <a:bodyPr/>
                    <a:lstStyle/>
                    <a:p>
                      <a:pPr algn="ctr"/>
                      <a:r>
                        <a:rPr lang="x-none" sz="1200">
                          <a:solidFill>
                            <a:schemeClr val="tx1"/>
                          </a:solidFill>
                          <a:latin typeface="+mj-lt"/>
                        </a:rPr>
                        <a:t>N.°</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marL="0" marR="0" lvl="0" indent="0" algn="ctr" defTabSz="913943" rtl="0" eaLnBrk="1" fontAlgn="auto" latinLnBrk="0" hangingPunct="1">
                        <a:lnSpc>
                          <a:spcPct val="100000"/>
                        </a:lnSpc>
                        <a:spcBef>
                          <a:spcPts val="0"/>
                        </a:spcBef>
                        <a:spcAft>
                          <a:spcPts val="0"/>
                        </a:spcAft>
                        <a:buClrTx/>
                        <a:buSzTx/>
                        <a:buFontTx/>
                        <a:buNone/>
                        <a:tabLst/>
                        <a:defRPr/>
                      </a:pPr>
                      <a:r>
                        <a:rPr lang="x-none" sz="1200" b="1" kern="1200">
                          <a:solidFill>
                            <a:schemeClr val="tx1"/>
                          </a:solidFill>
                          <a:latin typeface="+mn-lt"/>
                          <a:ea typeface="+mn-ea"/>
                          <a:cs typeface="+mn-cs"/>
                        </a:rPr>
                        <a:t>Dominio de datos</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200">
                          <a:solidFill>
                            <a:schemeClr val="tx1"/>
                          </a:solidFill>
                          <a:latin typeface="+mj-lt"/>
                        </a:rPr>
                        <a:t>Oportunidades totales identificadas</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200">
                          <a:solidFill>
                            <a:schemeClr val="tx1"/>
                          </a:solidFill>
                          <a:latin typeface="+mj-lt"/>
                        </a:rPr>
                        <a:t>Número de página</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extLst>
                  <a:ext uri="{0D108BD9-81ED-4DB2-BD59-A6C34878D82A}">
                    <a16:rowId xmlns:a16="http://schemas.microsoft.com/office/drawing/2014/main" val="3853419591"/>
                  </a:ext>
                </a:extLst>
              </a:tr>
              <a:tr h="417458">
                <a:tc>
                  <a:txBody>
                    <a:bodyPr/>
                    <a:lstStyle/>
                    <a:p>
                      <a:pPr algn="ctr"/>
                      <a:r>
                        <a:rPr lang="x-none" sz="1100" b="1">
                          <a:solidFill>
                            <a:schemeClr val="tx1"/>
                          </a:solidFill>
                          <a:latin typeface="+mj-lt"/>
                        </a:rPr>
                        <a:t>1a</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lang="x-none" sz="1200">
                          <a:solidFill>
                            <a:schemeClr val="bg1"/>
                          </a:solidFill>
                          <a:latin typeface="+mj-lt"/>
                        </a:rPr>
                        <a:t>Participación en programas para estudiantes (Educación especial)</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b="0" kern="1200" noProof="0">
                          <a:solidFill>
                            <a:schemeClr val="bg1"/>
                          </a:solidFill>
                          <a:latin typeface="+mj-lt"/>
                          <a:ea typeface="+mn-ea"/>
                          <a:cs typeface="+mn-cs"/>
                        </a:rPr>
                        <a:t>8</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0" action="ppaction://hlinksldjump"/>
                        </a:rPr>
                        <a:t>33</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8333450"/>
                  </a:ext>
                </a:extLst>
              </a:tr>
              <a:tr h="417458">
                <a:tc>
                  <a:txBody>
                    <a:bodyPr/>
                    <a:lstStyle/>
                    <a:p>
                      <a:pPr algn="ctr"/>
                      <a:r>
                        <a:rPr lang="x-none" sz="1100" b="1">
                          <a:solidFill>
                            <a:schemeClr val="tx1"/>
                          </a:solidFill>
                          <a:latin typeface="+mj-lt"/>
                        </a:rPr>
                        <a:t>1b</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lang="x-none" sz="1200">
                          <a:solidFill>
                            <a:schemeClr val="bg1"/>
                          </a:solidFill>
                          <a:latin typeface="+mj-lt"/>
                        </a:rPr>
                        <a:t>Participación en programas para estudiantes (Estudiantes de Inglés)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b="0" kern="1200" noProof="0">
                          <a:solidFill>
                            <a:schemeClr val="bg1"/>
                          </a:solidFill>
                          <a:latin typeface="+mj-lt"/>
                          <a:ea typeface="+mn-ea"/>
                          <a:cs typeface="+mn-cs"/>
                        </a:rPr>
                        <a:t>3</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1" action="ppaction://hlinksldjump"/>
                        </a:rPr>
                        <a:t>36</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4839227"/>
                  </a:ext>
                </a:extLst>
              </a:tr>
              <a:tr h="417458">
                <a:tc>
                  <a:txBody>
                    <a:bodyPr/>
                    <a:lstStyle/>
                    <a:p>
                      <a:pPr marL="0" algn="ctr" defTabSz="914400" rtl="0" eaLnBrk="1" latinLnBrk="0" hangingPunct="1"/>
                      <a:r>
                        <a:rPr lang="x-none" sz="1100" b="1" kern="1200">
                          <a:solidFill>
                            <a:schemeClr val="tx1"/>
                          </a:solidFill>
                          <a:latin typeface="+mj-lt"/>
                          <a:ea typeface="+mn-ea"/>
                          <a:cs typeface="+mn-cs"/>
                        </a:rPr>
                        <a:t>2a</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r>
                        <a:rPr lang="x-none" sz="1200">
                          <a:solidFill>
                            <a:schemeClr val="bg1"/>
                          </a:solidFill>
                          <a:latin typeface="+mj-lt"/>
                        </a:rPr>
                        <a:t>Inscripción y egreso de estudiantes (inscripción) </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b="0" kern="1200">
                          <a:solidFill>
                            <a:schemeClr val="bg1">
                              <a:lumMod val="50000"/>
                            </a:schemeClr>
                          </a:solidFill>
                          <a:latin typeface="+mj-lt"/>
                          <a:ea typeface="+mn-ea"/>
                          <a:cs typeface="+mn-cs"/>
                        </a:rPr>
                        <a:t>2</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2" action="ppaction://hlinksldjump"/>
                        </a:rPr>
                        <a:t>39</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0480109"/>
                  </a:ext>
                </a:extLst>
              </a:tr>
              <a:tr h="417458">
                <a:tc>
                  <a:txBody>
                    <a:bodyPr/>
                    <a:lstStyle/>
                    <a:p>
                      <a:pPr marL="0" algn="ctr" defTabSz="914400" rtl="0" eaLnBrk="1" latinLnBrk="0" hangingPunct="1"/>
                      <a:r>
                        <a:rPr lang="x-none" sz="1100" b="1" kern="1200">
                          <a:solidFill>
                            <a:schemeClr val="tx1"/>
                          </a:solidFill>
                          <a:latin typeface="+mj-lt"/>
                          <a:ea typeface="+mn-ea"/>
                          <a:cs typeface="+mn-cs"/>
                        </a:rPr>
                        <a:t>2b</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r>
                        <a:rPr lang="x-none" sz="1200">
                          <a:solidFill>
                            <a:schemeClr val="bg1"/>
                          </a:solidFill>
                          <a:latin typeface="+mj-lt"/>
                        </a:rPr>
                        <a:t>Inscripción y egreso de estudiantes (bajas)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gn="ctr" defTabSz="914400" rtl="0" eaLnBrk="1" latinLnBrk="0" hangingPunct="1">
                        <a:buClrTx/>
                        <a:buSzPct val="75000"/>
                        <a:buFont typeface="Wingdings 3" panose="05040102010807070707" pitchFamily="18" charset="2"/>
                        <a:buNone/>
                      </a:pPr>
                      <a:r>
                        <a:rPr lang="x-none" sz="1200" b="0" kern="1200">
                          <a:solidFill>
                            <a:schemeClr val="bg1">
                              <a:lumMod val="50000"/>
                            </a:schemeClr>
                          </a:solidFill>
                          <a:latin typeface="+mj-lt"/>
                          <a:ea typeface="+mn-ea"/>
                          <a:cs typeface="+mn-cs"/>
                        </a:rPr>
                        <a:t>13</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3" action="ppaction://hlinksldjump"/>
                        </a:rPr>
                        <a:t>40</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8930633"/>
                  </a:ext>
                </a:extLst>
              </a:tr>
              <a:tr h="417458">
                <a:tc>
                  <a:txBody>
                    <a:bodyPr/>
                    <a:lstStyle/>
                    <a:p>
                      <a:pPr marL="0" algn="ctr" defTabSz="914400" rtl="0" eaLnBrk="1" latinLnBrk="0" hangingPunct="1"/>
                      <a:r>
                        <a:rPr lang="x-none" sz="1100" b="1" kern="1200">
                          <a:solidFill>
                            <a:schemeClr val="tx1"/>
                          </a:solidFill>
                          <a:latin typeface="+mj-lt"/>
                          <a:ea typeface="+mn-ea"/>
                          <a:cs typeface="+mn-cs"/>
                        </a:rPr>
                        <a:t>3</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1E783A"/>
                    </a:solidFill>
                  </a:tcPr>
                </a:tc>
                <a:tc>
                  <a:txBody>
                    <a:bodyPr/>
                    <a:lstStyle/>
                    <a:p>
                      <a:r>
                        <a:rPr lang="x-none" sz="1200">
                          <a:solidFill>
                            <a:schemeClr val="bg1"/>
                          </a:solidFill>
                          <a:latin typeface="+mj-lt"/>
                        </a:rPr>
                        <a:t>Sanciones disciplinarias a los estudiantes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b="0" kern="1200">
                          <a:solidFill>
                            <a:schemeClr val="bg1"/>
                          </a:solidFill>
                          <a:latin typeface="+mj-lt"/>
                          <a:ea typeface="+mn-ea"/>
                          <a:cs typeface="+mn-cs"/>
                        </a:rPr>
                        <a:t>4</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4" action="ppaction://hlinksldjump"/>
                        </a:rPr>
                        <a:t>44</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93595"/>
                  </a:ext>
                </a:extLst>
              </a:tr>
              <a:tr h="417458">
                <a:tc>
                  <a:txBody>
                    <a:bodyPr/>
                    <a:lstStyle/>
                    <a:p>
                      <a:pPr marL="0" algn="ctr" defTabSz="914400" rtl="0" eaLnBrk="1" latinLnBrk="0" hangingPunct="1"/>
                      <a:r>
                        <a:rPr lang="x-none" sz="1100" b="1" kern="1200">
                          <a:solidFill>
                            <a:schemeClr val="bg1"/>
                          </a:solidFill>
                          <a:latin typeface="+mj-lt"/>
                          <a:ea typeface="+mn-ea"/>
                          <a:cs typeface="+mn-cs"/>
                        </a:rPr>
                        <a:t>4</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8021"/>
                    </a:solidFill>
                  </a:tcPr>
                </a:tc>
                <a:tc>
                  <a:txBody>
                    <a:bodyPr/>
                    <a:lstStyle/>
                    <a:p>
                      <a:r>
                        <a:rPr lang="en-IN" sz="1200" err="1">
                          <a:solidFill>
                            <a:schemeClr val="bg1"/>
                          </a:solidFill>
                          <a:latin typeface="+mj-lt"/>
                        </a:rPr>
                        <a:t>Restricciones</a:t>
                      </a:r>
                      <a:r>
                        <a:rPr lang="x-none" sz="1200">
                          <a:solidFill>
                            <a:schemeClr val="bg1"/>
                          </a:solidFill>
                          <a:latin typeface="+mj-lt"/>
                        </a:rPr>
                        <a:t> de los estudiantes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kern="1200">
                          <a:solidFill>
                            <a:schemeClr val="bg1"/>
                          </a:solidFill>
                          <a:effectLst/>
                          <a:latin typeface="+mj-lt"/>
                          <a:ea typeface="+mn-ea"/>
                          <a:cs typeface="+mn-cs"/>
                        </a:rPr>
                        <a:t>10</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5" action="ppaction://hlinksldjump"/>
                        </a:rPr>
                        <a:t>47</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1119947"/>
                  </a:ext>
                </a:extLst>
              </a:tr>
              <a:tr h="417458">
                <a:tc>
                  <a:txBody>
                    <a:bodyPr/>
                    <a:lstStyle/>
                    <a:p>
                      <a:pPr marL="0" algn="ctr" defTabSz="914400" rtl="0" eaLnBrk="1" latinLnBrk="0" hangingPunct="1"/>
                      <a:r>
                        <a:rPr lang="x-none" sz="1100" b="1" kern="1200">
                          <a:solidFill>
                            <a:schemeClr val="tx1"/>
                          </a:solidFill>
                          <a:latin typeface="+mj-lt"/>
                          <a:ea typeface="+mn-ea"/>
                          <a:cs typeface="+mn-cs"/>
                        </a:rPr>
                        <a:t>5</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7E40E9"/>
                    </a:solidFill>
                  </a:tcPr>
                </a:tc>
                <a:tc>
                  <a:txBody>
                    <a:bodyPr/>
                    <a:lstStyle/>
                    <a:p>
                      <a:r>
                        <a:rPr lang="x-none" sz="1200">
                          <a:solidFill>
                            <a:schemeClr val="bg1"/>
                          </a:solidFill>
                          <a:latin typeface="+mj-lt"/>
                        </a:rPr>
                        <a:t>Funcionamiento puntual del autobús matutino </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lang="x-none" sz="1200" b="0" kern="1200" noProof="0">
                          <a:solidFill>
                            <a:schemeClr val="bg1">
                              <a:lumMod val="50000"/>
                            </a:schemeClr>
                          </a:solidFill>
                          <a:latin typeface="+mj-lt"/>
                          <a:ea typeface="+mn-ea"/>
                          <a:cs typeface="+mn-cs"/>
                        </a:rPr>
                        <a:t>14</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6" action="ppaction://hlinksldjump"/>
                        </a:rPr>
                        <a:t>50</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3190573"/>
                  </a:ext>
                </a:extLst>
              </a:tr>
              <a:tr h="417458">
                <a:tc>
                  <a:txBody>
                    <a:bodyPr/>
                    <a:lstStyle/>
                    <a:p>
                      <a:pPr marL="0" algn="ctr" defTabSz="914400" rtl="0" eaLnBrk="1" latinLnBrk="0" hangingPunct="1"/>
                      <a:r>
                        <a:rPr lang="x-none" sz="1100" b="1" kern="1200">
                          <a:solidFill>
                            <a:schemeClr val="tx1"/>
                          </a:solidFill>
                          <a:latin typeface="+mj-lt"/>
                          <a:ea typeface="+mn-ea"/>
                          <a:cs typeface="+mn-cs"/>
                        </a:rPr>
                        <a:t>6</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CC0000"/>
                    </a:solidFill>
                  </a:tcPr>
                </a:tc>
                <a:tc>
                  <a:txBody>
                    <a:bodyPr/>
                    <a:lstStyle/>
                    <a:p>
                      <a:r>
                        <a:rPr lang="x-none" sz="1200">
                          <a:solidFill>
                            <a:schemeClr val="bg1"/>
                          </a:solidFill>
                          <a:latin typeface="+mj-lt"/>
                        </a:rPr>
                        <a:t>Quejas de las familias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gn="ctr" defTabSz="914400" rtl="0" eaLnBrk="1" latinLnBrk="0" hangingPunct="1">
                        <a:buClrTx/>
                        <a:buSzPct val="75000"/>
                        <a:buFont typeface="Wingdings 3" panose="05040102010807070707" pitchFamily="18" charset="2"/>
                        <a:buNone/>
                      </a:pPr>
                      <a:r>
                        <a:rPr lang="x-none" sz="1200" b="0" kern="1200">
                          <a:solidFill>
                            <a:schemeClr val="bg2"/>
                          </a:solidFill>
                          <a:latin typeface="+mj-lt"/>
                          <a:ea typeface="+mn-ea"/>
                          <a:cs typeface="+mn-cs"/>
                        </a:rPr>
                        <a:t>7</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7" action="ppaction://hlinksldjump"/>
                        </a:rPr>
                        <a:t>55</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9608355"/>
                  </a:ext>
                </a:extLst>
              </a:tr>
              <a:tr h="417458">
                <a:tc>
                  <a:txBody>
                    <a:bodyPr/>
                    <a:lstStyle/>
                    <a:p>
                      <a:pPr marL="0" algn="ctr" defTabSz="914400" rtl="0" eaLnBrk="1" latinLnBrk="0" hangingPunct="1"/>
                      <a:r>
                        <a:rPr lang="x-none" sz="1100" b="1" kern="1200">
                          <a:solidFill>
                            <a:schemeClr val="bg1"/>
                          </a:solidFill>
                          <a:latin typeface="+mj-lt"/>
                          <a:ea typeface="+mn-ea"/>
                          <a:cs typeface="+mn-cs"/>
                        </a:rPr>
                        <a:t>7</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A766"/>
                    </a:solidFill>
                  </a:tcPr>
                </a:tc>
                <a:tc>
                  <a:txBody>
                    <a:bodyPr/>
                    <a:lstStyle/>
                    <a:p>
                      <a:r>
                        <a:rPr lang="x-none" sz="1200">
                          <a:solidFill>
                            <a:schemeClr val="bg1"/>
                          </a:solidFill>
                          <a:latin typeface="+mj-lt"/>
                        </a:rPr>
                        <a:t>Asignación de los estudiantes</a:t>
                      </a:r>
                      <a:endParaRPr lang="de-DE"/>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gn="ctr" defTabSz="914400" rtl="0" eaLnBrk="1" latinLnBrk="0" hangingPunct="1">
                        <a:buClrTx/>
                        <a:buSzPct val="75000"/>
                        <a:buFont typeface="Wingdings 3" panose="05040102010807070707" pitchFamily="18" charset="2"/>
                        <a:buNone/>
                      </a:pPr>
                      <a:r>
                        <a:rPr lang="x-none" sz="1200" b="0" kern="1200" spc="-30" baseline="0">
                          <a:solidFill>
                            <a:schemeClr val="bg2"/>
                          </a:solidFill>
                          <a:latin typeface="+mj-lt"/>
                          <a:ea typeface="+mn-ea"/>
                          <a:cs typeface="+mn-cs"/>
                        </a:rPr>
                        <a:t>No se evaluaron las oportunidades</a:t>
                      </a: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200" b="0" i="0" u="none" strike="noStrike" kern="1200" cap="none" spc="0" normalizeH="0" baseline="0" noProof="0">
                          <a:ln>
                            <a:noFill/>
                          </a:ln>
                          <a:solidFill>
                            <a:schemeClr val="bg1"/>
                          </a:solidFill>
                          <a:effectLst/>
                          <a:uLnTx/>
                          <a:uFillTx/>
                          <a:latin typeface="EYInterstate Light"/>
                          <a:ea typeface="+mn-ea"/>
                          <a:cs typeface="+mn-cs"/>
                          <a:hlinkClick r:id="rId18" action="ppaction://hlinksldjump"/>
                        </a:rPr>
                        <a:t>60</a:t>
                      </a:r>
                      <a:endParaRPr kumimoji="0" lang="en-US" sz="1200" b="0" i="0" u="none" strike="noStrike" kern="1200" cap="none" spc="0" normalizeH="0" baseline="0" noProof="0">
                        <a:ln>
                          <a:noFill/>
                        </a:ln>
                        <a:solidFill>
                          <a:schemeClr val="bg1"/>
                        </a:solidFill>
                        <a:effectLst/>
                        <a:uLnTx/>
                        <a:uFillTx/>
                        <a:latin typeface="EYInterstate Light"/>
                        <a:ea typeface="+mn-ea"/>
                        <a:cs typeface="+mn-cs"/>
                      </a:endParaRPr>
                    </a:p>
                  </a:txBody>
                  <a:tcPr marL="68544" marR="68544" marT="34272" marB="34272"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3197725"/>
                  </a:ext>
                </a:extLst>
              </a:tr>
            </a:tbl>
          </a:graphicData>
        </a:graphic>
      </p:graphicFrame>
      <p:sp>
        <p:nvSpPr>
          <p:cNvPr id="18" name="Text box_63808439026374256425">
            <a:extLst>
              <a:ext uri="{FF2B5EF4-FFF2-40B4-BE49-F238E27FC236}">
                <a16:creationId xmlns:a16="http://schemas.microsoft.com/office/drawing/2014/main" id="{CA60798F-1B5D-4431-8154-166CC1FE6418}"/>
              </a:ext>
            </a:extLst>
          </p:cNvPr>
          <p:cNvSpPr/>
          <p:nvPr>
            <p:custDataLst>
              <p:tags r:id="rId4"/>
            </p:custDataLst>
          </p:nvPr>
        </p:nvSpPr>
        <p:spPr>
          <a:xfrm>
            <a:off x="5903075" y="5984149"/>
            <a:ext cx="462178" cy="21544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r>
              <a:rPr lang="x-none" sz="1400" b="1">
                <a:solidFill>
                  <a:schemeClr val="bg1"/>
                </a:solidFill>
              </a:rPr>
              <a:t>Total</a:t>
            </a:r>
            <a:r>
              <a:rPr lang="x-none" sz="1400">
                <a:solidFill>
                  <a:schemeClr val="bg1"/>
                </a:solidFill>
              </a:rPr>
              <a:t>:</a:t>
            </a:r>
          </a:p>
        </p:txBody>
      </p:sp>
      <p:sp>
        <p:nvSpPr>
          <p:cNvPr id="19" name="Text box_63808439026374256425">
            <a:extLst>
              <a:ext uri="{FF2B5EF4-FFF2-40B4-BE49-F238E27FC236}">
                <a16:creationId xmlns:a16="http://schemas.microsoft.com/office/drawing/2014/main" id="{FDBA6588-DE5B-4B0A-9799-AF50EA3B0739}"/>
              </a:ext>
            </a:extLst>
          </p:cNvPr>
          <p:cNvSpPr/>
          <p:nvPr>
            <p:custDataLst>
              <p:tags r:id="rId5"/>
            </p:custDataLst>
          </p:nvPr>
        </p:nvSpPr>
        <p:spPr>
          <a:xfrm>
            <a:off x="7083266" y="5984149"/>
            <a:ext cx="221214" cy="21544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r>
              <a:rPr lang="x-none" sz="1400" b="1">
                <a:solidFill>
                  <a:schemeClr val="bg1"/>
                </a:solidFill>
              </a:rPr>
              <a:t>61</a:t>
            </a:r>
          </a:p>
        </p:txBody>
      </p:sp>
      <p:sp>
        <p:nvSpPr>
          <p:cNvPr id="14" name="TextBox 13">
            <a:extLst>
              <a:ext uri="{FF2B5EF4-FFF2-40B4-BE49-F238E27FC236}">
                <a16:creationId xmlns:a16="http://schemas.microsoft.com/office/drawing/2014/main" id="{2B503189-F486-4C88-8D31-C0FF031D436C}"/>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BEBB47CA-8F43-49AE-9EF1-1FA20EA61C90}"/>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AB631E5A-54D1-4520-82E8-2CD53E1573B7}"/>
              </a:ext>
            </a:extLst>
          </p:cNvPr>
          <p:cNvSpPr>
            <a:spLocks noGrp="1"/>
          </p:cNvSpPr>
          <p:nvPr>
            <p:ph type="sldNum" sz="quarter" idx="12"/>
          </p:nvPr>
        </p:nvSpPr>
        <p:spPr/>
        <p:txBody>
          <a:bodyPr/>
          <a:lstStyle/>
          <a:p>
            <a:r>
              <a:rPr lang="x-none"/>
              <a:t>Página </a:t>
            </a:r>
            <a:fld id="{F1BC30E3-FFE5-4B91-AA19-87A149EBB9EE}" type="slidenum">
              <a:rPr smtClean="0"/>
              <a:pPr/>
              <a:t>11</a:t>
            </a:fld>
            <a:endParaRPr/>
          </a:p>
        </p:txBody>
      </p:sp>
    </p:spTree>
    <p:extLst>
      <p:ext uri="{BB962C8B-B14F-4D97-AF65-F5344CB8AC3E}">
        <p14:creationId xmlns:p14="http://schemas.microsoft.com/office/powerpoint/2010/main" val="77809159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a:extLst>
              <a:ext uri="{FF2B5EF4-FFF2-40B4-BE49-F238E27FC236}">
                <a16:creationId xmlns:a16="http://schemas.microsoft.com/office/drawing/2014/main" id="{4FEB6395-9A67-4751-881F-740FECEF846B}"/>
              </a:ext>
            </a:extLst>
          </p:cNvPr>
          <p:cNvSpPr>
            <a:spLocks noGrp="1"/>
          </p:cNvSpPr>
          <p:nvPr>
            <p:ph type="title"/>
          </p:nvPr>
        </p:nvSpPr>
        <p:spPr/>
        <p:txBody>
          <a:bodyPr vert="horz"/>
          <a:lstStyle/>
          <a:p>
            <a:r>
              <a:rPr lang="x-none"/>
              <a:t>Apéndice</a:t>
            </a:r>
            <a:br/>
            <a:r>
              <a:rPr lang="x-none" sz="1600"/>
              <a:t>Análisis de ubicación del estudiante: escuelas especializadas</a:t>
            </a:r>
          </a:p>
        </p:txBody>
      </p:sp>
      <p:sp>
        <p:nvSpPr>
          <p:cNvPr id="23" name="Rectangle 22">
            <a:extLst>
              <a:ext uri="{FF2B5EF4-FFF2-40B4-BE49-F238E27FC236}">
                <a16:creationId xmlns:a16="http://schemas.microsoft.com/office/drawing/2014/main" id="{410FE212-542B-41C4-9804-7841236BFAD4}"/>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46" name="Arrow: Left-Right 45">
            <a:extLst>
              <a:ext uri="{FF2B5EF4-FFF2-40B4-BE49-F238E27FC236}">
                <a16:creationId xmlns:a16="http://schemas.microsoft.com/office/drawing/2014/main" id="{11CE685F-93CB-46A0-8590-4F8C91BA42F2}"/>
              </a:ext>
            </a:extLst>
          </p:cNvPr>
          <p:cNvSpPr/>
          <p:nvPr/>
        </p:nvSpPr>
        <p:spPr>
          <a:xfrm>
            <a:off x="3436003" y="1308008"/>
            <a:ext cx="501500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Tipos de escuelas especializadas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53" name="Straight Connector 52">
            <a:extLst>
              <a:ext uri="{FF2B5EF4-FFF2-40B4-BE49-F238E27FC236}">
                <a16:creationId xmlns:a16="http://schemas.microsoft.com/office/drawing/2014/main" id="{A02BBE95-368A-49AF-9D04-A02A4558738F}"/>
              </a:ext>
              <a:ext uri="{C183D7F6-B498-43B3-948B-1728B52AA6E4}">
                <adec:decorative xmlns:adec="http://schemas.microsoft.com/office/drawing/2017/decorative" val="1"/>
              </a:ext>
            </a:extLst>
          </p:cNvPr>
          <p:cNvCxnSpPr>
            <a:stCxn id="46" idx="4"/>
            <a:endCxn id="46" idx="6"/>
          </p:cNvCxnSpPr>
          <p:nvPr/>
        </p:nvCxnSpPr>
        <p:spPr>
          <a:xfrm>
            <a:off x="3436003" y="1565377"/>
            <a:ext cx="50150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 name="Arrow: Left-Right 88">
            <a:extLst>
              <a:ext uri="{FF2B5EF4-FFF2-40B4-BE49-F238E27FC236}">
                <a16:creationId xmlns:a16="http://schemas.microsoft.com/office/drawing/2014/main" id="{32D968AE-C039-4A28-A4E2-2D28C99A5772}"/>
              </a:ext>
              <a:ext uri="{C183D7F6-B498-43B3-948B-1728B52AA6E4}">
                <adec:decorative xmlns:adec="http://schemas.microsoft.com/office/drawing/2017/decorative" val="0"/>
              </a:ext>
            </a:extLst>
          </p:cNvPr>
          <p:cNvSpPr/>
          <p:nvPr/>
        </p:nvSpPr>
        <p:spPr>
          <a:xfrm>
            <a:off x="996514" y="1738679"/>
            <a:ext cx="3103682"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diurnas de educación especial</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90" name="Straight Connector 89">
            <a:extLst>
              <a:ext uri="{FF2B5EF4-FFF2-40B4-BE49-F238E27FC236}">
                <a16:creationId xmlns:a16="http://schemas.microsoft.com/office/drawing/2014/main" id="{5F35395D-B24D-4773-A9C8-72C702D0372D}"/>
              </a:ext>
              <a:ext uri="{C183D7F6-B498-43B3-948B-1728B52AA6E4}">
                <adec:decorative xmlns:adec="http://schemas.microsoft.com/office/drawing/2017/decorative" val="1"/>
              </a:ext>
            </a:extLst>
          </p:cNvPr>
          <p:cNvCxnSpPr>
            <a:stCxn id="89" idx="4"/>
            <a:endCxn id="89" idx="6"/>
          </p:cNvCxnSpPr>
          <p:nvPr/>
        </p:nvCxnSpPr>
        <p:spPr>
          <a:xfrm>
            <a:off x="996514" y="1980659"/>
            <a:ext cx="31036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7" name="Content Placeholder 3">
            <a:extLst>
              <a:ext uri="{FF2B5EF4-FFF2-40B4-BE49-F238E27FC236}">
                <a16:creationId xmlns:a16="http://schemas.microsoft.com/office/drawing/2014/main" id="{F5AFCA87-A221-44D4-AD63-1F2B20053AE1}"/>
              </a:ext>
            </a:extLst>
          </p:cNvPr>
          <p:cNvSpPr txBox="1">
            <a:spLocks/>
          </p:cNvSpPr>
          <p:nvPr/>
        </p:nvSpPr>
        <p:spPr>
          <a:xfrm>
            <a:off x="863126" y="2051648"/>
            <a:ext cx="3415515" cy="1791260"/>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9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Si bien todas las escuelas de BPS ofrecen servicios de educación especial, hay tres escuelas que se especializan en estudiantes con discapacidades específicas:</a:t>
            </a:r>
          </a:p>
          <a:p>
            <a:pPr marL="503238" marR="0" lvl="1" indent="-228600" algn="l" defTabSz="914390" rtl="0" eaLnBrk="1" fontAlgn="auto" latinLnBrk="0" hangingPunct="1">
              <a:lnSpc>
                <a:spcPct val="90000"/>
              </a:lnSpc>
              <a:spcBef>
                <a:spcPts val="300"/>
              </a:spcBef>
              <a:spcAft>
                <a:spcPts val="0"/>
              </a:spcAft>
              <a:buClr>
                <a:srgbClr val="2E2E38"/>
              </a:buClr>
              <a:buSzPct val="100000"/>
              <a:buFont typeface="+mj-lt"/>
              <a:buAutoNum type="arabicPeriod"/>
              <a:tabLst/>
              <a:defRPr/>
            </a:pPr>
            <a:r>
              <a:rPr kumimoji="0" lang="es-E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Horace Mann </a:t>
            </a:r>
            <a:r>
              <a:rPr kumimoji="0" lang="es-E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School</a:t>
            </a:r>
            <a:r>
              <a:rPr kumimoji="0" lang="es-E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para estudiantes sordos y con dificultades auditivas</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503238" marR="0" lvl="1" indent="-228600" algn="l" defTabSz="914390" rtl="0" eaLnBrk="1" fontAlgn="auto" latinLnBrk="0" hangingPunct="1">
              <a:lnSpc>
                <a:spcPct val="90000"/>
              </a:lnSpc>
              <a:spcBef>
                <a:spcPts val="300"/>
              </a:spcBef>
              <a:spcAft>
                <a:spcPts val="0"/>
              </a:spcAft>
              <a:buClr>
                <a:srgbClr val="2E2E38"/>
              </a:buClr>
              <a:buSzPct val="100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Carter School para estudiantes con retrasos cognitivos importantes</a:t>
            </a:r>
          </a:p>
          <a:p>
            <a:pPr marL="503238" marR="0" lvl="1" indent="-228600" algn="l" defTabSz="914390" rtl="0" eaLnBrk="1" fontAlgn="auto" latinLnBrk="0" hangingPunct="1">
              <a:lnSpc>
                <a:spcPct val="90000"/>
              </a:lnSpc>
              <a:spcBef>
                <a:spcPts val="300"/>
              </a:spcBef>
              <a:spcAft>
                <a:spcPts val="0"/>
              </a:spcAft>
              <a:buClr>
                <a:srgbClr val="2E2E38"/>
              </a:buClr>
              <a:buSzPct val="100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Schools para estudiantes con discapacidades emocionales y conductuales severas</a:t>
            </a:r>
          </a:p>
        </p:txBody>
      </p:sp>
      <p:sp>
        <p:nvSpPr>
          <p:cNvPr id="93" name="Arrow: Left-Right 92">
            <a:extLst>
              <a:ext uri="{FF2B5EF4-FFF2-40B4-BE49-F238E27FC236}">
                <a16:creationId xmlns:a16="http://schemas.microsoft.com/office/drawing/2014/main" id="{F973C0BD-2DC8-4D29-8576-E2E662EF1B18}"/>
              </a:ext>
            </a:extLst>
          </p:cNvPr>
          <p:cNvSpPr/>
          <p:nvPr/>
        </p:nvSpPr>
        <p:spPr>
          <a:xfrm>
            <a:off x="4444905" y="1738679"/>
            <a:ext cx="3103682"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de examen</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94" name="Straight Connector 93">
            <a:extLst>
              <a:ext uri="{FF2B5EF4-FFF2-40B4-BE49-F238E27FC236}">
                <a16:creationId xmlns:a16="http://schemas.microsoft.com/office/drawing/2014/main" id="{6CE850EE-5440-45F3-875F-A97B24FF536D}"/>
              </a:ext>
              <a:ext uri="{C183D7F6-B498-43B3-948B-1728B52AA6E4}">
                <adec:decorative xmlns:adec="http://schemas.microsoft.com/office/drawing/2017/decorative" val="1"/>
              </a:ext>
            </a:extLst>
          </p:cNvPr>
          <p:cNvCxnSpPr>
            <a:stCxn id="93" idx="4"/>
            <a:endCxn id="93" idx="6"/>
          </p:cNvCxnSpPr>
          <p:nvPr/>
        </p:nvCxnSpPr>
        <p:spPr>
          <a:xfrm>
            <a:off x="4444905" y="1980659"/>
            <a:ext cx="31036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1" name="Content Placeholder 3">
            <a:extLst>
              <a:ext uri="{FF2B5EF4-FFF2-40B4-BE49-F238E27FC236}">
                <a16:creationId xmlns:a16="http://schemas.microsoft.com/office/drawing/2014/main" id="{317AD336-32B4-42AB-BBFE-6991D66BC8E7}"/>
              </a:ext>
            </a:extLst>
          </p:cNvPr>
          <p:cNvSpPr txBox="1">
            <a:spLocks/>
          </p:cNvSpPr>
          <p:nvPr/>
        </p:nvSpPr>
        <p:spPr>
          <a:xfrm>
            <a:off x="4032552" y="2051648"/>
            <a:ext cx="3516035" cy="1104918"/>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518" marR="0" lvl="1" indent="-182880" algn="l" defTabSz="914390" rtl="0" eaLnBrk="1" fontAlgn="auto" latinLnBrk="0" hangingPunct="1">
              <a:lnSpc>
                <a:spcPct val="88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BPS tiene tres "escuelas de examen" para los grados 7-12 que tienen políticas de admisión diferentes a las del resto del distrito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457518" marR="0" lvl="1" indent="-182880" algn="l" defTabSz="914390" rtl="0" eaLnBrk="1" fontAlgn="auto" latinLnBrk="0" hangingPunct="1">
              <a:lnSpc>
                <a:spcPct val="88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Los estudiantes solo pueden asistir a estas escuelas si son admitidos con base en base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un examen de ingreso más su promedio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calificaciones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55" name="Callout_63804749004580674727">
            <a:extLst>
              <a:ext uri="{FF2B5EF4-FFF2-40B4-BE49-F238E27FC236}">
                <a16:creationId xmlns:a16="http://schemas.microsoft.com/office/drawing/2014/main" id="{7F25FC63-0DEE-4B27-B328-626657A8C3B7}"/>
              </a:ext>
            </a:extLst>
          </p:cNvPr>
          <p:cNvSpPr/>
          <p:nvPr>
            <p:custDataLst>
              <p:tags r:id="rId1"/>
            </p:custDataLst>
          </p:nvPr>
        </p:nvSpPr>
        <p:spPr>
          <a:xfrm>
            <a:off x="5745921" y="3168132"/>
            <a:ext cx="1234432" cy="590880"/>
          </a:xfrm>
          <a:prstGeom prst="wedgeRectCallout">
            <a:avLst>
              <a:gd name="adj1" fmla="val 5416"/>
              <a:gd name="adj2" fmla="val -84185"/>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Las escuelas de examen no están incluidas en el análisis de ubicación</a:t>
            </a:r>
            <a:r>
              <a:rPr kumimoji="0" lang="en-US"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97" name="Arrow: Left-Right 96">
            <a:extLst>
              <a:ext uri="{FF2B5EF4-FFF2-40B4-BE49-F238E27FC236}">
                <a16:creationId xmlns:a16="http://schemas.microsoft.com/office/drawing/2014/main" id="{72994BD6-83D9-4C47-B25F-CBDD51571355}"/>
              </a:ext>
            </a:extLst>
          </p:cNvPr>
          <p:cNvSpPr/>
          <p:nvPr/>
        </p:nvSpPr>
        <p:spPr>
          <a:xfrm>
            <a:off x="7893296" y="1738679"/>
            <a:ext cx="3103682"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Otras escuelas especializadas</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98" name="Straight Connector 97">
            <a:extLst>
              <a:ext uri="{FF2B5EF4-FFF2-40B4-BE49-F238E27FC236}">
                <a16:creationId xmlns:a16="http://schemas.microsoft.com/office/drawing/2014/main" id="{22F0F25B-57D9-4E75-A8D8-66D9BB607F4C}"/>
              </a:ext>
              <a:ext uri="{C183D7F6-B498-43B3-948B-1728B52AA6E4}">
                <adec:decorative xmlns:adec="http://schemas.microsoft.com/office/drawing/2017/decorative" val="1"/>
              </a:ext>
            </a:extLst>
          </p:cNvPr>
          <p:cNvCxnSpPr>
            <a:stCxn id="97" idx="4"/>
            <a:endCxn id="97" idx="6"/>
          </p:cNvCxnSpPr>
          <p:nvPr/>
        </p:nvCxnSpPr>
        <p:spPr>
          <a:xfrm>
            <a:off x="7893296" y="1980659"/>
            <a:ext cx="31036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5" name="Content Placeholder 3">
            <a:extLst>
              <a:ext uri="{FF2B5EF4-FFF2-40B4-BE49-F238E27FC236}">
                <a16:creationId xmlns:a16="http://schemas.microsoft.com/office/drawing/2014/main" id="{7BB99871-0C02-4030-8842-D09B4BBACD78}"/>
              </a:ext>
            </a:extLst>
          </p:cNvPr>
          <p:cNvSpPr txBox="1">
            <a:spLocks/>
          </p:cNvSpPr>
          <p:nvPr/>
        </p:nvSpPr>
        <p:spPr>
          <a:xfrm>
            <a:off x="7759908" y="2051648"/>
            <a:ext cx="3415515" cy="1104918"/>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9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BPS ha clasificado algunas otras escuelas en el distrito como "especializadas" si se dedican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 servir a una población específica de estudiantes</a:t>
            </a:r>
          </a:p>
          <a:p>
            <a:pPr marL="182880" marR="0" lvl="0" indent="-182880" algn="l" defTabSz="914390" rtl="0" eaLnBrk="1" fontAlgn="auto" latinLnBrk="0" hangingPunct="1">
              <a:lnSpc>
                <a:spcPct val="9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Esto incluye escuelas para estudiantes adultos, escuelas de aprendizaje alternativo, escuelas internacionales, escuelas basadas en artes/escénicas, etc.</a:t>
            </a:r>
          </a:p>
        </p:txBody>
      </p:sp>
      <p:sp>
        <p:nvSpPr>
          <p:cNvPr id="33" name="Arrow: Left-Right 32">
            <a:extLst>
              <a:ext uri="{FF2B5EF4-FFF2-40B4-BE49-F238E27FC236}">
                <a16:creationId xmlns:a16="http://schemas.microsoft.com/office/drawing/2014/main" id="{7D1843C4-EBB6-4B19-A4C3-7AAB3D3E25F7}"/>
              </a:ext>
            </a:extLst>
          </p:cNvPr>
          <p:cNvSpPr/>
          <p:nvPr/>
        </p:nvSpPr>
        <p:spPr>
          <a:xfrm>
            <a:off x="705097" y="3867150"/>
            <a:ext cx="501500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especializadas,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4" name="Straight Connector 33">
            <a:extLst>
              <a:ext uri="{FF2B5EF4-FFF2-40B4-BE49-F238E27FC236}">
                <a16:creationId xmlns:a16="http://schemas.microsoft.com/office/drawing/2014/main" id="{69D473D6-0FE2-4476-8911-CBBAA2CFE42F}"/>
              </a:ext>
              <a:ext uri="{C183D7F6-B498-43B3-948B-1728B52AA6E4}">
                <adec:decorative xmlns:adec="http://schemas.microsoft.com/office/drawing/2017/decorative" val="1"/>
              </a:ext>
            </a:extLst>
          </p:cNvPr>
          <p:cNvCxnSpPr>
            <a:stCxn id="33" idx="4"/>
            <a:endCxn id="33" idx="6"/>
          </p:cNvCxnSpPr>
          <p:nvPr/>
        </p:nvCxnSpPr>
        <p:spPr>
          <a:xfrm>
            <a:off x="705097" y="4124519"/>
            <a:ext cx="50150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 name="Arrow: Left-Right 78">
            <a:extLst>
              <a:ext uri="{FF2B5EF4-FFF2-40B4-BE49-F238E27FC236}">
                <a16:creationId xmlns:a16="http://schemas.microsoft.com/office/drawing/2014/main" id="{65E81EF6-3675-48E8-8959-59636234C924}"/>
              </a:ext>
            </a:extLst>
          </p:cNvPr>
          <p:cNvSpPr/>
          <p:nvPr/>
        </p:nvSpPr>
        <p:spPr>
          <a:xfrm>
            <a:off x="844114" y="4280987"/>
            <a:ext cx="1462647" cy="41125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diurnas de educación especial</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80" name="Straight Connector 79">
            <a:extLst>
              <a:ext uri="{FF2B5EF4-FFF2-40B4-BE49-F238E27FC236}">
                <a16:creationId xmlns:a16="http://schemas.microsoft.com/office/drawing/2014/main" id="{941D12A5-BA68-458C-A839-F0F71DD3BDFE}"/>
              </a:ext>
              <a:ext uri="{C183D7F6-B498-43B3-948B-1728B52AA6E4}">
                <adec:decorative xmlns:adec="http://schemas.microsoft.com/office/drawing/2017/decorative" val="1"/>
              </a:ext>
            </a:extLst>
          </p:cNvPr>
          <p:cNvCxnSpPr>
            <a:stCxn id="79" idx="4"/>
            <a:endCxn id="79" idx="6"/>
          </p:cNvCxnSpPr>
          <p:nvPr/>
        </p:nvCxnSpPr>
        <p:spPr>
          <a:xfrm>
            <a:off x="844114"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Content Placeholder 3">
            <a:extLst>
              <a:ext uri="{FF2B5EF4-FFF2-40B4-BE49-F238E27FC236}">
                <a16:creationId xmlns:a16="http://schemas.microsoft.com/office/drawing/2014/main" id="{462AAE80-8279-492E-9D78-D34E78C1F85D}"/>
              </a:ext>
            </a:extLst>
          </p:cNvPr>
          <p:cNvSpPr txBox="1">
            <a:spLocks/>
          </p:cNvSpPr>
          <p:nvPr/>
        </p:nvSpPr>
        <p:spPr>
          <a:xfrm>
            <a:off x="710727" y="4763233"/>
            <a:ext cx="1609602" cy="123111"/>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a:t>
            </a:r>
            <a:r>
              <a:rPr kumimoji="0" lang="x-none" sz="800" b="0" i="0" u="none" strike="noStrike" kern="1200" cap="none" spc="0" normalizeH="0" baseline="30000" noProof="0">
                <a:ln>
                  <a:noFill/>
                </a:ln>
                <a:solidFill>
                  <a:srgbClr val="2E2E38"/>
                </a:solidFill>
                <a:effectLst/>
                <a:uLnTx/>
                <a:uFillTx/>
                <a:latin typeface="EYInterstate Light" panose="02000506000000020004" pitchFamily="2" charset="0"/>
                <a:ea typeface="Verdana" panose="020B0604030504040204" pitchFamily="34" charset="0"/>
                <a:cs typeface="+mn-cs"/>
              </a:rPr>
              <a:t> </a:t>
            </a: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Elementary School</a:t>
            </a:r>
          </a:p>
        </p:txBody>
      </p:sp>
      <p:sp>
        <p:nvSpPr>
          <p:cNvPr id="82" name="Arrow: Left-Right 81">
            <a:extLst>
              <a:ext uri="{FF2B5EF4-FFF2-40B4-BE49-F238E27FC236}">
                <a16:creationId xmlns:a16="http://schemas.microsoft.com/office/drawing/2014/main" id="{E87476C6-5CF7-4231-9266-BF1F3E319005}"/>
              </a:ext>
            </a:extLst>
          </p:cNvPr>
          <p:cNvSpPr/>
          <p:nvPr/>
        </p:nvSpPr>
        <p:spPr>
          <a:xfrm>
            <a:off x="2544524" y="4450264"/>
            <a:ext cx="1462647"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de examen</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83" name="Straight Connector 82">
            <a:extLst>
              <a:ext uri="{FF2B5EF4-FFF2-40B4-BE49-F238E27FC236}">
                <a16:creationId xmlns:a16="http://schemas.microsoft.com/office/drawing/2014/main" id="{59A06289-3C34-47E9-BB9C-2FE09A268385}"/>
              </a:ext>
              <a:ext uri="{C183D7F6-B498-43B3-948B-1728B52AA6E4}">
                <adec:decorative xmlns:adec="http://schemas.microsoft.com/office/drawing/2017/decorative" val="1"/>
              </a:ext>
            </a:extLst>
          </p:cNvPr>
          <p:cNvCxnSpPr>
            <a:stCxn id="82" idx="4"/>
            <a:endCxn id="82" idx="6"/>
          </p:cNvCxnSpPr>
          <p:nvPr/>
        </p:nvCxnSpPr>
        <p:spPr>
          <a:xfrm>
            <a:off x="2544524"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 name="Arrow: Left-Right 84">
            <a:extLst>
              <a:ext uri="{FF2B5EF4-FFF2-40B4-BE49-F238E27FC236}">
                <a16:creationId xmlns:a16="http://schemas.microsoft.com/office/drawing/2014/main" id="{ACD8950F-5C0C-4664-89ED-9D8FCB36FF86}"/>
              </a:ext>
            </a:extLst>
          </p:cNvPr>
          <p:cNvSpPr/>
          <p:nvPr/>
        </p:nvSpPr>
        <p:spPr>
          <a:xfrm>
            <a:off x="4278641" y="4450264"/>
            <a:ext cx="1462647"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Otro</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86" name="Straight Connector 85">
            <a:extLst>
              <a:ext uri="{FF2B5EF4-FFF2-40B4-BE49-F238E27FC236}">
                <a16:creationId xmlns:a16="http://schemas.microsoft.com/office/drawing/2014/main" id="{181C97FA-8FDB-478F-B839-2AAF51EA20E7}"/>
              </a:ext>
              <a:ext uri="{C183D7F6-B498-43B3-948B-1728B52AA6E4}">
                <adec:decorative xmlns:adec="http://schemas.microsoft.com/office/drawing/2017/decorative" val="1"/>
              </a:ext>
            </a:extLst>
          </p:cNvPr>
          <p:cNvCxnSpPr>
            <a:stCxn id="85" idx="4"/>
            <a:endCxn id="85" idx="6"/>
          </p:cNvCxnSpPr>
          <p:nvPr/>
        </p:nvCxnSpPr>
        <p:spPr>
          <a:xfrm>
            <a:off x="4278641"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Arrow: Left-Right 35">
            <a:extLst>
              <a:ext uri="{FF2B5EF4-FFF2-40B4-BE49-F238E27FC236}">
                <a16:creationId xmlns:a16="http://schemas.microsoft.com/office/drawing/2014/main" id="{B788D64B-B974-415C-BDD6-7F2CFF11FF7D}"/>
              </a:ext>
            </a:extLst>
          </p:cNvPr>
          <p:cNvSpPr/>
          <p:nvPr/>
        </p:nvSpPr>
        <p:spPr>
          <a:xfrm>
            <a:off x="6180164" y="3867150"/>
            <a:ext cx="501500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Escuelas especializadas, no primarias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7" name="Straight Connector 36">
            <a:extLst>
              <a:ext uri="{FF2B5EF4-FFF2-40B4-BE49-F238E27FC236}">
                <a16:creationId xmlns:a16="http://schemas.microsoft.com/office/drawing/2014/main" id="{499E65CE-960F-4216-B010-FF282A381BEC}"/>
              </a:ext>
              <a:ext uri="{C183D7F6-B498-43B3-948B-1728B52AA6E4}">
                <adec:decorative xmlns:adec="http://schemas.microsoft.com/office/drawing/2017/decorative" val="1"/>
              </a:ext>
            </a:extLst>
          </p:cNvPr>
          <p:cNvCxnSpPr>
            <a:stCxn id="36" idx="4"/>
            <a:endCxn id="36" idx="6"/>
          </p:cNvCxnSpPr>
          <p:nvPr/>
        </p:nvCxnSpPr>
        <p:spPr>
          <a:xfrm>
            <a:off x="6180164" y="4124519"/>
            <a:ext cx="50150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0" name="Arrow: Left-Right 69">
            <a:extLst>
              <a:ext uri="{FF2B5EF4-FFF2-40B4-BE49-F238E27FC236}">
                <a16:creationId xmlns:a16="http://schemas.microsoft.com/office/drawing/2014/main" id="{882C76D9-B4B7-464A-AF7F-EDCA344A6032}"/>
              </a:ext>
            </a:extLst>
          </p:cNvPr>
          <p:cNvSpPr/>
          <p:nvPr/>
        </p:nvSpPr>
        <p:spPr>
          <a:xfrm>
            <a:off x="6284794" y="4280987"/>
            <a:ext cx="1462647" cy="41125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diurnas de educación especial</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71" name="Straight Connector 70">
            <a:extLst>
              <a:ext uri="{FF2B5EF4-FFF2-40B4-BE49-F238E27FC236}">
                <a16:creationId xmlns:a16="http://schemas.microsoft.com/office/drawing/2014/main" id="{610F4BC1-19D4-4528-935F-8C020DBA7630}"/>
              </a:ext>
              <a:ext uri="{C183D7F6-B498-43B3-948B-1728B52AA6E4}">
                <adec:decorative xmlns:adec="http://schemas.microsoft.com/office/drawing/2017/decorative" val="1"/>
              </a:ext>
            </a:extLst>
          </p:cNvPr>
          <p:cNvCxnSpPr>
            <a:stCxn id="70" idx="4"/>
            <a:endCxn id="70" idx="6"/>
          </p:cNvCxnSpPr>
          <p:nvPr/>
        </p:nvCxnSpPr>
        <p:spPr>
          <a:xfrm>
            <a:off x="6284794"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7" name="Content Placeholder 3">
            <a:extLst>
              <a:ext uri="{FF2B5EF4-FFF2-40B4-BE49-F238E27FC236}">
                <a16:creationId xmlns:a16="http://schemas.microsoft.com/office/drawing/2014/main" id="{E5D7C64A-AB29-423D-BACA-6A995BC0FF7D}"/>
              </a:ext>
            </a:extLst>
          </p:cNvPr>
          <p:cNvSpPr txBox="1">
            <a:spLocks/>
          </p:cNvSpPr>
          <p:nvPr/>
        </p:nvSpPr>
        <p:spPr>
          <a:xfrm>
            <a:off x="6175498" y="4754594"/>
            <a:ext cx="1609602" cy="892552"/>
          </a:xfrm>
          <a:prstGeom prst="rect">
            <a:avLst/>
          </a:prstGeom>
        </p:spPr>
        <p:txBody>
          <a:bodyPr wrap="square" lIns="0" tIns="0" rIns="0" bIns="0" numCol="1">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Carter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Horace Mann School for the Deaf Hard of Hearing</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Middle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Prep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McKinley So. End Academy</a:t>
            </a:r>
          </a:p>
        </p:txBody>
      </p:sp>
      <p:sp>
        <p:nvSpPr>
          <p:cNvPr id="73" name="Arrow: Left-Right 72">
            <a:extLst>
              <a:ext uri="{FF2B5EF4-FFF2-40B4-BE49-F238E27FC236}">
                <a16:creationId xmlns:a16="http://schemas.microsoft.com/office/drawing/2014/main" id="{1E394BB9-F406-4556-9FFF-8AF82AF2EFE0}"/>
              </a:ext>
            </a:extLst>
          </p:cNvPr>
          <p:cNvSpPr/>
          <p:nvPr/>
        </p:nvSpPr>
        <p:spPr>
          <a:xfrm>
            <a:off x="7985204" y="4450264"/>
            <a:ext cx="1462647"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Escuelas de examen</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74" name="Straight Connector 73">
            <a:extLst>
              <a:ext uri="{FF2B5EF4-FFF2-40B4-BE49-F238E27FC236}">
                <a16:creationId xmlns:a16="http://schemas.microsoft.com/office/drawing/2014/main" id="{08B0A2BD-986A-47D2-924C-1A681D55C79D}"/>
              </a:ext>
              <a:ext uri="{C183D7F6-B498-43B3-948B-1728B52AA6E4}">
                <adec:decorative xmlns:adec="http://schemas.microsoft.com/office/drawing/2017/decorative" val="1"/>
              </a:ext>
            </a:extLst>
          </p:cNvPr>
          <p:cNvCxnSpPr>
            <a:stCxn id="73" idx="4"/>
            <a:endCxn id="73" idx="6"/>
          </p:cNvCxnSpPr>
          <p:nvPr/>
        </p:nvCxnSpPr>
        <p:spPr>
          <a:xfrm>
            <a:off x="7985204"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0" name="Content Placeholder 3">
            <a:extLst>
              <a:ext uri="{FF2B5EF4-FFF2-40B4-BE49-F238E27FC236}">
                <a16:creationId xmlns:a16="http://schemas.microsoft.com/office/drawing/2014/main" id="{0A8C9315-3CC3-4391-A770-F62B549F2422}"/>
              </a:ext>
            </a:extLst>
          </p:cNvPr>
          <p:cNvSpPr txBox="1">
            <a:spLocks/>
          </p:cNvSpPr>
          <p:nvPr/>
        </p:nvSpPr>
        <p:spPr>
          <a:xfrm>
            <a:off x="7893296" y="4732250"/>
            <a:ext cx="1609602" cy="569387"/>
          </a:xfrm>
          <a:prstGeom prst="rect">
            <a:avLst/>
          </a:prstGeom>
        </p:spPr>
        <p:txBody>
          <a:bodyPr wrap="square" lIns="0" tIns="0" rIns="0" bIns="0" numCol="1">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Latin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Latin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O’Bryant School of Math</a:t>
            </a:r>
            <a:br>
              <a:rPr kumimoji="0" lang="en-US"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&amp; Science</a:t>
            </a: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54" name="Callout_63804749004580674727">
            <a:extLst>
              <a:ext uri="{FF2B5EF4-FFF2-40B4-BE49-F238E27FC236}">
                <a16:creationId xmlns:a16="http://schemas.microsoft.com/office/drawing/2014/main" id="{271C475D-70F6-48C3-A7FE-CC25E94BD1C9}"/>
              </a:ext>
            </a:extLst>
          </p:cNvPr>
          <p:cNvSpPr/>
          <p:nvPr>
            <p:custDataLst>
              <p:tags r:id="rId2"/>
            </p:custDataLst>
          </p:nvPr>
        </p:nvSpPr>
        <p:spPr>
          <a:xfrm>
            <a:off x="8066762" y="5443699"/>
            <a:ext cx="1234432" cy="590880"/>
          </a:xfrm>
          <a:prstGeom prst="wedgeRectCallout">
            <a:avLst>
              <a:gd name="adj1" fmla="val 5416"/>
              <a:gd name="adj2" fmla="val -84185"/>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Las escuelas de examen no están incluidas en el análisis de ubicación</a:t>
            </a:r>
          </a:p>
        </p:txBody>
      </p:sp>
      <p:sp>
        <p:nvSpPr>
          <p:cNvPr id="76" name="Arrow: Left-Right 75">
            <a:extLst>
              <a:ext uri="{FF2B5EF4-FFF2-40B4-BE49-F238E27FC236}">
                <a16:creationId xmlns:a16="http://schemas.microsoft.com/office/drawing/2014/main" id="{851DE19B-57F1-4FDB-BE1B-7BC2D92C3788}"/>
              </a:ext>
            </a:extLst>
          </p:cNvPr>
          <p:cNvSpPr/>
          <p:nvPr/>
        </p:nvSpPr>
        <p:spPr>
          <a:xfrm>
            <a:off x="9719321" y="4450264"/>
            <a:ext cx="1462647"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Otro</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77" name="Straight Connector 76">
            <a:extLst>
              <a:ext uri="{FF2B5EF4-FFF2-40B4-BE49-F238E27FC236}">
                <a16:creationId xmlns:a16="http://schemas.microsoft.com/office/drawing/2014/main" id="{227A0838-5BC5-4E35-8807-5EA5AF2A64AE}"/>
              </a:ext>
              <a:ext uri="{C183D7F6-B498-43B3-948B-1728B52AA6E4}">
                <adec:decorative xmlns:adec="http://schemas.microsoft.com/office/drawing/2017/decorative" val="1"/>
              </a:ext>
            </a:extLst>
          </p:cNvPr>
          <p:cNvCxnSpPr>
            <a:stCxn id="76" idx="4"/>
            <a:endCxn id="76" idx="6"/>
          </p:cNvCxnSpPr>
          <p:nvPr/>
        </p:nvCxnSpPr>
        <p:spPr>
          <a:xfrm>
            <a:off x="9719321" y="4692244"/>
            <a:ext cx="14626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Content Placeholder 3">
            <a:extLst>
              <a:ext uri="{FF2B5EF4-FFF2-40B4-BE49-F238E27FC236}">
                <a16:creationId xmlns:a16="http://schemas.microsoft.com/office/drawing/2014/main" id="{172E3654-1CF1-41F2-B4F7-E6BC6B2E77F3}"/>
              </a:ext>
            </a:extLst>
          </p:cNvPr>
          <p:cNvSpPr txBox="1">
            <a:spLocks/>
          </p:cNvSpPr>
          <p:nvPr/>
        </p:nvSpPr>
        <p:spPr>
          <a:xfrm>
            <a:off x="9624944" y="4732753"/>
            <a:ext cx="1609602" cy="1461939"/>
          </a:xfrm>
          <a:prstGeom prst="rect">
            <a:avLst/>
          </a:prstGeom>
        </p:spPr>
        <p:txBody>
          <a:bodyPr wrap="square" lIns="0" tIns="0" rIns="0" bIns="0" numCol="1">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Adult Tech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Arts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Collaborative </a:t>
            </a:r>
            <a:br>
              <a:rPr kumimoji="0" lang="en-US"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Boston International High School &amp; Newcomers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Community Academy</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Greater Egleston High School</a:t>
            </a: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Snowden International High School</a:t>
            </a:r>
          </a:p>
        </p:txBody>
      </p:sp>
      <p:sp>
        <p:nvSpPr>
          <p:cNvPr id="52" name="source_6380420058075255931" descr="Fuente">
            <a:extLst>
              <a:ext uri="{FF2B5EF4-FFF2-40B4-BE49-F238E27FC236}">
                <a16:creationId xmlns:a16="http://schemas.microsoft.com/office/drawing/2014/main" id="{AF26E326-0B14-4B22-96B0-38E5CB42E18C}"/>
              </a:ext>
            </a:extLst>
          </p:cNvPr>
          <p:cNvSpPr txBox="1"/>
          <p:nvPr/>
        </p:nvSpPr>
        <p:spPr>
          <a:xfrm>
            <a:off x="705097" y="6302591"/>
            <a:ext cx="5394078" cy="467820"/>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Fuente: BPS; sitios web específicos de las escuelas; políticas de BPS y el DESE</a:t>
            </a:r>
            <a:endParaRPr kumimoji="0" lang="en-US" sz="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Tx/>
              <a:buSzPct val="75000"/>
              <a:buFontTx/>
              <a:buNone/>
              <a:tabLst/>
              <a:defRPr/>
            </a:pP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56" name="TextBox 55">
            <a:extLst>
              <a:ext uri="{FF2B5EF4-FFF2-40B4-BE49-F238E27FC236}">
                <a16:creationId xmlns:a16="http://schemas.microsoft.com/office/drawing/2014/main" id="{C31CF986-92D3-414F-9930-320EAACD3A6B}"/>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49AADA5D-03A8-4156-B8A3-EDD5E1B9AA5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6">
            <a:extLst>
              <a:ext uri="{FF2B5EF4-FFF2-40B4-BE49-F238E27FC236}">
                <a16:creationId xmlns:a16="http://schemas.microsoft.com/office/drawing/2014/main" id="{57B08589-B922-6F28-AA21-76B056B6BAD5}"/>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40306357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7683B396-BAE8-4C4B-9A84-4BE6313AF34D}"/>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22752230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15" name="think-cell Slide" r:id="rId5" imgW="415" imgH="416" progId="TCLayout.ActiveDocument.1">
                  <p:embed/>
                </p:oleObj>
              </mc:Choice>
              <mc:Fallback>
                <p:oleObj name="think-cell Slide" r:id="rId5" imgW="415" imgH="416" progId="TCLayout.ActiveDocument.1">
                  <p:embed/>
                  <p:pic>
                    <p:nvPicPr>
                      <p:cNvPr id="8" name="Object 7" hidden="1">
                        <a:extLst>
                          <a:ext uri="{FF2B5EF4-FFF2-40B4-BE49-F238E27FC236}">
                            <a16:creationId xmlns:a16="http://schemas.microsoft.com/office/drawing/2014/main" id="{7683B396-BAE8-4C4B-9A84-4BE6313AF34D}"/>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4D3AE21-0D9A-4428-8A24-64C5EC8E7AF4}"/>
              </a:ext>
              <a:ext uri="{C183D7F6-B498-43B3-948B-1728B52AA6E4}">
                <adec:decorative xmlns:adec="http://schemas.microsoft.com/office/drawing/2017/decorative" val="0"/>
              </a:ext>
            </a:extLst>
          </p:cNvPr>
          <p:cNvSpPr>
            <a:spLocks noGrp="1"/>
          </p:cNvSpPr>
          <p:nvPr>
            <p:ph type="title"/>
          </p:nvPr>
        </p:nvSpPr>
        <p:spPr>
          <a:xfrm>
            <a:off x="612777" y="303436"/>
            <a:ext cx="10972800" cy="590880"/>
          </a:xfrm>
        </p:spPr>
        <p:txBody>
          <a:bodyPr vert="horz"/>
          <a:lstStyle/>
          <a:p>
            <a:r>
              <a:rPr lang="x-none"/>
              <a:t>Apéndice</a:t>
            </a:r>
            <a:br>
              <a:rPr/>
            </a:br>
            <a:r>
              <a:rPr lang="x-none" sz="1600"/>
              <a:t>Análisis de preferencia de los estudiantes</a:t>
            </a:r>
          </a:p>
        </p:txBody>
      </p:sp>
      <p:sp>
        <p:nvSpPr>
          <p:cNvPr id="22" name="Rectangle 21">
            <a:extLst>
              <a:ext uri="{FF2B5EF4-FFF2-40B4-BE49-F238E27FC236}">
                <a16:creationId xmlns:a16="http://schemas.microsoft.com/office/drawing/2014/main" id="{9E201CB6-E811-4756-B7BE-13F82B2FC4BE}"/>
              </a:ext>
              <a:ext uri="{C183D7F6-B498-43B3-948B-1728B52AA6E4}">
                <adec:decorative xmlns:adec="http://schemas.microsoft.com/office/drawing/2017/decorative" val="0"/>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32" name="Arrow: Left-Right 31">
            <a:extLst>
              <a:ext uri="{FF2B5EF4-FFF2-40B4-BE49-F238E27FC236}">
                <a16:creationId xmlns:a16="http://schemas.microsoft.com/office/drawing/2014/main" id="{59FA670F-6277-4000-A097-5210ECCA0417}"/>
              </a:ext>
              <a:ext uri="{C183D7F6-B498-43B3-948B-1728B52AA6E4}">
                <adec:decorative xmlns:adec="http://schemas.microsoft.com/office/drawing/2017/decorative" val="0"/>
              </a:ext>
            </a:extLst>
          </p:cNvPr>
          <p:cNvSpPr/>
          <p:nvPr/>
        </p:nvSpPr>
        <p:spPr>
          <a:xfrm>
            <a:off x="905101" y="1232811"/>
            <a:ext cx="4838114"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Propósito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3" name="Straight Connector 32">
            <a:extLst>
              <a:ext uri="{FF2B5EF4-FFF2-40B4-BE49-F238E27FC236}">
                <a16:creationId xmlns:a16="http://schemas.microsoft.com/office/drawing/2014/main" id="{E2BA9F98-EBB7-4BC6-8FCA-EE077EDA638C}"/>
              </a:ext>
              <a:ext uri="{C183D7F6-B498-43B3-948B-1728B52AA6E4}">
                <adec:decorative xmlns:adec="http://schemas.microsoft.com/office/drawing/2017/decorative" val="1"/>
              </a:ext>
            </a:extLst>
          </p:cNvPr>
          <p:cNvCxnSpPr>
            <a:stCxn id="32" idx="4"/>
            <a:endCxn id="32" idx="6"/>
          </p:cNvCxnSpPr>
          <p:nvPr/>
        </p:nvCxnSpPr>
        <p:spPr>
          <a:xfrm>
            <a:off x="905101" y="1490180"/>
            <a:ext cx="483811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9D4DAFAE-8DE7-4FF3-A668-3D5A21259AC6}"/>
              </a:ext>
              <a:ext uri="{C183D7F6-B498-43B3-948B-1728B52AA6E4}">
                <adec:decorative xmlns:adec="http://schemas.microsoft.com/office/drawing/2017/decorative" val="0"/>
              </a:ext>
            </a:extLst>
          </p:cNvPr>
          <p:cNvSpPr txBox="1">
            <a:spLocks/>
          </p:cNvSpPr>
          <p:nvPr/>
        </p:nvSpPr>
        <p:spPr>
          <a:xfrm>
            <a:off x="622106" y="1512688"/>
            <a:ext cx="5404104" cy="600164"/>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390" rtl="0" eaLnBrk="1" fontAlgn="auto" latinLnBrk="0" hangingPunct="1">
              <a:lnSpc>
                <a:spcPct val="100000"/>
              </a:lnSpc>
              <a:spcBef>
                <a:spcPts val="300"/>
              </a:spcBef>
              <a:spcAft>
                <a:spcPts val="0"/>
              </a:spcAft>
              <a:buClr>
                <a:srgbClr val="2E2E38"/>
              </a:buClr>
              <a:buSzPct val="100000"/>
              <a:buFont typeface="Arial" pitchFamily="34" charset="0"/>
              <a:buNone/>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propósito de este análisis es comparar las elecciones que hicieron los estudiantes para sus clasificaciones escolares con la asignación escolar que recibió ese estudiante en específico. Este análisis solo incluye estudiantes en los grados K0-6.</a:t>
            </a:r>
          </a:p>
        </p:txBody>
      </p:sp>
      <p:sp>
        <p:nvSpPr>
          <p:cNvPr id="38" name="Arrow: Left-Right 37">
            <a:extLst>
              <a:ext uri="{FF2B5EF4-FFF2-40B4-BE49-F238E27FC236}">
                <a16:creationId xmlns:a16="http://schemas.microsoft.com/office/drawing/2014/main" id="{E3A3A4A5-3E17-4FE1-BF4C-B0ED72C708E6}"/>
              </a:ext>
              <a:ext uri="{C183D7F6-B498-43B3-948B-1728B52AA6E4}">
                <adec:decorative xmlns:adec="http://schemas.microsoft.com/office/drawing/2017/decorative" val="0"/>
              </a:ext>
            </a:extLst>
          </p:cNvPr>
          <p:cNvSpPr/>
          <p:nvPr/>
        </p:nvSpPr>
        <p:spPr>
          <a:xfrm>
            <a:off x="905101" y="2245096"/>
            <a:ext cx="4838114"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Enfoque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9" name="Straight Connector 38">
            <a:extLst>
              <a:ext uri="{FF2B5EF4-FFF2-40B4-BE49-F238E27FC236}">
                <a16:creationId xmlns:a16="http://schemas.microsoft.com/office/drawing/2014/main" id="{CAE1F4F8-A7D1-40DA-B543-9B35435D9082}"/>
              </a:ext>
              <a:ext uri="{C183D7F6-B498-43B3-948B-1728B52AA6E4}">
                <adec:decorative xmlns:adec="http://schemas.microsoft.com/office/drawing/2017/decorative" val="1"/>
              </a:ext>
            </a:extLst>
          </p:cNvPr>
          <p:cNvCxnSpPr>
            <a:stCxn id="38" idx="4"/>
            <a:endCxn id="38" idx="6"/>
          </p:cNvCxnSpPr>
          <p:nvPr/>
        </p:nvCxnSpPr>
        <p:spPr>
          <a:xfrm>
            <a:off x="905101" y="2502465"/>
            <a:ext cx="483811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Content Placeholder 3">
            <a:extLst>
              <a:ext uri="{FF2B5EF4-FFF2-40B4-BE49-F238E27FC236}">
                <a16:creationId xmlns:a16="http://schemas.microsoft.com/office/drawing/2014/main" id="{C0143FC2-3159-482E-A2E4-D65210DD9EA7}"/>
              </a:ext>
              <a:ext uri="{C183D7F6-B498-43B3-948B-1728B52AA6E4}">
                <adec:decorative xmlns:adec="http://schemas.microsoft.com/office/drawing/2017/decorative" val="0"/>
              </a:ext>
            </a:extLst>
          </p:cNvPr>
          <p:cNvSpPr txBox="1">
            <a:spLocks/>
          </p:cNvSpPr>
          <p:nvPr/>
        </p:nvSpPr>
        <p:spPr>
          <a:xfrm>
            <a:off x="622106" y="2577040"/>
            <a:ext cx="5404104" cy="1523494"/>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 obtuvo de BPS un archivo de canasta de elección de los estudiantes que identificó las opciones escolares que recibió cada estudiante, así como las clasificaciones asignadas a cada opción.</a:t>
            </a:r>
            <a:r>
              <a:rPr kumimoji="0" lang="x-none" sz="1100" b="0" i="0" u="none" strike="noStrike" kern="1200" cap="none" spc="0" normalizeH="0" baseline="30000" noProof="0">
                <a:ln>
                  <a:noFill/>
                </a:ln>
                <a:solidFill>
                  <a:srgbClr val="2E2E38"/>
                </a:solidFill>
                <a:effectLst/>
                <a:uLnTx/>
                <a:uFillTx/>
                <a:latin typeface="EYInterstate Light" panose="02000506000000020004" pitchFamily="2" charset="0"/>
                <a:ea typeface="Verdana" panose="020B0604030504040204" pitchFamily="34" charset="0"/>
                <a:cs typeface="+mn-cs"/>
              </a:rPr>
              <a:t>1</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 obtuvo un archivo de asignación de estudiantes de BPS que proporciona las asignaciones del algoritmo para el año escolar 2021-2022.</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0" cap="none" spc="-20" normalizeH="0" noProof="0">
                <a:ln>
                  <a:noFill/>
                </a:ln>
                <a:solidFill>
                  <a:srgbClr val="2E2E38"/>
                </a:solidFill>
                <a:effectLst/>
                <a:uLnTx/>
                <a:uFillTx/>
                <a:latin typeface="EYInterstate Light" panose="02000506000000020004" pitchFamily="2" charset="0"/>
                <a:ea typeface="Verdana" panose="020B0604030504040204" pitchFamily="34" charset="0"/>
                <a:cs typeface="+mn-cs"/>
              </a:rPr>
              <a:t>Las preferencias de los estudiantes se compararon con la asignación de estudiantes realizada por el algoritmo para determinar si el estudiante se asignó a alguna de las tres opciones principales de escuelas que había seleccionado.</a:t>
            </a:r>
          </a:p>
        </p:txBody>
      </p:sp>
      <p:sp>
        <p:nvSpPr>
          <p:cNvPr id="41" name="Arrow: Left-Right 40">
            <a:extLst>
              <a:ext uri="{FF2B5EF4-FFF2-40B4-BE49-F238E27FC236}">
                <a16:creationId xmlns:a16="http://schemas.microsoft.com/office/drawing/2014/main" id="{31E0CCD1-C790-4FBE-A29A-FE5799085240}"/>
              </a:ext>
              <a:ext uri="{C183D7F6-B498-43B3-948B-1728B52AA6E4}">
                <adec:decorative xmlns:adec="http://schemas.microsoft.com/office/drawing/2017/decorative" val="0"/>
              </a:ext>
            </a:extLst>
          </p:cNvPr>
          <p:cNvSpPr/>
          <p:nvPr/>
        </p:nvSpPr>
        <p:spPr>
          <a:xfrm>
            <a:off x="905101" y="4317980"/>
            <a:ext cx="4838114"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Suposiciones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2" name="Straight Connector 41">
            <a:extLst>
              <a:ext uri="{FF2B5EF4-FFF2-40B4-BE49-F238E27FC236}">
                <a16:creationId xmlns:a16="http://schemas.microsoft.com/office/drawing/2014/main" id="{9551C256-8734-44E9-B893-AAA65838235B}"/>
              </a:ext>
              <a:ext uri="{C183D7F6-B498-43B3-948B-1728B52AA6E4}">
                <adec:decorative xmlns:adec="http://schemas.microsoft.com/office/drawing/2017/decorative" val="1"/>
              </a:ext>
            </a:extLst>
          </p:cNvPr>
          <p:cNvCxnSpPr>
            <a:stCxn id="41" idx="4"/>
            <a:endCxn id="41" idx="6"/>
          </p:cNvCxnSpPr>
          <p:nvPr/>
        </p:nvCxnSpPr>
        <p:spPr>
          <a:xfrm>
            <a:off x="905101" y="4575349"/>
            <a:ext cx="483811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Content Placeholder 3">
            <a:extLst>
              <a:ext uri="{FF2B5EF4-FFF2-40B4-BE49-F238E27FC236}">
                <a16:creationId xmlns:a16="http://schemas.microsoft.com/office/drawing/2014/main" id="{07642A51-0906-4055-886A-03EA4A4919C5}"/>
              </a:ext>
              <a:ext uri="{C183D7F6-B498-43B3-948B-1728B52AA6E4}">
                <adec:decorative xmlns:adec="http://schemas.microsoft.com/office/drawing/2017/decorative" val="0"/>
              </a:ext>
            </a:extLst>
          </p:cNvPr>
          <p:cNvSpPr txBox="1">
            <a:spLocks/>
          </p:cNvSpPr>
          <p:nvPr/>
        </p:nvSpPr>
        <p:spPr>
          <a:xfrm>
            <a:off x="622106" y="4712431"/>
            <a:ext cx="5404104" cy="1015663"/>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Este análisis solo considera las tres principales opciones de escuelas que seleccionó el estudiante.</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Si los estudiantes eligieron escuelas en varias rondas, se usaron las elecciones atribuidas a la última ronda en la que se seleccionaron las escuelas.</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Cualquier escuela que se proporcionó como una opción, pero que no se clasificó, no se consideró como parte de las tres opciones principales seleccionadas por el estudiante.</a:t>
            </a:r>
          </a:p>
        </p:txBody>
      </p:sp>
      <p:sp>
        <p:nvSpPr>
          <p:cNvPr id="35" name="Arrow: Left-Right 34">
            <a:extLst>
              <a:ext uri="{FF2B5EF4-FFF2-40B4-BE49-F238E27FC236}">
                <a16:creationId xmlns:a16="http://schemas.microsoft.com/office/drawing/2014/main" id="{B9E593DD-A2BD-4178-971E-740D494FE8D5}"/>
              </a:ext>
              <a:ext uri="{C183D7F6-B498-43B3-948B-1728B52AA6E4}">
                <adec:decorative xmlns:adec="http://schemas.microsoft.com/office/drawing/2017/decorative" val="0"/>
              </a:ext>
            </a:extLst>
          </p:cNvPr>
          <p:cNvSpPr/>
          <p:nvPr/>
        </p:nvSpPr>
        <p:spPr>
          <a:xfrm>
            <a:off x="6571172" y="1218297"/>
            <a:ext cx="4838114"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Información clave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6" name="Straight Connector 35">
            <a:extLst>
              <a:ext uri="{FF2B5EF4-FFF2-40B4-BE49-F238E27FC236}">
                <a16:creationId xmlns:a16="http://schemas.microsoft.com/office/drawing/2014/main" id="{BEAD573E-4EE8-4BB3-8F31-6870335BA7DB}"/>
              </a:ext>
              <a:ext uri="{C183D7F6-B498-43B3-948B-1728B52AA6E4}">
                <adec:decorative xmlns:adec="http://schemas.microsoft.com/office/drawing/2017/decorative" val="1"/>
              </a:ext>
            </a:extLst>
          </p:cNvPr>
          <p:cNvCxnSpPr>
            <a:stCxn id="35" idx="4"/>
            <a:endCxn id="35" idx="6"/>
          </p:cNvCxnSpPr>
          <p:nvPr/>
        </p:nvCxnSpPr>
        <p:spPr>
          <a:xfrm>
            <a:off x="6571172" y="1475666"/>
            <a:ext cx="483811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Content Placeholder 3">
            <a:extLst>
              <a:ext uri="{FF2B5EF4-FFF2-40B4-BE49-F238E27FC236}">
                <a16:creationId xmlns:a16="http://schemas.microsoft.com/office/drawing/2014/main" id="{7DCEA2F3-E6C1-42E1-AE44-F179E3E27F6A}"/>
              </a:ext>
              <a:ext uri="{C183D7F6-B498-43B3-948B-1728B52AA6E4}">
                <adec:decorative xmlns:adec="http://schemas.microsoft.com/office/drawing/2017/decorative" val="1"/>
              </a:ext>
            </a:extLst>
          </p:cNvPr>
          <p:cNvSpPr txBox="1">
            <a:spLocks/>
          </p:cNvSpPr>
          <p:nvPr/>
        </p:nvSpPr>
        <p:spPr>
          <a:xfrm>
            <a:off x="6288176" y="1535646"/>
            <a:ext cx="5635599" cy="1900520"/>
          </a:xfrm>
          <a:prstGeom prst="rect">
            <a:avLst/>
          </a:prstGeom>
        </p:spPr>
        <p:txBody>
          <a:bodyPr wrap="square">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56 % (3081 estudiantes de un total de 5475 estudiantes observados) fue asignado a su elección de escuela de mejor clasificación (en el puesto número 1).</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17 % (938 estudiantes de un total de 5475 estudiantes observados) no fue asignado a una escuela que fuera su opción de escuela de mejor clasificación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 el puesto número 1), pero se asignó a su segunda o tercera opción.</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11 % (599 estudiantes de un total de 5475 estudiantes observados) no fue asignado a una escuela que se encontrara dentro de las tres mejores opciones de escuela clasificadas. </a:t>
            </a:r>
          </a:p>
          <a:p>
            <a:pPr marL="263525" marR="0" lvl="0" indent="-263525"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El 16 % (857 estudiantes de un total de 5475 estudiantes observados) no fue asignado según el archivo de asignación proporcionado por BPS.*</a:t>
            </a:r>
          </a:p>
        </p:txBody>
      </p:sp>
      <p:sp>
        <p:nvSpPr>
          <p:cNvPr id="3" name="TextBox 2">
            <a:extLst>
              <a:ext uri="{FF2B5EF4-FFF2-40B4-BE49-F238E27FC236}">
                <a16:creationId xmlns:a16="http://schemas.microsoft.com/office/drawing/2014/main" id="{6CFA7C9D-7E58-47F4-BB0F-A76F1CDC1BD7}"/>
              </a:ext>
              <a:ext uri="{C183D7F6-B498-43B3-948B-1728B52AA6E4}">
                <adec:decorative xmlns:adec="http://schemas.microsoft.com/office/drawing/2017/decorative" val="0"/>
              </a:ext>
            </a:extLst>
          </p:cNvPr>
          <p:cNvSpPr txBox="1"/>
          <p:nvPr/>
        </p:nvSpPr>
        <p:spPr>
          <a:xfrm>
            <a:off x="6172142" y="3457834"/>
            <a:ext cx="5673155" cy="560153"/>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mn-ea"/>
                <a:cs typeface="+mn-cs"/>
              </a:rPr>
              <a:t>*Según nuestras conversaciones con BPS, hay algunos estudiantes que clasifican las opciones escolares, pero no se los asigna como parte del algoritmo. Estos estudiantes son en su mayoría estudiantes K-0 y K-1. Sin embargo, también hay otros estudiantes que no se asignan a través del algoritmo si han optado por no ser asignados administrativamente en función de sus selecciones.</a:t>
            </a:r>
          </a:p>
        </p:txBody>
      </p:sp>
      <p:sp>
        <p:nvSpPr>
          <p:cNvPr id="29" name="Arrow: Left-Right 28">
            <a:extLst>
              <a:ext uri="{FF2B5EF4-FFF2-40B4-BE49-F238E27FC236}">
                <a16:creationId xmlns:a16="http://schemas.microsoft.com/office/drawing/2014/main" id="{C46431C6-BB08-41A4-BBFC-38181674A38E}"/>
              </a:ext>
              <a:ext uri="{C183D7F6-B498-43B3-948B-1728B52AA6E4}">
                <adec:decorative xmlns:adec="http://schemas.microsoft.com/office/drawing/2017/decorative" val="0"/>
              </a:ext>
            </a:extLst>
          </p:cNvPr>
          <p:cNvSpPr/>
          <p:nvPr/>
        </p:nvSpPr>
        <p:spPr>
          <a:xfrm>
            <a:off x="6686917" y="4037265"/>
            <a:ext cx="4838114" cy="3804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Conteo</a:t>
            </a:r>
            <a:r>
              <a:rPr kumimoji="0" lang="en-US" sz="1200" b="1" i="0" u="none" strike="noStrike" kern="1200" cap="none" spc="0" normalizeH="0" baseline="0" noProof="0">
                <a:ln>
                  <a:noFill/>
                </a:ln>
                <a:solidFill>
                  <a:srgbClr val="2E2E38"/>
                </a:solidFill>
                <a:effectLst/>
                <a:uLnTx/>
                <a:uFillTx/>
                <a:latin typeface="EYInterstate Light"/>
                <a:ea typeface="+mn-ea"/>
                <a:cs typeface="+mn-cs"/>
              </a:rPr>
              <a:t> de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estudiantes</a:t>
            </a:r>
            <a:r>
              <a:rPr kumimoji="0" lang="en-US" sz="1200" b="1" i="0" u="none" strike="noStrike" kern="1200" cap="none" spc="0" normalizeH="0" baseline="0" noProof="0">
                <a:ln>
                  <a:noFill/>
                </a:ln>
                <a:solidFill>
                  <a:srgbClr val="2E2E38"/>
                </a:solidFill>
                <a:effectLst/>
                <a:uLnTx/>
                <a:uFillTx/>
                <a:latin typeface="EYInterstate Light"/>
                <a:ea typeface="+mn-ea"/>
                <a:cs typeface="+mn-cs"/>
              </a:rPr>
              <a:t> no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asignados</a:t>
            </a:r>
            <a:endParaRPr kumimoji="0" lang="en-US" sz="1200" b="1"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800" b="0" i="0" u="none" strike="noStrike" kern="1200" cap="none" spc="0" normalizeH="0" baseline="0" noProof="0">
                <a:ln>
                  <a:noFill/>
                </a:ln>
                <a:solidFill>
                  <a:srgbClr val="2E2E38"/>
                </a:solidFill>
                <a:effectLst/>
                <a:uLnTx/>
                <a:uFillTx/>
                <a:latin typeface="EYInterstate Light"/>
                <a:ea typeface="+mn-ea"/>
                <a:cs typeface="+mn-cs"/>
              </a:rPr>
              <a:t>Consulte la sección de notas para ver la descripción del gráfico</a:t>
            </a:r>
            <a:endParaRPr kumimoji="0" lang="en-US" sz="800" b="0" i="0" u="none" strike="noStrike" kern="1200" cap="none" spc="0" normalizeH="0" baseline="0" noProof="0">
              <a:ln>
                <a:noFill/>
              </a:ln>
              <a:solidFill>
                <a:srgbClr val="2E2E38"/>
              </a:solidFill>
              <a:effectLst/>
              <a:uLnTx/>
              <a:uFillTx/>
              <a:latin typeface="EYInterstate Light"/>
              <a:ea typeface="+mn-ea"/>
              <a:cs typeface="+mn-cs"/>
            </a:endParaRPr>
          </a:p>
        </p:txBody>
      </p:sp>
      <p:pic>
        <p:nvPicPr>
          <p:cNvPr id="11" name="Picture 10">
            <a:extLst>
              <a:ext uri="{FF2B5EF4-FFF2-40B4-BE49-F238E27FC236}">
                <a16:creationId xmlns:a16="http://schemas.microsoft.com/office/drawing/2014/main" id="{9117E9AA-B494-4CCB-AB29-1A23F6FDC8AF}"/>
              </a:ext>
              <a:ext uri="{C183D7F6-B498-43B3-948B-1728B52AA6E4}">
                <adec:decorative xmlns:adec="http://schemas.microsoft.com/office/drawing/2017/decorative" val="1"/>
              </a:ext>
            </a:extLst>
          </p:cNvPr>
          <p:cNvPicPr>
            <a:picLocks noChangeAspect="1"/>
          </p:cNvPicPr>
          <p:nvPr/>
        </p:nvPicPr>
        <p:blipFill>
          <a:blip r:embed="rId7"/>
          <a:stretch>
            <a:fillRect/>
          </a:stretch>
        </p:blipFill>
        <p:spPr>
          <a:xfrm>
            <a:off x="7270966" y="4381864"/>
            <a:ext cx="3438525" cy="1976475"/>
          </a:xfrm>
          <a:prstGeom prst="rect">
            <a:avLst/>
          </a:prstGeom>
        </p:spPr>
      </p:pic>
      <p:sp>
        <p:nvSpPr>
          <p:cNvPr id="6" name="TextBox 5">
            <a:extLst>
              <a:ext uri="{FF2B5EF4-FFF2-40B4-BE49-F238E27FC236}">
                <a16:creationId xmlns:a16="http://schemas.microsoft.com/office/drawing/2014/main" id="{0F79C494-D40E-4B88-A000-5FC42AAC1BB2}"/>
              </a:ext>
              <a:ext uri="{C183D7F6-B498-43B3-948B-1728B52AA6E4}">
                <adec:decorative xmlns:adec="http://schemas.microsoft.com/office/drawing/2017/decorative" val="0"/>
              </a:ext>
            </a:extLst>
          </p:cNvPr>
          <p:cNvSpPr txBox="1"/>
          <p:nvPr/>
        </p:nvSpPr>
        <p:spPr>
          <a:xfrm>
            <a:off x="742950" y="6143137"/>
            <a:ext cx="5356225" cy="24622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1. Un </a:t>
            </a:r>
            <a:r>
              <a:rPr kumimoji="0" lang="x-none" sz="800" b="1"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archivo de canasta de elección del estudiante </a:t>
            </a:r>
            <a:r>
              <a:rPr kumimoji="0" lang="x-none" sz="8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contiene las opciones de escuelas proporcionadas a los estudiantes de BPS para la asignación de escuelas. Los estudiantes pueden clasificar estas opciones como 1, 2, 3,…n como sus opciones de escuela preferidas. </a:t>
            </a:r>
            <a:endParaRPr kumimoji="0" lang="en-US" sz="800" b="0" i="1"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8" name="source_6380420058075255931" descr="Fuente">
            <a:extLst>
              <a:ext uri="{FF2B5EF4-FFF2-40B4-BE49-F238E27FC236}">
                <a16:creationId xmlns:a16="http://schemas.microsoft.com/office/drawing/2014/main" id="{2EE51253-4141-4E1D-9F62-D8255D82DA01}"/>
              </a:ext>
              <a:ext uri="{C183D7F6-B498-43B3-948B-1728B52AA6E4}">
                <adec:decorative xmlns:adec="http://schemas.microsoft.com/office/drawing/2017/decorative" val="0"/>
              </a:ext>
            </a:extLst>
          </p:cNvPr>
          <p:cNvSpPr txBox="1"/>
          <p:nvPr/>
        </p:nvSpPr>
        <p:spPr>
          <a:xfrm>
            <a:off x="686243" y="6544796"/>
            <a:ext cx="2708310"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Archivos de asignación de estudiantes de BPS; entrevistas de BPS y entrevistas escolares; políticas de BPS y el DESE</a:t>
            </a:r>
          </a:p>
        </p:txBody>
      </p:sp>
      <p:sp>
        <p:nvSpPr>
          <p:cNvPr id="24" name="TextBox 23">
            <a:extLst>
              <a:ext uri="{FF2B5EF4-FFF2-40B4-BE49-F238E27FC236}">
                <a16:creationId xmlns:a16="http://schemas.microsoft.com/office/drawing/2014/main" id="{A31F6DD7-9D2D-45EE-BF07-096DF6CB109A}"/>
              </a:ext>
              <a:ext uri="{C183D7F6-B498-43B3-948B-1728B52AA6E4}">
                <adec:decorative xmlns:adec="http://schemas.microsoft.com/office/drawing/2017/decorative" val="0"/>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7" name="Date Placeholder 6">
            <a:extLst>
              <a:ext uri="{FF2B5EF4-FFF2-40B4-BE49-F238E27FC236}">
                <a16:creationId xmlns:a16="http://schemas.microsoft.com/office/drawing/2014/main" id="{1E08D843-9EB3-4E4B-A31F-638813088B7B}"/>
              </a:ext>
              <a:ext uri="{C183D7F6-B498-43B3-948B-1728B52AA6E4}">
                <adec:decorative xmlns:adec="http://schemas.microsoft.com/office/drawing/2017/decorative" val="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6">
            <a:extLst>
              <a:ext uri="{FF2B5EF4-FFF2-40B4-BE49-F238E27FC236}">
                <a16:creationId xmlns:a16="http://schemas.microsoft.com/office/drawing/2014/main" id="{DFC4FD89-FF61-5BAB-AF5F-C9FE3906989B}"/>
              </a:ext>
              <a:ext uri="{C183D7F6-B498-43B3-948B-1728B52AA6E4}">
                <adec:decorative xmlns:adec="http://schemas.microsoft.com/office/drawing/2017/decorative" val="0"/>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111</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98949415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FD859B0-CDCE-439A-B3DC-2229E48CF340}"/>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2" name="Title 1">
            <a:extLst>
              <a:ext uri="{FF2B5EF4-FFF2-40B4-BE49-F238E27FC236}">
                <a16:creationId xmlns:a16="http://schemas.microsoft.com/office/drawing/2014/main" id="{C093BDC7-02E9-4512-BE40-991156F7476E}"/>
              </a:ext>
            </a:extLst>
          </p:cNvPr>
          <p:cNvSpPr>
            <a:spLocks noGrp="1"/>
          </p:cNvSpPr>
          <p:nvPr>
            <p:ph type="title"/>
          </p:nvPr>
        </p:nvSpPr>
        <p:spPr/>
        <p:txBody>
          <a:bodyPr vert="horz"/>
          <a:lstStyle/>
          <a:p>
            <a:r>
              <a:rPr lang="x-none"/>
              <a:t>Apéndice</a:t>
            </a:r>
            <a:br/>
            <a:r>
              <a:rPr lang="x-none" sz="1600"/>
              <a:t>Preferencias de los estudiantes: Conciliación de datos</a:t>
            </a:r>
          </a:p>
        </p:txBody>
      </p:sp>
      <p:graphicFrame>
        <p:nvGraphicFramePr>
          <p:cNvPr id="10" name="Table 9">
            <a:extLst>
              <a:ext uri="{FF2B5EF4-FFF2-40B4-BE49-F238E27FC236}">
                <a16:creationId xmlns:a16="http://schemas.microsoft.com/office/drawing/2014/main" id="{696BEB49-0EF4-4A4D-B9FD-E9B0422E1EDF}"/>
              </a:ext>
            </a:extLst>
          </p:cNvPr>
          <p:cNvGraphicFramePr>
            <a:graphicFrameLocks noGrp="1"/>
          </p:cNvGraphicFramePr>
          <p:nvPr/>
        </p:nvGraphicFramePr>
        <p:xfrm>
          <a:off x="609920" y="1294765"/>
          <a:ext cx="10981944" cy="4925060"/>
        </p:xfrm>
        <a:graphic>
          <a:graphicData uri="http://schemas.openxmlformats.org/drawingml/2006/table">
            <a:tbl>
              <a:tblPr firstRow="1">
                <a:tableStyleId>{2D5ABB26-0587-4C30-8999-92F81FD0307C}</a:tableStyleId>
              </a:tblPr>
              <a:tblGrid>
                <a:gridCol w="4277639">
                  <a:extLst>
                    <a:ext uri="{9D8B030D-6E8A-4147-A177-3AD203B41FA5}">
                      <a16:colId xmlns:a16="http://schemas.microsoft.com/office/drawing/2014/main" val="2285825454"/>
                    </a:ext>
                  </a:extLst>
                </a:gridCol>
                <a:gridCol w="1493036">
                  <a:extLst>
                    <a:ext uri="{9D8B030D-6E8A-4147-A177-3AD203B41FA5}">
                      <a16:colId xmlns:a16="http://schemas.microsoft.com/office/drawing/2014/main" val="2886172334"/>
                    </a:ext>
                  </a:extLst>
                </a:gridCol>
                <a:gridCol w="5211269">
                  <a:extLst>
                    <a:ext uri="{9D8B030D-6E8A-4147-A177-3AD203B41FA5}">
                      <a16:colId xmlns:a16="http://schemas.microsoft.com/office/drawing/2014/main" val="4086269637"/>
                    </a:ext>
                  </a:extLst>
                </a:gridCol>
              </a:tblGrid>
              <a:tr h="0">
                <a:tc>
                  <a:txBody>
                    <a:bodyPr/>
                    <a:lstStyle/>
                    <a:p>
                      <a:pPr algn="l" fontAlgn="b"/>
                      <a:r>
                        <a:rPr lang="x-none" sz="1200" b="1" u="none" strike="noStrike">
                          <a:solidFill>
                            <a:schemeClr val="bg1"/>
                          </a:solidFill>
                          <a:effectLst/>
                          <a:latin typeface="+mj-lt"/>
                        </a:rPr>
                        <a:t>Elemento</a:t>
                      </a:r>
                      <a:endParaRPr lang="en-US" sz="12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1200" b="1" i="0" u="none" strike="noStrike">
                          <a:solidFill>
                            <a:schemeClr val="bg1"/>
                          </a:solidFill>
                          <a:effectLst/>
                          <a:latin typeface="+mj-lt"/>
                        </a:rPr>
                        <a:t>Recuento</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l" fontAlgn="b"/>
                      <a:r>
                        <a:rPr lang="x-none" sz="1200" b="1" u="none" strike="noStrike">
                          <a:solidFill>
                            <a:schemeClr val="bg1"/>
                          </a:solidFill>
                          <a:effectLst/>
                          <a:latin typeface="+mj-lt"/>
                        </a:rPr>
                        <a:t>Notas</a:t>
                      </a:r>
                      <a:endParaRPr lang="en-US" sz="12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615790325"/>
                  </a:ext>
                </a:extLst>
              </a:tr>
              <a:tr h="0">
                <a:tc>
                  <a:txBody>
                    <a:bodyPr/>
                    <a:lstStyle/>
                    <a:p>
                      <a:pPr algn="l" fontAlgn="b"/>
                      <a:r>
                        <a:rPr lang="x-none" sz="1100" u="none" strike="noStrike">
                          <a:solidFill>
                            <a:schemeClr val="bg1"/>
                          </a:solidFill>
                          <a:effectLst/>
                          <a:latin typeface="+mj-lt"/>
                        </a:rPr>
                        <a:t>N.º de estudiantes únicos que recibieron opciones de escuelas</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6678</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100" b="0" i="0" u="none" strike="noStrike" kern="0" spc="-20" baseline="0">
                          <a:solidFill>
                            <a:schemeClr val="bg1"/>
                          </a:solidFill>
                          <a:effectLst/>
                          <a:latin typeface="+mn-lt"/>
                        </a:rPr>
                        <a:t>N.º total de estudiantes únicos incluidos en el archivo de preferencias del estudiante</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02293587"/>
                  </a:ext>
                </a:extLst>
              </a:tr>
              <a:tr h="0">
                <a:tc>
                  <a:txBody>
                    <a:bodyPr/>
                    <a:lstStyle/>
                    <a:p>
                      <a:pPr algn="l" fontAlgn="b"/>
                      <a:r>
                        <a:rPr lang="x-none" sz="1100" u="none" strike="noStrike" dirty="0">
                          <a:solidFill>
                            <a:schemeClr val="bg1"/>
                          </a:solidFill>
                          <a:effectLst/>
                          <a:latin typeface="+mj-lt"/>
                        </a:rPr>
                        <a:t>N.º de estudiantes únicos que no clasificaron ninguna escuela durante el proceso de asignación de escuelas</a:t>
                      </a:r>
                      <a:endParaRPr lang="en-US" sz="1100" b="0" i="0" u="none" strike="noStrike" dirty="0">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(1185)</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100" u="none" strike="noStrike">
                          <a:solidFill>
                            <a:schemeClr val="bg1"/>
                          </a:solidFill>
                          <a:effectLst/>
                          <a:latin typeface="+mn-lt"/>
                        </a:rPr>
                        <a:t>Estudiantes que no hicieron ninguna elección en ninguna de las rondas según el archivo obtenido (es decir, todas las clasificaciones fueron "N/C"). Esta población incluye, entre otros, a los estudiantes que permanecen en sus escuelas actuales o tienen un pase garantizado a una nueva escuela. Estos estudiantes pueden haber optado por no clasificar las escuelas</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65741332"/>
                  </a:ext>
                </a:extLst>
              </a:tr>
              <a:tr h="0">
                <a:tc>
                  <a:txBody>
                    <a:bodyPr/>
                    <a:lstStyle/>
                    <a:p>
                      <a:pPr algn="l" fontAlgn="b"/>
                      <a:r>
                        <a:rPr lang="x-none" sz="1100" b="1" u="none" strike="noStrike">
                          <a:solidFill>
                            <a:schemeClr val="bg1"/>
                          </a:solidFill>
                          <a:effectLst/>
                          <a:latin typeface="+mj-lt"/>
                        </a:rPr>
                        <a:t>N.º total de estudiantes únicos que clasificaron las escuelas</a:t>
                      </a:r>
                      <a:endParaRPr lang="en-US" sz="1100" b="1"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ctr" fontAlgn="b"/>
                      <a:r>
                        <a:rPr lang="x-none" sz="1100" b="0" u="none" strike="noStrike">
                          <a:solidFill>
                            <a:schemeClr val="bg1"/>
                          </a:solidFill>
                          <a:effectLst/>
                          <a:latin typeface="+mj-lt"/>
                        </a:rPr>
                        <a:t>5493</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l" fontAlgn="b"/>
                      <a:r>
                        <a:rPr lang="x-none" sz="1100" b="0" i="0" u="none" strike="noStrike">
                          <a:solidFill>
                            <a:schemeClr val="bg1"/>
                          </a:solidFill>
                          <a:effectLst/>
                          <a:latin typeface="+mn-lt"/>
                        </a:rPr>
                        <a:t>Diferencia de las dos primeras filas</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extLst>
                  <a:ext uri="{0D108BD9-81ED-4DB2-BD59-A6C34878D82A}">
                    <a16:rowId xmlns:a16="http://schemas.microsoft.com/office/drawing/2014/main" val="1809579527"/>
                  </a:ext>
                </a:extLst>
              </a:tr>
              <a:tr h="0">
                <a:tc>
                  <a:txBody>
                    <a:bodyPr/>
                    <a:lstStyle/>
                    <a:p>
                      <a:pPr algn="l" fontAlgn="b"/>
                      <a:r>
                        <a:rPr lang="x-none" sz="1100" u="none" strike="noStrike">
                          <a:solidFill>
                            <a:schemeClr val="bg1"/>
                          </a:solidFill>
                          <a:effectLst/>
                          <a:latin typeface="+mj-lt"/>
                        </a:rPr>
                        <a:t>Estudiantes con rondas múltiples </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(18)</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100" b="0" i="0" u="none" strike="noStrike">
                          <a:solidFill>
                            <a:schemeClr val="bg1"/>
                          </a:solidFill>
                          <a:effectLst/>
                          <a:latin typeface="+mn-lt"/>
                        </a:rPr>
                        <a:t>Estudiantes que clasificaron las escuelas en múltiples rondas; para estos estudiantes, se tomaron sus preferencias de escuelas para la última ronda</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799233583"/>
                  </a:ext>
                </a:extLst>
              </a:tr>
              <a:tr h="0">
                <a:tc>
                  <a:txBody>
                    <a:bodyPr/>
                    <a:lstStyle/>
                    <a:p>
                      <a:pPr algn="l" fontAlgn="b"/>
                      <a:r>
                        <a:rPr lang="x-none" sz="1100" b="1" u="none" strike="noStrike">
                          <a:solidFill>
                            <a:schemeClr val="bg1"/>
                          </a:solidFill>
                          <a:effectLst/>
                          <a:latin typeface="+mj-lt"/>
                        </a:rPr>
                        <a:t>N.º total de estudiantes incluidos en el análisis</a:t>
                      </a:r>
                      <a:endParaRPr lang="en-US" sz="1100" b="1"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ctr" fontAlgn="b"/>
                      <a:r>
                        <a:rPr lang="x-none" sz="1100" b="1" u="sng" strike="noStrike">
                          <a:solidFill>
                            <a:schemeClr val="bg1"/>
                          </a:solidFill>
                          <a:effectLst/>
                          <a:latin typeface="+mj-lt"/>
                        </a:rPr>
                        <a:t>5475</a:t>
                      </a:r>
                      <a:endParaRPr lang="en-US" sz="1100" b="1" i="0" u="sng"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l" fontAlgn="b"/>
                      <a:r>
                        <a:rPr lang="x-none" sz="1100" u="none" strike="noStrike" kern="0" spc="-30" baseline="0">
                          <a:solidFill>
                            <a:schemeClr val="bg1"/>
                          </a:solidFill>
                          <a:effectLst/>
                          <a:latin typeface="+mn-lt"/>
                        </a:rPr>
                        <a:t>Número de estudiantes para el análisis de las tres primeras escuelas en la clasificación</a:t>
                      </a:r>
                      <a:endParaRPr lang="en-US" sz="1100" b="0" i="0" u="none" strike="noStrike" kern="0" spc="-30" baseline="0">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extLst>
                  <a:ext uri="{0D108BD9-81ED-4DB2-BD59-A6C34878D82A}">
                    <a16:rowId xmlns:a16="http://schemas.microsoft.com/office/drawing/2014/main" val="3567004265"/>
                  </a:ext>
                </a:extLst>
              </a:tr>
              <a:tr h="0">
                <a:tc>
                  <a:txBody>
                    <a:bodyPr/>
                    <a:lstStyle/>
                    <a:p>
                      <a:pPr algn="l" fontAlgn="b"/>
                      <a:r>
                        <a:rPr lang="x-none" sz="1100" u="none" strike="noStrike">
                          <a:solidFill>
                            <a:schemeClr val="bg1"/>
                          </a:solidFill>
                          <a:effectLst/>
                          <a:latin typeface="+mj-lt"/>
                        </a:rPr>
                        <a:t>Estudiantes asignados a la escuela clasificada en primer lugar</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3081</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007926581"/>
                  </a:ext>
                </a:extLst>
              </a:tr>
              <a:tr h="0">
                <a:tc>
                  <a:txBody>
                    <a:bodyPr/>
                    <a:lstStyle/>
                    <a:p>
                      <a:pPr algn="l" fontAlgn="b"/>
                      <a:r>
                        <a:rPr lang="x-none" sz="1100" u="none" strike="noStrike">
                          <a:solidFill>
                            <a:schemeClr val="bg1"/>
                          </a:solidFill>
                          <a:effectLst/>
                          <a:latin typeface="+mj-lt"/>
                        </a:rPr>
                        <a:t>Estudiantes asignados a la escuela clasificada en segundo lugar</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659</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742929820"/>
                  </a:ext>
                </a:extLst>
              </a:tr>
              <a:tr h="0">
                <a:tc>
                  <a:txBody>
                    <a:bodyPr/>
                    <a:lstStyle/>
                    <a:p>
                      <a:pPr algn="l" fontAlgn="b"/>
                      <a:r>
                        <a:rPr lang="x-none" sz="1100" u="none" strike="noStrike">
                          <a:solidFill>
                            <a:schemeClr val="bg1"/>
                          </a:solidFill>
                          <a:effectLst/>
                          <a:latin typeface="+mj-lt"/>
                        </a:rPr>
                        <a:t>Estudiantes asignados a la escuela clasificada en tercer lugar</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279</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24019517"/>
                  </a:ext>
                </a:extLst>
              </a:tr>
              <a:tr h="0">
                <a:tc>
                  <a:txBody>
                    <a:bodyPr/>
                    <a:lstStyle/>
                    <a:p>
                      <a:pPr algn="l" fontAlgn="b"/>
                      <a:r>
                        <a:rPr lang="x-none" sz="1100" u="none" strike="noStrike">
                          <a:solidFill>
                            <a:schemeClr val="bg1"/>
                          </a:solidFill>
                          <a:effectLst/>
                          <a:latin typeface="+mj-lt"/>
                        </a:rPr>
                        <a:t>Estudiantes asignados a una escuela fuera de sus tres primeras escuelas clasificadas</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599</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282685745"/>
                  </a:ext>
                </a:extLst>
              </a:tr>
              <a:tr h="0">
                <a:tc>
                  <a:txBody>
                    <a:bodyPr/>
                    <a:lstStyle/>
                    <a:p>
                      <a:pPr algn="l" fontAlgn="b"/>
                      <a:r>
                        <a:rPr lang="x-none" sz="1100" u="none" strike="noStrike">
                          <a:solidFill>
                            <a:schemeClr val="bg1"/>
                          </a:solidFill>
                          <a:effectLst/>
                          <a:latin typeface="+mj-lt"/>
                        </a:rPr>
                        <a:t>Estudiantes no asignados a ninguna escuela: "No asignado"</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631</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100">
                          <a:solidFill>
                            <a:schemeClr val="bg1"/>
                          </a:solidFill>
                          <a:latin typeface="+mn-lt"/>
                        </a:rPr>
                        <a:t>Según nuestras conversaciones con BPS, hay algunos estudiantes que clasifican las opciones escolares, pero no se los asigna como parte del algoritmo</a:t>
                      </a:r>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960586442"/>
                  </a:ext>
                </a:extLst>
              </a:tr>
              <a:tr h="0">
                <a:tc>
                  <a:txBody>
                    <a:bodyPr/>
                    <a:lstStyle/>
                    <a:p>
                      <a:pPr algn="l" fontAlgn="b"/>
                      <a:r>
                        <a:rPr lang="x-none" sz="1100" b="0" i="0" u="none" strike="noStrike">
                          <a:solidFill>
                            <a:schemeClr val="bg1"/>
                          </a:solidFill>
                          <a:effectLst/>
                          <a:latin typeface="+mj-lt"/>
                        </a:rPr>
                        <a:t>Estudiantes que clasificaron las escuelas, pero no se encontraron en los datos de asignación de estudiantes</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u="none" strike="noStrike">
                          <a:solidFill>
                            <a:schemeClr val="bg1"/>
                          </a:solidFill>
                          <a:effectLst/>
                          <a:latin typeface="+mj-lt"/>
                        </a:rPr>
                        <a:t>226</a:t>
                      </a:r>
                      <a:endParaRPr lang="en-US" sz="1100" b="0" i="0" u="none" strike="noStrike">
                        <a:solidFill>
                          <a:schemeClr val="bg1"/>
                        </a:solidFill>
                        <a:effectLst/>
                        <a:latin typeface="+mj-lt"/>
                      </a:endParaRP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100" u="none" strike="noStrike">
                          <a:solidFill>
                            <a:schemeClr val="bg1"/>
                          </a:solidFill>
                          <a:effectLst/>
                          <a:latin typeface="+mn-lt"/>
                        </a:rPr>
                        <a:t>Los datos de asignación solo contenían asignaciones específicas del algoritmo. BPS no proporcionó datos relacionados con las asignaciones manuales. Como tal, no podemos validar si estos estudiantes se asignaron manualmente</a:t>
                      </a:r>
                      <a:endParaRPr lang="en-US" sz="1100" b="0" i="0" u="none" strike="noStrike">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605340925"/>
                  </a:ext>
                </a:extLst>
              </a:tr>
              <a:tr h="0">
                <a:tc>
                  <a:txBody>
                    <a:bodyPr/>
                    <a:lstStyle/>
                    <a:p>
                      <a:pPr algn="l" fontAlgn="b"/>
                      <a:r>
                        <a:rPr lang="x-none" sz="1100" b="1" u="none" strike="noStrike">
                          <a:solidFill>
                            <a:schemeClr val="bg1"/>
                          </a:solidFill>
                          <a:effectLst/>
                          <a:latin typeface="+mj-lt"/>
                        </a:rPr>
                        <a:t>N.º total de estudiantes incluidos en el análisis</a:t>
                      </a:r>
                      <a:endParaRPr lang="en-US" sz="1100" b="1"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ctr" fontAlgn="b"/>
                      <a:r>
                        <a:rPr lang="x-none" sz="1100" b="1" u="sng" strike="noStrike">
                          <a:solidFill>
                            <a:schemeClr val="bg1"/>
                          </a:solidFill>
                          <a:effectLst/>
                          <a:latin typeface="+mj-lt"/>
                        </a:rPr>
                        <a:t>5475</a:t>
                      </a:r>
                      <a:endParaRPr lang="en-US" sz="1100" b="1" i="0" u="sng"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l" fontAlgn="b"/>
                      <a:endParaRPr lang="en-US" sz="1100" b="0" i="0" u="none" strike="noStrike" dirty="0">
                        <a:solidFill>
                          <a:schemeClr val="bg1"/>
                        </a:solidFill>
                        <a:effectLst/>
                        <a:latin typeface="+mn-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extLst>
                  <a:ext uri="{0D108BD9-81ED-4DB2-BD59-A6C34878D82A}">
                    <a16:rowId xmlns:a16="http://schemas.microsoft.com/office/drawing/2014/main" val="3318772456"/>
                  </a:ext>
                </a:extLst>
              </a:tr>
            </a:tbl>
          </a:graphicData>
        </a:graphic>
      </p:graphicFrame>
      <p:sp>
        <p:nvSpPr>
          <p:cNvPr id="8" name="source_6380420058075255931" descr="Fuente">
            <a:extLst>
              <a:ext uri="{FF2B5EF4-FFF2-40B4-BE49-F238E27FC236}">
                <a16:creationId xmlns:a16="http://schemas.microsoft.com/office/drawing/2014/main" id="{A27F167D-93A8-4311-89D9-E3C10EC94D56}"/>
              </a:ext>
            </a:extLst>
          </p:cNvPr>
          <p:cNvSpPr txBox="1"/>
          <p:nvPr/>
        </p:nvSpPr>
        <p:spPr>
          <a:xfrm>
            <a:off x="686243" y="6544796"/>
            <a:ext cx="2708310" cy="10464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Fuente: Archivos de asignación de estudiantes de BPS</a:t>
            </a:r>
          </a:p>
        </p:txBody>
      </p:sp>
      <p:sp>
        <p:nvSpPr>
          <p:cNvPr id="9" name="TextBox 8">
            <a:extLst>
              <a:ext uri="{FF2B5EF4-FFF2-40B4-BE49-F238E27FC236}">
                <a16:creationId xmlns:a16="http://schemas.microsoft.com/office/drawing/2014/main" id="{3CFBF0F2-D17B-4D50-AF3C-56F9C67C5988}"/>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84FFF764-60A2-4A9D-A264-68E630A93E9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6">
            <a:extLst>
              <a:ext uri="{FF2B5EF4-FFF2-40B4-BE49-F238E27FC236}">
                <a16:creationId xmlns:a16="http://schemas.microsoft.com/office/drawing/2014/main" id="{70326872-8CC2-58F5-D4BF-F1521F7FC2BE}"/>
              </a:ext>
            </a:extLst>
          </p:cNvPr>
          <p:cNvSpPr>
            <a:spLocks noGrp="1"/>
          </p:cNvSpPr>
          <p:nvPr>
            <p:ph type="sldNum" sz="quarter" idx="12"/>
          </p:nvPr>
        </p:nvSpPr>
        <p:spPr>
          <a:xfrm>
            <a:off x="10383223" y="6561447"/>
            <a:ext cx="732439"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030511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12B2428-5DDE-491B-B88B-332B2CE97FD0}"/>
              </a:ext>
            </a:extLst>
          </p:cNvPr>
          <p:cNvSpPr txBox="1">
            <a:spLocks noGrp="1"/>
          </p:cNvSpPr>
          <p:nvPr>
            <p:ph type="title" idx="4294967295"/>
          </p:nvPr>
        </p:nvSpPr>
        <p:spPr>
          <a:xfrm>
            <a:off x="533992" y="1133476"/>
            <a:ext cx="4210287" cy="276999"/>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0" cap="none" spc="0" normalizeH="0" baseline="0" noProof="0">
                <a:ln>
                  <a:noFill/>
                </a:ln>
                <a:solidFill>
                  <a:srgbClr val="FFE600"/>
                </a:solidFill>
                <a:effectLst/>
                <a:uLnTx/>
                <a:uFillTx/>
                <a:latin typeface="EYInterstate" panose="02000503020000020004" pitchFamily="2" charset="0"/>
                <a:ea typeface="Inter-Regular"/>
                <a:cs typeface="Inter-Regular"/>
                <a:sym typeface="Inter-Regular"/>
              </a:rPr>
              <a:t>EY</a:t>
            </a:r>
            <a:r>
              <a:rPr kumimoji="0" lang="en-US" sz="1200" b="1" i="0" u="none" strike="noStrike" kern="0" cap="none" spc="0" normalizeH="0" baseline="0" noProof="0">
                <a:ln>
                  <a:noFill/>
                </a:ln>
                <a:solidFill>
                  <a:srgbClr val="FFE600"/>
                </a:solidFill>
                <a:effectLst/>
                <a:uLnTx/>
                <a:uFillTx/>
                <a:latin typeface="EYInterstate" panose="02000503020000020004" pitchFamily="2" charset="0"/>
                <a:ea typeface="Inter-Regular"/>
                <a:cs typeface="Inter-Regular"/>
                <a:sym typeface="Inter-Regular"/>
              </a:rPr>
              <a:t> </a:t>
            </a:r>
            <a:r>
              <a:rPr kumimoji="0" lang="x-none" sz="1200" b="1" i="0" u="none" strike="noStrike" kern="0" cap="none" spc="0" normalizeH="0" baseline="0" noProof="0">
                <a:ln>
                  <a:noFill/>
                </a:ln>
                <a:solidFill>
                  <a:srgbClr val="FFE600"/>
                </a:solidFill>
                <a:effectLst/>
                <a:uLnTx/>
                <a:uFillTx/>
                <a:latin typeface="EYInterstate" panose="02000503020000020004" pitchFamily="2" charset="0"/>
                <a:ea typeface="Inter-Regular"/>
                <a:cs typeface="Inter-Regular"/>
                <a:sym typeface="Inter-Regular"/>
              </a:rPr>
              <a:t> </a:t>
            </a:r>
            <a:r>
              <a:rPr kumimoji="0" lang="x-none" sz="1200" b="0" i="0" u="none" strike="noStrike" kern="0" cap="none" spc="0" normalizeH="0" baseline="0" noProof="0">
                <a:ln>
                  <a:noFill/>
                </a:ln>
                <a:solidFill>
                  <a:srgbClr val="FFE600"/>
                </a:solidFill>
                <a:effectLst/>
                <a:uLnTx/>
                <a:uFillTx/>
                <a:latin typeface="EYInterstate" panose="02000503020000020004" pitchFamily="2" charset="0"/>
                <a:ea typeface="Inter-Regular"/>
                <a:cs typeface="Inter-Regular"/>
                <a:sym typeface="Inter-Regular"/>
              </a:rPr>
              <a:t>| Construyendo un mundo laboral mejor</a:t>
            </a:r>
            <a:endParaRPr kumimoji="0" lang="en-IN" sz="1200" b="0" i="0" u="none" strike="noStrike" kern="1200" cap="none" spc="0" normalizeH="0" baseline="0" noProof="0">
              <a:ln>
                <a:noFill/>
              </a:ln>
              <a:solidFill>
                <a:schemeClr val="tx1"/>
              </a:solidFill>
              <a:effectLst/>
              <a:uLnTx/>
              <a:uFillTx/>
              <a:latin typeface="+mn-lt"/>
              <a:ea typeface="+mn-ea"/>
              <a:cs typeface="+mn-cs"/>
            </a:endParaRPr>
          </a:p>
        </p:txBody>
      </p:sp>
      <p:sp>
        <p:nvSpPr>
          <p:cNvPr id="4" name="Google Shape;541;p21">
            <a:extLst>
              <a:ext uri="{FF2B5EF4-FFF2-40B4-BE49-F238E27FC236}">
                <a16:creationId xmlns:a16="http://schemas.microsoft.com/office/drawing/2014/main" id="{64B27F51-EE2F-4C90-8C3B-064FD399F3AD}"/>
              </a:ext>
            </a:extLst>
          </p:cNvPr>
          <p:cNvSpPr txBox="1">
            <a:spLocks/>
          </p:cNvSpPr>
          <p:nvPr/>
        </p:nvSpPr>
        <p:spPr>
          <a:xfrm>
            <a:off x="626340" y="1133474"/>
            <a:ext cx="4117939" cy="2560675"/>
          </a:xfrm>
          <a:prstGeom prst="rect">
            <a:avLst/>
          </a:prstGeom>
          <a:noFill/>
          <a:ln>
            <a:noFill/>
          </a:ln>
        </p:spPr>
        <p:txBody>
          <a:bodyPr spcFirstLastPara="1" wrap="square" lIns="0" tIns="36550" rIns="0" bIns="0" anchor="t" anchorCtr="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IN" sz="1200" b="0" i="0" u="none" strike="noStrike" kern="0" cap="none" spc="0" normalizeH="0" baseline="0" noProof="0" dirty="0">
              <a:ln>
                <a:noFill/>
              </a:ln>
              <a:solidFill>
                <a:srgbClr val="FFE600"/>
              </a:solidFill>
              <a:effectLst/>
              <a:uLnTx/>
              <a:uFillTx/>
              <a:latin typeface="EYInterstate" panose="02000503020000020004" pitchFamily="2" charset="0"/>
              <a:ea typeface="Inter-Regular"/>
              <a:cs typeface="Inter-Regular"/>
              <a:sym typeface="Inter-Regular"/>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t>EY existe para construir un mundo laboral mejor, lo que ayuda a crear valor a largo plazo para los clientes, las personas y la sociedad, y genera confianza en los mercados de capitales.</a:t>
            </a:r>
            <a:endParaRPr kumimoji="0" lang="en-IN" sz="1100" b="0" i="0" u="none" strike="noStrike" kern="0" cap="none" spc="0" normalizeH="0" baseline="0" noProof="0" dirty="0">
              <a:ln>
                <a:noFill/>
              </a:ln>
              <a:solidFill>
                <a:srgbClr val="2E2E38"/>
              </a:solidFill>
              <a:effectLst/>
              <a:uLnTx/>
              <a:uFillTx/>
              <a:latin typeface="EYInterstate" panose="02000503020000020004" pitchFamily="2" charset="0"/>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t>Gracias a los datos y la tecnología, los diversos equipos de </a:t>
            </a:r>
            <a:br>
              <a:rPr kumimoji="0" lang="en-US"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br>
            <a:r>
              <a:rPr kumimoji="0" lang="x-none"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t>EY en más de 150 países brindan confianza a través del aseguramiento y ayudan a los clientes a crecer, transformarse y operar.</a:t>
            </a:r>
            <a:endParaRPr kumimoji="0" lang="en-IN" sz="1100" b="0" i="0" u="none" strike="noStrike" kern="0" cap="none" spc="0" normalizeH="0" baseline="0" noProof="0" dirty="0">
              <a:ln>
                <a:noFill/>
              </a:ln>
              <a:solidFill>
                <a:srgbClr val="2E2E38"/>
              </a:solidFill>
              <a:effectLst/>
              <a:uLnTx/>
              <a:uFillTx/>
              <a:latin typeface="EYInterstate" panose="02000503020000020004" pitchFamily="2" charset="0"/>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t>Al trabajar en las áreas de aseguramiento, consultoría, derecho, estrategia, impuestos y transacciones, los equipos </a:t>
            </a:r>
            <a:br>
              <a:rPr kumimoji="0" lang="en-US"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br>
            <a:r>
              <a:rPr kumimoji="0" lang="x-none" sz="1100" b="0" i="0" u="none" strike="noStrike" kern="0" cap="none" spc="0" normalizeH="0" baseline="0" noProof="0" dirty="0">
                <a:ln>
                  <a:noFill/>
                </a:ln>
                <a:solidFill>
                  <a:srgbClr val="FFFFFF"/>
                </a:solidFill>
                <a:effectLst/>
                <a:uLnTx/>
                <a:uFillTx/>
                <a:latin typeface="EYInterstate" panose="02000503020000020004" pitchFamily="2" charset="0"/>
                <a:ea typeface="Inter-Regular"/>
                <a:cs typeface="Inter-Regular"/>
                <a:sym typeface="Inter-Regular"/>
              </a:rPr>
              <a:t>de EY se plantean mejores preguntas para encontrar nuevas respuestas a los complejos problemas a los que se enfrenta nuestro mundo actual. </a:t>
            </a:r>
            <a:endParaRPr kumimoji="0" lang="en-IN" sz="1100" b="0" i="0" u="none" strike="noStrike" kern="0" cap="none" spc="0" normalizeH="0" baseline="0" noProof="0" dirty="0">
              <a:ln>
                <a:noFill/>
              </a:ln>
              <a:solidFill>
                <a:srgbClr val="2E2E38"/>
              </a:solidFill>
              <a:effectLst/>
              <a:uLnTx/>
              <a:uFillTx/>
              <a:latin typeface="EYInterstate" panose="02000503020000020004" pitchFamily="2" charset="0"/>
              <a:ea typeface="+mn-ea"/>
              <a:cs typeface="+mn-cs"/>
            </a:endParaRPr>
          </a:p>
        </p:txBody>
      </p:sp>
      <p:sp>
        <p:nvSpPr>
          <p:cNvPr id="5" name="Google Shape;541;p21">
            <a:extLst>
              <a:ext uri="{FF2B5EF4-FFF2-40B4-BE49-F238E27FC236}">
                <a16:creationId xmlns:a16="http://schemas.microsoft.com/office/drawing/2014/main" id="{B7AD416B-692B-41CB-8F8A-40501C82D301}"/>
              </a:ext>
            </a:extLst>
          </p:cNvPr>
          <p:cNvSpPr txBox="1">
            <a:spLocks/>
          </p:cNvSpPr>
          <p:nvPr/>
        </p:nvSpPr>
        <p:spPr>
          <a:xfrm>
            <a:off x="8049722" y="1133476"/>
            <a:ext cx="3548376" cy="2960784"/>
          </a:xfrm>
          <a:prstGeom prst="rect">
            <a:avLst/>
          </a:prstGeom>
          <a:noFill/>
          <a:ln>
            <a:noFill/>
          </a:ln>
        </p:spPr>
        <p:txBody>
          <a:bodyPr spcFirstLastPara="1" wrap="square" lIns="0" tIns="36550" rIns="0" bIns="0" anchor="t" anchorCtr="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EY se refiere a la organización mundial y también puede referirse a una </a:t>
            </a:r>
            <a:br>
              <a:rPr kumimoji="0" lang="en-US"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b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o varias de las firmas que integran Ernst &amp; Young Global Limited, cada una de las cuales es una persona jurídica independiente. Ernst &amp; Young Global Limited es una compañía limitada por garantía del Reino Unido, no presta servicios a clientes. Se encuentra disponible en ey.com/privacy la información sobre cómo reúne y utiliza EY los datos personales y una descripción de los derechos que tienen los individuos en conformidad con la legislación de protección de datos. Las firmas miembro de EY no ejercen la abogacía donde lo prohíben las leyes locales. Para obtener más información sobre nuestra organización, visite ey.com.</a:t>
            </a:r>
            <a:endParaRPr kumimoji="0" lang="en-IN" sz="800" b="0" i="0" u="none" strike="noStrike" kern="0" cap="none" spc="0" normalizeH="0" baseline="0" noProof="0" dirty="0">
              <a:ln>
                <a:noFill/>
              </a:ln>
              <a:solidFill>
                <a:prstClr val="white"/>
              </a:solidFill>
              <a:effectLst/>
              <a:uLnTx/>
              <a:uFillTx/>
              <a:latin typeface="EYInterstate Light"/>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Ernst &amp; Young LLP es una firma miembro de</a:t>
            </a:r>
            <a:r>
              <a:rPr kumimoji="0" lang="en-US"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 </a:t>
            </a: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atención a clientes de Ernst &amp; Young Global Limited que opera en los Estados Unidos.</a:t>
            </a:r>
            <a:endParaRPr kumimoji="0" lang="en-IN" sz="800" b="0" i="0" u="none" strike="noStrike" kern="0" cap="none" spc="0" normalizeH="0" baseline="0" noProof="0" dirty="0">
              <a:ln>
                <a:noFill/>
              </a:ln>
              <a:solidFill>
                <a:prstClr val="white"/>
              </a:solidFill>
              <a:effectLst/>
              <a:uLnTx/>
              <a:uFillTx/>
              <a:latin typeface="EYInterstate Light"/>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 2022 Ernst &amp; Young LLP.</a:t>
            </a:r>
            <a:br>
              <a:rPr dirty="0"/>
            </a:b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Todos los derechos reservados.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2211-4122976</a:t>
            </a:r>
            <a:br>
              <a:rPr dirty="0"/>
            </a:br>
            <a:r>
              <a:rPr kumimoji="0" lang="x-none" sz="800" b="0" i="0" u="none" strike="noStrike" kern="0" cap="none" spc="0" normalizeH="0" baseline="0" noProof="0" dirty="0">
                <a:ln>
                  <a:noFill/>
                </a:ln>
                <a:solidFill>
                  <a:prstClr val="white"/>
                </a:solidFill>
                <a:effectLst/>
                <a:uLnTx/>
                <a:uFillTx/>
                <a:latin typeface="EYInterstate Light"/>
                <a:ea typeface="Inter-Regular"/>
                <a:cs typeface="Inter-Regular"/>
                <a:sym typeface="Inter-Regular"/>
              </a:rPr>
              <a:t>ED Ninguno</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700" b="0" i="0" u="none" strike="noStrike" kern="0" cap="none" spc="0" normalizeH="0" baseline="0" noProof="0" dirty="0">
                <a:ln>
                  <a:noFill/>
                </a:ln>
                <a:solidFill>
                  <a:prstClr val="white"/>
                </a:solidFill>
                <a:effectLst/>
                <a:uLnTx/>
                <a:uFillTx/>
                <a:latin typeface="EYInterstate Light"/>
                <a:ea typeface="+mn-ea"/>
                <a:cs typeface="+mn-cs"/>
              </a:rPr>
              <a:t>Este material se preparó únicamente con fines de información general y no pretende servir como asesoramiento profesional contable, tributario, legal ni de otro tipo. Póngase en contacto con sus asesores para obtener asesoramiento específico.</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x-none" sz="1100" b="0" i="0" u="none" strike="noStrike" kern="0" cap="none" spc="0" normalizeH="0" baseline="0" noProof="0" dirty="0">
                <a:ln>
                  <a:noFill/>
                </a:ln>
                <a:solidFill>
                  <a:prstClr val="white"/>
                </a:solidFill>
                <a:effectLst/>
                <a:uLnTx/>
                <a:uFillTx/>
                <a:latin typeface="EYInterstate" panose="02000503020000020004" pitchFamily="2" charset="0"/>
                <a:ea typeface="Inter-Regular"/>
                <a:cs typeface="Inter-Regular"/>
                <a:sym typeface="Inter-Regular"/>
              </a:rPr>
              <a:t>ey.com</a:t>
            </a:r>
            <a:endParaRPr kumimoji="0" lang="en-IN" sz="1100" b="0" i="0" u="none" strike="noStrike" kern="0" cap="none" spc="0" normalizeH="0" baseline="0" noProof="0" dirty="0">
              <a:ln>
                <a:noFill/>
              </a:ln>
              <a:solidFill>
                <a:prstClr val="white"/>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1310990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991E456-B449-43BC-A9D8-09B8FF11D902}"/>
              </a:ext>
              <a:ext uri="{C183D7F6-B498-43B3-948B-1728B52AA6E4}">
                <adec:decorative xmlns:adec="http://schemas.microsoft.com/office/drawing/2017/decorative" val="1"/>
              </a:ext>
            </a:extLst>
          </p:cNvPr>
          <p:cNvSpPr/>
          <p:nvPr/>
        </p:nvSpPr>
        <p:spPr>
          <a:xfrm>
            <a:off x="612776" y="1776546"/>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2" name="Title 1">
            <a:extLst>
              <a:ext uri="{FF2B5EF4-FFF2-40B4-BE49-F238E27FC236}">
                <a16:creationId xmlns:a16="http://schemas.microsoft.com/office/drawing/2014/main" id="{A8295D25-2A5A-4910-A71E-B019FD909B85}"/>
              </a:ext>
            </a:extLst>
          </p:cNvPr>
          <p:cNvSpPr>
            <a:spLocks noGrp="1"/>
          </p:cNvSpPr>
          <p:nvPr>
            <p:ph type="title"/>
          </p:nvPr>
        </p:nvSpPr>
        <p:spPr/>
        <p:txBody>
          <a:bodyPr vert="horz"/>
          <a:lstStyle/>
          <a:p>
            <a:r>
              <a:rPr lang="x-none"/>
              <a:t>Agenda </a:t>
            </a:r>
            <a:r>
              <a:rPr lang="x-none">
                <a:solidFill>
                  <a:schemeClr val="tx1"/>
                </a:solidFill>
              </a:rPr>
              <a:t>(1/5)</a:t>
            </a:r>
            <a:endParaRPr lang="en-IN"/>
          </a:p>
        </p:txBody>
      </p:sp>
      <p:sp>
        <p:nvSpPr>
          <p:cNvPr id="3" name="TextBox 2">
            <a:extLst>
              <a:ext uri="{FF2B5EF4-FFF2-40B4-BE49-F238E27FC236}">
                <a16:creationId xmlns:a16="http://schemas.microsoft.com/office/drawing/2014/main" id="{2C6C2118-3F26-4E6A-B11E-B7539990B8FD}"/>
              </a:ext>
            </a:extLst>
          </p:cNvPr>
          <p:cNvSpPr txBox="1"/>
          <p:nvPr/>
        </p:nvSpPr>
        <p:spPr>
          <a:xfrm>
            <a:off x="612777" y="1148905"/>
            <a:ext cx="9538189"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12</a:t>
            </a:fld>
            <a:endParaRPr lang="en-GB">
              <a:solidFill>
                <a:srgbClr val="2E2E38"/>
              </a:solidFill>
            </a:endParaRPr>
          </a:p>
        </p:txBody>
      </p:sp>
    </p:spTree>
    <p:extLst>
      <p:ext uri="{BB962C8B-B14F-4D97-AF65-F5344CB8AC3E}">
        <p14:creationId xmlns:p14="http://schemas.microsoft.com/office/powerpoint/2010/main" val="217983900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Descripción general del proyecto</a:t>
            </a:r>
            <a:br>
              <a:rPr/>
            </a:br>
            <a:r>
              <a:rPr lang="x-none" sz="1300" spc="-20"/>
              <a:t>Tras la revisión en mayo de 2022 por parte del DESE de BPS, el distrito y el estado acordaron un Plan de Mejora Sistémica (SIP, por sus siglas en inglés)</a:t>
            </a:r>
            <a:endParaRPr lang="en-IN" sz="1300" spc="-20">
              <a:solidFill>
                <a:srgbClr val="FF0000"/>
              </a:solidFill>
            </a:endParaRPr>
          </a:p>
        </p:txBody>
      </p:sp>
      <p:sp>
        <p:nvSpPr>
          <p:cNvPr id="17" name="Arrow: Left-Right 16">
            <a:extLst>
              <a:ext uri="{FF2B5EF4-FFF2-40B4-BE49-F238E27FC236}">
                <a16:creationId xmlns:a16="http://schemas.microsoft.com/office/drawing/2014/main" id="{7600706C-D68A-42D0-8DB7-437C28061059}"/>
              </a:ext>
            </a:extLst>
          </p:cNvPr>
          <p:cNvSpPr/>
          <p:nvPr/>
        </p:nvSpPr>
        <p:spPr>
          <a:xfrm>
            <a:off x="1187365" y="1292050"/>
            <a:ext cx="3475310"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99" b="1" i="0" u="none" strike="noStrike" kern="1200" cap="none" spc="0" normalizeH="0" baseline="0" noProof="0">
                <a:ln>
                  <a:noFill/>
                </a:ln>
                <a:solidFill>
                  <a:srgbClr val="2E2E38"/>
                </a:solidFill>
                <a:effectLst/>
                <a:uLnTx/>
                <a:uFillTx/>
                <a:latin typeface="EYInterstate Light"/>
                <a:ea typeface="+mn-ea"/>
                <a:cs typeface="+mn-cs"/>
              </a:rPr>
              <a:t>Antecedentes del Plan de Mejora Sistémica (SIP)</a:t>
            </a:r>
            <a:endParaRPr kumimoji="0" lang="en-US" sz="1199"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8" name="Straight Connector 17">
            <a:extLst>
              <a:ext uri="{FF2B5EF4-FFF2-40B4-BE49-F238E27FC236}">
                <a16:creationId xmlns:a16="http://schemas.microsoft.com/office/drawing/2014/main" id="{6D0B7836-1C49-49C6-BF08-B7DE38DC2D60}"/>
              </a:ext>
              <a:ext uri="{C183D7F6-B498-43B3-948B-1728B52AA6E4}">
                <adec:decorative xmlns:adec="http://schemas.microsoft.com/office/drawing/2017/decorative" val="1"/>
              </a:ext>
            </a:extLst>
          </p:cNvPr>
          <p:cNvCxnSpPr>
            <a:cxnSpLocks/>
            <a:stCxn id="17" idx="4"/>
            <a:endCxn id="17" idx="6"/>
          </p:cNvCxnSpPr>
          <p:nvPr/>
        </p:nvCxnSpPr>
        <p:spPr>
          <a:xfrm>
            <a:off x="1187365" y="1549286"/>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0D36C313-6CE7-41BF-A7C4-D4FD43A4022E}"/>
              </a:ext>
              <a:ext uri="{C183D7F6-B498-43B3-948B-1728B52AA6E4}">
                <adec:decorative xmlns:adec="http://schemas.microsoft.com/office/drawing/2017/decorative" val="1"/>
              </a:ext>
            </a:extLst>
          </p:cNvPr>
          <p:cNvSpPr/>
          <p:nvPr/>
        </p:nvSpPr>
        <p:spPr>
          <a:xfrm>
            <a:off x="767253" y="5474593"/>
            <a:ext cx="2061949" cy="199774"/>
          </a:xfrm>
          <a:prstGeom prst="rect">
            <a:avLst/>
          </a:prstGeom>
          <a:solidFill>
            <a:schemeClr val="tx2"/>
          </a:solidFill>
          <a:ln w="38100">
            <a:no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999"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2" name="Content Placeholder 2">
            <a:extLst>
              <a:ext uri="{FF2B5EF4-FFF2-40B4-BE49-F238E27FC236}">
                <a16:creationId xmlns:a16="http://schemas.microsoft.com/office/drawing/2014/main" id="{205958EB-3A78-4F2D-AE13-4BAEB6B753F5}"/>
              </a:ext>
            </a:extLst>
          </p:cNvPr>
          <p:cNvSpPr txBox="1">
            <a:spLocks/>
          </p:cNvSpPr>
          <p:nvPr/>
        </p:nvSpPr>
        <p:spPr>
          <a:xfrm>
            <a:off x="767253" y="1711715"/>
            <a:ext cx="4374272" cy="4480881"/>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60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En mayo de 2022, DESE publicó un informe de revisión del distrito de seguimiento de BPS. La revisión anterior del distrito de BPS se realizó en marzo de 2020</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08000" marR="0" lvl="0" indent="-108000" algn="l" defTabSz="914400" rtl="0" eaLnBrk="1" fontAlgn="auto" latinLnBrk="0" hangingPunct="1">
              <a:lnSpc>
                <a:spcPct val="100000"/>
              </a:lnSpc>
              <a:spcBef>
                <a:spcPct val="20000"/>
              </a:spcBef>
              <a:spcAft>
                <a:spcPts val="120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informe reconoció las mejoras recientes y también destacó los problemas persistentes</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08000" marR="0" lvl="0" indent="-108000" algn="l" defTabSz="914400" rtl="0" eaLnBrk="1" fontAlgn="auto" latinLnBrk="0" hangingPunct="1">
              <a:lnSpc>
                <a:spcPct val="100000"/>
              </a:lnSpc>
              <a:spcBef>
                <a:spcPct val="20000"/>
              </a:spcBef>
              <a:spcAft>
                <a:spcPts val="160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Luego del informe de DESE, en junio de 2022, la alcaldesa de Boston, Michelle Wu, la ex superintendente Brenda Cassellius y el Comité Escolar de Boston acordaron tomar medidas correctivas inmediatas a través de un Plan de Mejora Sistémica (SIP, </a:t>
            </a:r>
            <a:r>
              <a:rPr kumimoji="0" lang="en-IN" sz="1099"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por</a:t>
            </a:r>
            <a:r>
              <a:rPr kumimoji="0" lang="en-IN"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sus</a:t>
            </a: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siglas en inglés), con el apoyo y la aprobación de DESE</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SIP se extiende hasta el 30 de junio de 2025 y abarca iniciativas en las siguientes áreas:</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Seguridad del estudiante</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Educación especial</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Transporte</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Instalaciones</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Estudiantes de Inglés</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Escuelas de transformación</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Datos</a:t>
            </a:r>
          </a:p>
          <a:p>
            <a:pPr marL="226800" marR="0" lvl="1" indent="-108000" algn="l" defTabSz="914400" rtl="0" eaLnBrk="1" fontAlgn="auto" latinLnBrk="0" hangingPunct="1">
              <a:lnSpc>
                <a:spcPct val="100000"/>
              </a:lnSpc>
              <a:spcBef>
                <a:spcPct val="20000"/>
              </a:spcBef>
              <a:spcAft>
                <a:spcPts val="0"/>
              </a:spcAft>
              <a:buClrTx/>
              <a:buSzPct val="75000"/>
              <a:buFont typeface="Arial" panose="020B0604020202020204" pitchFamily="34" charset="0"/>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Rendición de cuentas</a:t>
            </a:r>
          </a:p>
          <a:p>
            <a:pPr marL="356616" marR="0" lvl="0" indent="-356616" algn="l"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Char char="•"/>
              <a:tabLst/>
              <a:defRPr/>
            </a:pPr>
            <a:endPar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30" name="Isosceles Triangle 29">
            <a:extLst>
              <a:ext uri="{FF2B5EF4-FFF2-40B4-BE49-F238E27FC236}">
                <a16:creationId xmlns:a16="http://schemas.microsoft.com/office/drawing/2014/main" id="{39E10A30-EBF5-4527-A0B8-9B173D8FD8D4}"/>
              </a:ext>
              <a:ext uri="{C183D7F6-B498-43B3-948B-1728B52AA6E4}">
                <adec:decorative xmlns:adec="http://schemas.microsoft.com/office/drawing/2017/decorative" val="1"/>
              </a:ext>
            </a:extLst>
          </p:cNvPr>
          <p:cNvSpPr/>
          <p:nvPr/>
        </p:nvSpPr>
        <p:spPr>
          <a:xfrm rot="5400000">
            <a:off x="4336605" y="3335260"/>
            <a:ext cx="3045205" cy="681818"/>
          </a:xfrm>
          <a:prstGeom prst="triangle">
            <a:avLst/>
          </a:prstGeom>
          <a:solidFill>
            <a:srgbClr val="FFE600"/>
          </a:solidFill>
          <a:ln w="25400" cap="flat" cmpd="sng" algn="ctr">
            <a:noFill/>
            <a:prstDash val="solid"/>
          </a:ln>
          <a:effectLst/>
          <a:extLst>
            <a:ext uri="{91240B29-F687-4F45-9708-019B960494DF}">
              <a14:hiddenLine xmlns:a14="http://schemas.microsoft.com/office/drawing/2010/main" w="25400" cap="flat" cmpd="sng" algn="ctr">
                <a:solidFill>
                  <a:schemeClr val="dk1"/>
                </a:solidFill>
                <a:prstDash val="solid"/>
              </a14:hiddenLine>
            </a:ext>
          </a:extLst>
        </p:spPr>
        <p:style>
          <a:lnRef idx="2">
            <a:schemeClr val="dk1"/>
          </a:lnRef>
          <a:fillRef idx="1">
            <a:schemeClr val="lt1"/>
          </a:fillRef>
          <a:effectRef idx="0">
            <a:schemeClr val="dk1"/>
          </a:effectRef>
          <a:fontRef idx="minor">
            <a:schemeClr val="dk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4" name="Arrow: Left-Right 13">
            <a:extLst>
              <a:ext uri="{FF2B5EF4-FFF2-40B4-BE49-F238E27FC236}">
                <a16:creationId xmlns:a16="http://schemas.microsoft.com/office/drawing/2014/main" id="{8A48F69A-42BE-49E1-B679-9A4EAC9C5E54}"/>
              </a:ext>
            </a:extLst>
          </p:cNvPr>
          <p:cNvSpPr/>
          <p:nvPr/>
        </p:nvSpPr>
        <p:spPr>
          <a:xfrm>
            <a:off x="7146602" y="1292051"/>
            <a:ext cx="3475310"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99" b="1" i="0" u="none" strike="noStrike" kern="1200" cap="none" spc="0" normalizeH="0" baseline="0" noProof="0">
                <a:ln>
                  <a:noFill/>
                </a:ln>
                <a:solidFill>
                  <a:srgbClr val="2E2E38"/>
                </a:solidFill>
                <a:effectLst/>
                <a:uLnTx/>
                <a:uFillTx/>
                <a:latin typeface="EYInterstate Light"/>
                <a:ea typeface="+mn-ea"/>
                <a:cs typeface="+mn-cs"/>
              </a:rPr>
              <a:t>Evaluación de dominios de datos</a:t>
            </a:r>
            <a:endParaRPr kumimoji="0" lang="en-US" sz="1199"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5" name="Straight Connector 14">
            <a:extLst>
              <a:ext uri="{FF2B5EF4-FFF2-40B4-BE49-F238E27FC236}">
                <a16:creationId xmlns:a16="http://schemas.microsoft.com/office/drawing/2014/main" id="{B75AD511-58E4-49FC-82CA-29C3B41DD27A}"/>
              </a:ext>
              <a:ext uri="{C183D7F6-B498-43B3-948B-1728B52AA6E4}">
                <adec:decorative xmlns:adec="http://schemas.microsoft.com/office/drawing/2017/decorative" val="1"/>
              </a:ext>
            </a:extLst>
          </p:cNvPr>
          <p:cNvCxnSpPr>
            <a:stCxn id="14" idx="4"/>
            <a:endCxn id="14" idx="6"/>
          </p:cNvCxnSpPr>
          <p:nvPr/>
        </p:nvCxnSpPr>
        <p:spPr>
          <a:xfrm>
            <a:off x="7146602" y="1549286"/>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Content Placeholder 2">
            <a:extLst>
              <a:ext uri="{FF2B5EF4-FFF2-40B4-BE49-F238E27FC236}">
                <a16:creationId xmlns:a16="http://schemas.microsoft.com/office/drawing/2014/main" id="{F8991A31-EBBF-4827-BEB6-122BF7AA62FD}"/>
              </a:ext>
            </a:extLst>
          </p:cNvPr>
          <p:cNvSpPr txBox="1">
            <a:spLocks/>
          </p:cNvSpPr>
          <p:nvPr/>
        </p:nvSpPr>
        <p:spPr>
          <a:xfrm>
            <a:off x="6566703" y="1672174"/>
            <a:ext cx="5083430" cy="1421321"/>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160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contrató a EY el 15 de agosto de 2022 como asesor externo para apoyar el progreso y realizar una evaluación como parte de la iniciativa de datos del SIP</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EY analizó las políticas, los procedimientos, los roles y las responsabilidades, la capacitación y la comunicación, las herramientas y los sistemas, la supervisión y el seguimiento y la integridad de los datos y la precisión en los siguientes siete </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dominios de datos</a:t>
            </a:r>
            <a:r>
              <a:rPr kumimoji="0" lang="en-US"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r>
              <a:rPr kumimoji="0" lang="x-none" sz="1099"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según lo define DESE, para el año escolar 2021-2022:</a:t>
            </a:r>
          </a:p>
        </p:txBody>
      </p:sp>
      <p:graphicFrame>
        <p:nvGraphicFramePr>
          <p:cNvPr id="12" name="Table 6380412267240769841">
            <a:extLst>
              <a:ext uri="{FF2B5EF4-FFF2-40B4-BE49-F238E27FC236}">
                <a16:creationId xmlns:a16="http://schemas.microsoft.com/office/drawing/2014/main" id="{CE6F7A3E-161E-4D7C-8183-CE36E038957D}"/>
              </a:ext>
            </a:extLst>
          </p:cNvPr>
          <p:cNvGraphicFramePr>
            <a:graphicFrameLocks noGrp="1"/>
          </p:cNvGraphicFramePr>
          <p:nvPr>
            <p:extLst>
              <p:ext uri="{D42A27DB-BD31-4B8C-83A1-F6EECF244321}">
                <p14:modId xmlns:p14="http://schemas.microsoft.com/office/powerpoint/2010/main" val="3294930595"/>
              </p:ext>
            </p:extLst>
          </p:nvPr>
        </p:nvGraphicFramePr>
        <p:xfrm>
          <a:off x="7642225" y="3219333"/>
          <a:ext cx="2514600" cy="2280515"/>
        </p:xfrm>
        <a:graphic>
          <a:graphicData uri="http://schemas.openxmlformats.org/drawingml/2006/table">
            <a:tbl>
              <a:tblPr firstRow="1" bandRow="1">
                <a:tableStyleId>{5C22544A-7EE6-4342-B048-85BDC9FD1C3A}</a:tableStyleId>
              </a:tblPr>
              <a:tblGrid>
                <a:gridCol w="330200">
                  <a:extLst>
                    <a:ext uri="{9D8B030D-6E8A-4147-A177-3AD203B41FA5}">
                      <a16:colId xmlns:a16="http://schemas.microsoft.com/office/drawing/2014/main" val="778072884"/>
                    </a:ext>
                  </a:extLst>
                </a:gridCol>
                <a:gridCol w="2184400">
                  <a:extLst>
                    <a:ext uri="{9D8B030D-6E8A-4147-A177-3AD203B41FA5}">
                      <a16:colId xmlns:a16="http://schemas.microsoft.com/office/drawing/2014/main" val="1000314679"/>
                    </a:ext>
                  </a:extLst>
                </a:gridCol>
              </a:tblGrid>
              <a:tr h="198515">
                <a:tc>
                  <a:txBody>
                    <a:bodyPr/>
                    <a:lstStyle/>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endParaRPr lang="en-US" sz="1100" b="1" kern="1200">
                        <a:solidFill>
                          <a:schemeClr val="tx1"/>
                        </a:solidFill>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r>
                        <a:rPr lang="x-none" sz="1100" b="1" kern="1200">
                          <a:solidFill>
                            <a:schemeClr val="tx1"/>
                          </a:solidFill>
                          <a:latin typeface="+mn-lt"/>
                          <a:ea typeface="+mn-ea"/>
                          <a:cs typeface="+mn-cs"/>
                        </a:rPr>
                        <a:t>Dominios de datos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extLst>
                  <a:ext uri="{0D108BD9-81ED-4DB2-BD59-A6C34878D82A}">
                    <a16:rowId xmlns:a16="http://schemas.microsoft.com/office/drawing/2014/main" val="3414655119"/>
                  </a:ext>
                </a:extLst>
              </a:tr>
              <a:tr h="269040">
                <a:tc>
                  <a:txBody>
                    <a:bodyPr/>
                    <a:lstStyle/>
                    <a:p>
                      <a:pPr marL="0" indent="-126000" algn="ctr">
                        <a:buClr>
                          <a:srgbClr val="1A9AFA"/>
                        </a:buClr>
                        <a:buSzPct val="75000"/>
                        <a:buFontTx/>
                        <a:buNone/>
                      </a:pPr>
                      <a:r>
                        <a:rPr lang="x-none" sz="1100" b="0">
                          <a:solidFill>
                            <a:schemeClr val="bg1"/>
                          </a:solidFill>
                          <a:latin typeface="+mj-lt"/>
                        </a:rPr>
                        <a:t>1</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Participación en programas para estudiantes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89579556"/>
                  </a:ext>
                </a:extLst>
              </a:tr>
              <a:tr h="269040">
                <a:tc>
                  <a:txBody>
                    <a:bodyPr/>
                    <a:lstStyle/>
                    <a:p>
                      <a:pPr marL="0" indent="-126000" algn="ctr">
                        <a:buClr>
                          <a:srgbClr val="1A9AFA"/>
                        </a:buClr>
                        <a:buSzPct val="75000"/>
                        <a:buFontTx/>
                        <a:buNone/>
                      </a:pPr>
                      <a:r>
                        <a:rPr lang="x-none" sz="1100" b="0">
                          <a:solidFill>
                            <a:schemeClr val="bg1"/>
                          </a:solidFill>
                          <a:latin typeface="+mj-lt"/>
                        </a:rPr>
                        <a:t>2</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Inscripción y egreso de los estudiantes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9511649"/>
                  </a:ext>
                </a:extLst>
              </a:tr>
              <a:tr h="269040">
                <a:tc>
                  <a:txBody>
                    <a:bodyPr/>
                    <a:lstStyle/>
                    <a:p>
                      <a:pPr marL="0" indent="-126000" algn="ctr">
                        <a:buClr>
                          <a:srgbClr val="1A9AFA"/>
                        </a:buClr>
                        <a:buSzPct val="75000"/>
                        <a:buFontTx/>
                        <a:buNone/>
                      </a:pPr>
                      <a:r>
                        <a:rPr lang="x-none" sz="1100" b="0">
                          <a:solidFill>
                            <a:schemeClr val="bg1"/>
                          </a:solidFill>
                          <a:latin typeface="+mj-lt"/>
                        </a:rPr>
                        <a:t>3</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Sanciones disciplinarias a los estudiantes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8756870"/>
                  </a:ext>
                </a:extLst>
              </a:tr>
              <a:tr h="269040">
                <a:tc>
                  <a:txBody>
                    <a:bodyPr/>
                    <a:lstStyle/>
                    <a:p>
                      <a:pPr marL="0" indent="-126000" algn="ctr">
                        <a:buClr>
                          <a:srgbClr val="1A9AFA"/>
                        </a:buClr>
                        <a:buSzPct val="75000"/>
                        <a:buFontTx/>
                        <a:buNone/>
                      </a:pPr>
                      <a:r>
                        <a:rPr lang="x-none" sz="1100" b="0">
                          <a:solidFill>
                            <a:schemeClr val="bg1"/>
                          </a:solidFill>
                          <a:latin typeface="+mj-lt"/>
                        </a:rPr>
                        <a:t>4</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en-IN" sz="1100" b="0" err="1">
                          <a:solidFill>
                            <a:schemeClr val="bg1"/>
                          </a:solidFill>
                          <a:latin typeface="+mj-lt"/>
                        </a:rPr>
                        <a:t>Restricciones</a:t>
                      </a:r>
                      <a:r>
                        <a:rPr lang="x-none" sz="1100" b="0">
                          <a:solidFill>
                            <a:schemeClr val="bg1"/>
                          </a:solidFill>
                          <a:latin typeface="+mj-lt"/>
                        </a:rPr>
                        <a:t> de los estudiantes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5429890"/>
                  </a:ext>
                </a:extLst>
              </a:tr>
              <a:tr h="269040">
                <a:tc>
                  <a:txBody>
                    <a:bodyPr/>
                    <a:lstStyle/>
                    <a:p>
                      <a:pPr marL="0" indent="-126000" algn="ctr">
                        <a:buClr>
                          <a:srgbClr val="1A9AFA"/>
                        </a:buClr>
                        <a:buSzPct val="75000"/>
                        <a:buFontTx/>
                        <a:buNone/>
                      </a:pPr>
                      <a:r>
                        <a:rPr lang="x-none" sz="1100" b="0">
                          <a:solidFill>
                            <a:schemeClr val="bg1"/>
                          </a:solidFill>
                          <a:latin typeface="+mj-lt"/>
                        </a:rPr>
                        <a:t>5</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Transporte</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1924294"/>
                  </a:ext>
                </a:extLst>
              </a:tr>
              <a:tr h="269040">
                <a:tc>
                  <a:txBody>
                    <a:bodyPr/>
                    <a:lstStyle/>
                    <a:p>
                      <a:pPr marL="0" indent="-126000" algn="ctr">
                        <a:buClr>
                          <a:srgbClr val="1A9AFA"/>
                        </a:buClr>
                        <a:buSzPct val="75000"/>
                        <a:buFontTx/>
                        <a:buNone/>
                      </a:pPr>
                      <a:r>
                        <a:rPr lang="x-none" sz="1100" b="0">
                          <a:solidFill>
                            <a:schemeClr val="bg1"/>
                          </a:solidFill>
                          <a:latin typeface="+mj-lt"/>
                        </a:rPr>
                        <a:t>6</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Quejas de las familias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8534819"/>
                  </a:ext>
                </a:extLst>
              </a:tr>
              <a:tr h="269040">
                <a:tc>
                  <a:txBody>
                    <a:bodyPr/>
                    <a:lstStyle/>
                    <a:p>
                      <a:pPr marL="0" indent="-126000" algn="ctr">
                        <a:buClr>
                          <a:srgbClr val="1A9AFA"/>
                        </a:buClr>
                        <a:buSzPct val="75000"/>
                        <a:buFontTx/>
                        <a:buNone/>
                      </a:pPr>
                      <a:r>
                        <a:rPr lang="x-none" sz="1100" b="0">
                          <a:solidFill>
                            <a:schemeClr val="bg1"/>
                          </a:solidFill>
                          <a:latin typeface="+mj-lt"/>
                        </a:rPr>
                        <a:t>7</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126000" algn="l">
                        <a:buClr>
                          <a:srgbClr val="1A9AFA"/>
                        </a:buClr>
                        <a:buSzPct val="75000"/>
                        <a:buFontTx/>
                        <a:buNone/>
                      </a:pPr>
                      <a:r>
                        <a:rPr lang="x-none" sz="1100" b="0">
                          <a:solidFill>
                            <a:schemeClr val="bg1"/>
                          </a:solidFill>
                          <a:latin typeface="+mj-lt"/>
                        </a:rPr>
                        <a:t>Asignación de los estudiantes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9398511"/>
                  </a:ext>
                </a:extLst>
              </a:tr>
            </a:tbl>
          </a:graphicData>
        </a:graphic>
      </p:graphicFrame>
      <p:sp>
        <p:nvSpPr>
          <p:cNvPr id="34" name="Callout_63804482399144648513">
            <a:extLst>
              <a:ext uri="{FF2B5EF4-FFF2-40B4-BE49-F238E27FC236}">
                <a16:creationId xmlns:a16="http://schemas.microsoft.com/office/drawing/2014/main" id="{93F586D5-D155-4E18-8D9A-5293D83ED731}"/>
              </a:ext>
            </a:extLst>
          </p:cNvPr>
          <p:cNvSpPr/>
          <p:nvPr>
            <p:custDataLst>
              <p:tags r:id="rId1"/>
            </p:custDataLst>
          </p:nvPr>
        </p:nvSpPr>
        <p:spPr>
          <a:xfrm>
            <a:off x="10279274" y="2996956"/>
            <a:ext cx="1634036" cy="1019232"/>
          </a:xfrm>
          <a:prstGeom prst="wedgeRectCallout">
            <a:avLst>
              <a:gd name="adj1" fmla="val -54357"/>
              <a:gd name="adj2" fmla="val -20647"/>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x-none" sz="850" b="0" i="1" u="none" strike="noStrike" kern="1200" cap="none" spc="-20" normalizeH="0" noProof="0">
                <a:ln>
                  <a:noFill/>
                </a:ln>
                <a:solidFill>
                  <a:srgbClr val="2E2E38"/>
                </a:solidFill>
                <a:effectLst/>
                <a:uLnTx/>
                <a:uFillTx/>
                <a:latin typeface="EYInterstate Light"/>
                <a:ea typeface="+mn-ea"/>
                <a:cs typeface="Arial" panose="020B0604020202020204" pitchFamily="34" charset="0"/>
              </a:rPr>
              <a:t>Este informe solo aborda la iniciativa de datos del SIP, examinando datos en los siguientes siete dominios, con alcances específicos para cada dominio (consulte la página 9 para ver los alcances del dominio)</a:t>
            </a:r>
            <a:r>
              <a:rPr kumimoji="0" lang="en-US" sz="850" b="0" i="1" u="none" strike="noStrike" kern="1200" cap="none" spc="-20" normalizeH="0" noProof="0">
                <a:ln>
                  <a:noFill/>
                </a:ln>
                <a:solidFill>
                  <a:srgbClr val="2E2E38"/>
                </a:solidFill>
                <a:effectLst/>
                <a:uLnTx/>
                <a:uFillTx/>
                <a:latin typeface="EYInterstate Light"/>
                <a:ea typeface="+mn-ea"/>
                <a:cs typeface="Arial" panose="020B0604020202020204" pitchFamily="34" charset="0"/>
              </a:rPr>
              <a:t>.</a:t>
            </a:r>
            <a:endParaRPr kumimoji="0" lang="x-none" sz="850" b="0" i="1" u="none" strike="noStrike" kern="1200" cap="none" spc="-20" normalizeH="0" noProof="0">
              <a:ln>
                <a:noFill/>
              </a:ln>
              <a:solidFill>
                <a:srgbClr val="2E2E38"/>
              </a:solidFill>
              <a:effectLst/>
              <a:uLnTx/>
              <a:uFillTx/>
              <a:latin typeface="EYInterstate Light"/>
              <a:ea typeface="+mn-ea"/>
              <a:cs typeface="Arial" panose="020B0604020202020204" pitchFamily="34" charset="0"/>
            </a:endParaRPr>
          </a:p>
        </p:txBody>
      </p:sp>
      <p:sp>
        <p:nvSpPr>
          <p:cNvPr id="3" name="TextBox 2">
            <a:extLst>
              <a:ext uri="{FF2B5EF4-FFF2-40B4-BE49-F238E27FC236}">
                <a16:creationId xmlns:a16="http://schemas.microsoft.com/office/drawing/2014/main" id="{DF49C165-BEC7-4D4C-8088-DC163F617A7B}"/>
              </a:ext>
            </a:extLst>
          </p:cNvPr>
          <p:cNvSpPr txBox="1"/>
          <p:nvPr/>
        </p:nvSpPr>
        <p:spPr>
          <a:xfrm flipH="1">
            <a:off x="6566768" y="5479068"/>
            <a:ext cx="4374207" cy="713529"/>
          </a:xfrm>
          <a:prstGeom prst="rect">
            <a:avLst/>
          </a:prstGeom>
          <a:noFill/>
        </p:spPr>
        <p:txBody>
          <a:bodyPr wrap="square" lIns="0" tIns="36576" rIns="0" bIns="0" rtlCol="0">
            <a:spAutoFit/>
          </a:bodyPr>
          <a:lstStyle/>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99" b="0" i="0" u="none" strike="noStrike" kern="1200" cap="none" spc="0" normalizeH="0" baseline="0" noProof="0">
                <a:ln>
                  <a:noFill/>
                </a:ln>
                <a:solidFill>
                  <a:srgbClr val="000000"/>
                </a:solidFill>
                <a:effectLst/>
                <a:uLnTx/>
                <a:uFillTx/>
                <a:latin typeface="EYInterstate Light"/>
                <a:ea typeface="+mn-ea"/>
                <a:cs typeface="+mn-cs"/>
              </a:rPr>
              <a:t>EY se reunió regularmente con DESE y BPS a medida que avanzaba el compromiso para compartir actualizaciones del proyecto, confirmar la comprensión de los procesos y el análisis continuo, </a:t>
            </a:r>
            <a:br>
              <a:rPr kumimoji="0" lang="en-US" sz="1099" b="0" i="0" u="none" strike="noStrike" kern="1200" cap="none" spc="0" normalizeH="0" baseline="0" noProof="0">
                <a:ln>
                  <a:noFill/>
                </a:ln>
                <a:solidFill>
                  <a:srgbClr val="000000"/>
                </a:solidFill>
                <a:effectLst/>
                <a:uLnTx/>
                <a:uFillTx/>
                <a:latin typeface="EYInterstate Light"/>
                <a:ea typeface="+mn-ea"/>
                <a:cs typeface="+mn-cs"/>
              </a:rPr>
            </a:br>
            <a:r>
              <a:rPr kumimoji="0" lang="x-none" sz="1099" b="0" i="0" u="none" strike="noStrike" kern="1200" cap="none" spc="0" normalizeH="0" baseline="0" noProof="0">
                <a:ln>
                  <a:noFill/>
                </a:ln>
                <a:solidFill>
                  <a:srgbClr val="000000"/>
                </a:solidFill>
                <a:effectLst/>
                <a:uLnTx/>
                <a:uFillTx/>
                <a:latin typeface="EYInterstate Light"/>
                <a:ea typeface="+mn-ea"/>
                <a:cs typeface="+mn-cs"/>
              </a:rPr>
              <a:t>y discutir las observaciones del estado actual</a:t>
            </a:r>
            <a:r>
              <a:rPr kumimoji="0" lang="en-US" sz="1099" b="0" i="0" u="none" strike="noStrike" kern="1200" cap="none" spc="0" normalizeH="0" baseline="0" noProof="0">
                <a:ln>
                  <a:noFill/>
                </a:ln>
                <a:solidFill>
                  <a:srgbClr val="000000"/>
                </a:solidFill>
                <a:effectLst/>
                <a:uLnTx/>
                <a:uFillTx/>
                <a:latin typeface="EYInterstate Light"/>
                <a:ea typeface="+mn-ea"/>
                <a:cs typeface="+mn-cs"/>
              </a:rPr>
              <a:t>.</a:t>
            </a:r>
            <a:endParaRPr kumimoji="0" lang="x-none" sz="1099" b="0" i="0" u="none" strike="noStrike" kern="1200" cap="none" spc="0" normalizeH="0" baseline="0" noProof="0">
              <a:ln>
                <a:noFill/>
              </a:ln>
              <a:solidFill>
                <a:srgbClr val="000000"/>
              </a:solidFill>
              <a:effectLst/>
              <a:uLnTx/>
              <a:uFillTx/>
              <a:latin typeface="EYInterstate Light"/>
              <a:ea typeface="+mn-ea"/>
              <a:cs typeface="+mn-cs"/>
            </a:endParaRPr>
          </a:p>
        </p:txBody>
      </p:sp>
      <p:sp>
        <p:nvSpPr>
          <p:cNvPr id="27" name="source_6380430310371192772" descr="Fuente">
            <a:extLst>
              <a:ext uri="{FF2B5EF4-FFF2-40B4-BE49-F238E27FC236}">
                <a16:creationId xmlns:a16="http://schemas.microsoft.com/office/drawing/2014/main" id="{23A801FD-62B2-479E-9A54-226E77FFC7B3}"/>
              </a:ext>
            </a:extLst>
          </p:cNvPr>
          <p:cNvSpPr txBox="1"/>
          <p:nvPr/>
        </p:nvSpPr>
        <p:spPr>
          <a:xfrm>
            <a:off x="612777" y="6582038"/>
            <a:ext cx="1409909" cy="104590"/>
          </a:xfrm>
          <a:prstGeom prst="rect">
            <a:avLst/>
          </a:prstGeom>
          <a:noFill/>
        </p:spPr>
        <p:txBody>
          <a:bodyPr vert="horz" wrap="non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Informe del SIP de BPS 2022 </a:t>
            </a:r>
          </a:p>
        </p:txBody>
      </p:sp>
      <p:sp>
        <p:nvSpPr>
          <p:cNvPr id="23" name="TextBox 22">
            <a:extLst>
              <a:ext uri="{FF2B5EF4-FFF2-40B4-BE49-F238E27FC236}">
                <a16:creationId xmlns:a16="http://schemas.microsoft.com/office/drawing/2014/main" id="{82F963FB-CE0A-405C-BFAB-739D87CEC4F8}"/>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0059207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Descripción general del proyecto</a:t>
            </a:r>
            <a:br/>
            <a:r>
              <a:rPr lang="x-none" sz="1600"/>
              <a:t>El enfoque de la evaluación para la iniciativa de datos requirió la coordinación entre DESE, BPS y EY </a:t>
            </a:r>
            <a:endParaRPr lang="en-IN" sz="1600"/>
          </a:p>
        </p:txBody>
      </p:sp>
      <p:sp>
        <p:nvSpPr>
          <p:cNvPr id="36" name="Rectangle 35">
            <a:extLst>
              <a:ext uri="{FF2B5EF4-FFF2-40B4-BE49-F238E27FC236}">
                <a16:creationId xmlns:a16="http://schemas.microsoft.com/office/drawing/2014/main" id="{CC53C59A-26E1-42F7-A091-0FE2CB7A9430}"/>
              </a:ext>
            </a:extLst>
          </p:cNvPr>
          <p:cNvSpPr/>
          <p:nvPr/>
        </p:nvSpPr>
        <p:spPr>
          <a:xfrm>
            <a:off x="609918" y="1128748"/>
            <a:ext cx="10978515" cy="411480"/>
          </a:xfrm>
          <a:prstGeom prst="rect">
            <a:avLst/>
          </a:prstGeom>
          <a:solidFill>
            <a:schemeClr val="bg2">
              <a:lumMod val="65000"/>
              <a:lumOff val="35000"/>
            </a:schemeClr>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Plan de Mejora Sistémica (SIP) de BPS, </a:t>
            </a:r>
            <a:r>
              <a:rPr kumimoji="0" lang="en-US" sz="1600" b="1" i="0" u="none" strike="noStrike" kern="1200" cap="none" spc="0" normalizeH="0" baseline="0" noProof="0" err="1">
                <a:ln>
                  <a:noFill/>
                </a:ln>
                <a:solidFill>
                  <a:srgbClr val="FFFFFF"/>
                </a:solidFill>
                <a:effectLst/>
                <a:uLnTx/>
                <a:uFillTx/>
                <a:latin typeface="EYInterstate Light"/>
                <a:ea typeface="+mn-ea"/>
                <a:cs typeface="+mn-cs"/>
              </a:rPr>
              <a:t>i</a:t>
            </a:r>
            <a:r>
              <a:rPr kumimoji="0" lang="x-none" sz="1600" b="1" i="0" u="none" strike="noStrike" kern="1200" cap="none" spc="0" normalizeH="0" baseline="0" noProof="0">
                <a:ln>
                  <a:noFill/>
                </a:ln>
                <a:solidFill>
                  <a:srgbClr val="FFFFFF"/>
                </a:solidFill>
                <a:effectLst/>
                <a:uLnTx/>
                <a:uFillTx/>
                <a:latin typeface="EYInterstate Light"/>
                <a:ea typeface="+mn-ea"/>
                <a:cs typeface="+mn-cs"/>
              </a:rPr>
              <a:t>niciativa de datos: enfoque de evaluación de EY</a:t>
            </a:r>
          </a:p>
        </p:txBody>
      </p:sp>
      <p:sp>
        <p:nvSpPr>
          <p:cNvPr id="35" name="Content Placeholder 2">
            <a:extLst>
              <a:ext uri="{FF2B5EF4-FFF2-40B4-BE49-F238E27FC236}">
                <a16:creationId xmlns:a16="http://schemas.microsoft.com/office/drawing/2014/main" id="{6288C8C0-550C-44B9-B6E5-225845212034}"/>
              </a:ext>
            </a:extLst>
          </p:cNvPr>
          <p:cNvSpPr txBox="1">
            <a:spLocks/>
          </p:cNvSpPr>
          <p:nvPr/>
        </p:nvSpPr>
        <p:spPr>
          <a:xfrm>
            <a:off x="609918" y="1645750"/>
            <a:ext cx="10978515" cy="1545725"/>
          </a:xfrm>
          <a:prstGeom prst="rect">
            <a:avLst/>
          </a:prstGeom>
          <a:solidFill>
            <a:schemeClr val="tx1">
              <a:lumMod val="85000"/>
            </a:schemeClr>
          </a:solidFill>
        </p:spPr>
        <p:txBody>
          <a:bodyPr vert="horz" lIns="0" tIns="45720" rIns="0" bIns="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asistió a DESE y BPS mientras las dos organizaciones debatían lo que estaría dentro y fuera del alcance para cada análisis de dominio (que es determinado en última instancia por DESE)</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realizaron entrevistas con las partes interesadas de DESE y BPS (p. ej., aquellas personas involucradas en los procesos de dominio) para comprender los procesos actuales del distrito, el flujo y la gestión de datos, y las posibles brechas/áreas de mejora dentro de los sistemas de BPS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realizaron análisis de datos basados en poblaciones y muestras relevantes</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sintetizaron aportes de entrevistas y análisis de datos para elaborar observaciones y oportunidades preliminares de mejora, por dominio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debatieron observaciones con partes interesadas clave de DESE y materiales perfeccionados en función de los comentarios (enero-febrero de 2023)</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p>
          <a:p>
            <a:pPr marL="228600" marR="0" lvl="0" indent="-228600" algn="l" defTabSz="914400" rtl="0" eaLnBrk="1" fontAlgn="auto" latinLnBrk="0" hangingPunct="1">
              <a:lnSpc>
                <a:spcPct val="95000"/>
              </a:lnSpc>
              <a:spcBef>
                <a:spcPct val="20000"/>
              </a:spcBef>
              <a:spcAft>
                <a:spcPts val="0"/>
              </a:spcAft>
              <a:buClrTx/>
              <a:buSzPct val="75000"/>
              <a:buFont typeface="+mj-lt"/>
              <a:buAutoNum type="arabicPeriod"/>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creó el informe final para compartir con DESE (febrero de 2023)</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7" name="Rectangle 16">
            <a:extLst>
              <a:ext uri="{FF2B5EF4-FFF2-40B4-BE49-F238E27FC236}">
                <a16:creationId xmlns:a16="http://schemas.microsoft.com/office/drawing/2014/main" id="{4EA9EBC9-26EE-42BC-8498-28EE52950DE5}"/>
              </a:ext>
            </a:extLst>
          </p:cNvPr>
          <p:cNvSpPr/>
          <p:nvPr/>
        </p:nvSpPr>
        <p:spPr>
          <a:xfrm>
            <a:off x="609918" y="3413065"/>
            <a:ext cx="10978515" cy="411480"/>
          </a:xfrm>
          <a:prstGeom prst="rect">
            <a:avLst/>
          </a:prstGeom>
          <a:solidFill>
            <a:schemeClr val="bg2">
              <a:lumMod val="65000"/>
              <a:lumOff val="35000"/>
            </a:schemeClr>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Responsabilidades por parte</a:t>
            </a:r>
          </a:p>
        </p:txBody>
      </p:sp>
      <p:sp>
        <p:nvSpPr>
          <p:cNvPr id="39" name="Rectangle 38">
            <a:extLst>
              <a:ext uri="{FF2B5EF4-FFF2-40B4-BE49-F238E27FC236}">
                <a16:creationId xmlns:a16="http://schemas.microsoft.com/office/drawing/2014/main" id="{D65FA810-AF73-49F8-B679-1F3582B1D246}"/>
              </a:ext>
            </a:extLst>
          </p:cNvPr>
          <p:cNvSpPr/>
          <p:nvPr/>
        </p:nvSpPr>
        <p:spPr>
          <a:xfrm>
            <a:off x="624712" y="3925427"/>
            <a:ext cx="3706283"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DESE</a:t>
            </a:r>
          </a:p>
        </p:txBody>
      </p:sp>
      <p:sp>
        <p:nvSpPr>
          <p:cNvPr id="42" name="Bulleted list_63804649267650219717">
            <a:extLst>
              <a:ext uri="{FF2B5EF4-FFF2-40B4-BE49-F238E27FC236}">
                <a16:creationId xmlns:a16="http://schemas.microsoft.com/office/drawing/2014/main" id="{F26BDBF5-274E-437E-9948-7BD7D8D30806}"/>
              </a:ext>
            </a:extLst>
          </p:cNvPr>
          <p:cNvSpPr>
            <a:spLocks noChangeArrowheads="1"/>
          </p:cNvSpPr>
          <p:nvPr>
            <p:custDataLst>
              <p:tags r:id="rId1"/>
            </p:custDataLst>
          </p:nvPr>
        </p:nvSpPr>
        <p:spPr bwMode="auto">
          <a:xfrm>
            <a:off x="624712" y="4410862"/>
            <a:ext cx="3706284" cy="1523494"/>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Decidió el alcance final, por dominio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Proporcionó muestras y poblaciones de datos relevantes (p. ej., datos del Portal de seguridad del DESE para el dominio </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en-IN" altLang="x-none" sz="1000" b="0"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de los estudiantes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Apoyó la programación de entrevistas con miembros pertinentes del personal del DESE (limitado)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Participó en reuniones de estado quincenales con EY</a:t>
            </a:r>
            <a:r>
              <a:rPr lang="en-US" altLang="x-none" sz="1000">
                <a:solidFill>
                  <a:srgbClr val="2E2E38"/>
                </a:solidFill>
                <a:latin typeface="EYInterstate Light"/>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Realizó comentarios sobre el análisis y los materiales del informe preliminar de EY</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Brindó comentarios del informe preliminar de las partes interesadas clave de DESE y BPS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7" name="Rectangle 36">
            <a:extLst>
              <a:ext uri="{FF2B5EF4-FFF2-40B4-BE49-F238E27FC236}">
                <a16:creationId xmlns:a16="http://schemas.microsoft.com/office/drawing/2014/main" id="{04E04F6E-55B4-4534-8FE3-9E23116794DB}"/>
              </a:ext>
            </a:extLst>
          </p:cNvPr>
          <p:cNvSpPr/>
          <p:nvPr/>
        </p:nvSpPr>
        <p:spPr>
          <a:xfrm>
            <a:off x="4474581" y="3925427"/>
            <a:ext cx="3706283"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BPS</a:t>
            </a:r>
          </a:p>
        </p:txBody>
      </p:sp>
      <p:sp>
        <p:nvSpPr>
          <p:cNvPr id="40" name="Bulleted list_63804649267650219717">
            <a:extLst>
              <a:ext uri="{FF2B5EF4-FFF2-40B4-BE49-F238E27FC236}">
                <a16:creationId xmlns:a16="http://schemas.microsoft.com/office/drawing/2014/main" id="{6D5E4A26-604C-4B0C-8B6C-81B9BCB3A1C4}"/>
              </a:ext>
            </a:extLst>
          </p:cNvPr>
          <p:cNvSpPr>
            <a:spLocks noChangeArrowheads="1"/>
          </p:cNvSpPr>
          <p:nvPr>
            <p:custDataLst>
              <p:tags r:id="rId2"/>
            </p:custDataLst>
          </p:nvPr>
        </p:nvSpPr>
        <p:spPr bwMode="auto">
          <a:xfrm>
            <a:off x="4474581" y="4410862"/>
            <a:ext cx="3706284" cy="1800493"/>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Confirmó la alineación con el alcance final, por dominio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Proporcionó poblaciones, muestras y documentación de datos pertinentes (p. ej., datos pertinentes para los cálculos del dominio </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Transporte: funcionamiento puntual del autobús matutino)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Apoyó la programación de entrevistas con miembros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pertinentes del personal de BPS y contactos a nivel escolar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Participó en entrevistas con contactos de BPS y contactos escolares, y brindó información sobre el proceso estatal actual</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Participó en reuniones de estado semanales con EY</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Realizó comentarios sobre los materiales del informe preliminar de EY</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8" name="Rectangle 37">
            <a:extLst>
              <a:ext uri="{FF2B5EF4-FFF2-40B4-BE49-F238E27FC236}">
                <a16:creationId xmlns:a16="http://schemas.microsoft.com/office/drawing/2014/main" id="{DF101D6C-402C-4D63-9A60-644537A92039}"/>
              </a:ext>
            </a:extLst>
          </p:cNvPr>
          <p:cNvSpPr/>
          <p:nvPr/>
        </p:nvSpPr>
        <p:spPr>
          <a:xfrm>
            <a:off x="8324450" y="3925427"/>
            <a:ext cx="3278775"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EY</a:t>
            </a:r>
          </a:p>
        </p:txBody>
      </p:sp>
      <p:sp>
        <p:nvSpPr>
          <p:cNvPr id="41" name="Bulleted list_63804649267650219717">
            <a:extLst>
              <a:ext uri="{FF2B5EF4-FFF2-40B4-BE49-F238E27FC236}">
                <a16:creationId xmlns:a16="http://schemas.microsoft.com/office/drawing/2014/main" id="{F62E0D4D-19F0-40D4-B3D1-C3F7210C090C}"/>
              </a:ext>
            </a:extLst>
          </p:cNvPr>
          <p:cNvSpPr>
            <a:spLocks noChangeArrowheads="1"/>
          </p:cNvSpPr>
          <p:nvPr>
            <p:custDataLst>
              <p:tags r:id="rId3"/>
            </p:custDataLst>
          </p:nvPr>
        </p:nvSpPr>
        <p:spPr bwMode="auto">
          <a:xfrm>
            <a:off x="8324450" y="4410862"/>
            <a:ext cx="3278775" cy="1938992"/>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Asistió con el alcance</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Realizó análisis de datos sobre poblaciones y muestras proporcionadas por DESE y BPS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Entrevistó a DESE, a la oficina central de BPS y a las escuelas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Documentó procesos del estado actual en forma de resultados de diagrama de flujo, por dominio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 </a:t>
            </a: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Sintetizó el análisis de entrevistas y de datos en observaciones y oportunidades de mejora, por dominio</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Realizó reuniones semanales de estado con BPS </a:t>
            </a:r>
            <a:b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b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y reuniones quincenales con DESE</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kumimoji="0" lang="x-none" altLang="x-none" sz="1000" b="0" i="0" u="none" strike="noStrike" kern="1200" cap="none" spc="0" normalizeH="0" baseline="0" noProof="0">
                <a:ln>
                  <a:noFill/>
                </a:ln>
                <a:solidFill>
                  <a:srgbClr val="2E2E38"/>
                </a:solidFill>
                <a:effectLst/>
                <a:uLnTx/>
                <a:uFillTx/>
                <a:latin typeface="EYInterstate Light"/>
                <a:ea typeface="+mn-ea"/>
                <a:cs typeface="+mn-cs"/>
              </a:rPr>
              <a:t>Actualizó el informe preliminar según los comentarios de DESE y BPS</a:t>
            </a:r>
            <a:r>
              <a:rPr kumimoji="0" lang="en-US" altLang="x-none"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altLang="x-none"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6" name="TextBox 15">
            <a:extLst>
              <a:ext uri="{FF2B5EF4-FFF2-40B4-BE49-F238E27FC236}">
                <a16:creationId xmlns:a16="http://schemas.microsoft.com/office/drawing/2014/main" id="{18684398-79CC-4C16-83B2-3DE017A5B48B}"/>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194393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E58CE9-ACDE-4970-B94C-35CA0A654364}"/>
              </a:ext>
            </a:extLst>
          </p:cNvPr>
          <p:cNvSpPr>
            <a:spLocks noGrp="1"/>
          </p:cNvSpPr>
          <p:nvPr>
            <p:ph type="title"/>
          </p:nvPr>
        </p:nvSpPr>
        <p:spPr/>
        <p:txBody>
          <a:bodyPr vert="horz"/>
          <a:lstStyle/>
          <a:p>
            <a:r>
              <a:rPr lang="x-none"/>
              <a:t>Descripción general del proyecto</a:t>
            </a:r>
            <a:br/>
            <a:r>
              <a:rPr lang="x-none" sz="1799"/>
              <a:t>EY completó la evaluación de los dominios de datos durante un período de aproximadamente seis meses</a:t>
            </a:r>
            <a:endParaRPr lang="de-DE"/>
          </a:p>
        </p:txBody>
      </p:sp>
      <p:sp>
        <p:nvSpPr>
          <p:cNvPr id="324" name="Rectangle 323">
            <a:extLst>
              <a:ext uri="{FF2B5EF4-FFF2-40B4-BE49-F238E27FC236}">
                <a16:creationId xmlns:a16="http://schemas.microsoft.com/office/drawing/2014/main" id="{408A0F18-665B-44C2-A345-89508BD8A342}"/>
              </a:ext>
            </a:extLst>
          </p:cNvPr>
          <p:cNvSpPr/>
          <p:nvPr/>
        </p:nvSpPr>
        <p:spPr>
          <a:xfrm>
            <a:off x="612776" y="1013767"/>
            <a:ext cx="10972800" cy="411266"/>
          </a:xfrm>
          <a:prstGeom prst="rect">
            <a:avLst/>
          </a:prstGeom>
          <a:solidFill>
            <a:schemeClr val="bg2">
              <a:lumMod val="65000"/>
              <a:lumOff val="35000"/>
            </a:schemeClr>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algn="ctr" defTabSz="913943">
              <a:defRPr/>
            </a:pPr>
            <a:r>
              <a:rPr lang="x-none" sz="1599" b="1">
                <a:solidFill>
                  <a:srgbClr val="FFFFFF"/>
                </a:solidFill>
                <a:latin typeface="EYInterstate Light"/>
              </a:rPr>
              <a:t>Actividades claves e hitos</a:t>
            </a:r>
          </a:p>
        </p:txBody>
      </p:sp>
      <p:grpSp>
        <p:nvGrpSpPr>
          <p:cNvPr id="9" name="Group 8" descr="Consulte la sección de notas para ver la descripción del gráfico &quot;EY completó la evaluación de los dominios de datos durante un período de aproximadamente seis meses&quot;">
            <a:extLst>
              <a:ext uri="{FF2B5EF4-FFF2-40B4-BE49-F238E27FC236}">
                <a16:creationId xmlns:a16="http://schemas.microsoft.com/office/drawing/2014/main" id="{BE81C792-9A4C-41C3-B5E4-E36A47A081DD}"/>
              </a:ext>
            </a:extLst>
          </p:cNvPr>
          <p:cNvGrpSpPr/>
          <p:nvPr/>
        </p:nvGrpSpPr>
        <p:grpSpPr>
          <a:xfrm>
            <a:off x="615631" y="1581581"/>
            <a:ext cx="11232828" cy="2285955"/>
            <a:chOff x="612775" y="1580618"/>
            <a:chExt cx="11238678" cy="2287146"/>
          </a:xfrm>
        </p:grpSpPr>
        <p:sp>
          <p:nvSpPr>
            <p:cNvPr id="21" name="TextBox 20">
              <a:extLst>
                <a:ext uri="{FF2B5EF4-FFF2-40B4-BE49-F238E27FC236}">
                  <a16:creationId xmlns:a16="http://schemas.microsoft.com/office/drawing/2014/main" id="{F882833F-973B-4AC6-B96F-FE75E9EBAE03}"/>
                </a:ext>
              </a:extLst>
            </p:cNvPr>
            <p:cNvSpPr txBox="1"/>
            <p:nvPr/>
          </p:nvSpPr>
          <p:spPr>
            <a:xfrm>
              <a:off x="671369" y="1790593"/>
              <a:ext cx="665164" cy="180819"/>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altLang="x-none" sz="1099">
                  <a:solidFill>
                    <a:srgbClr val="2E2E38"/>
                  </a:solidFill>
                  <a:latin typeface="EYInterstate Light"/>
                  <a:sym typeface="Arial" panose="020B0604020202020204" pitchFamily="34" charset="0"/>
                </a:rPr>
                <a:t>Mes:</a:t>
              </a:r>
              <a:endParaRPr lang="en-US" sz="1099">
                <a:solidFill>
                  <a:srgbClr val="2E2E38"/>
                </a:solidFill>
                <a:latin typeface="EYInterstate Light"/>
                <a:sym typeface="Arial" panose="020B0604020202020204" pitchFamily="34" charset="0"/>
              </a:endParaRPr>
            </a:p>
          </p:txBody>
        </p:sp>
        <p:sp>
          <p:nvSpPr>
            <p:cNvPr id="23" name="TextBox 22">
              <a:extLst>
                <a:ext uri="{FF2B5EF4-FFF2-40B4-BE49-F238E27FC236}">
                  <a16:creationId xmlns:a16="http://schemas.microsoft.com/office/drawing/2014/main" id="{03161DC0-8162-43DD-977C-9CF0D39544A9}"/>
                </a:ext>
              </a:extLst>
            </p:cNvPr>
            <p:cNvSpPr txBox="1"/>
            <p:nvPr/>
          </p:nvSpPr>
          <p:spPr>
            <a:xfrm>
              <a:off x="5759450" y="1580618"/>
              <a:ext cx="4219248" cy="205629"/>
            </a:xfrm>
            <a:prstGeom prst="rect">
              <a:avLst/>
            </a:prstGeom>
            <a:solidFill>
              <a:srgbClr val="FFE600"/>
            </a:solidFill>
            <a:ln>
              <a:solidFill>
                <a:srgbClr val="188CE5"/>
              </a:solidFill>
            </a:ln>
          </p:spPr>
          <p:txBody>
            <a:bodyPr wrap="square" lIns="0" tIns="0" rIns="0" bIns="0" rtlCol="0" anchor="ctr">
              <a:noAutofit/>
            </a:bodyPr>
            <a:lstStyle/>
            <a:p>
              <a:pPr algn="ctr" defTabSz="913486">
                <a:buClr>
                  <a:srgbClr val="2DB757"/>
                </a:buClr>
                <a:buSzPct val="75000"/>
                <a:defRPr/>
              </a:pPr>
              <a:fld id="{8AE2E41D-2282-4BDF-8C75-FC5DBB9F3F84}" type="datetime'2''''''''''''''''''''''0''2''2'''">
                <a:rPr lang="de-DE" altLang="en-US" sz="1099">
                  <a:solidFill>
                    <a:srgbClr val="2E2E38"/>
                  </a:solidFill>
                  <a:latin typeface="EYInterstate Light"/>
                  <a:sym typeface="Arial" panose="020B0604020202020204" pitchFamily="34" charset="0"/>
                </a:rPr>
                <a:pPr algn="ctr" defTabSz="913486">
                  <a:buClr>
                    <a:srgbClr val="2DB757"/>
                  </a:buClr>
                  <a:buSzPct val="75000"/>
                  <a:defRPr/>
                </a:pPr>
                <a:t>2022</a:t>
              </a:fld>
              <a:endParaRPr lang="en-US" sz="1099">
                <a:solidFill>
                  <a:srgbClr val="2E2E38"/>
                </a:solidFill>
                <a:latin typeface="EYInterstate Light"/>
                <a:sym typeface="Arial" panose="020B0604020202020204" pitchFamily="34" charset="0"/>
              </a:endParaRPr>
            </a:p>
          </p:txBody>
        </p:sp>
        <p:sp>
          <p:nvSpPr>
            <p:cNvPr id="25" name="TextBox 24">
              <a:extLst>
                <a:ext uri="{FF2B5EF4-FFF2-40B4-BE49-F238E27FC236}">
                  <a16:creationId xmlns:a16="http://schemas.microsoft.com/office/drawing/2014/main" id="{02BE0F72-8652-4DE7-8763-4D00A9C02737}"/>
                </a:ext>
              </a:extLst>
            </p:cNvPr>
            <p:cNvSpPr txBox="1"/>
            <p:nvPr/>
          </p:nvSpPr>
          <p:spPr>
            <a:xfrm>
              <a:off x="5760244" y="1787529"/>
              <a:ext cx="881061"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en-US" altLang="en-US" sz="1099">
                  <a:solidFill>
                    <a:srgbClr val="FFFFFF"/>
                  </a:solidFill>
                  <a:latin typeface="EYInterstate Light"/>
                  <a:sym typeface="Arial" panose="020B0604020202020204" pitchFamily="34" charset="0"/>
                </a:rPr>
                <a:t>Agosto</a:t>
              </a:r>
              <a:endParaRPr lang="en-IN" sz="1199">
                <a:solidFill>
                  <a:srgbClr val="FFFFFF"/>
                </a:solidFill>
                <a:latin typeface="EYInterstate Light"/>
              </a:endParaRPr>
            </a:p>
          </p:txBody>
        </p:sp>
        <p:sp>
          <p:nvSpPr>
            <p:cNvPr id="96" name="TextBox 95">
              <a:extLst>
                <a:ext uri="{FF2B5EF4-FFF2-40B4-BE49-F238E27FC236}">
                  <a16:creationId xmlns:a16="http://schemas.microsoft.com/office/drawing/2014/main" id="{38887051-4BFF-467D-8963-980647E23A73}"/>
                </a:ext>
              </a:extLst>
            </p:cNvPr>
            <p:cNvSpPr txBox="1"/>
            <p:nvPr/>
          </p:nvSpPr>
          <p:spPr>
            <a:xfrm>
              <a:off x="6638926" y="1787529"/>
              <a:ext cx="847731"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altLang="x-none" sz="1099">
                  <a:solidFill>
                    <a:srgbClr val="FFFFFF"/>
                  </a:solidFill>
                  <a:latin typeface="EYInterstate Light"/>
                  <a:sym typeface="Arial" panose="020B0604020202020204" pitchFamily="34" charset="0"/>
                </a:rPr>
                <a:t>Septiembre</a:t>
              </a:r>
              <a:endParaRPr lang="en-IN" sz="1199" err="1">
                <a:solidFill>
                  <a:srgbClr val="FFFFFF"/>
                </a:solidFill>
                <a:latin typeface="EYInterstate Light"/>
              </a:endParaRPr>
            </a:p>
          </p:txBody>
        </p:sp>
        <p:sp>
          <p:nvSpPr>
            <p:cNvPr id="97" name="TextBox 96">
              <a:extLst>
                <a:ext uri="{FF2B5EF4-FFF2-40B4-BE49-F238E27FC236}">
                  <a16:creationId xmlns:a16="http://schemas.microsoft.com/office/drawing/2014/main" id="{3D691D88-FC8F-4AC9-9414-290130B41E4E}"/>
                </a:ext>
              </a:extLst>
            </p:cNvPr>
            <p:cNvSpPr txBox="1"/>
            <p:nvPr/>
          </p:nvSpPr>
          <p:spPr>
            <a:xfrm>
              <a:off x="7483471" y="1787529"/>
              <a:ext cx="805686"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altLang="x-none" sz="1099">
                  <a:solidFill>
                    <a:srgbClr val="FFFFFF"/>
                  </a:solidFill>
                  <a:latin typeface="EYInterstate Light"/>
                  <a:sym typeface="Arial" panose="020B0604020202020204" pitchFamily="34" charset="0"/>
                </a:rPr>
                <a:t>Octubre</a:t>
              </a:r>
              <a:endParaRPr lang="en-IN" sz="1199" err="1">
                <a:solidFill>
                  <a:srgbClr val="FFFFFF"/>
                </a:solidFill>
                <a:latin typeface="EYInterstate Light"/>
              </a:endParaRPr>
            </a:p>
          </p:txBody>
        </p:sp>
        <p:sp>
          <p:nvSpPr>
            <p:cNvPr id="98" name="TextBox 97">
              <a:extLst>
                <a:ext uri="{FF2B5EF4-FFF2-40B4-BE49-F238E27FC236}">
                  <a16:creationId xmlns:a16="http://schemas.microsoft.com/office/drawing/2014/main" id="{B53533CB-9905-45F9-8D5D-DAF6B3F0BE9F}"/>
                </a:ext>
              </a:extLst>
            </p:cNvPr>
            <p:cNvSpPr txBox="1"/>
            <p:nvPr/>
          </p:nvSpPr>
          <p:spPr>
            <a:xfrm>
              <a:off x="8291512" y="1787531"/>
              <a:ext cx="840626"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sz="1199">
                  <a:solidFill>
                    <a:srgbClr val="FFFFFF"/>
                  </a:solidFill>
                  <a:latin typeface="EYInterstate Light"/>
                </a:rPr>
                <a:t>Noviembre</a:t>
              </a:r>
            </a:p>
          </p:txBody>
        </p:sp>
        <p:sp>
          <p:nvSpPr>
            <p:cNvPr id="99" name="TextBox 98">
              <a:extLst>
                <a:ext uri="{FF2B5EF4-FFF2-40B4-BE49-F238E27FC236}">
                  <a16:creationId xmlns:a16="http://schemas.microsoft.com/office/drawing/2014/main" id="{E7F5C2DD-CFFE-49ED-BBE7-680BB8BE3369}"/>
                </a:ext>
              </a:extLst>
            </p:cNvPr>
            <p:cNvSpPr txBox="1"/>
            <p:nvPr/>
          </p:nvSpPr>
          <p:spPr>
            <a:xfrm>
              <a:off x="9131323" y="1787527"/>
              <a:ext cx="846178"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altLang="x-none" sz="1099">
                  <a:solidFill>
                    <a:srgbClr val="FFFFFF"/>
                  </a:solidFill>
                  <a:latin typeface="EYInterstate Light"/>
                  <a:sym typeface="Arial" panose="020B0604020202020204" pitchFamily="34" charset="0"/>
                </a:rPr>
                <a:t>Diciembre</a:t>
              </a:r>
              <a:endParaRPr lang="en-IN" sz="1199" err="1">
                <a:solidFill>
                  <a:srgbClr val="FFFFFF"/>
                </a:solidFill>
                <a:latin typeface="EYInterstate Light"/>
              </a:endParaRPr>
            </a:p>
          </p:txBody>
        </p:sp>
        <p:sp>
          <p:nvSpPr>
            <p:cNvPr id="24" name="TextBox 23">
              <a:extLst>
                <a:ext uri="{FF2B5EF4-FFF2-40B4-BE49-F238E27FC236}">
                  <a16:creationId xmlns:a16="http://schemas.microsoft.com/office/drawing/2014/main" id="{D90CAD67-0978-4159-AC9F-CB6324FF6DE2}"/>
                </a:ext>
              </a:extLst>
            </p:cNvPr>
            <p:cNvSpPr txBox="1"/>
            <p:nvPr/>
          </p:nvSpPr>
          <p:spPr>
            <a:xfrm>
              <a:off x="9979025" y="1580618"/>
              <a:ext cx="1608138" cy="206907"/>
            </a:xfrm>
            <a:prstGeom prst="rect">
              <a:avLst/>
            </a:prstGeom>
            <a:solidFill>
              <a:srgbClr val="FFE60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fld id="{43D50121-8B60-4EED-8C0C-E7F1E7E0FB9B}" type="datetime'''''''''''2''''''''''''023'''''''''''''''''''''''''''''''''">
                <a:rPr lang="de-DE" altLang="en-US" sz="1099">
                  <a:solidFill>
                    <a:srgbClr val="2E2E38"/>
                  </a:solidFill>
                  <a:latin typeface="EYInterstate Light"/>
                  <a:sym typeface="Arial" panose="020B0604020202020204" pitchFamily="34" charset="0"/>
                </a:rPr>
                <a:pPr algn="ctr" defTabSz="913943">
                  <a:spcAft>
                    <a:spcPts val="600"/>
                  </a:spcAft>
                  <a:buClr>
                    <a:srgbClr val="27ACAA"/>
                  </a:buClr>
                  <a:buSzPct val="70000"/>
                </a:pPr>
                <a:t>2023</a:t>
              </a:fld>
              <a:endParaRPr lang="en-US" sz="1099">
                <a:solidFill>
                  <a:srgbClr val="2E2E38"/>
                </a:solidFill>
                <a:latin typeface="EYInterstate Light"/>
                <a:sym typeface="Arial" panose="020B0604020202020204" pitchFamily="34" charset="0"/>
              </a:endParaRPr>
            </a:p>
          </p:txBody>
        </p:sp>
        <p:sp>
          <p:nvSpPr>
            <p:cNvPr id="100" name="TextBox 99">
              <a:extLst>
                <a:ext uri="{FF2B5EF4-FFF2-40B4-BE49-F238E27FC236}">
                  <a16:creationId xmlns:a16="http://schemas.microsoft.com/office/drawing/2014/main" id="{9AC712DD-752A-4B5E-A2F7-36EB4CF2689B}"/>
                </a:ext>
              </a:extLst>
            </p:cNvPr>
            <p:cNvSpPr txBox="1"/>
            <p:nvPr/>
          </p:nvSpPr>
          <p:spPr>
            <a:xfrm>
              <a:off x="9978698" y="1787529"/>
              <a:ext cx="841770"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sz="1199">
                  <a:solidFill>
                    <a:srgbClr val="FFFFFF"/>
                  </a:solidFill>
                  <a:latin typeface="EYInterstate Light"/>
                </a:rPr>
                <a:t>Enero</a:t>
              </a:r>
            </a:p>
          </p:txBody>
        </p:sp>
        <p:sp>
          <p:nvSpPr>
            <p:cNvPr id="102" name="TextBox 101">
              <a:extLst>
                <a:ext uri="{FF2B5EF4-FFF2-40B4-BE49-F238E27FC236}">
                  <a16:creationId xmlns:a16="http://schemas.microsoft.com/office/drawing/2014/main" id="{11D71417-9D0D-49E7-B5F8-BE16E86E355B}"/>
                </a:ext>
              </a:extLst>
            </p:cNvPr>
            <p:cNvSpPr txBox="1"/>
            <p:nvPr/>
          </p:nvSpPr>
          <p:spPr>
            <a:xfrm>
              <a:off x="10817312" y="1787528"/>
              <a:ext cx="769927" cy="206210"/>
            </a:xfrm>
            <a:prstGeom prst="rect">
              <a:avLst/>
            </a:prstGeom>
            <a:solidFill>
              <a:srgbClr val="747480"/>
            </a:solidFill>
            <a:ln>
              <a:solidFill>
                <a:srgbClr val="188CE5"/>
              </a:solidFill>
            </a:ln>
          </p:spPr>
          <p:txBody>
            <a:bodyPr wrap="square" lIns="0" tIns="0" rIns="0" bIns="0" rtlCol="0" anchor="ctr">
              <a:noAutofit/>
            </a:bodyPr>
            <a:lstStyle/>
            <a:p>
              <a:pPr algn="ctr" defTabSz="913943">
                <a:spcAft>
                  <a:spcPts val="600"/>
                </a:spcAft>
                <a:buClr>
                  <a:srgbClr val="27ACAA"/>
                </a:buClr>
                <a:buSzPct val="70000"/>
              </a:pPr>
              <a:r>
                <a:rPr lang="x-none" altLang="x-none" sz="1099">
                  <a:solidFill>
                    <a:srgbClr val="FFFFFF"/>
                  </a:solidFill>
                  <a:latin typeface="EYInterstate Light"/>
                  <a:sym typeface="Arial" panose="020B0604020202020204" pitchFamily="34" charset="0"/>
                </a:rPr>
                <a:t>Febrero</a:t>
              </a:r>
              <a:endParaRPr lang="en-IN" sz="1199" err="1">
                <a:solidFill>
                  <a:srgbClr val="FFFFFF"/>
                </a:solidFill>
                <a:latin typeface="EYInterstate Light"/>
              </a:endParaRPr>
            </a:p>
          </p:txBody>
        </p:sp>
        <p:sp>
          <p:nvSpPr>
            <p:cNvPr id="7" name="Rectangle 6">
              <a:extLst>
                <a:ext uri="{FF2B5EF4-FFF2-40B4-BE49-F238E27FC236}">
                  <a16:creationId xmlns:a16="http://schemas.microsoft.com/office/drawing/2014/main" id="{746A6EAC-CA1D-4F44-9E87-60716C2DF18A}"/>
                </a:ext>
                <a:ext uri="{C183D7F6-B498-43B3-948B-1728B52AA6E4}">
                  <adec:decorative xmlns:adec="http://schemas.microsoft.com/office/drawing/2017/decorative" val="1"/>
                </a:ext>
              </a:extLst>
            </p:cNvPr>
            <p:cNvSpPr/>
            <p:nvPr>
              <p:custDataLst>
                <p:tags r:id="rId2"/>
              </p:custDataLst>
            </p:nvPr>
          </p:nvSpPr>
          <p:spPr bwMode="auto">
            <a:xfrm>
              <a:off x="612775" y="1992313"/>
              <a:ext cx="10974388" cy="1463675"/>
            </a:xfrm>
            <a:prstGeom prst="rect">
              <a:avLst/>
            </a:prstGeom>
            <a:solidFill>
              <a:schemeClr val="tx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71963" tIns="71963" rIns="71963" bIns="71963" rtlCol="0" anchor="ctr" anchorCtr="0"/>
            <a:lstStyle/>
            <a:p>
              <a:pPr defTabSz="913943">
                <a:defRPr/>
              </a:pPr>
              <a:endParaRPr lang="en-US" sz="1199">
                <a:solidFill>
                  <a:srgbClr val="2E2E38"/>
                </a:solidFill>
                <a:latin typeface="EYInterstate Light"/>
              </a:endParaRPr>
            </a:p>
          </p:txBody>
        </p:sp>
        <p:sp>
          <p:nvSpPr>
            <p:cNvPr id="359" name="Rectangle 358">
              <a:extLst>
                <a:ext uri="{FF2B5EF4-FFF2-40B4-BE49-F238E27FC236}">
                  <a16:creationId xmlns:a16="http://schemas.microsoft.com/office/drawing/2014/main" id="{31FCAE33-CEC5-4CBB-ADF6-DE153005571C}"/>
                </a:ext>
                <a:ext uri="{C183D7F6-B498-43B3-948B-1728B52AA6E4}">
                  <adec:decorative xmlns:adec="http://schemas.microsoft.com/office/drawing/2017/decorative" val="1"/>
                </a:ext>
              </a:extLst>
            </p:cNvPr>
            <p:cNvSpPr/>
            <p:nvPr>
              <p:custDataLst>
                <p:tags r:id="rId3"/>
              </p:custDataLst>
            </p:nvPr>
          </p:nvSpPr>
          <p:spPr bwMode="auto">
            <a:xfrm>
              <a:off x="612775" y="3455988"/>
              <a:ext cx="10974388" cy="411162"/>
            </a:xfrm>
            <a:prstGeom prst="rect">
              <a:avLst/>
            </a:prstGeom>
            <a:solidFill>
              <a:srgbClr val="F2F2F2"/>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de-DE" sz="999">
                <a:solidFill>
                  <a:srgbClr val="2E2E38"/>
                </a:solidFill>
                <a:latin typeface="EYInterstate Light"/>
              </a:endParaRPr>
            </a:p>
          </p:txBody>
        </p:sp>
        <p:sp>
          <p:nvSpPr>
            <p:cNvPr id="3" name="TextBox 2">
              <a:extLst>
                <a:ext uri="{FF2B5EF4-FFF2-40B4-BE49-F238E27FC236}">
                  <a16:creationId xmlns:a16="http://schemas.microsoft.com/office/drawing/2014/main" id="{D28AAECD-A818-421C-BA34-1FA43EC98212}"/>
                </a:ext>
              </a:extLst>
            </p:cNvPr>
            <p:cNvSpPr txBox="1"/>
            <p:nvPr/>
          </p:nvSpPr>
          <p:spPr>
            <a:xfrm>
              <a:off x="668133" y="2034436"/>
              <a:ext cx="2935492" cy="167806"/>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es-ES" altLang="en-US" sz="1000">
                  <a:solidFill>
                    <a:srgbClr val="2E2E38"/>
                  </a:solidFill>
                  <a:latin typeface="EYInterstate Light"/>
                  <a:sym typeface="Arial" panose="020B0604020202020204" pitchFamily="34" charset="0"/>
                </a:rPr>
                <a:t>Se estableció el alcance con el DESE y BPS.</a:t>
              </a:r>
              <a:endParaRPr lang="en-US" sz="1000">
                <a:solidFill>
                  <a:srgbClr val="2E2E38"/>
                </a:solidFill>
                <a:latin typeface="EYInterstate Light"/>
                <a:sym typeface="Arial" panose="020B0604020202020204" pitchFamily="34" charset="0"/>
              </a:endParaRPr>
            </a:p>
          </p:txBody>
        </p:sp>
        <p:sp>
          <p:nvSpPr>
            <p:cNvPr id="5" name="TextBox 4">
              <a:extLst>
                <a:ext uri="{FF2B5EF4-FFF2-40B4-BE49-F238E27FC236}">
                  <a16:creationId xmlns:a16="http://schemas.microsoft.com/office/drawing/2014/main" id="{C2BF9726-2BF9-40F2-8BEF-3270B7E3FA51}"/>
                </a:ext>
              </a:extLst>
            </p:cNvPr>
            <p:cNvSpPr txBox="1"/>
            <p:nvPr/>
          </p:nvSpPr>
          <p:spPr>
            <a:xfrm>
              <a:off x="665021" y="2298301"/>
              <a:ext cx="3766960" cy="190901"/>
            </a:xfrm>
            <a:prstGeom prst="rect">
              <a:avLst/>
            </a:prstGeom>
            <a:noFill/>
          </p:spPr>
          <p:txBody>
            <a:bodyPr wrap="square" lIns="0" tIns="36557" rIns="0" bIns="0" rtlCol="0">
              <a:spAutoFit/>
            </a:bodyPr>
            <a:lstStyle/>
            <a:p>
              <a:pPr defTabSz="913486">
                <a:spcBef>
                  <a:spcPct val="0"/>
                </a:spcBef>
                <a:spcAft>
                  <a:spcPct val="0"/>
                </a:spcAft>
                <a:buClr>
                  <a:srgbClr val="2DB757"/>
                </a:buClr>
                <a:buSzPct val="75000"/>
                <a:defRPr/>
              </a:pPr>
              <a:r>
                <a:rPr lang="en-US" altLang="en-US" sz="1000">
                  <a:solidFill>
                    <a:srgbClr val="2E2E38"/>
                  </a:solidFill>
                  <a:latin typeface="EYInterstate Light"/>
                  <a:sym typeface="Arial" panose="020B0604020202020204" pitchFamily="34" charset="0"/>
                </a:rPr>
                <a:t>Se </a:t>
              </a:r>
              <a:r>
                <a:rPr lang="en-US" altLang="en-US" sz="1000" err="1">
                  <a:solidFill>
                    <a:srgbClr val="2E2E38"/>
                  </a:solidFill>
                  <a:latin typeface="EYInterstate Light"/>
                  <a:sym typeface="Arial" panose="020B0604020202020204" pitchFamily="34" charset="0"/>
                </a:rPr>
                <a:t>realizaron</a:t>
              </a:r>
              <a:r>
                <a:rPr lang="en-US" altLang="en-US" sz="1000">
                  <a:solidFill>
                    <a:srgbClr val="2E2E38"/>
                  </a:solidFill>
                  <a:latin typeface="EYInterstate Light"/>
                  <a:sym typeface="Arial" panose="020B0604020202020204" pitchFamily="34" charset="0"/>
                </a:rPr>
                <a:t> </a:t>
              </a:r>
              <a:r>
                <a:rPr lang="en-US" altLang="en-US" sz="1000" err="1">
                  <a:solidFill>
                    <a:srgbClr val="2E2E38"/>
                  </a:solidFill>
                  <a:latin typeface="EYInterstate Light"/>
                  <a:sym typeface="Arial" panose="020B0604020202020204" pitchFamily="34" charset="0"/>
                </a:rPr>
                <a:t>entrevistas</a:t>
              </a:r>
              <a:r>
                <a:rPr lang="en-US" altLang="en-US" sz="1000">
                  <a:solidFill>
                    <a:srgbClr val="2E2E38"/>
                  </a:solidFill>
                  <a:latin typeface="EYInterstate Light"/>
                  <a:sym typeface="Arial" panose="020B0604020202020204" pitchFamily="34" charset="0"/>
                </a:rPr>
                <a:t> a las partes </a:t>
              </a:r>
              <a:r>
                <a:rPr lang="en-US" altLang="en-US" sz="1000" err="1">
                  <a:solidFill>
                    <a:srgbClr val="2E2E38"/>
                  </a:solidFill>
                  <a:latin typeface="EYInterstate Light"/>
                  <a:sym typeface="Arial" panose="020B0604020202020204" pitchFamily="34" charset="0"/>
                </a:rPr>
                <a:t>interesadas</a:t>
              </a:r>
              <a:r>
                <a:rPr lang="en-US" altLang="en-US" sz="1000">
                  <a:solidFill>
                    <a:srgbClr val="2E2E38"/>
                  </a:solidFill>
                  <a:latin typeface="EYInterstate Light"/>
                  <a:sym typeface="Arial" panose="020B0604020202020204" pitchFamily="34" charset="0"/>
                </a:rPr>
                <a:t> </a:t>
              </a:r>
              <a:r>
                <a:rPr lang="en-US" altLang="en-US" sz="1000" err="1">
                  <a:solidFill>
                    <a:srgbClr val="2E2E38"/>
                  </a:solidFill>
                  <a:latin typeface="EYInterstate Light"/>
                  <a:sym typeface="Arial" panose="020B0604020202020204" pitchFamily="34" charset="0"/>
                </a:rPr>
                <a:t>pertinentes</a:t>
              </a:r>
              <a:r>
                <a:rPr lang="en-US" altLang="en-US" sz="1000">
                  <a:solidFill>
                    <a:srgbClr val="2E2E38"/>
                  </a:solidFill>
                  <a:latin typeface="EYInterstate Light"/>
                  <a:sym typeface="Arial" panose="020B0604020202020204" pitchFamily="34" charset="0"/>
                </a:rPr>
                <a:t>.</a:t>
              </a:r>
              <a:endParaRPr lang="en-US" sz="1000">
                <a:solidFill>
                  <a:srgbClr val="2E2E38"/>
                </a:solidFill>
                <a:latin typeface="EYInterstate Light"/>
                <a:sym typeface="Arial" panose="020B0604020202020204" pitchFamily="34" charset="0"/>
              </a:endParaRPr>
            </a:p>
          </p:txBody>
        </p:sp>
        <p:sp>
          <p:nvSpPr>
            <p:cNvPr id="18" name="TextBox 17">
              <a:extLst>
                <a:ext uri="{FF2B5EF4-FFF2-40B4-BE49-F238E27FC236}">
                  <a16:creationId xmlns:a16="http://schemas.microsoft.com/office/drawing/2014/main" id="{64D467D2-ABFC-48F6-89C2-0017C43776C1}"/>
                </a:ext>
              </a:extLst>
            </p:cNvPr>
            <p:cNvSpPr txBox="1"/>
            <p:nvPr/>
          </p:nvSpPr>
          <p:spPr>
            <a:xfrm>
              <a:off x="668449" y="2578212"/>
              <a:ext cx="5204044" cy="329474"/>
            </a:xfrm>
            <a:prstGeom prst="rect">
              <a:avLst/>
            </a:prstGeom>
            <a:noFill/>
          </p:spPr>
          <p:txBody>
            <a:bodyPr wrap="square" lIns="0" tIns="36557" rIns="0" bIns="0" rtlCol="0">
              <a:spAutoFit/>
            </a:bodyPr>
            <a:lstStyle/>
            <a:p>
              <a:pPr defTabSz="913486">
                <a:lnSpc>
                  <a:spcPct val="95000"/>
                </a:lnSpc>
                <a:spcBef>
                  <a:spcPct val="0"/>
                </a:spcBef>
                <a:spcAft>
                  <a:spcPct val="0"/>
                </a:spcAft>
                <a:buClr>
                  <a:srgbClr val="2DB757"/>
                </a:buClr>
                <a:buSzPct val="75000"/>
                <a:defRPr/>
              </a:pPr>
              <a:r>
                <a:rPr lang="es-ES" altLang="en-US" sz="1000">
                  <a:solidFill>
                    <a:srgbClr val="2E2E38"/>
                  </a:solidFill>
                  <a:latin typeface="EYInterstate Light"/>
                  <a:sym typeface="Arial" panose="020B0604020202020204" pitchFamily="34" charset="0"/>
                </a:rPr>
                <a:t>Se realizó un análisis de datos de las poblaciones y las muestras suministradas </a:t>
              </a:r>
              <a:br>
                <a:rPr lang="es-ES" altLang="en-US" sz="1000">
                  <a:solidFill>
                    <a:srgbClr val="2E2E38"/>
                  </a:solidFill>
                  <a:latin typeface="EYInterstate Light"/>
                  <a:sym typeface="Arial" panose="020B0604020202020204" pitchFamily="34" charset="0"/>
                </a:rPr>
              </a:br>
              <a:r>
                <a:rPr lang="es-ES" altLang="en-US" sz="1000">
                  <a:solidFill>
                    <a:srgbClr val="2E2E38"/>
                  </a:solidFill>
                  <a:latin typeface="EYInterstate Light"/>
                  <a:sym typeface="Arial" panose="020B0604020202020204" pitchFamily="34" charset="0"/>
                </a:rPr>
                <a:t>por el DESE y BPS.</a:t>
              </a:r>
              <a:endParaRPr lang="en-US" sz="1000">
                <a:solidFill>
                  <a:srgbClr val="2E2E38"/>
                </a:solidFill>
                <a:latin typeface="EYInterstate Light"/>
                <a:sym typeface="Arial" panose="020B0604020202020204" pitchFamily="34" charset="0"/>
              </a:endParaRPr>
            </a:p>
          </p:txBody>
        </p:sp>
        <p:sp>
          <p:nvSpPr>
            <p:cNvPr id="19" name="TextBox 18">
              <a:extLst>
                <a:ext uri="{FF2B5EF4-FFF2-40B4-BE49-F238E27FC236}">
                  <a16:creationId xmlns:a16="http://schemas.microsoft.com/office/drawing/2014/main" id="{C6F2B21C-E30C-4605-9767-0C79815132E1}"/>
                </a:ext>
              </a:extLst>
            </p:cNvPr>
            <p:cNvSpPr txBox="1"/>
            <p:nvPr/>
          </p:nvSpPr>
          <p:spPr>
            <a:xfrm>
              <a:off x="670759" y="2916645"/>
              <a:ext cx="5089485" cy="190901"/>
            </a:xfrm>
            <a:prstGeom prst="rect">
              <a:avLst/>
            </a:prstGeom>
            <a:noFill/>
          </p:spPr>
          <p:txBody>
            <a:bodyPr wrap="square" lIns="0" tIns="36557" rIns="0" bIns="0" rtlCol="0">
              <a:spAutoFit/>
            </a:bodyPr>
            <a:lstStyle/>
            <a:p>
              <a:pPr defTabSz="913486">
                <a:spcBef>
                  <a:spcPct val="0"/>
                </a:spcBef>
                <a:spcAft>
                  <a:spcPct val="0"/>
                </a:spcAft>
                <a:buClr>
                  <a:srgbClr val="2DB757"/>
                </a:buClr>
                <a:buSzPct val="75000"/>
                <a:defRPr/>
              </a:pPr>
              <a:r>
                <a:rPr lang="x-none" altLang="x-none" sz="1000">
                  <a:solidFill>
                    <a:srgbClr val="2E2E38"/>
                  </a:solidFill>
                  <a:latin typeface="EYInterstate Light"/>
                  <a:sym typeface="Arial" panose="020B0604020202020204" pitchFamily="34" charset="0"/>
                </a:rPr>
                <a:t>Se sintetizaron análisis de entrevistas y de datos en observaciones por dominio</a:t>
              </a:r>
              <a:r>
                <a:rPr lang="en-US" altLang="x-none" sz="1000">
                  <a:solidFill>
                    <a:srgbClr val="2E2E38"/>
                  </a:solidFill>
                  <a:latin typeface="EYInterstate Light"/>
                  <a:sym typeface="Arial" panose="020B0604020202020204" pitchFamily="34" charset="0"/>
                </a:rPr>
                <a:t>.</a:t>
              </a:r>
              <a:endParaRPr lang="en-US" sz="1000">
                <a:solidFill>
                  <a:srgbClr val="2E2E38"/>
                </a:solidFill>
                <a:latin typeface="EYInterstate Light"/>
                <a:sym typeface="Arial" panose="020B0604020202020204" pitchFamily="34" charset="0"/>
              </a:endParaRPr>
            </a:p>
          </p:txBody>
        </p:sp>
        <p:sp>
          <p:nvSpPr>
            <p:cNvPr id="20" name="TextBox 19">
              <a:extLst>
                <a:ext uri="{FF2B5EF4-FFF2-40B4-BE49-F238E27FC236}">
                  <a16:creationId xmlns:a16="http://schemas.microsoft.com/office/drawing/2014/main" id="{6E09FE0B-9E5C-4972-9C8C-7B22D0550D41}"/>
                </a:ext>
              </a:extLst>
            </p:cNvPr>
            <p:cNvSpPr txBox="1"/>
            <p:nvPr/>
          </p:nvSpPr>
          <p:spPr>
            <a:xfrm>
              <a:off x="670759" y="3152785"/>
              <a:ext cx="5027099" cy="298680"/>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altLang="x-none" sz="1000">
                  <a:solidFill>
                    <a:srgbClr val="2E2E38"/>
                  </a:solidFill>
                  <a:latin typeface="EYInterstate Light"/>
                  <a:sym typeface="Arial" panose="020B0604020202020204" pitchFamily="34" charset="0"/>
                </a:rPr>
                <a:t>Se perfeccionaron los materiales del informe preliminar en función de los comentarios de las partes interesadas</a:t>
              </a:r>
              <a:r>
                <a:rPr lang="en-US" altLang="x-none" sz="1000">
                  <a:solidFill>
                    <a:srgbClr val="2E2E38"/>
                  </a:solidFill>
                  <a:latin typeface="EYInterstate Light"/>
                  <a:sym typeface="Arial" panose="020B0604020202020204" pitchFamily="34" charset="0"/>
                </a:rPr>
                <a:t>.</a:t>
              </a:r>
              <a:endParaRPr lang="x-none" altLang="x-none" sz="1000">
                <a:solidFill>
                  <a:srgbClr val="2E2E38"/>
                </a:solidFill>
                <a:latin typeface="EYInterstate Light"/>
                <a:sym typeface="Arial" panose="020B0604020202020204" pitchFamily="34" charset="0"/>
              </a:endParaRPr>
            </a:p>
          </p:txBody>
        </p:sp>
        <p:cxnSp>
          <p:nvCxnSpPr>
            <p:cNvPr id="34" name="Straight Connector 33">
              <a:extLst>
                <a:ext uri="{FF2B5EF4-FFF2-40B4-BE49-F238E27FC236}">
                  <a16:creationId xmlns:a16="http://schemas.microsoft.com/office/drawing/2014/main" id="{4D74F582-A48F-4427-9AF5-FB3E1ABD0B4B}"/>
                </a:ext>
                <a:ext uri="{C183D7F6-B498-43B3-948B-1728B52AA6E4}">
                  <adec:decorative xmlns:adec="http://schemas.microsoft.com/office/drawing/2017/decorative" val="1"/>
                </a:ext>
              </a:extLst>
            </p:cNvPr>
            <p:cNvCxnSpPr/>
            <p:nvPr>
              <p:custDataLst>
                <p:tags r:id="rId4"/>
              </p:custDataLst>
            </p:nvPr>
          </p:nvCxnSpPr>
          <p:spPr bwMode="gray">
            <a:xfrm>
              <a:off x="612775" y="1992313"/>
              <a:ext cx="0" cy="1463675"/>
            </a:xfrm>
            <a:prstGeom prst="line">
              <a:avLst/>
            </a:prstGeom>
            <a:ln w="9525"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7760642F-97EC-4738-A517-0C3872A4D216}"/>
                </a:ext>
                <a:ext uri="{C183D7F6-B498-43B3-948B-1728B52AA6E4}">
                  <adec:decorative xmlns:adec="http://schemas.microsoft.com/office/drawing/2017/decorative" val="1"/>
                </a:ext>
              </a:extLst>
            </p:cNvPr>
            <p:cNvCxnSpPr/>
            <p:nvPr>
              <p:custDataLst>
                <p:tags r:id="rId5"/>
              </p:custDataLst>
            </p:nvPr>
          </p:nvCxnSpPr>
          <p:spPr bwMode="gray">
            <a:xfrm>
              <a:off x="612775" y="1992313"/>
              <a:ext cx="10974388" cy="0"/>
            </a:xfrm>
            <a:prstGeom prst="line">
              <a:avLst/>
            </a:prstGeom>
            <a:ln w="9525"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41BDACBE-F6AA-4612-A0AB-4865A42A0AA2}"/>
                </a:ext>
                <a:ext uri="{C183D7F6-B498-43B3-948B-1728B52AA6E4}">
                  <adec:decorative xmlns:adec="http://schemas.microsoft.com/office/drawing/2017/decorative" val="1"/>
                </a:ext>
              </a:extLst>
            </p:cNvPr>
            <p:cNvCxnSpPr/>
            <p:nvPr>
              <p:custDataLst>
                <p:tags r:id="rId6"/>
              </p:custDataLst>
            </p:nvPr>
          </p:nvCxnSpPr>
          <p:spPr bwMode="gray">
            <a:xfrm>
              <a:off x="5759450" y="1992313"/>
              <a:ext cx="0" cy="1463675"/>
            </a:xfrm>
            <a:prstGeom prst="line">
              <a:avLst/>
            </a:prstGeom>
            <a:ln w="9525"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444ED909-27CB-411D-A742-D927AE949EF1}"/>
                </a:ext>
                <a:ext uri="{C183D7F6-B498-43B3-948B-1728B52AA6E4}">
                  <adec:decorative xmlns:adec="http://schemas.microsoft.com/office/drawing/2017/decorative" val="1"/>
                </a:ext>
              </a:extLst>
            </p:cNvPr>
            <p:cNvCxnSpPr/>
            <p:nvPr>
              <p:custDataLst>
                <p:tags r:id="rId7"/>
              </p:custDataLst>
            </p:nvPr>
          </p:nvCxnSpPr>
          <p:spPr bwMode="gray">
            <a:xfrm>
              <a:off x="5951538"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20900F08-03C2-4EE0-B586-0B85FFCD19C6}"/>
                </a:ext>
                <a:ext uri="{C183D7F6-B498-43B3-948B-1728B52AA6E4}">
                  <adec:decorative xmlns:adec="http://schemas.microsoft.com/office/drawing/2017/decorative" val="1"/>
                </a:ext>
              </a:extLst>
            </p:cNvPr>
            <p:cNvCxnSpPr/>
            <p:nvPr>
              <p:custDataLst>
                <p:tags r:id="rId8"/>
              </p:custDataLst>
            </p:nvPr>
          </p:nvCxnSpPr>
          <p:spPr bwMode="gray">
            <a:xfrm>
              <a:off x="6143625"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id="{1AE5CDB0-163B-4CE9-A6A1-DB6C0C5FE030}"/>
                </a:ext>
                <a:ext uri="{C183D7F6-B498-43B3-948B-1728B52AA6E4}">
                  <adec:decorative xmlns:adec="http://schemas.microsoft.com/office/drawing/2017/decorative" val="1"/>
                </a:ext>
              </a:extLst>
            </p:cNvPr>
            <p:cNvCxnSpPr/>
            <p:nvPr>
              <p:custDataLst>
                <p:tags r:id="rId9"/>
              </p:custDataLst>
            </p:nvPr>
          </p:nvCxnSpPr>
          <p:spPr bwMode="gray">
            <a:xfrm>
              <a:off x="6334125"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D88CC8D5-CC99-4C95-83A4-3716420C9D75}"/>
                </a:ext>
                <a:ext uri="{C183D7F6-B498-43B3-948B-1728B52AA6E4}">
                  <adec:decorative xmlns:adec="http://schemas.microsoft.com/office/drawing/2017/decorative" val="1"/>
                </a:ext>
              </a:extLst>
            </p:cNvPr>
            <p:cNvCxnSpPr/>
            <p:nvPr>
              <p:custDataLst>
                <p:tags r:id="rId10"/>
              </p:custDataLst>
            </p:nvPr>
          </p:nvCxnSpPr>
          <p:spPr bwMode="gray">
            <a:xfrm>
              <a:off x="6526213"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1" name="Straight Connector 30">
              <a:extLst>
                <a:ext uri="{FF2B5EF4-FFF2-40B4-BE49-F238E27FC236}">
                  <a16:creationId xmlns:a16="http://schemas.microsoft.com/office/drawing/2014/main" id="{3E9F54A9-6265-4486-9FC0-54D627CF746F}"/>
                </a:ext>
                <a:ext uri="{C183D7F6-B498-43B3-948B-1728B52AA6E4}">
                  <adec:decorative xmlns:adec="http://schemas.microsoft.com/office/drawing/2017/decorative" val="1"/>
                </a:ext>
              </a:extLst>
            </p:cNvPr>
            <p:cNvCxnSpPr/>
            <p:nvPr>
              <p:custDataLst>
                <p:tags r:id="rId11"/>
              </p:custDataLst>
            </p:nvPr>
          </p:nvCxnSpPr>
          <p:spPr bwMode="gray">
            <a:xfrm>
              <a:off x="6640513" y="1992313"/>
              <a:ext cx="0" cy="1463675"/>
            </a:xfrm>
            <a:prstGeom prst="line">
              <a:avLst/>
            </a:prstGeom>
            <a:ln w="6350"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F6ECB294-EEF9-4125-8941-38DBE658367A}"/>
                </a:ext>
                <a:ext uri="{C183D7F6-B498-43B3-948B-1728B52AA6E4}">
                  <adec:decorative xmlns:adec="http://schemas.microsoft.com/office/drawing/2017/decorative" val="1"/>
                </a:ext>
              </a:extLst>
            </p:cNvPr>
            <p:cNvCxnSpPr/>
            <p:nvPr>
              <p:custDataLst>
                <p:tags r:id="rId12"/>
              </p:custDataLst>
            </p:nvPr>
          </p:nvCxnSpPr>
          <p:spPr bwMode="gray">
            <a:xfrm>
              <a:off x="6718300"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59C37D31-EF20-4589-8FFE-8080D6E6601A}"/>
                </a:ext>
                <a:ext uri="{C183D7F6-B498-43B3-948B-1728B52AA6E4}">
                  <adec:decorative xmlns:adec="http://schemas.microsoft.com/office/drawing/2017/decorative" val="1"/>
                </a:ext>
              </a:extLst>
            </p:cNvPr>
            <p:cNvCxnSpPr/>
            <p:nvPr>
              <p:custDataLst>
                <p:tags r:id="rId13"/>
              </p:custDataLst>
            </p:nvPr>
          </p:nvCxnSpPr>
          <p:spPr bwMode="gray">
            <a:xfrm>
              <a:off x="6910388"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6F73ECC2-4798-44D0-B129-466CD2B09F4B}"/>
                </a:ext>
                <a:ext uri="{C183D7F6-B498-43B3-948B-1728B52AA6E4}">
                  <adec:decorative xmlns:adec="http://schemas.microsoft.com/office/drawing/2017/decorative" val="1"/>
                </a:ext>
              </a:extLst>
            </p:cNvPr>
            <p:cNvCxnSpPr/>
            <p:nvPr>
              <p:custDataLst>
                <p:tags r:id="rId14"/>
              </p:custDataLst>
            </p:nvPr>
          </p:nvCxnSpPr>
          <p:spPr bwMode="gray">
            <a:xfrm>
              <a:off x="7100888"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40A72460-F4BC-4E10-89EE-D714D19DB844}"/>
                </a:ext>
                <a:ext uri="{C183D7F6-B498-43B3-948B-1728B52AA6E4}">
                  <adec:decorative xmlns:adec="http://schemas.microsoft.com/office/drawing/2017/decorative" val="1"/>
                </a:ext>
              </a:extLst>
            </p:cNvPr>
            <p:cNvCxnSpPr/>
            <p:nvPr>
              <p:custDataLst>
                <p:tags r:id="rId15"/>
              </p:custDataLst>
            </p:nvPr>
          </p:nvCxnSpPr>
          <p:spPr bwMode="gray">
            <a:xfrm>
              <a:off x="7292975"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FFB4F588-E18A-4A52-B17A-9A1B410697DE}"/>
                </a:ext>
                <a:ext uri="{C183D7F6-B498-43B3-948B-1728B52AA6E4}">
                  <adec:decorative xmlns:adec="http://schemas.microsoft.com/office/drawing/2017/decorative" val="1"/>
                </a:ext>
              </a:extLst>
            </p:cNvPr>
            <p:cNvCxnSpPr/>
            <p:nvPr>
              <p:custDataLst>
                <p:tags r:id="rId16"/>
              </p:custDataLst>
            </p:nvPr>
          </p:nvCxnSpPr>
          <p:spPr bwMode="gray">
            <a:xfrm>
              <a:off x="7485063" y="1992313"/>
              <a:ext cx="0" cy="1463675"/>
            </a:xfrm>
            <a:prstGeom prst="line">
              <a:avLst/>
            </a:prstGeom>
            <a:ln w="6350"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1385E5DA-35C6-4C6C-9BC8-F303F6FF2E66}"/>
                </a:ext>
                <a:ext uri="{C183D7F6-B498-43B3-948B-1728B52AA6E4}">
                  <adec:decorative xmlns:adec="http://schemas.microsoft.com/office/drawing/2017/decorative" val="1"/>
                </a:ext>
              </a:extLst>
            </p:cNvPr>
            <p:cNvCxnSpPr/>
            <p:nvPr>
              <p:custDataLst>
                <p:tags r:id="rId17"/>
              </p:custDataLst>
            </p:nvPr>
          </p:nvCxnSpPr>
          <p:spPr bwMode="gray">
            <a:xfrm>
              <a:off x="7677150"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FDFB22FE-78D0-4342-A12F-E347110B2742}"/>
                </a:ext>
                <a:ext uri="{C183D7F6-B498-43B3-948B-1728B52AA6E4}">
                  <adec:decorative xmlns:adec="http://schemas.microsoft.com/office/drawing/2017/decorative" val="1"/>
                </a:ext>
              </a:extLst>
            </p:cNvPr>
            <p:cNvCxnSpPr/>
            <p:nvPr>
              <p:custDataLst>
                <p:tags r:id="rId18"/>
              </p:custDataLst>
            </p:nvPr>
          </p:nvCxnSpPr>
          <p:spPr bwMode="gray">
            <a:xfrm>
              <a:off x="7867650"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9D5B78A6-6BB4-4138-9A53-3B65E3577E85}"/>
                </a:ext>
                <a:ext uri="{C183D7F6-B498-43B3-948B-1728B52AA6E4}">
                  <adec:decorative xmlns:adec="http://schemas.microsoft.com/office/drawing/2017/decorative" val="1"/>
                </a:ext>
              </a:extLst>
            </p:cNvPr>
            <p:cNvCxnSpPr/>
            <p:nvPr>
              <p:custDataLst>
                <p:tags r:id="rId19"/>
              </p:custDataLst>
            </p:nvPr>
          </p:nvCxnSpPr>
          <p:spPr bwMode="gray">
            <a:xfrm>
              <a:off x="8059738"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09047E9C-BCC3-4233-8C66-F5503B7686B8}"/>
                </a:ext>
                <a:ext uri="{C183D7F6-B498-43B3-948B-1728B52AA6E4}">
                  <adec:decorative xmlns:adec="http://schemas.microsoft.com/office/drawing/2017/decorative" val="1"/>
                </a:ext>
              </a:extLst>
            </p:cNvPr>
            <p:cNvCxnSpPr/>
            <p:nvPr>
              <p:custDataLst>
                <p:tags r:id="rId20"/>
              </p:custDataLst>
            </p:nvPr>
          </p:nvCxnSpPr>
          <p:spPr bwMode="gray">
            <a:xfrm>
              <a:off x="8251825" y="1992313"/>
              <a:ext cx="0" cy="1463675"/>
            </a:xfrm>
            <a:prstGeom prst="line">
              <a:avLst/>
            </a:prstGeom>
            <a:ln w="6350" cap="flat" cmpd="sng" algn="ctr">
              <a:solidFill>
                <a:schemeClr val="accent3"/>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B7DAEC16-25EA-4966-81EA-1C0A0943205C}"/>
                </a:ext>
                <a:ext uri="{C183D7F6-B498-43B3-948B-1728B52AA6E4}">
                  <adec:decorative xmlns:adec="http://schemas.microsoft.com/office/drawing/2017/decorative" val="1"/>
                </a:ext>
              </a:extLst>
            </p:cNvPr>
            <p:cNvCxnSpPr/>
            <p:nvPr>
              <p:custDataLst>
                <p:tags r:id="rId21"/>
              </p:custDataLst>
            </p:nvPr>
          </p:nvCxnSpPr>
          <p:spPr bwMode="gray">
            <a:xfrm>
              <a:off x="8289925" y="1992313"/>
              <a:ext cx="0" cy="1463675"/>
            </a:xfrm>
            <a:prstGeom prst="line">
              <a:avLst/>
            </a:prstGeom>
            <a:ln w="6350"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2" name="Straight Connector 271">
              <a:extLst>
                <a:ext uri="{FF2B5EF4-FFF2-40B4-BE49-F238E27FC236}">
                  <a16:creationId xmlns:a16="http://schemas.microsoft.com/office/drawing/2014/main" id="{0D0E6DD8-BC54-408B-96BA-95B81D877F85}"/>
                </a:ext>
                <a:ext uri="{C183D7F6-B498-43B3-948B-1728B52AA6E4}">
                  <adec:decorative xmlns:adec="http://schemas.microsoft.com/office/drawing/2017/decorative" val="1"/>
                </a:ext>
              </a:extLst>
            </p:cNvPr>
            <p:cNvCxnSpPr/>
            <p:nvPr>
              <p:custDataLst>
                <p:tags r:id="rId22"/>
              </p:custDataLst>
            </p:nvPr>
          </p:nvCxnSpPr>
          <p:spPr bwMode="gray">
            <a:xfrm>
              <a:off x="8443913"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3" name="Straight Connector 272">
              <a:extLst>
                <a:ext uri="{FF2B5EF4-FFF2-40B4-BE49-F238E27FC236}">
                  <a16:creationId xmlns:a16="http://schemas.microsoft.com/office/drawing/2014/main" id="{BA7BFEC2-E9AD-40D6-A242-BB134DD6F728}"/>
                </a:ext>
                <a:ext uri="{C183D7F6-B498-43B3-948B-1728B52AA6E4}">
                  <adec:decorative xmlns:adec="http://schemas.microsoft.com/office/drawing/2017/decorative" val="1"/>
                </a:ext>
              </a:extLst>
            </p:cNvPr>
            <p:cNvCxnSpPr/>
            <p:nvPr>
              <p:custDataLst>
                <p:tags r:id="rId23"/>
              </p:custDataLst>
            </p:nvPr>
          </p:nvCxnSpPr>
          <p:spPr bwMode="gray">
            <a:xfrm>
              <a:off x="8634413"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4" name="Straight Connector 273">
              <a:extLst>
                <a:ext uri="{FF2B5EF4-FFF2-40B4-BE49-F238E27FC236}">
                  <a16:creationId xmlns:a16="http://schemas.microsoft.com/office/drawing/2014/main" id="{34A6FA5A-F258-4161-ABFD-ABBAC280CED1}"/>
                </a:ext>
                <a:ext uri="{C183D7F6-B498-43B3-948B-1728B52AA6E4}">
                  <adec:decorative xmlns:adec="http://schemas.microsoft.com/office/drawing/2017/decorative" val="1"/>
                </a:ext>
              </a:extLst>
            </p:cNvPr>
            <p:cNvCxnSpPr/>
            <p:nvPr>
              <p:custDataLst>
                <p:tags r:id="rId24"/>
              </p:custDataLst>
            </p:nvPr>
          </p:nvCxnSpPr>
          <p:spPr bwMode="gray">
            <a:xfrm>
              <a:off x="8826500"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5" name="Straight Connector 274">
              <a:extLst>
                <a:ext uri="{FF2B5EF4-FFF2-40B4-BE49-F238E27FC236}">
                  <a16:creationId xmlns:a16="http://schemas.microsoft.com/office/drawing/2014/main" id="{3CBFAB89-0585-498E-ADD5-788480C00A5C}"/>
                </a:ext>
                <a:ext uri="{C183D7F6-B498-43B3-948B-1728B52AA6E4}">
                  <adec:decorative xmlns:adec="http://schemas.microsoft.com/office/drawing/2017/decorative" val="1"/>
                </a:ext>
              </a:extLst>
            </p:cNvPr>
            <p:cNvCxnSpPr/>
            <p:nvPr>
              <p:custDataLst>
                <p:tags r:id="rId25"/>
              </p:custDataLst>
            </p:nvPr>
          </p:nvCxnSpPr>
          <p:spPr bwMode="gray">
            <a:xfrm>
              <a:off x="9018588"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0" name="Straight Connector 269">
              <a:extLst>
                <a:ext uri="{FF2B5EF4-FFF2-40B4-BE49-F238E27FC236}">
                  <a16:creationId xmlns:a16="http://schemas.microsoft.com/office/drawing/2014/main" id="{AA155188-8232-48F1-9C7F-EC1A6B19CE96}"/>
                </a:ext>
                <a:ext uri="{C183D7F6-B498-43B3-948B-1728B52AA6E4}">
                  <adec:decorative xmlns:adec="http://schemas.microsoft.com/office/drawing/2017/decorative" val="1"/>
                </a:ext>
              </a:extLst>
            </p:cNvPr>
            <p:cNvCxnSpPr/>
            <p:nvPr>
              <p:custDataLst>
                <p:tags r:id="rId26"/>
              </p:custDataLst>
            </p:nvPr>
          </p:nvCxnSpPr>
          <p:spPr bwMode="gray">
            <a:xfrm>
              <a:off x="9132888" y="1992313"/>
              <a:ext cx="0" cy="1463675"/>
            </a:xfrm>
            <a:prstGeom prst="line">
              <a:avLst/>
            </a:prstGeom>
            <a:ln w="6350" cap="flat" cmpd="sng" algn="ctr">
              <a:solidFill>
                <a:srgbClr val="74748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6" name="Straight Connector 275">
              <a:extLst>
                <a:ext uri="{FF2B5EF4-FFF2-40B4-BE49-F238E27FC236}">
                  <a16:creationId xmlns:a16="http://schemas.microsoft.com/office/drawing/2014/main" id="{0FBA93CA-161D-4A55-B4E6-484AB84C9D48}"/>
                </a:ext>
                <a:ext uri="{C183D7F6-B498-43B3-948B-1728B52AA6E4}">
                  <adec:decorative xmlns:adec="http://schemas.microsoft.com/office/drawing/2017/decorative" val="1"/>
                </a:ext>
              </a:extLst>
            </p:cNvPr>
            <p:cNvCxnSpPr/>
            <p:nvPr>
              <p:custDataLst>
                <p:tags r:id="rId27"/>
              </p:custDataLst>
            </p:nvPr>
          </p:nvCxnSpPr>
          <p:spPr bwMode="gray">
            <a:xfrm>
              <a:off x="9210675"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7" name="Straight Connector 276">
              <a:extLst>
                <a:ext uri="{FF2B5EF4-FFF2-40B4-BE49-F238E27FC236}">
                  <a16:creationId xmlns:a16="http://schemas.microsoft.com/office/drawing/2014/main" id="{5079C96D-E763-4230-A99B-8E51AB267962}"/>
                </a:ext>
                <a:ext uri="{C183D7F6-B498-43B3-948B-1728B52AA6E4}">
                  <adec:decorative xmlns:adec="http://schemas.microsoft.com/office/drawing/2017/decorative" val="1"/>
                </a:ext>
              </a:extLst>
            </p:cNvPr>
            <p:cNvCxnSpPr/>
            <p:nvPr>
              <p:custDataLst>
                <p:tags r:id="rId28"/>
              </p:custDataLst>
            </p:nvPr>
          </p:nvCxnSpPr>
          <p:spPr bwMode="gray">
            <a:xfrm>
              <a:off x="9401175"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7" name="Straight Connector 266">
              <a:extLst>
                <a:ext uri="{FF2B5EF4-FFF2-40B4-BE49-F238E27FC236}">
                  <a16:creationId xmlns:a16="http://schemas.microsoft.com/office/drawing/2014/main" id="{64FD2631-1A6D-4058-BF6F-4B51996BB10D}"/>
                </a:ext>
                <a:ext uri="{C183D7F6-B498-43B3-948B-1728B52AA6E4}">
                  <adec:decorative xmlns:adec="http://schemas.microsoft.com/office/drawing/2017/decorative" val="1"/>
                </a:ext>
              </a:extLst>
            </p:cNvPr>
            <p:cNvCxnSpPr/>
            <p:nvPr>
              <p:custDataLst>
                <p:tags r:id="rId29"/>
              </p:custDataLst>
            </p:nvPr>
          </p:nvCxnSpPr>
          <p:spPr bwMode="gray">
            <a:xfrm>
              <a:off x="9517063" y="1992313"/>
              <a:ext cx="0" cy="1627188"/>
            </a:xfrm>
            <a:prstGeom prst="line">
              <a:avLst/>
            </a:prstGeom>
            <a:ln w="19050" cap="flat" cmpd="sng" algn="ctr">
              <a:solidFill>
                <a:schemeClr val="accent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8" name="Straight Connector 277">
              <a:extLst>
                <a:ext uri="{FF2B5EF4-FFF2-40B4-BE49-F238E27FC236}">
                  <a16:creationId xmlns:a16="http://schemas.microsoft.com/office/drawing/2014/main" id="{1E3EA561-BD6E-4661-A49C-3516758AEAC4}"/>
                </a:ext>
                <a:ext uri="{C183D7F6-B498-43B3-948B-1728B52AA6E4}">
                  <adec:decorative xmlns:adec="http://schemas.microsoft.com/office/drawing/2017/decorative" val="1"/>
                </a:ext>
              </a:extLst>
            </p:cNvPr>
            <p:cNvCxnSpPr/>
            <p:nvPr>
              <p:custDataLst>
                <p:tags r:id="rId30"/>
              </p:custDataLst>
            </p:nvPr>
          </p:nvCxnSpPr>
          <p:spPr bwMode="gray">
            <a:xfrm>
              <a:off x="9593263"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9" name="Straight Connector 278">
              <a:extLst>
                <a:ext uri="{FF2B5EF4-FFF2-40B4-BE49-F238E27FC236}">
                  <a16:creationId xmlns:a16="http://schemas.microsoft.com/office/drawing/2014/main" id="{C5442700-7C14-4942-93B0-0D265A37B120}"/>
                </a:ext>
                <a:ext uri="{C183D7F6-B498-43B3-948B-1728B52AA6E4}">
                  <adec:decorative xmlns:adec="http://schemas.microsoft.com/office/drawing/2017/decorative" val="1"/>
                </a:ext>
              </a:extLst>
            </p:cNvPr>
            <p:cNvCxnSpPr/>
            <p:nvPr>
              <p:custDataLst>
                <p:tags r:id="rId31"/>
              </p:custDataLst>
            </p:nvPr>
          </p:nvCxnSpPr>
          <p:spPr bwMode="gray">
            <a:xfrm>
              <a:off x="9785350"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1" name="Straight Connector 270">
              <a:extLst>
                <a:ext uri="{FF2B5EF4-FFF2-40B4-BE49-F238E27FC236}">
                  <a16:creationId xmlns:a16="http://schemas.microsoft.com/office/drawing/2014/main" id="{FC6DD753-BC05-48C2-A77F-12323DE638B4}"/>
                </a:ext>
                <a:ext uri="{C183D7F6-B498-43B3-948B-1728B52AA6E4}">
                  <adec:decorative xmlns:adec="http://schemas.microsoft.com/office/drawing/2017/decorative" val="1"/>
                </a:ext>
              </a:extLst>
            </p:cNvPr>
            <p:cNvCxnSpPr/>
            <p:nvPr>
              <p:custDataLst>
                <p:tags r:id="rId32"/>
              </p:custDataLst>
            </p:nvPr>
          </p:nvCxnSpPr>
          <p:spPr bwMode="gray">
            <a:xfrm>
              <a:off x="9977438" y="1992313"/>
              <a:ext cx="0" cy="1463675"/>
            </a:xfrm>
            <a:prstGeom prst="line">
              <a:avLst/>
            </a:prstGeom>
            <a:ln w="6350" cap="flat" cmpd="sng" algn="ctr">
              <a:solidFill>
                <a:srgbClr val="74748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0" name="Straight Connector 279">
              <a:extLst>
                <a:ext uri="{FF2B5EF4-FFF2-40B4-BE49-F238E27FC236}">
                  <a16:creationId xmlns:a16="http://schemas.microsoft.com/office/drawing/2014/main" id="{FA985567-607C-4D85-A738-A016909C1A13}"/>
                </a:ext>
                <a:ext uri="{C183D7F6-B498-43B3-948B-1728B52AA6E4}">
                  <adec:decorative xmlns:adec="http://schemas.microsoft.com/office/drawing/2017/decorative" val="1"/>
                </a:ext>
              </a:extLst>
            </p:cNvPr>
            <p:cNvCxnSpPr/>
            <p:nvPr>
              <p:custDataLst>
                <p:tags r:id="rId33"/>
              </p:custDataLst>
            </p:nvPr>
          </p:nvCxnSpPr>
          <p:spPr bwMode="gray">
            <a:xfrm>
              <a:off x="10167938"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1" name="Straight Connector 280">
              <a:extLst>
                <a:ext uri="{FF2B5EF4-FFF2-40B4-BE49-F238E27FC236}">
                  <a16:creationId xmlns:a16="http://schemas.microsoft.com/office/drawing/2014/main" id="{3AEB2B85-D22A-44ED-B415-B684EDCBF007}"/>
                </a:ext>
                <a:ext uri="{C183D7F6-B498-43B3-948B-1728B52AA6E4}">
                  <adec:decorative xmlns:adec="http://schemas.microsoft.com/office/drawing/2017/decorative" val="1"/>
                </a:ext>
              </a:extLst>
            </p:cNvPr>
            <p:cNvCxnSpPr/>
            <p:nvPr>
              <p:custDataLst>
                <p:tags r:id="rId34"/>
              </p:custDataLst>
            </p:nvPr>
          </p:nvCxnSpPr>
          <p:spPr bwMode="gray">
            <a:xfrm>
              <a:off x="10360025"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2" name="Straight Connector 281">
              <a:extLst>
                <a:ext uri="{FF2B5EF4-FFF2-40B4-BE49-F238E27FC236}">
                  <a16:creationId xmlns:a16="http://schemas.microsoft.com/office/drawing/2014/main" id="{241FB17E-4108-4D4B-93F6-F9094B242E6A}"/>
                </a:ext>
                <a:ext uri="{C183D7F6-B498-43B3-948B-1728B52AA6E4}">
                  <adec:decorative xmlns:adec="http://schemas.microsoft.com/office/drawing/2017/decorative" val="1"/>
                </a:ext>
              </a:extLst>
            </p:cNvPr>
            <p:cNvCxnSpPr/>
            <p:nvPr>
              <p:custDataLst>
                <p:tags r:id="rId35"/>
              </p:custDataLst>
            </p:nvPr>
          </p:nvCxnSpPr>
          <p:spPr bwMode="gray">
            <a:xfrm>
              <a:off x="10552113"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3" name="Straight Connector 282">
              <a:extLst>
                <a:ext uri="{FF2B5EF4-FFF2-40B4-BE49-F238E27FC236}">
                  <a16:creationId xmlns:a16="http://schemas.microsoft.com/office/drawing/2014/main" id="{8F857488-16B6-497C-9D42-8B149350BDFC}"/>
                </a:ext>
                <a:ext uri="{C183D7F6-B498-43B3-948B-1728B52AA6E4}">
                  <adec:decorative xmlns:adec="http://schemas.microsoft.com/office/drawing/2017/decorative" val="1"/>
                </a:ext>
              </a:extLst>
            </p:cNvPr>
            <p:cNvCxnSpPr/>
            <p:nvPr>
              <p:custDataLst>
                <p:tags r:id="rId36"/>
              </p:custDataLst>
            </p:nvPr>
          </p:nvCxnSpPr>
          <p:spPr bwMode="gray">
            <a:xfrm>
              <a:off x="10744200"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6" name="Straight Connector 285">
              <a:extLst>
                <a:ext uri="{FF2B5EF4-FFF2-40B4-BE49-F238E27FC236}">
                  <a16:creationId xmlns:a16="http://schemas.microsoft.com/office/drawing/2014/main" id="{356686D1-74EE-400C-8E43-DAA7AFFB0D99}"/>
                </a:ext>
                <a:ext uri="{C183D7F6-B498-43B3-948B-1728B52AA6E4}">
                  <adec:decorative xmlns:adec="http://schemas.microsoft.com/office/drawing/2017/decorative" val="1"/>
                </a:ext>
              </a:extLst>
            </p:cNvPr>
            <p:cNvCxnSpPr/>
            <p:nvPr>
              <p:custDataLst>
                <p:tags r:id="rId37"/>
              </p:custDataLst>
            </p:nvPr>
          </p:nvCxnSpPr>
          <p:spPr bwMode="gray">
            <a:xfrm>
              <a:off x="10820400" y="1992313"/>
              <a:ext cx="0" cy="1463675"/>
            </a:xfrm>
            <a:prstGeom prst="line">
              <a:avLst/>
            </a:prstGeom>
            <a:ln w="6350" cap="flat" cmpd="sng" algn="ctr">
              <a:solidFill>
                <a:srgbClr val="747480"/>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7" name="Straight Connector 286">
              <a:extLst>
                <a:ext uri="{FF2B5EF4-FFF2-40B4-BE49-F238E27FC236}">
                  <a16:creationId xmlns:a16="http://schemas.microsoft.com/office/drawing/2014/main" id="{CC2912A4-86DD-456B-B387-BA0038A31252}"/>
                </a:ext>
                <a:ext uri="{C183D7F6-B498-43B3-948B-1728B52AA6E4}">
                  <adec:decorative xmlns:adec="http://schemas.microsoft.com/office/drawing/2017/decorative" val="1"/>
                </a:ext>
              </a:extLst>
            </p:cNvPr>
            <p:cNvCxnSpPr/>
            <p:nvPr>
              <p:custDataLst>
                <p:tags r:id="rId38"/>
              </p:custDataLst>
            </p:nvPr>
          </p:nvCxnSpPr>
          <p:spPr bwMode="gray">
            <a:xfrm>
              <a:off x="10934700"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8" name="Straight Connector 287">
              <a:extLst>
                <a:ext uri="{FF2B5EF4-FFF2-40B4-BE49-F238E27FC236}">
                  <a16:creationId xmlns:a16="http://schemas.microsoft.com/office/drawing/2014/main" id="{9DCE48A7-43C5-4A7D-B8D2-3F44362B8733}"/>
                </a:ext>
                <a:ext uri="{C183D7F6-B498-43B3-948B-1728B52AA6E4}">
                  <adec:decorative xmlns:adec="http://schemas.microsoft.com/office/drawing/2017/decorative" val="1"/>
                </a:ext>
              </a:extLst>
            </p:cNvPr>
            <p:cNvCxnSpPr/>
            <p:nvPr>
              <p:custDataLst>
                <p:tags r:id="rId39"/>
              </p:custDataLst>
            </p:nvPr>
          </p:nvCxnSpPr>
          <p:spPr bwMode="gray">
            <a:xfrm>
              <a:off x="11126788"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9" name="Straight Connector 288">
              <a:extLst>
                <a:ext uri="{FF2B5EF4-FFF2-40B4-BE49-F238E27FC236}">
                  <a16:creationId xmlns:a16="http://schemas.microsoft.com/office/drawing/2014/main" id="{99EBFC68-021B-4DEE-BF4C-DC17DCF65C06}"/>
                </a:ext>
                <a:ext uri="{C183D7F6-B498-43B3-948B-1728B52AA6E4}">
                  <adec:decorative xmlns:adec="http://schemas.microsoft.com/office/drawing/2017/decorative" val="1"/>
                </a:ext>
              </a:extLst>
            </p:cNvPr>
            <p:cNvCxnSpPr/>
            <p:nvPr>
              <p:custDataLst>
                <p:tags r:id="rId40"/>
              </p:custDataLst>
            </p:nvPr>
          </p:nvCxnSpPr>
          <p:spPr bwMode="gray">
            <a:xfrm>
              <a:off x="11318875"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0F9FE673-D018-4F34-9725-E65F4973FEFE}"/>
                </a:ext>
                <a:ext uri="{C183D7F6-B498-43B3-948B-1728B52AA6E4}">
                  <adec:decorative xmlns:adec="http://schemas.microsoft.com/office/drawing/2017/decorative" val="1"/>
                </a:ext>
              </a:extLst>
            </p:cNvPr>
            <p:cNvCxnSpPr/>
            <p:nvPr>
              <p:custDataLst>
                <p:tags r:id="rId41"/>
              </p:custDataLst>
            </p:nvPr>
          </p:nvCxnSpPr>
          <p:spPr bwMode="gray">
            <a:xfrm>
              <a:off x="11510963" y="1992313"/>
              <a:ext cx="0" cy="1463675"/>
            </a:xfrm>
            <a:prstGeom prst="line">
              <a:avLst/>
            </a:prstGeom>
            <a:ln w="6350" cap="flat" cmpd="sng" algn="ctr">
              <a:solidFill>
                <a:srgbClr val="747480"/>
              </a:solidFill>
              <a:prstDash val="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9" name="Straight Connector 298">
              <a:extLst>
                <a:ext uri="{FF2B5EF4-FFF2-40B4-BE49-F238E27FC236}">
                  <a16:creationId xmlns:a16="http://schemas.microsoft.com/office/drawing/2014/main" id="{4CB29485-8858-427B-B6D1-CD4F3D216806}"/>
                </a:ext>
                <a:ext uri="{C183D7F6-B498-43B3-948B-1728B52AA6E4}">
                  <adec:decorative xmlns:adec="http://schemas.microsoft.com/office/drawing/2017/decorative" val="1"/>
                </a:ext>
              </a:extLst>
            </p:cNvPr>
            <p:cNvCxnSpPr/>
            <p:nvPr>
              <p:custDataLst>
                <p:tags r:id="rId42"/>
              </p:custDataLst>
            </p:nvPr>
          </p:nvCxnSpPr>
          <p:spPr bwMode="gray">
            <a:xfrm>
              <a:off x="11549063" y="1992313"/>
              <a:ext cx="0" cy="1627188"/>
            </a:xfrm>
            <a:prstGeom prst="line">
              <a:avLst/>
            </a:prstGeom>
            <a:ln w="19050" cap="flat" cmpd="sng" algn="ctr">
              <a:solidFill>
                <a:schemeClr val="accent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2" name="Straight Connector 31">
              <a:extLst>
                <a:ext uri="{FF2B5EF4-FFF2-40B4-BE49-F238E27FC236}">
                  <a16:creationId xmlns:a16="http://schemas.microsoft.com/office/drawing/2014/main" id="{5200BDBA-C4B1-451D-B3D7-F2BF959B5418}"/>
                </a:ext>
                <a:ext uri="{C183D7F6-B498-43B3-948B-1728B52AA6E4}">
                  <adec:decorative xmlns:adec="http://schemas.microsoft.com/office/drawing/2017/decorative" val="1"/>
                </a:ext>
              </a:extLst>
            </p:cNvPr>
            <p:cNvCxnSpPr/>
            <p:nvPr>
              <p:custDataLst>
                <p:tags r:id="rId43"/>
              </p:custDataLst>
            </p:nvPr>
          </p:nvCxnSpPr>
          <p:spPr bwMode="gray">
            <a:xfrm>
              <a:off x="11587163" y="1992313"/>
              <a:ext cx="0" cy="1463675"/>
            </a:xfrm>
            <a:prstGeom prst="line">
              <a:avLst/>
            </a:prstGeom>
            <a:ln w="9525"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41A22688-E768-4F4B-85CF-4590AC576F34}"/>
                </a:ext>
                <a:ext uri="{C183D7F6-B498-43B3-948B-1728B52AA6E4}">
                  <adec:decorative xmlns:adec="http://schemas.microsoft.com/office/drawing/2017/decorative" val="1"/>
                </a:ext>
              </a:extLst>
            </p:cNvPr>
            <p:cNvCxnSpPr/>
            <p:nvPr>
              <p:custDataLst>
                <p:tags r:id="rId44"/>
              </p:custDataLst>
            </p:nvPr>
          </p:nvCxnSpPr>
          <p:spPr bwMode="gray">
            <a:xfrm>
              <a:off x="612775" y="3455988"/>
              <a:ext cx="10974388" cy="0"/>
            </a:xfrm>
            <a:prstGeom prst="line">
              <a:avLst/>
            </a:prstGeom>
            <a:ln w="9525" cap="flat" cmpd="sng" algn="ctr">
              <a:solidFill>
                <a:schemeClr val="accent3"/>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57" name="Arrow: Pentagon 256">
              <a:extLst>
                <a:ext uri="{FF2B5EF4-FFF2-40B4-BE49-F238E27FC236}">
                  <a16:creationId xmlns:a16="http://schemas.microsoft.com/office/drawing/2014/main" id="{7EF58C3B-8688-444B-A8B2-1E3BACCF9369}"/>
                </a:ext>
                <a:ext uri="{C183D7F6-B498-43B3-948B-1728B52AA6E4}">
                  <adec:decorative xmlns:adec="http://schemas.microsoft.com/office/drawing/2017/decorative" val="1"/>
                </a:ext>
              </a:extLst>
            </p:cNvPr>
            <p:cNvSpPr/>
            <p:nvPr/>
          </p:nvSpPr>
          <p:spPr>
            <a:xfrm>
              <a:off x="6140779" y="2009422"/>
              <a:ext cx="766757" cy="234961"/>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endParaRPr lang="en-IN" sz="999">
                <a:solidFill>
                  <a:srgbClr val="2E2E38"/>
                </a:solidFill>
                <a:latin typeface="EYInterstate Light"/>
              </a:endParaRPr>
            </a:p>
          </p:txBody>
        </p:sp>
        <p:sp>
          <p:nvSpPr>
            <p:cNvPr id="85" name="Arrow: Pentagon 84">
              <a:extLst>
                <a:ext uri="{FF2B5EF4-FFF2-40B4-BE49-F238E27FC236}">
                  <a16:creationId xmlns:a16="http://schemas.microsoft.com/office/drawing/2014/main" id="{F389B909-3BDF-4C41-BB72-C4912DCB3E6B}"/>
                </a:ext>
                <a:ext uri="{C183D7F6-B498-43B3-948B-1728B52AA6E4}">
                  <adec:decorative xmlns:adec="http://schemas.microsoft.com/office/drawing/2017/decorative" val="1"/>
                </a:ext>
              </a:extLst>
            </p:cNvPr>
            <p:cNvSpPr/>
            <p:nvPr/>
          </p:nvSpPr>
          <p:spPr>
            <a:xfrm>
              <a:off x="6715454" y="2307005"/>
              <a:ext cx="2800349" cy="234961"/>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endParaRPr lang="en-IN" sz="999">
                <a:solidFill>
                  <a:srgbClr val="2E2E38"/>
                </a:solidFill>
                <a:latin typeface="EYInterstate Light"/>
              </a:endParaRPr>
            </a:p>
          </p:txBody>
        </p:sp>
        <p:sp>
          <p:nvSpPr>
            <p:cNvPr id="86" name="Arrow: Pentagon 85">
              <a:extLst>
                <a:ext uri="{FF2B5EF4-FFF2-40B4-BE49-F238E27FC236}">
                  <a16:creationId xmlns:a16="http://schemas.microsoft.com/office/drawing/2014/main" id="{DBFA2657-74CE-4A64-9A3B-0ABD45D79E6E}"/>
                </a:ext>
                <a:ext uri="{C183D7F6-B498-43B3-948B-1728B52AA6E4}">
                  <adec:decorative xmlns:adec="http://schemas.microsoft.com/office/drawing/2017/decorative" val="1"/>
                </a:ext>
              </a:extLst>
            </p:cNvPr>
            <p:cNvSpPr/>
            <p:nvPr/>
          </p:nvSpPr>
          <p:spPr>
            <a:xfrm>
              <a:off x="7482217" y="2603712"/>
              <a:ext cx="2033586" cy="234961"/>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endParaRPr lang="en-IN" sz="999">
                <a:solidFill>
                  <a:srgbClr val="2E2E38"/>
                </a:solidFill>
                <a:latin typeface="EYInterstate Light"/>
              </a:endParaRPr>
            </a:p>
          </p:txBody>
        </p:sp>
        <p:sp>
          <p:nvSpPr>
            <p:cNvPr id="87" name="Arrow: Pentagon 86">
              <a:extLst>
                <a:ext uri="{FF2B5EF4-FFF2-40B4-BE49-F238E27FC236}">
                  <a16:creationId xmlns:a16="http://schemas.microsoft.com/office/drawing/2014/main" id="{D6E778C6-88F3-4A93-8DA5-06079BE373AA}"/>
                </a:ext>
                <a:ext uri="{C183D7F6-B498-43B3-948B-1728B52AA6E4}">
                  <adec:decorative xmlns:adec="http://schemas.microsoft.com/office/drawing/2017/decorative" val="1"/>
                </a:ext>
              </a:extLst>
            </p:cNvPr>
            <p:cNvSpPr/>
            <p:nvPr/>
          </p:nvSpPr>
          <p:spPr>
            <a:xfrm>
              <a:off x="8058484" y="2897385"/>
              <a:ext cx="1725604" cy="234961"/>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endParaRPr lang="en-IN" sz="999">
                <a:solidFill>
                  <a:srgbClr val="2E2E38"/>
                </a:solidFill>
                <a:latin typeface="EYInterstate Light"/>
              </a:endParaRPr>
            </a:p>
          </p:txBody>
        </p:sp>
        <p:sp>
          <p:nvSpPr>
            <p:cNvPr id="88" name="Arrow: Pentagon 87">
              <a:extLst>
                <a:ext uri="{FF2B5EF4-FFF2-40B4-BE49-F238E27FC236}">
                  <a16:creationId xmlns:a16="http://schemas.microsoft.com/office/drawing/2014/main" id="{EAD87184-11B7-4388-9D70-B1DA4B55606B}"/>
                </a:ext>
                <a:ext uri="{C183D7F6-B498-43B3-948B-1728B52AA6E4}">
                  <adec:decorative xmlns:adec="http://schemas.microsoft.com/office/drawing/2017/decorative" val="1"/>
                </a:ext>
              </a:extLst>
            </p:cNvPr>
            <p:cNvSpPr/>
            <p:nvPr/>
          </p:nvSpPr>
          <p:spPr>
            <a:xfrm>
              <a:off x="9520157" y="3194681"/>
              <a:ext cx="2027643" cy="234961"/>
            </a:xfrm>
            <a:prstGeom prst="homePlate">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endParaRPr lang="en-IN" sz="999">
                <a:solidFill>
                  <a:srgbClr val="2E2E38"/>
                </a:solidFill>
                <a:latin typeface="EYInterstate Light"/>
              </a:endParaRPr>
            </a:p>
          </p:txBody>
        </p:sp>
        <p:sp>
          <p:nvSpPr>
            <p:cNvPr id="266" name="Isosceles Triangle 265">
              <a:extLst>
                <a:ext uri="{FF2B5EF4-FFF2-40B4-BE49-F238E27FC236}">
                  <a16:creationId xmlns:a16="http://schemas.microsoft.com/office/drawing/2014/main" id="{F0498BD6-C0A6-4954-8604-F40BF51A7C3F}"/>
                </a:ext>
                <a:ext uri="{C183D7F6-B498-43B3-948B-1728B52AA6E4}">
                  <adec:decorative xmlns:adec="http://schemas.microsoft.com/office/drawing/2017/decorative" val="1"/>
                </a:ext>
              </a:extLst>
            </p:cNvPr>
            <p:cNvSpPr/>
            <p:nvPr>
              <p:custDataLst>
                <p:tags r:id="rId45"/>
              </p:custDataLst>
            </p:nvPr>
          </p:nvSpPr>
          <p:spPr bwMode="gray">
            <a:xfrm>
              <a:off x="9459913" y="3562350"/>
              <a:ext cx="114300" cy="114300"/>
            </a:xfrm>
            <a:prstGeom prst="triangle">
              <a:avLst/>
            </a:prstGeom>
            <a:solidFill>
              <a:schemeClr val="accent1"/>
            </a:solidFill>
            <a:ln w="9525" algn="ctr">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de-DE" sz="999">
                <a:solidFill>
                  <a:srgbClr val="2E2E38"/>
                </a:solidFill>
                <a:latin typeface="EYInterstate Light"/>
              </a:endParaRPr>
            </a:p>
          </p:txBody>
        </p:sp>
        <p:sp>
          <p:nvSpPr>
            <p:cNvPr id="298" name="Isosceles Triangle 297">
              <a:extLst>
                <a:ext uri="{FF2B5EF4-FFF2-40B4-BE49-F238E27FC236}">
                  <a16:creationId xmlns:a16="http://schemas.microsoft.com/office/drawing/2014/main" id="{BD08DBDC-57B2-4543-882A-2BAF6E0E0351}"/>
                </a:ext>
                <a:ext uri="{C183D7F6-B498-43B3-948B-1728B52AA6E4}">
                  <adec:decorative xmlns:adec="http://schemas.microsoft.com/office/drawing/2017/decorative" val="1"/>
                </a:ext>
              </a:extLst>
            </p:cNvPr>
            <p:cNvSpPr/>
            <p:nvPr>
              <p:custDataLst>
                <p:tags r:id="rId46"/>
              </p:custDataLst>
            </p:nvPr>
          </p:nvSpPr>
          <p:spPr bwMode="gray">
            <a:xfrm>
              <a:off x="11491913" y="3562350"/>
              <a:ext cx="114300" cy="114300"/>
            </a:xfrm>
            <a:prstGeom prst="triangle">
              <a:avLst/>
            </a:prstGeom>
            <a:solidFill>
              <a:schemeClr val="accent1"/>
            </a:solidFill>
            <a:ln w="9525" algn="ctr">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de-DE" sz="999">
                <a:solidFill>
                  <a:srgbClr val="2E2E38"/>
                </a:solidFill>
                <a:latin typeface="EYInterstate Light"/>
              </a:endParaRPr>
            </a:p>
          </p:txBody>
        </p:sp>
        <p:sp>
          <p:nvSpPr>
            <p:cNvPr id="26" name="TextBox 25">
              <a:extLst>
                <a:ext uri="{FF2B5EF4-FFF2-40B4-BE49-F238E27FC236}">
                  <a16:creationId xmlns:a16="http://schemas.microsoft.com/office/drawing/2014/main" id="{6463FECC-1988-4AF5-9E61-40FDC3C64600}"/>
                </a:ext>
              </a:extLst>
            </p:cNvPr>
            <p:cNvSpPr txBox="1"/>
            <p:nvPr/>
          </p:nvSpPr>
          <p:spPr>
            <a:xfrm>
              <a:off x="668196" y="3657600"/>
              <a:ext cx="4436686" cy="206210"/>
            </a:xfrm>
            <a:prstGeom prst="rect">
              <a:avLst/>
            </a:prstGeom>
            <a:noFill/>
          </p:spPr>
          <p:txBody>
            <a:bodyPr wrap="square" lIns="0" tIns="36557" rIns="0" bIns="0" rtlCol="0">
              <a:spAutoFit/>
            </a:bodyPr>
            <a:lstStyle/>
            <a:p>
              <a:pPr defTabSz="913486">
                <a:spcBef>
                  <a:spcPct val="0"/>
                </a:spcBef>
                <a:spcAft>
                  <a:spcPct val="0"/>
                </a:spcAft>
                <a:buClr>
                  <a:srgbClr val="2DB757"/>
                </a:buClr>
                <a:buSzPct val="75000"/>
                <a:defRPr/>
              </a:pPr>
              <a:r>
                <a:rPr lang="x-none" altLang="x-none" sz="1099">
                  <a:solidFill>
                    <a:srgbClr val="2E2E38"/>
                  </a:solidFill>
                  <a:latin typeface="EYInterstate Light"/>
                  <a:sym typeface="Arial" panose="020B0604020202020204" pitchFamily="34" charset="0"/>
                </a:rPr>
                <a:t>Informe preliminar y fechas del informe final</a:t>
              </a:r>
              <a:endParaRPr lang="en-US" sz="1099">
                <a:solidFill>
                  <a:srgbClr val="2E2E38"/>
                </a:solidFill>
                <a:latin typeface="EYInterstate Light"/>
                <a:sym typeface="Arial" panose="020B0604020202020204" pitchFamily="34" charset="0"/>
              </a:endParaRPr>
            </a:p>
          </p:txBody>
        </p:sp>
        <p:sp>
          <p:nvSpPr>
            <p:cNvPr id="27" name="TextBox 26">
              <a:extLst>
                <a:ext uri="{FF2B5EF4-FFF2-40B4-BE49-F238E27FC236}">
                  <a16:creationId xmlns:a16="http://schemas.microsoft.com/office/drawing/2014/main" id="{DD1B508F-6885-4018-AB5A-1C3849B1DD8C}"/>
                </a:ext>
              </a:extLst>
            </p:cNvPr>
            <p:cNvSpPr txBox="1"/>
            <p:nvPr/>
          </p:nvSpPr>
          <p:spPr>
            <a:xfrm>
              <a:off x="9195617" y="3661554"/>
              <a:ext cx="679899" cy="206210"/>
            </a:xfrm>
            <a:prstGeom prst="rect">
              <a:avLst/>
            </a:prstGeom>
            <a:noFill/>
          </p:spPr>
          <p:txBody>
            <a:bodyPr wrap="square" lIns="0" tIns="36557" rIns="0" bIns="0" rtlCol="0">
              <a:spAutoFit/>
            </a:bodyPr>
            <a:lstStyle/>
            <a:p>
              <a:pPr defTabSz="913943">
                <a:spcBef>
                  <a:spcPct val="0"/>
                </a:spcBef>
                <a:spcAft>
                  <a:spcPct val="0"/>
                </a:spcAft>
                <a:buClr>
                  <a:srgbClr val="FFE600"/>
                </a:buClr>
                <a:buSzPct val="110000"/>
                <a:defRPr/>
              </a:pPr>
              <a:fld id="{5C1FA7A7-D63F-4D75-BD77-8FE6980EAF3D}" type="datetime'''12/''''1''''''5''''''''''''''''/''''''''2''''''''2'''">
                <a:rPr lang="de-DE" altLang="en-US" sz="1099">
                  <a:solidFill>
                    <a:srgbClr val="2E2E38"/>
                  </a:solidFill>
                  <a:latin typeface="EYInterstate Light"/>
                </a:rPr>
                <a:pPr defTabSz="913943">
                  <a:spcBef>
                    <a:spcPct val="0"/>
                  </a:spcBef>
                  <a:spcAft>
                    <a:spcPct val="0"/>
                  </a:spcAft>
                  <a:buClr>
                    <a:srgbClr val="FFE600"/>
                  </a:buClr>
                  <a:buSzPct val="110000"/>
                  <a:defRPr/>
                </a:pPr>
                <a:t>12/15/22</a:t>
              </a:fld>
              <a:endParaRPr lang="de-DE" sz="1099">
                <a:solidFill>
                  <a:srgbClr val="2E2E38"/>
                </a:solidFill>
                <a:latin typeface="EYInterstate Light"/>
              </a:endParaRPr>
            </a:p>
          </p:txBody>
        </p:sp>
        <p:sp>
          <p:nvSpPr>
            <p:cNvPr id="104" name="TextBox 103">
              <a:extLst>
                <a:ext uri="{FF2B5EF4-FFF2-40B4-BE49-F238E27FC236}">
                  <a16:creationId xmlns:a16="http://schemas.microsoft.com/office/drawing/2014/main" id="{602A4023-DA8F-4776-B95B-0537ED2FD65E}"/>
                </a:ext>
              </a:extLst>
            </p:cNvPr>
            <p:cNvSpPr txBox="1"/>
            <p:nvPr/>
          </p:nvSpPr>
          <p:spPr>
            <a:xfrm>
              <a:off x="11272104" y="3661552"/>
              <a:ext cx="579349" cy="206210"/>
            </a:xfrm>
            <a:prstGeom prst="rect">
              <a:avLst/>
            </a:prstGeom>
            <a:noFill/>
          </p:spPr>
          <p:txBody>
            <a:bodyPr wrap="square" lIns="0" tIns="36557" rIns="0" bIns="0" rtlCol="0">
              <a:spAutoFit/>
            </a:bodyPr>
            <a:lstStyle/>
            <a:p>
              <a:pPr defTabSz="913943">
                <a:spcBef>
                  <a:spcPct val="0"/>
                </a:spcBef>
                <a:spcAft>
                  <a:spcPct val="0"/>
                </a:spcAft>
                <a:buClr>
                  <a:srgbClr val="FFE600"/>
                </a:buClr>
                <a:buSzPct val="110000"/>
                <a:defRPr/>
              </a:pPr>
              <a:fld id="{1D480BDA-8E6F-46EB-B4E8-38463F07EFC8}" type="datetime'''2''''''''''''''''/''28/23'">
                <a:rPr lang="de-DE" altLang="en-US" sz="1099">
                  <a:solidFill>
                    <a:srgbClr val="2E2E38"/>
                  </a:solidFill>
                  <a:latin typeface="EYInterstate Light"/>
                </a:rPr>
                <a:pPr defTabSz="913943">
                  <a:spcBef>
                    <a:spcPct val="0"/>
                  </a:spcBef>
                  <a:spcAft>
                    <a:spcPct val="0"/>
                  </a:spcAft>
                  <a:buClr>
                    <a:srgbClr val="FFE600"/>
                  </a:buClr>
                  <a:buSzPct val="110000"/>
                  <a:defRPr/>
                </a:pPr>
                <a:t>2/28/23</a:t>
              </a:fld>
              <a:endParaRPr lang="de-DE" sz="1099">
                <a:solidFill>
                  <a:srgbClr val="2E2E38"/>
                </a:solidFill>
                <a:latin typeface="EYInterstate Light"/>
              </a:endParaRPr>
            </a:p>
          </p:txBody>
        </p:sp>
      </p:grpSp>
      <p:grpSp>
        <p:nvGrpSpPr>
          <p:cNvPr id="306" name="Long horizontal takeaway_63805329154155969133">
            <a:extLst>
              <a:ext uri="{FF2B5EF4-FFF2-40B4-BE49-F238E27FC236}">
                <a16:creationId xmlns:a16="http://schemas.microsoft.com/office/drawing/2014/main" id="{50EF2A1D-952E-4399-BFA0-87BDFE91817A}"/>
              </a:ext>
              <a:ext uri="{C183D7F6-B498-43B3-948B-1728B52AA6E4}">
                <adec:decorative xmlns:adec="http://schemas.microsoft.com/office/drawing/2017/decorative" val="1"/>
              </a:ext>
            </a:extLst>
          </p:cNvPr>
          <p:cNvGrpSpPr/>
          <p:nvPr>
            <p:custDataLst>
              <p:tags r:id="rId1"/>
            </p:custDataLst>
          </p:nvPr>
        </p:nvGrpSpPr>
        <p:grpSpPr>
          <a:xfrm>
            <a:off x="729872" y="3841313"/>
            <a:ext cx="10727262" cy="291274"/>
            <a:chOff x="729417" y="5320201"/>
            <a:chExt cx="10732849" cy="291426"/>
          </a:xfrm>
        </p:grpSpPr>
        <p:cxnSp>
          <p:nvCxnSpPr>
            <p:cNvPr id="307" name="Straight Connector 306">
              <a:extLst>
                <a:ext uri="{FF2B5EF4-FFF2-40B4-BE49-F238E27FC236}">
                  <a16:creationId xmlns:a16="http://schemas.microsoft.com/office/drawing/2014/main" id="{F8C5B648-28C9-4605-A893-38A91DE16D90}"/>
                </a:ext>
                <a:ext uri="{C183D7F6-B498-43B3-948B-1728B52AA6E4}">
                  <adec:decorative xmlns:adec="http://schemas.microsoft.com/office/drawing/2017/decorative" val="0"/>
                </a:ext>
              </a:extLst>
            </p:cNvPr>
            <p:cNvCxnSpPr>
              <a:cxnSpLocks/>
            </p:cNvCxnSpPr>
            <p:nvPr/>
          </p:nvCxnSpPr>
          <p:spPr>
            <a:xfrm flipH="1">
              <a:off x="729417" y="5465914"/>
              <a:ext cx="10732849" cy="0"/>
            </a:xfrm>
            <a:prstGeom prst="line">
              <a:avLst/>
            </a:prstGeom>
            <a:ln w="9525">
              <a:solidFill>
                <a:schemeClr val="bg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08" name="Group 307">
              <a:extLst>
                <a:ext uri="{FF2B5EF4-FFF2-40B4-BE49-F238E27FC236}">
                  <a16:creationId xmlns:a16="http://schemas.microsoft.com/office/drawing/2014/main" id="{62009882-0F2A-4B62-8372-88ACF6055728}"/>
                </a:ext>
              </a:extLst>
            </p:cNvPr>
            <p:cNvGrpSpPr/>
            <p:nvPr/>
          </p:nvGrpSpPr>
          <p:grpSpPr>
            <a:xfrm rot="5400000">
              <a:off x="5950287" y="5320201"/>
              <a:ext cx="291426" cy="291426"/>
              <a:chOff x="3744687" y="2420095"/>
              <a:chExt cx="291578" cy="291578"/>
            </a:xfrm>
          </p:grpSpPr>
          <p:sp>
            <p:nvSpPr>
              <p:cNvPr id="309" name="Oval 308">
                <a:extLst>
                  <a:ext uri="{FF2B5EF4-FFF2-40B4-BE49-F238E27FC236}">
                    <a16:creationId xmlns:a16="http://schemas.microsoft.com/office/drawing/2014/main" id="{71D980E3-09CB-4E16-BD76-AC67BE0E7870}"/>
                  </a:ext>
                </a:extLst>
              </p:cNvPr>
              <p:cNvSpPr/>
              <p:nvPr/>
            </p:nvSpPr>
            <p:spPr>
              <a:xfrm>
                <a:off x="3744687" y="2420095"/>
                <a:ext cx="291578" cy="291578"/>
              </a:xfrm>
              <a:prstGeom prst="ellipse">
                <a:avLst/>
              </a:prstGeom>
              <a:solidFill>
                <a:schemeClr val="tx2"/>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5962" tIns="35962" rIns="35962" bIns="35962" rtlCol="0" anchor="ctr" anchorCtr="0"/>
              <a:lstStyle/>
              <a:p>
                <a:pPr algn="ctr" defTabSz="913943">
                  <a:defRPr/>
                </a:pPr>
                <a:endParaRPr lang="en-US" sz="1098">
                  <a:solidFill>
                    <a:srgbClr val="2E2E38"/>
                  </a:solidFill>
                  <a:latin typeface="EYInterstate Light"/>
                </a:endParaRPr>
              </a:p>
            </p:txBody>
          </p:sp>
          <p:sp>
            <p:nvSpPr>
              <p:cNvPr id="310" name="Graphic 16">
                <a:extLst>
                  <a:ext uri="{FF2B5EF4-FFF2-40B4-BE49-F238E27FC236}">
                    <a16:creationId xmlns:a16="http://schemas.microsoft.com/office/drawing/2014/main" id="{8CEAC45B-3EB2-4703-827C-668E3095D8FC}"/>
                  </a:ext>
                </a:extLst>
              </p:cNvPr>
              <p:cNvSpPr/>
              <p:nvPr/>
            </p:nvSpPr>
            <p:spPr>
              <a:xfrm rot="5400000" flipV="1">
                <a:off x="3807346" y="2510628"/>
                <a:ext cx="209122" cy="110512"/>
              </a:xfrm>
              <a:custGeom>
                <a:avLst/>
                <a:gdLst>
                  <a:gd name="connsiteX0" fmla="*/ 1158798 w 1171575"/>
                  <a:gd name="connsiteY0" fmla="*/ 26903 h 619125"/>
                  <a:gd name="connsiteX1" fmla="*/ 1158798 w 1171575"/>
                  <a:gd name="connsiteY1" fmla="*/ 26903 h 619125"/>
                  <a:gd name="connsiteX2" fmla="*/ 1049356 w 1171575"/>
                  <a:gd name="connsiteY2" fmla="*/ 18807 h 619125"/>
                  <a:gd name="connsiteX3" fmla="*/ 588822 w 1171575"/>
                  <a:gd name="connsiteY3" fmla="*/ 416285 h 619125"/>
                  <a:gd name="connsiteX4" fmla="*/ 128193 w 1171575"/>
                  <a:gd name="connsiteY4" fmla="*/ 18902 h 619125"/>
                  <a:gd name="connsiteX5" fmla="*/ 18846 w 1171575"/>
                  <a:gd name="connsiteY5" fmla="*/ 26903 h 619125"/>
                  <a:gd name="connsiteX6" fmla="*/ 26942 w 1171575"/>
                  <a:gd name="connsiteY6" fmla="*/ 136345 h 619125"/>
                  <a:gd name="connsiteX7" fmla="*/ 588917 w 1171575"/>
                  <a:gd name="connsiteY7" fmla="*/ 621168 h 619125"/>
                  <a:gd name="connsiteX8" fmla="*/ 1150892 w 1171575"/>
                  <a:gd name="connsiteY8" fmla="*/ 136345 h 619125"/>
                  <a:gd name="connsiteX9" fmla="*/ 1158798 w 1171575"/>
                  <a:gd name="connsiteY9" fmla="*/ 2690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1575" h="619125">
                    <a:moveTo>
                      <a:pt x="1158798" y="26903"/>
                    </a:moveTo>
                    <a:lnTo>
                      <a:pt x="1158798" y="26903"/>
                    </a:lnTo>
                    <a:cubicBezTo>
                      <a:pt x="1130794" y="-5577"/>
                      <a:pt x="1081836" y="-9101"/>
                      <a:pt x="1049356" y="18807"/>
                    </a:cubicBezTo>
                    <a:lnTo>
                      <a:pt x="588822" y="416285"/>
                    </a:lnTo>
                    <a:lnTo>
                      <a:pt x="128193" y="18902"/>
                    </a:lnTo>
                    <a:cubicBezTo>
                      <a:pt x="95808" y="-9101"/>
                      <a:pt x="46849" y="-5482"/>
                      <a:pt x="18846" y="26903"/>
                    </a:cubicBezTo>
                    <a:cubicBezTo>
                      <a:pt x="-9158" y="59383"/>
                      <a:pt x="-5538" y="108342"/>
                      <a:pt x="26942" y="136345"/>
                    </a:cubicBezTo>
                    <a:lnTo>
                      <a:pt x="588917" y="621168"/>
                    </a:lnTo>
                    <a:lnTo>
                      <a:pt x="1150892" y="136345"/>
                    </a:lnTo>
                    <a:cubicBezTo>
                      <a:pt x="1183182" y="108342"/>
                      <a:pt x="1186801" y="59383"/>
                      <a:pt x="1158798" y="26903"/>
                    </a:cubicBezTo>
                    <a:close/>
                  </a:path>
                </a:pathLst>
              </a:custGeom>
              <a:solidFill>
                <a:schemeClr val="tx1"/>
              </a:solidFill>
              <a:ln w="9525" cap="flat">
                <a:noFill/>
                <a:prstDash val="solid"/>
                <a:miter/>
              </a:ln>
            </p:spPr>
            <p:txBody>
              <a:bodyPr rtlCol="0" anchor="ctr"/>
              <a:lstStyle/>
              <a:p>
                <a:pPr defTabSz="913943">
                  <a:defRPr/>
                </a:pPr>
                <a:endParaRPr lang="en-US" sz="1798">
                  <a:solidFill>
                    <a:srgbClr val="FFFFFF"/>
                  </a:solidFill>
                  <a:latin typeface="EYInterstate Light"/>
                </a:endParaRPr>
              </a:p>
            </p:txBody>
          </p:sp>
        </p:grpSp>
      </p:grpSp>
      <p:sp>
        <p:nvSpPr>
          <p:cNvPr id="323" name="Rectangle 322">
            <a:extLst>
              <a:ext uri="{FF2B5EF4-FFF2-40B4-BE49-F238E27FC236}">
                <a16:creationId xmlns:a16="http://schemas.microsoft.com/office/drawing/2014/main" id="{EC311D14-5B09-4218-98CD-57F4331C8045}"/>
              </a:ext>
            </a:extLst>
          </p:cNvPr>
          <p:cNvSpPr/>
          <p:nvPr/>
        </p:nvSpPr>
        <p:spPr>
          <a:xfrm>
            <a:off x="612776" y="4336747"/>
            <a:ext cx="10972800" cy="411266"/>
          </a:xfrm>
          <a:prstGeom prst="rect">
            <a:avLst/>
          </a:prstGeom>
          <a:solidFill>
            <a:schemeClr val="bg2">
              <a:lumMod val="65000"/>
              <a:lumOff val="35000"/>
            </a:schemeClr>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algn="ctr" defTabSz="913943">
              <a:defRPr/>
            </a:pPr>
            <a:r>
              <a:rPr lang="x-none" sz="1599" b="1">
                <a:solidFill>
                  <a:srgbClr val="FFFFFF"/>
                </a:solidFill>
                <a:latin typeface="EYInterstate Light"/>
              </a:rPr>
              <a:t>Entregables</a:t>
            </a:r>
          </a:p>
        </p:txBody>
      </p:sp>
      <p:sp>
        <p:nvSpPr>
          <p:cNvPr id="304" name="Content Placeholder 2">
            <a:extLst>
              <a:ext uri="{FF2B5EF4-FFF2-40B4-BE49-F238E27FC236}">
                <a16:creationId xmlns:a16="http://schemas.microsoft.com/office/drawing/2014/main" id="{91D1EB73-753E-48CC-95FE-73DB426773EA}"/>
              </a:ext>
            </a:extLst>
          </p:cNvPr>
          <p:cNvSpPr txBox="1">
            <a:spLocks/>
          </p:cNvSpPr>
          <p:nvPr/>
        </p:nvSpPr>
        <p:spPr>
          <a:xfrm>
            <a:off x="612776" y="4757690"/>
            <a:ext cx="10972801" cy="1590518"/>
          </a:xfrm>
          <a:prstGeom prst="rect">
            <a:avLst/>
          </a:prstGeom>
          <a:noFill/>
          <a:ln>
            <a:noFill/>
          </a:ln>
        </p:spPr>
        <p:txBody>
          <a:bodyPr vert="horz" lIns="0" tIns="45696"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5937" indent="-125937" defTabSz="913943">
              <a:buClr>
                <a:srgbClr val="2E2E38"/>
              </a:buClr>
              <a:buSzPct val="75000"/>
              <a:buFont typeface="Wingdings 3" panose="05040102010807070707" pitchFamily="18" charset="2"/>
              <a:buChar char=""/>
              <a:defRPr/>
            </a:pPr>
            <a:r>
              <a:rPr lang="x-none" sz="1099">
                <a:solidFill>
                  <a:srgbClr val="2E2E38"/>
                </a:solidFill>
              </a:rPr>
              <a:t>Alcance del proyecto terminado, acordado con DESE</a:t>
            </a:r>
          </a:p>
          <a:p>
            <a:pPr marL="125937" indent="-125937" defTabSz="913943">
              <a:buClr>
                <a:srgbClr val="2E2E38"/>
              </a:buClr>
              <a:buSzPct val="75000"/>
              <a:buFont typeface="Wingdings 3" panose="05040102010807070707" pitchFamily="18" charset="2"/>
              <a:buChar char=""/>
              <a:defRPr/>
            </a:pPr>
            <a:r>
              <a:rPr lang="x-none" sz="1099">
                <a:solidFill>
                  <a:srgbClr val="2E2E38"/>
                </a:solidFill>
              </a:rPr>
              <a:t>Flujos de proceso de estado actual de los dominios, incluidos controles, aplicaciones, recursos de datos y cualquier brecha/punto débil correspondiente</a:t>
            </a:r>
          </a:p>
          <a:p>
            <a:pPr marL="125937" indent="-125937" defTabSz="913943">
              <a:buClr>
                <a:srgbClr val="2E2E38"/>
              </a:buClr>
              <a:buSzPct val="75000"/>
              <a:buFont typeface="Wingdings 3" panose="05040102010807070707" pitchFamily="18" charset="2"/>
              <a:buChar char=""/>
              <a:defRPr/>
            </a:pPr>
            <a:r>
              <a:rPr lang="x-none" sz="1099">
                <a:solidFill>
                  <a:srgbClr val="2E2E38"/>
                </a:solidFill>
              </a:rPr>
              <a:t>Análisis de brechas, incluidos los problemas identificados con la integridad y precisión de los datos</a:t>
            </a:r>
          </a:p>
          <a:p>
            <a:pPr marL="125937" indent="-125937" defTabSz="913943">
              <a:buClr>
                <a:srgbClr val="2E2E38"/>
              </a:buClr>
              <a:buSzPct val="75000"/>
              <a:buFont typeface="Wingdings 3" panose="05040102010807070707" pitchFamily="18" charset="2"/>
              <a:buChar char=""/>
              <a:defRPr/>
            </a:pPr>
            <a:r>
              <a:rPr lang="x-none" sz="1099">
                <a:solidFill>
                  <a:srgbClr val="2E2E38"/>
                </a:solidFill>
              </a:rPr>
              <a:t>Informe final, incluidas las observaciones y oportunidades de mejora</a:t>
            </a:r>
          </a:p>
        </p:txBody>
      </p:sp>
      <p:sp>
        <p:nvSpPr>
          <p:cNvPr id="105" name="TextBox 104">
            <a:extLst>
              <a:ext uri="{FF2B5EF4-FFF2-40B4-BE49-F238E27FC236}">
                <a16:creationId xmlns:a16="http://schemas.microsoft.com/office/drawing/2014/main" id="{B8BD6B49-0CD1-4AC1-97B4-EBC121E5F2C9}"/>
              </a:ext>
            </a:extLst>
          </p:cNvPr>
          <p:cNvSpPr txBox="1"/>
          <p:nvPr/>
        </p:nvSpPr>
        <p:spPr>
          <a:xfrm>
            <a:off x="3574503"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DB16FDC-4265-451B-AA53-64932B4D0DA8}"/>
              </a:ext>
            </a:extLst>
          </p:cNvPr>
          <p:cNvSpPr>
            <a:spLocks noGrp="1"/>
          </p:cNvSpPr>
          <p:nvPr>
            <p:ph type="dt" sz="half" idx="10"/>
          </p:nvPr>
        </p:nvSpPr>
        <p:spPr/>
        <p:txBody>
          <a:bodyPr/>
          <a:lstStyle/>
          <a:p>
            <a:pPr>
              <a:defRPr/>
            </a:pPr>
            <a:r>
              <a:rPr lang="x-none">
                <a:solidFill>
                  <a:srgbClr val="2E2E38"/>
                </a:solidFill>
              </a:rPr>
              <a:t>Febrero de 2023</a:t>
            </a:r>
          </a:p>
        </p:txBody>
      </p:sp>
      <p:sp>
        <p:nvSpPr>
          <p:cNvPr id="6" name="Slide Number Placeholder 5">
            <a:extLst>
              <a:ext uri="{FF2B5EF4-FFF2-40B4-BE49-F238E27FC236}">
                <a16:creationId xmlns:a16="http://schemas.microsoft.com/office/drawing/2014/main" id="{94A7F5B8-225D-4F17-84EE-08FB50293708}"/>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15</a:t>
            </a:fld>
            <a:endParaRPr lang="en-GB">
              <a:solidFill>
                <a:srgbClr val="2E2E38"/>
              </a:solidFill>
            </a:endParaRPr>
          </a:p>
        </p:txBody>
      </p:sp>
    </p:spTree>
    <p:extLst>
      <p:ext uri="{BB962C8B-B14F-4D97-AF65-F5344CB8AC3E}">
        <p14:creationId xmlns:p14="http://schemas.microsoft.com/office/powerpoint/2010/main" val="41627981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Descripción general del proyecto</a:t>
            </a:r>
            <a:br/>
            <a:r>
              <a:rPr lang="x-none" sz="1600"/>
              <a:t>Durante el proyecto, EY entrevistó a 47</a:t>
            </a:r>
            <a:r>
              <a:rPr lang="x-none" sz="1600">
                <a:solidFill>
                  <a:srgbClr val="FF0000"/>
                </a:solidFill>
              </a:rPr>
              <a:t> </a:t>
            </a:r>
            <a:r>
              <a:rPr lang="x-none" sz="1600"/>
              <a:t>personas de la oficina central de BPS, escuelas de BPS y DESE</a:t>
            </a:r>
            <a:endParaRPr lang="en-IN" sz="1600">
              <a:solidFill>
                <a:schemeClr val="accent5"/>
              </a:solidFill>
            </a:endParaRPr>
          </a:p>
        </p:txBody>
      </p:sp>
      <p:sp>
        <p:nvSpPr>
          <p:cNvPr id="82" name="Rectangle 81">
            <a:extLst>
              <a:ext uri="{FF2B5EF4-FFF2-40B4-BE49-F238E27FC236}">
                <a16:creationId xmlns:a16="http://schemas.microsoft.com/office/drawing/2014/main" id="{EF2046AE-559B-4787-AEF4-14A3CB704FD2}"/>
              </a:ext>
            </a:extLst>
          </p:cNvPr>
          <p:cNvSpPr/>
          <p:nvPr/>
        </p:nvSpPr>
        <p:spPr>
          <a:xfrm>
            <a:off x="609918" y="1211504"/>
            <a:ext cx="10978515" cy="411480"/>
          </a:xfrm>
          <a:prstGeom prst="rect">
            <a:avLst/>
          </a:prstGeom>
          <a:solidFill>
            <a:schemeClr val="bg2">
              <a:lumMod val="65000"/>
              <a:lumOff val="35000"/>
            </a:schemeClr>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Entrevistas</a:t>
            </a:r>
          </a:p>
        </p:txBody>
      </p:sp>
      <p:sp>
        <p:nvSpPr>
          <p:cNvPr id="86" name="Rectangle 85">
            <a:extLst>
              <a:ext uri="{FF2B5EF4-FFF2-40B4-BE49-F238E27FC236}">
                <a16:creationId xmlns:a16="http://schemas.microsoft.com/office/drawing/2014/main" id="{A5D012E1-D09D-4A64-B842-E7552148EE85}"/>
              </a:ext>
            </a:extLst>
          </p:cNvPr>
          <p:cNvSpPr/>
          <p:nvPr/>
        </p:nvSpPr>
        <p:spPr>
          <a:xfrm>
            <a:off x="609918" y="1861846"/>
            <a:ext cx="3521164"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Oficina central de BPS (n=26)</a:t>
            </a:r>
          </a:p>
        </p:txBody>
      </p:sp>
      <p:sp>
        <p:nvSpPr>
          <p:cNvPr id="90" name="Bulleted list_63804649267650219717">
            <a:extLst>
              <a:ext uri="{FF2B5EF4-FFF2-40B4-BE49-F238E27FC236}">
                <a16:creationId xmlns:a16="http://schemas.microsoft.com/office/drawing/2014/main" id="{90038D94-443F-47CE-9042-01E514177E33}"/>
              </a:ext>
            </a:extLst>
          </p:cNvPr>
          <p:cNvSpPr>
            <a:spLocks noChangeArrowheads="1"/>
          </p:cNvSpPr>
          <p:nvPr>
            <p:custDataLst>
              <p:tags r:id="rId1"/>
            </p:custDataLst>
          </p:nvPr>
        </p:nvSpPr>
        <p:spPr bwMode="auto">
          <a:xfrm>
            <a:off x="609917" y="2407490"/>
            <a:ext cx="3521164" cy="3277820"/>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en-US" altLang="x-none" sz="1200" b="0" i="0" u="none" strike="noStrike" kern="1200" cap="none" spc="0" normalizeH="0" baseline="0" noProof="0" err="1">
                <a:ln>
                  <a:noFill/>
                </a:ln>
                <a:solidFill>
                  <a:srgbClr val="2E2E38"/>
                </a:solidFill>
                <a:effectLst/>
                <a:uLnTx/>
                <a:uFillTx/>
                <a:latin typeface="EYInterstate Light"/>
                <a:ea typeface="+mn-ea"/>
                <a:cs typeface="+mn-cs"/>
              </a:rPr>
              <a:t>Oficina</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 del </a:t>
            </a:r>
            <a:r>
              <a:rPr kumimoji="0" lang="en-US" altLang="x-none" sz="1200" b="0" i="0" u="none" strike="noStrike" kern="1200" cap="none" spc="0" normalizeH="0" baseline="0" noProof="0" err="1">
                <a:ln>
                  <a:noFill/>
                </a:ln>
                <a:solidFill>
                  <a:srgbClr val="2E2E38"/>
                </a:solidFill>
                <a:effectLst/>
                <a:uLnTx/>
                <a:uFillTx/>
                <a:latin typeface="EYInterstate Light"/>
                <a:ea typeface="+mn-ea"/>
                <a:cs typeface="+mn-cs"/>
              </a:rPr>
              <a:t>Superintendente</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Datos y Rendición de Cuentas (n=</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4</a:t>
            </a: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Educación Especial (n=</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6</a:t>
            </a: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Servicios de Bienvenida (n=</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5</a:t>
            </a: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Departamento de Transporte (n=3)</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Promoción de la Familia y la Comunidad (n=</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2</a:t>
            </a: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Enseñanza y Tecnología de la Información (n=2)</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Oficina de Educación Multilingüe y Multicultural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Centro de Orientación e Intervención de las Escuelas Públicas de Boston (n=1)</a:t>
            </a:r>
            <a:endParaRPr kumimoji="0" lang="en-US" altLang="x-none" sz="1200" b="0" i="0" u="none" strike="noStrike" kern="1200" cap="none" spc="0" normalizeH="0" baseline="0" noProof="0">
              <a:ln>
                <a:noFill/>
              </a:ln>
              <a:solidFill>
                <a:srgbClr val="2E2E38"/>
              </a:solidFill>
              <a:effectLst/>
              <a:uLnTx/>
              <a:uFillTx/>
              <a:latin typeface="EYInterstate Light"/>
              <a:ea typeface="+mn-ea"/>
              <a:cs typeface="+mn-cs"/>
            </a:endParaRP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lang="en-US" altLang="x-none" sz="1200">
                <a:solidFill>
                  <a:srgbClr val="2E2E38"/>
                </a:solidFill>
                <a:latin typeface="EYInterstate Light"/>
              </a:rPr>
              <a:t>Divisi</a:t>
            </a: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ó</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n de las </a:t>
            </a:r>
            <a:r>
              <a:rPr kumimoji="0" lang="en-US" altLang="x-none" sz="1200" b="0" i="0" u="none" strike="noStrike" kern="1200" cap="none" spc="0" normalizeH="0" baseline="0" noProof="0" err="1">
                <a:ln>
                  <a:noFill/>
                </a:ln>
                <a:solidFill>
                  <a:srgbClr val="2E2E38"/>
                </a:solidFill>
                <a:effectLst/>
                <a:uLnTx/>
                <a:uFillTx/>
                <a:latin typeface="EYInterstate Light"/>
                <a:ea typeface="+mn-ea"/>
                <a:cs typeface="+mn-cs"/>
              </a:rPr>
              <a:t>Escuelas</a:t>
            </a:r>
            <a:r>
              <a:rPr kumimoji="0" lang="en-US" altLang="x-none" sz="1200" b="0" i="0" u="none" strike="noStrike" kern="1200" cap="none" spc="0" normalizeH="0" baseline="0" noProof="0">
                <a:ln>
                  <a:noFill/>
                </a:ln>
                <a:solidFill>
                  <a:srgbClr val="2E2E38"/>
                </a:solidFill>
                <a:effectLst/>
                <a:uLnTx/>
                <a:uFillTx/>
                <a:latin typeface="EYInterstate Light"/>
                <a:ea typeface="+mn-ea"/>
                <a:cs typeface="+mn-cs"/>
              </a:rPr>
              <a:t> (n=1)</a:t>
            </a:r>
            <a:endParaRPr kumimoji="0" lang="x-none" altLang="x-none"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87" name="Rectangle 86">
            <a:extLst>
              <a:ext uri="{FF2B5EF4-FFF2-40B4-BE49-F238E27FC236}">
                <a16:creationId xmlns:a16="http://schemas.microsoft.com/office/drawing/2014/main" id="{7EC276C6-B024-470C-B5AD-0FCEE7525104}"/>
              </a:ext>
            </a:extLst>
          </p:cNvPr>
          <p:cNvSpPr/>
          <p:nvPr/>
        </p:nvSpPr>
        <p:spPr>
          <a:xfrm>
            <a:off x="4338594" y="1861846"/>
            <a:ext cx="3521164"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Escuelas de BPS (n=15)</a:t>
            </a:r>
          </a:p>
        </p:txBody>
      </p:sp>
      <p:sp>
        <p:nvSpPr>
          <p:cNvPr id="91" name="Bulleted list_63804649267650219717">
            <a:extLst>
              <a:ext uri="{FF2B5EF4-FFF2-40B4-BE49-F238E27FC236}">
                <a16:creationId xmlns:a16="http://schemas.microsoft.com/office/drawing/2014/main" id="{42D0EBA6-F64E-4B0D-9009-5796DD93186B}"/>
              </a:ext>
            </a:extLst>
          </p:cNvPr>
          <p:cNvSpPr>
            <a:spLocks noChangeArrowheads="1"/>
          </p:cNvSpPr>
          <p:nvPr>
            <p:custDataLst>
              <p:tags r:id="rId2"/>
            </p:custDataLst>
          </p:nvPr>
        </p:nvSpPr>
        <p:spPr bwMode="auto">
          <a:xfrm>
            <a:off x="4338593" y="2407490"/>
            <a:ext cx="3521164" cy="1492716"/>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Directores/Líderes escolares (n=9)</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Vínculos con las familias (n=2)</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Secretario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Consejero de orientación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Especialista en comportamiento (n=1) </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Director de educación (n=1)</a:t>
            </a:r>
          </a:p>
        </p:txBody>
      </p:sp>
      <p:sp>
        <p:nvSpPr>
          <p:cNvPr id="83" name="Rectangle 82">
            <a:extLst>
              <a:ext uri="{FF2B5EF4-FFF2-40B4-BE49-F238E27FC236}">
                <a16:creationId xmlns:a16="http://schemas.microsoft.com/office/drawing/2014/main" id="{260EC54E-251F-4E62-A28A-9755F9FF3CF1}"/>
              </a:ext>
            </a:extLst>
          </p:cNvPr>
          <p:cNvSpPr/>
          <p:nvPr/>
        </p:nvSpPr>
        <p:spPr>
          <a:xfrm>
            <a:off x="8067269" y="1861846"/>
            <a:ext cx="3521164" cy="411480"/>
          </a:xfrm>
          <a:prstGeom prst="rect">
            <a:avLst/>
          </a:prstGeom>
          <a:solidFill>
            <a:srgbClr val="FFE600"/>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600" b="1" i="0" u="none" strike="noStrike" kern="1200" cap="none" spc="0" normalizeH="0" baseline="0" noProof="0">
                <a:ln>
                  <a:noFill/>
                </a:ln>
                <a:solidFill>
                  <a:srgbClr val="2E2E38"/>
                </a:solidFill>
                <a:effectLst/>
                <a:uLnTx/>
                <a:uFillTx/>
                <a:latin typeface="EYInterstate Light"/>
                <a:ea typeface="+mn-ea"/>
                <a:cs typeface="+mn-cs"/>
              </a:rPr>
              <a:t>DESE (n=6)</a:t>
            </a:r>
          </a:p>
        </p:txBody>
      </p:sp>
      <p:sp>
        <p:nvSpPr>
          <p:cNvPr id="88" name="Bulleted list_63804649267650219717">
            <a:extLst>
              <a:ext uri="{FF2B5EF4-FFF2-40B4-BE49-F238E27FC236}">
                <a16:creationId xmlns:a16="http://schemas.microsoft.com/office/drawing/2014/main" id="{D984068D-D569-4D38-A84C-DA3272997525}"/>
              </a:ext>
            </a:extLst>
          </p:cNvPr>
          <p:cNvSpPr>
            <a:spLocks noChangeArrowheads="1"/>
          </p:cNvSpPr>
          <p:nvPr>
            <p:custDataLst>
              <p:tags r:id="rId3"/>
            </p:custDataLst>
          </p:nvPr>
        </p:nvSpPr>
        <p:spPr bwMode="auto">
          <a:xfrm>
            <a:off x="8067269" y="2407490"/>
            <a:ext cx="3521163" cy="1231106"/>
          </a:xfrm>
          <a:prstGeom prst="rect">
            <a:avLst/>
          </a:prstGeom>
          <a:noFill/>
          <a:ln w="12700">
            <a:noFill/>
            <a:miter lim="800000"/>
            <a:headEnd/>
            <a:tailEnd/>
          </a:ln>
          <a:effectLst/>
        </p:spPr>
        <p:txBody>
          <a:bodyPr wrap="square" lIns="0" tIns="0" rIns="0" bIns="0">
            <a:spAutoFit/>
          </a:bodyPr>
          <a:lstStyle/>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Servicios de datos educativos (n=2)</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Escuelas aprobadas de Educación especial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Equipo de apoyo a estudiantes y familias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Sistema de resolución de problemas (n=1)</a:t>
            </a:r>
          </a:p>
          <a:p>
            <a:pPr marL="144000" marR="0" lvl="0" indent="-144000" algn="l" defTabSz="914400" rtl="0" eaLnBrk="1" fontAlgn="auto" latinLnBrk="0" hangingPunct="1">
              <a:lnSpc>
                <a:spcPct val="100000"/>
              </a:lnSpc>
              <a:spcBef>
                <a:spcPts val="600"/>
              </a:spcBef>
              <a:spcAft>
                <a:spcPts val="0"/>
              </a:spcAft>
              <a:buClrTx/>
              <a:buSzPct val="75000"/>
              <a:buFont typeface="Wingdings 3" panose="05040102010807070707" pitchFamily="18" charset="2"/>
              <a:buChar char=""/>
              <a:tabLst/>
              <a:defRPr/>
            </a:pPr>
            <a:r>
              <a:rPr kumimoji="0" lang="x-none" altLang="x-none" sz="1200" b="0" i="0" u="none" strike="noStrike" kern="1200" cap="none" spc="0" normalizeH="0" baseline="0" noProof="0">
                <a:ln>
                  <a:noFill/>
                </a:ln>
                <a:solidFill>
                  <a:srgbClr val="2E2E38"/>
                </a:solidFill>
                <a:effectLst/>
                <a:uLnTx/>
                <a:uFillTx/>
                <a:latin typeface="EYInterstate Light"/>
                <a:ea typeface="+mn-ea"/>
                <a:cs typeface="+mn-cs"/>
              </a:rPr>
              <a:t>Monitoreo de escuelas públicas (n=1)</a:t>
            </a:r>
          </a:p>
        </p:txBody>
      </p:sp>
      <p:sp>
        <p:nvSpPr>
          <p:cNvPr id="15" name="TextBox 14">
            <a:extLst>
              <a:ext uri="{FF2B5EF4-FFF2-40B4-BE49-F238E27FC236}">
                <a16:creationId xmlns:a16="http://schemas.microsoft.com/office/drawing/2014/main" id="{1968619A-D920-4F7B-8784-69A7C8E3BB2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1570904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Descripción general del proyecto</a:t>
            </a:r>
            <a:br/>
            <a:r>
              <a:rPr lang="x-none" sz="1599"/>
              <a:t>EY aprovechó los datos del año escolar2021-2022 de varias bases de datos de BPS y DESE</a:t>
            </a:r>
            <a:endParaRPr lang="en-IN" sz="1599">
              <a:solidFill>
                <a:schemeClr val="accent5"/>
              </a:solidFill>
            </a:endParaRPr>
          </a:p>
        </p:txBody>
      </p:sp>
      <p:graphicFrame>
        <p:nvGraphicFramePr>
          <p:cNvPr id="19" name="Table 63804633050878569813">
            <a:extLst>
              <a:ext uri="{FF2B5EF4-FFF2-40B4-BE49-F238E27FC236}">
                <a16:creationId xmlns:a16="http://schemas.microsoft.com/office/drawing/2014/main" id="{67F0529A-0804-48A4-8562-B828F2484799}"/>
              </a:ext>
            </a:extLst>
          </p:cNvPr>
          <p:cNvGraphicFramePr>
            <a:graphicFrameLocks noGrp="1"/>
          </p:cNvGraphicFramePr>
          <p:nvPr>
            <p:extLst>
              <p:ext uri="{D42A27DB-BD31-4B8C-83A1-F6EECF244321}">
                <p14:modId xmlns:p14="http://schemas.microsoft.com/office/powerpoint/2010/main" val="4169500343"/>
              </p:ext>
            </p:extLst>
          </p:nvPr>
        </p:nvGraphicFramePr>
        <p:xfrm>
          <a:off x="623289" y="940298"/>
          <a:ext cx="10962287" cy="4986121"/>
        </p:xfrm>
        <a:graphic>
          <a:graphicData uri="http://schemas.openxmlformats.org/drawingml/2006/table">
            <a:tbl>
              <a:tblPr firstRow="1" bandRow="1">
                <a:tableStyleId>{5C22544A-7EE6-4342-B048-85BDC9FD1C3A}</a:tableStyleId>
              </a:tblPr>
              <a:tblGrid>
                <a:gridCol w="382069">
                  <a:extLst>
                    <a:ext uri="{9D8B030D-6E8A-4147-A177-3AD203B41FA5}">
                      <a16:colId xmlns:a16="http://schemas.microsoft.com/office/drawing/2014/main" val="144056097"/>
                    </a:ext>
                  </a:extLst>
                </a:gridCol>
                <a:gridCol w="931721">
                  <a:extLst>
                    <a:ext uri="{9D8B030D-6E8A-4147-A177-3AD203B41FA5}">
                      <a16:colId xmlns:a16="http://schemas.microsoft.com/office/drawing/2014/main" val="1000314679"/>
                    </a:ext>
                  </a:extLst>
                </a:gridCol>
                <a:gridCol w="5280934">
                  <a:extLst>
                    <a:ext uri="{9D8B030D-6E8A-4147-A177-3AD203B41FA5}">
                      <a16:colId xmlns:a16="http://schemas.microsoft.com/office/drawing/2014/main" val="587981265"/>
                    </a:ext>
                  </a:extLst>
                </a:gridCol>
                <a:gridCol w="631904">
                  <a:extLst>
                    <a:ext uri="{9D8B030D-6E8A-4147-A177-3AD203B41FA5}">
                      <a16:colId xmlns:a16="http://schemas.microsoft.com/office/drawing/2014/main" val="2648036960"/>
                    </a:ext>
                  </a:extLst>
                </a:gridCol>
                <a:gridCol w="556664">
                  <a:extLst>
                    <a:ext uri="{9D8B030D-6E8A-4147-A177-3AD203B41FA5}">
                      <a16:colId xmlns:a16="http://schemas.microsoft.com/office/drawing/2014/main" val="4106886365"/>
                    </a:ext>
                  </a:extLst>
                </a:gridCol>
                <a:gridCol w="710636">
                  <a:extLst>
                    <a:ext uri="{9D8B030D-6E8A-4147-A177-3AD203B41FA5}">
                      <a16:colId xmlns:a16="http://schemas.microsoft.com/office/drawing/2014/main" val="3245819421"/>
                    </a:ext>
                  </a:extLst>
                </a:gridCol>
                <a:gridCol w="567557">
                  <a:extLst>
                    <a:ext uri="{9D8B030D-6E8A-4147-A177-3AD203B41FA5}">
                      <a16:colId xmlns:a16="http://schemas.microsoft.com/office/drawing/2014/main" val="1289947258"/>
                    </a:ext>
                  </a:extLst>
                </a:gridCol>
                <a:gridCol w="692759">
                  <a:extLst>
                    <a:ext uri="{9D8B030D-6E8A-4147-A177-3AD203B41FA5}">
                      <a16:colId xmlns:a16="http://schemas.microsoft.com/office/drawing/2014/main" val="35345946"/>
                    </a:ext>
                  </a:extLst>
                </a:gridCol>
                <a:gridCol w="631904">
                  <a:extLst>
                    <a:ext uri="{9D8B030D-6E8A-4147-A177-3AD203B41FA5}">
                      <a16:colId xmlns:a16="http://schemas.microsoft.com/office/drawing/2014/main" val="774093705"/>
                    </a:ext>
                  </a:extLst>
                </a:gridCol>
                <a:gridCol w="576139">
                  <a:extLst>
                    <a:ext uri="{9D8B030D-6E8A-4147-A177-3AD203B41FA5}">
                      <a16:colId xmlns:a16="http://schemas.microsoft.com/office/drawing/2014/main" val="184377325"/>
                    </a:ext>
                  </a:extLst>
                </a:gridCol>
              </a:tblGrid>
              <a:tr h="554113">
                <a:tc>
                  <a:txBody>
                    <a:bodyPr/>
                    <a:lstStyle/>
                    <a:p>
                      <a:pPr marL="0" indent="-126000" algn="ctr">
                        <a:lnSpc>
                          <a:spcPct val="100000"/>
                        </a:lnSpc>
                        <a:buClr>
                          <a:srgbClr val="1A9AFA"/>
                        </a:buClr>
                        <a:buSzPct val="75000"/>
                        <a:buFontTx/>
                        <a:buNone/>
                      </a:pPr>
                      <a:r>
                        <a:rPr lang="x-none" sz="1000" b="1">
                          <a:solidFill>
                            <a:srgbClr val="2E2E38"/>
                          </a:solidFill>
                          <a:latin typeface="+mj-lt"/>
                        </a:rPr>
                        <a:t>N.°:</a:t>
                      </a:r>
                    </a:p>
                  </a:txBody>
                  <a:tcPr marL="71972" marR="71972" marT="0" marB="0" anchor="ctr">
                    <a:lnL w="12700" cap="flat" cmpd="sng" algn="ctr">
                      <a:solidFill>
                        <a:srgbClr val="808086"/>
                      </a:solidFill>
                      <a:prstDash val="solid"/>
                      <a:round/>
                      <a:headEnd type="none" w="med" len="med"/>
                      <a:tailEnd type="none" w="med" len="med"/>
                    </a:lnL>
                    <a:lnR w="12700" cap="flat" cmpd="sng" algn="ctr">
                      <a:solidFill>
                        <a:srgbClr val="808086"/>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a:ln>
                            <a:noFill/>
                          </a:ln>
                          <a:solidFill>
                            <a:srgbClr val="2E2E38"/>
                          </a:solidFill>
                          <a:effectLst/>
                          <a:uLnTx/>
                          <a:uFillTx/>
                          <a:latin typeface="+mn-lt"/>
                          <a:ea typeface="+mn-ea"/>
                          <a:cs typeface="+mn-cs"/>
                        </a:rPr>
                        <a:t>Dominios de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a:ln>
                            <a:noFill/>
                          </a:ln>
                          <a:solidFill>
                            <a:srgbClr val="2E2E38"/>
                          </a:solidFill>
                          <a:effectLst/>
                          <a:uLnTx/>
                          <a:uFillTx/>
                          <a:latin typeface="+mn-lt"/>
                          <a:ea typeface="+mn-ea"/>
                          <a:cs typeface="+mn-cs"/>
                        </a:rPr>
                        <a:t>datos</a:t>
                      </a:r>
                    </a:p>
                  </a:txBody>
                  <a:tcPr marL="71972" marR="71972" marT="0" marB="0" anchor="ctr">
                    <a:lnL w="12700" cap="flat" cmpd="sng" algn="ctr">
                      <a:solidFill>
                        <a:srgbClr val="808086"/>
                      </a:solidFill>
                      <a:prstDash val="solid"/>
                      <a:round/>
                      <a:headEnd type="none" w="med" len="med"/>
                      <a:tailEnd type="none" w="med" len="med"/>
                    </a:lnL>
                    <a:lnR w="12700" cap="flat" cmpd="sng" algn="ctr">
                      <a:solidFill>
                        <a:srgbClr val="808086"/>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indent="-126000" algn="ctr">
                        <a:lnSpc>
                          <a:spcPct val="100000"/>
                        </a:lnSpc>
                        <a:spcBef>
                          <a:spcPct val="0"/>
                        </a:spcBef>
                        <a:buClr>
                          <a:srgbClr val="1A9AFA"/>
                        </a:buClr>
                        <a:buSzPct val="75000"/>
                        <a:buFontTx/>
                        <a:buNone/>
                      </a:pPr>
                      <a:r>
                        <a:rPr lang="x-none" sz="1000" b="1">
                          <a:solidFill>
                            <a:srgbClr val="2E2E38"/>
                          </a:solidFill>
                          <a:latin typeface="+mj-lt"/>
                        </a:rPr>
                        <a:t>Descripción de los datos proporcionados a EY</a:t>
                      </a:r>
                    </a:p>
                  </a:txBody>
                  <a:tcPr marL="0" marR="0" marT="0" marB="0" anchor="ctr">
                    <a:lnL w="12700" cap="flat" cmpd="sng" algn="ctr">
                      <a:solidFill>
                        <a:srgbClr val="808086"/>
                      </a:solidFill>
                      <a:prstDash val="solid"/>
                      <a:round/>
                      <a:headEnd type="none" w="med" len="med"/>
                      <a:tailEnd type="none" w="med" len="med"/>
                    </a:lnL>
                    <a:lnR w="12700" cap="flat" cmpd="sng" algn="ctr">
                      <a:solidFill>
                        <a:srgbClr val="808086"/>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indent="-126000" algn="ctr">
                        <a:buClr>
                          <a:srgbClr val="1A9AFA"/>
                        </a:buClr>
                        <a:buSzPct val="75000"/>
                        <a:buFontTx/>
                        <a:buNone/>
                      </a:pPr>
                      <a:r>
                        <a:rPr lang="x-none" sz="750" b="1">
                          <a:solidFill>
                            <a:srgbClr val="2E2E38"/>
                          </a:solidFill>
                          <a:latin typeface="+mj-lt"/>
                        </a:rPr>
                        <a:t>Fuente de datos: Aspen</a:t>
                      </a:r>
                      <a:r>
                        <a:rPr lang="x-none" sz="750" b="1" baseline="30000">
                          <a:solidFill>
                            <a:srgbClr val="2E2E38"/>
                          </a:solidFill>
                          <a:latin typeface="+mj-lt"/>
                        </a:rPr>
                        <a:t>1</a:t>
                      </a:r>
                      <a:endParaRPr lang="en-US" sz="750" b="1">
                        <a:solidFill>
                          <a:srgbClr val="2E2E38"/>
                        </a:solidFill>
                        <a:latin typeface="+mj-lt"/>
                      </a:endParaRPr>
                    </a:p>
                  </a:txBody>
                  <a:tcPr marL="71972" marR="71972" marT="0" marB="0"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rgbClr val="2E2E38"/>
                          </a:solidFill>
                          <a:latin typeface="+mj-lt"/>
                        </a:rPr>
                        <a:t>Fuente de datos: SIMS de DESE</a:t>
                      </a:r>
                      <a:r>
                        <a:rPr lang="x-none" sz="750" b="1" baseline="30000">
                          <a:solidFill>
                            <a:srgbClr val="2E2E38"/>
                          </a:solidFill>
                          <a:latin typeface="+mj-lt"/>
                        </a:rPr>
                        <a:t>2</a:t>
                      </a:r>
                      <a:endParaRPr lang="en-US" sz="750" b="1">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rgbClr val="2E2E38"/>
                          </a:solidFill>
                          <a:latin typeface="+mj-lt"/>
                        </a:rPr>
                        <a:t>Fuente de datos: Portal de seguridad de DESE</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chemeClr val="bg1"/>
                          </a:solidFill>
                          <a:latin typeface="+mj-lt"/>
                        </a:rPr>
                        <a:t>Fuente de datos: EdPlan</a:t>
                      </a:r>
                      <a:endParaRPr lang="en-US" sz="75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chemeClr val="bg1"/>
                          </a:solidFill>
                          <a:latin typeface="+mj-lt"/>
                        </a:rPr>
                        <a:t>Fuente de</a:t>
                      </a:r>
                      <a:r>
                        <a:rPr lang="x-none" sz="750" b="1" baseline="0">
                          <a:solidFill>
                            <a:schemeClr val="bg1"/>
                          </a:solidFill>
                          <a:latin typeface="+mj-lt"/>
                        </a:rPr>
                        <a:t> datos: </a:t>
                      </a:r>
                      <a:r>
                        <a:rPr lang="x-none" sz="750" b="1" err="1">
                          <a:solidFill>
                            <a:schemeClr val="bg1"/>
                          </a:solidFill>
                          <a:latin typeface="+mj-lt"/>
                        </a:rPr>
                        <a:t>Versatrans Onscreen</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chemeClr val="bg1"/>
                          </a:solidFill>
                          <a:latin typeface="+mj-lt"/>
                        </a:rPr>
                        <a:t>Fuente de datos: Freshdesk</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126000" algn="ctr">
                        <a:buClr>
                          <a:srgbClr val="1A9AFA"/>
                        </a:buClr>
                        <a:buSzPct val="75000"/>
                        <a:buFontTx/>
                        <a:buNone/>
                      </a:pPr>
                      <a:r>
                        <a:rPr lang="x-none" sz="750" b="1">
                          <a:solidFill>
                            <a:schemeClr val="bg1"/>
                          </a:solidFill>
                          <a:latin typeface="+mj-lt"/>
                        </a:rPr>
                        <a:t>Fuente de datos: Otra</a:t>
                      </a:r>
                      <a:r>
                        <a:rPr lang="x-none" sz="750" b="1" baseline="30000">
                          <a:solidFill>
                            <a:schemeClr val="bg1"/>
                          </a:solidFill>
                          <a:latin typeface="+mj-lt"/>
                        </a:rPr>
                        <a:t>3</a:t>
                      </a:r>
                      <a:endParaRPr lang="en-US" sz="75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477005987"/>
                  </a:ext>
                </a:extLst>
              </a:tr>
              <a:tr h="774307">
                <a:tc>
                  <a:txBody>
                    <a:bodyPr/>
                    <a:lstStyle>
                      <a:lvl1pPr marL="0" algn="l" defTabSz="914390" rtl="0" eaLnBrk="1" latinLnBrk="0" hangingPunct="1">
                        <a:defRPr sz="1800" kern="1200">
                          <a:solidFill>
                            <a:schemeClr val="dk1"/>
                          </a:solidFill>
                          <a:latin typeface="Calibri" panose="020F0502020204030204"/>
                        </a:defRPr>
                      </a:lvl1pPr>
                      <a:lvl2pPr marL="457196" algn="l" defTabSz="914390" rtl="0" eaLnBrk="1" latinLnBrk="0" hangingPunct="1">
                        <a:defRPr sz="1800" kern="1200">
                          <a:solidFill>
                            <a:schemeClr val="dk1"/>
                          </a:solidFill>
                          <a:latin typeface="Calibri" panose="020F0502020204030204"/>
                        </a:defRPr>
                      </a:lvl2pPr>
                      <a:lvl3pPr marL="914390" algn="l" defTabSz="914390" rtl="0" eaLnBrk="1" latinLnBrk="0" hangingPunct="1">
                        <a:defRPr sz="1800" kern="1200">
                          <a:solidFill>
                            <a:schemeClr val="dk1"/>
                          </a:solidFill>
                          <a:latin typeface="Calibri" panose="020F0502020204030204"/>
                        </a:defRPr>
                      </a:lvl3pPr>
                      <a:lvl4pPr marL="1371584" algn="l" defTabSz="914390" rtl="0" eaLnBrk="1" latinLnBrk="0" hangingPunct="1">
                        <a:defRPr sz="1800" kern="1200">
                          <a:solidFill>
                            <a:schemeClr val="dk1"/>
                          </a:solidFill>
                          <a:latin typeface="Calibri" panose="020F0502020204030204"/>
                        </a:defRPr>
                      </a:lvl4pPr>
                      <a:lvl5pPr marL="1828778" algn="l" defTabSz="914390" rtl="0" eaLnBrk="1" latinLnBrk="0" hangingPunct="1">
                        <a:defRPr sz="1800" kern="1200">
                          <a:solidFill>
                            <a:schemeClr val="dk1"/>
                          </a:solidFill>
                          <a:latin typeface="Calibri" panose="020F0502020204030204"/>
                        </a:defRPr>
                      </a:lvl5pPr>
                      <a:lvl6pPr marL="2285974" algn="l" defTabSz="914390" rtl="0" eaLnBrk="1" latinLnBrk="0" hangingPunct="1">
                        <a:defRPr sz="1800" kern="1200">
                          <a:solidFill>
                            <a:schemeClr val="dk1"/>
                          </a:solidFill>
                          <a:latin typeface="Calibri" panose="020F0502020204030204"/>
                        </a:defRPr>
                      </a:lvl6pPr>
                      <a:lvl7pPr marL="2743169" algn="l" defTabSz="914390" rtl="0" eaLnBrk="1" latinLnBrk="0" hangingPunct="1">
                        <a:defRPr sz="1800" kern="1200">
                          <a:solidFill>
                            <a:schemeClr val="dk1"/>
                          </a:solidFill>
                          <a:latin typeface="Calibri" panose="020F0502020204030204"/>
                        </a:defRPr>
                      </a:lvl7pPr>
                      <a:lvl8pPr marL="3200363" algn="l" defTabSz="914390" rtl="0" eaLnBrk="1" latinLnBrk="0" hangingPunct="1">
                        <a:defRPr sz="1800" kern="1200">
                          <a:solidFill>
                            <a:schemeClr val="dk1"/>
                          </a:solidFill>
                          <a:latin typeface="Calibri" panose="020F0502020204030204"/>
                        </a:defRPr>
                      </a:lvl8pPr>
                      <a:lvl9pPr marL="3657558" algn="l" defTabSz="914390" rtl="0" eaLnBrk="1" latinLnBrk="0" hangingPunct="1">
                        <a:defRPr sz="1800" kern="1200">
                          <a:solidFill>
                            <a:schemeClr val="dk1"/>
                          </a:solidFill>
                          <a:latin typeface="Calibri" panose="020F0502020204030204"/>
                        </a:defRPr>
                      </a:lvl9pPr>
                    </a:lstStyle>
                    <a:p>
                      <a:pPr algn="ctr">
                        <a:spcAft>
                          <a:spcPts val="600"/>
                        </a:spcAft>
                      </a:pPr>
                      <a:r>
                        <a:rPr lang="x-none" sz="1100" b="1">
                          <a:solidFill>
                            <a:schemeClr val="tx1"/>
                          </a:solidFill>
                          <a:latin typeface="+mn-lt"/>
                        </a:rPr>
                        <a:t>1</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390" rtl="0" eaLnBrk="1" latinLnBrk="0" hangingPunct="1">
                        <a:defRPr sz="1800" kern="1200">
                          <a:solidFill>
                            <a:schemeClr val="dk1"/>
                          </a:solidFill>
                          <a:latin typeface="Calibri" panose="020F0502020204030204"/>
                        </a:defRPr>
                      </a:lvl1pPr>
                      <a:lvl2pPr marL="457196" algn="l" defTabSz="914390" rtl="0" eaLnBrk="1" latinLnBrk="0" hangingPunct="1">
                        <a:defRPr sz="1800" kern="1200">
                          <a:solidFill>
                            <a:schemeClr val="dk1"/>
                          </a:solidFill>
                          <a:latin typeface="Calibri" panose="020F0502020204030204"/>
                        </a:defRPr>
                      </a:lvl2pPr>
                      <a:lvl3pPr marL="914390" algn="l" defTabSz="914390" rtl="0" eaLnBrk="1" latinLnBrk="0" hangingPunct="1">
                        <a:defRPr sz="1800" kern="1200">
                          <a:solidFill>
                            <a:schemeClr val="dk1"/>
                          </a:solidFill>
                          <a:latin typeface="Calibri" panose="020F0502020204030204"/>
                        </a:defRPr>
                      </a:lvl3pPr>
                      <a:lvl4pPr marL="1371584" algn="l" defTabSz="914390" rtl="0" eaLnBrk="1" latinLnBrk="0" hangingPunct="1">
                        <a:defRPr sz="1800" kern="1200">
                          <a:solidFill>
                            <a:schemeClr val="dk1"/>
                          </a:solidFill>
                          <a:latin typeface="Calibri" panose="020F0502020204030204"/>
                        </a:defRPr>
                      </a:lvl4pPr>
                      <a:lvl5pPr marL="1828778" algn="l" defTabSz="914390" rtl="0" eaLnBrk="1" latinLnBrk="0" hangingPunct="1">
                        <a:defRPr sz="1800" kern="1200">
                          <a:solidFill>
                            <a:schemeClr val="dk1"/>
                          </a:solidFill>
                          <a:latin typeface="Calibri" panose="020F0502020204030204"/>
                        </a:defRPr>
                      </a:lvl5pPr>
                      <a:lvl6pPr marL="2285974" algn="l" defTabSz="914390" rtl="0" eaLnBrk="1" latinLnBrk="0" hangingPunct="1">
                        <a:defRPr sz="1800" kern="1200">
                          <a:solidFill>
                            <a:schemeClr val="dk1"/>
                          </a:solidFill>
                          <a:latin typeface="Calibri" panose="020F0502020204030204"/>
                        </a:defRPr>
                      </a:lvl6pPr>
                      <a:lvl7pPr marL="2743169" algn="l" defTabSz="914390" rtl="0" eaLnBrk="1" latinLnBrk="0" hangingPunct="1">
                        <a:defRPr sz="1800" kern="1200">
                          <a:solidFill>
                            <a:schemeClr val="dk1"/>
                          </a:solidFill>
                          <a:latin typeface="Calibri" panose="020F0502020204030204"/>
                        </a:defRPr>
                      </a:lvl7pPr>
                      <a:lvl8pPr marL="3200363" algn="l" defTabSz="914390" rtl="0" eaLnBrk="1" latinLnBrk="0" hangingPunct="1">
                        <a:defRPr sz="1800" kern="1200">
                          <a:solidFill>
                            <a:schemeClr val="dk1"/>
                          </a:solidFill>
                          <a:latin typeface="Calibri" panose="020F0502020204030204"/>
                        </a:defRPr>
                      </a:lvl8pPr>
                      <a:lvl9pPr marL="3657558" algn="l" defTabSz="914390" rtl="0" eaLnBrk="1" latinLnBrk="0" hangingPunct="1">
                        <a:defRPr sz="1800" kern="1200">
                          <a:solidFill>
                            <a:schemeClr val="dk1"/>
                          </a:solidFill>
                          <a:latin typeface="Calibri" panose="020F0502020204030204"/>
                        </a:defRPr>
                      </a:lvl9pPr>
                    </a:lstStyle>
                    <a:p>
                      <a:pPr marL="0" indent="0">
                        <a:lnSpc>
                          <a:spcPct val="85000"/>
                        </a:lnSpc>
                        <a:spcAft>
                          <a:spcPts val="200"/>
                        </a:spcAft>
                        <a:buFont typeface="Arial" panose="020B0604020202020204" pitchFamily="34" charset="0"/>
                        <a:buNone/>
                      </a:pPr>
                      <a:r>
                        <a:rPr lang="x-none" sz="900" b="0">
                          <a:solidFill>
                            <a:schemeClr val="bg1"/>
                          </a:solidFill>
                          <a:latin typeface="+mj-lt"/>
                        </a:rPr>
                        <a:t>Participación en programas para estudiantes </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marR="0" lvl="0" indent="-182880" algn="l" defTabSz="913943" rtl="0" eaLnBrk="1" fontAlgn="t"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a:solidFill>
                            <a:schemeClr val="bg1"/>
                          </a:solidFill>
                        </a:rPr>
                        <a:t>Fragmento de datos de EdPlan (sistema de información de educación especial) proporcionado por BPS de las tres fechas de informes SIMS del año escolar 2021-2022, incluida la información del IEP </a:t>
                      </a:r>
                    </a:p>
                    <a:p>
                      <a:pPr marL="182880" marR="0" lvl="0" indent="-182880" algn="l" defTabSz="913943" rtl="0" eaLnBrk="1" fontAlgn="t"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kern="1200">
                          <a:solidFill>
                            <a:schemeClr val="bg1"/>
                          </a:solidFill>
                          <a:latin typeface="+mn-lt"/>
                          <a:ea typeface="+mn-ea"/>
                          <a:cs typeface="+mn-cs"/>
                        </a:rPr>
                        <a:t>Fragmento de Aspen proporcionado por BPS de la puntuación de las pruebas ACCESS, los niveles de ELD y los resultados de la Encuesta sobre el idioma del hogar de Aspen en el ciclo escolar 2021-2022</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a:solidFill>
                            <a:schemeClr val="bg1"/>
                          </a:solidFill>
                          <a:effectLst/>
                          <a:latin typeface="+mj-lt"/>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a:solidFill>
                            <a:schemeClr val="bg1"/>
                          </a:solidFill>
                          <a:effectLst/>
                          <a:latin typeface="+mj-lt"/>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12700" cap="flat" cmpd="sng" algn="ctr">
                      <a:solidFill>
                        <a:srgbClr val="808086"/>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930272578"/>
                  </a:ext>
                </a:extLst>
              </a:tr>
              <a:tr h="451175">
                <a:tc>
                  <a:txBody>
                    <a:bodyPr/>
                    <a:lstStyle/>
                    <a:p>
                      <a:pPr algn="ctr">
                        <a:spcAft>
                          <a:spcPts val="600"/>
                        </a:spcAft>
                      </a:pPr>
                      <a:r>
                        <a:rPr lang="x-none" sz="1100" b="1">
                          <a:solidFill>
                            <a:schemeClr val="tx1"/>
                          </a:solidFill>
                          <a:latin typeface="+mn-lt"/>
                        </a:rPr>
                        <a:t>2</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indent="0">
                        <a:lnSpc>
                          <a:spcPct val="85000"/>
                        </a:lnSpc>
                        <a:spcAft>
                          <a:spcPts val="200"/>
                        </a:spcAft>
                        <a:buFont typeface="Arial" panose="020B0604020202020204" pitchFamily="34" charset="0"/>
                        <a:buNone/>
                      </a:pPr>
                      <a:r>
                        <a:rPr lang="x-none" sz="900" b="0">
                          <a:solidFill>
                            <a:schemeClr val="bg1"/>
                          </a:solidFill>
                          <a:latin typeface="+mj-lt"/>
                        </a:rPr>
                        <a:t>Inscripción </a:t>
                      </a:r>
                      <a:br>
                        <a:rPr lang="en-US" sz="900" b="0">
                          <a:solidFill>
                            <a:schemeClr val="bg1"/>
                          </a:solidFill>
                          <a:latin typeface="+mj-lt"/>
                        </a:rPr>
                      </a:br>
                      <a:r>
                        <a:rPr lang="x-none" sz="900" b="0">
                          <a:solidFill>
                            <a:schemeClr val="bg1"/>
                          </a:solidFill>
                          <a:latin typeface="+mj-lt"/>
                        </a:rPr>
                        <a:t>y egreso de los estudiantes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indent="-182880" algn="l" rtl="0" fontAlgn="t">
                        <a:lnSpc>
                          <a:spcPct val="85000"/>
                        </a:lnSpc>
                        <a:spcAft>
                          <a:spcPts val="200"/>
                        </a:spcAft>
                        <a:buClr>
                          <a:schemeClr val="bg1"/>
                        </a:buClr>
                        <a:buFont typeface="EYInterstate" panose="02000503020000020004" pitchFamily="2" charset="0"/>
                        <a:buChar char="•"/>
                      </a:pPr>
                      <a:r>
                        <a:rPr lang="x-none" sz="900" b="0" i="0" u="none" strike="noStrike" spc="-20" baseline="0">
                          <a:solidFill>
                            <a:schemeClr val="bg1"/>
                          </a:solidFill>
                          <a:effectLst/>
                          <a:latin typeface="+mj-lt"/>
                          <a:cs typeface="Arial" panose="020B0604020202020204" pitchFamily="34" charset="0"/>
                        </a:rPr>
                        <a:t>Población proporcionada por DESE de bajas de cohortes de graduados de BPS del año escolar 2021 </a:t>
                      </a:r>
                    </a:p>
                    <a:p>
                      <a:pPr marL="182880" indent="-182880" algn="l" rtl="0" fontAlgn="t">
                        <a:lnSpc>
                          <a:spcPct val="85000"/>
                        </a:lnSpc>
                        <a:spcAft>
                          <a:spcPts val="200"/>
                        </a:spcAft>
                        <a:buClr>
                          <a:schemeClr val="bg1"/>
                        </a:buClr>
                        <a:buFont typeface="EYInterstate" panose="02000503020000020004" pitchFamily="2" charset="0"/>
                        <a:buChar char="•"/>
                      </a:pPr>
                      <a:r>
                        <a:rPr lang="x-none" sz="900" b="0" i="0" u="none" strike="noStrike">
                          <a:solidFill>
                            <a:schemeClr val="bg1"/>
                          </a:solidFill>
                          <a:effectLst/>
                          <a:latin typeface="+mj-lt"/>
                          <a:cs typeface="Arial" panose="020B0604020202020204" pitchFamily="34" charset="0"/>
                        </a:rPr>
                        <a:t>EY revisó la documentación de bajas a nivel escolar ubicada en Aspen </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48263988"/>
                  </a:ext>
                </a:extLst>
              </a:tr>
              <a:tr h="405576">
                <a:tc>
                  <a:txBody>
                    <a:bodyPr/>
                    <a:lstStyle/>
                    <a:p>
                      <a:pPr algn="ctr">
                        <a:spcAft>
                          <a:spcPts val="600"/>
                        </a:spcAft>
                      </a:pPr>
                      <a:r>
                        <a:rPr lang="x-none" sz="1100" b="1">
                          <a:solidFill>
                            <a:schemeClr val="tx1"/>
                          </a:solidFill>
                          <a:latin typeface="+mn-lt"/>
                        </a:rPr>
                        <a:t>3</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1E783A"/>
                    </a:solidFill>
                  </a:tcPr>
                </a:tc>
                <a:tc>
                  <a:txBody>
                    <a:bodyPr/>
                    <a:lstStyle/>
                    <a:p>
                      <a:pPr marL="0" indent="0">
                        <a:lnSpc>
                          <a:spcPct val="85000"/>
                        </a:lnSpc>
                        <a:spcAft>
                          <a:spcPts val="200"/>
                        </a:spcAft>
                        <a:buFont typeface="Arial" panose="020B0604020202020204" pitchFamily="34" charset="0"/>
                        <a:buNone/>
                      </a:pPr>
                      <a:r>
                        <a:rPr lang="x-none" sz="900" b="0">
                          <a:solidFill>
                            <a:schemeClr val="bg1"/>
                          </a:solidFill>
                          <a:latin typeface="+mj-lt"/>
                        </a:rPr>
                        <a:t>Sanciones disciplinarias a los estudiantes </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marR="0" lvl="0" indent="-182880" algn="l" defTabSz="913943" rtl="0" eaLnBrk="1" fontAlgn="t"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a:solidFill>
                            <a:schemeClr val="bg1"/>
                          </a:solidFill>
                        </a:rPr>
                        <a:t>Fragmento de Aspen proporcionado por BPS de todos los datos de incidentes y acciones registrados en Aspen en el año escolar 2021-2022</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rtl="0" fontAlgn="t">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94647268"/>
                  </a:ext>
                </a:extLst>
              </a:tr>
              <a:tr h="617028">
                <a:tc>
                  <a:txBody>
                    <a:bodyPr/>
                    <a:lstStyle/>
                    <a:p>
                      <a:pPr algn="ctr">
                        <a:spcAft>
                          <a:spcPts val="600"/>
                        </a:spcAft>
                      </a:pPr>
                      <a:r>
                        <a:rPr lang="x-none" sz="1100" b="1">
                          <a:solidFill>
                            <a:schemeClr val="bg2">
                              <a:lumMod val="85000"/>
                              <a:lumOff val="15000"/>
                            </a:schemeClr>
                          </a:solidFill>
                          <a:latin typeface="+mn-lt"/>
                        </a:rPr>
                        <a:t>4</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8021"/>
                    </a:solidFill>
                  </a:tcPr>
                </a:tc>
                <a:tc>
                  <a:txBody>
                    <a:bodyPr/>
                    <a:lstStyle/>
                    <a:p>
                      <a:pPr marL="0" indent="0">
                        <a:lnSpc>
                          <a:spcPct val="85000"/>
                        </a:lnSpc>
                        <a:spcAft>
                          <a:spcPts val="200"/>
                        </a:spcAft>
                        <a:buFont typeface="Arial" panose="020B0604020202020204" pitchFamily="34" charset="0"/>
                        <a:buNone/>
                      </a:pPr>
                      <a:r>
                        <a:rPr lang="en-IN" sz="900" b="0" err="1">
                          <a:solidFill>
                            <a:schemeClr val="bg1"/>
                          </a:solidFill>
                          <a:latin typeface="+mj-lt"/>
                        </a:rPr>
                        <a:t>Restricciones</a:t>
                      </a:r>
                      <a:r>
                        <a:rPr lang="x-none" sz="900" b="0">
                          <a:solidFill>
                            <a:schemeClr val="bg1"/>
                          </a:solidFill>
                          <a:latin typeface="+mj-lt"/>
                        </a:rPr>
                        <a:t> de los estudiantes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indent="-182880" algn="l" rtl="0" fontAlgn="t">
                        <a:lnSpc>
                          <a:spcPct val="85000"/>
                        </a:lnSpc>
                        <a:spcAft>
                          <a:spcPts val="200"/>
                        </a:spcAft>
                        <a:buClr>
                          <a:schemeClr val="bg1"/>
                        </a:buClr>
                        <a:buFont typeface="EYInterstate" panose="02000503020000020004" pitchFamily="2" charset="0"/>
                        <a:buChar char="•"/>
                      </a:pPr>
                      <a:r>
                        <a:rPr lang="x-none" sz="900" b="0" i="0" u="none" strike="noStrike" kern="1200">
                          <a:solidFill>
                            <a:schemeClr val="bg1"/>
                          </a:solidFill>
                          <a:effectLst/>
                          <a:latin typeface="+mn-lt"/>
                          <a:ea typeface="+mn-ea"/>
                          <a:cs typeface="Arial" panose="020B0604020202020204" pitchFamily="34" charset="0"/>
                        </a:rPr>
                        <a:t>Datos de </a:t>
                      </a:r>
                      <a:r>
                        <a:rPr lang="en-IN" sz="900" b="0" i="0" u="none" strike="noStrike" kern="1200" err="1">
                          <a:solidFill>
                            <a:schemeClr val="bg1"/>
                          </a:solidFill>
                          <a:effectLst/>
                          <a:latin typeface="+mn-lt"/>
                          <a:ea typeface="+mn-ea"/>
                          <a:cs typeface="Arial" panose="020B0604020202020204" pitchFamily="34" charset="0"/>
                        </a:rPr>
                        <a:t>restricción</a:t>
                      </a:r>
                      <a:r>
                        <a:rPr lang="x-none" sz="900" b="0" i="0" u="none" strike="noStrike" kern="1200">
                          <a:solidFill>
                            <a:schemeClr val="bg1"/>
                          </a:solidFill>
                          <a:effectLst/>
                          <a:latin typeface="+mn-lt"/>
                          <a:ea typeface="+mn-ea"/>
                          <a:cs typeface="Arial" panose="020B0604020202020204" pitchFamily="34" charset="0"/>
                        </a:rPr>
                        <a:t> del año escolar 2021-2022 proporcionados por DESE basados en </a:t>
                      </a:r>
                      <a:br>
                        <a:rPr lang="en-US" sz="900" b="0" i="0" u="none" strike="noStrike" kern="1200">
                          <a:solidFill>
                            <a:schemeClr val="bg1"/>
                          </a:solidFill>
                          <a:effectLst/>
                          <a:latin typeface="+mn-lt"/>
                          <a:ea typeface="+mn-ea"/>
                          <a:cs typeface="Arial" panose="020B0604020202020204" pitchFamily="34" charset="0"/>
                        </a:rPr>
                      </a:br>
                      <a:r>
                        <a:rPr lang="x-none" sz="900" b="0" i="0" u="none" strike="noStrike" kern="1200">
                          <a:solidFill>
                            <a:schemeClr val="bg1"/>
                          </a:solidFill>
                          <a:effectLst/>
                          <a:latin typeface="+mn-lt"/>
                          <a:ea typeface="+mn-ea"/>
                          <a:cs typeface="Arial" panose="020B0604020202020204" pitchFamily="34" charset="0"/>
                        </a:rPr>
                        <a:t>la documentación informada a DESE por BPS a través del Portal de seguridad de DESE</a:t>
                      </a:r>
                    </a:p>
                    <a:p>
                      <a:pPr marL="182880" indent="-182880" algn="l" rtl="0" fontAlgn="t">
                        <a:lnSpc>
                          <a:spcPct val="85000"/>
                        </a:lnSpc>
                        <a:spcAft>
                          <a:spcPts val="200"/>
                        </a:spcAft>
                        <a:buClr>
                          <a:schemeClr val="bg1"/>
                        </a:buClr>
                        <a:buFont typeface="EYInterstate" panose="02000503020000020004" pitchFamily="2" charset="0"/>
                        <a:buChar char="•"/>
                      </a:pPr>
                      <a:r>
                        <a:rPr lang="x-none" sz="900" b="0" i="0" u="none" strike="noStrike" kern="1200">
                          <a:solidFill>
                            <a:schemeClr val="bg1"/>
                          </a:solidFill>
                          <a:effectLst/>
                          <a:latin typeface="+mn-lt"/>
                          <a:ea typeface="+mn-ea"/>
                          <a:cs typeface="Arial" panose="020B0604020202020204" pitchFamily="34" charset="0"/>
                        </a:rPr>
                        <a:t>EY revisó los datos de </a:t>
                      </a:r>
                      <a:r>
                        <a:rPr lang="en-IN" sz="900" b="0" i="0" u="none" strike="noStrike" kern="1200" err="1">
                          <a:solidFill>
                            <a:schemeClr val="bg1"/>
                          </a:solidFill>
                          <a:effectLst/>
                          <a:latin typeface="+mn-lt"/>
                          <a:ea typeface="+mn-ea"/>
                          <a:cs typeface="Arial" panose="020B0604020202020204" pitchFamily="34" charset="0"/>
                        </a:rPr>
                        <a:t>restricción</a:t>
                      </a:r>
                      <a:r>
                        <a:rPr lang="x-none" sz="900" b="0" i="0" u="none" strike="noStrike" kern="1200">
                          <a:solidFill>
                            <a:schemeClr val="bg1"/>
                          </a:solidFill>
                          <a:effectLst/>
                          <a:latin typeface="+mn-lt"/>
                          <a:ea typeface="+mn-ea"/>
                          <a:cs typeface="Arial" panose="020B0604020202020204" pitchFamily="34" charset="0"/>
                        </a:rPr>
                        <a:t> a nivel escolar registrados en Aspen para todos los estudiantes en el año escolar 2021-2022</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900" b="0" i="0" u="none" strike="noStrike">
                        <a:solidFill>
                          <a:schemeClr val="bg1"/>
                        </a:solidFill>
                        <a:effectLst/>
                        <a:latin typeface="+mj-lt"/>
                        <a:cs typeface="Arial" panose="020B0604020202020204" pitchFamily="34" charset="0"/>
                      </a:endParaRP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9335688"/>
                  </a:ext>
                </a:extLst>
              </a:tr>
              <a:tr h="831308">
                <a:tc>
                  <a:txBody>
                    <a:bodyPr/>
                    <a:lstStyle/>
                    <a:p>
                      <a:pPr algn="ctr">
                        <a:spcAft>
                          <a:spcPts val="600"/>
                        </a:spcAft>
                      </a:pPr>
                      <a:r>
                        <a:rPr lang="x-none" sz="1100" b="1">
                          <a:solidFill>
                            <a:schemeClr val="tx1"/>
                          </a:solidFill>
                          <a:latin typeface="+mn-lt"/>
                        </a:rPr>
                        <a:t>5</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7E40E9"/>
                    </a:solidFill>
                  </a:tcPr>
                </a:tc>
                <a:tc>
                  <a:txBody>
                    <a:bodyPr/>
                    <a:lstStyle/>
                    <a:p>
                      <a:pPr marL="0" indent="0">
                        <a:lnSpc>
                          <a:spcPct val="85000"/>
                        </a:lnSpc>
                        <a:spcAft>
                          <a:spcPts val="200"/>
                        </a:spcAft>
                        <a:buFont typeface="Arial" panose="020B0604020202020204" pitchFamily="34" charset="0"/>
                        <a:buNone/>
                      </a:pPr>
                      <a:r>
                        <a:rPr lang="x-none" sz="900" b="0">
                          <a:solidFill>
                            <a:schemeClr val="bg1"/>
                          </a:solidFill>
                          <a:latin typeface="+mj-lt"/>
                        </a:rPr>
                        <a:t>Funcionamiento puntual del autobús matutino</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indent="-182880">
                        <a:lnSpc>
                          <a:spcPct val="85000"/>
                        </a:lnSpc>
                        <a:spcAft>
                          <a:spcPts val="200"/>
                        </a:spcAft>
                        <a:buClr>
                          <a:schemeClr val="bg1"/>
                        </a:buClr>
                        <a:buFont typeface="EYInterstate" panose="02000503020000020004" pitchFamily="2" charset="0"/>
                        <a:buChar char="•"/>
                      </a:pPr>
                      <a:r>
                        <a:rPr lang="x-none" sz="900" b="0" dirty="0">
                          <a:solidFill>
                            <a:schemeClr val="bg1"/>
                          </a:solidFill>
                          <a:latin typeface="+mj-lt"/>
                        </a:rPr>
                        <a:t>Datos de planificación de rutas proporcionados por BPS para septiembre de 2021, diciembre </a:t>
                      </a:r>
                      <a:br>
                        <a:rPr lang="en-US" sz="900" b="0" dirty="0">
                          <a:solidFill>
                            <a:schemeClr val="bg1"/>
                          </a:solidFill>
                          <a:latin typeface="+mj-lt"/>
                        </a:rPr>
                      </a:br>
                      <a:r>
                        <a:rPr lang="x-none" sz="900" b="0" dirty="0">
                          <a:solidFill>
                            <a:schemeClr val="bg1"/>
                          </a:solidFill>
                          <a:latin typeface="+mj-lt"/>
                        </a:rPr>
                        <a:t>de 2021, enero de 2022 y junio de 2022 en Versatrans Onscreen</a:t>
                      </a:r>
                    </a:p>
                    <a:p>
                      <a:pPr marL="182880" indent="-182880">
                        <a:lnSpc>
                          <a:spcPct val="85000"/>
                        </a:lnSpc>
                        <a:spcAft>
                          <a:spcPts val="200"/>
                        </a:spcAft>
                        <a:buClr>
                          <a:schemeClr val="bg1"/>
                        </a:buClr>
                        <a:buFont typeface="EYInterstate" panose="02000503020000020004" pitchFamily="2" charset="0"/>
                        <a:buChar char="•"/>
                      </a:pPr>
                      <a:r>
                        <a:rPr lang="x-none" sz="900" b="0" dirty="0">
                          <a:solidFill>
                            <a:schemeClr val="bg1"/>
                          </a:solidFill>
                          <a:latin typeface="+mj-lt"/>
                        </a:rPr>
                        <a:t>Datos de llegadas de autobuses matutinos proporcionados por BPS para el </a:t>
                      </a:r>
                      <a:r>
                        <a:rPr lang="x-none" sz="900" b="0" dirty="0">
                          <a:solidFill>
                            <a:schemeClr val="bg1"/>
                          </a:solidFill>
                        </a:rPr>
                        <a:t>año escolar 2021-2022 en Versatrans </a:t>
                      </a:r>
                      <a:r>
                        <a:rPr lang="x-none" sz="900" b="0" kern="1200" dirty="0">
                          <a:solidFill>
                            <a:schemeClr val="bg1"/>
                          </a:solidFill>
                          <a:latin typeface="+mn-lt"/>
                          <a:ea typeface="+mn-ea"/>
                          <a:cs typeface="+mn-cs"/>
                        </a:rPr>
                        <a:t>Onscreen</a:t>
                      </a:r>
                    </a:p>
                    <a:p>
                      <a:pPr marL="182880" indent="-182880">
                        <a:lnSpc>
                          <a:spcPct val="85000"/>
                        </a:lnSpc>
                        <a:spcAft>
                          <a:spcPts val="200"/>
                        </a:spcAft>
                        <a:buClr>
                          <a:schemeClr val="bg1"/>
                        </a:buClr>
                        <a:buFont typeface="EYInterstate" panose="02000503020000020004" pitchFamily="2" charset="0"/>
                        <a:buChar char="•"/>
                      </a:pPr>
                      <a:r>
                        <a:rPr lang="x-none" sz="900" b="0" dirty="0">
                          <a:solidFill>
                            <a:schemeClr val="bg1"/>
                          </a:solidFill>
                          <a:latin typeface="+mj-lt"/>
                        </a:rPr>
                        <a:t>Datos de viajes no cubiertos proporcionados por BPS del año escolar 2021-2022 (excluido septiembre de 2021) en la hoja de Google de transporte de BPS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54146617"/>
                  </a:ext>
                </a:extLst>
              </a:tr>
              <a:tr h="635582">
                <a:tc>
                  <a:txBody>
                    <a:bodyPr/>
                    <a:lstStyle/>
                    <a:p>
                      <a:pPr algn="ctr">
                        <a:spcAft>
                          <a:spcPts val="600"/>
                        </a:spcAft>
                      </a:pPr>
                      <a:r>
                        <a:rPr lang="x-none" sz="1100" b="1">
                          <a:solidFill>
                            <a:schemeClr val="tx1"/>
                          </a:solidFill>
                          <a:latin typeface="+mn-lt"/>
                        </a:rPr>
                        <a:t>6</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C0000"/>
                    </a:solidFill>
                  </a:tcPr>
                </a:tc>
                <a:tc>
                  <a:txBody>
                    <a:bodyPr/>
                    <a:lstStyle/>
                    <a:p>
                      <a:pPr marL="0" indent="0">
                        <a:lnSpc>
                          <a:spcPct val="85000"/>
                        </a:lnSpc>
                        <a:spcAft>
                          <a:spcPts val="200"/>
                        </a:spcAft>
                        <a:buFont typeface="Arial" panose="020B0604020202020204" pitchFamily="34" charset="0"/>
                        <a:buNone/>
                      </a:pPr>
                      <a:r>
                        <a:rPr lang="x-none" sz="900" b="0">
                          <a:solidFill>
                            <a:schemeClr val="bg1"/>
                          </a:solidFill>
                          <a:latin typeface="+mj-lt"/>
                        </a:rPr>
                        <a:t>Quejas de las familias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indent="-182880">
                        <a:lnSpc>
                          <a:spcPct val="85000"/>
                        </a:lnSpc>
                        <a:spcAft>
                          <a:spcPts val="200"/>
                        </a:spcAft>
                        <a:buClr>
                          <a:schemeClr val="bg1"/>
                        </a:buClr>
                        <a:buFont typeface="EYInterstate" panose="02000503020000020004" pitchFamily="2" charset="0"/>
                        <a:buChar char="•"/>
                      </a:pPr>
                      <a:r>
                        <a:rPr lang="x-none" sz="900" b="0" spc="-20" baseline="0">
                          <a:solidFill>
                            <a:schemeClr val="bg1"/>
                          </a:solidFill>
                          <a:latin typeface="+mj-lt"/>
                        </a:rPr>
                        <a:t>Datos de tiques de Freshdesk proporcionados por BPS (Línea de Ayuda de BPS) de mayo de 2022 </a:t>
                      </a:r>
                      <a:br>
                        <a:rPr lang="en-US" sz="900" b="0" spc="-20" baseline="0">
                          <a:solidFill>
                            <a:schemeClr val="bg1"/>
                          </a:solidFill>
                          <a:latin typeface="+mj-lt"/>
                        </a:rPr>
                      </a:br>
                      <a:r>
                        <a:rPr lang="x-none" sz="900" b="0" spc="-20" baseline="0">
                          <a:solidFill>
                            <a:schemeClr val="bg1"/>
                          </a:solidFill>
                          <a:latin typeface="+mj-lt"/>
                        </a:rPr>
                        <a:t>a junio de 2022, excluidos tiques relacionados con asuntos que no sean quejas de las familias</a:t>
                      </a:r>
                    </a:p>
                    <a:p>
                      <a:pPr marL="182880" indent="-182880">
                        <a:lnSpc>
                          <a:spcPct val="85000"/>
                        </a:lnSpc>
                        <a:spcAft>
                          <a:spcPts val="200"/>
                        </a:spcAft>
                        <a:buClr>
                          <a:schemeClr val="bg1"/>
                        </a:buClr>
                        <a:buFont typeface="EYInterstate" panose="02000503020000020004" pitchFamily="2" charset="0"/>
                        <a:buChar char="•"/>
                      </a:pPr>
                      <a:r>
                        <a:rPr lang="x-none" sz="900" b="0" spc="-30" baseline="0">
                          <a:solidFill>
                            <a:schemeClr val="bg1"/>
                          </a:solidFill>
                          <a:latin typeface="+mj-lt"/>
                        </a:rPr>
                        <a:t>Datos de investigación e incidentes de la Línea Directa contra el Acoso Escolar de BPS proporcionados por BPS para el año escolar 2021-2022 en la hoja de Google de acoso escolar de BPS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85000"/>
                        </a:lnSpc>
                        <a:spcAft>
                          <a:spcPts val="200"/>
                        </a:spcAft>
                        <a:buClr>
                          <a:schemeClr val="bg1"/>
                        </a:buClr>
                        <a:buFont typeface="EYInterstate" panose="02000503020000020004" pitchFamily="2" charset="0"/>
                        <a:buNone/>
                      </a:pPr>
                      <a:endParaRPr lang="en-US" sz="900" b="0" i="0">
                        <a:solidFill>
                          <a:schemeClr val="bg1"/>
                        </a:solidFill>
                        <a:latin typeface="+mj-lt"/>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9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75429890"/>
                  </a:ext>
                </a:extLst>
              </a:tr>
              <a:tr h="687560">
                <a:tc>
                  <a:txBody>
                    <a:bodyPr/>
                    <a:lstStyle/>
                    <a:p>
                      <a:pPr algn="ctr">
                        <a:spcAft>
                          <a:spcPts val="600"/>
                        </a:spcAft>
                      </a:pPr>
                      <a:r>
                        <a:rPr lang="x-none" sz="1100" b="1">
                          <a:solidFill>
                            <a:schemeClr val="bg1"/>
                          </a:solidFill>
                          <a:latin typeface="+mn-lt"/>
                        </a:rPr>
                        <a:t>7</a:t>
                      </a:r>
                    </a:p>
                  </a:txBody>
                  <a:tcPr marL="68544" marR="68544" marT="34272" marB="34272" anchor="ctr">
                    <a:lnL w="12700" cap="flat" cmpd="sng" algn="ctr">
                      <a:solidFill>
                        <a:srgbClr val="808086"/>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A766"/>
                    </a:solidFill>
                  </a:tcPr>
                </a:tc>
                <a:tc>
                  <a:txBody>
                    <a:bodyPr/>
                    <a:lstStyle/>
                    <a:p>
                      <a:pPr marL="0" indent="0">
                        <a:lnSpc>
                          <a:spcPct val="85000"/>
                        </a:lnSpc>
                        <a:spcAft>
                          <a:spcPts val="200"/>
                        </a:spcAft>
                        <a:buFont typeface="Arial" panose="020B0604020202020204" pitchFamily="34" charset="0"/>
                        <a:buNone/>
                      </a:pPr>
                      <a:r>
                        <a:rPr lang="x-none" sz="900" b="0">
                          <a:solidFill>
                            <a:schemeClr val="bg1"/>
                          </a:solidFill>
                          <a:latin typeface="+mj-lt"/>
                        </a:rPr>
                        <a:t>Asignación de los estudiantes</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2880" marR="0" lvl="0" indent="-182880" algn="l" defTabSz="914400" rtl="0" eaLnBrk="1" fontAlgn="auto"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b="0" kern="1200" spc="-20" baseline="0">
                          <a:solidFill>
                            <a:schemeClr val="bg1"/>
                          </a:solidFill>
                          <a:latin typeface="+mn-lt"/>
                          <a:ea typeface="+mn-ea"/>
                          <a:cs typeface="+mn-cs"/>
                        </a:rPr>
                        <a:t>Megaarchivo de asignación de estudiantes no identificado proporcionado por BPS para las asignaciones del año escolar 2021-2022 generadas por el algoritmo de asignación de estudiantes</a:t>
                      </a:r>
                    </a:p>
                    <a:p>
                      <a:pPr marL="182880" marR="0" lvl="0" indent="-182880" algn="l" defTabSz="914400" rtl="0" eaLnBrk="1" fontAlgn="auto"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b="0" kern="1200">
                          <a:solidFill>
                            <a:schemeClr val="bg1"/>
                          </a:solidFill>
                          <a:latin typeface="+mn-lt"/>
                          <a:ea typeface="+mn-ea"/>
                          <a:cs typeface="+mn-cs"/>
                        </a:rPr>
                        <a:t>Archivo de grupo de opciones de estudiantes no identificados proporcionado por BPS para las opciones del año escolar 2021-2022 (K-6)</a:t>
                      </a:r>
                    </a:p>
                    <a:p>
                      <a:pPr marL="182880" marR="0" lvl="0" indent="-182880" algn="l" defTabSz="914400" rtl="0" eaLnBrk="1" fontAlgn="auto" latinLnBrk="0" hangingPunct="1">
                        <a:lnSpc>
                          <a:spcPct val="85000"/>
                        </a:lnSpc>
                        <a:spcBef>
                          <a:spcPts val="0"/>
                        </a:spcBef>
                        <a:spcAft>
                          <a:spcPts val="200"/>
                        </a:spcAft>
                        <a:buClr>
                          <a:schemeClr val="bg1"/>
                        </a:buClr>
                        <a:buSzTx/>
                        <a:buFont typeface="EYInterstate" panose="02000503020000020004" pitchFamily="2" charset="0"/>
                        <a:buChar char="•"/>
                        <a:tabLst/>
                        <a:defRPr/>
                      </a:pPr>
                      <a:r>
                        <a:rPr lang="x-none" sz="900" b="0" kern="1200">
                          <a:solidFill>
                            <a:schemeClr val="bg1"/>
                          </a:solidFill>
                          <a:latin typeface="+mn-lt"/>
                          <a:ea typeface="+mn-ea"/>
                          <a:cs typeface="+mn-cs"/>
                        </a:rPr>
                        <a:t>Datos de la dirección del estudiante proporcionados por BPS en Aspen (no identificados por EY)</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1000" b="0" i="0" u="none" strike="noStrike" kern="120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1000" b="0" i="0" kern="1200">
                        <a:solidFill>
                          <a:schemeClr val="bg1"/>
                        </a:solidFill>
                        <a:latin typeface="+mj-lt"/>
                        <a:ea typeface="+mn-ea"/>
                        <a:cs typeface="+mn-cs"/>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1000" b="0" i="0" kern="1200">
                        <a:solidFill>
                          <a:schemeClr val="bg1"/>
                        </a:solidFill>
                        <a:latin typeface="+mj-lt"/>
                        <a:ea typeface="+mn-ea"/>
                        <a:cs typeface="+mn-cs"/>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1000" b="0" i="0" kern="1200">
                        <a:solidFill>
                          <a:schemeClr val="bg1"/>
                        </a:solidFill>
                        <a:latin typeface="+mj-lt"/>
                        <a:ea typeface="+mn-ea"/>
                        <a:cs typeface="+mn-cs"/>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1000" b="0" i="0" kern="1200">
                        <a:solidFill>
                          <a:schemeClr val="bg1"/>
                        </a:solidFill>
                        <a:latin typeface="+mj-lt"/>
                        <a:ea typeface="+mn-ea"/>
                        <a:cs typeface="+mn-cs"/>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auto" latinLnBrk="0" hangingPunct="1">
                        <a:lnSpc>
                          <a:spcPct val="85000"/>
                        </a:lnSpc>
                        <a:spcBef>
                          <a:spcPts val="0"/>
                        </a:spcBef>
                        <a:spcAft>
                          <a:spcPts val="200"/>
                        </a:spcAft>
                        <a:buClr>
                          <a:schemeClr val="bg1"/>
                        </a:buClr>
                        <a:buSzTx/>
                        <a:buFont typeface="EYInterstate" panose="02000503020000020004" pitchFamily="2" charset="0"/>
                        <a:buNone/>
                        <a:tabLst/>
                        <a:defRPr/>
                      </a:pPr>
                      <a:endParaRPr lang="en-US" sz="1000" b="0" i="0" kern="1200">
                        <a:solidFill>
                          <a:schemeClr val="bg1"/>
                        </a:solidFill>
                        <a:latin typeface="+mj-lt"/>
                        <a:ea typeface="+mn-ea"/>
                        <a:cs typeface="+mn-cs"/>
                      </a:endParaRPr>
                    </a:p>
                  </a:txBody>
                  <a:tcPr marL="68544" marR="68544" marT="34272" marB="34272"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3943" rtl="0" eaLnBrk="1" fontAlgn="t" latinLnBrk="0" hangingPunct="1">
                        <a:lnSpc>
                          <a:spcPct val="85000"/>
                        </a:lnSpc>
                        <a:spcBef>
                          <a:spcPts val="0"/>
                        </a:spcBef>
                        <a:spcAft>
                          <a:spcPts val="200"/>
                        </a:spcAft>
                        <a:buClr>
                          <a:schemeClr val="bg1"/>
                        </a:buClr>
                        <a:buSzTx/>
                        <a:buFont typeface="EYInterstate" panose="02000503020000020004" pitchFamily="2" charset="0"/>
                        <a:buNone/>
                        <a:tabLst/>
                        <a:defRPr/>
                      </a:pPr>
                      <a:r>
                        <a:rPr lang="x-none" sz="1000" b="0" i="0" u="none" strike="noStrike" kern="1200" dirty="0">
                          <a:solidFill>
                            <a:schemeClr val="bg1"/>
                          </a:solidFill>
                          <a:effectLst/>
                          <a:latin typeface="+mn-lt"/>
                          <a:ea typeface="+mn-ea"/>
                          <a:cs typeface="Arial" panose="020B0604020202020204" pitchFamily="34" charset="0"/>
                        </a:rPr>
                        <a:t>Sí</a:t>
                      </a:r>
                    </a:p>
                  </a:txBody>
                  <a:tcPr marL="68544" marR="68544" marT="34272" marB="34272" anchor="ctr">
                    <a:lnL w="9525" cap="flat" cmpd="sng" algn="ctr">
                      <a:solidFill>
                        <a:srgbClr val="767680"/>
                      </a:solidFill>
                      <a:prstDash val="solid"/>
                      <a:round/>
                      <a:headEnd type="none" w="med" len="med"/>
                      <a:tailEnd type="none" w="med" len="med"/>
                    </a:lnL>
                    <a:lnR w="12700" cap="flat" cmpd="sng" algn="ctr">
                      <a:solidFill>
                        <a:srgbClr val="808086"/>
                      </a:solidFill>
                      <a:prstDash val="solid"/>
                      <a:round/>
                      <a:headEnd type="none" w="med" len="med"/>
                      <a:tailEnd type="none" w="med" len="med"/>
                    </a:lnR>
                    <a:lnT w="9525" cap="flat" cmpd="sng" algn="ctr">
                      <a:solidFill>
                        <a:srgbClr val="767680"/>
                      </a:solidFill>
                      <a:prstDash val="solid"/>
                      <a:round/>
                      <a:headEnd type="none" w="med" len="med"/>
                      <a:tailEnd type="none" w="med" len="med"/>
                    </a:lnT>
                    <a:lnB w="12700" cap="flat" cmpd="sng" algn="ctr">
                      <a:solidFill>
                        <a:srgbClr val="8080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51924294"/>
                  </a:ext>
                </a:extLst>
              </a:tr>
            </a:tbl>
          </a:graphicData>
        </a:graphic>
      </p:graphicFrame>
      <p:sp>
        <p:nvSpPr>
          <p:cNvPr id="9" name="footnote_63805310087011884819" descr="Nota al pie">
            <a:extLst>
              <a:ext uri="{FF2B5EF4-FFF2-40B4-BE49-F238E27FC236}">
                <a16:creationId xmlns:a16="http://schemas.microsoft.com/office/drawing/2014/main" id="{B2C57AFA-F4ED-4768-A71D-C42158C664F9}"/>
              </a:ext>
            </a:extLst>
          </p:cNvPr>
          <p:cNvSpPr txBox="1"/>
          <p:nvPr/>
        </p:nvSpPr>
        <p:spPr>
          <a:xfrm>
            <a:off x="598289" y="5969889"/>
            <a:ext cx="11365111" cy="429348"/>
          </a:xfrm>
          <a:prstGeom prst="rect">
            <a:avLst/>
          </a:prstGeom>
          <a:noFill/>
        </p:spPr>
        <p:txBody>
          <a:bodyPr vert="horz" wrap="square" lIns="0" tIns="0" rIns="0" bIns="0" rtlCol="0" anchor="b" anchorCtr="0">
            <a:noAutofit/>
          </a:bodyPr>
          <a:lstStyle/>
          <a:p>
            <a:pPr marL="95202" indent="-95202" defTabSz="913943">
              <a:lnSpc>
                <a:spcPct val="90000"/>
              </a:lnSpc>
              <a:spcBef>
                <a:spcPct val="0"/>
              </a:spcBef>
              <a:spcAft>
                <a:spcPct val="0"/>
              </a:spcAft>
              <a:buSzPct val="100000"/>
              <a:buFont typeface="Arial" pitchFamily="34" charset="0"/>
              <a:buAutoNum type="arabicPeriod"/>
            </a:pPr>
            <a:r>
              <a:rPr lang="x-none" sz="700" kern="1300" spc="-20" dirty="0">
                <a:solidFill>
                  <a:srgbClr val="2E2E38"/>
                </a:solidFill>
                <a:latin typeface="EYInterstate Light"/>
                <a:cs typeface="Arial" panose="020B0604020202020204" pitchFamily="34" charset="0"/>
              </a:rPr>
              <a:t>Aspen es el principal sistema de gestión de información estudiantil (SIS) registrado para las Escuelas Públicas de Boston. EY tenía acceso de lectura limitado a Aspen para verificar la información de los estudiantes; para la mayoría de los análisis se aprovecharon fragmentos </a:t>
            </a:r>
            <a:br>
              <a:rPr lang="en-US" sz="700" kern="1300" spc="-20" dirty="0">
                <a:solidFill>
                  <a:srgbClr val="2E2E38"/>
                </a:solidFill>
                <a:latin typeface="EYInterstate Light"/>
                <a:cs typeface="Arial" panose="020B0604020202020204" pitchFamily="34" charset="0"/>
              </a:rPr>
            </a:br>
            <a:r>
              <a:rPr lang="x-none" sz="700" kern="1300" spc="-20" dirty="0">
                <a:solidFill>
                  <a:srgbClr val="2E2E38"/>
                </a:solidFill>
                <a:latin typeface="EYInterstate Light"/>
                <a:cs typeface="Arial" panose="020B0604020202020204" pitchFamily="34" charset="0"/>
              </a:rPr>
              <a:t>de Aspen proporcionados por BPS</a:t>
            </a:r>
            <a:r>
              <a:rPr lang="en-US" sz="700" kern="1300" spc="-20" dirty="0">
                <a:solidFill>
                  <a:srgbClr val="2E2E38"/>
                </a:solidFill>
                <a:latin typeface="EYInterstate Light"/>
                <a:cs typeface="Arial" panose="020B0604020202020204" pitchFamily="34" charset="0"/>
              </a:rPr>
              <a:t>.</a:t>
            </a:r>
            <a:r>
              <a:rPr lang="x-none" sz="700" kern="1300" spc="-20" dirty="0">
                <a:solidFill>
                  <a:srgbClr val="2E2E38"/>
                </a:solidFill>
                <a:latin typeface="EYInterstate Light"/>
                <a:cs typeface="Arial" panose="020B0604020202020204" pitchFamily="34" charset="0"/>
              </a:rPr>
              <a:t> </a:t>
            </a:r>
          </a:p>
          <a:p>
            <a:pPr marL="95202" indent="-95202" defTabSz="913943">
              <a:lnSpc>
                <a:spcPct val="90000"/>
              </a:lnSpc>
              <a:spcBef>
                <a:spcPct val="0"/>
              </a:spcBef>
              <a:spcAft>
                <a:spcPct val="0"/>
              </a:spcAft>
              <a:buSzPct val="100000"/>
              <a:buFont typeface="Arial" pitchFamily="34" charset="0"/>
              <a:buAutoNum type="arabicPeriod"/>
            </a:pPr>
            <a:r>
              <a:rPr lang="x-none" sz="700" kern="1300" spc="-20" dirty="0">
                <a:solidFill>
                  <a:srgbClr val="2E2E38"/>
                </a:solidFill>
                <a:latin typeface="EYInterstate Light"/>
                <a:cs typeface="Arial" panose="020B0604020202020204" pitchFamily="34" charset="0"/>
              </a:rPr>
              <a:t>El SIMS de DESE es el Sistema de gestión de información estudiantil (SIMS, por sus siglas en inglés) del estado de MA, que es un sistema de recopilación de datos a nivel del estudiante que se utiliza para recopilar y analizar datos a nivel del estudiante</a:t>
            </a:r>
            <a:r>
              <a:rPr lang="en-US" sz="700" kern="1300" spc="-20" dirty="0">
                <a:solidFill>
                  <a:srgbClr val="2E2E38"/>
                </a:solidFill>
                <a:latin typeface="EYInterstate Light"/>
                <a:cs typeface="Arial" panose="020B0604020202020204" pitchFamily="34" charset="0"/>
              </a:rPr>
              <a:t>.</a:t>
            </a:r>
            <a:endParaRPr lang="x-none" sz="700" kern="1300" spc="-20" dirty="0">
              <a:solidFill>
                <a:srgbClr val="2E2E38"/>
              </a:solidFill>
              <a:latin typeface="EYInterstate Light"/>
              <a:cs typeface="Arial" panose="020B0604020202020204" pitchFamily="34" charset="0"/>
            </a:endParaRPr>
          </a:p>
          <a:p>
            <a:pPr marL="95202" indent="-95202" defTabSz="913943">
              <a:lnSpc>
                <a:spcPct val="90000"/>
              </a:lnSpc>
              <a:spcBef>
                <a:spcPct val="0"/>
              </a:spcBef>
              <a:spcAft>
                <a:spcPct val="0"/>
              </a:spcAft>
              <a:buSzPct val="100000"/>
              <a:buFont typeface="Arial" pitchFamily="34" charset="0"/>
              <a:buAutoNum type="arabicPeriod"/>
            </a:pPr>
            <a:r>
              <a:rPr lang="x-none" sz="700" kern="1300" spc="-20" dirty="0">
                <a:solidFill>
                  <a:srgbClr val="2E2E38"/>
                </a:solidFill>
                <a:latin typeface="EYInterstate Light"/>
                <a:cs typeface="Arial" panose="020B0604020202020204" pitchFamily="34" charset="0"/>
              </a:rPr>
              <a:t>"Otras" fuentes de datos incluyen: ACCESS para estudiantes de ingles (EL, por sus siglas en inglés), la hoja de Google de rutas no cubiertas de transporte de BPS, la hoja de Google de la Línea Directa contra el Acoso Escolar de BPS, megaarchivo de asignación de estudiantes de BPS</a:t>
            </a:r>
            <a:r>
              <a:rPr lang="en-US" sz="700" kern="1300" spc="-20" dirty="0">
                <a:solidFill>
                  <a:srgbClr val="2E2E38"/>
                </a:solidFill>
                <a:latin typeface="EYInterstate Light"/>
                <a:cs typeface="Arial" panose="020B0604020202020204" pitchFamily="34" charset="0"/>
              </a:rPr>
              <a:t>.</a:t>
            </a:r>
            <a:endParaRPr lang="x-none" sz="700" kern="1300" spc="-20" dirty="0">
              <a:solidFill>
                <a:srgbClr val="2E2E38"/>
              </a:solidFill>
              <a:latin typeface="EYInterstate Light"/>
              <a:cs typeface="Arial" panose="020B0604020202020204" pitchFamily="34" charset="0"/>
            </a:endParaRPr>
          </a:p>
        </p:txBody>
      </p:sp>
      <p:sp>
        <p:nvSpPr>
          <p:cNvPr id="11" name="TextBox 10">
            <a:extLst>
              <a:ext uri="{FF2B5EF4-FFF2-40B4-BE49-F238E27FC236}">
                <a16:creationId xmlns:a16="http://schemas.microsoft.com/office/drawing/2014/main" id="{456AE14F-9EE8-4ABD-8E0F-C7A39B59010A}"/>
              </a:ext>
            </a:extLst>
          </p:cNvPr>
          <p:cNvSpPr txBox="1"/>
          <p:nvPr/>
        </p:nvSpPr>
        <p:spPr>
          <a:xfrm>
            <a:off x="2660651" y="6414889"/>
            <a:ext cx="6231001" cy="406265"/>
          </a:xfrm>
          <a:prstGeom prst="rect">
            <a:avLst/>
          </a:prstGeom>
          <a:noFill/>
        </p:spPr>
        <p:txBody>
          <a:bodyPr wrap="square" lIns="0" tIns="36576" rIns="0" bIns="0" rtlCol="0">
            <a:spAutoFit/>
          </a:bodyPr>
          <a:lstStyle/>
          <a:p>
            <a:pPr algn="ctr">
              <a:lnSpc>
                <a:spcPct val="80000"/>
              </a:lnSpc>
              <a:spcAft>
                <a:spcPts val="600"/>
              </a:spcAft>
              <a:buClr>
                <a:schemeClr val="accent2"/>
              </a:buClr>
              <a:buSzPct val="70000"/>
            </a:pPr>
            <a:r>
              <a:rPr lang="x-none" sz="1000" i="1">
                <a:solidFill>
                  <a:schemeClr val="bg1"/>
                </a:solidFill>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latin typeface="+mj-lt"/>
                <a:ea typeface="Calibri" panose="020F0502020204030204" pitchFamily="34" charset="0"/>
              </a:rPr>
              <a:t>restricciones</a:t>
            </a:r>
            <a:r>
              <a:rPr lang="x-none" sz="1000" i="1">
                <a:solidFill>
                  <a:schemeClr val="bg1"/>
                </a:solidFill>
                <a:latin typeface="+mj-lt"/>
                <a:ea typeface="Calibri" panose="020F0502020204030204" pitchFamily="34" charset="0"/>
              </a:rPr>
              <a:t> en la página 2</a:t>
            </a:r>
            <a:r>
              <a:rPr lang="en-US" sz="1000" i="1">
                <a:solidFill>
                  <a:schemeClr val="bg1"/>
                </a:solidFill>
                <a:latin typeface="+mj-lt"/>
                <a:ea typeface="Calibri" panose="020F0502020204030204" pitchFamily="34" charset="0"/>
              </a:rPr>
              <a:t>.</a:t>
            </a:r>
            <a:endParaRPr lang="en-IN" sz="1000" i="1">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17</a:t>
            </a:fld>
            <a:endParaRPr lang="en-GB">
              <a:solidFill>
                <a:srgbClr val="2E2E38"/>
              </a:solidFill>
            </a:endParaRPr>
          </a:p>
        </p:txBody>
      </p:sp>
    </p:spTree>
    <p:extLst>
      <p:ext uri="{BB962C8B-B14F-4D97-AF65-F5344CB8AC3E}">
        <p14:creationId xmlns:p14="http://schemas.microsoft.com/office/powerpoint/2010/main" val="11871205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Descripción general del proyecto</a:t>
            </a:r>
            <a:br>
              <a:rPr/>
            </a:br>
            <a:r>
              <a:rPr lang="x-none" sz="1600"/>
              <a:t>"Dominios de datos" de BPS (año escolar 2021-2022) analizados de forma independiente por EY en nombre de DESE</a:t>
            </a:r>
            <a:endParaRPr lang="en-IN" sz="1600">
              <a:solidFill>
                <a:srgbClr val="FF0000"/>
              </a:solidFill>
            </a:endParaRPr>
          </a:p>
        </p:txBody>
      </p:sp>
      <p:graphicFrame>
        <p:nvGraphicFramePr>
          <p:cNvPr id="13" name="Table 4">
            <a:extLst>
              <a:ext uri="{FF2B5EF4-FFF2-40B4-BE49-F238E27FC236}">
                <a16:creationId xmlns:a16="http://schemas.microsoft.com/office/drawing/2014/main" id="{1884D6B8-9745-482F-9B90-BA043868DD11}"/>
              </a:ext>
            </a:extLst>
          </p:cNvPr>
          <p:cNvGraphicFramePr>
            <a:graphicFrameLocks noGrp="1"/>
          </p:cNvGraphicFramePr>
          <p:nvPr>
            <p:extLst>
              <p:ext uri="{D42A27DB-BD31-4B8C-83A1-F6EECF244321}">
                <p14:modId xmlns:p14="http://schemas.microsoft.com/office/powerpoint/2010/main" val="3706385745"/>
              </p:ext>
            </p:extLst>
          </p:nvPr>
        </p:nvGraphicFramePr>
        <p:xfrm>
          <a:off x="591093" y="934173"/>
          <a:ext cx="10982324" cy="5152952"/>
        </p:xfrm>
        <a:graphic>
          <a:graphicData uri="http://schemas.openxmlformats.org/drawingml/2006/table">
            <a:tbl>
              <a:tblPr firstRow="1" bandRow="1"/>
              <a:tblGrid>
                <a:gridCol w="363064">
                  <a:extLst>
                    <a:ext uri="{9D8B030D-6E8A-4147-A177-3AD203B41FA5}">
                      <a16:colId xmlns:a16="http://schemas.microsoft.com/office/drawing/2014/main" val="248498841"/>
                    </a:ext>
                  </a:extLst>
                </a:gridCol>
                <a:gridCol w="1199468">
                  <a:extLst>
                    <a:ext uri="{9D8B030D-6E8A-4147-A177-3AD203B41FA5}">
                      <a16:colId xmlns:a16="http://schemas.microsoft.com/office/drawing/2014/main" val="2995776684"/>
                    </a:ext>
                  </a:extLst>
                </a:gridCol>
                <a:gridCol w="5214468">
                  <a:extLst>
                    <a:ext uri="{9D8B030D-6E8A-4147-A177-3AD203B41FA5}">
                      <a16:colId xmlns:a16="http://schemas.microsoft.com/office/drawing/2014/main" val="2311437133"/>
                    </a:ext>
                  </a:extLst>
                </a:gridCol>
                <a:gridCol w="4205324">
                  <a:extLst>
                    <a:ext uri="{9D8B030D-6E8A-4147-A177-3AD203B41FA5}">
                      <a16:colId xmlns:a16="http://schemas.microsoft.com/office/drawing/2014/main" val="3289673103"/>
                    </a:ext>
                  </a:extLst>
                </a:gridCol>
              </a:tblGrid>
              <a:tr h="357277">
                <a:tc>
                  <a:txBody>
                    <a:bodyPr/>
                    <a:lstStyle>
                      <a:lvl1pPr marL="0" algn="l" defTabSz="914390" rtl="0" eaLnBrk="1" latinLnBrk="0" hangingPunct="1">
                        <a:defRPr sz="1800" b="1" kern="1200">
                          <a:solidFill>
                            <a:schemeClr val="lt1"/>
                          </a:solidFill>
                          <a:latin typeface="Calibri" panose="020F0502020204030204"/>
                        </a:defRPr>
                      </a:lvl1pPr>
                      <a:lvl2pPr marL="457196" algn="l" defTabSz="914390" rtl="0" eaLnBrk="1" latinLnBrk="0" hangingPunct="1">
                        <a:defRPr sz="1800" b="1" kern="1200">
                          <a:solidFill>
                            <a:schemeClr val="lt1"/>
                          </a:solidFill>
                          <a:latin typeface="Calibri" panose="020F0502020204030204"/>
                        </a:defRPr>
                      </a:lvl2pPr>
                      <a:lvl3pPr marL="914390" algn="l" defTabSz="914390" rtl="0" eaLnBrk="1" latinLnBrk="0" hangingPunct="1">
                        <a:defRPr sz="1800" b="1" kern="1200">
                          <a:solidFill>
                            <a:schemeClr val="lt1"/>
                          </a:solidFill>
                          <a:latin typeface="Calibri" panose="020F0502020204030204"/>
                        </a:defRPr>
                      </a:lvl3pPr>
                      <a:lvl4pPr marL="1371584" algn="l" defTabSz="914390" rtl="0" eaLnBrk="1" latinLnBrk="0" hangingPunct="1">
                        <a:defRPr sz="1800" b="1" kern="1200">
                          <a:solidFill>
                            <a:schemeClr val="lt1"/>
                          </a:solidFill>
                          <a:latin typeface="Calibri" panose="020F0502020204030204"/>
                        </a:defRPr>
                      </a:lvl4pPr>
                      <a:lvl5pPr marL="1828778" algn="l" defTabSz="914390" rtl="0" eaLnBrk="1" latinLnBrk="0" hangingPunct="1">
                        <a:defRPr sz="1800" b="1" kern="1200">
                          <a:solidFill>
                            <a:schemeClr val="lt1"/>
                          </a:solidFill>
                          <a:latin typeface="Calibri" panose="020F0502020204030204"/>
                        </a:defRPr>
                      </a:lvl5pPr>
                      <a:lvl6pPr marL="2285974" algn="l" defTabSz="914390" rtl="0" eaLnBrk="1" latinLnBrk="0" hangingPunct="1">
                        <a:defRPr sz="1800" b="1" kern="1200">
                          <a:solidFill>
                            <a:schemeClr val="lt1"/>
                          </a:solidFill>
                          <a:latin typeface="Calibri" panose="020F0502020204030204"/>
                        </a:defRPr>
                      </a:lvl6pPr>
                      <a:lvl7pPr marL="2743169" algn="l" defTabSz="914390" rtl="0" eaLnBrk="1" latinLnBrk="0" hangingPunct="1">
                        <a:defRPr sz="1800" b="1" kern="1200">
                          <a:solidFill>
                            <a:schemeClr val="lt1"/>
                          </a:solidFill>
                          <a:latin typeface="Calibri" panose="020F0502020204030204"/>
                        </a:defRPr>
                      </a:lvl7pPr>
                      <a:lvl8pPr marL="3200363" algn="l" defTabSz="914390" rtl="0" eaLnBrk="1" latinLnBrk="0" hangingPunct="1">
                        <a:defRPr sz="1800" b="1" kern="1200">
                          <a:solidFill>
                            <a:schemeClr val="lt1"/>
                          </a:solidFill>
                          <a:latin typeface="Calibri" panose="020F0502020204030204"/>
                        </a:defRPr>
                      </a:lvl8pPr>
                      <a:lvl9pPr marL="3657558" algn="l" defTabSz="914390" rtl="0" eaLnBrk="1" latinLnBrk="0" hangingPunct="1">
                        <a:defRPr sz="1800" b="1" kern="1200">
                          <a:solidFill>
                            <a:schemeClr val="lt1"/>
                          </a:solidFill>
                          <a:latin typeface="Calibri" panose="020F0502020204030204"/>
                        </a:defRPr>
                      </a:lvl9pPr>
                    </a:lstStyle>
                    <a:p>
                      <a:pPr marL="0" algn="l" defTabSz="685457" rtl="0" eaLnBrk="1" latinLnBrk="0" hangingPunct="1">
                        <a:spcAft>
                          <a:spcPts val="600"/>
                        </a:spcAft>
                      </a:pPr>
                      <a:r>
                        <a:rPr lang="x-none" sz="1000" b="1" kern="1200" spc="-20" baseline="0">
                          <a:solidFill>
                            <a:sysClr val="windowText" lastClr="000000"/>
                          </a:solidFill>
                          <a:latin typeface="+mn-lt"/>
                          <a:ea typeface="+mn-ea"/>
                          <a:cs typeface="+mn-cs"/>
                        </a:rPr>
                        <a:t>N.°:</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lvl1pPr marL="0" algn="l" defTabSz="685457" rtl="0" eaLnBrk="1" latinLnBrk="0" hangingPunct="1">
                        <a:defRPr sz="1349" b="1" kern="1200">
                          <a:solidFill>
                            <a:schemeClr val="lt1"/>
                          </a:solidFill>
                          <a:latin typeface="Arial"/>
                        </a:defRPr>
                      </a:lvl1pPr>
                      <a:lvl2pPr marL="342728" algn="l" defTabSz="685457" rtl="0" eaLnBrk="1" latinLnBrk="0" hangingPunct="1">
                        <a:defRPr sz="1349" b="1" kern="1200">
                          <a:solidFill>
                            <a:schemeClr val="lt1"/>
                          </a:solidFill>
                          <a:latin typeface="Arial"/>
                        </a:defRPr>
                      </a:lvl2pPr>
                      <a:lvl3pPr marL="685457" algn="l" defTabSz="685457" rtl="0" eaLnBrk="1" latinLnBrk="0" hangingPunct="1">
                        <a:defRPr sz="1349" b="1" kern="1200">
                          <a:solidFill>
                            <a:schemeClr val="lt1"/>
                          </a:solidFill>
                          <a:latin typeface="Arial"/>
                        </a:defRPr>
                      </a:lvl3pPr>
                      <a:lvl4pPr marL="1028186" algn="l" defTabSz="685457" rtl="0" eaLnBrk="1" latinLnBrk="0" hangingPunct="1">
                        <a:defRPr sz="1349" b="1" kern="1200">
                          <a:solidFill>
                            <a:schemeClr val="lt1"/>
                          </a:solidFill>
                          <a:latin typeface="Arial"/>
                        </a:defRPr>
                      </a:lvl4pPr>
                      <a:lvl5pPr marL="1370915" algn="l" defTabSz="685457" rtl="0" eaLnBrk="1" latinLnBrk="0" hangingPunct="1">
                        <a:defRPr sz="1349" b="1" kern="1200">
                          <a:solidFill>
                            <a:schemeClr val="lt1"/>
                          </a:solidFill>
                          <a:latin typeface="Arial"/>
                        </a:defRPr>
                      </a:lvl5pPr>
                      <a:lvl6pPr marL="1713643" algn="l" defTabSz="685457" rtl="0" eaLnBrk="1" latinLnBrk="0" hangingPunct="1">
                        <a:defRPr sz="1349" b="1" kern="1200">
                          <a:solidFill>
                            <a:schemeClr val="lt1"/>
                          </a:solidFill>
                          <a:latin typeface="Arial"/>
                        </a:defRPr>
                      </a:lvl6pPr>
                      <a:lvl7pPr marL="2056371" algn="l" defTabSz="685457" rtl="0" eaLnBrk="1" latinLnBrk="0" hangingPunct="1">
                        <a:defRPr sz="1349" b="1" kern="1200">
                          <a:solidFill>
                            <a:schemeClr val="lt1"/>
                          </a:solidFill>
                          <a:latin typeface="Arial"/>
                        </a:defRPr>
                      </a:lvl7pPr>
                      <a:lvl8pPr marL="2399100" algn="l" defTabSz="685457" rtl="0" eaLnBrk="1" latinLnBrk="0" hangingPunct="1">
                        <a:defRPr sz="1349" b="1" kern="1200">
                          <a:solidFill>
                            <a:schemeClr val="lt1"/>
                          </a:solidFill>
                          <a:latin typeface="Arial"/>
                        </a:defRPr>
                      </a:lvl8pPr>
                      <a:lvl9pPr marL="2741828" algn="l" defTabSz="685457" rtl="0" eaLnBrk="1" latinLnBrk="0" hangingPunct="1">
                        <a:defRPr sz="1349" b="1" kern="1200">
                          <a:solidFill>
                            <a:schemeClr val="lt1"/>
                          </a:solidFill>
                          <a:latin typeface="Arial"/>
                        </a:defRPr>
                      </a:lvl9pPr>
                    </a:lstStyle>
                    <a:p>
                      <a:pPr>
                        <a:spcAft>
                          <a:spcPts val="600"/>
                        </a:spcAft>
                      </a:pPr>
                      <a:r>
                        <a:rPr lang="x-none" sz="1000" b="1" kern="1200">
                          <a:solidFill>
                            <a:sysClr val="windowText" lastClr="000000"/>
                          </a:solidFill>
                          <a:latin typeface="+mn-lt"/>
                          <a:ea typeface="+mn-ea"/>
                          <a:cs typeface="+mn-cs"/>
                        </a:rPr>
                        <a:t>Dominios de datos</a:t>
                      </a:r>
                      <a:endParaRPr lang="en-US" sz="1000" b="1">
                        <a:solidFill>
                          <a:sysClr val="windowText" lastClr="000000"/>
                        </a:solidFill>
                        <a:latin typeface="+mn-lt"/>
                      </a:endParaRP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lvl1pPr marL="0" algn="l" defTabSz="685457" rtl="0" eaLnBrk="1" latinLnBrk="0" hangingPunct="1">
                        <a:defRPr sz="1349" b="1" kern="1200">
                          <a:solidFill>
                            <a:schemeClr val="lt1"/>
                          </a:solidFill>
                          <a:latin typeface="Arial"/>
                        </a:defRPr>
                      </a:lvl1pPr>
                      <a:lvl2pPr marL="342728" algn="l" defTabSz="685457" rtl="0" eaLnBrk="1" latinLnBrk="0" hangingPunct="1">
                        <a:defRPr sz="1349" b="1" kern="1200">
                          <a:solidFill>
                            <a:schemeClr val="lt1"/>
                          </a:solidFill>
                          <a:latin typeface="Arial"/>
                        </a:defRPr>
                      </a:lvl2pPr>
                      <a:lvl3pPr marL="685457" algn="l" defTabSz="685457" rtl="0" eaLnBrk="1" latinLnBrk="0" hangingPunct="1">
                        <a:defRPr sz="1349" b="1" kern="1200">
                          <a:solidFill>
                            <a:schemeClr val="lt1"/>
                          </a:solidFill>
                          <a:latin typeface="Arial"/>
                        </a:defRPr>
                      </a:lvl3pPr>
                      <a:lvl4pPr marL="1028186" algn="l" defTabSz="685457" rtl="0" eaLnBrk="1" latinLnBrk="0" hangingPunct="1">
                        <a:defRPr sz="1349" b="1" kern="1200">
                          <a:solidFill>
                            <a:schemeClr val="lt1"/>
                          </a:solidFill>
                          <a:latin typeface="Arial"/>
                        </a:defRPr>
                      </a:lvl4pPr>
                      <a:lvl5pPr marL="1370915" algn="l" defTabSz="685457" rtl="0" eaLnBrk="1" latinLnBrk="0" hangingPunct="1">
                        <a:defRPr sz="1349" b="1" kern="1200">
                          <a:solidFill>
                            <a:schemeClr val="lt1"/>
                          </a:solidFill>
                          <a:latin typeface="Arial"/>
                        </a:defRPr>
                      </a:lvl5pPr>
                      <a:lvl6pPr marL="1713643" algn="l" defTabSz="685457" rtl="0" eaLnBrk="1" latinLnBrk="0" hangingPunct="1">
                        <a:defRPr sz="1349" b="1" kern="1200">
                          <a:solidFill>
                            <a:schemeClr val="lt1"/>
                          </a:solidFill>
                          <a:latin typeface="Arial"/>
                        </a:defRPr>
                      </a:lvl6pPr>
                      <a:lvl7pPr marL="2056371" algn="l" defTabSz="685457" rtl="0" eaLnBrk="1" latinLnBrk="0" hangingPunct="1">
                        <a:defRPr sz="1349" b="1" kern="1200">
                          <a:solidFill>
                            <a:schemeClr val="lt1"/>
                          </a:solidFill>
                          <a:latin typeface="Arial"/>
                        </a:defRPr>
                      </a:lvl7pPr>
                      <a:lvl8pPr marL="2399100" algn="l" defTabSz="685457" rtl="0" eaLnBrk="1" latinLnBrk="0" hangingPunct="1">
                        <a:defRPr sz="1349" b="1" kern="1200">
                          <a:solidFill>
                            <a:schemeClr val="lt1"/>
                          </a:solidFill>
                          <a:latin typeface="Arial"/>
                        </a:defRPr>
                      </a:lvl8pPr>
                      <a:lvl9pPr marL="2741828" algn="l" defTabSz="685457" rtl="0" eaLnBrk="1" latinLnBrk="0" hangingPunct="1">
                        <a:defRPr sz="1349" b="1" kern="1200">
                          <a:solidFill>
                            <a:schemeClr val="lt1"/>
                          </a:solidFill>
                          <a:latin typeface="Arial"/>
                        </a:defRPr>
                      </a:lvl9pPr>
                    </a:lstStyle>
                    <a:p>
                      <a:pPr>
                        <a:spcAft>
                          <a:spcPts val="600"/>
                        </a:spcAft>
                      </a:pPr>
                      <a:r>
                        <a:rPr lang="x-none" sz="1000" b="1">
                          <a:solidFill>
                            <a:sysClr val="windowText" lastClr="000000"/>
                          </a:solidFill>
                          <a:latin typeface="+mn-lt"/>
                        </a:rPr>
                        <a:t>Áreas de alcance de alto nivel</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spcAft>
                          <a:spcPts val="600"/>
                        </a:spcAft>
                      </a:pPr>
                      <a:r>
                        <a:rPr lang="x-none" sz="1000" b="1">
                          <a:solidFill>
                            <a:sysClr val="windowText" lastClr="000000"/>
                          </a:solidFill>
                          <a:latin typeface="+mn-lt"/>
                        </a:rPr>
                        <a:t>Áreas fuera del alcance </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2334961713"/>
                  </a:ext>
                </a:extLst>
              </a:tr>
              <a:tr h="927310">
                <a:tc>
                  <a:txBody>
                    <a:bodyPr/>
                    <a:lstStyle>
                      <a:lvl1pPr marL="0" algn="l" defTabSz="914390" rtl="0" eaLnBrk="1" latinLnBrk="0" hangingPunct="1">
                        <a:defRPr sz="1800" kern="1200">
                          <a:solidFill>
                            <a:schemeClr val="dk1"/>
                          </a:solidFill>
                          <a:latin typeface="Calibri" panose="020F0502020204030204"/>
                        </a:defRPr>
                      </a:lvl1pPr>
                      <a:lvl2pPr marL="457196" algn="l" defTabSz="914390" rtl="0" eaLnBrk="1" latinLnBrk="0" hangingPunct="1">
                        <a:defRPr sz="1800" kern="1200">
                          <a:solidFill>
                            <a:schemeClr val="dk1"/>
                          </a:solidFill>
                          <a:latin typeface="Calibri" panose="020F0502020204030204"/>
                        </a:defRPr>
                      </a:lvl2pPr>
                      <a:lvl3pPr marL="914390" algn="l" defTabSz="914390" rtl="0" eaLnBrk="1" latinLnBrk="0" hangingPunct="1">
                        <a:defRPr sz="1800" kern="1200">
                          <a:solidFill>
                            <a:schemeClr val="dk1"/>
                          </a:solidFill>
                          <a:latin typeface="Calibri" panose="020F0502020204030204"/>
                        </a:defRPr>
                      </a:lvl3pPr>
                      <a:lvl4pPr marL="1371584" algn="l" defTabSz="914390" rtl="0" eaLnBrk="1" latinLnBrk="0" hangingPunct="1">
                        <a:defRPr sz="1800" kern="1200">
                          <a:solidFill>
                            <a:schemeClr val="dk1"/>
                          </a:solidFill>
                          <a:latin typeface="Calibri" panose="020F0502020204030204"/>
                        </a:defRPr>
                      </a:lvl4pPr>
                      <a:lvl5pPr marL="1828778" algn="l" defTabSz="914390" rtl="0" eaLnBrk="1" latinLnBrk="0" hangingPunct="1">
                        <a:defRPr sz="1800" kern="1200">
                          <a:solidFill>
                            <a:schemeClr val="dk1"/>
                          </a:solidFill>
                          <a:latin typeface="Calibri" panose="020F0502020204030204"/>
                        </a:defRPr>
                      </a:lvl5pPr>
                      <a:lvl6pPr marL="2285974" algn="l" defTabSz="914390" rtl="0" eaLnBrk="1" latinLnBrk="0" hangingPunct="1">
                        <a:defRPr sz="1800" kern="1200">
                          <a:solidFill>
                            <a:schemeClr val="dk1"/>
                          </a:solidFill>
                          <a:latin typeface="Calibri" panose="020F0502020204030204"/>
                        </a:defRPr>
                      </a:lvl6pPr>
                      <a:lvl7pPr marL="2743169" algn="l" defTabSz="914390" rtl="0" eaLnBrk="1" latinLnBrk="0" hangingPunct="1">
                        <a:defRPr sz="1800" kern="1200">
                          <a:solidFill>
                            <a:schemeClr val="dk1"/>
                          </a:solidFill>
                          <a:latin typeface="Calibri" panose="020F0502020204030204"/>
                        </a:defRPr>
                      </a:lvl7pPr>
                      <a:lvl8pPr marL="3200363" algn="l" defTabSz="914390" rtl="0" eaLnBrk="1" latinLnBrk="0" hangingPunct="1">
                        <a:defRPr sz="1800" kern="1200">
                          <a:solidFill>
                            <a:schemeClr val="dk1"/>
                          </a:solidFill>
                          <a:latin typeface="Calibri" panose="020F0502020204030204"/>
                        </a:defRPr>
                      </a:lvl8pPr>
                      <a:lvl9pPr marL="3657558" algn="l" defTabSz="914390" rtl="0" eaLnBrk="1" latinLnBrk="0" hangingPunct="1">
                        <a:defRPr sz="1800" kern="1200">
                          <a:solidFill>
                            <a:schemeClr val="dk1"/>
                          </a:solidFill>
                          <a:latin typeface="Calibri" panose="020F0502020204030204"/>
                        </a:defRPr>
                      </a:lvl9pPr>
                    </a:lstStyle>
                    <a:p>
                      <a:pPr algn="ctr">
                        <a:spcAft>
                          <a:spcPts val="600"/>
                        </a:spcAft>
                      </a:pPr>
                      <a:r>
                        <a:rPr lang="x-none" sz="1100" b="1">
                          <a:solidFill>
                            <a:schemeClr val="tx1"/>
                          </a:solidFill>
                          <a:latin typeface="+mn-lt"/>
                        </a:rPr>
                        <a:t>1</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lvl1pPr marL="0" algn="l" defTabSz="914390" rtl="0" eaLnBrk="1" latinLnBrk="0" hangingPunct="1">
                        <a:defRPr sz="1800" kern="1200">
                          <a:solidFill>
                            <a:schemeClr val="dk1"/>
                          </a:solidFill>
                          <a:latin typeface="Calibri" panose="020F0502020204030204"/>
                        </a:defRPr>
                      </a:lvl1pPr>
                      <a:lvl2pPr marL="457196" algn="l" defTabSz="914390" rtl="0" eaLnBrk="1" latinLnBrk="0" hangingPunct="1">
                        <a:defRPr sz="1800" kern="1200">
                          <a:solidFill>
                            <a:schemeClr val="dk1"/>
                          </a:solidFill>
                          <a:latin typeface="Calibri" panose="020F0502020204030204"/>
                        </a:defRPr>
                      </a:lvl2pPr>
                      <a:lvl3pPr marL="914390" algn="l" defTabSz="914390" rtl="0" eaLnBrk="1" latinLnBrk="0" hangingPunct="1">
                        <a:defRPr sz="1800" kern="1200">
                          <a:solidFill>
                            <a:schemeClr val="dk1"/>
                          </a:solidFill>
                          <a:latin typeface="Calibri" panose="020F0502020204030204"/>
                        </a:defRPr>
                      </a:lvl3pPr>
                      <a:lvl4pPr marL="1371584" algn="l" defTabSz="914390" rtl="0" eaLnBrk="1" latinLnBrk="0" hangingPunct="1">
                        <a:defRPr sz="1800" kern="1200">
                          <a:solidFill>
                            <a:schemeClr val="dk1"/>
                          </a:solidFill>
                          <a:latin typeface="Calibri" panose="020F0502020204030204"/>
                        </a:defRPr>
                      </a:lvl4pPr>
                      <a:lvl5pPr marL="1828778" algn="l" defTabSz="914390" rtl="0" eaLnBrk="1" latinLnBrk="0" hangingPunct="1">
                        <a:defRPr sz="1800" kern="1200">
                          <a:solidFill>
                            <a:schemeClr val="dk1"/>
                          </a:solidFill>
                          <a:latin typeface="Calibri" panose="020F0502020204030204"/>
                        </a:defRPr>
                      </a:lvl5pPr>
                      <a:lvl6pPr marL="2285974" algn="l" defTabSz="914390" rtl="0" eaLnBrk="1" latinLnBrk="0" hangingPunct="1">
                        <a:defRPr sz="1800" kern="1200">
                          <a:solidFill>
                            <a:schemeClr val="dk1"/>
                          </a:solidFill>
                          <a:latin typeface="Calibri" panose="020F0502020204030204"/>
                        </a:defRPr>
                      </a:lvl6pPr>
                      <a:lvl7pPr marL="2743169" algn="l" defTabSz="914390" rtl="0" eaLnBrk="1" latinLnBrk="0" hangingPunct="1">
                        <a:defRPr sz="1800" kern="1200">
                          <a:solidFill>
                            <a:schemeClr val="dk1"/>
                          </a:solidFill>
                          <a:latin typeface="Calibri" panose="020F0502020204030204"/>
                        </a:defRPr>
                      </a:lvl7pPr>
                      <a:lvl8pPr marL="3200363" algn="l" defTabSz="914390" rtl="0" eaLnBrk="1" latinLnBrk="0" hangingPunct="1">
                        <a:defRPr sz="1800" kern="1200">
                          <a:solidFill>
                            <a:schemeClr val="dk1"/>
                          </a:solidFill>
                          <a:latin typeface="Calibri" panose="020F0502020204030204"/>
                        </a:defRPr>
                      </a:lvl8pPr>
                      <a:lvl9pPr marL="3657558" algn="l" defTabSz="914390" rtl="0" eaLnBrk="1" latinLnBrk="0" hangingPunct="1">
                        <a:defRPr sz="1800" kern="1200">
                          <a:solidFill>
                            <a:schemeClr val="dk1"/>
                          </a:solidFill>
                          <a:latin typeface="Calibri" panose="020F0502020204030204"/>
                        </a:defRPr>
                      </a:lvl9pPr>
                    </a:lstStyle>
                    <a:p>
                      <a:pPr marL="0" indent="0">
                        <a:lnSpc>
                          <a:spcPct val="90000"/>
                        </a:lnSpc>
                        <a:spcAft>
                          <a:spcPts val="200"/>
                        </a:spcAft>
                        <a:buFont typeface="Arial" panose="020B0604020202020204" pitchFamily="34" charset="0"/>
                        <a:buNone/>
                      </a:pPr>
                      <a:r>
                        <a:rPr lang="x-none" sz="1000" b="0">
                          <a:solidFill>
                            <a:schemeClr val="bg1"/>
                          </a:solidFill>
                          <a:latin typeface="+mj-lt"/>
                        </a:rPr>
                        <a:t>Participación en programas para estudiantes </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457" rtl="0" eaLnBrk="1" latinLnBrk="0" hangingPunct="1">
                        <a:defRPr sz="1349" kern="1200">
                          <a:solidFill>
                            <a:schemeClr val="dk1"/>
                          </a:solidFill>
                          <a:latin typeface="Arial"/>
                        </a:defRPr>
                      </a:lvl1pPr>
                      <a:lvl2pPr marL="342728" algn="l" defTabSz="685457" rtl="0" eaLnBrk="1" latinLnBrk="0" hangingPunct="1">
                        <a:defRPr sz="1349" kern="1200">
                          <a:solidFill>
                            <a:schemeClr val="dk1"/>
                          </a:solidFill>
                          <a:latin typeface="Arial"/>
                        </a:defRPr>
                      </a:lvl2pPr>
                      <a:lvl3pPr marL="685457" algn="l" defTabSz="685457" rtl="0" eaLnBrk="1" latinLnBrk="0" hangingPunct="1">
                        <a:defRPr sz="1349" kern="1200">
                          <a:solidFill>
                            <a:schemeClr val="dk1"/>
                          </a:solidFill>
                          <a:latin typeface="Arial"/>
                        </a:defRPr>
                      </a:lvl3pPr>
                      <a:lvl4pPr marL="1028186" algn="l" defTabSz="685457" rtl="0" eaLnBrk="1" latinLnBrk="0" hangingPunct="1">
                        <a:defRPr sz="1349" kern="1200">
                          <a:solidFill>
                            <a:schemeClr val="dk1"/>
                          </a:solidFill>
                          <a:latin typeface="Arial"/>
                        </a:defRPr>
                      </a:lvl4pPr>
                      <a:lvl5pPr marL="1370915" algn="l" defTabSz="685457" rtl="0" eaLnBrk="1" latinLnBrk="0" hangingPunct="1">
                        <a:defRPr sz="1349" kern="1200">
                          <a:solidFill>
                            <a:schemeClr val="dk1"/>
                          </a:solidFill>
                          <a:latin typeface="Arial"/>
                        </a:defRPr>
                      </a:lvl5pPr>
                      <a:lvl6pPr marL="1713643" algn="l" defTabSz="685457" rtl="0" eaLnBrk="1" latinLnBrk="0" hangingPunct="1">
                        <a:defRPr sz="1349" kern="1200">
                          <a:solidFill>
                            <a:schemeClr val="dk1"/>
                          </a:solidFill>
                          <a:latin typeface="Arial"/>
                        </a:defRPr>
                      </a:lvl6pPr>
                      <a:lvl7pPr marL="2056371" algn="l" defTabSz="685457" rtl="0" eaLnBrk="1" latinLnBrk="0" hangingPunct="1">
                        <a:defRPr sz="1349" kern="1200">
                          <a:solidFill>
                            <a:schemeClr val="dk1"/>
                          </a:solidFill>
                          <a:latin typeface="Arial"/>
                        </a:defRPr>
                      </a:lvl7pPr>
                      <a:lvl8pPr marL="2399100" algn="l" defTabSz="685457" rtl="0" eaLnBrk="1" latinLnBrk="0" hangingPunct="1">
                        <a:defRPr sz="1349" kern="1200">
                          <a:solidFill>
                            <a:schemeClr val="dk1"/>
                          </a:solidFill>
                          <a:latin typeface="Arial"/>
                        </a:defRPr>
                      </a:lvl8pPr>
                      <a:lvl9pPr marL="2741828" algn="l" defTabSz="685457" rtl="0" eaLnBrk="1" latinLnBrk="0" hangingPunct="1">
                        <a:defRPr sz="1349" kern="1200">
                          <a:solidFill>
                            <a:schemeClr val="dk1"/>
                          </a:solidFill>
                          <a:latin typeface="Arial"/>
                        </a:defRPr>
                      </a:lvl9pPr>
                    </a:lstStyle>
                    <a:p>
                      <a:pPr marL="126000" lvl="0" indent="-126000" algn="l" defTabSz="914400" rtl="0" eaLnBrk="1" fontAlgn="t" latinLnBrk="0" hangingPunct="1">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j-lt"/>
                          <a:ea typeface="+mn-ea"/>
                          <a:cs typeface="Arial" panose="020B0604020202020204" pitchFamily="34" charset="0"/>
                        </a:rPr>
                        <a:t>Población de estudiantes con discapacidades atendidos en entornos de inclusión total, parcial o entornos separados</a:t>
                      </a:r>
                    </a:p>
                    <a:p>
                      <a:pPr marL="126000" lvl="0" indent="-126000" algn="l" defTabSz="914400" rtl="0" eaLnBrk="1" fontAlgn="t" latinLnBrk="0" hangingPunct="1">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j-lt"/>
                          <a:ea typeface="+mn-ea"/>
                          <a:cs typeface="Arial" panose="020B0604020202020204" pitchFamily="34" charset="0"/>
                        </a:rPr>
                        <a:t>Población y documentación para alumnos con IEP (Programas de Educación Individualizada)</a:t>
                      </a:r>
                    </a:p>
                    <a:p>
                      <a:pPr marL="126000" lvl="0" indent="-126000" algn="l" defTabSz="914400" rtl="0" eaLnBrk="1" fontAlgn="t" latinLnBrk="0" hangingPunct="1">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j-lt"/>
                          <a:ea typeface="+mn-ea"/>
                          <a:cs typeface="Arial" panose="020B0604020202020204" pitchFamily="34" charset="0"/>
                        </a:rPr>
                        <a:t>Población y documentación para estudiantes en programas de EL (estudiantes </a:t>
                      </a:r>
                      <a:br>
                        <a:rPr lang="en-US" sz="1000" b="0" i="0" u="none" strike="noStrike" kern="1200">
                          <a:solidFill>
                            <a:schemeClr val="bg1"/>
                          </a:solidFill>
                          <a:effectLst/>
                          <a:latin typeface="+mj-lt"/>
                          <a:ea typeface="+mn-ea"/>
                          <a:cs typeface="Arial" panose="020B0604020202020204" pitchFamily="34" charset="0"/>
                        </a:rPr>
                      </a:br>
                      <a:r>
                        <a:rPr lang="x-none" sz="1000" b="0" i="0" u="none" strike="noStrike" kern="1200">
                          <a:solidFill>
                            <a:schemeClr val="bg1"/>
                          </a:solidFill>
                          <a:effectLst/>
                          <a:latin typeface="+mj-lt"/>
                          <a:ea typeface="+mn-ea"/>
                          <a:cs typeface="Arial" panose="020B0604020202020204" pitchFamily="34" charset="0"/>
                        </a:rPr>
                        <a:t>de inglés)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marR="0" lvl="0" indent="-125730" algn="l" rtl="0" eaLnBrk="1" fontAlgn="t" latinLnBrk="0" hangingPunct="1">
                        <a:lnSpc>
                          <a:spcPct val="90000"/>
                        </a:lnSpc>
                        <a:spcBef>
                          <a:spcPts val="0"/>
                        </a:spcBef>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n-lt"/>
                          <a:ea typeface="+mn-ea"/>
                          <a:cs typeface="Arial"/>
                        </a:rPr>
                        <a:t>Tipos de servicios para EL proporcionados </a:t>
                      </a:r>
                      <a:endParaRPr lang="en-US" sz="1000" b="0" i="0" u="none" strike="noStrike" kern="1200">
                        <a:solidFill>
                          <a:schemeClr val="bg1"/>
                        </a:solidFill>
                        <a:effectLst/>
                        <a:latin typeface="+mn-lt"/>
                        <a:ea typeface="+mn-ea"/>
                        <a:cs typeface="Arial" panose="020B0604020202020204" pitchFamily="34" charset="0"/>
                      </a:endParaRPr>
                    </a:p>
                    <a:p>
                      <a:pPr marL="125730" marR="0" lvl="0" indent="-125730" algn="l" defTabSz="685457" rtl="0" eaLnBrk="1" fontAlgn="t"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i="0" u="none" strike="noStrike" kern="1200">
                          <a:solidFill>
                            <a:schemeClr val="bg1"/>
                          </a:solidFill>
                          <a:effectLst/>
                          <a:latin typeface="+mn-lt"/>
                          <a:ea typeface="+mn-ea"/>
                          <a:cs typeface="Arial"/>
                        </a:rPr>
                        <a:t>Documentación del plan 504</a:t>
                      </a:r>
                      <a:endParaRPr lang="en-US" sz="1000" b="0" i="0" u="none" strike="noStrike" kern="1200">
                        <a:solidFill>
                          <a:schemeClr val="bg1"/>
                        </a:solidFill>
                        <a:effectLst/>
                        <a:latin typeface="+mj-lt"/>
                        <a:ea typeface="+mn-ea"/>
                        <a:cs typeface="Arial"/>
                      </a:endParaRP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85345969"/>
                  </a:ext>
                </a:extLst>
              </a:tr>
              <a:tr h="742703">
                <a:tc>
                  <a:txBody>
                    <a:bodyPr/>
                    <a:lstStyle/>
                    <a:p>
                      <a:pPr algn="ctr">
                        <a:spcAft>
                          <a:spcPts val="600"/>
                        </a:spcAft>
                      </a:pPr>
                      <a:r>
                        <a:rPr lang="x-none" sz="1100" b="1">
                          <a:solidFill>
                            <a:schemeClr val="tx1"/>
                          </a:solidFill>
                          <a:latin typeface="+mn-lt"/>
                        </a:rPr>
                        <a:t>2</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indent="0">
                        <a:lnSpc>
                          <a:spcPct val="90000"/>
                        </a:lnSpc>
                        <a:spcAft>
                          <a:spcPts val="200"/>
                        </a:spcAft>
                        <a:buFont typeface="Arial" panose="020B0604020202020204" pitchFamily="34" charset="0"/>
                        <a:buNone/>
                      </a:pPr>
                      <a:r>
                        <a:rPr lang="x-none" sz="1000" b="0">
                          <a:solidFill>
                            <a:schemeClr val="bg1"/>
                          </a:solidFill>
                          <a:latin typeface="+mj-lt"/>
                        </a:rPr>
                        <a:t>Inscripción y egreso de los estudiantes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lvl="0" indent="-126000" algn="l" rtl="0" fontAlgn="t">
                        <a:lnSpc>
                          <a:spcPct val="90000"/>
                        </a:lnSpc>
                        <a:spcAft>
                          <a:spcPts val="200"/>
                        </a:spcAft>
                        <a:buClrTx/>
                        <a:buSzPct val="75000"/>
                        <a:buFont typeface="Wingdings 3" panose="05040102010807070707" pitchFamily="18" charset="2"/>
                        <a:buChar char=""/>
                      </a:pPr>
                      <a:r>
                        <a:rPr lang="x-none" sz="1000" b="0" i="0" u="none" strike="noStrike">
                          <a:solidFill>
                            <a:schemeClr val="bg1"/>
                          </a:solidFill>
                          <a:effectLst/>
                          <a:latin typeface="+mj-lt"/>
                          <a:cs typeface="Arial" panose="020B0604020202020204" pitchFamily="34" charset="0"/>
                        </a:rPr>
                        <a:t>Flujo de datos y verificaciones de calidad de datos a través de la inscripción </a:t>
                      </a:r>
                      <a:br>
                        <a:rPr lang="en-US" sz="1000" b="0" i="0" u="none" strike="noStrike">
                          <a:solidFill>
                            <a:schemeClr val="bg1"/>
                          </a:solidFill>
                          <a:effectLst/>
                          <a:latin typeface="+mj-lt"/>
                          <a:cs typeface="Arial" panose="020B0604020202020204" pitchFamily="34" charset="0"/>
                        </a:rPr>
                      </a:br>
                      <a:r>
                        <a:rPr lang="x-none" sz="1000" b="0" i="0" u="none" strike="noStrike">
                          <a:solidFill>
                            <a:schemeClr val="bg1"/>
                          </a:solidFill>
                          <a:effectLst/>
                          <a:latin typeface="+mj-lt"/>
                          <a:cs typeface="Arial" panose="020B0604020202020204" pitchFamily="34" charset="0"/>
                        </a:rPr>
                        <a:t>y egreso/baja de estudiantes</a:t>
                      </a:r>
                    </a:p>
                    <a:p>
                      <a:pPr marL="126000" lvl="0" indent="-126000" algn="l" rtl="0" fontAlgn="t">
                        <a:lnSpc>
                          <a:spcPct val="90000"/>
                        </a:lnSpc>
                        <a:spcAft>
                          <a:spcPts val="200"/>
                        </a:spcAft>
                        <a:buClrTx/>
                        <a:buSzPct val="75000"/>
                        <a:buFont typeface="Wingdings 3" panose="05040102010807070707" pitchFamily="18" charset="2"/>
                        <a:buChar char=""/>
                      </a:pPr>
                      <a:r>
                        <a:rPr lang="x-none" sz="1000" b="0" i="0" u="none" strike="noStrike">
                          <a:solidFill>
                            <a:schemeClr val="bg1"/>
                          </a:solidFill>
                          <a:effectLst/>
                          <a:latin typeface="+mj-lt"/>
                          <a:cs typeface="Arial" panose="020B0604020202020204" pitchFamily="34" charset="0"/>
                        </a:rPr>
                        <a:t>Datos de bajas de BPS reportados al DESE</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lvl="0" indent="-125730" algn="l" rtl="0" fontAlgn="t">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n-lt"/>
                          <a:ea typeface="+mn-ea"/>
                          <a:cs typeface="Arial"/>
                        </a:rPr>
                        <a:t>Cuantificación del impacto de los retiros no verificados en las tasas de graduación/abandono</a:t>
                      </a:r>
                    </a:p>
                    <a:p>
                      <a:pPr marL="125730" lvl="0" indent="-125730" algn="l" rtl="0" fontAlgn="t">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n-lt"/>
                          <a:ea typeface="+mn-ea"/>
                          <a:cs typeface="Arial"/>
                        </a:rPr>
                        <a:t>Integridad de los datos que comparan los recuentos de Aspen con los informados al DESE </a:t>
                      </a:r>
                      <a:endParaRPr lang="en-US" sz="1000" b="0" i="0" u="none" strike="noStrike">
                        <a:solidFill>
                          <a:schemeClr val="bg1"/>
                        </a:solidFill>
                        <a:effectLst/>
                        <a:latin typeface="+mj-lt"/>
                        <a:cs typeface="Arial" panose="020B0604020202020204" pitchFamily="34" charset="0"/>
                      </a:endParaRP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8512920"/>
                  </a:ext>
                </a:extLst>
              </a:tr>
              <a:tr h="569744">
                <a:tc>
                  <a:txBody>
                    <a:bodyPr/>
                    <a:lstStyle/>
                    <a:p>
                      <a:pPr algn="ctr">
                        <a:spcAft>
                          <a:spcPts val="600"/>
                        </a:spcAft>
                      </a:pPr>
                      <a:r>
                        <a:rPr lang="x-none" sz="1100" b="1">
                          <a:solidFill>
                            <a:schemeClr val="tx1"/>
                          </a:solidFill>
                          <a:latin typeface="+mn-lt"/>
                        </a:rPr>
                        <a:t>3</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1E783A"/>
                    </a:solidFill>
                  </a:tcPr>
                </a:tc>
                <a:tc>
                  <a:txBody>
                    <a:bodyPr/>
                    <a:lstStyle/>
                    <a:p>
                      <a:pPr marL="0" indent="0">
                        <a:lnSpc>
                          <a:spcPct val="90000"/>
                        </a:lnSpc>
                        <a:spcAft>
                          <a:spcPts val="200"/>
                        </a:spcAft>
                        <a:buFont typeface="Arial" panose="020B0604020202020204" pitchFamily="34" charset="0"/>
                        <a:buNone/>
                      </a:pPr>
                      <a:r>
                        <a:rPr lang="x-none" sz="1000" b="0">
                          <a:solidFill>
                            <a:schemeClr val="bg1"/>
                          </a:solidFill>
                          <a:latin typeface="+mj-lt"/>
                        </a:rPr>
                        <a:t>Sanciones disciplinarias a los estudiantes </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lvl="0" indent="-126000" algn="l">
                        <a:lnSpc>
                          <a:spcPct val="90000"/>
                        </a:lnSpc>
                        <a:spcAft>
                          <a:spcPts val="200"/>
                        </a:spcAft>
                        <a:buClrTx/>
                        <a:buSzPct val="75000"/>
                        <a:buFont typeface="Wingdings 3" panose="05040102010807070707" pitchFamily="18" charset="2"/>
                        <a:buChar char=""/>
                      </a:pPr>
                      <a:r>
                        <a:rPr lang="x-none" sz="1000" b="0" i="0" u="none" strike="noStrike">
                          <a:solidFill>
                            <a:schemeClr val="bg1"/>
                          </a:solidFill>
                          <a:effectLst/>
                          <a:latin typeface="+mj-lt"/>
                          <a:cs typeface="Arial" panose="020B0604020202020204" pitchFamily="34" charset="0"/>
                        </a:rPr>
                        <a:t>Integridad y precisión de los datos de las infracciones graves notificadas por BPS </a:t>
                      </a:r>
                      <a:br>
                        <a:rPr lang="en-US" sz="1000" b="0" i="0" u="none" strike="noStrike">
                          <a:solidFill>
                            <a:schemeClr val="bg1"/>
                          </a:solidFill>
                          <a:effectLst/>
                          <a:latin typeface="+mj-lt"/>
                          <a:cs typeface="Arial" panose="020B0604020202020204" pitchFamily="34" charset="0"/>
                        </a:rPr>
                      </a:br>
                      <a:r>
                        <a:rPr lang="x-none" sz="1000" b="0" i="0" u="none" strike="noStrike">
                          <a:solidFill>
                            <a:schemeClr val="bg1"/>
                          </a:solidFill>
                          <a:effectLst/>
                          <a:latin typeface="+mj-lt"/>
                          <a:cs typeface="Arial" panose="020B0604020202020204" pitchFamily="34" charset="0"/>
                        </a:rPr>
                        <a:t>y las sanciones disciplinarias asociadas</a:t>
                      </a:r>
                    </a:p>
                    <a:p>
                      <a:pPr marL="126000" lvl="0" indent="-126000" algn="l" rtl="0" fontAlgn="t">
                        <a:lnSpc>
                          <a:spcPct val="90000"/>
                        </a:lnSpc>
                        <a:spcAft>
                          <a:spcPts val="200"/>
                        </a:spcAft>
                        <a:buClrTx/>
                        <a:buSzPct val="75000"/>
                        <a:buFont typeface="Wingdings 3" panose="05040102010807070707" pitchFamily="18" charset="2"/>
                        <a:buChar char=""/>
                      </a:pPr>
                      <a:r>
                        <a:rPr lang="x-none" sz="1000" b="0" i="0" u="none" strike="noStrike">
                          <a:solidFill>
                            <a:schemeClr val="bg1"/>
                          </a:solidFill>
                          <a:effectLst/>
                          <a:latin typeface="+mj-lt"/>
                          <a:cs typeface="Arial" panose="020B0604020202020204" pitchFamily="34" charset="0"/>
                        </a:rPr>
                        <a:t>Enfoque específico en datos de suspensiones, expulsiones y arrestos de estudiantes </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lvl="0" indent="-125730" algn="l" rtl="0" fontAlgn="t">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n-lt"/>
                          <a:ea typeface="+mn-ea"/>
                          <a:cs typeface="Arial"/>
                        </a:rPr>
                        <a:t>Detención/Tiempo de descanso</a:t>
                      </a:r>
                    </a:p>
                    <a:p>
                      <a:pPr marL="125730" lvl="0" indent="-125730" algn="l" rtl="0" fontAlgn="t">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n-lt"/>
                          <a:ea typeface="+mn-ea"/>
                          <a:cs typeface="Arial"/>
                        </a:rPr>
                        <a:t>Análisis de la coherencia de los tipos de sanciones disciplinarias aplicadas en las escuelas </a:t>
                      </a:r>
                      <a:endParaRPr lang="en-US" sz="1000" b="0">
                        <a:solidFill>
                          <a:schemeClr val="bg1"/>
                        </a:solidFill>
                        <a:latin typeface="+mj-lt"/>
                      </a:endParaRP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571453"/>
                  </a:ext>
                </a:extLst>
              </a:tr>
              <a:tr h="373220">
                <a:tc>
                  <a:txBody>
                    <a:bodyPr/>
                    <a:lstStyle/>
                    <a:p>
                      <a:pPr algn="ctr">
                        <a:spcAft>
                          <a:spcPts val="600"/>
                        </a:spcAft>
                      </a:pPr>
                      <a:r>
                        <a:rPr lang="x-none" sz="1100" b="1">
                          <a:solidFill>
                            <a:schemeClr val="bg1"/>
                          </a:solidFill>
                          <a:latin typeface="+mn-lt"/>
                        </a:rPr>
                        <a:t>4</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8021"/>
                    </a:solidFill>
                  </a:tcPr>
                </a:tc>
                <a:tc>
                  <a:txBody>
                    <a:bodyPr/>
                    <a:lstStyle/>
                    <a:p>
                      <a:pPr marL="0" indent="0">
                        <a:lnSpc>
                          <a:spcPct val="90000"/>
                        </a:lnSpc>
                        <a:spcAft>
                          <a:spcPts val="200"/>
                        </a:spcAft>
                        <a:buFont typeface="Arial" panose="020B0604020202020204" pitchFamily="34" charset="0"/>
                        <a:buNone/>
                      </a:pPr>
                      <a:r>
                        <a:rPr lang="en-IN" sz="1000" b="0" err="1">
                          <a:solidFill>
                            <a:schemeClr val="bg1"/>
                          </a:solidFill>
                          <a:latin typeface="+mj-lt"/>
                        </a:rPr>
                        <a:t>Restricciones</a:t>
                      </a:r>
                      <a:r>
                        <a:rPr lang="x-none" sz="1000" b="0">
                          <a:solidFill>
                            <a:schemeClr val="bg1"/>
                          </a:solidFill>
                          <a:latin typeface="+mj-lt"/>
                        </a:rPr>
                        <a:t> de los estudiantes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lvl="0" indent="-126000" algn="l">
                        <a:lnSpc>
                          <a:spcPct val="90000"/>
                        </a:lnSpc>
                        <a:spcAft>
                          <a:spcPts val="200"/>
                        </a:spcAft>
                        <a:buClrTx/>
                        <a:buSzPct val="75000"/>
                        <a:buFont typeface="Wingdings 3" panose="05040102010807070707" pitchFamily="18" charset="2"/>
                        <a:buChar char=""/>
                      </a:pPr>
                      <a:r>
                        <a:rPr lang="x-none" sz="1000" b="0" i="0" u="none" strike="noStrike" kern="1200">
                          <a:solidFill>
                            <a:schemeClr val="bg1"/>
                          </a:solidFill>
                          <a:effectLst/>
                          <a:latin typeface="+mj-lt"/>
                          <a:ea typeface="+mn-ea"/>
                          <a:cs typeface="Arial" panose="020B0604020202020204" pitchFamily="34" charset="0"/>
                        </a:rPr>
                        <a:t>Proceso y datos relacionados con las </a:t>
                      </a:r>
                      <a:r>
                        <a:rPr lang="en-IN" sz="1000" b="0" i="0" u="none" strike="noStrike" kern="1200" err="1">
                          <a:solidFill>
                            <a:schemeClr val="bg1"/>
                          </a:solidFill>
                          <a:effectLst/>
                          <a:latin typeface="+mj-lt"/>
                          <a:ea typeface="+mn-ea"/>
                          <a:cs typeface="Arial" panose="020B0604020202020204" pitchFamily="34" charset="0"/>
                        </a:rPr>
                        <a:t>restricciones</a:t>
                      </a:r>
                      <a:r>
                        <a:rPr lang="x-none" sz="1000" b="0" i="0" u="none" strike="noStrike" kern="1200">
                          <a:solidFill>
                            <a:schemeClr val="bg1"/>
                          </a:solidFill>
                          <a:effectLst/>
                          <a:latin typeface="+mj-lt"/>
                          <a:ea typeface="+mn-ea"/>
                          <a:cs typeface="Arial" panose="020B0604020202020204" pitchFamily="34" charset="0"/>
                        </a:rPr>
                        <a:t> de los estudiantes en la oficina central de las BPS y a nivel escolar</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i="0" u="none" strike="noStrike" kern="1200">
                          <a:solidFill>
                            <a:schemeClr val="bg1"/>
                          </a:solidFill>
                          <a:effectLst/>
                          <a:latin typeface="+mn-lt"/>
                          <a:ea typeface="+mn-ea"/>
                          <a:cs typeface="Arial"/>
                        </a:rPr>
                        <a:t>Análisis de datos de </a:t>
                      </a:r>
                      <a:r>
                        <a:rPr lang="en-IN" sz="1000" b="0" i="0" u="none" strike="noStrike" kern="1200" err="1">
                          <a:solidFill>
                            <a:schemeClr val="bg1"/>
                          </a:solidFill>
                          <a:effectLst/>
                          <a:latin typeface="+mn-lt"/>
                          <a:ea typeface="+mn-ea"/>
                          <a:cs typeface="Arial"/>
                        </a:rPr>
                        <a:t>restricción</a:t>
                      </a:r>
                      <a:r>
                        <a:rPr lang="x-none" sz="1000" b="0" i="0" u="none" strike="noStrike" kern="1200">
                          <a:solidFill>
                            <a:schemeClr val="bg1"/>
                          </a:solidFill>
                          <a:effectLst/>
                          <a:latin typeface="+mn-lt"/>
                          <a:ea typeface="+mn-ea"/>
                          <a:cs typeface="Arial"/>
                        </a:rPr>
                        <a:t> para determinar comportamientos de estudiantes/docentes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3366272"/>
                  </a:ext>
                </a:extLst>
              </a:tr>
              <a:tr h="1290626">
                <a:tc>
                  <a:txBody>
                    <a:bodyPr/>
                    <a:lstStyle/>
                    <a:p>
                      <a:pPr algn="ctr">
                        <a:spcAft>
                          <a:spcPts val="600"/>
                        </a:spcAft>
                      </a:pPr>
                      <a:r>
                        <a:rPr lang="x-none" sz="1100" b="1">
                          <a:solidFill>
                            <a:schemeClr val="tx1"/>
                          </a:solidFill>
                          <a:latin typeface="+mn-lt"/>
                        </a:rPr>
                        <a:t>5</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7E40E9"/>
                    </a:solidFill>
                  </a:tcPr>
                </a:tc>
                <a:tc>
                  <a:txBody>
                    <a:bodyPr/>
                    <a:lstStyle/>
                    <a:p>
                      <a:pPr marL="0" indent="0">
                        <a:lnSpc>
                          <a:spcPct val="90000"/>
                        </a:lnSpc>
                        <a:spcAft>
                          <a:spcPts val="200"/>
                        </a:spcAft>
                        <a:buFont typeface="Arial" panose="020B0604020202020204" pitchFamily="34" charset="0"/>
                        <a:buNone/>
                      </a:pPr>
                      <a:r>
                        <a:rPr lang="x-none" sz="1000" b="0">
                          <a:solidFill>
                            <a:schemeClr val="bg1"/>
                          </a:solidFill>
                          <a:latin typeface="+mj-lt"/>
                        </a:rPr>
                        <a:t>Funcionamiento puntual del autobús matutino</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lvl="0" indent="-126000" algn="l">
                        <a:lnSpc>
                          <a:spcPct val="90000"/>
                        </a:lnSpc>
                        <a:spcAft>
                          <a:spcPts val="200"/>
                        </a:spcAft>
                        <a:buClrTx/>
                        <a:buSzPct val="75000"/>
                        <a:buFont typeface="Wingdings 3" panose="05040102010807070707" pitchFamily="18" charset="2"/>
                        <a:buChar char=""/>
                      </a:pPr>
                      <a:r>
                        <a:rPr lang="x-none" sz="1000" b="0">
                          <a:solidFill>
                            <a:schemeClr val="bg1"/>
                          </a:solidFill>
                          <a:latin typeface="+mj-lt"/>
                        </a:rPr>
                        <a:t>Proceso y datos relacionados con llegadas puntuales de los autobuses matutinos </a:t>
                      </a:r>
                      <a:br>
                        <a:rPr lang="en-US" sz="1000" b="0">
                          <a:solidFill>
                            <a:schemeClr val="bg1"/>
                          </a:solidFill>
                          <a:latin typeface="+mj-lt"/>
                        </a:rPr>
                      </a:br>
                      <a:r>
                        <a:rPr lang="x-none" sz="1000" b="0">
                          <a:solidFill>
                            <a:schemeClr val="bg1"/>
                          </a:solidFill>
                          <a:latin typeface="+mj-lt"/>
                        </a:rPr>
                        <a:t>y rutas no cubiertas (conocidas y desconocidas)</a:t>
                      </a:r>
                    </a:p>
                    <a:p>
                      <a:pPr marL="126000" lvl="0" indent="-126000" algn="l">
                        <a:lnSpc>
                          <a:spcPct val="90000"/>
                        </a:lnSpc>
                        <a:spcAft>
                          <a:spcPts val="200"/>
                        </a:spcAft>
                        <a:buClrTx/>
                        <a:buSzPct val="75000"/>
                        <a:buFont typeface="Wingdings 3" panose="05040102010807070707" pitchFamily="18" charset="2"/>
                        <a:buChar char=""/>
                      </a:pPr>
                      <a:r>
                        <a:rPr lang="x-none" sz="1000" b="0">
                          <a:solidFill>
                            <a:schemeClr val="bg1"/>
                          </a:solidFill>
                          <a:latin typeface="+mj-lt"/>
                        </a:rPr>
                        <a:t>Definiciones del estado actual (por ejemplo, lo que significa "puntual" como se muestra en los informes de BPS al DESE)</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Procesos específicos relacionados con la selección e interacciones con el proveedor de transporte externo de BPS (Transdev)</a:t>
                      </a:r>
                    </a:p>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Datos del GPS del autobús vespertino</a:t>
                      </a:r>
                    </a:p>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Supervisión del proceso de traslado</a:t>
                      </a:r>
                    </a:p>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Conexión entre la participación en el autobús y los programas estudiantiles</a:t>
                      </a:r>
                    </a:p>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Datos del GPS 2022-2023</a:t>
                      </a:r>
                    </a:p>
                    <a:p>
                      <a:pPr marL="125730" marR="0" lvl="0" indent="-12573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i="0" u="none" strike="noStrike" kern="1200" err="1">
                          <a:solidFill>
                            <a:schemeClr val="bg1"/>
                          </a:solidFill>
                          <a:effectLst/>
                          <a:latin typeface="+mn-lt"/>
                          <a:ea typeface="+mn-ea"/>
                          <a:cs typeface="Arial"/>
                        </a:rPr>
                        <a:t>Datos de Zonar</a:t>
                      </a:r>
                      <a:endParaRPr lang="en-US" sz="1000" b="0" kern="1200">
                        <a:solidFill>
                          <a:schemeClr val="bg1"/>
                        </a:solidFill>
                        <a:latin typeface="+mn-lt"/>
                        <a:ea typeface="+mn-ea"/>
                        <a:cs typeface="Arial"/>
                      </a:endParaRP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0937058"/>
                  </a:ext>
                </a:extLst>
              </a:tr>
              <a:tr h="386612">
                <a:tc>
                  <a:txBody>
                    <a:bodyPr/>
                    <a:lstStyle/>
                    <a:p>
                      <a:pPr algn="ctr">
                        <a:spcAft>
                          <a:spcPts val="600"/>
                        </a:spcAft>
                      </a:pPr>
                      <a:r>
                        <a:rPr lang="x-none" sz="1100" b="1">
                          <a:solidFill>
                            <a:schemeClr val="tx1"/>
                          </a:solidFill>
                          <a:latin typeface="+mn-lt"/>
                        </a:rPr>
                        <a:t>6</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CC0000"/>
                    </a:solidFill>
                  </a:tcPr>
                </a:tc>
                <a:tc>
                  <a:txBody>
                    <a:bodyPr/>
                    <a:lstStyle/>
                    <a:p>
                      <a:pPr marL="0" indent="0">
                        <a:lnSpc>
                          <a:spcPct val="90000"/>
                        </a:lnSpc>
                        <a:spcAft>
                          <a:spcPts val="200"/>
                        </a:spcAft>
                        <a:buFont typeface="Arial" panose="020B0604020202020204" pitchFamily="34" charset="0"/>
                        <a:buNone/>
                      </a:pPr>
                      <a:r>
                        <a:rPr lang="x-none" sz="1000" b="0">
                          <a:solidFill>
                            <a:schemeClr val="bg1"/>
                          </a:solidFill>
                          <a:latin typeface="+mj-lt"/>
                        </a:rPr>
                        <a:t>Quejas de las familias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lvl="0" indent="-125730" algn="l">
                        <a:lnSpc>
                          <a:spcPct val="90000"/>
                        </a:lnSpc>
                        <a:spcAft>
                          <a:spcPts val="200"/>
                        </a:spcAft>
                        <a:buClrTx/>
                        <a:buSzPct val="75000"/>
                        <a:buFont typeface="Wingdings 3" panose="05040102010807070707" pitchFamily="18" charset="2"/>
                        <a:buChar char=""/>
                      </a:pPr>
                      <a:r>
                        <a:rPr lang="x-none" sz="1000" b="0">
                          <a:solidFill>
                            <a:schemeClr val="bg1"/>
                          </a:solidFill>
                          <a:latin typeface="+mj-lt"/>
                        </a:rPr>
                        <a:t>Sistemas y procesos internos de BPS relacionados con las quejas de las familias sobre la seguridad y el acoso escolar a los estudiantes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lvl="0" indent="-126000" algn="l">
                        <a:lnSpc>
                          <a:spcPct val="90000"/>
                        </a:lnSpc>
                        <a:spcAft>
                          <a:spcPts val="200"/>
                        </a:spcAft>
                        <a:buClrTx/>
                        <a:buSzPct val="75000"/>
                        <a:buFont typeface="Wingdings 3" panose="05040102010807070707" pitchFamily="18" charset="2"/>
                        <a:buChar char=""/>
                      </a:pPr>
                      <a:r>
                        <a:rPr lang="x-none" sz="1000" b="0" kern="1200">
                          <a:solidFill>
                            <a:schemeClr val="bg1"/>
                          </a:solidFill>
                          <a:latin typeface="+mn-lt"/>
                          <a:ea typeface="+mn-ea"/>
                          <a:cs typeface="+mn-cs"/>
                        </a:rPr>
                        <a:t>Sistema de resolución de problemas (PRS) de DESE</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5698158"/>
                  </a:ext>
                </a:extLst>
              </a:tr>
              <a:tr h="483661">
                <a:tc>
                  <a:txBody>
                    <a:bodyPr/>
                    <a:lstStyle/>
                    <a:p>
                      <a:pPr algn="ctr">
                        <a:spcAft>
                          <a:spcPts val="600"/>
                        </a:spcAft>
                      </a:pPr>
                      <a:r>
                        <a:rPr lang="x-none" sz="1100" b="1">
                          <a:solidFill>
                            <a:schemeClr val="bg1"/>
                          </a:solidFill>
                          <a:latin typeface="+mn-lt"/>
                        </a:rPr>
                        <a:t>7</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A766"/>
                    </a:solidFill>
                  </a:tcPr>
                </a:tc>
                <a:tc>
                  <a:txBody>
                    <a:bodyPr/>
                    <a:lstStyle/>
                    <a:p>
                      <a:pPr marL="0" indent="0">
                        <a:lnSpc>
                          <a:spcPct val="90000"/>
                        </a:lnSpc>
                        <a:spcAft>
                          <a:spcPts val="200"/>
                        </a:spcAft>
                        <a:buFont typeface="Arial" panose="020B0604020202020204" pitchFamily="34" charset="0"/>
                        <a:buNone/>
                      </a:pPr>
                      <a:r>
                        <a:rPr lang="x-none" sz="1000" b="0">
                          <a:solidFill>
                            <a:schemeClr val="bg1"/>
                          </a:solidFill>
                          <a:latin typeface="+mj-lt"/>
                        </a:rPr>
                        <a:t>Asignación de los estudiantes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5730" lvl="0" indent="-125730" algn="l">
                        <a:lnSpc>
                          <a:spcPct val="90000"/>
                        </a:lnSpc>
                        <a:spcAft>
                          <a:spcPts val="200"/>
                        </a:spcAft>
                        <a:buClrTx/>
                        <a:buSzPct val="75000"/>
                        <a:buFont typeface="Wingdings 3" panose="05040102010807070707" pitchFamily="18" charset="2"/>
                        <a:buChar char=""/>
                      </a:pPr>
                      <a:r>
                        <a:rPr lang="x-none" sz="1000" b="0">
                          <a:solidFill>
                            <a:schemeClr val="bg1"/>
                          </a:solidFill>
                          <a:latin typeface="+mj-lt"/>
                        </a:rPr>
                        <a:t>Preferencias de asignación escolar de los estudiantes (clasificaciones escolares deseadas) frente a la asignación escolar final (estudiantes de K-6) </a:t>
                      </a:r>
                    </a:p>
                    <a:p>
                      <a:pPr marL="125730" lvl="0" indent="-125730" algn="l">
                        <a:lnSpc>
                          <a:spcPct val="90000"/>
                        </a:lnSpc>
                        <a:spcAft>
                          <a:spcPts val="200"/>
                        </a:spcAft>
                        <a:buClrTx/>
                        <a:buSzPct val="75000"/>
                        <a:buFont typeface="Wingdings 3" panose="05040102010807070707" pitchFamily="18" charset="2"/>
                        <a:buChar char=""/>
                      </a:pPr>
                      <a:r>
                        <a:rPr lang="x-none" sz="1000" b="0" spc="-20" baseline="0">
                          <a:solidFill>
                            <a:schemeClr val="bg1"/>
                          </a:solidFill>
                          <a:latin typeface="+mj-lt"/>
                        </a:rPr>
                        <a:t>Residencia del estudiante (domicilio) versus inscripción (consideración de la distancia) </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26000" marR="0" lvl="0" indent="-12600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Escuelas de examen (3)</a:t>
                      </a:r>
                    </a:p>
                    <a:p>
                      <a:pPr marL="126000" marR="0" lvl="0" indent="-126000" algn="l" defTabSz="914400" rtl="0" eaLnBrk="1" fontAlgn="auto" latinLnBrk="0" hangingPunct="1">
                        <a:lnSpc>
                          <a:spcPct val="90000"/>
                        </a:lnSpc>
                        <a:spcBef>
                          <a:spcPts val="0"/>
                        </a:spcBef>
                        <a:spcAft>
                          <a:spcPts val="200"/>
                        </a:spcAft>
                        <a:buClrTx/>
                        <a:buSzPct val="75000"/>
                        <a:buFont typeface="Wingdings 3" panose="05040102010807070707" pitchFamily="18" charset="2"/>
                        <a:buChar char=""/>
                        <a:tabLst/>
                        <a:defRPr/>
                      </a:pPr>
                      <a:r>
                        <a:rPr lang="x-none" sz="1000" b="0" kern="1200">
                          <a:solidFill>
                            <a:schemeClr val="bg1"/>
                          </a:solidFill>
                          <a:latin typeface="+mn-lt"/>
                          <a:ea typeface="+mn-ea"/>
                          <a:cs typeface="+mn-cs"/>
                        </a:rPr>
                        <a:t>Grados 7-12 para preferencias</a:t>
                      </a:r>
                    </a:p>
                  </a:txBody>
                  <a:tcPr marL="68580" marR="68580" marT="34290" marB="342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2830524"/>
                  </a:ext>
                </a:extLst>
              </a:tr>
            </a:tbl>
          </a:graphicData>
        </a:graphic>
      </p:graphicFrame>
      <p:sp>
        <p:nvSpPr>
          <p:cNvPr id="9" name="footnote_6380644981263800851" descr="Nota al pie">
            <a:extLst>
              <a:ext uri="{FF2B5EF4-FFF2-40B4-BE49-F238E27FC236}">
                <a16:creationId xmlns:a16="http://schemas.microsoft.com/office/drawing/2014/main" id="{47D9E3B3-BB89-45EF-9EEC-5568043D0E1A}"/>
              </a:ext>
            </a:extLst>
          </p:cNvPr>
          <p:cNvSpPr txBox="1"/>
          <p:nvPr/>
        </p:nvSpPr>
        <p:spPr>
          <a:xfrm>
            <a:off x="609916" y="6245327"/>
            <a:ext cx="10745656" cy="180001"/>
          </a:xfrm>
          <a:prstGeom prst="rect">
            <a:avLst/>
          </a:prstGeom>
          <a:noFill/>
        </p:spPr>
        <p:txBody>
          <a:bodyPr vert="horz" wrap="square" lIns="0" tIns="0" rIns="0" bIns="0" rtlCol="0" anchor="b" anchorCtr="0">
            <a:noAutofit/>
          </a:bodyPr>
          <a:lstStyle/>
          <a:p>
            <a:pPr marL="0" marR="0" lvl="0" indent="0" algn="l" defTabSz="914400" rtl="0" eaLnBrk="1" fontAlgn="auto" latinLnBrk="0" hangingPunct="1">
              <a:lnSpc>
                <a:spcPct val="100000"/>
              </a:lnSpc>
              <a:spcBef>
                <a:spcPct val="0"/>
              </a:spcBef>
              <a:spcAft>
                <a:spcPct val="0"/>
              </a:spcAft>
              <a:buClrTx/>
              <a:buSzPct val="10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Notas: La población de grado es K-12, a menos que se indique lo contrario para un dominio específico; las escuelas fuera del distrito están fuera del alcance de todos los dominios</a:t>
            </a:r>
            <a:r>
              <a:rPr kumimoji="0" lang="x-none" sz="8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las escuelas chárter Horace Mann (6) están fuera del alcance de todos los dominios, excepto la asignación de estudiantes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0" name="TextBox 9">
            <a:extLst>
              <a:ext uri="{FF2B5EF4-FFF2-40B4-BE49-F238E27FC236}">
                <a16:creationId xmlns:a16="http://schemas.microsoft.com/office/drawing/2014/main" id="{E5074DBD-0E65-44C5-A102-B02C403E79B5}"/>
              </a:ext>
            </a:extLst>
          </p:cNvPr>
          <p:cNvSpPr txBox="1"/>
          <p:nvPr/>
        </p:nvSpPr>
        <p:spPr>
          <a:xfrm>
            <a:off x="3573188" y="6420644"/>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0155528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dirty="0"/>
              <a:t>Descripción general del proyecto</a:t>
            </a:r>
            <a:br>
              <a:rPr dirty="0"/>
            </a:br>
            <a:r>
              <a:rPr lang="x-none" sz="1600" dirty="0"/>
              <a:t>¿Cómo se ven los "dominios de datos de BPS" en el recorrido de un estudiante de principio a fin?</a:t>
            </a:r>
            <a:endParaRPr lang="en-IN" sz="1600" dirty="0">
              <a:solidFill>
                <a:srgbClr val="FF0000"/>
              </a:solidFill>
            </a:endParaRPr>
          </a:p>
        </p:txBody>
      </p:sp>
      <p:sp>
        <p:nvSpPr>
          <p:cNvPr id="7" name="Arrow: Chevron 6">
            <a:extLst>
              <a:ext uri="{FF2B5EF4-FFF2-40B4-BE49-F238E27FC236}">
                <a16:creationId xmlns:a16="http://schemas.microsoft.com/office/drawing/2014/main" id="{0C335AA5-BF40-4E58-8BC0-FB32923A69BD}"/>
              </a:ext>
            </a:extLst>
          </p:cNvPr>
          <p:cNvSpPr/>
          <p:nvPr/>
        </p:nvSpPr>
        <p:spPr>
          <a:xfrm>
            <a:off x="779024" y="1034846"/>
            <a:ext cx="3303439" cy="529389"/>
          </a:xfrm>
          <a:prstGeom prst="chevron">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dirty="0">
                <a:ln>
                  <a:noFill/>
                </a:ln>
                <a:solidFill>
                  <a:srgbClr val="2E2E38"/>
                </a:solidFill>
                <a:effectLst/>
                <a:uLnTx/>
                <a:uFillTx/>
                <a:latin typeface="EYInterstate Light"/>
                <a:ea typeface="+mn-ea"/>
                <a:cs typeface="+mn-cs"/>
              </a:rPr>
              <a:t>Ingreso a BPS</a:t>
            </a:r>
          </a:p>
        </p:txBody>
      </p:sp>
      <p:pic>
        <p:nvPicPr>
          <p:cNvPr id="85" name="Graphic 84" descr="Leyenda de inscripción y egreso">
            <a:extLst>
              <a:ext uri="{FF2B5EF4-FFF2-40B4-BE49-F238E27FC236}">
                <a16:creationId xmlns:a16="http://schemas.microsoft.com/office/drawing/2014/main" id="{A3A2D397-0010-4B95-BB4E-E553447845E9}"/>
              </a:ext>
              <a:ext uri="{C183D7F6-B498-43B3-948B-1728B52AA6E4}">
                <adec:decorative xmlns:adec="http://schemas.microsoft.com/office/drawing/2017/decorative" val="0"/>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836521" y="1622927"/>
            <a:ext cx="434092" cy="434092"/>
          </a:xfrm>
          <a:prstGeom prst="rect">
            <a:avLst/>
          </a:prstGeom>
        </p:spPr>
      </p:pic>
      <p:sp>
        <p:nvSpPr>
          <p:cNvPr id="30" name="Text box_6380437966284293644">
            <a:extLst>
              <a:ext uri="{FF2B5EF4-FFF2-40B4-BE49-F238E27FC236}">
                <a16:creationId xmlns:a16="http://schemas.microsoft.com/office/drawing/2014/main" id="{590ABD8A-150F-4409-9493-362A5CFF4CD4}"/>
              </a:ext>
            </a:extLst>
          </p:cNvPr>
          <p:cNvSpPr/>
          <p:nvPr>
            <p:custDataLst>
              <p:tags r:id="rId1"/>
            </p:custDataLst>
          </p:nvPr>
        </p:nvSpPr>
        <p:spPr>
          <a:xfrm>
            <a:off x="356261" y="2029610"/>
            <a:ext cx="1394614"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Centro de Bienvenida </a:t>
            </a:r>
            <a:br>
              <a:rPr kumimoji="0" lang="en-US"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de BPS</a:t>
            </a:r>
          </a:p>
        </p:txBody>
      </p:sp>
      <p:sp>
        <p:nvSpPr>
          <p:cNvPr id="26" name="Content Placeholder 2">
            <a:extLst>
              <a:ext uri="{FF2B5EF4-FFF2-40B4-BE49-F238E27FC236}">
                <a16:creationId xmlns:a16="http://schemas.microsoft.com/office/drawing/2014/main" id="{5D3F5467-4B42-4053-A936-E9987D121E35}"/>
              </a:ext>
            </a:extLst>
          </p:cNvPr>
          <p:cNvSpPr txBox="1">
            <a:spLocks/>
          </p:cNvSpPr>
          <p:nvPr/>
        </p:nvSpPr>
        <p:spPr>
          <a:xfrm>
            <a:off x="1747027" y="1792110"/>
            <a:ext cx="2435115" cy="422071"/>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estudiante elegible y el padre/madre/tutor acuden a un Centro de Bienvenida de BPS para inscribirse</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83" name="Graphic 82" descr="Leyenda de asignación del programa">
            <a:extLst>
              <a:ext uri="{FF2B5EF4-FFF2-40B4-BE49-F238E27FC236}">
                <a16:creationId xmlns:a16="http://schemas.microsoft.com/office/drawing/2014/main" id="{4C35DD76-C58F-4F80-876C-5B8111B80E8D}"/>
              </a:ext>
              <a:ext uri="{C183D7F6-B498-43B3-948B-1728B52AA6E4}">
                <adec:decorative xmlns:adec="http://schemas.microsoft.com/office/drawing/2017/decorative" val="0"/>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836521" y="2636417"/>
            <a:ext cx="434092" cy="434092"/>
          </a:xfrm>
          <a:prstGeom prst="rect">
            <a:avLst/>
          </a:prstGeom>
        </p:spPr>
      </p:pic>
      <p:sp>
        <p:nvSpPr>
          <p:cNvPr id="32" name="Text box_6380437966284293644">
            <a:extLst>
              <a:ext uri="{FF2B5EF4-FFF2-40B4-BE49-F238E27FC236}">
                <a16:creationId xmlns:a16="http://schemas.microsoft.com/office/drawing/2014/main" id="{38CB9B5C-FF16-42D1-9398-CA8B47881E3B}"/>
              </a:ext>
            </a:extLst>
          </p:cNvPr>
          <p:cNvSpPr/>
          <p:nvPr>
            <p:custDataLst>
              <p:tags r:id="rId2"/>
            </p:custDataLst>
          </p:nvPr>
        </p:nvSpPr>
        <p:spPr>
          <a:xfrm>
            <a:off x="604387" y="3093870"/>
            <a:ext cx="955390"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Asignación del </a:t>
            </a:r>
            <a:endParaRPr kumimoji="0" lang="en-US"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programa</a:t>
            </a:r>
          </a:p>
        </p:txBody>
      </p:sp>
      <p:sp>
        <p:nvSpPr>
          <p:cNvPr id="27" name="Content Placeholder 2">
            <a:extLst>
              <a:ext uri="{FF2B5EF4-FFF2-40B4-BE49-F238E27FC236}">
                <a16:creationId xmlns:a16="http://schemas.microsoft.com/office/drawing/2014/main" id="{C67E6D9F-1C18-4325-B41D-1F219704B71E}"/>
              </a:ext>
            </a:extLst>
          </p:cNvPr>
          <p:cNvSpPr txBox="1">
            <a:spLocks/>
          </p:cNvSpPr>
          <p:nvPr/>
        </p:nvSpPr>
        <p:spPr>
          <a:xfrm>
            <a:off x="1747027" y="2612511"/>
            <a:ext cx="2435115"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685403"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padre/madre/tutor completa una Encuesta sobre el idioma del hogar en un Centro de Bienvenida de BPS para determinar si el estudiante no es un hablante nativo de inglés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08000" marR="0" lvl="0" indent="-108000" algn="l" defTabSz="685403"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le pregunta a la familia si el estudiante tiene un IEP</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81" name="Graphic 80" descr="Leyenda de asignación">
            <a:extLst>
              <a:ext uri="{FF2B5EF4-FFF2-40B4-BE49-F238E27FC236}">
                <a16:creationId xmlns:a16="http://schemas.microsoft.com/office/drawing/2014/main" id="{8E53B02A-CB34-4F6B-9A82-DE0D777D91A7}"/>
              </a:ext>
              <a:ext uri="{C183D7F6-B498-43B3-948B-1728B52AA6E4}">
                <adec:decorative xmlns:adec="http://schemas.microsoft.com/office/drawing/2017/decorative" val="0"/>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836521" y="4351496"/>
            <a:ext cx="434092" cy="434092"/>
          </a:xfrm>
          <a:prstGeom prst="rect">
            <a:avLst/>
          </a:prstGeom>
        </p:spPr>
      </p:pic>
      <p:sp>
        <p:nvSpPr>
          <p:cNvPr id="33" name="Text box_6380437966284293644">
            <a:extLst>
              <a:ext uri="{FF2B5EF4-FFF2-40B4-BE49-F238E27FC236}">
                <a16:creationId xmlns:a16="http://schemas.microsoft.com/office/drawing/2014/main" id="{EAF5D3B6-8B4D-4344-A57E-9C493E6DD73D}"/>
              </a:ext>
            </a:extLst>
          </p:cNvPr>
          <p:cNvSpPr/>
          <p:nvPr>
            <p:custDataLst>
              <p:tags r:id="rId3"/>
            </p:custDataLst>
          </p:nvPr>
        </p:nvSpPr>
        <p:spPr>
          <a:xfrm>
            <a:off x="479647" y="4776336"/>
            <a:ext cx="1189428"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Asignación escolar</a:t>
            </a:r>
          </a:p>
        </p:txBody>
      </p:sp>
      <p:sp>
        <p:nvSpPr>
          <p:cNvPr id="29" name="Content Placeholder 2">
            <a:extLst>
              <a:ext uri="{FF2B5EF4-FFF2-40B4-BE49-F238E27FC236}">
                <a16:creationId xmlns:a16="http://schemas.microsoft.com/office/drawing/2014/main" id="{522C95B4-F451-454C-964B-8C767B6450FD}"/>
              </a:ext>
            </a:extLst>
          </p:cNvPr>
          <p:cNvSpPr txBox="1">
            <a:spLocks/>
          </p:cNvSpPr>
          <p:nvPr/>
        </p:nvSpPr>
        <p:spPr>
          <a:xfrm>
            <a:off x="1747027" y="3877255"/>
            <a:ext cx="2435115" cy="1613053"/>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685403"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El estudiante clasifica las escuelas para las que es elegible para asistir. BPS asigna una escuela según el algoritmo de asignación del distrito</a:t>
            </a:r>
            <a:r>
              <a:rPr kumimoji="0" lang="x-none" sz="1000" b="0" i="0" u="none" strike="noStrike" kern="1200" cap="none" spc="0" normalizeH="0" baseline="30000" noProof="0" dirty="0">
                <a:ln>
                  <a:noFill/>
                </a:ln>
                <a:solidFill>
                  <a:srgbClr val="2E2E38"/>
                </a:solidFill>
                <a:effectLst/>
                <a:uLnTx/>
                <a:uFillTx/>
                <a:latin typeface="EYInterstate Light" panose="02000506000000020004" pitchFamily="2" charset="0"/>
                <a:ea typeface="+mn-ea"/>
                <a:cs typeface="+mn-cs"/>
              </a:rPr>
              <a:t>1</a:t>
            </a:r>
            <a:r>
              <a:rPr kumimoji="0" lang="en-US" sz="1000" b="0" i="0" u="none" strike="noStrike" kern="1200" cap="none" spc="0" normalizeH="0" noProof="0" dirty="0">
                <a:ln>
                  <a:noFill/>
                </a:ln>
                <a:solidFill>
                  <a:srgbClr val="2E2E38"/>
                </a:solidFill>
                <a:effectLst/>
                <a:uLnTx/>
                <a:uFillTx/>
                <a:latin typeface="EYInterstate Light" panose="02000506000000020004" pitchFamily="2" charset="0"/>
                <a:ea typeface="+mn-ea"/>
                <a:cs typeface="+mn-cs"/>
              </a:rPr>
              <a:t>.</a:t>
            </a:r>
          </a:p>
          <a:p>
            <a:pPr marL="108000" marR="0" lvl="0" indent="-108000" algn="l" defTabSz="685403"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Los hablantes no nativos de inglés reciben una lista de escuelas elegibles, según la dirección del hogar y las escuelas con los servicios correspondientes</a:t>
            </a:r>
            <a:r>
              <a:rPr kumimoji="0" lang="en-US"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108000" marR="0" lvl="0" indent="-108000" algn="l" defTabSz="685403" rtl="0" eaLnBrk="1" fontAlgn="auto" latinLnBrk="0" hangingPunct="1">
              <a:lnSpc>
                <a:spcPct val="92000"/>
              </a:lnSpc>
              <a:spcBef>
                <a:spcPct val="200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Si el estudiante tiene IEP, el Departamento de Educación Especial de BPS maneja la asignación del estudiante en función de sus necesidades</a:t>
            </a:r>
            <a:r>
              <a:rPr kumimoji="0" lang="en-US"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cxnSp>
        <p:nvCxnSpPr>
          <p:cNvPr id="76" name="Straight Connector 75">
            <a:extLst>
              <a:ext uri="{FF2B5EF4-FFF2-40B4-BE49-F238E27FC236}">
                <a16:creationId xmlns:a16="http://schemas.microsoft.com/office/drawing/2014/main" id="{6B2BCEB8-06C8-47A5-A654-1B6DAFBC706E}"/>
              </a:ext>
              <a:ext uri="{C183D7F6-B498-43B3-948B-1728B52AA6E4}">
                <adec:decorative xmlns:adec="http://schemas.microsoft.com/office/drawing/2017/decorative" val="1"/>
              </a:ext>
            </a:extLst>
          </p:cNvPr>
          <p:cNvCxnSpPr>
            <a:cxnSpLocks/>
          </p:cNvCxnSpPr>
          <p:nvPr/>
        </p:nvCxnSpPr>
        <p:spPr>
          <a:xfrm>
            <a:off x="4360266" y="1563889"/>
            <a:ext cx="0" cy="4114454"/>
          </a:xfrm>
          <a:prstGeom prst="line">
            <a:avLst/>
          </a:prstGeom>
          <a:ln w="19050">
            <a:solidFill>
              <a:schemeClr val="tx2"/>
            </a:solidFill>
            <a:prstDash val="lgDash"/>
            <a:tailEnd type="none"/>
          </a:ln>
        </p:spPr>
        <p:style>
          <a:lnRef idx="1">
            <a:schemeClr val="accent1"/>
          </a:lnRef>
          <a:fillRef idx="0">
            <a:schemeClr val="accent1"/>
          </a:fillRef>
          <a:effectRef idx="0">
            <a:schemeClr val="accent1"/>
          </a:effectRef>
          <a:fontRef idx="minor">
            <a:schemeClr val="tx1"/>
          </a:fontRef>
        </p:style>
      </p:cxnSp>
      <p:sp>
        <p:nvSpPr>
          <p:cNvPr id="74" name="Arrow: Chevron 73">
            <a:extLst>
              <a:ext uri="{FF2B5EF4-FFF2-40B4-BE49-F238E27FC236}">
                <a16:creationId xmlns:a16="http://schemas.microsoft.com/office/drawing/2014/main" id="{6A294B26-2A64-43E8-90A4-5ADF184EE49F}"/>
              </a:ext>
            </a:extLst>
          </p:cNvPr>
          <p:cNvSpPr/>
          <p:nvPr/>
        </p:nvSpPr>
        <p:spPr>
          <a:xfrm>
            <a:off x="4596373" y="1034846"/>
            <a:ext cx="4821231" cy="529389"/>
          </a:xfrm>
          <a:prstGeom prst="chevron">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Inscripto en BPS</a:t>
            </a:r>
          </a:p>
        </p:txBody>
      </p:sp>
      <p:sp>
        <p:nvSpPr>
          <p:cNvPr id="10" name="Rectangle 9">
            <a:extLst>
              <a:ext uri="{FF2B5EF4-FFF2-40B4-BE49-F238E27FC236}">
                <a16:creationId xmlns:a16="http://schemas.microsoft.com/office/drawing/2014/main" id="{0881126B-5B1D-435F-ADE7-B549E3BDE6A4}"/>
              </a:ext>
            </a:extLst>
          </p:cNvPr>
          <p:cNvSpPr/>
          <p:nvPr/>
        </p:nvSpPr>
        <p:spPr>
          <a:xfrm>
            <a:off x="4596375" y="1596594"/>
            <a:ext cx="4821227" cy="4114108"/>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Puede ocurrir o no para cada estudiante, dependiendo de las circunstancias individuales</a:t>
            </a:r>
          </a:p>
        </p:txBody>
      </p:sp>
      <p:pic>
        <p:nvPicPr>
          <p:cNvPr id="88" name="Graphic 87">
            <a:extLst>
              <a:ext uri="{FF2B5EF4-FFF2-40B4-BE49-F238E27FC236}">
                <a16:creationId xmlns:a16="http://schemas.microsoft.com/office/drawing/2014/main" id="{AFC8256B-9B99-4A6E-B68A-29B27838631E}"/>
              </a:ext>
              <a:ext uri="{C183D7F6-B498-43B3-948B-1728B52AA6E4}">
                <adec:decorative xmlns:adec="http://schemas.microsoft.com/office/drawing/2017/decorative" val="1"/>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085479" y="2042076"/>
            <a:ext cx="434092" cy="434092"/>
          </a:xfrm>
          <a:prstGeom prst="rect">
            <a:avLst/>
          </a:prstGeom>
        </p:spPr>
      </p:pic>
      <p:sp>
        <p:nvSpPr>
          <p:cNvPr id="36" name="Text box_6380437966284293644">
            <a:extLst>
              <a:ext uri="{FF2B5EF4-FFF2-40B4-BE49-F238E27FC236}">
                <a16:creationId xmlns:a16="http://schemas.microsoft.com/office/drawing/2014/main" id="{B50BEDCF-52B0-4F7C-B090-D4CB5BD2A75D}"/>
              </a:ext>
            </a:extLst>
          </p:cNvPr>
          <p:cNvSpPr/>
          <p:nvPr>
            <p:custDataLst>
              <p:tags r:id="rId4"/>
            </p:custDataLst>
          </p:nvPr>
        </p:nvSpPr>
        <p:spPr>
          <a:xfrm>
            <a:off x="4622515" y="2507098"/>
            <a:ext cx="1572545"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Funcionamiento puntual </a:t>
            </a:r>
            <a:br>
              <a:rPr kumimoji="0" lang="en-US"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del autobús matutino</a:t>
            </a:r>
          </a:p>
        </p:txBody>
      </p:sp>
      <p:sp>
        <p:nvSpPr>
          <p:cNvPr id="40" name="Content Placeholder 2">
            <a:extLst>
              <a:ext uri="{FF2B5EF4-FFF2-40B4-BE49-F238E27FC236}">
                <a16:creationId xmlns:a16="http://schemas.microsoft.com/office/drawing/2014/main" id="{180C6522-B69F-46C4-8884-9BC89E9AF949}"/>
              </a:ext>
            </a:extLst>
          </p:cNvPr>
          <p:cNvSpPr txBox="1">
            <a:spLocks/>
          </p:cNvSpPr>
          <p:nvPr/>
        </p:nvSpPr>
        <p:spPr>
          <a:xfrm>
            <a:off x="4713039" y="2946626"/>
            <a:ext cx="1535361"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Los estudiantes son asignados a las paradas de autobús y viajan en el autobús a la escuela, si corresponde</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13" name="Graphic 12">
            <a:extLst>
              <a:ext uri="{FF2B5EF4-FFF2-40B4-BE49-F238E27FC236}">
                <a16:creationId xmlns:a16="http://schemas.microsoft.com/office/drawing/2014/main" id="{73FE8184-42F5-492D-9362-94914F0CED1E}"/>
              </a:ext>
              <a:ext uri="{C183D7F6-B498-43B3-948B-1728B52AA6E4}">
                <adec:decorative xmlns:adec="http://schemas.microsoft.com/office/drawing/2017/decorative" val="1"/>
              </a:ext>
            </a:extLst>
          </p:cNvPr>
          <p:cNvPicPr>
            <a:picLocks noChangeAspect="1"/>
          </p:cNvPicPr>
          <p:nvPr/>
        </p:nvPicPr>
        <p:blipFill>
          <a:blip r:embed="rId22" cstate="print">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6808856" y="2042076"/>
            <a:ext cx="434092" cy="434092"/>
          </a:xfrm>
          <a:prstGeom prst="rect">
            <a:avLst/>
          </a:prstGeom>
        </p:spPr>
      </p:pic>
      <p:sp>
        <p:nvSpPr>
          <p:cNvPr id="45" name="Text box_6380437966284293644">
            <a:extLst>
              <a:ext uri="{FF2B5EF4-FFF2-40B4-BE49-F238E27FC236}">
                <a16:creationId xmlns:a16="http://schemas.microsoft.com/office/drawing/2014/main" id="{056283D9-0D6E-4B0B-A79D-6BE9001CD905}"/>
              </a:ext>
            </a:extLst>
          </p:cNvPr>
          <p:cNvSpPr/>
          <p:nvPr>
            <p:custDataLst>
              <p:tags r:id="rId5"/>
            </p:custDataLst>
          </p:nvPr>
        </p:nvSpPr>
        <p:spPr>
          <a:xfrm>
            <a:off x="6375637" y="2514792"/>
            <a:ext cx="1264770"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Quejas de las familias</a:t>
            </a:r>
          </a:p>
        </p:txBody>
      </p:sp>
      <p:sp>
        <p:nvSpPr>
          <p:cNvPr id="46" name="Content Placeholder 2">
            <a:extLst>
              <a:ext uri="{FF2B5EF4-FFF2-40B4-BE49-F238E27FC236}">
                <a16:creationId xmlns:a16="http://schemas.microsoft.com/office/drawing/2014/main" id="{07ABD6A5-60BA-48C0-BB37-0B904964E99C}"/>
              </a:ext>
            </a:extLst>
          </p:cNvPr>
          <p:cNvSpPr txBox="1">
            <a:spLocks/>
          </p:cNvSpPr>
          <p:nvPr/>
        </p:nvSpPr>
        <p:spPr>
          <a:xfrm>
            <a:off x="6407973" y="2946626"/>
            <a:ext cx="1424455"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padre/madre/tutor puede presentar quejas a BPS durante el año escolar</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92" name="Graphic 91" descr="Leyenda de participación en programas">
            <a:extLst>
              <a:ext uri="{FF2B5EF4-FFF2-40B4-BE49-F238E27FC236}">
                <a16:creationId xmlns:a16="http://schemas.microsoft.com/office/drawing/2014/main" id="{E4235D40-3F4B-44B6-84B7-199E83CDBAA6}"/>
              </a:ext>
              <a:ext uri="{C183D7F6-B498-43B3-948B-1728B52AA6E4}">
                <adec:decorative xmlns:adec="http://schemas.microsoft.com/office/drawing/2017/decorative" val="0"/>
              </a:ext>
            </a:extLst>
          </p:cNvPr>
          <p:cNvPicPr>
            <a:picLocks noChangeAspect="1"/>
          </p:cNvPicPr>
          <p:nvPr/>
        </p:nvPicPr>
        <p:blipFill>
          <a:blip r:embed="rId24" cstate="print">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8481866" y="2042076"/>
            <a:ext cx="434092" cy="434092"/>
          </a:xfrm>
          <a:prstGeom prst="rect">
            <a:avLst/>
          </a:prstGeom>
        </p:spPr>
      </p:pic>
      <p:sp>
        <p:nvSpPr>
          <p:cNvPr id="38" name="Text box_6380437966284293644">
            <a:extLst>
              <a:ext uri="{FF2B5EF4-FFF2-40B4-BE49-F238E27FC236}">
                <a16:creationId xmlns:a16="http://schemas.microsoft.com/office/drawing/2014/main" id="{B27D7163-C2D8-4643-9C4B-DE2695C889E9}"/>
              </a:ext>
            </a:extLst>
          </p:cNvPr>
          <p:cNvSpPr/>
          <p:nvPr>
            <p:custDataLst>
              <p:tags r:id="rId6"/>
            </p:custDataLst>
          </p:nvPr>
        </p:nvSpPr>
        <p:spPr>
          <a:xfrm>
            <a:off x="8109041" y="2507098"/>
            <a:ext cx="1187825"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Evaluaciones de </a:t>
            </a:r>
            <a:br>
              <a:rPr kumimoji="0" lang="en-US"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educación especial</a:t>
            </a:r>
          </a:p>
        </p:txBody>
      </p:sp>
      <p:sp>
        <p:nvSpPr>
          <p:cNvPr id="43" name="Content Placeholder 2">
            <a:extLst>
              <a:ext uri="{FF2B5EF4-FFF2-40B4-BE49-F238E27FC236}">
                <a16:creationId xmlns:a16="http://schemas.microsoft.com/office/drawing/2014/main" id="{BAE9C27D-5905-4849-8CE5-66171576A49D}"/>
              </a:ext>
            </a:extLst>
          </p:cNvPr>
          <p:cNvSpPr txBox="1">
            <a:spLocks/>
          </p:cNvSpPr>
          <p:nvPr/>
        </p:nvSpPr>
        <p:spPr>
          <a:xfrm>
            <a:off x="8102907" y="2946626"/>
            <a:ext cx="1200094"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685403"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Cuando corresponda, el padre/madre/tutor o el maestro pueden referir al estudiante para un IEP</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94" name="Graphic 93">
            <a:extLst>
              <a:ext uri="{FF2B5EF4-FFF2-40B4-BE49-F238E27FC236}">
                <a16:creationId xmlns:a16="http://schemas.microsoft.com/office/drawing/2014/main" id="{22DA11EC-1717-4228-AA43-C5DB45CA75F3}"/>
              </a:ext>
              <a:ext uri="{C183D7F6-B498-43B3-948B-1728B52AA6E4}">
                <adec:decorative xmlns:adec="http://schemas.microsoft.com/office/drawing/2017/decorative" val="1"/>
              </a:ext>
            </a:extLst>
          </p:cNvPr>
          <p:cNvPicPr>
            <a:picLocks noChangeAspect="1"/>
          </p:cNvPicPr>
          <p:nvPr/>
        </p:nvPicPr>
        <p:blipFill>
          <a:blip r:embed="rId26" cstate="print">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a:off x="5874518" y="4062200"/>
            <a:ext cx="434092" cy="434092"/>
          </a:xfrm>
          <a:prstGeom prst="rect">
            <a:avLst/>
          </a:prstGeom>
        </p:spPr>
      </p:pic>
      <p:sp>
        <p:nvSpPr>
          <p:cNvPr id="37" name="Text box_6380437966284293644">
            <a:extLst>
              <a:ext uri="{FF2B5EF4-FFF2-40B4-BE49-F238E27FC236}">
                <a16:creationId xmlns:a16="http://schemas.microsoft.com/office/drawing/2014/main" id="{A313E3F5-EDE5-4E41-B368-073B96CB91B8}"/>
              </a:ext>
            </a:extLst>
          </p:cNvPr>
          <p:cNvSpPr/>
          <p:nvPr>
            <p:custDataLst>
              <p:tags r:id="rId7"/>
            </p:custDataLst>
          </p:nvPr>
        </p:nvSpPr>
        <p:spPr>
          <a:xfrm>
            <a:off x="5464174" y="4534916"/>
            <a:ext cx="1211871"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Incidentes disciplinarios</a:t>
            </a:r>
          </a:p>
        </p:txBody>
      </p:sp>
      <p:sp>
        <p:nvSpPr>
          <p:cNvPr id="41" name="Content Placeholder 2">
            <a:extLst>
              <a:ext uri="{FF2B5EF4-FFF2-40B4-BE49-F238E27FC236}">
                <a16:creationId xmlns:a16="http://schemas.microsoft.com/office/drawing/2014/main" id="{C0B4D494-1D94-4427-8889-21E050BD649E}"/>
              </a:ext>
            </a:extLst>
          </p:cNvPr>
          <p:cNvSpPr txBox="1">
            <a:spLocks/>
          </p:cNvSpPr>
          <p:nvPr/>
        </p:nvSpPr>
        <p:spPr>
          <a:xfrm>
            <a:off x="5470061" y="4833400"/>
            <a:ext cx="1430271"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estudiante puede enfrentar una sanción disciplinaria basada en el comportamiento</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pic>
        <p:nvPicPr>
          <p:cNvPr id="90" name="Graphic 89">
            <a:extLst>
              <a:ext uri="{FF2B5EF4-FFF2-40B4-BE49-F238E27FC236}">
                <a16:creationId xmlns:a16="http://schemas.microsoft.com/office/drawing/2014/main" id="{010D9B56-5E23-46D9-A1C9-E9F8E5684E66}"/>
              </a:ext>
              <a:ext uri="{C183D7F6-B498-43B3-948B-1728B52AA6E4}">
                <adec:decorative xmlns:adec="http://schemas.microsoft.com/office/drawing/2017/decorative" val="1"/>
              </a:ext>
            </a:extLst>
          </p:cNvPr>
          <p:cNvPicPr>
            <a:picLocks noChangeAspect="1"/>
          </p:cNvPicPr>
          <p:nvPr/>
        </p:nvPicPr>
        <p:blipFill>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7615383" y="4062200"/>
            <a:ext cx="434092" cy="434092"/>
          </a:xfrm>
          <a:prstGeom prst="rect">
            <a:avLst/>
          </a:prstGeom>
        </p:spPr>
      </p:pic>
      <p:sp>
        <p:nvSpPr>
          <p:cNvPr id="39" name="Text box_6380437966284293644">
            <a:extLst>
              <a:ext uri="{FF2B5EF4-FFF2-40B4-BE49-F238E27FC236}">
                <a16:creationId xmlns:a16="http://schemas.microsoft.com/office/drawing/2014/main" id="{3872D331-D08C-48C3-9CB5-184B8E722F8D}"/>
              </a:ext>
            </a:extLst>
          </p:cNvPr>
          <p:cNvSpPr/>
          <p:nvPr>
            <p:custDataLst>
              <p:tags r:id="rId8"/>
            </p:custDataLst>
          </p:nvPr>
        </p:nvSpPr>
        <p:spPr>
          <a:xfrm>
            <a:off x="7406831" y="4534916"/>
            <a:ext cx="851195"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N" sz="1100" i="1">
                <a:solidFill>
                  <a:srgbClr val="2E2E38"/>
                </a:solidFill>
                <a:latin typeface="EYInterstate Light" panose="02000506000000020004" pitchFamily="2" charset="0"/>
              </a:rPr>
              <a:t>R</a:t>
            </a:r>
            <a:r>
              <a:rPr kumimoji="0" lang="en-IN" sz="1100" b="0" i="1"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estricciones</a:t>
            </a:r>
            <a:endPar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42" name="Content Placeholder 2">
            <a:extLst>
              <a:ext uri="{FF2B5EF4-FFF2-40B4-BE49-F238E27FC236}">
                <a16:creationId xmlns:a16="http://schemas.microsoft.com/office/drawing/2014/main" id="{5CEAC651-7B9C-4EA7-82FB-67CCABFFBA66}"/>
              </a:ext>
            </a:extLst>
          </p:cNvPr>
          <p:cNvSpPr txBox="1">
            <a:spLocks/>
          </p:cNvSpPr>
          <p:nvPr/>
        </p:nvSpPr>
        <p:spPr>
          <a:xfrm>
            <a:off x="7232380" y="4833400"/>
            <a:ext cx="1470573" cy="73693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08000" marR="0" lvl="0" indent="-108000" algn="l" defTabSz="914400" rtl="0" eaLnBrk="1" fontAlgn="auto" latinLnBrk="0" hangingPunct="1">
              <a:lnSpc>
                <a:spcPct val="100000"/>
              </a:lnSpc>
              <a:spcBef>
                <a:spcPct val="200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El estudiante puede ser contenido si representa una amenaza para sí mismo o para otros</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cxnSp>
        <p:nvCxnSpPr>
          <p:cNvPr id="78" name="Straight Connector 77">
            <a:extLst>
              <a:ext uri="{FF2B5EF4-FFF2-40B4-BE49-F238E27FC236}">
                <a16:creationId xmlns:a16="http://schemas.microsoft.com/office/drawing/2014/main" id="{5FAE5D5F-26F8-47F7-9CE4-1C1511F4B3CE}"/>
              </a:ext>
              <a:ext uri="{C183D7F6-B498-43B3-948B-1728B52AA6E4}">
                <adec:decorative xmlns:adec="http://schemas.microsoft.com/office/drawing/2017/decorative" val="1"/>
              </a:ext>
            </a:extLst>
          </p:cNvPr>
          <p:cNvCxnSpPr>
            <a:cxnSpLocks/>
          </p:cNvCxnSpPr>
          <p:nvPr/>
        </p:nvCxnSpPr>
        <p:spPr>
          <a:xfrm>
            <a:off x="9648646" y="1548500"/>
            <a:ext cx="0" cy="4114454"/>
          </a:xfrm>
          <a:prstGeom prst="line">
            <a:avLst/>
          </a:prstGeom>
          <a:ln w="19050">
            <a:solidFill>
              <a:schemeClr val="tx2"/>
            </a:solidFill>
            <a:prstDash val="lgDash"/>
            <a:tailEnd type="none"/>
          </a:ln>
        </p:spPr>
        <p:style>
          <a:lnRef idx="1">
            <a:schemeClr val="accent1"/>
          </a:lnRef>
          <a:fillRef idx="0">
            <a:schemeClr val="accent1"/>
          </a:fillRef>
          <a:effectRef idx="0">
            <a:schemeClr val="accent1"/>
          </a:effectRef>
          <a:fontRef idx="minor">
            <a:schemeClr val="tx1"/>
          </a:fontRef>
        </p:style>
      </p:cxnSp>
      <p:sp>
        <p:nvSpPr>
          <p:cNvPr id="75" name="Arrow: Chevron 74">
            <a:extLst>
              <a:ext uri="{FF2B5EF4-FFF2-40B4-BE49-F238E27FC236}">
                <a16:creationId xmlns:a16="http://schemas.microsoft.com/office/drawing/2014/main" id="{974F9D67-CE9E-410B-A3FD-B2940FFF7F21}"/>
              </a:ext>
            </a:extLst>
          </p:cNvPr>
          <p:cNvSpPr/>
          <p:nvPr/>
        </p:nvSpPr>
        <p:spPr>
          <a:xfrm>
            <a:off x="9854491" y="1034500"/>
            <a:ext cx="1913060" cy="529389"/>
          </a:xfrm>
          <a:prstGeom prst="chevron">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Salida de BPS</a:t>
            </a:r>
          </a:p>
        </p:txBody>
      </p:sp>
      <p:pic>
        <p:nvPicPr>
          <p:cNvPr id="100" name="Graphic 99" descr="Leyenda de inscripción y egreso">
            <a:extLst>
              <a:ext uri="{FF2B5EF4-FFF2-40B4-BE49-F238E27FC236}">
                <a16:creationId xmlns:a16="http://schemas.microsoft.com/office/drawing/2014/main" id="{2B42405E-0E68-4A30-8489-D07805659B35}"/>
              </a:ext>
              <a:ext uri="{C183D7F6-B498-43B3-948B-1728B52AA6E4}">
                <adec:decorative xmlns:adec="http://schemas.microsoft.com/office/drawing/2017/decorative" val="0"/>
              </a:ext>
            </a:extLst>
          </p:cNvPr>
          <p:cNvPicPr>
            <a:picLocks noChangeAspect="1"/>
          </p:cNvPicPr>
          <p:nvPr/>
        </p:nvPicPr>
        <p:blipFill>
          <a:blip r:embed="rId30" cstate="print">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10471377" y="2381588"/>
            <a:ext cx="434092" cy="434092"/>
          </a:xfrm>
          <a:prstGeom prst="rect">
            <a:avLst/>
          </a:prstGeom>
        </p:spPr>
      </p:pic>
      <p:sp>
        <p:nvSpPr>
          <p:cNvPr id="72" name="Text box_6380437966284293644">
            <a:extLst>
              <a:ext uri="{FF2B5EF4-FFF2-40B4-BE49-F238E27FC236}">
                <a16:creationId xmlns:a16="http://schemas.microsoft.com/office/drawing/2014/main" id="{64544ACC-FB16-44DB-AAB4-F9CA0C747253}"/>
              </a:ext>
            </a:extLst>
          </p:cNvPr>
          <p:cNvSpPr/>
          <p:nvPr>
            <p:custDataLst>
              <p:tags r:id="rId9"/>
            </p:custDataLst>
          </p:nvPr>
        </p:nvSpPr>
        <p:spPr>
          <a:xfrm>
            <a:off x="10334962" y="2798926"/>
            <a:ext cx="706925"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Graduación</a:t>
            </a:r>
          </a:p>
        </p:txBody>
      </p:sp>
      <p:sp>
        <p:nvSpPr>
          <p:cNvPr id="77" name="Text box_6380437966284293644">
            <a:extLst>
              <a:ext uri="{FF2B5EF4-FFF2-40B4-BE49-F238E27FC236}">
                <a16:creationId xmlns:a16="http://schemas.microsoft.com/office/drawing/2014/main" id="{AB989B07-5B09-467E-AE79-7155292354AE}"/>
              </a:ext>
            </a:extLst>
          </p:cNvPr>
          <p:cNvSpPr/>
          <p:nvPr>
            <p:custDataLst>
              <p:tags r:id="rId10"/>
            </p:custDataLst>
          </p:nvPr>
        </p:nvSpPr>
        <p:spPr>
          <a:xfrm>
            <a:off x="10589839" y="3264357"/>
            <a:ext cx="197170"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O</a:t>
            </a:r>
          </a:p>
        </p:txBody>
      </p:sp>
      <p:pic>
        <p:nvPicPr>
          <p:cNvPr id="98" name="Graphic 97" descr="Leyenda de inscripción y egreso">
            <a:extLst>
              <a:ext uri="{FF2B5EF4-FFF2-40B4-BE49-F238E27FC236}">
                <a16:creationId xmlns:a16="http://schemas.microsoft.com/office/drawing/2014/main" id="{7D154B15-E0A0-4439-A477-0D080EADBCB4}"/>
              </a:ext>
              <a:ext uri="{C183D7F6-B498-43B3-948B-1728B52AA6E4}">
                <adec:decorative xmlns:adec="http://schemas.microsoft.com/office/drawing/2017/decorative" val="0"/>
              </a:ext>
            </a:extLst>
          </p:cNvPr>
          <p:cNvPicPr>
            <a:picLocks noChangeAspect="1"/>
          </p:cNvPicPr>
          <p:nvPr/>
        </p:nvPicPr>
        <p:blipFill>
          <a:blip r:embed="rId32" cstate="print">
            <a:extLst>
              <a:ext uri="{28A0092B-C50C-407E-A947-70E740481C1C}">
                <a14:useLocalDpi xmlns:a14="http://schemas.microsoft.com/office/drawing/2010/main" val="0"/>
              </a:ext>
              <a:ext uri="{96DAC541-7B7A-43D3-8B79-37D633B846F1}">
                <asvg:svgBlip xmlns:asvg="http://schemas.microsoft.com/office/drawing/2016/SVG/main" r:embed="rId33"/>
              </a:ext>
            </a:extLst>
          </a:blip>
          <a:stretch>
            <a:fillRect/>
          </a:stretch>
        </p:blipFill>
        <p:spPr>
          <a:xfrm>
            <a:off x="10471377" y="3729403"/>
            <a:ext cx="434092" cy="434092"/>
          </a:xfrm>
          <a:prstGeom prst="rect">
            <a:avLst/>
          </a:prstGeom>
        </p:spPr>
      </p:pic>
      <p:sp>
        <p:nvSpPr>
          <p:cNvPr id="73" name="Text box_6380437966284293644">
            <a:extLst>
              <a:ext uri="{FF2B5EF4-FFF2-40B4-BE49-F238E27FC236}">
                <a16:creationId xmlns:a16="http://schemas.microsoft.com/office/drawing/2014/main" id="{E13CFCFA-EC7A-4B2E-A84C-308E8BB0C9B4}"/>
              </a:ext>
            </a:extLst>
          </p:cNvPr>
          <p:cNvSpPr/>
          <p:nvPr>
            <p:custDataLst>
              <p:tags r:id="rId11"/>
            </p:custDataLst>
          </p:nvPr>
        </p:nvSpPr>
        <p:spPr>
          <a:xfrm>
            <a:off x="10013559" y="4290051"/>
            <a:ext cx="1349728" cy="1692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Baja de BPS</a:t>
            </a:r>
          </a:p>
        </p:txBody>
      </p:sp>
      <p:sp>
        <p:nvSpPr>
          <p:cNvPr id="119" name="Rectangle 118">
            <a:extLst>
              <a:ext uri="{FF2B5EF4-FFF2-40B4-BE49-F238E27FC236}">
                <a16:creationId xmlns:a16="http://schemas.microsoft.com/office/drawing/2014/main" id="{4EBBBF82-B160-4987-A1A6-E8E36454D140}"/>
              </a:ext>
              <a:ext uri="{C183D7F6-B498-43B3-948B-1728B52AA6E4}">
                <adec:decorative xmlns:adec="http://schemas.microsoft.com/office/drawing/2017/decorative" val="1"/>
              </a:ext>
            </a:extLst>
          </p:cNvPr>
          <p:cNvSpPr/>
          <p:nvPr/>
        </p:nvSpPr>
        <p:spPr bwMode="auto">
          <a:xfrm>
            <a:off x="142173" y="5932418"/>
            <a:ext cx="6166437" cy="487273"/>
          </a:xfrm>
          <a:prstGeom prst="rect">
            <a:avLst/>
          </a:prstGeom>
          <a:solidFill>
            <a:schemeClr val="tx1"/>
          </a:solidFill>
          <a:ln w="6350" cap="flat" cmpd="sng" algn="ctr">
            <a:solidFill>
              <a:srgbClr val="747480"/>
            </a:solidFill>
            <a:prstDash val="solid"/>
            <a:round/>
            <a:headEnd type="none" w="med" len="med"/>
            <a:tailEnd type="none" w="med" len="med"/>
          </a:ln>
          <a:effectLst/>
        </p:spPr>
        <p:txBody>
          <a:bodyPr vert="horz" wrap="square" lIns="68544" tIns="34272" rIns="68544" bIns="34272" numCol="1" rtlCol="0" anchor="t" anchorCtr="0" compatLnSpc="1">
            <a:prstTxWarp prst="textNoShape">
              <a:avLst/>
            </a:prstTxWarp>
          </a:bodyPr>
          <a:lstStyle/>
          <a:p>
            <a:pPr marL="0" marR="0" lvl="0" indent="0" algn="l" defTabSz="685457" rtl="0" eaLnBrk="1" fontAlgn="base" latinLnBrk="0" hangingPunct="1">
              <a:lnSpc>
                <a:spcPct val="100000"/>
              </a:lnSpc>
              <a:spcBef>
                <a:spcPts val="600"/>
              </a:spcBef>
              <a:spcAft>
                <a:spcPts val="0"/>
              </a:spcAft>
              <a:buClrTx/>
              <a:buSzTx/>
              <a:buFontTx/>
              <a:buNone/>
              <a:tabLst/>
              <a:defRPr/>
            </a:pPr>
            <a:r>
              <a:rPr kumimoji="0" lang="x-none" sz="900" b="1"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90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endParaRPr>
          </a:p>
          <a:p>
            <a:pPr marL="0" marR="0" lvl="0" indent="0" algn="l" defTabSz="685457" rtl="0" eaLnBrk="1" fontAlgn="base" latinLnBrk="0" hangingPunct="1">
              <a:lnSpc>
                <a:spcPct val="100000"/>
              </a:lnSpc>
              <a:spcBef>
                <a:spcPts val="600"/>
              </a:spcBef>
              <a:spcAft>
                <a:spcPts val="0"/>
              </a:spcAft>
              <a:buClrTx/>
              <a:buSzTx/>
              <a:buFontTx/>
              <a:buNone/>
              <a:tabLst/>
              <a:defRPr/>
            </a:pPr>
            <a:endParaRPr kumimoji="0" lang="en-US" sz="60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2" name="Rectangle 111">
            <a:extLst>
              <a:ext uri="{FF2B5EF4-FFF2-40B4-BE49-F238E27FC236}">
                <a16:creationId xmlns:a16="http://schemas.microsoft.com/office/drawing/2014/main" id="{069A6BB8-56E7-4AC1-B0E0-6310CC03A2C3}"/>
              </a:ext>
              <a:ext uri="{C183D7F6-B498-43B3-948B-1728B52AA6E4}">
                <adec:decorative xmlns:adec="http://schemas.microsoft.com/office/drawing/2017/decorative" val="1"/>
              </a:ext>
            </a:extLst>
          </p:cNvPr>
          <p:cNvSpPr/>
          <p:nvPr/>
        </p:nvSpPr>
        <p:spPr bwMode="auto">
          <a:xfrm>
            <a:off x="749232" y="5990354"/>
            <a:ext cx="189549" cy="144009"/>
          </a:xfrm>
          <a:prstGeom prst="rect">
            <a:avLst/>
          </a:prstGeom>
          <a:solidFill>
            <a:srgbClr val="002060"/>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3" name="Rectangle 112">
            <a:extLst>
              <a:ext uri="{FF2B5EF4-FFF2-40B4-BE49-F238E27FC236}">
                <a16:creationId xmlns:a16="http://schemas.microsoft.com/office/drawing/2014/main" id="{E6693AD5-E7B9-427D-B097-7DEDDC60B63A}"/>
              </a:ext>
              <a:ext uri="{C183D7F6-B498-43B3-948B-1728B52AA6E4}">
                <adec:decorative xmlns:adec="http://schemas.microsoft.com/office/drawing/2017/decorative" val="1"/>
              </a:ext>
            </a:extLst>
          </p:cNvPr>
          <p:cNvSpPr/>
          <p:nvPr/>
        </p:nvSpPr>
        <p:spPr bwMode="auto">
          <a:xfrm>
            <a:off x="749232" y="6214176"/>
            <a:ext cx="189549" cy="144009"/>
          </a:xfrm>
          <a:prstGeom prst="rect">
            <a:avLst/>
          </a:prstGeom>
          <a:solidFill>
            <a:srgbClr val="0070C0"/>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09" name="Rectangle 108">
            <a:extLst>
              <a:ext uri="{FF2B5EF4-FFF2-40B4-BE49-F238E27FC236}">
                <a16:creationId xmlns:a16="http://schemas.microsoft.com/office/drawing/2014/main" id="{C5A0DFB5-A536-4454-B695-C357A8B44533}"/>
              </a:ext>
              <a:ext uri="{C183D7F6-B498-43B3-948B-1728B52AA6E4}">
                <adec:decorative xmlns:adec="http://schemas.microsoft.com/office/drawing/2017/decorative" val="1"/>
              </a:ext>
            </a:extLst>
          </p:cNvPr>
          <p:cNvSpPr>
            <a:spLocks/>
          </p:cNvSpPr>
          <p:nvPr/>
        </p:nvSpPr>
        <p:spPr bwMode="auto">
          <a:xfrm>
            <a:off x="944472" y="5955251"/>
            <a:ext cx="1807195" cy="712191"/>
          </a:xfrm>
          <a:prstGeom prst="rect">
            <a:avLst/>
          </a:prstGeom>
          <a:noFill/>
          <a:ln w="12700" cap="flat"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Lst>
        </p:spPr>
        <p:txBody>
          <a:bodyPr vert="horz" wrap="square" lIns="68544" tIns="34272" rIns="68544" bIns="34272" numCol="1" rtlCol="0" anchor="t" anchorCtr="0" compatLnSpc="1">
            <a:prstTxWarp prst="textNoShape">
              <a:avLst/>
            </a:prstTxWarp>
          </a:bodyPr>
          <a:lstStyle/>
          <a:p>
            <a:pPr marL="0" marR="0" lvl="0" indent="0" algn="l" defTabSz="685457" rtl="0" eaLnBrk="1" fontAlgn="base" latinLnBrk="0" hangingPunct="1">
              <a:lnSpc>
                <a:spcPct val="100000"/>
              </a:lnSpc>
              <a:spcBef>
                <a:spcPts val="600"/>
              </a:spcBef>
              <a:spcAft>
                <a:spcPct val="0"/>
              </a:spcAft>
              <a:buClrTx/>
              <a:buSzTx/>
              <a:buFontTx/>
              <a:buNone/>
              <a:tabLst/>
              <a:defRPr/>
            </a:pPr>
            <a:r>
              <a:rPr kumimoji="0" lang="x-none"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Inscripción y egreso</a:t>
            </a:r>
          </a:p>
          <a:p>
            <a:pPr marL="0" marR="0" lvl="0" indent="0" algn="l" defTabSz="685457" rtl="0" eaLnBrk="1" fontAlgn="base" latinLnBrk="0" hangingPunct="1">
              <a:lnSpc>
                <a:spcPct val="100000"/>
              </a:lnSpc>
              <a:spcBef>
                <a:spcPts val="600"/>
              </a:spcBef>
              <a:spcAft>
                <a:spcPct val="0"/>
              </a:spcAft>
              <a:buClrTx/>
              <a:buSzTx/>
              <a:buFontTx/>
              <a:buNone/>
              <a:tabLst/>
              <a:defRPr/>
            </a:pPr>
            <a:r>
              <a:rPr kumimoji="0" lang="x-none"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Participación en programas</a:t>
            </a:r>
          </a:p>
        </p:txBody>
      </p:sp>
      <p:sp>
        <p:nvSpPr>
          <p:cNvPr id="116" name="Rectangle 115">
            <a:extLst>
              <a:ext uri="{FF2B5EF4-FFF2-40B4-BE49-F238E27FC236}">
                <a16:creationId xmlns:a16="http://schemas.microsoft.com/office/drawing/2014/main" id="{0EBD3F3B-CC84-467C-9EBD-55E4FCE7CB45}"/>
              </a:ext>
              <a:ext uri="{C183D7F6-B498-43B3-948B-1728B52AA6E4}">
                <adec:decorative xmlns:adec="http://schemas.microsoft.com/office/drawing/2017/decorative" val="1"/>
              </a:ext>
            </a:extLst>
          </p:cNvPr>
          <p:cNvSpPr/>
          <p:nvPr/>
        </p:nvSpPr>
        <p:spPr bwMode="auto">
          <a:xfrm>
            <a:off x="2382677" y="5990354"/>
            <a:ext cx="189549" cy="144009"/>
          </a:xfrm>
          <a:prstGeom prst="rect">
            <a:avLst/>
          </a:prstGeom>
          <a:solidFill>
            <a:srgbClr val="7E40E9"/>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5" name="Rectangle 114">
            <a:extLst>
              <a:ext uri="{FF2B5EF4-FFF2-40B4-BE49-F238E27FC236}">
                <a16:creationId xmlns:a16="http://schemas.microsoft.com/office/drawing/2014/main" id="{C371AAAB-A6CD-4506-804F-0DDD8FB06360}"/>
              </a:ext>
              <a:ext uri="{C183D7F6-B498-43B3-948B-1728B52AA6E4}">
                <adec:decorative xmlns:adec="http://schemas.microsoft.com/office/drawing/2017/decorative" val="1"/>
              </a:ext>
            </a:extLst>
          </p:cNvPr>
          <p:cNvSpPr/>
          <p:nvPr/>
        </p:nvSpPr>
        <p:spPr bwMode="auto">
          <a:xfrm>
            <a:off x="2388708" y="6215718"/>
            <a:ext cx="189549" cy="144009"/>
          </a:xfrm>
          <a:prstGeom prst="rect">
            <a:avLst/>
          </a:prstGeom>
          <a:solidFill>
            <a:srgbClr val="CC0000"/>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1" name="Rectangle 110">
            <a:extLst>
              <a:ext uri="{FF2B5EF4-FFF2-40B4-BE49-F238E27FC236}">
                <a16:creationId xmlns:a16="http://schemas.microsoft.com/office/drawing/2014/main" id="{A0E17C89-CC04-49C7-BA69-C16E510DFBF9}"/>
              </a:ext>
              <a:ext uri="{C183D7F6-B498-43B3-948B-1728B52AA6E4}">
                <adec:decorative xmlns:adec="http://schemas.microsoft.com/office/drawing/2017/decorative" val="1"/>
              </a:ext>
            </a:extLst>
          </p:cNvPr>
          <p:cNvSpPr>
            <a:spLocks/>
          </p:cNvSpPr>
          <p:nvPr/>
        </p:nvSpPr>
        <p:spPr bwMode="auto">
          <a:xfrm>
            <a:off x="2581785" y="5944598"/>
            <a:ext cx="1341175" cy="487273"/>
          </a:xfrm>
          <a:prstGeom prst="rect">
            <a:avLst/>
          </a:prstGeom>
          <a:noFill/>
          <a:ln w="12700" cap="flat"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Lst>
        </p:spPr>
        <p:txBody>
          <a:bodyPr vert="horz" wrap="square" lIns="68544" tIns="34272" rIns="68544" bIns="34272" numCol="1" rtlCol="0" anchor="t" anchorCtr="0" compatLnSpc="1">
            <a:prstTxWarp prst="textNoShape">
              <a:avLst/>
            </a:prstTxWarp>
          </a:bodyPr>
          <a:lstStyle/>
          <a:p>
            <a:pPr marL="0" marR="0" lvl="0" indent="0" algn="l" defTabSz="685457" rtl="0" eaLnBrk="1" fontAlgn="base" latinLnBrk="0" hangingPunct="1">
              <a:lnSpc>
                <a:spcPct val="100000"/>
              </a:lnSpc>
              <a:spcBef>
                <a:spcPts val="600"/>
              </a:spcBef>
              <a:spcAft>
                <a:spcPts val="0"/>
              </a:spcAft>
              <a:buClrTx/>
              <a:buSzTx/>
              <a:buFontTx/>
              <a:buNone/>
              <a:tabLst/>
              <a:defRPr/>
            </a:pPr>
            <a:r>
              <a:rPr kumimoji="0" lang="x-none"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Funcionamiento puntual del autobús matutino</a:t>
            </a:r>
          </a:p>
          <a:p>
            <a:pPr marL="0" marR="0" lvl="0" indent="0" algn="l" defTabSz="685457" rtl="0" eaLnBrk="1" fontAlgn="base" latinLnBrk="0" hangingPunct="1">
              <a:lnSpc>
                <a:spcPct val="100000"/>
              </a:lnSpc>
              <a:spcAft>
                <a:spcPts val="0"/>
              </a:spcAft>
              <a:buClrTx/>
              <a:buSzTx/>
              <a:buFontTx/>
              <a:buNone/>
              <a:tabLst/>
              <a:defRPr/>
            </a:pPr>
            <a:r>
              <a:rPr kumimoji="0" lang="x-none"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Quejas de las familias</a:t>
            </a:r>
          </a:p>
          <a:p>
            <a:pPr marL="0" marR="0" lvl="0" indent="0" algn="l" defTabSz="685457" rtl="0" eaLnBrk="1" fontAlgn="base" latinLnBrk="0" hangingPunct="1">
              <a:lnSpc>
                <a:spcPct val="100000"/>
              </a:lnSpc>
              <a:spcBef>
                <a:spcPts val="600"/>
              </a:spcBef>
              <a:spcAft>
                <a:spcPts val="0"/>
              </a:spcAft>
              <a:buClrTx/>
              <a:buSzTx/>
              <a:buFontTx/>
              <a:buNone/>
              <a:tabLst/>
              <a:defRPr/>
            </a:pPr>
            <a:endParaRPr kumimoji="0" lang="en-US"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8" name="Rectangle 117">
            <a:extLst>
              <a:ext uri="{FF2B5EF4-FFF2-40B4-BE49-F238E27FC236}">
                <a16:creationId xmlns:a16="http://schemas.microsoft.com/office/drawing/2014/main" id="{C576447F-7B09-4C0D-A3D8-EA4172CB3691}"/>
              </a:ext>
              <a:ext uri="{C183D7F6-B498-43B3-948B-1728B52AA6E4}">
                <adec:decorative xmlns:adec="http://schemas.microsoft.com/office/drawing/2017/decorative" val="1"/>
              </a:ext>
            </a:extLst>
          </p:cNvPr>
          <p:cNvSpPr/>
          <p:nvPr/>
        </p:nvSpPr>
        <p:spPr bwMode="auto">
          <a:xfrm>
            <a:off x="3885448" y="5989523"/>
            <a:ext cx="189549" cy="144009"/>
          </a:xfrm>
          <a:prstGeom prst="rect">
            <a:avLst/>
          </a:prstGeom>
          <a:solidFill>
            <a:srgbClr val="1E783A"/>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7" name="Rectangle 116">
            <a:extLst>
              <a:ext uri="{FF2B5EF4-FFF2-40B4-BE49-F238E27FC236}">
                <a16:creationId xmlns:a16="http://schemas.microsoft.com/office/drawing/2014/main" id="{409EA914-7B51-4CE3-B9E8-4ABAAB4211A2}"/>
              </a:ext>
              <a:ext uri="{C183D7F6-B498-43B3-948B-1728B52AA6E4}">
                <adec:decorative xmlns:adec="http://schemas.microsoft.com/office/drawing/2017/decorative" val="1"/>
              </a:ext>
            </a:extLst>
          </p:cNvPr>
          <p:cNvSpPr/>
          <p:nvPr/>
        </p:nvSpPr>
        <p:spPr bwMode="auto">
          <a:xfrm>
            <a:off x="3885448" y="6219218"/>
            <a:ext cx="189549" cy="144009"/>
          </a:xfrm>
          <a:prstGeom prst="rect">
            <a:avLst/>
          </a:prstGeom>
          <a:solidFill>
            <a:srgbClr val="FF8021"/>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20" name="Rectangle 119">
            <a:extLst>
              <a:ext uri="{FF2B5EF4-FFF2-40B4-BE49-F238E27FC236}">
                <a16:creationId xmlns:a16="http://schemas.microsoft.com/office/drawing/2014/main" id="{410D5748-50DB-43E5-937D-B7D974DD76ED}"/>
              </a:ext>
              <a:ext uri="{C183D7F6-B498-43B3-948B-1728B52AA6E4}">
                <adec:decorative xmlns:adec="http://schemas.microsoft.com/office/drawing/2017/decorative" val="1"/>
              </a:ext>
            </a:extLst>
          </p:cNvPr>
          <p:cNvSpPr>
            <a:spLocks/>
          </p:cNvSpPr>
          <p:nvPr/>
        </p:nvSpPr>
        <p:spPr bwMode="auto">
          <a:xfrm>
            <a:off x="4034225" y="5936201"/>
            <a:ext cx="1939400" cy="529390"/>
          </a:xfrm>
          <a:prstGeom prst="rect">
            <a:avLst/>
          </a:prstGeom>
          <a:noFill/>
          <a:ln w="12700" cap="flat"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Lst>
        </p:spPr>
        <p:txBody>
          <a:bodyPr vert="horz" wrap="square" lIns="68544" tIns="34272" rIns="68544" bIns="34272" numCol="1" rtlCol="0" anchor="t" anchorCtr="0" compatLnSpc="1">
            <a:prstTxWarp prst="textNoShape">
              <a:avLst/>
            </a:prstTxWarp>
          </a:bodyPr>
          <a:lstStyle/>
          <a:p>
            <a:pPr marL="0" marR="0" lvl="0" indent="0" algn="l" defTabSz="685457" rtl="0" eaLnBrk="1" fontAlgn="base" latinLnBrk="0" hangingPunct="1">
              <a:lnSpc>
                <a:spcPct val="100000"/>
              </a:lnSpc>
              <a:spcBef>
                <a:spcPts val="600"/>
              </a:spcBef>
              <a:spcAft>
                <a:spcPts val="0"/>
              </a:spcAft>
              <a:buClrTx/>
              <a:buSzTx/>
              <a:buFontTx/>
              <a:buNone/>
              <a:tabLst/>
              <a:defRPr/>
            </a:pPr>
            <a:r>
              <a:rPr kumimoji="0" lang="x-none" sz="850" b="0" i="0" u="none" strike="noStrike" kern="0" cap="none" spc="-20" normalizeH="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Sanciones </a:t>
            </a:r>
            <a:br>
              <a:rPr kumimoji="0" lang="en-US" sz="850" b="0" i="0" u="none" strike="noStrike" kern="0" cap="none" spc="-20" normalizeH="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br>
            <a:r>
              <a:rPr kumimoji="0" lang="x-none" sz="850" b="0" i="0" u="none" strike="noStrike" kern="0" cap="none" spc="-20" normalizeH="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disciplinarias</a:t>
            </a:r>
          </a:p>
          <a:p>
            <a:pPr marL="0" marR="0" lvl="0" indent="0" algn="l" defTabSz="685457" rtl="0" eaLnBrk="1" fontAlgn="base" latinLnBrk="0" hangingPunct="1">
              <a:lnSpc>
                <a:spcPct val="100000"/>
              </a:lnSpc>
              <a:spcBef>
                <a:spcPts val="200"/>
              </a:spcBef>
              <a:spcAft>
                <a:spcPts val="0"/>
              </a:spcAft>
              <a:buClrTx/>
              <a:buSzTx/>
              <a:buFontTx/>
              <a:buNone/>
              <a:tabLst/>
              <a:defRPr/>
            </a:pPr>
            <a:r>
              <a:rPr lang="en-IN" sz="850" kern="0">
                <a:solidFill>
                  <a:srgbClr val="212121"/>
                </a:solidFill>
                <a:latin typeface="EYInterstate Light"/>
                <a:ea typeface="ヒラギノ角ゴ ProN W3" pitchFamily="-110" charset="-128"/>
                <a:cs typeface="ヒラギノ角ゴ ProN W3" pitchFamily="-110" charset="-128"/>
                <a:sym typeface="Arial" pitchFamily="-110" charset="0"/>
              </a:rPr>
              <a:t>R</a:t>
            </a:r>
            <a:r>
              <a:rPr kumimoji="0" lang="en-IN" sz="850" b="0" i="0" u="none" strike="noStrike" kern="0" cap="none" spc="0" normalizeH="0" baseline="0" noProof="0" err="1">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estricciones</a:t>
            </a:r>
            <a:endParaRPr kumimoji="0" lang="x-none" sz="85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114" name="Rectangle 113">
            <a:extLst>
              <a:ext uri="{FF2B5EF4-FFF2-40B4-BE49-F238E27FC236}">
                <a16:creationId xmlns:a16="http://schemas.microsoft.com/office/drawing/2014/main" id="{3C734039-7F34-4B2D-BA08-3698DD4FED77}"/>
              </a:ext>
              <a:ext uri="{C183D7F6-B498-43B3-948B-1728B52AA6E4}">
                <adec:decorative xmlns:adec="http://schemas.microsoft.com/office/drawing/2017/decorative" val="1"/>
              </a:ext>
            </a:extLst>
          </p:cNvPr>
          <p:cNvSpPr/>
          <p:nvPr/>
        </p:nvSpPr>
        <p:spPr bwMode="auto">
          <a:xfrm>
            <a:off x="5205386" y="5985929"/>
            <a:ext cx="189549" cy="144009"/>
          </a:xfrm>
          <a:prstGeom prst="rect">
            <a:avLst/>
          </a:prstGeom>
          <a:solidFill>
            <a:srgbClr val="FFA766"/>
          </a:solidFill>
          <a:ln w="1270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61" name="Rectangle 60">
            <a:extLst>
              <a:ext uri="{FF2B5EF4-FFF2-40B4-BE49-F238E27FC236}">
                <a16:creationId xmlns:a16="http://schemas.microsoft.com/office/drawing/2014/main" id="{921BFB3E-6400-424B-ACE0-FA1566AFA88E}"/>
              </a:ext>
              <a:ext uri="{C183D7F6-B498-43B3-948B-1728B52AA6E4}">
                <adec:decorative xmlns:adec="http://schemas.microsoft.com/office/drawing/2017/decorative" val="1"/>
              </a:ext>
            </a:extLst>
          </p:cNvPr>
          <p:cNvSpPr>
            <a:spLocks/>
          </p:cNvSpPr>
          <p:nvPr/>
        </p:nvSpPr>
        <p:spPr bwMode="auto">
          <a:xfrm>
            <a:off x="5407994" y="5946039"/>
            <a:ext cx="1297854" cy="404227"/>
          </a:xfrm>
          <a:prstGeom prst="rect">
            <a:avLst/>
          </a:prstGeom>
          <a:noFill/>
          <a:ln w="12700" cap="flat" cmpd="sng" algn="ctr">
            <a:no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Lst>
        </p:spPr>
        <p:txBody>
          <a:bodyPr vert="horz" wrap="square" lIns="68544" tIns="34272" rIns="68544" bIns="34272" numCol="1" rtlCol="0" anchor="t" anchorCtr="0" compatLnSpc="1">
            <a:prstTxWarp prst="textNoShape">
              <a:avLst/>
            </a:prstTxWarp>
          </a:bodyPr>
          <a:lstStyle/>
          <a:p>
            <a:pPr marL="0" marR="0" lvl="0" indent="0" algn="l" defTabSz="685457" rtl="0" eaLnBrk="1" fontAlgn="base" latinLnBrk="0" hangingPunct="1">
              <a:lnSpc>
                <a:spcPct val="100000"/>
              </a:lnSpc>
              <a:spcBef>
                <a:spcPts val="600"/>
              </a:spcBef>
              <a:spcAft>
                <a:spcPct val="0"/>
              </a:spcAft>
              <a:buClrTx/>
              <a:buSzTx/>
              <a:buFontTx/>
              <a:buNone/>
              <a:tabLst/>
              <a:defRPr/>
            </a:pPr>
            <a:r>
              <a:rPr kumimoji="0" lang="x-none" sz="1000" b="0" i="0" u="none" strike="noStrike" kern="0" cap="none" spc="0" normalizeH="0" baseline="0" noProof="0">
                <a:ln>
                  <a:noFill/>
                </a:ln>
                <a:solidFill>
                  <a:srgbClr val="212121"/>
                </a:solidFill>
                <a:effectLst/>
                <a:uLnTx/>
                <a:uFillTx/>
                <a:latin typeface="EYInterstate Light"/>
                <a:ea typeface="ヒラギノ角ゴ ProN W3" pitchFamily="-110" charset="-128"/>
                <a:cs typeface="ヒラギノ角ゴ ProN W3" pitchFamily="-110" charset="-128"/>
                <a:sym typeface="Arial" pitchFamily="-110" charset="0"/>
              </a:rPr>
              <a:t>Asignación</a:t>
            </a:r>
          </a:p>
        </p:txBody>
      </p:sp>
      <p:sp>
        <p:nvSpPr>
          <p:cNvPr id="121" name="footnote_63804626443749708722" descr="Nota al pie">
            <a:extLst>
              <a:ext uri="{FF2B5EF4-FFF2-40B4-BE49-F238E27FC236}">
                <a16:creationId xmlns:a16="http://schemas.microsoft.com/office/drawing/2014/main" id="{58E8FADF-E1DA-43B7-8487-AE996F918BE2}"/>
              </a:ext>
            </a:extLst>
          </p:cNvPr>
          <p:cNvSpPr txBox="1"/>
          <p:nvPr/>
        </p:nvSpPr>
        <p:spPr>
          <a:xfrm>
            <a:off x="7415832" y="5754049"/>
            <a:ext cx="4420583"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Si un estudiante se inscribe entre junio y diciembre, un especialista en asignaciones de BPS completará la asignación. De enero a mayo, los estudiantes son ubicados por el algoritmo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de asignación del distrito, y los especialistas en asignación luego finalizan las ubicaciones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65" name="TextBox 64">
            <a:extLst>
              <a:ext uri="{FF2B5EF4-FFF2-40B4-BE49-F238E27FC236}">
                <a16:creationId xmlns:a16="http://schemas.microsoft.com/office/drawing/2014/main" id="{301F6DD1-A446-4AA2-ADE8-EA6121F50BE2}"/>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dirty="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dirty="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7830489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4200"/>
            <a:ext cx="10978515" cy="590400"/>
          </a:xfrm>
        </p:spPr>
        <p:txBody>
          <a:bodyPr vert="horz"/>
          <a:lstStyle/>
          <a:p>
            <a:r>
              <a:rPr lang="x-none"/>
              <a:t>Limitaciones y </a:t>
            </a:r>
            <a:r>
              <a:rPr lang="en-US" err="1"/>
              <a:t>restricciones</a:t>
            </a:r>
            <a:endParaRPr lang="en-IN"/>
          </a:p>
        </p:txBody>
      </p: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p:txBody>
          <a:bodyPr/>
          <a:lstStyle/>
          <a:p>
            <a:pPr>
              <a:buClrTx/>
            </a:pPr>
            <a:r>
              <a:rPr lang="x-none" sz="1400"/>
              <a:t>Este informe (el </a:t>
            </a:r>
            <a:r>
              <a:rPr lang="en-US" sz="1400"/>
              <a:t>“</a:t>
            </a:r>
            <a:r>
              <a:rPr lang="x-none" sz="1400"/>
              <a:t>Informe</a:t>
            </a:r>
            <a:r>
              <a:rPr lang="en-US" sz="1400"/>
              <a:t>”</a:t>
            </a:r>
            <a:r>
              <a:rPr lang="x-none" sz="1400"/>
              <a:t>) ha sido elaborado por Ernst &amp; Young LLP (</a:t>
            </a:r>
            <a:r>
              <a:rPr lang="en-US" sz="1400"/>
              <a:t>“</a:t>
            </a:r>
            <a:r>
              <a:rPr lang="x-none" sz="1400"/>
              <a:t>EY</a:t>
            </a:r>
            <a:r>
              <a:rPr lang="en-US" sz="1400"/>
              <a:t>”</a:t>
            </a:r>
            <a:r>
              <a:rPr lang="x-none" sz="1400"/>
              <a:t> o </a:t>
            </a:r>
            <a:r>
              <a:rPr lang="en-US" sz="1400"/>
              <a:t>“</a:t>
            </a:r>
            <a:r>
              <a:rPr lang="x-none" sz="1400"/>
              <a:t>nosotros</a:t>
            </a:r>
            <a:r>
              <a:rPr lang="en-US" sz="1400"/>
              <a:t>”</a:t>
            </a:r>
            <a:r>
              <a:rPr lang="x-none" sz="1400"/>
              <a:t>), a partir de la información y los materiales suministrados por el Departamento de Educación Primaria y Secundaria de Massachusetts (MA DESE, por sus siglas en inglés) (el </a:t>
            </a:r>
            <a:r>
              <a:rPr lang="en-US" sz="1400"/>
              <a:t>“</a:t>
            </a:r>
            <a:r>
              <a:rPr lang="x-none" sz="1400"/>
              <a:t>Cliente</a:t>
            </a:r>
            <a:r>
              <a:rPr lang="en-US" sz="1400"/>
              <a:t>”</a:t>
            </a:r>
            <a:r>
              <a:rPr lang="x-none" sz="1400"/>
              <a:t>), con el único fin de ayudar al Cliente en una evaluación independiente de los procesos y sistemas de datos de Escuelas Públicas de Boston (</a:t>
            </a:r>
            <a:r>
              <a:rPr lang="en-US" sz="1400"/>
              <a:t>“</a:t>
            </a:r>
            <a:r>
              <a:rPr lang="x-none" sz="1400"/>
              <a:t>BPS</a:t>
            </a:r>
            <a:r>
              <a:rPr lang="en-US" sz="1400"/>
              <a:t>”</a:t>
            </a:r>
            <a:r>
              <a:rPr lang="x-none" sz="1400"/>
              <a:t>, por sus siglas en inglés).</a:t>
            </a:r>
          </a:p>
          <a:p>
            <a:pPr>
              <a:buClrTx/>
            </a:pPr>
            <a:r>
              <a:rPr lang="x-none" sz="1400"/>
              <a:t>El carácter y el alcance de nuestros servicios se determinó de forma exclusiva en el Acuerdo entre EY y el Cliente con fecha 8 de agosto de 2022 (el </a:t>
            </a:r>
            <a:r>
              <a:rPr lang="en-US" sz="1400"/>
              <a:t>“</a:t>
            </a:r>
            <a:r>
              <a:rPr lang="x-none" sz="1400"/>
              <a:t>Acuerdo</a:t>
            </a:r>
            <a:r>
              <a:rPr lang="en-US" sz="1400"/>
              <a:t>”</a:t>
            </a:r>
            <a:r>
              <a:rPr lang="x-none" sz="1400"/>
              <a:t>). Nuestros procedimientos se limitan a aquellos descritos en ese Acuerdo. Nuestro trabajo se realizó únicamente para el uso y beneficio del Cliente, y nadie más debe utilizarlo ni basarse en este. Las otras personas que lean este Informe y no sean parte del Acuerdo lo hacen bajo su propio riesgo y no están autorizados a utilizarlo con ningún fin. No asumimos ningún tipo de deber, obligación o responsabilidad hacia ninguna de las otras partes que pudieran obtener acceso a este Informe.</a:t>
            </a:r>
          </a:p>
          <a:p>
            <a:pPr>
              <a:buClrTx/>
            </a:pPr>
            <a:r>
              <a:rPr lang="x-none" sz="1400"/>
              <a:t>Los servicios que prestamos tenían un fin de recomendación. Si bien el trabajo de EY en relación con este Informe se realizó de conformidad con las normas de los servicios de consultoría del Colegio Estadounidense de Contadores Públicos (</a:t>
            </a:r>
            <a:r>
              <a:rPr lang="en-US" sz="1400"/>
              <a:t>“</a:t>
            </a:r>
            <a:r>
              <a:rPr lang="x-none" sz="1400"/>
              <a:t>AICPA</a:t>
            </a:r>
            <a:r>
              <a:rPr lang="en-US" sz="1400"/>
              <a:t>”</a:t>
            </a:r>
            <a:r>
              <a:rPr lang="x-none" sz="1400"/>
              <a:t>, por sus siglas en inglés), EY no brindó un informe de control ni un dictamen en virtud del Acuerdo, y nuestros servicios no constituyeron una auditoría, revisión, análisis, pronóstico ni proyección ni ninguna otra forma de certificación según la definición del AICPA de esos términos. Ninguno de los servicios que prestamos constituyó un asesoramiento o valoración jurídicos. Este Informe no se emite en relación con ninguna emisión de deuda ni ninguna otra transacción financiera.</a:t>
            </a:r>
          </a:p>
          <a:p>
            <a:pPr>
              <a:buClrTx/>
            </a:pPr>
            <a:r>
              <a:rPr lang="x-none" sz="1400"/>
              <a:t>Para la elaboración de este Informe, EY se basó en información suministrada por el Cliente a partir de entrevistas y documentos internos, investigación de campo o recursos públicos, y asumimos que esa información es actual, precisa y completa. EY no realizó una evaluación ni una verificación independientes de la integridad, la precisión o la validez de la información obtenida. Todas las suposiciones incluidas en este informe provienen exclusivamente del Cliente y su administración (la </a:t>
            </a:r>
            <a:r>
              <a:rPr lang="en-US" sz="1400"/>
              <a:t>“</a:t>
            </a:r>
            <a:r>
              <a:rPr lang="x-none" sz="1400"/>
              <a:t>Administración</a:t>
            </a:r>
            <a:r>
              <a:rPr lang="en-US" sz="1400"/>
              <a:t>”</a:t>
            </a:r>
            <a:r>
              <a:rPr lang="x-none" sz="1400"/>
              <a:t>), quienes son, además, los únicos que produjeron todos los datos subyacentes.</a:t>
            </a:r>
          </a:p>
          <a:p>
            <a:pPr>
              <a:buClrTx/>
            </a:pPr>
            <a:r>
              <a:rPr lang="x-none" sz="1400"/>
              <a:t>La administración del cliente sacó su propia conclusión en función de su conocimiento y experiencia. EY no asume ningún tipo de responsabilidad por las acciones ni las decisiones del Cliente en relación con este Informe.</a:t>
            </a: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2</a:t>
            </a:fld>
            <a:endParaRPr/>
          </a:p>
        </p:txBody>
      </p:sp>
    </p:spTree>
    <p:extLst>
      <p:ext uri="{BB962C8B-B14F-4D97-AF65-F5344CB8AC3E}">
        <p14:creationId xmlns:p14="http://schemas.microsoft.com/office/powerpoint/2010/main" val="290377900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85135"/>
            <a:ext cx="11201082" cy="599464"/>
          </a:xfrm>
        </p:spPr>
        <p:txBody>
          <a:bodyPr vert="horz"/>
          <a:lstStyle/>
          <a:p>
            <a:r>
              <a:rPr lang="x-none"/>
              <a:t>Descripción general del proyecto</a:t>
            </a:r>
            <a:br>
              <a:rPr/>
            </a:br>
            <a:r>
              <a:rPr lang="x-none" sz="1500"/>
              <a:t>Este informe evalúa cada dominio de datos en siete dimensiones, </a:t>
            </a:r>
            <a:r>
              <a:rPr lang="en-IN" sz="1500"/>
              <a:t>y </a:t>
            </a:r>
            <a:r>
              <a:rPr lang="en-IN" sz="1500" err="1"/>
              <a:t>proporciona</a:t>
            </a:r>
            <a:r>
              <a:rPr lang="x-none" sz="1500"/>
              <a:t> una de las tres posibles calificaciones de riesgo</a:t>
            </a:r>
            <a:endParaRPr lang="en-IN" sz="1500">
              <a:solidFill>
                <a:srgbClr val="FF0000"/>
              </a:solidFill>
            </a:endParaRPr>
          </a:p>
        </p:txBody>
      </p:sp>
      <p:sp>
        <p:nvSpPr>
          <p:cNvPr id="21" name="Arrow: Left-Right 20">
            <a:extLst>
              <a:ext uri="{FF2B5EF4-FFF2-40B4-BE49-F238E27FC236}">
                <a16:creationId xmlns:a16="http://schemas.microsoft.com/office/drawing/2014/main" id="{4485F8FA-3F44-4A15-95A3-481594665197}"/>
              </a:ext>
            </a:extLst>
          </p:cNvPr>
          <p:cNvSpPr/>
          <p:nvPr/>
        </p:nvSpPr>
        <p:spPr>
          <a:xfrm>
            <a:off x="4360614" y="978472"/>
            <a:ext cx="4055253" cy="234286"/>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050" b="1">
                <a:solidFill>
                  <a:schemeClr val="bg1"/>
                </a:solidFill>
              </a:rPr>
              <a:t>Dimensiones de evaluación de dominio y calificaciones de riesgo</a:t>
            </a:r>
            <a:endParaRPr lang="en-US" sz="1050">
              <a:solidFill>
                <a:schemeClr val="bg1"/>
              </a:solidFill>
            </a:endParaRPr>
          </a:p>
        </p:txBody>
      </p:sp>
      <p:cxnSp>
        <p:nvCxnSpPr>
          <p:cNvPr id="23" name="Straight Connector 22">
            <a:extLst>
              <a:ext uri="{FF2B5EF4-FFF2-40B4-BE49-F238E27FC236}">
                <a16:creationId xmlns:a16="http://schemas.microsoft.com/office/drawing/2014/main" id="{C4DCEDE0-4C09-46FE-AD0A-0090BF949051}"/>
              </a:ext>
              <a:ext uri="{C183D7F6-B498-43B3-948B-1728B52AA6E4}">
                <adec:decorative xmlns:adec="http://schemas.microsoft.com/office/drawing/2017/decorative" val="1"/>
              </a:ext>
            </a:extLst>
          </p:cNvPr>
          <p:cNvCxnSpPr>
            <a:cxnSpLocks/>
            <a:stCxn id="21" idx="4"/>
            <a:endCxn id="21" idx="6"/>
          </p:cNvCxnSpPr>
          <p:nvPr/>
        </p:nvCxnSpPr>
        <p:spPr>
          <a:xfrm>
            <a:off x="4360614" y="1212758"/>
            <a:ext cx="405525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9" name="Table 6380412267240769841">
            <a:extLst>
              <a:ext uri="{FF2B5EF4-FFF2-40B4-BE49-F238E27FC236}">
                <a16:creationId xmlns:a16="http://schemas.microsoft.com/office/drawing/2014/main" id="{8364F3A1-D019-4C9F-B79B-BD8E4B5A8176}"/>
              </a:ext>
            </a:extLst>
          </p:cNvPr>
          <p:cNvGraphicFramePr>
            <a:graphicFrameLocks noGrp="1"/>
          </p:cNvGraphicFramePr>
          <p:nvPr>
            <p:extLst>
              <p:ext uri="{D42A27DB-BD31-4B8C-83A1-F6EECF244321}">
                <p14:modId xmlns:p14="http://schemas.microsoft.com/office/powerpoint/2010/main" val="1666006636"/>
              </p:ext>
            </p:extLst>
          </p:nvPr>
        </p:nvGraphicFramePr>
        <p:xfrm>
          <a:off x="609917" y="1272364"/>
          <a:ext cx="10978515" cy="4823062"/>
        </p:xfrm>
        <a:graphic>
          <a:graphicData uri="http://schemas.openxmlformats.org/drawingml/2006/table">
            <a:tbl>
              <a:tblPr firstRow="1" bandRow="1">
                <a:tableStyleId>{5C22544A-7EE6-4342-B048-85BDC9FD1C3A}</a:tableStyleId>
              </a:tblPr>
              <a:tblGrid>
                <a:gridCol w="972352">
                  <a:extLst>
                    <a:ext uri="{9D8B030D-6E8A-4147-A177-3AD203B41FA5}">
                      <a16:colId xmlns:a16="http://schemas.microsoft.com/office/drawing/2014/main" val="1000314679"/>
                    </a:ext>
                  </a:extLst>
                </a:gridCol>
                <a:gridCol w="1933823">
                  <a:extLst>
                    <a:ext uri="{9D8B030D-6E8A-4147-A177-3AD203B41FA5}">
                      <a16:colId xmlns:a16="http://schemas.microsoft.com/office/drawing/2014/main" val="2758289103"/>
                    </a:ext>
                  </a:extLst>
                </a:gridCol>
                <a:gridCol w="2690780">
                  <a:extLst>
                    <a:ext uri="{9D8B030D-6E8A-4147-A177-3AD203B41FA5}">
                      <a16:colId xmlns:a16="http://schemas.microsoft.com/office/drawing/2014/main" val="966017954"/>
                    </a:ext>
                  </a:extLst>
                </a:gridCol>
                <a:gridCol w="2690780">
                  <a:extLst>
                    <a:ext uri="{9D8B030D-6E8A-4147-A177-3AD203B41FA5}">
                      <a16:colId xmlns:a16="http://schemas.microsoft.com/office/drawing/2014/main" val="3414627189"/>
                    </a:ext>
                  </a:extLst>
                </a:gridCol>
                <a:gridCol w="2690780">
                  <a:extLst>
                    <a:ext uri="{9D8B030D-6E8A-4147-A177-3AD203B41FA5}">
                      <a16:colId xmlns:a16="http://schemas.microsoft.com/office/drawing/2014/main" val="1740286608"/>
                    </a:ext>
                  </a:extLst>
                </a:gridCol>
              </a:tblGrid>
              <a:tr h="441829">
                <a:tc>
                  <a:txBody>
                    <a:bodyPr/>
                    <a:lstStyle/>
                    <a:p>
                      <a:pPr marL="0" indent="-126000" algn="ctr">
                        <a:buClr>
                          <a:srgbClr val="1A9AFA"/>
                        </a:buClr>
                        <a:buSzPct val="75000"/>
                        <a:buFontTx/>
                        <a:buNone/>
                      </a:pPr>
                      <a:r>
                        <a:rPr lang="x-none" sz="1100" b="1">
                          <a:solidFill>
                            <a:schemeClr val="tx1"/>
                          </a:solidFill>
                          <a:latin typeface="+mj-lt"/>
                        </a:rPr>
                        <a:t>Dimensiones</a:t>
                      </a:r>
                    </a:p>
                  </a:txBody>
                  <a:tcPr marL="72009" marR="72009" marT="0" marB="0" anchor="ctr">
                    <a:lnL w="12700" cap="flat" cmpd="sng" algn="ctr">
                      <a:solidFill>
                        <a:schemeClr val="bg1">
                          <a:lumMod val="40000"/>
                          <a:lumOff val="60000"/>
                        </a:schemeClr>
                      </a:solidFill>
                      <a:prstDash val="solid"/>
                      <a:round/>
                      <a:headEnd type="none" w="med" len="med"/>
                      <a:tailEnd type="none" w="med" len="med"/>
                    </a:lnL>
                    <a:lnR w="12700" cap="flat" cmpd="sng" algn="ctr">
                      <a:solidFill>
                        <a:schemeClr val="bg1">
                          <a:lumMod val="40000"/>
                          <a:lumOff val="60000"/>
                        </a:schemeClr>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595959"/>
                    </a:solidFill>
                  </a:tcPr>
                </a:tc>
                <a:tc>
                  <a:txBody>
                    <a:bodyPr/>
                    <a:lstStyle/>
                    <a:p>
                      <a:pPr marL="0" indent="0" algn="ctr">
                        <a:buClrTx/>
                        <a:buSzPct val="75000"/>
                        <a:buFont typeface="Wingdings 3" panose="05040102010807070707" pitchFamily="18" charset="2"/>
                        <a:buNone/>
                      </a:pPr>
                      <a:r>
                        <a:rPr lang="x-none" sz="1100" b="1">
                          <a:solidFill>
                            <a:schemeClr val="tx1"/>
                          </a:solidFill>
                          <a:latin typeface="+mj-lt"/>
                        </a:rPr>
                        <a:t>Descripción</a:t>
                      </a:r>
                    </a:p>
                  </a:txBody>
                  <a:tcPr marL="72009" marR="72009" marT="0" marB="0" anchor="ctr">
                    <a:lnL w="12700" cap="flat" cmpd="sng" algn="ctr">
                      <a:solidFill>
                        <a:schemeClr val="bg1">
                          <a:lumMod val="40000"/>
                          <a:lumOff val="60000"/>
                        </a:schemeClr>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595959"/>
                    </a:solidFill>
                  </a:tcPr>
                </a:tc>
                <a:tc>
                  <a:txBody>
                    <a:bodyPr/>
                    <a:lstStyle/>
                    <a:p>
                      <a:pPr marL="0" indent="0" algn="ctr">
                        <a:buClrTx/>
                        <a:buSzPct val="75000"/>
                        <a:buFont typeface="Wingdings 3" panose="05040102010807070707" pitchFamily="18" charset="2"/>
                        <a:buNone/>
                      </a:pPr>
                      <a:r>
                        <a:rPr lang="x-none" sz="1100" b="1">
                          <a:solidFill>
                            <a:srgbClr val="2E2E38"/>
                          </a:solidFill>
                          <a:latin typeface="+mj-lt"/>
                        </a:rPr>
                        <a:t>Calificación de riesgo: bajo</a:t>
                      </a: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6"/>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indent="0" algn="ctr">
                        <a:buClrTx/>
                        <a:buSzPct val="75000"/>
                        <a:buFont typeface="Wingdings 3" panose="05040102010807070707" pitchFamily="18" charset="2"/>
                        <a:buNone/>
                      </a:pPr>
                      <a:r>
                        <a:rPr lang="x-none" sz="1100" b="1">
                          <a:solidFill>
                            <a:schemeClr val="bg1"/>
                          </a:solidFill>
                          <a:latin typeface="+mj-lt"/>
                        </a:rPr>
                        <a:t>Calificación de riesgo: moderado</a:t>
                      </a: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indent="0" algn="ctr">
                        <a:buClrTx/>
                        <a:buSzPct val="75000"/>
                        <a:buFont typeface="Wingdings 3" panose="05040102010807070707" pitchFamily="18" charset="2"/>
                        <a:buNone/>
                      </a:pPr>
                      <a:r>
                        <a:rPr lang="x-none" sz="1100" b="1">
                          <a:solidFill>
                            <a:schemeClr val="tx1"/>
                          </a:solidFill>
                          <a:latin typeface="+mj-lt"/>
                        </a:rPr>
                        <a:t>Calificación de riesgo: alto</a:t>
                      </a: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extLst>
                  <a:ext uri="{0D108BD9-81ED-4DB2-BD59-A6C34878D82A}">
                    <a16:rowId xmlns:a16="http://schemas.microsoft.com/office/drawing/2014/main" val="3020481147"/>
                  </a:ext>
                </a:extLst>
              </a:tr>
              <a:tr h="568341">
                <a:tc>
                  <a:txBody>
                    <a:bodyPr/>
                    <a:lstStyle/>
                    <a:p>
                      <a:pPr marL="0" indent="-126000" algn="l">
                        <a:buClr>
                          <a:srgbClr val="1A9AFA"/>
                        </a:buClr>
                        <a:buSzPct val="75000"/>
                        <a:buFontTx/>
                        <a:buNone/>
                      </a:pPr>
                      <a:r>
                        <a:rPr lang="x-none" sz="850" b="0">
                          <a:solidFill>
                            <a:schemeClr val="bg1"/>
                          </a:solidFill>
                          <a:latin typeface="+mj-lt"/>
                        </a:rPr>
                        <a:t>Política</a:t>
                      </a:r>
                    </a:p>
                  </a:txBody>
                  <a:tcPr marL="72009" marR="72009" marT="0" marB="0" anchor="ctr">
                    <a:lnL w="12700" cap="flat" cmpd="sng" algn="ctr">
                      <a:solidFill>
                        <a:schemeClr val="bg1">
                          <a:lumMod val="40000"/>
                          <a:lumOff val="60000"/>
                        </a:schemeClr>
                      </a:solidFill>
                      <a:prstDash val="solid"/>
                      <a:round/>
                      <a:headEnd type="none" w="med" len="med"/>
                      <a:tailEnd type="none" w="med" len="med"/>
                    </a:lnL>
                    <a:lnR w="12700" cap="flat" cmpd="sng" algn="ctr">
                      <a:solidFill>
                        <a:schemeClr val="bg1">
                          <a:lumMod val="40000"/>
                          <a:lumOff val="60000"/>
                        </a:schemeClr>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b="0" i="1" kern="1200">
                          <a:solidFill>
                            <a:schemeClr val="bg1"/>
                          </a:solidFill>
                          <a:latin typeface="+mn-lt"/>
                          <a:ea typeface="+mn-ea"/>
                          <a:cs typeface="+mn-cs"/>
                        </a:rPr>
                        <a:t>¿Existe una política formal y, de ser así, especifica los requisitos de recopilación y revisión de datos?</a:t>
                      </a:r>
                      <a:endParaRPr lang="en-US" sz="850" b="0">
                        <a:solidFill>
                          <a:schemeClr val="bg1"/>
                        </a:solidFill>
                        <a:latin typeface="+mj-lt"/>
                      </a:endParaRPr>
                    </a:p>
                  </a:txBody>
                  <a:tcPr marL="72009" marR="72009" marT="0" marB="0" anchor="ctr">
                    <a:lnL w="12700" cap="flat" cmpd="sng" algn="ctr">
                      <a:solidFill>
                        <a:schemeClr val="bg1">
                          <a:lumMod val="40000"/>
                          <a:lumOff val="60000"/>
                        </a:schemeClr>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Existe una política formal y es exhaustiva</a:t>
                      </a:r>
                    </a:p>
                    <a:p>
                      <a:pPr marL="126000" indent="-126000" algn="l">
                        <a:buClrTx/>
                        <a:buSzPct val="75000"/>
                        <a:buFont typeface="Wingdings 3" panose="05040102010807070707" pitchFamily="18" charset="2"/>
                        <a:buChar char=""/>
                      </a:pPr>
                      <a:r>
                        <a:rPr lang="x-none" sz="850" b="0">
                          <a:solidFill>
                            <a:schemeClr val="bg1"/>
                          </a:solidFill>
                          <a:latin typeface="+mj-lt"/>
                        </a:rPr>
                        <a:t>La política es explícita sobre los requisitos de datos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Existe una política, pero no está formalizada o no es clara/exhaustiva O carece de requisitos de datos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No existe una política documentada, o carece de elementos clave, incluidos los requisitos de datos, de manera que impacten significativamente en los resultados informados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89579556"/>
                  </a:ext>
                </a:extLst>
              </a:tr>
              <a:tr h="568341">
                <a:tc>
                  <a:txBody>
                    <a:bodyPr/>
                    <a:lstStyle/>
                    <a:p>
                      <a:pPr marL="0" indent="-126000" algn="l">
                        <a:buClr>
                          <a:srgbClr val="1A9AFA"/>
                        </a:buClr>
                        <a:buSzPct val="75000"/>
                        <a:buFontTx/>
                        <a:buNone/>
                      </a:pPr>
                      <a:r>
                        <a:rPr lang="x-none" sz="850" b="0">
                          <a:solidFill>
                            <a:schemeClr val="bg1"/>
                          </a:solidFill>
                          <a:latin typeface="+mj-lt"/>
                        </a:rPr>
                        <a:t>Procedimientos</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i="1" kern="1200">
                          <a:solidFill>
                            <a:schemeClr val="bg1"/>
                          </a:solidFill>
                          <a:latin typeface="+mn-lt"/>
                          <a:ea typeface="+mn-ea"/>
                          <a:cs typeface="+mn-cs"/>
                        </a:rPr>
                        <a:t>¿Existe un procedimiento uniforme estandarizado en todo el distrito que se esté utilizando para implementar la política?</a:t>
                      </a:r>
                      <a:endParaRPr lang="en-US"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Se siguen procedimientos constantes a nivel de distrito en todas las escuelas que dan como resultado informes de datos oportunos, precisos y uniformes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08000" lvl="0" indent="-108000" algn="l">
                        <a:buClrTx/>
                        <a:buSzPct val="75000"/>
                        <a:buFont typeface="Wingdings 3" panose="05040102010807070707" pitchFamily="18" charset="2"/>
                        <a:buChar char=""/>
                      </a:pPr>
                      <a:r>
                        <a:rPr lang="x-none" sz="850" b="0">
                          <a:solidFill>
                            <a:schemeClr val="bg1"/>
                          </a:solidFill>
                          <a:latin typeface="+mj-lt"/>
                        </a:rPr>
                        <a:t>Los procedimientos seguidos en la escuela varían según el distrito O los procedimientos del distrito no se siguen con fidelidad de una manera que afecta la calidad de los informes de datos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Hay una falta de procedimientos constantes </a:t>
                      </a:r>
                      <a:br>
                        <a:rPr lang="en-US" sz="850" b="0">
                          <a:solidFill>
                            <a:schemeClr val="bg1"/>
                          </a:solidFill>
                          <a:latin typeface="+mj-lt"/>
                        </a:rPr>
                      </a:br>
                      <a:r>
                        <a:rPr lang="x-none" sz="850" b="0">
                          <a:solidFill>
                            <a:schemeClr val="bg1"/>
                          </a:solidFill>
                          <a:latin typeface="+mj-lt"/>
                        </a:rPr>
                        <a:t>a nivel de distrito que tiene un impacto perjudicial en los resultados informados</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39511649"/>
                  </a:ext>
                </a:extLst>
              </a:tr>
              <a:tr h="567996">
                <a:tc>
                  <a:txBody>
                    <a:bodyPr/>
                    <a:lstStyle/>
                    <a:p>
                      <a:pPr marL="0" indent="0" algn="l">
                        <a:buClr>
                          <a:srgbClr val="1A9AFA"/>
                        </a:buClr>
                        <a:buSzPct val="75000"/>
                        <a:buFontTx/>
                        <a:buNone/>
                      </a:pPr>
                      <a:r>
                        <a:rPr lang="x-none" sz="800" b="0" spc="-10" baseline="0">
                          <a:solidFill>
                            <a:schemeClr val="bg1"/>
                          </a:solidFill>
                          <a:latin typeface="+mj-lt"/>
                        </a:rPr>
                        <a:t>Roles y responsabilidades</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kumimoji="0" lang="x-none" sz="850" b="0" i="1" u="none" strike="noStrike" kern="1200" cap="none" spc="0" normalizeH="0" baseline="0" noProof="0">
                          <a:ln>
                            <a:noFill/>
                          </a:ln>
                          <a:solidFill>
                            <a:schemeClr val="bg1"/>
                          </a:solidFill>
                          <a:effectLst/>
                          <a:uLnTx/>
                          <a:uFillTx/>
                          <a:latin typeface="EYInterstate Light" panose="02000506000000020004" pitchFamily="2" charset="0"/>
                          <a:ea typeface="+mn-ea"/>
                          <a:cs typeface="+mn-cs"/>
                        </a:rPr>
                        <a:t>¿Está claro quién es responsable de varios pasos del proceso (p. ej., ingresar datos, validar datos, documentar decisiones)?</a:t>
                      </a:r>
                      <a:endParaRPr lang="en-US"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Hay claridad sobre quién es el encargado de cada paso del proceso a nivel de escuela y distrito</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Hay definiciones poco claras o incompletas de roles y responsabilidades a nivel de distrito </a:t>
                      </a:r>
                      <a:br>
                        <a:rPr lang="en-US" sz="850" b="0">
                          <a:solidFill>
                            <a:schemeClr val="bg1"/>
                          </a:solidFill>
                          <a:latin typeface="+mj-lt"/>
                        </a:rPr>
                      </a:br>
                      <a:r>
                        <a:rPr lang="x-none" sz="850" b="0">
                          <a:solidFill>
                            <a:schemeClr val="bg1"/>
                          </a:solidFill>
                          <a:latin typeface="+mj-lt"/>
                        </a:rPr>
                        <a:t>o nivel escolar</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No hay funciones y responsabilidades definidas </a:t>
                      </a:r>
                      <a:br>
                        <a:rPr lang="en-US" sz="850" b="0">
                          <a:solidFill>
                            <a:schemeClr val="bg1"/>
                          </a:solidFill>
                          <a:latin typeface="+mj-lt"/>
                        </a:rPr>
                      </a:br>
                      <a:r>
                        <a:rPr lang="x-none" sz="850" b="0">
                          <a:solidFill>
                            <a:schemeClr val="bg1"/>
                          </a:solidFill>
                          <a:latin typeface="+mj-lt"/>
                        </a:rPr>
                        <a:t>a nivel de distrito y escuela</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008756870"/>
                  </a:ext>
                </a:extLst>
              </a:tr>
              <a:tr h="852513">
                <a:tc>
                  <a:txBody>
                    <a:bodyPr/>
                    <a:lstStyle/>
                    <a:p>
                      <a:pPr marL="0" indent="-126000" algn="l">
                        <a:buClr>
                          <a:srgbClr val="1A9AFA"/>
                        </a:buClr>
                        <a:buSzPct val="75000"/>
                        <a:buFontTx/>
                        <a:buNone/>
                      </a:pPr>
                      <a:r>
                        <a:rPr lang="x-none" sz="850" b="0">
                          <a:solidFill>
                            <a:schemeClr val="bg1"/>
                          </a:solidFill>
                          <a:latin typeface="+mj-lt"/>
                        </a:rPr>
                        <a:t>Capacitación y comunicación</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i="1" kern="1200">
                          <a:solidFill>
                            <a:schemeClr val="bg1"/>
                          </a:solidFill>
                          <a:latin typeface="+mn-lt"/>
                          <a:ea typeface="+mn-ea"/>
                          <a:cs typeface="+mn-cs"/>
                        </a:rPr>
                        <a:t>¿Se capacita regularmente a los responsables de implementar las políticas y los procedimientos? </a:t>
                      </a:r>
                      <a:r>
                        <a:rPr lang="x-none" sz="850" b="0" i="1" kern="1200">
                          <a:solidFill>
                            <a:schemeClr val="bg1"/>
                          </a:solidFill>
                          <a:latin typeface="+mn-lt"/>
                          <a:ea typeface="+mn-ea"/>
                          <a:cs typeface="+mn-cs"/>
                        </a:rPr>
                        <a:t>¿Se</a:t>
                      </a:r>
                      <a:r>
                        <a:rPr lang="x-none" sz="850" i="1" kern="1200">
                          <a:solidFill>
                            <a:schemeClr val="bg1"/>
                          </a:solidFill>
                          <a:latin typeface="+mn-lt"/>
                          <a:ea typeface="+mn-ea"/>
                          <a:cs typeface="+mn-cs"/>
                        </a:rPr>
                        <a:t> comunican bien las políticas </a:t>
                      </a:r>
                      <a:br>
                        <a:rPr lang="en-US" sz="850" i="1" kern="1200">
                          <a:solidFill>
                            <a:schemeClr val="bg1"/>
                          </a:solidFill>
                          <a:latin typeface="+mn-lt"/>
                          <a:ea typeface="+mn-ea"/>
                          <a:cs typeface="+mn-cs"/>
                        </a:rPr>
                      </a:br>
                      <a:r>
                        <a:rPr lang="x-none" sz="850" i="1" kern="1200">
                          <a:solidFill>
                            <a:schemeClr val="bg1"/>
                          </a:solidFill>
                          <a:latin typeface="+mn-lt"/>
                          <a:ea typeface="+mn-ea"/>
                          <a:cs typeface="+mn-cs"/>
                        </a:rPr>
                        <a:t>y los procedimientos a quienes los implementan? </a:t>
                      </a:r>
                      <a:endParaRPr lang="en-US"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La capacitación se realiza de forma regular para todo el personal pertinente y es necesaria para aquellos que son nuevos en los roles relevantes </a:t>
                      </a:r>
                    </a:p>
                    <a:p>
                      <a:pPr marL="126000" indent="-126000" algn="l">
                        <a:buClrTx/>
                        <a:buSzPct val="75000"/>
                        <a:buFont typeface="Wingdings 3" panose="05040102010807070707" pitchFamily="18" charset="2"/>
                        <a:buChar char=""/>
                      </a:pPr>
                      <a:r>
                        <a:rPr lang="x-none" sz="850" b="0" kern="1200">
                          <a:solidFill>
                            <a:schemeClr val="bg1"/>
                          </a:solidFill>
                          <a:latin typeface="+mn-lt"/>
                          <a:ea typeface="+mn-ea"/>
                          <a:cs typeface="+mn-cs"/>
                        </a:rPr>
                        <a:t>Las políticas actuales se comunican claramente de una manera que llega a todo el personal pertinente, y son de fácil acceso y referencia</a:t>
                      </a:r>
                      <a:r>
                        <a:rPr lang="en-US" sz="850" b="0" kern="1200">
                          <a:solidFill>
                            <a:schemeClr val="bg1"/>
                          </a:solidFill>
                          <a:latin typeface="+mn-lt"/>
                          <a:ea typeface="+mn-ea"/>
                          <a:cs typeface="+mn-cs"/>
                        </a:rPr>
                        <a:t>.</a:t>
                      </a:r>
                      <a:endParaRPr lang="x-none" sz="850" b="0" kern="1200">
                        <a:solidFill>
                          <a:schemeClr val="bg1"/>
                        </a:solidFill>
                        <a:latin typeface="+mn-lt"/>
                        <a:ea typeface="+mn-ea"/>
                        <a:cs typeface="+mn-cs"/>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Se realiza una capacitación, pero no es obligatoria o no se realiza con la frecuencia suficiente (particularmente para el personal nuevo)</a:t>
                      </a:r>
                      <a:r>
                        <a:rPr lang="en-US" sz="850" b="0">
                          <a:solidFill>
                            <a:schemeClr val="bg1"/>
                          </a:solidFill>
                          <a:latin typeface="+mj-lt"/>
                        </a:rPr>
                        <a:t>.</a:t>
                      </a:r>
                      <a:endParaRPr lang="x-none" sz="850" b="0">
                        <a:solidFill>
                          <a:schemeClr val="bg1"/>
                        </a:solidFill>
                        <a:latin typeface="+mj-lt"/>
                      </a:endParaRPr>
                    </a:p>
                    <a:p>
                      <a:pPr marL="126000" indent="-126000" algn="l">
                        <a:buClrTx/>
                        <a:buSzPct val="75000"/>
                        <a:buFont typeface="Wingdings 3" panose="05040102010807070707" pitchFamily="18" charset="2"/>
                        <a:buChar char=""/>
                      </a:pPr>
                      <a:r>
                        <a:rPr lang="x-none" sz="850" b="0">
                          <a:solidFill>
                            <a:schemeClr val="bg1"/>
                          </a:solidFill>
                          <a:latin typeface="+mj-lt"/>
                        </a:rPr>
                        <a:t>Las políticas actuales se comunican, pero no de una manera que llegue a todo el personal pertinente o sea de fácil acceso y referencia</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Faltan capacitaciones disponibles para los responsables del proceso</a:t>
                      </a:r>
                      <a:r>
                        <a:rPr lang="en-US" sz="850" b="0">
                          <a:solidFill>
                            <a:schemeClr val="bg1"/>
                          </a:solidFill>
                          <a:latin typeface="+mj-lt"/>
                        </a:rPr>
                        <a:t>.</a:t>
                      </a:r>
                      <a:endParaRPr lang="x-none" sz="850" b="0">
                        <a:solidFill>
                          <a:schemeClr val="bg1"/>
                        </a:solidFill>
                        <a:latin typeface="+mj-lt"/>
                      </a:endParaRPr>
                    </a:p>
                    <a:p>
                      <a:pPr marL="126000" indent="-126000" algn="l">
                        <a:buClrTx/>
                        <a:buSzPct val="75000"/>
                        <a:buFont typeface="Wingdings 3" panose="05040102010807070707" pitchFamily="18" charset="2"/>
                        <a:buChar char=""/>
                      </a:pPr>
                      <a:r>
                        <a:rPr lang="x-none" sz="850" b="0">
                          <a:solidFill>
                            <a:schemeClr val="bg1"/>
                          </a:solidFill>
                          <a:latin typeface="+mj-lt"/>
                        </a:rPr>
                        <a:t>Las políticas vigentes no se comunican </a:t>
                      </a:r>
                      <a:br>
                        <a:rPr lang="en-US" sz="850" b="0">
                          <a:solidFill>
                            <a:schemeClr val="bg1"/>
                          </a:solidFill>
                          <a:latin typeface="+mj-lt"/>
                        </a:rPr>
                      </a:br>
                      <a:r>
                        <a:rPr lang="x-none" sz="850" b="0">
                          <a:solidFill>
                            <a:schemeClr val="bg1"/>
                          </a:solidFill>
                          <a:latin typeface="+mj-lt"/>
                        </a:rPr>
                        <a:t>a los responsables del proceso</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75429890"/>
                  </a:ext>
                </a:extLst>
              </a:tr>
              <a:tr h="710427">
                <a:tc>
                  <a:txBody>
                    <a:bodyPr/>
                    <a:lstStyle/>
                    <a:p>
                      <a:pPr marL="0" indent="-126000" algn="l">
                        <a:buClr>
                          <a:srgbClr val="1A9AFA"/>
                        </a:buClr>
                        <a:buSzPct val="75000"/>
                        <a:buFontTx/>
                        <a:buNone/>
                      </a:pPr>
                      <a:r>
                        <a:rPr lang="x-none" sz="850" b="0">
                          <a:solidFill>
                            <a:schemeClr val="bg1"/>
                          </a:solidFill>
                          <a:latin typeface="+mj-lt"/>
                        </a:rPr>
                        <a:t>Herramientas y sistemas</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i="1" kern="1200">
                          <a:solidFill>
                            <a:schemeClr val="bg1"/>
                          </a:solidFill>
                          <a:latin typeface="+mn-lt"/>
                          <a:ea typeface="+mn-ea"/>
                          <a:cs typeface="+mn-cs"/>
                        </a:rPr>
                        <a:t>¿Los participantes clave tienen las herramientas adecuadas para ayudarlos a ejecutar sus responsabilidades?</a:t>
                      </a:r>
                      <a:endParaRPr lang="en-US"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850" b="0" i="0" u="none" strike="noStrike" kern="1200" cap="none" spc="0" normalizeH="0" baseline="0" noProof="0">
                          <a:ln>
                            <a:noFill/>
                          </a:ln>
                          <a:solidFill>
                            <a:srgbClr val="2E2E38"/>
                          </a:solidFill>
                          <a:effectLst/>
                          <a:uLnTx/>
                          <a:uFillTx/>
                          <a:latin typeface="EYInterstate Light"/>
                          <a:ea typeface="+mn-ea"/>
                          <a:cs typeface="+mn-cs"/>
                        </a:rPr>
                        <a:t>Las herramientas y las configuraciones del sistema respaldan las políticas y los procedimientos existentes</a:t>
                      </a:r>
                      <a:r>
                        <a:rPr kumimoji="0" lang="en-US" sz="8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850" b="0" i="0" u="none" strike="noStrike" kern="1200" cap="none" spc="0" normalizeH="0" baseline="0" noProof="0">
                        <a:ln>
                          <a:noFill/>
                        </a:ln>
                        <a:solidFill>
                          <a:srgbClr val="2E2E38"/>
                        </a:solidFill>
                        <a:effectLst/>
                        <a:uLnTx/>
                        <a:uFillTx/>
                        <a:latin typeface="EYInterstate Ligh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850" b="0" i="0" u="none" strike="noStrike" kern="1200" cap="none" spc="0" normalizeH="0" baseline="0" noProof="0">
                          <a:ln>
                            <a:noFill/>
                          </a:ln>
                          <a:solidFill>
                            <a:srgbClr val="2E2E38"/>
                          </a:solidFill>
                          <a:effectLst/>
                          <a:uLnTx/>
                          <a:uFillTx/>
                          <a:latin typeface="EYInterstate Light"/>
                          <a:ea typeface="+mn-ea"/>
                          <a:cs typeface="+mn-cs"/>
                        </a:rPr>
                        <a:t>El acceso al sistema se otorga adecuadamente para respaldar la entrada de datos precisa </a:t>
                      </a:r>
                      <a:br>
                        <a:rPr kumimoji="0" lang="en-US" sz="850" b="0" i="0" u="none" strike="noStrike" kern="1200" cap="none" spc="0" normalizeH="0" baseline="0" noProof="0">
                          <a:ln>
                            <a:noFill/>
                          </a:ln>
                          <a:solidFill>
                            <a:srgbClr val="2E2E38"/>
                          </a:solidFill>
                          <a:effectLst/>
                          <a:uLnTx/>
                          <a:uFillTx/>
                          <a:latin typeface="EYInterstate Light"/>
                          <a:ea typeface="+mn-ea"/>
                          <a:cs typeface="+mn-cs"/>
                        </a:rPr>
                      </a:br>
                      <a:r>
                        <a:rPr kumimoji="0" lang="x-none" sz="850" b="0" i="0" u="none" strike="noStrike" kern="1200" cap="none" spc="0" normalizeH="0" baseline="0" noProof="0">
                          <a:ln>
                            <a:noFill/>
                          </a:ln>
                          <a:solidFill>
                            <a:srgbClr val="2E2E38"/>
                          </a:solidFill>
                          <a:effectLst/>
                          <a:uLnTx/>
                          <a:uFillTx/>
                          <a:latin typeface="EYInterstate Light"/>
                          <a:ea typeface="+mn-ea"/>
                          <a:cs typeface="+mn-cs"/>
                        </a:rPr>
                        <a:t>y oportuna</a:t>
                      </a:r>
                      <a:r>
                        <a:rPr kumimoji="0" lang="en-US" sz="8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850" b="0" i="0" u="none" strike="noStrike" kern="1200" cap="none" spc="0" normalizeH="0" baseline="0" noProof="0">
                        <a:ln>
                          <a:noFill/>
                        </a:ln>
                        <a:solidFill>
                          <a:srgbClr val="2E2E38"/>
                        </a:solidFill>
                        <a:effectLst/>
                        <a:uLnTx/>
                        <a:uFillTx/>
                        <a:latin typeface="EYInterstate Light"/>
                        <a:ea typeface="+mn-ea"/>
                        <a:cs typeface="+mn-cs"/>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spc="-20" baseline="0">
                          <a:solidFill>
                            <a:schemeClr val="bg1"/>
                          </a:solidFill>
                          <a:latin typeface="+mj-lt"/>
                        </a:rPr>
                        <a:t>Existen herramientas y configuraciones del sistema para respaldar las políticas, pero podrían mejorarse o expandirse</a:t>
                      </a:r>
                      <a:r>
                        <a:rPr lang="en-US" sz="850" b="0" spc="-20" baseline="0">
                          <a:solidFill>
                            <a:schemeClr val="bg1"/>
                          </a:solidFill>
                          <a:latin typeface="+mj-lt"/>
                        </a:rPr>
                        <a:t>.</a:t>
                      </a:r>
                      <a:endParaRPr lang="x-none" sz="850" b="0" spc="-20" baseline="0">
                        <a:solidFill>
                          <a:schemeClr val="bg1"/>
                        </a:solidFill>
                        <a:latin typeface="+mj-lt"/>
                      </a:endParaRPr>
                    </a:p>
                    <a:p>
                      <a:pPr marL="126000" indent="-126000" algn="l">
                        <a:buClrTx/>
                        <a:buSzPct val="75000"/>
                        <a:buFont typeface="Wingdings 3" panose="05040102010807070707" pitchFamily="18" charset="2"/>
                        <a:buChar char=""/>
                      </a:pPr>
                      <a:r>
                        <a:rPr lang="x-none" sz="850" b="0" spc="-20" baseline="0">
                          <a:solidFill>
                            <a:schemeClr val="bg1"/>
                          </a:solidFill>
                          <a:latin typeface="+mj-lt"/>
                        </a:rPr>
                        <a:t>El personal adicional a nivel escolar o distrital necesita controles o acceso ampliados al </a:t>
                      </a:r>
                      <a:r>
                        <a:rPr lang="en-IN" sz="850" b="0" spc="-20" baseline="0">
                          <a:solidFill>
                            <a:schemeClr val="bg1"/>
                          </a:solidFill>
                          <a:latin typeface="+mj-lt"/>
                        </a:rPr>
                        <a:t>S</a:t>
                      </a:r>
                      <a:r>
                        <a:rPr lang="x-none" sz="850" b="0" spc="-20" baseline="0">
                          <a:solidFill>
                            <a:schemeClr val="bg1"/>
                          </a:solidFill>
                          <a:latin typeface="+mj-lt"/>
                        </a:rPr>
                        <a:t>istema</a:t>
                      </a:r>
                      <a:r>
                        <a:rPr lang="en-US" sz="850" b="0" spc="-20" baseline="0">
                          <a:solidFill>
                            <a:schemeClr val="bg1"/>
                          </a:solidFill>
                          <a:latin typeface="+mj-lt"/>
                        </a:rPr>
                        <a:t>.</a:t>
                      </a:r>
                      <a:endParaRPr lang="x-none" sz="850" b="0" spc="-20" baseline="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Las herramientas y los sistemas son inadecuados o no están configurados para admitir informes de datos oportunos y precisos</a:t>
                      </a:r>
                      <a:r>
                        <a:rPr lang="en-US" sz="850" b="0">
                          <a:solidFill>
                            <a:schemeClr val="bg1"/>
                          </a:solidFill>
                          <a:latin typeface="+mj-lt"/>
                        </a:rPr>
                        <a:t>.</a:t>
                      </a:r>
                      <a:endParaRPr lang="x-none" sz="850" b="0">
                        <a:solidFill>
                          <a:schemeClr val="bg1"/>
                        </a:solidFill>
                        <a:latin typeface="+mj-lt"/>
                      </a:endParaRPr>
                    </a:p>
                    <a:p>
                      <a:pPr marL="126000" indent="-126000" algn="l">
                        <a:buClrTx/>
                        <a:buSzPct val="75000"/>
                        <a:buFont typeface="Wingdings 3" panose="05040102010807070707" pitchFamily="18" charset="2"/>
                        <a:buChar char=""/>
                      </a:pPr>
                      <a:r>
                        <a:rPr lang="x-none" sz="850" b="0">
                          <a:solidFill>
                            <a:schemeClr val="bg1"/>
                          </a:solidFill>
                          <a:latin typeface="+mj-lt"/>
                        </a:rPr>
                        <a:t>Los controles del sistema existentes o el acceso inhiben el proceso</a:t>
                      </a:r>
                      <a:r>
                        <a:rPr lang="en-US" sz="850" b="0">
                          <a:solidFill>
                            <a:schemeClr val="bg1"/>
                          </a:solidFill>
                          <a:latin typeface="+mj-lt"/>
                        </a:rPr>
                        <a:t>.</a:t>
                      </a:r>
                      <a:endParaRPr lang="x-none" sz="850" b="0">
                        <a:solidFill>
                          <a:schemeClr val="bg1"/>
                        </a:solidFill>
                        <a:latin typeface="+mj-lt"/>
                      </a:endParaRPr>
                    </a:p>
                  </a:txBody>
                  <a:tcPr marL="71972" marR="71972"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51924294"/>
                  </a:ext>
                </a:extLst>
              </a:tr>
              <a:tr h="568341">
                <a:tc>
                  <a:txBody>
                    <a:bodyPr/>
                    <a:lstStyle/>
                    <a:p>
                      <a:pPr marL="0" indent="-126000" algn="l">
                        <a:buClr>
                          <a:srgbClr val="1A9AFA"/>
                        </a:buClr>
                        <a:buSzPct val="75000"/>
                        <a:buFontTx/>
                        <a:buNone/>
                      </a:pPr>
                      <a:r>
                        <a:rPr lang="x-none" sz="850" b="0">
                          <a:solidFill>
                            <a:schemeClr val="bg1"/>
                          </a:solidFill>
                          <a:latin typeface="+mj-lt"/>
                        </a:rPr>
                        <a:t>Supervisión y seguimiento</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i="1" kern="1200">
                          <a:solidFill>
                            <a:schemeClr val="bg1"/>
                          </a:solidFill>
                          <a:latin typeface="+mn-lt"/>
                          <a:ea typeface="+mn-ea"/>
                          <a:cs typeface="+mn-cs"/>
                        </a:rPr>
                        <a:t>¿Existe una supervisión adecuada del proceso, p. ej., validación de datos/documentación integrada en el proceso?</a:t>
                      </a:r>
                      <a:endParaRPr lang="en-US"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850" b="0" kern="1200">
                          <a:solidFill>
                            <a:schemeClr val="bg1"/>
                          </a:solidFill>
                          <a:latin typeface="+mn-lt"/>
                          <a:ea typeface="+mn-ea"/>
                          <a:cs typeface="+mn-cs"/>
                        </a:rPr>
                        <a:t>Hay una validación o análisis regular a nivel de distrito de la entrada de datos antes del informe estatal</a:t>
                      </a:r>
                      <a:r>
                        <a:rPr lang="en-US" sz="850" b="0" kern="1200">
                          <a:solidFill>
                            <a:schemeClr val="bg1"/>
                          </a:solidFill>
                          <a:latin typeface="+mn-lt"/>
                          <a:ea typeface="+mn-ea"/>
                          <a:cs typeface="+mn-cs"/>
                        </a:rPr>
                        <a:t>.</a:t>
                      </a:r>
                      <a:endParaRPr lang="x-none" sz="850" b="0" kern="1200">
                        <a:solidFill>
                          <a:schemeClr val="bg1"/>
                        </a:solidFill>
                        <a:latin typeface="+mn-lt"/>
                        <a:ea typeface="+mn-ea"/>
                        <a:cs typeface="+mn-cs"/>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Hay una validación o análisis limitados a nivel de distrito de la entrada de datos antes del informe estatal</a:t>
                      </a:r>
                      <a:r>
                        <a:rPr lang="en-US" sz="850" b="0">
                          <a:solidFill>
                            <a:schemeClr val="bg1"/>
                          </a:solidFill>
                          <a:latin typeface="+mj-lt"/>
                        </a:rPr>
                        <a:t>.</a:t>
                      </a:r>
                      <a:endParaRPr lang="x-none"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No existe una validación de datos sustancial </a:t>
                      </a:r>
                      <a:br>
                        <a:rPr lang="en-US" sz="850" b="0">
                          <a:solidFill>
                            <a:schemeClr val="bg1"/>
                          </a:solidFill>
                          <a:latin typeface="+mj-lt"/>
                        </a:rPr>
                      </a:br>
                      <a:r>
                        <a:rPr lang="x-none" sz="850" b="0">
                          <a:solidFill>
                            <a:schemeClr val="bg1"/>
                          </a:solidFill>
                          <a:latin typeface="+mj-lt"/>
                        </a:rPr>
                        <a:t>a nivel de distrito o un análisis de la entrada de datos antes del informe estatal</a:t>
                      </a:r>
                      <a:r>
                        <a:rPr lang="en-US" sz="850" b="0">
                          <a:solidFill>
                            <a:schemeClr val="bg1"/>
                          </a:solidFill>
                          <a:latin typeface="+mj-lt"/>
                        </a:rPr>
                        <a:t>.</a:t>
                      </a:r>
                      <a:endParaRPr lang="x-none"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248534819"/>
                  </a:ext>
                </a:extLst>
              </a:tr>
              <a:tr h="545274">
                <a:tc>
                  <a:txBody>
                    <a:bodyPr/>
                    <a:lstStyle/>
                    <a:p>
                      <a:pPr marL="0" indent="-126000" algn="l">
                        <a:buClr>
                          <a:srgbClr val="1A9AFA"/>
                        </a:buClr>
                        <a:buSzPct val="75000"/>
                        <a:buFontTx/>
                        <a:buNone/>
                      </a:pPr>
                      <a:r>
                        <a:rPr lang="x-none" sz="850" b="0">
                          <a:solidFill>
                            <a:schemeClr val="bg1"/>
                          </a:solidFill>
                          <a:latin typeface="+mj-lt"/>
                        </a:rPr>
                        <a:t>Integridad y precisión de los datos</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850" b="0" i="1">
                          <a:solidFill>
                            <a:schemeClr val="bg1"/>
                          </a:solidFill>
                          <a:latin typeface="+mj-lt"/>
                        </a:rPr>
                        <a:t>¿Cuál es el nivel de riesgo de que los datos informados no sean completos o precisos?</a:t>
                      </a: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La recopilación y el informe de datos brindan un riesgo limitado de omisiones o ingreso inexacto</a:t>
                      </a:r>
                      <a:r>
                        <a:rPr lang="en-US" sz="850" b="0">
                          <a:solidFill>
                            <a:schemeClr val="bg1"/>
                          </a:solidFill>
                          <a:latin typeface="+mj-lt"/>
                        </a:rPr>
                        <a:t>.</a:t>
                      </a:r>
                      <a:endParaRPr lang="x-none"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La recopilación y el informe de datos presentan cierto riesgo de omisiones de datos </a:t>
                      </a:r>
                      <a:br>
                        <a:rPr lang="en-US" sz="850" b="0">
                          <a:solidFill>
                            <a:schemeClr val="bg1"/>
                          </a:solidFill>
                          <a:latin typeface="+mj-lt"/>
                        </a:rPr>
                      </a:br>
                      <a:r>
                        <a:rPr lang="x-none" sz="850" b="0">
                          <a:solidFill>
                            <a:schemeClr val="bg1"/>
                          </a:solidFill>
                          <a:latin typeface="+mj-lt"/>
                        </a:rPr>
                        <a:t>o inexactitudes en el proceso de informe</a:t>
                      </a:r>
                      <a:r>
                        <a:rPr lang="en-US" sz="850" b="0">
                          <a:solidFill>
                            <a:schemeClr val="bg1"/>
                          </a:solidFill>
                          <a:latin typeface="+mj-lt"/>
                        </a:rPr>
                        <a:t>.</a:t>
                      </a:r>
                      <a:endParaRPr lang="x-none"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850" b="0">
                          <a:solidFill>
                            <a:schemeClr val="bg1"/>
                          </a:solidFill>
                          <a:latin typeface="+mj-lt"/>
                        </a:rPr>
                        <a:t>La recopilación de datos y los informes están estructurados de tal manera que existe un riesgo significativo de omisiones de datos o inexactitudes en el proceso de informes</a:t>
                      </a:r>
                      <a:r>
                        <a:rPr lang="en-US" sz="850" b="0">
                          <a:solidFill>
                            <a:schemeClr val="bg1"/>
                          </a:solidFill>
                          <a:latin typeface="+mj-lt"/>
                        </a:rPr>
                        <a:t>.</a:t>
                      </a:r>
                      <a:endParaRPr lang="x-none" sz="850" b="0">
                        <a:solidFill>
                          <a:schemeClr val="bg1"/>
                        </a:solidFill>
                        <a:latin typeface="+mj-lt"/>
                      </a:endParaRPr>
                    </a:p>
                  </a:txBody>
                  <a:tcPr marL="72009" marR="72009" marT="0" marB="0" anchor="ctr">
                    <a:lnL w="12700" cap="flat" cmpd="sng" algn="ctr">
                      <a:solidFill>
                        <a:srgbClr val="808080"/>
                      </a:solidFill>
                      <a:prstDash val="solid"/>
                      <a:round/>
                      <a:headEnd type="none" w="med" len="med"/>
                      <a:tailEnd type="none" w="med" len="med"/>
                    </a:lnL>
                    <a:lnR w="12700" cap="flat" cmpd="sng" algn="ctr">
                      <a:solidFill>
                        <a:srgbClr val="808080"/>
                      </a:solidFill>
                      <a:prstDash val="solid"/>
                      <a:round/>
                      <a:headEnd type="none" w="med" len="med"/>
                      <a:tailEnd type="none" w="med" len="med"/>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19398511"/>
                  </a:ext>
                </a:extLst>
              </a:tr>
            </a:tbl>
          </a:graphicData>
        </a:graphic>
      </p:graphicFrame>
      <p:sp>
        <p:nvSpPr>
          <p:cNvPr id="16" name="footnote_63805574472151745614" descr="Nota al pie">
            <a:extLst>
              <a:ext uri="{FF2B5EF4-FFF2-40B4-BE49-F238E27FC236}">
                <a16:creationId xmlns:a16="http://schemas.microsoft.com/office/drawing/2014/main" id="{05D02A2D-9940-402F-BC36-AD7FA74B7F28}"/>
              </a:ext>
            </a:extLst>
          </p:cNvPr>
          <p:cNvSpPr txBox="1"/>
          <p:nvPr/>
        </p:nvSpPr>
        <p:spPr>
          <a:xfrm>
            <a:off x="612869" y="6194337"/>
            <a:ext cx="9985811" cy="180001"/>
          </a:xfrm>
          <a:prstGeom prst="rect">
            <a:avLst/>
          </a:prstGeom>
          <a:noFill/>
        </p:spPr>
        <p:txBody>
          <a:bodyPr vert="horz" wrap="square" lIns="0" tIns="0" rIns="0" bIns="0" rtlCol="0" anchor="b" anchorCtr="0">
            <a:noAutofit/>
          </a:bodyPr>
          <a:lstStyle/>
          <a:p>
            <a:pPr>
              <a:spcBef>
                <a:spcPct val="0"/>
              </a:spcBef>
              <a:spcAft>
                <a:spcPct val="0"/>
              </a:spcAft>
              <a:buSzPct val="100000"/>
            </a:pPr>
            <a:r>
              <a:rPr lang="x-none" sz="800" b="1" dirty="0">
                <a:solidFill>
                  <a:srgbClr val="2E2E38"/>
                </a:solidFill>
                <a:cs typeface="Arial" panose="020B0604020202020204" pitchFamily="34" charset="0"/>
              </a:rPr>
              <a:t>Nota: </a:t>
            </a:r>
            <a:r>
              <a:rPr lang="x-none" sz="800" dirty="0">
                <a:solidFill>
                  <a:srgbClr val="2E2E38"/>
                </a:solidFill>
                <a:cs typeface="Arial" panose="020B0604020202020204" pitchFamily="34" charset="0"/>
              </a:rPr>
              <a:t>Si un dominio no se evaluó en una dimensión particular, se le asignó una calificación de riesgo de N para señalar que no se evaluó</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p:txBody>
      </p:sp>
      <p:sp>
        <p:nvSpPr>
          <p:cNvPr id="3" name="TextBox 2">
            <a:extLst>
              <a:ext uri="{FF2B5EF4-FFF2-40B4-BE49-F238E27FC236}">
                <a16:creationId xmlns:a16="http://schemas.microsoft.com/office/drawing/2014/main" id="{917DCFEB-37CF-46D6-A021-91CB0DFC3194}"/>
              </a:ext>
            </a:extLst>
          </p:cNvPr>
          <p:cNvSpPr txBox="1"/>
          <p:nvPr/>
        </p:nvSpPr>
        <p:spPr>
          <a:xfrm>
            <a:off x="3544583" y="6351836"/>
            <a:ext cx="5198725"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20</a:t>
            </a:fld>
            <a:endParaRPr/>
          </a:p>
        </p:txBody>
      </p:sp>
    </p:spTree>
    <p:extLst>
      <p:ext uri="{BB962C8B-B14F-4D97-AF65-F5344CB8AC3E}">
        <p14:creationId xmlns:p14="http://schemas.microsoft.com/office/powerpoint/2010/main" val="4037833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95D25-2A5A-4910-A71E-B019FD909B85}"/>
              </a:ext>
            </a:extLst>
          </p:cNvPr>
          <p:cNvSpPr>
            <a:spLocks noGrp="1"/>
          </p:cNvSpPr>
          <p:nvPr>
            <p:ph type="title" idx="4294967295"/>
          </p:nvPr>
        </p:nvSpPr>
        <p:spPr>
          <a:xfrm>
            <a:off x="612776" y="294200"/>
            <a:ext cx="10972800"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defRPr/>
            </a:pPr>
            <a:r>
              <a:rPr lang="x-none"/>
              <a:t>Agenda </a:t>
            </a:r>
            <a:r>
              <a:rPr lang="x-none">
                <a:solidFill>
                  <a:schemeClr val="tx1"/>
                </a:solidFill>
              </a:rPr>
              <a:t>(2/5)</a:t>
            </a:r>
          </a:p>
        </p:txBody>
      </p:sp>
      <p:sp>
        <p:nvSpPr>
          <p:cNvPr id="3" name="Rectangle 2">
            <a:extLst>
              <a:ext uri="{FF2B5EF4-FFF2-40B4-BE49-F238E27FC236}">
                <a16:creationId xmlns:a16="http://schemas.microsoft.com/office/drawing/2014/main" id="{977723A5-6401-47A5-A216-C003BB6364B3}"/>
              </a:ext>
              <a:ext uri="{C183D7F6-B498-43B3-948B-1728B52AA6E4}">
                <adec:decorative xmlns:adec="http://schemas.microsoft.com/office/drawing/2017/decorative" val="1"/>
              </a:ext>
            </a:extLst>
          </p:cNvPr>
          <p:cNvSpPr/>
          <p:nvPr/>
        </p:nvSpPr>
        <p:spPr>
          <a:xfrm>
            <a:off x="612776" y="2427718"/>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9" name="TextBox 8">
            <a:extLst>
              <a:ext uri="{FF2B5EF4-FFF2-40B4-BE49-F238E27FC236}">
                <a16:creationId xmlns:a16="http://schemas.microsoft.com/office/drawing/2014/main" id="{4519FCD7-3472-4393-ABAC-20F420E95550}"/>
              </a:ext>
            </a:extLst>
          </p:cNvPr>
          <p:cNvSpPr txBox="1"/>
          <p:nvPr/>
        </p:nvSpPr>
        <p:spPr>
          <a:xfrm>
            <a:off x="612777" y="1148905"/>
            <a:ext cx="9715993"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21</a:t>
            </a:fld>
            <a:endParaRPr lang="en-GB">
              <a:solidFill>
                <a:srgbClr val="2E2E38"/>
              </a:solidFill>
            </a:endParaRPr>
          </a:p>
        </p:txBody>
      </p:sp>
    </p:spTree>
    <p:extLst>
      <p:ext uri="{BB962C8B-B14F-4D97-AF65-F5344CB8AC3E}">
        <p14:creationId xmlns:p14="http://schemas.microsoft.com/office/powerpoint/2010/main" val="3635164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4A1A36-ED66-4164-B37D-ACC26EFB359B}"/>
              </a:ext>
            </a:extLst>
          </p:cNvPr>
          <p:cNvSpPr>
            <a:spLocks noGrp="1"/>
          </p:cNvSpPr>
          <p:nvPr>
            <p:ph type="title"/>
          </p:nvPr>
        </p:nvSpPr>
        <p:spPr>
          <a:xfrm>
            <a:off x="609918" y="216310"/>
            <a:ext cx="10978515" cy="668290"/>
          </a:xfrm>
        </p:spPr>
        <p:txBody>
          <a:bodyPr vert="horz"/>
          <a:lstStyle/>
          <a:p>
            <a:r>
              <a:rPr lang="x-none"/>
              <a:t>Contexto de DESE y BPS</a:t>
            </a:r>
            <a:br/>
            <a:r>
              <a:rPr lang="x-none" sz="1600"/>
              <a:t>DESE es responsable de realizar revisiones del distrito para apoyar la mejora del distrito local</a:t>
            </a:r>
          </a:p>
        </p:txBody>
      </p:sp>
      <p:sp>
        <p:nvSpPr>
          <p:cNvPr id="9" name="Rectangle 8">
            <a:extLst>
              <a:ext uri="{FF2B5EF4-FFF2-40B4-BE49-F238E27FC236}">
                <a16:creationId xmlns:a16="http://schemas.microsoft.com/office/drawing/2014/main" id="{7E7E3DF3-D144-4419-8F4F-A3FCD4CC2DEE}"/>
              </a:ext>
            </a:extLst>
          </p:cNvPr>
          <p:cNvSpPr/>
          <p:nvPr/>
        </p:nvSpPr>
        <p:spPr>
          <a:xfrm>
            <a:off x="1048215" y="1369715"/>
            <a:ext cx="10128428" cy="411480"/>
          </a:xfrm>
          <a:prstGeom prst="rect">
            <a:avLst/>
          </a:prstGeom>
          <a:solidFill>
            <a:srgbClr val="5D5D5D"/>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algn="ctr"/>
            <a:r>
              <a:rPr lang="x-none" sz="1600" b="1">
                <a:solidFill>
                  <a:srgbClr val="FFE600"/>
                </a:solidFill>
              </a:rPr>
              <a:t>Departamento de Educación Primaria y Secundaria de Massachusetts (DESE)</a:t>
            </a:r>
          </a:p>
        </p:txBody>
      </p:sp>
      <p:sp>
        <p:nvSpPr>
          <p:cNvPr id="10" name="Rectangle 9">
            <a:extLst>
              <a:ext uri="{FF2B5EF4-FFF2-40B4-BE49-F238E27FC236}">
                <a16:creationId xmlns:a16="http://schemas.microsoft.com/office/drawing/2014/main" id="{8EFA0718-F302-4266-9428-EF49212EF179}"/>
              </a:ext>
            </a:extLst>
          </p:cNvPr>
          <p:cNvSpPr/>
          <p:nvPr/>
        </p:nvSpPr>
        <p:spPr>
          <a:xfrm>
            <a:off x="1984376" y="1870838"/>
            <a:ext cx="8229599" cy="584775"/>
          </a:xfrm>
          <a:prstGeom prst="rect">
            <a:avLst/>
          </a:prstGeom>
        </p:spPr>
        <p:txBody>
          <a:bodyPr wrap="square">
            <a:spAutoFit/>
          </a:bodyPr>
          <a:lstStyle/>
          <a:p>
            <a:pPr algn="ctr"/>
            <a:r>
              <a:rPr lang="x-none" sz="1600" b="1" i="1">
                <a:solidFill>
                  <a:schemeClr val="bg1"/>
                </a:solidFill>
              </a:rPr>
              <a:t>El objetivo del sistema educativo público desde K-12 de Massachusetts es preparar a todos los estudiantes para el éxito después de la escuela secundaria</a:t>
            </a:r>
            <a:r>
              <a:rPr lang="en-US" sz="1600" b="1" i="1">
                <a:solidFill>
                  <a:schemeClr val="bg1"/>
                </a:solidFill>
              </a:rPr>
              <a:t>.</a:t>
            </a:r>
            <a:endParaRPr lang="x-none" sz="1600" b="1" i="1">
              <a:solidFill>
                <a:schemeClr val="bg1"/>
              </a:solidFill>
            </a:endParaRPr>
          </a:p>
        </p:txBody>
      </p:sp>
      <p:sp>
        <p:nvSpPr>
          <p:cNvPr id="11" name="Isosceles Triangle 10">
            <a:extLst>
              <a:ext uri="{FF2B5EF4-FFF2-40B4-BE49-F238E27FC236}">
                <a16:creationId xmlns:a16="http://schemas.microsoft.com/office/drawing/2014/main" id="{BED0E7BF-14CE-44B3-A12E-97C4113666A2}"/>
              </a:ext>
              <a:ext uri="{C183D7F6-B498-43B3-948B-1728B52AA6E4}">
                <adec:decorative xmlns:adec="http://schemas.microsoft.com/office/drawing/2017/decorative" val="1"/>
              </a:ext>
            </a:extLst>
          </p:cNvPr>
          <p:cNvSpPr/>
          <p:nvPr/>
        </p:nvSpPr>
        <p:spPr>
          <a:xfrm rot="10800000">
            <a:off x="4358127" y="2608427"/>
            <a:ext cx="3482094" cy="351875"/>
          </a:xfrm>
          <a:prstGeom prst="triangle">
            <a:avLst/>
          </a:prstGeom>
          <a:solidFill>
            <a:srgbClr val="FFE600"/>
          </a:solidFill>
          <a:ln w="25400" cap="flat" cmpd="sng" algn="ctr">
            <a:noFill/>
            <a:prstDash val="solid"/>
          </a:ln>
          <a:effectLst/>
          <a:extLst>
            <a:ext uri="{91240B29-F687-4F45-9708-019B960494DF}">
              <a14:hiddenLine xmlns:a14="http://schemas.microsoft.com/office/drawing/2010/main" w="25400" cap="flat" cmpd="sng" algn="ctr">
                <a:solidFill>
                  <a:schemeClr val="dk1"/>
                </a:solidFill>
                <a:prstDash val="solid"/>
              </a14:hiddenLine>
            </a:ext>
          </a:extLst>
        </p:spPr>
        <p:style>
          <a:lnRef idx="2">
            <a:schemeClr val="dk1"/>
          </a:lnRef>
          <a:fillRef idx="1">
            <a:schemeClr val="lt1"/>
          </a:fillRef>
          <a:effectRef idx="0">
            <a:schemeClr val="dk1"/>
          </a:effectRef>
          <a:fontRef idx="minor">
            <a:schemeClr val="dk1"/>
          </a:fontRef>
        </p:style>
        <p:txBody>
          <a:bodyPr rtlCol="0" anchor="t" anchorCtr="0"/>
          <a:lstStyle/>
          <a:p>
            <a:pPr algn="ctr"/>
            <a:endParaRPr lang="en-US" sz="1200">
              <a:solidFill>
                <a:schemeClr val="tx1"/>
              </a:solidFill>
            </a:endParaRPr>
          </a:p>
        </p:txBody>
      </p:sp>
      <p:sp>
        <p:nvSpPr>
          <p:cNvPr id="12" name="Rectangle 11">
            <a:extLst>
              <a:ext uri="{FF2B5EF4-FFF2-40B4-BE49-F238E27FC236}">
                <a16:creationId xmlns:a16="http://schemas.microsoft.com/office/drawing/2014/main" id="{6352876F-0B3B-4EE9-B7E8-A69B2C792950}"/>
              </a:ext>
            </a:extLst>
          </p:cNvPr>
          <p:cNvSpPr/>
          <p:nvPr/>
        </p:nvSpPr>
        <p:spPr>
          <a:xfrm>
            <a:off x="1048215" y="3220840"/>
            <a:ext cx="4613114" cy="380081"/>
          </a:xfrm>
          <a:prstGeom prst="rect">
            <a:avLst/>
          </a:prstGeom>
          <a:solidFill>
            <a:srgbClr val="5D5D5D"/>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algn="ctr"/>
            <a:r>
              <a:rPr lang="x-none" sz="1600" b="1">
                <a:solidFill>
                  <a:schemeClr val="tx2"/>
                </a:solidFill>
              </a:rPr>
              <a:t>Áreas prioritarias del DESE</a:t>
            </a:r>
          </a:p>
        </p:txBody>
      </p:sp>
      <p:sp>
        <p:nvSpPr>
          <p:cNvPr id="13" name="TextBox 12">
            <a:extLst>
              <a:ext uri="{FF2B5EF4-FFF2-40B4-BE49-F238E27FC236}">
                <a16:creationId xmlns:a16="http://schemas.microsoft.com/office/drawing/2014/main" id="{218282C9-69B0-4CF3-AA2D-3E1E2FE28B82}"/>
              </a:ext>
            </a:extLst>
          </p:cNvPr>
          <p:cNvSpPr txBox="1"/>
          <p:nvPr/>
        </p:nvSpPr>
        <p:spPr>
          <a:xfrm>
            <a:off x="1048215" y="3649321"/>
            <a:ext cx="4613114" cy="1257780"/>
          </a:xfrm>
          <a:prstGeom prst="rect">
            <a:avLst/>
          </a:prstGeom>
          <a:noFill/>
        </p:spPr>
        <p:txBody>
          <a:bodyPr wrap="square" lIns="0" tIns="36576" rIns="0" bIns="0" rtlCol="0">
            <a:spAutoFit/>
          </a:bodyPr>
          <a:lstStyle>
            <a:defPPr>
              <a:defRPr lang="en-US"/>
            </a:defPPr>
            <a:lvl1pPr marL="356616" indent="-356616">
              <a:lnSpc>
                <a:spcPct val="85000"/>
              </a:lnSpc>
              <a:spcAft>
                <a:spcPts val="600"/>
              </a:spcAft>
              <a:buClr>
                <a:schemeClr val="accent2"/>
              </a:buClr>
              <a:buSzPct val="70000"/>
              <a:buFont typeface="Arial" pitchFamily="34" charset="0"/>
              <a:buChar char="►"/>
              <a:defRPr sz="1000">
                <a:solidFill>
                  <a:schemeClr val="bg1"/>
                </a:solidFill>
              </a:defRPr>
            </a:lvl1pPr>
          </a:lstStyle>
          <a:p>
            <a:pPr marL="228600" indent="-228600">
              <a:lnSpc>
                <a:spcPct val="100000"/>
              </a:lnSpc>
              <a:spcBef>
                <a:spcPts val="200"/>
              </a:spcBef>
              <a:spcAft>
                <a:spcPts val="200"/>
              </a:spcAft>
              <a:buClr>
                <a:schemeClr val="bg1"/>
              </a:buClr>
              <a:buSzPct val="100000"/>
              <a:buAutoNum type="arabicPeriod"/>
            </a:pPr>
            <a:r>
              <a:rPr lang="x-none" sz="1100"/>
              <a:t>Fortalecer los estándares, el plan de estudios, la enseñanza y las evaluaciones</a:t>
            </a:r>
          </a:p>
          <a:p>
            <a:pPr marL="228600" indent="-228600">
              <a:lnSpc>
                <a:spcPct val="100000"/>
              </a:lnSpc>
              <a:spcBef>
                <a:spcPts val="200"/>
              </a:spcBef>
              <a:spcAft>
                <a:spcPts val="200"/>
              </a:spcAft>
              <a:buClr>
                <a:schemeClr val="bg1"/>
              </a:buClr>
              <a:buSzPct val="100000"/>
              <a:buFont typeface="+mj-lt"/>
              <a:buAutoNum type="arabicPeriod"/>
            </a:pPr>
            <a:r>
              <a:rPr lang="x-none" sz="1100"/>
              <a:t>Promover el desarrollo de los educadores</a:t>
            </a:r>
          </a:p>
          <a:p>
            <a:pPr marL="228600" indent="-228600">
              <a:lnSpc>
                <a:spcPct val="100000"/>
              </a:lnSpc>
              <a:spcBef>
                <a:spcPts val="200"/>
              </a:spcBef>
              <a:spcAft>
                <a:spcPts val="200"/>
              </a:spcAft>
              <a:buClr>
                <a:schemeClr val="bg1"/>
              </a:buClr>
              <a:buSzPct val="100000"/>
              <a:buFont typeface="+mj-lt"/>
              <a:buAutoNum type="arabicPeriod"/>
            </a:pPr>
            <a:r>
              <a:rPr lang="x-none" sz="1100"/>
              <a:t>Apoyar el aprendizaje socioemocional, la salud y la seguridad</a:t>
            </a:r>
          </a:p>
          <a:p>
            <a:pPr marL="228600" indent="-228600">
              <a:lnSpc>
                <a:spcPct val="100000"/>
              </a:lnSpc>
              <a:spcBef>
                <a:spcPts val="200"/>
              </a:spcBef>
              <a:spcAft>
                <a:spcPts val="200"/>
              </a:spcAft>
              <a:buClr>
                <a:schemeClr val="bg1"/>
              </a:buClr>
              <a:buSzPct val="100000"/>
              <a:buFont typeface="+mj-lt"/>
              <a:buAutoNum type="arabicPeriod"/>
            </a:pPr>
            <a:r>
              <a:rPr lang="x-none" sz="1100"/>
              <a:t>Reestructurar los distritos y escuelas con el rendimiento más bajo</a:t>
            </a:r>
          </a:p>
          <a:p>
            <a:pPr marL="228600" indent="-228600">
              <a:lnSpc>
                <a:spcPct val="100000"/>
              </a:lnSpc>
              <a:spcBef>
                <a:spcPts val="200"/>
              </a:spcBef>
              <a:spcAft>
                <a:spcPts val="200"/>
              </a:spcAft>
              <a:buClr>
                <a:schemeClr val="bg1"/>
              </a:buClr>
              <a:buSzPct val="100000"/>
              <a:buFont typeface="+mj-lt"/>
              <a:buAutoNum type="arabicPeriod"/>
            </a:pPr>
            <a:r>
              <a:rPr lang="x-none" sz="1100"/>
              <a:t>Mejorar la asignación de recursos y el uso de datos (p. ej., apoyo adicional para distritos y escuelas de bajo rendimiento)</a:t>
            </a:r>
          </a:p>
        </p:txBody>
      </p:sp>
      <p:sp>
        <p:nvSpPr>
          <p:cNvPr id="14" name="Rectangle 13">
            <a:extLst>
              <a:ext uri="{FF2B5EF4-FFF2-40B4-BE49-F238E27FC236}">
                <a16:creationId xmlns:a16="http://schemas.microsoft.com/office/drawing/2014/main" id="{594DB6A1-E4E1-440F-81EB-E37E7862F87A}"/>
              </a:ext>
            </a:extLst>
          </p:cNvPr>
          <p:cNvSpPr/>
          <p:nvPr/>
        </p:nvSpPr>
        <p:spPr>
          <a:xfrm>
            <a:off x="5931673" y="3220840"/>
            <a:ext cx="5244970" cy="380081"/>
          </a:xfrm>
          <a:prstGeom prst="rect">
            <a:avLst/>
          </a:prstGeom>
          <a:solidFill>
            <a:srgbClr val="5D5D5D"/>
          </a:solidFill>
          <a:ln w="25400" cap="flat" cmpd="sng" algn="ctr">
            <a:noFill/>
            <a:prstDash val="solid"/>
          </a:ln>
          <a:effectLst/>
        </p:spPr>
        <p:style>
          <a:lnRef idx="2">
            <a:schemeClr val="dk1"/>
          </a:lnRef>
          <a:fillRef idx="1">
            <a:schemeClr val="lt1"/>
          </a:fillRef>
          <a:effectRef idx="0">
            <a:schemeClr val="dk1"/>
          </a:effectRef>
          <a:fontRef idx="minor">
            <a:schemeClr val="dk1"/>
          </a:fontRef>
        </p:style>
        <p:txBody>
          <a:bodyPr rtlCol="0" anchor="ctr" anchorCtr="0"/>
          <a:lstStyle/>
          <a:p>
            <a:pPr algn="ctr"/>
            <a:r>
              <a:rPr lang="x-none" sz="1600" b="1">
                <a:solidFill>
                  <a:schemeClr val="tx2"/>
                </a:solidFill>
              </a:rPr>
              <a:t>Relación de DESE con los distritos escolares</a:t>
            </a:r>
          </a:p>
        </p:txBody>
      </p:sp>
      <p:sp>
        <p:nvSpPr>
          <p:cNvPr id="15" name="TextBox 14">
            <a:extLst>
              <a:ext uri="{FF2B5EF4-FFF2-40B4-BE49-F238E27FC236}">
                <a16:creationId xmlns:a16="http://schemas.microsoft.com/office/drawing/2014/main" id="{097378F0-0DA5-4035-BE33-40F6189C0C05}"/>
              </a:ext>
            </a:extLst>
          </p:cNvPr>
          <p:cNvSpPr txBox="1"/>
          <p:nvPr/>
        </p:nvSpPr>
        <p:spPr>
          <a:xfrm>
            <a:off x="5931671" y="3649321"/>
            <a:ext cx="5244970" cy="2031325"/>
          </a:xfrm>
          <a:prstGeom prst="rect">
            <a:avLst/>
          </a:prstGeom>
          <a:noFill/>
        </p:spPr>
        <p:txBody>
          <a:bodyPr wrap="square" lIns="0" tIns="36576" rIns="0" bIns="0" rtlCol="0">
            <a:spAutoFit/>
          </a:bodyPr>
          <a:lstStyle>
            <a:defPPr>
              <a:defRPr lang="en-US"/>
            </a:defPPr>
            <a:lvl1pPr marL="356616" indent="-356616">
              <a:lnSpc>
                <a:spcPct val="85000"/>
              </a:lnSpc>
              <a:spcAft>
                <a:spcPts val="600"/>
              </a:spcAft>
              <a:buClr>
                <a:schemeClr val="accent2"/>
              </a:buClr>
              <a:buSzPct val="70000"/>
              <a:buFont typeface="Arial" pitchFamily="34" charset="0"/>
              <a:buChar char="►"/>
              <a:defRPr sz="1000">
                <a:solidFill>
                  <a:schemeClr val="bg1"/>
                </a:solidFill>
              </a:defRPr>
            </a:lvl1pPr>
          </a:lstStyle>
          <a:p>
            <a:pPr marL="126000" indent="-126000">
              <a:spcAft>
                <a:spcPts val="300"/>
              </a:spcAft>
              <a:buClrTx/>
              <a:buSzPct val="75000"/>
              <a:buFont typeface="Wingdings 3" panose="05040102010807070707" pitchFamily="18" charset="2"/>
              <a:buChar char=""/>
            </a:pPr>
            <a:r>
              <a:rPr lang="x-none" sz="1100"/>
              <a:t>DESE ha implementado un sistema de rendición de cuentas para medir el progreso de cada escuela y distrito</a:t>
            </a:r>
            <a:r>
              <a:rPr lang="en-US" sz="1100"/>
              <a:t>.</a:t>
            </a:r>
            <a:endParaRPr lang="x-none" sz="1100"/>
          </a:p>
          <a:p>
            <a:pPr marL="266400" lvl="1" indent="-126000">
              <a:spcAft>
                <a:spcPts val="300"/>
              </a:spcAft>
              <a:buClrTx/>
              <a:buSzPct val="75000"/>
              <a:buFont typeface="Arial" panose="020B0604020202020204" pitchFamily="34" charset="0"/>
              <a:buChar char="–"/>
            </a:pPr>
            <a:r>
              <a:rPr lang="x-none" sz="1100">
                <a:solidFill>
                  <a:schemeClr val="bg1"/>
                </a:solidFill>
              </a:rPr>
              <a:t>Esto permite que los distritos retengan el control local y la toma de decisiones, mientras que las revisiones periódicas del distrito y el monitoreo continuo de DESE permiten que el estado despliegue el apoyo según sea necesario</a:t>
            </a:r>
            <a:r>
              <a:rPr lang="en-US" sz="1100">
                <a:solidFill>
                  <a:schemeClr val="bg1"/>
                </a:solidFill>
              </a:rPr>
              <a:t>.</a:t>
            </a:r>
            <a:endParaRPr lang="x-none" sz="1100">
              <a:solidFill>
                <a:schemeClr val="bg1"/>
              </a:solidFill>
            </a:endParaRPr>
          </a:p>
          <a:p>
            <a:pPr marL="126000" indent="-126000">
              <a:spcAft>
                <a:spcPts val="300"/>
              </a:spcAft>
              <a:buClrTx/>
              <a:buSzPct val="75000"/>
              <a:buFont typeface="Wingdings 3" panose="05040102010807070707" pitchFamily="18" charset="2"/>
              <a:buChar char=""/>
            </a:pPr>
            <a:r>
              <a:rPr lang="x-none" sz="1100"/>
              <a:t>Para mejorar los distritos escolares de bajo rendimiento, DESE tiene un Sistema de Apoyo Estatal (SSoS, por sus siglas en inglés) que se enfoca en cuatro áreas de práctica de reestructuración relacionadas con el liderazgo escolar, las prácticas de instrucción, el apoyo a los estudiantes y el clima escolar</a:t>
            </a:r>
            <a:r>
              <a:rPr lang="en-US" sz="1100"/>
              <a:t>.</a:t>
            </a:r>
            <a:endParaRPr lang="x-none" sz="1100"/>
          </a:p>
          <a:p>
            <a:pPr marL="266400" lvl="1" indent="-126000">
              <a:spcAft>
                <a:spcPts val="300"/>
              </a:spcAft>
              <a:buClrTx/>
              <a:buSzPct val="75000"/>
              <a:buFont typeface="Arial" panose="020B0604020202020204" pitchFamily="34" charset="0"/>
              <a:buChar char="–"/>
            </a:pPr>
            <a:r>
              <a:rPr lang="x-none" sz="1100">
                <a:solidFill>
                  <a:schemeClr val="bg1"/>
                </a:solidFill>
              </a:rPr>
              <a:t>El personal de SSoS brinda a los distritos y escuelas apoyo para el desarrollo profesional, solicitudes de subvenciones, asistencia técnica y capacitación, identificación de socios de alta calidad y más</a:t>
            </a:r>
            <a:r>
              <a:rPr lang="en-US" sz="1100">
                <a:solidFill>
                  <a:schemeClr val="bg1"/>
                </a:solidFill>
              </a:rPr>
              <a:t>.</a:t>
            </a:r>
            <a:endParaRPr lang="en-US" sz="1900"/>
          </a:p>
        </p:txBody>
      </p:sp>
      <p:sp>
        <p:nvSpPr>
          <p:cNvPr id="25" name="footnote_6380420316088055392" descr="Nota al pie">
            <a:extLst>
              <a:ext uri="{FF2B5EF4-FFF2-40B4-BE49-F238E27FC236}">
                <a16:creationId xmlns:a16="http://schemas.microsoft.com/office/drawing/2014/main" id="{20C3322F-8BCE-4CAD-9A37-485595FDE08F}"/>
              </a:ext>
            </a:extLst>
          </p:cNvPr>
          <p:cNvSpPr txBox="1"/>
          <p:nvPr/>
        </p:nvSpPr>
        <p:spPr>
          <a:xfrm>
            <a:off x="612775" y="6131996"/>
            <a:ext cx="9980613" cy="404016"/>
          </a:xfrm>
          <a:prstGeom prst="rect">
            <a:avLst/>
          </a:prstGeom>
          <a:noFill/>
        </p:spPr>
        <p:txBody>
          <a:bodyPr vert="horz" wrap="square" lIns="0" tIns="0" rIns="0" bIns="0" rtlCol="0" anchor="b" anchorCtr="0">
            <a:noAutofit/>
          </a:bodyPr>
          <a:lstStyle/>
          <a:p>
            <a:pPr marL="95202" indent="-95202">
              <a:spcBef>
                <a:spcPct val="0"/>
              </a:spcBef>
              <a:spcAft>
                <a:spcPct val="0"/>
              </a:spcAft>
              <a:buSzPct val="100000"/>
              <a:buFont typeface="Arial" pitchFamily="34" charset="0"/>
              <a:buAutoNum type="arabicPeriod"/>
            </a:pPr>
            <a:r>
              <a:rPr lang="x-none" sz="800">
                <a:solidFill>
                  <a:srgbClr val="2E2E38"/>
                </a:solidFill>
                <a:cs typeface="Arial" panose="020B0604020202020204" pitchFamily="34" charset="0"/>
              </a:rPr>
              <a:t>Sistema de evaluación integral de Massachusetts</a:t>
            </a:r>
            <a:endParaRPr lang="en-US" sz="800">
              <a:solidFill>
                <a:srgbClr val="FF0000"/>
              </a:solidFill>
              <a:cs typeface="Arial" panose="020B0604020202020204" pitchFamily="34" charset="0"/>
            </a:endParaRPr>
          </a:p>
        </p:txBody>
      </p:sp>
      <p:sp>
        <p:nvSpPr>
          <p:cNvPr id="19" name="source_6380430283633655781" descr="Fuente">
            <a:extLst>
              <a:ext uri="{FF2B5EF4-FFF2-40B4-BE49-F238E27FC236}">
                <a16:creationId xmlns:a16="http://schemas.microsoft.com/office/drawing/2014/main" id="{95A8CCF9-4AC6-428A-9B82-A2E86F12DC99}"/>
              </a:ext>
            </a:extLst>
          </p:cNvPr>
          <p:cNvSpPr txBox="1"/>
          <p:nvPr/>
        </p:nvSpPr>
        <p:spPr>
          <a:xfrm>
            <a:off x="609918" y="6583680"/>
            <a:ext cx="2031005" cy="104644"/>
          </a:xfrm>
          <a:prstGeom prst="rect">
            <a:avLst/>
          </a:prstGeom>
          <a:noFill/>
        </p:spPr>
        <p:txBody>
          <a:bodyPr vert="horz" wrap="non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DESE; Plan ESSA de DESE; SSoS de DESE</a:t>
            </a:r>
          </a:p>
        </p:txBody>
      </p:sp>
      <p:sp>
        <p:nvSpPr>
          <p:cNvPr id="3" name="TextBox 2">
            <a:extLst>
              <a:ext uri="{FF2B5EF4-FFF2-40B4-BE49-F238E27FC236}">
                <a16:creationId xmlns:a16="http://schemas.microsoft.com/office/drawing/2014/main" id="{373AC3C7-0AC8-4178-9F56-CC75BCD9408D}"/>
              </a:ext>
            </a:extLst>
          </p:cNvPr>
          <p:cNvSpPr txBox="1"/>
          <p:nvPr/>
        </p:nvSpPr>
        <p:spPr>
          <a:xfrm>
            <a:off x="3524036" y="6369269"/>
            <a:ext cx="5188449"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EBDFDB7F-CA75-4A53-A72E-168D3FA36302}"/>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CB142937-BAAC-4344-A5CD-226CEE143A11}"/>
              </a:ext>
            </a:extLst>
          </p:cNvPr>
          <p:cNvSpPr>
            <a:spLocks noGrp="1"/>
          </p:cNvSpPr>
          <p:nvPr>
            <p:ph type="sldNum" sz="quarter" idx="12"/>
          </p:nvPr>
        </p:nvSpPr>
        <p:spPr/>
        <p:txBody>
          <a:bodyPr/>
          <a:lstStyle/>
          <a:p>
            <a:r>
              <a:rPr lang="x-none"/>
              <a:t>Página </a:t>
            </a:r>
            <a:fld id="{F1BC30E3-FFE5-4B91-AA19-87A149EBB9EE}" type="slidenum">
              <a:rPr smtClean="0"/>
              <a:pPr/>
              <a:t>22</a:t>
            </a:fld>
            <a:endParaRPr/>
          </a:p>
        </p:txBody>
      </p:sp>
    </p:spTree>
    <p:extLst>
      <p:ext uri="{BB962C8B-B14F-4D97-AF65-F5344CB8AC3E}">
        <p14:creationId xmlns:p14="http://schemas.microsoft.com/office/powerpoint/2010/main" val="24558830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45806"/>
            <a:ext cx="10978515" cy="638794"/>
          </a:xfrm>
        </p:spPr>
        <p:txBody>
          <a:bodyPr vert="horz"/>
          <a:lstStyle/>
          <a:p>
            <a:r>
              <a:rPr lang="x-none"/>
              <a:t>Contexto de DESE y BPS</a:t>
            </a:r>
            <a:br>
              <a:rPr/>
            </a:br>
            <a:r>
              <a:rPr lang="x-none" sz="1598"/>
              <a:t>Las Escuelas Públicas de Boston están en el distrito más grande de MA, que es un distrito de mayoría y minoría</a:t>
            </a:r>
            <a:endParaRPr lang="en-IN" sz="1598">
              <a:solidFill>
                <a:srgbClr val="FF0000"/>
              </a:solidFill>
            </a:endParaRPr>
          </a:p>
        </p:txBody>
      </p:sp>
      <p:sp>
        <p:nvSpPr>
          <p:cNvPr id="111" name="Arrow: Left-Right 110">
            <a:extLst>
              <a:ext uri="{FF2B5EF4-FFF2-40B4-BE49-F238E27FC236}">
                <a16:creationId xmlns:a16="http://schemas.microsoft.com/office/drawing/2014/main" id="{8563A466-820D-4148-A85A-52084151E809}"/>
              </a:ext>
            </a:extLst>
          </p:cNvPr>
          <p:cNvSpPr/>
          <p:nvPr/>
        </p:nvSpPr>
        <p:spPr>
          <a:xfrm>
            <a:off x="1936251" y="1376917"/>
            <a:ext cx="3826873" cy="44177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199" b="1" dirty="0">
                <a:solidFill>
                  <a:schemeClr val="bg1"/>
                </a:solidFill>
              </a:rPr>
              <a:t>Inscripción general de MA por distrito </a:t>
            </a:r>
            <a:br>
              <a:rPr lang="en-US" sz="1199" b="1" dirty="0">
                <a:solidFill>
                  <a:schemeClr val="bg1"/>
                </a:solidFill>
              </a:rPr>
            </a:br>
            <a:r>
              <a:rPr lang="x-none" sz="1199" i="1" dirty="0">
                <a:solidFill>
                  <a:schemeClr val="bg1"/>
                </a:solidFill>
              </a:rPr>
              <a:t>Año escolar 2021-2022</a:t>
            </a:r>
          </a:p>
        </p:txBody>
      </p:sp>
      <p:cxnSp>
        <p:nvCxnSpPr>
          <p:cNvPr id="112" name="Straight Connector 111">
            <a:extLst>
              <a:ext uri="{FF2B5EF4-FFF2-40B4-BE49-F238E27FC236}">
                <a16:creationId xmlns:a16="http://schemas.microsoft.com/office/drawing/2014/main" id="{4B149389-C526-4EAB-ADA7-27172F423110}"/>
              </a:ext>
              <a:ext uri="{C183D7F6-B498-43B3-948B-1728B52AA6E4}">
                <adec:decorative xmlns:adec="http://schemas.microsoft.com/office/drawing/2017/decorative" val="1"/>
              </a:ext>
            </a:extLst>
          </p:cNvPr>
          <p:cNvCxnSpPr>
            <a:stCxn id="111" idx="4"/>
            <a:endCxn id="111" idx="6"/>
          </p:cNvCxnSpPr>
          <p:nvPr/>
        </p:nvCxnSpPr>
        <p:spPr>
          <a:xfrm>
            <a:off x="1936251" y="1818696"/>
            <a:ext cx="382687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4" name="Group 73" descr="Consulte la sección de notas para ver la descripción del gráfico &quot;Gráfico 1: inscripción general de MA por distrito, año escolar 2021-2022&quot;">
            <a:extLst>
              <a:ext uri="{FF2B5EF4-FFF2-40B4-BE49-F238E27FC236}">
                <a16:creationId xmlns:a16="http://schemas.microsoft.com/office/drawing/2014/main" id="{64226DD8-0C12-4442-A799-58BE7362D008}"/>
              </a:ext>
            </a:extLst>
          </p:cNvPr>
          <p:cNvGrpSpPr/>
          <p:nvPr/>
        </p:nvGrpSpPr>
        <p:grpSpPr>
          <a:xfrm>
            <a:off x="691473" y="1920595"/>
            <a:ext cx="5257930" cy="3902078"/>
            <a:chOff x="691473" y="1920595"/>
            <a:chExt cx="5257930" cy="3902078"/>
          </a:xfrm>
        </p:grpSpPr>
        <p:graphicFrame>
          <p:nvGraphicFramePr>
            <p:cNvPr id="66" name="Chart 65">
              <a:extLst>
                <a:ext uri="{FF2B5EF4-FFF2-40B4-BE49-F238E27FC236}">
                  <a16:creationId xmlns:a16="http://schemas.microsoft.com/office/drawing/2014/main" id="{316B1FEC-D6E2-4FFC-90CD-A16C385D680A}"/>
                </a:ext>
                <a:ext uri="{C183D7F6-B498-43B3-948B-1728B52AA6E4}">
                  <adec:decorative xmlns:adec="http://schemas.microsoft.com/office/drawing/2017/decorative" val="1"/>
                </a:ext>
              </a:extLst>
            </p:cNvPr>
            <p:cNvGraphicFramePr/>
            <p:nvPr>
              <p:custDataLst>
                <p:tags r:id="rId4"/>
              </p:custDataLst>
              <p:extLst>
                <p:ext uri="{D42A27DB-BD31-4B8C-83A1-F6EECF244321}">
                  <p14:modId xmlns:p14="http://schemas.microsoft.com/office/powerpoint/2010/main" val="1401041069"/>
                </p:ext>
              </p:extLst>
            </p:nvPr>
          </p:nvGraphicFramePr>
          <p:xfrm>
            <a:off x="1921254" y="2023059"/>
            <a:ext cx="3946525" cy="3022600"/>
          </p:xfrm>
          <a:graphic>
            <a:graphicData uri="http://schemas.openxmlformats.org/drawingml/2006/chart">
              <c:chart xmlns:c="http://schemas.openxmlformats.org/drawingml/2006/chart" xmlns:r="http://schemas.openxmlformats.org/officeDocument/2006/relationships" r:id="rId8"/>
            </a:graphicData>
          </a:graphic>
        </p:graphicFrame>
        <p:sp>
          <p:nvSpPr>
            <p:cNvPr id="15" name="TextBox 14" descr="Consulte la descripción de la imagen en &quot;Inscripción general de MA por distrito, año escolar 2021-2022&quot; en la sección de notas">
              <a:extLst>
                <a:ext uri="{FF2B5EF4-FFF2-40B4-BE49-F238E27FC236}">
                  <a16:creationId xmlns:a16="http://schemas.microsoft.com/office/drawing/2014/main" id="{F9F4104F-F395-4FE2-A06F-B7E9162C0EBA}"/>
                </a:ext>
              </a:extLst>
            </p:cNvPr>
            <p:cNvSpPr txBox="1"/>
            <p:nvPr/>
          </p:nvSpPr>
          <p:spPr>
            <a:xfrm>
              <a:off x="1475876" y="2003785"/>
              <a:ext cx="522977"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50 mil</a:t>
              </a:r>
            </a:p>
          </p:txBody>
        </p:sp>
        <p:sp>
          <p:nvSpPr>
            <p:cNvPr id="16" name="TextBox 15" descr="Consulte la descripción de la imagen en &quot;Inscripción general de MA por distrito, año escolar 2021-2022&quot; en la sección de notas">
              <a:extLst>
                <a:ext uri="{FF2B5EF4-FFF2-40B4-BE49-F238E27FC236}">
                  <a16:creationId xmlns:a16="http://schemas.microsoft.com/office/drawing/2014/main" id="{B70A7A7E-CC1E-43DF-AEA7-DEAC9A012F7D}"/>
                </a:ext>
              </a:extLst>
            </p:cNvPr>
            <p:cNvSpPr txBox="1"/>
            <p:nvPr/>
          </p:nvSpPr>
          <p:spPr>
            <a:xfrm>
              <a:off x="1475876" y="2575926"/>
              <a:ext cx="442247" cy="19675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40 mil</a:t>
              </a:r>
            </a:p>
          </p:txBody>
        </p:sp>
        <p:sp>
          <p:nvSpPr>
            <p:cNvPr id="17" name="TextBox 16" descr="Consulte la descripción de la imagen en &quot;Inscripción general de MA por distrito, año escolar 2021-2022&quot; en la sección de notas">
              <a:extLst>
                <a:ext uri="{FF2B5EF4-FFF2-40B4-BE49-F238E27FC236}">
                  <a16:creationId xmlns:a16="http://schemas.microsoft.com/office/drawing/2014/main" id="{DB60425A-D1D7-4E0A-AAF5-08DC6C878A2B}"/>
                </a:ext>
              </a:extLst>
            </p:cNvPr>
            <p:cNvSpPr txBox="1"/>
            <p:nvPr/>
          </p:nvSpPr>
          <p:spPr>
            <a:xfrm>
              <a:off x="1460312" y="3154317"/>
              <a:ext cx="504439"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30 mil</a:t>
              </a:r>
            </a:p>
          </p:txBody>
        </p:sp>
        <p:sp>
          <p:nvSpPr>
            <p:cNvPr id="18" name="TextBox 17" descr="Consulte la descripción de la imagen en &quot;Inscripción general de MA por distrito, año escolar 2021-2022&quot; en la sección de notas">
              <a:extLst>
                <a:ext uri="{FF2B5EF4-FFF2-40B4-BE49-F238E27FC236}">
                  <a16:creationId xmlns:a16="http://schemas.microsoft.com/office/drawing/2014/main" id="{028F8E6C-1A3B-4560-A8CD-DD5162734F4E}"/>
                </a:ext>
              </a:extLst>
            </p:cNvPr>
            <p:cNvSpPr txBox="1"/>
            <p:nvPr/>
          </p:nvSpPr>
          <p:spPr>
            <a:xfrm>
              <a:off x="1460313" y="3711486"/>
              <a:ext cx="53290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20 mil</a:t>
              </a:r>
            </a:p>
          </p:txBody>
        </p:sp>
        <p:sp>
          <p:nvSpPr>
            <p:cNvPr id="19" name="TextBox 18" descr="Consulte la descripción de la imagen en &quot;Inscripción general de MA por distrito, año escolar 2021-2022&quot; en la sección de notas">
              <a:extLst>
                <a:ext uri="{FF2B5EF4-FFF2-40B4-BE49-F238E27FC236}">
                  <a16:creationId xmlns:a16="http://schemas.microsoft.com/office/drawing/2014/main" id="{5D45297D-EC41-4E54-8BB2-95626E22DDE3}"/>
                </a:ext>
              </a:extLst>
            </p:cNvPr>
            <p:cNvSpPr txBox="1"/>
            <p:nvPr/>
          </p:nvSpPr>
          <p:spPr>
            <a:xfrm>
              <a:off x="1473961" y="4224358"/>
              <a:ext cx="56109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10 mil</a:t>
              </a:r>
            </a:p>
          </p:txBody>
        </p:sp>
        <p:sp>
          <p:nvSpPr>
            <p:cNvPr id="20" name="TextBox 19" descr="Consulte la descripción de la imagen en &quot;Inscripción general de MA por distrito, año escolar 2021-2022&quot; en la sección de notas">
              <a:extLst>
                <a:ext uri="{FF2B5EF4-FFF2-40B4-BE49-F238E27FC236}">
                  <a16:creationId xmlns:a16="http://schemas.microsoft.com/office/drawing/2014/main" id="{F3D78F9C-322B-4F7C-8146-3CE2E1241224}"/>
                </a:ext>
              </a:extLst>
            </p:cNvPr>
            <p:cNvSpPr txBox="1"/>
            <p:nvPr/>
          </p:nvSpPr>
          <p:spPr>
            <a:xfrm>
              <a:off x="1665023" y="4831144"/>
              <a:ext cx="27721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0</a:t>
              </a:r>
            </a:p>
          </p:txBody>
        </p:sp>
        <p:sp>
          <p:nvSpPr>
            <p:cNvPr id="3" name="TextBox 2" descr="Consulte la descripción de la imagen en &quot;Inscripción general de MA por distrito, año escolar 2021-2022&quot; en la sección de notas">
              <a:extLst>
                <a:ext uri="{FF2B5EF4-FFF2-40B4-BE49-F238E27FC236}">
                  <a16:creationId xmlns:a16="http://schemas.microsoft.com/office/drawing/2014/main" id="{F73517FA-25F1-4D8F-BF9E-0DB7254AC3C0}"/>
                </a:ext>
              </a:extLst>
            </p:cNvPr>
            <p:cNvSpPr txBox="1"/>
            <p:nvPr/>
          </p:nvSpPr>
          <p:spPr>
            <a:xfrm>
              <a:off x="2280029" y="4990863"/>
              <a:ext cx="40081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BPS</a:t>
              </a:r>
            </a:p>
          </p:txBody>
        </p:sp>
        <p:sp>
          <p:nvSpPr>
            <p:cNvPr id="13" name="TextBox 12" descr="Consulte la descripción de la imagen en &quot;Inscripción general de MA por distrito, año escolar 2021-2022&quot; en la sección de notas">
              <a:extLst>
                <a:ext uri="{FF2B5EF4-FFF2-40B4-BE49-F238E27FC236}">
                  <a16:creationId xmlns:a16="http://schemas.microsoft.com/office/drawing/2014/main" id="{A6B52EA4-80A5-4AD3-9343-ADAB9B36D490}"/>
                </a:ext>
              </a:extLst>
            </p:cNvPr>
            <p:cNvSpPr txBox="1"/>
            <p:nvPr/>
          </p:nvSpPr>
          <p:spPr>
            <a:xfrm>
              <a:off x="2104955" y="1977055"/>
              <a:ext cx="749459" cy="350865"/>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200">
                  <a:solidFill>
                    <a:schemeClr val="bg1"/>
                  </a:solidFill>
                </a:rPr>
                <a:t>Cerca de 46 mil</a:t>
              </a:r>
            </a:p>
          </p:txBody>
        </p:sp>
        <p:cxnSp>
          <p:nvCxnSpPr>
            <p:cNvPr id="68" name="Straight Connector 67" descr="Please refer image description under 'Overall MA enrollment by district, SY2021-2022' in the notes section">
              <a:extLst>
                <a:ext uri="{FF2B5EF4-FFF2-40B4-BE49-F238E27FC236}">
                  <a16:creationId xmlns:a16="http://schemas.microsoft.com/office/drawing/2014/main" id="{952B9FCC-63BF-40D2-A6CE-19182A5D8CED}"/>
                </a:ext>
                <a:ext uri="{C183D7F6-B498-43B3-948B-1728B52AA6E4}">
                  <adec:decorative xmlns:adec="http://schemas.microsoft.com/office/drawing/2017/decorative" val="1"/>
                </a:ext>
              </a:extLst>
            </p:cNvPr>
            <p:cNvCxnSpPr>
              <a:cxnSpLocks/>
            </p:cNvCxnSpPr>
            <p:nvPr/>
          </p:nvCxnSpPr>
          <p:spPr>
            <a:xfrm>
              <a:off x="2884573" y="1920595"/>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5" name="TextBox 4" descr="Consulte la descripción de la imagen en &quot;Inscripción general de MA por distrito, año escolar 2021-2022&quot; en la sección de notas">
              <a:extLst>
                <a:ext uri="{FF2B5EF4-FFF2-40B4-BE49-F238E27FC236}">
                  <a16:creationId xmlns:a16="http://schemas.microsoft.com/office/drawing/2014/main" id="{11981BB2-8235-4CA3-B988-F2464555A7E3}"/>
                </a:ext>
              </a:extLst>
            </p:cNvPr>
            <p:cNvSpPr txBox="1"/>
            <p:nvPr/>
          </p:nvSpPr>
          <p:spPr>
            <a:xfrm>
              <a:off x="3039617" y="4990863"/>
              <a:ext cx="83849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Springfield</a:t>
              </a:r>
            </a:p>
          </p:txBody>
        </p:sp>
        <p:sp>
          <p:nvSpPr>
            <p:cNvPr id="12" name="TextBox 11" descr="Consulte la descripción de la imagen en &quot;Inscripción general de MA por distrito, año escolar 2021-2022&quot; en la sección de notas">
              <a:extLst>
                <a:ext uri="{FF2B5EF4-FFF2-40B4-BE49-F238E27FC236}">
                  <a16:creationId xmlns:a16="http://schemas.microsoft.com/office/drawing/2014/main" id="{45A5554B-BFDB-4922-8692-D5FEF18343A2}"/>
                </a:ext>
              </a:extLst>
            </p:cNvPr>
            <p:cNvSpPr txBox="1"/>
            <p:nvPr/>
          </p:nvSpPr>
          <p:spPr>
            <a:xfrm>
              <a:off x="3106373" y="3254489"/>
              <a:ext cx="612243" cy="350865"/>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200">
                  <a:solidFill>
                    <a:schemeClr val="bg1"/>
                  </a:solidFill>
                </a:rPr>
                <a:t>Cerca de 24 mil</a:t>
              </a:r>
            </a:p>
          </p:txBody>
        </p:sp>
        <p:sp>
          <p:nvSpPr>
            <p:cNvPr id="7" name="TextBox 6" descr="Consulte la descripción de la imagen en &quot;Inscripción general de MA por distrito, año escolar 2021-2022&quot; en la sección de notas">
              <a:extLst>
                <a:ext uri="{FF2B5EF4-FFF2-40B4-BE49-F238E27FC236}">
                  <a16:creationId xmlns:a16="http://schemas.microsoft.com/office/drawing/2014/main" id="{6C86FEE0-EECF-4FEB-89D6-D2DC855BDD13}"/>
                </a:ext>
              </a:extLst>
            </p:cNvPr>
            <p:cNvSpPr txBox="1"/>
            <p:nvPr/>
          </p:nvSpPr>
          <p:spPr>
            <a:xfrm>
              <a:off x="3990506" y="4990863"/>
              <a:ext cx="78160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Worcester</a:t>
              </a:r>
            </a:p>
          </p:txBody>
        </p:sp>
        <p:sp>
          <p:nvSpPr>
            <p:cNvPr id="11" name="TextBox 10" descr="Consulte la descripción de la imagen en &quot;Inscripción general de MA por distrito, año escolar 2021-2022&quot; en la sección de notas">
              <a:extLst>
                <a:ext uri="{FF2B5EF4-FFF2-40B4-BE49-F238E27FC236}">
                  <a16:creationId xmlns:a16="http://schemas.microsoft.com/office/drawing/2014/main" id="{909838B2-ACA3-4538-AC1C-BC73C24EA4FF}"/>
                </a:ext>
              </a:extLst>
            </p:cNvPr>
            <p:cNvSpPr txBox="1"/>
            <p:nvPr/>
          </p:nvSpPr>
          <p:spPr>
            <a:xfrm>
              <a:off x="4077833" y="3246580"/>
              <a:ext cx="609215" cy="350865"/>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200">
                  <a:solidFill>
                    <a:schemeClr val="bg1"/>
                  </a:solidFill>
                </a:rPr>
                <a:t>Cerca de 24 mil</a:t>
              </a:r>
            </a:p>
          </p:txBody>
        </p:sp>
        <p:sp>
          <p:nvSpPr>
            <p:cNvPr id="190" name="Callout_6380438555575833115" descr="Consulte la descripción de la imagen en &quot;Inscripción general de MA por distrito, año escolar 2021-2022&quot; en la sección de notas">
              <a:extLst>
                <a:ext uri="{FF2B5EF4-FFF2-40B4-BE49-F238E27FC236}">
                  <a16:creationId xmlns:a16="http://schemas.microsoft.com/office/drawing/2014/main" id="{1B26E980-55D7-42E4-B67D-44FCC539368F}"/>
                </a:ext>
              </a:extLst>
            </p:cNvPr>
            <p:cNvSpPr/>
            <p:nvPr>
              <p:custDataLst>
                <p:tags r:id="rId5"/>
              </p:custDataLst>
            </p:nvPr>
          </p:nvSpPr>
          <p:spPr>
            <a:xfrm>
              <a:off x="3111490" y="2464385"/>
              <a:ext cx="1472006" cy="616592"/>
            </a:xfrm>
            <a:prstGeom prst="wedgeRectCallout">
              <a:avLst>
                <a:gd name="adj1" fmla="val 18078"/>
                <a:gd name="adj2" fmla="val 6224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r>
                <a:rPr lang="x-none" sz="900" i="1" spc="-10" dirty="0">
                  <a:solidFill>
                    <a:srgbClr val="2E2E38"/>
                  </a:solidFill>
                  <a:latin typeface="+mj-lt"/>
                  <a:cs typeface="Arial" panose="020B0604020202020204" pitchFamily="34" charset="0"/>
                </a:rPr>
                <a:t>Springfield y Worcester son los siguientes dos distritos más grandes de MA</a:t>
              </a:r>
            </a:p>
          </p:txBody>
        </p:sp>
        <p:cxnSp>
          <p:nvCxnSpPr>
            <p:cNvPr id="99" name="Straight Connector 98" descr="Please refer image description under 'Overall MA enrollment by district, SY2021-2022' in the notes section">
              <a:extLst>
                <a:ext uri="{FF2B5EF4-FFF2-40B4-BE49-F238E27FC236}">
                  <a16:creationId xmlns:a16="http://schemas.microsoft.com/office/drawing/2014/main" id="{C08029D3-5DB3-4AB0-8248-CF6C752E9FC7}"/>
                </a:ext>
                <a:ext uri="{C183D7F6-B498-43B3-948B-1728B52AA6E4}">
                  <adec:decorative xmlns:adec="http://schemas.microsoft.com/office/drawing/2017/decorative" val="1"/>
                </a:ext>
              </a:extLst>
            </p:cNvPr>
            <p:cNvCxnSpPr>
              <a:cxnSpLocks/>
            </p:cNvCxnSpPr>
            <p:nvPr/>
          </p:nvCxnSpPr>
          <p:spPr>
            <a:xfrm>
              <a:off x="4833928" y="1920595"/>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9" name="TextBox 8" descr="Consulte la descripción de la imagen en &quot;Inscripción general de MA por distrito, año escolar 2021-2022&quot; en la sección de notas">
              <a:extLst>
                <a:ext uri="{FF2B5EF4-FFF2-40B4-BE49-F238E27FC236}">
                  <a16:creationId xmlns:a16="http://schemas.microsoft.com/office/drawing/2014/main" id="{2B6DE03F-F109-4F95-8011-8FBA226A46E3}"/>
                </a:ext>
              </a:extLst>
            </p:cNvPr>
            <p:cNvSpPr txBox="1"/>
            <p:nvPr/>
          </p:nvSpPr>
          <p:spPr>
            <a:xfrm>
              <a:off x="5022310" y="4999649"/>
              <a:ext cx="805156" cy="35086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Promedio estatal</a:t>
              </a:r>
              <a:r>
                <a:rPr lang="x-none" sz="1200" baseline="30000">
                  <a:solidFill>
                    <a:schemeClr val="bg1"/>
                  </a:solidFill>
                </a:rPr>
                <a:t>1</a:t>
              </a:r>
              <a:r>
                <a:rPr lang="x-none" sz="1200">
                  <a:solidFill>
                    <a:schemeClr val="bg1"/>
                  </a:solidFill>
                </a:rPr>
                <a:t> </a:t>
              </a:r>
            </a:p>
          </p:txBody>
        </p:sp>
        <p:sp>
          <p:nvSpPr>
            <p:cNvPr id="10" name="TextBox 9" descr="Consulte la descripción de la imagen en &quot;Inscripción general de MA por distrito, año escolar 2021-2022&quot; en la sección de notas">
              <a:extLst>
                <a:ext uri="{FF2B5EF4-FFF2-40B4-BE49-F238E27FC236}">
                  <a16:creationId xmlns:a16="http://schemas.microsoft.com/office/drawing/2014/main" id="{E7294C39-2051-4C10-8915-7FD5DA328EFF}"/>
                </a:ext>
              </a:extLst>
            </p:cNvPr>
            <p:cNvSpPr txBox="1"/>
            <p:nvPr/>
          </p:nvSpPr>
          <p:spPr>
            <a:xfrm>
              <a:off x="4827177" y="4596861"/>
              <a:ext cx="1122226" cy="193899"/>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200">
                  <a:solidFill>
                    <a:schemeClr val="bg1"/>
                  </a:solidFill>
                </a:rPr>
                <a:t>Cerca de 2 mil</a:t>
              </a:r>
            </a:p>
          </p:txBody>
        </p:sp>
        <p:sp>
          <p:nvSpPr>
            <p:cNvPr id="83" name="Rectangle 82">
              <a:extLst>
                <a:ext uri="{FF2B5EF4-FFF2-40B4-BE49-F238E27FC236}">
                  <a16:creationId xmlns:a16="http://schemas.microsoft.com/office/drawing/2014/main" id="{9BEE3395-86B0-4CE2-B6EE-45F40208408A}"/>
                </a:ext>
                <a:ext uri="{C183D7F6-B498-43B3-948B-1728B52AA6E4}">
                  <adec:decorative xmlns:adec="http://schemas.microsoft.com/office/drawing/2017/decorative" val="1"/>
                </a:ext>
              </a:extLst>
            </p:cNvPr>
            <p:cNvSpPr/>
            <p:nvPr/>
          </p:nvSpPr>
          <p:spPr>
            <a:xfrm>
              <a:off x="691473" y="5454926"/>
              <a:ext cx="5148468" cy="367747"/>
            </a:xfrm>
            <a:prstGeom prst="rect">
              <a:avLst/>
            </a:prstGeom>
            <a:solidFill>
              <a:srgbClr val="D2D2D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chemeClr val="bg1"/>
                </a:solidFill>
              </a:endParaRPr>
            </a:p>
          </p:txBody>
        </p:sp>
        <p:sp>
          <p:nvSpPr>
            <p:cNvPr id="84" name="TextBox 83">
              <a:extLst>
                <a:ext uri="{FF2B5EF4-FFF2-40B4-BE49-F238E27FC236}">
                  <a16:creationId xmlns:a16="http://schemas.microsoft.com/office/drawing/2014/main" id="{EE98D467-1A4B-4448-B8F2-DAD50CC48907}"/>
                </a:ext>
              </a:extLst>
            </p:cNvPr>
            <p:cNvSpPr txBox="1"/>
            <p:nvPr/>
          </p:nvSpPr>
          <p:spPr>
            <a:xfrm>
              <a:off x="725708" y="5526843"/>
              <a:ext cx="150033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b="1">
                  <a:solidFill>
                    <a:schemeClr val="bg1"/>
                  </a:solidFill>
                </a:rPr>
                <a:t>Recuento de escuelas</a:t>
              </a:r>
            </a:p>
          </p:txBody>
        </p:sp>
        <p:sp>
          <p:nvSpPr>
            <p:cNvPr id="85" name="TextBox 84">
              <a:extLst>
                <a:ext uri="{FF2B5EF4-FFF2-40B4-BE49-F238E27FC236}">
                  <a16:creationId xmlns:a16="http://schemas.microsoft.com/office/drawing/2014/main" id="{D104DFCE-2E2F-4845-AD5F-6B344F3866E4}"/>
                </a:ext>
              </a:extLst>
            </p:cNvPr>
            <p:cNvSpPr txBox="1"/>
            <p:nvPr/>
          </p:nvSpPr>
          <p:spPr>
            <a:xfrm rot="10800000" flipV="1">
              <a:off x="2335229" y="5526843"/>
              <a:ext cx="39068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113</a:t>
              </a:r>
            </a:p>
          </p:txBody>
        </p:sp>
        <p:sp>
          <p:nvSpPr>
            <p:cNvPr id="86" name="TextBox 85">
              <a:extLst>
                <a:ext uri="{FF2B5EF4-FFF2-40B4-BE49-F238E27FC236}">
                  <a16:creationId xmlns:a16="http://schemas.microsoft.com/office/drawing/2014/main" id="{C90794AE-149D-4B41-8161-EDB1641392D6}"/>
                </a:ext>
              </a:extLst>
            </p:cNvPr>
            <p:cNvSpPr txBox="1"/>
            <p:nvPr/>
          </p:nvSpPr>
          <p:spPr>
            <a:xfrm>
              <a:off x="3387364" y="5526843"/>
              <a:ext cx="3325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66</a:t>
              </a:r>
            </a:p>
          </p:txBody>
        </p:sp>
        <p:sp>
          <p:nvSpPr>
            <p:cNvPr id="87" name="TextBox 86">
              <a:extLst>
                <a:ext uri="{FF2B5EF4-FFF2-40B4-BE49-F238E27FC236}">
                  <a16:creationId xmlns:a16="http://schemas.microsoft.com/office/drawing/2014/main" id="{A87F88B9-9EF9-4CF9-BF63-0ED3D430CE89}"/>
                </a:ext>
              </a:extLst>
            </p:cNvPr>
            <p:cNvSpPr txBox="1"/>
            <p:nvPr/>
          </p:nvSpPr>
          <p:spPr>
            <a:xfrm>
              <a:off x="4250759" y="5526843"/>
              <a:ext cx="3325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46</a:t>
              </a:r>
            </a:p>
          </p:txBody>
        </p:sp>
        <p:sp>
          <p:nvSpPr>
            <p:cNvPr id="89" name="TextBox 88">
              <a:extLst>
                <a:ext uri="{FF2B5EF4-FFF2-40B4-BE49-F238E27FC236}">
                  <a16:creationId xmlns:a16="http://schemas.microsoft.com/office/drawing/2014/main" id="{680A20ED-FAEB-4E2A-AB1E-BCEE2FEE7D69}"/>
                </a:ext>
              </a:extLst>
            </p:cNvPr>
            <p:cNvSpPr txBox="1"/>
            <p:nvPr/>
          </p:nvSpPr>
          <p:spPr>
            <a:xfrm>
              <a:off x="5225091" y="5526843"/>
              <a:ext cx="3325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4,6</a:t>
              </a:r>
            </a:p>
          </p:txBody>
        </p:sp>
      </p:grpSp>
      <p:sp>
        <p:nvSpPr>
          <p:cNvPr id="114" name="Arrow: Left-Right 113">
            <a:extLst>
              <a:ext uri="{FF2B5EF4-FFF2-40B4-BE49-F238E27FC236}">
                <a16:creationId xmlns:a16="http://schemas.microsoft.com/office/drawing/2014/main" id="{626822FA-1BD5-45EA-B817-D8468F2A72EB}"/>
              </a:ext>
            </a:extLst>
          </p:cNvPr>
          <p:cNvSpPr/>
          <p:nvPr/>
        </p:nvSpPr>
        <p:spPr>
          <a:xfrm>
            <a:off x="7223268" y="1375914"/>
            <a:ext cx="3846352" cy="441778"/>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199" b="1" dirty="0">
                <a:solidFill>
                  <a:schemeClr val="bg1"/>
                </a:solidFill>
              </a:rPr>
              <a:t>Inscripción general en MA por raza y etnia </a:t>
            </a:r>
            <a:br>
              <a:rPr lang="en-US" sz="1199" b="1" dirty="0">
                <a:solidFill>
                  <a:schemeClr val="bg1"/>
                </a:solidFill>
              </a:rPr>
            </a:br>
            <a:r>
              <a:rPr lang="x-none" sz="1199" i="1" dirty="0">
                <a:solidFill>
                  <a:schemeClr val="bg1"/>
                </a:solidFill>
              </a:rPr>
              <a:t>Año escolar 2021-2022</a:t>
            </a:r>
          </a:p>
        </p:txBody>
      </p:sp>
      <p:cxnSp>
        <p:nvCxnSpPr>
          <p:cNvPr id="115" name="Straight Connector 114">
            <a:extLst>
              <a:ext uri="{FF2B5EF4-FFF2-40B4-BE49-F238E27FC236}">
                <a16:creationId xmlns:a16="http://schemas.microsoft.com/office/drawing/2014/main" id="{552B81E5-C63E-4FC4-8DDA-32EBC262BD4F}"/>
              </a:ext>
              <a:ext uri="{C183D7F6-B498-43B3-948B-1728B52AA6E4}">
                <adec:decorative xmlns:adec="http://schemas.microsoft.com/office/drawing/2017/decorative" val="1"/>
              </a:ext>
            </a:extLst>
          </p:cNvPr>
          <p:cNvCxnSpPr>
            <a:stCxn id="114" idx="4"/>
            <a:endCxn id="114" idx="6"/>
          </p:cNvCxnSpPr>
          <p:nvPr/>
        </p:nvCxnSpPr>
        <p:spPr>
          <a:xfrm>
            <a:off x="7223268" y="1817692"/>
            <a:ext cx="384635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1" name="Group 240" descr="Consulte la sección de notas para ver la descripción del gráfico &quot;Gráfico 2: inscripción general de MA por raza y etnia, año escolar 2021-2022&quot;">
            <a:extLst>
              <a:ext uri="{FF2B5EF4-FFF2-40B4-BE49-F238E27FC236}">
                <a16:creationId xmlns:a16="http://schemas.microsoft.com/office/drawing/2014/main" id="{F671FD24-362C-4D63-907B-47E4AF77562D}"/>
              </a:ext>
            </a:extLst>
          </p:cNvPr>
          <p:cNvGrpSpPr/>
          <p:nvPr/>
        </p:nvGrpSpPr>
        <p:grpSpPr>
          <a:xfrm>
            <a:off x="6631609" y="1909763"/>
            <a:ext cx="4655089" cy="3432969"/>
            <a:chOff x="6631609" y="1909763"/>
            <a:chExt cx="4655089" cy="3432969"/>
          </a:xfrm>
        </p:grpSpPr>
        <p:graphicFrame>
          <p:nvGraphicFramePr>
            <p:cNvPr id="67" name="Chart 66">
              <a:extLst>
                <a:ext uri="{FF2B5EF4-FFF2-40B4-BE49-F238E27FC236}">
                  <a16:creationId xmlns:a16="http://schemas.microsoft.com/office/drawing/2014/main" id="{838FE5E2-C81F-444B-BC52-8A53E10E84E5}"/>
                </a:ext>
                <a:ext uri="{C183D7F6-B498-43B3-948B-1728B52AA6E4}">
                  <adec:decorative xmlns:adec="http://schemas.microsoft.com/office/drawing/2017/decorative" val="1"/>
                </a:ext>
              </a:extLst>
            </p:cNvPr>
            <p:cNvGraphicFramePr/>
            <p:nvPr>
              <p:custDataLst>
                <p:tags r:id="rId1"/>
              </p:custDataLst>
              <p:extLst>
                <p:ext uri="{D42A27DB-BD31-4B8C-83A1-F6EECF244321}">
                  <p14:modId xmlns:p14="http://schemas.microsoft.com/office/powerpoint/2010/main" val="1245000992"/>
                </p:ext>
              </p:extLst>
            </p:nvPr>
          </p:nvGraphicFramePr>
          <p:xfrm>
            <a:off x="6631609" y="1993107"/>
            <a:ext cx="4489450" cy="3084513"/>
          </p:xfrm>
          <a:graphic>
            <a:graphicData uri="http://schemas.openxmlformats.org/drawingml/2006/chart">
              <c:chart xmlns:c="http://schemas.openxmlformats.org/drawingml/2006/chart" xmlns:r="http://schemas.openxmlformats.org/officeDocument/2006/relationships" r:id="rId9"/>
            </a:graphicData>
          </a:graphic>
        </p:graphicFrame>
        <p:sp>
          <p:nvSpPr>
            <p:cNvPr id="22" name="TextBox 21">
              <a:extLst>
                <a:ext uri="{FF2B5EF4-FFF2-40B4-BE49-F238E27FC236}">
                  <a16:creationId xmlns:a16="http://schemas.microsoft.com/office/drawing/2014/main" id="{8A22621D-7612-48EC-8EA7-BDCA81E01372}"/>
                </a:ext>
              </a:extLst>
            </p:cNvPr>
            <p:cNvSpPr txBox="1"/>
            <p:nvPr/>
          </p:nvSpPr>
          <p:spPr>
            <a:xfrm>
              <a:off x="7593107" y="5012529"/>
              <a:ext cx="325343"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BPS</a:t>
              </a:r>
            </a:p>
          </p:txBody>
        </p:sp>
        <p:sp>
          <p:nvSpPr>
            <p:cNvPr id="27" name="TextBox 26">
              <a:extLst>
                <a:ext uri="{FF2B5EF4-FFF2-40B4-BE49-F238E27FC236}">
                  <a16:creationId xmlns:a16="http://schemas.microsoft.com/office/drawing/2014/main" id="{E947D2E6-B57E-40AD-904C-EDDEDCEEFF3D}"/>
                </a:ext>
              </a:extLst>
            </p:cNvPr>
            <p:cNvSpPr txBox="1"/>
            <p:nvPr/>
          </p:nvSpPr>
          <p:spPr>
            <a:xfrm>
              <a:off x="7491740" y="4253928"/>
              <a:ext cx="540839"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Hispano</a:t>
              </a:r>
            </a:p>
          </p:txBody>
        </p:sp>
        <p:sp>
          <p:nvSpPr>
            <p:cNvPr id="225" name="TextBox 224">
              <a:extLst>
                <a:ext uri="{FF2B5EF4-FFF2-40B4-BE49-F238E27FC236}">
                  <a16:creationId xmlns:a16="http://schemas.microsoft.com/office/drawing/2014/main" id="{714B0515-3A85-48BA-90C4-DAE20DF598AD}"/>
                </a:ext>
              </a:extLst>
            </p:cNvPr>
            <p:cNvSpPr txBox="1"/>
            <p:nvPr/>
          </p:nvSpPr>
          <p:spPr>
            <a:xfrm>
              <a:off x="7388723" y="3224663"/>
              <a:ext cx="695881" cy="298543"/>
            </a:xfrm>
            <a:prstGeom prst="rect">
              <a:avLst/>
            </a:prstGeom>
            <a:solidFill>
              <a:schemeClr val="accent2"/>
            </a:solidFill>
          </p:spPr>
          <p:txBody>
            <a:bodyPr wrap="square" lIns="0" tIns="36576" rIns="0" bIns="0" rtlCol="0">
              <a:spAutoFit/>
            </a:bodyPr>
            <a:lstStyle/>
            <a:p>
              <a:pPr algn="ctr">
                <a:lnSpc>
                  <a:spcPct val="85000"/>
                </a:lnSpc>
                <a:spcAft>
                  <a:spcPts val="600"/>
                </a:spcAft>
                <a:buClr>
                  <a:schemeClr val="accent2"/>
                </a:buClr>
                <a:buSzPct val="70000"/>
              </a:pPr>
              <a:r>
                <a:rPr lang="x-none" sz="1000" spc="-20">
                  <a:solidFill>
                    <a:schemeClr val="bg1"/>
                  </a:solidFill>
                </a:rPr>
                <a:t>Afroameri</a:t>
              </a:r>
              <a:r>
                <a:rPr lang="en-US" sz="1000" spc="-20">
                  <a:solidFill>
                    <a:schemeClr val="bg1"/>
                  </a:solidFill>
                </a:rPr>
                <a:t>-</a:t>
              </a:r>
              <a:r>
                <a:rPr lang="x-none" sz="1000" spc="-20">
                  <a:solidFill>
                    <a:schemeClr val="bg1"/>
                  </a:solidFill>
                </a:rPr>
                <a:t>cano</a:t>
              </a:r>
            </a:p>
          </p:txBody>
        </p:sp>
        <p:sp>
          <p:nvSpPr>
            <p:cNvPr id="226" name="TextBox 225">
              <a:extLst>
                <a:ext uri="{FF2B5EF4-FFF2-40B4-BE49-F238E27FC236}">
                  <a16:creationId xmlns:a16="http://schemas.microsoft.com/office/drawing/2014/main" id="{4A47E87C-6AA2-4F87-8833-022E978B3D5C}"/>
                </a:ext>
              </a:extLst>
            </p:cNvPr>
            <p:cNvSpPr txBox="1"/>
            <p:nvPr/>
          </p:nvSpPr>
          <p:spPr>
            <a:xfrm>
              <a:off x="7541346" y="2576930"/>
              <a:ext cx="416595"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Blanco</a:t>
              </a:r>
            </a:p>
          </p:txBody>
        </p:sp>
        <p:sp>
          <p:nvSpPr>
            <p:cNvPr id="228" name="TextBox 227">
              <a:extLst>
                <a:ext uri="{FF2B5EF4-FFF2-40B4-BE49-F238E27FC236}">
                  <a16:creationId xmlns:a16="http://schemas.microsoft.com/office/drawing/2014/main" id="{DCD08144-3831-418C-BD1A-E0603A3EB80B}"/>
                </a:ext>
              </a:extLst>
            </p:cNvPr>
            <p:cNvSpPr txBox="1"/>
            <p:nvPr/>
          </p:nvSpPr>
          <p:spPr>
            <a:xfrm>
              <a:off x="7498911" y="2259470"/>
              <a:ext cx="460026"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Asiático</a:t>
              </a:r>
            </a:p>
          </p:txBody>
        </p:sp>
        <p:sp>
          <p:nvSpPr>
            <p:cNvPr id="229" name="TextBox 228">
              <a:extLst>
                <a:ext uri="{FF2B5EF4-FFF2-40B4-BE49-F238E27FC236}">
                  <a16:creationId xmlns:a16="http://schemas.microsoft.com/office/drawing/2014/main" id="{E877BBC5-1C15-436B-9772-1E489063F559}"/>
                </a:ext>
              </a:extLst>
            </p:cNvPr>
            <p:cNvSpPr txBox="1"/>
            <p:nvPr/>
          </p:nvSpPr>
          <p:spPr>
            <a:xfrm>
              <a:off x="7526070" y="2061799"/>
              <a:ext cx="388361" cy="167738"/>
            </a:xfrm>
            <a:prstGeom prst="rect">
              <a:avLst/>
            </a:prstGeom>
            <a:solidFill>
              <a:srgbClr val="CAC4CD"/>
            </a:solid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Otro</a:t>
              </a:r>
            </a:p>
          </p:txBody>
        </p:sp>
        <p:cxnSp>
          <p:nvCxnSpPr>
            <p:cNvPr id="72" name="Straight Connector 71">
              <a:extLst>
                <a:ext uri="{FF2B5EF4-FFF2-40B4-BE49-F238E27FC236}">
                  <a16:creationId xmlns:a16="http://schemas.microsoft.com/office/drawing/2014/main" id="{3F10874E-5477-49CC-A3D9-219903F095F2}"/>
                </a:ext>
                <a:ext uri="{C183D7F6-B498-43B3-948B-1728B52AA6E4}">
                  <adec:decorative xmlns:adec="http://schemas.microsoft.com/office/drawing/2017/decorative" val="1"/>
                </a:ext>
              </a:extLst>
            </p:cNvPr>
            <p:cNvCxnSpPr>
              <a:cxnSpLocks/>
            </p:cNvCxnSpPr>
            <p:nvPr/>
          </p:nvCxnSpPr>
          <p:spPr>
            <a:xfrm>
              <a:off x="8186206" y="1909763"/>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3" name="TextBox 22">
              <a:extLst>
                <a:ext uri="{FF2B5EF4-FFF2-40B4-BE49-F238E27FC236}">
                  <a16:creationId xmlns:a16="http://schemas.microsoft.com/office/drawing/2014/main" id="{EE40120E-F271-46F3-827D-9CFDC30CDC93}"/>
                </a:ext>
              </a:extLst>
            </p:cNvPr>
            <p:cNvSpPr txBox="1"/>
            <p:nvPr/>
          </p:nvSpPr>
          <p:spPr>
            <a:xfrm>
              <a:off x="8341250" y="4998519"/>
              <a:ext cx="838493"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Springfield</a:t>
              </a:r>
            </a:p>
          </p:txBody>
        </p:sp>
        <p:sp>
          <p:nvSpPr>
            <p:cNvPr id="29" name="TextBox 28">
              <a:extLst>
                <a:ext uri="{FF2B5EF4-FFF2-40B4-BE49-F238E27FC236}">
                  <a16:creationId xmlns:a16="http://schemas.microsoft.com/office/drawing/2014/main" id="{0B9C29A7-4BAE-4E1B-8A4D-814F99509FAC}"/>
                </a:ext>
              </a:extLst>
            </p:cNvPr>
            <p:cNvSpPr txBox="1"/>
            <p:nvPr/>
          </p:nvSpPr>
          <p:spPr>
            <a:xfrm>
              <a:off x="8433561" y="3906389"/>
              <a:ext cx="544271"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Hispano</a:t>
              </a:r>
            </a:p>
          </p:txBody>
        </p:sp>
        <p:sp>
          <p:nvSpPr>
            <p:cNvPr id="230" name="TextBox 229">
              <a:extLst>
                <a:ext uri="{FF2B5EF4-FFF2-40B4-BE49-F238E27FC236}">
                  <a16:creationId xmlns:a16="http://schemas.microsoft.com/office/drawing/2014/main" id="{E39488F9-4201-4FDE-AD85-9FBDA4CCA68C}"/>
                </a:ext>
              </a:extLst>
            </p:cNvPr>
            <p:cNvSpPr txBox="1"/>
            <p:nvPr/>
          </p:nvSpPr>
          <p:spPr>
            <a:xfrm>
              <a:off x="8355543" y="2560298"/>
              <a:ext cx="634153" cy="261610"/>
            </a:xfrm>
            <a:prstGeom prst="rect">
              <a:avLst/>
            </a:prstGeom>
            <a:solidFill>
              <a:srgbClr val="27ACAA"/>
            </a:solidFill>
          </p:spPr>
          <p:txBody>
            <a:bodyPr wrap="square" lIns="0" tIns="0" rIns="0" bIns="0" rtlCol="0">
              <a:spAutoFit/>
            </a:bodyPr>
            <a:lstStyle/>
            <a:p>
              <a:pPr algn="ctr">
                <a:lnSpc>
                  <a:spcPct val="85000"/>
                </a:lnSpc>
                <a:spcAft>
                  <a:spcPts val="600"/>
                </a:spcAft>
                <a:buClr>
                  <a:schemeClr val="accent2"/>
                </a:buClr>
                <a:buSzPct val="70000"/>
              </a:pPr>
              <a:r>
                <a:rPr lang="x-none" sz="1000" spc="-20">
                  <a:solidFill>
                    <a:schemeClr val="bg1"/>
                  </a:solidFill>
                </a:rPr>
                <a:t>Afroameri</a:t>
              </a:r>
              <a:r>
                <a:rPr lang="en-US" sz="1000" spc="-20">
                  <a:solidFill>
                    <a:schemeClr val="bg1"/>
                  </a:solidFill>
                </a:rPr>
                <a:t>-</a:t>
              </a:r>
              <a:br>
                <a:rPr lang="en-US" sz="1000" spc="-20">
                  <a:solidFill>
                    <a:schemeClr val="bg1"/>
                  </a:solidFill>
                </a:rPr>
              </a:br>
              <a:r>
                <a:rPr lang="x-none" sz="1000" spc="-20">
                  <a:solidFill>
                    <a:schemeClr val="bg1"/>
                  </a:solidFill>
                </a:rPr>
                <a:t>cano</a:t>
              </a:r>
            </a:p>
          </p:txBody>
        </p:sp>
        <p:sp>
          <p:nvSpPr>
            <p:cNvPr id="227" name="TextBox 226">
              <a:extLst>
                <a:ext uri="{FF2B5EF4-FFF2-40B4-BE49-F238E27FC236}">
                  <a16:creationId xmlns:a16="http://schemas.microsoft.com/office/drawing/2014/main" id="{64D0734C-6189-434F-BFD1-5DCDA64701AF}"/>
                </a:ext>
              </a:extLst>
            </p:cNvPr>
            <p:cNvSpPr txBox="1"/>
            <p:nvPr/>
          </p:nvSpPr>
          <p:spPr>
            <a:xfrm>
              <a:off x="8441053" y="2275363"/>
              <a:ext cx="465033" cy="16773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a:solidFill>
                    <a:schemeClr val="bg1"/>
                  </a:solidFill>
                </a:rPr>
                <a:t>Blanco</a:t>
              </a:r>
            </a:p>
          </p:txBody>
        </p:sp>
        <p:sp>
          <p:nvSpPr>
            <p:cNvPr id="237" name="TextBox 236">
              <a:extLst>
                <a:ext uri="{FF2B5EF4-FFF2-40B4-BE49-F238E27FC236}">
                  <a16:creationId xmlns:a16="http://schemas.microsoft.com/office/drawing/2014/main" id="{487C5490-9605-49A3-A8FF-7529604CCC9B}"/>
                </a:ext>
              </a:extLst>
            </p:cNvPr>
            <p:cNvSpPr txBox="1"/>
            <p:nvPr/>
          </p:nvSpPr>
          <p:spPr>
            <a:xfrm>
              <a:off x="8512799" y="2055265"/>
              <a:ext cx="344160" cy="167738"/>
            </a:xfrm>
            <a:prstGeom prst="rect">
              <a:avLst/>
            </a:prstGeom>
            <a:solidFill>
              <a:srgbClr val="CAC4CD"/>
            </a:solid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Otro</a:t>
              </a:r>
            </a:p>
          </p:txBody>
        </p:sp>
        <p:sp>
          <p:nvSpPr>
            <p:cNvPr id="25" name="TextBox 24">
              <a:extLst>
                <a:ext uri="{FF2B5EF4-FFF2-40B4-BE49-F238E27FC236}">
                  <a16:creationId xmlns:a16="http://schemas.microsoft.com/office/drawing/2014/main" id="{B17AE135-FB30-4C11-AC20-0C91187B9491}"/>
                </a:ext>
              </a:extLst>
            </p:cNvPr>
            <p:cNvSpPr txBox="1"/>
            <p:nvPr/>
          </p:nvSpPr>
          <p:spPr>
            <a:xfrm>
              <a:off x="9308398" y="5012529"/>
              <a:ext cx="72157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Worcester</a:t>
              </a:r>
            </a:p>
          </p:txBody>
        </p:sp>
        <p:sp>
          <p:nvSpPr>
            <p:cNvPr id="30" name="TextBox 29">
              <a:extLst>
                <a:ext uri="{FF2B5EF4-FFF2-40B4-BE49-F238E27FC236}">
                  <a16:creationId xmlns:a16="http://schemas.microsoft.com/office/drawing/2014/main" id="{CCF434A4-1672-4D3E-B40F-2B9E4F9BE045}"/>
                </a:ext>
              </a:extLst>
            </p:cNvPr>
            <p:cNvSpPr txBox="1"/>
            <p:nvPr/>
          </p:nvSpPr>
          <p:spPr>
            <a:xfrm>
              <a:off x="9394826" y="4224358"/>
              <a:ext cx="527050"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Hispano</a:t>
              </a:r>
            </a:p>
          </p:txBody>
        </p:sp>
        <p:sp>
          <p:nvSpPr>
            <p:cNvPr id="224" name="TextBox 223">
              <a:extLst>
                <a:ext uri="{FF2B5EF4-FFF2-40B4-BE49-F238E27FC236}">
                  <a16:creationId xmlns:a16="http://schemas.microsoft.com/office/drawing/2014/main" id="{2BEFEC70-24CA-49F0-943A-4922DEE2E027}"/>
                </a:ext>
              </a:extLst>
            </p:cNvPr>
            <p:cNvSpPr txBox="1"/>
            <p:nvPr/>
          </p:nvSpPr>
          <p:spPr>
            <a:xfrm>
              <a:off x="9447213" y="3195915"/>
              <a:ext cx="375574"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spc="-20">
                  <a:solidFill>
                    <a:schemeClr val="bg1"/>
                  </a:solidFill>
                </a:rPr>
                <a:t>Blanco</a:t>
              </a:r>
            </a:p>
          </p:txBody>
        </p:sp>
        <p:sp>
          <p:nvSpPr>
            <p:cNvPr id="232" name="TextBox 231">
              <a:extLst>
                <a:ext uri="{FF2B5EF4-FFF2-40B4-BE49-F238E27FC236}">
                  <a16:creationId xmlns:a16="http://schemas.microsoft.com/office/drawing/2014/main" id="{2A20CAA6-E014-4FBB-8ACC-7E275A95C999}"/>
                </a:ext>
              </a:extLst>
            </p:cNvPr>
            <p:cNvSpPr txBox="1"/>
            <p:nvPr/>
          </p:nvSpPr>
          <p:spPr>
            <a:xfrm>
              <a:off x="9308164" y="2524551"/>
              <a:ext cx="634151" cy="298543"/>
            </a:xfrm>
            <a:prstGeom prst="rect">
              <a:avLst/>
            </a:prstGeom>
            <a:solidFill>
              <a:schemeClr val="accent2"/>
            </a:solidFill>
          </p:spPr>
          <p:txBody>
            <a:bodyPr wrap="square" lIns="0" tIns="36576" rIns="0" bIns="0" rtlCol="0">
              <a:spAutoFit/>
            </a:bodyPr>
            <a:lstStyle/>
            <a:p>
              <a:pPr algn="ctr">
                <a:lnSpc>
                  <a:spcPct val="85000"/>
                </a:lnSpc>
                <a:spcAft>
                  <a:spcPts val="600"/>
                </a:spcAft>
                <a:buClr>
                  <a:schemeClr val="accent2"/>
                </a:buClr>
                <a:buSzPct val="70000"/>
              </a:pPr>
              <a:r>
                <a:rPr lang="x-none" sz="1000">
                  <a:solidFill>
                    <a:schemeClr val="bg1"/>
                  </a:solidFill>
                </a:rPr>
                <a:t>Afroameri</a:t>
              </a:r>
              <a:r>
                <a:rPr lang="en-US" sz="1000">
                  <a:solidFill>
                    <a:schemeClr val="bg1"/>
                  </a:solidFill>
                </a:rPr>
                <a:t>-</a:t>
              </a:r>
              <a:r>
                <a:rPr lang="x-none" sz="1000">
                  <a:solidFill>
                    <a:schemeClr val="bg1"/>
                  </a:solidFill>
                </a:rPr>
                <a:t>cano</a:t>
              </a:r>
            </a:p>
          </p:txBody>
        </p:sp>
        <p:cxnSp>
          <p:nvCxnSpPr>
            <p:cNvPr id="202" name="Straight Connector 201">
              <a:extLst>
                <a:ext uri="{FF2B5EF4-FFF2-40B4-BE49-F238E27FC236}">
                  <a16:creationId xmlns:a16="http://schemas.microsoft.com/office/drawing/2014/main" id="{88AF891B-C58F-4586-9F21-481D2BA4464B}"/>
                </a:ext>
                <a:ext uri="{C183D7F6-B498-43B3-948B-1728B52AA6E4}">
                  <adec:decorative xmlns:adec="http://schemas.microsoft.com/office/drawing/2017/decorative" val="1"/>
                </a:ext>
              </a:extLst>
            </p:cNvPr>
            <p:cNvCxnSpPr/>
            <p:nvPr>
              <p:custDataLst>
                <p:tags r:id="rId2"/>
              </p:custDataLst>
            </p:nvPr>
          </p:nvCxnSpPr>
          <p:spPr bwMode="auto">
            <a:xfrm>
              <a:off x="9364663" y="2889250"/>
              <a:ext cx="527050"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34" name="TextBox 233">
              <a:extLst>
                <a:ext uri="{FF2B5EF4-FFF2-40B4-BE49-F238E27FC236}">
                  <a16:creationId xmlns:a16="http://schemas.microsoft.com/office/drawing/2014/main" id="{044CF870-41CA-42CC-83A5-722C1B67DBCA}"/>
                </a:ext>
              </a:extLst>
            </p:cNvPr>
            <p:cNvSpPr txBox="1"/>
            <p:nvPr/>
          </p:nvSpPr>
          <p:spPr>
            <a:xfrm>
              <a:off x="9394219" y="2229537"/>
              <a:ext cx="505431"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Asiático</a:t>
              </a:r>
            </a:p>
          </p:txBody>
        </p:sp>
        <p:cxnSp>
          <p:nvCxnSpPr>
            <p:cNvPr id="203" name="Straight Connector 202">
              <a:extLst>
                <a:ext uri="{FF2B5EF4-FFF2-40B4-BE49-F238E27FC236}">
                  <a16:creationId xmlns:a16="http://schemas.microsoft.com/office/drawing/2014/main" id="{FC990EF1-116B-4CE5-9894-A164D6EB7C2B}"/>
                </a:ext>
                <a:ext uri="{C183D7F6-B498-43B3-948B-1728B52AA6E4}">
                  <adec:decorative xmlns:adec="http://schemas.microsoft.com/office/drawing/2017/decorative" val="1"/>
                </a:ext>
              </a:extLst>
            </p:cNvPr>
            <p:cNvCxnSpPr/>
            <p:nvPr>
              <p:custDataLst>
                <p:tags r:id="rId3"/>
              </p:custDataLst>
            </p:nvPr>
          </p:nvCxnSpPr>
          <p:spPr bwMode="auto">
            <a:xfrm>
              <a:off x="9364663" y="2406650"/>
              <a:ext cx="527050" cy="0"/>
            </a:xfrm>
            <a:prstGeom prst="line">
              <a:avLst/>
            </a:prstGeom>
            <a:ln w="1270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38" name="TextBox 237">
              <a:extLst>
                <a:ext uri="{FF2B5EF4-FFF2-40B4-BE49-F238E27FC236}">
                  <a16:creationId xmlns:a16="http://schemas.microsoft.com/office/drawing/2014/main" id="{114171B3-7B92-46DB-AE60-231155B63573}"/>
                </a:ext>
              </a:extLst>
            </p:cNvPr>
            <p:cNvSpPr txBox="1"/>
            <p:nvPr/>
          </p:nvSpPr>
          <p:spPr>
            <a:xfrm>
              <a:off x="9414285" y="2067932"/>
              <a:ext cx="413732" cy="167738"/>
            </a:xfrm>
            <a:prstGeom prst="rect">
              <a:avLst/>
            </a:prstGeom>
            <a:solidFill>
              <a:srgbClr val="CAC4CD"/>
            </a:solid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Otro</a:t>
              </a:r>
            </a:p>
          </p:txBody>
        </p:sp>
        <p:cxnSp>
          <p:nvCxnSpPr>
            <p:cNvPr id="101" name="Straight Connector 100">
              <a:extLst>
                <a:ext uri="{FF2B5EF4-FFF2-40B4-BE49-F238E27FC236}">
                  <a16:creationId xmlns:a16="http://schemas.microsoft.com/office/drawing/2014/main" id="{613E0550-79FF-4EB0-B44B-71A3D57FA79D}"/>
                </a:ext>
                <a:ext uri="{C183D7F6-B498-43B3-948B-1728B52AA6E4}">
                  <adec:decorative xmlns:adec="http://schemas.microsoft.com/office/drawing/2017/decorative" val="1"/>
                </a:ext>
              </a:extLst>
            </p:cNvPr>
            <p:cNvCxnSpPr>
              <a:cxnSpLocks/>
            </p:cNvCxnSpPr>
            <p:nvPr/>
          </p:nvCxnSpPr>
          <p:spPr>
            <a:xfrm>
              <a:off x="10111654" y="1909763"/>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6" name="TextBox 25">
              <a:extLst>
                <a:ext uri="{FF2B5EF4-FFF2-40B4-BE49-F238E27FC236}">
                  <a16:creationId xmlns:a16="http://schemas.microsoft.com/office/drawing/2014/main" id="{06E6C34A-8721-4A06-9E8C-09C4AF85A602}"/>
                </a:ext>
              </a:extLst>
            </p:cNvPr>
            <p:cNvSpPr txBox="1"/>
            <p:nvPr/>
          </p:nvSpPr>
          <p:spPr>
            <a:xfrm>
              <a:off x="10294713" y="4991867"/>
              <a:ext cx="991985" cy="35086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Inscripción general de MA</a:t>
              </a:r>
              <a:endParaRPr lang="en-IN" sz="1200">
                <a:solidFill>
                  <a:schemeClr val="bg1"/>
                </a:solidFill>
              </a:endParaRPr>
            </a:p>
          </p:txBody>
        </p:sp>
        <p:sp>
          <p:nvSpPr>
            <p:cNvPr id="31" name="TextBox 30">
              <a:extLst>
                <a:ext uri="{FF2B5EF4-FFF2-40B4-BE49-F238E27FC236}">
                  <a16:creationId xmlns:a16="http://schemas.microsoft.com/office/drawing/2014/main" id="{49EC9846-4401-4E4F-A4E3-DF3A407E303C}"/>
                </a:ext>
              </a:extLst>
            </p:cNvPr>
            <p:cNvSpPr txBox="1"/>
            <p:nvPr/>
          </p:nvSpPr>
          <p:spPr>
            <a:xfrm>
              <a:off x="10400522" y="3959549"/>
              <a:ext cx="433031"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Blanco</a:t>
              </a:r>
            </a:p>
          </p:txBody>
        </p:sp>
        <p:sp>
          <p:nvSpPr>
            <p:cNvPr id="235" name="TextBox 234">
              <a:extLst>
                <a:ext uri="{FF2B5EF4-FFF2-40B4-BE49-F238E27FC236}">
                  <a16:creationId xmlns:a16="http://schemas.microsoft.com/office/drawing/2014/main" id="{ABE96A3E-9634-4715-892A-07126C120C04}"/>
                </a:ext>
              </a:extLst>
            </p:cNvPr>
            <p:cNvSpPr txBox="1"/>
            <p:nvPr/>
          </p:nvSpPr>
          <p:spPr>
            <a:xfrm>
              <a:off x="10331596" y="2926198"/>
              <a:ext cx="548964"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Hispano</a:t>
              </a:r>
            </a:p>
          </p:txBody>
        </p:sp>
        <p:sp>
          <p:nvSpPr>
            <p:cNvPr id="231" name="TextBox 230">
              <a:extLst>
                <a:ext uri="{FF2B5EF4-FFF2-40B4-BE49-F238E27FC236}">
                  <a16:creationId xmlns:a16="http://schemas.microsoft.com/office/drawing/2014/main" id="{1C3AEEE1-B512-4740-B65F-1187D6F3C67B}"/>
                </a:ext>
              </a:extLst>
            </p:cNvPr>
            <p:cNvSpPr txBox="1"/>
            <p:nvPr/>
          </p:nvSpPr>
          <p:spPr>
            <a:xfrm>
              <a:off x="10225952" y="2439453"/>
              <a:ext cx="689191" cy="298543"/>
            </a:xfrm>
            <a:prstGeom prst="rect">
              <a:avLst/>
            </a:prstGeom>
            <a:solidFill>
              <a:schemeClr val="accent2"/>
            </a:solidFill>
          </p:spPr>
          <p:txBody>
            <a:bodyPr wrap="square" lIns="0" tIns="36576" rIns="0" bIns="0" rtlCol="0">
              <a:spAutoFit/>
            </a:bodyPr>
            <a:lstStyle/>
            <a:p>
              <a:pPr algn="ctr">
                <a:lnSpc>
                  <a:spcPct val="85000"/>
                </a:lnSpc>
                <a:spcAft>
                  <a:spcPts val="600"/>
                </a:spcAft>
                <a:buClr>
                  <a:schemeClr val="accent2"/>
                </a:buClr>
                <a:buSzPct val="70000"/>
              </a:pPr>
              <a:r>
                <a:rPr lang="x-none" sz="1000" spc="-20">
                  <a:solidFill>
                    <a:schemeClr val="bg1"/>
                  </a:solidFill>
                </a:rPr>
                <a:t>Afroameri</a:t>
              </a:r>
              <a:r>
                <a:rPr lang="en-US" sz="1000" spc="-20">
                  <a:solidFill>
                    <a:schemeClr val="bg1"/>
                  </a:solidFill>
                </a:rPr>
                <a:t>-</a:t>
              </a:r>
              <a:r>
                <a:rPr lang="x-none" sz="1000" spc="-20">
                  <a:solidFill>
                    <a:schemeClr val="bg1"/>
                  </a:solidFill>
                </a:rPr>
                <a:t>cano</a:t>
              </a:r>
            </a:p>
          </p:txBody>
        </p:sp>
        <p:sp>
          <p:nvSpPr>
            <p:cNvPr id="233" name="TextBox 232">
              <a:extLst>
                <a:ext uri="{FF2B5EF4-FFF2-40B4-BE49-F238E27FC236}">
                  <a16:creationId xmlns:a16="http://schemas.microsoft.com/office/drawing/2014/main" id="{3EAFB22B-64FE-4B17-86AA-7523995288E8}"/>
                </a:ext>
              </a:extLst>
            </p:cNvPr>
            <p:cNvSpPr txBox="1"/>
            <p:nvPr/>
          </p:nvSpPr>
          <p:spPr>
            <a:xfrm>
              <a:off x="10340642" y="2241447"/>
              <a:ext cx="665809"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t>Asiático</a:t>
              </a:r>
            </a:p>
          </p:txBody>
        </p:sp>
      </p:grpSp>
      <p:sp>
        <p:nvSpPr>
          <p:cNvPr id="14" name="footnote_6380420316088055392" descr="Nota al pie">
            <a:extLst>
              <a:ext uri="{FF2B5EF4-FFF2-40B4-BE49-F238E27FC236}">
                <a16:creationId xmlns:a16="http://schemas.microsoft.com/office/drawing/2014/main" id="{E8BF2308-5BF3-4136-8F8C-BD9CE5806FF4}"/>
              </a:ext>
            </a:extLst>
          </p:cNvPr>
          <p:cNvSpPr txBox="1"/>
          <p:nvPr/>
        </p:nvSpPr>
        <p:spPr>
          <a:xfrm>
            <a:off x="609918" y="6133016"/>
            <a:ext cx="9980613" cy="404016"/>
          </a:xfrm>
          <a:prstGeom prst="rect">
            <a:avLst/>
          </a:prstGeom>
          <a:noFill/>
        </p:spPr>
        <p:txBody>
          <a:bodyPr vert="horz" wrap="square" lIns="0" tIns="0" rIns="0" bIns="0" rtlCol="0" anchor="b" anchorCtr="0">
            <a:noAutofit/>
          </a:bodyPr>
          <a:lstStyle/>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Basado en los 400 distritos escolares de Massachusetts</a:t>
            </a:r>
            <a:endParaRPr lang="en-US" sz="800" dirty="0">
              <a:solidFill>
                <a:srgbClr val="FF0000"/>
              </a:solidFill>
              <a:cs typeface="Arial" panose="020B0604020202020204" pitchFamily="34" charset="0"/>
            </a:endParaRPr>
          </a:p>
        </p:txBody>
      </p:sp>
      <p:sp>
        <p:nvSpPr>
          <p:cNvPr id="28" name="source_6380430283633655781" descr="Fuente">
            <a:extLst>
              <a:ext uri="{FF2B5EF4-FFF2-40B4-BE49-F238E27FC236}">
                <a16:creationId xmlns:a16="http://schemas.microsoft.com/office/drawing/2014/main" id="{FA9DF2C7-C2E8-48A6-99AA-8FC5D9E1096C}"/>
              </a:ext>
            </a:extLst>
          </p:cNvPr>
          <p:cNvSpPr txBox="1"/>
          <p:nvPr/>
        </p:nvSpPr>
        <p:spPr>
          <a:xfrm>
            <a:off x="612776" y="6582038"/>
            <a:ext cx="1917796" cy="104590"/>
          </a:xfrm>
          <a:prstGeom prst="rect">
            <a:avLst/>
          </a:prstGeom>
          <a:noFill/>
        </p:spPr>
        <p:txBody>
          <a:bodyPr vert="horz" wrap="none" lIns="0" tIns="0" rIns="0" bIns="0" rtlCol="0">
            <a:spAutoFit/>
          </a:bodyPr>
          <a:lstStyle/>
          <a:p>
            <a:pPr>
              <a:lnSpc>
                <a:spcPct val="85000"/>
              </a:lnSpc>
              <a:spcAft>
                <a:spcPts val="600"/>
              </a:spcAft>
              <a:buSzPct val="75000"/>
            </a:pPr>
            <a:r>
              <a:rPr lang="x-none" sz="800">
                <a:solidFill>
                  <a:srgbClr val="2E2E38"/>
                </a:solidFill>
                <a:cs typeface="Arial" panose="020B0604020202020204" pitchFamily="34" charset="0"/>
              </a:rPr>
              <a:t>Fuente: Perfiles escolares y distritales de DESE</a:t>
            </a:r>
          </a:p>
        </p:txBody>
      </p:sp>
      <p:sp>
        <p:nvSpPr>
          <p:cNvPr id="240" name="TextBox 239">
            <a:extLst>
              <a:ext uri="{FF2B5EF4-FFF2-40B4-BE49-F238E27FC236}">
                <a16:creationId xmlns:a16="http://schemas.microsoft.com/office/drawing/2014/main" id="{AF0F7675-85CF-4355-9C41-709A23833CDB}"/>
              </a:ext>
            </a:extLst>
          </p:cNvPr>
          <p:cNvSpPr txBox="1"/>
          <p:nvPr/>
        </p:nvSpPr>
        <p:spPr>
          <a:xfrm>
            <a:off x="3471333" y="6405826"/>
            <a:ext cx="5190067"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dirty="0">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dirty="0" err="1">
                <a:solidFill>
                  <a:schemeClr val="bg1"/>
                </a:solidFill>
                <a:effectLst/>
                <a:latin typeface="+mj-lt"/>
                <a:ea typeface="Calibri" panose="020F0502020204030204" pitchFamily="34" charset="0"/>
              </a:rPr>
              <a:t>restricciones</a:t>
            </a:r>
            <a:r>
              <a:rPr lang="x-none" sz="1000" i="1" dirty="0">
                <a:solidFill>
                  <a:schemeClr val="bg1"/>
                </a:solidFill>
                <a:effectLst/>
                <a:latin typeface="+mj-lt"/>
                <a:ea typeface="Calibri" panose="020F0502020204030204" pitchFamily="34" charset="0"/>
              </a:rPr>
              <a:t> en la página 2</a:t>
            </a:r>
            <a:r>
              <a:rPr lang="en-US" sz="1000" i="1" dirty="0">
                <a:solidFill>
                  <a:schemeClr val="bg1"/>
                </a:solidFill>
                <a:effectLst/>
                <a:latin typeface="+mj-lt"/>
                <a:ea typeface="Calibri" panose="020F0502020204030204" pitchFamily="34" charset="0"/>
              </a:rPr>
              <a:t>.</a:t>
            </a:r>
            <a:endParaRPr lang="en-IN" sz="1000" dirty="0">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23</a:t>
            </a:fld>
            <a:endParaRPr/>
          </a:p>
        </p:txBody>
      </p:sp>
      <p:sp>
        <p:nvSpPr>
          <p:cNvPr id="21" name="TextBox 20">
            <a:extLst>
              <a:ext uri="{FF2B5EF4-FFF2-40B4-BE49-F238E27FC236}">
                <a16:creationId xmlns:a16="http://schemas.microsoft.com/office/drawing/2014/main" id="{873D6001-6F74-6240-6A08-4B2372912F04}"/>
              </a:ext>
              <a:ext uri="{C183D7F6-B498-43B3-948B-1728B52AA6E4}">
                <adec:decorative xmlns:adec="http://schemas.microsoft.com/office/drawing/2017/decorative" val="1"/>
              </a:ext>
            </a:extLst>
          </p:cNvPr>
          <p:cNvSpPr txBox="1"/>
          <p:nvPr/>
        </p:nvSpPr>
        <p:spPr>
          <a:xfrm>
            <a:off x="6688589" y="1977055"/>
            <a:ext cx="42479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100 %</a:t>
            </a:r>
            <a:endParaRPr lang="en-IN" sz="1200" err="1">
              <a:solidFill>
                <a:schemeClr val="bg1"/>
              </a:solidFill>
            </a:endParaRPr>
          </a:p>
        </p:txBody>
      </p:sp>
      <p:sp>
        <p:nvSpPr>
          <p:cNvPr id="24" name="TextBox 23">
            <a:extLst>
              <a:ext uri="{FF2B5EF4-FFF2-40B4-BE49-F238E27FC236}">
                <a16:creationId xmlns:a16="http://schemas.microsoft.com/office/drawing/2014/main" id="{B1699ECA-E264-BAE3-15AD-C06D35F12299}"/>
              </a:ext>
              <a:ext uri="{C183D7F6-B498-43B3-948B-1728B52AA6E4}">
                <adec:decorative xmlns:adec="http://schemas.microsoft.com/office/drawing/2017/decorative" val="1"/>
              </a:ext>
            </a:extLst>
          </p:cNvPr>
          <p:cNvSpPr txBox="1"/>
          <p:nvPr/>
        </p:nvSpPr>
        <p:spPr>
          <a:xfrm>
            <a:off x="6815155" y="2576872"/>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80 %</a:t>
            </a:r>
            <a:endParaRPr lang="en-IN" sz="1200" err="1">
              <a:solidFill>
                <a:schemeClr val="bg1"/>
              </a:solidFill>
            </a:endParaRPr>
          </a:p>
        </p:txBody>
      </p:sp>
      <p:sp>
        <p:nvSpPr>
          <p:cNvPr id="236" name="TextBox 235">
            <a:extLst>
              <a:ext uri="{FF2B5EF4-FFF2-40B4-BE49-F238E27FC236}">
                <a16:creationId xmlns:a16="http://schemas.microsoft.com/office/drawing/2014/main" id="{D80E381B-2A36-03B9-F73A-98E2F9D67949}"/>
              </a:ext>
              <a:ext uri="{C183D7F6-B498-43B3-948B-1728B52AA6E4}">
                <adec:decorative xmlns:adec="http://schemas.microsoft.com/office/drawing/2017/decorative" val="1"/>
              </a:ext>
            </a:extLst>
          </p:cNvPr>
          <p:cNvSpPr txBox="1"/>
          <p:nvPr/>
        </p:nvSpPr>
        <p:spPr>
          <a:xfrm>
            <a:off x="6793820" y="3127713"/>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60 %</a:t>
            </a:r>
            <a:endParaRPr lang="en-IN" sz="1200" err="1">
              <a:solidFill>
                <a:schemeClr val="bg1"/>
              </a:solidFill>
            </a:endParaRPr>
          </a:p>
        </p:txBody>
      </p:sp>
      <p:sp>
        <p:nvSpPr>
          <p:cNvPr id="239" name="TextBox 238">
            <a:extLst>
              <a:ext uri="{FF2B5EF4-FFF2-40B4-BE49-F238E27FC236}">
                <a16:creationId xmlns:a16="http://schemas.microsoft.com/office/drawing/2014/main" id="{2E5447E8-BEE9-EADC-B305-94134B0F992B}"/>
              </a:ext>
              <a:ext uri="{C183D7F6-B498-43B3-948B-1728B52AA6E4}">
                <adec:decorative xmlns:adec="http://schemas.microsoft.com/office/drawing/2017/decorative" val="1"/>
              </a:ext>
            </a:extLst>
          </p:cNvPr>
          <p:cNvSpPr txBox="1"/>
          <p:nvPr/>
        </p:nvSpPr>
        <p:spPr>
          <a:xfrm>
            <a:off x="6812729" y="3726960"/>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40 %</a:t>
            </a:r>
            <a:endParaRPr lang="en-IN" sz="1200" err="1">
              <a:solidFill>
                <a:schemeClr val="bg1"/>
              </a:solidFill>
            </a:endParaRPr>
          </a:p>
        </p:txBody>
      </p:sp>
      <p:sp>
        <p:nvSpPr>
          <p:cNvPr id="242" name="TextBox 241">
            <a:extLst>
              <a:ext uri="{FF2B5EF4-FFF2-40B4-BE49-F238E27FC236}">
                <a16:creationId xmlns:a16="http://schemas.microsoft.com/office/drawing/2014/main" id="{49B584B0-72CC-EC05-76DC-C65D73781967}"/>
              </a:ext>
              <a:ext uri="{C183D7F6-B498-43B3-948B-1728B52AA6E4}">
                <adec:decorative xmlns:adec="http://schemas.microsoft.com/office/drawing/2017/decorative" val="1"/>
              </a:ext>
            </a:extLst>
          </p:cNvPr>
          <p:cNvSpPr txBox="1"/>
          <p:nvPr/>
        </p:nvSpPr>
        <p:spPr>
          <a:xfrm>
            <a:off x="6782642" y="4314062"/>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20 %</a:t>
            </a:r>
            <a:endParaRPr lang="en-IN" sz="1200" err="1">
              <a:solidFill>
                <a:schemeClr val="bg1"/>
              </a:solidFill>
            </a:endParaRPr>
          </a:p>
        </p:txBody>
      </p:sp>
      <p:sp>
        <p:nvSpPr>
          <p:cNvPr id="243" name="TextBox 242">
            <a:extLst>
              <a:ext uri="{FF2B5EF4-FFF2-40B4-BE49-F238E27FC236}">
                <a16:creationId xmlns:a16="http://schemas.microsoft.com/office/drawing/2014/main" id="{BC725D09-E10C-3385-1416-3333A0507FCE}"/>
              </a:ext>
              <a:ext uri="{C183D7F6-B498-43B3-948B-1728B52AA6E4}">
                <adec:decorative xmlns:adec="http://schemas.microsoft.com/office/drawing/2017/decorative" val="1"/>
              </a:ext>
            </a:extLst>
          </p:cNvPr>
          <p:cNvSpPr txBox="1"/>
          <p:nvPr/>
        </p:nvSpPr>
        <p:spPr>
          <a:xfrm>
            <a:off x="6889517" y="4883721"/>
            <a:ext cx="23243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0 %</a:t>
            </a:r>
            <a:endParaRPr lang="en-IN" sz="1200" err="1">
              <a:solidFill>
                <a:schemeClr val="bg1"/>
              </a:solidFill>
            </a:endParaRPr>
          </a:p>
        </p:txBody>
      </p:sp>
    </p:spTree>
    <p:extLst>
      <p:ext uri="{BB962C8B-B14F-4D97-AF65-F5344CB8AC3E}">
        <p14:creationId xmlns:p14="http://schemas.microsoft.com/office/powerpoint/2010/main" val="35188054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73651"/>
            <a:ext cx="11588432" cy="590400"/>
          </a:xfrm>
        </p:spPr>
        <p:txBody>
          <a:bodyPr vert="horz"/>
          <a:lstStyle/>
          <a:p>
            <a:r>
              <a:rPr lang="x-none"/>
              <a:t>Contexto de DESE y BPS</a:t>
            </a:r>
            <a:br>
              <a:rPr/>
            </a:br>
            <a:r>
              <a:rPr lang="x-none" sz="1400"/>
              <a:t>BPS atiende a una gran población de alta necesidad, aunque su porcentaje de estudiantes de alta necesidad es similar a otros distritos grandes</a:t>
            </a:r>
            <a:endParaRPr lang="en-IN" sz="1400">
              <a:solidFill>
                <a:srgbClr val="FF0000"/>
              </a:solidFill>
            </a:endParaRPr>
          </a:p>
        </p:txBody>
      </p:sp>
      <p:sp>
        <p:nvSpPr>
          <p:cNvPr id="114" name="Arrow: Left-Right 113" descr="&#10;">
            <a:extLst>
              <a:ext uri="{FF2B5EF4-FFF2-40B4-BE49-F238E27FC236}">
                <a16:creationId xmlns:a16="http://schemas.microsoft.com/office/drawing/2014/main" id="{0592B9AE-4BD1-49AA-838D-4C04746FAD93}"/>
              </a:ext>
            </a:extLst>
          </p:cNvPr>
          <p:cNvSpPr/>
          <p:nvPr/>
        </p:nvSpPr>
        <p:spPr>
          <a:xfrm>
            <a:off x="612774" y="1404933"/>
            <a:ext cx="3331428" cy="44177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199" b="1" dirty="0">
                <a:solidFill>
                  <a:schemeClr val="bg1"/>
                </a:solidFill>
              </a:rPr>
              <a:t>Estudiantes de bajos recursos</a:t>
            </a:r>
            <a:r>
              <a:rPr lang="x-none" sz="1199" b="1" baseline="30000" dirty="0">
                <a:solidFill>
                  <a:schemeClr val="bg1"/>
                </a:solidFill>
              </a:rPr>
              <a:t>1 </a:t>
            </a:r>
            <a:r>
              <a:rPr lang="x-none" sz="1199" b="1" dirty="0">
                <a:solidFill>
                  <a:schemeClr val="bg1"/>
                </a:solidFill>
              </a:rPr>
              <a:t>como % del total </a:t>
            </a:r>
            <a:br>
              <a:rPr lang="en-US" sz="1199" b="1" dirty="0">
                <a:solidFill>
                  <a:schemeClr val="bg1"/>
                </a:solidFill>
              </a:rPr>
            </a:br>
            <a:r>
              <a:rPr lang="x-none" sz="1199" i="1" dirty="0">
                <a:solidFill>
                  <a:schemeClr val="bg1"/>
                </a:solidFill>
              </a:rPr>
              <a:t>Año escolar 2021-2022</a:t>
            </a:r>
            <a:endParaRPr lang="en-US" sz="1199" dirty="0">
              <a:solidFill>
                <a:schemeClr val="bg1"/>
              </a:solidFill>
            </a:endParaRPr>
          </a:p>
        </p:txBody>
      </p:sp>
      <p:cxnSp>
        <p:nvCxnSpPr>
          <p:cNvPr id="115" name="Straight Connector 114">
            <a:extLst>
              <a:ext uri="{FF2B5EF4-FFF2-40B4-BE49-F238E27FC236}">
                <a16:creationId xmlns:a16="http://schemas.microsoft.com/office/drawing/2014/main" id="{C7315552-816E-43E4-AEB3-D6F06742157E}"/>
              </a:ext>
              <a:ext uri="{C183D7F6-B498-43B3-948B-1728B52AA6E4}">
                <adec:decorative xmlns:adec="http://schemas.microsoft.com/office/drawing/2017/decorative" val="1"/>
              </a:ext>
            </a:extLst>
          </p:cNvPr>
          <p:cNvCxnSpPr>
            <a:cxnSpLocks/>
            <a:stCxn id="114" idx="4"/>
            <a:endCxn id="114" idx="6"/>
          </p:cNvCxnSpPr>
          <p:nvPr/>
        </p:nvCxnSpPr>
        <p:spPr>
          <a:xfrm>
            <a:off x="612774" y="1846712"/>
            <a:ext cx="333142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9" name="Chart 48" descr="Consulte la sección de notas para ver la descripción del gráfico &quot;Gráfico 1: estudiantes de bajos ingresos como % del total, año escolar 2021-2022&quot;">
            <a:extLst>
              <a:ext uri="{FF2B5EF4-FFF2-40B4-BE49-F238E27FC236}">
                <a16:creationId xmlns:a16="http://schemas.microsoft.com/office/drawing/2014/main" id="{3E07D839-7B5C-458D-A671-B255FB18F4D1}"/>
              </a:ext>
            </a:extLst>
          </p:cNvPr>
          <p:cNvGraphicFramePr/>
          <p:nvPr>
            <p:custDataLst>
              <p:tags r:id="rId1"/>
            </p:custDataLst>
            <p:extLst>
              <p:ext uri="{D42A27DB-BD31-4B8C-83A1-F6EECF244321}">
                <p14:modId xmlns:p14="http://schemas.microsoft.com/office/powerpoint/2010/main" val="1746563775"/>
              </p:ext>
            </p:extLst>
          </p:nvPr>
        </p:nvGraphicFramePr>
        <p:xfrm>
          <a:off x="77788" y="2085654"/>
          <a:ext cx="3741737" cy="3400745"/>
        </p:xfrm>
        <a:graphic>
          <a:graphicData uri="http://schemas.openxmlformats.org/drawingml/2006/chart">
            <c:chart xmlns:c="http://schemas.openxmlformats.org/drawingml/2006/chart" xmlns:r="http://schemas.openxmlformats.org/officeDocument/2006/relationships" r:id="rId18"/>
          </a:graphicData>
        </a:graphic>
      </p:graphicFrame>
      <p:sp>
        <p:nvSpPr>
          <p:cNvPr id="79" name="Text Placeholder 2">
            <a:extLst>
              <a:ext uri="{FF2B5EF4-FFF2-40B4-BE49-F238E27FC236}">
                <a16:creationId xmlns:a16="http://schemas.microsoft.com/office/drawing/2014/main" id="{8E73A777-8C09-4913-A89A-E98E99B9E2DE}"/>
              </a:ext>
              <a:ext uri="{C183D7F6-B498-43B3-948B-1728B52AA6E4}">
                <adec:decorative xmlns:adec="http://schemas.microsoft.com/office/drawing/2017/decorative" val="1"/>
              </a:ext>
            </a:extLst>
          </p:cNvPr>
          <p:cNvSpPr>
            <a:spLocks noGrp="1"/>
          </p:cNvSpPr>
          <p:nvPr>
            <p:custDataLst>
              <p:tags r:id="rId2"/>
            </p:custDataLst>
          </p:nvPr>
        </p:nvSpPr>
        <p:spPr bwMode="auto">
          <a:xfrm>
            <a:off x="938213" y="5422900"/>
            <a:ext cx="2905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94AF4128-125D-4D40-948F-15E71B5A5B64}" type="datetime'''''''''''''''''''B''''''''''''''''''''''''''''''P''''''S'">
              <a:rPr lang="en-IN" altLang="en-US" sz="1200">
                <a:latin typeface="+mn-lt"/>
              </a:rPr>
              <a:pPr marL="0" indent="0" algn="ctr">
                <a:spcBef>
                  <a:spcPct val="0"/>
                </a:spcBef>
                <a:spcAft>
                  <a:spcPct val="0"/>
                </a:spcAft>
                <a:buNone/>
              </a:pPr>
              <a:t>BPS</a:t>
            </a:fld>
            <a:endParaRPr lang="en-IN" sz="1200">
              <a:latin typeface="+mn-lt"/>
            </a:endParaRPr>
          </a:p>
        </p:txBody>
      </p:sp>
      <p:cxnSp>
        <p:nvCxnSpPr>
          <p:cNvPr id="44" name="Straight Connector 43">
            <a:extLst>
              <a:ext uri="{FF2B5EF4-FFF2-40B4-BE49-F238E27FC236}">
                <a16:creationId xmlns:a16="http://schemas.microsoft.com/office/drawing/2014/main" id="{4F290368-AEFD-45B4-BE35-6D68EABD4909}"/>
              </a:ext>
              <a:ext uri="{C183D7F6-B498-43B3-948B-1728B52AA6E4}">
                <adec:decorative xmlns:adec="http://schemas.microsoft.com/office/drawing/2017/decorative" val="1"/>
              </a:ext>
            </a:extLst>
          </p:cNvPr>
          <p:cNvCxnSpPr>
            <a:cxnSpLocks/>
          </p:cNvCxnSpPr>
          <p:nvPr/>
        </p:nvCxnSpPr>
        <p:spPr>
          <a:xfrm>
            <a:off x="1451920"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0" name="Text Placeholder 2">
            <a:extLst>
              <a:ext uri="{FF2B5EF4-FFF2-40B4-BE49-F238E27FC236}">
                <a16:creationId xmlns:a16="http://schemas.microsoft.com/office/drawing/2014/main" id="{F3AFC65C-B55D-4251-857D-344D5B0947EE}"/>
              </a:ext>
              <a:ext uri="{C183D7F6-B498-43B3-948B-1728B52AA6E4}">
                <adec:decorative xmlns:adec="http://schemas.microsoft.com/office/drawing/2017/decorative" val="1"/>
              </a:ext>
            </a:extLst>
          </p:cNvPr>
          <p:cNvSpPr>
            <a:spLocks noGrp="1"/>
          </p:cNvSpPr>
          <p:nvPr>
            <p:custDataLst>
              <p:tags r:id="rId3"/>
            </p:custDataLst>
          </p:nvPr>
        </p:nvSpPr>
        <p:spPr bwMode="auto">
          <a:xfrm>
            <a:off x="1462088" y="5422900"/>
            <a:ext cx="7604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861F2D3D-6CFA-410D-9CA8-964A07DFEBB0}" type="datetime'S''''prin''''''''''g''f''''i''''''''''''el''''''d'">
              <a:rPr lang="en-IN" altLang="en-US" sz="1200">
                <a:latin typeface="+mn-lt"/>
              </a:rPr>
              <a:pPr marL="0" indent="0" algn="ctr">
                <a:spcBef>
                  <a:spcPct val="0"/>
                </a:spcBef>
                <a:spcAft>
                  <a:spcPct val="0"/>
                </a:spcAft>
                <a:buNone/>
              </a:pPr>
              <a:t>Springfield</a:t>
            </a:fld>
            <a:endParaRPr lang="en-IN" sz="1200">
              <a:latin typeface="+mn-lt"/>
            </a:endParaRPr>
          </a:p>
        </p:txBody>
      </p:sp>
      <p:sp>
        <p:nvSpPr>
          <p:cNvPr id="81" name="Text Placeholder 2">
            <a:extLst>
              <a:ext uri="{FF2B5EF4-FFF2-40B4-BE49-F238E27FC236}">
                <a16:creationId xmlns:a16="http://schemas.microsoft.com/office/drawing/2014/main" id="{FF9003F7-7815-42D3-BA4A-B612DF79FA6C}"/>
              </a:ext>
              <a:ext uri="{C183D7F6-B498-43B3-948B-1728B52AA6E4}">
                <adec:decorative xmlns:adec="http://schemas.microsoft.com/office/drawing/2017/decorative" val="1"/>
              </a:ext>
            </a:extLst>
          </p:cNvPr>
          <p:cNvSpPr>
            <a:spLocks noGrp="1"/>
          </p:cNvSpPr>
          <p:nvPr>
            <p:custDataLst>
              <p:tags r:id="rId4"/>
            </p:custDataLst>
          </p:nvPr>
        </p:nvSpPr>
        <p:spPr bwMode="auto">
          <a:xfrm>
            <a:off x="2246313" y="5422900"/>
            <a:ext cx="7048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CB1CD9EF-8427-4E0B-BE65-448899CC226E}" type="datetime'''''W''''''''''o''''rc''e''''''''''''''s''''t''''er'''''''''">
              <a:rPr lang="en-IN" altLang="en-US" sz="1200">
                <a:latin typeface="+mn-lt"/>
              </a:rPr>
              <a:pPr marL="0" indent="0" algn="ctr">
                <a:spcBef>
                  <a:spcPct val="0"/>
                </a:spcBef>
                <a:spcAft>
                  <a:spcPct val="0"/>
                </a:spcAft>
                <a:buNone/>
              </a:pPr>
              <a:t>Worcester</a:t>
            </a:fld>
            <a:endParaRPr lang="en-IN" sz="1200">
              <a:latin typeface="+mn-lt"/>
            </a:endParaRPr>
          </a:p>
        </p:txBody>
      </p:sp>
      <p:cxnSp>
        <p:nvCxnSpPr>
          <p:cNvPr id="63" name="Straight Connector 62">
            <a:extLst>
              <a:ext uri="{FF2B5EF4-FFF2-40B4-BE49-F238E27FC236}">
                <a16:creationId xmlns:a16="http://schemas.microsoft.com/office/drawing/2014/main" id="{14C6AC72-EB69-47ED-BF2F-353D4C4508CC}"/>
              </a:ext>
              <a:ext uri="{C183D7F6-B498-43B3-948B-1728B52AA6E4}">
                <adec:decorative xmlns:adec="http://schemas.microsoft.com/office/drawing/2017/decorative" val="1"/>
              </a:ext>
            </a:extLst>
          </p:cNvPr>
          <p:cNvCxnSpPr>
            <a:cxnSpLocks/>
          </p:cNvCxnSpPr>
          <p:nvPr/>
        </p:nvCxnSpPr>
        <p:spPr>
          <a:xfrm>
            <a:off x="2984500"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76" name="Text Placeholder 2">
            <a:extLst>
              <a:ext uri="{FF2B5EF4-FFF2-40B4-BE49-F238E27FC236}">
                <a16:creationId xmlns:a16="http://schemas.microsoft.com/office/drawing/2014/main" id="{BFE7AE45-6789-4C5C-83B7-E52AA159AFFA}"/>
              </a:ext>
              <a:ext uri="{C183D7F6-B498-43B3-948B-1728B52AA6E4}">
                <adec:decorative xmlns:adec="http://schemas.microsoft.com/office/drawing/2017/decorative" val="1"/>
              </a:ext>
            </a:extLst>
          </p:cNvPr>
          <p:cNvSpPr>
            <a:spLocks noGrp="1"/>
          </p:cNvSpPr>
          <p:nvPr>
            <p:custDataLst>
              <p:tags r:id="rId5"/>
            </p:custDataLst>
          </p:nvPr>
        </p:nvSpPr>
        <p:spPr bwMode="auto">
          <a:xfrm>
            <a:off x="3036270" y="5422900"/>
            <a:ext cx="907932" cy="3651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n-IN" altLang="en-US" sz="1200" dirty="0">
                <a:latin typeface="+mn-lt"/>
              </a:rPr>
              <a:t>Estado </a:t>
            </a:r>
            <a:r>
              <a:rPr lang="en-IN" altLang="en-US" sz="1200" dirty="0" err="1">
                <a:latin typeface="+mn-lt"/>
              </a:rPr>
              <a:t>en</a:t>
            </a:r>
            <a:r>
              <a:rPr lang="en-IN" altLang="en-US" sz="1200" dirty="0">
                <a:latin typeface="+mn-lt"/>
              </a:rPr>
              <a:t> general</a:t>
            </a:r>
            <a:r>
              <a:rPr lang="x-none" altLang="x-none" sz="1200" baseline="30000" dirty="0">
                <a:latin typeface="+mn-lt"/>
              </a:rPr>
              <a:t>4</a:t>
            </a:r>
            <a:endParaRPr lang="en-IN" sz="1200" dirty="0">
              <a:latin typeface="+mn-lt"/>
            </a:endParaRPr>
          </a:p>
        </p:txBody>
      </p:sp>
      <p:sp>
        <p:nvSpPr>
          <p:cNvPr id="111" name="Arrow: Left-Right 110" descr="&#10;">
            <a:extLst>
              <a:ext uri="{FF2B5EF4-FFF2-40B4-BE49-F238E27FC236}">
                <a16:creationId xmlns:a16="http://schemas.microsoft.com/office/drawing/2014/main" id="{21395FD3-3A21-4D3C-8F86-0A01C2E0CC31}"/>
              </a:ext>
            </a:extLst>
          </p:cNvPr>
          <p:cNvSpPr/>
          <p:nvPr/>
        </p:nvSpPr>
        <p:spPr>
          <a:xfrm>
            <a:off x="4335266" y="1425483"/>
            <a:ext cx="3530991" cy="44177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199" b="1">
                <a:solidFill>
                  <a:schemeClr val="bg1"/>
                </a:solidFill>
              </a:rPr>
              <a:t>Estudiantes de Inglés</a:t>
            </a:r>
            <a:r>
              <a:rPr lang="x-none" sz="1199" b="1" baseline="30000">
                <a:solidFill>
                  <a:schemeClr val="bg1"/>
                </a:solidFill>
              </a:rPr>
              <a:t>2</a:t>
            </a:r>
            <a:r>
              <a:rPr lang="x-none" sz="1199" b="1">
                <a:solidFill>
                  <a:schemeClr val="bg1"/>
                </a:solidFill>
              </a:rPr>
              <a:t> como % del total </a:t>
            </a:r>
            <a:endParaRPr lang="en-US" sz="1199" b="1">
              <a:solidFill>
                <a:schemeClr val="bg1"/>
              </a:solidFill>
            </a:endParaRPr>
          </a:p>
          <a:p>
            <a:pPr algn="ctr"/>
            <a:r>
              <a:rPr lang="x-none" sz="1199" i="1">
                <a:solidFill>
                  <a:schemeClr val="bg1"/>
                </a:solidFill>
              </a:rPr>
              <a:t>Año escolar 2021-2022</a:t>
            </a:r>
            <a:endParaRPr lang="en-US" sz="1199">
              <a:solidFill>
                <a:schemeClr val="bg1"/>
              </a:solidFill>
            </a:endParaRPr>
          </a:p>
        </p:txBody>
      </p:sp>
      <p:cxnSp>
        <p:nvCxnSpPr>
          <p:cNvPr id="112" name="Straight Connector 111">
            <a:extLst>
              <a:ext uri="{FF2B5EF4-FFF2-40B4-BE49-F238E27FC236}">
                <a16:creationId xmlns:a16="http://schemas.microsoft.com/office/drawing/2014/main" id="{06F707F2-543D-4B50-B601-3091F3FA87F2}"/>
              </a:ext>
              <a:ext uri="{C183D7F6-B498-43B3-948B-1728B52AA6E4}">
                <adec:decorative xmlns:adec="http://schemas.microsoft.com/office/drawing/2017/decorative" val="1"/>
              </a:ext>
            </a:extLst>
          </p:cNvPr>
          <p:cNvCxnSpPr>
            <a:stCxn id="111" idx="4"/>
            <a:endCxn id="111" idx="6"/>
          </p:cNvCxnSpPr>
          <p:nvPr/>
        </p:nvCxnSpPr>
        <p:spPr>
          <a:xfrm>
            <a:off x="4335266" y="1867262"/>
            <a:ext cx="3530991"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52" name="Chart 51" descr="Consulte la sección de notas para ver la descripción del gráfico &quot;Gráfico 2: estudiantes de inglés como % del total, año escolar 2021-2022&quot;">
            <a:extLst>
              <a:ext uri="{FF2B5EF4-FFF2-40B4-BE49-F238E27FC236}">
                <a16:creationId xmlns:a16="http://schemas.microsoft.com/office/drawing/2014/main" id="{CF9FB3E5-0FA5-488F-AB44-DB219351B5FF}"/>
              </a:ext>
            </a:extLst>
          </p:cNvPr>
          <p:cNvGraphicFramePr/>
          <p:nvPr>
            <p:custDataLst>
              <p:tags r:id="rId6"/>
            </p:custDataLst>
            <p:extLst>
              <p:ext uri="{D42A27DB-BD31-4B8C-83A1-F6EECF244321}">
                <p14:modId xmlns:p14="http://schemas.microsoft.com/office/powerpoint/2010/main" val="338252970"/>
              </p:ext>
            </p:extLst>
          </p:nvPr>
        </p:nvGraphicFramePr>
        <p:xfrm>
          <a:off x="4491038" y="2085654"/>
          <a:ext cx="3217862" cy="3368996"/>
        </p:xfrm>
        <a:graphic>
          <a:graphicData uri="http://schemas.openxmlformats.org/drawingml/2006/chart">
            <c:chart xmlns:c="http://schemas.openxmlformats.org/drawingml/2006/chart" xmlns:r="http://schemas.openxmlformats.org/officeDocument/2006/relationships" r:id="rId19"/>
          </a:graphicData>
        </a:graphic>
      </p:graphicFrame>
      <p:cxnSp>
        <p:nvCxnSpPr>
          <p:cNvPr id="46" name="Straight Connector 45">
            <a:extLst>
              <a:ext uri="{FF2B5EF4-FFF2-40B4-BE49-F238E27FC236}">
                <a16:creationId xmlns:a16="http://schemas.microsoft.com/office/drawing/2014/main" id="{56C25F6B-1803-4E8C-A79E-EACCBAB98E55}"/>
              </a:ext>
              <a:ext uri="{C183D7F6-B498-43B3-948B-1728B52AA6E4}">
                <adec:decorative xmlns:adec="http://schemas.microsoft.com/office/drawing/2017/decorative" val="1"/>
              </a:ext>
            </a:extLst>
          </p:cNvPr>
          <p:cNvCxnSpPr>
            <a:cxnSpLocks/>
          </p:cNvCxnSpPr>
          <p:nvPr/>
        </p:nvCxnSpPr>
        <p:spPr>
          <a:xfrm>
            <a:off x="5332989"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70" name="Text Placeholder 2">
            <a:extLst>
              <a:ext uri="{FF2B5EF4-FFF2-40B4-BE49-F238E27FC236}">
                <a16:creationId xmlns:a16="http://schemas.microsoft.com/office/drawing/2014/main" id="{DE832C00-15BD-4BCC-BCF0-4A5DDFEB2F14}"/>
              </a:ext>
              <a:ext uri="{C183D7F6-B498-43B3-948B-1728B52AA6E4}">
                <adec:decorative xmlns:adec="http://schemas.microsoft.com/office/drawing/2017/decorative" val="1"/>
              </a:ext>
            </a:extLst>
          </p:cNvPr>
          <p:cNvSpPr>
            <a:spLocks noGrp="1"/>
          </p:cNvSpPr>
          <p:nvPr>
            <p:custDataLst>
              <p:tags r:id="rId7"/>
            </p:custDataLst>
          </p:nvPr>
        </p:nvSpPr>
        <p:spPr bwMode="auto">
          <a:xfrm>
            <a:off x="5338763" y="5422900"/>
            <a:ext cx="7604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A7AC6849-0E48-439E-BA01-0C834B6999CD}" type="datetime'''''S''p''ri''''''''n''g''''fie''''''l''''''''''''''d'''''''">
              <a:rPr lang="en-IN" altLang="en-US" sz="1200">
                <a:latin typeface="+mn-lt"/>
              </a:rPr>
              <a:pPr marL="0" indent="0" algn="ctr">
                <a:spcBef>
                  <a:spcPct val="0"/>
                </a:spcBef>
                <a:spcAft>
                  <a:spcPct val="0"/>
                </a:spcAft>
                <a:buNone/>
              </a:pPr>
              <a:t>Springfield</a:t>
            </a:fld>
            <a:endParaRPr lang="en-IN" sz="1200" dirty="0">
              <a:latin typeface="+mn-lt"/>
            </a:endParaRPr>
          </a:p>
        </p:txBody>
      </p:sp>
      <p:sp>
        <p:nvSpPr>
          <p:cNvPr id="71" name="Text Placeholder 2">
            <a:extLst>
              <a:ext uri="{FF2B5EF4-FFF2-40B4-BE49-F238E27FC236}">
                <a16:creationId xmlns:a16="http://schemas.microsoft.com/office/drawing/2014/main" id="{7075EEC7-916B-413A-9EFA-76B73A8F5484}"/>
              </a:ext>
              <a:ext uri="{C183D7F6-B498-43B3-948B-1728B52AA6E4}">
                <adec:decorative xmlns:adec="http://schemas.microsoft.com/office/drawing/2017/decorative" val="1"/>
              </a:ext>
            </a:extLst>
          </p:cNvPr>
          <p:cNvSpPr>
            <a:spLocks noGrp="1"/>
          </p:cNvSpPr>
          <p:nvPr>
            <p:custDataLst>
              <p:tags r:id="rId8"/>
            </p:custDataLst>
          </p:nvPr>
        </p:nvSpPr>
        <p:spPr bwMode="auto">
          <a:xfrm>
            <a:off x="6127750" y="5422900"/>
            <a:ext cx="7048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FB451D4A-A4E8-4402-89FE-5CE1DC96DD82}" type="datetime'''''''Wo''''''''r''c''''e''s''''''t''''e''''r'''''''''''''''''">
              <a:rPr lang="en-IN" altLang="en-US" sz="1200">
                <a:latin typeface="+mn-lt"/>
              </a:rPr>
              <a:pPr marL="0" indent="0" algn="ctr">
                <a:spcBef>
                  <a:spcPct val="0"/>
                </a:spcBef>
                <a:spcAft>
                  <a:spcPct val="0"/>
                </a:spcAft>
                <a:buNone/>
              </a:pPr>
              <a:t>Worcester</a:t>
            </a:fld>
            <a:endParaRPr lang="en-IN" sz="1200" dirty="0">
              <a:latin typeface="+mn-lt"/>
            </a:endParaRPr>
          </a:p>
        </p:txBody>
      </p:sp>
      <p:sp>
        <p:nvSpPr>
          <p:cNvPr id="69" name="Text Placeholder 2">
            <a:extLst>
              <a:ext uri="{FF2B5EF4-FFF2-40B4-BE49-F238E27FC236}">
                <a16:creationId xmlns:a16="http://schemas.microsoft.com/office/drawing/2014/main" id="{60B136FC-31FA-4219-8D07-B9E5F7263E6C}"/>
              </a:ext>
              <a:ext uri="{C183D7F6-B498-43B3-948B-1728B52AA6E4}">
                <adec:decorative xmlns:adec="http://schemas.microsoft.com/office/drawing/2017/decorative" val="1"/>
              </a:ext>
            </a:extLst>
          </p:cNvPr>
          <p:cNvSpPr>
            <a:spLocks noGrp="1"/>
          </p:cNvSpPr>
          <p:nvPr>
            <p:custDataLst>
              <p:tags r:id="rId9"/>
            </p:custDataLst>
          </p:nvPr>
        </p:nvSpPr>
        <p:spPr bwMode="auto">
          <a:xfrm>
            <a:off x="4810125" y="5422900"/>
            <a:ext cx="2905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A34C96ED-98E1-4BCF-A696-FB08807FE53A}" type="datetime'B''''''P''S'''''''''''''''''''''''''''''''''''''''''''''">
              <a:rPr lang="en-IN" altLang="en-US" sz="1200">
                <a:latin typeface="+mn-lt"/>
              </a:rPr>
              <a:pPr marL="0" indent="0" algn="ctr">
                <a:spcBef>
                  <a:spcPct val="0"/>
                </a:spcBef>
                <a:spcAft>
                  <a:spcPct val="0"/>
                </a:spcAft>
                <a:buNone/>
              </a:pPr>
              <a:t>BPS</a:t>
            </a:fld>
            <a:endParaRPr lang="en-IN" sz="1200">
              <a:latin typeface="+mn-lt"/>
            </a:endParaRPr>
          </a:p>
        </p:txBody>
      </p:sp>
      <p:cxnSp>
        <p:nvCxnSpPr>
          <p:cNvPr id="62" name="Straight Connector 61">
            <a:extLst>
              <a:ext uri="{FF2B5EF4-FFF2-40B4-BE49-F238E27FC236}">
                <a16:creationId xmlns:a16="http://schemas.microsoft.com/office/drawing/2014/main" id="{4CA9639A-3A79-485F-9CB3-60D84C3F8FB1}"/>
              </a:ext>
              <a:ext uri="{C183D7F6-B498-43B3-948B-1728B52AA6E4}">
                <adec:decorative xmlns:adec="http://schemas.microsoft.com/office/drawing/2017/decorative" val="1"/>
              </a:ext>
            </a:extLst>
          </p:cNvPr>
          <p:cNvCxnSpPr>
            <a:cxnSpLocks/>
          </p:cNvCxnSpPr>
          <p:nvPr/>
        </p:nvCxnSpPr>
        <p:spPr>
          <a:xfrm>
            <a:off x="6861175"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65" name="Text Placeholder 2">
            <a:extLst>
              <a:ext uri="{FF2B5EF4-FFF2-40B4-BE49-F238E27FC236}">
                <a16:creationId xmlns:a16="http://schemas.microsoft.com/office/drawing/2014/main" id="{E92BB47A-2618-4336-AEFF-9891639525E6}"/>
              </a:ext>
              <a:ext uri="{C183D7F6-B498-43B3-948B-1728B52AA6E4}">
                <adec:decorative xmlns:adec="http://schemas.microsoft.com/office/drawing/2017/decorative" val="1"/>
              </a:ext>
            </a:extLst>
          </p:cNvPr>
          <p:cNvSpPr>
            <a:spLocks noGrp="1"/>
          </p:cNvSpPr>
          <p:nvPr>
            <p:custDataLst>
              <p:tags r:id="rId10"/>
            </p:custDataLst>
          </p:nvPr>
        </p:nvSpPr>
        <p:spPr bwMode="auto">
          <a:xfrm>
            <a:off x="6936119" y="5422900"/>
            <a:ext cx="889194" cy="3651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n-IN" altLang="en-US" sz="1200" dirty="0"/>
              <a:t>Estado </a:t>
            </a:r>
            <a:r>
              <a:rPr lang="en-IN" altLang="en-US" sz="1200" dirty="0" err="1"/>
              <a:t>en</a:t>
            </a:r>
            <a:r>
              <a:rPr lang="en-IN" altLang="en-US" sz="1200" dirty="0"/>
              <a:t> general</a:t>
            </a:r>
            <a:r>
              <a:rPr lang="x-none" altLang="x-none" sz="1200" baseline="30000" dirty="0"/>
              <a:t>4</a:t>
            </a:r>
            <a:endParaRPr lang="en-IN" sz="1200" dirty="0"/>
          </a:p>
          <a:p>
            <a:pPr marL="0" indent="0" algn="ctr">
              <a:spcBef>
                <a:spcPct val="0"/>
              </a:spcBef>
              <a:spcAft>
                <a:spcPct val="0"/>
              </a:spcAft>
              <a:buNone/>
            </a:pPr>
            <a:endParaRPr lang="en-IN" sz="1200" dirty="0">
              <a:latin typeface="+mn-lt"/>
            </a:endParaRPr>
          </a:p>
        </p:txBody>
      </p:sp>
      <p:sp>
        <p:nvSpPr>
          <p:cNvPr id="107" name="Arrow: Left-Right 106">
            <a:extLst>
              <a:ext uri="{FF2B5EF4-FFF2-40B4-BE49-F238E27FC236}">
                <a16:creationId xmlns:a16="http://schemas.microsoft.com/office/drawing/2014/main" id="{749DE5AA-BFBB-42F9-8D42-89DF6512CED4}"/>
              </a:ext>
            </a:extLst>
          </p:cNvPr>
          <p:cNvSpPr/>
          <p:nvPr/>
        </p:nvSpPr>
        <p:spPr>
          <a:xfrm>
            <a:off x="8372475" y="1404488"/>
            <a:ext cx="3331428" cy="44177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199" b="1">
                <a:solidFill>
                  <a:schemeClr val="bg1"/>
                </a:solidFill>
              </a:rPr>
              <a:t>Estudiantes con discapacidad</a:t>
            </a:r>
            <a:r>
              <a:rPr lang="x-none" sz="1199" b="1" baseline="30000">
                <a:solidFill>
                  <a:schemeClr val="bg1"/>
                </a:solidFill>
              </a:rPr>
              <a:t>3</a:t>
            </a:r>
            <a:r>
              <a:rPr lang="x-none" sz="1199" b="1">
                <a:solidFill>
                  <a:schemeClr val="bg1"/>
                </a:solidFill>
              </a:rPr>
              <a:t> como % del total </a:t>
            </a:r>
            <a:br>
              <a:rPr lang="en-US" sz="1199" b="1">
                <a:solidFill>
                  <a:schemeClr val="bg1"/>
                </a:solidFill>
              </a:rPr>
            </a:br>
            <a:r>
              <a:rPr lang="x-none" sz="1199" i="1">
                <a:solidFill>
                  <a:schemeClr val="bg1"/>
                </a:solidFill>
              </a:rPr>
              <a:t>Año escolar 2021-2022</a:t>
            </a:r>
          </a:p>
        </p:txBody>
      </p:sp>
      <p:cxnSp>
        <p:nvCxnSpPr>
          <p:cNvPr id="108" name="Straight Connector 107">
            <a:extLst>
              <a:ext uri="{FF2B5EF4-FFF2-40B4-BE49-F238E27FC236}">
                <a16:creationId xmlns:a16="http://schemas.microsoft.com/office/drawing/2014/main" id="{7452283C-24E8-44CA-A92F-4DAD733B8C44}"/>
              </a:ext>
              <a:ext uri="{C183D7F6-B498-43B3-948B-1728B52AA6E4}">
                <adec:decorative xmlns:adec="http://schemas.microsoft.com/office/drawing/2017/decorative" val="1"/>
              </a:ext>
            </a:extLst>
          </p:cNvPr>
          <p:cNvCxnSpPr>
            <a:cxnSpLocks/>
            <a:stCxn id="107" idx="4"/>
            <a:endCxn id="107" idx="6"/>
          </p:cNvCxnSpPr>
          <p:nvPr/>
        </p:nvCxnSpPr>
        <p:spPr>
          <a:xfrm>
            <a:off x="8372475" y="1846267"/>
            <a:ext cx="333142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54" name="Chart 53" descr="Consulte la sección de notas para ver la descripción del gráfico &quot;Gráfico 3: estudiantes con discapacidades como % del total, año escolar 2021-2022&quot;">
            <a:extLst>
              <a:ext uri="{FF2B5EF4-FFF2-40B4-BE49-F238E27FC236}">
                <a16:creationId xmlns:a16="http://schemas.microsoft.com/office/drawing/2014/main" id="{C486191E-4BE6-467D-B92F-FDE8FA9ED863}"/>
              </a:ext>
            </a:extLst>
          </p:cNvPr>
          <p:cNvGraphicFramePr/>
          <p:nvPr>
            <p:custDataLst>
              <p:tags r:id="rId11"/>
            </p:custDataLst>
            <p:extLst>
              <p:ext uri="{D42A27DB-BD31-4B8C-83A1-F6EECF244321}">
                <p14:modId xmlns:p14="http://schemas.microsoft.com/office/powerpoint/2010/main" val="2814640755"/>
              </p:ext>
            </p:extLst>
          </p:nvPr>
        </p:nvGraphicFramePr>
        <p:xfrm>
          <a:off x="8412163" y="2146299"/>
          <a:ext cx="3216275" cy="3308350"/>
        </p:xfrm>
        <a:graphic>
          <a:graphicData uri="http://schemas.openxmlformats.org/drawingml/2006/chart">
            <c:chart xmlns:c="http://schemas.openxmlformats.org/drawingml/2006/chart" xmlns:r="http://schemas.openxmlformats.org/officeDocument/2006/relationships" r:id="rId20"/>
          </a:graphicData>
        </a:graphic>
      </p:graphicFrame>
      <p:sp>
        <p:nvSpPr>
          <p:cNvPr id="102" name="Text Placeholder 2">
            <a:extLst>
              <a:ext uri="{FF2B5EF4-FFF2-40B4-BE49-F238E27FC236}">
                <a16:creationId xmlns:a16="http://schemas.microsoft.com/office/drawing/2014/main" id="{02ACBBC7-4F8B-4B91-8595-919DCD727676}"/>
              </a:ext>
              <a:ext uri="{C183D7F6-B498-43B3-948B-1728B52AA6E4}">
                <adec:decorative xmlns:adec="http://schemas.microsoft.com/office/drawing/2017/decorative" val="1"/>
              </a:ext>
            </a:extLst>
          </p:cNvPr>
          <p:cNvSpPr>
            <a:spLocks noGrp="1"/>
          </p:cNvSpPr>
          <p:nvPr>
            <p:custDataLst>
              <p:tags r:id="rId12"/>
            </p:custDataLst>
          </p:nvPr>
        </p:nvSpPr>
        <p:spPr bwMode="auto">
          <a:xfrm>
            <a:off x="8731250" y="5422900"/>
            <a:ext cx="2905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CACAE710-2039-4C57-AFBD-5774CE9473CB}" type="datetime'''''''''''''''B''''''''''''P''''''S'''''''''">
              <a:rPr lang="en-IN" altLang="en-US" sz="1200">
                <a:latin typeface="+mn-lt"/>
              </a:rPr>
              <a:pPr marL="0" indent="0" algn="ctr">
                <a:spcBef>
                  <a:spcPct val="0"/>
                </a:spcBef>
                <a:spcAft>
                  <a:spcPct val="0"/>
                </a:spcAft>
                <a:buNone/>
              </a:pPr>
              <a:t>BPS</a:t>
            </a:fld>
            <a:endParaRPr lang="en-IN" sz="1200">
              <a:latin typeface="+mn-lt"/>
            </a:endParaRPr>
          </a:p>
        </p:txBody>
      </p:sp>
      <p:cxnSp>
        <p:nvCxnSpPr>
          <p:cNvPr id="51" name="Straight Connector 50">
            <a:extLst>
              <a:ext uri="{FF2B5EF4-FFF2-40B4-BE49-F238E27FC236}">
                <a16:creationId xmlns:a16="http://schemas.microsoft.com/office/drawing/2014/main" id="{9914BBB6-A2EB-4E92-BABB-CEDB7CB33697}"/>
              </a:ext>
              <a:ext uri="{C183D7F6-B498-43B3-948B-1728B52AA6E4}">
                <adec:decorative xmlns:adec="http://schemas.microsoft.com/office/drawing/2017/decorative" val="1"/>
              </a:ext>
            </a:extLst>
          </p:cNvPr>
          <p:cNvCxnSpPr>
            <a:cxnSpLocks/>
          </p:cNvCxnSpPr>
          <p:nvPr/>
        </p:nvCxnSpPr>
        <p:spPr>
          <a:xfrm>
            <a:off x="9243820"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42" name="Text Placeholder 2">
            <a:extLst>
              <a:ext uri="{FF2B5EF4-FFF2-40B4-BE49-F238E27FC236}">
                <a16:creationId xmlns:a16="http://schemas.microsoft.com/office/drawing/2014/main" id="{71DBA45A-9EC7-4634-AB00-3AC9304FC6AD}"/>
              </a:ext>
              <a:ext uri="{C183D7F6-B498-43B3-948B-1728B52AA6E4}">
                <adec:decorative xmlns:adec="http://schemas.microsoft.com/office/drawing/2017/decorative" val="1"/>
              </a:ext>
            </a:extLst>
          </p:cNvPr>
          <p:cNvSpPr>
            <a:spLocks noGrp="1"/>
          </p:cNvSpPr>
          <p:nvPr>
            <p:custDataLst>
              <p:tags r:id="rId13"/>
            </p:custDataLst>
          </p:nvPr>
        </p:nvSpPr>
        <p:spPr bwMode="auto">
          <a:xfrm>
            <a:off x="9258300" y="5422900"/>
            <a:ext cx="760413"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91A2C053-459F-4D17-8364-52DFA7F55596}" type="datetime'''S''''''''p''''''''ri''''''''''''''''''''''ngfi''el''d'''''">
              <a:rPr lang="en-IN" altLang="en-US" sz="1200">
                <a:latin typeface="+mn-lt"/>
              </a:rPr>
              <a:pPr marL="0" indent="0" algn="ctr">
                <a:spcBef>
                  <a:spcPct val="0"/>
                </a:spcBef>
                <a:spcAft>
                  <a:spcPct val="0"/>
                </a:spcAft>
                <a:buNone/>
              </a:pPr>
              <a:t>Springfield</a:t>
            </a:fld>
            <a:endParaRPr lang="en-IN" sz="1200">
              <a:latin typeface="+mn-lt"/>
            </a:endParaRPr>
          </a:p>
        </p:txBody>
      </p:sp>
      <p:sp>
        <p:nvSpPr>
          <p:cNvPr id="45" name="Text Placeholder 2">
            <a:extLst>
              <a:ext uri="{FF2B5EF4-FFF2-40B4-BE49-F238E27FC236}">
                <a16:creationId xmlns:a16="http://schemas.microsoft.com/office/drawing/2014/main" id="{A2546C8A-EC8A-450F-AF32-CABC8D839170}"/>
              </a:ext>
              <a:ext uri="{C183D7F6-B498-43B3-948B-1728B52AA6E4}">
                <adec:decorative xmlns:adec="http://schemas.microsoft.com/office/drawing/2017/decorative" val="1"/>
              </a:ext>
            </a:extLst>
          </p:cNvPr>
          <p:cNvSpPr>
            <a:spLocks noGrp="1"/>
          </p:cNvSpPr>
          <p:nvPr>
            <p:custDataLst>
              <p:tags r:id="rId14"/>
            </p:custDataLst>
          </p:nvPr>
        </p:nvSpPr>
        <p:spPr bwMode="auto">
          <a:xfrm>
            <a:off x="10048875" y="5422900"/>
            <a:ext cx="7048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7D6CB3D0-965A-4FF5-81C5-5ADC7C7B3629}" type="datetime'''Wor''''''c''''''''''e''''''''''''''''''s''ter'''''''''''''">
              <a:rPr lang="en-IN" altLang="en-US" sz="1200">
                <a:latin typeface="+mn-lt"/>
              </a:rPr>
              <a:pPr marL="0" indent="0" algn="ctr">
                <a:spcBef>
                  <a:spcPct val="0"/>
                </a:spcBef>
                <a:spcAft>
                  <a:spcPct val="0"/>
                </a:spcAft>
                <a:buNone/>
              </a:pPr>
              <a:t>Worcester</a:t>
            </a:fld>
            <a:endParaRPr lang="en-IN" sz="1200">
              <a:latin typeface="+mn-lt"/>
            </a:endParaRPr>
          </a:p>
        </p:txBody>
      </p:sp>
      <p:cxnSp>
        <p:nvCxnSpPr>
          <p:cNvPr id="56" name="Straight Connector 55">
            <a:extLst>
              <a:ext uri="{FF2B5EF4-FFF2-40B4-BE49-F238E27FC236}">
                <a16:creationId xmlns:a16="http://schemas.microsoft.com/office/drawing/2014/main" id="{713981E1-82B6-4507-A031-BCD584B91EA9}"/>
              </a:ext>
              <a:ext uri="{C183D7F6-B498-43B3-948B-1728B52AA6E4}">
                <adec:decorative xmlns:adec="http://schemas.microsoft.com/office/drawing/2017/decorative" val="1"/>
              </a:ext>
            </a:extLst>
          </p:cNvPr>
          <p:cNvCxnSpPr>
            <a:cxnSpLocks/>
          </p:cNvCxnSpPr>
          <p:nvPr/>
        </p:nvCxnSpPr>
        <p:spPr>
          <a:xfrm>
            <a:off x="10782300" y="2146300"/>
            <a:ext cx="0" cy="3346450"/>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18" name="Text Placeholder 2">
            <a:extLst>
              <a:ext uri="{FF2B5EF4-FFF2-40B4-BE49-F238E27FC236}">
                <a16:creationId xmlns:a16="http://schemas.microsoft.com/office/drawing/2014/main" id="{9C543F12-0301-4FBA-83BE-BD33319D7D26}"/>
              </a:ext>
              <a:ext uri="{C183D7F6-B498-43B3-948B-1728B52AA6E4}">
                <adec:decorative xmlns:adec="http://schemas.microsoft.com/office/drawing/2017/decorative" val="1"/>
              </a:ext>
            </a:extLst>
          </p:cNvPr>
          <p:cNvSpPr>
            <a:spLocks noGrp="1"/>
          </p:cNvSpPr>
          <p:nvPr>
            <p:custDataLst>
              <p:tags r:id="rId15"/>
            </p:custDataLst>
          </p:nvPr>
        </p:nvSpPr>
        <p:spPr bwMode="auto">
          <a:xfrm>
            <a:off x="10896600" y="5422900"/>
            <a:ext cx="692150" cy="365125"/>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n-IN" altLang="en-US" sz="1200" dirty="0"/>
              <a:t>Estado </a:t>
            </a:r>
            <a:r>
              <a:rPr lang="en-IN" altLang="en-US" sz="1200" dirty="0" err="1"/>
              <a:t>en</a:t>
            </a:r>
            <a:r>
              <a:rPr lang="en-IN" altLang="en-US" sz="1200" dirty="0"/>
              <a:t> general</a:t>
            </a:r>
            <a:r>
              <a:rPr lang="x-none" altLang="x-none" sz="1200" baseline="30000" dirty="0"/>
              <a:t>4</a:t>
            </a:r>
            <a:endParaRPr lang="en-IN" sz="1200" dirty="0"/>
          </a:p>
        </p:txBody>
      </p:sp>
      <p:sp>
        <p:nvSpPr>
          <p:cNvPr id="14" name="footnote_6380420316088055392" descr="Nota al pie">
            <a:extLst>
              <a:ext uri="{FF2B5EF4-FFF2-40B4-BE49-F238E27FC236}">
                <a16:creationId xmlns:a16="http://schemas.microsoft.com/office/drawing/2014/main" id="{E8BF2308-5BF3-4136-8F8C-BD9CE5806FF4}"/>
              </a:ext>
            </a:extLst>
          </p:cNvPr>
          <p:cNvSpPr txBox="1"/>
          <p:nvPr/>
        </p:nvSpPr>
        <p:spPr>
          <a:xfrm>
            <a:off x="558602" y="5847906"/>
            <a:ext cx="10694706" cy="584802"/>
          </a:xfrm>
          <a:prstGeom prst="rect">
            <a:avLst/>
          </a:prstGeom>
          <a:noFill/>
        </p:spPr>
        <p:txBody>
          <a:bodyPr vert="horz" wrap="square" lIns="0" tIns="0" rIns="0" bIns="0" numCol="2" rtlCol="0" anchor="b" anchorCtr="0">
            <a:noAutofit/>
          </a:bodyPr>
          <a:lstStyle/>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Los estudiantes de bajos recursos son aquellos que cumplen con uno de los siguientes criterios: son parte </a:t>
            </a:r>
            <a:br>
              <a:rPr lang="en-US" sz="800" dirty="0">
                <a:solidFill>
                  <a:srgbClr val="2E2E38"/>
                </a:solidFill>
                <a:cs typeface="Arial" panose="020B0604020202020204" pitchFamily="34" charset="0"/>
              </a:rPr>
            </a:br>
            <a:r>
              <a:rPr lang="x-none" sz="800" dirty="0">
                <a:solidFill>
                  <a:srgbClr val="2E2E38"/>
                </a:solidFill>
                <a:cs typeface="Arial" panose="020B0604020202020204" pitchFamily="34" charset="0"/>
              </a:rPr>
              <a:t>de un programa estatal de asistencia pública, se certifica que son de bajos recursos o que son personas </a:t>
            </a:r>
            <a:br>
              <a:rPr lang="en-US" sz="800" dirty="0">
                <a:solidFill>
                  <a:srgbClr val="2E2E38"/>
                </a:solidFill>
                <a:cs typeface="Arial" panose="020B0604020202020204" pitchFamily="34" charset="0"/>
              </a:rPr>
            </a:br>
            <a:r>
              <a:rPr lang="x-none" sz="800" dirty="0">
                <a:solidFill>
                  <a:srgbClr val="2E2E38"/>
                </a:solidFill>
                <a:cs typeface="Arial" panose="020B0604020202020204" pitchFamily="34" charset="0"/>
              </a:rPr>
              <a:t>sin hogar</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Todos los estudiantes de BPS que no dominan el inglés son elegibles para participar en los programas de EL</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A los estudiantes con discapacidades se les otorga un Programa de Educación Individualizada (IEP) si son referidos, evaluados y aprobados por un padre/madre/tutor</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Basado en los 400 distritos escolares de Massachusetts</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p:txBody>
      </p:sp>
      <p:sp>
        <p:nvSpPr>
          <p:cNvPr id="28" name="source_6380430283633655781" descr="Fuente">
            <a:extLst>
              <a:ext uri="{FF2B5EF4-FFF2-40B4-BE49-F238E27FC236}">
                <a16:creationId xmlns:a16="http://schemas.microsoft.com/office/drawing/2014/main" id="{FA9DF2C7-C2E8-48A6-99AA-8FC5D9E1096C}"/>
              </a:ext>
            </a:extLst>
          </p:cNvPr>
          <p:cNvSpPr txBox="1"/>
          <p:nvPr/>
        </p:nvSpPr>
        <p:spPr>
          <a:xfrm>
            <a:off x="612776" y="6582038"/>
            <a:ext cx="1917796" cy="104590"/>
          </a:xfrm>
          <a:prstGeom prst="rect">
            <a:avLst/>
          </a:prstGeom>
          <a:noFill/>
        </p:spPr>
        <p:txBody>
          <a:bodyPr vert="horz" wrap="non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Perfiles escolares y distritales de DESE</a:t>
            </a:r>
          </a:p>
        </p:txBody>
      </p:sp>
      <p:sp>
        <p:nvSpPr>
          <p:cNvPr id="35" name="TextBox 34">
            <a:extLst>
              <a:ext uri="{FF2B5EF4-FFF2-40B4-BE49-F238E27FC236}">
                <a16:creationId xmlns:a16="http://schemas.microsoft.com/office/drawing/2014/main" id="{BEC801DD-295E-44C6-9EC9-25665AB48EAC}"/>
              </a:ext>
            </a:extLst>
          </p:cNvPr>
          <p:cNvSpPr txBox="1"/>
          <p:nvPr/>
        </p:nvSpPr>
        <p:spPr>
          <a:xfrm>
            <a:off x="3399875" y="6408879"/>
            <a:ext cx="5584953" cy="429348"/>
          </a:xfrm>
          <a:prstGeom prst="rect">
            <a:avLst/>
          </a:prstGeom>
          <a:noFill/>
        </p:spPr>
        <p:txBody>
          <a:bodyPr wrap="square" lIns="0" tIns="36576" rIns="0" bIns="0" rtlCol="0">
            <a:spAutoFit/>
          </a:bodyPr>
          <a:lstStyle/>
          <a:p>
            <a:pPr marL="0" indent="0" algn="ctr">
              <a:lnSpc>
                <a:spcPct val="85000"/>
              </a:lnSpc>
              <a:spcAft>
                <a:spcPts val="600"/>
              </a:spcAft>
              <a:buClr>
                <a:schemeClr val="accent2"/>
              </a:buClr>
              <a:buSzPct val="70000"/>
              <a:buFont typeface="Arial" pitchFamily="34" charset="0"/>
              <a:buNone/>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i="1">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24</a:t>
            </a:fld>
            <a:endParaRPr/>
          </a:p>
        </p:txBody>
      </p:sp>
      <p:sp>
        <p:nvSpPr>
          <p:cNvPr id="3" name="TextBox 2">
            <a:extLst>
              <a:ext uri="{FF2B5EF4-FFF2-40B4-BE49-F238E27FC236}">
                <a16:creationId xmlns:a16="http://schemas.microsoft.com/office/drawing/2014/main" id="{E915A4E6-CC36-9655-7E8D-BF5913354911}"/>
              </a:ext>
              <a:ext uri="{C183D7F6-B498-43B3-948B-1728B52AA6E4}">
                <adec:decorative xmlns:adec="http://schemas.microsoft.com/office/drawing/2017/decorative" val="1"/>
              </a:ext>
            </a:extLst>
          </p:cNvPr>
          <p:cNvSpPr txBox="1"/>
          <p:nvPr/>
        </p:nvSpPr>
        <p:spPr>
          <a:xfrm>
            <a:off x="145116" y="2106178"/>
            <a:ext cx="42479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dirty="0">
                <a:solidFill>
                  <a:schemeClr val="bg1"/>
                </a:solidFill>
              </a:rPr>
              <a:t>100 %</a:t>
            </a:r>
            <a:endParaRPr lang="en-IN" sz="1200" dirty="0">
              <a:solidFill>
                <a:schemeClr val="bg1"/>
              </a:solidFill>
            </a:endParaRPr>
          </a:p>
        </p:txBody>
      </p:sp>
      <p:sp>
        <p:nvSpPr>
          <p:cNvPr id="5" name="TextBox 4">
            <a:extLst>
              <a:ext uri="{FF2B5EF4-FFF2-40B4-BE49-F238E27FC236}">
                <a16:creationId xmlns:a16="http://schemas.microsoft.com/office/drawing/2014/main" id="{75EABD7B-AAB2-D0D8-8006-33E9DB6981B1}"/>
              </a:ext>
              <a:ext uri="{C183D7F6-B498-43B3-948B-1728B52AA6E4}">
                <adec:decorative xmlns:adec="http://schemas.microsoft.com/office/drawing/2017/decorative" val="1"/>
              </a:ext>
            </a:extLst>
          </p:cNvPr>
          <p:cNvSpPr txBox="1"/>
          <p:nvPr/>
        </p:nvSpPr>
        <p:spPr>
          <a:xfrm>
            <a:off x="257821" y="2760613"/>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80 %</a:t>
            </a:r>
            <a:endParaRPr lang="en-IN" sz="1200" err="1">
              <a:solidFill>
                <a:schemeClr val="bg1"/>
              </a:solidFill>
            </a:endParaRPr>
          </a:p>
        </p:txBody>
      </p:sp>
      <p:sp>
        <p:nvSpPr>
          <p:cNvPr id="7" name="TextBox 6">
            <a:extLst>
              <a:ext uri="{FF2B5EF4-FFF2-40B4-BE49-F238E27FC236}">
                <a16:creationId xmlns:a16="http://schemas.microsoft.com/office/drawing/2014/main" id="{46C2A407-0C91-69E7-50CE-E55164CEEA00}"/>
              </a:ext>
              <a:ext uri="{C183D7F6-B498-43B3-948B-1728B52AA6E4}">
                <adec:decorative xmlns:adec="http://schemas.microsoft.com/office/drawing/2017/decorative" val="1"/>
              </a:ext>
            </a:extLst>
          </p:cNvPr>
          <p:cNvSpPr txBox="1"/>
          <p:nvPr/>
        </p:nvSpPr>
        <p:spPr>
          <a:xfrm>
            <a:off x="241296" y="3392188"/>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60 %</a:t>
            </a:r>
            <a:endParaRPr lang="en-IN" sz="1200" err="1">
              <a:solidFill>
                <a:schemeClr val="bg1"/>
              </a:solidFill>
            </a:endParaRPr>
          </a:p>
        </p:txBody>
      </p:sp>
      <p:sp>
        <p:nvSpPr>
          <p:cNvPr id="9" name="TextBox 8">
            <a:extLst>
              <a:ext uri="{FF2B5EF4-FFF2-40B4-BE49-F238E27FC236}">
                <a16:creationId xmlns:a16="http://schemas.microsoft.com/office/drawing/2014/main" id="{837212AF-9501-C29C-6852-B742EB7D38F0}"/>
              </a:ext>
              <a:ext uri="{C183D7F6-B498-43B3-948B-1728B52AA6E4}">
                <adec:decorative xmlns:adec="http://schemas.microsoft.com/office/drawing/2017/decorative" val="1"/>
              </a:ext>
            </a:extLst>
          </p:cNvPr>
          <p:cNvSpPr txBox="1"/>
          <p:nvPr/>
        </p:nvSpPr>
        <p:spPr>
          <a:xfrm>
            <a:off x="241296" y="4015526"/>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40 %</a:t>
            </a:r>
            <a:endParaRPr lang="en-IN" sz="1200" err="1">
              <a:solidFill>
                <a:schemeClr val="bg1"/>
              </a:solidFill>
            </a:endParaRPr>
          </a:p>
        </p:txBody>
      </p:sp>
      <p:sp>
        <p:nvSpPr>
          <p:cNvPr id="10" name="TextBox 9">
            <a:extLst>
              <a:ext uri="{FF2B5EF4-FFF2-40B4-BE49-F238E27FC236}">
                <a16:creationId xmlns:a16="http://schemas.microsoft.com/office/drawing/2014/main" id="{DE8A0A41-961B-1611-12EE-6A9DFA7BB783}"/>
              </a:ext>
              <a:ext uri="{C183D7F6-B498-43B3-948B-1728B52AA6E4}">
                <adec:decorative xmlns:adec="http://schemas.microsoft.com/office/drawing/2017/decorative" val="1"/>
              </a:ext>
            </a:extLst>
          </p:cNvPr>
          <p:cNvSpPr txBox="1"/>
          <p:nvPr/>
        </p:nvSpPr>
        <p:spPr>
          <a:xfrm>
            <a:off x="281302" y="4656163"/>
            <a:ext cx="32861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20 %</a:t>
            </a:r>
            <a:endParaRPr lang="en-IN" sz="1200" err="1">
              <a:solidFill>
                <a:schemeClr val="bg1"/>
              </a:solidFill>
            </a:endParaRPr>
          </a:p>
        </p:txBody>
      </p:sp>
      <p:sp>
        <p:nvSpPr>
          <p:cNvPr id="11" name="TextBox 10">
            <a:extLst>
              <a:ext uri="{FF2B5EF4-FFF2-40B4-BE49-F238E27FC236}">
                <a16:creationId xmlns:a16="http://schemas.microsoft.com/office/drawing/2014/main" id="{1CE5EB60-6D0F-B829-BE6C-99FCF16D758A}"/>
              </a:ext>
              <a:ext uri="{C183D7F6-B498-43B3-948B-1728B52AA6E4}">
                <adec:decorative xmlns:adec="http://schemas.microsoft.com/office/drawing/2017/decorative" val="1"/>
              </a:ext>
            </a:extLst>
          </p:cNvPr>
          <p:cNvSpPr txBox="1"/>
          <p:nvPr/>
        </p:nvSpPr>
        <p:spPr>
          <a:xfrm>
            <a:off x="349250" y="5290641"/>
            <a:ext cx="232436" cy="193899"/>
          </a:xfrm>
          <a:prstGeom prst="rect">
            <a:avLst/>
          </a:prstGeom>
          <a:solidFill>
            <a:schemeClr val="tx1"/>
          </a:solidFill>
        </p:spPr>
        <p:txBody>
          <a:bodyPr wrap="none" lIns="0" tIns="36576" rIns="0" bIns="0" rtlCol="0">
            <a:spAutoFit/>
          </a:bodyPr>
          <a:lstStyle/>
          <a:p>
            <a:pPr>
              <a:lnSpc>
                <a:spcPct val="85000"/>
              </a:lnSpc>
              <a:spcAft>
                <a:spcPts val="600"/>
              </a:spcAft>
              <a:buClr>
                <a:schemeClr val="accent2"/>
              </a:buClr>
              <a:buSzPct val="70000"/>
            </a:pPr>
            <a:r>
              <a:rPr lang="en-US" sz="1200">
                <a:solidFill>
                  <a:schemeClr val="bg1"/>
                </a:solidFill>
              </a:rPr>
              <a:t>0 %</a:t>
            </a:r>
            <a:endParaRPr lang="en-IN" sz="1200" err="1">
              <a:solidFill>
                <a:schemeClr val="bg1"/>
              </a:solidFill>
            </a:endParaRPr>
          </a:p>
        </p:txBody>
      </p:sp>
    </p:spTree>
    <p:extLst>
      <p:ext uri="{BB962C8B-B14F-4D97-AF65-F5344CB8AC3E}">
        <p14:creationId xmlns:p14="http://schemas.microsoft.com/office/powerpoint/2010/main" val="49132843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95D25-2A5A-4910-A71E-B019FD909B85}"/>
              </a:ext>
            </a:extLst>
          </p:cNvPr>
          <p:cNvSpPr>
            <a:spLocks noGrp="1"/>
          </p:cNvSpPr>
          <p:nvPr>
            <p:ph type="title" idx="4294967295"/>
          </p:nvPr>
        </p:nvSpPr>
        <p:spPr>
          <a:xfrm>
            <a:off x="612776" y="294200"/>
            <a:ext cx="10972800"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defRPr/>
            </a:pPr>
            <a:r>
              <a:rPr lang="x-none"/>
              <a:t>Agenda </a:t>
            </a:r>
            <a:r>
              <a:rPr lang="x-none">
                <a:solidFill>
                  <a:schemeClr val="tx1"/>
                </a:solidFill>
              </a:rPr>
              <a:t>(3/5)</a:t>
            </a:r>
          </a:p>
        </p:txBody>
      </p:sp>
      <p:sp>
        <p:nvSpPr>
          <p:cNvPr id="3" name="Rectangle 2">
            <a:extLst>
              <a:ext uri="{FF2B5EF4-FFF2-40B4-BE49-F238E27FC236}">
                <a16:creationId xmlns:a16="http://schemas.microsoft.com/office/drawing/2014/main" id="{977723A5-6401-47A5-A216-C003BB6364B3}"/>
              </a:ext>
              <a:ext uri="{C183D7F6-B498-43B3-948B-1728B52AA6E4}">
                <adec:decorative xmlns:adec="http://schemas.microsoft.com/office/drawing/2017/decorative" val="1"/>
              </a:ext>
            </a:extLst>
          </p:cNvPr>
          <p:cNvSpPr/>
          <p:nvPr/>
        </p:nvSpPr>
        <p:spPr>
          <a:xfrm>
            <a:off x="612776" y="3061560"/>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9" name="TextBox 8">
            <a:extLst>
              <a:ext uri="{FF2B5EF4-FFF2-40B4-BE49-F238E27FC236}">
                <a16:creationId xmlns:a16="http://schemas.microsoft.com/office/drawing/2014/main" id="{4519FCD7-3472-4393-ABAC-20F420E95550}"/>
              </a:ext>
            </a:extLst>
          </p:cNvPr>
          <p:cNvSpPr txBox="1"/>
          <p:nvPr/>
        </p:nvSpPr>
        <p:spPr>
          <a:xfrm>
            <a:off x="612777" y="1148905"/>
            <a:ext cx="9715993"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25</a:t>
            </a:fld>
            <a:endParaRPr lang="en-GB">
              <a:solidFill>
                <a:srgbClr val="2E2E38"/>
              </a:solidFill>
            </a:endParaRPr>
          </a:p>
        </p:txBody>
      </p:sp>
    </p:spTree>
    <p:extLst>
      <p:ext uri="{BB962C8B-B14F-4D97-AF65-F5344CB8AC3E}">
        <p14:creationId xmlns:p14="http://schemas.microsoft.com/office/powerpoint/2010/main" val="390133826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324464"/>
            <a:ext cx="10978515" cy="560135"/>
          </a:xfrm>
        </p:spPr>
        <p:txBody>
          <a:bodyPr vert="horz"/>
          <a:lstStyle/>
          <a:p>
            <a:r>
              <a:rPr lang="x-none"/>
              <a:t>Resumen de observaciones </a:t>
            </a:r>
            <a:br/>
            <a:r>
              <a:rPr lang="x-none" sz="1600"/>
              <a:t>En todos los dominios de datos, surgieron varios desafíos más amplios</a:t>
            </a:r>
            <a:endParaRPr lang="en-IN" sz="1600">
              <a:solidFill>
                <a:srgbClr val="FF0000"/>
              </a:solidFill>
            </a:endParaRPr>
          </a:p>
        </p:txBody>
      </p:sp>
      <p:sp>
        <p:nvSpPr>
          <p:cNvPr id="29" name="Rectangle 28">
            <a:extLst>
              <a:ext uri="{FF2B5EF4-FFF2-40B4-BE49-F238E27FC236}">
                <a16:creationId xmlns:a16="http://schemas.microsoft.com/office/drawing/2014/main" id="{79EA8A2C-33CE-4874-A4EE-4B6E45C37E28}"/>
              </a:ext>
            </a:extLst>
          </p:cNvPr>
          <p:cNvSpPr/>
          <p:nvPr/>
        </p:nvSpPr>
        <p:spPr>
          <a:xfrm>
            <a:off x="621345" y="1059307"/>
            <a:ext cx="10967088" cy="662823"/>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x-none" sz="1500" i="1" spc="-20">
                <a:solidFill>
                  <a:schemeClr val="bg1"/>
                </a:solidFill>
              </a:rPr>
              <a:t>Las conversaciones con el personal estatal, distrital y escolar, junto con un análisis de los procedimientos de datos en todos los dominios, revelaron varios problemas generales que afectan la calidad, precisión, integridad y generación de informes de los datos </a:t>
            </a:r>
          </a:p>
        </p:txBody>
      </p:sp>
      <p:sp>
        <p:nvSpPr>
          <p:cNvPr id="30" name="Rectangle 29">
            <a:extLst>
              <a:ext uri="{FF2B5EF4-FFF2-40B4-BE49-F238E27FC236}">
                <a16:creationId xmlns:a16="http://schemas.microsoft.com/office/drawing/2014/main" id="{23ABCE0C-8BAA-404A-BFB9-3677EE47D05B}"/>
              </a:ext>
            </a:extLst>
          </p:cNvPr>
          <p:cNvSpPr/>
          <p:nvPr/>
        </p:nvSpPr>
        <p:spPr>
          <a:xfrm>
            <a:off x="428624" y="1857699"/>
            <a:ext cx="2374201" cy="5593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algn="ctr"/>
            <a:r>
              <a:rPr lang="x-none" sz="1200" b="1">
                <a:solidFill>
                  <a:schemeClr val="bg1"/>
                </a:solidFill>
              </a:rPr>
              <a:t>Débil rendición de cuentas de datos del distrito</a:t>
            </a:r>
          </a:p>
        </p:txBody>
      </p:sp>
      <p:grpSp>
        <p:nvGrpSpPr>
          <p:cNvPr id="21" name="Group 20">
            <a:extLst>
              <a:ext uri="{FF2B5EF4-FFF2-40B4-BE49-F238E27FC236}">
                <a16:creationId xmlns:a16="http://schemas.microsoft.com/office/drawing/2014/main" id="{DA295144-1F3A-4CC2-9508-A2B15415B736}"/>
              </a:ext>
              <a:ext uri="{C183D7F6-B498-43B3-948B-1728B52AA6E4}">
                <adec:decorative xmlns:adec="http://schemas.microsoft.com/office/drawing/2017/decorative" val="1"/>
              </a:ext>
            </a:extLst>
          </p:cNvPr>
          <p:cNvGrpSpPr/>
          <p:nvPr/>
        </p:nvGrpSpPr>
        <p:grpSpPr>
          <a:xfrm>
            <a:off x="89872" y="1819757"/>
            <a:ext cx="638175" cy="640080"/>
            <a:chOff x="89872" y="1835607"/>
            <a:chExt cx="638175" cy="640080"/>
          </a:xfrm>
        </p:grpSpPr>
        <p:sp>
          <p:nvSpPr>
            <p:cNvPr id="31" name="Oval 30">
              <a:extLst>
                <a:ext uri="{FF2B5EF4-FFF2-40B4-BE49-F238E27FC236}">
                  <a16:creationId xmlns:a16="http://schemas.microsoft.com/office/drawing/2014/main" id="{6E53FDC1-FEF6-4DDA-8D4B-E4EA72C180D0}"/>
                </a:ext>
                <a:ext uri="{C183D7F6-B498-43B3-948B-1728B52AA6E4}">
                  <adec:decorative xmlns:adec="http://schemas.microsoft.com/office/drawing/2017/decorative" val="1"/>
                </a:ext>
              </a:extLst>
            </p:cNvPr>
            <p:cNvSpPr/>
            <p:nvPr/>
          </p:nvSpPr>
          <p:spPr>
            <a:xfrm>
              <a:off x="89872" y="1835607"/>
              <a:ext cx="638175" cy="6400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GB" sz="1000">
                <a:solidFill>
                  <a:schemeClr val="bg1"/>
                </a:solidFill>
              </a:endParaRPr>
            </a:p>
          </p:txBody>
        </p:sp>
        <p:pic>
          <p:nvPicPr>
            <p:cNvPr id="16" name="Graphic 15">
              <a:extLst>
                <a:ext uri="{FF2B5EF4-FFF2-40B4-BE49-F238E27FC236}">
                  <a16:creationId xmlns:a16="http://schemas.microsoft.com/office/drawing/2014/main" id="{5D7060CD-A49E-4E42-9D4B-332F2D829C81}"/>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6210" y="1882897"/>
              <a:ext cx="545500" cy="545500"/>
            </a:xfrm>
            <a:prstGeom prst="rect">
              <a:avLst/>
            </a:prstGeom>
          </p:spPr>
        </p:pic>
      </p:grpSp>
      <p:sp>
        <p:nvSpPr>
          <p:cNvPr id="42" name="TextBox 41">
            <a:extLst>
              <a:ext uri="{FF2B5EF4-FFF2-40B4-BE49-F238E27FC236}">
                <a16:creationId xmlns:a16="http://schemas.microsoft.com/office/drawing/2014/main" id="{A482AB15-F67C-4B7B-9F84-7A6C8E0C8326}"/>
              </a:ext>
            </a:extLst>
          </p:cNvPr>
          <p:cNvSpPr txBox="1"/>
          <p:nvPr/>
        </p:nvSpPr>
        <p:spPr>
          <a:xfrm>
            <a:off x="428624" y="2502795"/>
            <a:ext cx="2374201" cy="2052870"/>
          </a:xfrm>
          <a:prstGeom prst="rect">
            <a:avLst/>
          </a:prstGeom>
          <a:noFill/>
        </p:spPr>
        <p:txBody>
          <a:bodyPr wrap="square" lIns="0" tIns="36576" rIns="0" bIns="0" rtlCol="0">
            <a:spAutoFit/>
          </a:bodyPr>
          <a:lstStyle/>
          <a:p>
            <a:pPr marL="126000" indent="-126000">
              <a:spcAft>
                <a:spcPts val="600"/>
              </a:spcAft>
              <a:buSzPct val="75000"/>
              <a:buFont typeface="Wingdings 3" panose="05040102010807070707" pitchFamily="18" charset="2"/>
              <a:buChar char=""/>
            </a:pPr>
            <a:r>
              <a:rPr lang="x-none" sz="1050">
                <a:solidFill>
                  <a:schemeClr val="bg1"/>
                </a:solidFill>
              </a:rPr>
              <a:t>BPS generalmente informa los datos requeridos a DESE con una revisión previa limitada o nula de los datos</a:t>
            </a:r>
            <a:r>
              <a:rPr lang="en-US" sz="1050">
                <a:solidFill>
                  <a:schemeClr val="bg1"/>
                </a:solidFill>
              </a:rPr>
              <a:t>.</a:t>
            </a:r>
            <a:endParaRPr lang="x-none" sz="1050">
              <a:solidFill>
                <a:schemeClr val="bg1"/>
              </a:solidFill>
            </a:endParaRPr>
          </a:p>
          <a:p>
            <a:pPr marL="266400" lvl="1" indent="-126000">
              <a:spcAft>
                <a:spcPts val="600"/>
              </a:spcAft>
              <a:buSzPct val="75000"/>
              <a:buFont typeface="Arial" panose="020B0604020202020204" pitchFamily="34" charset="0"/>
              <a:buChar char="–"/>
            </a:pPr>
            <a:r>
              <a:rPr lang="x-none" sz="1050">
                <a:solidFill>
                  <a:schemeClr val="bg1"/>
                </a:solidFill>
              </a:rPr>
              <a:t>BPS con frecuencia acepta e informa los datos "tal cual están" en los sistemas de datos del distrito (como Aspen) y los informes a nivel escolar, sin procesos para asumir la responsabilidad por adelantado sobre la validación de la integridad y precisión de los datos</a:t>
            </a:r>
            <a:r>
              <a:rPr lang="en-US" sz="1050">
                <a:solidFill>
                  <a:schemeClr val="bg1"/>
                </a:solidFill>
              </a:rPr>
              <a:t>.</a:t>
            </a:r>
            <a:endParaRPr lang="x-none" sz="1050">
              <a:solidFill>
                <a:schemeClr val="bg1"/>
              </a:solidFill>
            </a:endParaRPr>
          </a:p>
        </p:txBody>
      </p:sp>
      <p:sp>
        <p:nvSpPr>
          <p:cNvPr id="40" name="Rectangle 39">
            <a:extLst>
              <a:ext uri="{FF2B5EF4-FFF2-40B4-BE49-F238E27FC236}">
                <a16:creationId xmlns:a16="http://schemas.microsoft.com/office/drawing/2014/main" id="{2CA0B2E0-63D2-4227-9773-B10D7A938912}"/>
              </a:ext>
            </a:extLst>
          </p:cNvPr>
          <p:cNvSpPr/>
          <p:nvPr/>
        </p:nvSpPr>
        <p:spPr>
          <a:xfrm>
            <a:off x="3415945" y="1857699"/>
            <a:ext cx="2374201" cy="5593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algn="ctr"/>
            <a:r>
              <a:rPr lang="x-none" sz="1200" b="1">
                <a:solidFill>
                  <a:schemeClr val="bg1"/>
                </a:solidFill>
              </a:rPr>
              <a:t>Enfoque limitado en funciones y roles de datos</a:t>
            </a:r>
          </a:p>
        </p:txBody>
      </p:sp>
      <p:grpSp>
        <p:nvGrpSpPr>
          <p:cNvPr id="22" name="Group 21">
            <a:extLst>
              <a:ext uri="{FF2B5EF4-FFF2-40B4-BE49-F238E27FC236}">
                <a16:creationId xmlns:a16="http://schemas.microsoft.com/office/drawing/2014/main" id="{AA4D95BD-D874-4FA3-AF11-C55AFDDA365D}"/>
              </a:ext>
              <a:ext uri="{C183D7F6-B498-43B3-948B-1728B52AA6E4}">
                <adec:decorative xmlns:adec="http://schemas.microsoft.com/office/drawing/2017/decorative" val="1"/>
              </a:ext>
            </a:extLst>
          </p:cNvPr>
          <p:cNvGrpSpPr/>
          <p:nvPr/>
        </p:nvGrpSpPr>
        <p:grpSpPr>
          <a:xfrm>
            <a:off x="3073808" y="1819757"/>
            <a:ext cx="638175" cy="640080"/>
            <a:chOff x="3072683" y="1815425"/>
            <a:chExt cx="638175" cy="640080"/>
          </a:xfrm>
        </p:grpSpPr>
        <p:sp>
          <p:nvSpPr>
            <p:cNvPr id="58" name="Oval 57">
              <a:extLst>
                <a:ext uri="{FF2B5EF4-FFF2-40B4-BE49-F238E27FC236}">
                  <a16:creationId xmlns:a16="http://schemas.microsoft.com/office/drawing/2014/main" id="{7C783CA9-43E1-4AD7-98B3-F3EEEBAF0419}"/>
                </a:ext>
                <a:ext uri="{C183D7F6-B498-43B3-948B-1728B52AA6E4}">
                  <adec:decorative xmlns:adec="http://schemas.microsoft.com/office/drawing/2017/decorative" val="1"/>
                </a:ext>
              </a:extLst>
            </p:cNvPr>
            <p:cNvSpPr/>
            <p:nvPr/>
          </p:nvSpPr>
          <p:spPr>
            <a:xfrm>
              <a:off x="3072683" y="1815425"/>
              <a:ext cx="638175" cy="6400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GB" sz="1000">
                <a:solidFill>
                  <a:schemeClr val="bg1"/>
                </a:solidFill>
              </a:endParaRPr>
            </a:p>
          </p:txBody>
        </p:sp>
        <p:pic>
          <p:nvPicPr>
            <p:cNvPr id="59" name="Graphic 58">
              <a:extLst>
                <a:ext uri="{FF2B5EF4-FFF2-40B4-BE49-F238E27FC236}">
                  <a16:creationId xmlns:a16="http://schemas.microsoft.com/office/drawing/2014/main" id="{CB91EB8E-3298-449F-983F-F2B9001A2C5A}"/>
                </a:ext>
                <a:ext uri="{C183D7F6-B498-43B3-948B-1728B52AA6E4}">
                  <adec:decorative xmlns:adec="http://schemas.microsoft.com/office/drawing/2017/decorative" val="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119020" y="1882897"/>
              <a:ext cx="545500" cy="545500"/>
            </a:xfrm>
            <a:prstGeom prst="rect">
              <a:avLst/>
            </a:prstGeom>
          </p:spPr>
        </p:pic>
      </p:grpSp>
      <p:sp>
        <p:nvSpPr>
          <p:cNvPr id="57" name="TextBox 56">
            <a:extLst>
              <a:ext uri="{FF2B5EF4-FFF2-40B4-BE49-F238E27FC236}">
                <a16:creationId xmlns:a16="http://schemas.microsoft.com/office/drawing/2014/main" id="{2D32B7E0-7FC0-4812-BF92-2E0F836789E7}"/>
              </a:ext>
            </a:extLst>
          </p:cNvPr>
          <p:cNvSpPr txBox="1"/>
          <p:nvPr/>
        </p:nvSpPr>
        <p:spPr>
          <a:xfrm>
            <a:off x="3415945" y="2502795"/>
            <a:ext cx="2374201" cy="3022366"/>
          </a:xfrm>
          <a:prstGeom prst="rect">
            <a:avLst/>
          </a:prstGeom>
          <a:noFill/>
        </p:spPr>
        <p:txBody>
          <a:bodyPr wrap="square" lIns="0" tIns="36576" rIns="0" bIns="0" rtlCol="0">
            <a:spAutoFit/>
          </a:bodyPr>
          <a:lstStyle/>
          <a:p>
            <a:pPr marL="126000" indent="-126000">
              <a:spcAft>
                <a:spcPts val="600"/>
              </a:spcAft>
              <a:buSzPct val="75000"/>
              <a:buFont typeface="Wingdings 3" panose="05040102010807070707" pitchFamily="18" charset="2"/>
              <a:buChar char=""/>
            </a:pPr>
            <a:r>
              <a:rPr lang="x-none" sz="1050" spc="-20">
                <a:solidFill>
                  <a:schemeClr val="bg1"/>
                </a:solidFill>
              </a:rPr>
              <a:t>Las funciones de datos de la oficina central de BPS no están organizadas para respaldar mejor la rendición de cuentas de datos en todo el distrito, y los roles relacionados con los datos tienen autoridad limitada (p. ej., el equipo de Datos y Rendición de Cuentas del distrito generalmente no es responsable de la certificación final de los datos del distrito antes de enviarlos al estado)</a:t>
            </a:r>
            <a:r>
              <a:rPr lang="en-US" sz="1050" spc="-20">
                <a:solidFill>
                  <a:schemeClr val="bg1"/>
                </a:solidFill>
              </a:rPr>
              <a:t>.</a:t>
            </a:r>
            <a:endParaRPr lang="x-none" sz="1050" spc="-20">
              <a:solidFill>
                <a:schemeClr val="bg1"/>
              </a:solidFill>
            </a:endParaRPr>
          </a:p>
          <a:p>
            <a:pPr marL="126000" indent="-126000">
              <a:spcAft>
                <a:spcPts val="600"/>
              </a:spcAft>
              <a:buSzPct val="75000"/>
              <a:buFont typeface="Wingdings 3" panose="05040102010807070707" pitchFamily="18" charset="2"/>
              <a:buChar char=""/>
            </a:pPr>
            <a:r>
              <a:rPr lang="x-none" sz="1050" spc="-20">
                <a:solidFill>
                  <a:schemeClr val="bg1"/>
                </a:solidFill>
              </a:rPr>
              <a:t>A nivel escolar, las funciones y responsabilidades relacionadas con los datos suelen constituir un pequeño elemento del trabajo de un miembro del personal, lo que puede dar lugar a que estas responsabilidades pierdan prioridad</a:t>
            </a:r>
            <a:r>
              <a:rPr lang="en-US" sz="1050" spc="-20">
                <a:solidFill>
                  <a:schemeClr val="bg1"/>
                </a:solidFill>
              </a:rPr>
              <a:t>.</a:t>
            </a:r>
            <a:endParaRPr lang="x-none" sz="1050" spc="-20">
              <a:solidFill>
                <a:schemeClr val="bg1"/>
              </a:solidFill>
            </a:endParaRPr>
          </a:p>
        </p:txBody>
      </p:sp>
      <p:sp>
        <p:nvSpPr>
          <p:cNvPr id="61" name="Rectangle 60">
            <a:extLst>
              <a:ext uri="{FF2B5EF4-FFF2-40B4-BE49-F238E27FC236}">
                <a16:creationId xmlns:a16="http://schemas.microsoft.com/office/drawing/2014/main" id="{145A80E0-CC48-4751-8FDC-90095FA06078}"/>
              </a:ext>
            </a:extLst>
          </p:cNvPr>
          <p:cNvSpPr/>
          <p:nvPr/>
        </p:nvSpPr>
        <p:spPr>
          <a:xfrm>
            <a:off x="6403266" y="1857699"/>
            <a:ext cx="2374201" cy="5593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algn="ctr"/>
            <a:r>
              <a:rPr lang="x-none" sz="1200" b="1">
                <a:solidFill>
                  <a:schemeClr val="bg1"/>
                </a:solidFill>
              </a:rPr>
              <a:t>Comunicación </a:t>
            </a:r>
            <a:br>
              <a:rPr lang="en-US" sz="1200" b="1">
                <a:solidFill>
                  <a:schemeClr val="bg1"/>
                </a:solidFill>
              </a:rPr>
            </a:br>
            <a:r>
              <a:rPr lang="x-none" sz="1200" b="1">
                <a:solidFill>
                  <a:schemeClr val="bg1"/>
                </a:solidFill>
              </a:rPr>
              <a:t>y capacitación insuficientes</a:t>
            </a:r>
          </a:p>
        </p:txBody>
      </p:sp>
      <p:grpSp>
        <p:nvGrpSpPr>
          <p:cNvPr id="23" name="Group 22">
            <a:extLst>
              <a:ext uri="{FF2B5EF4-FFF2-40B4-BE49-F238E27FC236}">
                <a16:creationId xmlns:a16="http://schemas.microsoft.com/office/drawing/2014/main" id="{E2DD332A-AAA5-4BE2-B54F-AF39E8C3FCB0}"/>
              </a:ext>
              <a:ext uri="{C183D7F6-B498-43B3-948B-1728B52AA6E4}">
                <adec:decorative xmlns:adec="http://schemas.microsoft.com/office/drawing/2017/decorative" val="1"/>
              </a:ext>
            </a:extLst>
          </p:cNvPr>
          <p:cNvGrpSpPr/>
          <p:nvPr/>
        </p:nvGrpSpPr>
        <p:grpSpPr>
          <a:xfrm>
            <a:off x="6057744" y="1819757"/>
            <a:ext cx="638175" cy="640080"/>
            <a:chOff x="6057181" y="1825813"/>
            <a:chExt cx="638175" cy="640080"/>
          </a:xfrm>
        </p:grpSpPr>
        <p:sp>
          <p:nvSpPr>
            <p:cNvPr id="64" name="Oval 63">
              <a:extLst>
                <a:ext uri="{FF2B5EF4-FFF2-40B4-BE49-F238E27FC236}">
                  <a16:creationId xmlns:a16="http://schemas.microsoft.com/office/drawing/2014/main" id="{1D0CC9DE-D8F0-454E-92DC-8AC31009EEF4}"/>
                </a:ext>
                <a:ext uri="{C183D7F6-B498-43B3-948B-1728B52AA6E4}">
                  <adec:decorative xmlns:adec="http://schemas.microsoft.com/office/drawing/2017/decorative" val="1"/>
                </a:ext>
              </a:extLst>
            </p:cNvPr>
            <p:cNvSpPr/>
            <p:nvPr/>
          </p:nvSpPr>
          <p:spPr>
            <a:xfrm>
              <a:off x="6057181" y="1825813"/>
              <a:ext cx="638175" cy="6400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GB" sz="1000">
                <a:solidFill>
                  <a:schemeClr val="bg1"/>
                </a:solidFill>
              </a:endParaRPr>
            </a:p>
          </p:txBody>
        </p:sp>
        <p:pic>
          <p:nvPicPr>
            <p:cNvPr id="66" name="Graphic 65">
              <a:extLst>
                <a:ext uri="{FF2B5EF4-FFF2-40B4-BE49-F238E27FC236}">
                  <a16:creationId xmlns:a16="http://schemas.microsoft.com/office/drawing/2014/main" id="{65D35861-EF3F-4106-9A6F-746AB12C14EF}"/>
                </a:ext>
                <a:ext uri="{C183D7F6-B498-43B3-948B-1728B52AA6E4}">
                  <adec:decorative xmlns:adec="http://schemas.microsoft.com/office/drawing/2017/decorative" val="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165238" y="1963675"/>
              <a:ext cx="448713" cy="448713"/>
            </a:xfrm>
            <a:prstGeom prst="rect">
              <a:avLst/>
            </a:prstGeom>
          </p:spPr>
        </p:pic>
        <p:sp>
          <p:nvSpPr>
            <p:cNvPr id="65" name="&quot;Not Allowed&quot; Symbol 64">
              <a:extLst>
                <a:ext uri="{FF2B5EF4-FFF2-40B4-BE49-F238E27FC236}">
                  <a16:creationId xmlns:a16="http://schemas.microsoft.com/office/drawing/2014/main" id="{5C26A80C-A246-4DE4-B5C0-7B2ADD1BC614}"/>
                </a:ext>
                <a:ext uri="{C183D7F6-B498-43B3-948B-1728B52AA6E4}">
                  <adec:decorative xmlns:adec="http://schemas.microsoft.com/office/drawing/2017/decorative" val="1"/>
                </a:ext>
              </a:extLst>
            </p:cNvPr>
            <p:cNvSpPr>
              <a:spLocks noChangeAspect="1"/>
            </p:cNvSpPr>
            <p:nvPr/>
          </p:nvSpPr>
          <p:spPr>
            <a:xfrm>
              <a:off x="6118063" y="1884743"/>
              <a:ext cx="543065" cy="545500"/>
            </a:xfrm>
            <a:prstGeom prst="noSmoking">
              <a:avLst>
                <a:gd name="adj" fmla="val 4876"/>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chemeClr val="bg1"/>
                </a:solidFill>
              </a:endParaRPr>
            </a:p>
          </p:txBody>
        </p:sp>
      </p:grpSp>
      <p:sp>
        <p:nvSpPr>
          <p:cNvPr id="63" name="TextBox 62">
            <a:extLst>
              <a:ext uri="{FF2B5EF4-FFF2-40B4-BE49-F238E27FC236}">
                <a16:creationId xmlns:a16="http://schemas.microsoft.com/office/drawing/2014/main" id="{FEE7F546-C776-40E9-B7C0-9B47DFB204D6}"/>
              </a:ext>
            </a:extLst>
          </p:cNvPr>
          <p:cNvSpPr txBox="1"/>
          <p:nvPr/>
        </p:nvSpPr>
        <p:spPr>
          <a:xfrm>
            <a:off x="6403265" y="2502795"/>
            <a:ext cx="2374201" cy="2860783"/>
          </a:xfrm>
          <a:prstGeom prst="rect">
            <a:avLst/>
          </a:prstGeom>
          <a:noFill/>
        </p:spPr>
        <p:txBody>
          <a:bodyPr wrap="square" lIns="0" tIns="36576" rIns="0" bIns="0" rtlCol="0">
            <a:spAutoFit/>
          </a:bodyPr>
          <a:lstStyle/>
          <a:p>
            <a:pPr marL="126000" indent="-126000">
              <a:spcAft>
                <a:spcPts val="600"/>
              </a:spcAft>
              <a:buSzPct val="75000"/>
              <a:buFont typeface="Wingdings 3" panose="05040102010807070707" pitchFamily="18" charset="2"/>
              <a:buChar char=""/>
            </a:pPr>
            <a:r>
              <a:rPr lang="x-none" sz="1050">
                <a:solidFill>
                  <a:schemeClr val="bg1"/>
                </a:solidFill>
              </a:rPr>
              <a:t>Si bien existen políticas y procedimientos para la mayoría de los dominios, las escuelas de BPS no los implementan con coherencia o fidelidad debido a la falta de comunicación, capacitación y claridad de las funciones</a:t>
            </a:r>
            <a:r>
              <a:rPr lang="en-US" sz="1050">
                <a:solidFill>
                  <a:schemeClr val="bg1"/>
                </a:solidFill>
              </a:rPr>
              <a:t>.</a:t>
            </a:r>
            <a:r>
              <a:rPr lang="x-none" sz="1050">
                <a:solidFill>
                  <a:schemeClr val="bg1"/>
                </a:solidFill>
              </a:rPr>
              <a:t> </a:t>
            </a:r>
          </a:p>
          <a:p>
            <a:pPr marL="126000" indent="-126000">
              <a:spcAft>
                <a:spcPts val="600"/>
              </a:spcAft>
              <a:buSzPct val="75000"/>
              <a:buFont typeface="Wingdings 3" panose="05040102010807070707" pitchFamily="18" charset="2"/>
              <a:buChar char=""/>
            </a:pPr>
            <a:r>
              <a:rPr lang="x-none" sz="1050">
                <a:solidFill>
                  <a:schemeClr val="bg1"/>
                </a:solidFill>
              </a:rPr>
              <a:t>La falta de comunicación y capacitación de políticas claras, oportunas y centralizadas para las iniciativas tiene un impacto negativo en la implementación y, a su vez, en la integridad y precisión de los informes de datos; como resultado, también suele existir documentación insuficiente para respaldar los datos/informes</a:t>
            </a:r>
            <a:r>
              <a:rPr lang="en-US" sz="1050">
                <a:solidFill>
                  <a:schemeClr val="bg1"/>
                </a:solidFill>
              </a:rPr>
              <a:t>.</a:t>
            </a:r>
            <a:r>
              <a:rPr lang="x-none" sz="1050">
                <a:solidFill>
                  <a:schemeClr val="bg1"/>
                </a:solidFill>
              </a:rPr>
              <a:t> </a:t>
            </a:r>
            <a:endParaRPr lang="en-GB" sz="1050">
              <a:solidFill>
                <a:schemeClr val="bg1"/>
              </a:solidFill>
            </a:endParaRPr>
          </a:p>
        </p:txBody>
      </p:sp>
      <p:sp>
        <p:nvSpPr>
          <p:cNvPr id="35" name="Rectangle 34">
            <a:extLst>
              <a:ext uri="{FF2B5EF4-FFF2-40B4-BE49-F238E27FC236}">
                <a16:creationId xmlns:a16="http://schemas.microsoft.com/office/drawing/2014/main" id="{119E1BB0-2D4A-4247-B3CA-D5DDF7108710}"/>
              </a:ext>
            </a:extLst>
          </p:cNvPr>
          <p:cNvSpPr/>
          <p:nvPr/>
        </p:nvSpPr>
        <p:spPr>
          <a:xfrm>
            <a:off x="9390586" y="1857699"/>
            <a:ext cx="2374201" cy="5593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algn="ctr"/>
            <a:r>
              <a:rPr lang="x-none" sz="1200" b="1">
                <a:solidFill>
                  <a:schemeClr val="bg1"/>
                </a:solidFill>
              </a:rPr>
              <a:t>Dependencia de sistemas manuales o diseñados sin propósito</a:t>
            </a:r>
          </a:p>
        </p:txBody>
      </p:sp>
      <p:grpSp>
        <p:nvGrpSpPr>
          <p:cNvPr id="24" name="Group 23">
            <a:extLst>
              <a:ext uri="{FF2B5EF4-FFF2-40B4-BE49-F238E27FC236}">
                <a16:creationId xmlns:a16="http://schemas.microsoft.com/office/drawing/2014/main" id="{2397CF86-F8DF-4CAF-B933-9E2C5542FAD9}"/>
              </a:ext>
              <a:ext uri="{C183D7F6-B498-43B3-948B-1728B52AA6E4}">
                <adec:decorative xmlns:adec="http://schemas.microsoft.com/office/drawing/2017/decorative" val="1"/>
              </a:ext>
            </a:extLst>
          </p:cNvPr>
          <p:cNvGrpSpPr/>
          <p:nvPr/>
        </p:nvGrpSpPr>
        <p:grpSpPr>
          <a:xfrm>
            <a:off x="9041679" y="1819757"/>
            <a:ext cx="638175" cy="640080"/>
            <a:chOff x="9041679" y="1803908"/>
            <a:chExt cx="638175" cy="640080"/>
          </a:xfrm>
        </p:grpSpPr>
        <p:sp>
          <p:nvSpPr>
            <p:cNvPr id="49" name="Oval 48">
              <a:extLst>
                <a:ext uri="{FF2B5EF4-FFF2-40B4-BE49-F238E27FC236}">
                  <a16:creationId xmlns:a16="http://schemas.microsoft.com/office/drawing/2014/main" id="{6C5839EE-3F01-4818-AB81-463A0DA446EC}"/>
                </a:ext>
                <a:ext uri="{C183D7F6-B498-43B3-948B-1728B52AA6E4}">
                  <adec:decorative xmlns:adec="http://schemas.microsoft.com/office/drawing/2017/decorative" val="1"/>
                </a:ext>
              </a:extLst>
            </p:cNvPr>
            <p:cNvSpPr/>
            <p:nvPr/>
          </p:nvSpPr>
          <p:spPr>
            <a:xfrm>
              <a:off x="9041679" y="1803908"/>
              <a:ext cx="638175" cy="640080"/>
            </a:xfrm>
            <a:prstGeom prst="ellipse">
              <a:avLst/>
            </a:prstGeom>
            <a:solidFill>
              <a:schemeClr val="tx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GB" sz="1000">
                <a:solidFill>
                  <a:schemeClr val="bg1"/>
                </a:solidFill>
              </a:endParaRPr>
            </a:p>
          </p:txBody>
        </p:sp>
        <p:pic>
          <p:nvPicPr>
            <p:cNvPr id="11" name="Graphic 10">
              <a:extLst>
                <a:ext uri="{FF2B5EF4-FFF2-40B4-BE49-F238E27FC236}">
                  <a16:creationId xmlns:a16="http://schemas.microsoft.com/office/drawing/2014/main" id="{81F98E31-1E02-421B-8CDB-D86D7681004F}"/>
                </a:ext>
                <a:ext uri="{C183D7F6-B498-43B3-948B-1728B52AA6E4}">
                  <adec:decorative xmlns:adec="http://schemas.microsoft.com/office/drawing/2017/decorative" val="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9088016" y="1857699"/>
              <a:ext cx="545500" cy="545500"/>
            </a:xfrm>
            <a:prstGeom prst="rect">
              <a:avLst/>
            </a:prstGeom>
          </p:spPr>
        </p:pic>
      </p:grpSp>
      <p:sp>
        <p:nvSpPr>
          <p:cNvPr id="41" name="TextBox 40">
            <a:extLst>
              <a:ext uri="{FF2B5EF4-FFF2-40B4-BE49-F238E27FC236}">
                <a16:creationId xmlns:a16="http://schemas.microsoft.com/office/drawing/2014/main" id="{A3A76442-885C-46CA-9BE3-24FCC0CC2B73}"/>
              </a:ext>
            </a:extLst>
          </p:cNvPr>
          <p:cNvSpPr txBox="1"/>
          <p:nvPr/>
        </p:nvSpPr>
        <p:spPr>
          <a:xfrm>
            <a:off x="9286465" y="2502795"/>
            <a:ext cx="2478322" cy="2376035"/>
          </a:xfrm>
          <a:prstGeom prst="rect">
            <a:avLst/>
          </a:prstGeom>
          <a:noFill/>
        </p:spPr>
        <p:txBody>
          <a:bodyPr wrap="square" lIns="0" tIns="36576" rIns="0" bIns="0" rtlCol="0">
            <a:spAutoFit/>
          </a:bodyPr>
          <a:lstStyle/>
          <a:p>
            <a:pPr marL="126000" indent="-126000">
              <a:spcAft>
                <a:spcPts val="600"/>
              </a:spcAft>
              <a:buSzPct val="75000"/>
              <a:buFont typeface="Wingdings 3" panose="05040102010807070707" pitchFamily="18" charset="2"/>
              <a:buChar char=""/>
            </a:pPr>
            <a:r>
              <a:rPr lang="x-none" sz="1050">
                <a:solidFill>
                  <a:schemeClr val="bg1"/>
                </a:solidFill>
              </a:rPr>
              <a:t>Varios procesos de BPS se basan en la entrada manual en hojas de Google u otras herramientas de seguimiento diseñadas por el personal del distrito o de la escuela (p. ej., hoja de Google de la Línea Directa contra el Acoso Escolar, hoja de Google de transporte de rutas de autobús no cubiertas, etc.) para complementar los sistemas primarios como Aspen</a:t>
            </a:r>
            <a:r>
              <a:rPr lang="en-US" sz="1050">
                <a:solidFill>
                  <a:schemeClr val="bg1"/>
                </a:solidFill>
              </a:rPr>
              <a:t>.</a:t>
            </a:r>
            <a:r>
              <a:rPr lang="x-none" sz="1050">
                <a:solidFill>
                  <a:schemeClr val="bg1"/>
                </a:solidFill>
              </a:rPr>
              <a:t> </a:t>
            </a:r>
          </a:p>
          <a:p>
            <a:pPr marL="126000" indent="-126000">
              <a:spcAft>
                <a:spcPts val="600"/>
              </a:spcAft>
              <a:buSzPct val="75000"/>
              <a:buFont typeface="Wingdings 3" panose="05040102010807070707" pitchFamily="18" charset="2"/>
              <a:buChar char=""/>
            </a:pPr>
            <a:r>
              <a:rPr lang="x-none" sz="1050">
                <a:solidFill>
                  <a:schemeClr val="bg1"/>
                </a:solidFill>
              </a:rPr>
              <a:t>Los procesos manuales o los sistemas duplicados generan oportunidades innecesarias de que los datos sean inexactos o estén incompletos</a:t>
            </a:r>
            <a:r>
              <a:rPr lang="en-US" sz="1050">
                <a:solidFill>
                  <a:schemeClr val="bg1"/>
                </a:solidFill>
              </a:rPr>
              <a:t>.</a:t>
            </a:r>
            <a:endParaRPr lang="en-GB" sz="1050">
              <a:solidFill>
                <a:schemeClr val="bg1"/>
              </a:solidFill>
            </a:endParaRPr>
          </a:p>
        </p:txBody>
      </p:sp>
      <p:grpSp>
        <p:nvGrpSpPr>
          <p:cNvPr id="50" name="Custom_Long horizontal takeaway_6377934328580728757">
            <a:extLst>
              <a:ext uri="{FF2B5EF4-FFF2-40B4-BE49-F238E27FC236}">
                <a16:creationId xmlns:a16="http://schemas.microsoft.com/office/drawing/2014/main" id="{5FE3C7DD-0BC7-4D8D-B5AF-B38617753808}"/>
              </a:ext>
              <a:ext uri="{C183D7F6-B498-43B3-948B-1728B52AA6E4}">
                <adec:decorative xmlns:adec="http://schemas.microsoft.com/office/drawing/2017/decorative" val="1"/>
              </a:ext>
            </a:extLst>
          </p:cNvPr>
          <p:cNvGrpSpPr/>
          <p:nvPr>
            <p:custDataLst>
              <p:tags r:id="rId1"/>
            </p:custDataLst>
          </p:nvPr>
        </p:nvGrpSpPr>
        <p:grpSpPr>
          <a:xfrm>
            <a:off x="603070" y="5384833"/>
            <a:ext cx="10967088" cy="291426"/>
            <a:chOff x="729417" y="5320200"/>
            <a:chExt cx="10732849" cy="291426"/>
          </a:xfrm>
        </p:grpSpPr>
        <p:cxnSp>
          <p:nvCxnSpPr>
            <p:cNvPr id="51" name="Straight Connector 50">
              <a:extLst>
                <a:ext uri="{FF2B5EF4-FFF2-40B4-BE49-F238E27FC236}">
                  <a16:creationId xmlns:a16="http://schemas.microsoft.com/office/drawing/2014/main" id="{C2BD9040-438D-4DF0-8F95-DBF95E2064FF}"/>
                </a:ext>
              </a:extLst>
            </p:cNvPr>
            <p:cNvCxnSpPr>
              <a:cxnSpLocks/>
            </p:cNvCxnSpPr>
            <p:nvPr/>
          </p:nvCxnSpPr>
          <p:spPr>
            <a:xfrm flipH="1">
              <a:off x="729417" y="5465913"/>
              <a:ext cx="10732849" cy="0"/>
            </a:xfrm>
            <a:prstGeom prst="line">
              <a:avLst/>
            </a:prstGeom>
            <a:ln w="9525">
              <a:solidFill>
                <a:srgbClr val="74748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C4B849F3-4676-47D5-9B4C-A174EA4DC11E}"/>
                </a:ext>
              </a:extLst>
            </p:cNvPr>
            <p:cNvGrpSpPr/>
            <p:nvPr/>
          </p:nvGrpSpPr>
          <p:grpSpPr>
            <a:xfrm>
              <a:off x="5950287" y="5320200"/>
              <a:ext cx="291426" cy="291426"/>
              <a:chOff x="5950287" y="5320200"/>
              <a:chExt cx="291426" cy="291426"/>
            </a:xfrm>
          </p:grpSpPr>
          <p:sp>
            <p:nvSpPr>
              <p:cNvPr id="53" name="Oval 52">
                <a:extLst>
                  <a:ext uri="{FF2B5EF4-FFF2-40B4-BE49-F238E27FC236}">
                    <a16:creationId xmlns:a16="http://schemas.microsoft.com/office/drawing/2014/main" id="{4BA08CEB-1323-40E0-9713-332C4FAA80BC}"/>
                  </a:ext>
                </a:extLst>
              </p:cNvPr>
              <p:cNvSpPr/>
              <p:nvPr/>
            </p:nvSpPr>
            <p:spPr>
              <a:xfrm rot="5400000">
                <a:off x="5950287" y="5320200"/>
                <a:ext cx="291426" cy="291426"/>
              </a:xfrm>
              <a:prstGeom prst="ellipse">
                <a:avLst/>
              </a:prstGeom>
              <a:solidFill>
                <a:schemeClr val="tx2"/>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35981" tIns="35981" rIns="35981" bIns="35981" rtlCol="0" anchor="ctr" anchorCtr="0"/>
              <a:lstStyle/>
              <a:p>
                <a:pPr algn="ctr"/>
                <a:endParaRPr lang="en-US" sz="1099">
                  <a:solidFill>
                    <a:schemeClr val="bg1"/>
                  </a:solidFill>
                </a:endParaRPr>
              </a:p>
            </p:txBody>
          </p:sp>
          <p:sp>
            <p:nvSpPr>
              <p:cNvPr id="54" name="Graphic 16">
                <a:extLst>
                  <a:ext uri="{FF2B5EF4-FFF2-40B4-BE49-F238E27FC236}">
                    <a16:creationId xmlns:a16="http://schemas.microsoft.com/office/drawing/2014/main" id="{2D2A51E1-1E4C-4548-B3B3-17C4DE3EA2A3}"/>
                  </a:ext>
                </a:extLst>
              </p:cNvPr>
              <p:cNvSpPr/>
              <p:nvPr/>
            </p:nvSpPr>
            <p:spPr>
              <a:xfrm rot="10800000" flipV="1">
                <a:off x="5991494" y="5432106"/>
                <a:ext cx="209013" cy="110454"/>
              </a:xfrm>
              <a:custGeom>
                <a:avLst/>
                <a:gdLst>
                  <a:gd name="connsiteX0" fmla="*/ 1158798 w 1171575"/>
                  <a:gd name="connsiteY0" fmla="*/ 26903 h 619125"/>
                  <a:gd name="connsiteX1" fmla="*/ 1158798 w 1171575"/>
                  <a:gd name="connsiteY1" fmla="*/ 26903 h 619125"/>
                  <a:gd name="connsiteX2" fmla="*/ 1049356 w 1171575"/>
                  <a:gd name="connsiteY2" fmla="*/ 18807 h 619125"/>
                  <a:gd name="connsiteX3" fmla="*/ 588822 w 1171575"/>
                  <a:gd name="connsiteY3" fmla="*/ 416285 h 619125"/>
                  <a:gd name="connsiteX4" fmla="*/ 128193 w 1171575"/>
                  <a:gd name="connsiteY4" fmla="*/ 18902 h 619125"/>
                  <a:gd name="connsiteX5" fmla="*/ 18846 w 1171575"/>
                  <a:gd name="connsiteY5" fmla="*/ 26903 h 619125"/>
                  <a:gd name="connsiteX6" fmla="*/ 26942 w 1171575"/>
                  <a:gd name="connsiteY6" fmla="*/ 136345 h 619125"/>
                  <a:gd name="connsiteX7" fmla="*/ 588917 w 1171575"/>
                  <a:gd name="connsiteY7" fmla="*/ 621168 h 619125"/>
                  <a:gd name="connsiteX8" fmla="*/ 1150892 w 1171575"/>
                  <a:gd name="connsiteY8" fmla="*/ 136345 h 619125"/>
                  <a:gd name="connsiteX9" fmla="*/ 1158798 w 1171575"/>
                  <a:gd name="connsiteY9" fmla="*/ 2690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1575" h="619125">
                    <a:moveTo>
                      <a:pt x="1158798" y="26903"/>
                    </a:moveTo>
                    <a:lnTo>
                      <a:pt x="1158798" y="26903"/>
                    </a:lnTo>
                    <a:cubicBezTo>
                      <a:pt x="1130794" y="-5577"/>
                      <a:pt x="1081836" y="-9101"/>
                      <a:pt x="1049356" y="18807"/>
                    </a:cubicBezTo>
                    <a:lnTo>
                      <a:pt x="588822" y="416285"/>
                    </a:lnTo>
                    <a:lnTo>
                      <a:pt x="128193" y="18902"/>
                    </a:lnTo>
                    <a:cubicBezTo>
                      <a:pt x="95808" y="-9101"/>
                      <a:pt x="46849" y="-5482"/>
                      <a:pt x="18846" y="26903"/>
                    </a:cubicBezTo>
                    <a:cubicBezTo>
                      <a:pt x="-9158" y="59383"/>
                      <a:pt x="-5538" y="108342"/>
                      <a:pt x="26942" y="136345"/>
                    </a:cubicBezTo>
                    <a:lnTo>
                      <a:pt x="588917" y="621168"/>
                    </a:lnTo>
                    <a:lnTo>
                      <a:pt x="1150892" y="136345"/>
                    </a:lnTo>
                    <a:cubicBezTo>
                      <a:pt x="1183182" y="108342"/>
                      <a:pt x="1186801" y="59383"/>
                      <a:pt x="1158798" y="26903"/>
                    </a:cubicBezTo>
                    <a:close/>
                  </a:path>
                </a:pathLst>
              </a:custGeom>
              <a:solidFill>
                <a:srgbClr val="FFFFFF"/>
              </a:solidFill>
              <a:ln w="9525" cap="flat">
                <a:noFill/>
                <a:prstDash val="solid"/>
                <a:miter/>
              </a:ln>
            </p:spPr>
            <p:txBody>
              <a:bodyPr rtlCol="0" anchor="ctr"/>
              <a:lstStyle/>
              <a:p>
                <a:endParaRPr lang="en-US" sz="1799"/>
              </a:p>
            </p:txBody>
          </p:sp>
        </p:grpSp>
      </p:grpSp>
      <p:sp>
        <p:nvSpPr>
          <p:cNvPr id="55" name="Rectangle 54">
            <a:extLst>
              <a:ext uri="{FF2B5EF4-FFF2-40B4-BE49-F238E27FC236}">
                <a16:creationId xmlns:a16="http://schemas.microsoft.com/office/drawing/2014/main" id="{161DE64F-0CA8-4A09-931E-5B9A01699F6A}"/>
              </a:ext>
            </a:extLst>
          </p:cNvPr>
          <p:cNvSpPr/>
          <p:nvPr/>
        </p:nvSpPr>
        <p:spPr>
          <a:xfrm>
            <a:off x="1295413" y="5724067"/>
            <a:ext cx="10100468" cy="45486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chorCtr="0"/>
          <a:lstStyle/>
          <a:p>
            <a:pPr algn="ctr"/>
            <a:r>
              <a:rPr lang="x-none" sz="1600" b="1" i="1" spc="-20">
                <a:solidFill>
                  <a:schemeClr val="bg1"/>
                </a:solidFill>
              </a:rPr>
              <a:t>Los desafíos con la rendición de cuentas, la comunicación y la capacitación, el enfoque y los procesos manuales afectan la calidad de los datos y son un contexto crítico cuando se consideran posibles oportunidades de mejora</a:t>
            </a:r>
          </a:p>
        </p:txBody>
      </p:sp>
      <p:sp>
        <p:nvSpPr>
          <p:cNvPr id="56" name="source_63804485935010690618" descr="Fuente">
            <a:extLst>
              <a:ext uri="{FF2B5EF4-FFF2-40B4-BE49-F238E27FC236}">
                <a16:creationId xmlns:a16="http://schemas.microsoft.com/office/drawing/2014/main" id="{5A2DFF1E-41C0-46D4-84D2-757258A556B9}"/>
              </a:ext>
            </a:extLst>
          </p:cNvPr>
          <p:cNvSpPr txBox="1"/>
          <p:nvPr/>
        </p:nvSpPr>
        <p:spPr>
          <a:xfrm>
            <a:off x="609918" y="6583679"/>
            <a:ext cx="1887622" cy="211851"/>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Entrevistas estatales, distritales y escolares de EY</a:t>
            </a:r>
          </a:p>
        </p:txBody>
      </p:sp>
      <p:sp>
        <p:nvSpPr>
          <p:cNvPr id="3" name="TextBox 2">
            <a:extLst>
              <a:ext uri="{FF2B5EF4-FFF2-40B4-BE49-F238E27FC236}">
                <a16:creationId xmlns:a16="http://schemas.microsoft.com/office/drawing/2014/main" id="{6DE3C709-F034-4B92-9FFE-57DBCEC3FC95}"/>
              </a:ext>
            </a:extLst>
          </p:cNvPr>
          <p:cNvSpPr txBox="1"/>
          <p:nvPr/>
        </p:nvSpPr>
        <p:spPr>
          <a:xfrm>
            <a:off x="3161188" y="6366183"/>
            <a:ext cx="5127406"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26</a:t>
            </a:fld>
            <a:endParaRPr/>
          </a:p>
        </p:txBody>
      </p:sp>
    </p:spTree>
    <p:extLst>
      <p:ext uri="{BB962C8B-B14F-4D97-AF65-F5344CB8AC3E}">
        <p14:creationId xmlns:p14="http://schemas.microsoft.com/office/powerpoint/2010/main" val="9949701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800826-1DAD-40B1-8943-094A8FB34E89}"/>
              </a:ext>
            </a:extLst>
          </p:cNvPr>
          <p:cNvSpPr>
            <a:spLocks noGrp="1"/>
          </p:cNvSpPr>
          <p:nvPr>
            <p:ph type="title"/>
          </p:nvPr>
        </p:nvSpPr>
        <p:spPr>
          <a:xfrm>
            <a:off x="609918" y="308836"/>
            <a:ext cx="11588432" cy="576244"/>
          </a:xfrm>
        </p:spPr>
        <p:txBody>
          <a:bodyPr vert="horz"/>
          <a:lstStyle/>
          <a:p>
            <a:r>
              <a:rPr lang="x-none"/>
              <a:t>Resumen de oportunidades</a:t>
            </a:r>
            <a:br>
              <a:rPr/>
            </a:br>
            <a:r>
              <a:rPr lang="x-none" sz="1600"/>
              <a:t>Hay varias oportunidades de mejora de alto nivel que pueden habilitar y respaldar oportunidades específicas del dominio</a:t>
            </a:r>
            <a:endParaRPr lang="de-DE" sz="1600"/>
          </a:p>
        </p:txBody>
      </p:sp>
      <p:sp>
        <p:nvSpPr>
          <p:cNvPr id="46" name="TextBox 45">
            <a:extLst>
              <a:ext uri="{FF2B5EF4-FFF2-40B4-BE49-F238E27FC236}">
                <a16:creationId xmlns:a16="http://schemas.microsoft.com/office/drawing/2014/main" id="{7E83542A-B889-4739-B025-86FAFC1992D7}"/>
              </a:ext>
            </a:extLst>
          </p:cNvPr>
          <p:cNvSpPr txBox="1"/>
          <p:nvPr/>
        </p:nvSpPr>
        <p:spPr>
          <a:xfrm>
            <a:off x="506450" y="1100405"/>
            <a:ext cx="7936786" cy="338554"/>
          </a:xfrm>
          <a:prstGeom prst="rect">
            <a:avLst/>
          </a:prstGeom>
          <a:noFill/>
        </p:spPr>
        <p:txBody>
          <a:bodyPr wrap="square">
            <a:spAutoFit/>
          </a:bodyPr>
          <a:lstStyle/>
          <a:p>
            <a:r>
              <a:rPr lang="x-none" sz="1600" i="1">
                <a:solidFill>
                  <a:schemeClr val="bg1"/>
                </a:solidFill>
              </a:rPr>
              <a:t>Consideraciones para BPS al responder a observaciones de dominio:</a:t>
            </a:r>
            <a:endParaRPr lang="en-US" sz="1600" i="1">
              <a:solidFill>
                <a:schemeClr val="bg1"/>
              </a:solidFill>
            </a:endParaRPr>
          </a:p>
        </p:txBody>
      </p:sp>
      <p:grpSp>
        <p:nvGrpSpPr>
          <p:cNvPr id="6" name="Group 5" descr="Consulte la sección de notas para">
            <a:extLst>
              <a:ext uri="{FF2B5EF4-FFF2-40B4-BE49-F238E27FC236}">
                <a16:creationId xmlns:a16="http://schemas.microsoft.com/office/drawing/2014/main" id="{5F2884F7-A2AC-4DE0-80F0-DED7269BE30C}"/>
              </a:ext>
            </a:extLst>
          </p:cNvPr>
          <p:cNvGrpSpPr/>
          <p:nvPr/>
        </p:nvGrpSpPr>
        <p:grpSpPr>
          <a:xfrm>
            <a:off x="639148" y="596701"/>
            <a:ext cx="10982093" cy="6567306"/>
            <a:chOff x="639148" y="596701"/>
            <a:chExt cx="10982093" cy="6567306"/>
          </a:xfrm>
        </p:grpSpPr>
        <p:sp>
          <p:nvSpPr>
            <p:cNvPr id="79" name="Freihandform 78">
              <a:extLst>
                <a:ext uri="{C183D7F6-B498-43B3-948B-1728B52AA6E4}">
                  <adec:decorative xmlns:adec="http://schemas.microsoft.com/office/drawing/2017/decorative" val="1"/>
                </a:ext>
              </a:extLst>
            </p:cNvPr>
            <p:cNvSpPr>
              <a:spLocks noChangeArrowheads="1"/>
            </p:cNvSpPr>
            <p:nvPr/>
          </p:nvSpPr>
          <p:spPr bwMode="auto">
            <a:xfrm>
              <a:off x="4239916" y="1997760"/>
              <a:ext cx="1855374" cy="1832885"/>
            </a:xfrm>
            <a:custGeom>
              <a:avLst/>
              <a:gdLst>
                <a:gd name="connsiteX0" fmla="*/ 1676765 w 1676765"/>
                <a:gd name="connsiteY0" fmla="*/ 0 h 1678140"/>
                <a:gd name="connsiteX1" fmla="*/ 1676765 w 1676765"/>
                <a:gd name="connsiteY1" fmla="*/ 1678140 h 1678140"/>
                <a:gd name="connsiteX2" fmla="*/ 0 w 1676765"/>
                <a:gd name="connsiteY2" fmla="*/ 1678140 h 1678140"/>
                <a:gd name="connsiteX3" fmla="*/ 7249 w 1676765"/>
                <a:gd name="connsiteY3" fmla="*/ 1534479 h 1678140"/>
                <a:gd name="connsiteX4" fmla="*/ 1533246 w 1676765"/>
                <a:gd name="connsiteY4" fmla="*/ 7253 h 1678140"/>
                <a:gd name="connsiteX5" fmla="*/ 1676765 w 1676765"/>
                <a:gd name="connsiteY5" fmla="*/ 0 h 167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765" h="1678140">
                  <a:moveTo>
                    <a:pt x="1676765" y="0"/>
                  </a:moveTo>
                  <a:lnTo>
                    <a:pt x="1676765" y="1678140"/>
                  </a:lnTo>
                  <a:lnTo>
                    <a:pt x="0" y="1678140"/>
                  </a:lnTo>
                  <a:lnTo>
                    <a:pt x="7249" y="1534479"/>
                  </a:lnTo>
                  <a:cubicBezTo>
                    <a:pt x="88962" y="729216"/>
                    <a:pt x="728631" y="89032"/>
                    <a:pt x="1533246" y="7253"/>
                  </a:cubicBezTo>
                  <a:lnTo>
                    <a:pt x="1676765" y="0"/>
                  </a:lnTo>
                  <a:close/>
                </a:path>
              </a:pathLst>
            </a:custGeom>
            <a:solidFill>
              <a:schemeClr val="bg1">
                <a:lumMod val="20000"/>
                <a:lumOff val="80000"/>
              </a:schemeClr>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252000" tIns="288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marL="228600" indent="-228600">
                <a:lnSpc>
                  <a:spcPct val="120000"/>
                </a:lnSpc>
                <a:spcBef>
                  <a:spcPct val="30000"/>
                </a:spcBef>
                <a:buFont typeface="Wingdings 2" panose="05020102010507070707" pitchFamily="18" charset="2"/>
                <a:buChar char="¾"/>
                <a:defRPr/>
              </a:pPr>
              <a:endParaRPr lang="en-GB" sz="1600" b="1">
                <a:solidFill>
                  <a:srgbClr val="000000"/>
                </a:solidFill>
                <a:latin typeface="Arial"/>
              </a:endParaRPr>
            </a:p>
          </p:txBody>
        </p:sp>
        <p:sp>
          <p:nvSpPr>
            <p:cNvPr id="36" name="Freeform: Shape 35">
              <a:extLst>
                <a:ext uri="{FF2B5EF4-FFF2-40B4-BE49-F238E27FC236}">
                  <a16:creationId xmlns:a16="http://schemas.microsoft.com/office/drawing/2014/main" id="{47C67B04-B39A-42C7-8D0D-460BCBD8D4D1}"/>
                </a:ext>
                <a:ext uri="{C183D7F6-B498-43B3-948B-1728B52AA6E4}">
                  <adec:decorative xmlns:adec="http://schemas.microsoft.com/office/drawing/2017/decorative" val="1"/>
                </a:ext>
              </a:extLst>
            </p:cNvPr>
            <p:cNvSpPr>
              <a:spLocks/>
            </p:cNvSpPr>
            <p:nvPr/>
          </p:nvSpPr>
          <p:spPr>
            <a:xfrm rot="2837217">
              <a:off x="957521" y="390719"/>
              <a:ext cx="3575941" cy="4145910"/>
            </a:xfrm>
            <a:custGeom>
              <a:avLst/>
              <a:gdLst>
                <a:gd name="connsiteX0" fmla="*/ 65863 w 3538782"/>
                <a:gd name="connsiteY0" fmla="*/ 2609296 h 4145910"/>
                <a:gd name="connsiteX1" fmla="*/ 80994 w 3538782"/>
                <a:gd name="connsiteY1" fmla="*/ 2592906 h 4145910"/>
                <a:gd name="connsiteX2" fmla="*/ 2385881 w 3538782"/>
                <a:gd name="connsiteY2" fmla="*/ 96266 h 4145910"/>
                <a:gd name="connsiteX3" fmla="*/ 2401012 w 3538782"/>
                <a:gd name="connsiteY3" fmla="*/ 79876 h 4145910"/>
                <a:gd name="connsiteX4" fmla="*/ 2751896 w 3538782"/>
                <a:gd name="connsiteY4" fmla="*/ 65863 h 4145910"/>
                <a:gd name="connsiteX5" fmla="*/ 2768286 w 3538782"/>
                <a:gd name="connsiteY5" fmla="*/ 80994 h 4145910"/>
                <a:gd name="connsiteX6" fmla="*/ 3007124 w 3538782"/>
                <a:gd name="connsiteY6" fmla="*/ 301488 h 4145910"/>
                <a:gd name="connsiteX7" fmla="*/ 3006506 w 3538782"/>
                <a:gd name="connsiteY7" fmla="*/ 307474 h 4145910"/>
                <a:gd name="connsiteX8" fmla="*/ 3177410 w 3538782"/>
                <a:gd name="connsiteY8" fmla="*/ 307474 h 4145910"/>
                <a:gd name="connsiteX9" fmla="*/ 3177410 w 3538782"/>
                <a:gd name="connsiteY9" fmla="*/ 133611 h 4145910"/>
                <a:gd name="connsiteX10" fmla="*/ 3525135 w 3538782"/>
                <a:gd name="connsiteY10" fmla="*/ 481337 h 4145910"/>
                <a:gd name="connsiteX11" fmla="*/ 3177410 w 3538782"/>
                <a:gd name="connsiteY11" fmla="*/ 829062 h 4145910"/>
                <a:gd name="connsiteX12" fmla="*/ 3177410 w 3538782"/>
                <a:gd name="connsiteY12" fmla="*/ 655199 h 4145910"/>
                <a:gd name="connsiteX13" fmla="*/ 2990106 w 3538782"/>
                <a:gd name="connsiteY13" fmla="*/ 655199 h 4145910"/>
                <a:gd name="connsiteX14" fmla="*/ 3001886 w 3538782"/>
                <a:gd name="connsiteY14" fmla="*/ 822898 h 4145910"/>
                <a:gd name="connsiteX15" fmla="*/ 3401161 w 3538782"/>
                <a:gd name="connsiteY15" fmla="*/ 1861128 h 4145910"/>
                <a:gd name="connsiteX16" fmla="*/ 3538782 w 3538782"/>
                <a:gd name="connsiteY16" fmla="*/ 2033420 h 4145910"/>
                <a:gd name="connsiteX17" fmla="*/ 1668906 w 3538782"/>
                <a:gd name="connsiteY17" fmla="*/ 4058859 h 4145910"/>
                <a:gd name="connsiteX18" fmla="*/ 1286501 w 3538782"/>
                <a:gd name="connsiteY18" fmla="*/ 4074131 h 4145910"/>
                <a:gd name="connsiteX19" fmla="*/ 496504 w 3538782"/>
                <a:gd name="connsiteY19" fmla="*/ 3344809 h 4145910"/>
                <a:gd name="connsiteX20" fmla="*/ 96266 w 3538782"/>
                <a:gd name="connsiteY20" fmla="*/ 2975312 h 4145910"/>
                <a:gd name="connsiteX21" fmla="*/ 79876 w 3538782"/>
                <a:gd name="connsiteY21" fmla="*/ 2960181 h 4145910"/>
                <a:gd name="connsiteX22" fmla="*/ 65863 w 3538782"/>
                <a:gd name="connsiteY22" fmla="*/ 2609296 h 41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38782" h="4145910">
                  <a:moveTo>
                    <a:pt x="65863" y="2609296"/>
                  </a:moveTo>
                  <a:lnTo>
                    <a:pt x="80994" y="2592906"/>
                  </a:lnTo>
                  <a:lnTo>
                    <a:pt x="2385881" y="96266"/>
                  </a:lnTo>
                  <a:lnTo>
                    <a:pt x="2401012" y="79876"/>
                  </a:lnTo>
                  <a:cubicBezTo>
                    <a:pt x="2494037" y="-20888"/>
                    <a:pt x="2651132" y="-27162"/>
                    <a:pt x="2751896" y="65863"/>
                  </a:cubicBezTo>
                  <a:lnTo>
                    <a:pt x="2768286" y="80994"/>
                  </a:lnTo>
                  <a:lnTo>
                    <a:pt x="3007124" y="301488"/>
                  </a:lnTo>
                  <a:lnTo>
                    <a:pt x="3006506" y="307474"/>
                  </a:lnTo>
                  <a:lnTo>
                    <a:pt x="3177410" y="307474"/>
                  </a:lnTo>
                  <a:lnTo>
                    <a:pt x="3177410" y="133611"/>
                  </a:lnTo>
                  <a:lnTo>
                    <a:pt x="3525135" y="481337"/>
                  </a:lnTo>
                  <a:lnTo>
                    <a:pt x="3177410" y="829062"/>
                  </a:lnTo>
                  <a:lnTo>
                    <a:pt x="3177410" y="655199"/>
                  </a:lnTo>
                  <a:lnTo>
                    <a:pt x="2990106" y="655199"/>
                  </a:lnTo>
                  <a:lnTo>
                    <a:pt x="3001886" y="822898"/>
                  </a:lnTo>
                  <a:cubicBezTo>
                    <a:pt x="3043193" y="1190593"/>
                    <a:pt x="3176791" y="1549242"/>
                    <a:pt x="3401161" y="1861128"/>
                  </a:cubicBezTo>
                  <a:lnTo>
                    <a:pt x="3538782" y="2033420"/>
                  </a:lnTo>
                  <a:lnTo>
                    <a:pt x="1668906" y="4058859"/>
                  </a:lnTo>
                  <a:cubicBezTo>
                    <a:pt x="1567525" y="4168675"/>
                    <a:pt x="1396316" y="4175512"/>
                    <a:pt x="1286501" y="4074131"/>
                  </a:cubicBezTo>
                  <a:lnTo>
                    <a:pt x="496504" y="3344809"/>
                  </a:lnTo>
                  <a:lnTo>
                    <a:pt x="96266" y="2975312"/>
                  </a:lnTo>
                  <a:lnTo>
                    <a:pt x="79876" y="2960181"/>
                  </a:lnTo>
                  <a:cubicBezTo>
                    <a:pt x="-20888" y="2867156"/>
                    <a:pt x="-27162" y="2710060"/>
                    <a:pt x="65863" y="2609296"/>
                  </a:cubicBezTo>
                  <a:close/>
                </a:path>
              </a:pathLst>
            </a:custGeom>
            <a:solidFill>
              <a:schemeClr val="tx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a:defRPr/>
              </a:pPr>
              <a:endParaRPr lang="en-GB" sz="1400" b="1">
                <a:solidFill>
                  <a:srgbClr val="E6E6E6"/>
                </a:solidFill>
                <a:latin typeface="Arial"/>
              </a:endParaRPr>
            </a:p>
          </p:txBody>
        </p:sp>
        <p:sp>
          <p:nvSpPr>
            <p:cNvPr id="30" name="Oval 4"/>
            <p:cNvSpPr>
              <a:spLocks noChangeArrowheads="1"/>
            </p:cNvSpPr>
            <p:nvPr/>
          </p:nvSpPr>
          <p:spPr bwMode="auto">
            <a:xfrm>
              <a:off x="5392727" y="2139088"/>
              <a:ext cx="460153" cy="453192"/>
            </a:xfrm>
            <a:prstGeom prst="ellipse">
              <a:avLst/>
            </a:prstGeom>
            <a:solidFill>
              <a:schemeClr val="tx2"/>
            </a:solidFill>
            <a:ln w="19050">
              <a:solidFill>
                <a:srgbClr val="FFFFFF"/>
              </a:solidFill>
              <a:round/>
              <a:headEnd/>
              <a:tailEnd/>
            </a:ln>
          </p:spPr>
          <p:txBody>
            <a:bodyPr wrap="none" lIns="36000" tIns="36000" rIns="36000" bIns="36000" anchor="ctr"/>
            <a:lstStyle>
              <a:defPPr>
                <a:defRPr lang="en-GB"/>
              </a:defPPr>
              <a:lvl1pPr algn="l" rtl="0" fontAlgn="base">
                <a:spcBef>
                  <a:spcPct val="0"/>
                </a:spcBef>
                <a:spcAft>
                  <a:spcPct val="0"/>
                </a:spcAft>
                <a:defRPr sz="1000" kern="1200">
                  <a:solidFill>
                    <a:schemeClr val="tx1"/>
                  </a:solidFill>
                  <a:latin typeface="Arial" charset="0"/>
                  <a:ea typeface="+mn-ea"/>
                  <a:cs typeface="+mn-cs"/>
                </a:defRPr>
              </a:lvl1pPr>
              <a:lvl2pPr marL="457200" algn="l" rtl="0" fontAlgn="base">
                <a:spcBef>
                  <a:spcPct val="0"/>
                </a:spcBef>
                <a:spcAft>
                  <a:spcPct val="0"/>
                </a:spcAft>
                <a:defRPr sz="1000" kern="1200">
                  <a:solidFill>
                    <a:schemeClr val="tx1"/>
                  </a:solidFill>
                  <a:latin typeface="Arial" charset="0"/>
                  <a:ea typeface="+mn-ea"/>
                  <a:cs typeface="+mn-cs"/>
                </a:defRPr>
              </a:lvl2pPr>
              <a:lvl3pPr marL="914400" algn="l" rtl="0" fontAlgn="base">
                <a:spcBef>
                  <a:spcPct val="0"/>
                </a:spcBef>
                <a:spcAft>
                  <a:spcPct val="0"/>
                </a:spcAft>
                <a:defRPr sz="1000" kern="1200">
                  <a:solidFill>
                    <a:schemeClr val="tx1"/>
                  </a:solidFill>
                  <a:latin typeface="Arial" charset="0"/>
                  <a:ea typeface="+mn-ea"/>
                  <a:cs typeface="+mn-cs"/>
                </a:defRPr>
              </a:lvl3pPr>
              <a:lvl4pPr marL="1371600" algn="l" rtl="0" fontAlgn="base">
                <a:spcBef>
                  <a:spcPct val="0"/>
                </a:spcBef>
                <a:spcAft>
                  <a:spcPct val="0"/>
                </a:spcAft>
                <a:defRPr sz="1000" kern="1200">
                  <a:solidFill>
                    <a:schemeClr val="tx1"/>
                  </a:solidFill>
                  <a:latin typeface="Arial" charset="0"/>
                  <a:ea typeface="+mn-ea"/>
                  <a:cs typeface="+mn-cs"/>
                </a:defRPr>
              </a:lvl4pPr>
              <a:lvl5pPr marL="1828800" algn="l" rtl="0" fontAlgn="base">
                <a:spcBef>
                  <a:spcPct val="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a:lstStyle>
            <a:p>
              <a:pPr algn="ctr" fontAlgn="auto">
                <a:spcBef>
                  <a:spcPts val="0"/>
                </a:spcBef>
                <a:spcAft>
                  <a:spcPts val="0"/>
                </a:spcAft>
                <a:defRPr/>
              </a:pPr>
              <a:r>
                <a:rPr lang="x-none" sz="1800" b="1" kern="0">
                  <a:solidFill>
                    <a:schemeClr val="bg2"/>
                  </a:solidFill>
                </a:rPr>
                <a:t> 1 </a:t>
              </a:r>
            </a:p>
          </p:txBody>
        </p:sp>
        <p:pic>
          <p:nvPicPr>
            <p:cNvPr id="42" name="Graphic 41">
              <a:extLst>
                <a:ext uri="{FF2B5EF4-FFF2-40B4-BE49-F238E27FC236}">
                  <a16:creationId xmlns:a16="http://schemas.microsoft.com/office/drawing/2014/main" id="{626D9F60-7124-4B6C-91C9-2ADE665AB1A7}"/>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21720" y="2562740"/>
              <a:ext cx="461665" cy="454681"/>
            </a:xfrm>
            <a:prstGeom prst="rect">
              <a:avLst/>
            </a:prstGeom>
          </p:spPr>
        </p:pic>
        <p:sp>
          <p:nvSpPr>
            <p:cNvPr id="64" name="txt"/>
            <p:cNvSpPr>
              <a:spLocks/>
            </p:cNvSpPr>
            <p:nvPr/>
          </p:nvSpPr>
          <p:spPr>
            <a:xfrm>
              <a:off x="4576378" y="2990019"/>
              <a:ext cx="816349" cy="553998"/>
            </a:xfrm>
            <a:prstGeom prst="rect">
              <a:avLst/>
            </a:prstGeom>
            <a:noFill/>
            <a:ln w="9525">
              <a:noFill/>
            </a:ln>
            <a:extLst>
              <a:ext uri="{909E8E84-426E-40DD-AFC4-6F175D3DCCD1}">
                <a14:hiddenFill xmlns:a14="http://schemas.microsoft.com/office/drawing/2010/main">
                  <a:solidFill>
                    <a:srgbClr val="0000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fontAlgn="base">
                <a:spcBef>
                  <a:spcPct val="0"/>
                </a:spcBef>
                <a:spcAft>
                  <a:spcPct val="0"/>
                </a:spcAft>
                <a:defRPr/>
              </a:pPr>
              <a:r>
                <a:rPr lang="x-none" sz="1200" b="1" dirty="0">
                  <a:solidFill>
                    <a:srgbClr val="4B4B4B"/>
                  </a:solidFill>
                  <a:latin typeface="+mj-lt"/>
                </a:rPr>
                <a:t>Gestión de datos</a:t>
              </a:r>
            </a:p>
            <a:p>
              <a:pPr fontAlgn="base">
                <a:spcBef>
                  <a:spcPct val="0"/>
                </a:spcBef>
                <a:spcAft>
                  <a:spcPct val="0"/>
                </a:spcAft>
                <a:defRPr/>
              </a:pPr>
              <a:endParaRPr lang="en-GB" sz="1200" b="1" dirty="0">
                <a:solidFill>
                  <a:srgbClr val="4B4B4B"/>
                </a:solidFill>
                <a:latin typeface="+mj-lt"/>
              </a:endParaRPr>
            </a:p>
          </p:txBody>
        </p:sp>
        <p:sp>
          <p:nvSpPr>
            <p:cNvPr id="5" name="Rectangle 5">
              <a:extLst>
                <a:ext uri="{FF2B5EF4-FFF2-40B4-BE49-F238E27FC236}">
                  <a16:creationId xmlns:a16="http://schemas.microsoft.com/office/drawing/2014/main" id="{C048D39E-C856-4880-A4F9-11869A153EFB}"/>
                </a:ext>
              </a:extLst>
            </p:cNvPr>
            <p:cNvSpPr/>
            <p:nvPr/>
          </p:nvSpPr>
          <p:spPr>
            <a:xfrm>
              <a:off x="1086793" y="1796611"/>
              <a:ext cx="3024472" cy="1408142"/>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126000" indent="-126000">
                <a:lnSpc>
                  <a:spcPct val="110000"/>
                </a:lnSpc>
                <a:spcBef>
                  <a:spcPct val="75000"/>
                </a:spcBef>
                <a:buSzPct val="75000"/>
                <a:buFont typeface="Wingdings 3" panose="05040102010807070707" pitchFamily="18" charset="2"/>
                <a:buChar char=""/>
              </a:pPr>
              <a:r>
                <a:rPr lang="x-none" sz="1200" b="1" u="sng">
                  <a:solidFill>
                    <a:schemeClr val="bg1"/>
                  </a:solidFill>
                </a:rPr>
                <a:t>Gestión de datos</a:t>
              </a:r>
              <a:r>
                <a:rPr lang="x-none" sz="1200" b="1">
                  <a:solidFill>
                    <a:schemeClr val="bg1"/>
                  </a:solidFill>
                </a:rPr>
                <a:t>: </a:t>
              </a:r>
              <a:r>
                <a:rPr lang="en-US" sz="1200">
                  <a:solidFill>
                    <a:schemeClr val="bg1"/>
                  </a:solidFill>
                </a:rPr>
                <a:t>l</a:t>
              </a:r>
              <a:r>
                <a:rPr lang="x-none" sz="1200">
                  <a:solidFill>
                    <a:schemeClr val="bg1"/>
                  </a:solidFill>
                </a:rPr>
                <a:t>as funciones, responsabilidades y autoridad claramente definidas para un equipo centralizado de datos del distrito de BPS pueden permitir una mayor integridad y precisión de los datos en todos los dominios de datos </a:t>
              </a:r>
              <a:r>
                <a:rPr lang="x-none" sz="1200" i="1">
                  <a:solidFill>
                    <a:schemeClr val="bg1"/>
                  </a:solidFill>
                </a:rPr>
                <a:t>[Personas, Procesos]</a:t>
              </a:r>
              <a:r>
                <a:rPr lang="en-US" sz="1200" i="1">
                  <a:solidFill>
                    <a:schemeClr val="bg1"/>
                  </a:solidFill>
                </a:rPr>
                <a:t>.</a:t>
              </a:r>
              <a:endParaRPr lang="en-US" sz="1200">
                <a:solidFill>
                  <a:schemeClr val="bg1"/>
                </a:solidFill>
              </a:endParaRPr>
            </a:p>
          </p:txBody>
        </p:sp>
        <p:sp>
          <p:nvSpPr>
            <p:cNvPr id="80" name="Freihandform 79">
              <a:extLst>
                <a:ext uri="{C183D7F6-B498-43B3-948B-1728B52AA6E4}">
                  <adec:decorative xmlns:adec="http://schemas.microsoft.com/office/drawing/2017/decorative" val="1"/>
                </a:ext>
              </a:extLst>
            </p:cNvPr>
            <p:cNvSpPr>
              <a:spLocks noChangeArrowheads="1"/>
            </p:cNvSpPr>
            <p:nvPr/>
          </p:nvSpPr>
          <p:spPr bwMode="auto">
            <a:xfrm>
              <a:off x="6164512" y="2001839"/>
              <a:ext cx="1855376" cy="1828806"/>
            </a:xfrm>
            <a:custGeom>
              <a:avLst/>
              <a:gdLst>
                <a:gd name="connsiteX0" fmla="*/ 0 w 1676767"/>
                <a:gd name="connsiteY0" fmla="*/ 0 h 1678140"/>
                <a:gd name="connsiteX1" fmla="*/ 143521 w 1676767"/>
                <a:gd name="connsiteY1" fmla="*/ 7253 h 1678140"/>
                <a:gd name="connsiteX2" fmla="*/ 1669518 w 1676767"/>
                <a:gd name="connsiteY2" fmla="*/ 1534479 h 1678140"/>
                <a:gd name="connsiteX3" fmla="*/ 1676767 w 1676767"/>
                <a:gd name="connsiteY3" fmla="*/ 1678140 h 1678140"/>
                <a:gd name="connsiteX4" fmla="*/ 0 w 1676767"/>
                <a:gd name="connsiteY4" fmla="*/ 1678140 h 1678140"/>
                <a:gd name="connsiteX5" fmla="*/ 0 w 1676767"/>
                <a:gd name="connsiteY5" fmla="*/ 0 h 167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767" h="1678140">
                  <a:moveTo>
                    <a:pt x="0" y="0"/>
                  </a:moveTo>
                  <a:lnTo>
                    <a:pt x="143521" y="7253"/>
                  </a:lnTo>
                  <a:cubicBezTo>
                    <a:pt x="948137" y="89032"/>
                    <a:pt x="1587806" y="729216"/>
                    <a:pt x="1669518" y="1534479"/>
                  </a:cubicBezTo>
                  <a:lnTo>
                    <a:pt x="1676767" y="1678140"/>
                  </a:lnTo>
                  <a:lnTo>
                    <a:pt x="0" y="1678140"/>
                  </a:lnTo>
                  <a:lnTo>
                    <a:pt x="0" y="0"/>
                  </a:lnTo>
                  <a:close/>
                </a:path>
              </a:pathLst>
            </a:custGeom>
            <a:solidFill>
              <a:schemeClr val="bg1">
                <a:lumMod val="20000"/>
                <a:lumOff val="80000"/>
              </a:schemeClr>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252000" tIns="288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marL="228600" indent="-228600">
                <a:lnSpc>
                  <a:spcPct val="120000"/>
                </a:lnSpc>
                <a:spcBef>
                  <a:spcPct val="30000"/>
                </a:spcBef>
                <a:buFont typeface="Wingdings 2" panose="05020102010507070707" pitchFamily="18" charset="2"/>
                <a:buChar char="¾"/>
                <a:defRPr/>
              </a:pPr>
              <a:endParaRPr lang="en-GB" sz="1600" b="1">
                <a:solidFill>
                  <a:srgbClr val="000000"/>
                </a:solidFill>
                <a:latin typeface="+mj-lt"/>
              </a:endParaRPr>
            </a:p>
          </p:txBody>
        </p:sp>
        <p:sp>
          <p:nvSpPr>
            <p:cNvPr id="37" name="Freeform: Shape 36">
              <a:extLst>
                <a:ext uri="{FF2B5EF4-FFF2-40B4-BE49-F238E27FC236}">
                  <a16:creationId xmlns:a16="http://schemas.microsoft.com/office/drawing/2014/main" id="{9A68ACBE-0850-4330-B6C2-C417D512237F}"/>
                </a:ext>
                <a:ext uri="{C183D7F6-B498-43B3-948B-1728B52AA6E4}">
                  <adec:decorative xmlns:adec="http://schemas.microsoft.com/office/drawing/2017/decorative" val="1"/>
                </a:ext>
              </a:extLst>
            </p:cNvPr>
            <p:cNvSpPr>
              <a:spLocks/>
            </p:cNvSpPr>
            <p:nvPr/>
          </p:nvSpPr>
          <p:spPr>
            <a:xfrm rot="18762783" flipH="1">
              <a:off x="7779095" y="292937"/>
              <a:ext cx="3538381" cy="4145910"/>
            </a:xfrm>
            <a:custGeom>
              <a:avLst/>
              <a:gdLst>
                <a:gd name="connsiteX0" fmla="*/ 2401011 w 3538381"/>
                <a:gd name="connsiteY0" fmla="*/ 79876 h 4145910"/>
                <a:gd name="connsiteX1" fmla="*/ 2385881 w 3538381"/>
                <a:gd name="connsiteY1" fmla="*/ 96266 h 4145910"/>
                <a:gd name="connsiteX2" fmla="*/ 80994 w 3538381"/>
                <a:gd name="connsiteY2" fmla="*/ 2592906 h 4145910"/>
                <a:gd name="connsiteX3" fmla="*/ 65863 w 3538381"/>
                <a:gd name="connsiteY3" fmla="*/ 2609296 h 4145910"/>
                <a:gd name="connsiteX4" fmla="*/ 79876 w 3538381"/>
                <a:gd name="connsiteY4" fmla="*/ 2960181 h 4145910"/>
                <a:gd name="connsiteX5" fmla="*/ 96266 w 3538381"/>
                <a:gd name="connsiteY5" fmla="*/ 2975312 h 4145910"/>
                <a:gd name="connsiteX6" fmla="*/ 496503 w 3538381"/>
                <a:gd name="connsiteY6" fmla="*/ 3344809 h 4145910"/>
                <a:gd name="connsiteX7" fmla="*/ 1286500 w 3538381"/>
                <a:gd name="connsiteY7" fmla="*/ 4074131 h 4145910"/>
                <a:gd name="connsiteX8" fmla="*/ 1668906 w 3538381"/>
                <a:gd name="connsiteY8" fmla="*/ 4058859 h 4145910"/>
                <a:gd name="connsiteX9" fmla="*/ 3538381 w 3538381"/>
                <a:gd name="connsiteY9" fmla="*/ 2033854 h 4145910"/>
                <a:gd name="connsiteX10" fmla="*/ 3400761 w 3538381"/>
                <a:gd name="connsiteY10" fmla="*/ 1861561 h 4145910"/>
                <a:gd name="connsiteX11" fmla="*/ 3001486 w 3538381"/>
                <a:gd name="connsiteY11" fmla="*/ 823331 h 4145910"/>
                <a:gd name="connsiteX12" fmla="*/ 2988629 w 3538381"/>
                <a:gd name="connsiteY12" fmla="*/ 640306 h 4145910"/>
                <a:gd name="connsiteX13" fmla="*/ 3180316 w 3538381"/>
                <a:gd name="connsiteY13" fmla="*/ 640306 h 4145910"/>
                <a:gd name="connsiteX14" fmla="*/ 3180316 w 3538381"/>
                <a:gd name="connsiteY14" fmla="*/ 814169 h 4145910"/>
                <a:gd name="connsiteX15" fmla="*/ 3528041 w 3538381"/>
                <a:gd name="connsiteY15" fmla="*/ 466444 h 4145910"/>
                <a:gd name="connsiteX16" fmla="*/ 3180316 w 3538381"/>
                <a:gd name="connsiteY16" fmla="*/ 118718 h 4145910"/>
                <a:gd name="connsiteX17" fmla="*/ 3180316 w 3538381"/>
                <a:gd name="connsiteY17" fmla="*/ 292581 h 4145910"/>
                <a:gd name="connsiteX18" fmla="*/ 2997476 w 3538381"/>
                <a:gd name="connsiteY18" fmla="*/ 292581 h 4145910"/>
                <a:gd name="connsiteX19" fmla="*/ 2768286 w 3538381"/>
                <a:gd name="connsiteY19" fmla="*/ 80994 h 4145910"/>
                <a:gd name="connsiteX20" fmla="*/ 2751896 w 3538381"/>
                <a:gd name="connsiteY20" fmla="*/ 65863 h 4145910"/>
                <a:gd name="connsiteX21" fmla="*/ 2401011 w 3538381"/>
                <a:gd name="connsiteY21" fmla="*/ 79876 h 41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8381" h="4145910">
                  <a:moveTo>
                    <a:pt x="2401011" y="79876"/>
                  </a:moveTo>
                  <a:lnTo>
                    <a:pt x="2385881" y="96266"/>
                  </a:lnTo>
                  <a:lnTo>
                    <a:pt x="80994" y="2592906"/>
                  </a:lnTo>
                  <a:lnTo>
                    <a:pt x="65863" y="2609296"/>
                  </a:lnTo>
                  <a:cubicBezTo>
                    <a:pt x="-27162" y="2710060"/>
                    <a:pt x="-20888" y="2867156"/>
                    <a:pt x="79876" y="2960181"/>
                  </a:cubicBezTo>
                  <a:lnTo>
                    <a:pt x="96266" y="2975312"/>
                  </a:lnTo>
                  <a:lnTo>
                    <a:pt x="496503" y="3344809"/>
                  </a:lnTo>
                  <a:lnTo>
                    <a:pt x="1286500" y="4074131"/>
                  </a:lnTo>
                  <a:cubicBezTo>
                    <a:pt x="1396316" y="4175512"/>
                    <a:pt x="1567525" y="4168675"/>
                    <a:pt x="1668906" y="4058859"/>
                  </a:cubicBezTo>
                  <a:lnTo>
                    <a:pt x="3538381" y="2033854"/>
                  </a:lnTo>
                  <a:lnTo>
                    <a:pt x="3400761" y="1861561"/>
                  </a:lnTo>
                  <a:cubicBezTo>
                    <a:pt x="3176391" y="1549675"/>
                    <a:pt x="3042792" y="1191026"/>
                    <a:pt x="3001486" y="823331"/>
                  </a:cubicBezTo>
                  <a:lnTo>
                    <a:pt x="2988629" y="640306"/>
                  </a:lnTo>
                  <a:lnTo>
                    <a:pt x="3180316" y="640306"/>
                  </a:lnTo>
                  <a:lnTo>
                    <a:pt x="3180316" y="814169"/>
                  </a:lnTo>
                  <a:lnTo>
                    <a:pt x="3528041" y="466444"/>
                  </a:lnTo>
                  <a:lnTo>
                    <a:pt x="3180316" y="118718"/>
                  </a:lnTo>
                  <a:lnTo>
                    <a:pt x="3180316" y="292581"/>
                  </a:lnTo>
                  <a:lnTo>
                    <a:pt x="2997476" y="292581"/>
                  </a:lnTo>
                  <a:lnTo>
                    <a:pt x="2768286" y="80994"/>
                  </a:lnTo>
                  <a:lnTo>
                    <a:pt x="2751896" y="65863"/>
                  </a:lnTo>
                  <a:cubicBezTo>
                    <a:pt x="2651132" y="-27162"/>
                    <a:pt x="2494037" y="-20888"/>
                    <a:pt x="2401011" y="79876"/>
                  </a:cubicBezTo>
                  <a:close/>
                </a:path>
              </a:pathLst>
            </a:custGeom>
            <a:solidFill>
              <a:schemeClr val="tx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a:defRPr/>
              </a:pPr>
              <a:endParaRPr lang="en-GB" sz="1400" b="1">
                <a:solidFill>
                  <a:srgbClr val="E6E6E6"/>
                </a:solidFill>
                <a:latin typeface="Arial"/>
              </a:endParaRPr>
            </a:p>
          </p:txBody>
        </p:sp>
        <p:sp>
          <p:nvSpPr>
            <p:cNvPr id="31" name="Oval 4"/>
            <p:cNvSpPr>
              <a:spLocks noChangeArrowheads="1"/>
            </p:cNvSpPr>
            <p:nvPr/>
          </p:nvSpPr>
          <p:spPr bwMode="auto">
            <a:xfrm>
              <a:off x="6407056" y="2139088"/>
              <a:ext cx="460153" cy="453192"/>
            </a:xfrm>
            <a:prstGeom prst="ellipse">
              <a:avLst/>
            </a:prstGeom>
            <a:solidFill>
              <a:schemeClr val="tx2"/>
            </a:solidFill>
            <a:ln w="19050">
              <a:solidFill>
                <a:srgbClr val="FFFFFF"/>
              </a:solidFill>
              <a:round/>
              <a:headEnd/>
              <a:tailEnd/>
            </a:ln>
          </p:spPr>
          <p:txBody>
            <a:bodyPr wrap="none" lIns="36000" tIns="36000" rIns="36000" bIns="36000" anchor="ctr"/>
            <a:lstStyle>
              <a:defPPr>
                <a:defRPr lang="en-GB"/>
              </a:defPPr>
              <a:lvl1pPr algn="l" rtl="0" fontAlgn="base">
                <a:spcBef>
                  <a:spcPct val="0"/>
                </a:spcBef>
                <a:spcAft>
                  <a:spcPct val="0"/>
                </a:spcAft>
                <a:defRPr sz="1000" kern="1200">
                  <a:solidFill>
                    <a:schemeClr val="tx1"/>
                  </a:solidFill>
                  <a:latin typeface="Arial" charset="0"/>
                  <a:ea typeface="+mn-ea"/>
                  <a:cs typeface="+mn-cs"/>
                </a:defRPr>
              </a:lvl1pPr>
              <a:lvl2pPr marL="457200" algn="l" rtl="0" fontAlgn="base">
                <a:spcBef>
                  <a:spcPct val="0"/>
                </a:spcBef>
                <a:spcAft>
                  <a:spcPct val="0"/>
                </a:spcAft>
                <a:defRPr sz="1000" kern="1200">
                  <a:solidFill>
                    <a:schemeClr val="tx1"/>
                  </a:solidFill>
                  <a:latin typeface="Arial" charset="0"/>
                  <a:ea typeface="+mn-ea"/>
                  <a:cs typeface="+mn-cs"/>
                </a:defRPr>
              </a:lvl2pPr>
              <a:lvl3pPr marL="914400" algn="l" rtl="0" fontAlgn="base">
                <a:spcBef>
                  <a:spcPct val="0"/>
                </a:spcBef>
                <a:spcAft>
                  <a:spcPct val="0"/>
                </a:spcAft>
                <a:defRPr sz="1000" kern="1200">
                  <a:solidFill>
                    <a:schemeClr val="tx1"/>
                  </a:solidFill>
                  <a:latin typeface="Arial" charset="0"/>
                  <a:ea typeface="+mn-ea"/>
                  <a:cs typeface="+mn-cs"/>
                </a:defRPr>
              </a:lvl3pPr>
              <a:lvl4pPr marL="1371600" algn="l" rtl="0" fontAlgn="base">
                <a:spcBef>
                  <a:spcPct val="0"/>
                </a:spcBef>
                <a:spcAft>
                  <a:spcPct val="0"/>
                </a:spcAft>
                <a:defRPr sz="1000" kern="1200">
                  <a:solidFill>
                    <a:schemeClr val="tx1"/>
                  </a:solidFill>
                  <a:latin typeface="Arial" charset="0"/>
                  <a:ea typeface="+mn-ea"/>
                  <a:cs typeface="+mn-cs"/>
                </a:defRPr>
              </a:lvl4pPr>
              <a:lvl5pPr marL="1828800" algn="l" rtl="0" fontAlgn="base">
                <a:spcBef>
                  <a:spcPct val="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a:lstStyle>
            <a:p>
              <a:pPr algn="ctr" fontAlgn="auto">
                <a:spcBef>
                  <a:spcPts val="0"/>
                </a:spcBef>
                <a:spcAft>
                  <a:spcPts val="0"/>
                </a:spcAft>
                <a:defRPr/>
              </a:pPr>
              <a:r>
                <a:rPr lang="x-none" sz="1800" b="1" kern="0">
                  <a:solidFill>
                    <a:schemeClr val="bg2"/>
                  </a:solidFill>
                </a:rPr>
                <a:t> 2 </a:t>
              </a:r>
            </a:p>
          </p:txBody>
        </p:sp>
        <p:pic>
          <p:nvPicPr>
            <p:cNvPr id="34" name="Graphic 33">
              <a:extLst>
                <a:ext uri="{FF2B5EF4-FFF2-40B4-BE49-F238E27FC236}">
                  <a16:creationId xmlns:a16="http://schemas.microsoft.com/office/drawing/2014/main" id="{3A94DB5C-7552-497F-9164-3C8831A1A864}"/>
                </a:ex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761837" y="2591928"/>
              <a:ext cx="461665" cy="454681"/>
            </a:xfrm>
            <a:prstGeom prst="rect">
              <a:avLst/>
            </a:prstGeom>
          </p:spPr>
        </p:pic>
        <p:sp>
          <p:nvSpPr>
            <p:cNvPr id="65" name="txt"/>
            <p:cNvSpPr>
              <a:spLocks/>
            </p:cNvSpPr>
            <p:nvPr/>
          </p:nvSpPr>
          <p:spPr>
            <a:xfrm>
              <a:off x="6775872" y="3057294"/>
              <a:ext cx="1004413" cy="184666"/>
            </a:xfrm>
            <a:prstGeom prst="rect">
              <a:avLst/>
            </a:prstGeom>
            <a:noFill/>
            <a:ln w="9525">
              <a:noFill/>
            </a:ln>
            <a:extLst>
              <a:ext uri="{909E8E84-426E-40DD-AFC4-6F175D3DCCD1}">
                <a14:hiddenFill xmlns:a14="http://schemas.microsoft.com/office/drawing/2010/main">
                  <a:solidFill>
                    <a:srgbClr val="0000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fontAlgn="base">
                <a:spcBef>
                  <a:spcPct val="0"/>
                </a:spcBef>
                <a:spcAft>
                  <a:spcPct val="0"/>
                </a:spcAft>
              </a:pPr>
              <a:r>
                <a:rPr lang="x-none" sz="1200" b="1">
                  <a:solidFill>
                    <a:srgbClr val="4B4B4B"/>
                  </a:solidFill>
                  <a:latin typeface="+mj-lt"/>
                </a:rPr>
                <a:t>Auditoría interna</a:t>
              </a:r>
            </a:p>
          </p:txBody>
        </p:sp>
        <p:sp>
          <p:nvSpPr>
            <p:cNvPr id="40" name="Rectangle 5">
              <a:extLst>
                <a:ext uri="{FF2B5EF4-FFF2-40B4-BE49-F238E27FC236}">
                  <a16:creationId xmlns:a16="http://schemas.microsoft.com/office/drawing/2014/main" id="{F6D29934-3FC5-4B1F-89AE-44A243B7F064}"/>
                </a:ext>
              </a:extLst>
            </p:cNvPr>
            <p:cNvSpPr/>
            <p:nvPr/>
          </p:nvSpPr>
          <p:spPr>
            <a:xfrm>
              <a:off x="8218510" y="1541163"/>
              <a:ext cx="3024472" cy="2017540"/>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126000" indent="-126000">
                <a:lnSpc>
                  <a:spcPct val="110000"/>
                </a:lnSpc>
                <a:spcBef>
                  <a:spcPct val="75000"/>
                </a:spcBef>
                <a:buSzPct val="75000"/>
                <a:buFont typeface="Wingdings 3" panose="05040102010807070707" pitchFamily="18" charset="2"/>
                <a:buChar char=""/>
              </a:pPr>
              <a:r>
                <a:rPr lang="x-none" sz="1200" b="1" u="sng">
                  <a:solidFill>
                    <a:schemeClr val="bg1"/>
                  </a:solidFill>
                </a:rPr>
                <a:t>Auditoría interna</a:t>
              </a:r>
              <a:r>
                <a:rPr lang="x-none" sz="1200" b="1">
                  <a:solidFill>
                    <a:schemeClr val="bg1"/>
                  </a:solidFill>
                </a:rPr>
                <a:t>: </a:t>
              </a:r>
              <a:r>
                <a:rPr lang="en-US" sz="1200">
                  <a:solidFill>
                    <a:schemeClr val="bg1"/>
                  </a:solidFill>
                </a:rPr>
                <a:t>u</a:t>
              </a:r>
              <a:r>
                <a:rPr lang="x-none" sz="1200">
                  <a:solidFill>
                    <a:schemeClr val="bg1"/>
                  </a:solidFill>
                </a:rPr>
                <a:t>na nueva función formal de Auditoría interna de BPS (distinta del equipo de datos de BPS existente) puede permitir que el distrito controle mejor la eficiencia de los procesos, la eficacia de los controles internos y la calidad de los datos, especialmente en relación con los datos que informan la acción o se informan externamente </a:t>
              </a:r>
              <a:r>
                <a:rPr lang="x-none" sz="1200" i="1">
                  <a:solidFill>
                    <a:schemeClr val="bg1"/>
                  </a:solidFill>
                </a:rPr>
                <a:t>[Personas, Proceso]</a:t>
              </a:r>
              <a:r>
                <a:rPr lang="en-US" sz="1200" i="1">
                  <a:solidFill>
                    <a:schemeClr val="bg1"/>
                  </a:solidFill>
                </a:rPr>
                <a:t>.</a:t>
              </a:r>
              <a:endParaRPr lang="en-US" sz="1200">
                <a:solidFill>
                  <a:schemeClr val="bg1"/>
                </a:solidFill>
              </a:endParaRPr>
            </a:p>
          </p:txBody>
        </p:sp>
        <p:sp>
          <p:nvSpPr>
            <p:cNvPr id="74" name="Freihandform 73">
              <a:extLst>
                <a:ext uri="{C183D7F6-B498-43B3-948B-1728B52AA6E4}">
                  <adec:decorative xmlns:adec="http://schemas.microsoft.com/office/drawing/2017/decorative" val="1"/>
                </a:ext>
              </a:extLst>
            </p:cNvPr>
            <p:cNvSpPr>
              <a:spLocks noChangeArrowheads="1"/>
            </p:cNvSpPr>
            <p:nvPr/>
          </p:nvSpPr>
          <p:spPr bwMode="auto">
            <a:xfrm>
              <a:off x="6164512" y="3927951"/>
              <a:ext cx="1855376" cy="1828807"/>
            </a:xfrm>
            <a:custGeom>
              <a:avLst/>
              <a:gdLst>
                <a:gd name="connsiteX0" fmla="*/ 0 w 1676767"/>
                <a:gd name="connsiteY0" fmla="*/ 0 h 1678141"/>
                <a:gd name="connsiteX1" fmla="*/ 1676767 w 1676767"/>
                <a:gd name="connsiteY1" fmla="*/ 0 h 1678141"/>
                <a:gd name="connsiteX2" fmla="*/ 1669518 w 1676767"/>
                <a:gd name="connsiteY2" fmla="*/ 143661 h 1678141"/>
                <a:gd name="connsiteX3" fmla="*/ 143521 w 1676767"/>
                <a:gd name="connsiteY3" fmla="*/ 1670887 h 1678141"/>
                <a:gd name="connsiteX4" fmla="*/ 0 w 1676767"/>
                <a:gd name="connsiteY4" fmla="*/ 1678141 h 1678141"/>
                <a:gd name="connsiteX5" fmla="*/ 0 w 1676767"/>
                <a:gd name="connsiteY5" fmla="*/ 0 h 167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767" h="1678141">
                  <a:moveTo>
                    <a:pt x="0" y="0"/>
                  </a:moveTo>
                  <a:lnTo>
                    <a:pt x="1676767" y="0"/>
                  </a:lnTo>
                  <a:lnTo>
                    <a:pt x="1669518" y="143661"/>
                  </a:lnTo>
                  <a:cubicBezTo>
                    <a:pt x="1587806" y="948924"/>
                    <a:pt x="948137" y="1589109"/>
                    <a:pt x="143521" y="1670887"/>
                  </a:cubicBezTo>
                  <a:lnTo>
                    <a:pt x="0" y="1678141"/>
                  </a:lnTo>
                  <a:lnTo>
                    <a:pt x="0" y="0"/>
                  </a:lnTo>
                  <a:close/>
                </a:path>
              </a:pathLst>
            </a:custGeom>
            <a:solidFill>
              <a:schemeClr val="bg1">
                <a:lumMod val="20000"/>
                <a:lumOff val="80000"/>
              </a:schemeClr>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252000" tIns="288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marL="228600" indent="-228600">
                <a:lnSpc>
                  <a:spcPct val="120000"/>
                </a:lnSpc>
                <a:spcBef>
                  <a:spcPct val="30000"/>
                </a:spcBef>
                <a:buFont typeface="Wingdings 2" panose="05020102010507070707" pitchFamily="18" charset="2"/>
                <a:buChar char="¾"/>
                <a:defRPr/>
              </a:pPr>
              <a:endParaRPr lang="en-GB" sz="1600" b="1">
                <a:solidFill>
                  <a:srgbClr val="000000"/>
                </a:solidFill>
                <a:latin typeface="+mj-lt"/>
              </a:endParaRPr>
            </a:p>
          </p:txBody>
        </p:sp>
        <p:sp>
          <p:nvSpPr>
            <p:cNvPr id="38" name="Freeform: Shape 37">
              <a:extLst>
                <a:ext uri="{FF2B5EF4-FFF2-40B4-BE49-F238E27FC236}">
                  <a16:creationId xmlns:a16="http://schemas.microsoft.com/office/drawing/2014/main" id="{91509D43-F454-48C0-9154-0FC7DE5099C0}"/>
                </a:ext>
                <a:ext uri="{C183D7F6-B498-43B3-948B-1728B52AA6E4}">
                  <adec:decorative xmlns:adec="http://schemas.microsoft.com/office/drawing/2017/decorative" val="1"/>
                </a:ext>
              </a:extLst>
            </p:cNvPr>
            <p:cNvSpPr>
              <a:spLocks/>
            </p:cNvSpPr>
            <p:nvPr/>
          </p:nvSpPr>
          <p:spPr>
            <a:xfrm rot="2837217" flipH="1" flipV="1">
              <a:off x="7776147" y="3319804"/>
              <a:ext cx="3541427" cy="4146979"/>
            </a:xfrm>
            <a:custGeom>
              <a:avLst/>
              <a:gdLst>
                <a:gd name="connsiteX0" fmla="*/ 3541427 w 3541427"/>
                <a:gd name="connsiteY0" fmla="*/ 2030555 h 4145910"/>
                <a:gd name="connsiteX1" fmla="*/ 1668906 w 3541427"/>
                <a:gd name="connsiteY1" fmla="*/ 4058859 h 4145910"/>
                <a:gd name="connsiteX2" fmla="*/ 1286501 w 3541427"/>
                <a:gd name="connsiteY2" fmla="*/ 4074131 h 4145910"/>
                <a:gd name="connsiteX3" fmla="*/ 496504 w 3541427"/>
                <a:gd name="connsiteY3" fmla="*/ 3344809 h 4145910"/>
                <a:gd name="connsiteX4" fmla="*/ 96266 w 3541427"/>
                <a:gd name="connsiteY4" fmla="*/ 2975312 h 4145910"/>
                <a:gd name="connsiteX5" fmla="*/ 79877 w 3541427"/>
                <a:gd name="connsiteY5" fmla="*/ 2960181 h 4145910"/>
                <a:gd name="connsiteX6" fmla="*/ 65864 w 3541427"/>
                <a:gd name="connsiteY6" fmla="*/ 2609296 h 4145910"/>
                <a:gd name="connsiteX7" fmla="*/ 80994 w 3541427"/>
                <a:gd name="connsiteY7" fmla="*/ 2592906 h 4145910"/>
                <a:gd name="connsiteX8" fmla="*/ 2385881 w 3541427"/>
                <a:gd name="connsiteY8" fmla="*/ 96266 h 4145910"/>
                <a:gd name="connsiteX9" fmla="*/ 2401012 w 3541427"/>
                <a:gd name="connsiteY9" fmla="*/ 79876 h 4145910"/>
                <a:gd name="connsiteX10" fmla="*/ 2751897 w 3541427"/>
                <a:gd name="connsiteY10" fmla="*/ 65863 h 4145910"/>
                <a:gd name="connsiteX11" fmla="*/ 2768287 w 3541427"/>
                <a:gd name="connsiteY11" fmla="*/ 80994 h 4145910"/>
                <a:gd name="connsiteX12" fmla="*/ 3000098 w 3541427"/>
                <a:gd name="connsiteY12" fmla="*/ 295001 h 4145910"/>
                <a:gd name="connsiteX13" fmla="*/ 3193079 w 3541427"/>
                <a:gd name="connsiteY13" fmla="*/ 295001 h 4145910"/>
                <a:gd name="connsiteX14" fmla="*/ 3193079 w 3541427"/>
                <a:gd name="connsiteY14" fmla="*/ 121138 h 4145910"/>
                <a:gd name="connsiteX15" fmla="*/ 3540804 w 3541427"/>
                <a:gd name="connsiteY15" fmla="*/ 468864 h 4145910"/>
                <a:gd name="connsiteX16" fmla="*/ 3193079 w 3541427"/>
                <a:gd name="connsiteY16" fmla="*/ 816589 h 4145910"/>
                <a:gd name="connsiteX17" fmla="*/ 3193079 w 3541427"/>
                <a:gd name="connsiteY17" fmla="*/ 642726 h 4145910"/>
                <a:gd name="connsiteX18" fmla="*/ 3010378 w 3541427"/>
                <a:gd name="connsiteY18" fmla="*/ 642726 h 4145910"/>
                <a:gd name="connsiteX19" fmla="*/ 3010162 w 3541427"/>
                <a:gd name="connsiteY19" fmla="*/ 658873 h 4145910"/>
                <a:gd name="connsiteX20" fmla="*/ 3422392 w 3541427"/>
                <a:gd name="connsiteY20" fmla="*/ 1881530 h 41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41427" h="4145910">
                  <a:moveTo>
                    <a:pt x="3541427" y="2030555"/>
                  </a:moveTo>
                  <a:lnTo>
                    <a:pt x="1668906" y="4058859"/>
                  </a:lnTo>
                  <a:cubicBezTo>
                    <a:pt x="1567525" y="4168675"/>
                    <a:pt x="1396316" y="4175512"/>
                    <a:pt x="1286501" y="4074131"/>
                  </a:cubicBezTo>
                  <a:lnTo>
                    <a:pt x="496504" y="3344809"/>
                  </a:lnTo>
                  <a:lnTo>
                    <a:pt x="96266" y="2975312"/>
                  </a:lnTo>
                  <a:lnTo>
                    <a:pt x="79877" y="2960181"/>
                  </a:lnTo>
                  <a:cubicBezTo>
                    <a:pt x="-20888" y="2867156"/>
                    <a:pt x="-27162" y="2710060"/>
                    <a:pt x="65864" y="2609296"/>
                  </a:cubicBezTo>
                  <a:lnTo>
                    <a:pt x="80994" y="2592906"/>
                  </a:lnTo>
                  <a:lnTo>
                    <a:pt x="2385881" y="96266"/>
                  </a:lnTo>
                  <a:lnTo>
                    <a:pt x="2401012" y="79876"/>
                  </a:lnTo>
                  <a:cubicBezTo>
                    <a:pt x="2494037" y="-20888"/>
                    <a:pt x="2651133" y="-27162"/>
                    <a:pt x="2751897" y="65863"/>
                  </a:cubicBezTo>
                  <a:lnTo>
                    <a:pt x="2768287" y="80994"/>
                  </a:lnTo>
                  <a:lnTo>
                    <a:pt x="3000098" y="295001"/>
                  </a:lnTo>
                  <a:lnTo>
                    <a:pt x="3193079" y="295001"/>
                  </a:lnTo>
                  <a:lnTo>
                    <a:pt x="3193079" y="121138"/>
                  </a:lnTo>
                  <a:lnTo>
                    <a:pt x="3540804" y="468864"/>
                  </a:lnTo>
                  <a:lnTo>
                    <a:pt x="3193079" y="816589"/>
                  </a:lnTo>
                  <a:lnTo>
                    <a:pt x="3193079" y="642726"/>
                  </a:lnTo>
                  <a:lnTo>
                    <a:pt x="3010378" y="642726"/>
                  </a:lnTo>
                  <a:lnTo>
                    <a:pt x="3010162" y="658873"/>
                  </a:lnTo>
                  <a:cubicBezTo>
                    <a:pt x="3022411" y="1090146"/>
                    <a:pt x="3160627" y="1517664"/>
                    <a:pt x="3422392" y="1881530"/>
                  </a:cubicBezTo>
                  <a:close/>
                </a:path>
              </a:pathLst>
            </a:custGeom>
            <a:solidFill>
              <a:schemeClr val="tx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a:defRPr/>
              </a:pPr>
              <a:endParaRPr lang="en-GB" sz="1400" b="1">
                <a:solidFill>
                  <a:srgbClr val="E6E6E6"/>
                </a:solidFill>
                <a:latin typeface="Arial"/>
              </a:endParaRPr>
            </a:p>
          </p:txBody>
        </p:sp>
        <p:sp>
          <p:nvSpPr>
            <p:cNvPr id="33" name="Oval 4"/>
            <p:cNvSpPr>
              <a:spLocks noChangeArrowheads="1"/>
            </p:cNvSpPr>
            <p:nvPr/>
          </p:nvSpPr>
          <p:spPr bwMode="auto">
            <a:xfrm>
              <a:off x="6412286" y="5135126"/>
              <a:ext cx="460153" cy="453192"/>
            </a:xfrm>
            <a:prstGeom prst="ellipse">
              <a:avLst/>
            </a:prstGeom>
            <a:solidFill>
              <a:schemeClr val="tx2"/>
            </a:solidFill>
            <a:ln w="19050">
              <a:solidFill>
                <a:srgbClr val="FFFFFF"/>
              </a:solidFill>
              <a:round/>
              <a:headEnd/>
              <a:tailEnd/>
            </a:ln>
          </p:spPr>
          <p:txBody>
            <a:bodyPr wrap="none" lIns="36000" tIns="36000" rIns="36000" bIns="36000" anchor="ctr"/>
            <a:lstStyle>
              <a:defPPr>
                <a:defRPr lang="en-GB"/>
              </a:defPPr>
              <a:lvl1pPr algn="l" rtl="0" fontAlgn="base">
                <a:spcBef>
                  <a:spcPct val="0"/>
                </a:spcBef>
                <a:spcAft>
                  <a:spcPct val="0"/>
                </a:spcAft>
                <a:defRPr sz="1000" kern="1200">
                  <a:solidFill>
                    <a:schemeClr val="tx1"/>
                  </a:solidFill>
                  <a:latin typeface="Arial" charset="0"/>
                  <a:ea typeface="+mn-ea"/>
                  <a:cs typeface="+mn-cs"/>
                </a:defRPr>
              </a:lvl1pPr>
              <a:lvl2pPr marL="457200" algn="l" rtl="0" fontAlgn="base">
                <a:spcBef>
                  <a:spcPct val="0"/>
                </a:spcBef>
                <a:spcAft>
                  <a:spcPct val="0"/>
                </a:spcAft>
                <a:defRPr sz="1000" kern="1200">
                  <a:solidFill>
                    <a:schemeClr val="tx1"/>
                  </a:solidFill>
                  <a:latin typeface="Arial" charset="0"/>
                  <a:ea typeface="+mn-ea"/>
                  <a:cs typeface="+mn-cs"/>
                </a:defRPr>
              </a:lvl2pPr>
              <a:lvl3pPr marL="914400" algn="l" rtl="0" fontAlgn="base">
                <a:spcBef>
                  <a:spcPct val="0"/>
                </a:spcBef>
                <a:spcAft>
                  <a:spcPct val="0"/>
                </a:spcAft>
                <a:defRPr sz="1000" kern="1200">
                  <a:solidFill>
                    <a:schemeClr val="tx1"/>
                  </a:solidFill>
                  <a:latin typeface="Arial" charset="0"/>
                  <a:ea typeface="+mn-ea"/>
                  <a:cs typeface="+mn-cs"/>
                </a:defRPr>
              </a:lvl3pPr>
              <a:lvl4pPr marL="1371600" algn="l" rtl="0" fontAlgn="base">
                <a:spcBef>
                  <a:spcPct val="0"/>
                </a:spcBef>
                <a:spcAft>
                  <a:spcPct val="0"/>
                </a:spcAft>
                <a:defRPr sz="1000" kern="1200">
                  <a:solidFill>
                    <a:schemeClr val="tx1"/>
                  </a:solidFill>
                  <a:latin typeface="Arial" charset="0"/>
                  <a:ea typeface="+mn-ea"/>
                  <a:cs typeface="+mn-cs"/>
                </a:defRPr>
              </a:lvl4pPr>
              <a:lvl5pPr marL="1828800" algn="l" rtl="0" fontAlgn="base">
                <a:spcBef>
                  <a:spcPct val="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a:lstStyle>
            <a:p>
              <a:pPr algn="ctr" fontAlgn="auto">
                <a:spcBef>
                  <a:spcPts val="0"/>
                </a:spcBef>
                <a:spcAft>
                  <a:spcPts val="0"/>
                </a:spcAft>
                <a:defRPr/>
              </a:pPr>
              <a:r>
                <a:rPr lang="x-none" sz="1800" b="1" kern="0">
                  <a:solidFill>
                    <a:schemeClr val="bg2"/>
                  </a:solidFill>
                </a:rPr>
                <a:t> 3 </a:t>
              </a:r>
            </a:p>
          </p:txBody>
        </p:sp>
        <p:pic>
          <p:nvPicPr>
            <p:cNvPr id="43" name="Graphic 42">
              <a:extLst>
                <a:ext uri="{FF2B5EF4-FFF2-40B4-BE49-F238E27FC236}">
                  <a16:creationId xmlns:a16="http://schemas.microsoft.com/office/drawing/2014/main" id="{38179F32-1F61-4278-B2FE-E5AEB46CAD95}"/>
                </a:ext>
                <a:ext uri="{C183D7F6-B498-43B3-948B-1728B52AA6E4}">
                  <adec:decorative xmlns:adec="http://schemas.microsoft.com/office/drawing/2017/decorative" val="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827456" y="4687802"/>
              <a:ext cx="461665" cy="454681"/>
            </a:xfrm>
            <a:prstGeom prst="rect">
              <a:avLst/>
            </a:prstGeom>
          </p:spPr>
        </p:pic>
        <p:sp>
          <p:nvSpPr>
            <p:cNvPr id="66" name="txt"/>
            <p:cNvSpPr>
              <a:spLocks/>
            </p:cNvSpPr>
            <p:nvPr/>
          </p:nvSpPr>
          <p:spPr>
            <a:xfrm>
              <a:off x="6815197" y="4301127"/>
              <a:ext cx="1159349" cy="369332"/>
            </a:xfrm>
            <a:prstGeom prst="rect">
              <a:avLst/>
            </a:prstGeom>
            <a:noFill/>
            <a:ln w="9525">
              <a:noFill/>
            </a:ln>
            <a:extLst>
              <a:ext uri="{909E8E84-426E-40DD-AFC4-6F175D3DCCD1}">
                <a14:hiddenFill xmlns:a14="http://schemas.microsoft.com/office/drawing/2010/main">
                  <a:solidFill>
                    <a:srgbClr val="0000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fontAlgn="base">
                <a:spcBef>
                  <a:spcPct val="0"/>
                </a:spcBef>
                <a:spcAft>
                  <a:spcPct val="0"/>
                </a:spcAft>
              </a:pPr>
              <a:r>
                <a:rPr lang="x-none" sz="1200" b="1">
                  <a:solidFill>
                    <a:srgbClr val="4B4B4B"/>
                  </a:solidFill>
                  <a:latin typeface="+mj-lt"/>
                </a:rPr>
                <a:t>Comunicación </a:t>
              </a:r>
              <a:br>
                <a:rPr lang="en-US" sz="1200" b="1">
                  <a:solidFill>
                    <a:srgbClr val="4B4B4B"/>
                  </a:solidFill>
                  <a:latin typeface="+mj-lt"/>
                </a:rPr>
              </a:br>
              <a:r>
                <a:rPr lang="x-none" sz="1200" b="1">
                  <a:solidFill>
                    <a:srgbClr val="4B4B4B"/>
                  </a:solidFill>
                  <a:latin typeface="+mj-lt"/>
                </a:rPr>
                <a:t>y capacitación</a:t>
              </a:r>
            </a:p>
          </p:txBody>
        </p:sp>
        <p:sp>
          <p:nvSpPr>
            <p:cNvPr id="41" name="Rectangle 5">
              <a:extLst>
                <a:ext uri="{FF2B5EF4-FFF2-40B4-BE49-F238E27FC236}">
                  <a16:creationId xmlns:a16="http://schemas.microsoft.com/office/drawing/2014/main" id="{05633B7B-5DE1-4CDD-A0AC-4C00E6D3771A}"/>
                </a:ext>
              </a:extLst>
            </p:cNvPr>
            <p:cNvSpPr/>
            <p:nvPr/>
          </p:nvSpPr>
          <p:spPr>
            <a:xfrm>
              <a:off x="8270658" y="4354162"/>
              <a:ext cx="3024472" cy="181440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126000" indent="-126000">
                <a:lnSpc>
                  <a:spcPct val="110000"/>
                </a:lnSpc>
                <a:spcBef>
                  <a:spcPct val="75000"/>
                </a:spcBef>
                <a:buSzPct val="75000"/>
                <a:buFont typeface="Wingdings 3" panose="05040102010807070707" pitchFamily="18" charset="2"/>
                <a:buChar char=""/>
              </a:pPr>
              <a:r>
                <a:rPr lang="x-none" sz="1200" b="1" u="sng">
                  <a:solidFill>
                    <a:schemeClr val="bg1"/>
                  </a:solidFill>
                </a:rPr>
                <a:t>Comunicación y capacitación</a:t>
              </a:r>
              <a:r>
                <a:rPr lang="x-none" sz="1200">
                  <a:solidFill>
                    <a:schemeClr val="bg1"/>
                  </a:solidFill>
                </a:rPr>
                <a:t>: </a:t>
              </a:r>
              <a:r>
                <a:rPr lang="en-US" sz="1200">
                  <a:solidFill>
                    <a:schemeClr val="bg1"/>
                  </a:solidFill>
                </a:rPr>
                <a:t>l</a:t>
              </a:r>
              <a:r>
                <a:rPr lang="x-none" sz="1200">
                  <a:solidFill>
                    <a:schemeClr val="bg1"/>
                  </a:solidFill>
                </a:rPr>
                <a:t>as políticas y los procedimientos existentes pueden implementarse mejor si hubiera una sola ubicación en el distrito para actualizar y mantener periódicamente las políticas de todo el distrito, y asignar y realizar un seguimiento de las capacitaciones pertinentes </a:t>
              </a:r>
              <a:r>
                <a:rPr lang="x-none" sz="1200" i="1">
                  <a:solidFill>
                    <a:schemeClr val="bg1"/>
                  </a:solidFill>
                </a:rPr>
                <a:t>[Personas, Proceso, Tecnología]</a:t>
              </a:r>
              <a:r>
                <a:rPr lang="en-US" sz="1200" i="1">
                  <a:solidFill>
                    <a:schemeClr val="bg1"/>
                  </a:solidFill>
                </a:rPr>
                <a:t>.</a:t>
              </a:r>
              <a:endParaRPr lang="en-US" sz="1200">
                <a:solidFill>
                  <a:schemeClr val="bg1"/>
                </a:solidFill>
              </a:endParaRPr>
            </a:p>
          </p:txBody>
        </p:sp>
        <p:sp>
          <p:nvSpPr>
            <p:cNvPr id="75" name="Freihandform 74">
              <a:extLst>
                <a:ext uri="{C183D7F6-B498-43B3-948B-1728B52AA6E4}">
                  <adec:decorative xmlns:adec="http://schemas.microsoft.com/office/drawing/2017/decorative" val="1"/>
                </a:ext>
              </a:extLst>
            </p:cNvPr>
            <p:cNvSpPr>
              <a:spLocks noChangeArrowheads="1"/>
            </p:cNvSpPr>
            <p:nvPr/>
          </p:nvSpPr>
          <p:spPr bwMode="auto">
            <a:xfrm>
              <a:off x="4239916" y="3927955"/>
              <a:ext cx="1855374" cy="1828806"/>
            </a:xfrm>
            <a:custGeom>
              <a:avLst/>
              <a:gdLst>
                <a:gd name="connsiteX0" fmla="*/ 0 w 1676765"/>
                <a:gd name="connsiteY0" fmla="*/ 0 h 1678140"/>
                <a:gd name="connsiteX1" fmla="*/ 1676765 w 1676765"/>
                <a:gd name="connsiteY1" fmla="*/ 0 h 1678140"/>
                <a:gd name="connsiteX2" fmla="*/ 1676765 w 1676765"/>
                <a:gd name="connsiteY2" fmla="*/ 1678140 h 1678140"/>
                <a:gd name="connsiteX3" fmla="*/ 1533246 w 1676765"/>
                <a:gd name="connsiteY3" fmla="*/ 1670887 h 1678140"/>
                <a:gd name="connsiteX4" fmla="*/ 7249 w 1676765"/>
                <a:gd name="connsiteY4" fmla="*/ 143661 h 1678140"/>
                <a:gd name="connsiteX5" fmla="*/ 0 w 1676765"/>
                <a:gd name="connsiteY5" fmla="*/ 0 h 167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765" h="1678140">
                  <a:moveTo>
                    <a:pt x="0" y="0"/>
                  </a:moveTo>
                  <a:lnTo>
                    <a:pt x="1676765" y="0"/>
                  </a:lnTo>
                  <a:lnTo>
                    <a:pt x="1676765" y="1678140"/>
                  </a:lnTo>
                  <a:lnTo>
                    <a:pt x="1533246" y="1670887"/>
                  </a:lnTo>
                  <a:cubicBezTo>
                    <a:pt x="728631" y="1589109"/>
                    <a:pt x="88962" y="948924"/>
                    <a:pt x="7249" y="143661"/>
                  </a:cubicBezTo>
                  <a:lnTo>
                    <a:pt x="0" y="0"/>
                  </a:lnTo>
                  <a:close/>
                </a:path>
              </a:pathLst>
            </a:custGeom>
            <a:solidFill>
              <a:schemeClr val="bg1">
                <a:lumMod val="20000"/>
                <a:lumOff val="80000"/>
              </a:schemeClr>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252000" tIns="288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marL="228600" indent="-228600">
                <a:lnSpc>
                  <a:spcPct val="120000"/>
                </a:lnSpc>
                <a:spcBef>
                  <a:spcPct val="30000"/>
                </a:spcBef>
                <a:buFont typeface="Wingdings 2" panose="05020102010507070707" pitchFamily="18" charset="2"/>
                <a:buChar char="¾"/>
                <a:defRPr/>
              </a:pPr>
              <a:endParaRPr lang="en-GB" sz="1600" b="1">
                <a:solidFill>
                  <a:srgbClr val="000000"/>
                </a:solidFill>
                <a:latin typeface="+mj-lt"/>
              </a:endParaRPr>
            </a:p>
          </p:txBody>
        </p:sp>
        <p:sp>
          <p:nvSpPr>
            <p:cNvPr id="35" name="Freeform: Shape 34">
              <a:extLst>
                <a:ext uri="{FF2B5EF4-FFF2-40B4-BE49-F238E27FC236}">
                  <a16:creationId xmlns:a16="http://schemas.microsoft.com/office/drawing/2014/main" id="{F94D6DB3-1A46-48F1-9AA8-40B245A08BB1}"/>
                </a:ext>
                <a:ext uri="{C183D7F6-B498-43B3-948B-1728B52AA6E4}">
                  <adec:decorative xmlns:adec="http://schemas.microsoft.com/office/drawing/2017/decorative" val="1"/>
                </a:ext>
              </a:extLst>
            </p:cNvPr>
            <p:cNvSpPr>
              <a:spLocks/>
            </p:cNvSpPr>
            <p:nvPr/>
          </p:nvSpPr>
          <p:spPr>
            <a:xfrm rot="18762783" flipV="1">
              <a:off x="941189" y="3319832"/>
              <a:ext cx="3541827" cy="4145909"/>
            </a:xfrm>
            <a:custGeom>
              <a:avLst/>
              <a:gdLst>
                <a:gd name="connsiteX0" fmla="*/ 1668906 w 3541827"/>
                <a:gd name="connsiteY0" fmla="*/ 4058859 h 4145909"/>
                <a:gd name="connsiteX1" fmla="*/ 3541827 w 3541827"/>
                <a:gd name="connsiteY1" fmla="*/ 2030121 h 4145909"/>
                <a:gd name="connsiteX2" fmla="*/ 3422791 w 3541827"/>
                <a:gd name="connsiteY2" fmla="*/ 1881096 h 4145909"/>
                <a:gd name="connsiteX3" fmla="*/ 3010561 w 3541827"/>
                <a:gd name="connsiteY3" fmla="*/ 658439 h 4145909"/>
                <a:gd name="connsiteX4" fmla="*/ 3010572 w 3541827"/>
                <a:gd name="connsiteY4" fmla="*/ 657620 h 4145909"/>
                <a:gd name="connsiteX5" fmla="*/ 3190171 w 3541827"/>
                <a:gd name="connsiteY5" fmla="*/ 657620 h 4145909"/>
                <a:gd name="connsiteX6" fmla="*/ 3190171 w 3541827"/>
                <a:gd name="connsiteY6" fmla="*/ 831483 h 4145909"/>
                <a:gd name="connsiteX7" fmla="*/ 3537896 w 3541827"/>
                <a:gd name="connsiteY7" fmla="*/ 483758 h 4145909"/>
                <a:gd name="connsiteX8" fmla="*/ 3190171 w 3541827"/>
                <a:gd name="connsiteY8" fmla="*/ 136032 h 4145909"/>
                <a:gd name="connsiteX9" fmla="*/ 3190171 w 3541827"/>
                <a:gd name="connsiteY9" fmla="*/ 309895 h 4145909"/>
                <a:gd name="connsiteX10" fmla="*/ 3016231 w 3541827"/>
                <a:gd name="connsiteY10" fmla="*/ 309895 h 4145909"/>
                <a:gd name="connsiteX11" fmla="*/ 2768286 w 3541827"/>
                <a:gd name="connsiteY11" fmla="*/ 80993 h 4145909"/>
                <a:gd name="connsiteX12" fmla="*/ 2751896 w 3541827"/>
                <a:gd name="connsiteY12" fmla="*/ 65863 h 4145909"/>
                <a:gd name="connsiteX13" fmla="*/ 2401011 w 3541827"/>
                <a:gd name="connsiteY13" fmla="*/ 79876 h 4145909"/>
                <a:gd name="connsiteX14" fmla="*/ 2385881 w 3541827"/>
                <a:gd name="connsiteY14" fmla="*/ 96265 h 4145909"/>
                <a:gd name="connsiteX15" fmla="*/ 80994 w 3541827"/>
                <a:gd name="connsiteY15" fmla="*/ 2592906 h 4145909"/>
                <a:gd name="connsiteX16" fmla="*/ 65863 w 3541827"/>
                <a:gd name="connsiteY16" fmla="*/ 2609295 h 4145909"/>
                <a:gd name="connsiteX17" fmla="*/ 79876 w 3541827"/>
                <a:gd name="connsiteY17" fmla="*/ 2960180 h 4145909"/>
                <a:gd name="connsiteX18" fmla="*/ 96266 w 3541827"/>
                <a:gd name="connsiteY18" fmla="*/ 2975311 h 4145909"/>
                <a:gd name="connsiteX19" fmla="*/ 496503 w 3541827"/>
                <a:gd name="connsiteY19" fmla="*/ 3344809 h 4145909"/>
                <a:gd name="connsiteX20" fmla="*/ 1286501 w 3541827"/>
                <a:gd name="connsiteY20" fmla="*/ 4074130 h 4145909"/>
                <a:gd name="connsiteX21" fmla="*/ 1668906 w 3541827"/>
                <a:gd name="connsiteY21" fmla="*/ 4058859 h 4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1827" h="4145909">
                  <a:moveTo>
                    <a:pt x="1668906" y="4058859"/>
                  </a:moveTo>
                  <a:lnTo>
                    <a:pt x="3541827" y="2030121"/>
                  </a:lnTo>
                  <a:lnTo>
                    <a:pt x="3422791" y="1881096"/>
                  </a:lnTo>
                  <a:cubicBezTo>
                    <a:pt x="3161027" y="1517230"/>
                    <a:pt x="3022811" y="1089712"/>
                    <a:pt x="3010561" y="658439"/>
                  </a:cubicBezTo>
                  <a:lnTo>
                    <a:pt x="3010572" y="657620"/>
                  </a:lnTo>
                  <a:lnTo>
                    <a:pt x="3190171" y="657620"/>
                  </a:lnTo>
                  <a:lnTo>
                    <a:pt x="3190171" y="831483"/>
                  </a:lnTo>
                  <a:lnTo>
                    <a:pt x="3537896" y="483758"/>
                  </a:lnTo>
                  <a:lnTo>
                    <a:pt x="3190171" y="136032"/>
                  </a:lnTo>
                  <a:lnTo>
                    <a:pt x="3190171" y="309895"/>
                  </a:lnTo>
                  <a:lnTo>
                    <a:pt x="3016231" y="309895"/>
                  </a:lnTo>
                  <a:lnTo>
                    <a:pt x="2768286" y="80993"/>
                  </a:lnTo>
                  <a:lnTo>
                    <a:pt x="2751896" y="65863"/>
                  </a:lnTo>
                  <a:cubicBezTo>
                    <a:pt x="2651132" y="-27162"/>
                    <a:pt x="2494036" y="-20889"/>
                    <a:pt x="2401011" y="79876"/>
                  </a:cubicBezTo>
                  <a:lnTo>
                    <a:pt x="2385881" y="96265"/>
                  </a:lnTo>
                  <a:lnTo>
                    <a:pt x="80994" y="2592906"/>
                  </a:lnTo>
                  <a:lnTo>
                    <a:pt x="65863" y="2609295"/>
                  </a:lnTo>
                  <a:cubicBezTo>
                    <a:pt x="-27162" y="2710060"/>
                    <a:pt x="-20888" y="2867155"/>
                    <a:pt x="79876" y="2960180"/>
                  </a:cubicBezTo>
                  <a:lnTo>
                    <a:pt x="96266" y="2975311"/>
                  </a:lnTo>
                  <a:lnTo>
                    <a:pt x="496503" y="3344809"/>
                  </a:lnTo>
                  <a:lnTo>
                    <a:pt x="1286501" y="4074130"/>
                  </a:lnTo>
                  <a:cubicBezTo>
                    <a:pt x="1396316" y="4175511"/>
                    <a:pt x="1567525" y="4168674"/>
                    <a:pt x="1668906" y="4058859"/>
                  </a:cubicBezTo>
                  <a:close/>
                </a:path>
              </a:pathLst>
            </a:custGeom>
            <a:solidFill>
              <a:schemeClr val="tx1"/>
            </a:solid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oAutofit/>
            </a:bodyP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a:defRPr/>
              </a:pPr>
              <a:endParaRPr lang="en-GB" sz="1400" b="1">
                <a:solidFill>
                  <a:srgbClr val="E6E6E6"/>
                </a:solidFill>
                <a:latin typeface="Arial"/>
              </a:endParaRPr>
            </a:p>
          </p:txBody>
        </p:sp>
        <p:sp>
          <p:nvSpPr>
            <p:cNvPr id="32" name="Oval 4"/>
            <p:cNvSpPr>
              <a:spLocks noChangeArrowheads="1"/>
            </p:cNvSpPr>
            <p:nvPr/>
          </p:nvSpPr>
          <p:spPr bwMode="auto">
            <a:xfrm>
              <a:off x="5392727" y="5135126"/>
              <a:ext cx="460153" cy="453192"/>
            </a:xfrm>
            <a:prstGeom prst="ellipse">
              <a:avLst/>
            </a:prstGeom>
            <a:solidFill>
              <a:schemeClr val="tx2"/>
            </a:solidFill>
            <a:ln w="19050">
              <a:solidFill>
                <a:srgbClr val="FFFFFF"/>
              </a:solidFill>
              <a:round/>
              <a:headEnd/>
              <a:tailEnd/>
            </a:ln>
          </p:spPr>
          <p:txBody>
            <a:bodyPr wrap="none" lIns="36000" tIns="36000" rIns="36000" bIns="36000" anchor="ctr"/>
            <a:lstStyle>
              <a:defPPr>
                <a:defRPr lang="en-GB"/>
              </a:defPPr>
              <a:lvl1pPr algn="l" rtl="0" fontAlgn="base">
                <a:spcBef>
                  <a:spcPct val="0"/>
                </a:spcBef>
                <a:spcAft>
                  <a:spcPct val="0"/>
                </a:spcAft>
                <a:defRPr sz="1000" kern="1200">
                  <a:solidFill>
                    <a:schemeClr val="tx1"/>
                  </a:solidFill>
                  <a:latin typeface="Arial" charset="0"/>
                  <a:ea typeface="+mn-ea"/>
                  <a:cs typeface="+mn-cs"/>
                </a:defRPr>
              </a:lvl1pPr>
              <a:lvl2pPr marL="457200" algn="l" rtl="0" fontAlgn="base">
                <a:spcBef>
                  <a:spcPct val="0"/>
                </a:spcBef>
                <a:spcAft>
                  <a:spcPct val="0"/>
                </a:spcAft>
                <a:defRPr sz="1000" kern="1200">
                  <a:solidFill>
                    <a:schemeClr val="tx1"/>
                  </a:solidFill>
                  <a:latin typeface="Arial" charset="0"/>
                  <a:ea typeface="+mn-ea"/>
                  <a:cs typeface="+mn-cs"/>
                </a:defRPr>
              </a:lvl2pPr>
              <a:lvl3pPr marL="914400" algn="l" rtl="0" fontAlgn="base">
                <a:spcBef>
                  <a:spcPct val="0"/>
                </a:spcBef>
                <a:spcAft>
                  <a:spcPct val="0"/>
                </a:spcAft>
                <a:defRPr sz="1000" kern="1200">
                  <a:solidFill>
                    <a:schemeClr val="tx1"/>
                  </a:solidFill>
                  <a:latin typeface="Arial" charset="0"/>
                  <a:ea typeface="+mn-ea"/>
                  <a:cs typeface="+mn-cs"/>
                </a:defRPr>
              </a:lvl3pPr>
              <a:lvl4pPr marL="1371600" algn="l" rtl="0" fontAlgn="base">
                <a:spcBef>
                  <a:spcPct val="0"/>
                </a:spcBef>
                <a:spcAft>
                  <a:spcPct val="0"/>
                </a:spcAft>
                <a:defRPr sz="1000" kern="1200">
                  <a:solidFill>
                    <a:schemeClr val="tx1"/>
                  </a:solidFill>
                  <a:latin typeface="Arial" charset="0"/>
                  <a:ea typeface="+mn-ea"/>
                  <a:cs typeface="+mn-cs"/>
                </a:defRPr>
              </a:lvl4pPr>
              <a:lvl5pPr marL="1828800" algn="l" rtl="0" fontAlgn="base">
                <a:spcBef>
                  <a:spcPct val="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a:lstStyle>
            <a:p>
              <a:pPr algn="ctr" fontAlgn="auto">
                <a:spcBef>
                  <a:spcPts val="0"/>
                </a:spcBef>
                <a:spcAft>
                  <a:spcPts val="0"/>
                </a:spcAft>
                <a:defRPr/>
              </a:pPr>
              <a:r>
                <a:rPr lang="x-none" sz="1800" b="1" kern="0">
                  <a:solidFill>
                    <a:schemeClr val="bg2"/>
                  </a:solidFill>
                </a:rPr>
                <a:t> 4 </a:t>
              </a:r>
            </a:p>
          </p:txBody>
        </p:sp>
        <p:pic>
          <p:nvPicPr>
            <p:cNvPr id="8" name="Graphic 7">
              <a:extLst>
                <a:ext uri="{FF2B5EF4-FFF2-40B4-BE49-F238E27FC236}">
                  <a16:creationId xmlns:a16="http://schemas.microsoft.com/office/drawing/2014/main" id="{E6428412-6E79-48FC-9453-BFA7C9148ED7}"/>
                </a:ext>
                <a:ext uri="{C183D7F6-B498-43B3-948B-1728B52AA6E4}">
                  <adec:decorative xmlns:adec="http://schemas.microsoft.com/office/drawing/2017/decorative" val="1"/>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79346" y="4789556"/>
              <a:ext cx="461665" cy="454681"/>
            </a:xfrm>
            <a:prstGeom prst="rect">
              <a:avLst/>
            </a:prstGeom>
          </p:spPr>
        </p:pic>
        <p:sp>
          <p:nvSpPr>
            <p:cNvPr id="67" name="txt"/>
            <p:cNvSpPr>
              <a:spLocks/>
            </p:cNvSpPr>
            <p:nvPr/>
          </p:nvSpPr>
          <p:spPr>
            <a:xfrm>
              <a:off x="4460971" y="4160969"/>
              <a:ext cx="1101324" cy="553998"/>
            </a:xfrm>
            <a:prstGeom prst="rect">
              <a:avLst/>
            </a:prstGeom>
            <a:noFill/>
            <a:ln w="9525">
              <a:noFill/>
            </a:ln>
            <a:extLst>
              <a:ext uri="{909E8E84-426E-40DD-AFC4-6F175D3DCCD1}">
                <a14:hiddenFill xmlns:a14="http://schemas.microsoft.com/office/drawing/2010/main">
                  <a:solidFill>
                    <a:srgbClr val="000000"/>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fontAlgn="base">
                <a:spcBef>
                  <a:spcPct val="0"/>
                </a:spcBef>
                <a:spcAft>
                  <a:spcPct val="0"/>
                </a:spcAft>
              </a:pPr>
              <a:r>
                <a:rPr lang="x-none" sz="1200" b="1">
                  <a:solidFill>
                    <a:srgbClr val="4B4B4B"/>
                  </a:solidFill>
                  <a:latin typeface="+mj-lt"/>
                </a:rPr>
                <a:t>Optimización </a:t>
              </a:r>
              <a:br>
                <a:rPr lang="en-US" sz="1200" b="1">
                  <a:solidFill>
                    <a:srgbClr val="4B4B4B"/>
                  </a:solidFill>
                  <a:latin typeface="+mj-lt"/>
                </a:rPr>
              </a:br>
              <a:r>
                <a:rPr lang="x-none" sz="1200" b="1">
                  <a:solidFill>
                    <a:srgbClr val="4B4B4B"/>
                  </a:solidFill>
                  <a:latin typeface="+mj-lt"/>
                </a:rPr>
                <a:t>y configuración de sistemas</a:t>
              </a:r>
            </a:p>
          </p:txBody>
        </p:sp>
        <p:sp>
          <p:nvSpPr>
            <p:cNvPr id="39" name="Rectangle 5">
              <a:extLst>
                <a:ext uri="{FF2B5EF4-FFF2-40B4-BE49-F238E27FC236}">
                  <a16:creationId xmlns:a16="http://schemas.microsoft.com/office/drawing/2014/main" id="{4E698326-61C9-4DC5-8F8E-006F2FB1C0F4}"/>
                </a:ext>
              </a:extLst>
            </p:cNvPr>
            <p:cNvSpPr/>
            <p:nvPr/>
          </p:nvSpPr>
          <p:spPr>
            <a:xfrm>
              <a:off x="1045697" y="4279110"/>
              <a:ext cx="3024472" cy="181440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spAutoFit/>
            </a:bodyPr>
            <a:lstStyle/>
            <a:p>
              <a:pPr marL="126000" indent="-126000">
                <a:lnSpc>
                  <a:spcPct val="110000"/>
                </a:lnSpc>
                <a:spcBef>
                  <a:spcPct val="75000"/>
                </a:spcBef>
                <a:buSzPct val="75000"/>
                <a:buFont typeface="Wingdings 3" panose="05040102010807070707" pitchFamily="18" charset="2"/>
                <a:buChar char=""/>
              </a:pPr>
              <a:r>
                <a:rPr lang="x-none" sz="1200" b="1" u="sng" dirty="0">
                  <a:solidFill>
                    <a:schemeClr val="bg1"/>
                  </a:solidFill>
                </a:rPr>
                <a:t>Sistemas</a:t>
              </a:r>
              <a:r>
                <a:rPr lang="x-none" sz="1200" dirty="0">
                  <a:solidFill>
                    <a:schemeClr val="bg1"/>
                  </a:solidFill>
                </a:rPr>
                <a:t>: </a:t>
              </a:r>
              <a:r>
                <a:rPr lang="en-US" sz="1200" dirty="0">
                  <a:solidFill>
                    <a:schemeClr val="bg1"/>
                  </a:solidFill>
                </a:rPr>
                <a:t>s</a:t>
              </a:r>
              <a:r>
                <a:rPr lang="x-none" sz="1200" dirty="0">
                  <a:solidFill>
                    <a:schemeClr val="bg1"/>
                  </a:solidFill>
                </a:rPr>
                <a:t>eleccionar y configurar sistemas en todo el distrito para limitar la dependencia de los procesos manuales, la entrada de datos duplicados o el uso de sistemas diseñados sin propósito puede aumentar la integridad y precisión de los datos y, al mismo tiempo, reducir la carga del mantenimiento y la capacitación del sistema </a:t>
              </a:r>
              <a:r>
                <a:rPr lang="x-none" sz="1200" i="1" dirty="0">
                  <a:solidFill>
                    <a:schemeClr val="bg1"/>
                  </a:solidFill>
                </a:rPr>
                <a:t>[Proceso, Tecnología]</a:t>
              </a:r>
              <a:r>
                <a:rPr lang="en-US" sz="1200" i="1" dirty="0">
                  <a:solidFill>
                    <a:schemeClr val="bg1"/>
                  </a:solidFill>
                </a:rPr>
                <a:t>.</a:t>
              </a:r>
              <a:endParaRPr lang="en-US" sz="1200" dirty="0">
                <a:solidFill>
                  <a:schemeClr val="bg1"/>
                </a:solidFill>
              </a:endParaRPr>
            </a:p>
          </p:txBody>
        </p:sp>
        <p:sp>
          <p:nvSpPr>
            <p:cNvPr id="58" name="Oval 17"/>
            <p:cNvSpPr>
              <a:spLocks noChangeArrowheads="1"/>
            </p:cNvSpPr>
            <p:nvPr/>
          </p:nvSpPr>
          <p:spPr bwMode="auto">
            <a:xfrm>
              <a:off x="5355078" y="3113264"/>
              <a:ext cx="1549652" cy="1527437"/>
            </a:xfrm>
            <a:prstGeom prst="ellipse">
              <a:avLst/>
            </a:prstGeom>
            <a:solidFill>
              <a:schemeClr val="tx1"/>
            </a:solidFill>
            <a:ln w="381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defPPr>
                <a:defRPr lang="en-GB"/>
              </a:defPPr>
              <a:lvl1pPr algn="l" rtl="0" fontAlgn="base">
                <a:spcBef>
                  <a:spcPct val="0"/>
                </a:spcBef>
                <a:spcAft>
                  <a:spcPct val="0"/>
                </a:spcAft>
                <a:defRPr sz="1000" kern="1200">
                  <a:solidFill>
                    <a:schemeClr val="lt1"/>
                  </a:solidFill>
                  <a:latin typeface="+mn-lt"/>
                  <a:ea typeface="+mn-ea"/>
                  <a:cs typeface="+mn-cs"/>
                </a:defRPr>
              </a:lvl1pPr>
              <a:lvl2pPr marL="457200" algn="l" rtl="0" fontAlgn="base">
                <a:spcBef>
                  <a:spcPct val="0"/>
                </a:spcBef>
                <a:spcAft>
                  <a:spcPct val="0"/>
                </a:spcAft>
                <a:defRPr sz="1000" kern="1200">
                  <a:solidFill>
                    <a:schemeClr val="lt1"/>
                  </a:solidFill>
                  <a:latin typeface="+mn-lt"/>
                  <a:ea typeface="+mn-ea"/>
                  <a:cs typeface="+mn-cs"/>
                </a:defRPr>
              </a:lvl2pPr>
              <a:lvl3pPr marL="914400" algn="l" rtl="0" fontAlgn="base">
                <a:spcBef>
                  <a:spcPct val="0"/>
                </a:spcBef>
                <a:spcAft>
                  <a:spcPct val="0"/>
                </a:spcAft>
                <a:defRPr sz="1000" kern="1200">
                  <a:solidFill>
                    <a:schemeClr val="lt1"/>
                  </a:solidFill>
                  <a:latin typeface="+mn-lt"/>
                  <a:ea typeface="+mn-ea"/>
                  <a:cs typeface="+mn-cs"/>
                </a:defRPr>
              </a:lvl3pPr>
              <a:lvl4pPr marL="1371600" algn="l" rtl="0" fontAlgn="base">
                <a:spcBef>
                  <a:spcPct val="0"/>
                </a:spcBef>
                <a:spcAft>
                  <a:spcPct val="0"/>
                </a:spcAft>
                <a:defRPr sz="1000" kern="1200">
                  <a:solidFill>
                    <a:schemeClr val="lt1"/>
                  </a:solidFill>
                  <a:latin typeface="+mn-lt"/>
                  <a:ea typeface="+mn-ea"/>
                  <a:cs typeface="+mn-cs"/>
                </a:defRPr>
              </a:lvl4pPr>
              <a:lvl5pPr marL="1828800" algn="l" rtl="0" fontAlgn="base">
                <a:spcBef>
                  <a:spcPct val="0"/>
                </a:spcBef>
                <a:spcAft>
                  <a:spcPct val="0"/>
                </a:spcAft>
                <a:defRPr sz="1000" kern="1200">
                  <a:solidFill>
                    <a:schemeClr val="lt1"/>
                  </a:solidFill>
                  <a:latin typeface="+mn-lt"/>
                  <a:ea typeface="+mn-ea"/>
                  <a:cs typeface="+mn-cs"/>
                </a:defRPr>
              </a:lvl5pPr>
              <a:lvl6pPr marL="2286000" algn="l" defTabSz="914400" rtl="0" eaLnBrk="1" latinLnBrk="0" hangingPunct="1">
                <a:defRPr sz="1000" kern="1200">
                  <a:solidFill>
                    <a:schemeClr val="lt1"/>
                  </a:solidFill>
                  <a:latin typeface="+mn-lt"/>
                  <a:ea typeface="+mn-ea"/>
                  <a:cs typeface="+mn-cs"/>
                </a:defRPr>
              </a:lvl6pPr>
              <a:lvl7pPr marL="2743200" algn="l" defTabSz="914400" rtl="0" eaLnBrk="1" latinLnBrk="0" hangingPunct="1">
                <a:defRPr sz="1000" kern="1200">
                  <a:solidFill>
                    <a:schemeClr val="lt1"/>
                  </a:solidFill>
                  <a:latin typeface="+mn-lt"/>
                  <a:ea typeface="+mn-ea"/>
                  <a:cs typeface="+mn-cs"/>
                </a:defRPr>
              </a:lvl7pPr>
              <a:lvl8pPr marL="3200400" algn="l" defTabSz="914400" rtl="0" eaLnBrk="1" latinLnBrk="0" hangingPunct="1">
                <a:defRPr sz="1000" kern="1200">
                  <a:solidFill>
                    <a:schemeClr val="lt1"/>
                  </a:solidFill>
                  <a:latin typeface="+mn-lt"/>
                  <a:ea typeface="+mn-ea"/>
                  <a:cs typeface="+mn-cs"/>
                </a:defRPr>
              </a:lvl8pPr>
              <a:lvl9pPr marL="3657600" algn="l" defTabSz="914400" rtl="0" eaLnBrk="1" latinLnBrk="0" hangingPunct="1">
                <a:defRPr sz="1000" kern="1200">
                  <a:solidFill>
                    <a:schemeClr val="lt1"/>
                  </a:solidFill>
                  <a:latin typeface="+mn-lt"/>
                  <a:ea typeface="+mn-ea"/>
                  <a:cs typeface="+mn-cs"/>
                </a:defRPr>
              </a:lvl9pPr>
            </a:lstStyle>
            <a:p>
              <a:pPr algn="ctr">
                <a:lnSpc>
                  <a:spcPct val="95000"/>
                </a:lnSpc>
                <a:spcBef>
                  <a:spcPct val="30000"/>
                </a:spcBef>
                <a:defRPr/>
              </a:pPr>
              <a:r>
                <a:rPr lang="x-none" sz="1200" b="1" i="1" dirty="0">
                  <a:solidFill>
                    <a:schemeClr val="bg1"/>
                  </a:solidFill>
                  <a:latin typeface="+mj-lt"/>
                </a:rPr>
                <a:t>Personas, procesos y tecnología habilitados</a:t>
              </a:r>
            </a:p>
          </p:txBody>
        </p:sp>
      </p:grpSp>
      <p:sp>
        <p:nvSpPr>
          <p:cNvPr id="10" name="TextBox 9">
            <a:extLst>
              <a:ext uri="{FF2B5EF4-FFF2-40B4-BE49-F238E27FC236}">
                <a16:creationId xmlns:a16="http://schemas.microsoft.com/office/drawing/2014/main" id="{CF5CA915-A70A-463B-BD2C-3CEFC094AFAD}"/>
              </a:ext>
            </a:extLst>
          </p:cNvPr>
          <p:cNvSpPr txBox="1"/>
          <p:nvPr/>
        </p:nvSpPr>
        <p:spPr>
          <a:xfrm>
            <a:off x="2938409" y="6325586"/>
            <a:ext cx="6046420" cy="507831"/>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200" i="1" dirty="0">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200" i="1" dirty="0" err="1">
                <a:solidFill>
                  <a:schemeClr val="bg1"/>
                </a:solidFill>
                <a:effectLst/>
                <a:latin typeface="+mj-lt"/>
                <a:ea typeface="Calibri" panose="020F0502020204030204" pitchFamily="34" charset="0"/>
              </a:rPr>
              <a:t>restricciones</a:t>
            </a:r>
            <a:r>
              <a:rPr lang="x-none" sz="1200" i="1" dirty="0">
                <a:solidFill>
                  <a:schemeClr val="bg1"/>
                </a:solidFill>
                <a:effectLst/>
                <a:latin typeface="+mj-lt"/>
                <a:ea typeface="Calibri" panose="020F0502020204030204" pitchFamily="34" charset="0"/>
              </a:rPr>
              <a:t> en la página 2</a:t>
            </a:r>
            <a:r>
              <a:rPr lang="en-US" sz="1200" i="1" dirty="0">
                <a:solidFill>
                  <a:schemeClr val="bg1"/>
                </a:solidFill>
                <a:effectLst/>
                <a:latin typeface="+mj-lt"/>
                <a:ea typeface="Calibri" panose="020F0502020204030204" pitchFamily="34" charset="0"/>
              </a:rPr>
              <a:t>.</a:t>
            </a:r>
            <a:endParaRPr lang="en-IN" sz="1200" dirty="0">
              <a:solidFill>
                <a:schemeClr val="bg1"/>
              </a:solidFill>
              <a:latin typeface="+mj-lt"/>
            </a:endParaRPr>
          </a:p>
        </p:txBody>
      </p:sp>
      <p:sp>
        <p:nvSpPr>
          <p:cNvPr id="2" name="Date Placeholder 1">
            <a:extLst>
              <a:ext uri="{FF2B5EF4-FFF2-40B4-BE49-F238E27FC236}">
                <a16:creationId xmlns:a16="http://schemas.microsoft.com/office/drawing/2014/main" id="{F55BCB38-43C0-474E-82BE-8C46A7990E7E}"/>
              </a:ext>
            </a:extLst>
          </p:cNvPr>
          <p:cNvSpPr>
            <a:spLocks noGrp="1"/>
          </p:cNvSpPr>
          <p:nvPr>
            <p:ph type="dt" sz="half" idx="10"/>
          </p:nvPr>
        </p:nvSpPr>
        <p:spPr/>
        <p:txBody>
          <a:bodyPr/>
          <a:lstStyle/>
          <a:p>
            <a:r>
              <a:rPr lang="x-none"/>
              <a:t>Febrero de 2023</a:t>
            </a:r>
            <a:endParaRPr lang="en-IN"/>
          </a:p>
        </p:txBody>
      </p:sp>
      <p:sp>
        <p:nvSpPr>
          <p:cNvPr id="4" name="Slide Number Placeholder 3">
            <a:extLst>
              <a:ext uri="{FF2B5EF4-FFF2-40B4-BE49-F238E27FC236}">
                <a16:creationId xmlns:a16="http://schemas.microsoft.com/office/drawing/2014/main" id="{54328D6E-9324-4367-A6FD-1580175E3C1B}"/>
              </a:ext>
            </a:extLst>
          </p:cNvPr>
          <p:cNvSpPr>
            <a:spLocks noGrp="1"/>
          </p:cNvSpPr>
          <p:nvPr>
            <p:ph type="sldNum" sz="quarter" idx="12"/>
          </p:nvPr>
        </p:nvSpPr>
        <p:spPr/>
        <p:txBody>
          <a:bodyPr/>
          <a:lstStyle/>
          <a:p>
            <a:r>
              <a:rPr lang="x-none"/>
              <a:t>Página </a:t>
            </a:r>
            <a:fld id="{F1BC30E3-FFE5-4B91-AA19-87A149EBB9EE}" type="slidenum">
              <a:rPr smtClean="0"/>
              <a:pPr/>
              <a:t>27</a:t>
            </a:fld>
            <a:endParaRPr/>
          </a:p>
        </p:txBody>
      </p:sp>
    </p:spTree>
    <p:extLst>
      <p:ext uri="{BB962C8B-B14F-4D97-AF65-F5344CB8AC3E}">
        <p14:creationId xmlns:p14="http://schemas.microsoft.com/office/powerpoint/2010/main" val="13915421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12776" y="282192"/>
            <a:ext cx="10972800" cy="590093"/>
          </a:xfrm>
        </p:spPr>
        <p:txBody>
          <a:bodyPr vert="horz"/>
          <a:lstStyle/>
          <a:p>
            <a:r>
              <a:rPr lang="x-none"/>
              <a:t>Resumen de observaciones y oportunidades</a:t>
            </a:r>
            <a:br/>
            <a:r>
              <a:rPr lang="x-none" sz="1599"/>
              <a:t>Cada dominio de datos recibió una calificación de riesgo en siete dimensiones</a:t>
            </a:r>
            <a:endParaRPr lang="en-IN" sz="1599">
              <a:solidFill>
                <a:srgbClr val="FF0000"/>
              </a:solidFill>
            </a:endParaRPr>
          </a:p>
        </p:txBody>
      </p:sp>
      <p:sp>
        <p:nvSpPr>
          <p:cNvPr id="17" name="Arrow: Left-Right 16">
            <a:extLst>
              <a:ext uri="{FF2B5EF4-FFF2-40B4-BE49-F238E27FC236}">
                <a16:creationId xmlns:a16="http://schemas.microsoft.com/office/drawing/2014/main" id="{3C8E70BC-D5D8-420E-B490-2DF3D222763F}"/>
              </a:ext>
            </a:extLst>
          </p:cNvPr>
          <p:cNvSpPr/>
          <p:nvPr/>
        </p:nvSpPr>
        <p:spPr>
          <a:xfrm>
            <a:off x="4361521" y="1189099"/>
            <a:ext cx="4153425"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Resumen de calificaciones de riesgo de dominio de datos, por dimensión</a:t>
            </a:r>
            <a:endParaRPr lang="en-US" sz="1199">
              <a:solidFill>
                <a:srgbClr val="2E2E38"/>
              </a:solidFill>
              <a:latin typeface="EYInterstate Light"/>
            </a:endParaRPr>
          </a:p>
        </p:txBody>
      </p:sp>
      <p:cxnSp>
        <p:nvCxnSpPr>
          <p:cNvPr id="19" name="Straight Connector 18">
            <a:extLst>
              <a:ext uri="{FF2B5EF4-FFF2-40B4-BE49-F238E27FC236}">
                <a16:creationId xmlns:a16="http://schemas.microsoft.com/office/drawing/2014/main" id="{83905594-B82E-4DA0-AF92-264CA118C6CA}"/>
              </a:ext>
              <a:ext uri="{C183D7F6-B498-43B3-948B-1728B52AA6E4}">
                <adec:decorative xmlns:adec="http://schemas.microsoft.com/office/drawing/2017/decorative" val="1"/>
              </a:ext>
            </a:extLst>
          </p:cNvPr>
          <p:cNvCxnSpPr>
            <a:stCxn id="17" idx="4"/>
            <a:endCxn id="17" idx="6"/>
          </p:cNvCxnSpPr>
          <p:nvPr/>
        </p:nvCxnSpPr>
        <p:spPr>
          <a:xfrm>
            <a:off x="4361521" y="1446334"/>
            <a:ext cx="415342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5" name="Table 11">
            <a:extLst>
              <a:ext uri="{FF2B5EF4-FFF2-40B4-BE49-F238E27FC236}">
                <a16:creationId xmlns:a16="http://schemas.microsoft.com/office/drawing/2014/main" id="{631DC6C4-7005-41C3-8CE7-1EB6E26B96C1}"/>
              </a:ext>
            </a:extLst>
          </p:cNvPr>
          <p:cNvGraphicFramePr>
            <a:graphicFrameLocks/>
          </p:cNvGraphicFramePr>
          <p:nvPr>
            <p:extLst>
              <p:ext uri="{D42A27DB-BD31-4B8C-83A1-F6EECF244321}">
                <p14:modId xmlns:p14="http://schemas.microsoft.com/office/powerpoint/2010/main" val="1805014272"/>
              </p:ext>
            </p:extLst>
          </p:nvPr>
        </p:nvGraphicFramePr>
        <p:xfrm>
          <a:off x="612775" y="1589647"/>
          <a:ext cx="10973123" cy="4272381"/>
        </p:xfrm>
        <a:graphic>
          <a:graphicData uri="http://schemas.openxmlformats.org/drawingml/2006/table">
            <a:tbl>
              <a:tblPr firstRow="1" bandRow="1">
                <a:tableStyleId>{F2DE63D5-997A-4646-A377-4702673A728D}</a:tableStyleId>
              </a:tblPr>
              <a:tblGrid>
                <a:gridCol w="361097">
                  <a:extLst>
                    <a:ext uri="{9D8B030D-6E8A-4147-A177-3AD203B41FA5}">
                      <a16:colId xmlns:a16="http://schemas.microsoft.com/office/drawing/2014/main" val="215802128"/>
                    </a:ext>
                  </a:extLst>
                </a:gridCol>
                <a:gridCol w="2354329">
                  <a:extLst>
                    <a:ext uri="{9D8B030D-6E8A-4147-A177-3AD203B41FA5}">
                      <a16:colId xmlns:a16="http://schemas.microsoft.com/office/drawing/2014/main" val="4182854494"/>
                    </a:ext>
                  </a:extLst>
                </a:gridCol>
                <a:gridCol w="1179671">
                  <a:extLst>
                    <a:ext uri="{9D8B030D-6E8A-4147-A177-3AD203B41FA5}">
                      <a16:colId xmlns:a16="http://schemas.microsoft.com/office/drawing/2014/main" val="2418484499"/>
                    </a:ext>
                  </a:extLst>
                </a:gridCol>
                <a:gridCol w="1179671">
                  <a:extLst>
                    <a:ext uri="{9D8B030D-6E8A-4147-A177-3AD203B41FA5}">
                      <a16:colId xmlns:a16="http://schemas.microsoft.com/office/drawing/2014/main" val="1834717009"/>
                    </a:ext>
                  </a:extLst>
                </a:gridCol>
                <a:gridCol w="1179671">
                  <a:extLst>
                    <a:ext uri="{9D8B030D-6E8A-4147-A177-3AD203B41FA5}">
                      <a16:colId xmlns:a16="http://schemas.microsoft.com/office/drawing/2014/main" val="1175726142"/>
                    </a:ext>
                  </a:extLst>
                </a:gridCol>
                <a:gridCol w="1179671">
                  <a:extLst>
                    <a:ext uri="{9D8B030D-6E8A-4147-A177-3AD203B41FA5}">
                      <a16:colId xmlns:a16="http://schemas.microsoft.com/office/drawing/2014/main" val="1017151147"/>
                    </a:ext>
                  </a:extLst>
                </a:gridCol>
                <a:gridCol w="1179671">
                  <a:extLst>
                    <a:ext uri="{9D8B030D-6E8A-4147-A177-3AD203B41FA5}">
                      <a16:colId xmlns:a16="http://schemas.microsoft.com/office/drawing/2014/main" val="960442913"/>
                    </a:ext>
                  </a:extLst>
                </a:gridCol>
                <a:gridCol w="1179671">
                  <a:extLst>
                    <a:ext uri="{9D8B030D-6E8A-4147-A177-3AD203B41FA5}">
                      <a16:colId xmlns:a16="http://schemas.microsoft.com/office/drawing/2014/main" val="111244566"/>
                    </a:ext>
                  </a:extLst>
                </a:gridCol>
                <a:gridCol w="1179671">
                  <a:extLst>
                    <a:ext uri="{9D8B030D-6E8A-4147-A177-3AD203B41FA5}">
                      <a16:colId xmlns:a16="http://schemas.microsoft.com/office/drawing/2014/main" val="2794202264"/>
                    </a:ext>
                  </a:extLst>
                </a:gridCol>
              </a:tblGrid>
              <a:tr h="571167">
                <a:tc>
                  <a:txBody>
                    <a:bodyPr/>
                    <a:lstStyle/>
                    <a:p>
                      <a:pPr algn="ctr"/>
                      <a:r>
                        <a:rPr lang="x-none" sz="1100"/>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1">
                          <a:solidFill>
                            <a:schemeClr val="bg1"/>
                          </a:solidFill>
                        </a:rPr>
                        <a:t>Dominio de datos</a:t>
                      </a:r>
                    </a:p>
                  </a:txBody>
                  <a:tcPr marL="0" marR="0" marT="0" marB="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x-none" sz="1100" b="1">
                          <a:solidFill>
                            <a:schemeClr val="tx1"/>
                          </a:solidFill>
                        </a:rPr>
                        <a:t>Política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a:solidFill>
                            <a:schemeClr val="tx1"/>
                          </a:solidFill>
                        </a:rPr>
                        <a:t>Procedimientos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spc="-30" baseline="0">
                          <a:solidFill>
                            <a:schemeClr val="tx1"/>
                          </a:solidFill>
                        </a:rPr>
                        <a:t>Roles </a:t>
                      </a:r>
                      <a:r>
                        <a:rPr lang="en-US" sz="1100" b="1" spc="-30" baseline="0">
                          <a:solidFill>
                            <a:schemeClr val="tx1"/>
                          </a:solidFill>
                        </a:rPr>
                        <a:t> </a:t>
                      </a:r>
                      <a:r>
                        <a:rPr lang="x-none" sz="1100" b="1" spc="-30" baseline="0">
                          <a:solidFill>
                            <a:schemeClr val="tx1"/>
                          </a:solidFill>
                        </a:rPr>
                        <a:t>y responsabilidades</a:t>
                      </a:r>
                    </a:p>
                  </a:txBody>
                  <a:tcPr marL="45696" marR="45696" marT="45696" marB="45696"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kern="1200" spc="-30" baseline="0">
                          <a:solidFill>
                            <a:schemeClr val="tx1"/>
                          </a:solidFill>
                          <a:latin typeface="+mn-lt"/>
                          <a:ea typeface="+mn-ea"/>
                          <a:cs typeface="+mn-cs"/>
                        </a:rPr>
                        <a:t>Capacitación </a:t>
                      </a:r>
                      <a:br>
                        <a:rPr lang="en-US" sz="1100" b="1" kern="1200" spc="-30" baseline="0">
                          <a:solidFill>
                            <a:schemeClr val="tx1"/>
                          </a:solidFill>
                          <a:latin typeface="+mn-lt"/>
                          <a:ea typeface="+mn-ea"/>
                          <a:cs typeface="+mn-cs"/>
                        </a:rPr>
                      </a:br>
                      <a:r>
                        <a:rPr lang="x-none" sz="1100" b="1" kern="1200" spc="-30" baseline="0">
                          <a:solidFill>
                            <a:schemeClr val="tx1"/>
                          </a:solidFill>
                          <a:latin typeface="+mn-lt"/>
                          <a:ea typeface="+mn-ea"/>
                          <a:cs typeface="+mn-cs"/>
                        </a:rPr>
                        <a:t>y comunicaciones</a:t>
                      </a:r>
                    </a:p>
                  </a:txBody>
                  <a:tcPr marL="45696" marR="45696" marT="45696" marB="45696"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kern="1200">
                          <a:solidFill>
                            <a:schemeClr val="tx1"/>
                          </a:solidFill>
                          <a:latin typeface="+mn-lt"/>
                          <a:ea typeface="+mn-ea"/>
                          <a:cs typeface="+mn-cs"/>
                        </a:rPr>
                        <a:t>Herramientas </a:t>
                      </a:r>
                      <a:br>
                        <a:rPr lang="en-US" sz="1100" b="1" kern="1200">
                          <a:solidFill>
                            <a:schemeClr val="tx1"/>
                          </a:solidFill>
                          <a:latin typeface="+mn-lt"/>
                          <a:ea typeface="+mn-ea"/>
                          <a:cs typeface="+mn-cs"/>
                        </a:rPr>
                      </a:br>
                      <a:r>
                        <a:rPr lang="x-none" sz="1100" b="1" kern="1200">
                          <a:solidFill>
                            <a:schemeClr val="tx1"/>
                          </a:solidFill>
                          <a:latin typeface="+mn-lt"/>
                          <a:ea typeface="+mn-ea"/>
                          <a:cs typeface="+mn-cs"/>
                        </a:rPr>
                        <a:t>y sistemas</a:t>
                      </a:r>
                    </a:p>
                  </a:txBody>
                  <a:tcPr marL="45696" marR="45696" marT="45696" marB="45696"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kern="1200">
                          <a:solidFill>
                            <a:schemeClr val="tx1"/>
                          </a:solidFill>
                          <a:latin typeface="+mn-lt"/>
                          <a:ea typeface="+mn-ea"/>
                          <a:cs typeface="+mn-cs"/>
                        </a:rPr>
                        <a:t>Supervisión </a:t>
                      </a:r>
                      <a:br>
                        <a:rPr lang="en-US" sz="1100" b="1" kern="1200">
                          <a:solidFill>
                            <a:schemeClr val="tx1"/>
                          </a:solidFill>
                          <a:latin typeface="+mn-lt"/>
                          <a:ea typeface="+mn-ea"/>
                          <a:cs typeface="+mn-cs"/>
                        </a:rPr>
                      </a:br>
                      <a:r>
                        <a:rPr lang="x-none" sz="1100" b="1" kern="1200">
                          <a:solidFill>
                            <a:schemeClr val="tx1"/>
                          </a:solidFill>
                          <a:latin typeface="+mn-lt"/>
                          <a:ea typeface="+mn-ea"/>
                          <a:cs typeface="+mn-cs"/>
                        </a:rPr>
                        <a:t>y seguimiento</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tc>
                  <a:txBody>
                    <a:bodyPr/>
                    <a:lstStyle/>
                    <a:p>
                      <a:pPr algn="ctr"/>
                      <a:r>
                        <a:rPr lang="x-none" sz="1100" b="1" kern="1200">
                          <a:solidFill>
                            <a:schemeClr val="tx1"/>
                          </a:solidFill>
                          <a:latin typeface="+mn-lt"/>
                          <a:ea typeface="+mn-ea"/>
                          <a:cs typeface="+mn-cs"/>
                        </a:rPr>
                        <a:t>Integridad </a:t>
                      </a:r>
                      <a:br>
                        <a:rPr lang="en-US" sz="1100" b="1" kern="1200">
                          <a:solidFill>
                            <a:schemeClr val="tx1"/>
                          </a:solidFill>
                          <a:latin typeface="+mn-lt"/>
                          <a:ea typeface="+mn-ea"/>
                          <a:cs typeface="+mn-cs"/>
                        </a:rPr>
                      </a:br>
                      <a:r>
                        <a:rPr lang="x-none" sz="1100" b="1" kern="1200">
                          <a:solidFill>
                            <a:schemeClr val="tx1"/>
                          </a:solidFill>
                          <a:latin typeface="+mn-lt"/>
                          <a:ea typeface="+mn-ea"/>
                          <a:cs typeface="+mn-cs"/>
                        </a:rPr>
                        <a:t>y precisión de los datos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bg2">
                        <a:lumMod val="65000"/>
                        <a:lumOff val="35000"/>
                      </a:schemeClr>
                    </a:solidFill>
                  </a:tcPr>
                </a:tc>
                <a:extLst>
                  <a:ext uri="{0D108BD9-81ED-4DB2-BD59-A6C34878D82A}">
                    <a16:rowId xmlns:a16="http://schemas.microsoft.com/office/drawing/2014/main" val="3895888287"/>
                  </a:ext>
                </a:extLst>
              </a:tr>
              <a:tr h="411217">
                <a:tc>
                  <a:txBody>
                    <a:bodyPr/>
                    <a:lstStyle/>
                    <a:p>
                      <a:pPr algn="ctr"/>
                      <a:r>
                        <a:rPr lang="x-none" sz="1100" b="1">
                          <a:solidFill>
                            <a:schemeClr val="tx1"/>
                          </a:solidFill>
                        </a:rPr>
                        <a:t>1a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lang="x-none" sz="1100">
                          <a:solidFill>
                            <a:schemeClr val="bg1"/>
                          </a:solidFill>
                          <a:latin typeface="+mj-lt"/>
                        </a:rPr>
                        <a:t>Participación en programas para estudiantes (Educación especial)</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tx1"/>
                          </a:solidFill>
                          <a:effectLst/>
                          <a:uLnTx/>
                          <a:uFillTx/>
                          <a:latin typeface="EYInterstate Ligh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3878333450"/>
                  </a:ext>
                </a:extLst>
              </a:tr>
              <a:tr h="411217">
                <a:tc>
                  <a:txBody>
                    <a:bodyPr/>
                    <a:lstStyle/>
                    <a:p>
                      <a:pPr algn="ctr"/>
                      <a:r>
                        <a:rPr lang="x-none" sz="1100" b="1">
                          <a:solidFill>
                            <a:schemeClr val="tx1"/>
                          </a:solidFill>
                        </a:rPr>
                        <a:t>1b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r>
                        <a:rPr lang="x-none" sz="1100">
                          <a:solidFill>
                            <a:schemeClr val="bg1"/>
                          </a:solidFill>
                          <a:latin typeface="+mj-lt"/>
                        </a:rPr>
                        <a:t>Participación en programas para estudiantes (Estudiante de Inglés)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614839227"/>
                  </a:ext>
                </a:extLst>
              </a:tr>
              <a:tr h="411217">
                <a:tc>
                  <a:txBody>
                    <a:bodyPr/>
                    <a:lstStyle/>
                    <a:p>
                      <a:pPr marL="0" algn="ctr" defTabSz="914400" rtl="0" eaLnBrk="1" latinLnBrk="0" hangingPunct="1"/>
                      <a:r>
                        <a:rPr lang="x-none" sz="1100" b="1" kern="1200">
                          <a:solidFill>
                            <a:schemeClr val="tx1"/>
                          </a:solidFill>
                          <a:latin typeface="+mn-lt"/>
                          <a:ea typeface="+mn-ea"/>
                          <a:cs typeface="+mn-cs"/>
                        </a:rPr>
                        <a:t>2a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r>
                        <a:rPr lang="x-none" sz="1100">
                          <a:solidFill>
                            <a:schemeClr val="bg1"/>
                          </a:solidFill>
                          <a:latin typeface="+mj-lt"/>
                        </a:rPr>
                        <a:t>Inscripción y egreso de estudiantes (inscripción) </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530480109"/>
                  </a:ext>
                </a:extLst>
              </a:tr>
              <a:tr h="411217">
                <a:tc>
                  <a:txBody>
                    <a:bodyPr/>
                    <a:lstStyle/>
                    <a:p>
                      <a:pPr marL="0" algn="ctr" defTabSz="914400" rtl="0" eaLnBrk="1" latinLnBrk="0" hangingPunct="1"/>
                      <a:r>
                        <a:rPr lang="x-none" sz="1100" b="1" kern="1200">
                          <a:solidFill>
                            <a:schemeClr val="tx1"/>
                          </a:solidFill>
                          <a:latin typeface="+mn-lt"/>
                          <a:ea typeface="+mn-ea"/>
                          <a:cs typeface="+mn-cs"/>
                        </a:rPr>
                        <a:t>2b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lvl="0" indent="0" algn="l" defTabSz="685434" rtl="0" eaLnBrk="1" fontAlgn="auto" latinLnBrk="0" hangingPunct="1">
                        <a:lnSpc>
                          <a:spcPct val="100000"/>
                        </a:lnSpc>
                        <a:spcBef>
                          <a:spcPts val="0"/>
                        </a:spcBef>
                        <a:spcAft>
                          <a:spcPts val="0"/>
                        </a:spcAft>
                        <a:buClrTx/>
                        <a:buSzTx/>
                        <a:buFontTx/>
                        <a:buNone/>
                        <a:tabLst/>
                        <a:defRPr/>
                      </a:pPr>
                      <a:r>
                        <a:rPr lang="x-none" sz="1100">
                          <a:solidFill>
                            <a:schemeClr val="bg1"/>
                          </a:solidFill>
                          <a:latin typeface="+mj-lt"/>
                        </a:rPr>
                        <a:t>Inscripción y egreso de estudiantes (bajas)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lgn="ctr" defTabSz="914400" rtl="0" eaLnBrk="1" latinLnBrk="0" hangingPunct="1"/>
                      <a:r>
                        <a:rPr lang="x-none" sz="1100" b="0" kern="1200">
                          <a:solidFill>
                            <a:schemeClr val="tx1"/>
                          </a:solidFill>
                          <a:latin typeface="+mj-l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algn="ctr" defTabSz="914400" rtl="0" eaLnBrk="1" latinLnBrk="0" hangingPunct="1"/>
                      <a:r>
                        <a:rPr lang="x-none" sz="1100" b="0" kern="1200">
                          <a:solidFill>
                            <a:schemeClr val="tx1"/>
                          </a:solidFill>
                          <a:latin typeface="+mj-l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extLst>
                  <a:ext uri="{0D108BD9-81ED-4DB2-BD59-A6C34878D82A}">
                    <a16:rowId xmlns:a16="http://schemas.microsoft.com/office/drawing/2014/main" val="2048930633"/>
                  </a:ext>
                </a:extLst>
              </a:tr>
              <a:tr h="411217">
                <a:tc>
                  <a:txBody>
                    <a:bodyPr/>
                    <a:lstStyle/>
                    <a:p>
                      <a:pPr marL="0" algn="ctr" defTabSz="914400" rtl="0" eaLnBrk="1" latinLnBrk="0" hangingPunct="1"/>
                      <a:r>
                        <a:rPr lang="x-none" sz="1100" b="1" kern="1200">
                          <a:solidFill>
                            <a:schemeClr val="tx1"/>
                          </a:solidFill>
                          <a:latin typeface="+mn-lt"/>
                          <a:ea typeface="+mn-ea"/>
                          <a:cs typeface="+mn-cs"/>
                        </a:rPr>
                        <a:t>3</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1E783A"/>
                    </a:solidFill>
                  </a:tcPr>
                </a:tc>
                <a:tc>
                  <a:txBody>
                    <a:bodyPr/>
                    <a:lstStyle/>
                    <a:p>
                      <a:r>
                        <a:rPr lang="x-none" sz="1100">
                          <a:solidFill>
                            <a:schemeClr val="bg1"/>
                          </a:solidFill>
                          <a:latin typeface="+mj-lt"/>
                        </a:rPr>
                        <a:t>Sanciones disciplinarias a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240393595"/>
                  </a:ext>
                </a:extLst>
              </a:tr>
              <a:tr h="411217">
                <a:tc>
                  <a:txBody>
                    <a:bodyPr/>
                    <a:lstStyle/>
                    <a:p>
                      <a:pPr marL="0" algn="ctr" defTabSz="914400" rtl="0" eaLnBrk="1" latinLnBrk="0" hangingPunct="1"/>
                      <a:r>
                        <a:rPr lang="x-none" sz="1100" b="1" kern="1200">
                          <a:solidFill>
                            <a:schemeClr val="bg1"/>
                          </a:solidFill>
                          <a:latin typeface="+mn-lt"/>
                          <a:ea typeface="+mn-ea"/>
                          <a:cs typeface="+mn-cs"/>
                        </a:rPr>
                        <a:t>4</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8021"/>
                    </a:solidFill>
                  </a:tcPr>
                </a:tc>
                <a:tc>
                  <a:txBody>
                    <a:bodyPr/>
                    <a:lstStyle/>
                    <a:p>
                      <a:r>
                        <a:rPr lang="en-IN" sz="1100" err="1">
                          <a:solidFill>
                            <a:schemeClr val="bg1"/>
                          </a:solidFill>
                          <a:latin typeface="+mj-lt"/>
                        </a:rPr>
                        <a:t>Restricciones</a:t>
                      </a:r>
                      <a:r>
                        <a:rPr lang="x-none" sz="1100">
                          <a:solidFill>
                            <a:schemeClr val="bg1"/>
                          </a:solidFill>
                          <a:latin typeface="+mj-lt"/>
                        </a:rPr>
                        <a:t> de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tx1"/>
                          </a:solidFill>
                          <a:effectLst/>
                          <a:uLnTx/>
                          <a:uFillTx/>
                          <a:latin typeface="EYInterstate Ligh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tx1"/>
                          </a:solidFill>
                          <a:effectLst/>
                          <a:uLnTx/>
                          <a:uFillTx/>
                          <a:latin typeface="EYInterstate Ligh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extLst>
                  <a:ext uri="{0D108BD9-81ED-4DB2-BD59-A6C34878D82A}">
                    <a16:rowId xmlns:a16="http://schemas.microsoft.com/office/drawing/2014/main" val="3671119947"/>
                  </a:ext>
                </a:extLst>
              </a:tr>
              <a:tr h="411217">
                <a:tc>
                  <a:txBody>
                    <a:bodyPr/>
                    <a:lstStyle/>
                    <a:p>
                      <a:pPr marL="0" algn="ctr" defTabSz="914400" rtl="0" eaLnBrk="1" latinLnBrk="0" hangingPunct="1"/>
                      <a:r>
                        <a:rPr lang="x-none" sz="1100" b="1" kern="1200">
                          <a:solidFill>
                            <a:schemeClr val="tx1"/>
                          </a:solidFill>
                          <a:latin typeface="+mn-lt"/>
                          <a:ea typeface="+mn-ea"/>
                          <a:cs typeface="+mn-cs"/>
                        </a:rPr>
                        <a:t>5</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7E40E9"/>
                    </a:solidFill>
                  </a:tcPr>
                </a:tc>
                <a:tc>
                  <a:txBody>
                    <a:bodyPr/>
                    <a:lstStyle/>
                    <a:p>
                      <a:r>
                        <a:rPr lang="x-none" sz="1100">
                          <a:solidFill>
                            <a:schemeClr val="bg1"/>
                          </a:solidFill>
                          <a:latin typeface="+mj-lt"/>
                        </a:rPr>
                        <a:t>Informe de funcionamiento puntual del autobús matutino</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tx1"/>
                          </a:solidFill>
                          <a:effectLst/>
                          <a:uLnTx/>
                          <a:uFillTx/>
                          <a:latin typeface="EYInterstate Light"/>
                          <a:ea typeface="+mn-ea"/>
                          <a:cs typeface="+mn-cs"/>
                        </a:rPr>
                        <a:t> A </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x-none" sz="1100" b="0" kern="1200">
                          <a:solidFill>
                            <a:schemeClr val="bg1">
                              <a:lumMod val="50000"/>
                            </a:schemeClr>
                          </a:solidFill>
                          <a:latin typeface="+mn-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EYInterstate Ligh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tx1"/>
                          </a:solidFill>
                          <a:effectLst/>
                          <a:uLnTx/>
                          <a:uFillTx/>
                          <a:latin typeface="EYInterstate Light"/>
                          <a:ea typeface="+mn-ea"/>
                          <a:cs typeface="+mn-cs"/>
                        </a:rPr>
                        <a:t>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E80D00"/>
                    </a:solidFill>
                  </a:tcPr>
                </a:tc>
                <a:extLst>
                  <a:ext uri="{0D108BD9-81ED-4DB2-BD59-A6C34878D82A}">
                    <a16:rowId xmlns:a16="http://schemas.microsoft.com/office/drawing/2014/main" val="2323190573"/>
                  </a:ext>
                </a:extLst>
              </a:tr>
              <a:tr h="411217">
                <a:tc>
                  <a:txBody>
                    <a:bodyPr/>
                    <a:lstStyle/>
                    <a:p>
                      <a:pPr marL="0" algn="ctr" defTabSz="914400" rtl="0" eaLnBrk="1" latinLnBrk="0" hangingPunct="1"/>
                      <a:r>
                        <a:rPr lang="x-none" sz="1100" b="1" kern="1200">
                          <a:solidFill>
                            <a:schemeClr val="tx1"/>
                          </a:solidFill>
                          <a:latin typeface="+mn-lt"/>
                          <a:ea typeface="+mn-ea"/>
                          <a:cs typeface="+mn-cs"/>
                        </a:rPr>
                        <a:t>6</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CC0000"/>
                    </a:solidFill>
                  </a:tcPr>
                </a:tc>
                <a:tc>
                  <a:txBody>
                    <a:bodyPr/>
                    <a:lstStyle/>
                    <a:p>
                      <a:r>
                        <a:rPr lang="x-none" sz="1100">
                          <a:solidFill>
                            <a:schemeClr val="bg1"/>
                          </a:solidFill>
                          <a:latin typeface="+mj-lt"/>
                        </a:rPr>
                        <a:t>Quejas de las familias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r>
                        <a:rPr lang="x-none" sz="1100" b="0" kern="1200">
                          <a:solidFill>
                            <a:schemeClr val="bg1"/>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algn="ctr" defTabSz="914400" rtl="0" eaLnBrk="1" latinLnBrk="0" hangingPunct="1"/>
                      <a:r>
                        <a:rPr lang="x-none" sz="1100" b="0" kern="1200">
                          <a:solidFill>
                            <a:schemeClr val="bg1">
                              <a:lumMod val="50000"/>
                            </a:schemeClr>
                          </a:solidFill>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lumMod val="50000"/>
                            </a:srgbClr>
                          </a:solidFill>
                          <a:effectLst/>
                          <a:uLnTx/>
                          <a:uFillTx/>
                          <a:latin typeface="+mj-lt"/>
                          <a:ea typeface="+mn-ea"/>
                          <a:cs typeface="+mn-cs"/>
                        </a:rPr>
                        <a:t>M</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4229608355"/>
                  </a:ext>
                </a:extLst>
              </a:tr>
              <a:tr h="411217">
                <a:tc>
                  <a:txBody>
                    <a:bodyPr/>
                    <a:lstStyle/>
                    <a:p>
                      <a:pPr marL="0" algn="ctr" defTabSz="914400" rtl="0" eaLnBrk="1" latinLnBrk="0" hangingPunct="1"/>
                      <a:r>
                        <a:rPr lang="x-none" sz="1100" b="1" kern="1200">
                          <a:solidFill>
                            <a:schemeClr val="bg1"/>
                          </a:solidFill>
                          <a:latin typeface="+mn-lt"/>
                          <a:ea typeface="+mn-ea"/>
                          <a:cs typeface="+mn-cs"/>
                        </a:rPr>
                        <a:t>7</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A766"/>
                    </a:solidFill>
                  </a:tcPr>
                </a:tc>
                <a:tc>
                  <a:txBody>
                    <a:bodyPr/>
                    <a:lstStyle/>
                    <a:p>
                      <a:r>
                        <a:rPr lang="x-none" sz="1100">
                          <a:solidFill>
                            <a:schemeClr val="bg1"/>
                          </a:solidFill>
                          <a:latin typeface="+mj-lt"/>
                        </a:rPr>
                        <a:t>Asignación de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chemeClr val="bg1"/>
                          </a:solidFill>
                          <a:effectLst/>
                          <a:uLnTx/>
                          <a:uFillTx/>
                          <a:latin typeface="EYInterstate Light"/>
                          <a:ea typeface="+mn-ea"/>
                          <a:cs typeface="+mn-cs"/>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305307460"/>
                  </a:ext>
                </a:extLst>
              </a:tr>
            </a:tbl>
          </a:graphicData>
        </a:graphic>
      </p:graphicFrame>
      <p:sp>
        <p:nvSpPr>
          <p:cNvPr id="29" name="Rectangle 28">
            <a:extLst>
              <a:ext uri="{FF2B5EF4-FFF2-40B4-BE49-F238E27FC236}">
                <a16:creationId xmlns:a16="http://schemas.microsoft.com/office/drawing/2014/main" id="{28475D3E-D0B5-4763-A446-5FBAFB40B3DC}"/>
              </a:ext>
            </a:extLst>
          </p:cNvPr>
          <p:cNvSpPr/>
          <p:nvPr/>
        </p:nvSpPr>
        <p:spPr>
          <a:xfrm>
            <a:off x="4429724" y="6077284"/>
            <a:ext cx="162889" cy="211697"/>
          </a:xfrm>
          <a:prstGeom prst="rect">
            <a:avLst/>
          </a:prstGeom>
          <a:solidFill>
            <a:srgbClr val="E80D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800">
                <a:solidFill>
                  <a:srgbClr val="FFFFFF"/>
                </a:solidFill>
                <a:latin typeface="EYInterstate Light"/>
              </a:rPr>
              <a:t>A </a:t>
            </a:r>
          </a:p>
        </p:txBody>
      </p:sp>
      <p:sp>
        <p:nvSpPr>
          <p:cNvPr id="30" name="TextBox 29">
            <a:extLst>
              <a:ext uri="{FF2B5EF4-FFF2-40B4-BE49-F238E27FC236}">
                <a16:creationId xmlns:a16="http://schemas.microsoft.com/office/drawing/2014/main" id="{18A58DB6-E3B1-42D6-9FE2-DF19DDD766A7}"/>
              </a:ext>
            </a:extLst>
          </p:cNvPr>
          <p:cNvSpPr txBox="1"/>
          <p:nvPr/>
        </p:nvSpPr>
        <p:spPr>
          <a:xfrm>
            <a:off x="4629150" y="6075958"/>
            <a:ext cx="551299" cy="200055"/>
          </a:xfrm>
          <a:prstGeom prst="rect">
            <a:avLst/>
          </a:prstGeom>
          <a:noFill/>
        </p:spPr>
        <p:txBody>
          <a:bodyPr wrap="square" lIns="0">
            <a:noAutofit/>
          </a:bodyPr>
          <a:lstStyle/>
          <a:p>
            <a:pPr defTabSz="913943"/>
            <a:r>
              <a:rPr lang="x-none" sz="700">
                <a:solidFill>
                  <a:srgbClr val="2E2E38"/>
                </a:solidFill>
                <a:latin typeface="EYInterstate Light"/>
              </a:rPr>
              <a:t>Alto riesgo</a:t>
            </a:r>
            <a:endParaRPr lang="en-US" sz="700">
              <a:solidFill>
                <a:srgbClr val="FFFFFF"/>
              </a:solidFill>
              <a:latin typeface="EYInterstate Light"/>
            </a:endParaRPr>
          </a:p>
        </p:txBody>
      </p:sp>
      <p:sp>
        <p:nvSpPr>
          <p:cNvPr id="31" name="Rectangle 30">
            <a:extLst>
              <a:ext uri="{FF2B5EF4-FFF2-40B4-BE49-F238E27FC236}">
                <a16:creationId xmlns:a16="http://schemas.microsoft.com/office/drawing/2014/main" id="{C097BD79-4394-4C51-BC39-36972A688628}"/>
              </a:ext>
            </a:extLst>
          </p:cNvPr>
          <p:cNvSpPr/>
          <p:nvPr/>
        </p:nvSpPr>
        <p:spPr>
          <a:xfrm>
            <a:off x="5208850" y="6076851"/>
            <a:ext cx="162889" cy="21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800">
                <a:solidFill>
                  <a:srgbClr val="2E2E38">
                    <a:lumMod val="50000"/>
                  </a:srgbClr>
                </a:solidFill>
                <a:latin typeface="EYInterstate Light"/>
              </a:rPr>
              <a:t>M </a:t>
            </a:r>
          </a:p>
        </p:txBody>
      </p:sp>
      <p:sp>
        <p:nvSpPr>
          <p:cNvPr id="34" name="TextBox 33">
            <a:extLst>
              <a:ext uri="{FF2B5EF4-FFF2-40B4-BE49-F238E27FC236}">
                <a16:creationId xmlns:a16="http://schemas.microsoft.com/office/drawing/2014/main" id="{AAA9A5E1-DE4A-41B7-B64C-AA5C23E5C5A1}"/>
              </a:ext>
            </a:extLst>
          </p:cNvPr>
          <p:cNvSpPr txBox="1"/>
          <p:nvPr/>
        </p:nvSpPr>
        <p:spPr>
          <a:xfrm>
            <a:off x="5416014" y="6075521"/>
            <a:ext cx="757699" cy="200055"/>
          </a:xfrm>
          <a:prstGeom prst="rect">
            <a:avLst/>
          </a:prstGeom>
          <a:noFill/>
        </p:spPr>
        <p:txBody>
          <a:bodyPr wrap="square" lIns="0">
            <a:noAutofit/>
          </a:bodyPr>
          <a:lstStyle/>
          <a:p>
            <a:pPr defTabSz="913943"/>
            <a:r>
              <a:rPr lang="x-none" sz="700">
                <a:solidFill>
                  <a:srgbClr val="2E2E38"/>
                </a:solidFill>
                <a:latin typeface="EYInterstate Light"/>
              </a:rPr>
              <a:t>Riesgo moderado</a:t>
            </a:r>
            <a:endParaRPr lang="en-US" sz="700">
              <a:solidFill>
                <a:srgbClr val="FFFFFF"/>
              </a:solidFill>
              <a:latin typeface="EYInterstate Light"/>
            </a:endParaRPr>
          </a:p>
        </p:txBody>
      </p:sp>
      <p:sp>
        <p:nvSpPr>
          <p:cNvPr id="35" name="Rectangle 34">
            <a:extLst>
              <a:ext uri="{FF2B5EF4-FFF2-40B4-BE49-F238E27FC236}">
                <a16:creationId xmlns:a16="http://schemas.microsoft.com/office/drawing/2014/main" id="{7E6E8EA4-BB88-4B74-B225-517AD9070B61}"/>
              </a:ext>
            </a:extLst>
          </p:cNvPr>
          <p:cNvSpPr/>
          <p:nvPr/>
        </p:nvSpPr>
        <p:spPr>
          <a:xfrm>
            <a:off x="6217990" y="6076851"/>
            <a:ext cx="162889" cy="211697"/>
          </a:xfrm>
          <a:prstGeom prst="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800">
                <a:solidFill>
                  <a:srgbClr val="2E2E38">
                    <a:lumMod val="50000"/>
                  </a:srgbClr>
                </a:solidFill>
                <a:latin typeface="EYInterstate Light"/>
              </a:rPr>
              <a:t>B </a:t>
            </a:r>
          </a:p>
        </p:txBody>
      </p:sp>
      <p:sp>
        <p:nvSpPr>
          <p:cNvPr id="36" name="TextBox 35">
            <a:extLst>
              <a:ext uri="{FF2B5EF4-FFF2-40B4-BE49-F238E27FC236}">
                <a16:creationId xmlns:a16="http://schemas.microsoft.com/office/drawing/2014/main" id="{91010659-FB8E-4173-9254-08A2ADF2D9C4}"/>
              </a:ext>
            </a:extLst>
          </p:cNvPr>
          <p:cNvSpPr txBox="1"/>
          <p:nvPr/>
        </p:nvSpPr>
        <p:spPr>
          <a:xfrm>
            <a:off x="6425153" y="6075521"/>
            <a:ext cx="492936" cy="199951"/>
          </a:xfrm>
          <a:prstGeom prst="rect">
            <a:avLst/>
          </a:prstGeom>
          <a:noFill/>
        </p:spPr>
        <p:txBody>
          <a:bodyPr wrap="square" lIns="0">
            <a:noAutofit/>
          </a:bodyPr>
          <a:lstStyle/>
          <a:p>
            <a:pPr defTabSz="913943"/>
            <a:r>
              <a:rPr lang="x-none" sz="700">
                <a:solidFill>
                  <a:srgbClr val="2E2E38"/>
                </a:solidFill>
                <a:latin typeface="EYInterstate Light"/>
              </a:rPr>
              <a:t>Bajo riesgo</a:t>
            </a:r>
            <a:endParaRPr lang="en-US" sz="700">
              <a:solidFill>
                <a:srgbClr val="FFFFFF"/>
              </a:solidFill>
              <a:latin typeface="EYInterstate Light"/>
            </a:endParaRPr>
          </a:p>
        </p:txBody>
      </p:sp>
      <p:sp>
        <p:nvSpPr>
          <p:cNvPr id="37" name="Rectangle 36">
            <a:extLst>
              <a:ext uri="{FF2B5EF4-FFF2-40B4-BE49-F238E27FC236}">
                <a16:creationId xmlns:a16="http://schemas.microsoft.com/office/drawing/2014/main" id="{CBBF2017-5EC6-4C2F-B271-439222EC32EB}"/>
              </a:ext>
            </a:extLst>
          </p:cNvPr>
          <p:cNvSpPr/>
          <p:nvPr/>
        </p:nvSpPr>
        <p:spPr>
          <a:xfrm>
            <a:off x="6962365" y="6063561"/>
            <a:ext cx="162889" cy="211697"/>
          </a:xfrm>
          <a:prstGeom prst="rect">
            <a:avLst/>
          </a:prstGeom>
          <a:solidFill>
            <a:srgbClr val="D9D9D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800">
                <a:solidFill>
                  <a:srgbClr val="2E2E38">
                    <a:lumMod val="50000"/>
                  </a:srgbClr>
                </a:solidFill>
                <a:latin typeface="EYInterstate Light"/>
              </a:rPr>
              <a:t>N </a:t>
            </a:r>
          </a:p>
        </p:txBody>
      </p:sp>
      <p:sp>
        <p:nvSpPr>
          <p:cNvPr id="38" name="TextBox 37">
            <a:extLst>
              <a:ext uri="{FF2B5EF4-FFF2-40B4-BE49-F238E27FC236}">
                <a16:creationId xmlns:a16="http://schemas.microsoft.com/office/drawing/2014/main" id="{9BEF48F3-D2C2-4DC2-9C98-493E4E2BA25C}"/>
              </a:ext>
            </a:extLst>
          </p:cNvPr>
          <p:cNvSpPr txBox="1"/>
          <p:nvPr/>
        </p:nvSpPr>
        <p:spPr>
          <a:xfrm>
            <a:off x="7169529" y="6064954"/>
            <a:ext cx="801974" cy="199951"/>
          </a:xfrm>
          <a:prstGeom prst="rect">
            <a:avLst/>
          </a:prstGeom>
          <a:noFill/>
        </p:spPr>
        <p:txBody>
          <a:bodyPr wrap="square" lIns="0">
            <a:noAutofit/>
          </a:bodyPr>
          <a:lstStyle/>
          <a:p>
            <a:pPr defTabSz="913943"/>
            <a:r>
              <a:rPr lang="x-none" sz="700">
                <a:solidFill>
                  <a:srgbClr val="2E2E38"/>
                </a:solidFill>
                <a:latin typeface="EYInterstate Light"/>
              </a:rPr>
              <a:t>No evaluado</a:t>
            </a:r>
            <a:endParaRPr lang="en-US" sz="700">
              <a:solidFill>
                <a:srgbClr val="FFFFFF"/>
              </a:solidFill>
              <a:latin typeface="EYInterstate Light"/>
            </a:endParaRPr>
          </a:p>
        </p:txBody>
      </p:sp>
      <p:sp>
        <p:nvSpPr>
          <p:cNvPr id="18" name="TextBox 17">
            <a:extLst>
              <a:ext uri="{FF2B5EF4-FFF2-40B4-BE49-F238E27FC236}">
                <a16:creationId xmlns:a16="http://schemas.microsoft.com/office/drawing/2014/main" id="{BA73F904-D69F-4BDE-A5EF-D9C29F74216F}"/>
              </a:ext>
            </a:extLst>
          </p:cNvPr>
          <p:cNvSpPr txBox="1"/>
          <p:nvPr/>
        </p:nvSpPr>
        <p:spPr>
          <a:xfrm>
            <a:off x="3574503"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28</a:t>
            </a:fld>
            <a:endParaRPr lang="en-GB">
              <a:solidFill>
                <a:srgbClr val="2E2E38"/>
              </a:solidFill>
            </a:endParaRPr>
          </a:p>
        </p:txBody>
      </p:sp>
    </p:spTree>
    <p:extLst>
      <p:ext uri="{BB962C8B-B14F-4D97-AF65-F5344CB8AC3E}">
        <p14:creationId xmlns:p14="http://schemas.microsoft.com/office/powerpoint/2010/main" val="23129162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12775" y="297809"/>
            <a:ext cx="10972800" cy="590093"/>
          </a:xfrm>
        </p:spPr>
        <p:txBody>
          <a:bodyPr vert="horz"/>
          <a:lstStyle/>
          <a:p>
            <a:r>
              <a:rPr lang="x-none"/>
              <a:t>Resumen de puntos de datos clave</a:t>
            </a:r>
            <a:br/>
            <a:r>
              <a:rPr lang="x-none" sz="1599"/>
              <a:t>Dentro de cada dominio, hay puntos de datos clave que informan las calificaciones de riesgo de nivel moderado y alto</a:t>
            </a:r>
            <a:endParaRPr lang="en-IN" sz="1599">
              <a:solidFill>
                <a:srgbClr val="FF0000"/>
              </a:solidFill>
            </a:endParaRPr>
          </a:p>
        </p:txBody>
      </p:sp>
      <p:sp>
        <p:nvSpPr>
          <p:cNvPr id="17" name="Arrow: Left-Right 16">
            <a:extLst>
              <a:ext uri="{FF2B5EF4-FFF2-40B4-BE49-F238E27FC236}">
                <a16:creationId xmlns:a16="http://schemas.microsoft.com/office/drawing/2014/main" id="{3C8E70BC-D5D8-420E-B490-2DF3D222763F}"/>
              </a:ext>
            </a:extLst>
          </p:cNvPr>
          <p:cNvSpPr/>
          <p:nvPr/>
        </p:nvSpPr>
        <p:spPr>
          <a:xfrm>
            <a:off x="4361520" y="1033896"/>
            <a:ext cx="3942508"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199" b="1">
                <a:solidFill>
                  <a:srgbClr val="2E2E38"/>
                </a:solidFill>
                <a:latin typeface="EYInterstate Light"/>
              </a:rPr>
              <a:t>Aspectos destacados del análisis de dominio de datos</a:t>
            </a:r>
            <a:endParaRPr lang="en-US" sz="1199">
              <a:solidFill>
                <a:srgbClr val="2E2E38"/>
              </a:solidFill>
              <a:latin typeface="EYInterstate Light"/>
            </a:endParaRPr>
          </a:p>
        </p:txBody>
      </p:sp>
      <p:cxnSp>
        <p:nvCxnSpPr>
          <p:cNvPr id="19" name="Straight Connector 18">
            <a:extLst>
              <a:ext uri="{FF2B5EF4-FFF2-40B4-BE49-F238E27FC236}">
                <a16:creationId xmlns:a16="http://schemas.microsoft.com/office/drawing/2014/main" id="{83905594-B82E-4DA0-AF92-264CA118C6CA}"/>
              </a:ext>
              <a:ext uri="{C183D7F6-B498-43B3-948B-1728B52AA6E4}">
                <adec:decorative xmlns:adec="http://schemas.microsoft.com/office/drawing/2017/decorative" val="1"/>
              </a:ext>
            </a:extLst>
          </p:cNvPr>
          <p:cNvCxnSpPr>
            <a:stCxn id="17" idx="4"/>
            <a:endCxn id="17" idx="6"/>
          </p:cNvCxnSpPr>
          <p:nvPr/>
        </p:nvCxnSpPr>
        <p:spPr>
          <a:xfrm>
            <a:off x="4361520" y="1291131"/>
            <a:ext cx="39425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5" name="Table 11" descr="Aspectos destacados del análisis de dominio de datos">
            <a:extLst>
              <a:ext uri="{FF2B5EF4-FFF2-40B4-BE49-F238E27FC236}">
                <a16:creationId xmlns:a16="http://schemas.microsoft.com/office/drawing/2014/main" id="{631DC6C4-7005-41C3-8CE7-1EB6E26B96C1}"/>
              </a:ext>
            </a:extLst>
          </p:cNvPr>
          <p:cNvGraphicFramePr>
            <a:graphicFrameLocks/>
          </p:cNvGraphicFramePr>
          <p:nvPr>
            <p:extLst>
              <p:ext uri="{D42A27DB-BD31-4B8C-83A1-F6EECF244321}">
                <p14:modId xmlns:p14="http://schemas.microsoft.com/office/powerpoint/2010/main" val="3264639960"/>
              </p:ext>
            </p:extLst>
          </p:nvPr>
        </p:nvGraphicFramePr>
        <p:xfrm>
          <a:off x="620080" y="1375429"/>
          <a:ext cx="10972804" cy="4677883"/>
        </p:xfrm>
        <a:graphic>
          <a:graphicData uri="http://schemas.openxmlformats.org/drawingml/2006/table">
            <a:tbl>
              <a:tblPr firstRow="1" bandRow="1">
                <a:tableStyleId>{F2DE63D5-997A-4646-A377-4702673A728D}</a:tableStyleId>
              </a:tblPr>
              <a:tblGrid>
                <a:gridCol w="381059">
                  <a:extLst>
                    <a:ext uri="{9D8B030D-6E8A-4147-A177-3AD203B41FA5}">
                      <a16:colId xmlns:a16="http://schemas.microsoft.com/office/drawing/2014/main" val="215802128"/>
                    </a:ext>
                  </a:extLst>
                </a:gridCol>
                <a:gridCol w="1568410">
                  <a:extLst>
                    <a:ext uri="{9D8B030D-6E8A-4147-A177-3AD203B41FA5}">
                      <a16:colId xmlns:a16="http://schemas.microsoft.com/office/drawing/2014/main" val="4182854494"/>
                    </a:ext>
                  </a:extLst>
                </a:gridCol>
                <a:gridCol w="9023335">
                  <a:extLst>
                    <a:ext uri="{9D8B030D-6E8A-4147-A177-3AD203B41FA5}">
                      <a16:colId xmlns:a16="http://schemas.microsoft.com/office/drawing/2014/main" val="2418484499"/>
                    </a:ext>
                  </a:extLst>
                </a:gridCol>
              </a:tblGrid>
              <a:tr h="232219">
                <a:tc>
                  <a:txBody>
                    <a:bodyPr/>
                    <a:lstStyle/>
                    <a:p>
                      <a:pPr algn="ctr"/>
                      <a:r>
                        <a:rPr lang="x-none" sz="1100">
                          <a:latin typeface="+mj-lt"/>
                        </a:rPr>
                        <a:t>N.°</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x-none" sz="1100">
                          <a:latin typeface="+mj-lt"/>
                        </a:rPr>
                        <a:t>Dominio de datos</a:t>
                      </a:r>
                      <a:endParaRPr lang="en-US" sz="1000"/>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x-none" sz="1100">
                          <a:latin typeface="+mj-lt"/>
                        </a:rPr>
                        <a:t>Puntos de datos clave del año escolar 2021-2022</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853419591"/>
                  </a:ext>
                </a:extLst>
              </a:tr>
              <a:tr h="367348">
                <a:tc>
                  <a:txBody>
                    <a:bodyPr/>
                    <a:lstStyle/>
                    <a:p>
                      <a:pPr algn="ctr"/>
                      <a:r>
                        <a:rPr lang="x-none" sz="1100" b="1">
                          <a:solidFill>
                            <a:schemeClr val="tx1"/>
                          </a:solidFill>
                          <a:latin typeface="+mj-lt"/>
                        </a:rPr>
                        <a:t>1a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a:lnSpc>
                          <a:spcPct val="90000"/>
                        </a:lnSpc>
                      </a:pPr>
                      <a:r>
                        <a:rPr lang="x-none" sz="900" spc="0">
                          <a:solidFill>
                            <a:schemeClr val="bg1"/>
                          </a:solidFill>
                          <a:latin typeface="+mj-lt"/>
                        </a:rPr>
                        <a:t>Participación en programas para estudiantes (Educación especial)</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noProof="0">
                          <a:solidFill>
                            <a:schemeClr val="bg2"/>
                          </a:solidFill>
                          <a:latin typeface="+mj-lt"/>
                          <a:ea typeface="+mn-ea"/>
                          <a:cs typeface="+mn-cs"/>
                        </a:rPr>
                        <a:t>Cerca del 25 % de 100 IEP de muestra estaban vencidos en EdPlan el 30 de junio</a:t>
                      </a:r>
                      <a:r>
                        <a:rPr lang="x-none" sz="900" b="0" kern="1200" spc="0" baseline="0" noProof="0">
                          <a:solidFill>
                            <a:schemeClr val="bg2"/>
                          </a:solidFill>
                          <a:latin typeface="+mj-lt"/>
                          <a:ea typeface="+mn-ea"/>
                          <a:cs typeface="+mn-cs"/>
                        </a:rPr>
                        <a:t>de 2022, cuando los datos fueron certificados y enviados al DESE</a:t>
                      </a:r>
                      <a:r>
                        <a:rPr lang="en-US" sz="900" b="0" kern="1200" spc="0" baseline="0" noProof="0">
                          <a:solidFill>
                            <a:schemeClr val="bg2"/>
                          </a:solidFill>
                          <a:latin typeface="+mj-lt"/>
                          <a:ea typeface="+mn-ea"/>
                          <a:cs typeface="+mn-cs"/>
                        </a:rPr>
                        <a:t>.</a:t>
                      </a:r>
                      <a:endParaRPr lang="x-none" sz="900" b="0" kern="1200" spc="0" baseline="0" noProof="0">
                        <a:solidFill>
                          <a:schemeClr val="bg2"/>
                        </a:solidFill>
                        <a:latin typeface="+mj-lt"/>
                        <a:ea typeface="+mn-ea"/>
                        <a:cs typeface="+mn-cs"/>
                      </a:endParaRPr>
                    </a:p>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spc="0">
                          <a:solidFill>
                            <a:schemeClr val="bg1"/>
                          </a:solidFill>
                        </a:rPr>
                        <a:t>De los 25 IEP de la muestra que estaban vencidos, cerca del 40 % vencieron antes del año escolar 2021-2022</a:t>
                      </a:r>
                      <a:r>
                        <a:rPr lang="en-US" sz="900" spc="0">
                          <a:solidFill>
                            <a:schemeClr val="bg1"/>
                          </a:solidFill>
                        </a:rPr>
                        <a:t>.</a:t>
                      </a:r>
                      <a:endParaRPr lang="en-US" sz="900" b="0" kern="1200" spc="0" noProof="0">
                        <a:solidFill>
                          <a:schemeClr val="bg1"/>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8333450"/>
                  </a:ext>
                </a:extLst>
              </a:tr>
              <a:tr h="228008">
                <a:tc>
                  <a:txBody>
                    <a:bodyPr/>
                    <a:lstStyle/>
                    <a:p>
                      <a:pPr algn="ctr"/>
                      <a:r>
                        <a:rPr lang="x-none" sz="1100" b="1">
                          <a:solidFill>
                            <a:schemeClr val="tx1"/>
                          </a:solidFill>
                          <a:latin typeface="+mj-lt"/>
                        </a:rPr>
                        <a:t>1b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70C0"/>
                    </a:solidFill>
                  </a:tcPr>
                </a:tc>
                <a:tc>
                  <a:txBody>
                    <a:bodyPr/>
                    <a:lstStyle/>
                    <a:p>
                      <a:pPr marL="0" marR="0" lvl="0" indent="0" algn="l" defTabSz="685434" rtl="0" eaLnBrk="1" fontAlgn="auto" latinLnBrk="0" hangingPunct="1">
                        <a:lnSpc>
                          <a:spcPct val="90000"/>
                        </a:lnSpc>
                        <a:spcBef>
                          <a:spcPts val="0"/>
                        </a:spcBef>
                        <a:spcAft>
                          <a:spcPts val="0"/>
                        </a:spcAft>
                        <a:buClrTx/>
                        <a:buSzTx/>
                        <a:buFontTx/>
                        <a:buNone/>
                        <a:tabLst/>
                        <a:defRPr/>
                      </a:pPr>
                      <a:r>
                        <a:rPr lang="x-none" sz="900" spc="0">
                          <a:solidFill>
                            <a:schemeClr val="bg1"/>
                          </a:solidFill>
                          <a:latin typeface="+mj-lt"/>
                        </a:rPr>
                        <a:t>Participación en programas para estudiantes (Estudiantes de Inglés)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noProof="0">
                          <a:solidFill>
                            <a:schemeClr val="bg1"/>
                          </a:solidFill>
                          <a:latin typeface="+mj-lt"/>
                          <a:ea typeface="+mn-ea"/>
                          <a:cs typeface="+mn-cs"/>
                        </a:rPr>
                        <a:t>Cerca del 94 % de los estudiantes de EL en BPS tuvieron una puntuación ACCESS para el año escolar 2021-2022</a:t>
                      </a:r>
                      <a:r>
                        <a:rPr lang="en-US" sz="900" b="0" kern="1200" spc="0" noProof="0">
                          <a:solidFill>
                            <a:schemeClr val="bg1"/>
                          </a:solidFill>
                          <a:latin typeface="+mj-lt"/>
                          <a:ea typeface="+mn-ea"/>
                          <a:cs typeface="+mn-cs"/>
                        </a:rPr>
                        <a:t>.</a:t>
                      </a:r>
                      <a:endParaRPr lang="x-none" sz="900" b="0" kern="1200" spc="0" noProof="0">
                        <a:solidFill>
                          <a:schemeClr val="bg1"/>
                        </a:solidFill>
                        <a:latin typeface="+mj-lt"/>
                        <a:ea typeface="+mn-ea"/>
                        <a:cs typeface="+mn-cs"/>
                      </a:endParaRPr>
                    </a:p>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noProof="0">
                          <a:solidFill>
                            <a:schemeClr val="bg1"/>
                          </a:solidFill>
                          <a:latin typeface="+mj-lt"/>
                          <a:ea typeface="+mn-ea"/>
                          <a:cs typeface="+mn-cs"/>
                        </a:rPr>
                        <a:t>Cerca del 45 % de los estudiantes de EL con una puntuación de ACCESS y un nivel de ELD tenían un nivel de ELD diferente al recomendado por la política de BPS según su puntuación de ACCESS; en aquellos casos donde no había una coincidencia, el nivel de ELD fue generalmente más alto que la puntuación de ACCESS asociada</a:t>
                      </a:r>
                      <a:r>
                        <a:rPr lang="en-US" sz="900" b="0" kern="1200" spc="0" noProof="0">
                          <a:solidFill>
                            <a:schemeClr val="bg1"/>
                          </a:solidFill>
                          <a:latin typeface="+mj-lt"/>
                          <a:ea typeface="+mn-ea"/>
                          <a:cs typeface="+mn-cs"/>
                        </a:rPr>
                        <a:t>.</a:t>
                      </a:r>
                      <a:endParaRPr lang="x-none" sz="900" b="0" kern="1200" spc="0" noProof="0">
                        <a:solidFill>
                          <a:schemeClr val="bg1"/>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4839227"/>
                  </a:ext>
                </a:extLst>
              </a:tr>
              <a:tr h="367097">
                <a:tc>
                  <a:txBody>
                    <a:bodyPr/>
                    <a:lstStyle/>
                    <a:p>
                      <a:pPr marL="0" algn="ctr" defTabSz="914400" rtl="0" eaLnBrk="1" latinLnBrk="0" hangingPunct="1"/>
                      <a:r>
                        <a:rPr lang="x-none" sz="1100" b="1" kern="1200">
                          <a:solidFill>
                            <a:schemeClr val="tx1"/>
                          </a:solidFill>
                          <a:latin typeface="+mj-lt"/>
                          <a:ea typeface="+mn-ea"/>
                          <a:cs typeface="+mn-cs"/>
                        </a:rPr>
                        <a:t>2a</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nSpc>
                          <a:spcPct val="90000"/>
                        </a:lnSpc>
                      </a:pPr>
                      <a:r>
                        <a:rPr lang="x-none" sz="900" spc="0">
                          <a:solidFill>
                            <a:schemeClr val="bg1"/>
                          </a:solidFill>
                          <a:latin typeface="+mj-lt"/>
                        </a:rPr>
                        <a:t>Inscripción y egreso de estudiantes (inscripción) </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a:solidFill>
                            <a:schemeClr val="bg1">
                              <a:lumMod val="50000"/>
                            </a:schemeClr>
                          </a:solidFill>
                          <a:latin typeface="+mj-lt"/>
                          <a:ea typeface="+mn-ea"/>
                          <a:cs typeface="+mn-cs"/>
                        </a:rPr>
                        <a:t>La inscripción de estudiantes tenía un riesgo bajo identificado en todas las dimensiones, además de la supervisión y el seguimiento de los datos</a:t>
                      </a:r>
                      <a:r>
                        <a:rPr lang="en-US" sz="900" b="0" kern="1200" spc="0">
                          <a:solidFill>
                            <a:schemeClr val="bg1">
                              <a:lumMod val="50000"/>
                            </a:schemeClr>
                          </a:solidFill>
                          <a:latin typeface="+mj-lt"/>
                          <a:ea typeface="+mn-ea"/>
                          <a:cs typeface="+mn-cs"/>
                        </a:rPr>
                        <a:t>.</a:t>
                      </a:r>
                      <a:endParaRPr lang="x-none" sz="900" b="0" kern="1200" spc="0">
                        <a:solidFill>
                          <a:schemeClr val="bg1">
                            <a:lumMod val="50000"/>
                          </a:schemeClr>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0480109"/>
                  </a:ext>
                </a:extLst>
              </a:tr>
              <a:tr h="282631">
                <a:tc>
                  <a:txBody>
                    <a:bodyPr/>
                    <a:lstStyle/>
                    <a:p>
                      <a:pPr marL="0" algn="ctr" defTabSz="914400" rtl="0" eaLnBrk="1" latinLnBrk="0" hangingPunct="1"/>
                      <a:r>
                        <a:rPr lang="x-none" sz="1100" b="1" kern="1200">
                          <a:solidFill>
                            <a:schemeClr val="tx1"/>
                          </a:solidFill>
                          <a:latin typeface="+mj-lt"/>
                          <a:ea typeface="+mn-ea"/>
                          <a:cs typeface="+mn-cs"/>
                        </a:rPr>
                        <a:t>2b</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0" marR="0" lvl="0" indent="0" algn="l" defTabSz="685434" rtl="0" eaLnBrk="1" fontAlgn="auto" latinLnBrk="0" hangingPunct="1">
                        <a:lnSpc>
                          <a:spcPct val="90000"/>
                        </a:lnSpc>
                        <a:spcBef>
                          <a:spcPts val="0"/>
                        </a:spcBef>
                        <a:spcAft>
                          <a:spcPts val="0"/>
                        </a:spcAft>
                        <a:buClrTx/>
                        <a:buSzTx/>
                        <a:buFontTx/>
                        <a:buNone/>
                        <a:tabLst/>
                        <a:defRPr/>
                      </a:pPr>
                      <a:r>
                        <a:rPr lang="x-none" sz="900" spc="0">
                          <a:solidFill>
                            <a:schemeClr val="bg1"/>
                          </a:solidFill>
                          <a:latin typeface="+mj-lt"/>
                        </a:rPr>
                        <a:t>Inscripción y egreso de estudiantes (bajas)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lvl="0" indent="-108000" algn="l" defTabSz="914400" rtl="0" eaLnBrk="1" latinLnBrk="0" hangingPunct="1">
                        <a:lnSpc>
                          <a:spcPct val="90000"/>
                        </a:lnSpc>
                        <a:buClrTx/>
                        <a:buSzPct val="75000"/>
                        <a:buFont typeface="Wingdings 3" panose="05040102010807070707" pitchFamily="18" charset="2"/>
                        <a:buChar char=""/>
                      </a:pPr>
                      <a:r>
                        <a:rPr lang="x-none" sz="900" b="0" kern="1200" spc="0">
                          <a:solidFill>
                            <a:schemeClr val="bg1">
                              <a:lumMod val="50000"/>
                            </a:schemeClr>
                          </a:solidFill>
                          <a:latin typeface="+mj-lt"/>
                          <a:ea typeface="+mn-ea"/>
                          <a:cs typeface="+mn-cs"/>
                        </a:rPr>
                        <a:t>El 80 % de las muestras de bajas de estudiantes (80 de 100) no tenían documentación en Aspen</a:t>
                      </a:r>
                      <a:r>
                        <a:rPr lang="en-US" sz="900" b="0" kern="1200" spc="0">
                          <a:solidFill>
                            <a:schemeClr val="bg1">
                              <a:lumMod val="50000"/>
                            </a:schemeClr>
                          </a:solidFill>
                          <a:latin typeface="+mj-lt"/>
                          <a:ea typeface="+mn-ea"/>
                          <a:cs typeface="+mn-cs"/>
                        </a:rPr>
                        <a:t>.</a:t>
                      </a:r>
                      <a:endParaRPr lang="x-none" sz="900" b="0" kern="1200" spc="0">
                        <a:solidFill>
                          <a:schemeClr val="bg1">
                            <a:lumMod val="50000"/>
                          </a:schemeClr>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8930633"/>
                  </a:ext>
                </a:extLst>
              </a:tr>
              <a:tr h="367097">
                <a:tc>
                  <a:txBody>
                    <a:bodyPr/>
                    <a:lstStyle/>
                    <a:p>
                      <a:pPr marL="0" algn="ctr" defTabSz="914400" rtl="0" eaLnBrk="1" latinLnBrk="0" hangingPunct="1"/>
                      <a:r>
                        <a:rPr lang="x-none" sz="1100" b="1" kern="1200">
                          <a:solidFill>
                            <a:schemeClr val="tx1"/>
                          </a:solidFill>
                          <a:latin typeface="+mj-lt"/>
                          <a:ea typeface="+mn-ea"/>
                          <a:cs typeface="+mn-cs"/>
                        </a:rPr>
                        <a:t>3</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1E783A"/>
                    </a:solidFill>
                  </a:tcPr>
                </a:tc>
                <a:tc>
                  <a:txBody>
                    <a:bodyPr/>
                    <a:lstStyle/>
                    <a:p>
                      <a:pPr>
                        <a:lnSpc>
                          <a:spcPct val="90000"/>
                        </a:lnSpc>
                      </a:pPr>
                      <a:r>
                        <a:rPr lang="x-none" sz="900" spc="0">
                          <a:solidFill>
                            <a:schemeClr val="bg1"/>
                          </a:solidFill>
                          <a:latin typeface="+mj-lt"/>
                        </a:rPr>
                        <a:t>Sanciones disciplinarias a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a:solidFill>
                            <a:schemeClr val="bg1"/>
                          </a:solidFill>
                          <a:latin typeface="+mj-lt"/>
                          <a:ea typeface="+mn-ea"/>
                          <a:cs typeface="+mn-cs"/>
                        </a:rPr>
                        <a:t>La disciplina de los estudiantes tenía un riesgo bajo identificado en todas las dimensiones, además de la supervisión y el seguimiento, y la integridad y precisión de los datos</a:t>
                      </a:r>
                      <a:r>
                        <a:rPr lang="en-US" sz="900" b="0" kern="1200" spc="0">
                          <a:solidFill>
                            <a:schemeClr val="bg1"/>
                          </a:solidFill>
                          <a:latin typeface="+mj-lt"/>
                          <a:ea typeface="+mn-ea"/>
                          <a:cs typeface="+mn-cs"/>
                        </a:rPr>
                        <a:t>.</a:t>
                      </a:r>
                      <a:endParaRPr lang="x-none" sz="900" b="0" kern="1200" spc="0">
                        <a:solidFill>
                          <a:schemeClr val="bg1"/>
                        </a:solidFill>
                        <a:latin typeface="+mj-lt"/>
                        <a:ea typeface="+mn-ea"/>
                        <a:cs typeface="+mn-cs"/>
                      </a:endParaRPr>
                    </a:p>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a:solidFill>
                            <a:schemeClr val="bg1"/>
                          </a:solidFill>
                          <a:latin typeface="+mj-lt"/>
                          <a:ea typeface="+mn-ea"/>
                          <a:cs typeface="+mn-cs"/>
                        </a:rPr>
                        <a:t>Cerca del 37 % de las suspensiones muestreadas no tenían un informe de audiencia en Aspen (no es un requisito explícito de BPS), lo que dificulta la evaluación de la integridad</a:t>
                      </a:r>
                      <a:r>
                        <a:rPr lang="en-US" sz="900" b="0" kern="1200" spc="0">
                          <a:solidFill>
                            <a:schemeClr val="bg1"/>
                          </a:solidFill>
                          <a:latin typeface="+mj-lt"/>
                          <a:ea typeface="+mn-ea"/>
                          <a:cs typeface="+mn-cs"/>
                        </a:rPr>
                        <a:t>.</a:t>
                      </a:r>
                      <a:endParaRPr lang="x-none" sz="900" b="0" kern="1200" spc="0">
                        <a:solidFill>
                          <a:schemeClr val="bg1"/>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93595"/>
                  </a:ext>
                </a:extLst>
              </a:tr>
              <a:tr h="510420">
                <a:tc>
                  <a:txBody>
                    <a:bodyPr/>
                    <a:lstStyle/>
                    <a:p>
                      <a:pPr marL="0" algn="ctr" defTabSz="914400" rtl="0" eaLnBrk="1" latinLnBrk="0" hangingPunct="1"/>
                      <a:r>
                        <a:rPr lang="x-none" sz="1100" b="1" kern="1200">
                          <a:solidFill>
                            <a:schemeClr val="bg1"/>
                          </a:solidFill>
                          <a:latin typeface="+mj-lt"/>
                          <a:ea typeface="+mn-ea"/>
                          <a:cs typeface="+mn-cs"/>
                        </a:rPr>
                        <a:t>4</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6D00"/>
                    </a:solidFill>
                  </a:tcPr>
                </a:tc>
                <a:tc>
                  <a:txBody>
                    <a:bodyPr/>
                    <a:lstStyle/>
                    <a:p>
                      <a:pPr>
                        <a:lnSpc>
                          <a:spcPct val="90000"/>
                        </a:lnSpc>
                      </a:pPr>
                      <a:r>
                        <a:rPr lang="en-IN" sz="900" spc="0" err="1">
                          <a:solidFill>
                            <a:schemeClr val="bg1"/>
                          </a:solidFill>
                          <a:latin typeface="+mj-lt"/>
                        </a:rPr>
                        <a:t>Restricciones</a:t>
                      </a:r>
                      <a:r>
                        <a:rPr lang="x-none" sz="900" spc="0">
                          <a:solidFill>
                            <a:schemeClr val="bg1"/>
                          </a:solidFill>
                          <a:latin typeface="+mj-lt"/>
                        </a:rPr>
                        <a:t> de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a:solidFill>
                            <a:schemeClr val="bg1">
                              <a:lumMod val="50000"/>
                            </a:schemeClr>
                          </a:solidFill>
                          <a:latin typeface="+mj-lt"/>
                          <a:ea typeface="+mn-ea"/>
                          <a:cs typeface="+mn-cs"/>
                        </a:rPr>
                        <a:t>Cerca del 30 % de todas las </a:t>
                      </a:r>
                      <a:r>
                        <a:rPr lang="en-IN" sz="900" b="0" kern="1200" spc="0" err="1">
                          <a:solidFill>
                            <a:schemeClr val="bg1">
                              <a:lumMod val="50000"/>
                            </a:schemeClr>
                          </a:solidFill>
                          <a:latin typeface="+mj-lt"/>
                          <a:ea typeface="+mn-ea"/>
                          <a:cs typeface="+mn-cs"/>
                        </a:rPr>
                        <a:t>restricciones</a:t>
                      </a:r>
                      <a:r>
                        <a:rPr lang="x-none" sz="900" b="0" kern="1200" spc="0">
                          <a:solidFill>
                            <a:schemeClr val="bg1">
                              <a:lumMod val="50000"/>
                            </a:schemeClr>
                          </a:solidFill>
                          <a:latin typeface="+mj-lt"/>
                          <a:ea typeface="+mn-ea"/>
                          <a:cs typeface="+mn-cs"/>
                        </a:rPr>
                        <a:t> informadas en BPS no se informaron a DESE, como lo requiere la regulación estatal; en su lugar, solo se informaron en Aspen</a:t>
                      </a:r>
                      <a:r>
                        <a:rPr lang="en-US" sz="900" b="0" kern="1200" spc="0">
                          <a:solidFill>
                            <a:schemeClr val="bg1">
                              <a:lumMod val="50000"/>
                            </a:schemeClr>
                          </a:solidFill>
                          <a:latin typeface="+mj-lt"/>
                          <a:ea typeface="+mn-ea"/>
                          <a:cs typeface="+mn-cs"/>
                        </a:rPr>
                        <a:t>.</a:t>
                      </a:r>
                      <a:endParaRPr lang="x-none" sz="900" b="0" kern="1200" spc="0">
                        <a:solidFill>
                          <a:schemeClr val="bg1">
                            <a:lumMod val="50000"/>
                          </a:schemeClr>
                        </a:solidFill>
                        <a:latin typeface="+mj-lt"/>
                        <a:ea typeface="+mn-ea"/>
                        <a:cs typeface="+mn-cs"/>
                      </a:endParaRPr>
                    </a:p>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kern="1200" spc="0">
                          <a:solidFill>
                            <a:schemeClr val="bg1"/>
                          </a:solidFill>
                          <a:effectLst/>
                          <a:latin typeface="+mj-lt"/>
                          <a:ea typeface="+mn-ea"/>
                          <a:cs typeface="+mn-cs"/>
                        </a:rPr>
                        <a:t>14 de las 204 </a:t>
                      </a:r>
                      <a:r>
                        <a:rPr lang="en-IN" sz="900" kern="1200" spc="0" err="1">
                          <a:solidFill>
                            <a:schemeClr val="bg1"/>
                          </a:solidFill>
                          <a:effectLst/>
                          <a:latin typeface="+mj-lt"/>
                          <a:ea typeface="+mn-ea"/>
                          <a:cs typeface="+mn-cs"/>
                        </a:rPr>
                        <a:t>restricciones</a:t>
                      </a:r>
                      <a:r>
                        <a:rPr lang="x-none" sz="900" kern="1200" spc="0">
                          <a:solidFill>
                            <a:schemeClr val="bg1"/>
                          </a:solidFill>
                          <a:effectLst/>
                          <a:latin typeface="+mj-lt"/>
                          <a:ea typeface="+mn-ea"/>
                          <a:cs typeface="+mn-cs"/>
                        </a:rPr>
                        <a:t> que BPS informó al DESE involucraron una lesión. De esas 14 </a:t>
                      </a:r>
                      <a:r>
                        <a:rPr lang="en-IN" sz="900" kern="1200" spc="0" err="1">
                          <a:solidFill>
                            <a:schemeClr val="bg1"/>
                          </a:solidFill>
                          <a:effectLst/>
                          <a:latin typeface="+mj-lt"/>
                          <a:ea typeface="+mn-ea"/>
                          <a:cs typeface="+mn-cs"/>
                        </a:rPr>
                        <a:t>restricciones</a:t>
                      </a:r>
                      <a:r>
                        <a:rPr lang="x-none" sz="900" kern="1200" spc="0">
                          <a:solidFill>
                            <a:schemeClr val="bg1"/>
                          </a:solidFill>
                          <a:effectLst/>
                          <a:latin typeface="+mj-lt"/>
                          <a:ea typeface="+mn-ea"/>
                          <a:cs typeface="+mn-cs"/>
                        </a:rPr>
                        <a:t>, 12 se informaron fuera del plazo requerido de notificación de tres días para </a:t>
                      </a:r>
                      <a:r>
                        <a:rPr lang="en-IN" sz="900" kern="1200" spc="0" err="1">
                          <a:solidFill>
                            <a:schemeClr val="bg1"/>
                          </a:solidFill>
                          <a:effectLst/>
                          <a:latin typeface="+mj-lt"/>
                          <a:ea typeface="+mn-ea"/>
                          <a:cs typeface="+mn-cs"/>
                        </a:rPr>
                        <a:t>restricciones</a:t>
                      </a:r>
                      <a:r>
                        <a:rPr lang="x-none" sz="900" kern="1200" spc="0">
                          <a:solidFill>
                            <a:schemeClr val="bg1"/>
                          </a:solidFill>
                          <a:effectLst/>
                          <a:latin typeface="+mj-lt"/>
                          <a:ea typeface="+mn-ea"/>
                          <a:cs typeface="+mn-cs"/>
                        </a:rPr>
                        <a:t> que resultaron en una lesi</a:t>
                      </a:r>
                      <a:r>
                        <a:rPr lang="en-IN" sz="900" kern="1200" spc="0">
                          <a:solidFill>
                            <a:schemeClr val="bg1"/>
                          </a:solidFill>
                          <a:effectLst/>
                          <a:latin typeface="+mj-lt"/>
                          <a:ea typeface="+mn-ea"/>
                          <a:cs typeface="+mn-cs"/>
                        </a:rPr>
                        <a:t>o</a:t>
                      </a:r>
                      <a:r>
                        <a:rPr lang="x-none" sz="900" kern="1200" spc="0">
                          <a:solidFill>
                            <a:schemeClr val="bg1"/>
                          </a:solidFill>
                          <a:effectLst/>
                          <a:latin typeface="+mj-lt"/>
                          <a:ea typeface="+mn-ea"/>
                          <a:cs typeface="+mn-cs"/>
                        </a:rPr>
                        <a:t>n</a:t>
                      </a:r>
                      <a:r>
                        <a:rPr lang="en-US" sz="900" kern="1200" spc="0">
                          <a:solidFill>
                            <a:schemeClr val="bg1"/>
                          </a:solidFill>
                          <a:effectLst/>
                          <a:latin typeface="+mj-lt"/>
                          <a:ea typeface="+mn-ea"/>
                          <a:cs typeface="+mn-cs"/>
                        </a:rPr>
                        <a:t>.</a:t>
                      </a:r>
                      <a:endParaRPr lang="x-none" sz="900" kern="1200" spc="0">
                        <a:solidFill>
                          <a:schemeClr val="bg1"/>
                        </a:solidFill>
                        <a:effectLst/>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1119947"/>
                  </a:ext>
                </a:extLst>
              </a:tr>
              <a:tr h="367097">
                <a:tc>
                  <a:txBody>
                    <a:bodyPr/>
                    <a:lstStyle/>
                    <a:p>
                      <a:pPr marL="0" algn="ctr" defTabSz="914400" rtl="0" eaLnBrk="1" latinLnBrk="0" hangingPunct="1"/>
                      <a:r>
                        <a:rPr lang="x-none" sz="1100" b="1" kern="1200">
                          <a:solidFill>
                            <a:schemeClr val="tx1"/>
                          </a:solidFill>
                          <a:latin typeface="+mj-lt"/>
                          <a:ea typeface="+mn-ea"/>
                          <a:cs typeface="+mn-cs"/>
                        </a:rPr>
                        <a:t>5</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7E40E9"/>
                    </a:solidFill>
                  </a:tcPr>
                </a:tc>
                <a:tc>
                  <a:txBody>
                    <a:bodyPr/>
                    <a:lstStyle/>
                    <a:p>
                      <a:pPr>
                        <a:lnSpc>
                          <a:spcPct val="90000"/>
                        </a:lnSpc>
                      </a:pPr>
                      <a:r>
                        <a:rPr lang="x-none" sz="900" spc="0">
                          <a:solidFill>
                            <a:schemeClr val="bg1"/>
                          </a:solidFill>
                          <a:latin typeface="+mj-lt"/>
                        </a:rPr>
                        <a:t>Informe de funcionamiento puntual del autobús matutino</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noProof="0">
                          <a:solidFill>
                            <a:schemeClr val="bg1">
                              <a:lumMod val="50000"/>
                            </a:schemeClr>
                          </a:solidFill>
                          <a:latin typeface="+mj-lt"/>
                          <a:ea typeface="+mn-ea"/>
                          <a:cs typeface="+mn-cs"/>
                        </a:rPr>
                        <a:t>Los cálculos del funcionamiento puntual del autobús matutino son precisos, diferencia de un punto en el porcentaje, para los períodos de informes con datos completos</a:t>
                      </a:r>
                      <a:r>
                        <a:rPr lang="en-US" sz="900" b="0" kern="1200" spc="0" noProof="0">
                          <a:solidFill>
                            <a:schemeClr val="bg1">
                              <a:lumMod val="50000"/>
                            </a:schemeClr>
                          </a:solidFill>
                          <a:latin typeface="+mj-lt"/>
                          <a:ea typeface="+mn-ea"/>
                          <a:cs typeface="+mn-cs"/>
                        </a:rPr>
                        <a:t>.</a:t>
                      </a:r>
                      <a:endParaRPr lang="x-none" sz="900" b="0" kern="1200" spc="0" noProof="0">
                        <a:solidFill>
                          <a:schemeClr val="bg1">
                            <a:lumMod val="50000"/>
                          </a:schemeClr>
                        </a:solidFill>
                        <a:latin typeface="+mj-lt"/>
                        <a:ea typeface="+mn-ea"/>
                        <a:cs typeface="+mn-cs"/>
                      </a:endParaRPr>
                    </a:p>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noProof="0">
                          <a:solidFill>
                            <a:schemeClr val="bg1">
                              <a:lumMod val="50000"/>
                            </a:schemeClr>
                          </a:solidFill>
                          <a:latin typeface="+mj-lt"/>
                          <a:ea typeface="+mn-ea"/>
                          <a:cs typeface="+mn-cs"/>
                        </a:rPr>
                        <a:t>Los datos de llegada utilizados en el año escolar 2021-2022 para los cálculos del funcionamiento puntual excluyeron cerca del 25 % de las rutas planificadas de la métrica debido a la falta de datos disponibles para estas rutas</a:t>
                      </a:r>
                      <a:r>
                        <a:rPr lang="en-US" sz="900" b="0" kern="1200" spc="0" noProof="0">
                          <a:solidFill>
                            <a:schemeClr val="bg1">
                              <a:lumMod val="50000"/>
                            </a:schemeClr>
                          </a:solidFill>
                          <a:latin typeface="+mj-lt"/>
                          <a:ea typeface="+mn-ea"/>
                          <a:cs typeface="+mn-cs"/>
                        </a:rPr>
                        <a:t>.</a:t>
                      </a:r>
                      <a:endParaRPr lang="x-none" sz="900" b="0" kern="1200" spc="0" noProof="0">
                        <a:solidFill>
                          <a:schemeClr val="bg1">
                            <a:lumMod val="50000"/>
                          </a:schemeClr>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3190573"/>
                  </a:ext>
                </a:extLst>
              </a:tr>
              <a:tr h="748515">
                <a:tc>
                  <a:txBody>
                    <a:bodyPr/>
                    <a:lstStyle/>
                    <a:p>
                      <a:pPr marL="0" algn="ctr" defTabSz="914400" rtl="0" eaLnBrk="1" latinLnBrk="0" hangingPunct="1"/>
                      <a:r>
                        <a:rPr lang="x-none" sz="1100" b="1" kern="1200">
                          <a:solidFill>
                            <a:schemeClr val="tx1"/>
                          </a:solidFill>
                          <a:latin typeface="+mj-lt"/>
                          <a:ea typeface="+mn-ea"/>
                          <a:cs typeface="+mn-cs"/>
                        </a:rPr>
                        <a:t>6</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CC0000"/>
                    </a:solidFill>
                  </a:tcPr>
                </a:tc>
                <a:tc>
                  <a:txBody>
                    <a:bodyPr/>
                    <a:lstStyle/>
                    <a:p>
                      <a:pPr>
                        <a:lnSpc>
                          <a:spcPct val="90000"/>
                        </a:lnSpc>
                      </a:pPr>
                      <a:r>
                        <a:rPr lang="x-none" sz="900" spc="0">
                          <a:solidFill>
                            <a:schemeClr val="bg1"/>
                          </a:solidFill>
                          <a:latin typeface="+mj-lt"/>
                        </a:rPr>
                        <a:t>Quejas de las familias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marR="0" lvl="0" indent="-108000" algn="l" defTabSz="914400" rtl="0" eaLnBrk="1" fontAlgn="auto" latinLnBrk="0" hangingPunct="1">
                        <a:lnSpc>
                          <a:spcPct val="90000"/>
                        </a:lnSpc>
                        <a:spcBef>
                          <a:spcPts val="0"/>
                        </a:spcBef>
                        <a:spcAft>
                          <a:spcPts val="0"/>
                        </a:spcAft>
                        <a:buClrTx/>
                        <a:buSzPct val="75000"/>
                        <a:buFont typeface="Wingdings 3" panose="05040102010807070707" pitchFamily="18" charset="2"/>
                        <a:buChar char=""/>
                        <a:tabLst/>
                        <a:defRPr/>
                      </a:pPr>
                      <a:r>
                        <a:rPr lang="x-none" sz="900" b="0" kern="1200" spc="0">
                          <a:solidFill>
                            <a:schemeClr val="bg2"/>
                          </a:solidFill>
                          <a:latin typeface="+mn-lt"/>
                          <a:ea typeface="+mn-ea"/>
                          <a:cs typeface="+mn-cs"/>
                        </a:rPr>
                        <a:t>BPS ha establecido dos sistemas para presentar las quejas de las familias: una Línea Directa contra el Acoso Escolar para recopilar todos los informes de acoso escolar y una Línea de Ayuda Familiar para responder a las preguntas e inquietudes de la familia. Los datos de la Línea de Ayuda Familiar fueron limitados debido a su reciente implementación en mayo de 2022</a:t>
                      </a:r>
                      <a:r>
                        <a:rPr lang="en-US" sz="900" b="0" kern="1200" spc="0">
                          <a:solidFill>
                            <a:schemeClr val="bg2"/>
                          </a:solidFill>
                          <a:latin typeface="+mn-lt"/>
                          <a:ea typeface="+mn-ea"/>
                          <a:cs typeface="+mn-cs"/>
                        </a:rPr>
                        <a:t>.</a:t>
                      </a:r>
                      <a:endParaRPr lang="en-US" sz="900" b="0" kern="1200" spc="0">
                        <a:solidFill>
                          <a:schemeClr val="bg2"/>
                        </a:solidFill>
                        <a:latin typeface="+mj-lt"/>
                        <a:ea typeface="+mn-ea"/>
                        <a:cs typeface="+mn-cs"/>
                      </a:endParaRPr>
                    </a:p>
                    <a:p>
                      <a:pPr marL="108000" lvl="0" indent="-108000" algn="l" defTabSz="914400" rtl="0" eaLnBrk="1" latinLnBrk="0" hangingPunct="1">
                        <a:lnSpc>
                          <a:spcPct val="90000"/>
                        </a:lnSpc>
                        <a:buClrTx/>
                        <a:buSzPct val="75000"/>
                        <a:buFont typeface="Wingdings 3" panose="05040102010807070707" pitchFamily="18" charset="2"/>
                        <a:buChar char=""/>
                      </a:pPr>
                      <a:r>
                        <a:rPr lang="x-none" sz="900" b="0" kern="1200" spc="0">
                          <a:solidFill>
                            <a:schemeClr val="bg2"/>
                          </a:solidFill>
                          <a:latin typeface="+mj-lt"/>
                          <a:ea typeface="+mn-ea"/>
                          <a:cs typeface="+mn-cs"/>
                        </a:rPr>
                        <a:t>Cerca del 32 % de los formularios de informe de acoso escolar enviados a través de la Línea Directa contra el Acoso Escolar de BPS en el año escolar 2021-2022 no se marcaron como cerrados/resueltos; la política de BPS establece que las investigaciones deben completarse dentro de los 5 días posteriores a la recepción por parte de los líderes escolares</a:t>
                      </a:r>
                      <a:r>
                        <a:rPr lang="en-US" sz="900" b="0" kern="1200" spc="0">
                          <a:solidFill>
                            <a:schemeClr val="bg2"/>
                          </a:solidFill>
                          <a:latin typeface="+mj-lt"/>
                          <a:ea typeface="+mn-ea"/>
                          <a:cs typeface="+mn-cs"/>
                        </a:rPr>
                        <a:t>.</a:t>
                      </a:r>
                      <a:endParaRPr lang="x-none" sz="900" b="0" kern="1200" spc="0">
                        <a:solidFill>
                          <a:schemeClr val="bg2"/>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9608355"/>
                  </a:ext>
                </a:extLst>
              </a:tr>
              <a:tr h="816690">
                <a:tc>
                  <a:txBody>
                    <a:bodyPr/>
                    <a:lstStyle/>
                    <a:p>
                      <a:pPr marL="0" algn="ctr" defTabSz="914400" rtl="0" eaLnBrk="1" latinLnBrk="0" hangingPunct="1"/>
                      <a:r>
                        <a:rPr lang="x-none" sz="1100" b="1" kern="1200">
                          <a:solidFill>
                            <a:schemeClr val="bg1"/>
                          </a:solidFill>
                          <a:latin typeface="+mj-lt"/>
                          <a:ea typeface="+mn-ea"/>
                          <a:cs typeface="+mn-cs"/>
                        </a:rPr>
                        <a:t>7</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solidFill>
                      <a:srgbClr val="FFA766"/>
                    </a:solidFill>
                  </a:tcPr>
                </a:tc>
                <a:tc>
                  <a:txBody>
                    <a:bodyPr/>
                    <a:lstStyle/>
                    <a:p>
                      <a:pPr>
                        <a:lnSpc>
                          <a:spcPct val="90000"/>
                        </a:lnSpc>
                      </a:pPr>
                      <a:r>
                        <a:rPr lang="x-none" sz="900" spc="0">
                          <a:solidFill>
                            <a:schemeClr val="bg1"/>
                          </a:solidFill>
                          <a:latin typeface="+mj-lt"/>
                        </a:rPr>
                        <a:t>Asignación de los estudiantes</a:t>
                      </a: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08000" lvl="0" indent="-108000" algn="l" defTabSz="914400" rtl="0" eaLnBrk="1" latinLnBrk="0" hangingPunct="1">
                        <a:lnSpc>
                          <a:spcPct val="90000"/>
                        </a:lnSpc>
                        <a:buClrTx/>
                        <a:buSzPct val="75000"/>
                        <a:buFont typeface="Wingdings 3" panose="05040102010807070707" pitchFamily="18" charset="2"/>
                        <a:buChar char=""/>
                      </a:pPr>
                      <a:r>
                        <a:rPr lang="x-none" sz="900" b="0" kern="1200" spc="0" dirty="0">
                          <a:solidFill>
                            <a:schemeClr val="bg2"/>
                          </a:solidFill>
                          <a:latin typeface="+mj-lt"/>
                          <a:ea typeface="+mn-ea"/>
                          <a:cs typeface="+mn-cs"/>
                        </a:rPr>
                        <a:t>De los estudiantes de BPS asignados de enero a junio, cuando se usa el algoritmo de asignación, cerca del 73 % fue asignado a una de sus tres opciones principales a través del algoritmo, cerca del 11 % fue asignado a una escuela fuera de las tres principales a través del algoritmo y cerca del 16 % no fue asignado por el algoritmo (principalmente estudiantes K0-K1) </a:t>
                      </a:r>
                      <a:r>
                        <a:rPr lang="en-US" sz="900" b="0" kern="1200" spc="0" dirty="0">
                          <a:solidFill>
                            <a:schemeClr val="bg2"/>
                          </a:solidFill>
                          <a:latin typeface="+mj-lt"/>
                          <a:ea typeface="+mn-ea"/>
                          <a:cs typeface="+mn-cs"/>
                        </a:rPr>
                        <a:t>.</a:t>
                      </a:r>
                      <a:endParaRPr lang="x-none" sz="900" b="0" kern="1200" spc="0" dirty="0">
                        <a:solidFill>
                          <a:schemeClr val="bg2"/>
                        </a:solidFill>
                        <a:latin typeface="+mj-lt"/>
                        <a:ea typeface="+mn-ea"/>
                        <a:cs typeface="+mn-cs"/>
                      </a:endParaRPr>
                    </a:p>
                    <a:p>
                      <a:pPr marL="564971" lvl="1" indent="-108000" algn="l" defTabSz="914400" rtl="0" eaLnBrk="1" latinLnBrk="0" hangingPunct="1">
                        <a:lnSpc>
                          <a:spcPct val="90000"/>
                        </a:lnSpc>
                        <a:buClrTx/>
                        <a:buSzPct val="75000"/>
                        <a:buFont typeface="Wingdings 3" panose="05040102010807070707" pitchFamily="18" charset="2"/>
                        <a:buChar char=""/>
                      </a:pPr>
                      <a:r>
                        <a:rPr lang="x-none" sz="900" b="0" kern="1200" spc="0" dirty="0">
                          <a:solidFill>
                            <a:schemeClr val="bg2"/>
                          </a:solidFill>
                          <a:latin typeface="+mj-lt"/>
                          <a:ea typeface="+mn-ea"/>
                          <a:cs typeface="+mn-cs"/>
                        </a:rPr>
                        <a:t>Solo los estudiantes de K0-6 fueron incluidos en este análisis</a:t>
                      </a:r>
                      <a:r>
                        <a:rPr lang="en-US" sz="900" b="0" kern="1200" spc="0" dirty="0">
                          <a:solidFill>
                            <a:schemeClr val="bg2"/>
                          </a:solidFill>
                          <a:latin typeface="+mj-lt"/>
                          <a:ea typeface="+mn-ea"/>
                          <a:cs typeface="+mn-cs"/>
                        </a:rPr>
                        <a:t>.</a:t>
                      </a:r>
                      <a:endParaRPr lang="x-none" sz="900" b="0" kern="1200" spc="0" dirty="0">
                        <a:solidFill>
                          <a:schemeClr val="bg2"/>
                        </a:solidFill>
                        <a:latin typeface="+mj-lt"/>
                        <a:ea typeface="+mn-ea"/>
                        <a:cs typeface="+mn-cs"/>
                      </a:endParaRPr>
                    </a:p>
                    <a:p>
                      <a:pPr marL="564971" lvl="1" indent="-108000" algn="l" defTabSz="914400" rtl="0" eaLnBrk="1" latinLnBrk="0" hangingPunct="1">
                        <a:lnSpc>
                          <a:spcPct val="90000"/>
                        </a:lnSpc>
                        <a:buClrTx/>
                        <a:buSzPct val="75000"/>
                        <a:buFont typeface="Wingdings 3" panose="05040102010807070707" pitchFamily="18" charset="2"/>
                        <a:buChar char=""/>
                      </a:pPr>
                      <a:r>
                        <a:rPr lang="x-none" sz="900" b="0" kern="1200" spc="0" dirty="0">
                          <a:solidFill>
                            <a:schemeClr val="bg2"/>
                          </a:solidFill>
                          <a:latin typeface="+mj-lt"/>
                          <a:ea typeface="+mn-ea"/>
                          <a:cs typeface="+mn-cs"/>
                        </a:rPr>
                        <a:t>Para los estudiantes que participaron en varias rondas de asignación se usó la clasificación de la última ronda en el análisis</a:t>
                      </a:r>
                      <a:r>
                        <a:rPr lang="en-US" sz="900" b="0" kern="1200" spc="0" dirty="0">
                          <a:solidFill>
                            <a:schemeClr val="bg2"/>
                          </a:solidFill>
                          <a:latin typeface="+mj-lt"/>
                          <a:ea typeface="+mn-ea"/>
                          <a:cs typeface="+mn-cs"/>
                        </a:rPr>
                        <a:t>.</a:t>
                      </a:r>
                      <a:endParaRPr lang="x-none" sz="900" b="0" kern="1200" spc="0" dirty="0">
                        <a:solidFill>
                          <a:schemeClr val="bg2"/>
                        </a:solidFill>
                        <a:latin typeface="+mj-lt"/>
                        <a:ea typeface="+mn-ea"/>
                        <a:cs typeface="+mn-cs"/>
                      </a:endParaRPr>
                    </a:p>
                    <a:p>
                      <a:pPr marL="108000" lvl="0" indent="-108000" algn="l" defTabSz="914400" rtl="0" eaLnBrk="1" latinLnBrk="0" hangingPunct="1">
                        <a:lnSpc>
                          <a:spcPct val="90000"/>
                        </a:lnSpc>
                        <a:buClrTx/>
                        <a:buSzPct val="75000"/>
                        <a:buFont typeface="Wingdings 3" panose="05040102010807070707" pitchFamily="18" charset="2"/>
                        <a:buChar char=""/>
                      </a:pPr>
                      <a:r>
                        <a:rPr lang="x-none" sz="900" b="0" kern="1200" spc="0" dirty="0">
                          <a:solidFill>
                            <a:schemeClr val="bg2"/>
                          </a:solidFill>
                          <a:latin typeface="+mj-lt"/>
                          <a:ea typeface="+mn-ea"/>
                          <a:cs typeface="+mn-cs"/>
                        </a:rPr>
                        <a:t>La distancia promedio que los estudiantes de BPS viajan a la escuela es de 2,4 km</a:t>
                      </a:r>
                      <a:r>
                        <a:rPr lang="en-US" sz="900" b="0" kern="1200" spc="0" dirty="0">
                          <a:solidFill>
                            <a:schemeClr val="bg2"/>
                          </a:solidFill>
                          <a:latin typeface="+mj-lt"/>
                          <a:ea typeface="+mn-ea"/>
                          <a:cs typeface="+mn-cs"/>
                        </a:rPr>
                        <a:t>.</a:t>
                      </a:r>
                      <a:endParaRPr lang="x-none" sz="900" b="0" kern="1200" spc="0" dirty="0">
                        <a:solidFill>
                          <a:schemeClr val="bg2"/>
                        </a:solidFill>
                        <a:latin typeface="+mj-lt"/>
                        <a:ea typeface="+mn-ea"/>
                        <a:cs typeface="+mn-cs"/>
                      </a:endParaRPr>
                    </a:p>
                  </a:txBody>
                  <a:tcPr marL="68508" marR="68508" marT="34254" marB="34254"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3197725"/>
                  </a:ext>
                </a:extLst>
              </a:tr>
            </a:tbl>
          </a:graphicData>
        </a:graphic>
      </p:graphicFrame>
      <p:sp>
        <p:nvSpPr>
          <p:cNvPr id="11" name="Callout_63804749004580674727">
            <a:extLst>
              <a:ext uri="{FF2B5EF4-FFF2-40B4-BE49-F238E27FC236}">
                <a16:creationId xmlns:a16="http://schemas.microsoft.com/office/drawing/2014/main" id="{75C33E55-212B-49F5-A5EB-E84F7198AE42}"/>
              </a:ext>
            </a:extLst>
          </p:cNvPr>
          <p:cNvSpPr/>
          <p:nvPr>
            <p:custDataLst>
              <p:tags r:id="rId1"/>
            </p:custDataLst>
          </p:nvPr>
        </p:nvSpPr>
        <p:spPr>
          <a:xfrm>
            <a:off x="184150" y="6391095"/>
            <a:ext cx="3330575" cy="429124"/>
          </a:xfrm>
          <a:prstGeom prst="wedgeRectCallout">
            <a:avLst>
              <a:gd name="adj1" fmla="val 11328"/>
              <a:gd name="adj2" fmla="val -69175"/>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5981" tIns="35981" rIns="35981" bIns="35981" rtlCol="0" anchor="ctr" anchorCtr="0">
            <a:noAutofit/>
          </a:bodyPr>
          <a:lstStyle/>
          <a:p>
            <a:pPr algn="ctr" defTabSz="913943">
              <a:lnSpc>
                <a:spcPct val="95000"/>
              </a:lnSpc>
              <a:spcBef>
                <a:spcPts val="100"/>
              </a:spcBef>
              <a:defRPr/>
            </a:pPr>
            <a:r>
              <a:rPr lang="x-none" sz="850" i="1">
                <a:solidFill>
                  <a:srgbClr val="2E2E38"/>
                </a:solidFill>
                <a:latin typeface="EYInterstate Light"/>
                <a:cs typeface="Arial" panose="020B0604020202020204" pitchFamily="34" charset="0"/>
              </a:rPr>
              <a:t>El análisis del dominio de tareas de los estudiantes no se centró en la integridad y precisión de los datos; para obtener más detalles sobre el alcance de este dominio, consulte la diapositiva 9</a:t>
            </a:r>
            <a:r>
              <a:rPr lang="en-US" sz="850" i="1">
                <a:solidFill>
                  <a:srgbClr val="2E2E38"/>
                </a:solidFill>
                <a:latin typeface="EYInterstate Light"/>
                <a:cs typeface="Arial" panose="020B0604020202020204" pitchFamily="34" charset="0"/>
              </a:rPr>
              <a:t>.</a:t>
            </a:r>
            <a:endParaRPr lang="x-none" sz="850" i="1">
              <a:solidFill>
                <a:srgbClr val="2E2E38"/>
              </a:solidFill>
              <a:latin typeface="EYInterstate Light"/>
              <a:cs typeface="Arial" panose="020B0604020202020204" pitchFamily="34" charset="0"/>
            </a:endParaRPr>
          </a:p>
        </p:txBody>
      </p:sp>
      <p:sp>
        <p:nvSpPr>
          <p:cNvPr id="12" name="TextBox 11">
            <a:extLst>
              <a:ext uri="{FF2B5EF4-FFF2-40B4-BE49-F238E27FC236}">
                <a16:creationId xmlns:a16="http://schemas.microsoft.com/office/drawing/2014/main" id="{2C7CC79B-75A7-40A6-9037-9A0D76D606F8}"/>
              </a:ext>
            </a:extLst>
          </p:cNvPr>
          <p:cNvSpPr txBox="1"/>
          <p:nvPr/>
        </p:nvSpPr>
        <p:spPr>
          <a:xfrm>
            <a:off x="3574503" y="6438928"/>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a:defRPr/>
            </a:pPr>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29</a:t>
            </a:fld>
            <a:endParaRPr lang="en-GB">
              <a:solidFill>
                <a:srgbClr val="2E2E38"/>
              </a:solidFill>
            </a:endParaRPr>
          </a:p>
        </p:txBody>
      </p:sp>
    </p:spTree>
    <p:extLst>
      <p:ext uri="{BB962C8B-B14F-4D97-AF65-F5344CB8AC3E}">
        <p14:creationId xmlns:p14="http://schemas.microsoft.com/office/powerpoint/2010/main" val="40870964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2A39ABF-E9DF-4B6A-B83E-8D1BE07DC809}"/>
              </a:ext>
              <a:ext uri="{C183D7F6-B498-43B3-948B-1728B52AA6E4}">
                <adec:decorative xmlns:adec="http://schemas.microsoft.com/office/drawing/2017/decorative" val="1"/>
              </a:ext>
            </a:extLst>
          </p:cNvPr>
          <p:cNvSpPr/>
          <p:nvPr/>
        </p:nvSpPr>
        <p:spPr>
          <a:xfrm>
            <a:off x="612776" y="1153083"/>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2" name="Title 1">
            <a:extLst>
              <a:ext uri="{FF2B5EF4-FFF2-40B4-BE49-F238E27FC236}">
                <a16:creationId xmlns:a16="http://schemas.microsoft.com/office/drawing/2014/main" id="{A8295D25-2A5A-4910-A71E-B019FD909B85}"/>
              </a:ext>
            </a:extLst>
          </p:cNvPr>
          <p:cNvSpPr>
            <a:spLocks noGrp="1"/>
          </p:cNvSpPr>
          <p:nvPr>
            <p:ph type="title"/>
          </p:nvPr>
        </p:nvSpPr>
        <p:spPr/>
        <p:txBody>
          <a:bodyPr vert="horz"/>
          <a:lstStyle/>
          <a:p>
            <a:r>
              <a:rPr lang="x-none"/>
              <a:t>Agenda </a:t>
            </a:r>
            <a:r>
              <a:rPr lang="x-none">
                <a:solidFill>
                  <a:schemeClr val="tx1"/>
                </a:solidFill>
              </a:rPr>
              <a:t>(0/5)</a:t>
            </a:r>
          </a:p>
        </p:txBody>
      </p:sp>
      <p:sp>
        <p:nvSpPr>
          <p:cNvPr id="3" name="TextBox 2">
            <a:extLst>
              <a:ext uri="{FF2B5EF4-FFF2-40B4-BE49-F238E27FC236}">
                <a16:creationId xmlns:a16="http://schemas.microsoft.com/office/drawing/2014/main" id="{2C6C2118-3F26-4E6A-B11E-B7539990B8FD}"/>
              </a:ext>
            </a:extLst>
          </p:cNvPr>
          <p:cNvSpPr txBox="1"/>
          <p:nvPr/>
        </p:nvSpPr>
        <p:spPr>
          <a:xfrm>
            <a:off x="612777" y="1148905"/>
            <a:ext cx="9715993"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3</a:t>
            </a:fld>
            <a:endParaRPr lang="en-GB">
              <a:solidFill>
                <a:srgbClr val="2E2E38"/>
              </a:solidFill>
            </a:endParaRPr>
          </a:p>
        </p:txBody>
      </p:sp>
    </p:spTree>
    <p:extLst>
      <p:ext uri="{BB962C8B-B14F-4D97-AF65-F5344CB8AC3E}">
        <p14:creationId xmlns:p14="http://schemas.microsoft.com/office/powerpoint/2010/main" val="24269050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EDF35ACE-8625-42AE-83E2-A6F34E7797DA}"/>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24667444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95" name="think-cell Slide" r:id="rId12" imgW="415" imgH="416" progId="TCLayout.ActiveDocument.1">
                  <p:embed/>
                </p:oleObj>
              </mc:Choice>
              <mc:Fallback>
                <p:oleObj name="think-cell Slide" r:id="rId12" imgW="415" imgH="416" progId="TCLayout.ActiveDocument.1">
                  <p:embed/>
                  <p:pic>
                    <p:nvPicPr>
                      <p:cNvPr id="11" name="Object 10" hidden="1">
                        <a:extLst>
                          <a:ext uri="{FF2B5EF4-FFF2-40B4-BE49-F238E27FC236}">
                            <a16:creationId xmlns:a16="http://schemas.microsoft.com/office/drawing/2014/main" id="{EDF35ACE-8625-42AE-83E2-A6F34E7797DA}"/>
                          </a:ext>
                          <a:ext uri="{C183D7F6-B498-43B3-948B-1728B52AA6E4}">
                            <adec:decorative xmlns:adec="http://schemas.microsoft.com/office/drawing/2017/decorative" val="1"/>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7C9AEC6-2B26-4060-A333-E39B1518BF03}"/>
              </a:ext>
            </a:extLst>
          </p:cNvPr>
          <p:cNvSpPr>
            <a:spLocks noGrp="1"/>
          </p:cNvSpPr>
          <p:nvPr>
            <p:ph type="title"/>
          </p:nvPr>
        </p:nvSpPr>
        <p:spPr>
          <a:xfrm>
            <a:off x="609918" y="318976"/>
            <a:ext cx="10978515" cy="565623"/>
          </a:xfrm>
        </p:spPr>
        <p:txBody>
          <a:bodyPr vert="horz"/>
          <a:lstStyle/>
          <a:p>
            <a:r>
              <a:rPr lang="x-none"/>
              <a:t>Resumen de observaciones y oportunidades</a:t>
            </a:r>
            <a:br>
              <a:rPr/>
            </a:br>
            <a:r>
              <a:rPr lang="x-none" sz="1600"/>
              <a:t>Descripción general de observaciones detalladas y estructura de oportunidades</a:t>
            </a:r>
            <a:endParaRPr lang="de-DE"/>
          </a:p>
        </p:txBody>
      </p:sp>
      <p:sp>
        <p:nvSpPr>
          <p:cNvPr id="21" name="Rectangle 20">
            <a:extLst>
              <a:ext uri="{FF2B5EF4-FFF2-40B4-BE49-F238E27FC236}">
                <a16:creationId xmlns:a16="http://schemas.microsoft.com/office/drawing/2014/main" id="{DF4667FE-79C5-49E1-B930-2469CCBB0F9F}"/>
              </a:ext>
            </a:extLst>
          </p:cNvPr>
          <p:cNvSpPr/>
          <p:nvPr/>
        </p:nvSpPr>
        <p:spPr>
          <a:xfrm>
            <a:off x="609917" y="1034785"/>
            <a:ext cx="10978515" cy="445168"/>
          </a:xfrm>
          <a:prstGeom prst="rect">
            <a:avLst/>
          </a:prstGeom>
          <a:solidFill>
            <a:schemeClr val="tx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400" b="1">
                <a:solidFill>
                  <a:schemeClr val="bg1"/>
                </a:solidFill>
              </a:rPr>
              <a:t>Cada una de las siguientes secciones específicas del dominio incluye estos elementos:</a:t>
            </a:r>
          </a:p>
        </p:txBody>
      </p:sp>
      <p:sp>
        <p:nvSpPr>
          <p:cNvPr id="28" name="Bubble">
            <a:extLst>
              <a:ext uri="{FF2B5EF4-FFF2-40B4-BE49-F238E27FC236}">
                <a16:creationId xmlns:a16="http://schemas.microsoft.com/office/drawing/2014/main" id="{92A71EDF-2268-4FF9-AD1A-1C5C05CCDF2E}"/>
              </a:ext>
            </a:extLst>
          </p:cNvPr>
          <p:cNvSpPr>
            <a:spLocks noChangeAspect="1"/>
          </p:cNvSpPr>
          <p:nvPr/>
        </p:nvSpPr>
        <p:spPr>
          <a:xfrm>
            <a:off x="553246" y="1723523"/>
            <a:ext cx="249078" cy="249208"/>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algn="ctr" defTabSz="913486"/>
            <a:r>
              <a:rPr lang="x-none" sz="1398">
                <a:solidFill>
                  <a:schemeClr val="bg2"/>
                </a:solidFill>
                <a:latin typeface="Arial" panose="020B0604020202020204" pitchFamily="34" charset="0"/>
              </a:rPr>
              <a:t> 1 </a:t>
            </a:r>
          </a:p>
        </p:txBody>
      </p:sp>
      <p:sp>
        <p:nvSpPr>
          <p:cNvPr id="23" name="TextBox 22">
            <a:extLst>
              <a:ext uri="{FF2B5EF4-FFF2-40B4-BE49-F238E27FC236}">
                <a16:creationId xmlns:a16="http://schemas.microsoft.com/office/drawing/2014/main" id="{67A0706B-6477-43D3-84DB-3A28DCA2911E}"/>
              </a:ext>
            </a:extLst>
          </p:cNvPr>
          <p:cNvSpPr txBox="1"/>
          <p:nvPr/>
        </p:nvSpPr>
        <p:spPr>
          <a:xfrm>
            <a:off x="946802" y="1634854"/>
            <a:ext cx="4139780" cy="50783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Página de descripción general del dominio que proporciona antecedentes, detalles de políticas, enfoque de análisis y aspectos destacados de los datos</a:t>
            </a:r>
          </a:p>
        </p:txBody>
      </p:sp>
      <p:grpSp>
        <p:nvGrpSpPr>
          <p:cNvPr id="12" name="Group 11" descr="Captura de pantalla de la página Descripción general del dominio que proporciona antecedentes, detalles de políticas, enfoque del análisis y aspectos destacados de los datos">
            <a:extLst>
              <a:ext uri="{FF2B5EF4-FFF2-40B4-BE49-F238E27FC236}">
                <a16:creationId xmlns:a16="http://schemas.microsoft.com/office/drawing/2014/main" id="{AD20822D-B867-432A-AA27-339F8AAEE8B5}"/>
              </a:ext>
            </a:extLst>
          </p:cNvPr>
          <p:cNvGrpSpPr/>
          <p:nvPr/>
        </p:nvGrpSpPr>
        <p:grpSpPr>
          <a:xfrm>
            <a:off x="694261" y="1887561"/>
            <a:ext cx="5911255" cy="3026713"/>
            <a:chOff x="694261" y="1887561"/>
            <a:chExt cx="5911255" cy="3026713"/>
          </a:xfrm>
        </p:grpSpPr>
        <p:pic>
          <p:nvPicPr>
            <p:cNvPr id="6" name="Picture 5">
              <a:extLst>
                <a:ext uri="{FF2B5EF4-FFF2-40B4-BE49-F238E27FC236}">
                  <a16:creationId xmlns:a16="http://schemas.microsoft.com/office/drawing/2014/main" id="{1CDC45E0-B18A-4882-AF20-7DE8370481EE}"/>
                </a:ext>
              </a:extLst>
            </p:cNvPr>
            <p:cNvPicPr>
              <a:picLocks noChangeAspect="1"/>
            </p:cNvPicPr>
            <p:nvPr/>
          </p:nvPicPr>
          <p:blipFill>
            <a:blip r:embed="rId14"/>
            <a:stretch>
              <a:fillRect/>
            </a:stretch>
          </p:blipFill>
          <p:spPr>
            <a:xfrm>
              <a:off x="694261" y="2180546"/>
              <a:ext cx="4085390" cy="2298032"/>
            </a:xfrm>
            <a:prstGeom prst="rect">
              <a:avLst/>
            </a:prstGeom>
            <a:ln>
              <a:solidFill>
                <a:schemeClr val="accent3"/>
              </a:solidFill>
            </a:ln>
          </p:spPr>
        </p:pic>
        <p:cxnSp>
          <p:nvCxnSpPr>
            <p:cNvPr id="37" name="Straight Arrow Connector 36">
              <a:extLst>
                <a:ext uri="{FF2B5EF4-FFF2-40B4-BE49-F238E27FC236}">
                  <a16:creationId xmlns:a16="http://schemas.microsoft.com/office/drawing/2014/main" id="{1A6ADEFB-62D8-4912-BD2C-7EDFED182DF0}"/>
                </a:ext>
                <a:ext uri="{C183D7F6-B498-43B3-948B-1728B52AA6E4}">
                  <adec:decorative xmlns:adec="http://schemas.microsoft.com/office/drawing/2017/decorative" val="1"/>
                </a:ext>
              </a:extLst>
            </p:cNvPr>
            <p:cNvCxnSpPr>
              <a:cxnSpLocks/>
            </p:cNvCxnSpPr>
            <p:nvPr/>
          </p:nvCxnSpPr>
          <p:spPr>
            <a:xfrm flipH="1">
              <a:off x="4608096" y="2081255"/>
              <a:ext cx="424096" cy="198583"/>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9" name="Text box_6380609318885138661">
              <a:extLst>
                <a:ext uri="{FF2B5EF4-FFF2-40B4-BE49-F238E27FC236}">
                  <a16:creationId xmlns:a16="http://schemas.microsoft.com/office/drawing/2014/main" id="{31FC224D-AF00-4891-BEB6-06AFCB67E50F}"/>
                </a:ext>
              </a:extLst>
            </p:cNvPr>
            <p:cNvSpPr/>
            <p:nvPr>
              <p:custDataLst>
                <p:tags r:id="rId7"/>
              </p:custDataLst>
            </p:nvPr>
          </p:nvSpPr>
          <p:spPr>
            <a:xfrm>
              <a:off x="5086582" y="1887561"/>
              <a:ext cx="1518934" cy="3077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Rastreador de color con nombre de dominio</a:t>
              </a:r>
            </a:p>
          </p:txBody>
        </p:sp>
        <p:cxnSp>
          <p:nvCxnSpPr>
            <p:cNvPr id="41" name="Straight Arrow Connector 40">
              <a:extLst>
                <a:ext uri="{FF2B5EF4-FFF2-40B4-BE49-F238E27FC236}">
                  <a16:creationId xmlns:a16="http://schemas.microsoft.com/office/drawing/2014/main" id="{2C1EA577-AE95-4D3A-B345-612115B34750}"/>
                </a:ext>
                <a:ext uri="{C183D7F6-B498-43B3-948B-1728B52AA6E4}">
                  <adec:decorative xmlns:adec="http://schemas.microsoft.com/office/drawing/2017/decorative" val="1"/>
                </a:ext>
              </a:extLst>
            </p:cNvPr>
            <p:cNvCxnSpPr>
              <a:cxnSpLocks/>
            </p:cNvCxnSpPr>
            <p:nvPr/>
          </p:nvCxnSpPr>
          <p:spPr>
            <a:xfrm flipH="1">
              <a:off x="4624370" y="3682768"/>
              <a:ext cx="407822" cy="0"/>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42" name="Text box_6380609318885138661">
              <a:extLst>
                <a:ext uri="{FF2B5EF4-FFF2-40B4-BE49-F238E27FC236}">
                  <a16:creationId xmlns:a16="http://schemas.microsoft.com/office/drawing/2014/main" id="{9CE06CAC-3102-49F2-9CED-869E1F51E257}"/>
                </a:ext>
              </a:extLst>
            </p:cNvPr>
            <p:cNvSpPr/>
            <p:nvPr>
              <p:custDataLst>
                <p:tags r:id="rId8"/>
              </p:custDataLst>
            </p:nvPr>
          </p:nvSpPr>
          <p:spPr>
            <a:xfrm>
              <a:off x="5126575" y="3528879"/>
              <a:ext cx="880130" cy="461665"/>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Aspectos destacados de los datos clave</a:t>
              </a:r>
            </a:p>
          </p:txBody>
        </p:sp>
        <p:cxnSp>
          <p:nvCxnSpPr>
            <p:cNvPr id="44" name="Straight Arrow Connector 43">
              <a:extLst>
                <a:ext uri="{FF2B5EF4-FFF2-40B4-BE49-F238E27FC236}">
                  <a16:creationId xmlns:a16="http://schemas.microsoft.com/office/drawing/2014/main" id="{5A5200D8-F821-4E0E-ACB0-23E4B1D2FA90}"/>
                </a:ext>
                <a:ext uri="{C183D7F6-B498-43B3-948B-1728B52AA6E4}">
                  <adec:decorative xmlns:adec="http://schemas.microsoft.com/office/drawing/2017/decorative" val="1"/>
                </a:ext>
              </a:extLst>
            </p:cNvPr>
            <p:cNvCxnSpPr>
              <a:cxnSpLocks/>
            </p:cNvCxnSpPr>
            <p:nvPr/>
          </p:nvCxnSpPr>
          <p:spPr>
            <a:xfrm flipV="1">
              <a:off x="1075341" y="4263038"/>
              <a:ext cx="0" cy="267494"/>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45" name="Text box_6380609318885138661">
              <a:extLst>
                <a:ext uri="{FF2B5EF4-FFF2-40B4-BE49-F238E27FC236}">
                  <a16:creationId xmlns:a16="http://schemas.microsoft.com/office/drawing/2014/main" id="{ADD8935C-22EF-42D7-8120-04742647DE5F}"/>
                </a:ext>
              </a:extLst>
            </p:cNvPr>
            <p:cNvSpPr/>
            <p:nvPr>
              <p:custDataLst>
                <p:tags r:id="rId9"/>
              </p:custDataLst>
            </p:nvPr>
          </p:nvSpPr>
          <p:spPr>
            <a:xfrm>
              <a:off x="844870" y="4606497"/>
              <a:ext cx="863611" cy="3077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Metodología de análisis</a:t>
              </a:r>
            </a:p>
          </p:txBody>
        </p:sp>
      </p:grpSp>
      <p:sp>
        <p:nvSpPr>
          <p:cNvPr id="34" name="Bubble">
            <a:extLst>
              <a:ext uri="{FF2B5EF4-FFF2-40B4-BE49-F238E27FC236}">
                <a16:creationId xmlns:a16="http://schemas.microsoft.com/office/drawing/2014/main" id="{1A3C6A3D-7E4D-483A-892E-4A84744DDE21}"/>
              </a:ext>
            </a:extLst>
          </p:cNvPr>
          <p:cNvSpPr>
            <a:spLocks noChangeAspect="1"/>
          </p:cNvSpPr>
          <p:nvPr/>
        </p:nvSpPr>
        <p:spPr>
          <a:xfrm>
            <a:off x="6855309" y="1723523"/>
            <a:ext cx="249078" cy="249208"/>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algn="ctr" defTabSz="913486"/>
            <a:r>
              <a:rPr lang="x-none" sz="1398">
                <a:solidFill>
                  <a:schemeClr val="bg2"/>
                </a:solidFill>
                <a:latin typeface="Arial" panose="020B0604020202020204" pitchFamily="34" charset="0"/>
              </a:rPr>
              <a:t> 2 </a:t>
            </a:r>
          </a:p>
        </p:txBody>
      </p:sp>
      <p:sp>
        <p:nvSpPr>
          <p:cNvPr id="35" name="TextBox 34">
            <a:extLst>
              <a:ext uri="{FF2B5EF4-FFF2-40B4-BE49-F238E27FC236}">
                <a16:creationId xmlns:a16="http://schemas.microsoft.com/office/drawing/2014/main" id="{FD651EB5-4122-4108-AB85-B9CC88D3AA84}"/>
              </a:ext>
            </a:extLst>
          </p:cNvPr>
          <p:cNvSpPr txBox="1"/>
          <p:nvPr/>
        </p:nvSpPr>
        <p:spPr>
          <a:xfrm>
            <a:off x="7225096" y="1682579"/>
            <a:ext cx="4363335" cy="35086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Una o dos páginas de observaciones de dominio detalladas por dimensión, con las oportunidades de mejora correspondientes</a:t>
            </a:r>
          </a:p>
        </p:txBody>
      </p:sp>
      <p:grpSp>
        <p:nvGrpSpPr>
          <p:cNvPr id="15" name="Group 14" descr="Capturas de pantalla de las páginas 1 y 2 que incluyen las observaciones detalladas del dominio por dimensión, con las oportunidades de mejora correspondientes">
            <a:extLst>
              <a:ext uri="{FF2B5EF4-FFF2-40B4-BE49-F238E27FC236}">
                <a16:creationId xmlns:a16="http://schemas.microsoft.com/office/drawing/2014/main" id="{4F26B996-9F42-46F3-A852-3F3A8FF83ABD}"/>
              </a:ext>
            </a:extLst>
          </p:cNvPr>
          <p:cNvGrpSpPr/>
          <p:nvPr/>
        </p:nvGrpSpPr>
        <p:grpSpPr>
          <a:xfrm>
            <a:off x="6414737" y="2214143"/>
            <a:ext cx="5783614" cy="2588870"/>
            <a:chOff x="6414737" y="2214143"/>
            <a:chExt cx="5783614" cy="2588870"/>
          </a:xfrm>
        </p:grpSpPr>
        <p:pic>
          <p:nvPicPr>
            <p:cNvPr id="13" name="Picture 12">
              <a:extLst>
                <a:ext uri="{FF2B5EF4-FFF2-40B4-BE49-F238E27FC236}">
                  <a16:creationId xmlns:a16="http://schemas.microsoft.com/office/drawing/2014/main" id="{6B2A0069-8C74-4C73-980E-C7270721A654}"/>
                </a:ext>
              </a:extLst>
            </p:cNvPr>
            <p:cNvPicPr>
              <a:picLocks noChangeAspect="1"/>
            </p:cNvPicPr>
            <p:nvPr/>
          </p:nvPicPr>
          <p:blipFill>
            <a:blip r:embed="rId15"/>
            <a:stretch>
              <a:fillRect/>
            </a:stretch>
          </p:blipFill>
          <p:spPr>
            <a:xfrm>
              <a:off x="7303935" y="2214143"/>
              <a:ext cx="3304937" cy="1859027"/>
            </a:xfrm>
            <a:prstGeom prst="rect">
              <a:avLst/>
            </a:prstGeom>
            <a:ln>
              <a:solidFill>
                <a:schemeClr val="accent3"/>
              </a:solidFill>
            </a:ln>
          </p:spPr>
        </p:pic>
        <p:pic>
          <p:nvPicPr>
            <p:cNvPr id="14" name="Picture 13">
              <a:extLst>
                <a:ext uri="{FF2B5EF4-FFF2-40B4-BE49-F238E27FC236}">
                  <a16:creationId xmlns:a16="http://schemas.microsoft.com/office/drawing/2014/main" id="{6D14342D-51ED-4158-899B-06442920F9E6}"/>
                </a:ext>
              </a:extLst>
            </p:cNvPr>
            <p:cNvPicPr>
              <a:picLocks noChangeAspect="1"/>
            </p:cNvPicPr>
            <p:nvPr/>
          </p:nvPicPr>
          <p:blipFill>
            <a:blip r:embed="rId16"/>
            <a:stretch>
              <a:fillRect/>
            </a:stretch>
          </p:blipFill>
          <p:spPr>
            <a:xfrm>
              <a:off x="7736437" y="2698991"/>
              <a:ext cx="3048264" cy="1714648"/>
            </a:xfrm>
            <a:prstGeom prst="rect">
              <a:avLst/>
            </a:prstGeom>
            <a:ln>
              <a:solidFill>
                <a:schemeClr val="accent3"/>
              </a:solidFill>
            </a:ln>
          </p:spPr>
        </p:pic>
        <p:cxnSp>
          <p:nvCxnSpPr>
            <p:cNvPr id="49" name="Straight Arrow Connector 48">
              <a:extLst>
                <a:ext uri="{FF2B5EF4-FFF2-40B4-BE49-F238E27FC236}">
                  <a16:creationId xmlns:a16="http://schemas.microsoft.com/office/drawing/2014/main" id="{071F9FB3-EBC1-4310-9DE5-616F23B77DFD}"/>
                </a:ext>
                <a:ext uri="{C183D7F6-B498-43B3-948B-1728B52AA6E4}">
                  <adec:decorative xmlns:adec="http://schemas.microsoft.com/office/drawing/2017/decorative" val="1"/>
                </a:ext>
              </a:extLst>
            </p:cNvPr>
            <p:cNvCxnSpPr>
              <a:cxnSpLocks/>
            </p:cNvCxnSpPr>
            <p:nvPr/>
          </p:nvCxnSpPr>
          <p:spPr>
            <a:xfrm flipV="1">
              <a:off x="7108585" y="3806320"/>
              <a:ext cx="854754" cy="201592"/>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50" name="Text box_6380609318885138661">
              <a:extLst>
                <a:ext uri="{FF2B5EF4-FFF2-40B4-BE49-F238E27FC236}">
                  <a16:creationId xmlns:a16="http://schemas.microsoft.com/office/drawing/2014/main" id="{599E5E94-DE1A-46C2-8DB9-F2E9BFAA5D4A}"/>
                </a:ext>
              </a:extLst>
            </p:cNvPr>
            <p:cNvSpPr/>
            <p:nvPr>
              <p:custDataLst>
                <p:tags r:id="rId3"/>
              </p:custDataLst>
            </p:nvPr>
          </p:nvSpPr>
          <p:spPr>
            <a:xfrm>
              <a:off x="6414737" y="3860054"/>
              <a:ext cx="906581" cy="3077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Dimensiones consideradas</a:t>
              </a:r>
            </a:p>
          </p:txBody>
        </p:sp>
        <p:cxnSp>
          <p:nvCxnSpPr>
            <p:cNvPr id="52" name="Straight Arrow Connector 51">
              <a:extLst>
                <a:ext uri="{FF2B5EF4-FFF2-40B4-BE49-F238E27FC236}">
                  <a16:creationId xmlns:a16="http://schemas.microsoft.com/office/drawing/2014/main" id="{44B1AB5E-65CD-4EFF-9123-463EBD01C217}"/>
                </a:ext>
                <a:ext uri="{C183D7F6-B498-43B3-948B-1728B52AA6E4}">
                  <adec:decorative xmlns:adec="http://schemas.microsoft.com/office/drawing/2017/decorative" val="1"/>
                </a:ext>
              </a:extLst>
            </p:cNvPr>
            <p:cNvCxnSpPr>
              <a:cxnSpLocks/>
            </p:cNvCxnSpPr>
            <p:nvPr/>
          </p:nvCxnSpPr>
          <p:spPr>
            <a:xfrm flipV="1">
              <a:off x="8321545" y="4063071"/>
              <a:ext cx="259059" cy="390838"/>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53" name="Text box_6380609318885138661">
              <a:extLst>
                <a:ext uri="{FF2B5EF4-FFF2-40B4-BE49-F238E27FC236}">
                  <a16:creationId xmlns:a16="http://schemas.microsoft.com/office/drawing/2014/main" id="{23C9FA5D-10FB-4A5E-9DF6-C9C9C810A615}"/>
                </a:ext>
              </a:extLst>
            </p:cNvPr>
            <p:cNvSpPr/>
            <p:nvPr>
              <p:custDataLst>
                <p:tags r:id="rId4"/>
              </p:custDataLst>
            </p:nvPr>
          </p:nvSpPr>
          <p:spPr>
            <a:xfrm>
              <a:off x="7966653" y="4495236"/>
              <a:ext cx="863448" cy="3077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Calificaciones de riesgo</a:t>
              </a:r>
            </a:p>
          </p:txBody>
        </p:sp>
        <p:cxnSp>
          <p:nvCxnSpPr>
            <p:cNvPr id="55" name="Straight Arrow Connector 54">
              <a:extLst>
                <a:ext uri="{FF2B5EF4-FFF2-40B4-BE49-F238E27FC236}">
                  <a16:creationId xmlns:a16="http://schemas.microsoft.com/office/drawing/2014/main" id="{210738F2-F60F-490B-8550-1BB1257EA6E3}"/>
                </a:ext>
                <a:ext uri="{C183D7F6-B498-43B3-948B-1728B52AA6E4}">
                  <adec:decorative xmlns:adec="http://schemas.microsoft.com/office/drawing/2017/decorative" val="1"/>
                </a:ext>
              </a:extLst>
            </p:cNvPr>
            <p:cNvCxnSpPr>
              <a:cxnSpLocks/>
            </p:cNvCxnSpPr>
            <p:nvPr/>
          </p:nvCxnSpPr>
          <p:spPr>
            <a:xfrm flipV="1">
              <a:off x="9349633" y="4063071"/>
              <a:ext cx="0" cy="425317"/>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56" name="Text box_6380609318885138661">
              <a:extLst>
                <a:ext uri="{FF2B5EF4-FFF2-40B4-BE49-F238E27FC236}">
                  <a16:creationId xmlns:a16="http://schemas.microsoft.com/office/drawing/2014/main" id="{143BEEEC-4C40-4DAF-8EB9-56D82D59EE37}"/>
                </a:ext>
              </a:extLst>
            </p:cNvPr>
            <p:cNvSpPr/>
            <p:nvPr>
              <p:custDataLst>
                <p:tags r:id="rId5"/>
              </p:custDataLst>
            </p:nvPr>
          </p:nvSpPr>
          <p:spPr>
            <a:xfrm>
              <a:off x="8994741" y="4529716"/>
              <a:ext cx="850068" cy="153888"/>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Observaciones</a:t>
              </a:r>
            </a:p>
          </p:txBody>
        </p:sp>
        <p:cxnSp>
          <p:nvCxnSpPr>
            <p:cNvPr id="47" name="Straight Arrow Connector 46">
              <a:extLst>
                <a:ext uri="{FF2B5EF4-FFF2-40B4-BE49-F238E27FC236}">
                  <a16:creationId xmlns:a16="http://schemas.microsoft.com/office/drawing/2014/main" id="{3289C8C3-AAAC-44C5-9F80-640EC1394EBF}"/>
                </a:ext>
                <a:ext uri="{C183D7F6-B498-43B3-948B-1728B52AA6E4}">
                  <adec:decorative xmlns:adec="http://schemas.microsoft.com/office/drawing/2017/decorative" val="1"/>
                </a:ext>
              </a:extLst>
            </p:cNvPr>
            <p:cNvCxnSpPr>
              <a:cxnSpLocks/>
            </p:cNvCxnSpPr>
            <p:nvPr/>
          </p:nvCxnSpPr>
          <p:spPr>
            <a:xfrm flipH="1">
              <a:off x="10467810" y="3174293"/>
              <a:ext cx="424096" cy="198583"/>
            </a:xfrm>
            <a:prstGeom prst="straightConnector1">
              <a:avLst/>
            </a:prstGeom>
            <a:ln w="952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48" name="Text box_6380609318885138661">
              <a:extLst>
                <a:ext uri="{FF2B5EF4-FFF2-40B4-BE49-F238E27FC236}">
                  <a16:creationId xmlns:a16="http://schemas.microsoft.com/office/drawing/2014/main" id="{21E8A3F0-4064-4B68-BE1F-6621897C3F38}"/>
                </a:ext>
              </a:extLst>
            </p:cNvPr>
            <p:cNvSpPr/>
            <p:nvPr>
              <p:custDataLst>
                <p:tags r:id="rId6"/>
              </p:custDataLst>
            </p:nvPr>
          </p:nvSpPr>
          <p:spPr>
            <a:xfrm>
              <a:off x="10946297" y="2980598"/>
              <a:ext cx="1252054" cy="307777"/>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x-none" sz="1000" i="1">
                  <a:solidFill>
                    <a:schemeClr val="bg1"/>
                  </a:solidFill>
                </a:rPr>
                <a:t>Oportunidades de mejora</a:t>
              </a:r>
            </a:p>
          </p:txBody>
        </p:sp>
      </p:grpSp>
      <p:sp>
        <p:nvSpPr>
          <p:cNvPr id="58" name="Bubble">
            <a:extLst>
              <a:ext uri="{FF2B5EF4-FFF2-40B4-BE49-F238E27FC236}">
                <a16:creationId xmlns:a16="http://schemas.microsoft.com/office/drawing/2014/main" id="{4D09E9A4-4E7E-46EB-B4E9-BD868219CEFB}"/>
              </a:ext>
            </a:extLst>
          </p:cNvPr>
          <p:cNvSpPr>
            <a:spLocks noChangeAspect="1"/>
          </p:cNvSpPr>
          <p:nvPr/>
        </p:nvSpPr>
        <p:spPr>
          <a:xfrm>
            <a:off x="3984501" y="5362706"/>
            <a:ext cx="249078" cy="249208"/>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p>
            <a:pPr algn="ctr" defTabSz="913486"/>
            <a:r>
              <a:rPr lang="x-none" sz="1398">
                <a:solidFill>
                  <a:schemeClr val="bg2"/>
                </a:solidFill>
                <a:latin typeface="Arial" panose="020B0604020202020204" pitchFamily="34" charset="0"/>
              </a:rPr>
              <a:t> 3 </a:t>
            </a:r>
          </a:p>
        </p:txBody>
      </p:sp>
      <p:sp>
        <p:nvSpPr>
          <p:cNvPr id="60" name="TextBox 59">
            <a:extLst>
              <a:ext uri="{FF2B5EF4-FFF2-40B4-BE49-F238E27FC236}">
                <a16:creationId xmlns:a16="http://schemas.microsoft.com/office/drawing/2014/main" id="{6127B63B-67A3-4766-9C80-301FAEF9A291}"/>
              </a:ext>
            </a:extLst>
          </p:cNvPr>
          <p:cNvSpPr txBox="1"/>
          <p:nvPr/>
        </p:nvSpPr>
        <p:spPr>
          <a:xfrm>
            <a:off x="4354827" y="5362706"/>
            <a:ext cx="4085390" cy="66479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200">
                <a:solidFill>
                  <a:schemeClr val="bg1"/>
                </a:solidFill>
              </a:rPr>
              <a:t>Algunos dominios también incluyen una página sobre las mejoras de BPS que las entrevistas sugieren que se han realizado desde el año escolar 2021-2022, pero que no se evaluaron ni formaron parte del análisis</a:t>
            </a:r>
          </a:p>
        </p:txBody>
      </p:sp>
      <p:sp>
        <p:nvSpPr>
          <p:cNvPr id="33" name="TextBox 32">
            <a:extLst>
              <a:ext uri="{FF2B5EF4-FFF2-40B4-BE49-F238E27FC236}">
                <a16:creationId xmlns:a16="http://schemas.microsoft.com/office/drawing/2014/main" id="{8AC6BC31-102F-453D-A2A0-2CBE69AD1677}"/>
              </a:ext>
            </a:extLst>
          </p:cNvPr>
          <p:cNvSpPr txBox="1"/>
          <p:nvPr/>
        </p:nvSpPr>
        <p:spPr>
          <a:xfrm>
            <a:off x="3476848" y="6410551"/>
            <a:ext cx="5160220"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DB0984AD-49AE-4702-A48B-AB05DE26EE9B}"/>
              </a:ext>
            </a:extLst>
          </p:cNvPr>
          <p:cNvSpPr>
            <a:spLocks noGrp="1"/>
          </p:cNvSpPr>
          <p:nvPr>
            <p:ph type="dt" sz="half" idx="10"/>
          </p:nvPr>
        </p:nvSpPr>
        <p:spPr/>
        <p:txBody>
          <a:bodyPr/>
          <a:lstStyle/>
          <a:p>
            <a:r>
              <a:rPr lang="x-none"/>
              <a:t>Febrero de 2023</a:t>
            </a:r>
          </a:p>
        </p:txBody>
      </p:sp>
      <p:sp>
        <p:nvSpPr>
          <p:cNvPr id="5" name="Slide Number Placeholder 4">
            <a:extLst>
              <a:ext uri="{FF2B5EF4-FFF2-40B4-BE49-F238E27FC236}">
                <a16:creationId xmlns:a16="http://schemas.microsoft.com/office/drawing/2014/main" id="{071735D0-87E1-40F3-B916-4E4296B4AB8D}"/>
              </a:ext>
            </a:extLst>
          </p:cNvPr>
          <p:cNvSpPr>
            <a:spLocks noGrp="1"/>
          </p:cNvSpPr>
          <p:nvPr>
            <p:ph type="sldNum" sz="quarter" idx="12"/>
          </p:nvPr>
        </p:nvSpPr>
        <p:spPr/>
        <p:txBody>
          <a:bodyPr/>
          <a:lstStyle/>
          <a:p>
            <a:r>
              <a:rPr lang="x-none"/>
              <a:t>Página </a:t>
            </a:r>
            <a:fld id="{F1BC30E3-FFE5-4B91-AA19-87A149EBB9EE}" type="slidenum">
              <a:rPr smtClean="0"/>
              <a:pPr/>
              <a:t>30</a:t>
            </a:fld>
            <a:endParaRPr/>
          </a:p>
        </p:txBody>
      </p:sp>
    </p:spTree>
    <p:extLst>
      <p:ext uri="{BB962C8B-B14F-4D97-AF65-F5344CB8AC3E}">
        <p14:creationId xmlns:p14="http://schemas.microsoft.com/office/powerpoint/2010/main" val="224001787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95D25-2A5A-4910-A71E-B019FD909B85}"/>
              </a:ext>
            </a:extLst>
          </p:cNvPr>
          <p:cNvSpPr>
            <a:spLocks noGrp="1"/>
          </p:cNvSpPr>
          <p:nvPr>
            <p:ph type="title" idx="4294967295"/>
          </p:nvPr>
        </p:nvSpPr>
        <p:spPr>
          <a:xfrm>
            <a:off x="612776" y="294200"/>
            <a:ext cx="10972800"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defRPr/>
            </a:pPr>
            <a:r>
              <a:rPr lang="x-none"/>
              <a:t>Agenda </a:t>
            </a:r>
            <a:r>
              <a:rPr lang="x-none">
                <a:solidFill>
                  <a:schemeClr val="tx1"/>
                </a:solidFill>
              </a:rPr>
              <a:t>(4/5)</a:t>
            </a:r>
            <a:endParaRPr lang="en-IN"/>
          </a:p>
        </p:txBody>
      </p:sp>
      <p:sp>
        <p:nvSpPr>
          <p:cNvPr id="3" name="Rectangle 2">
            <a:extLst>
              <a:ext uri="{FF2B5EF4-FFF2-40B4-BE49-F238E27FC236}">
                <a16:creationId xmlns:a16="http://schemas.microsoft.com/office/drawing/2014/main" id="{977723A5-6401-47A5-A216-C003BB6364B3}"/>
              </a:ext>
              <a:ext uri="{C183D7F6-B498-43B3-948B-1728B52AA6E4}">
                <adec:decorative xmlns:adec="http://schemas.microsoft.com/office/drawing/2017/decorative" val="1"/>
              </a:ext>
            </a:extLst>
          </p:cNvPr>
          <p:cNvSpPr/>
          <p:nvPr/>
        </p:nvSpPr>
        <p:spPr>
          <a:xfrm>
            <a:off x="612776" y="3723117"/>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9" name="TextBox 8">
            <a:extLst>
              <a:ext uri="{FF2B5EF4-FFF2-40B4-BE49-F238E27FC236}">
                <a16:creationId xmlns:a16="http://schemas.microsoft.com/office/drawing/2014/main" id="{4519FCD7-3472-4393-ABAC-20F420E95550}"/>
              </a:ext>
            </a:extLst>
          </p:cNvPr>
          <p:cNvSpPr txBox="1"/>
          <p:nvPr/>
        </p:nvSpPr>
        <p:spPr>
          <a:xfrm>
            <a:off x="612777" y="1148905"/>
            <a:ext cx="9715993"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31</a:t>
            </a:fld>
            <a:endParaRPr lang="en-GB">
              <a:solidFill>
                <a:srgbClr val="2E2E38"/>
              </a:solidFill>
            </a:endParaRPr>
          </a:p>
        </p:txBody>
      </p:sp>
    </p:spTree>
    <p:extLst>
      <p:ext uri="{BB962C8B-B14F-4D97-AF65-F5344CB8AC3E}">
        <p14:creationId xmlns:p14="http://schemas.microsoft.com/office/powerpoint/2010/main" val="392062985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305489"/>
            <a:ext cx="11588432" cy="590400"/>
          </a:xfrm>
        </p:spPr>
        <p:txBody>
          <a:bodyPr vert="horz"/>
          <a:lstStyle/>
          <a:p>
            <a:pPr>
              <a:lnSpc>
                <a:spcPct val="70000"/>
              </a:lnSpc>
            </a:pPr>
            <a:r>
              <a:rPr lang="es-419"/>
              <a:t>Observaciones detalladas de dominio y oportunidades </a:t>
            </a:r>
            <a:br>
              <a:rPr/>
            </a:br>
            <a:r>
              <a:rPr lang="x-none" sz="1600"/>
              <a:t>Dentro de la participación del programa estudiantil, los datos de educación especial son esenciales dadas las leyes de EE. UU. relacionadas con estos servicios</a:t>
            </a:r>
            <a:endParaRPr lang="en-IN" sz="1600">
              <a:solidFill>
                <a:srgbClr val="FF0000"/>
              </a:solidFill>
            </a:endParaRPr>
          </a:p>
        </p:txBody>
      </p:sp>
      <p:sp>
        <p:nvSpPr>
          <p:cNvPr id="53" name="Rectangle 52">
            <a:extLst>
              <a:ext uri="{FF2B5EF4-FFF2-40B4-BE49-F238E27FC236}">
                <a16:creationId xmlns:a16="http://schemas.microsoft.com/office/drawing/2014/main" id="{80C21A01-1977-4F86-A782-296F3D393897}"/>
              </a:ext>
            </a:extLst>
          </p:cNvPr>
          <p:cNvSpPr/>
          <p:nvPr/>
        </p:nvSpPr>
        <p:spPr>
          <a:xfrm>
            <a:off x="8951913" y="98959"/>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30" name="Text box_6380524123959099444">
            <a:extLst>
              <a:ext uri="{FF2B5EF4-FFF2-40B4-BE49-F238E27FC236}">
                <a16:creationId xmlns:a16="http://schemas.microsoft.com/office/drawing/2014/main" id="{6180EAFD-70FC-48CC-A96E-064DDE478CC1}"/>
              </a:ext>
            </a:extLst>
          </p:cNvPr>
          <p:cNvSpPr/>
          <p:nvPr>
            <p:custDataLst>
              <p:tags r:id="rId1"/>
            </p:custDataLst>
          </p:nvPr>
        </p:nvSpPr>
        <p:spPr>
          <a:xfrm>
            <a:off x="10034337" y="97241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188CE5">
                    <a:lumMod val="50000"/>
                  </a:srgbClr>
                </a:solidFill>
                <a:effectLst/>
                <a:uLnTx/>
                <a:uFillTx/>
                <a:latin typeface="EYInterstate Light"/>
                <a:ea typeface="+mn-ea"/>
                <a:cs typeface="+mn-cs"/>
              </a:rPr>
              <a:t>1a. Educación especial</a:t>
            </a:r>
          </a:p>
        </p:txBody>
      </p:sp>
      <p:sp>
        <p:nvSpPr>
          <p:cNvPr id="31" name="Text box_6380524123959099444">
            <a:extLst>
              <a:ext uri="{FF2B5EF4-FFF2-40B4-BE49-F238E27FC236}">
                <a16:creationId xmlns:a16="http://schemas.microsoft.com/office/drawing/2014/main" id="{7BE5B7F0-234C-46AB-B199-710647AC53F4}"/>
              </a:ext>
            </a:extLst>
          </p:cNvPr>
          <p:cNvSpPr/>
          <p:nvPr>
            <p:custDataLst>
              <p:tags r:id="rId2"/>
            </p:custDataLst>
          </p:nvPr>
        </p:nvSpPr>
        <p:spPr>
          <a:xfrm>
            <a:off x="10852398" y="97241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1390004"/>
            <a:ext cx="432845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 Educación especial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647373"/>
            <a:ext cx="432845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2" name="Content Placeholder 2">
            <a:extLst>
              <a:ext uri="{FF2B5EF4-FFF2-40B4-BE49-F238E27FC236}">
                <a16:creationId xmlns:a16="http://schemas.microsoft.com/office/drawing/2014/main" id="{1A0CA286-71D8-4EA4-9859-FEA474DC474D}"/>
              </a:ext>
            </a:extLst>
          </p:cNvPr>
          <p:cNvSpPr txBox="1">
            <a:spLocks/>
          </p:cNvSpPr>
          <p:nvPr/>
        </p:nvSpPr>
        <p:spPr>
          <a:xfrm>
            <a:off x="764475" y="1708813"/>
            <a:ext cx="5108129" cy="4392456"/>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1000" b="1" i="0" u="none" strike="noStrike" kern="1200" cap="none" spc="0" normalizeH="0" baseline="0" noProof="0">
                <a:ln>
                  <a:noFill/>
                </a:ln>
                <a:solidFill>
                  <a:srgbClr val="2E2E38"/>
                </a:solidFill>
                <a:effectLst/>
                <a:uLnTx/>
                <a:uFillTx/>
                <a:latin typeface="EYInterstate Light" panose="02000506000000020004" pitchFamily="2" charset="0"/>
                <a:ea typeface="+mn-ea"/>
              </a:rPr>
              <a:t>Antecedentes: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De acuerdo con la Ley de Educación para Individuos con Discapacidades (IDEA, por sus siglas en inglés), las escuelas públicas de EE. UU. deben crear un Programa de Educación Individualizada (IEP) para cada estudiante que sea elegible para recibir servicios de educación especial</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Los planes IEP son revisados por el equipo de Educación especial y la familia del estudiante anualmente para hacer un seguimiento de la efectividad; los estudiantes son reevaluados cada tres años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Cada escuela en BPS tiene un Coordinador de Educación Especial (COSE, por sus siglas en inglés) que es responsable de garantizar que un estudiante que es referido para un IEP pase por el proceso de evaluación y, si el estudiante es elegible, reciba un IEP y los servicios y adaptaciones asociados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100" b="1"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1000" b="1" i="0" u="none" strike="noStrike" kern="1200" cap="none" spc="0" normalizeH="0" baseline="0" noProof="0">
                <a:ln>
                  <a:noFill/>
                </a:ln>
                <a:solidFill>
                  <a:srgbClr val="2E2E38"/>
                </a:solidFill>
                <a:effectLst/>
                <a:uLnTx/>
                <a:uFillTx/>
                <a:latin typeface="EYInterstate Light" panose="02000506000000020004" pitchFamily="2" charset="0"/>
                <a:ea typeface="+mn-ea"/>
              </a:rPr>
              <a:t>Política:</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BPS y COSE deben seguir un conjunto de pasos altamente estructurados, incluida la participación significativa de los padres/madres/tutores, para procesar las referencias de nuevos estudiantes y realizar evaluaciones anuales y reevaluaciones de tres años</a:t>
            </a:r>
            <a:r>
              <a:rPr kumimoji="0" lang="x-none" sz="1000" b="0" i="0" u="none" strike="noStrike" kern="1200" cap="none" spc="0" normalizeH="0" baseline="30000" noProof="0">
                <a:ln>
                  <a:noFill/>
                </a:ln>
                <a:solidFill>
                  <a:srgbClr val="2E2E38"/>
                </a:solidFill>
                <a:effectLst/>
                <a:uLnTx/>
                <a:uFillTx/>
                <a:latin typeface="EYInterstate Light" panose="02000506000000020004" pitchFamily="2" charset="0"/>
                <a:ea typeface="+mn-ea"/>
              </a:rPr>
              <a:t>1</a:t>
            </a:r>
            <a:r>
              <a:rPr kumimoji="0" lang="en-US" sz="1000" b="0" i="0" u="none" strike="noStrike" kern="1200" cap="none" spc="0" normalizeH="0" noProof="0">
                <a:ln>
                  <a:noFill/>
                </a:ln>
                <a:solidFill>
                  <a:srgbClr val="2E2E38"/>
                </a:solidFill>
                <a:effectLst/>
                <a:uLnTx/>
                <a:uFillTx/>
                <a:latin typeface="EYInterstate Light" panose="02000506000000020004" pitchFamily="2" charset="0"/>
                <a:ea typeface="+mn-ea"/>
              </a:rPr>
              <a:t>.</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Los COSE ingresan los datos del IEP en EdPlan, que actualiza la información en Aspen todas las noches, excluidos los campos de datos del DOE que se informan al DESE a través de Aspen como parte de los informes SIMS</a:t>
            </a: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Arial"/>
              </a:rPr>
              <a:t>.</a:t>
            </a:r>
            <a:r>
              <a:rPr kumimoji="0" lang="x-none" sz="100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Arial"/>
              </a:rPr>
              <a:t>2 </a:t>
            </a: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Arial"/>
              </a:rPr>
              <a:t>Varias veces al año, los datos de EdPlan se utilizan para actualizar completamente todos los campos en Aspen, incluidos los que se informan a DESE para SIMS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Arial"/>
              </a:rPr>
              <a:t>.</a:t>
            </a:r>
            <a:endPar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endParaRPr kumimoji="0" lang="en-US" sz="100" b="1"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1000" b="1" i="0" u="none" strike="noStrike" kern="1200" cap="none" spc="0" normalizeH="0" baseline="0" noProof="0">
                <a:ln>
                  <a:noFill/>
                </a:ln>
                <a:solidFill>
                  <a:srgbClr val="2E2E38"/>
                </a:solidFill>
                <a:effectLst/>
                <a:uLnTx/>
                <a:uFillTx/>
                <a:latin typeface="EYInterstate Light" panose="02000506000000020004" pitchFamily="2" charset="0"/>
                <a:ea typeface="+mn-ea"/>
              </a:rPr>
              <a:t>Metodología de análisis: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Se realizaron entrevistas con el Departamento de Rendición de Cuentas de Datos de BPS, el Departamento de Educación Especial de BPS y con exCOSE escolares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Se analizaron datos y documentación de educación especial para el año escolar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rPr>
              <a:t>2021-2022</a:t>
            </a:r>
            <a:r>
              <a:rPr kumimoji="0" lang="x-none" sz="1000" b="0" i="0" u="none" strike="noStrike" kern="1200" cap="none" spc="0" normalizeH="0" baseline="30000" noProof="0">
                <a:ln>
                  <a:noFill/>
                </a:ln>
                <a:solidFill>
                  <a:srgbClr val="2E2E38"/>
                </a:solidFill>
                <a:effectLst/>
                <a:uLnTx/>
                <a:uFillTx/>
                <a:latin typeface="EYInterstate Light" panose="02000506000000020004" pitchFamily="2" charset="0"/>
                <a:ea typeface="+mn-ea"/>
              </a:rPr>
              <a:t>1</a:t>
            </a:r>
            <a:r>
              <a:rPr kumimoji="0" lang="en-US" sz="1000" b="0" i="0" u="none" strike="noStrike" kern="1200" cap="none" spc="0" normalizeH="0" noProof="0">
                <a:ln>
                  <a:noFill/>
                </a:ln>
                <a:solidFill>
                  <a:srgbClr val="2E2E38"/>
                </a:solidFill>
                <a:effectLst/>
                <a:uLnTx/>
                <a:uFillTx/>
                <a:latin typeface="EYInterstate Light" panose="02000506000000020004" pitchFamily="2" charset="0"/>
                <a:ea typeface="+mn-ea"/>
              </a:rPr>
              <a:t>.</a:t>
            </a:r>
          </a:p>
        </p:txBody>
      </p:sp>
      <p:sp>
        <p:nvSpPr>
          <p:cNvPr id="121" name="Arrow: Left-Right 120">
            <a:extLst>
              <a:ext uri="{FF2B5EF4-FFF2-40B4-BE49-F238E27FC236}">
                <a16:creationId xmlns:a16="http://schemas.microsoft.com/office/drawing/2014/main" id="{FB58984F-DFAC-4419-8C4F-28B973F81DF2}"/>
              </a:ext>
            </a:extLst>
          </p:cNvPr>
          <p:cNvSpPr/>
          <p:nvPr/>
        </p:nvSpPr>
        <p:spPr>
          <a:xfrm>
            <a:off x="7392595" y="1390004"/>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Proceso de análisis de datos del IEP</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stCxn id="121" idx="4"/>
            <a:endCxn id="121" idx="6"/>
          </p:cNvCxnSpPr>
          <p:nvPr/>
        </p:nvCxnSpPr>
        <p:spPr>
          <a:xfrm>
            <a:off x="7392595" y="1647373"/>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a:xfrm>
            <a:off x="7022990" y="1708813"/>
            <a:ext cx="4543467" cy="1592931"/>
          </a:xfrm>
        </p:spPr>
        <p:txBody>
          <a:bodyPr/>
          <a:lstStyle/>
          <a:p>
            <a:pPr marL="126000" indent="-126000">
              <a:spcBef>
                <a:spcPts val="100"/>
              </a:spcBef>
              <a:spcAft>
                <a:spcPts val="100"/>
              </a:spcAft>
              <a:buClrTx/>
              <a:buSzPct val="75000"/>
              <a:buFont typeface="Wingdings 3" panose="05040102010807070707" pitchFamily="18" charset="2"/>
              <a:buChar char=""/>
            </a:pPr>
            <a:r>
              <a:rPr lang="x-none" sz="1000"/>
              <a:t>BPS proporcionó una población de datos de EdPlan y datos de SIMS extraídos de Aspen al 30 de junio de 2022, fecha de certificación para 11 778 estudiantes con un IEP (o un IEP parcialmente aceptado)</a:t>
            </a:r>
            <a:r>
              <a:rPr lang="en-US" sz="1000"/>
              <a:t>.</a:t>
            </a:r>
            <a:endParaRPr lang="x-none" sz="1000"/>
          </a:p>
          <a:p>
            <a:pPr marL="126000" indent="-126000">
              <a:spcBef>
                <a:spcPts val="100"/>
              </a:spcBef>
              <a:spcAft>
                <a:spcPts val="100"/>
              </a:spcAft>
              <a:buClrTx/>
              <a:buSzPct val="75000"/>
              <a:buFont typeface="Wingdings 3" panose="05040102010807070707" pitchFamily="18" charset="2"/>
              <a:buChar char=""/>
            </a:pPr>
            <a:r>
              <a:rPr lang="x-none" sz="1000"/>
              <a:t>Se seleccionó una muestra aleatoria estratificada de 100 estudiantes para comparar cambios notables o indicadores del estado del IEP que se muestran en EdPlan y Aspen</a:t>
            </a:r>
            <a:r>
              <a:rPr lang="x-none" sz="1000" baseline="30000"/>
              <a:t>3</a:t>
            </a:r>
            <a:r>
              <a:rPr lang="x-none" sz="1000"/>
              <a:t> (como se muestra a través de datos SIMS)</a:t>
            </a:r>
            <a:r>
              <a:rPr lang="en-US" sz="1000"/>
              <a:t>.</a:t>
            </a:r>
            <a:endParaRPr lang="x-none" sz="1000"/>
          </a:p>
          <a:p>
            <a:pPr marL="126000" indent="-126000">
              <a:spcBef>
                <a:spcPts val="100"/>
              </a:spcBef>
              <a:spcAft>
                <a:spcPts val="100"/>
              </a:spcAft>
              <a:buClrTx/>
              <a:buSzPct val="75000"/>
              <a:buFont typeface="Wingdings 3" panose="05040102010807070707" pitchFamily="18" charset="2"/>
              <a:buChar char=""/>
            </a:pPr>
            <a:r>
              <a:rPr lang="x-none" sz="1000"/>
              <a:t>Examinar una muestra permitió una revisión más detallada del estado de cada IEP; sin embargo, el porcentaje de IEP vencidos encontrado en la muestra y el observado en los datos de la población más amplia fue similar</a:t>
            </a:r>
            <a:r>
              <a:rPr lang="en-US" sz="1000"/>
              <a:t>.</a:t>
            </a:r>
            <a:endParaRPr lang="x-none" sz="1000"/>
          </a:p>
        </p:txBody>
      </p:sp>
      <p:sp>
        <p:nvSpPr>
          <p:cNvPr id="39" name="Arrow: Left-Right 38">
            <a:extLst>
              <a:ext uri="{FF2B5EF4-FFF2-40B4-BE49-F238E27FC236}">
                <a16:creationId xmlns:a16="http://schemas.microsoft.com/office/drawing/2014/main" id="{8CED31D0-BBF1-4C20-AB4B-6547299D3E4A}"/>
              </a:ext>
            </a:extLst>
          </p:cNvPr>
          <p:cNvSpPr/>
          <p:nvPr/>
        </p:nvSpPr>
        <p:spPr>
          <a:xfrm>
            <a:off x="7184851" y="3232034"/>
            <a:ext cx="3892608" cy="62670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Estado del IEP de EdPlan de los estudiantes de la muestra al 30 de junio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r>
              <a:rPr kumimoji="0" lang="x-none" sz="1200" b="0" i="1" u="none" strike="noStrike" kern="1200" cap="none" spc="0" normalizeH="0" baseline="30000" noProof="0">
                <a:ln>
                  <a:noFill/>
                </a:ln>
                <a:solidFill>
                  <a:srgbClr val="2E2E38"/>
                </a:solidFill>
                <a:effectLst/>
                <a:uLnTx/>
                <a:uFillTx/>
                <a:latin typeface="EYInterstate Light"/>
                <a:ea typeface="+mn-ea"/>
                <a:cs typeface="+mn-cs"/>
              </a:rPr>
              <a:t>3</a:t>
            </a:r>
            <a:r>
              <a:rPr kumimoji="0" lang="x-none" sz="1200" b="0" i="0" u="none" strike="noStrike" kern="1200" cap="none" spc="0" normalizeH="0" baseline="0" noProof="0">
                <a:ln>
                  <a:noFill/>
                </a:ln>
                <a:solidFill>
                  <a:srgbClr val="2E2E38"/>
                </a:solidFill>
                <a:effectLst/>
                <a:uLnTx/>
                <a:uFillTx/>
                <a:latin typeface="EYInterstate Light"/>
                <a:ea typeface="+mn-ea"/>
                <a:cs typeface="+mn-cs"/>
              </a:rPr>
              <a:t> </a:t>
            </a:r>
          </a:p>
        </p:txBody>
      </p:sp>
      <p:cxnSp>
        <p:nvCxnSpPr>
          <p:cNvPr id="41" name="Straight Connector 40">
            <a:extLst>
              <a:ext uri="{FF2B5EF4-FFF2-40B4-BE49-F238E27FC236}">
                <a16:creationId xmlns:a16="http://schemas.microsoft.com/office/drawing/2014/main" id="{9FED488D-9A1C-487B-AC4B-70DAC34C3A2C}"/>
              </a:ext>
              <a:ext uri="{C183D7F6-B498-43B3-948B-1728B52AA6E4}">
                <adec:decorative xmlns:adec="http://schemas.microsoft.com/office/drawing/2017/decorative" val="1"/>
              </a:ext>
            </a:extLst>
          </p:cNvPr>
          <p:cNvCxnSpPr>
            <a:cxnSpLocks/>
            <a:stCxn id="39" idx="4"/>
            <a:endCxn id="39" idx="6"/>
          </p:cNvCxnSpPr>
          <p:nvPr/>
        </p:nvCxnSpPr>
        <p:spPr>
          <a:xfrm>
            <a:off x="7184851" y="3858735"/>
            <a:ext cx="38926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descr="Consulte la sección de notas para ver la descripción del gráfico &quot;Estado del IEP de EdPlan de los estudiantes incluidos en la muestra al 30 de junio, año escolar 2021-2022&quot;">
            <a:extLst>
              <a:ext uri="{FF2B5EF4-FFF2-40B4-BE49-F238E27FC236}">
                <a16:creationId xmlns:a16="http://schemas.microsoft.com/office/drawing/2014/main" id="{6DC65B72-2354-4294-8AED-155C02A8F197}"/>
              </a:ext>
            </a:extLst>
          </p:cNvPr>
          <p:cNvGrpSpPr/>
          <p:nvPr/>
        </p:nvGrpSpPr>
        <p:grpSpPr>
          <a:xfrm>
            <a:off x="5953724" y="3869035"/>
            <a:ext cx="5996377" cy="2261160"/>
            <a:chOff x="5953724" y="3869035"/>
            <a:chExt cx="5996377" cy="2261160"/>
          </a:xfrm>
        </p:grpSpPr>
        <p:graphicFrame>
          <p:nvGraphicFramePr>
            <p:cNvPr id="64" name="Chart 63">
              <a:extLst>
                <a:ext uri="{FF2B5EF4-FFF2-40B4-BE49-F238E27FC236}">
                  <a16:creationId xmlns:a16="http://schemas.microsoft.com/office/drawing/2014/main" id="{50941D4F-D601-4EAB-89F2-7F871FFFC71A}"/>
                </a:ext>
                <a:ext uri="{C183D7F6-B498-43B3-948B-1728B52AA6E4}">
                  <adec:decorative xmlns:adec="http://schemas.microsoft.com/office/drawing/2017/decorative" val="1"/>
                </a:ext>
              </a:extLst>
            </p:cNvPr>
            <p:cNvGraphicFramePr/>
            <p:nvPr>
              <p:custDataLst>
                <p:tags r:id="rId3"/>
              </p:custDataLst>
            </p:nvPr>
          </p:nvGraphicFramePr>
          <p:xfrm>
            <a:off x="7067134" y="3974370"/>
            <a:ext cx="2387600" cy="2155825"/>
          </p:xfrm>
          <a:graphic>
            <a:graphicData uri="http://schemas.openxmlformats.org/drawingml/2006/chart">
              <c:chart xmlns:c="http://schemas.openxmlformats.org/drawingml/2006/chart" xmlns:r="http://schemas.openxmlformats.org/officeDocument/2006/relationships" r:id="rId12"/>
            </a:graphicData>
          </a:graphic>
        </p:graphicFrame>
        <p:sp>
          <p:nvSpPr>
            <p:cNvPr id="7" name="TextBox 6">
              <a:extLst>
                <a:ext uri="{FF2B5EF4-FFF2-40B4-BE49-F238E27FC236}">
                  <a16:creationId xmlns:a16="http://schemas.microsoft.com/office/drawing/2014/main" id="{F56A4B0C-FB77-4300-8E50-F85120E83389}"/>
                </a:ext>
              </a:extLst>
            </p:cNvPr>
            <p:cNvSpPr txBox="1"/>
            <p:nvPr/>
          </p:nvSpPr>
          <p:spPr>
            <a:xfrm>
              <a:off x="8294404" y="3875265"/>
              <a:ext cx="471230"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n=100</a:t>
              </a:r>
            </a:p>
          </p:txBody>
        </p:sp>
        <p:sp>
          <p:nvSpPr>
            <p:cNvPr id="47" name="TextBox 46">
              <a:extLst>
                <a:ext uri="{FF2B5EF4-FFF2-40B4-BE49-F238E27FC236}">
                  <a16:creationId xmlns:a16="http://schemas.microsoft.com/office/drawing/2014/main" id="{975D88EC-AD0A-4F48-87EB-AFF8981E7492}"/>
                </a:ext>
              </a:extLst>
            </p:cNvPr>
            <p:cNvSpPr txBox="1"/>
            <p:nvPr/>
          </p:nvSpPr>
          <p:spPr>
            <a:xfrm>
              <a:off x="8061727" y="4078395"/>
              <a:ext cx="1040884" cy="141577"/>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Servicios de egreso</a:t>
              </a:r>
            </a:p>
          </p:txBody>
        </p:sp>
        <p:sp>
          <p:nvSpPr>
            <p:cNvPr id="54" name="TextBox 53">
              <a:extLst>
                <a:ext uri="{FF2B5EF4-FFF2-40B4-BE49-F238E27FC236}">
                  <a16:creationId xmlns:a16="http://schemas.microsoft.com/office/drawing/2014/main" id="{246E48E5-6C5C-4626-9ADA-74096525AC26}"/>
                </a:ext>
              </a:extLst>
            </p:cNvPr>
            <p:cNvSpPr txBox="1"/>
            <p:nvPr/>
          </p:nvSpPr>
          <p:spPr>
            <a:xfrm>
              <a:off x="8153200" y="4397966"/>
              <a:ext cx="833775"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FFFFFF"/>
                  </a:solidFill>
                  <a:effectLst/>
                  <a:uLnTx/>
                  <a:uFillTx/>
                  <a:latin typeface="EYInterstate Light"/>
                  <a:ea typeface="+mn-ea"/>
                  <a:cs typeface="+mn-cs"/>
                </a:rPr>
                <a:t>IEP vencido</a:t>
              </a:r>
            </a:p>
          </p:txBody>
        </p:sp>
        <p:sp>
          <p:nvSpPr>
            <p:cNvPr id="69" name="TextBox 68">
              <a:extLst>
                <a:ext uri="{FF2B5EF4-FFF2-40B4-BE49-F238E27FC236}">
                  <a16:creationId xmlns:a16="http://schemas.microsoft.com/office/drawing/2014/main" id="{D6D41633-5FAA-45E1-B515-40ED8FC45035}"/>
                </a:ext>
              </a:extLst>
            </p:cNvPr>
            <p:cNvSpPr txBox="1"/>
            <p:nvPr/>
          </p:nvSpPr>
          <p:spPr>
            <a:xfrm>
              <a:off x="8194787" y="5283892"/>
              <a:ext cx="717167"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IEP activo</a:t>
              </a:r>
            </a:p>
          </p:txBody>
        </p:sp>
        <p:sp>
          <p:nvSpPr>
            <p:cNvPr id="52" name="Callout_63804749004580674727">
              <a:extLst>
                <a:ext uri="{FF2B5EF4-FFF2-40B4-BE49-F238E27FC236}">
                  <a16:creationId xmlns:a16="http://schemas.microsoft.com/office/drawing/2014/main" id="{858E97FB-1029-40EA-ABED-4CEB8EC2673A}"/>
                </a:ext>
              </a:extLst>
            </p:cNvPr>
            <p:cNvSpPr/>
            <p:nvPr>
              <p:custDataLst>
                <p:tags r:id="rId4"/>
              </p:custDataLst>
            </p:nvPr>
          </p:nvSpPr>
          <p:spPr>
            <a:xfrm>
              <a:off x="5953724" y="4495158"/>
              <a:ext cx="1185698" cy="1108075"/>
            </a:xfrm>
            <a:prstGeom prst="wedgeRectCallout">
              <a:avLst>
                <a:gd name="adj1" fmla="val 62156"/>
                <a:gd name="adj2" fmla="val -39397"/>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Cerca del 25 % de la muestra tenía un IEP vencido; de acuerdo con la política de "permanecer en el lugar" de BPS, los estudiantes con un IEP vencido que no han abandonado oficialmente aún reciben servicios</a:t>
              </a:r>
              <a: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cxnSp>
          <p:nvCxnSpPr>
            <p:cNvPr id="65" name="Straight Connector 64">
              <a:extLst>
                <a:ext uri="{FF2B5EF4-FFF2-40B4-BE49-F238E27FC236}">
                  <a16:creationId xmlns:a16="http://schemas.microsoft.com/office/drawing/2014/main" id="{E15F48D8-4F76-4F0F-A7FA-00DC249DF2C9}"/>
                </a:ext>
                <a:ext uri="{C183D7F6-B498-43B3-948B-1728B52AA6E4}">
                  <adec:decorative xmlns:adec="http://schemas.microsoft.com/office/drawing/2017/decorative" val="1"/>
                </a:ext>
              </a:extLst>
            </p:cNvPr>
            <p:cNvCxnSpPr/>
            <p:nvPr>
              <p:custDataLst>
                <p:tags r:id="rId5"/>
              </p:custDataLst>
            </p:nvPr>
          </p:nvCxnSpPr>
          <p:spPr bwMode="gray">
            <a:xfrm flipV="1">
              <a:off x="8988009" y="4252183"/>
              <a:ext cx="12700" cy="3175"/>
            </a:xfrm>
            <a:prstGeom prst="line">
              <a:avLst/>
            </a:prstGeom>
            <a:ln w="3175" cap="flat" cmpd="sng" algn="ctr">
              <a:solidFill>
                <a:srgbClr val="74748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160E745F-6927-4E4F-AF0A-DCE87BEF427A}"/>
                </a:ext>
                <a:ext uri="{C183D7F6-B498-43B3-948B-1728B52AA6E4}">
                  <adec:decorative xmlns:adec="http://schemas.microsoft.com/office/drawing/2017/decorative" val="1"/>
                </a:ext>
              </a:extLst>
            </p:cNvPr>
            <p:cNvCxnSpPr/>
            <p:nvPr>
              <p:custDataLst>
                <p:tags r:id="rId6"/>
              </p:custDataLst>
            </p:nvPr>
          </p:nvCxnSpPr>
          <p:spPr bwMode="gray">
            <a:xfrm flipV="1">
              <a:off x="9008646" y="4080733"/>
              <a:ext cx="655638" cy="169862"/>
            </a:xfrm>
            <a:prstGeom prst="line">
              <a:avLst/>
            </a:prstGeom>
            <a:ln w="3175" cap="flat" cmpd="sng" algn="ctr">
              <a:solidFill>
                <a:srgbClr val="74748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6" name="Straight Connector 65">
              <a:extLst>
                <a:ext uri="{FF2B5EF4-FFF2-40B4-BE49-F238E27FC236}">
                  <a16:creationId xmlns:a16="http://schemas.microsoft.com/office/drawing/2014/main" id="{1832537B-A2FC-4E42-8C77-E735A660D628}"/>
                </a:ext>
                <a:ext uri="{C183D7F6-B498-43B3-948B-1728B52AA6E4}">
                  <adec:decorative xmlns:adec="http://schemas.microsoft.com/office/drawing/2017/decorative" val="1"/>
                </a:ext>
              </a:extLst>
            </p:cNvPr>
            <p:cNvCxnSpPr/>
            <p:nvPr>
              <p:custDataLst>
                <p:tags r:id="rId7"/>
              </p:custDataLst>
            </p:nvPr>
          </p:nvCxnSpPr>
          <p:spPr bwMode="gray">
            <a:xfrm>
              <a:off x="8988009" y="4741133"/>
              <a:ext cx="676275" cy="1282700"/>
            </a:xfrm>
            <a:prstGeom prst="line">
              <a:avLst/>
            </a:prstGeom>
            <a:ln w="3175" cap="flat" cmpd="sng" algn="ctr">
              <a:solidFill>
                <a:srgbClr val="74748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68" name="Chart 67">
              <a:extLst>
                <a:ext uri="{FF2B5EF4-FFF2-40B4-BE49-F238E27FC236}">
                  <a16:creationId xmlns:a16="http://schemas.microsoft.com/office/drawing/2014/main" id="{D8B203CD-920C-41B9-B747-5715F6096A60}"/>
                </a:ext>
                <a:ext uri="{C183D7F6-B498-43B3-948B-1728B52AA6E4}">
                  <adec:decorative xmlns:adec="http://schemas.microsoft.com/office/drawing/2017/decorative" val="1"/>
                </a:ext>
              </a:extLst>
            </p:cNvPr>
            <p:cNvGraphicFramePr/>
            <p:nvPr>
              <p:custDataLst>
                <p:tags r:id="rId8"/>
              </p:custDataLst>
            </p:nvPr>
          </p:nvGraphicFramePr>
          <p:xfrm>
            <a:off x="9221371" y="3998183"/>
            <a:ext cx="1792288" cy="2108200"/>
          </p:xfrm>
          <a:graphic>
            <a:graphicData uri="http://schemas.openxmlformats.org/drawingml/2006/chart">
              <c:chart xmlns:c="http://schemas.openxmlformats.org/drawingml/2006/chart" xmlns:r="http://schemas.openxmlformats.org/officeDocument/2006/relationships" r:id="rId13"/>
            </a:graphicData>
          </a:graphic>
        </p:graphicFrame>
        <p:sp>
          <p:nvSpPr>
            <p:cNvPr id="70" name="TextBox 69">
              <a:extLst>
                <a:ext uri="{FF2B5EF4-FFF2-40B4-BE49-F238E27FC236}">
                  <a16:creationId xmlns:a16="http://schemas.microsoft.com/office/drawing/2014/main" id="{3C9FD060-560E-42C7-85F7-37F17CE2ED06}"/>
                </a:ext>
              </a:extLst>
            </p:cNvPr>
            <p:cNvSpPr txBox="1"/>
            <p:nvPr/>
          </p:nvSpPr>
          <p:spPr>
            <a:xfrm>
              <a:off x="9949013" y="3869035"/>
              <a:ext cx="381609"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n=25</a:t>
              </a:r>
            </a:p>
          </p:txBody>
        </p:sp>
        <p:sp>
          <p:nvSpPr>
            <p:cNvPr id="71" name="TextBox 70">
              <a:extLst>
                <a:ext uri="{FF2B5EF4-FFF2-40B4-BE49-F238E27FC236}">
                  <a16:creationId xmlns:a16="http://schemas.microsoft.com/office/drawing/2014/main" id="{41ED2F64-47EB-45EB-8163-EEFA92DDD5C6}"/>
                </a:ext>
              </a:extLst>
            </p:cNvPr>
            <p:cNvSpPr txBox="1"/>
            <p:nvPr/>
          </p:nvSpPr>
          <p:spPr>
            <a:xfrm>
              <a:off x="9764607" y="4062530"/>
              <a:ext cx="831616"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Junio de 2022</a:t>
              </a:r>
            </a:p>
          </p:txBody>
        </p:sp>
        <p:sp>
          <p:nvSpPr>
            <p:cNvPr id="72" name="TextBox 71">
              <a:extLst>
                <a:ext uri="{FF2B5EF4-FFF2-40B4-BE49-F238E27FC236}">
                  <a16:creationId xmlns:a16="http://schemas.microsoft.com/office/drawing/2014/main" id="{60A3BBA4-5DD2-459A-8B50-2CE820525137}"/>
                </a:ext>
              </a:extLst>
            </p:cNvPr>
            <p:cNvSpPr txBox="1"/>
            <p:nvPr/>
          </p:nvSpPr>
          <p:spPr>
            <a:xfrm>
              <a:off x="9790868" y="4215415"/>
              <a:ext cx="979641"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Mayo de 2022</a:t>
              </a:r>
            </a:p>
          </p:txBody>
        </p:sp>
        <p:sp>
          <p:nvSpPr>
            <p:cNvPr id="73" name="TextBox 72">
              <a:extLst>
                <a:ext uri="{FF2B5EF4-FFF2-40B4-BE49-F238E27FC236}">
                  <a16:creationId xmlns:a16="http://schemas.microsoft.com/office/drawing/2014/main" id="{26D7C988-FA92-43B6-B0C0-4FE55BD1560A}"/>
                </a:ext>
              </a:extLst>
            </p:cNvPr>
            <p:cNvSpPr txBox="1"/>
            <p:nvPr/>
          </p:nvSpPr>
          <p:spPr>
            <a:xfrm>
              <a:off x="9799552" y="4366880"/>
              <a:ext cx="823967"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Abril de 2022</a:t>
              </a:r>
            </a:p>
          </p:txBody>
        </p:sp>
        <p:sp>
          <p:nvSpPr>
            <p:cNvPr id="74" name="TextBox 73">
              <a:extLst>
                <a:ext uri="{FF2B5EF4-FFF2-40B4-BE49-F238E27FC236}">
                  <a16:creationId xmlns:a16="http://schemas.microsoft.com/office/drawing/2014/main" id="{0083551E-7A8F-4DB3-8BF7-BB37DB572B23}"/>
                </a:ext>
              </a:extLst>
            </p:cNvPr>
            <p:cNvSpPr txBox="1"/>
            <p:nvPr/>
          </p:nvSpPr>
          <p:spPr>
            <a:xfrm>
              <a:off x="9750504" y="4528492"/>
              <a:ext cx="832071"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Marzo de 2022</a:t>
              </a:r>
            </a:p>
          </p:txBody>
        </p:sp>
        <p:sp>
          <p:nvSpPr>
            <p:cNvPr id="75" name="TextBox 74">
              <a:extLst>
                <a:ext uri="{FF2B5EF4-FFF2-40B4-BE49-F238E27FC236}">
                  <a16:creationId xmlns:a16="http://schemas.microsoft.com/office/drawing/2014/main" id="{D443E86F-358D-4ABF-8EE7-1C5A48E3A693}"/>
                </a:ext>
              </a:extLst>
            </p:cNvPr>
            <p:cNvSpPr txBox="1"/>
            <p:nvPr/>
          </p:nvSpPr>
          <p:spPr>
            <a:xfrm>
              <a:off x="9754825" y="4718405"/>
              <a:ext cx="827750"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Enero de 2022</a:t>
              </a:r>
            </a:p>
          </p:txBody>
        </p:sp>
        <p:sp>
          <p:nvSpPr>
            <p:cNvPr id="76" name="TextBox 75">
              <a:extLst>
                <a:ext uri="{FF2B5EF4-FFF2-40B4-BE49-F238E27FC236}">
                  <a16:creationId xmlns:a16="http://schemas.microsoft.com/office/drawing/2014/main" id="{97986D84-BF1B-4ED5-8B78-54FDC23F50E3}"/>
                </a:ext>
              </a:extLst>
            </p:cNvPr>
            <p:cNvSpPr txBox="1"/>
            <p:nvPr/>
          </p:nvSpPr>
          <p:spPr>
            <a:xfrm>
              <a:off x="9676248" y="4953298"/>
              <a:ext cx="1202536" cy="148117"/>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50" b="0" i="0" u="none" strike="noStrike" kern="1200" cap="none" spc="-20" normalizeH="0" noProof="0">
                  <a:ln>
                    <a:noFill/>
                  </a:ln>
                  <a:solidFill>
                    <a:srgbClr val="2E2E38"/>
                  </a:solidFill>
                  <a:effectLst/>
                  <a:uLnTx/>
                  <a:uFillTx/>
                  <a:latin typeface="EYInterstate Light"/>
                  <a:ea typeface="+mn-ea"/>
                  <a:cs typeface="+mn-cs"/>
                </a:rPr>
                <a:t>Diciembre de 2021</a:t>
              </a:r>
            </a:p>
          </p:txBody>
        </p:sp>
        <p:sp>
          <p:nvSpPr>
            <p:cNvPr id="77" name="TextBox 76">
              <a:extLst>
                <a:ext uri="{FF2B5EF4-FFF2-40B4-BE49-F238E27FC236}">
                  <a16:creationId xmlns:a16="http://schemas.microsoft.com/office/drawing/2014/main" id="{6C2F0B20-3536-4415-AF1D-66AE18C4C59B}"/>
                </a:ext>
              </a:extLst>
            </p:cNvPr>
            <p:cNvSpPr txBox="1"/>
            <p:nvPr/>
          </p:nvSpPr>
          <p:spPr>
            <a:xfrm>
              <a:off x="9884613" y="5104861"/>
              <a:ext cx="514851" cy="272382"/>
            </a:xfrm>
            <a:prstGeom prst="rect">
              <a:avLst/>
            </a:prstGeom>
            <a:solidFill>
              <a:srgbClr val="C4C4CD"/>
            </a:solid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Octubre de 2021</a:t>
              </a:r>
            </a:p>
          </p:txBody>
        </p:sp>
        <p:sp>
          <p:nvSpPr>
            <p:cNvPr id="79" name="TextBox 78">
              <a:extLst>
                <a:ext uri="{FF2B5EF4-FFF2-40B4-BE49-F238E27FC236}">
                  <a16:creationId xmlns:a16="http://schemas.microsoft.com/office/drawing/2014/main" id="{46D3D953-8B3A-4578-898A-F9481DA66ED2}"/>
                </a:ext>
              </a:extLst>
            </p:cNvPr>
            <p:cNvSpPr txBox="1"/>
            <p:nvPr/>
          </p:nvSpPr>
          <p:spPr>
            <a:xfrm>
              <a:off x="9715757" y="5434987"/>
              <a:ext cx="782638" cy="452432"/>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Antes del año escolar </a:t>
              </a:r>
              <a:br>
                <a:rPr kumimoji="0" lang="en-US" sz="900" b="0" i="0" u="none" strike="noStrike" kern="1200" cap="none" spc="0" normalizeH="0" baseline="0" noProof="0">
                  <a:ln>
                    <a:noFill/>
                  </a:ln>
                  <a:solidFill>
                    <a:srgbClr val="2E2E38"/>
                  </a:solidFill>
                  <a:effectLst/>
                  <a:uLnTx/>
                  <a:uFillTx/>
                  <a:latin typeface="EYInterstate Light"/>
                  <a:ea typeface="+mn-ea"/>
                  <a:cs typeface="+mn-cs"/>
                </a:rPr>
              </a:br>
              <a:r>
                <a:rPr kumimoji="0" lang="x-none" sz="900" b="0" i="0" u="none" strike="noStrike" kern="1200" cap="none" spc="0" normalizeH="0" baseline="0" noProof="0">
                  <a:ln>
                    <a:noFill/>
                  </a:ln>
                  <a:solidFill>
                    <a:srgbClr val="2E2E38"/>
                  </a:solidFill>
                  <a:effectLst/>
                  <a:uLnTx/>
                  <a:uFillTx/>
                  <a:latin typeface="EYInterstate Light"/>
                  <a:ea typeface="+mn-ea"/>
                  <a:cs typeface="+mn-cs"/>
                </a:rPr>
                <a:t>2021-2022</a:t>
              </a:r>
            </a:p>
          </p:txBody>
        </p:sp>
        <p:sp>
          <p:nvSpPr>
            <p:cNvPr id="67" name="Callout_63804749004580674727">
              <a:extLst>
                <a:ext uri="{FF2B5EF4-FFF2-40B4-BE49-F238E27FC236}">
                  <a16:creationId xmlns:a16="http://schemas.microsoft.com/office/drawing/2014/main" id="{48271BD8-CC21-440D-84D7-53573E0EDC59}"/>
                </a:ext>
              </a:extLst>
            </p:cNvPr>
            <p:cNvSpPr/>
            <p:nvPr>
              <p:custDataLst>
                <p:tags r:id="rId9"/>
              </p:custDataLst>
            </p:nvPr>
          </p:nvSpPr>
          <p:spPr>
            <a:xfrm>
              <a:off x="10705407" y="3914685"/>
              <a:ext cx="1244694" cy="1114218"/>
            </a:xfrm>
            <a:prstGeom prst="wedgeRectCallout">
              <a:avLst>
                <a:gd name="adj1" fmla="val -59688"/>
                <a:gd name="adj2" fmla="val -34078"/>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x-none" sz="9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Solo cerca del 8 % de los IEP vencidos en la muestra pasaron a dicho estado en el mes de junio. Cerca del 40 % venció antes del año escolar 2021-2022</a:t>
              </a:r>
              <a:r>
                <a:rPr kumimoji="0" lang="en-US" sz="9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9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grpSp>
      <p:sp>
        <p:nvSpPr>
          <p:cNvPr id="43" name="footnote_63804743492822175122" descr="Nota al pie">
            <a:extLst>
              <a:ext uri="{FF2B5EF4-FFF2-40B4-BE49-F238E27FC236}">
                <a16:creationId xmlns:a16="http://schemas.microsoft.com/office/drawing/2014/main" id="{D1047E1C-9F8E-46BF-99ED-BF7CB8BFEB8A}"/>
              </a:ext>
            </a:extLst>
          </p:cNvPr>
          <p:cNvSpPr txBox="1"/>
          <p:nvPr/>
        </p:nvSpPr>
        <p:spPr>
          <a:xfrm>
            <a:off x="609918" y="6005735"/>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t>
            </a:r>
            <a:r>
              <a:rPr kumimoji="0" lang="x-none" sz="800" b="0" i="0" u="none" strike="noStrike" kern="1200" cap="none" spc="0" normalizeH="0" baseline="0" noProof="0" dirty="0">
                <a:ln>
                  <a:noFill/>
                </a:ln>
                <a:solidFill>
                  <a:srgbClr val="2E2E38"/>
                </a:solidFill>
                <a:effectLst/>
                <a:uLnTx/>
                <a:uFillTx/>
                <a:latin typeface="EYInterstate Light"/>
                <a:cs typeface="Arial" panose="020B0604020202020204" pitchFamily="34" charset="0"/>
                <a:hlinkClick r:id="rId14" action="ppaction://hlinksldjump"/>
              </a:rPr>
              <a:t>apéndice</a:t>
            </a:r>
            <a:r>
              <a:rPr lang="x-none" sz="800" dirty="0">
                <a:solidFill>
                  <a:srgbClr val="2E2E38"/>
                </a:solidFill>
                <a:latin typeface="EYInterstate Light"/>
                <a:cs typeface="Arial" panose="020B0604020202020204" pitchFamily="34" charset="0"/>
                <a:hlinkClick r:id="rId14" action="ppaction://hlinksldjump"/>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para obtener un flujo de proceso detallado de pasos para nuevas referencias, evaluaciones anuales y reevaluaciones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Los datos del Sistema de Gestión de Información Estudiantil (SIMS) son recopilados por DESE cada tres años (en octubre, marzo y junio)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apéndice para obtener información sobre la metodología y las estadísticas de muestreo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40" name="source_63804743468530966221" descr="Fuente">
            <a:extLst>
              <a:ext uri="{FF2B5EF4-FFF2-40B4-BE49-F238E27FC236}">
                <a16:creationId xmlns:a16="http://schemas.microsoft.com/office/drawing/2014/main" id="{9FA9129F-3C7F-43E9-A144-C80F4C3F7586}"/>
              </a:ext>
            </a:extLst>
          </p:cNvPr>
          <p:cNvSpPr txBox="1"/>
          <p:nvPr/>
        </p:nvSpPr>
        <p:spPr>
          <a:xfrm>
            <a:off x="581342" y="6533211"/>
            <a:ext cx="2674841"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Extracto de EdPlan del 30 de junio</a:t>
            </a:r>
            <a:r>
              <a:rPr kumimoji="0" lang="x-none" sz="800" b="0" i="0" u="none" strike="noStrike" kern="1200" cap="none" spc="0" normalizeH="0" baseline="3000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Aspen; entrevistas de EY, DESE, BPS y entrevistas escolares; políticas de BPS y DESE</a:t>
            </a:r>
          </a:p>
        </p:txBody>
      </p:sp>
      <p:sp>
        <p:nvSpPr>
          <p:cNvPr id="45" name="TextBox 44">
            <a:extLst>
              <a:ext uri="{FF2B5EF4-FFF2-40B4-BE49-F238E27FC236}">
                <a16:creationId xmlns:a16="http://schemas.microsoft.com/office/drawing/2014/main" id="{C2E2E9AF-25F6-48A4-A22D-35E629B4AE87}"/>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04614459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4456"/>
            <a:ext cx="10978515" cy="590400"/>
          </a:xfrm>
        </p:spPr>
        <p:txBody>
          <a:bodyPr vert="horz"/>
          <a:lstStyle/>
          <a:p>
            <a:r>
              <a:rPr lang="es-419"/>
              <a:t>Observaciones detalladas de dominio y oportunidades </a:t>
            </a:r>
            <a:r>
              <a:rPr lang="x-none"/>
              <a:t>(1/2)</a:t>
            </a:r>
            <a:br>
              <a:rPr/>
            </a:br>
            <a:r>
              <a:rPr lang="x-none" sz="1600"/>
              <a:t>Los equipos de Educación especial de BPS cuentan con políticas, procedimientos y roles exhaustivos</a:t>
            </a:r>
            <a:endParaRPr lang="en-IN" sz="1600">
              <a:solidFill>
                <a:srgbClr val="FF0000"/>
              </a:solidFill>
            </a:endParaRPr>
          </a:p>
        </p:txBody>
      </p:sp>
      <p:sp>
        <p:nvSpPr>
          <p:cNvPr id="25" name="Rectangle 24">
            <a:extLst>
              <a:ext uri="{FF2B5EF4-FFF2-40B4-BE49-F238E27FC236}">
                <a16:creationId xmlns:a16="http://schemas.microsoft.com/office/drawing/2014/main" id="{17FB071A-4B57-4494-A290-CF7EB79612EA}"/>
              </a:ext>
            </a:extLst>
          </p:cNvPr>
          <p:cNvSpPr/>
          <p:nvPr/>
        </p:nvSpPr>
        <p:spPr>
          <a:xfrm>
            <a:off x="8951913" y="3588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18" name="Text box_6380524123959099444">
            <a:extLst>
              <a:ext uri="{FF2B5EF4-FFF2-40B4-BE49-F238E27FC236}">
                <a16:creationId xmlns:a16="http://schemas.microsoft.com/office/drawing/2014/main" id="{BBC8D6A5-BB40-4B2A-9788-8F4C4307557B}"/>
              </a:ext>
            </a:extLst>
          </p:cNvPr>
          <p:cNvSpPr/>
          <p:nvPr>
            <p:custDataLst>
              <p:tags r:id="rId1"/>
            </p:custDataLst>
          </p:nvPr>
        </p:nvSpPr>
        <p:spPr>
          <a:xfrm>
            <a:off x="10034337" y="97241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19" name="Text box_6380524123959099444">
            <a:extLst>
              <a:ext uri="{FF2B5EF4-FFF2-40B4-BE49-F238E27FC236}">
                <a16:creationId xmlns:a16="http://schemas.microsoft.com/office/drawing/2014/main" id="{CD3EB601-9F55-4F83-8355-0E4E65CA4007}"/>
              </a:ext>
            </a:extLst>
          </p:cNvPr>
          <p:cNvSpPr/>
          <p:nvPr>
            <p:custDataLst>
              <p:tags r:id="rId2"/>
            </p:custDataLst>
          </p:nvPr>
        </p:nvSpPr>
        <p:spPr>
          <a:xfrm>
            <a:off x="10852398" y="97241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 Educación especial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descr="Observaciones y oportunidades de Educación especial">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4033155209"/>
              </p:ext>
            </p:extLst>
          </p:nvPr>
        </p:nvGraphicFramePr>
        <p:xfrm>
          <a:off x="603383" y="1547838"/>
          <a:ext cx="10985052" cy="4290931"/>
        </p:xfrm>
        <a:graphic>
          <a:graphicData uri="http://schemas.openxmlformats.org/drawingml/2006/table">
            <a:tbl>
              <a:tblPr firstRow="1" bandRow="1">
                <a:tableStyleId>{5C22544A-7EE6-4342-B048-85BDC9FD1C3A}</a:tableStyleId>
              </a:tblPr>
              <a:tblGrid>
                <a:gridCol w="2725444">
                  <a:extLst>
                    <a:ext uri="{9D8B030D-6E8A-4147-A177-3AD203B41FA5}">
                      <a16:colId xmlns:a16="http://schemas.microsoft.com/office/drawing/2014/main" val="1000314679"/>
                    </a:ext>
                  </a:extLst>
                </a:gridCol>
                <a:gridCol w="954415">
                  <a:extLst>
                    <a:ext uri="{9D8B030D-6E8A-4147-A177-3AD203B41FA5}">
                      <a16:colId xmlns:a16="http://schemas.microsoft.com/office/drawing/2014/main" val="2181447210"/>
                    </a:ext>
                  </a:extLst>
                </a:gridCol>
                <a:gridCol w="3257989">
                  <a:extLst>
                    <a:ext uri="{9D8B030D-6E8A-4147-A177-3AD203B41FA5}">
                      <a16:colId xmlns:a16="http://schemas.microsoft.com/office/drawing/2014/main" val="3299172009"/>
                    </a:ext>
                  </a:extLst>
                </a:gridCol>
                <a:gridCol w="4047204">
                  <a:extLst>
                    <a:ext uri="{9D8B030D-6E8A-4147-A177-3AD203B41FA5}">
                      <a16:colId xmlns:a16="http://schemas.microsoft.com/office/drawing/2014/main" val="850559032"/>
                    </a:ext>
                  </a:extLst>
                </a:gridCol>
              </a:tblGrid>
              <a:tr h="191819">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602851">
                <a:tc>
                  <a:txBody>
                    <a:bodyPr/>
                    <a:lstStyle/>
                    <a:p>
                      <a:pPr marL="0" indent="-126000" algn="l">
                        <a:buClr>
                          <a:srgbClr val="1A9AFA"/>
                        </a:buClr>
                        <a:buSzPct val="75000"/>
                        <a:buFontTx/>
                        <a:buNone/>
                      </a:pPr>
                      <a:r>
                        <a:rPr lang="x-none" sz="1100" b="1" dirty="0">
                          <a:solidFill>
                            <a:schemeClr val="bg1"/>
                          </a:solidFill>
                          <a:latin typeface="+mj-lt"/>
                        </a:rPr>
                        <a:t>Política</a:t>
                      </a:r>
                      <a:r>
                        <a:rPr lang="x-none" sz="1100" b="0" dirty="0">
                          <a:solidFill>
                            <a:schemeClr val="bg1"/>
                          </a:solidFill>
                          <a:latin typeface="+mj-lt"/>
                        </a:rPr>
                        <a:t>: </a:t>
                      </a:r>
                      <a:r>
                        <a:rPr lang="x-none" sz="1100" b="0" i="1" dirty="0">
                          <a:solidFill>
                            <a:schemeClr val="bg1"/>
                          </a:solidFill>
                          <a:latin typeface="+mj-lt"/>
                        </a:rPr>
                        <a:t>¿</a:t>
                      </a:r>
                      <a:r>
                        <a:rPr lang="en-US" sz="1100" b="0" i="1" dirty="0">
                          <a:solidFill>
                            <a:schemeClr val="bg1"/>
                          </a:solidFill>
                          <a:latin typeface="+mj-lt"/>
                        </a:rPr>
                        <a:t>e</a:t>
                      </a:r>
                      <a:r>
                        <a:rPr lang="x-none" sz="1100" b="0" i="1" dirty="0">
                          <a:solidFill>
                            <a:schemeClr val="bg1"/>
                          </a:solidFill>
                          <a:latin typeface="+mj-lt"/>
                        </a:rPr>
                        <a:t>xiste una política formal para los servicios de Educación especial?</a:t>
                      </a:r>
                      <a:endParaRPr lang="en-US" sz="1100" b="0" i="1" dirty="0">
                        <a:solidFill>
                          <a:schemeClr val="bg1"/>
                        </a:solidFill>
                        <a:highlight>
                          <a:srgbClr val="FFFF00"/>
                        </a:highlight>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lvl="0" indent="-126000" algn="l">
                        <a:buClrTx/>
                        <a:buSzPct val="75000"/>
                        <a:buFont typeface="Wingdings 3" panose="05040102010807070707" pitchFamily="18" charset="2"/>
                        <a:buChar char=""/>
                      </a:pPr>
                      <a:r>
                        <a:rPr lang="x-none" sz="1100" b="0">
                          <a:solidFill>
                            <a:srgbClr val="2E2E38"/>
                          </a:solidFill>
                          <a:latin typeface="+mj-lt"/>
                        </a:rPr>
                        <a:t>BPS tiene un extenso manual de Políticas </a:t>
                      </a:r>
                      <a:br>
                        <a:rPr lang="en-US" sz="1100" b="0">
                          <a:solidFill>
                            <a:srgbClr val="2E2E38"/>
                          </a:solidFill>
                          <a:latin typeface="+mj-lt"/>
                        </a:rPr>
                      </a:br>
                      <a:r>
                        <a:rPr lang="x-none" sz="1100" b="0">
                          <a:solidFill>
                            <a:srgbClr val="2E2E38"/>
                          </a:solidFill>
                          <a:latin typeface="+mj-lt"/>
                        </a:rPr>
                        <a:t>y Procedimientos para la Educación especial que describe claramente los requisitos del programa</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979064">
                <a:tc>
                  <a:txBody>
                    <a:bodyPr/>
                    <a:lstStyle/>
                    <a:p>
                      <a:pPr marL="0" indent="-126000" algn="l">
                        <a:buClr>
                          <a:srgbClr val="1A9AFA"/>
                        </a:buClr>
                        <a:buSzPct val="75000"/>
                        <a:buFontTx/>
                        <a:buNone/>
                      </a:pPr>
                      <a:r>
                        <a:rPr lang="x-none" sz="1100" b="1">
                          <a:solidFill>
                            <a:schemeClr val="bg1"/>
                          </a:solidFill>
                          <a:latin typeface="+mj-lt"/>
                        </a:rPr>
                        <a:t>Procedimientos: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un procedimiento uniforme estandarizado en todo el distrito que se esté utilizando para implementar la política?</a:t>
                      </a:r>
                      <a:endParaRPr lang="en-US" sz="11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En la actualidad, BPS aborda elementos de los procesos de planes IEP y 504</a:t>
                      </a:r>
                      <a:r>
                        <a:rPr lang="x-none" sz="1100" b="0" baseline="30000">
                          <a:solidFill>
                            <a:srgbClr val="2E2E38"/>
                          </a:solidFill>
                          <a:latin typeface="+mj-lt"/>
                        </a:rPr>
                        <a:t>1</a:t>
                      </a:r>
                      <a:r>
                        <a:rPr lang="x-none" sz="1100" b="0" baseline="0">
                          <a:solidFill>
                            <a:srgbClr val="2E2E38"/>
                          </a:solidFill>
                          <a:latin typeface="+mj-lt"/>
                        </a:rPr>
                        <a:t> en conjunto, </a:t>
                      </a:r>
                      <a:br>
                        <a:rPr lang="en-US" sz="1100" b="0" baseline="0">
                          <a:solidFill>
                            <a:srgbClr val="2E2E38"/>
                          </a:solidFill>
                          <a:latin typeface="+mj-lt"/>
                        </a:rPr>
                      </a:br>
                      <a:r>
                        <a:rPr lang="x-none" sz="1100" b="0" baseline="0">
                          <a:solidFill>
                            <a:srgbClr val="2E2E38"/>
                          </a:solidFill>
                          <a:latin typeface="+mj-lt"/>
                        </a:rPr>
                        <a:t>a pesar de las distinciones en el propósito y los apoyos proporcionados por cada tipo de plan, así como la legislación diferente que rige </a:t>
                      </a:r>
                      <a:br>
                        <a:rPr lang="en-US" sz="1100" b="0" baseline="0">
                          <a:solidFill>
                            <a:srgbClr val="2E2E38"/>
                          </a:solidFill>
                          <a:latin typeface="+mj-lt"/>
                        </a:rPr>
                      </a:br>
                      <a:r>
                        <a:rPr lang="x-none" sz="1100" b="0" baseline="0">
                          <a:solidFill>
                            <a:srgbClr val="2E2E38"/>
                          </a:solidFill>
                          <a:latin typeface="+mj-lt"/>
                        </a:rPr>
                        <a:t>cada uno</a:t>
                      </a:r>
                      <a:r>
                        <a:rPr lang="en-US" sz="1100" b="0" baseline="0">
                          <a:solidFill>
                            <a:srgbClr val="2E2E38"/>
                          </a:solidFill>
                          <a:latin typeface="+mj-lt"/>
                        </a:rPr>
                        <a:t>.</a:t>
                      </a:r>
                      <a:endParaRPr lang="en-US"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El proceso para determinar si un plan 504 es necesario para que un estudiante debe realizarse aparte e individualmente del proceso de IEP/Educación especial. </a:t>
                      </a:r>
                      <a:br>
                        <a:rPr lang="en-US" sz="1100" b="0">
                          <a:solidFill>
                            <a:srgbClr val="2E2E38"/>
                          </a:solidFill>
                          <a:latin typeface="+mj-lt"/>
                        </a:rPr>
                      </a:br>
                      <a:r>
                        <a:rPr lang="x-none" sz="1100" b="0">
                          <a:solidFill>
                            <a:srgbClr val="2E2E38"/>
                          </a:solidFill>
                          <a:latin typeface="+mj-lt"/>
                        </a:rPr>
                        <a:t>Se requiere que se realice una segunda reunión si un estudiante se considera elegible para un plan 504 durante la reunión del IEP</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979064">
                <a:tc>
                  <a:txBody>
                    <a:bodyPr/>
                    <a:lstStyle/>
                    <a:p>
                      <a:pPr marL="0" indent="-126000" algn="l">
                        <a:buClr>
                          <a:srgbClr val="1A9AFA"/>
                        </a:buClr>
                        <a:buSzPct val="75000"/>
                        <a:buFontTx/>
                        <a:buNone/>
                      </a:pPr>
                      <a:r>
                        <a:rPr lang="x-none" sz="1100" b="1">
                          <a:solidFill>
                            <a:schemeClr val="bg1"/>
                          </a:solidFill>
                          <a:latin typeface="+mj-lt"/>
                        </a:rPr>
                        <a:t>Roles y responsabilidades: </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1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El personal escolar puede recibir referencias de Educación especial que luego se envían </a:t>
                      </a:r>
                      <a:br>
                        <a:rPr lang="en-US" sz="1100" b="0">
                          <a:solidFill>
                            <a:srgbClr val="2E2E38"/>
                          </a:solidFill>
                          <a:latin typeface="+mj-lt"/>
                        </a:rPr>
                      </a:br>
                      <a:r>
                        <a:rPr lang="x-none" sz="1100" b="0">
                          <a:solidFill>
                            <a:srgbClr val="2E2E38"/>
                          </a:solidFill>
                          <a:latin typeface="+mj-lt"/>
                        </a:rPr>
                        <a:t>al Coordinador de Educación Especial (COSE, </a:t>
                      </a:r>
                      <a:br>
                        <a:rPr lang="en-US" sz="1100" b="0">
                          <a:solidFill>
                            <a:srgbClr val="2E2E38"/>
                          </a:solidFill>
                          <a:latin typeface="+mj-lt"/>
                        </a:rPr>
                      </a:br>
                      <a:r>
                        <a:rPr lang="x-none" sz="1100" b="0">
                          <a:solidFill>
                            <a:srgbClr val="2E2E38"/>
                          </a:solidFill>
                          <a:latin typeface="+mj-lt"/>
                        </a:rPr>
                        <a:t>por sus siglas en inglés)</a:t>
                      </a:r>
                      <a:r>
                        <a:rPr lang="en-US" sz="1100" b="0">
                          <a:solidFill>
                            <a:srgbClr val="2E2E38"/>
                          </a:solidFill>
                          <a:latin typeface="+mj-lt"/>
                        </a:rPr>
                        <a:t>.</a:t>
                      </a:r>
                      <a:endParaRPr lang="x-none" sz="1100" b="0">
                        <a:solidFill>
                          <a:srgbClr val="2E2E38"/>
                        </a:solidFill>
                        <a:latin typeface="+mj-lt"/>
                      </a:endParaRPr>
                    </a:p>
                    <a:p>
                      <a:pPr marL="126000" indent="-126000" algn="l">
                        <a:buClrTx/>
                        <a:buSzPct val="75000"/>
                        <a:buFont typeface="Wingdings 3" panose="05040102010807070707" pitchFamily="18" charset="2"/>
                        <a:buChar char=""/>
                      </a:pPr>
                      <a:r>
                        <a:rPr lang="x-none" sz="1100" b="0">
                          <a:solidFill>
                            <a:srgbClr val="2E2E38"/>
                          </a:solidFill>
                          <a:latin typeface="+mj-lt"/>
                        </a:rPr>
                        <a:t>Una vez que se recibe la referencia, existen roles y responsabilidades definidas en todo </a:t>
                      </a:r>
                      <a:br>
                        <a:rPr lang="en-US" sz="1100" b="0">
                          <a:solidFill>
                            <a:srgbClr val="2E2E38"/>
                          </a:solidFill>
                          <a:latin typeface="+mj-lt"/>
                        </a:rPr>
                      </a:br>
                      <a:r>
                        <a:rPr lang="x-none" sz="1100" b="0">
                          <a:solidFill>
                            <a:srgbClr val="2E2E38"/>
                          </a:solidFill>
                          <a:latin typeface="+mj-lt"/>
                        </a:rPr>
                        <a:t>el proceso de Educación especial</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Se crea un formulario de BPS estándar para todas las referencias de educación especial que se dirijan al COSE pertinente y permitan realizar el seguimiento central</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979064">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100" b="1">
                          <a:solidFill>
                            <a:schemeClr val="bg1"/>
                          </a:solidFill>
                          <a:latin typeface="+mj-lt"/>
                        </a:rPr>
                        <a:t>Capacitación y comunicación:</a:t>
                      </a:r>
                      <a:r>
                        <a:rPr lang="x-none" sz="1100" b="0">
                          <a:solidFill>
                            <a:schemeClr val="bg1"/>
                          </a:solidFill>
                          <a:latin typeface="+mj-lt"/>
                        </a:rPr>
                        <a:t> </a:t>
                      </a:r>
                      <a:br>
                        <a:rPr lang="en-US" sz="1100" b="0">
                          <a:solidFill>
                            <a:schemeClr val="bg1"/>
                          </a:solidFill>
                          <a:latin typeface="+mj-lt"/>
                        </a:rPr>
                      </a:br>
                      <a:r>
                        <a:rPr lang="x-none" sz="1100" b="0" i="1">
                          <a:solidFill>
                            <a:schemeClr val="bg1"/>
                          </a:solidFill>
                          <a:latin typeface="+mj-lt"/>
                        </a:rPr>
                        <a:t>¿</a:t>
                      </a:r>
                      <a:r>
                        <a:rPr lang="en-US" sz="1100" b="0" i="1" kern="1200">
                          <a:solidFill>
                            <a:schemeClr val="bg1"/>
                          </a:solidFill>
                          <a:latin typeface="+mn-lt"/>
                          <a:ea typeface="+mn-ea"/>
                          <a:cs typeface="+mn-cs"/>
                        </a:rPr>
                        <a:t>s</a:t>
                      </a:r>
                      <a:r>
                        <a:rPr lang="x-none" sz="1100" b="0" i="1" kern="1200">
                          <a:solidFill>
                            <a:schemeClr val="bg1"/>
                          </a:solidFill>
                          <a:latin typeface="+mn-lt"/>
                          <a:ea typeface="+mn-ea"/>
                          <a:cs typeface="+mn-cs"/>
                        </a:rPr>
                        <a:t>e </a:t>
                      </a:r>
                      <a:r>
                        <a:rPr lang="x-none" sz="1100" i="1" kern="1200">
                          <a:solidFill>
                            <a:schemeClr val="bg1"/>
                          </a:solidFill>
                          <a:latin typeface="+mn-lt"/>
                          <a:ea typeface="+mn-ea"/>
                          <a:cs typeface="+mn-cs"/>
                        </a:rPr>
                        <a:t>capacita regularmente a los responsables de implementar las políticas y los procedimientos? </a:t>
                      </a:r>
                      <a:br>
                        <a:rPr lang="en-US" sz="1100" i="1" kern="1200">
                          <a:solidFill>
                            <a:schemeClr val="bg1"/>
                          </a:solidFill>
                          <a:latin typeface="+mn-lt"/>
                          <a:ea typeface="+mn-ea"/>
                          <a:cs typeface="+mn-cs"/>
                        </a:rPr>
                      </a:br>
                      <a:r>
                        <a:rPr lang="x-none" sz="1100" b="0" i="1" kern="1200">
                          <a:solidFill>
                            <a:schemeClr val="bg1"/>
                          </a:solidFill>
                          <a:latin typeface="+mn-lt"/>
                          <a:ea typeface="+mn-ea"/>
                          <a:cs typeface="+mn-cs"/>
                        </a:rPr>
                        <a:t>¿</a:t>
                      </a:r>
                      <a:r>
                        <a:rPr lang="en-US" sz="1100" b="0" i="1" kern="1200">
                          <a:solidFill>
                            <a:schemeClr val="bg1"/>
                          </a:solidFill>
                          <a:latin typeface="+mn-lt"/>
                          <a:ea typeface="+mn-ea"/>
                          <a:cs typeface="+mn-cs"/>
                        </a:rPr>
                        <a:t>s</a:t>
                      </a:r>
                      <a:r>
                        <a:rPr lang="x-none" sz="1100" b="0" i="1" kern="1200">
                          <a:solidFill>
                            <a:schemeClr val="bg1"/>
                          </a:solidFill>
                          <a:latin typeface="+mn-lt"/>
                          <a:ea typeface="+mn-ea"/>
                          <a:cs typeface="+mn-cs"/>
                        </a:rPr>
                        <a:t>e</a:t>
                      </a:r>
                      <a:r>
                        <a:rPr lang="x-none" sz="1100" i="1" kern="1200">
                          <a:solidFill>
                            <a:schemeClr val="bg1"/>
                          </a:solidFill>
                          <a:latin typeface="+mn-lt"/>
                          <a:ea typeface="+mn-ea"/>
                          <a:cs typeface="+mn-cs"/>
                        </a:rPr>
                        <a:t> comunican bien las políticas </a:t>
                      </a:r>
                      <a:br>
                        <a:rPr lang="en-US" sz="1100" i="1" kern="1200">
                          <a:solidFill>
                            <a:schemeClr val="bg1"/>
                          </a:solidFill>
                          <a:latin typeface="+mn-lt"/>
                          <a:ea typeface="+mn-ea"/>
                          <a:cs typeface="+mn-cs"/>
                        </a:rPr>
                      </a:br>
                      <a:r>
                        <a:rPr lang="x-none" sz="1100" i="1" kern="1200">
                          <a:solidFill>
                            <a:schemeClr val="bg1"/>
                          </a:solidFill>
                          <a:latin typeface="+mn-lt"/>
                          <a:ea typeface="+mn-ea"/>
                          <a:cs typeface="+mn-cs"/>
                        </a:rPr>
                        <a:t>y los procedimientos a quienes </a:t>
                      </a:r>
                      <a:br>
                        <a:rPr lang="en-US" sz="1100" i="1" kern="1200">
                          <a:solidFill>
                            <a:schemeClr val="bg1"/>
                          </a:solidFill>
                          <a:latin typeface="+mn-lt"/>
                          <a:ea typeface="+mn-ea"/>
                          <a:cs typeface="+mn-cs"/>
                        </a:rPr>
                      </a:br>
                      <a:r>
                        <a:rPr lang="x-none" sz="1100" i="1" kern="1200">
                          <a:solidFill>
                            <a:schemeClr val="bg1"/>
                          </a:solidFill>
                          <a:latin typeface="+mn-lt"/>
                          <a:ea typeface="+mn-ea"/>
                          <a:cs typeface="+mn-cs"/>
                        </a:rPr>
                        <a:t>los implementan? </a:t>
                      </a:r>
                      <a:endParaRPr lang="en-US" sz="1100" b="0" kern="1200">
                        <a:solidFill>
                          <a:schemeClr val="bg1"/>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08000" lvl="0" indent="-108000" algn="l">
                        <a:buClrTx/>
                        <a:buSzPct val="75000"/>
                        <a:buFont typeface="Wingdings 3" panose="05040102010807070707" pitchFamily="18" charset="2"/>
                        <a:buChar char=""/>
                      </a:pPr>
                      <a:r>
                        <a:rPr lang="x-none" sz="1100" b="0">
                          <a:solidFill>
                            <a:srgbClr val="2E2E38"/>
                          </a:solidFill>
                          <a:latin typeface="+mj-lt"/>
                        </a:rPr>
                        <a:t>Las políticas de Educación especial se comunican adecuadamente en todo el distrito escolar. Los COSE reciben una capacitación </a:t>
                      </a:r>
                      <a:br>
                        <a:rPr lang="en-US" sz="1100" b="0">
                          <a:solidFill>
                            <a:srgbClr val="2E2E38"/>
                          </a:solidFill>
                          <a:latin typeface="+mj-lt"/>
                        </a:rPr>
                      </a:br>
                      <a:r>
                        <a:rPr lang="x-none" sz="1100" b="0">
                          <a:solidFill>
                            <a:srgbClr val="2E2E38"/>
                          </a:solidFill>
                          <a:latin typeface="+mj-lt"/>
                        </a:rPr>
                        <a:t>y tienen apoyo cuando es necesario</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dirty="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dirty="0">
                          <a:ln>
                            <a:noFill/>
                          </a:ln>
                          <a:solidFill>
                            <a:srgbClr val="2E2E38"/>
                          </a:solidFill>
                          <a:effectLst/>
                          <a:uLnTx/>
                          <a:uFillTx/>
                          <a:latin typeface="+mn-lt"/>
                          <a:ea typeface="+mn-ea"/>
                          <a:cs typeface="+mn-cs"/>
                        </a:rPr>
                        <a:t>.</a:t>
                      </a:r>
                      <a:endParaRPr kumimoji="0" lang="x-none" sz="1100" b="0" i="0" u="none" strike="noStrike" kern="1200" cap="none" spc="0" normalizeH="0" baseline="0" noProof="0" dirty="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79583417"/>
                  </a:ext>
                </a:extLst>
              </a:tr>
            </a:tbl>
          </a:graphicData>
        </a:graphic>
      </p:graphicFrame>
      <p:sp>
        <p:nvSpPr>
          <p:cNvPr id="41" name="footnote_63804743492822175122" descr="Nota al pie">
            <a:extLst>
              <a:ext uri="{FF2B5EF4-FFF2-40B4-BE49-F238E27FC236}">
                <a16:creationId xmlns:a16="http://schemas.microsoft.com/office/drawing/2014/main" id="{98E9B3E2-5B3A-4FCD-BADE-3CD14B9177BD}"/>
              </a:ext>
            </a:extLst>
          </p:cNvPr>
          <p:cNvSpPr txBox="1"/>
          <p:nvPr/>
        </p:nvSpPr>
        <p:spPr>
          <a:xfrm>
            <a:off x="654452" y="6356405"/>
            <a:ext cx="2812079"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Los planes 504 no estaban en alcance de este análisis</a:t>
            </a:r>
            <a:r>
              <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a:p>
            <a:pPr marL="95250" indent="-95250">
              <a:spcBef>
                <a:spcPct val="0"/>
              </a:spcBef>
              <a:spcAft>
                <a:spcPct val="0"/>
              </a:spcAft>
              <a:buSzPct val="100000"/>
              <a:buFont typeface="Arial" pitchFamily="34" charset="0"/>
              <a:buAutoNum type="arabicPeriod"/>
              <a:defRPr/>
            </a:pPr>
            <a:r>
              <a:rPr lang="x-none" sz="800">
                <a:solidFill>
                  <a:srgbClr val="2E2E38"/>
                </a:solidFill>
                <a:latin typeface="EYInterstate Light"/>
                <a:cs typeface="Arial" panose="020B0604020202020204" pitchFamily="34" charset="0"/>
              </a:rPr>
              <a:t>Haga clic aquí para obtener un </a:t>
            </a:r>
            <a:r>
              <a:rPr lang="x-none" sz="800">
                <a:solidFill>
                  <a:srgbClr val="2E2E38"/>
                </a:solidFill>
                <a:latin typeface="EYInterstate Light"/>
                <a:cs typeface="Arial" panose="020B0604020202020204" pitchFamily="34" charset="0"/>
                <a:hlinkClick r:id="rId5" action="ppaction://hlinksldjump"/>
              </a:rPr>
              <a:t>Resumen ejecutivo: descripción general de las oportunidades</a:t>
            </a:r>
            <a:r>
              <a:rPr lang="en-US" sz="800">
                <a:solidFill>
                  <a:srgbClr val="2E2E38"/>
                </a:solidFill>
                <a:latin typeface="EYInterstate Light"/>
                <a:cs typeface="Arial" panose="020B0604020202020204" pitchFamily="34" charset="0"/>
                <a:hlinkClick r:id="rId5" action="ppaction://hlinksldjump"/>
              </a:rPr>
              <a:t>.</a:t>
            </a: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17" name="TextBox 16">
            <a:extLst>
              <a:ext uri="{FF2B5EF4-FFF2-40B4-BE49-F238E27FC236}">
                <a16:creationId xmlns:a16="http://schemas.microsoft.com/office/drawing/2014/main" id="{06361FDC-4D58-433C-B316-631B18C24CF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2473450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Observaciones detalladas de dominio y oportunidades (2/2)</a:t>
            </a:r>
            <a:br/>
            <a:r>
              <a:rPr lang="x-none" sz="1600"/>
              <a:t>Los sistemas de datos vigentes podrían mejorarse para aumentar la eficiencia y abordar mejor los IEP vencidos</a:t>
            </a:r>
            <a:endParaRPr lang="en-IN" sz="1600">
              <a:solidFill>
                <a:srgbClr val="FF0000"/>
              </a:solidFill>
            </a:endParaRPr>
          </a:p>
        </p:txBody>
      </p:sp>
      <p:sp>
        <p:nvSpPr>
          <p:cNvPr id="34" name="Rectangle 33">
            <a:extLst>
              <a:ext uri="{FF2B5EF4-FFF2-40B4-BE49-F238E27FC236}">
                <a16:creationId xmlns:a16="http://schemas.microsoft.com/office/drawing/2014/main" id="{1FD632A9-045F-4A80-8558-BB2522BAF12C}"/>
              </a:ext>
            </a:extLst>
          </p:cNvPr>
          <p:cNvSpPr/>
          <p:nvPr/>
        </p:nvSpPr>
        <p:spPr>
          <a:xfrm>
            <a:off x="8973887" y="42185"/>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15" name="Text box_6380524123959099444">
            <a:extLst>
              <a:ext uri="{FF2B5EF4-FFF2-40B4-BE49-F238E27FC236}">
                <a16:creationId xmlns:a16="http://schemas.microsoft.com/office/drawing/2014/main" id="{20031D97-793B-4FB0-8697-8424262D4D1B}"/>
              </a:ext>
            </a:extLst>
          </p:cNvPr>
          <p:cNvSpPr/>
          <p:nvPr>
            <p:custDataLst>
              <p:tags r:id="rId1"/>
            </p:custDataLst>
          </p:nvPr>
        </p:nvSpPr>
        <p:spPr>
          <a:xfrm>
            <a:off x="10034337" y="97241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16" name="Text box_6380524123959099444">
            <a:extLst>
              <a:ext uri="{FF2B5EF4-FFF2-40B4-BE49-F238E27FC236}">
                <a16:creationId xmlns:a16="http://schemas.microsoft.com/office/drawing/2014/main" id="{FAD0FF9E-5380-4A5A-A60E-6432709737D9}"/>
              </a:ext>
            </a:extLst>
          </p:cNvPr>
          <p:cNvSpPr/>
          <p:nvPr>
            <p:custDataLst>
              <p:tags r:id="rId2"/>
            </p:custDataLst>
          </p:nvPr>
        </p:nvSpPr>
        <p:spPr>
          <a:xfrm>
            <a:off x="10852398" y="97241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 Educación especial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3" name="Table 6380412381335984473" descr="Observaciones y oportunidades de Educación especial">
            <a:extLst>
              <a:ext uri="{FF2B5EF4-FFF2-40B4-BE49-F238E27FC236}">
                <a16:creationId xmlns:a16="http://schemas.microsoft.com/office/drawing/2014/main" id="{10BD674E-366A-4E02-AB67-625FDDD13CBA}"/>
              </a:ext>
            </a:extLst>
          </p:cNvPr>
          <p:cNvGraphicFramePr>
            <a:graphicFrameLocks noGrp="1"/>
          </p:cNvGraphicFramePr>
          <p:nvPr>
            <p:extLst>
              <p:ext uri="{D42A27DB-BD31-4B8C-83A1-F6EECF244321}">
                <p14:modId xmlns:p14="http://schemas.microsoft.com/office/powerpoint/2010/main" val="4142119018"/>
              </p:ext>
            </p:extLst>
          </p:nvPr>
        </p:nvGraphicFramePr>
        <p:xfrm>
          <a:off x="606649" y="1562986"/>
          <a:ext cx="10985052" cy="4200804"/>
        </p:xfrm>
        <a:graphic>
          <a:graphicData uri="http://schemas.openxmlformats.org/drawingml/2006/table">
            <a:tbl>
              <a:tblPr firstRow="1" bandRow="1">
                <a:tableStyleId>{5C22544A-7EE6-4342-B048-85BDC9FD1C3A}</a:tableStyleId>
              </a:tblPr>
              <a:tblGrid>
                <a:gridCol w="2804371">
                  <a:extLst>
                    <a:ext uri="{9D8B030D-6E8A-4147-A177-3AD203B41FA5}">
                      <a16:colId xmlns:a16="http://schemas.microsoft.com/office/drawing/2014/main" val="1000314679"/>
                    </a:ext>
                  </a:extLst>
                </a:gridCol>
                <a:gridCol w="875488">
                  <a:extLst>
                    <a:ext uri="{9D8B030D-6E8A-4147-A177-3AD203B41FA5}">
                      <a16:colId xmlns:a16="http://schemas.microsoft.com/office/drawing/2014/main" val="2181447210"/>
                    </a:ext>
                  </a:extLst>
                </a:gridCol>
                <a:gridCol w="3268264">
                  <a:extLst>
                    <a:ext uri="{9D8B030D-6E8A-4147-A177-3AD203B41FA5}">
                      <a16:colId xmlns:a16="http://schemas.microsoft.com/office/drawing/2014/main" val="3299172009"/>
                    </a:ext>
                  </a:extLst>
                </a:gridCol>
                <a:gridCol w="4036929">
                  <a:extLst>
                    <a:ext uri="{9D8B030D-6E8A-4147-A177-3AD203B41FA5}">
                      <a16:colId xmlns:a16="http://schemas.microsoft.com/office/drawing/2014/main" val="850559032"/>
                    </a:ext>
                  </a:extLst>
                </a:gridCol>
              </a:tblGrid>
              <a:tr h="168223">
                <a:tc>
                  <a:txBody>
                    <a:bodyPr/>
                    <a:lstStyle/>
                    <a:p>
                      <a:pPr marL="0" indent="-126000" algn="ctr">
                        <a:lnSpc>
                          <a:spcPct val="95000"/>
                        </a:lnSpc>
                        <a:buClr>
                          <a:srgbClr val="1A9AFA"/>
                        </a:buClr>
                        <a:buSzPct val="75000"/>
                        <a:buFontTx/>
                        <a:buNone/>
                      </a:pPr>
                      <a:r>
                        <a:rPr lang="x-none" sz="1050" b="0" dirty="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5000"/>
                        </a:lnSpc>
                        <a:buClr>
                          <a:srgbClr val="1A9AFA"/>
                        </a:buClr>
                        <a:buSzPct val="75000"/>
                        <a:buFontTx/>
                        <a:buNone/>
                      </a:pPr>
                      <a:r>
                        <a:rPr lang="x-none" sz="105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5000"/>
                        </a:lnSpc>
                        <a:buClr>
                          <a:srgbClr val="1A9AFA"/>
                        </a:buClr>
                        <a:buSzPct val="75000"/>
                        <a:buFontTx/>
                        <a:buNone/>
                      </a:pPr>
                      <a:r>
                        <a:rPr lang="x-none" sz="105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5000"/>
                        </a:lnSpc>
                        <a:buClr>
                          <a:srgbClr val="1A9AFA"/>
                        </a:buClr>
                        <a:buSzPct val="75000"/>
                        <a:buFontTx/>
                        <a:buNone/>
                      </a:pPr>
                      <a:r>
                        <a:rPr lang="x-none" sz="105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604097">
                <a:tc>
                  <a:txBody>
                    <a:bodyPr/>
                    <a:lstStyle/>
                    <a:p>
                      <a:pPr marL="0" indent="-126000" algn="l">
                        <a:lnSpc>
                          <a:spcPct val="95000"/>
                        </a:lnSpc>
                        <a:buClr>
                          <a:srgbClr val="1A9AFA"/>
                        </a:buClr>
                        <a:buSzPct val="75000"/>
                        <a:buFontTx/>
                        <a:buNone/>
                      </a:pPr>
                      <a:r>
                        <a:rPr lang="x-none" sz="1050" b="1">
                          <a:solidFill>
                            <a:schemeClr val="bg1"/>
                          </a:solidFill>
                          <a:latin typeface="+mj-lt"/>
                        </a:rPr>
                        <a:t>Herramientas y sistemas: </a:t>
                      </a:r>
                      <a:r>
                        <a:rPr lang="x-none" sz="1050" i="1" kern="1200">
                          <a:solidFill>
                            <a:schemeClr val="bg2"/>
                          </a:solidFill>
                          <a:latin typeface="+mj-lt"/>
                          <a:ea typeface="+mn-ea"/>
                          <a:cs typeface="+mn-cs"/>
                        </a:rPr>
                        <a:t>¿</a:t>
                      </a:r>
                      <a:r>
                        <a:rPr lang="en-US" sz="1050" i="1" kern="1200">
                          <a:solidFill>
                            <a:schemeClr val="bg2"/>
                          </a:solidFill>
                          <a:latin typeface="+mj-lt"/>
                          <a:ea typeface="+mn-ea"/>
                          <a:cs typeface="+mn-cs"/>
                        </a:rPr>
                        <a:t>l</a:t>
                      </a:r>
                      <a:r>
                        <a:rPr lang="x-none" sz="1050" i="1" kern="1200">
                          <a:solidFill>
                            <a:schemeClr val="bg2"/>
                          </a:solidFill>
                          <a:latin typeface="+mj-lt"/>
                          <a:ea typeface="+mn-ea"/>
                          <a:cs typeface="+mn-cs"/>
                        </a:rPr>
                        <a:t>os participantes clave tienen las herramientas adecuadas para ayudarlos a ejecutar sus responsabilidades?</a:t>
                      </a:r>
                      <a:endParaRPr lang="en-US" sz="105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5000"/>
                        </a:lnSpc>
                        <a:buClr>
                          <a:srgbClr val="1A9AFA"/>
                        </a:buClr>
                        <a:buSzPct val="75000"/>
                        <a:buFont typeface="Wingdings 3" panose="05040102010807070707" pitchFamily="18" charset="2"/>
                        <a:buNone/>
                      </a:pPr>
                      <a:r>
                        <a:rPr lang="x-none" sz="105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lnSpc>
                          <a:spcPct val="95000"/>
                        </a:lnSpc>
                        <a:buClrTx/>
                        <a:buSzPct val="75000"/>
                        <a:buFont typeface="Wingdings 3" panose="05040102010807070707" pitchFamily="18" charset="2"/>
                        <a:buChar char=""/>
                      </a:pPr>
                      <a:r>
                        <a:rPr lang="x-none" sz="1050" b="0">
                          <a:solidFill>
                            <a:srgbClr val="2E2E38"/>
                          </a:solidFill>
                          <a:latin typeface="+mj-lt"/>
                        </a:rPr>
                        <a:t>Las principales herramientas utilizadas para la Educación especial son EdPlan y Aspen. Estos dos sistemas tienen una integración bidireccional. </a:t>
                      </a:r>
                      <a:br>
                        <a:rPr lang="en-US" sz="1050" b="0">
                          <a:solidFill>
                            <a:srgbClr val="2E2E38"/>
                          </a:solidFill>
                          <a:latin typeface="+mj-lt"/>
                        </a:rPr>
                      </a:br>
                      <a:r>
                        <a:rPr lang="x-none" sz="1050" b="0">
                          <a:solidFill>
                            <a:srgbClr val="2E2E38"/>
                          </a:solidFill>
                          <a:latin typeface="+mj-lt"/>
                        </a:rPr>
                        <a:t>Los datos de los estudiantes de Aspen se envían </a:t>
                      </a:r>
                      <a:br>
                        <a:rPr lang="en-US" sz="1050" b="0">
                          <a:solidFill>
                            <a:srgbClr val="2E2E38"/>
                          </a:solidFill>
                          <a:latin typeface="+mj-lt"/>
                        </a:rPr>
                      </a:br>
                      <a:r>
                        <a:rPr lang="x-none" sz="1050" b="0">
                          <a:solidFill>
                            <a:srgbClr val="2E2E38"/>
                          </a:solidFill>
                          <a:latin typeface="+mj-lt"/>
                        </a:rPr>
                        <a:t>a EdPlan todas las noches y los campos de Educación especial pertinentes se devuelven a Aspen para todos los estudiantes activos con un IEP firmado</a:t>
                      </a:r>
                      <a:r>
                        <a:rPr lang="en-US" sz="1050" b="0">
                          <a:solidFill>
                            <a:srgbClr val="2E2E38"/>
                          </a:solidFill>
                          <a:latin typeface="+mj-lt"/>
                        </a:rPr>
                        <a:t>.</a:t>
                      </a:r>
                      <a:endParaRPr lang="x-none" sz="1050" b="0">
                        <a:solidFill>
                          <a:srgbClr val="2E2E38"/>
                        </a:solidFill>
                        <a:latin typeface="+mj-lt"/>
                      </a:endParaRPr>
                    </a:p>
                    <a:p>
                      <a:pPr marL="108000" lvl="0" indent="-108000" algn="l">
                        <a:lnSpc>
                          <a:spcPct val="95000"/>
                        </a:lnSpc>
                        <a:buClrTx/>
                        <a:buSzPct val="75000"/>
                        <a:buFont typeface="Wingdings 3" panose="05040102010807070707" pitchFamily="18" charset="2"/>
                        <a:buChar char=""/>
                      </a:pPr>
                      <a:r>
                        <a:rPr lang="x-none" sz="1050" b="0">
                          <a:solidFill>
                            <a:srgbClr val="2E2E38"/>
                          </a:solidFill>
                          <a:latin typeface="+mj-lt"/>
                        </a:rPr>
                        <a:t>EdPlan es una plataforma muy manual y, aunque hay un panel que tiene porcentajes de IEP casi vencidos o vencidos, los COSE deben ir a un período específico para ver qué IEP individuales están vencidos</a:t>
                      </a:r>
                      <a:r>
                        <a:rPr lang="en-US" sz="1050" b="0">
                          <a:solidFill>
                            <a:srgbClr val="2E2E38"/>
                          </a:solidFill>
                          <a:latin typeface="+mj-lt"/>
                        </a:rPr>
                        <a:t>.</a:t>
                      </a:r>
                      <a:endParaRPr lang="x-none" sz="1050" b="0" err="1">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5000"/>
                        </a:lnSpc>
                        <a:buClrTx/>
                        <a:buSzPct val="75000"/>
                        <a:buFont typeface="Wingdings 3" panose="05040102010807070707" pitchFamily="18" charset="2"/>
                        <a:buChar char=""/>
                      </a:pPr>
                      <a:r>
                        <a:rPr lang="x-none" sz="1050" b="0" kern="1200">
                          <a:solidFill>
                            <a:srgbClr val="2E2E38"/>
                          </a:solidFill>
                          <a:latin typeface="+mj-lt"/>
                          <a:ea typeface="+mn-ea"/>
                          <a:cs typeface="+mn-cs"/>
                        </a:rPr>
                        <a:t>Establecer un mecanismo para que los COSE reciba notificaciones push en intervalos regulares antes de que los IEP de los estudiantes venzan (p. ej., dos meses antes, un mes antes, una semana antes)</a:t>
                      </a:r>
                      <a:r>
                        <a:rPr lang="en-US" sz="1050" b="0" kern="1200">
                          <a:solidFill>
                            <a:srgbClr val="2E2E38"/>
                          </a:solidFill>
                          <a:latin typeface="+mj-lt"/>
                          <a:ea typeface="+mn-ea"/>
                          <a:cs typeface="+mn-cs"/>
                        </a:rPr>
                        <a:t>.</a:t>
                      </a:r>
                      <a:endParaRPr lang="x-none" sz="1050" b="0" kern="1200">
                        <a:solidFill>
                          <a:srgbClr val="2E2E38"/>
                        </a:solidFill>
                        <a:latin typeface="+mj-lt"/>
                        <a:ea typeface="+mn-ea"/>
                        <a:cs typeface="+mn-cs"/>
                      </a:endParaRPr>
                    </a:p>
                    <a:p>
                      <a:pPr marL="126000" indent="-126000" algn="l">
                        <a:lnSpc>
                          <a:spcPct val="95000"/>
                        </a:lnSpc>
                        <a:buClrTx/>
                        <a:buSzPct val="75000"/>
                        <a:buFont typeface="Wingdings 3" panose="05040102010807070707" pitchFamily="18" charset="2"/>
                        <a:buChar char=""/>
                      </a:pPr>
                      <a:r>
                        <a:rPr lang="x-none" sz="1050" b="0" kern="1200">
                          <a:solidFill>
                            <a:srgbClr val="2E2E38"/>
                          </a:solidFill>
                          <a:latin typeface="+mj-lt"/>
                          <a:ea typeface="+mn-ea"/>
                          <a:cs typeface="+mn-cs"/>
                        </a:rPr>
                        <a:t>Establecer un método integral para que COSE informe a los instructores de las necesidades de un estudiante</a:t>
                      </a:r>
                      <a:r>
                        <a:rPr lang="en-US" sz="1050" b="0" kern="1200">
                          <a:solidFill>
                            <a:srgbClr val="2E2E38"/>
                          </a:solidFill>
                          <a:latin typeface="+mj-lt"/>
                          <a:ea typeface="+mn-ea"/>
                          <a:cs typeface="+mn-cs"/>
                        </a:rPr>
                        <a:t>.</a:t>
                      </a:r>
                      <a:endParaRPr lang="x-none" sz="1050" b="0" kern="120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729135">
                <a:tc>
                  <a:txBody>
                    <a:bodyPr/>
                    <a:lstStyle/>
                    <a:p>
                      <a:pPr marL="0" indent="-126000" algn="l">
                        <a:lnSpc>
                          <a:spcPct val="95000"/>
                        </a:lnSpc>
                        <a:buClr>
                          <a:srgbClr val="1A9AFA"/>
                        </a:buClr>
                        <a:buSzPct val="75000"/>
                        <a:buFontTx/>
                        <a:buNone/>
                      </a:pPr>
                      <a:r>
                        <a:rPr lang="x-none" sz="1050" b="1">
                          <a:solidFill>
                            <a:schemeClr val="bg1"/>
                          </a:solidFill>
                          <a:latin typeface="+mj-lt"/>
                        </a:rPr>
                        <a:t>Supervisión y seguimiento: </a:t>
                      </a:r>
                      <a:r>
                        <a:rPr lang="x-none" sz="1050" i="1" kern="1200">
                          <a:solidFill>
                            <a:schemeClr val="bg2"/>
                          </a:solidFill>
                          <a:latin typeface="+mj-lt"/>
                          <a:ea typeface="+mn-ea"/>
                          <a:cs typeface="+mn-cs"/>
                        </a:rPr>
                        <a:t>¿</a:t>
                      </a:r>
                      <a:r>
                        <a:rPr lang="en-US" sz="1050" i="1" kern="1200">
                          <a:solidFill>
                            <a:schemeClr val="bg2"/>
                          </a:solidFill>
                          <a:latin typeface="+mj-lt"/>
                          <a:ea typeface="+mn-ea"/>
                          <a:cs typeface="+mn-cs"/>
                        </a:rPr>
                        <a:t>e</a:t>
                      </a:r>
                      <a:r>
                        <a:rPr lang="x-none" sz="1050" i="1" kern="1200">
                          <a:solidFill>
                            <a:schemeClr val="bg2"/>
                          </a:solidFill>
                          <a:latin typeface="+mj-lt"/>
                          <a:ea typeface="+mn-ea"/>
                          <a:cs typeface="+mn-cs"/>
                        </a:rPr>
                        <a:t>xiste una supervisión adecuada del proceso, p. ej., validación de datos/documentación integrada en el proceso?</a:t>
                      </a:r>
                      <a:endParaRPr lang="en-US" sz="105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5000"/>
                        </a:lnSpc>
                        <a:buClr>
                          <a:srgbClr val="1A9AFA"/>
                        </a:buClr>
                        <a:buSzPct val="75000"/>
                        <a:buFont typeface="Wingdings 3" panose="05040102010807070707" pitchFamily="18" charset="2"/>
                        <a:buNone/>
                      </a:pPr>
                      <a:r>
                        <a:rPr lang="x-none" sz="1050" b="0">
                          <a:solidFill>
                            <a:schemeClr val="tx1"/>
                          </a:solidFill>
                          <a:latin typeface="+mj-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Cerca del 30 % de los 11 778 IEP totales de BPS proporcionados de EdPlan estaban vencidos al </a:t>
                      </a:r>
                      <a:br>
                        <a:rPr lang="en-US" sz="1050" b="0">
                          <a:solidFill>
                            <a:srgbClr val="2E2E38"/>
                          </a:solidFill>
                          <a:latin typeface="+mj-lt"/>
                        </a:rPr>
                      </a:br>
                      <a:r>
                        <a:rPr lang="x-none" sz="1050" b="0">
                          <a:solidFill>
                            <a:srgbClr val="2E2E38"/>
                          </a:solidFill>
                          <a:latin typeface="+mj-lt"/>
                        </a:rPr>
                        <a:t>30 de junio de 2022</a:t>
                      </a:r>
                      <a:r>
                        <a:rPr lang="en-US" sz="1050" b="0">
                          <a:solidFill>
                            <a:srgbClr val="2E2E38"/>
                          </a:solidFill>
                          <a:latin typeface="+mj-lt"/>
                        </a:rPr>
                        <a:t>.</a:t>
                      </a:r>
                      <a:endParaRPr lang="x-none" sz="1050" b="0">
                        <a:solidFill>
                          <a:srgbClr val="2E2E38"/>
                        </a:solidFill>
                        <a:latin typeface="+mj-lt"/>
                      </a:endParaRPr>
                    </a:p>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Entre esos 3569 IEP que estaban vencidos, </a:t>
                      </a:r>
                      <a:br>
                        <a:rPr lang="en-US" sz="1050" b="0">
                          <a:solidFill>
                            <a:srgbClr val="2E2E38"/>
                          </a:solidFill>
                          <a:latin typeface="+mj-lt"/>
                        </a:rPr>
                      </a:br>
                      <a:r>
                        <a:rPr lang="x-none" sz="1050" b="0">
                          <a:solidFill>
                            <a:srgbClr val="2E2E38"/>
                          </a:solidFill>
                          <a:latin typeface="+mj-lt"/>
                        </a:rPr>
                        <a:t>cerca del 38 % (1341) vencieron antes del inicio del año escolar 2021-2022</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Realizar un proceso de certificación de datos una vez por trimestre para asegurarse de que todos los estudiantes con IEP actualizados tengan datos válidos en EdPlan y ASPEN</a:t>
                      </a:r>
                      <a:r>
                        <a:rPr lang="en-US" sz="1050" b="0">
                          <a:solidFill>
                            <a:srgbClr val="2E2E38"/>
                          </a:solidFill>
                          <a:latin typeface="+mj-lt"/>
                        </a:rPr>
                        <a:t>.</a:t>
                      </a:r>
                      <a:endParaRPr lang="x-none" sz="1050" b="0">
                        <a:solidFill>
                          <a:srgbClr val="2E2E38"/>
                        </a:solidFill>
                        <a:latin typeface="+mj-lt"/>
                      </a:endParaRPr>
                    </a:p>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Crear un proceso de revisión central que verifique regularmente el estado de los IEP en todo el distrito e identificar aquellos que están vencidos o vencerán en los próximos 3 o 4 meses</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1312443">
                <a:tc>
                  <a:txBody>
                    <a:bodyPr/>
                    <a:lstStyle/>
                    <a:p>
                      <a:pPr marL="0" marR="0" lvl="0" indent="-126000" algn="l" defTabSz="914400" rtl="0" eaLnBrk="1" fontAlgn="auto" latinLnBrk="0" hangingPunct="1">
                        <a:lnSpc>
                          <a:spcPct val="95000"/>
                        </a:lnSpc>
                        <a:spcBef>
                          <a:spcPts val="0"/>
                        </a:spcBef>
                        <a:spcAft>
                          <a:spcPts val="0"/>
                        </a:spcAft>
                        <a:buClr>
                          <a:srgbClr val="1A9AFA"/>
                        </a:buClr>
                        <a:buSzPct val="75000"/>
                        <a:buFontTx/>
                        <a:buNone/>
                        <a:tabLst/>
                        <a:defRPr/>
                      </a:pPr>
                      <a:r>
                        <a:rPr lang="x-none" sz="1050" b="1">
                          <a:solidFill>
                            <a:schemeClr val="bg1"/>
                          </a:solidFill>
                          <a:latin typeface="+mj-lt"/>
                        </a:rPr>
                        <a:t>Integridad y precisión de los datos: </a:t>
                      </a:r>
                      <a:br>
                        <a:rPr lang="en-US" sz="1050" b="1">
                          <a:solidFill>
                            <a:schemeClr val="bg1"/>
                          </a:solidFill>
                          <a:latin typeface="+mj-lt"/>
                        </a:rPr>
                      </a:br>
                      <a:r>
                        <a:rPr lang="x-none" sz="1050" b="0" i="1" kern="1200">
                          <a:solidFill>
                            <a:srgbClr val="2E2E38"/>
                          </a:solidFill>
                          <a:latin typeface="+mj-lt"/>
                          <a:ea typeface="+mn-ea"/>
                          <a:cs typeface="+mn-cs"/>
                        </a:rPr>
                        <a:t>¿</a:t>
                      </a:r>
                      <a:r>
                        <a:rPr lang="en-US" sz="1050" b="0" i="1" kern="1200">
                          <a:solidFill>
                            <a:srgbClr val="2E2E38"/>
                          </a:solidFill>
                          <a:latin typeface="+mj-lt"/>
                          <a:ea typeface="+mn-ea"/>
                          <a:cs typeface="+mn-cs"/>
                        </a:rPr>
                        <a:t>l</a:t>
                      </a:r>
                      <a:r>
                        <a:rPr lang="x-none" sz="1050" b="0" i="1" kern="1200">
                          <a:solidFill>
                            <a:srgbClr val="2E2E38"/>
                          </a:solidFill>
                          <a:latin typeface="+mj-lt"/>
                          <a:ea typeface="+mn-ea"/>
                          <a:cs typeface="+mn-cs"/>
                        </a:rPr>
                        <a:t>os datos que se informan son completos </a:t>
                      </a:r>
                      <a:br>
                        <a:rPr lang="en-US" sz="1050" b="0" i="1" kern="1200">
                          <a:solidFill>
                            <a:srgbClr val="2E2E38"/>
                          </a:solidFill>
                          <a:latin typeface="+mj-lt"/>
                          <a:ea typeface="+mn-ea"/>
                          <a:cs typeface="+mn-cs"/>
                        </a:rPr>
                      </a:br>
                      <a:r>
                        <a:rPr lang="x-none" sz="1050" b="0" i="1" kern="1200">
                          <a:solidFill>
                            <a:srgbClr val="2E2E38"/>
                          </a:solidFill>
                          <a:latin typeface="+mj-lt"/>
                          <a:ea typeface="+mn-ea"/>
                          <a:cs typeface="+mn-cs"/>
                        </a:rPr>
                        <a:t>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5000"/>
                        </a:lnSpc>
                        <a:buClr>
                          <a:srgbClr val="1A9AFA"/>
                        </a:buClr>
                        <a:buSzPct val="75000"/>
                        <a:buFont typeface="Wingdings 3" panose="05040102010807070707" pitchFamily="18" charset="2"/>
                        <a:buNone/>
                      </a:pPr>
                      <a:r>
                        <a:rPr lang="x-none" sz="105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indent="0" algn="l">
                        <a:lnSpc>
                          <a:spcPct val="95000"/>
                        </a:lnSpc>
                        <a:buClrTx/>
                        <a:buSzPct val="75000"/>
                        <a:buFont typeface="Wingdings 3" panose="05040102010807070707" pitchFamily="18" charset="2"/>
                        <a:buNone/>
                      </a:pPr>
                      <a:r>
                        <a:rPr lang="x-none" sz="1050" b="1">
                          <a:solidFill>
                            <a:srgbClr val="2E2E38"/>
                          </a:solidFill>
                          <a:latin typeface="+mj-lt"/>
                        </a:rPr>
                        <a:t>Integridad de los datos</a:t>
                      </a:r>
                      <a:r>
                        <a:rPr lang="x-none" sz="1050" b="0">
                          <a:solidFill>
                            <a:srgbClr val="2E2E38"/>
                          </a:solidFill>
                          <a:latin typeface="+mj-lt"/>
                        </a:rPr>
                        <a:t>: </a:t>
                      </a:r>
                    </a:p>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EY hizo una referencia cruzada de Aspen y Edplan y los datos parecen estar </a:t>
                      </a:r>
                      <a:r>
                        <a:rPr lang="en-US" sz="1050" b="0" err="1">
                          <a:solidFill>
                            <a:srgbClr val="2E2E38"/>
                          </a:solidFill>
                          <a:latin typeface="+mj-lt"/>
                        </a:rPr>
                        <a:t>completos</a:t>
                      </a:r>
                      <a:r>
                        <a:rPr lang="en-US" sz="1050" b="0">
                          <a:solidFill>
                            <a:srgbClr val="2E2E38"/>
                          </a:solidFill>
                          <a:latin typeface="+mj-lt"/>
                        </a:rPr>
                        <a:t>.</a:t>
                      </a:r>
                      <a:endParaRPr lang="x-none" sz="1050" b="0">
                        <a:solidFill>
                          <a:srgbClr val="2E2E38"/>
                        </a:solidFill>
                        <a:latin typeface="+mj-lt"/>
                      </a:endParaRPr>
                    </a:p>
                    <a:p>
                      <a:pPr marL="0" indent="0" algn="l">
                        <a:lnSpc>
                          <a:spcPct val="95000"/>
                        </a:lnSpc>
                        <a:buClrTx/>
                        <a:buSzPct val="75000"/>
                        <a:buFont typeface="Wingdings 3" panose="05040102010807070707" pitchFamily="18" charset="2"/>
                        <a:buNone/>
                      </a:pPr>
                      <a:r>
                        <a:rPr lang="x-none" sz="1050" b="1">
                          <a:solidFill>
                            <a:srgbClr val="2E2E38"/>
                          </a:solidFill>
                          <a:latin typeface="+mj-lt"/>
                        </a:rPr>
                        <a:t>Precisión de los datos</a:t>
                      </a:r>
                      <a:r>
                        <a:rPr lang="x-none" sz="1050" b="0">
                          <a:solidFill>
                            <a:srgbClr val="2E2E38"/>
                          </a:solidFill>
                          <a:latin typeface="+mj-lt"/>
                        </a:rPr>
                        <a:t>: </a:t>
                      </a:r>
                    </a:p>
                    <a:p>
                      <a:pPr marL="126000" indent="-126000" algn="l">
                        <a:lnSpc>
                          <a:spcPct val="95000"/>
                        </a:lnSpc>
                        <a:buClrTx/>
                        <a:buSzPct val="75000"/>
                        <a:buFont typeface="Wingdings 3" panose="05040102010807070707" pitchFamily="18" charset="2"/>
                        <a:buChar char=""/>
                      </a:pPr>
                      <a:r>
                        <a:rPr lang="x-none" sz="1050" b="0">
                          <a:solidFill>
                            <a:srgbClr val="2E2E38"/>
                          </a:solidFill>
                          <a:latin typeface="+mj-lt"/>
                        </a:rPr>
                        <a:t>Existen diferencias significativas entre los datos en EdPlan, ASPEN y el IEP en sí</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1050" b="0" kern="1200" dirty="0">
                          <a:solidFill>
                            <a:srgbClr val="2E2E38"/>
                          </a:solidFill>
                          <a:latin typeface="+mn-lt"/>
                          <a:ea typeface="+mn-ea"/>
                          <a:cs typeface="+mn-cs"/>
                        </a:rPr>
                        <a:t>Desarrollar un proceso de calidad de datos de BPS que incluya revisiones, validación, supervisión de datos y una planilla de calidad de datos</a:t>
                      </a:r>
                      <a:r>
                        <a:rPr lang="en-US" sz="1050" b="0" kern="1200" dirty="0">
                          <a:solidFill>
                            <a:srgbClr val="2E2E38"/>
                          </a:solidFill>
                          <a:latin typeface="+mn-lt"/>
                          <a:ea typeface="+mn-ea"/>
                          <a:cs typeface="+mn-cs"/>
                        </a:rPr>
                        <a:t>.</a:t>
                      </a:r>
                      <a:endParaRPr lang="x-none" sz="1050" b="0" kern="1200" dirty="0">
                        <a:solidFill>
                          <a:srgbClr val="2E2E38"/>
                        </a:solidFill>
                        <a:latin typeface="+mn-lt"/>
                        <a:ea typeface="+mn-ea"/>
                        <a:cs typeface="+mn-cs"/>
                      </a:endParaRPr>
                    </a:p>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1050" b="0" kern="1200" dirty="0">
                          <a:solidFill>
                            <a:srgbClr val="2E2E38"/>
                          </a:solidFill>
                          <a:latin typeface="+mn-lt"/>
                          <a:ea typeface="+mn-ea"/>
                          <a:cs typeface="+mn-cs"/>
                        </a:rPr>
                        <a:t>Realizar una reconciliación entre Aspen y EdPlan y determinar la categorización adecuada de cada estudiante</a:t>
                      </a:r>
                      <a:r>
                        <a:rPr lang="en-US" sz="1050" b="0" kern="1200" dirty="0">
                          <a:solidFill>
                            <a:srgbClr val="2E2E38"/>
                          </a:solidFill>
                          <a:latin typeface="+mn-lt"/>
                          <a:ea typeface="+mn-ea"/>
                          <a:cs typeface="+mn-cs"/>
                        </a:rPr>
                        <a:t>.</a:t>
                      </a:r>
                      <a:endParaRPr lang="x-none" sz="1050" b="0" kern="1200" dirty="0">
                        <a:solidFill>
                          <a:srgbClr val="2E2E38"/>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17" name="TextBox 16">
            <a:extLst>
              <a:ext uri="{FF2B5EF4-FFF2-40B4-BE49-F238E27FC236}">
                <a16:creationId xmlns:a16="http://schemas.microsoft.com/office/drawing/2014/main" id="{3C8BC624-4B9B-4101-9264-4B979F761809}"/>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3076139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9" y="239067"/>
            <a:ext cx="11224118" cy="590400"/>
          </a:xfrm>
        </p:spPr>
        <p:txBody>
          <a:bodyPr vert="horz"/>
          <a:lstStyle/>
          <a:p>
            <a:pPr>
              <a:lnSpc>
                <a:spcPct val="80000"/>
              </a:lnSpc>
            </a:pPr>
            <a:r>
              <a:rPr lang="es-419"/>
              <a:t>Observaciones detalladas de dominio y oportunidades </a:t>
            </a:r>
            <a:br>
              <a:rPr/>
            </a:br>
            <a:r>
              <a:rPr lang="x-none" sz="1400"/>
              <a:t>Dentro de la participación del programa estudiantil, los datos de Estudiante de Inglés (EL) ayudan al DESE a supervisar las mejoras </a:t>
            </a:r>
            <a:br>
              <a:rPr lang="en-US" sz="1400"/>
            </a:br>
            <a:r>
              <a:rPr lang="x-none" sz="1400"/>
              <a:t>de este grupo</a:t>
            </a:r>
            <a:endParaRPr lang="en-IN" sz="1400">
              <a:solidFill>
                <a:srgbClr val="FF0000"/>
              </a:solidFill>
            </a:endParaRPr>
          </a:p>
        </p:txBody>
      </p:sp>
      <p:sp>
        <p:nvSpPr>
          <p:cNvPr id="53" name="Rectangle 52">
            <a:extLst>
              <a:ext uri="{FF2B5EF4-FFF2-40B4-BE49-F238E27FC236}">
                <a16:creationId xmlns:a16="http://schemas.microsoft.com/office/drawing/2014/main" id="{80C21A01-1977-4F86-A782-296F3D393897}"/>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7" name="Text box_6380524123959099444">
            <a:extLst>
              <a:ext uri="{FF2B5EF4-FFF2-40B4-BE49-F238E27FC236}">
                <a16:creationId xmlns:a16="http://schemas.microsoft.com/office/drawing/2014/main" id="{5FE93958-0B63-49C7-9B7F-482546B48073}"/>
              </a:ext>
            </a:extLst>
          </p:cNvPr>
          <p:cNvSpPr/>
          <p:nvPr>
            <p:custDataLst>
              <p:tags r:id="rId1"/>
            </p:custDataLst>
          </p:nvPr>
        </p:nvSpPr>
        <p:spPr>
          <a:xfrm>
            <a:off x="10034337" y="965440"/>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28" name="Text box_6380524123959099444">
            <a:extLst>
              <a:ext uri="{FF2B5EF4-FFF2-40B4-BE49-F238E27FC236}">
                <a16:creationId xmlns:a16="http://schemas.microsoft.com/office/drawing/2014/main" id="{3BB34BCA-96C6-4B56-A01C-FB04113C61A0}"/>
              </a:ext>
            </a:extLst>
          </p:cNvPr>
          <p:cNvSpPr/>
          <p:nvPr>
            <p:custDataLst>
              <p:tags r:id="rId2"/>
            </p:custDataLst>
          </p:nvPr>
        </p:nvSpPr>
        <p:spPr>
          <a:xfrm>
            <a:off x="10852398" y="965201"/>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1390004"/>
            <a:ext cx="3721594"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 Estudiante de Inglés (EL)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647373"/>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2" name="Content Placeholder 2">
            <a:extLst>
              <a:ext uri="{FF2B5EF4-FFF2-40B4-BE49-F238E27FC236}">
                <a16:creationId xmlns:a16="http://schemas.microsoft.com/office/drawing/2014/main" id="{1A0CA286-71D8-4EA4-9859-FEA474DC474D}"/>
              </a:ext>
            </a:extLst>
          </p:cNvPr>
          <p:cNvSpPr txBox="1">
            <a:spLocks/>
          </p:cNvSpPr>
          <p:nvPr/>
        </p:nvSpPr>
        <p:spPr>
          <a:xfrm>
            <a:off x="764476" y="1746250"/>
            <a:ext cx="4376550" cy="4413151"/>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100"/>
              </a:spcBef>
              <a:spcAft>
                <a:spcPts val="100"/>
              </a:spcAft>
              <a:buClrTx/>
              <a:buSzPct val="75000"/>
              <a:buFont typeface="EYInterstate Light" panose="02000506000000020004" pitchFamily="2" charset="0"/>
              <a:buNone/>
              <a:tabLst/>
              <a:defRPr/>
            </a:pPr>
            <a:r>
              <a:rPr kumimoji="0" lang="x-none" sz="1050" b="1" i="0" u="none" strike="noStrike" kern="1200" cap="none" spc="0" normalizeH="0" baseline="0" noProof="0">
                <a:ln>
                  <a:noFill/>
                </a:ln>
                <a:solidFill>
                  <a:srgbClr val="2E2E38"/>
                </a:solidFill>
                <a:effectLst/>
                <a:uLnTx/>
                <a:uFillTx/>
              </a:rPr>
              <a:t>Antecedentes:</a:t>
            </a: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Todos los estudiantes de BPS que no dominan el inglés son elegibles para participar en programas de Estudiante de Inglés (EL)</a:t>
            </a:r>
            <a:r>
              <a:rPr kumimoji="0" lang="en-US" sz="1050" b="0" i="0" u="none" strike="noStrike" kern="1200" cap="none" spc="0" normalizeH="0" baseline="0" noProof="0">
                <a:ln>
                  <a:noFill/>
                </a:ln>
                <a:solidFill>
                  <a:srgbClr val="2E2E38"/>
                </a:solidFill>
                <a:effectLst/>
                <a:uLnTx/>
                <a:uFillTx/>
              </a:rPr>
              <a:t>.</a:t>
            </a:r>
            <a:endParaRPr kumimoji="0" lang="x-none" sz="1050" b="0" i="0" u="none" strike="noStrike" kern="1200" cap="none" spc="0" normalizeH="0" baseline="0" noProof="0">
              <a:ln>
                <a:noFill/>
              </a:ln>
              <a:solidFill>
                <a:srgbClr val="2E2E38"/>
              </a:solidFill>
              <a:effectLst/>
              <a:uLnTx/>
              <a:uFillTx/>
            </a:endParaRP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Si un estudiante no domina el inglés y tiene una brecha significativa en sus antecedentes educativos, puede ser elegible para el programa para Estudiantes con Educación Formal Interrumpida o Limitada (SLIFE, por sus siglas en inglés), que es un programa intensivo de dos años</a:t>
            </a:r>
            <a:r>
              <a:rPr kumimoji="0" lang="en-US" sz="1050" b="0" i="0" u="none" strike="noStrike" kern="1200" cap="none" spc="0" normalizeH="0" baseline="0" noProof="0">
                <a:ln>
                  <a:noFill/>
                </a:ln>
                <a:solidFill>
                  <a:srgbClr val="2E2E38"/>
                </a:solidFill>
                <a:effectLst/>
                <a:uLnTx/>
                <a:uFillTx/>
              </a:rPr>
              <a:t>.</a:t>
            </a:r>
            <a:endParaRPr kumimoji="0" lang="en-US" sz="1050" b="1" i="0" u="none" strike="noStrike" kern="1200" cap="none" spc="0" normalizeH="0" baseline="0" noProof="0">
              <a:ln>
                <a:noFill/>
              </a:ln>
              <a:solidFill>
                <a:srgbClr val="2E2E38"/>
              </a:solidFill>
              <a:effectLst/>
              <a:uLnTx/>
              <a:uFillTx/>
            </a:endParaRPr>
          </a:p>
          <a:p>
            <a:pPr marL="0" marR="0" lvl="0" indent="0" algn="l" defTabSz="914400" rtl="0" eaLnBrk="1" fontAlgn="auto" latinLnBrk="0" hangingPunct="1">
              <a:lnSpc>
                <a:spcPct val="95000"/>
              </a:lnSpc>
              <a:spcBef>
                <a:spcPts val="100"/>
              </a:spcBef>
              <a:spcAft>
                <a:spcPts val="100"/>
              </a:spcAft>
              <a:buClrTx/>
              <a:buSzPct val="75000"/>
              <a:buFont typeface="EYInterstate Light" panose="02000506000000020004" pitchFamily="2" charset="0"/>
              <a:buNone/>
              <a:tabLst/>
              <a:defRPr/>
            </a:pPr>
            <a:r>
              <a:rPr kumimoji="0" lang="x-none" sz="1050" b="1" i="0" u="none" strike="noStrike" kern="1200" cap="none" spc="0" normalizeH="0" baseline="0" noProof="0">
                <a:ln>
                  <a:noFill/>
                </a:ln>
                <a:solidFill>
                  <a:srgbClr val="2E2E38"/>
                </a:solidFill>
                <a:effectLst/>
                <a:uLnTx/>
                <a:uFillTx/>
              </a:rPr>
              <a:t>Política:</a:t>
            </a: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Si un nuevo estudiante indica que su idioma no es el inglés, entonces el estudiante realiza una Evaluación del idioma inglés</a:t>
            </a:r>
            <a:r>
              <a:rPr kumimoji="0" lang="en-US" sz="1050" b="0" i="0" u="none" strike="noStrike" kern="1200" cap="none" spc="0" normalizeH="0" baseline="0" noProof="0">
                <a:ln>
                  <a:noFill/>
                </a:ln>
                <a:solidFill>
                  <a:srgbClr val="2E2E38"/>
                </a:solidFill>
                <a:effectLst/>
                <a:uLnTx/>
                <a:uFillTx/>
              </a:rPr>
              <a:t>.</a:t>
            </a:r>
            <a:endParaRPr kumimoji="0" lang="x-none" sz="1050" b="0" i="0" u="none" strike="noStrike" kern="1200" cap="none" spc="0" normalizeH="0" baseline="0" noProof="0">
              <a:ln>
                <a:noFill/>
              </a:ln>
              <a:solidFill>
                <a:srgbClr val="2E2E38"/>
              </a:solidFill>
              <a:effectLst/>
              <a:uLnTx/>
              <a:uFillTx/>
            </a:endParaRP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Si el estudiante no tiene un dominio fluido, se lo asigna a un nivel de Desarrollo del Idioma Inglés (ELD, por sus siglas en inglés) que se usa para colocarlo en las clases de EL</a:t>
            </a:r>
            <a:r>
              <a:rPr kumimoji="0" lang="en-US" sz="1050" b="0" i="0" u="none" strike="noStrike" kern="1200" cap="none" spc="0" normalizeH="0" baseline="0" noProof="0">
                <a:ln>
                  <a:noFill/>
                </a:ln>
                <a:solidFill>
                  <a:srgbClr val="2E2E38"/>
                </a:solidFill>
                <a:effectLst/>
                <a:uLnTx/>
                <a:uFillTx/>
              </a:rPr>
              <a:t>.</a:t>
            </a:r>
            <a:endParaRPr kumimoji="0" lang="x-none" sz="1050" b="0" i="0" u="none" strike="noStrike" kern="1200" cap="none" spc="0" normalizeH="0" baseline="0" noProof="0">
              <a:ln>
                <a:noFill/>
              </a:ln>
              <a:solidFill>
                <a:srgbClr val="2E2E38"/>
              </a:solidFill>
              <a:effectLst/>
              <a:uLnTx/>
              <a:uFillTx/>
            </a:endParaRP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Newcomers and Counseling Center (NACC) es responsable de garantizar que los estudiantes realicen la Evaluación del idioma inglés y luego ingresen su nivel de ELD en Aspen</a:t>
            </a:r>
            <a:r>
              <a:rPr kumimoji="0" lang="en-US" sz="1050" b="0" i="0" u="none" strike="noStrike" kern="1200" cap="none" spc="0" normalizeH="0" baseline="0" noProof="0">
                <a:ln>
                  <a:noFill/>
                </a:ln>
                <a:solidFill>
                  <a:srgbClr val="2E2E38"/>
                </a:solidFill>
                <a:effectLst/>
                <a:uLnTx/>
                <a:uFillTx/>
              </a:rPr>
              <a:t>.</a:t>
            </a:r>
            <a:endParaRPr kumimoji="0" lang="x-none" sz="1050" b="0" i="0" u="none" strike="noStrike" kern="1200" cap="none" spc="0" normalizeH="0" baseline="0" noProof="0">
              <a:ln>
                <a:noFill/>
              </a:ln>
              <a:solidFill>
                <a:srgbClr val="2E2E38"/>
              </a:solidFill>
              <a:effectLst/>
              <a:uLnTx/>
              <a:uFillTx/>
            </a:endParaRP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rPr>
              <a:t>Los estudiantes de EL realizan la evaluación</a:t>
            </a:r>
            <a:r>
              <a:rPr kumimoji="0" lang="x-none" sz="1050" b="0" i="0" u="none" strike="noStrike" kern="1200" cap="none" spc="0" normalizeH="0" baseline="30000" noProof="0">
                <a:ln>
                  <a:noFill/>
                </a:ln>
                <a:solidFill>
                  <a:srgbClr val="2E2E38"/>
                </a:solidFill>
                <a:effectLst/>
                <a:uLnTx/>
                <a:uFillTx/>
              </a:rPr>
              <a:t>1</a:t>
            </a:r>
            <a:r>
              <a:rPr kumimoji="0" lang="x-none" sz="1050" b="0" i="0" u="none" strike="noStrike" kern="1200" cap="none" spc="0" normalizeH="0" baseline="0" noProof="0">
                <a:ln>
                  <a:noFill/>
                </a:ln>
                <a:solidFill>
                  <a:srgbClr val="2E2E38"/>
                </a:solidFill>
                <a:effectLst/>
                <a:uLnTx/>
                <a:uFillTx/>
              </a:rPr>
              <a:t> ACCESS anualmente para hacer un seguimiento de su desarrollo en inglés y que se les asigne un nuevo nivel de ELD de acuerdo con las políticas de colocación de BPS que se actualizaron en mayo de 2022</a:t>
            </a:r>
            <a:r>
              <a:rPr kumimoji="0" lang="x-none" sz="1050" b="0" i="0" u="none" strike="noStrike" kern="1200" cap="none" spc="0" normalizeH="0" baseline="30000" noProof="0">
                <a:ln>
                  <a:noFill/>
                </a:ln>
                <a:solidFill>
                  <a:srgbClr val="2E2E38"/>
                </a:solidFill>
                <a:effectLst/>
                <a:uLnTx/>
                <a:uFillTx/>
              </a:rPr>
              <a:t>2</a:t>
            </a:r>
            <a:r>
              <a:rPr kumimoji="0" lang="en-US" sz="1050" b="0" i="0" u="none" strike="noStrike" kern="1200" cap="none" spc="0" normalizeH="0" noProof="0">
                <a:ln>
                  <a:noFill/>
                </a:ln>
                <a:solidFill>
                  <a:srgbClr val="2E2E38"/>
                </a:solidFill>
                <a:effectLst/>
                <a:uLnTx/>
                <a:uFillTx/>
              </a:rPr>
              <a:t>.</a:t>
            </a:r>
            <a:endParaRPr lang="en-US" sz="1050">
              <a:solidFill>
                <a:srgbClr val="2E2E38"/>
              </a:solidFill>
            </a:endParaRPr>
          </a:p>
          <a:p>
            <a:pPr marL="0" marR="0" lvl="0" indent="0" algn="l" defTabSz="914400" rtl="0" eaLnBrk="1" fontAlgn="auto" latinLnBrk="0" hangingPunct="1">
              <a:lnSpc>
                <a:spcPct val="95000"/>
              </a:lnSpc>
              <a:spcBef>
                <a:spcPts val="100"/>
              </a:spcBef>
              <a:spcAft>
                <a:spcPts val="100"/>
              </a:spcAft>
              <a:buClrTx/>
              <a:buSzPct val="75000"/>
              <a:buFontTx/>
              <a:buNone/>
              <a:tabLst/>
              <a:defRPr/>
            </a:pPr>
            <a:r>
              <a:rPr kumimoji="0" lang="x-none" sz="1050" b="1" i="0" u="none" strike="noStrike" kern="1200" cap="none" spc="0" normalizeH="0" baseline="0" noProof="0">
                <a:ln>
                  <a:noFill/>
                </a:ln>
                <a:solidFill>
                  <a:srgbClr val="2E2E38"/>
                </a:solidFill>
                <a:effectLst/>
                <a:uLnTx/>
                <a:uFillTx/>
                <a:latin typeface="EYInterstate Light"/>
              </a:rPr>
              <a:t>Metodología de análisis:</a:t>
            </a: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a:rPr>
              <a:t>Se realizaron entrevistas con la Oficina de Educación Multilingüe </a:t>
            </a:r>
            <a:br>
              <a:rPr kumimoji="0" lang="en-US" sz="1050" b="0" i="0" u="none" strike="noStrike" kern="1200" cap="none" spc="0" normalizeH="0" baseline="0" noProof="0">
                <a:ln>
                  <a:noFill/>
                </a:ln>
                <a:solidFill>
                  <a:srgbClr val="2E2E38"/>
                </a:solidFill>
                <a:effectLst/>
                <a:uLnTx/>
                <a:uFillTx/>
                <a:latin typeface="EYInterstate Light"/>
              </a:rPr>
            </a:br>
            <a:r>
              <a:rPr kumimoji="0" lang="x-none" sz="1050" b="0" i="0" u="none" strike="noStrike" kern="1200" cap="none" spc="0" normalizeH="0" baseline="0" noProof="0">
                <a:ln>
                  <a:noFill/>
                </a:ln>
                <a:solidFill>
                  <a:srgbClr val="2E2E38"/>
                </a:solidFill>
                <a:effectLst/>
                <a:uLnTx/>
                <a:uFillTx/>
                <a:latin typeface="EYInterstate Light"/>
              </a:rPr>
              <a:t>y Multicultural de BPS</a:t>
            </a:r>
            <a:r>
              <a:rPr kumimoji="0" lang="en-US" sz="1050" b="0" i="0" u="none" strike="noStrike" kern="1200" cap="none" spc="0" normalizeH="0" baseline="0" noProof="0">
                <a:ln>
                  <a:noFill/>
                </a:ln>
                <a:solidFill>
                  <a:srgbClr val="2E2E38"/>
                </a:solidFill>
                <a:effectLst/>
                <a:uLnTx/>
                <a:uFillTx/>
                <a:latin typeface="EYInterstate Light"/>
              </a:rPr>
              <a:t>.</a:t>
            </a:r>
            <a:endParaRPr kumimoji="0" lang="x-none" sz="1050" b="0" i="0" u="none" strike="noStrike" kern="1200" cap="none" spc="0" normalizeH="0" baseline="0" noProof="0">
              <a:ln>
                <a:noFill/>
              </a:ln>
              <a:solidFill>
                <a:srgbClr val="2E2E38"/>
              </a:solidFill>
              <a:effectLst/>
              <a:uLnTx/>
              <a:uFillTx/>
              <a:latin typeface="EYInterstate Light"/>
            </a:endParaRPr>
          </a:p>
          <a:p>
            <a:pPr marL="126000" marR="0" lvl="0" indent="-126000" algn="l" defTabSz="914400" rtl="0" eaLnBrk="1" fontAlgn="auto" latinLnBrk="0" hangingPunct="1">
              <a:lnSpc>
                <a:spcPct val="95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a:rPr>
              <a:t>Se analizaron los datos de los estudiantes de EL y la documentación de apoyo para el año escolar 2021-2022</a:t>
            </a:r>
            <a:r>
              <a:rPr kumimoji="0" lang="x-none" sz="1050" b="0" i="0" u="none" strike="noStrike" kern="1200" cap="none" spc="0" normalizeH="0" baseline="30000" noProof="0">
                <a:ln>
                  <a:noFill/>
                </a:ln>
                <a:solidFill>
                  <a:srgbClr val="2E2E38"/>
                </a:solidFill>
                <a:effectLst/>
                <a:uLnTx/>
                <a:uFillTx/>
                <a:latin typeface="EYInterstate Light"/>
              </a:rPr>
              <a:t>3</a:t>
            </a:r>
            <a:r>
              <a:rPr kumimoji="0" lang="en-US" sz="1050" b="0" i="0" u="none" strike="noStrike" kern="1200" cap="none" spc="0" normalizeH="0" noProof="0">
                <a:ln>
                  <a:noFill/>
                </a:ln>
                <a:solidFill>
                  <a:srgbClr val="2E2E38"/>
                </a:solidFill>
                <a:effectLst/>
                <a:uLnTx/>
                <a:uFillTx/>
                <a:latin typeface="EYInterstate Light"/>
              </a:rPr>
              <a:t>.</a:t>
            </a:r>
            <a:endParaRPr lang="en-US" sz="1050">
              <a:solidFill>
                <a:srgbClr val="2E2E38"/>
              </a:solidFill>
            </a:endParaRPr>
          </a:p>
        </p:txBody>
      </p:sp>
      <p:sp>
        <p:nvSpPr>
          <p:cNvPr id="110" name="Callout_63804749004580674727">
            <a:extLst>
              <a:ext uri="{FF2B5EF4-FFF2-40B4-BE49-F238E27FC236}">
                <a16:creationId xmlns:a16="http://schemas.microsoft.com/office/drawing/2014/main" id="{46B6424D-5558-4B1A-A8B5-30DDAC1D0190}"/>
              </a:ext>
            </a:extLst>
          </p:cNvPr>
          <p:cNvSpPr/>
          <p:nvPr>
            <p:custDataLst>
              <p:tags r:id="rId3"/>
            </p:custDataLst>
          </p:nvPr>
        </p:nvSpPr>
        <p:spPr>
          <a:xfrm>
            <a:off x="5233101" y="4686988"/>
            <a:ext cx="1409099" cy="885825"/>
          </a:xfrm>
          <a:prstGeom prst="wedgeRectCallout">
            <a:avLst>
              <a:gd name="adj1" fmla="val -62367"/>
              <a:gd name="adj2" fmla="val 2703"/>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93000"/>
              </a:lnSpc>
              <a:spcBef>
                <a:spcPts val="300"/>
              </a:spcBef>
              <a:spcAft>
                <a:spcPts val="0"/>
              </a:spcAft>
              <a:buClrTx/>
              <a:buSzTx/>
              <a:buFontTx/>
              <a:buNone/>
              <a:tabLst/>
              <a:defRPr/>
            </a:pPr>
            <a:r>
              <a:rPr kumimoji="0" lang="x-none" sz="800" b="0" i="1" u="none" strike="noStrike" kern="1200" cap="none" spc="-10" normalizeH="0" noProof="0">
                <a:ln>
                  <a:noFill/>
                </a:ln>
                <a:solidFill>
                  <a:srgbClr val="2E2E38"/>
                </a:solidFill>
                <a:effectLst/>
                <a:uLnTx/>
                <a:uFillTx/>
                <a:latin typeface="EYInterstate Light"/>
                <a:ea typeface="+mn-ea"/>
                <a:cs typeface="Arial" panose="020B0604020202020204" pitchFamily="34" charset="0"/>
              </a:rPr>
              <a:t>Las puntuaciones de ACCESS se administran cada enero, lo que significa que las puntuaciones de enero de 2022 entran en vigencia para las asignaciones de niveles de ELD del año escolar 2022-2023</a:t>
            </a:r>
            <a:r>
              <a:rPr kumimoji="0" lang="en-US" sz="800" b="0" i="1" u="none" strike="noStrike" kern="1200" cap="none" spc="-10" normalizeH="0" noProof="0">
                <a:ln>
                  <a:noFill/>
                </a:ln>
                <a:solidFill>
                  <a:srgbClr val="2E2E38"/>
                </a:solidFill>
                <a:effectLst/>
                <a:uLnTx/>
                <a:uFillTx/>
                <a:latin typeface="EYInterstate Light"/>
                <a:ea typeface="+mn-ea"/>
                <a:cs typeface="Arial" panose="020B0604020202020204" pitchFamily="34" charset="0"/>
              </a:rPr>
              <a:t>.</a:t>
            </a:r>
            <a:endParaRPr kumimoji="0" lang="x-none" sz="800" b="0" i="1" u="none" strike="noStrike" kern="1200" cap="none" spc="-10" normalizeH="0" noProof="0">
              <a:ln>
                <a:noFill/>
              </a:ln>
              <a:solidFill>
                <a:srgbClr val="2E2E38"/>
              </a:solidFill>
              <a:effectLst/>
              <a:uLnTx/>
              <a:uFillTx/>
              <a:latin typeface="EYInterstate Light"/>
              <a:ea typeface="+mn-ea"/>
              <a:cs typeface="Arial" panose="020B0604020202020204" pitchFamily="34" charset="0"/>
            </a:endParaRPr>
          </a:p>
        </p:txBody>
      </p:sp>
      <p:sp>
        <p:nvSpPr>
          <p:cNvPr id="121" name="Arrow: Left-Right 120">
            <a:extLst>
              <a:ext uri="{FF2B5EF4-FFF2-40B4-BE49-F238E27FC236}">
                <a16:creationId xmlns:a16="http://schemas.microsoft.com/office/drawing/2014/main" id="{FB58984F-DFAC-4419-8C4F-28B973F81DF2}"/>
              </a:ext>
            </a:extLst>
          </p:cNvPr>
          <p:cNvSpPr/>
          <p:nvPr/>
        </p:nvSpPr>
        <p:spPr>
          <a:xfrm>
            <a:off x="7472706" y="1390004"/>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Proceso de análisis de datos de EL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stCxn id="121" idx="4"/>
            <a:endCxn id="121" idx="6"/>
          </p:cNvCxnSpPr>
          <p:nvPr/>
        </p:nvCxnSpPr>
        <p:spPr>
          <a:xfrm>
            <a:off x="7472706" y="1647373"/>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a:xfrm>
            <a:off x="7022990" y="1805242"/>
            <a:ext cx="4543467" cy="1448703"/>
          </a:xfrm>
        </p:spPr>
        <p:txBody>
          <a:bodyPr>
            <a:noAutofit/>
          </a:bodyPr>
          <a:lstStyle/>
          <a:p>
            <a:pPr marL="126000" indent="-126000">
              <a:spcBef>
                <a:spcPts val="100"/>
              </a:spcBef>
              <a:spcAft>
                <a:spcPts val="100"/>
              </a:spcAft>
              <a:buClrTx/>
              <a:buSzPct val="75000"/>
              <a:buFont typeface="Wingdings 3" panose="05040102010807070707" pitchFamily="18" charset="2"/>
              <a:buChar char=""/>
            </a:pPr>
            <a:r>
              <a:rPr lang="x-none" sz="1100"/>
              <a:t>Solo los estudiantes que hicieron el examen ACCESS en el año escolar 2021-2022 y aún estaban activos al momento del análisis (noviembre de 2022) se incluyeron en este análisis</a:t>
            </a:r>
            <a:r>
              <a:rPr lang="en-US" sz="1100"/>
              <a:t>.</a:t>
            </a:r>
            <a:endParaRPr lang="x-none" sz="1100"/>
          </a:p>
          <a:p>
            <a:pPr marL="126000" indent="-126000">
              <a:spcBef>
                <a:spcPts val="100"/>
              </a:spcBef>
              <a:spcAft>
                <a:spcPts val="100"/>
              </a:spcAft>
              <a:buClrTx/>
              <a:buSzPct val="75000"/>
              <a:buFont typeface="Wingdings 3" panose="05040102010807070707" pitchFamily="18" charset="2"/>
              <a:buChar char=""/>
            </a:pPr>
            <a:r>
              <a:rPr lang="x-none" sz="1100"/>
              <a:t>Se calculó el nivel de ELD actual para cada estudiante por política de BPS mediante la puntuación de ACCESS</a:t>
            </a:r>
            <a:r>
              <a:rPr lang="en-US" sz="1100"/>
              <a:t>.</a:t>
            </a:r>
            <a:endParaRPr lang="x-none" sz="1100"/>
          </a:p>
          <a:p>
            <a:pPr marL="126000" indent="-126000">
              <a:spcBef>
                <a:spcPts val="100"/>
              </a:spcBef>
              <a:spcAft>
                <a:spcPts val="100"/>
              </a:spcAft>
              <a:buClrTx/>
              <a:buSzPct val="75000"/>
              <a:buFont typeface="Wingdings 3" panose="05040102010807070707" pitchFamily="18" charset="2"/>
              <a:buChar char=""/>
            </a:pPr>
            <a:r>
              <a:rPr lang="x-none" sz="1100"/>
              <a:t>El ELD calculado se comparó con los niveles de ELD del año escolar 2022-2023 para los estudiantes que permanecieron activos dentro del sistema escolar de las BPS, lo que debería reflejar la puntuación de ACCESS recibida en el año escolar 2021-2022</a:t>
            </a:r>
            <a:r>
              <a:rPr lang="en-US" sz="1100"/>
              <a:t>.</a:t>
            </a:r>
            <a:endParaRPr lang="x-none" sz="1100"/>
          </a:p>
        </p:txBody>
      </p:sp>
      <p:sp>
        <p:nvSpPr>
          <p:cNvPr id="16" name="Arrow: Left-Right 15" descr="See &quot;ELD level to ACCESS comparison&quot; description in the notes for a description of this graph">
            <a:extLst>
              <a:ext uri="{FF2B5EF4-FFF2-40B4-BE49-F238E27FC236}">
                <a16:creationId xmlns:a16="http://schemas.microsoft.com/office/drawing/2014/main" id="{9CA42499-A16A-4A78-8D06-0608A7557B31}"/>
              </a:ext>
            </a:extLst>
          </p:cNvPr>
          <p:cNvSpPr/>
          <p:nvPr/>
        </p:nvSpPr>
        <p:spPr>
          <a:xfrm>
            <a:off x="7472706" y="3452382"/>
            <a:ext cx="3477120"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Comparación del nivel de ELD con ACCESS</a:t>
            </a:r>
            <a:r>
              <a:rPr kumimoji="0" lang="x-none" sz="1200" b="1" i="0" u="none" strike="noStrike" kern="1200" cap="none" spc="0" normalizeH="0" baseline="30000" noProof="0">
                <a:ln>
                  <a:noFill/>
                </a:ln>
                <a:solidFill>
                  <a:srgbClr val="2E2E38"/>
                </a:solidFill>
                <a:effectLst/>
                <a:uLnTx/>
                <a:uFillTx/>
                <a:latin typeface="EYInterstate Light"/>
                <a:ea typeface="+mn-ea"/>
                <a:cs typeface="+mn-cs"/>
              </a:rPr>
              <a:t>3</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8" name="Straight Connector 17">
            <a:extLst>
              <a:ext uri="{FF2B5EF4-FFF2-40B4-BE49-F238E27FC236}">
                <a16:creationId xmlns:a16="http://schemas.microsoft.com/office/drawing/2014/main" id="{7450D5EA-E251-40A6-B7CB-D6FD1FF282AE}"/>
              </a:ext>
              <a:ext uri="{C183D7F6-B498-43B3-948B-1728B52AA6E4}">
                <adec:decorative xmlns:adec="http://schemas.microsoft.com/office/drawing/2017/decorative" val="1"/>
              </a:ext>
            </a:extLst>
          </p:cNvPr>
          <p:cNvCxnSpPr>
            <a:cxnSpLocks/>
          </p:cNvCxnSpPr>
          <p:nvPr/>
        </p:nvCxnSpPr>
        <p:spPr>
          <a:xfrm>
            <a:off x="7472706" y="3709557"/>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6" name="Chart 45" descr="Consulte la sección de notas para ver la descripción del gráfico">
            <a:extLst>
              <a:ext uri="{FF2B5EF4-FFF2-40B4-BE49-F238E27FC236}">
                <a16:creationId xmlns:a16="http://schemas.microsoft.com/office/drawing/2014/main" id="{9876E3D7-22C3-4234-8F56-84489C218F2C}"/>
              </a:ext>
            </a:extLst>
          </p:cNvPr>
          <p:cNvGraphicFramePr/>
          <p:nvPr>
            <p:custDataLst>
              <p:tags r:id="rId4"/>
            </p:custDataLst>
            <p:extLst>
              <p:ext uri="{D42A27DB-BD31-4B8C-83A1-F6EECF244321}">
                <p14:modId xmlns:p14="http://schemas.microsoft.com/office/powerpoint/2010/main" val="1803445753"/>
              </p:ext>
            </p:extLst>
          </p:nvPr>
        </p:nvGraphicFramePr>
        <p:xfrm>
          <a:off x="7837488" y="3736975"/>
          <a:ext cx="3022600" cy="2395538"/>
        </p:xfrm>
        <a:graphic>
          <a:graphicData uri="http://schemas.openxmlformats.org/drawingml/2006/chart">
            <c:chart xmlns:c="http://schemas.openxmlformats.org/drawingml/2006/chart" xmlns:r="http://schemas.openxmlformats.org/officeDocument/2006/relationships" r:id="rId20"/>
          </a:graphicData>
        </a:graphic>
      </p:graphicFrame>
      <p:sp>
        <p:nvSpPr>
          <p:cNvPr id="58" name="Text Placeholder 2">
            <a:extLst>
              <a:ext uri="{FF2B5EF4-FFF2-40B4-BE49-F238E27FC236}">
                <a16:creationId xmlns:a16="http://schemas.microsoft.com/office/drawing/2014/main" id="{BAB50321-22D6-4865-A162-0143A8AF4BBA}"/>
              </a:ext>
              <a:ext uri="{C183D7F6-B498-43B3-948B-1728B52AA6E4}">
                <adec:decorative xmlns:adec="http://schemas.microsoft.com/office/drawing/2017/decorative" val="1"/>
              </a:ext>
            </a:extLst>
          </p:cNvPr>
          <p:cNvSpPr>
            <a:spLocks noGrp="1"/>
          </p:cNvSpPr>
          <p:nvPr>
            <p:custDataLst>
              <p:tags r:id="rId5"/>
            </p:custDataLst>
          </p:nvPr>
        </p:nvSpPr>
        <p:spPr bwMode="gray">
          <a:xfrm>
            <a:off x="7648575" y="5527675"/>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1000">
                <a:effectLst/>
                <a:latin typeface="+mn-lt"/>
              </a:rPr>
              <a:t>2000</a:t>
            </a:r>
            <a:endParaRPr lang="en-IN" sz="1000">
              <a:latin typeface="+mn-lt"/>
            </a:endParaRPr>
          </a:p>
        </p:txBody>
      </p:sp>
      <p:sp>
        <p:nvSpPr>
          <p:cNvPr id="69" name="Text Placeholder 2">
            <a:extLst>
              <a:ext uri="{FF2B5EF4-FFF2-40B4-BE49-F238E27FC236}">
                <a16:creationId xmlns:a16="http://schemas.microsoft.com/office/drawing/2014/main" id="{2B4D4E6B-B2AC-4AC7-B444-4E94FACFD7BC}"/>
              </a:ext>
              <a:ext uri="{C183D7F6-B498-43B3-948B-1728B52AA6E4}">
                <adec:decorative xmlns:adec="http://schemas.microsoft.com/office/drawing/2017/decorative" val="1"/>
              </a:ext>
            </a:extLst>
          </p:cNvPr>
          <p:cNvSpPr>
            <a:spLocks noGrp="1"/>
          </p:cNvSpPr>
          <p:nvPr>
            <p:custDataLst>
              <p:tags r:id="rId6"/>
            </p:custDataLst>
          </p:nvPr>
        </p:nvSpPr>
        <p:spPr bwMode="gray">
          <a:xfrm>
            <a:off x="7648575" y="5973763"/>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1000">
                <a:latin typeface="+mn-lt"/>
              </a:rPr>
              <a:t>0</a:t>
            </a:r>
            <a:endParaRPr lang="en-IN" sz="1000">
              <a:latin typeface="+mn-lt"/>
            </a:endParaRPr>
          </a:p>
        </p:txBody>
      </p:sp>
      <p:sp>
        <p:nvSpPr>
          <p:cNvPr id="60" name="Text Placeholder 2">
            <a:extLst>
              <a:ext uri="{FF2B5EF4-FFF2-40B4-BE49-F238E27FC236}">
                <a16:creationId xmlns:a16="http://schemas.microsoft.com/office/drawing/2014/main" id="{10F7F217-4D61-4EC7-A100-A026D0CD1FA6}"/>
              </a:ext>
              <a:ext uri="{C183D7F6-B498-43B3-948B-1728B52AA6E4}">
                <adec:decorative xmlns:adec="http://schemas.microsoft.com/office/drawing/2017/decorative" val="1"/>
              </a:ext>
            </a:extLst>
          </p:cNvPr>
          <p:cNvSpPr>
            <a:spLocks noGrp="1"/>
          </p:cNvSpPr>
          <p:nvPr>
            <p:custDataLst>
              <p:tags r:id="rId7"/>
            </p:custDataLst>
          </p:nvPr>
        </p:nvSpPr>
        <p:spPr bwMode="gray">
          <a:xfrm>
            <a:off x="7648575" y="5081588"/>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1000">
                <a:effectLst/>
                <a:latin typeface="+mn-lt"/>
              </a:rPr>
              <a:t>4000</a:t>
            </a:r>
            <a:endParaRPr lang="en-IN" sz="1000">
              <a:latin typeface="+mn-lt"/>
            </a:endParaRPr>
          </a:p>
        </p:txBody>
      </p:sp>
      <p:sp>
        <p:nvSpPr>
          <p:cNvPr id="62" name="Text Placeholder 2">
            <a:extLst>
              <a:ext uri="{FF2B5EF4-FFF2-40B4-BE49-F238E27FC236}">
                <a16:creationId xmlns:a16="http://schemas.microsoft.com/office/drawing/2014/main" id="{E41C1E00-0291-4C3D-AA3A-F67321CAFB32}"/>
              </a:ext>
              <a:ext uri="{C183D7F6-B498-43B3-948B-1728B52AA6E4}">
                <adec:decorative xmlns:adec="http://schemas.microsoft.com/office/drawing/2017/decorative" val="1"/>
              </a:ext>
            </a:extLst>
          </p:cNvPr>
          <p:cNvSpPr>
            <a:spLocks noGrp="1"/>
          </p:cNvSpPr>
          <p:nvPr>
            <p:custDataLst>
              <p:tags r:id="rId8"/>
            </p:custDataLst>
          </p:nvPr>
        </p:nvSpPr>
        <p:spPr bwMode="gray">
          <a:xfrm>
            <a:off x="7648575" y="4635500"/>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1000">
                <a:effectLst/>
                <a:latin typeface="+mn-lt"/>
              </a:rPr>
              <a:t>6000</a:t>
            </a:r>
            <a:endParaRPr lang="en-IN" sz="1000">
              <a:latin typeface="+mn-lt"/>
            </a:endParaRPr>
          </a:p>
        </p:txBody>
      </p:sp>
      <p:sp>
        <p:nvSpPr>
          <p:cNvPr id="93" name="Text Placeholder 2">
            <a:extLst>
              <a:ext uri="{FF2B5EF4-FFF2-40B4-BE49-F238E27FC236}">
                <a16:creationId xmlns:a16="http://schemas.microsoft.com/office/drawing/2014/main" id="{7B14138B-991D-44F7-8AFD-0D05F83F3D1B}"/>
              </a:ext>
              <a:ext uri="{C183D7F6-B498-43B3-948B-1728B52AA6E4}">
                <adec:decorative xmlns:adec="http://schemas.microsoft.com/office/drawing/2017/decorative" val="1"/>
              </a:ext>
            </a:extLst>
          </p:cNvPr>
          <p:cNvSpPr>
            <a:spLocks noGrp="1"/>
          </p:cNvSpPr>
          <p:nvPr>
            <p:custDataLst>
              <p:tags r:id="rId9"/>
            </p:custDataLst>
          </p:nvPr>
        </p:nvSpPr>
        <p:spPr bwMode="gray">
          <a:xfrm>
            <a:off x="7610144" y="3743325"/>
            <a:ext cx="222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900" spc="-20">
                <a:latin typeface="+mn-lt"/>
              </a:rPr>
              <a:t>10 000</a:t>
            </a:r>
            <a:endParaRPr lang="en-IN" sz="900" spc="-20">
              <a:latin typeface="+mn-lt"/>
            </a:endParaRPr>
          </a:p>
        </p:txBody>
      </p:sp>
      <p:sp>
        <p:nvSpPr>
          <p:cNvPr id="64" name="Text Placeholder 2">
            <a:extLst>
              <a:ext uri="{FF2B5EF4-FFF2-40B4-BE49-F238E27FC236}">
                <a16:creationId xmlns:a16="http://schemas.microsoft.com/office/drawing/2014/main" id="{430C4AD2-0DB9-43CE-80C9-E5FA9EE17B31}"/>
              </a:ext>
              <a:ext uri="{C183D7F6-B498-43B3-948B-1728B52AA6E4}">
                <adec:decorative xmlns:adec="http://schemas.microsoft.com/office/drawing/2017/decorative" val="1"/>
              </a:ext>
            </a:extLst>
          </p:cNvPr>
          <p:cNvSpPr>
            <a:spLocks noGrp="1"/>
          </p:cNvSpPr>
          <p:nvPr>
            <p:custDataLst>
              <p:tags r:id="rId10"/>
            </p:custDataLst>
          </p:nvPr>
        </p:nvSpPr>
        <p:spPr bwMode="gray">
          <a:xfrm>
            <a:off x="7730463" y="4189413"/>
            <a:ext cx="1428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spcBef>
                <a:spcPct val="0"/>
              </a:spcBef>
              <a:spcAft>
                <a:spcPct val="0"/>
              </a:spcAft>
              <a:buNone/>
            </a:pPr>
            <a:r>
              <a:rPr lang="en-IN" altLang="en-US" sz="900">
                <a:effectLst/>
                <a:latin typeface="+mn-lt"/>
              </a:rPr>
              <a:t>8000</a:t>
            </a:r>
            <a:endParaRPr lang="en-IN" sz="900">
              <a:latin typeface="+mn-lt"/>
            </a:endParaRPr>
          </a:p>
        </p:txBody>
      </p:sp>
      <p:sp>
        <p:nvSpPr>
          <p:cNvPr id="102" name="Text Placeholder 2">
            <a:extLst>
              <a:ext uri="{FF2B5EF4-FFF2-40B4-BE49-F238E27FC236}">
                <a16:creationId xmlns:a16="http://schemas.microsoft.com/office/drawing/2014/main" id="{3D288075-E2DD-455E-AF1B-5D93F948D0F3}"/>
              </a:ext>
              <a:ext uri="{C183D7F6-B498-43B3-948B-1728B52AA6E4}">
                <adec:decorative xmlns:adec="http://schemas.microsoft.com/office/drawing/2017/decorative" val="1"/>
              </a:ext>
            </a:extLst>
          </p:cNvPr>
          <p:cNvSpPr>
            <a:spLocks noGrp="1"/>
          </p:cNvSpPr>
          <p:nvPr>
            <p:custDataLst>
              <p:tags r:id="rId11"/>
            </p:custDataLst>
          </p:nvPr>
        </p:nvSpPr>
        <p:spPr bwMode="gray">
          <a:xfrm>
            <a:off x="8891588" y="4433888"/>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n-IN" altLang="en-US" sz="1000">
                <a:latin typeface="+mn-lt"/>
              </a:rPr>
              <a:t>ACCESS </a:t>
            </a:r>
            <a:br>
              <a:rPr lang="en-IN" altLang="en-US" sz="1000">
                <a:latin typeface="+mn-lt"/>
              </a:rPr>
            </a:br>
            <a:r>
              <a:rPr lang="en-IN" altLang="en-US" sz="1000">
                <a:latin typeface="+mn-lt"/>
              </a:rPr>
              <a:t>&lt; ELD </a:t>
            </a:r>
            <a:r>
              <a:rPr lang="en-IN" altLang="en-US" sz="1000" err="1">
                <a:latin typeface="+mn-lt"/>
              </a:rPr>
              <a:t>por</a:t>
            </a:r>
            <a:r>
              <a:rPr lang="en-IN" altLang="en-US" sz="1000">
                <a:latin typeface="+mn-lt"/>
              </a:rPr>
              <a:t> 1</a:t>
            </a:r>
            <a:endParaRPr lang="en-IN" sz="1000">
              <a:latin typeface="+mn-lt"/>
            </a:endParaRPr>
          </a:p>
        </p:txBody>
      </p:sp>
      <p:sp>
        <p:nvSpPr>
          <p:cNvPr id="101" name="Text Placeholder 2">
            <a:extLst>
              <a:ext uri="{FF2B5EF4-FFF2-40B4-BE49-F238E27FC236}">
                <a16:creationId xmlns:a16="http://schemas.microsoft.com/office/drawing/2014/main" id="{BF891BCE-CB32-4F6B-BA7C-B780B7332748}"/>
              </a:ext>
              <a:ext uri="{C183D7F6-B498-43B3-948B-1728B52AA6E4}">
                <adec:decorative xmlns:adec="http://schemas.microsoft.com/office/drawing/2017/decorative" val="1"/>
              </a:ext>
            </a:extLst>
          </p:cNvPr>
          <p:cNvSpPr>
            <a:spLocks noGrp="1"/>
          </p:cNvSpPr>
          <p:nvPr>
            <p:custDataLst>
              <p:tags r:id="rId12"/>
            </p:custDataLst>
          </p:nvPr>
        </p:nvSpPr>
        <p:spPr bwMode="gray">
          <a:xfrm>
            <a:off x="8891588" y="3971925"/>
            <a:ext cx="914400" cy="304800"/>
          </a:xfrm>
          <a:prstGeom prst="rect">
            <a:avLst/>
          </a:prstGeom>
          <a:solidFill>
            <a:srgbClr val="C4C4CD"/>
          </a:solidFill>
          <a:ln>
            <a:noFill/>
          </a:ln>
          <a:effectLst/>
        </p:spPr>
        <p:txBody>
          <a:bodyPr vert="horz" wrap="none" lIns="17463" tIns="0" rIns="17463"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s-ES" altLang="en-US" sz="1000">
                <a:latin typeface="+mn-lt"/>
              </a:rPr>
              <a:t>ACCESS &lt; ELD </a:t>
            </a:r>
            <a:br>
              <a:rPr lang="es-ES" altLang="en-US" sz="1000">
                <a:latin typeface="+mn-lt"/>
              </a:rPr>
            </a:br>
            <a:r>
              <a:rPr lang="es-ES" altLang="en-US" sz="1000">
                <a:latin typeface="+mn-lt"/>
              </a:rPr>
              <a:t>por 2 o más</a:t>
            </a:r>
            <a:endParaRPr lang="en-IN" sz="1000">
              <a:latin typeface="+mn-lt"/>
            </a:endParaRPr>
          </a:p>
        </p:txBody>
      </p:sp>
      <p:sp>
        <p:nvSpPr>
          <p:cNvPr id="103" name="Text Placeholder 2">
            <a:extLst>
              <a:ext uri="{FF2B5EF4-FFF2-40B4-BE49-F238E27FC236}">
                <a16:creationId xmlns:a16="http://schemas.microsoft.com/office/drawing/2014/main" id="{2BDB17A1-932A-47D9-A95A-9C749092BCDA}"/>
              </a:ext>
              <a:ext uri="{C183D7F6-B498-43B3-948B-1728B52AA6E4}">
                <adec:decorative xmlns:adec="http://schemas.microsoft.com/office/drawing/2017/decorative" val="1"/>
              </a:ext>
            </a:extLst>
          </p:cNvPr>
          <p:cNvSpPr>
            <a:spLocks noGrp="1"/>
          </p:cNvSpPr>
          <p:nvPr>
            <p:custDataLst>
              <p:tags r:id="rId13"/>
            </p:custDataLst>
          </p:nvPr>
        </p:nvSpPr>
        <p:spPr bwMode="gray">
          <a:xfrm>
            <a:off x="8809038" y="5332413"/>
            <a:ext cx="107950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ctr"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s-ES" altLang="en-US" sz="1000">
                <a:solidFill>
                  <a:schemeClr val="tx1"/>
                </a:solidFill>
                <a:latin typeface="+mn-lt"/>
              </a:rPr>
              <a:t>ACCESS coincide con el </a:t>
            </a:r>
            <a:br>
              <a:rPr lang="es-ES" altLang="en-US" sz="1000">
                <a:solidFill>
                  <a:schemeClr val="tx1"/>
                </a:solidFill>
                <a:latin typeface="+mn-lt"/>
              </a:rPr>
            </a:br>
            <a:r>
              <a:rPr lang="es-ES" altLang="en-US" sz="1000">
                <a:solidFill>
                  <a:schemeClr val="tx1"/>
                </a:solidFill>
                <a:latin typeface="+mn-lt"/>
              </a:rPr>
              <a:t>nivel de ELD redondeado</a:t>
            </a:r>
            <a:endParaRPr lang="en-IN" sz="1000">
              <a:solidFill>
                <a:schemeClr val="tx1"/>
              </a:solidFill>
              <a:latin typeface="+mn-lt"/>
            </a:endParaRPr>
          </a:p>
        </p:txBody>
      </p:sp>
      <p:sp>
        <p:nvSpPr>
          <p:cNvPr id="104" name="Text Placeholder 2">
            <a:extLst>
              <a:ext uri="{FF2B5EF4-FFF2-40B4-BE49-F238E27FC236}">
                <a16:creationId xmlns:a16="http://schemas.microsoft.com/office/drawing/2014/main" id="{01D3A19C-0094-41F0-97FB-692DD425A6BC}"/>
              </a:ext>
              <a:ext uri="{C183D7F6-B498-43B3-948B-1728B52AA6E4}">
                <adec:decorative xmlns:adec="http://schemas.microsoft.com/office/drawing/2017/decorative" val="1"/>
              </a:ext>
            </a:extLst>
          </p:cNvPr>
          <p:cNvSpPr>
            <a:spLocks noGrp="1"/>
          </p:cNvSpPr>
          <p:nvPr>
            <p:custDataLst>
              <p:tags r:id="rId14"/>
            </p:custDataLst>
          </p:nvPr>
        </p:nvSpPr>
        <p:spPr bwMode="auto">
          <a:xfrm>
            <a:off x="8785225" y="6092825"/>
            <a:ext cx="11271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r>
              <a:rPr lang="en-IN" altLang="en-US" sz="1000" err="1">
                <a:latin typeface="+mn-lt"/>
              </a:rPr>
              <a:t>Incluido</a:t>
            </a:r>
            <a:r>
              <a:rPr lang="en-IN" altLang="en-US" sz="1000">
                <a:latin typeface="+mn-lt"/>
              </a:rPr>
              <a:t> en el </a:t>
            </a:r>
            <a:r>
              <a:rPr lang="en-IN" altLang="en-US" sz="1000" err="1">
                <a:latin typeface="+mn-lt"/>
              </a:rPr>
              <a:t>análisis</a:t>
            </a:r>
            <a:endParaRPr lang="en-IN" sz="1000">
              <a:latin typeface="+mn-lt"/>
            </a:endParaRPr>
          </a:p>
        </p:txBody>
      </p:sp>
      <p:sp>
        <p:nvSpPr>
          <p:cNvPr id="105" name="Text Placeholder 2">
            <a:extLst>
              <a:ext uri="{FF2B5EF4-FFF2-40B4-BE49-F238E27FC236}">
                <a16:creationId xmlns:a16="http://schemas.microsoft.com/office/drawing/2014/main" id="{464775DB-A31F-4654-834C-0DD2C0970772}"/>
              </a:ext>
              <a:ext uri="{C183D7F6-B498-43B3-948B-1728B52AA6E4}">
                <adec:decorative xmlns:adec="http://schemas.microsoft.com/office/drawing/2017/decorative" val="1"/>
              </a:ext>
            </a:extLst>
          </p:cNvPr>
          <p:cNvSpPr>
            <a:spLocks noGrp="1"/>
          </p:cNvSpPr>
          <p:nvPr>
            <p:custDataLst>
              <p:tags r:id="rId15"/>
            </p:custDataLst>
          </p:nvPr>
        </p:nvSpPr>
        <p:spPr bwMode="gray">
          <a:xfrm>
            <a:off x="9201150" y="3819525"/>
            <a:ext cx="296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numCol="1" spcCol="0" rtlCol="0" anchor="b"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ct val="0"/>
              </a:spcBef>
              <a:spcAft>
                <a:spcPct val="0"/>
              </a:spcAft>
              <a:buNone/>
            </a:pPr>
            <a:fld id="{4D53ADF6-0B2E-4DB9-9873-566AE47A1731}" type="datetime'''''''''''''''9''''''.''''''2''''''''''''''''k'''">
              <a:rPr lang="en-IN" altLang="en-US" sz="1000" smtClean="0">
                <a:latin typeface="+mn-lt"/>
              </a:rPr>
              <a:pPr marL="0" indent="0" algn="ctr">
                <a:spcBef>
                  <a:spcPct val="0"/>
                </a:spcBef>
                <a:spcAft>
                  <a:spcPct val="0"/>
                </a:spcAft>
                <a:buNone/>
              </a:pPr>
              <a:t>9.2k</a:t>
            </a:fld>
            <a:endParaRPr lang="en-IN" sz="1000">
              <a:latin typeface="+mn-lt"/>
            </a:endParaRPr>
          </a:p>
        </p:txBody>
      </p:sp>
      <p:grpSp>
        <p:nvGrpSpPr>
          <p:cNvPr id="5" name="Group 4" descr="Consulte la sección de notas para ver la descripción del gráfico &quot;Comparación del nivel de ELD con ACCESS&quot;">
            <a:extLst>
              <a:ext uri="{FF2B5EF4-FFF2-40B4-BE49-F238E27FC236}">
                <a16:creationId xmlns:a16="http://schemas.microsoft.com/office/drawing/2014/main" id="{0DBEFFC6-A56D-4B31-8068-CEFFD8270B15}"/>
              </a:ext>
            </a:extLst>
          </p:cNvPr>
          <p:cNvGrpSpPr/>
          <p:nvPr/>
        </p:nvGrpSpPr>
        <p:grpSpPr>
          <a:xfrm>
            <a:off x="5778026" y="3826986"/>
            <a:ext cx="6254992" cy="1435576"/>
            <a:chOff x="5753697" y="3818262"/>
            <a:chExt cx="6254992" cy="1435576"/>
          </a:xfrm>
        </p:grpSpPr>
        <p:sp>
          <p:nvSpPr>
            <p:cNvPr id="51" name="Callout_63804749004580674727">
              <a:extLst>
                <a:ext uri="{FF2B5EF4-FFF2-40B4-BE49-F238E27FC236}">
                  <a16:creationId xmlns:a16="http://schemas.microsoft.com/office/drawing/2014/main" id="{4F47C454-8A22-4C54-9B22-EBE2F90FC73D}"/>
                </a:ext>
              </a:extLst>
            </p:cNvPr>
            <p:cNvSpPr/>
            <p:nvPr>
              <p:custDataLst>
                <p:tags r:id="rId16"/>
              </p:custDataLst>
            </p:nvPr>
          </p:nvSpPr>
          <p:spPr>
            <a:xfrm>
              <a:off x="5753697" y="3818262"/>
              <a:ext cx="1626228" cy="607925"/>
            </a:xfrm>
            <a:prstGeom prst="wedgeRectCallout">
              <a:avLst>
                <a:gd name="adj1" fmla="val 56206"/>
                <a:gd name="adj2" fmla="val 3173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lnSpc>
                  <a:spcPct val="95000"/>
                </a:lnSpc>
              </a:pPr>
              <a:r>
                <a:rPr lang="x-none" sz="800" i="1">
                  <a:solidFill>
                    <a:srgbClr val="2E2E38"/>
                  </a:solidFill>
                  <a:latin typeface="+mj-lt"/>
                  <a:cs typeface="Arial" panose="020B0604020202020204" pitchFamily="34" charset="0"/>
                </a:rPr>
                <a:t>Según el análisis de EY, cerca del 94 % de los estudiantes de EL en BPS obtuvieron una puntuación ACCESS para el año escolar 2021-2022</a:t>
              </a:r>
              <a:r>
                <a:rPr lang="en-US" sz="800" i="1">
                  <a:solidFill>
                    <a:srgbClr val="2E2E38"/>
                  </a:solidFill>
                  <a:latin typeface="+mj-lt"/>
                  <a:cs typeface="Arial" panose="020B0604020202020204" pitchFamily="34" charset="0"/>
                </a:rPr>
                <a:t>.</a:t>
              </a:r>
              <a:endParaRPr lang="x-none" sz="800" i="1">
                <a:solidFill>
                  <a:srgbClr val="2E2E38"/>
                </a:solidFill>
                <a:latin typeface="+mj-lt"/>
                <a:cs typeface="Arial" panose="020B0604020202020204" pitchFamily="34" charset="0"/>
              </a:endParaRPr>
            </a:p>
          </p:txBody>
        </p:sp>
        <p:sp>
          <p:nvSpPr>
            <p:cNvPr id="167" name="Callout_63804749004580674727">
              <a:extLst>
                <a:ext uri="{FF2B5EF4-FFF2-40B4-BE49-F238E27FC236}">
                  <a16:creationId xmlns:a16="http://schemas.microsoft.com/office/drawing/2014/main" id="{FA011126-4B2F-47A8-A089-587EC401ADB8}"/>
                </a:ext>
              </a:extLst>
            </p:cNvPr>
            <p:cNvSpPr/>
            <p:nvPr>
              <p:custDataLst>
                <p:tags r:id="rId17"/>
              </p:custDataLst>
            </p:nvPr>
          </p:nvSpPr>
          <p:spPr>
            <a:xfrm>
              <a:off x="10382461" y="4106872"/>
              <a:ext cx="1626228" cy="1146966"/>
            </a:xfrm>
            <a:prstGeom prst="wedgeRectCallout">
              <a:avLst>
                <a:gd name="adj1" fmla="val -56836"/>
                <a:gd name="adj2" fmla="val 49611"/>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lnSpc>
                  <a:spcPct val="95000"/>
                </a:lnSpc>
              </a:pPr>
              <a:r>
                <a:rPr lang="x-none" sz="800" i="1" dirty="0">
                  <a:solidFill>
                    <a:srgbClr val="2E2E38"/>
                  </a:solidFill>
                  <a:latin typeface="+mj-lt"/>
                  <a:cs typeface="Arial" panose="020B0604020202020204" pitchFamily="34" charset="0"/>
                </a:rPr>
                <a:t>Cerca del 55 % de la puntuación de los estudiantes analizados obtuvieron un nivel de ELD alineado con su puntuación de ACCESS. En los casos en que las puntuaciones se desviaron de la política, los estudiantes casi siempre tenían asignado un nivel más alto que su puntuación en ACCESS</a:t>
              </a:r>
              <a:r>
                <a:rPr lang="en-US" sz="800" i="1" dirty="0">
                  <a:solidFill>
                    <a:srgbClr val="2E2E38"/>
                  </a:solidFill>
                  <a:latin typeface="+mj-lt"/>
                  <a:cs typeface="Arial" panose="020B0604020202020204" pitchFamily="34" charset="0"/>
                </a:rPr>
                <a:t>.</a:t>
              </a:r>
              <a:endParaRPr lang="x-none" sz="800" i="1" dirty="0">
                <a:solidFill>
                  <a:srgbClr val="2E2E38"/>
                </a:solidFill>
                <a:latin typeface="+mj-lt"/>
                <a:cs typeface="Arial" panose="020B0604020202020204" pitchFamily="34" charset="0"/>
              </a:endParaRPr>
            </a:p>
          </p:txBody>
        </p:sp>
      </p:grpSp>
      <p:sp>
        <p:nvSpPr>
          <p:cNvPr id="43" name="footnote_63804743492822175122" descr="Nota al pie">
            <a:extLst>
              <a:ext uri="{FF2B5EF4-FFF2-40B4-BE49-F238E27FC236}">
                <a16:creationId xmlns:a16="http://schemas.microsoft.com/office/drawing/2014/main" id="{D1047E1C-9F8E-46BF-99ED-BF7CB8BFEB8A}"/>
              </a:ext>
            </a:extLst>
          </p:cNvPr>
          <p:cNvSpPr txBox="1"/>
          <p:nvPr/>
        </p:nvSpPr>
        <p:spPr>
          <a:xfrm>
            <a:off x="683026" y="6082245"/>
            <a:ext cx="6965549"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Evaluación de la comprensión y la comunicación en inglés de estado a estado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21" action="ppaction://hlinksldjump"/>
              </a:rPr>
              <a:t>apéndice</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para obtener rangos de puntuación de ACCESS de BPS y recomendaciones de redondeo para la colocación en un nivel de ELD</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la diapositiva del apéndice para obtener información sobre la metodología y las estadísticas de muestreo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40" name="source_63804743468530966221" descr="Fuente">
            <a:extLst>
              <a:ext uri="{FF2B5EF4-FFF2-40B4-BE49-F238E27FC236}">
                <a16:creationId xmlns:a16="http://schemas.microsoft.com/office/drawing/2014/main" id="{9FA9129F-3C7F-43E9-A144-C80F4C3F7586}"/>
              </a:ext>
            </a:extLst>
          </p:cNvPr>
          <p:cNvSpPr txBox="1"/>
          <p:nvPr/>
        </p:nvSpPr>
        <p:spPr>
          <a:xfrm>
            <a:off x="609919" y="6550396"/>
            <a:ext cx="2972526"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Datos de la población de EL del DESE del año escolar 2021-2022; entrevistas de EY, DESE, BPS y entrevistas escolares; políticas de BPS y el DESE</a:t>
            </a:r>
          </a:p>
        </p:txBody>
      </p:sp>
      <p:sp>
        <p:nvSpPr>
          <p:cNvPr id="61" name="TextBox 60">
            <a:extLst>
              <a:ext uri="{FF2B5EF4-FFF2-40B4-BE49-F238E27FC236}">
                <a16:creationId xmlns:a16="http://schemas.microsoft.com/office/drawing/2014/main" id="{1E89EC25-9948-4BEE-A5BE-5E6FCA5F8637}"/>
              </a:ext>
            </a:extLst>
          </p:cNvPr>
          <p:cNvSpPr txBox="1"/>
          <p:nvPr/>
        </p:nvSpPr>
        <p:spPr>
          <a:xfrm>
            <a:off x="3573188" y="6425505"/>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69924208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17FB071A-4B57-4494-A290-CF7EB79612EA}"/>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37755"/>
            <a:ext cx="11441055" cy="590400"/>
          </a:xfrm>
        </p:spPr>
        <p:txBody>
          <a:bodyPr vert="horz"/>
          <a:lstStyle/>
          <a:p>
            <a:r>
              <a:rPr lang="x-none" sz="2300"/>
              <a:t>Observaciones detalladas de dominio y recomendaciones (1/2)</a:t>
            </a:r>
            <a:br>
              <a:rPr sz="2300"/>
            </a:br>
            <a:r>
              <a:rPr lang="x-none" sz="1400"/>
              <a:t>BPS tiene políticas amplias y roles bien establecidos para prestar servicios a los estudiantes de EL, pero podría mejorar los procedimientos actuales</a:t>
            </a:r>
            <a:endParaRPr lang="en-IN" sz="1400">
              <a:solidFill>
                <a:srgbClr val="FF0000"/>
              </a:solidFill>
            </a:endParaRPr>
          </a:p>
        </p:txBody>
      </p:sp>
      <p:sp>
        <p:nvSpPr>
          <p:cNvPr id="29" name="Text box_6380524123959099444">
            <a:extLst>
              <a:ext uri="{FF2B5EF4-FFF2-40B4-BE49-F238E27FC236}">
                <a16:creationId xmlns:a16="http://schemas.microsoft.com/office/drawing/2014/main" id="{FCCEEE0B-7700-4889-9D5E-8C7062F310FF}"/>
              </a:ext>
              <a:ext uri="{C183D7F6-B498-43B3-948B-1728B52AA6E4}">
                <adec:decorative xmlns:adec="http://schemas.microsoft.com/office/drawing/2017/decorative" val="1"/>
              </a:ext>
            </a:extLst>
          </p:cNvPr>
          <p:cNvSpPr/>
          <p:nvPr>
            <p:custDataLst>
              <p:tags r:id="rId1"/>
            </p:custDataLst>
          </p:nvPr>
        </p:nvSpPr>
        <p:spPr>
          <a:xfrm>
            <a:off x="10034337" y="965440"/>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30" name="Text box_6380524123959099444">
            <a:extLst>
              <a:ext uri="{FF2B5EF4-FFF2-40B4-BE49-F238E27FC236}">
                <a16:creationId xmlns:a16="http://schemas.microsoft.com/office/drawing/2014/main" id="{0B23487E-42E6-49E1-9EE4-0909739009E0}"/>
              </a:ext>
            </a:extLst>
          </p:cNvPr>
          <p:cNvSpPr/>
          <p:nvPr>
            <p:custDataLst>
              <p:tags r:id="rId2"/>
            </p:custDataLst>
          </p:nvPr>
        </p:nvSpPr>
        <p:spPr>
          <a:xfrm>
            <a:off x="10852398" y="965441"/>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25782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recomendaciones de EL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51519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3336217918"/>
              </p:ext>
            </p:extLst>
          </p:nvPr>
        </p:nvGraphicFramePr>
        <p:xfrm>
          <a:off x="603383" y="1657022"/>
          <a:ext cx="10985052" cy="3067425"/>
        </p:xfrm>
        <a:graphic>
          <a:graphicData uri="http://schemas.openxmlformats.org/drawingml/2006/table">
            <a:tbl>
              <a:tblPr firstRow="1" bandRow="1">
                <a:tableStyleId>{5C22544A-7EE6-4342-B048-85BDC9FD1C3A}</a:tableStyleId>
              </a:tblPr>
              <a:tblGrid>
                <a:gridCol w="2787089">
                  <a:extLst>
                    <a:ext uri="{9D8B030D-6E8A-4147-A177-3AD203B41FA5}">
                      <a16:colId xmlns:a16="http://schemas.microsoft.com/office/drawing/2014/main" val="1000314679"/>
                    </a:ext>
                  </a:extLst>
                </a:gridCol>
                <a:gridCol w="892770">
                  <a:extLst>
                    <a:ext uri="{9D8B030D-6E8A-4147-A177-3AD203B41FA5}">
                      <a16:colId xmlns:a16="http://schemas.microsoft.com/office/drawing/2014/main" val="2181447210"/>
                    </a:ext>
                  </a:extLst>
                </a:gridCol>
                <a:gridCol w="3257989">
                  <a:extLst>
                    <a:ext uri="{9D8B030D-6E8A-4147-A177-3AD203B41FA5}">
                      <a16:colId xmlns:a16="http://schemas.microsoft.com/office/drawing/2014/main" val="3299172009"/>
                    </a:ext>
                  </a:extLst>
                </a:gridCol>
                <a:gridCol w="4047204">
                  <a:extLst>
                    <a:ext uri="{9D8B030D-6E8A-4147-A177-3AD203B41FA5}">
                      <a16:colId xmlns:a16="http://schemas.microsoft.com/office/drawing/2014/main" val="850559032"/>
                    </a:ext>
                  </a:extLst>
                </a:gridCol>
              </a:tblGrid>
              <a:tr h="235381">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Recomendaciones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756889">
                <a:tc>
                  <a:txBody>
                    <a:bodyPr/>
                    <a:lstStyle/>
                    <a:p>
                      <a:pPr marL="0" indent="-126000" algn="l">
                        <a:buClr>
                          <a:srgbClr val="1A9AFA"/>
                        </a:buClr>
                        <a:buSzPct val="75000"/>
                        <a:buFontTx/>
                        <a:buNone/>
                      </a:pPr>
                      <a:r>
                        <a:rPr lang="x-none" sz="1100" b="1">
                          <a:solidFill>
                            <a:schemeClr val="bg1"/>
                          </a:solidFill>
                          <a:latin typeface="+mj-lt"/>
                        </a:rPr>
                        <a:t>Política</a:t>
                      </a:r>
                      <a:r>
                        <a:rPr lang="x-none" sz="1100" b="0">
                          <a:solidFill>
                            <a:schemeClr val="bg1"/>
                          </a:solidFill>
                          <a:latin typeface="+mj-lt"/>
                        </a:rPr>
                        <a:t>: </a:t>
                      </a:r>
                      <a:r>
                        <a:rPr lang="x-none" sz="1100" b="0" i="1">
                          <a:solidFill>
                            <a:schemeClr val="bg1"/>
                          </a:solidFill>
                          <a:latin typeface="+mj-lt"/>
                        </a:rPr>
                        <a:t>¿</a:t>
                      </a:r>
                      <a:r>
                        <a:rPr lang="en-US" sz="1100" b="0" i="1">
                          <a:solidFill>
                            <a:schemeClr val="bg1"/>
                          </a:solidFill>
                          <a:latin typeface="+mj-lt"/>
                        </a:rPr>
                        <a:t>e</a:t>
                      </a:r>
                      <a:r>
                        <a:rPr lang="x-none" sz="1100" b="0" i="1">
                          <a:solidFill>
                            <a:schemeClr val="bg1"/>
                          </a:solidFill>
                          <a:latin typeface="+mj-lt"/>
                        </a:rPr>
                        <a:t>xiste una política formal para los estudiantes de Inglés?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lvl="0" indent="-126000" algn="l">
                        <a:buClrTx/>
                        <a:buSzPct val="75000"/>
                        <a:buFont typeface="Wingdings 3" panose="05040102010807070707" pitchFamily="18" charset="2"/>
                        <a:buChar char=""/>
                      </a:pPr>
                      <a:r>
                        <a:rPr lang="x-none" sz="1100" b="0">
                          <a:solidFill>
                            <a:srgbClr val="2E2E38"/>
                          </a:solidFill>
                          <a:latin typeface="+mj-lt"/>
                        </a:rPr>
                        <a:t>BPS está trabajando para adoptar las políticas del DESE en torno a los estudiantes de Inglés; incluida la actualización de la política de BPS a partir de mayo de 2022 para afirmar que los niveles de ELD deberían coincidir con la puntuación de ACCESS</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946112">
                <a:tc>
                  <a:txBody>
                    <a:bodyPr/>
                    <a:lstStyle/>
                    <a:p>
                      <a:pPr marL="0" indent="-126000" algn="l">
                        <a:buClr>
                          <a:srgbClr val="1A9AFA"/>
                        </a:buClr>
                        <a:buSzPct val="75000"/>
                        <a:buFontTx/>
                        <a:buNone/>
                      </a:pPr>
                      <a:r>
                        <a:rPr lang="x-none" sz="1100" b="1">
                          <a:solidFill>
                            <a:schemeClr val="bg1"/>
                          </a:solidFill>
                          <a:latin typeface="+mj-lt"/>
                        </a:rPr>
                        <a:t>Procedimientos: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un procedimiento uniforme estandarizado en todo el distrito que se esté utilizando para implementar la política?</a:t>
                      </a:r>
                      <a:endParaRPr lang="en-US" sz="11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Aunque la política de BPS actualizada requiere que las puntuaciones de ACCESS coincidan con los niveles de ELD, se observó que cerca del 45 % de los estudiantes de EL tenían puntuaciones que no coincidían con sus niveles de ELD para el año escolar 2022-2023 en función de los datos proporcionados</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Volver a analizar la nueva política de BPS y proporcionar orientación sobre cómo debe implementarse para los estudiantes con niveles de ELD existentes para permitir colocaciones más coherentes</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888105">
                <a:tc>
                  <a:txBody>
                    <a:bodyPr/>
                    <a:lstStyle/>
                    <a:p>
                      <a:pPr marL="0" indent="-126000" algn="l">
                        <a:buClr>
                          <a:srgbClr val="1A9AFA"/>
                        </a:buClr>
                        <a:buSzPct val="75000"/>
                        <a:buFontTx/>
                        <a:buNone/>
                      </a:pPr>
                      <a:r>
                        <a:rPr lang="x-none" sz="1100" b="1">
                          <a:solidFill>
                            <a:schemeClr val="bg1"/>
                          </a:solidFill>
                          <a:latin typeface="+mj-lt"/>
                        </a:rPr>
                        <a:t>Roles y responsabilidades: </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1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Para los pasos que conocemos, los roles y responsabilidades son claros y están definidos</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7" name="footnote_63804743492822175122" descr="Nota al pie">
            <a:extLst>
              <a:ext uri="{FF2B5EF4-FFF2-40B4-BE49-F238E27FC236}">
                <a16:creationId xmlns:a16="http://schemas.microsoft.com/office/drawing/2014/main" id="{6020FCCF-8FBD-443F-B471-CE83FA8AA826}"/>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5"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3" name="TextBox 12">
            <a:extLst>
              <a:ext uri="{FF2B5EF4-FFF2-40B4-BE49-F238E27FC236}">
                <a16:creationId xmlns:a16="http://schemas.microsoft.com/office/drawing/2014/main" id="{B5B29166-92C9-408C-8921-E1FECC61BD46}"/>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9080266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sz="2300"/>
              <a:t>Observaciones detalladas de dominio y recomendaciones (2/2)</a:t>
            </a:r>
            <a:br>
              <a:rPr/>
            </a:br>
            <a:r>
              <a:rPr lang="x-none" sz="1599"/>
              <a:t>Se podrían mejorar los sistemas de datos para garantizar que todos los estudiantes de EL reciban apoyo</a:t>
            </a:r>
            <a:endParaRPr lang="en-IN" sz="1599">
              <a:solidFill>
                <a:srgbClr val="FF0000"/>
              </a:solidFill>
            </a:endParaRPr>
          </a:p>
        </p:txBody>
      </p:sp>
      <p:sp>
        <p:nvSpPr>
          <p:cNvPr id="34" name="Rectangle 33">
            <a:extLst>
              <a:ext uri="{FF2B5EF4-FFF2-40B4-BE49-F238E27FC236}">
                <a16:creationId xmlns:a16="http://schemas.microsoft.com/office/drawing/2014/main" id="{1FD632A9-045F-4A80-8558-BB2522BAF12C}"/>
              </a:ext>
            </a:extLst>
          </p:cNvPr>
          <p:cNvSpPr/>
          <p:nvPr/>
        </p:nvSpPr>
        <p:spPr>
          <a:xfrm>
            <a:off x="8950428" y="80156"/>
            <a:ext cx="2613184" cy="373700"/>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sp>
        <p:nvSpPr>
          <p:cNvPr id="18" name="Text box_6380524123959099444">
            <a:extLst>
              <a:ext uri="{FF2B5EF4-FFF2-40B4-BE49-F238E27FC236}">
                <a16:creationId xmlns:a16="http://schemas.microsoft.com/office/drawing/2014/main" id="{93ED6876-1876-49C9-8E7A-03BFE2C366CF}"/>
              </a:ext>
            </a:extLst>
          </p:cNvPr>
          <p:cNvSpPr/>
          <p:nvPr>
            <p:custDataLst>
              <p:tags r:id="rId1"/>
            </p:custDataLst>
          </p:nvPr>
        </p:nvSpPr>
        <p:spPr>
          <a:xfrm>
            <a:off x="10032290" y="966723"/>
            <a:ext cx="742977" cy="338378"/>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696" tIns="45696" rIns="45696" bIns="45696" numCol="1" spcCol="0" rtlCol="0" fromWordArt="0" anchor="t" anchorCtr="0" forceAA="0" compatLnSpc="1">
            <a:prstTxWarp prst="textNoShape">
              <a:avLst/>
            </a:prstTxWarp>
            <a:spAutoFit/>
          </a:bodyPr>
          <a:lstStyle/>
          <a:p>
            <a:pPr algn="ctr" defTabSz="913943">
              <a:defRPr/>
            </a:pPr>
            <a:r>
              <a:rPr lang="x-none" sz="700" b="1">
                <a:solidFill>
                  <a:srgbClr val="2E2E38"/>
                </a:solidFill>
                <a:latin typeface="EYInterstate Light"/>
              </a:rPr>
              <a:t>1a. Educación especial</a:t>
            </a:r>
          </a:p>
        </p:txBody>
      </p:sp>
      <p:sp>
        <p:nvSpPr>
          <p:cNvPr id="19" name="Text box_6380524123959099444">
            <a:extLst>
              <a:ext uri="{FF2B5EF4-FFF2-40B4-BE49-F238E27FC236}">
                <a16:creationId xmlns:a16="http://schemas.microsoft.com/office/drawing/2014/main" id="{13D9564E-DCC3-49AE-9AD4-0FFC7C677078}"/>
              </a:ext>
            </a:extLst>
          </p:cNvPr>
          <p:cNvSpPr/>
          <p:nvPr>
            <p:custDataLst>
              <p:tags r:id="rId2"/>
            </p:custDataLst>
          </p:nvPr>
        </p:nvSpPr>
        <p:spPr>
          <a:xfrm>
            <a:off x="10849925" y="966483"/>
            <a:ext cx="742977" cy="338378"/>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3943">
              <a:defRPr/>
            </a:pPr>
            <a:r>
              <a:rPr lang="x-none" sz="800" b="1">
                <a:solidFill>
                  <a:srgbClr val="188CE5">
                    <a:lumMod val="50000"/>
                  </a:srgbClr>
                </a:solidFill>
                <a:latin typeface="EYInterstate Light"/>
              </a:rPr>
              <a:t>1b. EL</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4130199" y="1197682"/>
            <a:ext cx="3937955"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defRPr/>
            </a:pPr>
            <a:r>
              <a:rPr lang="x-none" sz="1199" b="1">
                <a:solidFill>
                  <a:srgbClr val="2E2E38"/>
                </a:solidFill>
                <a:latin typeface="EYInterstate Light"/>
              </a:rPr>
              <a:t>Observaciones y recomendaciones de EL</a:t>
            </a:r>
            <a:endParaRPr lang="en-US" sz="1199">
              <a:solidFill>
                <a:srgbClr val="2E2E38"/>
              </a:solidFill>
              <a:latin typeface="EYInterstate Light"/>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4130199" y="1454915"/>
            <a:ext cx="393795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3" name="Table 6380412381335984473">
            <a:extLst>
              <a:ext uri="{FF2B5EF4-FFF2-40B4-BE49-F238E27FC236}">
                <a16:creationId xmlns:a16="http://schemas.microsoft.com/office/drawing/2014/main" id="{10BD674E-366A-4E02-AB67-625FDDD13CBA}"/>
              </a:ext>
            </a:extLst>
          </p:cNvPr>
          <p:cNvGraphicFramePr>
            <a:graphicFrameLocks noGrp="1"/>
          </p:cNvGraphicFramePr>
          <p:nvPr>
            <p:extLst>
              <p:ext uri="{D42A27DB-BD31-4B8C-83A1-F6EECF244321}">
                <p14:modId xmlns:p14="http://schemas.microsoft.com/office/powerpoint/2010/main" val="302163853"/>
              </p:ext>
            </p:extLst>
          </p:nvPr>
        </p:nvGraphicFramePr>
        <p:xfrm>
          <a:off x="609508" y="1559741"/>
          <a:ext cx="10979334" cy="4150459"/>
        </p:xfrm>
        <a:graphic>
          <a:graphicData uri="http://schemas.openxmlformats.org/drawingml/2006/table">
            <a:tbl>
              <a:tblPr firstRow="1" bandRow="1">
                <a:tableStyleId>{5C22544A-7EE6-4342-B048-85BDC9FD1C3A}</a:tableStyleId>
              </a:tblPr>
              <a:tblGrid>
                <a:gridCol w="2860222">
                  <a:extLst>
                    <a:ext uri="{9D8B030D-6E8A-4147-A177-3AD203B41FA5}">
                      <a16:colId xmlns:a16="http://schemas.microsoft.com/office/drawing/2014/main" val="1000314679"/>
                    </a:ext>
                  </a:extLst>
                </a:gridCol>
                <a:gridCol w="817721">
                  <a:extLst>
                    <a:ext uri="{9D8B030D-6E8A-4147-A177-3AD203B41FA5}">
                      <a16:colId xmlns:a16="http://schemas.microsoft.com/office/drawing/2014/main" val="2181447210"/>
                    </a:ext>
                  </a:extLst>
                </a:gridCol>
                <a:gridCol w="3266563">
                  <a:extLst>
                    <a:ext uri="{9D8B030D-6E8A-4147-A177-3AD203B41FA5}">
                      <a16:colId xmlns:a16="http://schemas.microsoft.com/office/drawing/2014/main" val="3299172009"/>
                    </a:ext>
                  </a:extLst>
                </a:gridCol>
                <a:gridCol w="4034828">
                  <a:extLst>
                    <a:ext uri="{9D8B030D-6E8A-4147-A177-3AD203B41FA5}">
                      <a16:colId xmlns:a16="http://schemas.microsoft.com/office/drawing/2014/main" val="850559032"/>
                    </a:ext>
                  </a:extLst>
                </a:gridCol>
              </a:tblGrid>
              <a:tr h="353792">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0" algn="ctr">
                        <a:buClr>
                          <a:srgbClr val="1A9AFA"/>
                        </a:buClr>
                        <a:buSzPct val="75000"/>
                        <a:buFontTx/>
                        <a:buNone/>
                      </a:pPr>
                      <a:r>
                        <a:rPr lang="x-none" sz="1000" b="0">
                          <a:solidFill>
                            <a:srgbClr val="2E2E38"/>
                          </a:solidFill>
                          <a:latin typeface="+mj-lt"/>
                        </a:rPr>
                        <a:t>Calificación de riesgo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Recomendaciones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061931">
                <a:tc>
                  <a:txBody>
                    <a:bodyPr/>
                    <a:lstStyle/>
                    <a:p>
                      <a:pPr marL="0" indent="-126000" algn="l">
                        <a:buClr>
                          <a:srgbClr val="1A9AFA"/>
                        </a:buClr>
                        <a:buSzPct val="75000"/>
                        <a:buFontTx/>
                        <a:buNone/>
                      </a:pPr>
                      <a:r>
                        <a:rPr lang="x-none" sz="1100" b="1">
                          <a:solidFill>
                            <a:schemeClr val="bg1"/>
                          </a:solidFill>
                          <a:latin typeface="+mj-lt"/>
                        </a:rPr>
                        <a:t>Capacitación y comunicación: </a:t>
                      </a:r>
                      <a:r>
                        <a:rPr lang="x-none" sz="1100" b="0" i="1" kern="1200">
                          <a:solidFill>
                            <a:schemeClr val="bg1"/>
                          </a:solidFill>
                          <a:latin typeface="+mn-lt"/>
                          <a:ea typeface="+mn-ea"/>
                          <a:cs typeface="+mn-cs"/>
                        </a:rPr>
                        <a:t>¿</a:t>
                      </a:r>
                      <a:r>
                        <a:rPr lang="en-US" sz="1100" b="0" i="1" kern="1200">
                          <a:solidFill>
                            <a:schemeClr val="bg1"/>
                          </a:solidFill>
                          <a:latin typeface="+mn-lt"/>
                          <a:ea typeface="+mn-ea"/>
                          <a:cs typeface="+mn-cs"/>
                        </a:rPr>
                        <a:t>s</a:t>
                      </a:r>
                      <a:r>
                        <a:rPr lang="x-none" sz="1100" b="0" i="1" kern="1200">
                          <a:solidFill>
                            <a:schemeClr val="bg1"/>
                          </a:solidFill>
                          <a:latin typeface="+mn-lt"/>
                          <a:ea typeface="+mn-ea"/>
                          <a:cs typeface="+mn-cs"/>
                        </a:rPr>
                        <a:t>e </a:t>
                      </a:r>
                      <a:r>
                        <a:rPr lang="x-none" sz="1100" i="1" kern="1200">
                          <a:solidFill>
                            <a:schemeClr val="bg1"/>
                          </a:solidFill>
                          <a:latin typeface="+mn-lt"/>
                          <a:ea typeface="+mn-ea"/>
                          <a:cs typeface="+mn-cs"/>
                        </a:rPr>
                        <a:t>capacita regularmente a los responsables de implementar las políticas y los procedimientos? </a:t>
                      </a:r>
                      <a:r>
                        <a:rPr lang="x-none" sz="1100" b="0" i="1" kern="1200">
                          <a:solidFill>
                            <a:schemeClr val="bg1"/>
                          </a:solidFill>
                          <a:latin typeface="+mn-lt"/>
                          <a:ea typeface="+mn-ea"/>
                          <a:cs typeface="+mn-cs"/>
                        </a:rPr>
                        <a:t>¿</a:t>
                      </a:r>
                      <a:r>
                        <a:rPr lang="en-US" sz="1100" b="0" i="1" kern="1200">
                          <a:solidFill>
                            <a:schemeClr val="bg1"/>
                          </a:solidFill>
                          <a:latin typeface="+mn-lt"/>
                          <a:ea typeface="+mn-ea"/>
                          <a:cs typeface="+mn-cs"/>
                        </a:rPr>
                        <a:t>s</a:t>
                      </a:r>
                      <a:r>
                        <a:rPr lang="x-none" sz="1100" b="0" i="1" kern="1200">
                          <a:solidFill>
                            <a:schemeClr val="bg1"/>
                          </a:solidFill>
                          <a:latin typeface="+mn-lt"/>
                          <a:ea typeface="+mn-ea"/>
                          <a:cs typeface="+mn-cs"/>
                        </a:rPr>
                        <a:t>e</a:t>
                      </a:r>
                      <a:r>
                        <a:rPr lang="x-none" sz="1100" i="1" kern="1200">
                          <a:solidFill>
                            <a:schemeClr val="bg1"/>
                          </a:solidFill>
                          <a:latin typeface="+mn-lt"/>
                          <a:ea typeface="+mn-ea"/>
                          <a:cs typeface="+mn-cs"/>
                        </a:rPr>
                        <a:t> comunican bien las políticas y los procedimientos a quienes los implementan? </a:t>
                      </a:r>
                      <a:endParaRPr lang="en-US" sz="110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08000" lvl="0" indent="-108000" algn="l">
                        <a:buClrTx/>
                        <a:buSzPct val="75000"/>
                        <a:buFont typeface="Wingdings 3" panose="05040102010807070707" pitchFamily="18" charset="2"/>
                        <a:buChar char=""/>
                      </a:pPr>
                      <a:r>
                        <a:rPr lang="x-none" sz="1100" b="0">
                          <a:solidFill>
                            <a:srgbClr val="2E2E38"/>
                          </a:solidFill>
                          <a:latin typeface="+mj-lt"/>
                        </a:rPr>
                        <a:t>Las escuelas comprenden los requisitos para los estudiantes que necesitan enseñanza del inglés debido para una comunicación adecuada</a:t>
                      </a:r>
                      <a:r>
                        <a:rPr lang="en-US" sz="1100" b="0">
                          <a:solidFill>
                            <a:srgbClr val="2E2E38"/>
                          </a:solidFill>
                          <a:latin typeface="+mj-lt"/>
                        </a:rPr>
                        <a:t>.</a:t>
                      </a:r>
                      <a:endParaRPr lang="x-none" sz="1100" b="0">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530965">
                <a:tc>
                  <a:txBody>
                    <a:bodyPr/>
                    <a:lstStyle/>
                    <a:p>
                      <a:pPr marL="0" indent="-126000" algn="l">
                        <a:buClr>
                          <a:srgbClr val="1A9AFA"/>
                        </a:buClr>
                        <a:buSzPct val="75000"/>
                        <a:buFontTx/>
                        <a:buNone/>
                      </a:pPr>
                      <a:r>
                        <a:rPr lang="x-none" sz="1100" b="1">
                          <a:solidFill>
                            <a:schemeClr val="bg1"/>
                          </a:solidFill>
                          <a:latin typeface="+mj-lt"/>
                        </a:rPr>
                        <a:t>Herramientas y sistemas: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l</a:t>
                      </a:r>
                      <a:r>
                        <a:rPr lang="x-none" sz="1100" i="1" kern="1200">
                          <a:solidFill>
                            <a:schemeClr val="bg2"/>
                          </a:solidFill>
                          <a:latin typeface="+mn-lt"/>
                          <a:ea typeface="+mn-ea"/>
                          <a:cs typeface="+mn-cs"/>
                        </a:rPr>
                        <a:t>os participantes clave tienen las herramientas adecuadas para ayudarlos a ejecutar sus responsabilidades?</a:t>
                      </a:r>
                      <a:endParaRPr lang="en-US" sz="110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07950" lvl="0" indent="-107950" algn="l">
                        <a:buClrTx/>
                        <a:buSzPct val="75000"/>
                        <a:buFont typeface="Wingdings 3" panose="05040102010807070707" pitchFamily="18" charset="2"/>
                        <a:buChar char=""/>
                      </a:pPr>
                      <a:r>
                        <a:rPr lang="x-none" sz="1100" b="0" spc="0" baseline="0" dirty="0">
                          <a:solidFill>
                            <a:srgbClr val="2E2E38"/>
                          </a:solidFill>
                          <a:latin typeface="+mj-lt"/>
                        </a:rPr>
                        <a:t>ACCESS y Aspen proporcionan todas las herramientas necesarias para que las BPS ejecuten adecuadamente sus responsabilidades</a:t>
                      </a:r>
                      <a:r>
                        <a:rPr lang="en-US" sz="1100" b="0" spc="0" baseline="0" dirty="0">
                          <a:solidFill>
                            <a:srgbClr val="2E2E38"/>
                          </a:solidFill>
                          <a:latin typeface="+mj-lt"/>
                        </a:rPr>
                        <a:t>.</a:t>
                      </a:r>
                      <a:endParaRPr lang="x-none" sz="1100" b="0" spc="0" baseline="0" dirty="0">
                        <a:solidFill>
                          <a:srgbClr val="2E2E38"/>
                        </a:solidFill>
                        <a:latin typeface="+mj-lt"/>
                      </a:endParaRPr>
                    </a:p>
                  </a:txBody>
                  <a:tcPr marL="71972" marR="18288"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707954">
                <a:tc>
                  <a:txBody>
                    <a:bodyPr/>
                    <a:lstStyle/>
                    <a:p>
                      <a:pPr marL="0" indent="-126000" algn="l">
                        <a:buClr>
                          <a:srgbClr val="1A9AFA"/>
                        </a:buClr>
                        <a:buSzPct val="75000"/>
                        <a:buFontTx/>
                        <a:buNone/>
                      </a:pPr>
                      <a:r>
                        <a:rPr lang="x-none" sz="1100" b="1">
                          <a:solidFill>
                            <a:schemeClr val="bg1"/>
                          </a:solidFill>
                          <a:latin typeface="+mj-lt"/>
                        </a:rPr>
                        <a:t>Supervisión y seguimiento: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una supervisión adecuada del proceso, p. ej., validación de datos/documentación integrada en el proceso?</a:t>
                      </a:r>
                      <a:endParaRPr lang="en-US" sz="110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chemeClr val="bg1"/>
                          </a:solidFill>
                          <a:latin typeface="+mj-lt"/>
                        </a:rPr>
                        <a:t>Moderado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5730" indent="-125730" algn="l">
                        <a:buClrTx/>
                        <a:buSzPct val="75000"/>
                        <a:buFont typeface="Wingdings 3" panose="05040102010807070707" pitchFamily="18" charset="2"/>
                        <a:buChar char=""/>
                      </a:pPr>
                      <a:r>
                        <a:rPr lang="x-none" sz="1100" b="0">
                          <a:solidFill>
                            <a:srgbClr val="2E2E38"/>
                          </a:solidFill>
                          <a:latin typeface="+mj-lt"/>
                        </a:rPr>
                        <a:t>La supervisión y el seguimiento de los datos reportados al DESE dependen en gran medida del control de errores en la integración de datos del SIF entre BPS y DESE</a:t>
                      </a:r>
                      <a:r>
                        <a:rPr lang="en-US" sz="1100" b="0">
                          <a:solidFill>
                            <a:srgbClr val="2E2E38"/>
                          </a:solidFill>
                          <a:latin typeface="+mj-lt"/>
                        </a:rPr>
                        <a:t>.</a:t>
                      </a:r>
                      <a:endParaRPr lang="x-none" sz="1100" b="0">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Realizar un proceso de certificación de datos una vez por semestre para garantizar que todos los estudiantes tengan códigos de programa que coincidan con el trabajo de su curso actual</a:t>
                      </a:r>
                      <a:r>
                        <a:rPr lang="en-US" sz="1100" b="0">
                          <a:solidFill>
                            <a:srgbClr val="2E2E38"/>
                          </a:solidFill>
                          <a:latin typeface="+mj-lt"/>
                        </a:rPr>
                        <a:t>.</a:t>
                      </a:r>
                      <a:endParaRPr lang="x-none" sz="1100" b="0">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1495817">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100" b="1">
                          <a:solidFill>
                            <a:schemeClr val="bg1"/>
                          </a:solidFill>
                          <a:latin typeface="+mj-lt"/>
                        </a:rPr>
                        <a:t>Integridad y precisión de los datos: </a:t>
                      </a:r>
                      <a:r>
                        <a:rPr lang="x-none" sz="1100" b="0" i="1" kern="1200">
                          <a:solidFill>
                            <a:srgbClr val="2E2E38"/>
                          </a:solidFill>
                          <a:latin typeface="+mn-lt"/>
                          <a:ea typeface="+mn-ea"/>
                          <a:cs typeface="+mn-cs"/>
                        </a:rPr>
                        <a:t>¿</a:t>
                      </a:r>
                      <a:r>
                        <a:rPr lang="en-US" sz="1100" b="0" i="1" kern="1200">
                          <a:solidFill>
                            <a:srgbClr val="2E2E38"/>
                          </a:solidFill>
                          <a:latin typeface="+mn-lt"/>
                          <a:ea typeface="+mn-ea"/>
                          <a:cs typeface="+mn-cs"/>
                        </a:rPr>
                        <a:t>l</a:t>
                      </a:r>
                      <a:r>
                        <a:rPr lang="x-none" sz="1100" b="0" i="1" kern="1200">
                          <a:solidFill>
                            <a:srgbClr val="2E2E38"/>
                          </a:solidFill>
                          <a:latin typeface="+mn-lt"/>
                          <a:ea typeface="+mn-ea"/>
                          <a:cs typeface="+mn-cs"/>
                        </a:rPr>
                        <a:t>os datos que se informan son completos y están libres de errores?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indent="0" algn="l">
                        <a:buClrTx/>
                        <a:buSzPct val="75000"/>
                        <a:buFont typeface="Wingdings 3" panose="05040102010807070707" pitchFamily="18" charset="2"/>
                        <a:buNone/>
                      </a:pPr>
                      <a:r>
                        <a:rPr lang="x-none" sz="1100" b="1">
                          <a:solidFill>
                            <a:srgbClr val="2E2E38"/>
                          </a:solidFill>
                          <a:latin typeface="+mj-lt"/>
                        </a:rPr>
                        <a:t>Integridad de los datos: </a:t>
                      </a:r>
                    </a:p>
                    <a:p>
                      <a:pPr marL="125730" indent="-125730" algn="l">
                        <a:buClrTx/>
                        <a:buSzPct val="75000"/>
                        <a:buFont typeface="Wingdings 3" panose="05040102010807070707" pitchFamily="18" charset="2"/>
                        <a:buChar char=""/>
                      </a:pPr>
                      <a:r>
                        <a:rPr lang="x-none" sz="1100" b="0" kern="1200">
                          <a:solidFill>
                            <a:srgbClr val="2E2E38"/>
                          </a:solidFill>
                          <a:latin typeface="+mj-lt"/>
                          <a:ea typeface="+mn-ea"/>
                          <a:cs typeface="+mn-cs"/>
                        </a:rPr>
                        <a:t>Todos los estudiantes tienen datos cargados </a:t>
                      </a:r>
                      <a:br>
                        <a:rPr lang="en-US" sz="1100" b="0" kern="1200">
                          <a:solidFill>
                            <a:srgbClr val="2E2E38"/>
                          </a:solidFill>
                          <a:latin typeface="+mj-lt"/>
                          <a:ea typeface="+mn-ea"/>
                          <a:cs typeface="+mn-cs"/>
                        </a:rPr>
                      </a:br>
                      <a:r>
                        <a:rPr lang="x-none" sz="1100" b="0" kern="1200">
                          <a:solidFill>
                            <a:srgbClr val="2E2E38"/>
                          </a:solidFill>
                          <a:latin typeface="+mj-lt"/>
                          <a:ea typeface="+mn-ea"/>
                          <a:cs typeface="+mn-cs"/>
                        </a:rPr>
                        <a:t>en la presentación de SIMS</a:t>
                      </a:r>
                      <a:r>
                        <a:rPr lang="en-US" sz="1100" b="0" kern="1200">
                          <a:solidFill>
                            <a:srgbClr val="2E2E38"/>
                          </a:solidFill>
                          <a:latin typeface="+mj-lt"/>
                          <a:ea typeface="+mn-ea"/>
                          <a:cs typeface="+mn-cs"/>
                        </a:rPr>
                        <a:t>.</a:t>
                      </a:r>
                      <a:endParaRPr lang="x-none" sz="1100" b="0" kern="1200">
                        <a:solidFill>
                          <a:srgbClr val="2E2E38"/>
                        </a:solidFill>
                        <a:latin typeface="+mj-lt"/>
                        <a:ea typeface="+mn-ea"/>
                        <a:cs typeface="+mn-cs"/>
                      </a:endParaRPr>
                    </a:p>
                    <a:p>
                      <a:pPr marL="0" indent="0" algn="l">
                        <a:buClrTx/>
                        <a:buSzPct val="75000"/>
                        <a:buFont typeface="Wingdings 3" panose="05040102010807070707" pitchFamily="18" charset="2"/>
                        <a:buNone/>
                      </a:pPr>
                      <a:r>
                        <a:rPr lang="x-none" sz="1100" b="1">
                          <a:solidFill>
                            <a:srgbClr val="2E2E38"/>
                          </a:solidFill>
                          <a:latin typeface="+mj-lt"/>
                        </a:rPr>
                        <a:t>Precisión de los datos: </a:t>
                      </a:r>
                    </a:p>
                    <a:p>
                      <a:pPr marL="125730" indent="-125730" algn="l">
                        <a:buClrTx/>
                        <a:buSzPct val="75000"/>
                        <a:buFont typeface="Wingdings 3" panose="05040102010807070707" pitchFamily="18" charset="2"/>
                        <a:buChar char=""/>
                      </a:pPr>
                      <a:r>
                        <a:rPr lang="x-none" sz="1100" b="0">
                          <a:solidFill>
                            <a:srgbClr val="2E2E38"/>
                          </a:solidFill>
                          <a:latin typeface="+mj-lt"/>
                        </a:rPr>
                        <a:t>Los datos en general parecen ser precisos en función de las comparaciones de los campos del DOE y los resultados de la encuesta de idioma en las viviendas</a:t>
                      </a:r>
                      <a:r>
                        <a:rPr lang="en-US" sz="1100" b="0">
                          <a:solidFill>
                            <a:srgbClr val="2E2E38"/>
                          </a:solidFill>
                          <a:latin typeface="+mj-lt"/>
                        </a:rPr>
                        <a:t>.</a:t>
                      </a:r>
                      <a:endParaRPr lang="x-none" sz="1100" b="0">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kern="1200" dirty="0">
                          <a:solidFill>
                            <a:srgbClr val="2E2E38"/>
                          </a:solidFill>
                          <a:latin typeface="+mn-lt"/>
                          <a:ea typeface="+mn-ea"/>
                          <a:cs typeface="+mn-cs"/>
                        </a:rPr>
                        <a:t>Desarrollar un proceso de calidad de datos de BPS que incluya revisiones, validación, supervisión de datos y una planilla de calidad de datos</a:t>
                      </a:r>
                      <a:r>
                        <a:rPr lang="en-US" sz="1100" b="0" kern="1200" dirty="0">
                          <a:solidFill>
                            <a:srgbClr val="2E2E38"/>
                          </a:solidFill>
                          <a:latin typeface="+mn-lt"/>
                          <a:ea typeface="+mn-ea"/>
                          <a:cs typeface="+mn-cs"/>
                        </a:rPr>
                        <a:t>.</a:t>
                      </a:r>
                      <a:endParaRPr lang="x-none" sz="1100" b="0" kern="1200" dirty="0">
                        <a:solidFill>
                          <a:srgbClr val="2E2E38"/>
                        </a:solidFill>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14" name="TextBox 13">
            <a:extLst>
              <a:ext uri="{FF2B5EF4-FFF2-40B4-BE49-F238E27FC236}">
                <a16:creationId xmlns:a16="http://schemas.microsoft.com/office/drawing/2014/main" id="{479C7B2E-665D-4A48-AA49-966857C9AF13}"/>
              </a:ext>
            </a:extLst>
          </p:cNvPr>
          <p:cNvSpPr txBox="1"/>
          <p:nvPr/>
        </p:nvSpPr>
        <p:spPr>
          <a:xfrm>
            <a:off x="3574503"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de Massachusetts. Dependencia restringida. No constituye garantía ni asesoramiento legal. Consulte las limitaciones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a:defRPr/>
            </a:pPr>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37</a:t>
            </a:fld>
            <a:endParaRPr lang="en-GB">
              <a:solidFill>
                <a:srgbClr val="2E2E38"/>
              </a:solidFill>
            </a:endParaRPr>
          </a:p>
        </p:txBody>
      </p:sp>
    </p:spTree>
    <p:extLst>
      <p:ext uri="{BB962C8B-B14F-4D97-AF65-F5344CB8AC3E}">
        <p14:creationId xmlns:p14="http://schemas.microsoft.com/office/powerpoint/2010/main" val="428524199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15177"/>
            <a:ext cx="11588432" cy="590400"/>
          </a:xfrm>
        </p:spPr>
        <p:txBody>
          <a:bodyPr vert="horz"/>
          <a:lstStyle/>
          <a:p>
            <a:r>
              <a:rPr lang="es-419" dirty="0"/>
              <a:t>Observaciones detalladas de dominio y oportunidades </a:t>
            </a:r>
            <a:br>
              <a:rPr dirty="0"/>
            </a:br>
            <a:r>
              <a:rPr lang="x-none" sz="1400" spc="-20" dirty="0"/>
              <a:t>Dentro de la inscripción y el egreso de los estudiantes, la fidelidad de los datos de las bajas es crucial dado el impacto en las tasas de </a:t>
            </a:r>
            <a:br>
              <a:rPr lang="en-US" sz="1400" spc="-20" dirty="0"/>
            </a:br>
            <a:r>
              <a:rPr lang="x-none" sz="1400" spc="-20" dirty="0"/>
              <a:t>graduación informadas</a:t>
            </a:r>
            <a:endParaRPr lang="en-IN" sz="1400" spc="-20" dirty="0">
              <a:solidFill>
                <a:srgbClr val="FF0000"/>
              </a:solidFill>
            </a:endParaRPr>
          </a:p>
        </p:txBody>
      </p:sp>
      <p:sp>
        <p:nvSpPr>
          <p:cNvPr id="12" name="Rectangle 11">
            <a:extLst>
              <a:ext uri="{FF2B5EF4-FFF2-40B4-BE49-F238E27FC236}">
                <a16:creationId xmlns:a16="http://schemas.microsoft.com/office/drawing/2014/main" id="{2E3B4886-D81B-4456-8BCA-A4FBCBC3E889}"/>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FFFFFF"/>
                </a:solidFill>
                <a:effectLst/>
                <a:uLnTx/>
                <a:uFillTx/>
                <a:latin typeface="EYInterstate Light"/>
                <a:ea typeface="+mn-ea"/>
                <a:cs typeface="+mn-cs"/>
              </a:rPr>
              <a:t>2. Inscripción y egreso de los estudiantes</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1200150"/>
            <a:ext cx="3721594"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Descripción general de la inscripción y el egreso de los estudiantes</a:t>
            </a: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457325"/>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2" name="Content Placeholder 2">
            <a:extLst>
              <a:ext uri="{FF2B5EF4-FFF2-40B4-BE49-F238E27FC236}">
                <a16:creationId xmlns:a16="http://schemas.microsoft.com/office/drawing/2014/main" id="{1A0CA286-71D8-4EA4-9859-FEA474DC474D}"/>
              </a:ext>
            </a:extLst>
          </p:cNvPr>
          <p:cNvSpPr txBox="1">
            <a:spLocks/>
          </p:cNvSpPr>
          <p:nvPr/>
        </p:nvSpPr>
        <p:spPr>
          <a:xfrm>
            <a:off x="764476" y="1631951"/>
            <a:ext cx="4376550" cy="1466850"/>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
              </a:spcBef>
              <a:spcAft>
                <a:spcPts val="100"/>
              </a:spcAft>
              <a:buClrTx/>
              <a:buSzPct val="75000"/>
              <a:buFont typeface="EYInterstate Light" panose="02000506000000020004" pitchFamily="2" charset="0"/>
              <a:buNone/>
              <a:tabLst/>
              <a:defRPr/>
            </a:pPr>
            <a:r>
              <a:rPr kumimoji="0" lang="x-none" sz="105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Antecedentes:</a:t>
            </a:r>
          </a:p>
          <a:p>
            <a:pPr marL="126000" marR="0" lvl="0" indent="-126000" algn="l" defTabSz="914400" rtl="0" eaLnBrk="1" fontAlgn="auto" latinLnBrk="0" hangingPunct="1">
              <a:lnSpc>
                <a:spcPct val="90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requiere que BPS informe los datos de inscripción y bajas al DESE. DESE utiliza estos datos para calcular e informar las tasas de graduación de la escuela secundaria del distrito de cuatro años. </a:t>
            </a:r>
            <a:b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Las tasas de graduación sirven como una métrica importante </a:t>
            </a:r>
            <a:b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los resultados de los estudiantes</a:t>
            </a:r>
            <a:r>
              <a:rPr kumimoji="0" lang="en-US"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90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Los datos de bajas son una entrada clave para determinar los egresos generales del distrito y, por lo tanto, la tasa de graduación de la cohorte</a:t>
            </a:r>
            <a:r>
              <a:rPr kumimoji="0" lang="x-none" sz="1050" b="0" i="0" u="none" strike="noStrike" kern="1200" cap="none" spc="0" normalizeH="0" baseline="30000" noProof="0">
                <a:ln>
                  <a:noFill/>
                </a:ln>
                <a:solidFill>
                  <a:srgbClr val="2E2E38"/>
                </a:solidFill>
                <a:effectLst/>
                <a:uLnTx/>
                <a:uFillTx/>
                <a:latin typeface="EYInterstate Light" panose="02000506000000020004" pitchFamily="2" charset="0"/>
                <a:ea typeface="+mn-ea"/>
                <a:cs typeface="+mn-cs"/>
              </a:rPr>
              <a:t>1</a:t>
            </a:r>
            <a:r>
              <a:rPr kumimoji="0" lang="en-US" sz="1050" b="0" i="0" u="none" strike="noStrike" kern="1200" cap="none" spc="0" normalizeH="0" noProof="0">
                <a:ln>
                  <a:noFill/>
                </a:ln>
                <a:solidFill>
                  <a:srgbClr val="2E2E38"/>
                </a:solidFill>
                <a:effectLst/>
                <a:uLnTx/>
                <a:uFillTx/>
                <a:latin typeface="EYInterstate Light" panose="02000506000000020004" pitchFamily="2" charset="0"/>
                <a:ea typeface="+mn-ea"/>
                <a:cs typeface="+mn-cs"/>
              </a:rPr>
              <a:t>.</a:t>
            </a:r>
          </a:p>
          <a:p>
            <a:pPr marL="266400" marR="0" lvl="1" indent="-126000" algn="l" defTabSz="914400" rtl="0" eaLnBrk="1" fontAlgn="auto" latinLnBrk="0" hangingPunct="1">
              <a:lnSpc>
                <a:spcPct val="90000"/>
              </a:lnSpc>
              <a:spcBef>
                <a:spcPts val="100"/>
              </a:spcBef>
              <a:spcAft>
                <a:spcPts val="100"/>
              </a:spcAft>
              <a:buClrTx/>
              <a:buSzPct val="75000"/>
              <a:buFont typeface="Arial" panose="020B0604020202020204" pitchFamily="34" charset="0"/>
              <a:buChar char="–"/>
              <a:tabLst/>
              <a:defRPr/>
            </a:pPr>
            <a:r>
              <a:rPr kumimoji="0" lang="x-none" sz="105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Las tasas de graduación de cohortes se calculan como:</a:t>
            </a:r>
          </a:p>
        </p:txBody>
      </p:sp>
      <p:sp>
        <p:nvSpPr>
          <p:cNvPr id="26" name="Rectangle 25">
            <a:extLst>
              <a:ext uri="{FF2B5EF4-FFF2-40B4-BE49-F238E27FC236}">
                <a16:creationId xmlns:a16="http://schemas.microsoft.com/office/drawing/2014/main" id="{70307891-6242-4CDA-AB07-7017001419D6}"/>
              </a:ext>
              <a:ext uri="{C183D7F6-B498-43B3-948B-1728B52AA6E4}">
                <adec:decorative xmlns:adec="http://schemas.microsoft.com/office/drawing/2017/decorative" val="1"/>
              </a:ext>
            </a:extLst>
          </p:cNvPr>
          <p:cNvSpPr/>
          <p:nvPr/>
        </p:nvSpPr>
        <p:spPr>
          <a:xfrm>
            <a:off x="662575" y="3211513"/>
            <a:ext cx="4960349" cy="736600"/>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7" name="Text box_6380524123959099444">
            <a:extLst>
              <a:ext uri="{FF2B5EF4-FFF2-40B4-BE49-F238E27FC236}">
                <a16:creationId xmlns:a16="http://schemas.microsoft.com/office/drawing/2014/main" id="{816F7750-28C4-421A-9A48-6E657C5B72F0}"/>
              </a:ext>
            </a:extLst>
          </p:cNvPr>
          <p:cNvSpPr/>
          <p:nvPr>
            <p:custDataLst>
              <p:tags r:id="rId1"/>
            </p:custDataLst>
          </p:nvPr>
        </p:nvSpPr>
        <p:spPr>
          <a:xfrm>
            <a:off x="662574" y="3367087"/>
            <a:ext cx="963025" cy="553998"/>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Tasa de graduación de cohortes</a:t>
            </a:r>
          </a:p>
        </p:txBody>
      </p:sp>
      <p:sp>
        <p:nvSpPr>
          <p:cNvPr id="7" name="Equals 6" descr="Equivale a">
            <a:extLst>
              <a:ext uri="{FF2B5EF4-FFF2-40B4-BE49-F238E27FC236}">
                <a16:creationId xmlns:a16="http://schemas.microsoft.com/office/drawing/2014/main" id="{FE61DE25-462A-4E9D-A99A-206684963B0E}"/>
              </a:ext>
            </a:extLst>
          </p:cNvPr>
          <p:cNvSpPr/>
          <p:nvPr/>
        </p:nvSpPr>
        <p:spPr>
          <a:xfrm>
            <a:off x="1715485" y="3397250"/>
            <a:ext cx="231112" cy="252413"/>
          </a:xfrm>
          <a:prstGeom prst="mathEqual">
            <a:avLst>
              <a:gd name="adj1" fmla="val 11553"/>
              <a:gd name="adj2" fmla="val 11760"/>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9" name="Text box_6380524123959099444">
            <a:extLst>
              <a:ext uri="{FF2B5EF4-FFF2-40B4-BE49-F238E27FC236}">
                <a16:creationId xmlns:a16="http://schemas.microsoft.com/office/drawing/2014/main" id="{6F3B56D2-466C-4C89-807F-F060CBFCDAE8}"/>
              </a:ext>
            </a:extLst>
          </p:cNvPr>
          <p:cNvSpPr/>
          <p:nvPr>
            <p:custDataLst>
              <p:tags r:id="rId2"/>
            </p:custDataLst>
          </p:nvPr>
        </p:nvSpPr>
        <p:spPr>
          <a:xfrm>
            <a:off x="2897745" y="3330575"/>
            <a:ext cx="2088371" cy="138113"/>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(cantidad de estudiantes graduados)</a:t>
            </a:r>
          </a:p>
        </p:txBody>
      </p:sp>
      <p:cxnSp>
        <p:nvCxnSpPr>
          <p:cNvPr id="11" name="Straight Connector 10" descr="Dividido por">
            <a:extLst>
              <a:ext uri="{FF2B5EF4-FFF2-40B4-BE49-F238E27FC236}">
                <a16:creationId xmlns:a16="http://schemas.microsoft.com/office/drawing/2014/main" id="{BB5C5AE0-9BE3-464C-8AB5-1025CFCF46FF}"/>
              </a:ext>
            </a:extLst>
          </p:cNvPr>
          <p:cNvCxnSpPr>
            <a:cxnSpLocks/>
          </p:cNvCxnSpPr>
          <p:nvPr/>
        </p:nvCxnSpPr>
        <p:spPr>
          <a:xfrm>
            <a:off x="2119853" y="3535363"/>
            <a:ext cx="3425622" cy="0"/>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44" name="Text box_6380524123959099444">
            <a:extLst>
              <a:ext uri="{FF2B5EF4-FFF2-40B4-BE49-F238E27FC236}">
                <a16:creationId xmlns:a16="http://schemas.microsoft.com/office/drawing/2014/main" id="{290626D8-7843-4E2B-8D0C-E9A2772B6548}"/>
              </a:ext>
            </a:extLst>
          </p:cNvPr>
          <p:cNvSpPr/>
          <p:nvPr>
            <p:custDataLst>
              <p:tags r:id="rId3"/>
            </p:custDataLst>
          </p:nvPr>
        </p:nvSpPr>
        <p:spPr>
          <a:xfrm>
            <a:off x="2036302" y="3551260"/>
            <a:ext cx="3570786" cy="392415"/>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50" b="0" i="0" u="none" strike="noStrike" kern="1200" cap="none" spc="0" normalizeH="0" baseline="0" noProof="0" dirty="0">
                <a:ln>
                  <a:noFill/>
                </a:ln>
                <a:solidFill>
                  <a:srgbClr val="2E2E38"/>
                </a:solidFill>
                <a:effectLst/>
                <a:uLnTx/>
                <a:uFillTx/>
                <a:latin typeface="EYInterstate Light"/>
                <a:ea typeface="+mn-ea"/>
                <a:cs typeface="+mn-cs"/>
              </a:rPr>
              <a:t>(cantidad de estudiantes en cohorte al comienzo del 9</a:t>
            </a:r>
            <a:r>
              <a:rPr kumimoji="0" lang="x-none" sz="850" b="0" i="0" u="none" strike="noStrike" kern="1200" cap="none" spc="0" normalizeH="0" baseline="30000" noProof="0" dirty="0">
                <a:ln>
                  <a:noFill/>
                </a:ln>
                <a:solidFill>
                  <a:srgbClr val="2E2E38"/>
                </a:solidFill>
                <a:effectLst/>
                <a:uLnTx/>
                <a:uFillTx/>
                <a:latin typeface="EYInterstate Light"/>
                <a:ea typeface="+mn-ea"/>
                <a:cs typeface="+mn-cs"/>
              </a:rPr>
              <a:t>°</a:t>
            </a:r>
            <a:r>
              <a:rPr kumimoji="0" lang="x-none" sz="850" b="0" i="0" u="none" strike="noStrike" kern="1200" cap="none" spc="0" normalizeH="0" baseline="0" noProof="0" dirty="0">
                <a:ln>
                  <a:noFill/>
                </a:ln>
                <a:solidFill>
                  <a:srgbClr val="2E2E38"/>
                </a:solidFill>
                <a:effectLst/>
                <a:uLnTx/>
                <a:uFillTx/>
                <a:latin typeface="EYInterstate Light"/>
                <a:ea typeface="+mn-ea"/>
                <a:cs typeface="+mn-cs"/>
              </a:rPr>
              <a:t> grado) + (nuevas inscripciones después de esa fecha hasta la graduación: (bajas de estudiantes por política estatal)</a:t>
            </a:r>
          </a:p>
        </p:txBody>
      </p:sp>
      <p:sp>
        <p:nvSpPr>
          <p:cNvPr id="10" name="TextBox 9">
            <a:extLst>
              <a:ext uri="{FF2B5EF4-FFF2-40B4-BE49-F238E27FC236}">
                <a16:creationId xmlns:a16="http://schemas.microsoft.com/office/drawing/2014/main" id="{648B938A-ACC1-4E20-859F-1C53915E5FC4}"/>
              </a:ext>
            </a:extLst>
          </p:cNvPr>
          <p:cNvSpPr txBox="1"/>
          <p:nvPr/>
        </p:nvSpPr>
        <p:spPr>
          <a:xfrm>
            <a:off x="764476" y="4085922"/>
            <a:ext cx="4426360" cy="2057999"/>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100"/>
              </a:spcBef>
              <a:spcAft>
                <a:spcPts val="100"/>
              </a:spcAft>
              <a:buClrTx/>
              <a:buSzPct val="75000"/>
              <a:buFontTx/>
              <a:buNone/>
              <a:tabLst/>
              <a:defRPr/>
            </a:pPr>
            <a:r>
              <a:rPr kumimoji="0" lang="x-none" sz="1050" b="1" i="0" u="none" strike="noStrike" kern="1200" cap="none" spc="0" normalizeH="0" baseline="0" noProof="0" dirty="0">
                <a:ln>
                  <a:noFill/>
                </a:ln>
                <a:solidFill>
                  <a:srgbClr val="2E2E38"/>
                </a:solidFill>
                <a:effectLst/>
                <a:uLnTx/>
                <a:uFillTx/>
                <a:latin typeface="EYInterstate Light"/>
                <a:ea typeface="+mn-ea"/>
                <a:cs typeface="+mn-cs"/>
              </a:rPr>
              <a:t>Política:</a:t>
            </a:r>
          </a:p>
          <a:p>
            <a:pPr marL="126000" marR="0" lvl="0" indent="-126000" algn="l" defTabSz="914400" rtl="0" eaLnBrk="1" fontAlgn="auto" latinLnBrk="0" hangingPunct="1">
              <a:lnSpc>
                <a:spcPct val="100000"/>
              </a:lnSpc>
              <a:spcBef>
                <a:spcPts val="100"/>
              </a:spcBef>
              <a:spcAft>
                <a:spcPts val="120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a:ea typeface="+mn-ea"/>
                <a:cs typeface="+mn-cs"/>
              </a:rPr>
              <a:t>DESE recopila datos de inscripción y egreso de BPS tres veces </a:t>
            </a:r>
            <a:br>
              <a:rPr kumimoji="0" lang="en-US" sz="1050" b="0" i="0" u="none" strike="noStrike" kern="1200" cap="none" spc="0" normalizeH="0" baseline="0" noProof="0" dirty="0">
                <a:ln>
                  <a:noFill/>
                </a:ln>
                <a:solidFill>
                  <a:srgbClr val="2E2E38"/>
                </a:solidFill>
                <a:effectLst/>
                <a:uLnTx/>
                <a:uFillTx/>
                <a:latin typeface="EYInterstate Light"/>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a:ea typeface="+mn-ea"/>
                <a:cs typeface="+mn-cs"/>
              </a:rPr>
              <a:t>al año a través de transferencias formales de datos a nivel de alumnos, certificadas por el distrito</a:t>
            </a:r>
            <a:r>
              <a:rPr kumimoji="0" lang="en-US" sz="1050" b="0" i="0"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Tx/>
              <a:buNone/>
              <a:tabLst/>
              <a:defRPr/>
            </a:pPr>
            <a:r>
              <a:rPr kumimoji="0" lang="x-none" sz="1050" b="1" i="0" u="none" strike="noStrike" kern="1200" cap="none" spc="0" normalizeH="0" baseline="0" noProof="0" dirty="0">
                <a:ln>
                  <a:noFill/>
                </a:ln>
                <a:solidFill>
                  <a:srgbClr val="2E2E38"/>
                </a:solidFill>
                <a:effectLst/>
                <a:uLnTx/>
                <a:uFillTx/>
                <a:latin typeface="EYInterstate Light"/>
                <a:ea typeface="+mn-ea"/>
                <a:cs typeface="+mn-cs"/>
              </a:rPr>
              <a:t>Metodología de análisis: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a:ea typeface="+mn-ea"/>
                <a:cs typeface="+mn-cs"/>
              </a:rPr>
              <a:t>Se realizaron entrevistas con la Oficina de Datos y Rendición de cuentas de BPS, la Oficina de Participación de BPS y con el personal escolar en las escuelas de muestras responsables de los informes</a:t>
            </a:r>
            <a:r>
              <a:rPr kumimoji="0" lang="en-US" sz="1050" b="0" i="0"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a:ea typeface="+mn-ea"/>
                <a:cs typeface="+mn-cs"/>
              </a:rPr>
              <a:t>Se analizaron las entradas de datos de baja y la documentación de apoyo para </a:t>
            </a:r>
            <a:r>
              <a:rPr kumimoji="0" lang="es-ES" sz="1050" b="0" i="0" u="none" strike="noStrike" kern="1200" cap="none" spc="0" normalizeH="0" baseline="0" noProof="0" dirty="0">
                <a:ln>
                  <a:noFill/>
                </a:ln>
                <a:solidFill>
                  <a:srgbClr val="2E2E38"/>
                </a:solidFill>
                <a:effectLst/>
                <a:uLnTx/>
                <a:uFillTx/>
                <a:latin typeface="EYInterstate Light"/>
                <a:ea typeface="+mn-ea"/>
                <a:cs typeface="+mn-cs"/>
              </a:rPr>
              <a:t>la cohorte de graduación de la escuela secundaria de BPS del año escolar 2021.</a:t>
            </a:r>
            <a:r>
              <a:rPr kumimoji="0" lang="x-none" sz="1050" b="0" i="0" u="none" strike="noStrike" kern="1200" cap="none" spc="0" normalizeH="0" baseline="30000" noProof="0" dirty="0">
                <a:ln>
                  <a:noFill/>
                </a:ln>
                <a:solidFill>
                  <a:srgbClr val="2E2E38"/>
                </a:solidFill>
                <a:effectLst/>
                <a:uLnTx/>
                <a:uFillTx/>
                <a:latin typeface="EYInterstate Light"/>
                <a:ea typeface="+mn-ea"/>
                <a:cs typeface="+mn-cs"/>
              </a:rPr>
              <a:t>2</a:t>
            </a:r>
            <a:endParaRPr kumimoji="0" lang="en-US" sz="1050" b="0" i="0" u="none" strike="noStrike" kern="1200" cap="none" spc="0" normalizeH="0" noProof="0" dirty="0">
              <a:ln>
                <a:noFill/>
              </a:ln>
              <a:solidFill>
                <a:srgbClr val="2E2E38"/>
              </a:solidFill>
              <a:effectLst/>
              <a:uLnTx/>
              <a:uFillTx/>
              <a:latin typeface="EYInterstate Light"/>
              <a:ea typeface="+mn-ea"/>
              <a:cs typeface="+mn-cs"/>
            </a:endParaRPr>
          </a:p>
        </p:txBody>
      </p:sp>
      <p:sp>
        <p:nvSpPr>
          <p:cNvPr id="121" name="Arrow: Left-Right 120">
            <a:extLst>
              <a:ext uri="{FF2B5EF4-FFF2-40B4-BE49-F238E27FC236}">
                <a16:creationId xmlns:a16="http://schemas.microsoft.com/office/drawing/2014/main" id="{FB58984F-DFAC-4419-8C4F-28B973F81DF2}"/>
              </a:ext>
            </a:extLst>
          </p:cNvPr>
          <p:cNvSpPr/>
          <p:nvPr/>
        </p:nvSpPr>
        <p:spPr>
          <a:xfrm>
            <a:off x="7384803" y="1200150"/>
            <a:ext cx="3477120"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Proceso de análisis de datos de bajas</a:t>
            </a: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stCxn id="121" idx="4"/>
            <a:endCxn id="121" idx="6"/>
          </p:cNvCxnSpPr>
          <p:nvPr/>
        </p:nvCxnSpPr>
        <p:spPr>
          <a:xfrm>
            <a:off x="7384803" y="1457325"/>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a:xfrm>
            <a:off x="7022990" y="1631950"/>
            <a:ext cx="4768676" cy="1257300"/>
          </a:xfrm>
        </p:spPr>
        <p:txBody>
          <a:bodyPr/>
          <a:lstStyle/>
          <a:p>
            <a:pPr marL="126000" indent="-126000">
              <a:lnSpc>
                <a:spcPct val="95000"/>
              </a:lnSpc>
              <a:spcBef>
                <a:spcPts val="100"/>
              </a:spcBef>
              <a:spcAft>
                <a:spcPts val="100"/>
              </a:spcAft>
              <a:buClrTx/>
              <a:buSzPct val="75000"/>
              <a:buFont typeface="Wingdings 3" panose="05040102010807070707" pitchFamily="18" charset="2"/>
              <a:buChar char=""/>
            </a:pPr>
            <a:r>
              <a:rPr lang="x-none" sz="1100" dirty="0"/>
              <a:t>DESE proporcionó una población de 406 bajas de la cohorte de graduación de la escuela secundaria de BPS del año escolar 2021</a:t>
            </a:r>
            <a:r>
              <a:rPr lang="en-US" sz="1100" dirty="0"/>
              <a:t>.</a:t>
            </a:r>
            <a:endParaRPr lang="x-none" sz="1100" dirty="0"/>
          </a:p>
          <a:p>
            <a:pPr marL="126000" indent="-126000">
              <a:lnSpc>
                <a:spcPct val="95000"/>
              </a:lnSpc>
              <a:spcBef>
                <a:spcPts val="100"/>
              </a:spcBef>
              <a:spcAft>
                <a:spcPts val="100"/>
              </a:spcAft>
              <a:buClrTx/>
              <a:buSzPct val="75000"/>
              <a:buFont typeface="Wingdings 3" panose="05040102010807070707" pitchFamily="18" charset="2"/>
              <a:buChar char=""/>
            </a:pPr>
            <a:r>
              <a:rPr lang="x-none" sz="1100" dirty="0"/>
              <a:t>Se seleccionó una muestra aleatoria de 100 bajas de BPS de una población de 406 bajas</a:t>
            </a:r>
            <a:r>
              <a:rPr lang="x-none" sz="1100" baseline="30000" dirty="0"/>
              <a:t>2</a:t>
            </a:r>
            <a:r>
              <a:rPr lang="en-US" sz="1100" dirty="0"/>
              <a:t>.</a:t>
            </a:r>
          </a:p>
          <a:p>
            <a:pPr marL="126000" indent="-126000">
              <a:lnSpc>
                <a:spcPct val="95000"/>
              </a:lnSpc>
              <a:spcBef>
                <a:spcPts val="100"/>
              </a:spcBef>
              <a:spcAft>
                <a:spcPts val="100"/>
              </a:spcAft>
              <a:buClrTx/>
              <a:buSzPct val="75000"/>
              <a:buFont typeface="Wingdings 3" panose="05040102010807070707" pitchFamily="18" charset="2"/>
              <a:buChar char=""/>
            </a:pPr>
            <a:r>
              <a:rPr lang="x-none" sz="1100" dirty="0"/>
              <a:t>Cada entrada seleccionada se evaluó si tenía la documentación de baja adecuada registrada en Aspen (SIS de BPS), en función en las políticas de bajas de BPS publicadas</a:t>
            </a:r>
            <a:r>
              <a:rPr lang="en-US" sz="1100" dirty="0"/>
              <a:t>.</a:t>
            </a:r>
            <a:endParaRPr lang="x-none" sz="1100" dirty="0"/>
          </a:p>
        </p:txBody>
      </p:sp>
      <p:sp>
        <p:nvSpPr>
          <p:cNvPr id="16" name="Arrow: Left-Right 15">
            <a:extLst>
              <a:ext uri="{FF2B5EF4-FFF2-40B4-BE49-F238E27FC236}">
                <a16:creationId xmlns:a16="http://schemas.microsoft.com/office/drawing/2014/main" id="{9CA42499-A16A-4A78-8D06-0608A7557B31}"/>
              </a:ext>
            </a:extLst>
          </p:cNvPr>
          <p:cNvSpPr/>
          <p:nvPr/>
        </p:nvSpPr>
        <p:spPr>
          <a:xfrm>
            <a:off x="7384803" y="3016250"/>
            <a:ext cx="3477120"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Resultados de muestra de datos de bajas</a:t>
            </a: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18" name="Straight Connector 17">
            <a:extLst>
              <a:ext uri="{FF2B5EF4-FFF2-40B4-BE49-F238E27FC236}">
                <a16:creationId xmlns:a16="http://schemas.microsoft.com/office/drawing/2014/main" id="{7450D5EA-E251-40A6-B7CB-D6FD1FF282AE}"/>
              </a:ext>
              <a:ext uri="{C183D7F6-B498-43B3-948B-1728B52AA6E4}">
                <adec:decorative xmlns:adec="http://schemas.microsoft.com/office/drawing/2017/decorative" val="1"/>
              </a:ext>
            </a:extLst>
          </p:cNvPr>
          <p:cNvCxnSpPr>
            <a:stCxn id="16" idx="4"/>
            <a:endCxn id="16" idx="6"/>
          </p:cNvCxnSpPr>
          <p:nvPr/>
        </p:nvCxnSpPr>
        <p:spPr>
          <a:xfrm>
            <a:off x="7384803" y="3273425"/>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4" name="Group 23" descr="Consulte la sección de notas para ver la descripción del gráfico &quot;Resultados de muestra de datos de bajas&quot;">
            <a:extLst>
              <a:ext uri="{FF2B5EF4-FFF2-40B4-BE49-F238E27FC236}">
                <a16:creationId xmlns:a16="http://schemas.microsoft.com/office/drawing/2014/main" id="{DC642B38-0D6F-46C1-85F5-B768C8E2D8BC}"/>
              </a:ext>
            </a:extLst>
          </p:cNvPr>
          <p:cNvGrpSpPr/>
          <p:nvPr/>
        </p:nvGrpSpPr>
        <p:grpSpPr>
          <a:xfrm>
            <a:off x="7827323" y="3397250"/>
            <a:ext cx="3289856" cy="2672333"/>
            <a:chOff x="7839075" y="3405833"/>
            <a:chExt cx="3289856" cy="2672333"/>
          </a:xfrm>
        </p:grpSpPr>
        <p:graphicFrame>
          <p:nvGraphicFramePr>
            <p:cNvPr id="46" name="Chart 45">
              <a:extLst>
                <a:ext uri="{FF2B5EF4-FFF2-40B4-BE49-F238E27FC236}">
                  <a16:creationId xmlns:a16="http://schemas.microsoft.com/office/drawing/2014/main" id="{38B77608-B72E-4260-8A69-47EDEC9683A2}"/>
                </a:ext>
                <a:ext uri="{C183D7F6-B498-43B3-948B-1728B52AA6E4}">
                  <adec:decorative xmlns:adec="http://schemas.microsoft.com/office/drawing/2017/decorative" val="1"/>
                </a:ext>
              </a:extLst>
            </p:cNvPr>
            <p:cNvGraphicFramePr/>
            <p:nvPr>
              <p:custDataLst>
                <p:tags r:id="rId4"/>
              </p:custDataLst>
            </p:nvPr>
          </p:nvGraphicFramePr>
          <p:xfrm>
            <a:off x="7839075" y="3502025"/>
            <a:ext cx="2279650" cy="2303463"/>
          </p:xfrm>
          <a:graphic>
            <a:graphicData uri="http://schemas.openxmlformats.org/drawingml/2006/chart">
              <c:chart xmlns:c="http://schemas.openxmlformats.org/drawingml/2006/chart" xmlns:r="http://schemas.openxmlformats.org/officeDocument/2006/relationships" r:id="rId11"/>
            </a:graphicData>
          </a:graphic>
        </p:graphicFrame>
        <p:sp>
          <p:nvSpPr>
            <p:cNvPr id="13" name="TextBox 12">
              <a:extLst>
                <a:ext uri="{FF2B5EF4-FFF2-40B4-BE49-F238E27FC236}">
                  <a16:creationId xmlns:a16="http://schemas.microsoft.com/office/drawing/2014/main" id="{E4DDFCC1-8946-49D3-9393-975AB9DCA538}"/>
                </a:ext>
              </a:extLst>
            </p:cNvPr>
            <p:cNvSpPr txBox="1"/>
            <p:nvPr/>
          </p:nvSpPr>
          <p:spPr>
            <a:xfrm>
              <a:off x="9012268" y="3405833"/>
              <a:ext cx="469900"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n=100</a:t>
              </a:r>
              <a:endParaRPr kumimoji="0" lang="en-IN"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45" name="TextBox 44">
              <a:extLst>
                <a:ext uri="{FF2B5EF4-FFF2-40B4-BE49-F238E27FC236}">
                  <a16:creationId xmlns:a16="http://schemas.microsoft.com/office/drawing/2014/main" id="{2BB48800-07F7-4312-9E93-8B76116F715F}"/>
                </a:ext>
              </a:extLst>
            </p:cNvPr>
            <p:cNvSpPr txBox="1"/>
            <p:nvPr/>
          </p:nvSpPr>
          <p:spPr>
            <a:xfrm>
              <a:off x="9139268" y="5217090"/>
              <a:ext cx="215900" cy="179833"/>
            </a:xfrm>
            <a:prstGeom prst="rect">
              <a:avLst/>
            </a:prstGeom>
            <a:solidFill>
              <a:srgbClr val="C0C0C0"/>
            </a:solid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3</a:t>
              </a:r>
              <a:r>
                <a:rPr kumimoji="0" lang="en-US" sz="1100" b="0" i="0" u="none" strike="noStrike" kern="1200" cap="none" spc="0" normalizeH="0" baseline="0" noProof="0">
                  <a:ln>
                    <a:noFill/>
                  </a:ln>
                  <a:solidFill>
                    <a:srgbClr val="2E2E38"/>
                  </a:solidFill>
                  <a:effectLst/>
                  <a:uLnTx/>
                  <a:uFillTx/>
                  <a:latin typeface="EYInterstate Light"/>
                  <a:ea typeface="+mn-ea"/>
                  <a:cs typeface="+mn-cs"/>
                </a:rPr>
                <a:t> </a:t>
              </a:r>
              <a:r>
                <a:rPr kumimoji="0" lang="x-none" sz="1100" b="0" i="0" u="none" strike="noStrike" kern="1200" cap="none" spc="0" normalizeH="0" baseline="0" noProof="0">
                  <a:ln>
                    <a:noFill/>
                  </a:ln>
                  <a:solidFill>
                    <a:srgbClr val="2E2E38"/>
                  </a:solidFill>
                  <a:effectLst/>
                  <a:uLnTx/>
                  <a:uFillTx/>
                  <a:latin typeface="EYInterstate Light"/>
                  <a:ea typeface="+mn-ea"/>
                  <a:cs typeface="+mn-cs"/>
                </a:rPr>
                <a:t>%</a:t>
              </a:r>
              <a:endParaRPr kumimoji="0" lang="en-IN"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7" name="TextBox 46">
              <a:extLst>
                <a:ext uri="{FF2B5EF4-FFF2-40B4-BE49-F238E27FC236}">
                  <a16:creationId xmlns:a16="http://schemas.microsoft.com/office/drawing/2014/main" id="{C357C245-6CF5-4AF2-AA75-514AC34399D5}"/>
                </a:ext>
              </a:extLst>
            </p:cNvPr>
            <p:cNvSpPr txBox="1"/>
            <p:nvPr/>
          </p:nvSpPr>
          <p:spPr>
            <a:xfrm>
              <a:off x="8603993" y="5702679"/>
              <a:ext cx="1241425" cy="375487"/>
            </a:xfrm>
            <a:prstGeom prst="rect">
              <a:avLst/>
            </a:prstGeom>
            <a:noFill/>
          </p:spPr>
          <p:txBody>
            <a:bodyPr wrap="square" lIns="0" tIns="36576" rIns="0" bIns="0" rtlCol="0">
              <a:spAutoFit/>
            </a:bodyPr>
            <a:lstStyle/>
            <a:p>
              <a:pPr lvl="0" algn="ctr">
                <a:spcAft>
                  <a:spcPts val="600"/>
                </a:spcAft>
                <a:buClr>
                  <a:srgbClr val="27ACAA"/>
                </a:buClr>
                <a:buSzPct val="70000"/>
                <a:defRPr/>
              </a:pPr>
              <a:r>
                <a:rPr lang="en-IN" altLang="en-US" sz="1100" dirty="0">
                  <a:solidFill>
                    <a:srgbClr val="2E2E38"/>
                  </a:solidFill>
                </a:rPr>
                <a:t>¿Se </a:t>
              </a:r>
              <a:r>
                <a:rPr lang="en-IN" altLang="en-US" sz="1100" dirty="0" err="1">
                  <a:solidFill>
                    <a:srgbClr val="2E2E38"/>
                  </a:solidFill>
                </a:rPr>
                <a:t>documentó</a:t>
              </a:r>
              <a:r>
                <a:rPr lang="en-IN" altLang="en-US" sz="1100" dirty="0">
                  <a:solidFill>
                    <a:srgbClr val="2E2E38"/>
                  </a:solidFill>
                </a:rPr>
                <a:t> </a:t>
              </a:r>
              <a:br>
                <a:rPr lang="en-IN" altLang="en-US" sz="1100" dirty="0">
                  <a:solidFill>
                    <a:srgbClr val="2E2E38"/>
                  </a:solidFill>
                </a:rPr>
              </a:br>
              <a:r>
                <a:rPr lang="en-IN" altLang="en-US" sz="1100" dirty="0">
                  <a:solidFill>
                    <a:srgbClr val="2E2E38"/>
                  </a:solidFill>
                </a:rPr>
                <a:t>la </a:t>
              </a:r>
              <a:r>
                <a:rPr lang="en-IN" altLang="en-US" sz="1100" dirty="0" err="1">
                  <a:solidFill>
                    <a:srgbClr val="2E2E38"/>
                  </a:solidFill>
                </a:rPr>
                <a:t>baja</a:t>
              </a:r>
              <a:r>
                <a:rPr lang="en-IN" altLang="en-US" sz="1100" dirty="0">
                  <a:solidFill>
                    <a:srgbClr val="2E2E38"/>
                  </a:solidFill>
                </a:rPr>
                <a:t>?</a:t>
              </a:r>
              <a:endParaRPr kumimoji="0" lang="en-IN"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30" name="Rectangle 229">
              <a:extLst>
                <a:ext uri="{FF2B5EF4-FFF2-40B4-BE49-F238E27FC236}">
                  <a16:creationId xmlns:a16="http://schemas.microsoft.com/office/drawing/2014/main" id="{A7F4F11B-00AE-4DC7-BB4B-A63CF2B95CF1}"/>
                </a:ext>
                <a:ext uri="{C183D7F6-B498-43B3-948B-1728B52AA6E4}">
                  <adec:decorative xmlns:adec="http://schemas.microsoft.com/office/drawing/2017/decorative" val="1"/>
                </a:ext>
              </a:extLst>
            </p:cNvPr>
            <p:cNvSpPr/>
            <p:nvPr>
              <p:custDataLst>
                <p:tags r:id="rId5"/>
              </p:custDataLst>
            </p:nvPr>
          </p:nvSpPr>
          <p:spPr bwMode="auto">
            <a:xfrm>
              <a:off x="10091738" y="3740150"/>
              <a:ext cx="196850" cy="147638"/>
            </a:xfrm>
            <a:prstGeom prst="rect">
              <a:avLst/>
            </a:prstGeom>
            <a:solidFill>
              <a:schemeClr val="accent1"/>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9" name="TextBox 48">
              <a:extLst>
                <a:ext uri="{FF2B5EF4-FFF2-40B4-BE49-F238E27FC236}">
                  <a16:creationId xmlns:a16="http://schemas.microsoft.com/office/drawing/2014/main" id="{9E9904C0-B164-4D77-AE92-066A4DC186D5}"/>
                </a:ext>
              </a:extLst>
            </p:cNvPr>
            <p:cNvSpPr txBox="1"/>
            <p:nvPr/>
          </p:nvSpPr>
          <p:spPr>
            <a:xfrm>
              <a:off x="10338691" y="3720207"/>
              <a:ext cx="317500"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Sí</a:t>
              </a:r>
              <a:endParaRPr kumimoji="0" lang="en-IN"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7" name="Rectangle 16">
              <a:extLst>
                <a:ext uri="{FF2B5EF4-FFF2-40B4-BE49-F238E27FC236}">
                  <a16:creationId xmlns:a16="http://schemas.microsoft.com/office/drawing/2014/main" id="{2A59D2AC-3608-4FA9-8E39-4FC06ADE2BA8}"/>
                </a:ext>
                <a:ext uri="{C183D7F6-B498-43B3-948B-1728B52AA6E4}">
                  <adec:decorative xmlns:adec="http://schemas.microsoft.com/office/drawing/2017/decorative" val="1"/>
                </a:ext>
              </a:extLst>
            </p:cNvPr>
            <p:cNvSpPr/>
            <p:nvPr>
              <p:custDataLst>
                <p:tags r:id="rId6"/>
              </p:custDataLst>
            </p:nvPr>
          </p:nvSpPr>
          <p:spPr bwMode="auto">
            <a:xfrm>
              <a:off x="10091738" y="3959225"/>
              <a:ext cx="196850" cy="147638"/>
            </a:xfrm>
            <a:prstGeom prst="rect">
              <a:avLst/>
            </a:prstGeom>
            <a:solidFill>
              <a:srgbClr val="C0C0C0"/>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51" name="TextBox 50">
              <a:extLst>
                <a:ext uri="{FF2B5EF4-FFF2-40B4-BE49-F238E27FC236}">
                  <a16:creationId xmlns:a16="http://schemas.microsoft.com/office/drawing/2014/main" id="{B30C3473-EF6F-40D5-BA95-8775D4C34F36}"/>
                </a:ext>
              </a:extLst>
            </p:cNvPr>
            <p:cNvSpPr txBox="1"/>
            <p:nvPr/>
          </p:nvSpPr>
          <p:spPr>
            <a:xfrm>
              <a:off x="10342161" y="3941543"/>
              <a:ext cx="786770"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Insuficiente</a:t>
              </a:r>
              <a:endParaRPr kumimoji="0" lang="en-IN"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31" name="Rectangle 230">
              <a:extLst>
                <a:ext uri="{FF2B5EF4-FFF2-40B4-BE49-F238E27FC236}">
                  <a16:creationId xmlns:a16="http://schemas.microsoft.com/office/drawing/2014/main" id="{4F65FFA1-6A6E-4B30-980D-CBEBC76B3B42}"/>
                </a:ext>
                <a:ext uri="{C183D7F6-B498-43B3-948B-1728B52AA6E4}">
                  <adec:decorative xmlns:adec="http://schemas.microsoft.com/office/drawing/2017/decorative" val="1"/>
                </a:ext>
              </a:extLst>
            </p:cNvPr>
            <p:cNvSpPr/>
            <p:nvPr>
              <p:custDataLst>
                <p:tags r:id="rId7"/>
              </p:custDataLst>
            </p:nvPr>
          </p:nvSpPr>
          <p:spPr bwMode="auto">
            <a:xfrm>
              <a:off x="10091738" y="4178300"/>
              <a:ext cx="196850" cy="147638"/>
            </a:xfrm>
            <a:prstGeom prst="rect">
              <a:avLst/>
            </a:prstGeom>
            <a:solidFill>
              <a:schemeClr val="accent5"/>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52" name="TextBox 51">
              <a:extLst>
                <a:ext uri="{FF2B5EF4-FFF2-40B4-BE49-F238E27FC236}">
                  <a16:creationId xmlns:a16="http://schemas.microsoft.com/office/drawing/2014/main" id="{B3C13F25-0A8B-4361-9EDA-79D72E99E088}"/>
                </a:ext>
              </a:extLst>
            </p:cNvPr>
            <p:cNvSpPr txBox="1"/>
            <p:nvPr/>
          </p:nvSpPr>
          <p:spPr>
            <a:xfrm>
              <a:off x="10337374" y="4160403"/>
              <a:ext cx="196850"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No</a:t>
              </a:r>
              <a:endParaRPr kumimoji="0" lang="en-IN"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56" name="Callout_63804724569756622312">
              <a:extLst>
                <a:ext uri="{FF2B5EF4-FFF2-40B4-BE49-F238E27FC236}">
                  <a16:creationId xmlns:a16="http://schemas.microsoft.com/office/drawing/2014/main" id="{C86D4FE9-EFE1-417F-8D19-FB9544A681B3}"/>
                </a:ext>
              </a:extLst>
            </p:cNvPr>
            <p:cNvSpPr/>
            <p:nvPr>
              <p:custDataLst>
                <p:tags r:id="rId8"/>
              </p:custDataLst>
            </p:nvPr>
          </p:nvSpPr>
          <p:spPr>
            <a:xfrm>
              <a:off x="9948856" y="4638675"/>
              <a:ext cx="1108423" cy="792163"/>
            </a:xfrm>
            <a:prstGeom prst="wedgeRectCallout">
              <a:avLst>
                <a:gd name="adj1" fmla="val -67548"/>
                <a:gd name="adj2" fmla="val 45517"/>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dirty="0">
                  <a:ln>
                    <a:noFill/>
                  </a:ln>
                  <a:solidFill>
                    <a:srgbClr val="2E2E38"/>
                  </a:solidFill>
                  <a:effectLst/>
                  <a:uLnTx/>
                  <a:uFillTx/>
                  <a:latin typeface="EYInterstate Light"/>
                  <a:ea typeface="+mn-ea"/>
                  <a:cs typeface="+mn-cs"/>
                </a:rPr>
                <a:t>De las 100 bajas muestreadas, solo 17 tenían documentación suficiente</a:t>
              </a:r>
            </a:p>
          </p:txBody>
        </p:sp>
      </p:grpSp>
      <p:sp>
        <p:nvSpPr>
          <p:cNvPr id="43" name="footnote_63804743492822175122" descr="Nota al pie">
            <a:extLst>
              <a:ext uri="{FF2B5EF4-FFF2-40B4-BE49-F238E27FC236}">
                <a16:creationId xmlns:a16="http://schemas.microsoft.com/office/drawing/2014/main" id="{D1047E1C-9F8E-46BF-99ED-BF7CB8BFEB8A}"/>
              </a:ext>
            </a:extLst>
          </p:cNvPr>
          <p:cNvSpPr txBox="1"/>
          <p:nvPr/>
        </p:nvSpPr>
        <p:spPr>
          <a:xfrm>
            <a:off x="562291" y="6011418"/>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El análisis de las tasas de graduación de cohortes no estaba en el alcance de este </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P</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royecto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12" action="ppaction://hlinksldjump"/>
              </a:rPr>
              <a:t>apéndice</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para obtener información sobre la metodología y las estadísticas de muestreo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40" name="source_63804743468530966221" descr="Fuente">
            <a:extLst>
              <a:ext uri="{FF2B5EF4-FFF2-40B4-BE49-F238E27FC236}">
                <a16:creationId xmlns:a16="http://schemas.microsoft.com/office/drawing/2014/main" id="{9FA9129F-3C7F-43E9-A144-C80F4C3F7586}"/>
              </a:ext>
            </a:extLst>
          </p:cNvPr>
          <p:cNvSpPr txBox="1"/>
          <p:nvPr/>
        </p:nvSpPr>
        <p:spPr>
          <a:xfrm>
            <a:off x="628968" y="6460259"/>
            <a:ext cx="2696953"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Datos de población de bajas del DESE: cohorte de graduación de 202</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1</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entrevistas de EY, DESE, BPS y entrevistas escolares; políticas de BPS y el DESE</a:t>
            </a:r>
          </a:p>
        </p:txBody>
      </p:sp>
      <p:sp>
        <p:nvSpPr>
          <p:cNvPr id="53" name="TextBox 52">
            <a:extLst>
              <a:ext uri="{FF2B5EF4-FFF2-40B4-BE49-F238E27FC236}">
                <a16:creationId xmlns:a16="http://schemas.microsoft.com/office/drawing/2014/main" id="{59164213-7C13-4173-A849-C462E84318E6}"/>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dirty="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dirty="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dirty="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dirty="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0725400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es-419"/>
              <a:t>Observaciones detalladas de dominio y oportunidades </a:t>
            </a:r>
            <a:br>
              <a:rPr/>
            </a:br>
            <a:r>
              <a:rPr lang="x-none" sz="1500"/>
              <a:t>La inscripción de los estudiantes tenía políticas y procedimientos claros, pero un análisis limitado de los datos del distrito de BPS</a:t>
            </a:r>
            <a:endParaRPr lang="en-IN" sz="1500">
              <a:solidFill>
                <a:srgbClr val="FF0000"/>
              </a:solidFill>
            </a:endParaRPr>
          </a:p>
        </p:txBody>
      </p:sp>
      <p:sp>
        <p:nvSpPr>
          <p:cNvPr id="24" name="Rectangle 23">
            <a:extLst>
              <a:ext uri="{FF2B5EF4-FFF2-40B4-BE49-F238E27FC236}">
                <a16:creationId xmlns:a16="http://schemas.microsoft.com/office/drawing/2014/main" id="{812A8B6D-6A38-4BB2-90AD-1EF23D4C9340}"/>
              </a:ext>
            </a:extLst>
          </p:cNvPr>
          <p:cNvSpPr/>
          <p:nvPr/>
        </p:nvSpPr>
        <p:spPr>
          <a:xfrm>
            <a:off x="8962089" y="60277"/>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57" name="Text box_6380524123959099444">
            <a:extLst>
              <a:ext uri="{FF2B5EF4-FFF2-40B4-BE49-F238E27FC236}">
                <a16:creationId xmlns:a16="http://schemas.microsoft.com/office/drawing/2014/main" id="{BDD464A6-555D-4F80-9930-54305150E0AA}"/>
              </a:ext>
            </a:extLst>
          </p:cNvPr>
          <p:cNvSpPr/>
          <p:nvPr>
            <p:custDataLst>
              <p:tags r:id="rId1"/>
            </p:custDataLst>
          </p:nvPr>
        </p:nvSpPr>
        <p:spPr>
          <a:xfrm>
            <a:off x="9884508" y="980829"/>
            <a:ext cx="820769" cy="21544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2a. Inscripción</a:t>
            </a:r>
          </a:p>
        </p:txBody>
      </p:sp>
      <p:sp>
        <p:nvSpPr>
          <p:cNvPr id="58" name="Text box_6380524123959099444">
            <a:extLst>
              <a:ext uri="{FF2B5EF4-FFF2-40B4-BE49-F238E27FC236}">
                <a16:creationId xmlns:a16="http://schemas.microsoft.com/office/drawing/2014/main" id="{BB9101E7-2260-4530-8FCB-B3BC8B30A2BB}"/>
              </a:ext>
              <a:ext uri="{C183D7F6-B498-43B3-948B-1728B52AA6E4}">
                <adec:decorative xmlns:adec="http://schemas.microsoft.com/office/drawing/2017/decorative" val="1"/>
              </a:ext>
            </a:extLst>
          </p:cNvPr>
          <p:cNvSpPr/>
          <p:nvPr>
            <p:custDataLst>
              <p:tags r:id="rId2"/>
            </p:custDataLst>
          </p:nvPr>
        </p:nvSpPr>
        <p:spPr>
          <a:xfrm>
            <a:off x="10768541" y="980829"/>
            <a:ext cx="820769"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2b. Egreso</a:t>
            </a:r>
          </a:p>
        </p:txBody>
      </p:sp>
      <p:sp>
        <p:nvSpPr>
          <p:cNvPr id="41" name="Arrow: Left-Right 40">
            <a:extLst>
              <a:ext uri="{FF2B5EF4-FFF2-40B4-BE49-F238E27FC236}">
                <a16:creationId xmlns:a16="http://schemas.microsoft.com/office/drawing/2014/main" id="{A807AD59-54D4-4238-8AF5-30A6642D687C}"/>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 inscripción de estudiantes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2" name="Straight Connector 41">
            <a:extLst>
              <a:ext uri="{FF2B5EF4-FFF2-40B4-BE49-F238E27FC236}">
                <a16:creationId xmlns:a16="http://schemas.microsoft.com/office/drawing/2014/main" id="{61A07C44-4DB3-4871-8ADE-9FD3F09C6BD4}"/>
              </a:ext>
              <a:ext uri="{C183D7F6-B498-43B3-948B-1728B52AA6E4}">
                <adec:decorative xmlns:adec="http://schemas.microsoft.com/office/drawing/2017/decorative" val="1"/>
              </a:ext>
            </a:extLst>
          </p:cNvPr>
          <p:cNvCxnSpPr>
            <a:stCxn id="41" idx="4"/>
            <a:endCxn id="41"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4" name="Table 6380412381335984473">
            <a:extLst>
              <a:ext uri="{FF2B5EF4-FFF2-40B4-BE49-F238E27FC236}">
                <a16:creationId xmlns:a16="http://schemas.microsoft.com/office/drawing/2014/main" id="{3F4C799E-07C7-4210-A789-D7011CE115E7}"/>
              </a:ext>
            </a:extLst>
          </p:cNvPr>
          <p:cNvGraphicFramePr>
            <a:graphicFrameLocks noGrp="1"/>
          </p:cNvGraphicFramePr>
          <p:nvPr>
            <p:extLst>
              <p:ext uri="{D42A27DB-BD31-4B8C-83A1-F6EECF244321}">
                <p14:modId xmlns:p14="http://schemas.microsoft.com/office/powerpoint/2010/main" val="199596949"/>
              </p:ext>
            </p:extLst>
          </p:nvPr>
        </p:nvGraphicFramePr>
        <p:xfrm>
          <a:off x="603381" y="1523847"/>
          <a:ext cx="10985052" cy="4339890"/>
        </p:xfrm>
        <a:graphic>
          <a:graphicData uri="http://schemas.openxmlformats.org/drawingml/2006/table">
            <a:tbl>
              <a:tblPr firstRow="1" bandRow="1">
                <a:tableStyleId>{5C22544A-7EE6-4342-B048-85BDC9FD1C3A}</a:tableStyleId>
              </a:tblPr>
              <a:tblGrid>
                <a:gridCol w="3372716">
                  <a:extLst>
                    <a:ext uri="{9D8B030D-6E8A-4147-A177-3AD203B41FA5}">
                      <a16:colId xmlns:a16="http://schemas.microsoft.com/office/drawing/2014/main" val="1000314679"/>
                    </a:ext>
                  </a:extLst>
                </a:gridCol>
                <a:gridCol w="828983">
                  <a:extLst>
                    <a:ext uri="{9D8B030D-6E8A-4147-A177-3AD203B41FA5}">
                      <a16:colId xmlns:a16="http://schemas.microsoft.com/office/drawing/2014/main" val="2181447210"/>
                    </a:ext>
                  </a:extLst>
                </a:gridCol>
                <a:gridCol w="3576918">
                  <a:extLst>
                    <a:ext uri="{9D8B030D-6E8A-4147-A177-3AD203B41FA5}">
                      <a16:colId xmlns:a16="http://schemas.microsoft.com/office/drawing/2014/main" val="3299172009"/>
                    </a:ext>
                  </a:extLst>
                </a:gridCol>
                <a:gridCol w="3206435">
                  <a:extLst>
                    <a:ext uri="{9D8B030D-6E8A-4147-A177-3AD203B41FA5}">
                      <a16:colId xmlns:a16="http://schemas.microsoft.com/office/drawing/2014/main" val="850559032"/>
                    </a:ext>
                  </a:extLst>
                </a:gridCol>
              </a:tblGrid>
              <a:tr h="152002">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719376">
                <a:tc>
                  <a:txBody>
                    <a:bodyPr/>
                    <a:lstStyle/>
                    <a:p>
                      <a:pPr marL="0" indent="-126000" algn="l">
                        <a:lnSpc>
                          <a:spcPct val="95000"/>
                        </a:lnSpc>
                        <a:buClr>
                          <a:srgbClr val="1A9AFA"/>
                        </a:buClr>
                        <a:buSzPct val="75000"/>
                        <a:buFontTx/>
                        <a:buNone/>
                      </a:pPr>
                      <a:r>
                        <a:rPr lang="x-none" sz="950" b="1" spc="-10">
                          <a:solidFill>
                            <a:schemeClr val="bg1"/>
                          </a:solidFill>
                          <a:latin typeface="+mj-lt"/>
                        </a:rPr>
                        <a:t>Política</a:t>
                      </a:r>
                      <a:r>
                        <a:rPr lang="x-none" sz="950" b="0" spc="-10">
                          <a:solidFill>
                            <a:schemeClr val="bg1"/>
                          </a:solidFill>
                          <a:latin typeface="+mj-lt"/>
                        </a:rPr>
                        <a:t>: </a:t>
                      </a:r>
                      <a:r>
                        <a:rPr lang="x-none" sz="950" b="0" i="1" spc="-10">
                          <a:solidFill>
                            <a:schemeClr val="bg1"/>
                          </a:solidFill>
                          <a:latin typeface="+mj-lt"/>
                        </a:rPr>
                        <a:t>¿</a:t>
                      </a:r>
                      <a:r>
                        <a:rPr lang="en-US" sz="950" b="0" i="1" spc="-10">
                          <a:solidFill>
                            <a:schemeClr val="bg1"/>
                          </a:solidFill>
                          <a:latin typeface="+mj-lt"/>
                        </a:rPr>
                        <a:t>e</a:t>
                      </a:r>
                      <a:r>
                        <a:rPr lang="x-none" sz="950" b="0" i="1" spc="-10">
                          <a:solidFill>
                            <a:schemeClr val="bg1"/>
                          </a:solidFill>
                          <a:latin typeface="+mj-lt"/>
                        </a:rPr>
                        <a:t>xiste una política formal para la inscripción o el egreso de los estudiantes?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Tx/>
                        <a:buSzPct val="75000"/>
                        <a:buFont typeface="Wingdings 3" panose="05040102010807070707" pitchFamily="18" charset="2"/>
                        <a:buNone/>
                        <a:tabLst/>
                        <a:defRPr/>
                      </a:pPr>
                      <a:r>
                        <a:rPr kumimoji="0" lang="x-none" sz="950" b="0" i="0" u="none" strike="noStrike" kern="1200" cap="none" spc="-10" normalizeH="0" baseline="0">
                          <a:ln>
                            <a:noFill/>
                          </a:ln>
                          <a:solidFill>
                            <a:srgbClr val="2E2E38"/>
                          </a:solidFill>
                          <a:effectLst/>
                          <a:uLnTx/>
                          <a:uFillTx/>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En la actualidad, no existe una política que requiera que los Centros de Bienvenida de BPS carguen en Aspen las transcripciones de los estudiantes que han recibido. </a:t>
                      </a:r>
                      <a:br>
                        <a:rPr kumimoji="0" lang="en-US" sz="950" b="0" i="0" u="none" strike="noStrike" kern="1200" cap="none" spc="-10" normalizeH="0" baseline="0" noProof="0">
                          <a:ln>
                            <a:noFill/>
                          </a:ln>
                          <a:solidFill>
                            <a:srgbClr val="2E2E38"/>
                          </a:solidFill>
                          <a:effectLst/>
                          <a:uLnTx/>
                          <a:uFillTx/>
                          <a:latin typeface="+mn-lt"/>
                          <a:ea typeface="+mn-ea"/>
                          <a:cs typeface="+mn-cs"/>
                        </a:rPr>
                      </a:br>
                      <a:r>
                        <a:rPr kumimoji="0" lang="x-none" sz="950" b="0" i="0" u="none" strike="noStrike" kern="1200" cap="none" spc="-10" normalizeH="0" baseline="0" noProof="0">
                          <a:ln>
                            <a:noFill/>
                          </a:ln>
                          <a:solidFill>
                            <a:srgbClr val="2E2E38"/>
                          </a:solidFill>
                          <a:effectLst/>
                          <a:uLnTx/>
                          <a:uFillTx/>
                          <a:latin typeface="+mn-lt"/>
                          <a:ea typeface="+mn-ea"/>
                          <a:cs typeface="+mn-cs"/>
                        </a:rPr>
                        <a:t>Es posible que las escuelas no tengan toda la información disponible en cuanto a los antecedentes educativos de un estudiante cuando este se transfiere a una escuela</a:t>
                      </a:r>
                      <a:r>
                        <a:rPr kumimoji="0" lang="en-US" sz="950" b="0" i="0" u="none" strike="noStrike" kern="1200" cap="none" spc="-10" normalizeH="0" baseline="0" noProof="0">
                          <a:ln>
                            <a:noFill/>
                          </a:ln>
                          <a:solidFill>
                            <a:srgbClr val="2E2E38"/>
                          </a:solidFill>
                          <a:effectLst/>
                          <a:uLnTx/>
                          <a:uFillTx/>
                          <a:latin typeface="+mn-lt"/>
                          <a:ea typeface="+mn-ea"/>
                          <a:cs typeface="+mn-cs"/>
                        </a:rPr>
                        <a:t>.</a:t>
                      </a:r>
                      <a:endParaRPr kumimoji="0" lang="x-none" sz="950" b="0" i="0" u="none" strike="noStrike" kern="1200" cap="none" spc="-1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Implementar una política y procedimiento que requiera que el Centro de Bienvenida de BPS o los especialistas en registro carguen en Aspen cualquier transcripción de estudiantes entrantes que reciban al momento del registro</a:t>
                      </a:r>
                      <a:r>
                        <a:rPr kumimoji="0" lang="en-US" sz="950" b="0" i="0" u="none" strike="noStrike" kern="1200" cap="none" spc="-10" normalizeH="0" baseline="0" noProof="0">
                          <a:ln>
                            <a:noFill/>
                          </a:ln>
                          <a:solidFill>
                            <a:srgbClr val="2E2E38"/>
                          </a:solidFill>
                          <a:effectLst/>
                          <a:uLnTx/>
                          <a:uFillTx/>
                          <a:latin typeface="+mn-lt"/>
                          <a:ea typeface="+mn-ea"/>
                          <a:cs typeface="+mn-cs"/>
                        </a:rPr>
                        <a:t>.</a:t>
                      </a:r>
                      <a:endParaRPr kumimoji="0" lang="x-none" sz="950" b="0" i="0" u="none" strike="noStrike" kern="1200" cap="none" spc="-1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445805">
                <a:tc>
                  <a:txBody>
                    <a:bodyPr/>
                    <a:lstStyle/>
                    <a:p>
                      <a:pPr marL="0" indent="-126000" algn="l">
                        <a:lnSpc>
                          <a:spcPct val="95000"/>
                        </a:lnSpc>
                        <a:buClr>
                          <a:srgbClr val="1A9AFA"/>
                        </a:buClr>
                        <a:buSzPct val="75000"/>
                        <a:buFontTx/>
                        <a:buNone/>
                      </a:pPr>
                      <a:r>
                        <a:rPr lang="x-none" sz="950" b="1" spc="-10">
                          <a:solidFill>
                            <a:schemeClr val="bg1"/>
                          </a:solidFill>
                          <a:latin typeface="+mj-lt"/>
                        </a:rPr>
                        <a:t>Procedimientos: </a:t>
                      </a:r>
                      <a:r>
                        <a:rPr lang="x-none" sz="950" i="1" kern="1200" spc="-10">
                          <a:solidFill>
                            <a:schemeClr val="bg2"/>
                          </a:solidFill>
                          <a:latin typeface="+mn-lt"/>
                          <a:ea typeface="+mn-ea"/>
                          <a:cs typeface="+mn-cs"/>
                        </a:rPr>
                        <a:t>¿</a:t>
                      </a:r>
                      <a:r>
                        <a:rPr lang="en-US" sz="950" i="1" kern="1200" spc="-10">
                          <a:solidFill>
                            <a:schemeClr val="bg2"/>
                          </a:solidFill>
                          <a:latin typeface="+mn-lt"/>
                          <a:ea typeface="+mn-ea"/>
                          <a:cs typeface="+mn-cs"/>
                        </a:rPr>
                        <a:t>e</a:t>
                      </a:r>
                      <a:r>
                        <a:rPr lang="x-none" sz="950" i="1" kern="1200" spc="-10">
                          <a:solidFill>
                            <a:schemeClr val="bg2"/>
                          </a:solidFill>
                          <a:latin typeface="+mn-lt"/>
                          <a:ea typeface="+mn-ea"/>
                          <a:cs typeface="+mn-cs"/>
                        </a:rPr>
                        <a:t>xiste un procedimiento uniforme estandarizado en todo el distrito que se esté utilizando para implementar la política?</a:t>
                      </a:r>
                      <a:endParaRPr lang="en-US" sz="950" b="1" spc="-1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kumimoji="0" lang="x-none" sz="950" b="0" i="0" u="none" strike="noStrike" kern="1200" cap="none" spc="-10" normalizeH="0" baseline="0" noProof="0">
                          <a:ln>
                            <a:noFill/>
                          </a:ln>
                          <a:solidFill>
                            <a:srgbClr val="2E2E38"/>
                          </a:solidFill>
                          <a:effectLst/>
                          <a:uLnTx/>
                          <a:uFillTx/>
                          <a:latin typeface="EYInterstate Ligh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a:solidFill>
                            <a:srgbClr val="2E2E38"/>
                          </a:solidFill>
                          <a:latin typeface="+mj-lt"/>
                          <a:ea typeface="+mn-ea"/>
                          <a:cs typeface="+mn-cs"/>
                        </a:rPr>
                        <a:t>Se siguen procedimientos constantes a nivel de distrito en todas las escuelas que dan como resultado informes de datos oportunos, precisos y uniformes</a:t>
                      </a:r>
                      <a:r>
                        <a:rPr lang="en-US" sz="950" b="0" kern="1200" spc="-10">
                          <a:solidFill>
                            <a:srgbClr val="2E2E38"/>
                          </a:solidFill>
                          <a:latin typeface="+mj-lt"/>
                          <a:ea typeface="+mn-ea"/>
                          <a:cs typeface="+mn-cs"/>
                        </a:rPr>
                        <a:t>.</a:t>
                      </a:r>
                      <a:endParaRPr lang="x-none" sz="950" b="0" kern="1200" spc="-1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26000" indent="-126000" algn="l">
                        <a:lnSpc>
                          <a:spcPct val="95000"/>
                        </a:lnSpc>
                        <a:buClrTx/>
                        <a:buSzPct val="75000"/>
                        <a:buFont typeface="Wingdings 3" panose="05040102010807070707" pitchFamily="18" charset="2"/>
                        <a:buChar char=""/>
                      </a:pPr>
                      <a:r>
                        <a:rPr lang="x-none" sz="950" b="0" spc="-10">
                          <a:solidFill>
                            <a:srgbClr val="2E2E38"/>
                          </a:solidFill>
                          <a:latin typeface="+mj-lt"/>
                        </a:rPr>
                        <a:t>No se identificaron oportunidades</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178413595"/>
                  </a:ext>
                </a:extLst>
              </a:tr>
              <a:tr h="445804">
                <a:tc>
                  <a:txBody>
                    <a:bodyPr/>
                    <a:lstStyle/>
                    <a:p>
                      <a:pPr marL="0" indent="-126000" algn="l">
                        <a:lnSpc>
                          <a:spcPct val="95000"/>
                        </a:lnSpc>
                        <a:buClr>
                          <a:srgbClr val="1A9AFA"/>
                        </a:buClr>
                        <a:buSzPct val="75000"/>
                        <a:buFontTx/>
                        <a:buNone/>
                      </a:pPr>
                      <a:r>
                        <a:rPr lang="x-none" sz="950" b="1" spc="-10">
                          <a:solidFill>
                            <a:schemeClr val="bg1"/>
                          </a:solidFill>
                          <a:latin typeface="+mj-lt"/>
                        </a:rPr>
                        <a:t>Roles y responsabilidades: </a:t>
                      </a:r>
                      <a:r>
                        <a:rPr kumimoji="0" lang="x-none" sz="950" b="0" i="1" u="none" strike="noStrike" kern="1200" cap="none" spc="-10" normalizeH="0" baseline="0" noProof="0">
                          <a:ln>
                            <a:noFill/>
                          </a:ln>
                          <a:solidFill>
                            <a:srgbClr val="000000"/>
                          </a:solidFill>
                          <a:effectLst/>
                          <a:uLnTx/>
                          <a:uFillTx/>
                          <a:latin typeface="EYInterstate Light" panose="02000506000000020004" pitchFamily="2" charset="0"/>
                          <a:ea typeface="+mn-ea"/>
                          <a:cs typeface="+mn-cs"/>
                        </a:rPr>
                        <a:t>¿</a:t>
                      </a:r>
                      <a:r>
                        <a:rPr kumimoji="0" lang="en-US" sz="950" b="0" i="1" u="none" strike="noStrike" kern="1200" cap="none" spc="-10" normalizeH="0" baseline="0" noProof="0">
                          <a:ln>
                            <a:noFill/>
                          </a:ln>
                          <a:solidFill>
                            <a:srgbClr val="000000"/>
                          </a:solidFill>
                          <a:effectLst/>
                          <a:uLnTx/>
                          <a:uFillTx/>
                          <a:latin typeface="EYInterstate Light" panose="02000506000000020004" pitchFamily="2" charset="0"/>
                          <a:ea typeface="+mn-ea"/>
                          <a:cs typeface="+mn-cs"/>
                        </a:rPr>
                        <a:t>e</a:t>
                      </a:r>
                      <a:r>
                        <a:rPr kumimoji="0" lang="x-none" sz="950" b="0" i="1" u="none" strike="noStrike" kern="1200" cap="none" spc="-1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950" b="0" spc="-1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a:solidFill>
                            <a:srgbClr val="2E2E38"/>
                          </a:solidFill>
                          <a:latin typeface="+mj-lt"/>
                          <a:ea typeface="+mn-ea"/>
                          <a:cs typeface="+mn-cs"/>
                        </a:rPr>
                        <a:t>Hay claridad sobre quién es el encargado de cada paso del proceso a nivel de escuela y distrito</a:t>
                      </a:r>
                      <a:r>
                        <a:rPr lang="en-US" sz="950" b="0" kern="1200" spc="-10">
                          <a:solidFill>
                            <a:srgbClr val="2E2E38"/>
                          </a:solidFill>
                          <a:latin typeface="+mj-lt"/>
                          <a:ea typeface="+mn-ea"/>
                          <a:cs typeface="+mn-cs"/>
                        </a:rPr>
                        <a:t>.</a:t>
                      </a:r>
                      <a:endParaRPr lang="x-none" sz="950" b="0" kern="1200" spc="-1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26000" indent="-126000" algn="l">
                        <a:lnSpc>
                          <a:spcPct val="95000"/>
                        </a:lnSpc>
                        <a:buClrTx/>
                        <a:buSzPct val="75000"/>
                        <a:buFont typeface="Wingdings 3" panose="05040102010807070707" pitchFamily="18" charset="2"/>
                        <a:buChar char=""/>
                      </a:pPr>
                      <a:r>
                        <a:rPr lang="x-none" sz="950" b="0" spc="-10">
                          <a:solidFill>
                            <a:srgbClr val="2E2E38"/>
                          </a:solidFill>
                          <a:latin typeface="+mj-lt"/>
                        </a:rPr>
                        <a:t>No se identificaron </a:t>
                      </a:r>
                      <a:r>
                        <a:rPr lang="x-none" sz="950" b="0" kern="1200" spc="-10">
                          <a:solidFill>
                            <a:srgbClr val="2E2E38"/>
                          </a:solidFill>
                          <a:latin typeface="+mn-lt"/>
                          <a:ea typeface="+mn-ea"/>
                          <a:cs typeface="+mn-cs"/>
                        </a:rPr>
                        <a:t>oportunidades</a:t>
                      </a:r>
                      <a:r>
                        <a:rPr lang="en-US" sz="950" b="0" kern="1200" spc="-10">
                          <a:solidFill>
                            <a:srgbClr val="2E2E38"/>
                          </a:solidFill>
                          <a:latin typeface="+mn-lt"/>
                          <a:ea typeface="+mn-ea"/>
                          <a:cs typeface="+mn-cs"/>
                        </a:rPr>
                        <a:t>.</a:t>
                      </a:r>
                      <a:endParaRPr lang="en-US"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471160277"/>
                  </a:ext>
                </a:extLst>
              </a:tr>
              <a:tr h="690919">
                <a:tc>
                  <a:txBody>
                    <a:bodyPr/>
                    <a:lstStyle/>
                    <a:p>
                      <a:pPr marL="0" indent="-126000" algn="l">
                        <a:lnSpc>
                          <a:spcPct val="95000"/>
                        </a:lnSpc>
                        <a:buClr>
                          <a:srgbClr val="1A9AFA"/>
                        </a:buClr>
                        <a:buSzPct val="75000"/>
                        <a:buFontTx/>
                        <a:buNone/>
                      </a:pPr>
                      <a:r>
                        <a:rPr lang="x-none" sz="950" b="1" spc="-10" dirty="0">
                          <a:solidFill>
                            <a:schemeClr val="bg1"/>
                          </a:solidFill>
                          <a:latin typeface="+mj-lt"/>
                        </a:rPr>
                        <a:t>Capacitación y comunicación:</a:t>
                      </a:r>
                      <a:r>
                        <a:rPr lang="x-none" sz="950" i="1" kern="1200" spc="-10" dirty="0">
                          <a:solidFill>
                            <a:schemeClr val="bg2"/>
                          </a:solidFill>
                          <a:latin typeface="+mn-lt"/>
                          <a:ea typeface="+mn-ea"/>
                          <a:cs typeface="+mn-cs"/>
                        </a:rPr>
                        <a:t> ¿</a:t>
                      </a:r>
                      <a:r>
                        <a:rPr lang="en-US" sz="950" i="1" kern="1200" spc="-10" dirty="0">
                          <a:solidFill>
                            <a:schemeClr val="bg2"/>
                          </a:solidFill>
                          <a:latin typeface="+mn-lt"/>
                          <a:ea typeface="+mn-ea"/>
                          <a:cs typeface="+mn-cs"/>
                        </a:rPr>
                        <a:t>s</a:t>
                      </a:r>
                      <a:r>
                        <a:rPr lang="x-none" sz="950" i="1" kern="1200" spc="-10" dirty="0">
                          <a:solidFill>
                            <a:schemeClr val="bg2"/>
                          </a:solidFill>
                          <a:latin typeface="+mn-lt"/>
                          <a:ea typeface="+mn-ea"/>
                          <a:cs typeface="+mn-cs"/>
                        </a:rPr>
                        <a:t>e capacita regularmente a los responsables de implementar las políticas y los procedimientos? ¿</a:t>
                      </a:r>
                      <a:r>
                        <a:rPr lang="en-US" sz="950" i="1" kern="1200" spc="-10" dirty="0">
                          <a:solidFill>
                            <a:schemeClr val="bg2"/>
                          </a:solidFill>
                          <a:latin typeface="+mn-lt"/>
                          <a:ea typeface="+mn-ea"/>
                          <a:cs typeface="+mn-cs"/>
                        </a:rPr>
                        <a:t>s</a:t>
                      </a:r>
                      <a:r>
                        <a:rPr lang="x-none" sz="950" i="1" kern="1200" spc="-10" dirty="0">
                          <a:solidFill>
                            <a:schemeClr val="bg2"/>
                          </a:solidFill>
                          <a:latin typeface="+mn-lt"/>
                          <a:ea typeface="+mn-ea"/>
                          <a:cs typeface="+mn-cs"/>
                        </a:rPr>
                        <a:t>e comunican bien las políticas y los procedimientos a quienes los implementan?</a:t>
                      </a:r>
                      <a:endParaRPr lang="en-US" sz="950" b="1" spc="-10" dirty="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a:solidFill>
                            <a:schemeClr val="bg1"/>
                          </a:solidFill>
                          <a:latin typeface="+mn-lt"/>
                          <a:ea typeface="+mn-ea"/>
                          <a:cs typeface="+mn-cs"/>
                        </a:rPr>
                        <a:t>La capacitación se realiza de forma regular para todo el personal pertinente y es necesaria para aquellos que son nuevos en los roles relevantes</a:t>
                      </a:r>
                      <a:r>
                        <a:rPr lang="en-US" sz="950" b="0" kern="1200" spc="-10">
                          <a:solidFill>
                            <a:schemeClr val="bg1"/>
                          </a:solidFill>
                          <a:latin typeface="+mn-lt"/>
                          <a:ea typeface="+mn-ea"/>
                          <a:cs typeface="+mn-cs"/>
                        </a:rPr>
                        <a:t>.</a:t>
                      </a:r>
                      <a:endParaRPr lang="x-none" sz="950" b="0" kern="1200" spc="-10">
                        <a:solidFill>
                          <a:schemeClr val="bg1"/>
                        </a:solidFill>
                        <a:latin typeface="+mn-lt"/>
                        <a:ea typeface="+mn-ea"/>
                        <a:cs typeface="+mn-cs"/>
                      </a:endParaRPr>
                    </a:p>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noProof="0">
                          <a:solidFill>
                            <a:srgbClr val="2E2E38"/>
                          </a:solidFill>
                          <a:latin typeface="+mj-lt"/>
                          <a:ea typeface="+mn-ea"/>
                          <a:cs typeface="+mn-cs"/>
                        </a:rPr>
                        <a:t>Las políticas actuales se comunican claramente de una manera que llega a todo el personal pertinente y son de fácil acceso y referencia</a:t>
                      </a:r>
                      <a:r>
                        <a:rPr lang="en-US" sz="950" b="0" kern="1200" spc="-10" noProof="0">
                          <a:solidFill>
                            <a:srgbClr val="2E2E38"/>
                          </a:solidFill>
                          <a:latin typeface="+mj-lt"/>
                          <a:ea typeface="+mn-ea"/>
                          <a:cs typeface="+mn-cs"/>
                        </a:rPr>
                        <a:t>.</a:t>
                      </a:r>
                      <a:endParaRPr lang="x-none" sz="950" b="0" kern="1200" spc="-10" noProof="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a:solidFill>
                            <a:srgbClr val="2E2E38"/>
                          </a:solidFill>
                          <a:latin typeface="+mn-lt"/>
                          <a:ea typeface="+mn-ea"/>
                          <a:cs typeface="+mn-cs"/>
                        </a:rPr>
                        <a:t>No se identificaron oportunidades</a:t>
                      </a:r>
                      <a:r>
                        <a:rPr lang="en-US" sz="950" b="0" kern="1200" spc="-10">
                          <a:solidFill>
                            <a:srgbClr val="2E2E38"/>
                          </a:solidFill>
                          <a:latin typeface="+mn-lt"/>
                          <a:ea typeface="+mn-ea"/>
                          <a:cs typeface="+mn-cs"/>
                        </a:rPr>
                        <a:t>.</a:t>
                      </a:r>
                      <a:endParaRPr lang="x-none" sz="950" b="0" kern="1200" spc="-10">
                        <a:solidFill>
                          <a:srgbClr val="2E2E38"/>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276226293"/>
                  </a:ext>
                </a:extLst>
              </a:tr>
              <a:tr h="552735">
                <a:tc>
                  <a:txBody>
                    <a:bodyPr/>
                    <a:lstStyle/>
                    <a:p>
                      <a:pPr marL="0" indent="-126000" algn="l">
                        <a:lnSpc>
                          <a:spcPct val="95000"/>
                        </a:lnSpc>
                        <a:buClr>
                          <a:srgbClr val="1A9AFA"/>
                        </a:buClr>
                        <a:buSzPct val="75000"/>
                        <a:buFontTx/>
                        <a:buNone/>
                      </a:pPr>
                      <a:r>
                        <a:rPr lang="x-none" sz="950" b="1" spc="-10">
                          <a:solidFill>
                            <a:schemeClr val="bg1"/>
                          </a:solidFill>
                          <a:latin typeface="+mj-lt"/>
                        </a:rPr>
                        <a:t>Herramientas y sistemas: </a:t>
                      </a:r>
                      <a:r>
                        <a:rPr lang="x-none" sz="950" i="1" kern="1200" spc="-10">
                          <a:solidFill>
                            <a:schemeClr val="bg2"/>
                          </a:solidFill>
                          <a:latin typeface="+mn-lt"/>
                          <a:ea typeface="+mn-ea"/>
                          <a:cs typeface="+mn-cs"/>
                        </a:rPr>
                        <a:t>¿</a:t>
                      </a:r>
                      <a:r>
                        <a:rPr lang="en-US" sz="950" i="1" kern="1200" spc="-10">
                          <a:solidFill>
                            <a:schemeClr val="bg2"/>
                          </a:solidFill>
                          <a:latin typeface="+mn-lt"/>
                          <a:ea typeface="+mn-ea"/>
                          <a:cs typeface="+mn-cs"/>
                        </a:rPr>
                        <a:t>l</a:t>
                      </a:r>
                      <a:r>
                        <a:rPr lang="x-none" sz="950" i="1" kern="1200" spc="-10">
                          <a:solidFill>
                            <a:schemeClr val="bg2"/>
                          </a:solidFill>
                          <a:latin typeface="+mn-lt"/>
                          <a:ea typeface="+mn-ea"/>
                          <a:cs typeface="+mn-cs"/>
                        </a:rPr>
                        <a:t>os participantes clave tienen las herramientas adecuadas para ayudarlos a ejecutar sus responsabilidades?</a:t>
                      </a:r>
                      <a:endParaRPr lang="en-US" sz="950" b="1" spc="-1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noProof="0">
                          <a:solidFill>
                            <a:srgbClr val="2E2E38"/>
                          </a:solidFill>
                          <a:latin typeface="+mj-lt"/>
                          <a:ea typeface="+mn-ea"/>
                          <a:cs typeface="+mn-cs"/>
                        </a:rPr>
                        <a:t>Las herramientas y las configuraciones del sistema respaldan las políticas y los procedimientos existentes</a:t>
                      </a:r>
                      <a:r>
                        <a:rPr lang="en-US" sz="950" b="0" kern="1200" spc="-10" noProof="0">
                          <a:solidFill>
                            <a:srgbClr val="2E2E38"/>
                          </a:solidFill>
                          <a:latin typeface="+mj-lt"/>
                          <a:ea typeface="+mn-ea"/>
                          <a:cs typeface="+mn-cs"/>
                        </a:rPr>
                        <a:t>.</a:t>
                      </a:r>
                      <a:endParaRPr lang="x-none" sz="950" b="0" kern="1200" spc="-10" noProof="0">
                        <a:solidFill>
                          <a:srgbClr val="2E2E38"/>
                        </a:solidFill>
                        <a:latin typeface="+mj-lt"/>
                        <a:ea typeface="+mn-ea"/>
                        <a:cs typeface="+mn-cs"/>
                      </a:endParaRPr>
                    </a:p>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noProof="0">
                          <a:solidFill>
                            <a:srgbClr val="2E2E38"/>
                          </a:solidFill>
                          <a:latin typeface="+mj-lt"/>
                          <a:ea typeface="+mn-ea"/>
                          <a:cs typeface="+mn-cs"/>
                        </a:rPr>
                        <a:t>El acceso al sistema se otorga adecuadamente para respaldar la entrada de datos precisa y oportuna</a:t>
                      </a:r>
                      <a:r>
                        <a:rPr lang="en-US" sz="950" b="0" kern="1200" spc="-10" noProof="0">
                          <a:solidFill>
                            <a:srgbClr val="2E2E38"/>
                          </a:solidFill>
                          <a:latin typeface="+mj-lt"/>
                          <a:ea typeface="+mn-ea"/>
                          <a:cs typeface="+mn-cs"/>
                        </a:rPr>
                        <a:t>.</a:t>
                      </a:r>
                      <a:endParaRPr lang="x-none" sz="950" b="0" kern="1200" spc="-10" noProof="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a:solidFill>
                            <a:srgbClr val="2E2E38"/>
                          </a:solidFill>
                          <a:latin typeface="+mn-lt"/>
                          <a:ea typeface="+mn-ea"/>
                          <a:cs typeface="+mn-cs"/>
                        </a:rPr>
                        <a:t>No se identificaron oportunidades</a:t>
                      </a:r>
                      <a:r>
                        <a:rPr lang="en-US" sz="950" b="0" kern="1200" spc="-10">
                          <a:solidFill>
                            <a:srgbClr val="2E2E38"/>
                          </a:solidFill>
                          <a:latin typeface="+mn-lt"/>
                          <a:ea typeface="+mn-ea"/>
                          <a:cs typeface="+mn-cs"/>
                        </a:rPr>
                        <a:t>.</a:t>
                      </a:r>
                      <a:endParaRPr lang="x-none" sz="950" b="0" kern="1200" spc="-10">
                        <a:solidFill>
                          <a:srgbClr val="2E2E38"/>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550332686"/>
                  </a:ext>
                </a:extLst>
              </a:tr>
              <a:tr h="698897">
                <a:tc>
                  <a:txBody>
                    <a:bodyPr/>
                    <a:lstStyle/>
                    <a:p>
                      <a:pPr marL="0" indent="-126000" algn="l">
                        <a:lnSpc>
                          <a:spcPct val="95000"/>
                        </a:lnSpc>
                        <a:buClr>
                          <a:srgbClr val="1A9AFA"/>
                        </a:buClr>
                        <a:buSzPct val="75000"/>
                        <a:buFontTx/>
                        <a:buNone/>
                      </a:pPr>
                      <a:r>
                        <a:rPr lang="x-none" sz="950" b="1" spc="-10">
                          <a:solidFill>
                            <a:schemeClr val="bg1"/>
                          </a:solidFill>
                          <a:latin typeface="+mj-lt"/>
                        </a:rPr>
                        <a:t>Supervisión y seguimiento: </a:t>
                      </a:r>
                      <a:r>
                        <a:rPr lang="x-none" sz="950" i="1" kern="1200" spc="-10">
                          <a:solidFill>
                            <a:schemeClr val="bg2"/>
                          </a:solidFill>
                          <a:latin typeface="+mn-lt"/>
                          <a:ea typeface="+mn-ea"/>
                          <a:cs typeface="+mn-cs"/>
                        </a:rPr>
                        <a:t>¿</a:t>
                      </a:r>
                      <a:r>
                        <a:rPr lang="en-US" sz="950" i="1" kern="1200" spc="-10">
                          <a:solidFill>
                            <a:schemeClr val="bg2"/>
                          </a:solidFill>
                          <a:latin typeface="+mn-lt"/>
                          <a:ea typeface="+mn-ea"/>
                          <a:cs typeface="+mn-cs"/>
                        </a:rPr>
                        <a:t>e</a:t>
                      </a:r>
                      <a:r>
                        <a:rPr lang="x-none" sz="950" i="1" kern="1200" spc="-10">
                          <a:solidFill>
                            <a:schemeClr val="bg2"/>
                          </a:solidFill>
                          <a:latin typeface="+mn-lt"/>
                          <a:ea typeface="+mn-ea"/>
                          <a:cs typeface="+mn-cs"/>
                        </a:rPr>
                        <a:t>xiste una supervisión adecuada del proceso, p. ej., validación de datos/documentación integrada en el proceso?</a:t>
                      </a:r>
                      <a:endParaRPr lang="en-US" sz="950" b="1" spc="-1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kumimoji="0" lang="x-none" sz="950" b="0" i="0" u="none" strike="noStrike" kern="1200" cap="none" spc="-10" normalizeH="0" baseline="0" noProof="0">
                          <a:ln>
                            <a:noFill/>
                          </a:ln>
                          <a:solidFill>
                            <a:srgbClr val="2E2E38"/>
                          </a:solidFill>
                          <a:effectLst/>
                          <a:uLnTx/>
                          <a:uFillTx/>
                          <a:latin typeface="EYInterstate Light"/>
                          <a:ea typeface="+mn-ea"/>
                          <a:cs typeface="+mn-cs"/>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kumimoji="0" lang="x-none" sz="950" b="0" i="0" u="none" strike="noStrike" kern="1200" cap="none" spc="-10" normalizeH="0" baseline="0" noProof="0">
                          <a:ln>
                            <a:noFill/>
                          </a:ln>
                          <a:solidFill>
                            <a:srgbClr val="2E2E38"/>
                          </a:solidFill>
                          <a:effectLst/>
                          <a:uLnTx/>
                          <a:uFillTx/>
                          <a:latin typeface="+mn-lt"/>
                          <a:ea typeface="+mn-ea"/>
                          <a:cs typeface="+mn-cs"/>
                        </a:rPr>
                        <a:t>No existe una política o requisito para que la oficina central de las BPS revise periódicamente los perfiles de Aspen del estudiante para su integridad y precisión. Esto puede resultar en que la información del estudiante en Aspen sea inexacta o esté incompleta, lo que se informa al DESE</a:t>
                      </a:r>
                      <a:r>
                        <a:rPr kumimoji="0" lang="en-US" sz="950" b="0" i="0" u="none" strike="noStrike" kern="1200" cap="none" spc="-10" normalizeH="0" baseline="0" noProof="0">
                          <a:ln>
                            <a:noFill/>
                          </a:ln>
                          <a:solidFill>
                            <a:srgbClr val="2E2E38"/>
                          </a:solidFill>
                          <a:effectLst/>
                          <a:uLnTx/>
                          <a:uFillTx/>
                          <a:latin typeface="+mn-lt"/>
                          <a:ea typeface="+mn-ea"/>
                          <a:cs typeface="+mn-cs"/>
                        </a:rPr>
                        <a:t>.</a:t>
                      </a:r>
                      <a:endParaRPr kumimoji="0" lang="x-none" sz="950" b="0" i="0" u="none" strike="noStrike" kern="1200" cap="none" spc="-1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5000"/>
                        </a:lnSpc>
                        <a:buClrTx/>
                        <a:buSzPct val="75000"/>
                        <a:buFont typeface="Wingdings 3" panose="05040102010807070707" pitchFamily="18" charset="2"/>
                        <a:buChar char=""/>
                      </a:pPr>
                      <a:r>
                        <a:rPr lang="x-none" sz="950" b="0" spc="-10">
                          <a:solidFill>
                            <a:srgbClr val="2E2E38"/>
                          </a:solidFill>
                          <a:latin typeface="+mj-lt"/>
                        </a:rPr>
                        <a:t>Actualizar políticas y procedimientos de inscripción de BPS para incluir validaciones de datos periódicos de la oficina central de las BPS (por ejemplo, el equipo central de BPS selecciona 100 perfiles de Aspen para verificar la precisión de la información anualmente)</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52352690"/>
                  </a:ext>
                </a:extLst>
              </a:tr>
              <a:tr h="375684">
                <a:tc>
                  <a:txBody>
                    <a:bodyPr/>
                    <a:lstStyle/>
                    <a:p>
                      <a:pPr marL="0" marR="0" lvl="0" indent="-126000" algn="l" defTabSz="914400" rtl="0" eaLnBrk="1" fontAlgn="auto" latinLnBrk="0" hangingPunct="1">
                        <a:lnSpc>
                          <a:spcPct val="95000"/>
                        </a:lnSpc>
                        <a:spcBef>
                          <a:spcPts val="0"/>
                        </a:spcBef>
                        <a:spcAft>
                          <a:spcPts val="0"/>
                        </a:spcAft>
                        <a:buClr>
                          <a:srgbClr val="1A9AFA"/>
                        </a:buClr>
                        <a:buSzPct val="75000"/>
                        <a:buFontTx/>
                        <a:buNone/>
                        <a:tabLst/>
                        <a:defRPr/>
                      </a:pPr>
                      <a:r>
                        <a:rPr lang="x-none" sz="950" b="1" spc="-10">
                          <a:solidFill>
                            <a:schemeClr val="bg1"/>
                          </a:solidFill>
                          <a:latin typeface="+mj-lt"/>
                        </a:rPr>
                        <a:t>Integridad y precisión de los datos: </a:t>
                      </a:r>
                      <a:r>
                        <a:rPr lang="x-none" sz="950" b="0" i="1" kern="1200" spc="-10">
                          <a:solidFill>
                            <a:srgbClr val="2E2E38"/>
                          </a:solidFill>
                          <a:latin typeface="+mn-lt"/>
                          <a:ea typeface="+mn-ea"/>
                          <a:cs typeface="+mn-cs"/>
                        </a:rPr>
                        <a:t>¿</a:t>
                      </a:r>
                      <a:r>
                        <a:rPr lang="en-US" sz="950" b="0" i="1" kern="1200" spc="-10">
                          <a:solidFill>
                            <a:srgbClr val="2E2E38"/>
                          </a:solidFill>
                          <a:latin typeface="+mn-lt"/>
                          <a:ea typeface="+mn-ea"/>
                          <a:cs typeface="+mn-cs"/>
                        </a:rPr>
                        <a:t>l</a:t>
                      </a:r>
                      <a:r>
                        <a:rPr lang="x-none" sz="950" b="0" i="1" kern="1200" spc="-10">
                          <a:solidFill>
                            <a:srgbClr val="2E2E38"/>
                          </a:solidFill>
                          <a:latin typeface="+mn-lt"/>
                          <a:ea typeface="+mn-ea"/>
                          <a:cs typeface="+mn-cs"/>
                        </a:rPr>
                        <a:t>os datos que se informan son completos 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95000"/>
                        </a:lnSpc>
                        <a:spcBef>
                          <a:spcPts val="0"/>
                        </a:spcBef>
                        <a:spcAft>
                          <a:spcPts val="0"/>
                        </a:spcAft>
                        <a:buClr>
                          <a:srgbClr val="1A9AFA"/>
                        </a:buClr>
                        <a:buSzPct val="75000"/>
                        <a:buFont typeface="Wingdings 3" panose="05040102010807070707" pitchFamily="18" charset="2"/>
                        <a:buNone/>
                        <a:tabLst/>
                        <a:defRPr/>
                      </a:pPr>
                      <a:r>
                        <a:rPr lang="x-none" sz="950" b="0" kern="1200" spc="-10">
                          <a:solidFill>
                            <a:srgbClr val="2E2E38"/>
                          </a:solidFill>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95000"/>
                        </a:lnSpc>
                        <a:spcBef>
                          <a:spcPts val="0"/>
                        </a:spcBef>
                        <a:spcAft>
                          <a:spcPts val="0"/>
                        </a:spcAft>
                        <a:buClrTx/>
                        <a:buSzPct val="75000"/>
                        <a:buFont typeface="Wingdings 3" panose="05040102010807070707" pitchFamily="18" charset="2"/>
                        <a:buChar char=""/>
                        <a:tabLst/>
                        <a:defRPr/>
                      </a:pPr>
                      <a:r>
                        <a:rPr lang="x-none" sz="950" b="0" kern="1200" spc="-10" noProof="0">
                          <a:solidFill>
                            <a:srgbClr val="2E2E38"/>
                          </a:solidFill>
                          <a:latin typeface="+mj-lt"/>
                          <a:ea typeface="+mn-ea"/>
                          <a:cs typeface="+mn-cs"/>
                        </a:rPr>
                        <a:t>La recopilación y el informe de datos proporciona un riesgo limitado de omisiones o entrada inexacta</a:t>
                      </a:r>
                      <a:r>
                        <a:rPr lang="en-US" sz="950" b="0" kern="1200" spc="-10" noProof="0">
                          <a:solidFill>
                            <a:srgbClr val="2E2E38"/>
                          </a:solidFill>
                          <a:latin typeface="+mj-lt"/>
                          <a:ea typeface="+mn-ea"/>
                          <a:cs typeface="+mn-cs"/>
                        </a:rPr>
                        <a:t>.</a:t>
                      </a:r>
                      <a:endParaRPr lang="x-none" sz="950" b="0" kern="1200" spc="-10" noProof="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26000" indent="-126000" algn="l">
                        <a:lnSpc>
                          <a:spcPct val="95000"/>
                        </a:lnSpc>
                        <a:buClrTx/>
                        <a:buSzPct val="75000"/>
                        <a:buFont typeface="Wingdings 3" panose="05040102010807070707" pitchFamily="18" charset="2"/>
                        <a:buChar char=""/>
                      </a:pPr>
                      <a:r>
                        <a:rPr lang="x-none" sz="950" b="0" spc="-10" dirty="0">
                          <a:solidFill>
                            <a:srgbClr val="2E2E38"/>
                          </a:solidFill>
                          <a:latin typeface="+mj-lt"/>
                        </a:rPr>
                        <a:t>No se identificaron </a:t>
                      </a:r>
                      <a:r>
                        <a:rPr lang="x-none" sz="950" b="0" kern="1200" spc="-10" dirty="0">
                          <a:solidFill>
                            <a:srgbClr val="2E2E38"/>
                          </a:solidFill>
                          <a:latin typeface="+mn-lt"/>
                          <a:ea typeface="+mn-ea"/>
                          <a:cs typeface="+mn-cs"/>
                        </a:rPr>
                        <a:t>oportunidades</a:t>
                      </a:r>
                      <a:r>
                        <a:rPr lang="en-US" sz="950" b="0" kern="1200" spc="-10" dirty="0">
                          <a:solidFill>
                            <a:srgbClr val="2E2E38"/>
                          </a:solidFill>
                          <a:latin typeface="+mn-lt"/>
                          <a:ea typeface="+mn-ea"/>
                          <a:cs typeface="+mn-cs"/>
                        </a:rPr>
                        <a:t>.</a:t>
                      </a:r>
                      <a:endParaRPr lang="en-US" sz="950" b="0" spc="-10" dirty="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924964670"/>
                  </a:ext>
                </a:extLst>
              </a:tr>
            </a:tbl>
          </a:graphicData>
        </a:graphic>
      </p:graphicFrame>
      <p:sp>
        <p:nvSpPr>
          <p:cNvPr id="15" name="footnote_63804743492822175122" descr="Nota al pie">
            <a:extLst>
              <a:ext uri="{FF2B5EF4-FFF2-40B4-BE49-F238E27FC236}">
                <a16:creationId xmlns:a16="http://schemas.microsoft.com/office/drawing/2014/main" id="{68E2338C-D4AD-4F2B-802C-C79E33D5CB2A}"/>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a:solidFill>
                  <a:srgbClr val="2E2E38"/>
                </a:solidFill>
                <a:latin typeface="EYInterstate Light"/>
                <a:cs typeface="Arial" panose="020B0604020202020204" pitchFamily="34" charset="0"/>
              </a:rPr>
              <a:t>Haga clic aquí para obtener un </a:t>
            </a:r>
            <a:r>
              <a:rPr lang="x-none" sz="800">
                <a:solidFill>
                  <a:srgbClr val="2E2E38"/>
                </a:solidFill>
                <a:latin typeface="EYInterstate Light"/>
                <a:cs typeface="Arial" panose="020B0604020202020204" pitchFamily="34" charset="0"/>
                <a:hlinkClick r:id="rId5" action="ppaction://hlinksldjump"/>
              </a:rPr>
              <a:t>Resumen ejecutivo: descripción general de las oportunidades</a:t>
            </a:r>
            <a:r>
              <a:rPr lang="en-US" sz="800">
                <a:solidFill>
                  <a:srgbClr val="2E2E38"/>
                </a:solidFill>
                <a:latin typeface="EYInterstate Light"/>
                <a:cs typeface="Arial" panose="020B0604020202020204" pitchFamily="34" charset="0"/>
              </a:rPr>
              <a:t>.</a:t>
            </a: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14" name="TextBox 13">
            <a:extLst>
              <a:ext uri="{FF2B5EF4-FFF2-40B4-BE49-F238E27FC236}">
                <a16:creationId xmlns:a16="http://schemas.microsoft.com/office/drawing/2014/main" id="{0088EEC8-AF37-4B51-8EB5-EDBDFC51B59D}"/>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6071698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 uri="{C183D7F6-B498-43B3-948B-1728B52AA6E4}">
                <adec:decorative xmlns:adec="http://schemas.microsoft.com/office/drawing/2017/decorative" val="0"/>
              </a:ext>
            </a:extLst>
          </p:cNvPr>
          <p:cNvSpPr>
            <a:spLocks noGrp="1"/>
          </p:cNvSpPr>
          <p:nvPr>
            <p:ph type="title"/>
          </p:nvPr>
        </p:nvSpPr>
        <p:spPr/>
        <p:txBody>
          <a:bodyPr vert="horz"/>
          <a:lstStyle/>
          <a:p>
            <a:r>
              <a:rPr lang="x-none"/>
              <a:t>Resumen ejecutivo (1/8)</a:t>
            </a:r>
            <a:br/>
            <a:endParaRPr lang="en-IN"/>
          </a:p>
        </p:txBody>
      </p:sp>
      <p:sp>
        <p:nvSpPr>
          <p:cNvPr id="10" name="Rectangle 9">
            <a:extLst>
              <a:ext uri="{FF2B5EF4-FFF2-40B4-BE49-F238E27FC236}">
                <a16:creationId xmlns:a16="http://schemas.microsoft.com/office/drawing/2014/main" id="{D879F9E1-BC31-4649-A4BA-9C5701A26C1C}"/>
              </a:ext>
            </a:extLst>
          </p:cNvPr>
          <p:cNvSpPr/>
          <p:nvPr/>
        </p:nvSpPr>
        <p:spPr>
          <a:xfrm>
            <a:off x="612777" y="1100145"/>
            <a:ext cx="1480457" cy="2228980"/>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500">
                <a:solidFill>
                  <a:schemeClr val="tx1"/>
                </a:solidFill>
              </a:rPr>
              <a:t>Abordaje de la evaluación</a:t>
            </a:r>
          </a:p>
        </p:txBody>
      </p: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a:xfrm>
            <a:off x="2187083" y="1100145"/>
            <a:ext cx="9436593" cy="2228981"/>
          </a:xfrm>
          <a:solidFill>
            <a:schemeClr val="tx1">
              <a:lumMod val="95000"/>
            </a:schemeClr>
          </a:solidFill>
        </p:spPr>
        <p:txBody>
          <a:bodyPr vert="horz" lIns="0" tIns="0" rIns="91440" bIns="0" rtlCol="0" anchor="ctr" anchorCtr="0">
            <a:noAutofit/>
          </a:bodyPr>
          <a:lstStyle/>
          <a:p>
            <a:pPr marL="126000" indent="-126000">
              <a:lnSpc>
                <a:spcPct val="95000"/>
              </a:lnSpc>
              <a:spcBef>
                <a:spcPts val="0"/>
              </a:spcBef>
              <a:buClrTx/>
              <a:buSzPct val="75000"/>
              <a:buFont typeface="Wingdings 3" panose="05040102010807070707" pitchFamily="18" charset="2"/>
              <a:buChar char=""/>
            </a:pPr>
            <a:r>
              <a:rPr lang="x-none" sz="1200"/>
              <a:t>Durante los últimos seis meses, </a:t>
            </a:r>
            <a:r>
              <a:rPr lang="x-none" sz="1200" b="1"/>
              <a:t>EY trabajó como consultor externo para el DESE y evaluó siete dominios de datos en las Escuelas Públicas de Boston</a:t>
            </a:r>
            <a:r>
              <a:rPr lang="x-none" sz="1200"/>
              <a:t>: inscripción y egreso de los estudiantes, participación en programas para estudiantes, </a:t>
            </a:r>
            <a:r>
              <a:rPr lang="en-IN" sz="1200" err="1"/>
              <a:t>restricciones</a:t>
            </a:r>
            <a:r>
              <a:rPr lang="x-none" sz="1200"/>
              <a:t> de los estudiantes, sanciones</a:t>
            </a:r>
            <a:r>
              <a:rPr lang="en-US" sz="1200"/>
              <a:t> </a:t>
            </a:r>
            <a:r>
              <a:rPr lang="x-none" sz="1200"/>
              <a:t>disciplinarias a los estudiantes, funcionamiento puntual del autobús matutino, quejas de las familias y asignación de los estudiantes</a:t>
            </a:r>
            <a:r>
              <a:rPr lang="en-US" sz="1200"/>
              <a:t>.</a:t>
            </a:r>
            <a:endParaRPr lang="x-none" sz="1200"/>
          </a:p>
          <a:p>
            <a:pPr marL="0" indent="0">
              <a:lnSpc>
                <a:spcPct val="90000"/>
              </a:lnSpc>
              <a:spcBef>
                <a:spcPts val="0"/>
              </a:spcBef>
              <a:buClrTx/>
              <a:buSzPct val="75000"/>
              <a:buNone/>
            </a:pPr>
            <a:endParaRPr lang="en-US" sz="1050"/>
          </a:p>
          <a:p>
            <a:pPr marL="126000" indent="-126000">
              <a:lnSpc>
                <a:spcPct val="95000"/>
              </a:lnSpc>
              <a:spcBef>
                <a:spcPts val="0"/>
              </a:spcBef>
              <a:buClrTx/>
              <a:buSzPct val="75000"/>
              <a:buFont typeface="Wingdings 3" panose="05040102010807070707" pitchFamily="18" charset="2"/>
              <a:buChar char=""/>
            </a:pPr>
            <a:r>
              <a:rPr lang="x-none" sz="1200"/>
              <a:t>Las etapas de la evaluación de datos se desarrollaron para (1) comprender el estado actual de los sistemas de datos y la generación de informes, (2) realizar un análisis de brechas, (3) elaborar y sintetizar observaciones y oportunidades identificadas en un informe preliminar, y (4) facilitar la participación de las partes interesadas pertinentes y analizar los materiales para elaborar un informe final</a:t>
            </a:r>
            <a:r>
              <a:rPr lang="en-US" sz="1200"/>
              <a:t>.</a:t>
            </a:r>
            <a:endParaRPr lang="x-none" sz="1200"/>
          </a:p>
          <a:p>
            <a:pPr marL="0" indent="0">
              <a:lnSpc>
                <a:spcPct val="90000"/>
              </a:lnSpc>
              <a:spcBef>
                <a:spcPts val="0"/>
              </a:spcBef>
              <a:buClrTx/>
              <a:buSzPct val="75000"/>
              <a:buNone/>
            </a:pPr>
            <a:endParaRPr lang="en-US" sz="1050"/>
          </a:p>
          <a:p>
            <a:pPr marL="126000" indent="-126000">
              <a:lnSpc>
                <a:spcPct val="95000"/>
              </a:lnSpc>
              <a:spcBef>
                <a:spcPts val="0"/>
              </a:spcBef>
              <a:buClrTx/>
              <a:buSzPct val="75000"/>
              <a:buFont typeface="Wingdings 3" panose="05040102010807070707" pitchFamily="18" charset="2"/>
              <a:buChar char=""/>
            </a:pPr>
            <a:r>
              <a:rPr lang="x-none" sz="1200"/>
              <a:t>Como parte de la evaluación, </a:t>
            </a:r>
            <a:r>
              <a:rPr lang="x-none" sz="1200" b="1"/>
              <a:t>EY entrevistó a 47 personas</a:t>
            </a:r>
            <a:r>
              <a:rPr lang="x-none" sz="1200"/>
              <a:t>, incluido el personal del MA DESE, el personal de la Oficina del Distrito de BPS y los docentes y administradores escolares de BPS, </a:t>
            </a:r>
            <a:r>
              <a:rPr lang="x-none" sz="1200" b="1"/>
              <a:t>y analizó datos provenientes de los sistemas de información del distrito y del estado</a:t>
            </a:r>
            <a:r>
              <a:rPr lang="en-US" sz="1200"/>
              <a:t>.</a:t>
            </a:r>
          </a:p>
        </p:txBody>
      </p:sp>
      <p:sp>
        <p:nvSpPr>
          <p:cNvPr id="13" name="Rectangle 12">
            <a:extLst>
              <a:ext uri="{FF2B5EF4-FFF2-40B4-BE49-F238E27FC236}">
                <a16:creationId xmlns:a16="http://schemas.microsoft.com/office/drawing/2014/main" id="{EBD0350A-CAA3-4DF8-97F6-CB895851F196}"/>
              </a:ext>
            </a:extLst>
          </p:cNvPr>
          <p:cNvSpPr/>
          <p:nvPr/>
        </p:nvSpPr>
        <p:spPr>
          <a:xfrm>
            <a:off x="612776" y="3451182"/>
            <a:ext cx="1480457" cy="2801537"/>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500">
                <a:solidFill>
                  <a:schemeClr val="tx1"/>
                </a:solidFill>
              </a:rPr>
              <a:t>Observaciones globales</a:t>
            </a:r>
          </a:p>
        </p:txBody>
      </p:sp>
      <p:sp>
        <p:nvSpPr>
          <p:cNvPr id="12" name="Content Placeholder 2">
            <a:extLst>
              <a:ext uri="{FF2B5EF4-FFF2-40B4-BE49-F238E27FC236}">
                <a16:creationId xmlns:a16="http://schemas.microsoft.com/office/drawing/2014/main" id="{726D11FB-B0EB-4A61-A98B-D2626E21FB31}"/>
              </a:ext>
            </a:extLst>
          </p:cNvPr>
          <p:cNvSpPr txBox="1">
            <a:spLocks/>
          </p:cNvSpPr>
          <p:nvPr/>
        </p:nvSpPr>
        <p:spPr>
          <a:xfrm>
            <a:off x="2187083" y="3451182"/>
            <a:ext cx="9436593" cy="2801537"/>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126000" indent="-126000">
              <a:spcBef>
                <a:spcPts val="0"/>
              </a:spcBef>
              <a:buClrTx/>
              <a:buSzPct val="75000"/>
              <a:buFont typeface="Wingdings 3" panose="05040102010807070707" pitchFamily="18" charset="2"/>
              <a:buChar char=""/>
            </a:pPr>
            <a:r>
              <a:rPr lang="x-none" sz="1200"/>
              <a:t>Estas entrevistas, junto con el análisis de los datos y los materiales relacionados (p. ej., políticas, procedimientos, protocolos de capacitación, etc.) entre los dominios, revelaron tanto riesgos y oportunidades específicas del dominio como desafíos globales más amplios</a:t>
            </a:r>
            <a:r>
              <a:rPr lang="en-US" sz="1200"/>
              <a:t>.</a:t>
            </a:r>
            <a:endParaRPr lang="x-none" sz="1200"/>
          </a:p>
          <a:p>
            <a:pPr marL="0" indent="0">
              <a:spcBef>
                <a:spcPts val="0"/>
              </a:spcBef>
              <a:buClrTx/>
              <a:buSzPct val="75000"/>
              <a:buNone/>
            </a:pPr>
            <a:endParaRPr lang="en-US" sz="1200" b="1"/>
          </a:p>
          <a:p>
            <a:pPr marL="0" indent="0">
              <a:spcBef>
                <a:spcPts val="0"/>
              </a:spcBef>
              <a:buClrTx/>
              <a:buSzPct val="75000"/>
              <a:buNone/>
            </a:pPr>
            <a:r>
              <a:rPr lang="x-none" sz="1200" b="1"/>
              <a:t>Desafíos globales:</a:t>
            </a:r>
          </a:p>
          <a:p>
            <a:pPr marL="126000" indent="-126000">
              <a:spcBef>
                <a:spcPts val="0"/>
              </a:spcBef>
              <a:buClrTx/>
              <a:buSzPct val="75000"/>
              <a:buFont typeface="Wingdings 3" panose="05040102010807070707" pitchFamily="18" charset="2"/>
              <a:buChar char=""/>
            </a:pPr>
            <a:r>
              <a:rPr lang="x-none" sz="1200"/>
              <a:t>Se identificaron cuatro desafíos globales en BPS que afectan la calidad, la precisión, la integridad y los informes de los datos: (1) una rendición de cuentas deficiente en los datos del distrito, (2) comunicación y capacitación insuficientes, (3) escasa atención en las funciones y los roles de los datos, y (4) dependencia de sistemas manuales o sin un diseño específico</a:t>
            </a:r>
            <a:r>
              <a:rPr lang="en-US" sz="1200"/>
              <a:t>.</a:t>
            </a:r>
            <a:endParaRPr lang="x-none" sz="1200"/>
          </a:p>
          <a:p>
            <a:pPr marL="126000" indent="-126000">
              <a:spcBef>
                <a:spcPts val="0"/>
              </a:spcBef>
              <a:buClrTx/>
              <a:buSzPct val="75000"/>
              <a:buFont typeface="Wingdings 3" panose="05040102010807070707" pitchFamily="18" charset="2"/>
              <a:buChar char=""/>
            </a:pPr>
            <a:endParaRPr lang="en-US" sz="1200" b="1"/>
          </a:p>
          <a:p>
            <a:pPr marL="0" indent="0">
              <a:spcBef>
                <a:spcPts val="0"/>
              </a:spcBef>
              <a:buClrTx/>
              <a:buSzPct val="75000"/>
              <a:buNone/>
            </a:pPr>
            <a:r>
              <a:rPr lang="x-none" sz="1200" b="1"/>
              <a:t>Oportunidades globales:</a:t>
            </a:r>
          </a:p>
          <a:p>
            <a:pPr marL="126000" indent="-126000">
              <a:spcBef>
                <a:spcPts val="0"/>
              </a:spcBef>
              <a:buClrTx/>
              <a:buSzPct val="75000"/>
              <a:buFont typeface="Wingdings 3" panose="05040102010807070707" pitchFamily="18" charset="2"/>
              <a:buChar char=""/>
            </a:pPr>
            <a:r>
              <a:rPr lang="x-none" sz="1200"/>
              <a:t>En el análisis, también surgieron cuatro oportunidades que pueden permitir y respaldar la implementación de oportunidades específicas del dominio para BPS en el futuro: (1) estrategia de gobierno de datos, (2) función de auditoría interna, (3) comunicación y capacitación, y (4) selección y configuración de sistemas</a:t>
            </a:r>
            <a:r>
              <a:rPr lang="en-US" sz="1200"/>
              <a:t>.</a:t>
            </a:r>
            <a:endParaRPr lang="x-none" sz="1200"/>
          </a:p>
        </p:txBody>
      </p:sp>
      <p:sp>
        <p:nvSpPr>
          <p:cNvPr id="14" name="TextBox 13">
            <a:extLst>
              <a:ext uri="{FF2B5EF4-FFF2-40B4-BE49-F238E27FC236}">
                <a16:creationId xmlns:a16="http://schemas.microsoft.com/office/drawing/2014/main" id="{DC94D6C7-3A16-416D-8E5E-7631CE265B66}"/>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4</a:t>
            </a:fld>
            <a:endParaRPr/>
          </a:p>
        </p:txBody>
      </p:sp>
    </p:spTree>
    <p:extLst>
      <p:ext uri="{BB962C8B-B14F-4D97-AF65-F5344CB8AC3E}">
        <p14:creationId xmlns:p14="http://schemas.microsoft.com/office/powerpoint/2010/main" val="211938014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4200"/>
            <a:ext cx="11372816" cy="590400"/>
          </a:xfrm>
        </p:spPr>
        <p:txBody>
          <a:bodyPr vert="horz"/>
          <a:lstStyle/>
          <a:p>
            <a:r>
              <a:rPr lang="es-419"/>
              <a:t>Observaciones detalladas de dominio y oportunidades</a:t>
            </a:r>
            <a:r>
              <a:rPr lang="x-none"/>
              <a:t> (1/2)</a:t>
            </a:r>
            <a:br>
              <a:rPr/>
            </a:br>
            <a:r>
              <a:rPr lang="x-none" sz="1600"/>
              <a:t>No hay suficientes roles y responsabilidades a nivel escolar para las bajas y no hay consecuencias para el incumplimiento</a:t>
            </a:r>
            <a:endParaRPr lang="en-IN" sz="1600">
              <a:solidFill>
                <a:srgbClr val="FF0000"/>
              </a:solidFill>
            </a:endParaRPr>
          </a:p>
        </p:txBody>
      </p:sp>
      <p:sp>
        <p:nvSpPr>
          <p:cNvPr id="27" name="Rectangle 26">
            <a:extLst>
              <a:ext uri="{FF2B5EF4-FFF2-40B4-BE49-F238E27FC236}">
                <a16:creationId xmlns:a16="http://schemas.microsoft.com/office/drawing/2014/main" id="{F5AC50AA-2288-451F-9C92-90347F297637}"/>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28" name="Text box_6380524123959099444">
            <a:extLst>
              <a:ext uri="{FF2B5EF4-FFF2-40B4-BE49-F238E27FC236}">
                <a16:creationId xmlns:a16="http://schemas.microsoft.com/office/drawing/2014/main" id="{D2FB37AB-504B-4CA7-BD4C-C35A7235B8F1}"/>
              </a:ext>
            </a:extLst>
          </p:cNvPr>
          <p:cNvSpPr/>
          <p:nvPr>
            <p:custDataLst>
              <p:tags r:id="rId1"/>
            </p:custDataLst>
          </p:nvPr>
        </p:nvSpPr>
        <p:spPr>
          <a:xfrm>
            <a:off x="9895442" y="980829"/>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2a. Inscripción</a:t>
            </a:r>
          </a:p>
        </p:txBody>
      </p:sp>
      <p:sp>
        <p:nvSpPr>
          <p:cNvPr id="29" name="Text box_6380524123959099444">
            <a:extLst>
              <a:ext uri="{FF2B5EF4-FFF2-40B4-BE49-F238E27FC236}">
                <a16:creationId xmlns:a16="http://schemas.microsoft.com/office/drawing/2014/main" id="{3269845F-D3D5-4668-8B48-089782CF158E}"/>
              </a:ext>
            </a:extLst>
          </p:cNvPr>
          <p:cNvSpPr/>
          <p:nvPr>
            <p:custDataLst>
              <p:tags r:id="rId2"/>
            </p:custDataLst>
          </p:nvPr>
        </p:nvSpPr>
        <p:spPr>
          <a:xfrm>
            <a:off x="10773626" y="980829"/>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2b. Egreso</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 egreso de los estudiantes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3" name="Table 6380412381335984473">
            <a:extLst>
              <a:ext uri="{FF2B5EF4-FFF2-40B4-BE49-F238E27FC236}">
                <a16:creationId xmlns:a16="http://schemas.microsoft.com/office/drawing/2014/main" id="{EA669703-65C6-4447-9FF3-E1EF4861B34D}"/>
              </a:ext>
            </a:extLst>
          </p:cNvPr>
          <p:cNvGraphicFramePr>
            <a:graphicFrameLocks noGrp="1"/>
          </p:cNvGraphicFramePr>
          <p:nvPr>
            <p:extLst>
              <p:ext uri="{D42A27DB-BD31-4B8C-83A1-F6EECF244321}">
                <p14:modId xmlns:p14="http://schemas.microsoft.com/office/powerpoint/2010/main" val="2112252287"/>
              </p:ext>
            </p:extLst>
          </p:nvPr>
        </p:nvGraphicFramePr>
        <p:xfrm>
          <a:off x="603383" y="1547838"/>
          <a:ext cx="10985052" cy="3939246"/>
        </p:xfrm>
        <a:graphic>
          <a:graphicData uri="http://schemas.openxmlformats.org/drawingml/2006/table">
            <a:tbl>
              <a:tblPr firstRow="1" bandRow="1">
                <a:tableStyleId>{5C22544A-7EE6-4342-B048-85BDC9FD1C3A}</a:tableStyleId>
              </a:tblPr>
              <a:tblGrid>
                <a:gridCol w="2041205">
                  <a:extLst>
                    <a:ext uri="{9D8B030D-6E8A-4147-A177-3AD203B41FA5}">
                      <a16:colId xmlns:a16="http://schemas.microsoft.com/office/drawing/2014/main" val="1000314679"/>
                    </a:ext>
                  </a:extLst>
                </a:gridCol>
                <a:gridCol w="1111624">
                  <a:extLst>
                    <a:ext uri="{9D8B030D-6E8A-4147-A177-3AD203B41FA5}">
                      <a16:colId xmlns:a16="http://schemas.microsoft.com/office/drawing/2014/main" val="2181447210"/>
                    </a:ext>
                  </a:extLst>
                </a:gridCol>
                <a:gridCol w="3451412">
                  <a:extLst>
                    <a:ext uri="{9D8B030D-6E8A-4147-A177-3AD203B41FA5}">
                      <a16:colId xmlns:a16="http://schemas.microsoft.com/office/drawing/2014/main" val="3299172009"/>
                    </a:ext>
                  </a:extLst>
                </a:gridCol>
                <a:gridCol w="4380811">
                  <a:extLst>
                    <a:ext uri="{9D8B030D-6E8A-4147-A177-3AD203B41FA5}">
                      <a16:colId xmlns:a16="http://schemas.microsoft.com/office/drawing/2014/main" val="850559032"/>
                    </a:ext>
                  </a:extLst>
                </a:gridCol>
              </a:tblGrid>
              <a:tr h="196136">
                <a:tc>
                  <a:txBody>
                    <a:bodyPr/>
                    <a:lstStyle/>
                    <a:p>
                      <a:pPr marL="0" indent="-126000" algn="ctr">
                        <a:lnSpc>
                          <a:spcPct val="91000"/>
                        </a:lnSpc>
                        <a:buClr>
                          <a:srgbClr val="1A9AFA"/>
                        </a:buClr>
                        <a:buSzPct val="75000"/>
                        <a:buFontTx/>
                        <a:buNone/>
                      </a:pPr>
                      <a:r>
                        <a:rPr lang="x-none" sz="950" b="0" spc="-1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1000"/>
                        </a:lnSpc>
                        <a:buClr>
                          <a:srgbClr val="1A9AFA"/>
                        </a:buClr>
                        <a:buSzPct val="75000"/>
                        <a:buFontTx/>
                        <a:buNone/>
                      </a:pPr>
                      <a:r>
                        <a:rPr lang="x-none" sz="950" b="0" spc="-1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1000"/>
                        </a:lnSpc>
                        <a:buClr>
                          <a:srgbClr val="1A9AFA"/>
                        </a:buClr>
                        <a:buSzPct val="75000"/>
                        <a:buFontTx/>
                        <a:buNone/>
                      </a:pPr>
                      <a:r>
                        <a:rPr lang="x-none" sz="950" b="0" spc="-1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lnSpc>
                          <a:spcPct val="91000"/>
                        </a:lnSpc>
                        <a:buClr>
                          <a:srgbClr val="1A9AFA"/>
                        </a:buClr>
                        <a:buSzPct val="75000"/>
                        <a:buFontTx/>
                        <a:buNone/>
                      </a:pPr>
                      <a:r>
                        <a:rPr lang="x-none" sz="950" b="0" spc="-1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375884">
                <a:tc>
                  <a:txBody>
                    <a:bodyPr/>
                    <a:lstStyle/>
                    <a:p>
                      <a:pPr marL="0" indent="-126000" algn="l">
                        <a:lnSpc>
                          <a:spcPct val="91000"/>
                        </a:lnSpc>
                        <a:buClr>
                          <a:srgbClr val="1A9AFA"/>
                        </a:buClr>
                        <a:buSzPct val="75000"/>
                        <a:buFontTx/>
                        <a:buNone/>
                      </a:pPr>
                      <a:r>
                        <a:rPr lang="x-none" sz="950" b="1" spc="-10">
                          <a:solidFill>
                            <a:schemeClr val="bg1"/>
                          </a:solidFill>
                          <a:latin typeface="+mj-lt"/>
                        </a:rPr>
                        <a:t>Política</a:t>
                      </a:r>
                      <a:r>
                        <a:rPr lang="x-none" sz="950" b="0" spc="-10">
                          <a:solidFill>
                            <a:schemeClr val="bg1"/>
                          </a:solidFill>
                          <a:latin typeface="+mj-lt"/>
                        </a:rPr>
                        <a:t>: </a:t>
                      </a:r>
                      <a:r>
                        <a:rPr lang="x-none" sz="950" b="0" i="1" spc="-10">
                          <a:solidFill>
                            <a:schemeClr val="bg1"/>
                          </a:solidFill>
                          <a:latin typeface="+mj-lt"/>
                        </a:rPr>
                        <a:t>¿</a:t>
                      </a:r>
                      <a:r>
                        <a:rPr lang="en-US" sz="950" b="0" i="1" spc="-10">
                          <a:solidFill>
                            <a:schemeClr val="bg1"/>
                          </a:solidFill>
                          <a:latin typeface="+mj-lt"/>
                        </a:rPr>
                        <a:t>e</a:t>
                      </a:r>
                      <a:r>
                        <a:rPr lang="x-none" sz="950" b="0" i="1" spc="-10">
                          <a:solidFill>
                            <a:schemeClr val="bg1"/>
                          </a:solidFill>
                          <a:latin typeface="+mj-lt"/>
                        </a:rPr>
                        <a:t>xiste una política formal para la inscripción o las bajas de los estudiantes?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1000"/>
                        </a:lnSpc>
                        <a:buClr>
                          <a:srgbClr val="1A9AFA"/>
                        </a:buClr>
                        <a:buSzPct val="75000"/>
                        <a:buFont typeface="Wingdings 3" panose="05040102010807070707" pitchFamily="18" charset="2"/>
                        <a:buNone/>
                      </a:pPr>
                      <a:r>
                        <a:rPr lang="x-none" sz="950" b="0" spc="-1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lvl="0" indent="-126000" algn="l">
                        <a:lnSpc>
                          <a:spcPct val="91000"/>
                        </a:lnSpc>
                        <a:buClrTx/>
                        <a:buSzPct val="75000"/>
                        <a:buFont typeface="Wingdings 3" panose="05040102010807070707" pitchFamily="18" charset="2"/>
                        <a:buChar char=""/>
                      </a:pPr>
                      <a:r>
                        <a:rPr lang="x-none" sz="950" b="0" spc="-10">
                          <a:solidFill>
                            <a:srgbClr val="2E2E38"/>
                          </a:solidFill>
                          <a:latin typeface="+mj-lt"/>
                        </a:rPr>
                        <a:t>La política de bajas de BPS existente no requiere:</a:t>
                      </a:r>
                    </a:p>
                    <a:p>
                      <a:pPr marL="266400" lvl="1" indent="-126000" algn="l">
                        <a:lnSpc>
                          <a:spcPct val="91000"/>
                        </a:lnSpc>
                        <a:buClrTx/>
                        <a:buSzPct val="75000"/>
                        <a:buFont typeface="Arial" panose="020B0604020202020204" pitchFamily="34" charset="0"/>
                        <a:buChar char="–"/>
                      </a:pPr>
                      <a:r>
                        <a:rPr lang="x-none" sz="950" b="0" spc="-10">
                          <a:solidFill>
                            <a:srgbClr val="2E2E38"/>
                          </a:solidFill>
                          <a:latin typeface="+mj-lt"/>
                        </a:rPr>
                        <a:t>que la oficina central de BPS realice controles periódicos sobre la calidad de los datos de bajas</a:t>
                      </a:r>
                      <a:r>
                        <a:rPr lang="en-US" sz="950" b="0" spc="-10">
                          <a:solidFill>
                            <a:srgbClr val="2E2E38"/>
                          </a:solidFill>
                          <a:latin typeface="+mj-lt"/>
                        </a:rPr>
                        <a:t>.</a:t>
                      </a:r>
                      <a:endParaRPr lang="x-none" sz="950" b="0" spc="-10">
                        <a:solidFill>
                          <a:srgbClr val="2E2E38"/>
                        </a:solidFill>
                        <a:latin typeface="+mj-lt"/>
                      </a:endParaRPr>
                    </a:p>
                    <a:p>
                      <a:pPr marL="266400" lvl="1" indent="-126000" algn="l">
                        <a:lnSpc>
                          <a:spcPct val="91000"/>
                        </a:lnSpc>
                        <a:buClrTx/>
                        <a:buSzPct val="75000"/>
                        <a:buFont typeface="Arial" panose="020B0604020202020204" pitchFamily="34" charset="0"/>
                        <a:buChar char="–"/>
                      </a:pPr>
                      <a:r>
                        <a:rPr lang="x-none" sz="950" b="0" spc="-10">
                          <a:solidFill>
                            <a:srgbClr val="2E2E38"/>
                          </a:solidFill>
                          <a:latin typeface="+mj-lt"/>
                        </a:rPr>
                        <a:t>que las escuelas hagan un seguimiento de la documentación de bajas faltante; tampoco hay pasos de escalada claros para cuando una escuela tiene problemas para obtener documentación de una baja, lo que podría conducir a una tasa de abandonos más alta reportada</a:t>
                      </a:r>
                      <a:r>
                        <a:rPr lang="en-US" sz="950" b="0" spc="-10">
                          <a:solidFill>
                            <a:srgbClr val="2E2E38"/>
                          </a:solidFill>
                          <a:latin typeface="+mj-lt"/>
                        </a:rPr>
                        <a:t>.</a:t>
                      </a:r>
                      <a:endParaRPr lang="x-none" sz="950" b="0" spc="-10">
                        <a:solidFill>
                          <a:srgbClr val="2E2E38"/>
                        </a:solidFill>
                        <a:latin typeface="+mj-lt"/>
                      </a:endParaRPr>
                    </a:p>
                    <a:p>
                      <a:pPr marL="126000" lvl="0" indent="-126000" algn="l">
                        <a:lnSpc>
                          <a:spcPct val="91000"/>
                        </a:lnSpc>
                        <a:buClrTx/>
                        <a:buSzPct val="75000"/>
                        <a:buFont typeface="Wingdings 3" panose="05040102010807070707" pitchFamily="18" charset="2"/>
                        <a:buChar char=""/>
                      </a:pPr>
                      <a:r>
                        <a:rPr lang="x-none" sz="950" b="0" spc="-10">
                          <a:solidFill>
                            <a:srgbClr val="2E2E38"/>
                          </a:solidFill>
                          <a:latin typeface="+mj-lt"/>
                        </a:rPr>
                        <a:t>BPS solo requiere que se obtenga documentación para bajas en los grados 9-12 para la realización de informes </a:t>
                      </a:r>
                      <a:br>
                        <a:rPr lang="en-US" sz="950" b="0" spc="-10">
                          <a:solidFill>
                            <a:srgbClr val="2E2E38"/>
                          </a:solidFill>
                          <a:latin typeface="+mj-lt"/>
                        </a:rPr>
                      </a:br>
                      <a:r>
                        <a:rPr lang="x-none" sz="950" b="0" spc="-10">
                          <a:solidFill>
                            <a:srgbClr val="2E2E38"/>
                          </a:solidFill>
                          <a:latin typeface="+mj-lt"/>
                        </a:rPr>
                        <a:t>de DESE; no existe una política o requisito para obtener documentación para los grados K-8</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0000"/>
                        </a:lnSpc>
                        <a:spcBef>
                          <a:spcPts val="20"/>
                        </a:spcBef>
                        <a:buClrTx/>
                        <a:buSzPct val="75000"/>
                        <a:buFont typeface="Wingdings 3" panose="05040102010807070707" pitchFamily="18" charset="2"/>
                        <a:buChar char=""/>
                      </a:pPr>
                      <a:endParaRPr lang="en-US" sz="500" b="0" spc="-10">
                        <a:solidFill>
                          <a:srgbClr val="2E2E38"/>
                        </a:solidFill>
                        <a:latin typeface="+mj-lt"/>
                      </a:endParaRPr>
                    </a:p>
                    <a:p>
                      <a:pPr marL="126000" indent="-126000" algn="l">
                        <a:lnSpc>
                          <a:spcPct val="90000"/>
                        </a:lnSpc>
                        <a:spcBef>
                          <a:spcPts val="20"/>
                        </a:spcBef>
                        <a:buClrTx/>
                        <a:buSzPct val="75000"/>
                        <a:buFont typeface="Wingdings 3" panose="05040102010807070707" pitchFamily="18" charset="2"/>
                        <a:buChar char=""/>
                      </a:pPr>
                      <a:r>
                        <a:rPr lang="x-none" sz="950" b="0" spc="-10">
                          <a:solidFill>
                            <a:srgbClr val="2E2E38"/>
                          </a:solidFill>
                          <a:latin typeface="+mj-lt"/>
                        </a:rPr>
                        <a:t>Actualizar la política de baja de BPS existente para incluir la revisión de la calidad de los datos de la oficina central de BPS (seguimiento proactivo de los datos además de revisar los informes de errores del DESE)</a:t>
                      </a:r>
                      <a:r>
                        <a:rPr lang="en-US" sz="950" b="0" spc="-10">
                          <a:solidFill>
                            <a:srgbClr val="2E2E38"/>
                          </a:solidFill>
                          <a:latin typeface="+mj-lt"/>
                        </a:rPr>
                        <a:t>.</a:t>
                      </a:r>
                      <a:endParaRPr lang="x-none" sz="950" b="0" spc="-10">
                        <a:solidFill>
                          <a:srgbClr val="2E2E38"/>
                        </a:solidFill>
                        <a:latin typeface="+mj-lt"/>
                      </a:endParaRPr>
                    </a:p>
                    <a:p>
                      <a:pPr marL="126000" indent="-126000" algn="l">
                        <a:lnSpc>
                          <a:spcPct val="90000"/>
                        </a:lnSpc>
                        <a:buClrTx/>
                        <a:buSzPct val="75000"/>
                        <a:buFont typeface="Wingdings 3" panose="05040102010807070707" pitchFamily="18" charset="2"/>
                        <a:buChar char=""/>
                      </a:pPr>
                      <a:r>
                        <a:rPr lang="x-none" sz="950" b="0" spc="-10">
                          <a:solidFill>
                            <a:srgbClr val="2E2E38"/>
                          </a:solidFill>
                          <a:latin typeface="+mj-lt"/>
                        </a:rPr>
                        <a:t>Aclarar las expectativas para que las escuelas sean responsables de la ronda inicial de seguimiento de la documentación con el padre, la madre o el tutor del estudiante:</a:t>
                      </a:r>
                    </a:p>
                    <a:p>
                      <a:pPr marL="226800" lvl="1" indent="-108000" algn="l">
                        <a:lnSpc>
                          <a:spcPct val="90000"/>
                        </a:lnSpc>
                        <a:buClrTx/>
                        <a:buSzPct val="75000"/>
                        <a:buFont typeface="Arial" panose="020B0604020202020204" pitchFamily="34" charset="0"/>
                        <a:buChar char="–"/>
                      </a:pPr>
                      <a:r>
                        <a:rPr lang="x-none" sz="950" b="0" spc="-10">
                          <a:solidFill>
                            <a:srgbClr val="2E2E38"/>
                          </a:solidFill>
                          <a:latin typeface="+mj-lt"/>
                        </a:rPr>
                        <a:t>Establecer expectativas claras para que las escuelas obtengan documentación y escalamiento para los grados 9-12; cuando las escuelas hayan agotado todos los métodos claros, la oficina central de las BPS debe ayudar</a:t>
                      </a:r>
                      <a:r>
                        <a:rPr lang="en-US" sz="950" b="0" spc="-10">
                          <a:solidFill>
                            <a:srgbClr val="2E2E38"/>
                          </a:solidFill>
                          <a:latin typeface="+mj-lt"/>
                        </a:rPr>
                        <a:t>.</a:t>
                      </a:r>
                      <a:endParaRPr lang="x-none" sz="950" b="0" spc="-10">
                        <a:solidFill>
                          <a:srgbClr val="2E2E38"/>
                        </a:solidFill>
                        <a:latin typeface="+mj-lt"/>
                      </a:endParaRPr>
                    </a:p>
                    <a:p>
                      <a:pPr marL="226800" lvl="1" indent="-108000" algn="l">
                        <a:lnSpc>
                          <a:spcPct val="90000"/>
                        </a:lnSpc>
                        <a:buClrTx/>
                        <a:buSzPct val="75000"/>
                        <a:buFont typeface="Arial" panose="020B0604020202020204" pitchFamily="34" charset="0"/>
                        <a:buChar char="–"/>
                      </a:pPr>
                      <a:r>
                        <a:rPr lang="x-none" sz="950" b="0" spc="-10">
                          <a:solidFill>
                            <a:srgbClr val="2E2E38"/>
                          </a:solidFill>
                          <a:latin typeface="+mj-lt"/>
                        </a:rPr>
                        <a:t>Brindar orientación detallada a las familias sobre los formularios de documentación suficientes y aceptables, a fin de disminuir el esfuerzo requerido por las escuelas</a:t>
                      </a:r>
                      <a:r>
                        <a:rPr lang="en-US" sz="950" b="0" spc="-10">
                          <a:solidFill>
                            <a:srgbClr val="2E2E38"/>
                          </a:solidFill>
                          <a:latin typeface="+mj-lt"/>
                        </a:rPr>
                        <a:t>.</a:t>
                      </a:r>
                      <a:endParaRPr lang="x-none" sz="950" b="0" spc="-10">
                        <a:solidFill>
                          <a:srgbClr val="2E2E38"/>
                        </a:solidFill>
                        <a:latin typeface="+mj-lt"/>
                      </a:endParaRPr>
                    </a:p>
                    <a:p>
                      <a:pPr marL="126000" indent="-126000" algn="l">
                        <a:lnSpc>
                          <a:spcPct val="90000"/>
                        </a:lnSpc>
                        <a:buClrTx/>
                        <a:buSzPct val="75000"/>
                        <a:buFont typeface="Wingdings 3" panose="05040102010807070707" pitchFamily="18" charset="2"/>
                        <a:buChar char=""/>
                      </a:pPr>
                      <a:r>
                        <a:rPr lang="x-none" sz="950" b="0" spc="-20" baseline="0">
                          <a:solidFill>
                            <a:srgbClr val="2E2E38"/>
                          </a:solidFill>
                          <a:latin typeface="+mj-lt"/>
                        </a:rPr>
                        <a:t>Continuar compartiendo la plantilla estándar de baja de BPS y animar a las escuelas a adoptar el formulario cuando sea necesario para impulsar la coherencia, especialmente en los casos en que no exista otra documentación</a:t>
                      </a:r>
                      <a:r>
                        <a:rPr lang="en-US" sz="950" b="0" spc="-20" baseline="0">
                          <a:solidFill>
                            <a:srgbClr val="2E2E38"/>
                          </a:solidFill>
                          <a:latin typeface="+mj-lt"/>
                        </a:rPr>
                        <a:t>.</a:t>
                      </a:r>
                      <a:endParaRPr lang="x-none" sz="950" b="0" spc="-20" baseline="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926895">
                <a:tc>
                  <a:txBody>
                    <a:bodyPr/>
                    <a:lstStyle/>
                    <a:p>
                      <a:pPr marL="0" indent="-126000" algn="l">
                        <a:lnSpc>
                          <a:spcPct val="91000"/>
                        </a:lnSpc>
                        <a:buClr>
                          <a:srgbClr val="1A9AFA"/>
                        </a:buClr>
                        <a:buSzPct val="75000"/>
                        <a:buFontTx/>
                        <a:buNone/>
                      </a:pPr>
                      <a:r>
                        <a:rPr lang="x-none" sz="950" b="1" spc="-10">
                          <a:solidFill>
                            <a:schemeClr val="bg1"/>
                          </a:solidFill>
                          <a:latin typeface="+mj-lt"/>
                        </a:rPr>
                        <a:t>Procedimientos: </a:t>
                      </a:r>
                      <a:r>
                        <a:rPr lang="x-none" sz="950" b="0" i="1" kern="1200" spc="-10">
                          <a:solidFill>
                            <a:schemeClr val="bg1"/>
                          </a:solidFill>
                          <a:latin typeface="+mj-lt"/>
                          <a:ea typeface="+mn-ea"/>
                          <a:cs typeface="+mn-cs"/>
                        </a:rPr>
                        <a:t>¿</a:t>
                      </a:r>
                      <a:r>
                        <a:rPr lang="en-US" sz="950" b="0" i="1" kern="1200" spc="-10">
                          <a:solidFill>
                            <a:schemeClr val="bg1"/>
                          </a:solidFill>
                          <a:latin typeface="+mj-lt"/>
                          <a:ea typeface="+mn-ea"/>
                          <a:cs typeface="+mn-cs"/>
                        </a:rPr>
                        <a:t>e</a:t>
                      </a:r>
                      <a:r>
                        <a:rPr lang="x-none" sz="950" b="0" i="1" kern="1200" spc="-10">
                          <a:solidFill>
                            <a:schemeClr val="bg1"/>
                          </a:solidFill>
                          <a:latin typeface="+mj-lt"/>
                          <a:ea typeface="+mn-ea"/>
                          <a:cs typeface="+mn-cs"/>
                        </a:rPr>
                        <a:t>xiste un procedimiento uniforme estandarizado en todo el distrito que se esté utilizando para implementar la política?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1000"/>
                        </a:lnSpc>
                        <a:buClr>
                          <a:srgbClr val="1A9AFA"/>
                        </a:buClr>
                        <a:buSzPct val="75000"/>
                        <a:buFont typeface="Wingdings 3" panose="05040102010807070707" pitchFamily="18" charset="2"/>
                        <a:buNone/>
                      </a:pPr>
                      <a:r>
                        <a:rPr lang="x-none" sz="950" b="0" spc="-1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Las escuelas no siguen la política de BPS de forma constante. Los códigos de baja se asignan a los estudiantes sin suficiente documentación cargada en Aspen</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Actualizar y volver a comunicar los requisitos de la política a las escuelas con respecto a lo que constituye suficiente documentación de bajas</a:t>
                      </a:r>
                      <a:r>
                        <a:rPr lang="en-US" sz="950" b="0" spc="-10">
                          <a:solidFill>
                            <a:srgbClr val="2E2E38"/>
                          </a:solidFill>
                          <a:latin typeface="+mj-lt"/>
                        </a:rPr>
                        <a:t>.</a:t>
                      </a:r>
                      <a:endParaRPr lang="x-none" sz="950" b="0" spc="-10">
                        <a:solidFill>
                          <a:srgbClr val="2E2E38"/>
                        </a:solidFill>
                        <a:latin typeface="+mj-lt"/>
                      </a:endParaRPr>
                    </a:p>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Considerar incentivos para que las escuelas cumplan con la política de baja </a:t>
                      </a:r>
                      <a:br>
                        <a:rPr lang="en-US" sz="950" b="0" spc="-10">
                          <a:solidFill>
                            <a:srgbClr val="2E2E38"/>
                          </a:solidFill>
                          <a:latin typeface="+mj-lt"/>
                        </a:rPr>
                      </a:br>
                      <a:r>
                        <a:rPr lang="x-none" sz="950" b="0" spc="-10">
                          <a:solidFill>
                            <a:srgbClr val="2E2E38"/>
                          </a:solidFill>
                          <a:latin typeface="+mj-lt"/>
                        </a:rPr>
                        <a:t>y que aumente la cultura de la rendición de cuentas (p. ej., reconocimiento para las escuelas con altos niveles de documentación suficiente en Aspen, consideraciones/consecuencias negativas para la autonomía escolar, etc.)</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986320">
                <a:tc>
                  <a:txBody>
                    <a:bodyPr/>
                    <a:lstStyle/>
                    <a:p>
                      <a:pPr marL="0" indent="-126000" algn="l">
                        <a:lnSpc>
                          <a:spcPct val="91000"/>
                        </a:lnSpc>
                        <a:buClr>
                          <a:srgbClr val="1A9AFA"/>
                        </a:buClr>
                        <a:buSzPct val="75000"/>
                        <a:buFontTx/>
                        <a:buNone/>
                      </a:pPr>
                      <a:r>
                        <a:rPr lang="x-none" sz="950" b="1" spc="-10">
                          <a:solidFill>
                            <a:schemeClr val="bg1"/>
                          </a:solidFill>
                          <a:latin typeface="+mj-lt"/>
                        </a:rPr>
                        <a:t>Roles y responsabilidades: </a:t>
                      </a:r>
                      <a:r>
                        <a:rPr kumimoji="0" lang="x-none" sz="950" b="0" i="1" u="none" strike="noStrike" kern="1200" cap="none" spc="-10" normalizeH="0" baseline="0" noProof="0">
                          <a:ln>
                            <a:noFill/>
                          </a:ln>
                          <a:solidFill>
                            <a:schemeClr val="bg1"/>
                          </a:solidFill>
                          <a:effectLst/>
                          <a:uLnTx/>
                          <a:uFillTx/>
                          <a:latin typeface="EYInterstate Light" panose="02000506000000020004" pitchFamily="2" charset="0"/>
                          <a:ea typeface="+mn-ea"/>
                          <a:cs typeface="+mn-cs"/>
                        </a:rPr>
                        <a:t>¿</a:t>
                      </a:r>
                      <a:r>
                        <a:rPr kumimoji="0" lang="en-US" sz="950" b="0" i="1" u="none" strike="noStrike" kern="1200" cap="none" spc="-10" normalizeH="0" baseline="0" noProof="0">
                          <a:ln>
                            <a:noFill/>
                          </a:ln>
                          <a:solidFill>
                            <a:schemeClr val="bg1"/>
                          </a:solidFill>
                          <a:effectLst/>
                          <a:uLnTx/>
                          <a:uFillTx/>
                          <a:latin typeface="EYInterstate Light" panose="02000506000000020004" pitchFamily="2" charset="0"/>
                          <a:ea typeface="+mn-ea"/>
                          <a:cs typeface="+mn-cs"/>
                        </a:rPr>
                        <a:t>e</a:t>
                      </a:r>
                      <a:r>
                        <a:rPr kumimoji="0" lang="x-none" sz="950" b="0" i="1" u="none" strike="noStrike" kern="1200" cap="none" spc="-10" normalizeH="0" baseline="0" noProof="0">
                          <a:ln>
                            <a:noFill/>
                          </a:ln>
                          <a:solidFill>
                            <a:schemeClr val="bg1"/>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950" b="0" spc="-1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lnSpc>
                          <a:spcPct val="91000"/>
                        </a:lnSpc>
                        <a:buClr>
                          <a:srgbClr val="1A9AFA"/>
                        </a:buClr>
                        <a:buSzPct val="75000"/>
                        <a:buFont typeface="Wingdings 3" panose="05040102010807070707" pitchFamily="18" charset="2"/>
                        <a:buNone/>
                      </a:pPr>
                      <a:r>
                        <a:rPr lang="x-none" sz="950" b="0" spc="-1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Si bien BPS tiene un punto de contacto de bajas para cada escuela (desde que comenzó el año escolar 2022-2023) al que se envían comunicaciones/recordatorios, las funciones y las responsabilidades de los puntos de contacto de las escuelas no están claramente definidas (p. ej., seguimiento con los padres para la documentación de respaldo de la baja)</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Definir claramente las funciones y las responsabilidades del punto de contacto de cada escuela (p. ej., seguimiento con los padres para la documentación de respaldo de la baja)</a:t>
                      </a:r>
                      <a:r>
                        <a:rPr lang="en-US" sz="950" b="0" spc="-10">
                          <a:solidFill>
                            <a:srgbClr val="2E2E38"/>
                          </a:solidFill>
                          <a:latin typeface="+mj-lt"/>
                        </a:rPr>
                        <a:t>.</a:t>
                      </a:r>
                      <a:endParaRPr lang="x-none" sz="950" b="0" spc="-10">
                        <a:solidFill>
                          <a:srgbClr val="2E2E38"/>
                        </a:solidFill>
                        <a:latin typeface="+mj-lt"/>
                      </a:endParaRPr>
                    </a:p>
                    <a:p>
                      <a:pPr marL="126000" indent="-126000" algn="l">
                        <a:lnSpc>
                          <a:spcPct val="91000"/>
                        </a:lnSpc>
                        <a:buClrTx/>
                        <a:buSzPct val="75000"/>
                        <a:buFont typeface="Wingdings 3" panose="05040102010807070707" pitchFamily="18" charset="2"/>
                        <a:buChar char=""/>
                      </a:pPr>
                      <a:r>
                        <a:rPr lang="x-none" sz="950" b="0" spc="-10">
                          <a:solidFill>
                            <a:srgbClr val="2E2E38"/>
                          </a:solidFill>
                          <a:latin typeface="+mj-lt"/>
                        </a:rPr>
                        <a:t>Mantener una lista actualizada de los contactos de la escuela</a:t>
                      </a:r>
                      <a:r>
                        <a:rPr lang="en-US" sz="950" b="0" spc="-10">
                          <a:solidFill>
                            <a:srgbClr val="2E2E38"/>
                          </a:solidFill>
                          <a:latin typeface="+mj-lt"/>
                        </a:rPr>
                        <a:t>.</a:t>
                      </a:r>
                      <a:endParaRPr lang="x-none" sz="950" b="0" spc="-1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7" name="footnote_63804743492822175122" descr="Nota al pie">
            <a:extLst>
              <a:ext uri="{FF2B5EF4-FFF2-40B4-BE49-F238E27FC236}">
                <a16:creationId xmlns:a16="http://schemas.microsoft.com/office/drawing/2014/main" id="{0E694C89-4676-49AC-93B6-17AEFF9EDF24}"/>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5"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3" name="TextBox 2">
            <a:extLst>
              <a:ext uri="{FF2B5EF4-FFF2-40B4-BE49-F238E27FC236}">
                <a16:creationId xmlns:a16="http://schemas.microsoft.com/office/drawing/2014/main" id="{DB39E136-0FA7-46EB-98B3-55F4C9D1990E}"/>
              </a:ext>
            </a:extLst>
          </p:cNvPr>
          <p:cNvSpPr txBox="1"/>
          <p:nvPr/>
        </p:nvSpPr>
        <p:spPr>
          <a:xfrm>
            <a:off x="3212432" y="6400800"/>
            <a:ext cx="5245769"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89397488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62788"/>
            <a:ext cx="10978515" cy="658458"/>
          </a:xfrm>
        </p:spPr>
        <p:txBody>
          <a:bodyPr vert="horz"/>
          <a:lstStyle/>
          <a:p>
            <a:r>
              <a:rPr lang="es-419" sz="2350"/>
              <a:t>Observaciones detalladas de dominio y oportunidades</a:t>
            </a:r>
            <a:r>
              <a:rPr lang="x-none" sz="2350"/>
              <a:t> (2/2)</a:t>
            </a:r>
            <a:br>
              <a:rPr/>
            </a:br>
            <a:r>
              <a:rPr lang="x-none" sz="1500"/>
              <a:t>A nivel de distrito, no existe un proceso para analizar o verificar los datos de bajas de la escuela</a:t>
            </a:r>
            <a:endParaRPr lang="en-IN" sz="1500">
              <a:solidFill>
                <a:srgbClr val="FF0000"/>
              </a:solidFill>
            </a:endParaRPr>
          </a:p>
        </p:txBody>
      </p:sp>
      <p:sp>
        <p:nvSpPr>
          <p:cNvPr id="36" name="Rectangle 35">
            <a:extLst>
              <a:ext uri="{FF2B5EF4-FFF2-40B4-BE49-F238E27FC236}">
                <a16:creationId xmlns:a16="http://schemas.microsoft.com/office/drawing/2014/main" id="{F4A5F55B-0C2A-4F3A-B4A5-DD7173522FB1}"/>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noProof="0">
                <a:ln>
                  <a:noFill/>
                </a:ln>
                <a:solidFill>
                  <a:srgbClr val="FFFFFF"/>
                </a:solidFill>
                <a:effectLst/>
                <a:uLnTx/>
                <a:uFillTx/>
                <a:latin typeface="EYInterstate Light"/>
                <a:ea typeface="+mn-ea"/>
                <a:cs typeface="+mn-cs"/>
              </a:rPr>
              <a:t>2. Inscripción y egreso de los estudiantes</a:t>
            </a:r>
          </a:p>
        </p:txBody>
      </p:sp>
      <p:sp>
        <p:nvSpPr>
          <p:cNvPr id="14" name="Text box_6380524123959099444">
            <a:extLst>
              <a:ext uri="{FF2B5EF4-FFF2-40B4-BE49-F238E27FC236}">
                <a16:creationId xmlns:a16="http://schemas.microsoft.com/office/drawing/2014/main" id="{C84B04BD-AED2-4160-AABB-78A9E3A43ED0}"/>
              </a:ext>
            </a:extLst>
          </p:cNvPr>
          <p:cNvSpPr/>
          <p:nvPr>
            <p:custDataLst>
              <p:tags r:id="rId1"/>
            </p:custDataLst>
          </p:nvPr>
        </p:nvSpPr>
        <p:spPr>
          <a:xfrm>
            <a:off x="9895442" y="980829"/>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noProof="0">
                <a:ln>
                  <a:noFill/>
                </a:ln>
                <a:solidFill>
                  <a:srgbClr val="2E2E38"/>
                </a:solidFill>
                <a:effectLst/>
                <a:uLnTx/>
                <a:uFillTx/>
                <a:latin typeface="EYInterstate Light"/>
                <a:ea typeface="+mn-ea"/>
                <a:cs typeface="+mn-cs"/>
              </a:rPr>
              <a:t>2a. Inscripción</a:t>
            </a:r>
          </a:p>
        </p:txBody>
      </p:sp>
      <p:sp>
        <p:nvSpPr>
          <p:cNvPr id="15" name="Text box_6380524123959099444">
            <a:extLst>
              <a:ext uri="{FF2B5EF4-FFF2-40B4-BE49-F238E27FC236}">
                <a16:creationId xmlns:a16="http://schemas.microsoft.com/office/drawing/2014/main" id="{CACC9AA9-6120-46C5-ACD4-EA103DBDA940}"/>
              </a:ext>
            </a:extLst>
          </p:cNvPr>
          <p:cNvSpPr/>
          <p:nvPr>
            <p:custDataLst>
              <p:tags r:id="rId2"/>
            </p:custDataLst>
          </p:nvPr>
        </p:nvSpPr>
        <p:spPr>
          <a:xfrm>
            <a:off x="10773626" y="980829"/>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noProof="0">
                <a:ln>
                  <a:noFill/>
                </a:ln>
                <a:solidFill>
                  <a:srgbClr val="188CE5">
                    <a:lumMod val="50000"/>
                  </a:srgbClr>
                </a:solidFill>
                <a:effectLst/>
                <a:uLnTx/>
                <a:uFillTx/>
                <a:latin typeface="EYInterstate Light"/>
                <a:ea typeface="+mn-ea"/>
                <a:cs typeface="+mn-cs"/>
              </a:rPr>
              <a:t>2b. Egreso</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3643532" y="1196519"/>
            <a:ext cx="442564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noProof="0">
                <a:ln>
                  <a:noFill/>
                </a:ln>
                <a:solidFill>
                  <a:srgbClr val="2E2E38"/>
                </a:solidFill>
                <a:effectLst/>
                <a:uLnTx/>
                <a:uFillTx/>
                <a:latin typeface="EYInterstate Light"/>
                <a:ea typeface="+mn-ea"/>
                <a:cs typeface="+mn-cs"/>
              </a:rPr>
              <a:t>Observaciones y oportunidades de egreso de los estudiantes</a:t>
            </a:r>
            <a:endParaRPr kumimoji="0" lang="en-US" sz="1200" b="0" i="0" u="none" strike="noStrike" kern="1200" cap="none" spc="0" normalizeH="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3643532" y="1453888"/>
            <a:ext cx="442564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3" name="Table 6380412381335984473">
            <a:extLst>
              <a:ext uri="{FF2B5EF4-FFF2-40B4-BE49-F238E27FC236}">
                <a16:creationId xmlns:a16="http://schemas.microsoft.com/office/drawing/2014/main" id="{10BD674E-366A-4E02-AB67-625FDDD13CBA}"/>
              </a:ext>
            </a:extLst>
          </p:cNvPr>
          <p:cNvGraphicFramePr>
            <a:graphicFrameLocks noGrp="1"/>
          </p:cNvGraphicFramePr>
          <p:nvPr>
            <p:extLst>
              <p:ext uri="{D42A27DB-BD31-4B8C-83A1-F6EECF244321}">
                <p14:modId xmlns:p14="http://schemas.microsoft.com/office/powerpoint/2010/main" val="3136476163"/>
              </p:ext>
            </p:extLst>
          </p:nvPr>
        </p:nvGraphicFramePr>
        <p:xfrm>
          <a:off x="606649" y="1558766"/>
          <a:ext cx="10985052" cy="4591859"/>
        </p:xfrm>
        <a:graphic>
          <a:graphicData uri="http://schemas.openxmlformats.org/drawingml/2006/table">
            <a:tbl>
              <a:tblPr firstRow="1" bandRow="1">
                <a:tableStyleId>{5C22544A-7EE6-4342-B048-85BDC9FD1C3A}</a:tableStyleId>
              </a:tblPr>
              <a:tblGrid>
                <a:gridCol w="2044084">
                  <a:extLst>
                    <a:ext uri="{9D8B030D-6E8A-4147-A177-3AD203B41FA5}">
                      <a16:colId xmlns:a16="http://schemas.microsoft.com/office/drawing/2014/main" val="1000314679"/>
                    </a:ext>
                  </a:extLst>
                </a:gridCol>
                <a:gridCol w="1288221">
                  <a:extLst>
                    <a:ext uri="{9D8B030D-6E8A-4147-A177-3AD203B41FA5}">
                      <a16:colId xmlns:a16="http://schemas.microsoft.com/office/drawing/2014/main" val="2181447210"/>
                    </a:ext>
                  </a:extLst>
                </a:gridCol>
                <a:gridCol w="3923093">
                  <a:extLst>
                    <a:ext uri="{9D8B030D-6E8A-4147-A177-3AD203B41FA5}">
                      <a16:colId xmlns:a16="http://schemas.microsoft.com/office/drawing/2014/main" val="3299172009"/>
                    </a:ext>
                  </a:extLst>
                </a:gridCol>
                <a:gridCol w="3729654">
                  <a:extLst>
                    <a:ext uri="{9D8B030D-6E8A-4147-A177-3AD203B41FA5}">
                      <a16:colId xmlns:a16="http://schemas.microsoft.com/office/drawing/2014/main" val="850559032"/>
                    </a:ext>
                  </a:extLst>
                </a:gridCol>
              </a:tblGrid>
              <a:tr h="147590">
                <a:tc>
                  <a:txBody>
                    <a:bodyPr/>
                    <a:lstStyle/>
                    <a:p>
                      <a:pPr marL="0" indent="-126000" algn="ctr">
                        <a:buClr>
                          <a:srgbClr val="1A9AFA"/>
                        </a:buClr>
                        <a:buSzPct val="75000"/>
                        <a:buFontTx/>
                        <a:buNone/>
                      </a:pPr>
                      <a:r>
                        <a:rPr lang="x-none" sz="9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318683">
                <a:tc>
                  <a:txBody>
                    <a:bodyPr/>
                    <a:lstStyle/>
                    <a:p>
                      <a:pPr marL="0" indent="-126000" algn="l">
                        <a:buClr>
                          <a:srgbClr val="1A9AFA"/>
                        </a:buClr>
                        <a:buSzPct val="75000"/>
                        <a:buFontTx/>
                        <a:buNone/>
                      </a:pPr>
                      <a:r>
                        <a:rPr lang="x-none" sz="900" b="1">
                          <a:solidFill>
                            <a:schemeClr val="bg1"/>
                          </a:solidFill>
                          <a:latin typeface="+mj-lt"/>
                        </a:rPr>
                        <a:t>Capacitación y comunicación: </a:t>
                      </a:r>
                      <a:r>
                        <a:rPr lang="x-none" sz="900" i="1" kern="1200">
                          <a:solidFill>
                            <a:schemeClr val="bg2"/>
                          </a:solidFill>
                          <a:latin typeface="+mn-lt"/>
                          <a:ea typeface="+mn-ea"/>
                          <a:cs typeface="+mn-cs"/>
                        </a:rPr>
                        <a:t>¿</a:t>
                      </a:r>
                      <a:r>
                        <a:rPr lang="en-US" sz="900" i="1" kern="1200">
                          <a:solidFill>
                            <a:schemeClr val="bg2"/>
                          </a:solidFill>
                          <a:latin typeface="+mn-lt"/>
                          <a:ea typeface="+mn-ea"/>
                          <a:cs typeface="+mn-cs"/>
                        </a:rPr>
                        <a:t>s</a:t>
                      </a:r>
                      <a:r>
                        <a:rPr lang="x-none" sz="900" i="1" kern="1200">
                          <a:solidFill>
                            <a:schemeClr val="bg2"/>
                          </a:solidFill>
                          <a:latin typeface="+mn-lt"/>
                          <a:ea typeface="+mn-ea"/>
                          <a:cs typeface="+mn-cs"/>
                        </a:rPr>
                        <a:t>e brinda capacitación regularmente </a:t>
                      </a:r>
                      <a:br>
                        <a:rPr lang="en-US" sz="900" i="1" kern="1200">
                          <a:solidFill>
                            <a:schemeClr val="bg2"/>
                          </a:solidFill>
                          <a:latin typeface="+mn-lt"/>
                          <a:ea typeface="+mn-ea"/>
                          <a:cs typeface="+mn-cs"/>
                        </a:rPr>
                      </a:br>
                      <a:r>
                        <a:rPr lang="x-none" sz="900" i="1" kern="1200">
                          <a:solidFill>
                            <a:schemeClr val="bg2"/>
                          </a:solidFill>
                          <a:latin typeface="+mn-lt"/>
                          <a:ea typeface="+mn-ea"/>
                          <a:cs typeface="+mn-cs"/>
                        </a:rPr>
                        <a:t>a los responsables de la inscripción </a:t>
                      </a:r>
                      <a:br>
                        <a:rPr lang="en-US" sz="900" i="1" kern="1200">
                          <a:solidFill>
                            <a:schemeClr val="bg2"/>
                          </a:solidFill>
                          <a:latin typeface="+mn-lt"/>
                          <a:ea typeface="+mn-ea"/>
                          <a:cs typeface="+mn-cs"/>
                        </a:rPr>
                      </a:br>
                      <a:r>
                        <a:rPr lang="x-none" sz="900" i="1" kern="1200">
                          <a:solidFill>
                            <a:schemeClr val="bg2"/>
                          </a:solidFill>
                          <a:latin typeface="+mn-lt"/>
                          <a:ea typeface="+mn-ea"/>
                          <a:cs typeface="+mn-cs"/>
                        </a:rPr>
                        <a:t>y la baja de los estudiantes? </a:t>
                      </a:r>
                      <a:r>
                        <a:rPr lang="x-none" sz="900" b="0" i="1" kern="1200">
                          <a:solidFill>
                            <a:schemeClr val="bg2"/>
                          </a:solidFill>
                          <a:latin typeface="+mn-lt"/>
                          <a:ea typeface="+mn-ea"/>
                          <a:cs typeface="+mn-cs"/>
                        </a:rPr>
                        <a:t>¿</a:t>
                      </a:r>
                      <a:r>
                        <a:rPr lang="en-US" sz="900" b="0" i="1" kern="1200">
                          <a:solidFill>
                            <a:schemeClr val="bg2"/>
                          </a:solidFill>
                          <a:latin typeface="+mn-lt"/>
                          <a:ea typeface="+mn-ea"/>
                          <a:cs typeface="+mn-cs"/>
                        </a:rPr>
                        <a:t>s</a:t>
                      </a:r>
                      <a:r>
                        <a:rPr lang="x-none" sz="900" b="0" i="1" kern="1200">
                          <a:solidFill>
                            <a:schemeClr val="bg2"/>
                          </a:solidFill>
                          <a:latin typeface="+mn-lt"/>
                          <a:ea typeface="+mn-ea"/>
                          <a:cs typeface="+mn-cs"/>
                        </a:rPr>
                        <a:t>e</a:t>
                      </a:r>
                      <a:r>
                        <a:rPr lang="x-none" sz="900" i="1" kern="1200">
                          <a:solidFill>
                            <a:schemeClr val="bg2"/>
                          </a:solidFill>
                          <a:latin typeface="+mn-lt"/>
                          <a:ea typeface="+mn-ea"/>
                          <a:cs typeface="+mn-cs"/>
                        </a:rPr>
                        <a:t> comunican bien las políticas y los procedimientos a los responsables de su implementación? </a:t>
                      </a:r>
                      <a:endParaRPr lang="en-US" sz="9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08000" lvl="0" indent="-108000" algn="l">
                        <a:buClrTx/>
                        <a:buSzPct val="75000"/>
                        <a:buFont typeface="Wingdings 3" panose="05040102010807070707" pitchFamily="18" charset="2"/>
                        <a:buChar char=""/>
                      </a:pPr>
                      <a:r>
                        <a:rPr lang="x-none" sz="900" b="0">
                          <a:solidFill>
                            <a:srgbClr val="2E2E38"/>
                          </a:solidFill>
                          <a:latin typeface="+mj-lt"/>
                        </a:rPr>
                        <a:t>No hubo capacitación formal en 2021-2022 para el personal escolar cuyas responsabilidades involucraban las bajas de estudiantes en Aspen. Algunas escuelas no están al tanto de la guía más reciente de la oficina central de BPS (p. ej., memorando, formulario de baja estándar)</a:t>
                      </a:r>
                      <a:r>
                        <a:rPr lang="en-US" sz="900" b="0">
                          <a:solidFill>
                            <a:srgbClr val="2E2E38"/>
                          </a:solidFill>
                          <a:latin typeface="+mj-lt"/>
                        </a:rPr>
                        <a:t>.</a:t>
                      </a:r>
                      <a:endParaRPr lang="x-none" sz="900" b="0">
                        <a:solidFill>
                          <a:srgbClr val="2E2E38"/>
                        </a:solidFill>
                        <a:latin typeface="+mj-lt"/>
                      </a:endParaRPr>
                    </a:p>
                    <a:p>
                      <a:pPr marL="108000" lvl="0" indent="-108000" algn="l">
                        <a:buClrTx/>
                        <a:buSzPct val="75000"/>
                        <a:buFont typeface="Wingdings 3" panose="05040102010807070707" pitchFamily="18" charset="2"/>
                        <a:buChar char=""/>
                      </a:pPr>
                      <a:r>
                        <a:rPr lang="x-none" sz="900" b="0">
                          <a:solidFill>
                            <a:srgbClr val="2E2E38"/>
                          </a:solidFill>
                          <a:latin typeface="+mj-lt"/>
                        </a:rPr>
                        <a:t>Las escuelas tienen un conocimiento limitado sobre el proceso </a:t>
                      </a:r>
                      <a:br>
                        <a:rPr lang="en-US" sz="900" b="0">
                          <a:solidFill>
                            <a:srgbClr val="2E2E38"/>
                          </a:solidFill>
                          <a:latin typeface="+mj-lt"/>
                        </a:rPr>
                      </a:br>
                      <a:r>
                        <a:rPr lang="x-none" sz="900" b="0">
                          <a:solidFill>
                            <a:srgbClr val="2E2E38"/>
                          </a:solidFill>
                          <a:latin typeface="+mj-lt"/>
                        </a:rPr>
                        <a:t>de certificación de datos del DESE. Si bien la certificación de datos </a:t>
                      </a:r>
                      <a:br>
                        <a:rPr lang="en-US" sz="900" b="0">
                          <a:solidFill>
                            <a:srgbClr val="2E2E38"/>
                          </a:solidFill>
                          <a:latin typeface="+mj-lt"/>
                        </a:rPr>
                      </a:br>
                      <a:r>
                        <a:rPr lang="x-none" sz="900" b="0">
                          <a:solidFill>
                            <a:srgbClr val="2E2E38"/>
                          </a:solidFill>
                          <a:latin typeface="+mj-lt"/>
                        </a:rPr>
                        <a:t>es, en última instancia, una responsabilidad del distrito, la falta de comprensión del proceso a nivel de escuela genera confusión sobre </a:t>
                      </a:r>
                      <a:br>
                        <a:rPr lang="en-US" sz="900" b="0">
                          <a:solidFill>
                            <a:srgbClr val="2E2E38"/>
                          </a:solidFill>
                          <a:latin typeface="+mj-lt"/>
                        </a:rPr>
                      </a:br>
                      <a:r>
                        <a:rPr lang="x-none" sz="900" b="0">
                          <a:solidFill>
                            <a:srgbClr val="2E2E38"/>
                          </a:solidFill>
                          <a:latin typeface="+mj-lt"/>
                        </a:rPr>
                        <a:t>lo que las escuelas deben hacer para asegurarse de que sus datos sean correctos</a:t>
                      </a:r>
                      <a:r>
                        <a:rPr lang="en-US" sz="900" b="0">
                          <a:solidFill>
                            <a:srgbClr val="2E2E38"/>
                          </a:solidFill>
                          <a:latin typeface="+mj-lt"/>
                        </a:rPr>
                        <a:t>.</a:t>
                      </a:r>
                      <a:endParaRPr lang="x-none"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900" b="0" kern="1200">
                          <a:solidFill>
                            <a:srgbClr val="2E2E38"/>
                          </a:solidFill>
                          <a:latin typeface="+mj-lt"/>
                          <a:ea typeface="+mn-ea"/>
                          <a:cs typeface="+mn-cs"/>
                        </a:rPr>
                        <a:t>Si bien BPS ha formalizado una capacitación para el personal escolar aplicable para el año 2022-2023 actual, esta debe realizarse de forma recurrente (p. ej., dos veces al año) con un seguimiento de la asistencia; se debe incluir instrucción relacionada con la certificación en el contenido</a:t>
                      </a:r>
                      <a:r>
                        <a:rPr lang="en-US" sz="900" b="0" kern="1200">
                          <a:solidFill>
                            <a:srgbClr val="2E2E38"/>
                          </a:solidFill>
                          <a:latin typeface="+mj-lt"/>
                          <a:ea typeface="+mn-ea"/>
                          <a:cs typeface="+mn-cs"/>
                        </a:rPr>
                        <a:t>.</a:t>
                      </a:r>
                      <a:endParaRPr lang="x-none" sz="900" b="0" kern="1200">
                        <a:solidFill>
                          <a:srgbClr val="2E2E38"/>
                        </a:solidFill>
                        <a:latin typeface="+mj-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900" b="0" kern="1200">
                          <a:solidFill>
                            <a:srgbClr val="2E2E38"/>
                          </a:solidFill>
                          <a:latin typeface="+mj-lt"/>
                          <a:ea typeface="+mn-ea"/>
                          <a:cs typeface="+mn-cs"/>
                        </a:rPr>
                        <a:t>Enviar un recordatorio por correo electrónico a los líderes escolares antes de cada fecha límite de certificación para reforzar la política y fomentar la formulación de preguntas</a:t>
                      </a:r>
                      <a:r>
                        <a:rPr lang="en-US" sz="900" b="0" kern="1200">
                          <a:solidFill>
                            <a:srgbClr val="2E2E38"/>
                          </a:solidFill>
                          <a:latin typeface="+mj-lt"/>
                          <a:ea typeface="+mn-ea"/>
                          <a:cs typeface="+mn-cs"/>
                        </a:rPr>
                        <a:t>.</a:t>
                      </a:r>
                      <a:endParaRPr lang="x-none" sz="900" b="0" kern="120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1342816">
                <a:tc>
                  <a:txBody>
                    <a:bodyPr/>
                    <a:lstStyle/>
                    <a:p>
                      <a:pPr marL="0" indent="-126000" algn="l">
                        <a:buClr>
                          <a:srgbClr val="1A9AFA"/>
                        </a:buClr>
                        <a:buSzPct val="75000"/>
                        <a:buFontTx/>
                        <a:buNone/>
                      </a:pPr>
                      <a:r>
                        <a:rPr lang="x-none" sz="900" b="1">
                          <a:solidFill>
                            <a:schemeClr val="bg1"/>
                          </a:solidFill>
                          <a:latin typeface="+mj-lt"/>
                        </a:rPr>
                        <a:t>Herramientas y sistemas: </a:t>
                      </a:r>
                      <a:r>
                        <a:rPr lang="x-none" sz="900" i="1" kern="1200">
                          <a:solidFill>
                            <a:schemeClr val="bg2"/>
                          </a:solidFill>
                          <a:latin typeface="+mn-lt"/>
                          <a:ea typeface="+mn-ea"/>
                          <a:cs typeface="+mn-cs"/>
                        </a:rPr>
                        <a:t>¿</a:t>
                      </a:r>
                      <a:r>
                        <a:rPr lang="en-US" sz="900" i="1" kern="1200">
                          <a:solidFill>
                            <a:schemeClr val="bg2"/>
                          </a:solidFill>
                          <a:latin typeface="+mn-lt"/>
                          <a:ea typeface="+mn-ea"/>
                          <a:cs typeface="+mn-cs"/>
                        </a:rPr>
                        <a:t>l</a:t>
                      </a:r>
                      <a:r>
                        <a:rPr lang="x-none" sz="900" i="1" kern="1200">
                          <a:solidFill>
                            <a:schemeClr val="bg2"/>
                          </a:solidFill>
                          <a:latin typeface="+mn-lt"/>
                          <a:ea typeface="+mn-ea"/>
                          <a:cs typeface="+mn-cs"/>
                        </a:rPr>
                        <a:t>os participantes clave tienen las herramientas adecuadas para ayudarlos a ejecutar sus responsabilidades?</a:t>
                      </a:r>
                      <a:endParaRPr lang="en-US" sz="9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buClrTx/>
                        <a:buSzPct val="75000"/>
                        <a:buFont typeface="Wingdings 3" panose="05040102010807070707" pitchFamily="18" charset="2"/>
                        <a:buChar char=""/>
                      </a:pPr>
                      <a:r>
                        <a:rPr lang="x-none" sz="900" b="0">
                          <a:solidFill>
                            <a:srgbClr val="2E2E38"/>
                          </a:solidFill>
                          <a:latin typeface="+mj-lt"/>
                        </a:rPr>
                        <a:t>No existe un requisito sistemático en Aspen (p. ej., aviso, mensaje </a:t>
                      </a:r>
                      <a:br>
                        <a:rPr lang="en-US" sz="900" b="0">
                          <a:solidFill>
                            <a:srgbClr val="2E2E38"/>
                          </a:solidFill>
                          <a:latin typeface="+mj-lt"/>
                        </a:rPr>
                      </a:br>
                      <a:r>
                        <a:rPr lang="x-none" sz="900" b="0">
                          <a:solidFill>
                            <a:srgbClr val="2E2E38"/>
                          </a:solidFill>
                          <a:latin typeface="+mj-lt"/>
                        </a:rPr>
                        <a:t>de error) para que un usuario cargue documentación de respaldo </a:t>
                      </a:r>
                      <a:br>
                        <a:rPr lang="en-US" sz="900" b="0">
                          <a:solidFill>
                            <a:srgbClr val="2E2E38"/>
                          </a:solidFill>
                          <a:latin typeface="+mj-lt"/>
                        </a:rPr>
                      </a:br>
                      <a:r>
                        <a:rPr lang="x-none" sz="900" b="0">
                          <a:solidFill>
                            <a:srgbClr val="2E2E38"/>
                          </a:solidFill>
                          <a:latin typeface="+mj-lt"/>
                        </a:rPr>
                        <a:t>al asignar un código de baja. Esto permite que los códigos de baja </a:t>
                      </a:r>
                      <a:br>
                        <a:rPr lang="en-US" sz="900" b="0">
                          <a:solidFill>
                            <a:srgbClr val="2E2E38"/>
                          </a:solidFill>
                          <a:latin typeface="+mj-lt"/>
                        </a:rPr>
                      </a:br>
                      <a:r>
                        <a:rPr lang="x-none" sz="900" b="0">
                          <a:solidFill>
                            <a:srgbClr val="2E2E38"/>
                          </a:solidFill>
                          <a:latin typeface="+mj-lt"/>
                        </a:rPr>
                        <a:t>sin abandono se asignen a los estudiantes con éxito sin ningún tipo </a:t>
                      </a:r>
                      <a:br>
                        <a:rPr lang="en-US" sz="900" b="0">
                          <a:solidFill>
                            <a:srgbClr val="2E2E38"/>
                          </a:solidFill>
                          <a:latin typeface="+mj-lt"/>
                        </a:rPr>
                      </a:br>
                      <a:r>
                        <a:rPr lang="x-none" sz="900" b="0">
                          <a:solidFill>
                            <a:srgbClr val="2E2E38"/>
                          </a:solidFill>
                          <a:latin typeface="+mj-lt"/>
                        </a:rPr>
                        <a:t>de apoyo</a:t>
                      </a:r>
                      <a:r>
                        <a:rPr lang="en-US" sz="900" b="0">
                          <a:solidFill>
                            <a:srgbClr val="2E2E38"/>
                          </a:solidFill>
                          <a:latin typeface="+mj-lt"/>
                        </a:rPr>
                        <a:t>.</a:t>
                      </a:r>
                      <a:endParaRPr lang="x-none" sz="900" b="0">
                        <a:solidFill>
                          <a:srgbClr val="2E2E38"/>
                        </a:solidFill>
                        <a:latin typeface="+mj-lt"/>
                      </a:endParaRPr>
                    </a:p>
                    <a:p>
                      <a:pPr marL="108000" lvl="0" indent="-108000" algn="l">
                        <a:buClrTx/>
                        <a:buSzPct val="75000"/>
                        <a:buFont typeface="Wingdings 3" panose="05040102010807070707" pitchFamily="18" charset="2"/>
                        <a:buChar char=""/>
                      </a:pPr>
                      <a:r>
                        <a:rPr lang="x-none" sz="900" b="0">
                          <a:solidFill>
                            <a:srgbClr val="2E2E38"/>
                          </a:solidFill>
                          <a:latin typeface="+mj-lt"/>
                        </a:rPr>
                        <a:t>Las escuelas no tienen acceso a las listas de las escuelas privadas </a:t>
                      </a:r>
                      <a:br>
                        <a:rPr lang="en-US" sz="900" b="0">
                          <a:solidFill>
                            <a:srgbClr val="2E2E38"/>
                          </a:solidFill>
                          <a:latin typeface="+mj-lt"/>
                        </a:rPr>
                      </a:br>
                      <a:r>
                        <a:rPr lang="x-none" sz="900" b="0">
                          <a:solidFill>
                            <a:srgbClr val="2E2E38"/>
                          </a:solidFill>
                          <a:latin typeface="+mj-lt"/>
                        </a:rPr>
                        <a:t>que se envían a la oficina central de BPS. Por lo tanto, las escuelas </a:t>
                      </a:r>
                      <a:br>
                        <a:rPr lang="en-US" sz="900" b="0">
                          <a:solidFill>
                            <a:srgbClr val="2E2E38"/>
                          </a:solidFill>
                          <a:latin typeface="+mj-lt"/>
                        </a:rPr>
                      </a:br>
                      <a:r>
                        <a:rPr lang="x-none" sz="900" b="0">
                          <a:solidFill>
                            <a:srgbClr val="2E2E38"/>
                          </a:solidFill>
                          <a:latin typeface="+mj-lt"/>
                        </a:rPr>
                        <a:t>no pueden identificar fácilmente a los estudiantes que se han dado </a:t>
                      </a:r>
                      <a:br>
                        <a:rPr lang="en-US" sz="900" b="0">
                          <a:solidFill>
                            <a:srgbClr val="2E2E38"/>
                          </a:solidFill>
                          <a:latin typeface="+mj-lt"/>
                        </a:rPr>
                      </a:br>
                      <a:r>
                        <a:rPr lang="x-none" sz="900" b="0">
                          <a:solidFill>
                            <a:srgbClr val="2E2E38"/>
                          </a:solidFill>
                          <a:latin typeface="+mj-lt"/>
                        </a:rPr>
                        <a:t>de baja para ir a una escuela privada</a:t>
                      </a:r>
                      <a:r>
                        <a:rPr lang="en-US" sz="900" b="0">
                          <a:solidFill>
                            <a:srgbClr val="2E2E38"/>
                          </a:solidFill>
                          <a:latin typeface="+mj-lt"/>
                        </a:rPr>
                        <a:t>.</a:t>
                      </a:r>
                      <a:endParaRPr lang="x-none"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j-lt"/>
                        </a:rPr>
                        <a:t>Explorar funcionalidades adicionales en Aspen para respaldar </a:t>
                      </a:r>
                      <a:br>
                        <a:rPr lang="en-US" sz="900" b="0">
                          <a:solidFill>
                            <a:srgbClr val="2E2E38"/>
                          </a:solidFill>
                          <a:latin typeface="+mj-lt"/>
                        </a:rPr>
                      </a:br>
                      <a:r>
                        <a:rPr lang="x-none" sz="900" b="0">
                          <a:solidFill>
                            <a:srgbClr val="2E2E38"/>
                          </a:solidFill>
                          <a:latin typeface="+mj-lt"/>
                        </a:rPr>
                        <a:t>la documentación de las bajas, tales como: agregar un requisito sistemático en Aspen para que se cargue la documentación de respaldo cuando se selecciona un código de baja (que no sea abandono), traducción de idiomas, automatización del formulario de baja y mostrar fechas de carga de documentos</a:t>
                      </a:r>
                      <a:r>
                        <a:rPr lang="en-US" sz="900" b="0">
                          <a:solidFill>
                            <a:srgbClr val="2E2E38"/>
                          </a:solidFill>
                          <a:latin typeface="+mj-lt"/>
                        </a:rPr>
                        <a:t>.</a:t>
                      </a:r>
                      <a:endParaRPr lang="x-none" sz="900" b="0">
                        <a:solidFill>
                          <a:srgbClr val="2E2E38"/>
                        </a:solidFill>
                        <a:latin typeface="+mj-lt"/>
                      </a:endParaRPr>
                    </a:p>
                    <a:p>
                      <a:pPr marL="126000" indent="-126000" algn="l">
                        <a:buClrTx/>
                        <a:buSzPct val="75000"/>
                        <a:buFont typeface="Wingdings 3" panose="05040102010807070707" pitchFamily="18" charset="2"/>
                        <a:buChar char=""/>
                      </a:pPr>
                      <a:r>
                        <a:rPr lang="x-none" sz="900" b="0">
                          <a:solidFill>
                            <a:srgbClr val="2E2E38"/>
                          </a:solidFill>
                          <a:latin typeface="+mj-lt"/>
                        </a:rPr>
                        <a:t>Desarrollar un proceso/acuerdo de intercambio de datos para permitir que las escuelas verifiquen la inscripción en escuelas privadas</a:t>
                      </a:r>
                      <a:r>
                        <a:rPr lang="en-US" sz="900" b="0">
                          <a:solidFill>
                            <a:srgbClr val="2E2E38"/>
                          </a:solidFill>
                          <a:latin typeface="+mj-lt"/>
                        </a:rPr>
                        <a:t>.</a:t>
                      </a:r>
                      <a:endParaRPr lang="x-none"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797132">
                <a:tc>
                  <a:txBody>
                    <a:bodyPr/>
                    <a:lstStyle/>
                    <a:p>
                      <a:pPr marL="0" indent="-126000" algn="l">
                        <a:buClr>
                          <a:srgbClr val="1A9AFA"/>
                        </a:buClr>
                        <a:buSzPct val="75000"/>
                        <a:buFontTx/>
                        <a:buNone/>
                      </a:pPr>
                      <a:r>
                        <a:rPr lang="x-none" sz="900" b="1">
                          <a:solidFill>
                            <a:schemeClr val="bg1"/>
                          </a:solidFill>
                          <a:latin typeface="+mj-lt"/>
                        </a:rPr>
                        <a:t>Supervisión y seguimiento: </a:t>
                      </a:r>
                      <a:r>
                        <a:rPr lang="x-none" sz="900" i="1" kern="1200">
                          <a:solidFill>
                            <a:schemeClr val="bg2"/>
                          </a:solidFill>
                          <a:latin typeface="+mn-lt"/>
                          <a:ea typeface="+mn-ea"/>
                          <a:cs typeface="+mn-cs"/>
                        </a:rPr>
                        <a:t>¿</a:t>
                      </a:r>
                      <a:r>
                        <a:rPr lang="en-US" sz="900" i="1" kern="1200">
                          <a:solidFill>
                            <a:schemeClr val="bg2"/>
                          </a:solidFill>
                          <a:latin typeface="+mn-lt"/>
                          <a:ea typeface="+mn-ea"/>
                          <a:cs typeface="+mn-cs"/>
                        </a:rPr>
                        <a:t>e</a:t>
                      </a:r>
                      <a:r>
                        <a:rPr lang="x-none" sz="900" i="1" kern="1200">
                          <a:solidFill>
                            <a:schemeClr val="bg2"/>
                          </a:solidFill>
                          <a:latin typeface="+mn-lt"/>
                          <a:ea typeface="+mn-ea"/>
                          <a:cs typeface="+mn-cs"/>
                        </a:rPr>
                        <a:t>xiste una supervisión adecuada del proceso, p. ej., validación de datos/documentación integrada</a:t>
                      </a:r>
                      <a:r>
                        <a:rPr lang="en-US" sz="900" i="1" kern="1200">
                          <a:solidFill>
                            <a:schemeClr val="bg2"/>
                          </a:solidFill>
                          <a:latin typeface="+mn-lt"/>
                          <a:ea typeface="+mn-ea"/>
                          <a:cs typeface="+mn-cs"/>
                        </a:rPr>
                        <a:t> </a:t>
                      </a:r>
                      <a:r>
                        <a:rPr lang="x-none" sz="900" i="1" kern="1200">
                          <a:solidFill>
                            <a:schemeClr val="bg2"/>
                          </a:solidFill>
                          <a:latin typeface="+mn-lt"/>
                          <a:ea typeface="+mn-ea"/>
                          <a:cs typeface="+mn-cs"/>
                        </a:rPr>
                        <a:t>en el proceso?</a:t>
                      </a:r>
                      <a:endParaRPr lang="en-US" sz="9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chemeClr val="tx1"/>
                          </a:solidFill>
                          <a:latin typeface="+mj-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j-lt"/>
                        </a:rPr>
                        <a:t>No existe un análisis formal a nivel de distrito de los datos de baja para verificar el uso apropiado de los códigos de baja y la documentación de respaldo</a:t>
                      </a:r>
                      <a:r>
                        <a:rPr lang="en-US" sz="900" b="0">
                          <a:solidFill>
                            <a:srgbClr val="2E2E38"/>
                          </a:solidFill>
                          <a:latin typeface="+mj-lt"/>
                        </a:rPr>
                        <a:t>.</a:t>
                      </a:r>
                      <a:endParaRPr lang="x-none"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j-lt"/>
                        </a:rPr>
                        <a:t>Desarrollar un panel de bajas para apoyar la supervisión a nivel </a:t>
                      </a:r>
                      <a:br>
                        <a:rPr lang="en-US" sz="900" b="0">
                          <a:solidFill>
                            <a:srgbClr val="2E2E38"/>
                          </a:solidFill>
                          <a:latin typeface="+mj-lt"/>
                        </a:rPr>
                      </a:br>
                      <a:r>
                        <a:rPr lang="x-none" sz="900" b="0">
                          <a:solidFill>
                            <a:srgbClr val="2E2E38"/>
                          </a:solidFill>
                          <a:latin typeface="+mj-lt"/>
                        </a:rPr>
                        <a:t>de distrito (p. ej., uso de códigos de abandono, documentación faltante de Aspen, etc.)</a:t>
                      </a:r>
                      <a:r>
                        <a:rPr lang="en-US" sz="900" b="0">
                          <a:solidFill>
                            <a:srgbClr val="2E2E38"/>
                          </a:solidFill>
                          <a:latin typeface="+mj-lt"/>
                        </a:rPr>
                        <a:t>.</a:t>
                      </a:r>
                      <a:endParaRPr lang="x-none"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932721">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900" b="1">
                          <a:solidFill>
                            <a:schemeClr val="bg1"/>
                          </a:solidFill>
                          <a:latin typeface="+mj-lt"/>
                        </a:rPr>
                        <a:t>Integridad y precisión de los datos: </a:t>
                      </a:r>
                      <a:r>
                        <a:rPr lang="x-none" sz="900" b="0" i="1" kern="1200">
                          <a:solidFill>
                            <a:srgbClr val="2E2E38"/>
                          </a:solidFill>
                          <a:latin typeface="+mn-lt"/>
                          <a:ea typeface="+mn-ea"/>
                          <a:cs typeface="+mn-cs"/>
                        </a:rPr>
                        <a:t>¿</a:t>
                      </a:r>
                      <a:r>
                        <a:rPr lang="en-US" sz="900" b="0" i="1" kern="1200">
                          <a:solidFill>
                            <a:srgbClr val="2E2E38"/>
                          </a:solidFill>
                          <a:latin typeface="+mn-lt"/>
                          <a:ea typeface="+mn-ea"/>
                          <a:cs typeface="+mn-cs"/>
                        </a:rPr>
                        <a:t>l</a:t>
                      </a:r>
                      <a:r>
                        <a:rPr lang="x-none" sz="900" b="0" i="1" kern="1200">
                          <a:solidFill>
                            <a:srgbClr val="2E2E38"/>
                          </a:solidFill>
                          <a:latin typeface="+mn-lt"/>
                          <a:ea typeface="+mn-ea"/>
                          <a:cs typeface="+mn-cs"/>
                        </a:rPr>
                        <a:t>os datos que se informan son completos 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chemeClr val="tx1"/>
                          </a:solidFill>
                          <a:latin typeface="+mj-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126000" indent="-126000" algn="l">
                        <a:buClrTx/>
                        <a:buSzPct val="75000"/>
                        <a:buFont typeface="Wingdings 3" panose="05040102010807070707" pitchFamily="18" charset="2"/>
                        <a:buChar char=""/>
                      </a:pPr>
                      <a:r>
                        <a:rPr lang="x-none" sz="900" b="1">
                          <a:solidFill>
                            <a:srgbClr val="2E2E38"/>
                          </a:solidFill>
                          <a:latin typeface="+mj-lt"/>
                        </a:rPr>
                        <a:t>Integridad</a:t>
                      </a:r>
                      <a:r>
                        <a:rPr lang="x-none" sz="900" b="0">
                          <a:solidFill>
                            <a:srgbClr val="2E2E38"/>
                          </a:solidFill>
                          <a:latin typeface="+mj-lt"/>
                        </a:rPr>
                        <a:t>: EY no confirmó la integridad de la población, ya que esta fue definida por el DESE</a:t>
                      </a:r>
                      <a:r>
                        <a:rPr lang="en-US" sz="900" b="0">
                          <a:solidFill>
                            <a:srgbClr val="2E2E38"/>
                          </a:solidFill>
                          <a:latin typeface="+mj-lt"/>
                        </a:rPr>
                        <a:t>.</a:t>
                      </a:r>
                      <a:endParaRPr lang="x-none" sz="900" b="0">
                        <a:solidFill>
                          <a:srgbClr val="2E2E38"/>
                        </a:solidFill>
                        <a:latin typeface="+mj-lt"/>
                      </a:endParaRPr>
                    </a:p>
                    <a:p>
                      <a:pPr marL="126000" indent="-126000" algn="l">
                        <a:buClrTx/>
                        <a:buSzPct val="75000"/>
                        <a:buFont typeface="Wingdings 3" panose="05040102010807070707" pitchFamily="18" charset="2"/>
                        <a:buChar char=""/>
                      </a:pPr>
                      <a:r>
                        <a:rPr kumimoji="0" lang="x-none" sz="900" b="1" u="none" strike="noStrike" kern="1200" cap="none" spc="0" normalizeH="0" baseline="0" noProof="0">
                          <a:ln>
                            <a:noFill/>
                          </a:ln>
                          <a:solidFill>
                            <a:schemeClr val="bg1"/>
                          </a:solidFill>
                          <a:effectLst/>
                          <a:uLnTx/>
                          <a:uFillTx/>
                          <a:latin typeface="+mn-lt"/>
                          <a:ea typeface="+mn-ea"/>
                          <a:cs typeface="+mn-cs"/>
                        </a:rPr>
                        <a:t>Precisión: </a:t>
                      </a:r>
                      <a:r>
                        <a:rPr kumimoji="0" lang="x-none" sz="900" b="0" u="none" strike="noStrike" kern="1200" cap="none" spc="0" normalizeH="0" baseline="0" noProof="0">
                          <a:ln>
                            <a:noFill/>
                          </a:ln>
                          <a:solidFill>
                            <a:schemeClr val="bg1"/>
                          </a:solidFill>
                          <a:effectLst/>
                          <a:uLnTx/>
                          <a:uFillTx/>
                          <a:latin typeface="+mn-lt"/>
                          <a:ea typeface="+mn-ea"/>
                          <a:cs typeface="+mn-cs"/>
                        </a:rPr>
                        <a:t>EY inspeccionó la documentación en Aspen para cada uno de los 100 estudiantes de la muestra. Solo 20 de los 100 estudiantes tenían cargada alguna documentación relacionada con las bajas, y de esos 20 con documentación, solo 17 tenían documentos apropiados</a:t>
                      </a:r>
                      <a:r>
                        <a:rPr kumimoji="0" lang="en-US" sz="900" b="0" u="none" strike="noStrike" kern="1200" cap="none" spc="0" normalizeH="0" baseline="0" noProof="0">
                          <a:ln>
                            <a:noFill/>
                          </a:ln>
                          <a:solidFill>
                            <a:schemeClr val="bg1"/>
                          </a:solidFill>
                          <a:effectLst/>
                          <a:uLnTx/>
                          <a:uFillTx/>
                          <a:latin typeface="+mn-lt"/>
                          <a:ea typeface="+mn-ea"/>
                          <a:cs typeface="+mn-cs"/>
                        </a:rPr>
                        <a:t>.</a:t>
                      </a:r>
                      <a:endParaRPr lang="en-US" sz="9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900" b="1" kern="1200">
                          <a:solidFill>
                            <a:srgbClr val="2E2E38"/>
                          </a:solidFill>
                          <a:latin typeface="+mn-lt"/>
                          <a:ea typeface="+mn-ea"/>
                          <a:cs typeface="+mn-cs"/>
                        </a:rPr>
                        <a:t>Integridad: </a:t>
                      </a:r>
                      <a:r>
                        <a:rPr lang="x-none" sz="900" b="0" kern="1200">
                          <a:solidFill>
                            <a:srgbClr val="2E2E38"/>
                          </a:solidFill>
                          <a:latin typeface="+mn-lt"/>
                          <a:ea typeface="+mn-ea"/>
                          <a:cs typeface="+mn-cs"/>
                        </a:rPr>
                        <a:t>no evaluada</a:t>
                      </a:r>
                      <a:r>
                        <a:rPr lang="en-US" sz="900" b="0" kern="1200">
                          <a:solidFill>
                            <a:srgbClr val="2E2E38"/>
                          </a:solidFill>
                          <a:latin typeface="+mn-lt"/>
                          <a:ea typeface="+mn-ea"/>
                          <a:cs typeface="+mn-cs"/>
                        </a:rPr>
                        <a:t>.</a:t>
                      </a:r>
                      <a:endParaRPr lang="en-US" sz="900" b="1" kern="1200">
                        <a:solidFill>
                          <a:srgbClr val="2E2E38"/>
                        </a:solidFill>
                        <a:latin typeface="+mn-lt"/>
                        <a:ea typeface="+mn-ea"/>
                        <a:cs typeface="+mn-cs"/>
                      </a:endParaRPr>
                    </a:p>
                    <a:p>
                      <a:pPr marL="126000" indent="-126000" algn="l">
                        <a:buClrTx/>
                        <a:buSzPct val="75000"/>
                        <a:buFont typeface="Wingdings 3" panose="05040102010807070707" pitchFamily="18" charset="2"/>
                        <a:buChar char=""/>
                      </a:pPr>
                      <a:r>
                        <a:rPr lang="x-none" sz="900" b="1" kern="1200">
                          <a:solidFill>
                            <a:srgbClr val="2E2E38"/>
                          </a:solidFill>
                          <a:latin typeface="+mn-lt"/>
                          <a:ea typeface="+mn-ea"/>
                          <a:cs typeface="+mn-cs"/>
                        </a:rPr>
                        <a:t>Precisión:</a:t>
                      </a:r>
                      <a:r>
                        <a:rPr lang="x-none" sz="900" b="0" kern="1200">
                          <a:solidFill>
                            <a:srgbClr val="2E2E38"/>
                          </a:solidFill>
                          <a:latin typeface="+mn-lt"/>
                          <a:ea typeface="+mn-ea"/>
                          <a:cs typeface="+mn-cs"/>
                        </a:rPr>
                        <a:t> desarrollar una metodología de validación de datos/calidad de datos para que BPS revise los datos de bajas periódicamente</a:t>
                      </a:r>
                      <a:r>
                        <a:rPr lang="en-US" sz="900" b="0" kern="1200">
                          <a:solidFill>
                            <a:srgbClr val="2E2E38"/>
                          </a:solidFill>
                          <a:latin typeface="+mn-lt"/>
                          <a:ea typeface="+mn-ea"/>
                          <a:cs typeface="+mn-cs"/>
                        </a:rPr>
                        <a:t>.</a:t>
                      </a:r>
                      <a:endParaRPr lang="x-none" sz="900" b="0" kern="1200">
                        <a:solidFill>
                          <a:srgbClr val="2E2E38"/>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3" name="TextBox 2">
            <a:extLst>
              <a:ext uri="{FF2B5EF4-FFF2-40B4-BE49-F238E27FC236}">
                <a16:creationId xmlns:a16="http://schemas.microsoft.com/office/drawing/2014/main" id="{AE73BB4F-5807-4822-8569-4DD31A683187}"/>
              </a:ext>
            </a:extLst>
          </p:cNvPr>
          <p:cNvSpPr txBox="1"/>
          <p:nvPr/>
        </p:nvSpPr>
        <p:spPr>
          <a:xfrm>
            <a:off x="3284622" y="6378923"/>
            <a:ext cx="5197642"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1200" cap="none" spc="0" normalizeH="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1200" cap="none" spc="0" normalizeH="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limitaciones y </a:t>
            </a:r>
            <a:r>
              <a:rPr kumimoji="0" lang="en-US" sz="1000" b="0" i="1" u="none" strike="noStrike" kern="1200" cap="none" spc="0" normalizeH="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1200" cap="none" spc="0" normalizeH="0" noProof="0">
              <a:ln>
                <a:noFill/>
              </a:ln>
              <a:solidFill>
                <a:srgbClr val="2E2E38"/>
              </a:solidFill>
              <a:effectLst/>
              <a:uLnTx/>
              <a:uFillTx/>
              <a:latin typeface="EYInterstate Light"/>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GB" sz="800" b="0" i="0" u="none" strike="noStrike" kern="1200" cap="none" spc="0" normalizeH="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1705500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4200"/>
            <a:ext cx="11208179" cy="590400"/>
          </a:xfrm>
        </p:spPr>
        <p:txBody>
          <a:bodyPr vert="horz"/>
          <a:lstStyle/>
          <a:p>
            <a:r>
              <a:rPr lang="es-419"/>
              <a:t>Observaciones detalladas de dominio y oportunidades </a:t>
            </a:r>
            <a:br>
              <a:rPr/>
            </a:br>
            <a:r>
              <a:rPr lang="x-none" sz="1400"/>
              <a:t>Desde el año escolar 2021-2022, las entrevistas sugieren que BPS ha tomado varias medidas para mejorar la documentación de bajas</a:t>
            </a:r>
            <a:endParaRPr lang="en-IN" sz="1400">
              <a:solidFill>
                <a:srgbClr val="FF0000"/>
              </a:solidFill>
            </a:endParaRPr>
          </a:p>
        </p:txBody>
      </p:sp>
      <p:sp>
        <p:nvSpPr>
          <p:cNvPr id="32" name="Rectangle 31">
            <a:extLst>
              <a:ext uri="{FF2B5EF4-FFF2-40B4-BE49-F238E27FC236}">
                <a16:creationId xmlns:a16="http://schemas.microsoft.com/office/drawing/2014/main" id="{9A9D14FE-A763-421F-8458-AAA339FA7584}"/>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34" name="Text box_6380524123959099444">
            <a:extLst>
              <a:ext uri="{FF2B5EF4-FFF2-40B4-BE49-F238E27FC236}">
                <a16:creationId xmlns:a16="http://schemas.microsoft.com/office/drawing/2014/main" id="{C15C466A-A49D-445D-87C1-62A83999E209}"/>
              </a:ext>
            </a:extLst>
          </p:cNvPr>
          <p:cNvSpPr/>
          <p:nvPr>
            <p:custDataLst>
              <p:tags r:id="rId1"/>
            </p:custDataLst>
          </p:nvPr>
        </p:nvSpPr>
        <p:spPr>
          <a:xfrm>
            <a:off x="9895442" y="980829"/>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2a. Inscripción</a:t>
            </a:r>
          </a:p>
        </p:txBody>
      </p:sp>
      <p:sp>
        <p:nvSpPr>
          <p:cNvPr id="36" name="Text box_6380524123959099444">
            <a:extLst>
              <a:ext uri="{FF2B5EF4-FFF2-40B4-BE49-F238E27FC236}">
                <a16:creationId xmlns:a16="http://schemas.microsoft.com/office/drawing/2014/main" id="{C3296D75-4E02-475A-AE5E-E3D0353B7484}"/>
              </a:ext>
            </a:extLst>
          </p:cNvPr>
          <p:cNvSpPr/>
          <p:nvPr>
            <p:custDataLst>
              <p:tags r:id="rId2"/>
            </p:custDataLst>
          </p:nvPr>
        </p:nvSpPr>
        <p:spPr>
          <a:xfrm>
            <a:off x="10773626" y="980829"/>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2b. Egreso</a:t>
            </a:r>
          </a:p>
        </p:txBody>
      </p:sp>
      <p:sp>
        <p:nvSpPr>
          <p:cNvPr id="26" name="Arrow: Left-Right 25">
            <a:extLst>
              <a:ext uri="{FF2B5EF4-FFF2-40B4-BE49-F238E27FC236}">
                <a16:creationId xmlns:a16="http://schemas.microsoft.com/office/drawing/2014/main" id="{3D0CC175-E1CA-466B-88D1-12B7571705D6}"/>
              </a:ext>
            </a:extLst>
          </p:cNvPr>
          <p:cNvSpPr/>
          <p:nvPr/>
        </p:nvSpPr>
        <p:spPr>
          <a:xfrm>
            <a:off x="3063772" y="1091265"/>
            <a:ext cx="619763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El año escolar 2022-2023 presentó mejoras en el proceso de egreso, por dimensión</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7" name="Straight Connector 26">
            <a:extLst>
              <a:ext uri="{FF2B5EF4-FFF2-40B4-BE49-F238E27FC236}">
                <a16:creationId xmlns:a16="http://schemas.microsoft.com/office/drawing/2014/main" id="{B5BD6EB9-F64C-46F2-ABA3-29CAFC7B0EAE}"/>
              </a:ext>
              <a:ext uri="{C183D7F6-B498-43B3-948B-1728B52AA6E4}">
                <adec:decorative xmlns:adec="http://schemas.microsoft.com/office/drawing/2017/decorative" val="1"/>
              </a:ext>
            </a:extLst>
          </p:cNvPr>
          <p:cNvCxnSpPr>
            <a:stCxn id="26" idx="4"/>
            <a:endCxn id="26" idx="6"/>
          </p:cNvCxnSpPr>
          <p:nvPr/>
        </p:nvCxnSpPr>
        <p:spPr>
          <a:xfrm>
            <a:off x="3063772" y="1348634"/>
            <a:ext cx="619763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A99DBA5D-00C9-461D-BACB-74061B242BA6}"/>
              </a:ext>
            </a:extLst>
          </p:cNvPr>
          <p:cNvSpPr/>
          <p:nvPr/>
        </p:nvSpPr>
        <p:spPr>
          <a:xfrm>
            <a:off x="2968978" y="1502326"/>
            <a:ext cx="6637865" cy="406399"/>
          </a:xfrm>
          <a:prstGeom prst="rect">
            <a:avLst/>
          </a:prstGeom>
          <a:solidFill>
            <a:schemeClr val="tx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 b="0" i="1" u="none" strike="noStrike" kern="1200" cap="none" spc="0" normalizeH="0" baseline="0" noProof="0">
              <a:ln>
                <a:noFill/>
              </a:ln>
              <a:solidFill>
                <a:srgbClr val="2E2E38"/>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Las calificaciones de riesgo y las oportunidades de mejora en este dominio se basan en el año escolar 2021-2022 y no tienen en cuenta estas mejoras declaradas para el año escolar 2022-2023</a:t>
            </a:r>
            <a:r>
              <a:rPr kumimoji="0" lang="en-US" sz="1100" b="0" i="1" u="none" strike="noStrike" kern="1200" cap="none" spc="0" normalizeH="0" baseline="0" noProof="0">
                <a:ln>
                  <a:noFill/>
                </a:ln>
                <a:solidFill>
                  <a:srgbClr val="2E2E38"/>
                </a:solidFill>
                <a:effectLst/>
                <a:uLnTx/>
                <a:uFillTx/>
                <a:latin typeface="EYInterstate Light"/>
                <a:ea typeface="+mn-ea"/>
                <a:cs typeface="+mn-cs"/>
              </a:rPr>
              <a:t>.</a:t>
            </a:r>
            <a:endParaRPr kumimoji="0" lang="x-none" sz="1100" b="0" i="1" u="none" strike="noStrike" kern="1200" cap="none" spc="0" normalizeH="0" baseline="0" noProof="0">
              <a:ln>
                <a:noFill/>
              </a:ln>
              <a:solidFill>
                <a:srgbClr val="2E2E38"/>
              </a:solidFill>
              <a:effectLst/>
              <a:uLnTx/>
              <a:uFillTx/>
              <a:latin typeface="EYInterstate Light"/>
              <a:ea typeface="+mn-ea"/>
              <a:cs typeface="+mn-cs"/>
            </a:endParaRPr>
          </a:p>
        </p:txBody>
      </p:sp>
      <p:sp>
        <p:nvSpPr>
          <p:cNvPr id="35" name="Rectangle 34" descr="Política">
            <a:extLst>
              <a:ext uri="{FF2B5EF4-FFF2-40B4-BE49-F238E27FC236}">
                <a16:creationId xmlns:a16="http://schemas.microsoft.com/office/drawing/2014/main" id="{1C262898-461A-4387-9FAB-243C01C654AF}"/>
              </a:ext>
              <a:ext uri="{C183D7F6-B498-43B3-948B-1728B52AA6E4}">
                <adec:decorative xmlns:adec="http://schemas.microsoft.com/office/drawing/2017/decorative" val="0"/>
              </a:ext>
            </a:extLst>
          </p:cNvPr>
          <p:cNvSpPr/>
          <p:nvPr/>
        </p:nvSpPr>
        <p:spPr>
          <a:xfrm>
            <a:off x="511441" y="2059681"/>
            <a:ext cx="1709231" cy="107337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Política</a:t>
            </a:r>
          </a:p>
        </p:txBody>
      </p:sp>
      <p:pic>
        <p:nvPicPr>
          <p:cNvPr id="9" name="Graphic 8">
            <a:extLst>
              <a:ext uri="{FF2B5EF4-FFF2-40B4-BE49-F238E27FC236}">
                <a16:creationId xmlns:a16="http://schemas.microsoft.com/office/drawing/2014/main" id="{FB7BA445-B383-49AB-A2F4-62B30939A7FF}"/>
              </a:ex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80187" y="2258210"/>
            <a:ext cx="563283" cy="537502"/>
          </a:xfrm>
          <a:prstGeom prst="rect">
            <a:avLst/>
          </a:prstGeom>
        </p:spPr>
      </p:pic>
      <p:sp>
        <p:nvSpPr>
          <p:cNvPr id="38" name="Content Placeholder 2">
            <a:extLst>
              <a:ext uri="{FF2B5EF4-FFF2-40B4-BE49-F238E27FC236}">
                <a16:creationId xmlns:a16="http://schemas.microsoft.com/office/drawing/2014/main" id="{AB041D73-56E6-4419-8721-EBA6E6529C7F}"/>
              </a:ext>
            </a:extLst>
          </p:cNvPr>
          <p:cNvSpPr txBox="1">
            <a:spLocks/>
          </p:cNvSpPr>
          <p:nvPr/>
        </p:nvSpPr>
        <p:spPr>
          <a:xfrm>
            <a:off x="385602" y="3344934"/>
            <a:ext cx="1952451" cy="1969267"/>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Después de las revisiones previas del distrito, incluida la revisión de BPS del año escolar 2021-2022 por parte del DESE, el distrito ha estado implementando activamente políticas de baja actualizadas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ha emitido un documento de memorando consolidado que cubre todas las políticas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y los procedimientos para la documentación de baja</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46" name="Rectangle 45" descr="Procedimiento">
            <a:extLst>
              <a:ext uri="{FF2B5EF4-FFF2-40B4-BE49-F238E27FC236}">
                <a16:creationId xmlns:a16="http://schemas.microsoft.com/office/drawing/2014/main" id="{032BB993-7862-43D8-A3FE-16B7FCF2B748}"/>
              </a:ext>
              <a:ext uri="{C183D7F6-B498-43B3-948B-1728B52AA6E4}">
                <adec:decorative xmlns:adec="http://schemas.microsoft.com/office/drawing/2017/decorative" val="0"/>
              </a:ext>
            </a:extLst>
          </p:cNvPr>
          <p:cNvSpPr/>
          <p:nvPr/>
        </p:nvSpPr>
        <p:spPr>
          <a:xfrm>
            <a:off x="2878001" y="2001201"/>
            <a:ext cx="1709231" cy="113185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Procedimiento</a:t>
            </a:r>
          </a:p>
        </p:txBody>
      </p:sp>
      <p:pic>
        <p:nvPicPr>
          <p:cNvPr id="13" name="Graphic 12">
            <a:extLst>
              <a:ext uri="{FF2B5EF4-FFF2-40B4-BE49-F238E27FC236}">
                <a16:creationId xmlns:a16="http://schemas.microsoft.com/office/drawing/2014/main" id="{41E89B4C-7364-4879-87EE-983B0FE396B3}"/>
              </a:ext>
              <a:ext uri="{C183D7F6-B498-43B3-948B-1728B52AA6E4}">
                <adec:decorative xmlns:adec="http://schemas.microsoft.com/office/drawing/2017/decorative" val="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387794" y="2228924"/>
            <a:ext cx="701551" cy="566787"/>
          </a:xfrm>
          <a:prstGeom prst="rect">
            <a:avLst/>
          </a:prstGeom>
        </p:spPr>
      </p:pic>
      <p:sp>
        <p:nvSpPr>
          <p:cNvPr id="57" name="Content Placeholder 2">
            <a:extLst>
              <a:ext uri="{FF2B5EF4-FFF2-40B4-BE49-F238E27FC236}">
                <a16:creationId xmlns:a16="http://schemas.microsoft.com/office/drawing/2014/main" id="{5FB7CFC1-0685-4C26-9ADD-3C4702B65577}"/>
              </a:ext>
            </a:extLst>
          </p:cNvPr>
          <p:cNvSpPr txBox="1">
            <a:spLocks/>
          </p:cNvSpPr>
          <p:nvPr/>
        </p:nvSpPr>
        <p:spPr>
          <a:xfrm>
            <a:off x="2754275" y="3344935"/>
            <a:ext cx="1952451" cy="141431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implementó un formulario de baja estándar para ayudar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 las escuelas a recopilar toda la información y la documentación necesarias durante el proceso. Actualmente, el formulario estándar es opcional, pero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se recomienda su uso</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41" name="Rectangle 40">
            <a:extLst>
              <a:ext uri="{FF2B5EF4-FFF2-40B4-BE49-F238E27FC236}">
                <a16:creationId xmlns:a16="http://schemas.microsoft.com/office/drawing/2014/main" id="{EB21F951-5743-4692-95E8-A65BB6830503}"/>
              </a:ext>
              <a:ext uri="{C183D7F6-B498-43B3-948B-1728B52AA6E4}">
                <adec:decorative xmlns:adec="http://schemas.microsoft.com/office/drawing/2017/decorative" val="0"/>
              </a:ext>
            </a:extLst>
          </p:cNvPr>
          <p:cNvSpPr/>
          <p:nvPr/>
        </p:nvSpPr>
        <p:spPr>
          <a:xfrm>
            <a:off x="5244559" y="2062164"/>
            <a:ext cx="1709231" cy="107337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Roles </a:t>
            </a:r>
            <a:br>
              <a:rPr kumimoji="0" lang="en-US" sz="1100" b="0" i="0" u="none" strike="noStrike" kern="1200" cap="none" spc="0" normalizeH="0" baseline="0" noProof="0">
                <a:ln>
                  <a:noFill/>
                </a:ln>
                <a:solidFill>
                  <a:srgbClr val="2E2E38"/>
                </a:solidFill>
                <a:effectLst/>
                <a:uLnTx/>
                <a:uFillTx/>
                <a:latin typeface="EYInterstate Light"/>
                <a:ea typeface="+mn-ea"/>
                <a:cs typeface="+mn-cs"/>
              </a:rPr>
            </a:br>
            <a:r>
              <a:rPr kumimoji="0" lang="x-none" sz="1100" b="0" i="0" u="none" strike="noStrike" kern="1200" cap="none" spc="0" normalizeH="0" baseline="0" noProof="0">
                <a:ln>
                  <a:noFill/>
                </a:ln>
                <a:solidFill>
                  <a:srgbClr val="2E2E38"/>
                </a:solidFill>
                <a:effectLst/>
                <a:uLnTx/>
                <a:uFillTx/>
                <a:latin typeface="EYInterstate Light"/>
                <a:ea typeface="+mn-ea"/>
                <a:cs typeface="+mn-cs"/>
              </a:rPr>
              <a:t>y responsabilidades</a:t>
            </a:r>
          </a:p>
        </p:txBody>
      </p:sp>
      <p:pic>
        <p:nvPicPr>
          <p:cNvPr id="16" name="Graphic 15">
            <a:extLst>
              <a:ext uri="{FF2B5EF4-FFF2-40B4-BE49-F238E27FC236}">
                <a16:creationId xmlns:a16="http://schemas.microsoft.com/office/drawing/2014/main" id="{F104F9D0-5E25-4B23-91CB-4BBC13F6E646}"/>
              </a:ext>
              <a:ext uri="{C183D7F6-B498-43B3-948B-1728B52AA6E4}">
                <adec:decorative xmlns:adec="http://schemas.microsoft.com/office/drawing/2017/decorative" val="1"/>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847531" y="2260693"/>
            <a:ext cx="565700" cy="537502"/>
          </a:xfrm>
          <a:prstGeom prst="rect">
            <a:avLst/>
          </a:prstGeom>
        </p:spPr>
      </p:pic>
      <p:sp>
        <p:nvSpPr>
          <p:cNvPr id="56" name="Content Placeholder 2">
            <a:extLst>
              <a:ext uri="{FF2B5EF4-FFF2-40B4-BE49-F238E27FC236}">
                <a16:creationId xmlns:a16="http://schemas.microsoft.com/office/drawing/2014/main" id="{7B3CC8D9-3BA7-414C-9D5D-BBC957F8AB44}"/>
              </a:ext>
            </a:extLst>
          </p:cNvPr>
          <p:cNvSpPr>
            <a:spLocks noGrp="1"/>
          </p:cNvSpPr>
          <p:nvPr>
            <p:ph idx="1"/>
          </p:nvPr>
        </p:nvSpPr>
        <p:spPr>
          <a:xfrm>
            <a:off x="5122949" y="3344935"/>
            <a:ext cx="1952451" cy="538819"/>
          </a:xfrm>
        </p:spPr>
        <p:txBody>
          <a:bodyPr/>
          <a:lstStyle/>
          <a:p>
            <a:pPr marL="126000" indent="-126000">
              <a:spcBef>
                <a:spcPts val="900"/>
              </a:spcBef>
              <a:buClrTx/>
              <a:buSzPct val="75000"/>
              <a:buFont typeface="Wingdings 3" panose="05040102010807070707" pitchFamily="18" charset="2"/>
              <a:buChar char=""/>
            </a:pPr>
            <a:r>
              <a:rPr lang="x-none" sz="1000"/>
              <a:t>BPS ha solicitado a todas las escuelas que identifiquen un punto de contacto para las bajas de estudiantes</a:t>
            </a:r>
            <a:r>
              <a:rPr lang="en-US" sz="1000"/>
              <a:t>.</a:t>
            </a:r>
            <a:endParaRPr lang="x-none" sz="1000"/>
          </a:p>
        </p:txBody>
      </p:sp>
      <p:sp>
        <p:nvSpPr>
          <p:cNvPr id="44" name="Rectangle 43" descr="Capacitación y comunicación">
            <a:extLst>
              <a:ext uri="{FF2B5EF4-FFF2-40B4-BE49-F238E27FC236}">
                <a16:creationId xmlns:a16="http://schemas.microsoft.com/office/drawing/2014/main" id="{123DAFA6-32AA-4A30-ADE9-431B5C2A8369}"/>
              </a:ext>
              <a:ext uri="{C183D7F6-B498-43B3-948B-1728B52AA6E4}">
                <adec:decorative xmlns:adec="http://schemas.microsoft.com/office/drawing/2017/decorative" val="0"/>
              </a:ext>
            </a:extLst>
          </p:cNvPr>
          <p:cNvSpPr/>
          <p:nvPr/>
        </p:nvSpPr>
        <p:spPr>
          <a:xfrm>
            <a:off x="7611118" y="2062164"/>
            <a:ext cx="1709231" cy="107337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Capacitación </a:t>
            </a:r>
            <a:br>
              <a:rPr kumimoji="0" lang="en-US" sz="1100" b="0" i="0" u="none" strike="noStrike" kern="1200" cap="none" spc="0" normalizeH="0" baseline="0" noProof="0">
                <a:ln>
                  <a:noFill/>
                </a:ln>
                <a:solidFill>
                  <a:srgbClr val="2E2E38"/>
                </a:solidFill>
                <a:effectLst/>
                <a:uLnTx/>
                <a:uFillTx/>
                <a:latin typeface="EYInterstate Light"/>
                <a:ea typeface="+mn-ea"/>
                <a:cs typeface="+mn-cs"/>
              </a:rPr>
            </a:br>
            <a:r>
              <a:rPr kumimoji="0" lang="x-none" sz="1100" b="0" i="0" u="none" strike="noStrike" kern="1200" cap="none" spc="0" normalizeH="0" baseline="0" noProof="0">
                <a:ln>
                  <a:noFill/>
                </a:ln>
                <a:solidFill>
                  <a:srgbClr val="2E2E38"/>
                </a:solidFill>
                <a:effectLst/>
                <a:uLnTx/>
                <a:uFillTx/>
                <a:latin typeface="EYInterstate Light"/>
                <a:ea typeface="+mn-ea"/>
                <a:cs typeface="+mn-cs"/>
              </a:rPr>
              <a:t>y comunicación</a:t>
            </a:r>
          </a:p>
        </p:txBody>
      </p:sp>
      <p:pic>
        <p:nvPicPr>
          <p:cNvPr id="15" name="Graphic 14">
            <a:extLst>
              <a:ext uri="{FF2B5EF4-FFF2-40B4-BE49-F238E27FC236}">
                <a16:creationId xmlns:a16="http://schemas.microsoft.com/office/drawing/2014/main" id="{BE6D6360-A92D-42C7-AF86-CC9113435964}"/>
              </a:ext>
              <a:ext uri="{C183D7F6-B498-43B3-948B-1728B52AA6E4}">
                <adec:decorative xmlns:adec="http://schemas.microsoft.com/office/drawing/2017/decorative" val="1"/>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13876" y="2260693"/>
            <a:ext cx="537502" cy="537502"/>
          </a:xfrm>
          <a:prstGeom prst="rect">
            <a:avLst/>
          </a:prstGeom>
        </p:spPr>
      </p:pic>
      <p:sp>
        <p:nvSpPr>
          <p:cNvPr id="59" name="Content Placeholder 2">
            <a:extLst>
              <a:ext uri="{FF2B5EF4-FFF2-40B4-BE49-F238E27FC236}">
                <a16:creationId xmlns:a16="http://schemas.microsoft.com/office/drawing/2014/main" id="{A308BFA9-F85C-4039-A1EE-1B54CC7139F5}"/>
              </a:ext>
            </a:extLst>
          </p:cNvPr>
          <p:cNvSpPr txBox="1">
            <a:spLocks/>
          </p:cNvSpPr>
          <p:nvPr/>
        </p:nvSpPr>
        <p:spPr>
          <a:xfrm>
            <a:off x="7501274" y="3344935"/>
            <a:ext cx="1952451" cy="257117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ha proporcionado sesiones de capacitación y documentos de orientación adicionales sobre las políticas y los procedimientos de bajas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ha proporcionado horas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oficina para el contacto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bajas de la escuela y ha establecido una dirección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 correo electrónico distinta </a:t>
            </a:r>
            <a:b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b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 la que se pueden enviar las preguntas sobre las bajas</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volvió a analizar activamente las políticas de baja antes del año escolar 2022-2023</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p>
        </p:txBody>
      </p:sp>
      <p:sp>
        <p:nvSpPr>
          <p:cNvPr id="47" name="Rectangle 46" descr="Supervisión y seguimiento">
            <a:extLst>
              <a:ext uri="{FF2B5EF4-FFF2-40B4-BE49-F238E27FC236}">
                <a16:creationId xmlns:a16="http://schemas.microsoft.com/office/drawing/2014/main" id="{BF13378C-2BF8-4C16-B813-7B75B9873D36}"/>
              </a:ext>
              <a:ext uri="{C183D7F6-B498-43B3-948B-1728B52AA6E4}">
                <adec:decorative xmlns:adec="http://schemas.microsoft.com/office/drawing/2017/decorative" val="0"/>
              </a:ext>
            </a:extLst>
          </p:cNvPr>
          <p:cNvSpPr/>
          <p:nvPr/>
        </p:nvSpPr>
        <p:spPr>
          <a:xfrm>
            <a:off x="9977679" y="2062164"/>
            <a:ext cx="1709231" cy="107337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Supervisión </a:t>
            </a:r>
            <a:br>
              <a:rPr kumimoji="0" lang="en-US" sz="1100" b="0" i="0" u="none" strike="noStrike" kern="1200" cap="none" spc="0" normalizeH="0" baseline="0" noProof="0">
                <a:ln>
                  <a:noFill/>
                </a:ln>
                <a:solidFill>
                  <a:srgbClr val="2E2E38"/>
                </a:solidFill>
                <a:effectLst/>
                <a:uLnTx/>
                <a:uFillTx/>
                <a:latin typeface="EYInterstate Light"/>
                <a:ea typeface="+mn-ea"/>
                <a:cs typeface="+mn-cs"/>
              </a:rPr>
            </a:br>
            <a:r>
              <a:rPr kumimoji="0" lang="x-none" sz="1100" b="0" i="0" u="none" strike="noStrike" kern="1200" cap="none" spc="0" normalizeH="0" baseline="0" noProof="0">
                <a:ln>
                  <a:noFill/>
                </a:ln>
                <a:solidFill>
                  <a:srgbClr val="2E2E38"/>
                </a:solidFill>
                <a:effectLst/>
                <a:uLnTx/>
                <a:uFillTx/>
                <a:latin typeface="EYInterstate Light"/>
                <a:ea typeface="+mn-ea"/>
                <a:cs typeface="+mn-cs"/>
              </a:rPr>
              <a:t>y seguimiento</a:t>
            </a:r>
          </a:p>
        </p:txBody>
      </p:sp>
      <p:pic>
        <p:nvPicPr>
          <p:cNvPr id="39" name="Graphic 38">
            <a:extLst>
              <a:ext uri="{FF2B5EF4-FFF2-40B4-BE49-F238E27FC236}">
                <a16:creationId xmlns:a16="http://schemas.microsoft.com/office/drawing/2014/main" id="{AE61D399-0282-4378-A094-62B97CA3EE12}"/>
              </a:ext>
              <a:ext uri="{C183D7F6-B498-43B3-948B-1728B52AA6E4}">
                <adec:decorative xmlns:adec="http://schemas.microsoft.com/office/drawing/2017/decorative" val="1"/>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565605" y="2260693"/>
            <a:ext cx="537502" cy="537502"/>
          </a:xfrm>
          <a:prstGeom prst="rect">
            <a:avLst/>
          </a:prstGeom>
        </p:spPr>
      </p:pic>
      <p:sp>
        <p:nvSpPr>
          <p:cNvPr id="58" name="Content Placeholder 2">
            <a:extLst>
              <a:ext uri="{FF2B5EF4-FFF2-40B4-BE49-F238E27FC236}">
                <a16:creationId xmlns:a16="http://schemas.microsoft.com/office/drawing/2014/main" id="{72445E07-95B4-4C00-971D-6CCEA206C4CA}"/>
              </a:ext>
            </a:extLst>
          </p:cNvPr>
          <p:cNvSpPr txBox="1">
            <a:spLocks/>
          </p:cNvSpPr>
          <p:nvPr/>
        </p:nvSpPr>
        <p:spPr>
          <a:xfrm>
            <a:off x="9865646" y="3344935"/>
            <a:ext cx="1952451" cy="247621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BPS está planeando un análisis a mitad de año de</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 documentación de bajas para una muestra de bajas de estudiantes del año escolar 2022-2023</a:t>
            </a:r>
            <a:r>
              <a:rPr kumimoji="0" lang="en-US"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31" name="TextBox 30">
            <a:extLst>
              <a:ext uri="{FF2B5EF4-FFF2-40B4-BE49-F238E27FC236}">
                <a16:creationId xmlns:a16="http://schemas.microsoft.com/office/drawing/2014/main" id="{9E9AD968-3726-485D-88D1-116D7CCD930A}"/>
              </a:ext>
            </a:extLst>
          </p:cNvPr>
          <p:cNvSpPr txBox="1"/>
          <p:nvPr/>
        </p:nvSpPr>
        <p:spPr>
          <a:xfrm>
            <a:off x="1411671" y="6082220"/>
            <a:ext cx="9375005" cy="298543"/>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BPS obtuvo de manera proactiva una revisión de un tercero en la primavera de 2022 con el propósito de brindar recomendaciones para el dominio de bajas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estudiantes antes de que se iniciara este informe.</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37" name="source_6380587048579286661" descr="Fuente">
            <a:extLst>
              <a:ext uri="{FF2B5EF4-FFF2-40B4-BE49-F238E27FC236}">
                <a16:creationId xmlns:a16="http://schemas.microsoft.com/office/drawing/2014/main" id="{04658781-2590-42BB-B7F6-BAA938320F5B}"/>
              </a:ext>
            </a:extLst>
          </p:cNvPr>
          <p:cNvSpPr txBox="1"/>
          <p:nvPr/>
        </p:nvSpPr>
        <p:spPr>
          <a:xfrm>
            <a:off x="609918" y="6583680"/>
            <a:ext cx="2268083"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Entrevistas de EY, el DESE, BPS y las escuelas; políticas de BPS y el DESE</a:t>
            </a:r>
          </a:p>
        </p:txBody>
      </p:sp>
      <p:sp>
        <p:nvSpPr>
          <p:cNvPr id="29" name="TextBox 28">
            <a:extLst>
              <a:ext uri="{FF2B5EF4-FFF2-40B4-BE49-F238E27FC236}">
                <a16:creationId xmlns:a16="http://schemas.microsoft.com/office/drawing/2014/main" id="{843CE5A7-A958-4465-A0E9-95287745E8F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367800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9" y="282911"/>
            <a:ext cx="10978515" cy="590400"/>
          </a:xfrm>
        </p:spPr>
        <p:txBody>
          <a:bodyPr vert="horz"/>
          <a:lstStyle/>
          <a:p>
            <a:pPr>
              <a:lnSpc>
                <a:spcPct val="80000"/>
              </a:lnSpc>
            </a:pPr>
            <a:r>
              <a:rPr lang="es-419"/>
              <a:t>Observaciones detalladas de dominio y oportunidades </a:t>
            </a:r>
            <a:br>
              <a:rPr/>
            </a:br>
            <a:r>
              <a:rPr lang="x-none" sz="1400"/>
              <a:t>Las acciones disciplinarias que resultan en suspensión o acciones más severas representan aproximadamente el 17 % de todos los incidentes informados</a:t>
            </a:r>
            <a:endParaRPr lang="en-IN" sz="1400">
              <a:solidFill>
                <a:srgbClr val="FF0000"/>
              </a:solidFill>
            </a:endParaRPr>
          </a:p>
        </p:txBody>
      </p:sp>
      <p:sp>
        <p:nvSpPr>
          <p:cNvPr id="35" name="Rectangle 34">
            <a:extLst>
              <a:ext uri="{FF2B5EF4-FFF2-40B4-BE49-F238E27FC236}">
                <a16:creationId xmlns:a16="http://schemas.microsoft.com/office/drawing/2014/main" id="{6496C6D7-41BB-4E49-A7E7-C90C0064D312}"/>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3. Sanciones disciplinarias a los estudiantes</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964886"/>
            <a:ext cx="3721594" cy="41125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Descripción general de las sanciones disciplinarias </a:t>
            </a:r>
            <a:br>
              <a:rPr kumimoji="0" lang="en-US" sz="1100" b="1" i="0" u="none" strike="noStrike" kern="1200" cap="none" spc="0" normalizeH="0" baseline="0" noProof="0">
                <a:ln>
                  <a:noFill/>
                </a:ln>
                <a:solidFill>
                  <a:srgbClr val="2E2E38"/>
                </a:solidFill>
                <a:effectLst/>
                <a:uLnTx/>
                <a:uFillTx/>
                <a:latin typeface="EYInterstate Light"/>
                <a:ea typeface="+mn-ea"/>
                <a:cs typeface="+mn-cs"/>
              </a:rPr>
            </a:br>
            <a:r>
              <a:rPr kumimoji="0" lang="x-none" sz="1100" b="1" i="0" u="none" strike="noStrike" kern="1200" cap="none" spc="0" normalizeH="0" baseline="0" noProof="0">
                <a:ln>
                  <a:noFill/>
                </a:ln>
                <a:solidFill>
                  <a:srgbClr val="2E2E38"/>
                </a:solidFill>
                <a:effectLst/>
                <a:uLnTx/>
                <a:uFillTx/>
                <a:latin typeface="EYInterstate Light"/>
                <a:ea typeface="+mn-ea"/>
                <a:cs typeface="+mn-cs"/>
              </a:rPr>
              <a:t>a los estudiantes</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376143"/>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95" name="Content Placeholder 2">
            <a:extLst>
              <a:ext uri="{FF2B5EF4-FFF2-40B4-BE49-F238E27FC236}">
                <a16:creationId xmlns:a16="http://schemas.microsoft.com/office/drawing/2014/main" id="{B59FAEAB-FFFD-4166-8519-C8E9BA12CC23}"/>
              </a:ext>
            </a:extLst>
          </p:cNvPr>
          <p:cNvSpPr txBox="1">
            <a:spLocks/>
          </p:cNvSpPr>
          <p:nvPr/>
        </p:nvSpPr>
        <p:spPr>
          <a:xfrm>
            <a:off x="764476" y="1403138"/>
            <a:ext cx="4416210" cy="363040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950" b="1" i="0" u="none" strike="noStrike" kern="1200" cap="none" spc="0" normalizeH="0" baseline="0" noProof="0">
                <a:ln>
                  <a:noFill/>
                </a:ln>
                <a:solidFill>
                  <a:srgbClr val="2E2E38"/>
                </a:solidFill>
                <a:effectLst/>
                <a:uLnTx/>
                <a:uFillTx/>
                <a:ea typeface="+mn-ea"/>
                <a:cs typeface="+mn-cs"/>
              </a:rPr>
              <a:t>Antecedentes:</a:t>
            </a:r>
            <a:endParaRPr kumimoji="0" lang="en-US"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Los estudiantes pueden estar sujetos a medidas disciplinarias en función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de su participación en un incidente que viole el Código de Conducta (COC,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por sus siglas en inglés) de BPS</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BPS ha logrado una reducción de más del 50 % de los estudiantes con una medida disciplinaria informados en los últimos diez años según la definición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del DESE</a:t>
            </a:r>
            <a:r>
              <a:rPr kumimoji="0" lang="x-none" sz="950" b="0" i="0" u="none" strike="noStrike" kern="1200" cap="none" spc="0" normalizeH="0" baseline="30000" noProof="0">
                <a:ln>
                  <a:noFill/>
                </a:ln>
                <a:solidFill>
                  <a:srgbClr val="2E2E38"/>
                </a:solidFill>
                <a:effectLst/>
                <a:uLnTx/>
                <a:uFillTx/>
                <a:ea typeface="+mn-ea"/>
                <a:cs typeface="+mn-cs"/>
              </a:rPr>
              <a:t>1</a:t>
            </a:r>
            <a:r>
              <a:rPr kumimoji="0" lang="en-US" sz="950" b="0" i="0" u="none" strike="noStrike" kern="1200" cap="none" spc="0" normalizeH="0" noProof="0">
                <a:ln>
                  <a:noFill/>
                </a:ln>
                <a:solidFill>
                  <a:srgbClr val="2E2E38"/>
                </a:solidFill>
                <a:effectLst/>
                <a:uLnTx/>
                <a:uFillTx/>
                <a:ea typeface="+mn-ea"/>
                <a:cs typeface="+mn-cs"/>
              </a:rPr>
              <a:t>.</a:t>
            </a:r>
            <a:endParaRPr kumimoji="0" lang="x-none" sz="950" b="0" i="0" u="none" strike="noStrike" kern="1200" cap="none" spc="0" normalizeH="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950" b="0" i="0" u="none" strike="noStrike" kern="1200" cap="none" spc="0" normalizeH="0" baseline="0" noProof="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950" b="1" i="0" u="none" strike="noStrike" kern="1200" cap="none" spc="0" normalizeH="0" baseline="0" noProof="0">
                <a:ln>
                  <a:noFill/>
                </a:ln>
                <a:solidFill>
                  <a:srgbClr val="2E2E38"/>
                </a:solidFill>
                <a:effectLst/>
                <a:uLnTx/>
                <a:uFillTx/>
                <a:ea typeface="+mn-ea"/>
                <a:cs typeface="+mn-cs"/>
              </a:rPr>
              <a:t>Política:</a:t>
            </a:r>
            <a:endParaRPr kumimoji="0" lang="en-US"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Si un estudiante viola el COC de BPS, la escuela debe registrar el incidente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en Aspen dentro de los 10 días escolares posteriores. Dependiendo de la gravedad del incidente, la escuela puede tomar medidas disciplinarias</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De acuerdo con la política del distrito y las regulaciones estatales, si una violación del COC es lo suficientemente grave como para justificar potencialmente la suspensión o la expulsión, se debe realizar una audiencia. Las familias deben recibir un aviso documentado de la audiencia y tener la oportunidad de asistir</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Después de una audiencia, el responsable del COC de la escuela determinará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la acción disciplinaria apropiada. Las escuelas deben crear informes de audiencia que detallen quién asistió a cada audiencia y el resultado</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BPS debe informar sus datos disciplinarios al DESE en julio y debe abordar cualquier error de formato identificado por el DESE antes de la presentación final. Los informes de errores están disponibles durante todo el año</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950" b="0" i="0" u="none" strike="noStrike" kern="1200" cap="none" spc="0" normalizeH="0" baseline="0" noProof="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Tx/>
              <a:buNone/>
              <a:tabLst/>
              <a:defRPr/>
            </a:pPr>
            <a:r>
              <a:rPr kumimoji="0" lang="x-none" sz="950" b="1" i="0" u="none" strike="noStrike" kern="1200" cap="none" spc="0" normalizeH="0" baseline="0" noProof="0">
                <a:ln>
                  <a:noFill/>
                </a:ln>
                <a:solidFill>
                  <a:srgbClr val="2E2E38"/>
                </a:solidFill>
                <a:effectLst/>
                <a:uLnTx/>
                <a:uFillTx/>
                <a:latin typeface="EYInterstate Light"/>
                <a:ea typeface="+mn-ea"/>
                <a:cs typeface="+mn-cs"/>
              </a:rPr>
              <a:t>Metodología de análisis: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latin typeface="EYInterstate Light"/>
                <a:ea typeface="+mn-ea"/>
                <a:cs typeface="+mn-cs"/>
              </a:rPr>
              <a:t>Se realizaron entrevistas con la Oficina de Código de Conducta de BPS y con varios líderes escolares</a:t>
            </a:r>
            <a:r>
              <a:rPr kumimoji="0" lang="en-US" sz="9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950" b="0" i="0" u="none" strike="noStrike" kern="1200" cap="none" spc="0" normalizeH="0" baseline="0" noProof="0">
              <a:ln>
                <a:noFill/>
              </a:ln>
              <a:solidFill>
                <a:srgbClr val="2E2E38"/>
              </a:solidFill>
              <a:effectLst/>
              <a:uLnTx/>
              <a:uFillTx/>
              <a:latin typeface="EYInterstate Light"/>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latin typeface="EYInterstate Light"/>
                <a:ea typeface="+mn-ea"/>
                <a:cs typeface="+mn-cs"/>
              </a:rPr>
              <a:t>Se analizaron los datos disciplinarios registrados en Aspen para el año escolar 2021-2022</a:t>
            </a:r>
            <a:r>
              <a:rPr kumimoji="0" lang="x-none" sz="950" b="0" i="0" u="none" strike="noStrike" kern="1200" cap="none" spc="0" normalizeH="0" baseline="30000" noProof="0">
                <a:ln>
                  <a:noFill/>
                </a:ln>
                <a:solidFill>
                  <a:srgbClr val="2E2E38"/>
                </a:solidFill>
                <a:effectLst/>
                <a:uLnTx/>
                <a:uFillTx/>
                <a:latin typeface="EYInterstate Light"/>
                <a:ea typeface="+mn-ea"/>
                <a:cs typeface="+mn-cs"/>
              </a:rPr>
              <a:t>1</a:t>
            </a:r>
            <a:r>
              <a:rPr kumimoji="0" lang="en-US" sz="950" b="0" i="0" u="none" strike="noStrike" kern="1200" cap="none" spc="0" normalizeH="0" noProof="0">
                <a:ln>
                  <a:noFill/>
                </a:ln>
                <a:solidFill>
                  <a:srgbClr val="2E2E38"/>
                </a:solidFill>
                <a:effectLst/>
                <a:uLnTx/>
                <a:uFillTx/>
                <a:latin typeface="EYInterstate Light"/>
                <a:ea typeface="+mn-ea"/>
                <a:cs typeface="+mn-cs"/>
              </a:rPr>
              <a:t>.</a:t>
            </a:r>
          </a:p>
          <a:p>
            <a:pPr marL="0" marR="0" lvl="0" indent="0" algn="l" defTabSz="914400" rtl="0" eaLnBrk="1" fontAlgn="auto" latinLnBrk="0" hangingPunct="1">
              <a:lnSpc>
                <a:spcPct val="100000"/>
              </a:lnSpc>
              <a:spcBef>
                <a:spcPts val="100"/>
              </a:spcBef>
              <a:spcAft>
                <a:spcPts val="100"/>
              </a:spcAft>
              <a:buClrTx/>
              <a:buSzPct val="75000"/>
              <a:buNone/>
              <a:tabLst/>
              <a:defRPr/>
            </a:pPr>
            <a:endParaRPr kumimoji="0" lang="en-US" sz="950" b="0" i="0" u="none" strike="noStrike" kern="1200" cap="none" spc="0" normalizeH="0" baseline="0" noProof="0">
              <a:ln>
                <a:noFill/>
              </a:ln>
              <a:solidFill>
                <a:srgbClr val="2E2E38"/>
              </a:solidFill>
              <a:effectLst/>
              <a:uLnTx/>
              <a:uFillTx/>
              <a:ea typeface="+mn-ea"/>
              <a:cs typeface="+mn-cs"/>
            </a:endParaRPr>
          </a:p>
        </p:txBody>
      </p:sp>
      <p:sp>
        <p:nvSpPr>
          <p:cNvPr id="50" name="Callout_63804724569756622312">
            <a:extLst>
              <a:ext uri="{FF2B5EF4-FFF2-40B4-BE49-F238E27FC236}">
                <a16:creationId xmlns:a16="http://schemas.microsoft.com/office/drawing/2014/main" id="{2746BA73-7CE2-4C7C-BE99-B3E5E4949DEB}"/>
              </a:ext>
            </a:extLst>
          </p:cNvPr>
          <p:cNvSpPr/>
          <p:nvPr>
            <p:custDataLst>
              <p:tags r:id="rId1"/>
            </p:custDataLst>
          </p:nvPr>
        </p:nvSpPr>
        <p:spPr>
          <a:xfrm>
            <a:off x="5304907" y="2603500"/>
            <a:ext cx="1618803" cy="1185863"/>
          </a:xfrm>
          <a:prstGeom prst="wedgeRectCallout">
            <a:avLst>
              <a:gd name="adj1" fmla="val -57641"/>
              <a:gd name="adj2" fmla="val 1233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mn-cs"/>
              </a:rPr>
              <a:t>Si el estudiante involucrado tiene un IEP o un plan 504, y la acción disciplinaria tiene el potencial </a:t>
            </a:r>
            <a:br>
              <a:rPr kumimoji="0" lang="en-US" sz="800" b="0" i="1" u="none" strike="noStrike" kern="1200" cap="none" spc="0" normalizeH="0" baseline="0" noProof="0">
                <a:ln>
                  <a:noFill/>
                </a:ln>
                <a:solidFill>
                  <a:srgbClr val="2E2E38"/>
                </a:solidFill>
                <a:effectLst/>
                <a:uLnTx/>
                <a:uFillTx/>
                <a:latin typeface="EYInterstate Light"/>
                <a:ea typeface="+mn-ea"/>
                <a:cs typeface="+mn-cs"/>
              </a:rPr>
            </a:br>
            <a:r>
              <a:rPr kumimoji="0" lang="x-none" sz="800" b="0" i="1" u="none" strike="noStrike" kern="1200" cap="none" spc="0" normalizeH="0" baseline="0" noProof="0">
                <a:ln>
                  <a:noFill/>
                </a:ln>
                <a:solidFill>
                  <a:srgbClr val="2E2E38"/>
                </a:solidFill>
                <a:effectLst/>
                <a:uLnTx/>
                <a:uFillTx/>
                <a:latin typeface="EYInterstate Light"/>
                <a:ea typeface="+mn-ea"/>
                <a:cs typeface="+mn-cs"/>
              </a:rPr>
              <a:t>de resultar en más de diez días acumulativos (anuales) de suspensión, la escuela debe realizar una revisión para determinar la manifestación</a:t>
            </a:r>
            <a:r>
              <a:rPr kumimoji="0" lang="x-none" sz="800" b="0" i="1" u="none" strike="noStrike" kern="1200" cap="none" spc="0" normalizeH="0" baseline="30000" noProof="0">
                <a:ln>
                  <a:noFill/>
                </a:ln>
                <a:solidFill>
                  <a:srgbClr val="2E2E38"/>
                </a:solidFill>
                <a:effectLst/>
                <a:uLnTx/>
                <a:uFillTx/>
                <a:latin typeface="EYInterstate Light"/>
                <a:ea typeface="+mn-ea"/>
                <a:cs typeface="+mn-cs"/>
              </a:rPr>
              <a:t>2</a:t>
            </a:r>
            <a:r>
              <a:rPr kumimoji="0" lang="en-US" sz="800" b="0" i="1" u="none" strike="noStrike" kern="1200" cap="none" spc="0" normalizeH="0" noProof="0">
                <a:ln>
                  <a:noFill/>
                </a:ln>
                <a:solidFill>
                  <a:srgbClr val="2E2E38"/>
                </a:solidFill>
                <a:effectLst/>
                <a:uLnTx/>
                <a:uFillTx/>
                <a:latin typeface="EYInterstate Light"/>
                <a:ea typeface="+mn-ea"/>
                <a:cs typeface="+mn-cs"/>
              </a:rPr>
              <a:t>.</a:t>
            </a:r>
          </a:p>
        </p:txBody>
      </p:sp>
      <p:sp>
        <p:nvSpPr>
          <p:cNvPr id="121" name="Arrow: Left-Right 120">
            <a:extLst>
              <a:ext uri="{FF2B5EF4-FFF2-40B4-BE49-F238E27FC236}">
                <a16:creationId xmlns:a16="http://schemas.microsoft.com/office/drawing/2014/main" id="{FB58984F-DFAC-4419-8C4F-28B973F81DF2}"/>
              </a:ext>
            </a:extLst>
          </p:cNvPr>
          <p:cNvSpPr/>
          <p:nvPr/>
        </p:nvSpPr>
        <p:spPr>
          <a:xfrm>
            <a:off x="7405795" y="920041"/>
            <a:ext cx="3477120"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 los incidentes estudiantiles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stCxn id="121" idx="4"/>
            <a:endCxn id="121" idx="6"/>
          </p:cNvCxnSpPr>
          <p:nvPr/>
        </p:nvCxnSpPr>
        <p:spPr>
          <a:xfrm>
            <a:off x="7405795" y="1362076"/>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descr="Consulte la sección de notas para ver la descripción del gráfico &quot;Gráfico 1: descripción general de los incidentes de estudiantes, año escolar 2021-2022&quot;">
            <a:extLst>
              <a:ext uri="{FF2B5EF4-FFF2-40B4-BE49-F238E27FC236}">
                <a16:creationId xmlns:a16="http://schemas.microsoft.com/office/drawing/2014/main" id="{E544020C-75C0-442A-9D8E-716BB1E49B4C}"/>
              </a:ext>
            </a:extLst>
          </p:cNvPr>
          <p:cNvGrpSpPr/>
          <p:nvPr/>
        </p:nvGrpSpPr>
        <p:grpSpPr>
          <a:xfrm>
            <a:off x="7621588" y="1320704"/>
            <a:ext cx="4236095" cy="2282611"/>
            <a:chOff x="7621588" y="1320704"/>
            <a:chExt cx="4236095" cy="2282611"/>
          </a:xfrm>
        </p:grpSpPr>
        <p:graphicFrame>
          <p:nvGraphicFramePr>
            <p:cNvPr id="48" name="Chart 47">
              <a:extLst>
                <a:ext uri="{FF2B5EF4-FFF2-40B4-BE49-F238E27FC236}">
                  <a16:creationId xmlns:a16="http://schemas.microsoft.com/office/drawing/2014/main" id="{F26320D4-51A1-4486-B062-1313B1DD401F}"/>
                </a:ext>
                <a:ext uri="{C183D7F6-B498-43B3-948B-1728B52AA6E4}">
                  <adec:decorative xmlns:adec="http://schemas.microsoft.com/office/drawing/2017/decorative" val="1"/>
                </a:ext>
              </a:extLst>
            </p:cNvPr>
            <p:cNvGraphicFramePr/>
            <p:nvPr>
              <p:custDataLst>
                <p:tags r:id="rId7"/>
              </p:custDataLst>
            </p:nvPr>
          </p:nvGraphicFramePr>
          <p:xfrm>
            <a:off x="7621588" y="1541463"/>
            <a:ext cx="2843212" cy="1843087"/>
          </p:xfrm>
          <a:graphic>
            <a:graphicData uri="http://schemas.openxmlformats.org/drawingml/2006/chart">
              <c:chart xmlns:c="http://schemas.openxmlformats.org/drawingml/2006/chart" xmlns:r="http://schemas.openxmlformats.org/officeDocument/2006/relationships" r:id="rId11"/>
            </a:graphicData>
          </a:graphic>
        </p:graphicFrame>
        <p:sp>
          <p:nvSpPr>
            <p:cNvPr id="7" name="TextBox 6">
              <a:extLst>
                <a:ext uri="{FF2B5EF4-FFF2-40B4-BE49-F238E27FC236}">
                  <a16:creationId xmlns:a16="http://schemas.microsoft.com/office/drawing/2014/main" id="{3C786F84-4687-42F4-AE14-138001664F29}"/>
                </a:ext>
              </a:extLst>
            </p:cNvPr>
            <p:cNvSpPr txBox="1"/>
            <p:nvPr/>
          </p:nvSpPr>
          <p:spPr>
            <a:xfrm>
              <a:off x="8625162" y="1320704"/>
              <a:ext cx="1224699" cy="313932"/>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900" b="0" i="0" u="none" strike="noStrike" kern="1200" cap="none" spc="0" normalizeH="0" baseline="0" noProof="0">
                  <a:ln>
                    <a:noFill/>
                  </a:ln>
                  <a:solidFill>
                    <a:srgbClr val="2E2E38"/>
                  </a:solidFill>
                  <a:effectLst/>
                  <a:uLnTx/>
                  <a:uFillTx/>
                  <a:latin typeface="EYInterstate Light"/>
                  <a:ea typeface="+mn-ea"/>
                  <a:cs typeface="+mn-cs"/>
                </a:rPr>
                <a:t>Aproximadamente 15 300</a:t>
              </a:r>
            </a:p>
          </p:txBody>
        </p:sp>
        <p:sp>
          <p:nvSpPr>
            <p:cNvPr id="44" name="TextBox 43">
              <a:extLst>
                <a:ext uri="{FF2B5EF4-FFF2-40B4-BE49-F238E27FC236}">
                  <a16:creationId xmlns:a16="http://schemas.microsoft.com/office/drawing/2014/main" id="{DD449D1F-6813-441A-88FC-619A89ECD352}"/>
                </a:ext>
              </a:extLst>
            </p:cNvPr>
            <p:cNvSpPr txBox="1"/>
            <p:nvPr/>
          </p:nvSpPr>
          <p:spPr>
            <a:xfrm>
              <a:off x="8695503" y="2207019"/>
              <a:ext cx="1154359" cy="190821"/>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Todos los demás incidentes</a:t>
              </a:r>
            </a:p>
          </p:txBody>
        </p:sp>
        <p:sp>
          <p:nvSpPr>
            <p:cNvPr id="46" name="TextBox 45">
              <a:extLst>
                <a:ext uri="{FF2B5EF4-FFF2-40B4-BE49-F238E27FC236}">
                  <a16:creationId xmlns:a16="http://schemas.microsoft.com/office/drawing/2014/main" id="{79599FFF-92B8-4D54-962B-20F44AFF7FFA}"/>
                </a:ext>
              </a:extLst>
            </p:cNvPr>
            <p:cNvSpPr txBox="1"/>
            <p:nvPr/>
          </p:nvSpPr>
          <p:spPr>
            <a:xfrm>
              <a:off x="8560892" y="3080034"/>
              <a:ext cx="1419225" cy="142821"/>
            </a:xfrm>
            <a:prstGeom prst="rect">
              <a:avLst/>
            </a:prstGeom>
            <a:solidFill>
              <a:srgbClr val="747480"/>
            </a:solid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FFFFFF"/>
                  </a:solidFill>
                  <a:effectLst/>
                  <a:uLnTx/>
                  <a:uFillTx/>
                  <a:latin typeface="EYInterstate Light"/>
                  <a:ea typeface="+mn-ea"/>
                  <a:cs typeface="+mn-cs"/>
                </a:rPr>
                <a:t>Suspensión o expulsión</a:t>
              </a:r>
            </a:p>
          </p:txBody>
        </p:sp>
        <p:sp>
          <p:nvSpPr>
            <p:cNvPr id="49" name="TextBox 48">
              <a:extLst>
                <a:ext uri="{FF2B5EF4-FFF2-40B4-BE49-F238E27FC236}">
                  <a16:creationId xmlns:a16="http://schemas.microsoft.com/office/drawing/2014/main" id="{7AAF2B23-A0E3-4379-8AA6-315EE9B6BD87}"/>
                </a:ext>
              </a:extLst>
            </p:cNvPr>
            <p:cNvSpPr txBox="1"/>
            <p:nvPr/>
          </p:nvSpPr>
          <p:spPr>
            <a:xfrm>
              <a:off x="8231859" y="3289383"/>
              <a:ext cx="2085975" cy="313932"/>
            </a:xfrm>
            <a:prstGeom prst="rect">
              <a:avLst/>
            </a:prstGeom>
            <a:noFill/>
          </p:spPr>
          <p:txBody>
            <a:bodyPr wrap="square" lIns="0" tIns="36576" rIns="0" bIns="0" rtlCol="0">
              <a:spAutoFit/>
            </a:bodyPr>
            <a:lstStyle/>
            <a:p>
              <a:pPr lvl="0" algn="ctr">
                <a:spcBef>
                  <a:spcPct val="0"/>
                </a:spcBef>
                <a:spcAft>
                  <a:spcPct val="0"/>
                </a:spcAft>
                <a:defRPr/>
              </a:pPr>
              <a:r>
                <a:rPr lang="en-IN" altLang="en-US" sz="900" dirty="0">
                  <a:solidFill>
                    <a:srgbClr val="2E2E38"/>
                  </a:solidFill>
                </a:rPr>
                <a:t>Total de </a:t>
              </a:r>
              <a:r>
                <a:rPr lang="en-IN" altLang="en-US" sz="900" dirty="0" err="1">
                  <a:solidFill>
                    <a:srgbClr val="2E2E38"/>
                  </a:solidFill>
                </a:rPr>
                <a:t>incidentes</a:t>
              </a:r>
              <a:r>
                <a:rPr lang="en-IN" altLang="en-US" sz="900" dirty="0">
                  <a:solidFill>
                    <a:srgbClr val="2E2E38"/>
                  </a:solidFill>
                </a:rPr>
                <a:t> </a:t>
              </a:r>
              <a:r>
                <a:rPr lang="en-IN" altLang="en-US" sz="900" dirty="0" err="1">
                  <a:solidFill>
                    <a:srgbClr val="2E2E38"/>
                  </a:solidFill>
                </a:rPr>
                <a:t>informados</a:t>
              </a:r>
              <a:r>
                <a:rPr lang="en-IN" altLang="en-US" sz="900" dirty="0">
                  <a:solidFill>
                    <a:srgbClr val="2E2E38"/>
                  </a:solidFill>
                </a:rPr>
                <a:t> (</a:t>
              </a:r>
              <a:r>
                <a:rPr lang="en-IN" altLang="en-US" sz="900" dirty="0" err="1">
                  <a:solidFill>
                    <a:srgbClr val="2E2E38"/>
                  </a:solidFill>
                </a:rPr>
                <a:t>año</a:t>
              </a:r>
              <a:r>
                <a:rPr lang="en-IN" altLang="en-US" sz="900" dirty="0">
                  <a:solidFill>
                    <a:srgbClr val="2E2E38"/>
                  </a:solidFill>
                </a:rPr>
                <a:t> escolar 2021-2022)</a:t>
              </a:r>
              <a:r>
                <a:rPr lang="en-IN" altLang="en-US" sz="900" baseline="30000" dirty="0">
                  <a:solidFill>
                    <a:srgbClr val="2E2E38"/>
                  </a:solidFill>
                </a:rPr>
                <a:t>3</a:t>
              </a:r>
              <a:endParaRPr kumimoji="0" lang="en-IN" sz="1000" b="0" i="0" u="none" strike="noStrike" kern="1200" cap="none" spc="0" normalizeH="0" baseline="30000" noProof="0" dirty="0">
                <a:ln>
                  <a:noFill/>
                </a:ln>
                <a:solidFill>
                  <a:srgbClr val="2E2E38"/>
                </a:solidFill>
                <a:effectLst/>
                <a:uLnTx/>
                <a:uFillTx/>
                <a:latin typeface="EYInterstate Light"/>
              </a:endParaRPr>
            </a:p>
          </p:txBody>
        </p:sp>
        <p:sp>
          <p:nvSpPr>
            <p:cNvPr id="82" name="Callout_63804724569756622312">
              <a:extLst>
                <a:ext uri="{FF2B5EF4-FFF2-40B4-BE49-F238E27FC236}">
                  <a16:creationId xmlns:a16="http://schemas.microsoft.com/office/drawing/2014/main" id="{CE0D7B08-0B46-46B4-B5C2-CEC207D5E41B}"/>
                </a:ext>
              </a:extLst>
            </p:cNvPr>
            <p:cNvSpPr/>
            <p:nvPr>
              <p:custDataLst>
                <p:tags r:id="rId8"/>
              </p:custDataLst>
            </p:nvPr>
          </p:nvSpPr>
          <p:spPr>
            <a:xfrm>
              <a:off x="10247602" y="2522237"/>
              <a:ext cx="1610081" cy="557797"/>
            </a:xfrm>
            <a:prstGeom prst="wedgeRectCallout">
              <a:avLst>
                <a:gd name="adj1" fmla="val -59508"/>
                <a:gd name="adj2" fmla="val 3234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a:ln>
                    <a:noFill/>
                  </a:ln>
                  <a:solidFill>
                    <a:srgbClr val="2E2E38"/>
                  </a:solidFill>
                  <a:effectLst/>
                  <a:uLnTx/>
                  <a:uFillTx/>
                  <a:latin typeface="EYInterstate Light"/>
                  <a:ea typeface="+mn-ea"/>
                  <a:cs typeface="+mn-cs"/>
                </a:rPr>
                <a:t>De los 15 275 incidentes únicos informados, 2380 resultaron en una suspensión o expulsi</a:t>
              </a:r>
              <a:r>
                <a:rPr kumimoji="0" lang="en-US" sz="900" b="0" i="1" u="none" strike="noStrike" kern="1200" cap="none" spc="0" normalizeH="0" baseline="0" noProof="0">
                  <a:ln>
                    <a:noFill/>
                  </a:ln>
                  <a:solidFill>
                    <a:srgbClr val="2E2E38"/>
                  </a:solidFill>
                  <a:effectLst/>
                  <a:uLnTx/>
                  <a:uFillTx/>
                  <a:latin typeface="EYInterstate Light"/>
                  <a:ea typeface="+mn-ea"/>
                  <a:cs typeface="+mn-cs"/>
                </a:rPr>
                <a:t>o</a:t>
              </a:r>
              <a:r>
                <a:rPr kumimoji="0" lang="x-none" sz="900" b="0" i="1" u="none" strike="noStrike" kern="1200" cap="none" spc="0" normalizeH="0" baseline="0" noProof="0">
                  <a:ln>
                    <a:noFill/>
                  </a:ln>
                  <a:solidFill>
                    <a:srgbClr val="2E2E38"/>
                  </a:solidFill>
                  <a:effectLst/>
                  <a:uLnTx/>
                  <a:uFillTx/>
                  <a:latin typeface="EYInterstate Light"/>
                  <a:ea typeface="+mn-ea"/>
                  <a:cs typeface="+mn-cs"/>
                </a:rPr>
                <a:t>n</a:t>
              </a:r>
              <a:r>
                <a:rPr kumimoji="0" lang="en-US" sz="900" b="0" i="1" u="none" strike="noStrike" kern="1200" cap="none" spc="0" normalizeH="0" baseline="0" noProof="0">
                  <a:ln>
                    <a:noFill/>
                  </a:ln>
                  <a:solidFill>
                    <a:srgbClr val="2E2E38"/>
                  </a:solidFill>
                  <a:effectLst/>
                  <a:uLnTx/>
                  <a:uFillTx/>
                  <a:latin typeface="EYInterstate Light"/>
                  <a:ea typeface="+mn-ea"/>
                  <a:cs typeface="+mn-cs"/>
                </a:rPr>
                <a:t>.</a:t>
              </a:r>
              <a:endParaRPr kumimoji="0" lang="x-none" sz="900" b="0" i="1" u="none" strike="noStrike" kern="1200" cap="none" spc="0" normalizeH="0" baseline="0" noProof="0">
                <a:ln>
                  <a:noFill/>
                </a:ln>
                <a:solidFill>
                  <a:srgbClr val="2E2E38"/>
                </a:solidFill>
                <a:effectLst/>
                <a:uLnTx/>
                <a:uFillTx/>
                <a:latin typeface="EYInterstate Light"/>
                <a:ea typeface="+mn-ea"/>
                <a:cs typeface="+mn-cs"/>
              </a:endParaRPr>
            </a:p>
          </p:txBody>
        </p:sp>
      </p:grpSp>
      <p:sp>
        <p:nvSpPr>
          <p:cNvPr id="362" name="Arrow: Left-Right 361">
            <a:extLst>
              <a:ext uri="{FF2B5EF4-FFF2-40B4-BE49-F238E27FC236}">
                <a16:creationId xmlns:a16="http://schemas.microsoft.com/office/drawing/2014/main" id="{3B86B1D4-2E18-4952-8206-8ACD69911EA2}"/>
              </a:ext>
            </a:extLst>
          </p:cNvPr>
          <p:cNvSpPr/>
          <p:nvPr/>
        </p:nvSpPr>
        <p:spPr>
          <a:xfrm>
            <a:off x="7405795" y="3575928"/>
            <a:ext cx="3894208"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Documentación de muestra de la audiencia estudiantil de suspensión/expulsión </a:t>
            </a: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r>
              <a:rPr kumimoji="0" lang="x-none" sz="1200" b="0" i="0" u="none" strike="noStrike" kern="1200" cap="none" spc="0" normalizeH="0" baseline="0" noProof="0">
                <a:ln>
                  <a:noFill/>
                </a:ln>
                <a:solidFill>
                  <a:srgbClr val="2E2E38"/>
                </a:solidFill>
                <a:effectLst/>
                <a:uLnTx/>
                <a:uFillTx/>
                <a:latin typeface="EYInterstate Light"/>
                <a:ea typeface="+mn-ea"/>
                <a:cs typeface="+mn-cs"/>
              </a:rPr>
              <a:t> </a:t>
            </a:r>
          </a:p>
        </p:txBody>
      </p:sp>
      <p:cxnSp>
        <p:nvCxnSpPr>
          <p:cNvPr id="364" name="Straight Connector 363">
            <a:extLst>
              <a:ext uri="{FF2B5EF4-FFF2-40B4-BE49-F238E27FC236}">
                <a16:creationId xmlns:a16="http://schemas.microsoft.com/office/drawing/2014/main" id="{1562696F-B249-4BE5-BA55-79D40E6C117D}"/>
              </a:ext>
              <a:ext uri="{C183D7F6-B498-43B3-948B-1728B52AA6E4}">
                <adec:decorative xmlns:adec="http://schemas.microsoft.com/office/drawing/2017/decorative" val="1"/>
              </a:ext>
            </a:extLst>
          </p:cNvPr>
          <p:cNvCxnSpPr>
            <a:cxnSpLocks/>
            <a:stCxn id="362" idx="4"/>
            <a:endCxn id="362" idx="6"/>
          </p:cNvCxnSpPr>
          <p:nvPr/>
        </p:nvCxnSpPr>
        <p:spPr>
          <a:xfrm>
            <a:off x="7405795" y="4017963"/>
            <a:ext cx="38942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descr="Consulte la sección de notas para ver la descripción del gráfico &quot;Gráfico 2: muestra de la documentación de la audiencia de suspensión/expulsión de un estudiante, año escolar 2021-2022&quot;">
            <a:extLst>
              <a:ext uri="{FF2B5EF4-FFF2-40B4-BE49-F238E27FC236}">
                <a16:creationId xmlns:a16="http://schemas.microsoft.com/office/drawing/2014/main" id="{8633EA5A-C10A-4CB2-B723-075342FD32D4}"/>
              </a:ext>
            </a:extLst>
          </p:cNvPr>
          <p:cNvGrpSpPr/>
          <p:nvPr/>
        </p:nvGrpSpPr>
        <p:grpSpPr>
          <a:xfrm>
            <a:off x="5547102" y="4039385"/>
            <a:ext cx="6458440" cy="1883866"/>
            <a:chOff x="5547102" y="4039385"/>
            <a:chExt cx="6458440" cy="1883866"/>
          </a:xfrm>
        </p:grpSpPr>
        <p:graphicFrame>
          <p:nvGraphicFramePr>
            <p:cNvPr id="42" name="Chart 41">
              <a:extLst>
                <a:ext uri="{FF2B5EF4-FFF2-40B4-BE49-F238E27FC236}">
                  <a16:creationId xmlns:a16="http://schemas.microsoft.com/office/drawing/2014/main" id="{544FD1BF-9470-46FD-AB36-75DA80E43EE8}"/>
                </a:ext>
                <a:ext uri="{C183D7F6-B498-43B3-948B-1728B52AA6E4}">
                  <adec:decorative xmlns:adec="http://schemas.microsoft.com/office/drawing/2017/decorative" val="1"/>
                </a:ext>
              </a:extLst>
            </p:cNvPr>
            <p:cNvGraphicFramePr/>
            <p:nvPr>
              <p:custDataLst>
                <p:tags r:id="rId2"/>
              </p:custDataLst>
            </p:nvPr>
          </p:nvGraphicFramePr>
          <p:xfrm>
            <a:off x="7316788" y="4157663"/>
            <a:ext cx="2033587" cy="1543050"/>
          </p:xfrm>
          <a:graphic>
            <a:graphicData uri="http://schemas.openxmlformats.org/drawingml/2006/chart">
              <c:chart xmlns:c="http://schemas.openxmlformats.org/drawingml/2006/chart" xmlns:r="http://schemas.openxmlformats.org/officeDocument/2006/relationships" r:id="rId12"/>
            </a:graphicData>
          </a:graphic>
        </p:graphicFrame>
        <p:sp>
          <p:nvSpPr>
            <p:cNvPr id="51" name="TextBox 50">
              <a:extLst>
                <a:ext uri="{FF2B5EF4-FFF2-40B4-BE49-F238E27FC236}">
                  <a16:creationId xmlns:a16="http://schemas.microsoft.com/office/drawing/2014/main" id="{C51AD08E-F3AE-42E8-BD1F-00EB247D59BF}"/>
                </a:ext>
              </a:extLst>
            </p:cNvPr>
            <p:cNvSpPr txBox="1"/>
            <p:nvPr/>
          </p:nvSpPr>
          <p:spPr>
            <a:xfrm>
              <a:off x="8355265" y="4042085"/>
              <a:ext cx="415925" cy="190821"/>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n=100</a:t>
              </a:r>
            </a:p>
          </p:txBody>
        </p:sp>
        <p:sp>
          <p:nvSpPr>
            <p:cNvPr id="55" name="TextBox 54">
              <a:extLst>
                <a:ext uri="{FF2B5EF4-FFF2-40B4-BE49-F238E27FC236}">
                  <a16:creationId xmlns:a16="http://schemas.microsoft.com/office/drawing/2014/main" id="{F4CEAA48-1892-4559-A39C-ED795AEB30C2}"/>
                </a:ext>
              </a:extLst>
            </p:cNvPr>
            <p:cNvSpPr txBox="1"/>
            <p:nvPr/>
          </p:nvSpPr>
          <p:spPr>
            <a:xfrm>
              <a:off x="8350587" y="4330848"/>
              <a:ext cx="415925" cy="190821"/>
            </a:xfrm>
            <a:prstGeom prst="rect">
              <a:avLst/>
            </a:prstGeom>
            <a:noFill/>
          </p:spPr>
          <p:txBody>
            <a:bodyPr wrap="square" lIns="0" tIns="36576" rIns="0" bIns="0" rtlCol="0">
              <a:spAutoFit/>
            </a:bodyPr>
            <a:lstStyle/>
            <a:p>
              <a:pPr lvl="0" algn="ctr">
                <a:spcBef>
                  <a:spcPct val="0"/>
                </a:spcBef>
                <a:spcAft>
                  <a:spcPct val="0"/>
                </a:spcAft>
                <a:defRPr/>
              </a:pPr>
              <a:r>
                <a:rPr lang="en-IN" altLang="en-US" sz="1000">
                  <a:solidFill>
                    <a:srgbClr val="2E2E38"/>
                  </a:solidFill>
                </a:rPr>
                <a:t>Otro</a:t>
              </a:r>
              <a:r>
                <a:rPr lang="en-IN" altLang="en-US" sz="1000" baseline="30000">
                  <a:solidFill>
                    <a:srgbClr val="2E2E38"/>
                  </a:solidFill>
                </a:rPr>
                <a:t>4</a:t>
              </a:r>
              <a:endParaRPr kumimoji="0" lang="en-IN" sz="1000" b="0" i="0" u="none" strike="noStrike" kern="1200" cap="none" spc="0" normalizeH="0" baseline="30000" noProof="0">
                <a:ln>
                  <a:noFill/>
                </a:ln>
                <a:solidFill>
                  <a:srgbClr val="2E2E38"/>
                </a:solidFill>
                <a:effectLst/>
                <a:uLnTx/>
                <a:uFillTx/>
                <a:latin typeface="EYInterstate Light"/>
              </a:endParaRPr>
            </a:p>
          </p:txBody>
        </p:sp>
        <p:sp>
          <p:nvSpPr>
            <p:cNvPr id="56" name="TextBox 55">
              <a:extLst>
                <a:ext uri="{FF2B5EF4-FFF2-40B4-BE49-F238E27FC236}">
                  <a16:creationId xmlns:a16="http://schemas.microsoft.com/office/drawing/2014/main" id="{887A799A-076E-4305-8BE0-B092AD4A420A}"/>
                </a:ext>
              </a:extLst>
            </p:cNvPr>
            <p:cNvSpPr txBox="1"/>
            <p:nvPr/>
          </p:nvSpPr>
          <p:spPr>
            <a:xfrm>
              <a:off x="8214979" y="4956775"/>
              <a:ext cx="760997" cy="326176"/>
            </a:xfrm>
            <a:prstGeom prst="rect">
              <a:avLst/>
            </a:prstGeom>
            <a:noFill/>
          </p:spPr>
          <p:txBody>
            <a:bodyPr wrap="square" lIns="0" tIns="0" rIns="0" bIns="0" rtlCol="0">
              <a:noAutofit/>
            </a:bodyPr>
            <a:lstStyle/>
            <a:p>
              <a:pPr marL="0" marR="0" lvl="0" indent="0"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FFFFFF"/>
                  </a:solidFill>
                  <a:effectLst/>
                  <a:uLnTx/>
                  <a:uFillTx/>
                  <a:latin typeface="EYInterstate Light"/>
                  <a:ea typeface="+mn-ea"/>
                  <a:cs typeface="+mn-cs"/>
                </a:rPr>
                <a:t>Suspensión </a:t>
              </a:r>
              <a:br>
                <a:rPr kumimoji="0" lang="en-US" sz="1000" b="0" i="0" u="none" strike="noStrike" kern="1200" cap="none" spc="0" normalizeH="0" baseline="0" noProof="0">
                  <a:ln>
                    <a:noFill/>
                  </a:ln>
                  <a:solidFill>
                    <a:srgbClr val="FFFFFF"/>
                  </a:solidFill>
                  <a:effectLst/>
                  <a:uLnTx/>
                  <a:uFillTx/>
                  <a:latin typeface="EYInterstate Light"/>
                  <a:ea typeface="+mn-ea"/>
                  <a:cs typeface="+mn-cs"/>
                </a:rPr>
              </a:br>
              <a:r>
                <a:rPr kumimoji="0" lang="x-none" sz="1000" b="0" i="0" u="none" strike="noStrike" kern="1200" cap="none" spc="0" normalizeH="0" baseline="0" noProof="0">
                  <a:ln>
                    <a:noFill/>
                  </a:ln>
                  <a:solidFill>
                    <a:srgbClr val="FFFFFF"/>
                  </a:solidFill>
                  <a:effectLst/>
                  <a:uLnTx/>
                  <a:uFillTx/>
                  <a:latin typeface="EYInterstate Light"/>
                  <a:ea typeface="+mn-ea"/>
                  <a:cs typeface="+mn-cs"/>
                </a:rPr>
                <a:t>o expulsión</a:t>
              </a:r>
            </a:p>
          </p:txBody>
        </p:sp>
        <p:sp>
          <p:nvSpPr>
            <p:cNvPr id="60" name="TextBox 59">
              <a:extLst>
                <a:ext uri="{FF2B5EF4-FFF2-40B4-BE49-F238E27FC236}">
                  <a16:creationId xmlns:a16="http://schemas.microsoft.com/office/drawing/2014/main" id="{BFFE3358-CDBD-4C00-9411-F9E02F4E4562}"/>
                </a:ext>
              </a:extLst>
            </p:cNvPr>
            <p:cNvSpPr txBox="1"/>
            <p:nvPr/>
          </p:nvSpPr>
          <p:spPr>
            <a:xfrm>
              <a:off x="8137859" y="5607129"/>
              <a:ext cx="846138" cy="313932"/>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x-none" altLang="x-none" sz="900" b="0" i="0" u="none" strike="noStrike" kern="1200" cap="none" spc="0" normalizeH="0" baseline="0" noProof="0">
                  <a:ln>
                    <a:noFill/>
                  </a:ln>
                  <a:solidFill>
                    <a:srgbClr val="2E2E38"/>
                  </a:solidFill>
                  <a:effectLst/>
                  <a:uLnTx/>
                  <a:uFillTx/>
                  <a:latin typeface="EYInterstate Light"/>
                  <a:ea typeface="+mn-ea"/>
                  <a:cs typeface="+mn-cs"/>
                </a:rPr>
                <a:t>Tipo de medida disciplinaria</a:t>
              </a:r>
              <a:endParaRPr kumimoji="0" lang="en-IN" sz="900" b="0" i="0" u="none" strike="noStrike" kern="1200" cap="none" spc="0" normalizeH="0" baseline="30000" noProof="0">
                <a:ln>
                  <a:noFill/>
                </a:ln>
                <a:solidFill>
                  <a:srgbClr val="2E2E38"/>
                </a:solidFill>
                <a:effectLst/>
                <a:uLnTx/>
                <a:uFillTx/>
                <a:latin typeface="EYInterstate Light"/>
                <a:ea typeface="+mn-ea"/>
                <a:cs typeface="+mn-cs"/>
              </a:endParaRPr>
            </a:p>
          </p:txBody>
        </p:sp>
        <p:sp>
          <p:nvSpPr>
            <p:cNvPr id="465" name="Callout_63804724569756622312">
              <a:extLst>
                <a:ext uri="{FF2B5EF4-FFF2-40B4-BE49-F238E27FC236}">
                  <a16:creationId xmlns:a16="http://schemas.microsoft.com/office/drawing/2014/main" id="{8C3A0597-2B99-4D70-AAF1-9DF8240531FD}"/>
                </a:ext>
              </a:extLst>
            </p:cNvPr>
            <p:cNvSpPr/>
            <p:nvPr>
              <p:custDataLst>
                <p:tags r:id="rId3"/>
              </p:custDataLst>
            </p:nvPr>
          </p:nvSpPr>
          <p:spPr>
            <a:xfrm>
              <a:off x="5547102" y="4762989"/>
              <a:ext cx="1769686" cy="754216"/>
            </a:xfrm>
            <a:prstGeom prst="wedgeRectCallout">
              <a:avLst>
                <a:gd name="adj1" fmla="val 56462"/>
                <a:gd name="adj2" fmla="val -30729"/>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mn-cs"/>
                </a:rPr>
                <a:t>De una muestra aleatoria </a:t>
              </a:r>
              <a:br>
                <a:rPr kumimoji="0" lang="en-US" sz="800" b="0" i="1" u="none" strike="noStrike" kern="1200" cap="none" spc="0" normalizeH="0" baseline="0" noProof="0">
                  <a:ln>
                    <a:noFill/>
                  </a:ln>
                  <a:solidFill>
                    <a:srgbClr val="2E2E38"/>
                  </a:solidFill>
                  <a:effectLst/>
                  <a:uLnTx/>
                  <a:uFillTx/>
                  <a:latin typeface="EYInterstate Light"/>
                  <a:ea typeface="+mn-ea"/>
                  <a:cs typeface="+mn-cs"/>
                </a:rPr>
              </a:br>
              <a:r>
                <a:rPr kumimoji="0" lang="x-none" sz="800" b="0" i="1" u="none" strike="noStrike" kern="1200" cap="none" spc="0" normalizeH="0" baseline="0" noProof="0">
                  <a:ln>
                    <a:noFill/>
                  </a:ln>
                  <a:solidFill>
                    <a:srgbClr val="2E2E38"/>
                  </a:solidFill>
                  <a:effectLst/>
                  <a:uLnTx/>
                  <a:uFillTx/>
                  <a:latin typeface="EYInterstate Light"/>
                  <a:ea typeface="+mn-ea"/>
                  <a:cs typeface="+mn-cs"/>
                </a:rPr>
                <a:t>de 100 incidentes de BPS del año escolar 2021-2022 que tuvieron una acción de suspensión o más severa, 73 fueron una suspensión o una expulsión</a:t>
              </a:r>
              <a:r>
                <a:rPr kumimoji="0" lang="x-none" sz="800" b="0" i="1" u="none" strike="noStrike" kern="1200" cap="none" spc="0" normalizeH="0" baseline="30000" noProof="0">
                  <a:ln>
                    <a:noFill/>
                  </a:ln>
                  <a:solidFill>
                    <a:srgbClr val="2E2E38"/>
                  </a:solidFill>
                  <a:effectLst/>
                  <a:uLnTx/>
                  <a:uFillTx/>
                  <a:latin typeface="EYInterstate Light"/>
                  <a:ea typeface="+mn-ea"/>
                  <a:cs typeface="+mn-cs"/>
                </a:rPr>
                <a:t>3</a:t>
              </a:r>
              <a:r>
                <a:rPr kumimoji="0" lang="en-US" sz="800" b="0" i="1" u="none" strike="noStrike" kern="1200" cap="none" spc="0" normalizeH="0" noProof="0">
                  <a:ln>
                    <a:noFill/>
                  </a:ln>
                  <a:solidFill>
                    <a:srgbClr val="2E2E38"/>
                  </a:solidFill>
                  <a:effectLst/>
                  <a:uLnTx/>
                  <a:uFillTx/>
                  <a:latin typeface="EYInterstate Light"/>
                  <a:ea typeface="+mn-ea"/>
                  <a:cs typeface="+mn-cs"/>
                </a:rPr>
                <a:t>.</a:t>
              </a:r>
            </a:p>
          </p:txBody>
        </p:sp>
        <p:cxnSp>
          <p:nvCxnSpPr>
            <p:cNvPr id="53" name="Straight Connector 52">
              <a:extLst>
                <a:ext uri="{FF2B5EF4-FFF2-40B4-BE49-F238E27FC236}">
                  <a16:creationId xmlns:a16="http://schemas.microsoft.com/office/drawing/2014/main" id="{5512C226-BFBF-4915-87A2-69E78850277E}"/>
                </a:ext>
                <a:ext uri="{C183D7F6-B498-43B3-948B-1728B52AA6E4}">
                  <adec:decorative xmlns:adec="http://schemas.microsoft.com/office/drawing/2017/decorative" val="1"/>
                </a:ext>
              </a:extLst>
            </p:cNvPr>
            <p:cNvCxnSpPr>
              <a:cxnSpLocks/>
            </p:cNvCxnSpPr>
            <p:nvPr>
              <p:custDataLst>
                <p:tags r:id="rId4"/>
              </p:custDataLst>
            </p:nvPr>
          </p:nvCxnSpPr>
          <p:spPr bwMode="gray">
            <a:xfrm flipV="1">
              <a:off x="8953500" y="4256088"/>
              <a:ext cx="468313" cy="363538"/>
            </a:xfrm>
            <a:prstGeom prst="line">
              <a:avLst/>
            </a:prstGeom>
            <a:ln w="3175" cap="flat" cmpd="sng" algn="ctr">
              <a:solidFill>
                <a:srgbClr val="74748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5" name="Chart 44">
              <a:extLst>
                <a:ext uri="{FF2B5EF4-FFF2-40B4-BE49-F238E27FC236}">
                  <a16:creationId xmlns:a16="http://schemas.microsoft.com/office/drawing/2014/main" id="{8D912756-5F9B-472C-81C1-4F58058D17E6}"/>
                </a:ext>
                <a:ext uri="{C183D7F6-B498-43B3-948B-1728B52AA6E4}">
                  <adec:decorative xmlns:adec="http://schemas.microsoft.com/office/drawing/2017/decorative" val="1"/>
                </a:ext>
              </a:extLst>
            </p:cNvPr>
            <p:cNvGraphicFramePr/>
            <p:nvPr>
              <p:custDataLst>
                <p:tags r:id="rId5"/>
              </p:custDataLst>
            </p:nvPr>
          </p:nvGraphicFramePr>
          <p:xfrm>
            <a:off x="9005888" y="4173538"/>
            <a:ext cx="1665287" cy="1511300"/>
          </p:xfrm>
          <a:graphic>
            <a:graphicData uri="http://schemas.openxmlformats.org/drawingml/2006/chart">
              <c:chart xmlns:c="http://schemas.openxmlformats.org/drawingml/2006/chart" xmlns:r="http://schemas.openxmlformats.org/officeDocument/2006/relationships" r:id="rId13"/>
            </a:graphicData>
          </a:graphic>
        </p:graphicFrame>
        <p:sp>
          <p:nvSpPr>
            <p:cNvPr id="54" name="TextBox 53">
              <a:extLst>
                <a:ext uri="{FF2B5EF4-FFF2-40B4-BE49-F238E27FC236}">
                  <a16:creationId xmlns:a16="http://schemas.microsoft.com/office/drawing/2014/main" id="{BD156C9C-F70E-495B-B984-ED5F7603C834}"/>
                </a:ext>
              </a:extLst>
            </p:cNvPr>
            <p:cNvSpPr txBox="1"/>
            <p:nvPr/>
          </p:nvSpPr>
          <p:spPr>
            <a:xfrm>
              <a:off x="9625684" y="4039385"/>
              <a:ext cx="415925" cy="190821"/>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n=73</a:t>
              </a:r>
            </a:p>
          </p:txBody>
        </p:sp>
        <p:sp>
          <p:nvSpPr>
            <p:cNvPr id="57" name="TextBox 56">
              <a:extLst>
                <a:ext uri="{FF2B5EF4-FFF2-40B4-BE49-F238E27FC236}">
                  <a16:creationId xmlns:a16="http://schemas.microsoft.com/office/drawing/2014/main" id="{5C33BF87-0DB2-4870-892A-85CAF6C9C513}"/>
                </a:ext>
              </a:extLst>
            </p:cNvPr>
            <p:cNvSpPr txBox="1"/>
            <p:nvPr/>
          </p:nvSpPr>
          <p:spPr>
            <a:xfrm>
              <a:off x="9761957" y="4426258"/>
              <a:ext cx="193675" cy="1524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FFFFFF"/>
                  </a:solidFill>
                  <a:effectLst/>
                  <a:uLnTx/>
                  <a:uFillTx/>
                  <a:latin typeface="EYInterstate Light"/>
                  <a:ea typeface="+mn-ea"/>
                  <a:cs typeface="+mn-cs"/>
                </a:rPr>
                <a:t>No</a:t>
              </a:r>
            </a:p>
          </p:txBody>
        </p:sp>
        <p:sp>
          <p:nvSpPr>
            <p:cNvPr id="58" name="TextBox 57">
              <a:extLst>
                <a:ext uri="{FF2B5EF4-FFF2-40B4-BE49-F238E27FC236}">
                  <a16:creationId xmlns:a16="http://schemas.microsoft.com/office/drawing/2014/main" id="{0CB23AF2-0C0C-4B5B-B07A-AB96AF9E5B27}"/>
                </a:ext>
              </a:extLst>
            </p:cNvPr>
            <p:cNvSpPr txBox="1"/>
            <p:nvPr/>
          </p:nvSpPr>
          <p:spPr>
            <a:xfrm>
              <a:off x="9733629" y="5098019"/>
              <a:ext cx="244476" cy="15096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chemeClr val="bg1"/>
                  </a:solidFill>
                  <a:effectLst/>
                  <a:uLnTx/>
                  <a:uFillTx/>
                  <a:latin typeface="EYInterstate Light"/>
                  <a:ea typeface="+mn-ea"/>
                  <a:cs typeface="+mn-cs"/>
                </a:rPr>
                <a:t>Sí</a:t>
              </a:r>
            </a:p>
          </p:txBody>
        </p:sp>
        <p:sp>
          <p:nvSpPr>
            <p:cNvPr id="61" name="TextBox 60">
              <a:extLst>
                <a:ext uri="{FF2B5EF4-FFF2-40B4-BE49-F238E27FC236}">
                  <a16:creationId xmlns:a16="http://schemas.microsoft.com/office/drawing/2014/main" id="{D6519324-1514-4775-847D-43FD6470CD06}"/>
                </a:ext>
              </a:extLst>
            </p:cNvPr>
            <p:cNvSpPr txBox="1"/>
            <p:nvPr/>
          </p:nvSpPr>
          <p:spPr>
            <a:xfrm>
              <a:off x="9398553" y="5609319"/>
              <a:ext cx="910348" cy="313932"/>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x-none" altLang="x-none" sz="900" b="0" i="0" u="none" strike="noStrike" kern="1200" cap="none" spc="0" normalizeH="0" baseline="0" noProof="0">
                  <a:ln>
                    <a:noFill/>
                  </a:ln>
                  <a:solidFill>
                    <a:srgbClr val="2E2E38"/>
                  </a:solidFill>
                  <a:effectLst/>
                  <a:uLnTx/>
                  <a:uFillTx/>
                  <a:latin typeface="EYInterstate Light"/>
                  <a:ea typeface="+mn-ea"/>
                  <a:cs typeface="+mn-cs"/>
                </a:rPr>
                <a:t>Documentación de Aspen</a:t>
              </a:r>
              <a:endParaRPr kumimoji="0" lang="en-IN" sz="900" b="0" i="0" u="none" strike="noStrike" kern="1200" cap="none" spc="0" normalizeH="0" baseline="30000" noProof="0">
                <a:ln>
                  <a:noFill/>
                </a:ln>
                <a:solidFill>
                  <a:srgbClr val="2E2E38"/>
                </a:solidFill>
                <a:effectLst/>
                <a:uLnTx/>
                <a:uFillTx/>
                <a:latin typeface="EYInterstate Light"/>
                <a:ea typeface="+mn-ea"/>
                <a:cs typeface="+mn-cs"/>
              </a:endParaRPr>
            </a:p>
          </p:txBody>
        </p:sp>
        <p:sp>
          <p:nvSpPr>
            <p:cNvPr id="133" name="Callout_63804724569756622312">
              <a:extLst>
                <a:ext uri="{FF2B5EF4-FFF2-40B4-BE49-F238E27FC236}">
                  <a16:creationId xmlns:a16="http://schemas.microsoft.com/office/drawing/2014/main" id="{B5EC7807-9F45-48CC-A3D2-C3C180480B78}"/>
                </a:ext>
              </a:extLst>
            </p:cNvPr>
            <p:cNvSpPr/>
            <p:nvPr>
              <p:custDataLst>
                <p:tags r:id="rId6"/>
              </p:custDataLst>
            </p:nvPr>
          </p:nvSpPr>
          <p:spPr>
            <a:xfrm>
              <a:off x="10723563" y="4153936"/>
              <a:ext cx="1281979" cy="1449832"/>
            </a:xfrm>
            <a:prstGeom prst="wedgeRectCallout">
              <a:avLst>
                <a:gd name="adj1" fmla="val -66868"/>
                <a:gd name="adj2" fmla="val -19989"/>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mn-cs"/>
                </a:rPr>
                <a:t>De las 73 suspensiones y expulsiones de la muestra, aproximadamente el 37 % no tenía documentación de audiencia en Aspen (no es un requisito explícito de BPS), lo que dificulta la evaluación de la integridad</a:t>
              </a:r>
              <a:r>
                <a:rPr kumimoji="0" lang="en-US" sz="800" b="0" i="1" u="none" strike="noStrike" kern="1200" cap="none" spc="0" normalizeH="0" baseline="0" noProof="0">
                  <a:ln>
                    <a:noFill/>
                  </a:ln>
                  <a:solidFill>
                    <a:srgbClr val="2E2E38"/>
                  </a:solidFill>
                  <a:effectLst/>
                  <a:uLnTx/>
                  <a:uFillTx/>
                  <a:latin typeface="EYInterstate Light"/>
                  <a:ea typeface="+mn-ea"/>
                  <a:cs typeface="+mn-cs"/>
                </a:rPr>
                <a:t>.</a:t>
              </a:r>
              <a:endParaRPr kumimoji="0" lang="x-none" sz="800" b="0" i="1" u="none" strike="noStrike" kern="1200" cap="none" spc="0" normalizeH="0" baseline="0" noProof="0">
                <a:ln>
                  <a:noFill/>
                </a:ln>
                <a:solidFill>
                  <a:srgbClr val="2E2E38"/>
                </a:solidFill>
                <a:effectLst/>
                <a:uLnTx/>
                <a:uFillTx/>
                <a:latin typeface="EYInterstate Light"/>
                <a:ea typeface="+mn-ea"/>
                <a:cs typeface="+mn-cs"/>
              </a:endParaRPr>
            </a:p>
          </p:txBody>
        </p:sp>
      </p:grpSp>
      <p:sp>
        <p:nvSpPr>
          <p:cNvPr id="175" name="footnote_63804743557010734124" descr="Nota al pie">
            <a:extLst>
              <a:ext uri="{FF2B5EF4-FFF2-40B4-BE49-F238E27FC236}">
                <a16:creationId xmlns:a16="http://schemas.microsoft.com/office/drawing/2014/main" id="{F9FE7D5D-FAA8-49C0-BE50-DF8AE2C69ECC}"/>
              </a:ext>
            </a:extLst>
          </p:cNvPr>
          <p:cNvSpPr txBox="1"/>
          <p:nvPr/>
        </p:nvSpPr>
        <p:spPr>
          <a:xfrm>
            <a:off x="609916" y="6016625"/>
            <a:ext cx="10690087" cy="387244"/>
          </a:xfrm>
          <a:prstGeom prst="rect">
            <a:avLst/>
          </a:prstGeom>
          <a:noFill/>
        </p:spPr>
        <p:txBody>
          <a:bodyPr vert="horz" wrap="square" lIns="0" tIns="0" rIns="0" bIns="0" numCol="1" rtlCol="0" anchor="b" anchorCtr="0">
            <a:noAutofit/>
          </a:bodyPr>
          <a:lstStyle/>
          <a:p>
            <a:pPr marL="0" marR="0" lvl="0" indent="0" algn="l" defTabSz="914400" rtl="0" eaLnBrk="1" fontAlgn="auto" latinLnBrk="0" hangingPunct="1">
              <a:lnSpc>
                <a:spcPct val="100000"/>
              </a:lnSpc>
              <a:spcBef>
                <a:spcPct val="0"/>
              </a:spcBef>
              <a:spcAft>
                <a:spcPct val="0"/>
              </a:spcAft>
              <a:buClrTx/>
              <a:buSzPct val="10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1. La definición del DESE de estudiantes con una medida disciplinaria incluye: suspensiones, expulsiones, entornos alternativos, retiros de emergencia, arrestos en la escuela y remisiones a las fuerzas policiales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0" marR="0" lvl="0" indent="0" algn="l" defTabSz="914400" rtl="0" eaLnBrk="1" fontAlgn="auto" latinLnBrk="0" hangingPunct="1">
              <a:lnSpc>
                <a:spcPct val="100000"/>
              </a:lnSpc>
              <a:spcBef>
                <a:spcPct val="0"/>
              </a:spcBef>
              <a:spcAft>
                <a:spcPct val="0"/>
              </a:spcAft>
              <a:buClrTx/>
              <a:buSzPct val="10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2. Una revisión para determinar la manifestación es una reunión que define si el comportamiento del niño que condujo a la infracción disciplinaria está relacionado con sus discapacidades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0" marR="0" lvl="0" indent="0" algn="l" defTabSz="914400" rtl="0" eaLnBrk="1" fontAlgn="auto" latinLnBrk="0" hangingPunct="1">
              <a:lnSpc>
                <a:spcPct val="100000"/>
              </a:lnSpc>
              <a:spcBef>
                <a:spcPct val="0"/>
              </a:spcBef>
              <a:spcAft>
                <a:spcPct val="0"/>
              </a:spcAft>
              <a:buClrTx/>
              <a:buSzPct val="10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3. Consulte el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14" action="ppaction://hlinksldjump"/>
              </a:rPr>
              <a:t>apéndice</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para obtener información sobre la metodología y las estadísticas de muestreo, y una lista completa de las acciones disciplinarias incluidas en la muestra</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34" name="source_6380462250142746980" descr="Fuente">
            <a:extLst>
              <a:ext uri="{FF2B5EF4-FFF2-40B4-BE49-F238E27FC236}">
                <a16:creationId xmlns:a16="http://schemas.microsoft.com/office/drawing/2014/main" id="{DF406F80-D6B4-488E-A340-7E159EDF391A}"/>
              </a:ext>
            </a:extLst>
          </p:cNvPr>
          <p:cNvSpPr txBox="1"/>
          <p:nvPr/>
        </p:nvSpPr>
        <p:spPr>
          <a:xfrm>
            <a:off x="609918" y="6507479"/>
            <a:ext cx="2922422" cy="274691"/>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incidentes disciplinarios del año escolar 2021-2022; datos de acciones disciplinarias del año escolar 2021-2022; entrevistas de EY, el DESE, BPS y las escuelas; políticas de BPS y el DESE</a:t>
            </a:r>
          </a:p>
        </p:txBody>
      </p:sp>
      <p:sp>
        <p:nvSpPr>
          <p:cNvPr id="43" name="TextBox 42">
            <a:extLst>
              <a:ext uri="{FF2B5EF4-FFF2-40B4-BE49-F238E27FC236}">
                <a16:creationId xmlns:a16="http://schemas.microsoft.com/office/drawing/2014/main" id="{28160CBC-7750-4482-9D54-79F035135D86}"/>
              </a:ext>
            </a:extLst>
          </p:cNvPr>
          <p:cNvSpPr txBox="1"/>
          <p:nvPr/>
        </p:nvSpPr>
        <p:spPr>
          <a:xfrm>
            <a:off x="364352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7043036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4200"/>
            <a:ext cx="10978515" cy="590400"/>
          </a:xfrm>
        </p:spPr>
        <p:txBody>
          <a:bodyPr vert="horz"/>
          <a:lstStyle/>
          <a:p>
            <a:r>
              <a:rPr lang="es-419" sz="2350"/>
              <a:t>Observaciones detalladas de dominio y oportunidades </a:t>
            </a:r>
            <a:r>
              <a:rPr lang="x-none" sz="2350"/>
              <a:t>(1/2)</a:t>
            </a:r>
            <a:br>
              <a:rPr/>
            </a:br>
            <a:r>
              <a:rPr lang="x-none" sz="1600"/>
              <a:t>BPS tiene políticas y procedimientos bien establecidos para la disciplina estudiantil, con roles bien definidos</a:t>
            </a:r>
            <a:endParaRPr lang="en-IN" sz="1600">
              <a:solidFill>
                <a:srgbClr val="FF0000"/>
              </a:solidFill>
            </a:endParaRPr>
          </a:p>
        </p:txBody>
      </p:sp>
      <p:sp>
        <p:nvSpPr>
          <p:cNvPr id="30" name="Rectangle 29">
            <a:extLst>
              <a:ext uri="{FF2B5EF4-FFF2-40B4-BE49-F238E27FC236}">
                <a16:creationId xmlns:a16="http://schemas.microsoft.com/office/drawing/2014/main" id="{C72426D8-FE43-4815-85F5-DEB1AD69B021}"/>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3. Sanciones disciplinarias a los estudiantes</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963243"/>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Observaciones y oportunidades de disciplina estudiantil</a:t>
            </a:r>
            <a:endParaRPr lang="en-US" sz="1200">
              <a:solidFill>
                <a:schemeClr val="bg1"/>
              </a:solidFill>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220612"/>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2345132138"/>
              </p:ext>
            </p:extLst>
          </p:nvPr>
        </p:nvGraphicFramePr>
        <p:xfrm>
          <a:off x="603383" y="1314564"/>
          <a:ext cx="10985052" cy="4405711"/>
        </p:xfrm>
        <a:graphic>
          <a:graphicData uri="http://schemas.openxmlformats.org/drawingml/2006/table">
            <a:tbl>
              <a:tblPr firstRow="1" bandRow="1">
                <a:tableStyleId>{5C22544A-7EE6-4342-B048-85BDC9FD1C3A}</a:tableStyleId>
              </a:tblPr>
              <a:tblGrid>
                <a:gridCol w="2776815">
                  <a:extLst>
                    <a:ext uri="{9D8B030D-6E8A-4147-A177-3AD203B41FA5}">
                      <a16:colId xmlns:a16="http://schemas.microsoft.com/office/drawing/2014/main" val="1000314679"/>
                    </a:ext>
                  </a:extLst>
                </a:gridCol>
                <a:gridCol w="1543494">
                  <a:extLst>
                    <a:ext uri="{9D8B030D-6E8A-4147-A177-3AD203B41FA5}">
                      <a16:colId xmlns:a16="http://schemas.microsoft.com/office/drawing/2014/main" val="2181447210"/>
                    </a:ext>
                  </a:extLst>
                </a:gridCol>
                <a:gridCol w="3587262">
                  <a:extLst>
                    <a:ext uri="{9D8B030D-6E8A-4147-A177-3AD203B41FA5}">
                      <a16:colId xmlns:a16="http://schemas.microsoft.com/office/drawing/2014/main" val="3299172009"/>
                    </a:ext>
                  </a:extLst>
                </a:gridCol>
                <a:gridCol w="3077481">
                  <a:extLst>
                    <a:ext uri="{9D8B030D-6E8A-4147-A177-3AD203B41FA5}">
                      <a16:colId xmlns:a16="http://schemas.microsoft.com/office/drawing/2014/main" val="850559032"/>
                    </a:ext>
                  </a:extLst>
                </a:gridCol>
              </a:tblGrid>
              <a:tr h="133038">
                <a:tc>
                  <a:txBody>
                    <a:bodyPr/>
                    <a:lstStyle/>
                    <a:p>
                      <a:pPr marL="0" indent="-126000" algn="ctr">
                        <a:buClr>
                          <a:srgbClr val="1A9AFA"/>
                        </a:buClr>
                        <a:buSzPct val="75000"/>
                        <a:buFontTx/>
                        <a:buNone/>
                      </a:pPr>
                      <a:r>
                        <a:rPr lang="x-none" sz="105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5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5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5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001330">
                <a:tc>
                  <a:txBody>
                    <a:bodyPr/>
                    <a:lstStyle/>
                    <a:p>
                      <a:pPr marL="0" indent="-126000" algn="l">
                        <a:buClr>
                          <a:srgbClr val="1A9AFA"/>
                        </a:buClr>
                        <a:buSzPct val="75000"/>
                        <a:buFontTx/>
                        <a:buNone/>
                      </a:pPr>
                      <a:r>
                        <a:rPr lang="x-none" sz="1050" b="1">
                          <a:solidFill>
                            <a:schemeClr val="bg1"/>
                          </a:solidFill>
                          <a:latin typeface="+mj-lt"/>
                        </a:rPr>
                        <a:t>Política</a:t>
                      </a:r>
                      <a:r>
                        <a:rPr lang="x-none" sz="1050" b="0">
                          <a:solidFill>
                            <a:schemeClr val="bg1"/>
                          </a:solidFill>
                          <a:latin typeface="+mj-lt"/>
                        </a:rPr>
                        <a:t>: </a:t>
                      </a:r>
                      <a:r>
                        <a:rPr lang="x-none" sz="1050" b="0" i="1">
                          <a:solidFill>
                            <a:schemeClr val="bg1"/>
                          </a:solidFill>
                          <a:latin typeface="+mj-lt"/>
                        </a:rPr>
                        <a:t>¿</a:t>
                      </a:r>
                      <a:r>
                        <a:rPr lang="en-US" sz="1050" b="0" i="1">
                          <a:solidFill>
                            <a:schemeClr val="bg1"/>
                          </a:solidFill>
                          <a:latin typeface="+mj-lt"/>
                        </a:rPr>
                        <a:t>e</a:t>
                      </a:r>
                      <a:r>
                        <a:rPr lang="x-none" sz="1050" b="0" i="1">
                          <a:solidFill>
                            <a:schemeClr val="bg1"/>
                          </a:solidFill>
                          <a:latin typeface="+mj-lt"/>
                        </a:rPr>
                        <a:t>xiste una política formal para </a:t>
                      </a:r>
                      <a:br>
                        <a:rPr lang="en-US" sz="1050" b="0" i="1">
                          <a:solidFill>
                            <a:schemeClr val="bg1"/>
                          </a:solidFill>
                          <a:latin typeface="+mj-lt"/>
                        </a:rPr>
                      </a:br>
                      <a:r>
                        <a:rPr lang="x-none" sz="1050" b="0" i="1">
                          <a:solidFill>
                            <a:schemeClr val="bg1"/>
                          </a:solidFill>
                          <a:latin typeface="+mj-lt"/>
                        </a:rPr>
                        <a:t>la disciplina estudiantil?</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5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lvl="0" indent="-126000" algn="l">
                        <a:buClrTx/>
                        <a:buSzPct val="75000"/>
                        <a:buFont typeface="Wingdings 3" panose="05040102010807070707" pitchFamily="18" charset="2"/>
                        <a:buChar char=""/>
                      </a:pPr>
                      <a:r>
                        <a:rPr lang="x-none" sz="1050" b="0">
                          <a:solidFill>
                            <a:srgbClr val="2E2E38"/>
                          </a:solidFill>
                          <a:latin typeface="+mj-lt"/>
                        </a:rPr>
                        <a:t>La política formal existe para todo el proceso disciplinario y los diferentes roles de las personas involucradas durante todo el proceso en la Circular de Superintendencia 05. Sin embargo, las escuelas no están obligadas a presentar información de las audiencias</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mn-lt"/>
                          <a:ea typeface="+mn-ea"/>
                          <a:cs typeface="+mn-cs"/>
                        </a:rPr>
                        <a:t>Requerir que las escuelas envíen los informes de audiencia a Aspen</a:t>
                      </a:r>
                      <a:r>
                        <a:rPr kumimoji="0" lang="en-US" sz="1050" b="0" i="0" u="none" strike="noStrike" kern="1200" cap="none" spc="0" normalizeH="0" baseline="0" noProof="0">
                          <a:ln>
                            <a:noFill/>
                          </a:ln>
                          <a:solidFill>
                            <a:srgbClr val="2E2E38"/>
                          </a:solidFill>
                          <a:effectLst/>
                          <a:uLnTx/>
                          <a:uFillTx/>
                          <a:latin typeface="+mn-lt"/>
                          <a:ea typeface="+mn-ea"/>
                          <a:cs typeface="+mn-cs"/>
                        </a:rPr>
                        <a:t>.</a:t>
                      </a:r>
                      <a:endParaRPr kumimoji="0" lang="x-none" sz="105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844061">
                <a:tc>
                  <a:txBody>
                    <a:bodyPr/>
                    <a:lstStyle/>
                    <a:p>
                      <a:pPr marL="0" indent="-126000" algn="l">
                        <a:buClr>
                          <a:srgbClr val="1A9AFA"/>
                        </a:buClr>
                        <a:buSzPct val="75000"/>
                        <a:buFontTx/>
                        <a:buNone/>
                      </a:pPr>
                      <a:r>
                        <a:rPr lang="x-none" sz="1050" b="1">
                          <a:solidFill>
                            <a:schemeClr val="bg1"/>
                          </a:solidFill>
                          <a:latin typeface="+mj-lt"/>
                        </a:rPr>
                        <a:t>Procedimientos: </a:t>
                      </a:r>
                      <a:r>
                        <a:rPr lang="x-none" sz="1050" i="1" kern="1200">
                          <a:solidFill>
                            <a:schemeClr val="bg2"/>
                          </a:solidFill>
                          <a:latin typeface="+mn-lt"/>
                          <a:ea typeface="+mn-ea"/>
                          <a:cs typeface="+mn-cs"/>
                        </a:rPr>
                        <a:t>¿</a:t>
                      </a:r>
                      <a:r>
                        <a:rPr lang="en-US" sz="1050" i="1" kern="1200">
                          <a:solidFill>
                            <a:schemeClr val="bg2"/>
                          </a:solidFill>
                          <a:latin typeface="+mn-lt"/>
                          <a:ea typeface="+mn-ea"/>
                          <a:cs typeface="+mn-cs"/>
                        </a:rPr>
                        <a:t>e</a:t>
                      </a:r>
                      <a:r>
                        <a:rPr lang="x-none" sz="1050" i="1" kern="1200">
                          <a:solidFill>
                            <a:schemeClr val="bg2"/>
                          </a:solidFill>
                          <a:latin typeface="+mn-lt"/>
                          <a:ea typeface="+mn-ea"/>
                          <a:cs typeface="+mn-cs"/>
                        </a:rPr>
                        <a:t>xiste un procedimiento uniforme estandarizado en todo el distrito que se esté utilizando para implementar </a:t>
                      </a:r>
                      <a:br>
                        <a:rPr lang="en-US" sz="1050" i="1" kern="1200">
                          <a:solidFill>
                            <a:schemeClr val="bg2"/>
                          </a:solidFill>
                          <a:latin typeface="+mn-lt"/>
                          <a:ea typeface="+mn-ea"/>
                          <a:cs typeface="+mn-cs"/>
                        </a:rPr>
                      </a:br>
                      <a:r>
                        <a:rPr lang="x-none" sz="1050" i="1" kern="1200">
                          <a:solidFill>
                            <a:schemeClr val="bg2"/>
                          </a:solidFill>
                          <a:latin typeface="+mn-lt"/>
                          <a:ea typeface="+mn-ea"/>
                          <a:cs typeface="+mn-cs"/>
                        </a:rPr>
                        <a:t>la política?</a:t>
                      </a:r>
                      <a:endParaRPr lang="en-US" sz="105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5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050" b="0">
                          <a:solidFill>
                            <a:srgbClr val="2E2E38"/>
                          </a:solidFill>
                          <a:latin typeface="+mj-lt"/>
                        </a:rPr>
                        <a:t>Si bien existe un procedimiento consistente estandarizado en todas las escuelas debido a la Circular de</a:t>
                      </a:r>
                      <a:r>
                        <a:rPr lang="en-US" sz="1050" b="0">
                          <a:solidFill>
                            <a:srgbClr val="2E2E38"/>
                          </a:solidFill>
                          <a:latin typeface="+mj-lt"/>
                        </a:rPr>
                        <a:t> </a:t>
                      </a:r>
                      <a:r>
                        <a:rPr lang="x-none" sz="1050" b="0">
                          <a:solidFill>
                            <a:srgbClr val="2E2E38"/>
                          </a:solidFill>
                          <a:latin typeface="+mj-lt"/>
                        </a:rPr>
                        <a:t>Superintendencia 05, la documentación</a:t>
                      </a:r>
                      <a:r>
                        <a:rPr lang="en-US" sz="1050" b="0" baseline="0">
                          <a:solidFill>
                            <a:srgbClr val="2E2E38"/>
                          </a:solidFill>
                          <a:latin typeface="+mj-lt"/>
                        </a:rPr>
                        <a:t> </a:t>
                      </a:r>
                      <a:r>
                        <a:rPr lang="x-none" sz="1050" b="0">
                          <a:solidFill>
                            <a:srgbClr val="2E2E38"/>
                          </a:solidFill>
                          <a:latin typeface="+mj-lt"/>
                        </a:rPr>
                        <a:t>de las audiencias no se cargan de forma regular en Aspen</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mn-lt"/>
                          <a:ea typeface="+mn-ea"/>
                          <a:cs typeface="+mn-cs"/>
                        </a:rPr>
                        <a:t>Analizar la orientación, incluida la carga </a:t>
                      </a:r>
                      <a:br>
                        <a:rPr kumimoji="0" lang="en-US" sz="1050" b="0" i="0" u="none" strike="noStrike" kern="1200" cap="none" spc="0" normalizeH="0" baseline="0" noProof="0">
                          <a:ln>
                            <a:noFill/>
                          </a:ln>
                          <a:solidFill>
                            <a:srgbClr val="2E2E38"/>
                          </a:solidFill>
                          <a:effectLst/>
                          <a:uLnTx/>
                          <a:uFillTx/>
                          <a:latin typeface="+mn-lt"/>
                          <a:ea typeface="+mn-ea"/>
                          <a:cs typeface="+mn-cs"/>
                        </a:rPr>
                      </a:br>
                      <a:r>
                        <a:rPr kumimoji="0" lang="x-none" sz="1050" b="0" i="0" u="none" strike="noStrike" kern="1200" cap="none" spc="0" normalizeH="0" baseline="0" noProof="0">
                          <a:ln>
                            <a:noFill/>
                          </a:ln>
                          <a:solidFill>
                            <a:srgbClr val="2E2E38"/>
                          </a:solidFill>
                          <a:effectLst/>
                          <a:uLnTx/>
                          <a:uFillTx/>
                          <a:latin typeface="+mn-lt"/>
                          <a:ea typeface="+mn-ea"/>
                          <a:cs typeface="+mn-cs"/>
                        </a:rPr>
                        <a:t>de</a:t>
                      </a:r>
                      <a:r>
                        <a:rPr kumimoji="0" lang="en-US" sz="1050" b="0" i="0" u="none" strike="noStrike" kern="1200" cap="none" spc="0" normalizeH="0" baseline="0" noProof="0">
                          <a:ln>
                            <a:noFill/>
                          </a:ln>
                          <a:solidFill>
                            <a:srgbClr val="2E2E38"/>
                          </a:solidFill>
                          <a:effectLst/>
                          <a:uLnTx/>
                          <a:uFillTx/>
                          <a:latin typeface="+mn-lt"/>
                          <a:ea typeface="+mn-ea"/>
                          <a:cs typeface="+mn-cs"/>
                        </a:rPr>
                        <a:t> </a:t>
                      </a:r>
                      <a:r>
                        <a:rPr kumimoji="0" lang="x-none" sz="1050" b="0" i="0" u="none" strike="noStrike" kern="1200" cap="none" spc="0" normalizeH="0" baseline="0" noProof="0">
                          <a:ln>
                            <a:noFill/>
                          </a:ln>
                          <a:solidFill>
                            <a:srgbClr val="2E2E38"/>
                          </a:solidFill>
                          <a:effectLst/>
                          <a:uLnTx/>
                          <a:uFillTx/>
                          <a:latin typeface="+mn-lt"/>
                          <a:ea typeface="+mn-ea"/>
                          <a:cs typeface="+mn-cs"/>
                        </a:rPr>
                        <a:t>la documentación de las audiencias </a:t>
                      </a:r>
                      <a:br>
                        <a:rPr kumimoji="0" lang="en-US" sz="1050" b="0" i="0" u="none" strike="noStrike" kern="1200" cap="none" spc="0" normalizeH="0" baseline="0" noProof="0">
                          <a:ln>
                            <a:noFill/>
                          </a:ln>
                          <a:solidFill>
                            <a:srgbClr val="2E2E38"/>
                          </a:solidFill>
                          <a:effectLst/>
                          <a:uLnTx/>
                          <a:uFillTx/>
                          <a:latin typeface="+mn-lt"/>
                          <a:ea typeface="+mn-ea"/>
                          <a:cs typeface="+mn-cs"/>
                        </a:rPr>
                      </a:br>
                      <a:r>
                        <a:rPr kumimoji="0" lang="x-none" sz="1050" b="0" i="0" u="none" strike="noStrike" kern="1200" cap="none" spc="0" normalizeH="0" baseline="0" noProof="0">
                          <a:ln>
                            <a:noFill/>
                          </a:ln>
                          <a:solidFill>
                            <a:srgbClr val="2E2E38"/>
                          </a:solidFill>
                          <a:effectLst/>
                          <a:uLnTx/>
                          <a:uFillTx/>
                          <a:latin typeface="+mn-lt"/>
                          <a:ea typeface="+mn-ea"/>
                          <a:cs typeface="+mn-cs"/>
                        </a:rPr>
                        <a:t>en Aspen, a las escuelas</a:t>
                      </a:r>
                      <a:r>
                        <a:rPr kumimoji="0" lang="en-US" sz="1050" b="0" i="0" u="none" strike="noStrike" kern="1200" cap="none" spc="0" normalizeH="0" baseline="0" noProof="0">
                          <a:ln>
                            <a:noFill/>
                          </a:ln>
                          <a:solidFill>
                            <a:srgbClr val="2E2E38"/>
                          </a:solidFill>
                          <a:effectLst/>
                          <a:uLnTx/>
                          <a:uFillTx/>
                          <a:latin typeface="+mn-lt"/>
                          <a:ea typeface="+mn-ea"/>
                          <a:cs typeface="+mn-cs"/>
                        </a:rPr>
                        <a:t>.</a:t>
                      </a:r>
                      <a:endParaRPr kumimoji="0" lang="x-none" sz="105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1463415">
                <a:tc>
                  <a:txBody>
                    <a:bodyPr/>
                    <a:lstStyle/>
                    <a:p>
                      <a:pPr marL="0" indent="-126000" algn="l">
                        <a:buClr>
                          <a:srgbClr val="1A9AFA"/>
                        </a:buClr>
                        <a:buSzPct val="75000"/>
                        <a:buFontTx/>
                        <a:buNone/>
                      </a:pPr>
                      <a:r>
                        <a:rPr lang="x-none" sz="1050" b="1">
                          <a:solidFill>
                            <a:schemeClr val="bg1"/>
                          </a:solidFill>
                          <a:latin typeface="+mj-lt"/>
                        </a:rPr>
                        <a:t>Roles y responsabilidades: </a:t>
                      </a:r>
                      <a:r>
                        <a:rPr kumimoji="0" lang="x-none" sz="105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05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05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05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5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050" b="0">
                          <a:solidFill>
                            <a:srgbClr val="2E2E38"/>
                          </a:solidFill>
                          <a:latin typeface="+mj-lt"/>
                        </a:rPr>
                        <a:t>Cualquier miembro del personal de la escuela que sea testigo de un incidente, el director de la escuela y los líderes de operaciones pueden informar los incidentes</a:t>
                      </a:r>
                      <a:r>
                        <a:rPr lang="en-US" sz="1050" b="0">
                          <a:solidFill>
                            <a:srgbClr val="2E2E38"/>
                          </a:solidFill>
                          <a:latin typeface="+mj-lt"/>
                        </a:rPr>
                        <a:t>.</a:t>
                      </a:r>
                      <a:endParaRPr lang="x-none" sz="1050" b="0">
                        <a:solidFill>
                          <a:srgbClr val="2E2E38"/>
                        </a:solidFill>
                        <a:latin typeface="+mj-lt"/>
                      </a:endParaRPr>
                    </a:p>
                    <a:p>
                      <a:pPr marL="126000" indent="-126000" algn="l">
                        <a:buClrTx/>
                        <a:buSzPct val="75000"/>
                        <a:buFont typeface="Wingdings 3" panose="05040102010807070707" pitchFamily="18" charset="2"/>
                        <a:buChar char=""/>
                      </a:pPr>
                      <a:r>
                        <a:rPr lang="x-none" sz="1050" b="0">
                          <a:solidFill>
                            <a:srgbClr val="2E2E38"/>
                          </a:solidFill>
                          <a:latin typeface="+mj-lt"/>
                        </a:rPr>
                        <a:t>Una vez que se informa el incidente, hay un proceso sobre cómo se toman las medidas apropiadas</a:t>
                      </a:r>
                      <a:r>
                        <a:rPr lang="en-US" sz="1050" b="0">
                          <a:solidFill>
                            <a:srgbClr val="2E2E38"/>
                          </a:solidFill>
                          <a:latin typeface="+mj-lt"/>
                        </a:rPr>
                        <a:t>.</a:t>
                      </a:r>
                      <a:endParaRPr lang="x-none" sz="1050" b="0">
                        <a:solidFill>
                          <a:srgbClr val="2E2E38"/>
                        </a:solidFill>
                        <a:latin typeface="+mj-lt"/>
                      </a:endParaRPr>
                    </a:p>
                    <a:p>
                      <a:pPr marL="126000" indent="-126000" algn="l">
                        <a:buClrTx/>
                        <a:buSzPct val="75000"/>
                        <a:buFont typeface="Wingdings 3" panose="05040102010807070707" pitchFamily="18" charset="2"/>
                        <a:buChar char=""/>
                      </a:pPr>
                      <a:r>
                        <a:rPr lang="x-none" sz="1050" b="0">
                          <a:solidFill>
                            <a:srgbClr val="2E2E38"/>
                          </a:solidFill>
                          <a:latin typeface="+mj-lt"/>
                        </a:rPr>
                        <a:t>Los líderes operativos asignados deciden qué tipo </a:t>
                      </a:r>
                      <a:br>
                        <a:rPr lang="en-US" sz="1050" b="0">
                          <a:solidFill>
                            <a:srgbClr val="2E2E38"/>
                          </a:solidFill>
                          <a:latin typeface="+mj-lt"/>
                        </a:rPr>
                      </a:br>
                      <a:r>
                        <a:rPr lang="x-none" sz="1050" b="0">
                          <a:solidFill>
                            <a:srgbClr val="2E2E38"/>
                          </a:solidFill>
                          <a:latin typeface="+mj-lt"/>
                        </a:rPr>
                        <a:t>de acciones se deben tomar frente a los incidentes </a:t>
                      </a:r>
                      <a:br>
                        <a:rPr lang="en-US" sz="1050" b="0">
                          <a:solidFill>
                            <a:srgbClr val="2E2E38"/>
                          </a:solidFill>
                          <a:latin typeface="+mj-lt"/>
                        </a:rPr>
                      </a:br>
                      <a:r>
                        <a:rPr lang="x-none" sz="1050" b="0">
                          <a:solidFill>
                            <a:srgbClr val="2E2E38"/>
                          </a:solidFill>
                          <a:latin typeface="+mj-lt"/>
                        </a:rPr>
                        <a:t>que ocurran</a:t>
                      </a:r>
                      <a:r>
                        <a:rPr lang="en-US" sz="1050" b="0">
                          <a:solidFill>
                            <a:srgbClr val="2E2E38"/>
                          </a:solidFill>
                          <a:latin typeface="+mj-lt"/>
                        </a:rPr>
                        <a:t>.</a:t>
                      </a:r>
                      <a:endParaRPr lang="x-none" sz="1050" b="0">
                        <a:solidFill>
                          <a:srgbClr val="2E2E38"/>
                        </a:solidFill>
                        <a:latin typeface="+mj-lt"/>
                      </a:endParaRPr>
                    </a:p>
                    <a:p>
                      <a:pPr marL="126000" indent="-126000" algn="l">
                        <a:buClrTx/>
                        <a:buSzPct val="75000"/>
                        <a:buFont typeface="Wingdings 3" panose="05040102010807070707" pitchFamily="18" charset="2"/>
                        <a:buChar char=""/>
                      </a:pPr>
                      <a:r>
                        <a:rPr lang="x-none" sz="1050" b="0">
                          <a:solidFill>
                            <a:srgbClr val="2E2E38"/>
                          </a:solidFill>
                          <a:latin typeface="+mj-lt"/>
                        </a:rPr>
                        <a:t>Los roles y las responsabilidades se mencionan en el Cuadro de regiones de BPS para líderes operativos 2022-2023</a:t>
                      </a:r>
                      <a:r>
                        <a:rPr lang="en-US" sz="1050" b="0">
                          <a:solidFill>
                            <a:srgbClr val="2E2E38"/>
                          </a:solidFill>
                          <a:latin typeface="+mj-lt"/>
                        </a:rPr>
                        <a:t>.</a:t>
                      </a:r>
                      <a:endParaRPr lang="x-none" sz="105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050" b="0" i="0" u="none" strike="noStrike" kern="1200" cap="none" spc="0" normalizeH="0" baseline="0" noProof="0">
                          <a:ln>
                            <a:noFill/>
                          </a:ln>
                          <a:solidFill>
                            <a:srgbClr val="2E2E38"/>
                          </a:solidFill>
                          <a:effectLst/>
                          <a:uLnTx/>
                          <a:uFillTx/>
                          <a:latin typeface="+mn-lt"/>
                          <a:ea typeface="+mn-ea"/>
                          <a:cs typeface="+mn-cs"/>
                        </a:rPr>
                        <a:t>.</a:t>
                      </a:r>
                      <a:endParaRPr kumimoji="0" lang="x-none" sz="1050" b="0" i="0" u="none" strike="noStrike" kern="1200" cap="none" spc="0" normalizeH="0" baseline="0" noProof="0">
                        <a:ln>
                          <a:noFill/>
                        </a:ln>
                        <a:solidFill>
                          <a:srgbClr val="2E2E38"/>
                        </a:solidFill>
                        <a:effectLst/>
                        <a:uLnTx/>
                        <a:uFillTx/>
                        <a:latin typeface="+mn-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1" u="none" strike="noStrike" kern="1200" cap="none" spc="0" normalizeH="0" baseline="0" noProof="0">
                          <a:ln>
                            <a:noFill/>
                          </a:ln>
                          <a:solidFill>
                            <a:srgbClr val="2E2E38"/>
                          </a:solidFill>
                          <a:effectLst/>
                          <a:uLnTx/>
                          <a:uFillTx/>
                          <a:latin typeface="+mn-lt"/>
                          <a:ea typeface="+mn-ea"/>
                          <a:cs typeface="+mn-cs"/>
                        </a:rPr>
                        <a:t>Las entrevistas de BPS indican que en el año escolar 2022-2023, los roles de líderes operativos continúan formalizándose y la introducción ha sido útil tanto para BPS como para las escuelas</a:t>
                      </a:r>
                      <a:r>
                        <a:rPr kumimoji="0" lang="en-US" sz="1050" b="0" i="1" u="none" strike="noStrike" kern="1200" cap="none" spc="0" normalizeH="0" baseline="0" noProof="0">
                          <a:ln>
                            <a:noFill/>
                          </a:ln>
                          <a:solidFill>
                            <a:srgbClr val="2E2E38"/>
                          </a:solidFill>
                          <a:effectLst/>
                          <a:uLnTx/>
                          <a:uFillTx/>
                          <a:latin typeface="+mn-lt"/>
                          <a:ea typeface="+mn-ea"/>
                          <a:cs typeface="+mn-cs"/>
                        </a:rPr>
                        <a:t>.</a:t>
                      </a:r>
                      <a:endParaRPr kumimoji="0" lang="x-none" sz="1050" b="0" i="1"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665189">
                <a:tc>
                  <a:txBody>
                    <a:bodyPr/>
                    <a:lstStyle/>
                    <a:p>
                      <a:pPr marL="0" indent="-126000" algn="l">
                        <a:buClr>
                          <a:srgbClr val="1A9AFA"/>
                        </a:buClr>
                        <a:buSzPct val="75000"/>
                        <a:buFontTx/>
                        <a:buNone/>
                      </a:pPr>
                      <a:r>
                        <a:rPr lang="x-none" sz="1050" b="1">
                          <a:solidFill>
                            <a:schemeClr val="bg1"/>
                          </a:solidFill>
                          <a:latin typeface="+mj-lt"/>
                        </a:rPr>
                        <a:t>Capacitación y comunicación: </a:t>
                      </a:r>
                      <a:r>
                        <a:rPr lang="x-none" sz="1050" i="1" kern="1200">
                          <a:solidFill>
                            <a:schemeClr val="bg2"/>
                          </a:solidFill>
                          <a:latin typeface="+mn-lt"/>
                          <a:ea typeface="+mn-ea"/>
                          <a:cs typeface="+mn-cs"/>
                        </a:rPr>
                        <a:t>¿</a:t>
                      </a:r>
                      <a:r>
                        <a:rPr lang="en-US" sz="1050" i="1" kern="1200">
                          <a:solidFill>
                            <a:schemeClr val="bg2"/>
                          </a:solidFill>
                          <a:latin typeface="+mn-lt"/>
                          <a:ea typeface="+mn-ea"/>
                          <a:cs typeface="+mn-cs"/>
                        </a:rPr>
                        <a:t>s</a:t>
                      </a:r>
                      <a:r>
                        <a:rPr lang="x-none" sz="1050" i="1" kern="1200">
                          <a:solidFill>
                            <a:schemeClr val="bg2"/>
                          </a:solidFill>
                          <a:latin typeface="+mn-lt"/>
                          <a:ea typeface="+mn-ea"/>
                          <a:cs typeface="+mn-cs"/>
                        </a:rPr>
                        <a:t>e </a:t>
                      </a:r>
                      <a:br>
                        <a:rPr lang="en-US" sz="1050" i="1" kern="1200">
                          <a:solidFill>
                            <a:schemeClr val="bg2"/>
                          </a:solidFill>
                          <a:latin typeface="+mn-lt"/>
                          <a:ea typeface="+mn-ea"/>
                          <a:cs typeface="+mn-cs"/>
                        </a:rPr>
                      </a:br>
                      <a:r>
                        <a:rPr lang="x-none" sz="1050" i="1" kern="1200">
                          <a:solidFill>
                            <a:schemeClr val="bg2"/>
                          </a:solidFill>
                          <a:latin typeface="+mn-lt"/>
                          <a:ea typeface="+mn-ea"/>
                          <a:cs typeface="+mn-cs"/>
                        </a:rPr>
                        <a:t>capacita regularmente a los responsables de implementar las políticas y los procedimientos? ¿</a:t>
                      </a:r>
                      <a:r>
                        <a:rPr lang="en-US" sz="1050" i="1" kern="1200">
                          <a:solidFill>
                            <a:schemeClr val="bg2"/>
                          </a:solidFill>
                          <a:latin typeface="+mn-lt"/>
                          <a:ea typeface="+mn-ea"/>
                          <a:cs typeface="+mn-cs"/>
                        </a:rPr>
                        <a:t>s</a:t>
                      </a:r>
                      <a:r>
                        <a:rPr lang="x-none" sz="1050" i="1" kern="1200">
                          <a:solidFill>
                            <a:schemeClr val="bg2"/>
                          </a:solidFill>
                          <a:latin typeface="+mn-lt"/>
                          <a:ea typeface="+mn-ea"/>
                          <a:cs typeface="+mn-cs"/>
                        </a:rPr>
                        <a:t>e comunican bien las políticas y los procedimientos a quienes los implementan?</a:t>
                      </a:r>
                      <a:endParaRPr lang="en-US" sz="105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050" b="0" i="0" u="none" strike="noStrike" kern="1200" cap="none" spc="0" normalizeH="0" baseline="0">
                          <a:ln>
                            <a:noFill/>
                          </a:ln>
                          <a:solidFill>
                            <a:srgbClr val="2E2E38"/>
                          </a:solidFill>
                          <a:effectLst/>
                          <a:uLnTx/>
                          <a:uFillTx/>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mj-lt"/>
                          <a:ea typeface="+mn-ea"/>
                          <a:cs typeface="+mn-cs"/>
                        </a:rPr>
                        <a:t>Según la Circular de Superintendencia 05, existe un programa y un plan de capacitación adecuados para todas las escuelas de BPS</a:t>
                      </a:r>
                      <a:r>
                        <a:rPr kumimoji="0" lang="en-US" sz="1050" b="0" i="0" u="none" strike="noStrike" kern="1200" cap="none" spc="0" normalizeH="0" baseline="0" noProof="0">
                          <a:ln>
                            <a:noFill/>
                          </a:ln>
                          <a:solidFill>
                            <a:srgbClr val="2E2E38"/>
                          </a:solidFill>
                          <a:effectLst/>
                          <a:uLnTx/>
                          <a:uFillTx/>
                          <a:latin typeface="+mj-lt"/>
                          <a:ea typeface="+mn-ea"/>
                          <a:cs typeface="+mn-cs"/>
                        </a:rPr>
                        <a:t>.</a:t>
                      </a:r>
                      <a:endParaRPr kumimoji="0" lang="x-none" sz="1050" b="0" i="0" u="none" strike="noStrike" kern="1200" cap="none" spc="0" normalizeH="0" baseline="0" noProof="0">
                        <a:ln>
                          <a:noFill/>
                        </a:ln>
                        <a:solidFill>
                          <a:srgbClr val="2E2E38"/>
                        </a:solidFill>
                        <a:effectLst/>
                        <a:uLnTx/>
                        <a:uFillTx/>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050" b="0" i="0" u="none" strike="noStrike" kern="1200" cap="none" spc="0" normalizeH="0" baseline="0" noProof="0">
                          <a:ln>
                            <a:noFill/>
                          </a:ln>
                          <a:solidFill>
                            <a:srgbClr val="2E2E38"/>
                          </a:solidFill>
                          <a:effectLst/>
                          <a:uLnTx/>
                          <a:uFillTx/>
                          <a:latin typeface="+mn-lt"/>
                          <a:ea typeface="+mn-ea"/>
                          <a:cs typeface="+mn-cs"/>
                        </a:rPr>
                        <a:t>.</a:t>
                      </a:r>
                      <a:endParaRPr kumimoji="0" lang="x-none" sz="105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05165359"/>
                  </a:ext>
                </a:extLst>
              </a:tr>
            </a:tbl>
          </a:graphicData>
        </a:graphic>
      </p:graphicFrame>
      <p:sp>
        <p:nvSpPr>
          <p:cNvPr id="17" name="footnote_63804743492822175122" descr="Nota al pie">
            <a:extLst>
              <a:ext uri="{FF2B5EF4-FFF2-40B4-BE49-F238E27FC236}">
                <a16:creationId xmlns:a16="http://schemas.microsoft.com/office/drawing/2014/main" id="{17843844-31BB-48AD-AC85-EA20F805A766}"/>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3"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6" name="TextBox 15">
            <a:extLst>
              <a:ext uri="{FF2B5EF4-FFF2-40B4-BE49-F238E27FC236}">
                <a16:creationId xmlns:a16="http://schemas.microsoft.com/office/drawing/2014/main" id="{28AE514B-3D51-40E1-B5ED-FCB719F7561E}"/>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ea typeface="Calibri" panose="020F0502020204030204" pitchFamily="34" charset="0"/>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ea typeface="Calibri" panose="020F0502020204030204" pitchFamily="34" charset="0"/>
              </a:rPr>
            </a:br>
            <a:r>
              <a:rPr kumimoji="0" lang="x-none" sz="1000" b="0" i="1" u="none" strike="noStrike" kern="0" cap="none" spc="0" normalizeH="0" baseline="0" noProof="0">
                <a:ln>
                  <a:noFill/>
                </a:ln>
                <a:solidFill>
                  <a:srgbClr val="2E2E38"/>
                </a:solidFill>
                <a:effectLst/>
                <a:uLnTx/>
                <a:uFillTx/>
                <a:ea typeface="Calibri" panose="020F0502020204030204" pitchFamily="34" charset="0"/>
              </a:rPr>
              <a:t>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restricciones</a:t>
            </a:r>
            <a:r>
              <a:rPr kumimoji="0" lang="x-none" sz="1000" b="0" i="1" u="none" strike="noStrike" kern="0" cap="none" spc="0" normalizeH="0" baseline="0" noProof="0">
                <a:ln>
                  <a:noFill/>
                </a:ln>
                <a:solidFill>
                  <a:srgbClr val="2E2E38"/>
                </a:solidFill>
                <a:effectLst/>
                <a:uLnTx/>
                <a:uFillTx/>
                <a:ea typeface="Calibri" panose="020F0502020204030204" pitchFamily="34" charset="0"/>
              </a:rPr>
              <a:t> en la página 2</a:t>
            </a:r>
            <a:r>
              <a:rPr kumimoji="0" lang="en-US" sz="1000" b="0" i="1" u="none" strike="noStrike" kern="0" cap="none" spc="0" normalizeH="0" baseline="0" noProof="0">
                <a:ln>
                  <a:noFill/>
                </a:ln>
                <a:solidFill>
                  <a:srgbClr val="2E2E38"/>
                </a:solidFill>
                <a:effectLst/>
                <a:uLnTx/>
                <a:uFillTx/>
                <a:ea typeface="Calibri" panose="020F0502020204030204" pitchFamily="34" charset="0"/>
              </a:rPr>
              <a:t>.</a:t>
            </a:r>
            <a:endParaRPr kumimoji="0" lang="en-IN" sz="1000" b="0" i="0" u="none" strike="noStrike" kern="0" cap="none" spc="0" normalizeH="0" baseline="0" noProof="0">
              <a:ln>
                <a:noFill/>
              </a:ln>
              <a:solidFill>
                <a:srgbClr val="2E2E38"/>
              </a:solidFill>
              <a:effectLst/>
              <a:uLnTx/>
              <a:uFillTx/>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44</a:t>
            </a:fld>
            <a:endParaRPr/>
          </a:p>
        </p:txBody>
      </p:sp>
    </p:spTree>
    <p:extLst>
      <p:ext uri="{BB962C8B-B14F-4D97-AF65-F5344CB8AC3E}">
        <p14:creationId xmlns:p14="http://schemas.microsoft.com/office/powerpoint/2010/main" val="351712383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es-419"/>
              <a:t>Observaciones detalladas de dominio y oportunidades </a:t>
            </a:r>
            <a:r>
              <a:rPr lang="x-none"/>
              <a:t>(2/2)</a:t>
            </a:r>
            <a:br>
              <a:rPr/>
            </a:br>
            <a:r>
              <a:rPr lang="x-none" sz="1500"/>
              <a:t>Hubo un riesgo notable dentro de BPS con respecto a la supervisión y el control de la disciplina </a:t>
            </a:r>
            <a:endParaRPr lang="en-IN" sz="1500">
              <a:solidFill>
                <a:srgbClr val="FF0000"/>
              </a:solidFill>
            </a:endParaRPr>
          </a:p>
        </p:txBody>
      </p:sp>
      <p:sp>
        <p:nvSpPr>
          <p:cNvPr id="33" name="Rectangle 32">
            <a:extLst>
              <a:ext uri="{FF2B5EF4-FFF2-40B4-BE49-F238E27FC236}">
                <a16:creationId xmlns:a16="http://schemas.microsoft.com/office/drawing/2014/main" id="{1E3560B3-F89C-4348-A16D-83781CE1C7C1}"/>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3. Sanciones disciplinarias a los estudiantes</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 disciplina estudiantil</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Table 6380412381335984473">
            <a:extLst>
              <a:ext uri="{FF2B5EF4-FFF2-40B4-BE49-F238E27FC236}">
                <a16:creationId xmlns:a16="http://schemas.microsoft.com/office/drawing/2014/main" id="{9AD872BF-0DBF-4E27-AEEB-E1DE0F0BCE20}"/>
              </a:ext>
            </a:extLst>
          </p:cNvPr>
          <p:cNvGraphicFramePr>
            <a:graphicFrameLocks noGrp="1"/>
          </p:cNvGraphicFramePr>
          <p:nvPr>
            <p:custDataLst>
              <p:tags r:id="rId1"/>
            </p:custDataLst>
            <p:extLst>
              <p:ext uri="{D42A27DB-BD31-4B8C-83A1-F6EECF244321}">
                <p14:modId xmlns:p14="http://schemas.microsoft.com/office/powerpoint/2010/main" val="1619937028"/>
              </p:ext>
            </p:extLst>
          </p:nvPr>
        </p:nvGraphicFramePr>
        <p:xfrm>
          <a:off x="603383" y="1558765"/>
          <a:ext cx="10985052" cy="4364906"/>
        </p:xfrm>
        <a:graphic>
          <a:graphicData uri="http://schemas.openxmlformats.org/drawingml/2006/table">
            <a:tbl>
              <a:tblPr firstRow="1" bandRow="1">
                <a:tableStyleId>{5C22544A-7EE6-4342-B048-85BDC9FD1C3A}</a:tableStyleId>
              </a:tblPr>
              <a:tblGrid>
                <a:gridCol w="2861712">
                  <a:extLst>
                    <a:ext uri="{9D8B030D-6E8A-4147-A177-3AD203B41FA5}">
                      <a16:colId xmlns:a16="http://schemas.microsoft.com/office/drawing/2014/main" val="1000314679"/>
                    </a:ext>
                  </a:extLst>
                </a:gridCol>
                <a:gridCol w="1528936">
                  <a:extLst>
                    <a:ext uri="{9D8B030D-6E8A-4147-A177-3AD203B41FA5}">
                      <a16:colId xmlns:a16="http://schemas.microsoft.com/office/drawing/2014/main" val="2181447210"/>
                    </a:ext>
                  </a:extLst>
                </a:gridCol>
                <a:gridCol w="2996418">
                  <a:extLst>
                    <a:ext uri="{9D8B030D-6E8A-4147-A177-3AD203B41FA5}">
                      <a16:colId xmlns:a16="http://schemas.microsoft.com/office/drawing/2014/main" val="3299172009"/>
                    </a:ext>
                  </a:extLst>
                </a:gridCol>
                <a:gridCol w="3597986">
                  <a:extLst>
                    <a:ext uri="{9D8B030D-6E8A-4147-A177-3AD203B41FA5}">
                      <a16:colId xmlns:a16="http://schemas.microsoft.com/office/drawing/2014/main" val="850559032"/>
                    </a:ext>
                  </a:extLst>
                </a:gridCol>
              </a:tblGrid>
              <a:tr h="97799">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448548">
                <a:tc>
                  <a:txBody>
                    <a:bodyPr/>
                    <a:lstStyle/>
                    <a:p>
                      <a:pPr marL="0" indent="-126000" algn="l">
                        <a:buClr>
                          <a:srgbClr val="1A9AFA"/>
                        </a:buClr>
                        <a:buSzPct val="75000"/>
                        <a:buFontTx/>
                        <a:buNone/>
                      </a:pPr>
                      <a:r>
                        <a:rPr lang="x-none" sz="1100" b="1">
                          <a:solidFill>
                            <a:schemeClr val="bg1"/>
                          </a:solidFill>
                          <a:latin typeface="+mj-lt"/>
                        </a:rPr>
                        <a:t>Herramientas y sistemas: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l</a:t>
                      </a:r>
                      <a:r>
                        <a:rPr lang="x-none" sz="1100" i="1" kern="1200">
                          <a:solidFill>
                            <a:schemeClr val="bg2"/>
                          </a:solidFill>
                          <a:latin typeface="+mn-lt"/>
                          <a:ea typeface="+mn-ea"/>
                          <a:cs typeface="+mn-cs"/>
                        </a:rPr>
                        <a:t>os participantes clave tienen las herramientas adecuadas para ayudarlos a ejecutar sus responsabilidades?</a:t>
                      </a:r>
                      <a:endParaRPr lang="en-US" sz="11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08000" lvl="0" indent="-108000" algn="l">
                        <a:buClrTx/>
                        <a:buSzPct val="75000"/>
                        <a:buFont typeface="Wingdings 3" panose="05040102010807070707" pitchFamily="18" charset="2"/>
                        <a:buChar char=""/>
                      </a:pPr>
                      <a:r>
                        <a:rPr lang="x-none" sz="1100" b="0">
                          <a:solidFill>
                            <a:srgbClr val="2E2E38"/>
                          </a:solidFill>
                          <a:latin typeface="+mj-lt"/>
                        </a:rPr>
                        <a:t>Con base en entrevistas de BPS y las escuelas, se observa que Aspen se utiliza para registrar datos sobre la disciplina</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100" b="0" i="0" u="none" strike="noStrike" kern="1200" cap="none" spc="0" normalizeH="0" baseline="0" noProof="0">
                          <a:ln>
                            <a:noFill/>
                          </a:ln>
                          <a:solidFill>
                            <a:srgbClr val="2E2E38"/>
                          </a:solidFill>
                          <a:effectLst/>
                          <a:uLnTx/>
                          <a:uFillTx/>
                          <a:latin typeface="+mn-lt"/>
                          <a:ea typeface="+mn-ea"/>
                          <a:cs typeface="+mn-cs"/>
                        </a:rPr>
                        <a:t>.</a:t>
                      </a:r>
                      <a:endParaRPr kumimoji="0" lang="x-none" sz="11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1373177">
                <a:tc>
                  <a:txBody>
                    <a:bodyPr/>
                    <a:lstStyle/>
                    <a:p>
                      <a:pPr marL="0" indent="-126000" algn="l">
                        <a:buClr>
                          <a:srgbClr val="1A9AFA"/>
                        </a:buClr>
                        <a:buSzPct val="75000"/>
                        <a:buFontTx/>
                        <a:buNone/>
                      </a:pPr>
                      <a:r>
                        <a:rPr lang="x-none" sz="1100" b="1">
                          <a:solidFill>
                            <a:schemeClr val="bg1"/>
                          </a:solidFill>
                          <a:latin typeface="+mj-lt"/>
                        </a:rPr>
                        <a:t>Supervisión y seguimiento: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una supervisión adecuada del proceso, p. ej., validación de datos/documentación integrada en el proceso?</a:t>
                      </a:r>
                      <a:endParaRPr lang="en-US" sz="11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La oficina central de BPS no realiza una supervisión formal ni una revisión de la calidad de los datos para confirmar periódicamente los datos sobre la disciplina</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Implementar un proceso de supervisión periódico </a:t>
                      </a:r>
                      <a:br>
                        <a:rPr lang="en-US" sz="1100" b="0">
                          <a:solidFill>
                            <a:srgbClr val="2E2E38"/>
                          </a:solidFill>
                          <a:latin typeface="+mj-lt"/>
                        </a:rPr>
                      </a:br>
                      <a:r>
                        <a:rPr lang="x-none" sz="1100" b="0">
                          <a:solidFill>
                            <a:srgbClr val="2E2E38"/>
                          </a:solidFill>
                          <a:latin typeface="+mj-lt"/>
                        </a:rPr>
                        <a:t>de BPS para lograr la integridad y la precisión de </a:t>
                      </a:r>
                      <a:br>
                        <a:rPr lang="en-US" sz="1100" b="0">
                          <a:solidFill>
                            <a:srgbClr val="2E2E38"/>
                          </a:solidFill>
                          <a:latin typeface="+mj-lt"/>
                        </a:rPr>
                      </a:br>
                      <a:r>
                        <a:rPr lang="x-none" sz="1100" b="0">
                          <a:solidFill>
                            <a:srgbClr val="2E2E38"/>
                          </a:solidFill>
                          <a:latin typeface="+mj-lt"/>
                        </a:rPr>
                        <a:t>los datos, a la vez que se aprovechan los datos </a:t>
                      </a:r>
                      <a:br>
                        <a:rPr lang="en-US" sz="1100" b="0">
                          <a:solidFill>
                            <a:srgbClr val="2E2E38"/>
                          </a:solidFill>
                          <a:latin typeface="+mj-lt"/>
                        </a:rPr>
                      </a:br>
                      <a:r>
                        <a:rPr lang="x-none" sz="1100" b="0">
                          <a:solidFill>
                            <a:srgbClr val="2E2E38"/>
                          </a:solidFill>
                          <a:latin typeface="+mj-lt"/>
                        </a:rPr>
                        <a:t>de Aspen para confirmar que se llevaron a cabo las audiencias</a:t>
                      </a:r>
                      <a:r>
                        <a:rPr lang="en-US" sz="1100" b="0">
                          <a:solidFill>
                            <a:srgbClr val="2E2E38"/>
                          </a:solidFill>
                          <a:latin typeface="+mj-lt"/>
                        </a:rPr>
                        <a:t>.</a:t>
                      </a:r>
                      <a:endParaRPr lang="x-none" sz="1100" b="0">
                        <a:solidFill>
                          <a:srgbClr val="2E2E38"/>
                        </a:solidFill>
                        <a:latin typeface="+mj-lt"/>
                      </a:endParaRPr>
                    </a:p>
                    <a:p>
                      <a:pPr marL="126000" indent="-126000" algn="l">
                        <a:buClrTx/>
                        <a:buSzPct val="75000"/>
                        <a:buFont typeface="Wingdings 3" panose="05040102010807070707" pitchFamily="18" charset="2"/>
                        <a:buChar char=""/>
                      </a:pPr>
                      <a:r>
                        <a:rPr lang="x-none" sz="1100" b="0" i="1">
                          <a:solidFill>
                            <a:srgbClr val="2E2E38"/>
                          </a:solidFill>
                          <a:latin typeface="+mj-lt"/>
                        </a:rPr>
                        <a:t>Según las entrevistas de BPS, el distrito comenzó </a:t>
                      </a:r>
                      <a:br>
                        <a:rPr lang="en-US" sz="1100" b="0" i="1">
                          <a:solidFill>
                            <a:srgbClr val="2E2E38"/>
                          </a:solidFill>
                          <a:latin typeface="+mj-lt"/>
                        </a:rPr>
                      </a:br>
                      <a:r>
                        <a:rPr lang="x-none" sz="1100" b="0" i="1">
                          <a:solidFill>
                            <a:srgbClr val="2E2E38"/>
                          </a:solidFill>
                          <a:latin typeface="+mj-lt"/>
                        </a:rPr>
                        <a:t>a implementar la supervisión periódica en el año escolar 2022-2023</a:t>
                      </a:r>
                      <a:r>
                        <a:rPr lang="en-US" sz="1100" b="0" i="1">
                          <a:solidFill>
                            <a:srgbClr val="2E2E38"/>
                          </a:solidFill>
                          <a:latin typeface="+mj-lt"/>
                        </a:rPr>
                        <a:t>.</a:t>
                      </a:r>
                      <a:endParaRPr lang="x-none" sz="1100" b="0" i="1">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2321169">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100" b="1">
                          <a:solidFill>
                            <a:schemeClr val="bg1"/>
                          </a:solidFill>
                          <a:latin typeface="+mj-lt"/>
                        </a:rPr>
                        <a:t>Integridad y precisión de los datos: </a:t>
                      </a:r>
                      <a:r>
                        <a:rPr lang="x-none" sz="1100" b="0" i="1" kern="1200">
                          <a:solidFill>
                            <a:srgbClr val="2E2E38"/>
                          </a:solidFill>
                          <a:latin typeface="+mn-lt"/>
                          <a:ea typeface="+mn-ea"/>
                          <a:cs typeface="+mn-cs"/>
                        </a:rPr>
                        <a:t>¿</a:t>
                      </a:r>
                      <a:r>
                        <a:rPr lang="en-US" sz="1100" b="0" i="1" kern="1200">
                          <a:solidFill>
                            <a:srgbClr val="2E2E38"/>
                          </a:solidFill>
                          <a:latin typeface="+mn-lt"/>
                          <a:ea typeface="+mn-ea"/>
                          <a:cs typeface="+mn-cs"/>
                        </a:rPr>
                        <a:t>l</a:t>
                      </a:r>
                      <a:r>
                        <a:rPr lang="x-none" sz="1100" b="0" i="1" kern="1200">
                          <a:solidFill>
                            <a:srgbClr val="2E2E38"/>
                          </a:solidFill>
                          <a:latin typeface="+mn-lt"/>
                          <a:ea typeface="+mn-ea"/>
                          <a:cs typeface="+mn-cs"/>
                        </a:rPr>
                        <a:t>os datos que se informan son completos </a:t>
                      </a:r>
                      <a:br>
                        <a:rPr lang="en-US" sz="1100" b="0" i="1" kern="1200">
                          <a:solidFill>
                            <a:srgbClr val="2E2E38"/>
                          </a:solidFill>
                          <a:latin typeface="+mn-lt"/>
                          <a:ea typeface="+mn-ea"/>
                          <a:cs typeface="+mn-cs"/>
                        </a:rPr>
                      </a:br>
                      <a:r>
                        <a:rPr lang="x-none" sz="1100" b="0" i="1" kern="1200">
                          <a:solidFill>
                            <a:srgbClr val="2E2E38"/>
                          </a:solidFill>
                          <a:latin typeface="+mn-lt"/>
                          <a:ea typeface="+mn-ea"/>
                          <a:cs typeface="+mn-cs"/>
                        </a:rPr>
                        <a:t>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0" marR="0" lvl="0" indent="0" algn="l"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100" b="0" i="0" u="none" strike="noStrike" kern="1200" cap="none" spc="0" normalizeH="0" baseline="0" noProof="0">
                          <a:ln>
                            <a:noFill/>
                          </a:ln>
                          <a:solidFill>
                            <a:schemeClr val="bg1"/>
                          </a:solidFill>
                          <a:effectLst/>
                          <a:uLnTx/>
                          <a:uFillTx/>
                          <a:latin typeface="+mj-lt"/>
                          <a:ea typeface="+mn-ea"/>
                          <a:cs typeface="+mn-cs"/>
                        </a:rPr>
                        <a:t>Integridad: </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chemeClr val="bg1"/>
                          </a:solidFill>
                          <a:effectLst/>
                          <a:uLnTx/>
                          <a:uFillTx/>
                          <a:latin typeface="+mj-lt"/>
                          <a:ea typeface="+mn-ea"/>
                          <a:cs typeface="+mn-cs"/>
                        </a:rPr>
                        <a:t>1853: el conteo total de estudiantes únicos informados al DESE por acciones </a:t>
                      </a:r>
                      <a:br>
                        <a:rPr kumimoji="0" lang="en-US" sz="1100" b="0" i="0" u="none" strike="noStrike" kern="1200" cap="none" spc="0" normalizeH="0" baseline="0" noProof="0">
                          <a:ln>
                            <a:noFill/>
                          </a:ln>
                          <a:solidFill>
                            <a:schemeClr val="bg1"/>
                          </a:solidFill>
                          <a:effectLst/>
                          <a:uLnTx/>
                          <a:uFillTx/>
                          <a:latin typeface="+mj-lt"/>
                          <a:ea typeface="+mn-ea"/>
                          <a:cs typeface="+mn-cs"/>
                        </a:rPr>
                      </a:br>
                      <a:r>
                        <a:rPr kumimoji="0" lang="x-none" sz="1100" b="0" i="0" u="none" strike="noStrike" kern="1200" cap="none" spc="0" normalizeH="0" baseline="0" noProof="0">
                          <a:ln>
                            <a:noFill/>
                          </a:ln>
                          <a:solidFill>
                            <a:schemeClr val="bg1"/>
                          </a:solidFill>
                          <a:effectLst/>
                          <a:uLnTx/>
                          <a:uFillTx/>
                          <a:latin typeface="+mj-lt"/>
                          <a:ea typeface="+mn-ea"/>
                          <a:cs typeface="+mn-cs"/>
                        </a:rPr>
                        <a:t>de suspensión consiste en Suspensión fuera de la escuela, Suspensión dentro de la escuela, Retiro de emergencia, Expulsión con svc. y Ubicación de CIC</a:t>
                      </a:r>
                      <a:r>
                        <a:rPr kumimoji="0" lang="en-US" sz="1100" b="0" i="0" u="none" strike="noStrike" kern="1200" cap="none" spc="0" normalizeH="0" baseline="0" noProof="0">
                          <a:ln>
                            <a:noFill/>
                          </a:ln>
                          <a:solidFill>
                            <a:schemeClr val="bg1"/>
                          </a:solidFill>
                          <a:effectLst/>
                          <a:uLnTx/>
                          <a:uFillTx/>
                          <a:latin typeface="+mj-lt"/>
                          <a:ea typeface="+mn-ea"/>
                          <a:cs typeface="+mn-cs"/>
                        </a:rPr>
                        <a:t>.</a:t>
                      </a:r>
                      <a:endParaRPr kumimoji="0" lang="x-none" sz="1100" b="0" i="0" u="none" strike="noStrike" kern="1200" cap="none" spc="0" normalizeH="0" baseline="0" noProof="0">
                        <a:ln>
                          <a:noFill/>
                        </a:ln>
                        <a:solidFill>
                          <a:schemeClr val="bg1"/>
                        </a:solidFill>
                        <a:effectLst/>
                        <a:uLnTx/>
                        <a:uFillTx/>
                        <a:latin typeface="+mj-lt"/>
                        <a:ea typeface="+mn-ea"/>
                        <a:cs typeface="+mn-cs"/>
                      </a:endParaRPr>
                    </a:p>
                    <a:p>
                      <a:pPr marL="0" marR="0" lvl="0" indent="0" algn="l" defTabSz="914400" rtl="0" eaLnBrk="1" fontAlgn="auto" latinLnBrk="0" hangingPunct="1">
                        <a:lnSpc>
                          <a:spcPct val="100000"/>
                        </a:lnSpc>
                        <a:spcBef>
                          <a:spcPts val="600"/>
                        </a:spcBef>
                        <a:spcAft>
                          <a:spcPts val="0"/>
                        </a:spcAft>
                        <a:buClrTx/>
                        <a:buSzPct val="75000"/>
                        <a:buFont typeface="Wingdings 3" panose="05040102010807070707" pitchFamily="18" charset="2"/>
                        <a:buNone/>
                        <a:tabLst/>
                        <a:defRPr/>
                      </a:pPr>
                      <a:r>
                        <a:rPr kumimoji="0" lang="x-none" sz="1100" b="0" i="0" u="none" strike="noStrike" kern="1200" cap="none" spc="0" normalizeH="0" baseline="0" noProof="0">
                          <a:ln>
                            <a:noFill/>
                          </a:ln>
                          <a:solidFill>
                            <a:schemeClr val="bg1"/>
                          </a:solidFill>
                          <a:effectLst/>
                          <a:uLnTx/>
                          <a:uFillTx/>
                          <a:latin typeface="+mj-lt"/>
                          <a:ea typeface="+mn-ea"/>
                          <a:cs typeface="+mn-cs"/>
                        </a:rPr>
                        <a:t>Precisión: </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100" b="0" i="0" u="none" strike="noStrike" kern="1200" cap="none" spc="0" normalizeH="0" baseline="0" noProof="0">
                          <a:ln>
                            <a:noFill/>
                          </a:ln>
                          <a:solidFill>
                            <a:schemeClr val="bg1"/>
                          </a:solidFill>
                          <a:effectLst/>
                          <a:uLnTx/>
                          <a:uFillTx/>
                          <a:latin typeface="+mj-lt"/>
                          <a:ea typeface="+mn-ea"/>
                          <a:cs typeface="+mn-cs"/>
                        </a:rPr>
                        <a:t>Si bien EY identificó alguna información faltante relacionada con las audiencias, los datos disciplinarios informados al DESE generalmente parecen ser precisos según los informes de incidentes en Aspen</a:t>
                      </a:r>
                      <a:r>
                        <a:rPr kumimoji="0" lang="en-US" sz="1100" b="0" i="0" u="none" strike="noStrike" kern="1200" cap="none" spc="0" normalizeH="0" baseline="0" noProof="0">
                          <a:ln>
                            <a:noFill/>
                          </a:ln>
                          <a:solidFill>
                            <a:schemeClr val="bg1"/>
                          </a:solidFill>
                          <a:effectLst/>
                          <a:uLnTx/>
                          <a:uFillTx/>
                          <a:latin typeface="+mj-lt"/>
                          <a:ea typeface="+mn-ea"/>
                          <a:cs typeface="+mn-cs"/>
                        </a:rPr>
                        <a:t>.</a:t>
                      </a:r>
                      <a:endParaRPr kumimoji="0" lang="x-none" sz="1100" b="0" i="0" u="none" strike="noStrike" kern="1200" cap="none" spc="0" normalizeH="0" baseline="0" noProof="0">
                        <a:ln>
                          <a:noFill/>
                        </a:ln>
                        <a:solidFill>
                          <a:schemeClr val="bg1"/>
                        </a:solidFill>
                        <a:effectLst/>
                        <a:uLnTx/>
                        <a:uFillTx/>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82880" marR="0" lvl="0" indent="-182880" algn="l" defTabSz="913486" rtl="0" eaLnBrk="1" fontAlgn="auto" latinLnBrk="0" hangingPunct="1">
                        <a:lnSpc>
                          <a:spcPct val="100000"/>
                        </a:lnSpc>
                        <a:spcBef>
                          <a:spcPts val="0"/>
                        </a:spcBef>
                        <a:spcAft>
                          <a:spcPts val="0"/>
                        </a:spcAft>
                        <a:buClr>
                          <a:schemeClr val="bg1"/>
                        </a:buClr>
                        <a:buSzPct val="100000"/>
                        <a:buFont typeface="EYInterstate" panose="02000503020000020004" pitchFamily="2" charset="0"/>
                        <a:buChar char="•"/>
                        <a:tabLst/>
                        <a:defRPr/>
                      </a:pPr>
                      <a:r>
                        <a:rPr lang="x-none" sz="1100" kern="1200">
                          <a:solidFill>
                            <a:schemeClr val="bg1"/>
                          </a:solidFill>
                          <a:latin typeface="+mn-lt"/>
                          <a:ea typeface="+mn-ea"/>
                          <a:cs typeface="+mn-cs"/>
                        </a:rPr>
                        <a:t>Requerir revisiones trimestrales de los informes </a:t>
                      </a:r>
                      <a:br>
                        <a:rPr lang="en-US" sz="1100" kern="1200">
                          <a:solidFill>
                            <a:schemeClr val="bg1"/>
                          </a:solidFill>
                          <a:latin typeface="+mn-lt"/>
                          <a:ea typeface="+mn-ea"/>
                          <a:cs typeface="+mn-cs"/>
                        </a:rPr>
                      </a:br>
                      <a:r>
                        <a:rPr lang="x-none" sz="1100" kern="1200">
                          <a:solidFill>
                            <a:schemeClr val="bg1"/>
                          </a:solidFill>
                          <a:latin typeface="+mn-lt"/>
                          <a:ea typeface="+mn-ea"/>
                          <a:cs typeface="+mn-cs"/>
                        </a:rPr>
                        <a:t>de errores de SIF por parte de los líderes escolares</a:t>
                      </a:r>
                      <a:r>
                        <a:rPr lang="en-US" sz="1100" kern="1200">
                          <a:solidFill>
                            <a:schemeClr val="bg1"/>
                          </a:solidFill>
                          <a:latin typeface="+mn-lt"/>
                          <a:ea typeface="+mn-ea"/>
                          <a:cs typeface="+mn-cs"/>
                        </a:rPr>
                        <a:t>.</a:t>
                      </a:r>
                      <a:endParaRPr lang="x-none" sz="1100" kern="1200">
                        <a:solidFill>
                          <a:schemeClr val="bg1"/>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12" name="TextBox 11">
            <a:extLst>
              <a:ext uri="{FF2B5EF4-FFF2-40B4-BE49-F238E27FC236}">
                <a16:creationId xmlns:a16="http://schemas.microsoft.com/office/drawing/2014/main" id="{1F5FD11E-9ED7-4A31-8036-157F7005A24C}"/>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70933400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9" y="282911"/>
            <a:ext cx="10978515" cy="590400"/>
          </a:xfrm>
        </p:spPr>
        <p:txBody>
          <a:bodyPr vert="horz"/>
          <a:lstStyle/>
          <a:p>
            <a:pPr>
              <a:lnSpc>
                <a:spcPct val="80000"/>
              </a:lnSpc>
            </a:pPr>
            <a:r>
              <a:rPr lang="es-419"/>
              <a:t>Observaciones detalladas de dominio y oportunidades </a:t>
            </a:r>
            <a:br>
              <a:rPr/>
            </a:br>
            <a:r>
              <a:rPr lang="x-none" sz="1400"/>
              <a:t>Todas las </a:t>
            </a:r>
            <a:r>
              <a:rPr lang="en-US" sz="1400" err="1"/>
              <a:t>restricciones</a:t>
            </a:r>
            <a:r>
              <a:rPr lang="x-none" sz="1400"/>
              <a:t> de los estudiantes deben ser informadas al DESE; sin embargo, muchas solo se están informando en los sistemas de BPS</a:t>
            </a:r>
            <a:endParaRPr lang="en-IN" sz="1400">
              <a:solidFill>
                <a:srgbClr val="FF0000"/>
              </a:solidFill>
            </a:endParaRPr>
          </a:p>
        </p:txBody>
      </p:sp>
      <p:sp>
        <p:nvSpPr>
          <p:cNvPr id="37" name="Rectangle 36">
            <a:extLst>
              <a:ext uri="{FF2B5EF4-FFF2-40B4-BE49-F238E27FC236}">
                <a16:creationId xmlns:a16="http://schemas.microsoft.com/office/drawing/2014/main" id="{7E4893D7-3A19-4333-90CC-40AA6D8A4ACB}"/>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4.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de los estudiantes</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977975"/>
            <a:ext cx="3721594" cy="405102"/>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 las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1" i="0" u="none" strike="noStrike" kern="1200" cap="none" spc="0" normalizeH="0" baseline="0" noProof="0">
                <a:ln>
                  <a:noFill/>
                </a:ln>
                <a:solidFill>
                  <a:srgbClr val="2E2E38"/>
                </a:solidFill>
                <a:effectLst/>
                <a:uLnTx/>
                <a:uFillTx/>
                <a:latin typeface="EYInterstate Light"/>
                <a:ea typeface="+mn-ea"/>
                <a:cs typeface="+mn-cs"/>
              </a:rPr>
              <a:t>de los estudiantes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383077"/>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6" name="Content Placeholder 2">
            <a:extLst>
              <a:ext uri="{FF2B5EF4-FFF2-40B4-BE49-F238E27FC236}">
                <a16:creationId xmlns:a16="http://schemas.microsoft.com/office/drawing/2014/main" id="{EB32C3F1-A226-4816-A628-943377D0C720}"/>
              </a:ext>
            </a:extLst>
          </p:cNvPr>
          <p:cNvSpPr txBox="1">
            <a:spLocks/>
          </p:cNvSpPr>
          <p:nvPr/>
        </p:nvSpPr>
        <p:spPr>
          <a:xfrm>
            <a:off x="764476" y="1536240"/>
            <a:ext cx="4376550" cy="343020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1000" b="1" i="0" u="none" strike="noStrike" kern="1200" cap="none" spc="0" normalizeH="0" baseline="0" noProof="0" dirty="0">
                <a:ln>
                  <a:noFill/>
                </a:ln>
                <a:solidFill>
                  <a:srgbClr val="2E2E38"/>
                </a:solidFill>
                <a:effectLst/>
                <a:uLnTx/>
                <a:uFillTx/>
                <a:ea typeface="+mn-ea"/>
                <a:cs typeface="+mn-cs"/>
              </a:rPr>
              <a:t>Antecedentes: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ea typeface="+mn-ea"/>
                <a:cs typeface="+mn-cs"/>
              </a:rPr>
              <a:t>El DESE define las </a:t>
            </a:r>
            <a:r>
              <a:rPr kumimoji="0" lang="en-US" sz="1000" b="0" i="0" u="none" strike="noStrike" kern="1200" cap="none" spc="0" normalizeH="0" baseline="0" noProof="0" dirty="0" err="1">
                <a:ln>
                  <a:noFill/>
                </a:ln>
                <a:solidFill>
                  <a:srgbClr val="2E2E38"/>
                </a:solidFill>
                <a:effectLst/>
                <a:uLnTx/>
                <a:uFillTx/>
                <a:ea typeface="+mn-ea"/>
                <a:cs typeface="+mn-cs"/>
              </a:rPr>
              <a:t>restricciones</a:t>
            </a:r>
            <a:r>
              <a:rPr kumimoji="0" lang="x-none" sz="1000" b="0" i="0" u="none" strike="noStrike" kern="1200" cap="none" spc="0" normalizeH="0" baseline="0" noProof="0" dirty="0">
                <a:ln>
                  <a:noFill/>
                </a:ln>
                <a:solidFill>
                  <a:srgbClr val="2E2E38"/>
                </a:solidFill>
                <a:effectLst/>
                <a:uLnTx/>
                <a:uFillTx/>
                <a:ea typeface="+mn-ea"/>
                <a:cs typeface="+mn-cs"/>
              </a:rPr>
              <a:t> como el uso de la fuerza corporal para limitar la libertad de movimiento de un estudiante</a:t>
            </a:r>
            <a:r>
              <a:rPr kumimoji="0" lang="en-US" sz="1000" b="0" i="0" u="none" strike="noStrike" kern="1200" cap="none" spc="0" normalizeH="0" baseline="0" noProof="0" dirty="0">
                <a:ln>
                  <a:noFill/>
                </a:ln>
                <a:solidFill>
                  <a:srgbClr val="2E2E38"/>
                </a:solidFill>
                <a:effectLst/>
                <a:uLnTx/>
                <a:uFillTx/>
                <a:ea typeface="+mn-ea"/>
                <a:cs typeface="+mn-cs"/>
              </a:rPr>
              <a:t>.</a:t>
            </a:r>
            <a:endParaRPr kumimoji="0" lang="x-none" sz="1000" b="0" i="0" u="none" strike="noStrike" kern="1200" cap="none" spc="0" normalizeH="0" baseline="0" noProof="0" dirty="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ea typeface="+mn-ea"/>
                <a:cs typeface="+mn-cs"/>
              </a:rPr>
              <a:t>De acuerdo con la guía de BPS, las </a:t>
            </a:r>
            <a:r>
              <a:rPr kumimoji="0" lang="en-US" sz="1000" b="0" i="0" u="none" strike="noStrike" kern="1200" cap="none" spc="0" normalizeH="0" baseline="0" noProof="0" dirty="0" err="1">
                <a:ln>
                  <a:noFill/>
                </a:ln>
                <a:solidFill>
                  <a:srgbClr val="2E2E38"/>
                </a:solidFill>
                <a:effectLst/>
                <a:uLnTx/>
                <a:uFillTx/>
                <a:ea typeface="+mn-ea"/>
                <a:cs typeface="+mn-cs"/>
              </a:rPr>
              <a:t>restricciones</a:t>
            </a:r>
            <a:r>
              <a:rPr kumimoji="0" lang="x-none" sz="1000" b="0" i="0" u="none" strike="noStrike" kern="1200" cap="none" spc="0" normalizeH="0" baseline="0" noProof="0" dirty="0">
                <a:ln>
                  <a:noFill/>
                </a:ln>
                <a:solidFill>
                  <a:srgbClr val="2E2E38"/>
                </a:solidFill>
                <a:effectLst/>
                <a:uLnTx/>
                <a:uFillTx/>
                <a:ea typeface="+mn-ea"/>
                <a:cs typeface="+mn-cs"/>
              </a:rPr>
              <a:t> de los estudiantes solo se usan si todas las demás estrategias para moderar la situación han fallado y un estudiante representa una amenaza inminente para sí mismo o para los demás</a:t>
            </a:r>
            <a:r>
              <a:rPr kumimoji="0" lang="en-US" sz="1000" b="0" i="0" u="none" strike="noStrike" kern="1200" cap="none" spc="0" normalizeH="0" baseline="0" noProof="0" dirty="0">
                <a:ln>
                  <a:noFill/>
                </a:ln>
                <a:solidFill>
                  <a:srgbClr val="2E2E38"/>
                </a:solidFill>
                <a:effectLst/>
                <a:uLnTx/>
                <a:uFillTx/>
                <a:ea typeface="+mn-ea"/>
                <a:cs typeface="+mn-cs"/>
              </a:rPr>
              <a:t>.</a:t>
            </a:r>
            <a:endParaRPr kumimoji="0" lang="x-none" sz="1000" b="0" i="0" u="none" strike="noStrike" kern="1200" cap="none" spc="0" normalizeH="0" baseline="0" noProof="0" dirty="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None/>
              <a:tabLst/>
              <a:defRPr/>
            </a:pPr>
            <a:endParaRPr kumimoji="0" lang="en-US" sz="1000" b="1" i="0" u="none" strike="noStrike" kern="1200" cap="none" spc="0" normalizeH="0" baseline="0" noProof="0" dirty="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1000" b="1" i="0" u="none" strike="noStrike" kern="1200" cap="none" spc="0" normalizeH="0" baseline="0" noProof="0" dirty="0">
                <a:ln>
                  <a:noFill/>
                </a:ln>
                <a:solidFill>
                  <a:srgbClr val="2E2E38"/>
                </a:solidFill>
                <a:effectLst/>
                <a:uLnTx/>
                <a:uFillTx/>
                <a:ea typeface="+mn-ea"/>
                <a:cs typeface="+mn-cs"/>
              </a:rPr>
              <a:t>Política:</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1" i="0" u="none" strike="noStrike" kern="1200" cap="none" spc="0" normalizeH="0" baseline="0" noProof="0" dirty="0">
                <a:ln>
                  <a:noFill/>
                </a:ln>
                <a:solidFill>
                  <a:srgbClr val="2E2E38"/>
                </a:solidFill>
                <a:effectLst/>
                <a:uLnTx/>
                <a:uFillTx/>
                <a:ea typeface="+mn-ea"/>
                <a:cs typeface="+mn-cs"/>
              </a:rPr>
              <a:t>BPS: </a:t>
            </a:r>
            <a:r>
              <a:rPr kumimoji="0" lang="x-none" sz="1000" b="0" i="0" u="none" strike="noStrike" kern="1200" cap="none" spc="0" normalizeH="0" baseline="0" noProof="0" dirty="0">
                <a:ln>
                  <a:noFill/>
                </a:ln>
                <a:solidFill>
                  <a:srgbClr val="2E2E38"/>
                </a:solidFill>
                <a:effectLst/>
                <a:uLnTx/>
                <a:uFillTx/>
                <a:ea typeface="+mn-ea"/>
                <a:cs typeface="+mn-cs"/>
              </a:rPr>
              <a:t>Si se realiza una </a:t>
            </a:r>
            <a:r>
              <a:rPr kumimoji="0" lang="en-US" sz="1000" b="0" i="0" u="none" strike="noStrike" kern="1200" cap="none" spc="0" normalizeH="0" baseline="0" noProof="0" dirty="0" err="1">
                <a:ln>
                  <a:noFill/>
                </a:ln>
                <a:solidFill>
                  <a:srgbClr val="2E2E38"/>
                </a:solidFill>
                <a:effectLst/>
                <a:uLnTx/>
                <a:uFillTx/>
                <a:ea typeface="+mn-ea"/>
                <a:cs typeface="+mn-cs"/>
              </a:rPr>
              <a:t>restricción</a:t>
            </a:r>
            <a:r>
              <a:rPr kumimoji="0" lang="x-none" sz="1000" b="0" i="0" u="none" strike="noStrike" kern="1200" cap="none" spc="0" normalizeH="0" baseline="0" noProof="0" dirty="0">
                <a:ln>
                  <a:noFill/>
                </a:ln>
                <a:solidFill>
                  <a:srgbClr val="2E2E38"/>
                </a:solidFill>
                <a:effectLst/>
                <a:uLnTx/>
                <a:uFillTx/>
                <a:ea typeface="+mn-ea"/>
                <a:cs typeface="+mn-cs"/>
              </a:rPr>
              <a:t>, la política de BPS requiere que se notifique al líder de la escuela lo antes posible y por escrito dentro de un día hábil. Los líderes escolares deben mantener un registro continuo de todas las </a:t>
            </a:r>
            <a:r>
              <a:rPr kumimoji="0" lang="en-US" sz="1000" b="0" i="0" u="none" strike="noStrike" kern="1200" cap="none" spc="0" normalizeH="0" baseline="0" noProof="0" dirty="0" err="1">
                <a:ln>
                  <a:noFill/>
                </a:ln>
                <a:solidFill>
                  <a:srgbClr val="2E2E38"/>
                </a:solidFill>
                <a:effectLst/>
                <a:uLnTx/>
                <a:uFillTx/>
                <a:ea typeface="+mn-ea"/>
                <a:cs typeface="+mn-cs"/>
              </a:rPr>
              <a:t>restricciones</a:t>
            </a:r>
            <a:r>
              <a:rPr kumimoji="0" lang="x-none" sz="1000" b="0" i="0" u="none" strike="noStrike" kern="1200" cap="none" spc="0" normalizeH="0" baseline="0" noProof="0" dirty="0">
                <a:ln>
                  <a:noFill/>
                </a:ln>
                <a:solidFill>
                  <a:srgbClr val="2E2E38"/>
                </a:solidFill>
                <a:effectLst/>
                <a:uLnTx/>
                <a:uFillTx/>
                <a:ea typeface="+mn-ea"/>
                <a:cs typeface="+mn-cs"/>
              </a:rPr>
              <a:t> en Aspen. La política también requiere que se informe al padre/madre/tutor del estudiante verbalmente dentro de las 24 horas posteriores a la </a:t>
            </a:r>
            <a:r>
              <a:rPr kumimoji="0" lang="en-US" sz="1000" b="0" i="0" u="none" strike="noStrike" kern="1200" cap="none" spc="0" normalizeH="0" baseline="0" noProof="0" dirty="0" err="1">
                <a:ln>
                  <a:noFill/>
                </a:ln>
                <a:solidFill>
                  <a:srgbClr val="2E2E38"/>
                </a:solidFill>
                <a:effectLst/>
                <a:uLnTx/>
                <a:uFillTx/>
                <a:ea typeface="+mn-ea"/>
                <a:cs typeface="+mn-cs"/>
              </a:rPr>
              <a:t>restricción</a:t>
            </a:r>
            <a:r>
              <a:rPr kumimoji="0" lang="x-none" sz="1000" b="0" i="0" u="none" strike="noStrike" kern="1200" cap="none" spc="0" normalizeH="0" baseline="0" noProof="0" dirty="0">
                <a:ln>
                  <a:noFill/>
                </a:ln>
                <a:solidFill>
                  <a:srgbClr val="2E2E38"/>
                </a:solidFill>
                <a:effectLst/>
                <a:uLnTx/>
                <a:uFillTx/>
                <a:ea typeface="+mn-ea"/>
                <a:cs typeface="+mn-cs"/>
              </a:rPr>
              <a:t> y mediante un informe escrito dentro de los 3 días posteriores</a:t>
            </a:r>
            <a:r>
              <a:rPr kumimoji="0" lang="en-US" sz="1000" b="0" i="0" u="none" strike="noStrike" kern="1200" cap="none" spc="0" normalizeH="0" baseline="0" noProof="0" dirty="0">
                <a:ln>
                  <a:noFill/>
                </a:ln>
                <a:solidFill>
                  <a:srgbClr val="2E2E38"/>
                </a:solidFill>
                <a:effectLst/>
                <a:uLnTx/>
                <a:uFillTx/>
                <a:ea typeface="+mn-ea"/>
                <a:cs typeface="+mn-cs"/>
              </a:rPr>
              <a:t>.</a:t>
            </a:r>
            <a:endParaRPr kumimoji="0" lang="x-none" sz="1000" b="0" i="0" u="none" strike="noStrike" kern="1200" cap="none" spc="0" normalizeH="0" baseline="0" noProof="0" dirty="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1" i="0" u="none" strike="noStrike" kern="1200" cap="none" spc="0" normalizeH="0" baseline="0" noProof="0" dirty="0">
                <a:ln>
                  <a:noFill/>
                </a:ln>
                <a:solidFill>
                  <a:srgbClr val="2E2E38"/>
                </a:solidFill>
                <a:effectLst/>
                <a:uLnTx/>
                <a:uFillTx/>
                <a:ea typeface="+mn-ea"/>
                <a:cs typeface="+mn-cs"/>
              </a:rPr>
              <a:t>DESE:</a:t>
            </a:r>
            <a:r>
              <a:rPr kumimoji="0" lang="x-none" sz="1000" b="0" i="0" u="none" strike="noStrike" kern="1200" cap="none" spc="0" normalizeH="0" baseline="0" noProof="0" dirty="0">
                <a:ln>
                  <a:noFill/>
                </a:ln>
                <a:solidFill>
                  <a:srgbClr val="2E2E38"/>
                </a:solidFill>
                <a:effectLst/>
                <a:uLnTx/>
                <a:uFillTx/>
                <a:ea typeface="+mn-ea"/>
                <a:cs typeface="+mn-cs"/>
              </a:rPr>
              <a:t> Además de informar al líder escolar y a las familias, la ley estatal exige que las escuelas informen todas las </a:t>
            </a:r>
            <a:r>
              <a:rPr kumimoji="0" lang="en-US" sz="1000" b="0" i="0" u="none" strike="noStrike" kern="1200" cap="none" spc="0" normalizeH="0" baseline="0" noProof="0" dirty="0" err="1">
                <a:ln>
                  <a:noFill/>
                </a:ln>
                <a:solidFill>
                  <a:srgbClr val="2E2E38"/>
                </a:solidFill>
                <a:effectLst/>
                <a:uLnTx/>
                <a:uFillTx/>
                <a:ea typeface="+mn-ea"/>
                <a:cs typeface="+mn-cs"/>
              </a:rPr>
              <a:t>restricciones</a:t>
            </a:r>
            <a:r>
              <a:rPr kumimoji="0" lang="x-none" sz="1000" b="0" i="0" u="none" strike="noStrike" kern="1200" cap="none" spc="0" normalizeH="0" baseline="0" noProof="0" dirty="0">
                <a:ln>
                  <a:noFill/>
                </a:ln>
                <a:solidFill>
                  <a:srgbClr val="2E2E38"/>
                </a:solidFill>
                <a:effectLst/>
                <a:uLnTx/>
                <a:uFillTx/>
                <a:ea typeface="+mn-ea"/>
                <a:cs typeface="+mn-cs"/>
              </a:rPr>
              <a:t> a través del </a:t>
            </a:r>
            <a:br>
              <a:rPr kumimoji="0" lang="en-US" sz="1000" b="0" i="0" u="none" strike="noStrike" kern="1200" cap="none" spc="0" normalizeH="0" baseline="0" noProof="0" dirty="0">
                <a:ln>
                  <a:noFill/>
                </a:ln>
                <a:solidFill>
                  <a:srgbClr val="2E2E38"/>
                </a:solidFill>
                <a:effectLst/>
                <a:uLnTx/>
                <a:uFillTx/>
                <a:ea typeface="+mn-ea"/>
                <a:cs typeface="+mn-cs"/>
              </a:rPr>
            </a:br>
            <a:r>
              <a:rPr kumimoji="0" lang="x-none" sz="1000" b="0" i="0" u="none" strike="noStrike" kern="1200" cap="none" spc="0" normalizeH="0" baseline="0" noProof="0" dirty="0">
                <a:ln>
                  <a:noFill/>
                </a:ln>
                <a:solidFill>
                  <a:srgbClr val="2E2E38"/>
                </a:solidFill>
                <a:effectLst/>
                <a:uLnTx/>
                <a:uFillTx/>
                <a:ea typeface="+mn-ea"/>
                <a:cs typeface="+mn-cs"/>
              </a:rPr>
              <a:t>Portal de seguridad del DESE al final del año escolar, ya sea a través </a:t>
            </a:r>
            <a:br>
              <a:rPr kumimoji="0" lang="en-US" sz="1000" b="0" i="0" u="none" strike="noStrike" kern="1200" cap="none" spc="0" normalizeH="0" baseline="0" noProof="0" dirty="0">
                <a:ln>
                  <a:noFill/>
                </a:ln>
                <a:solidFill>
                  <a:srgbClr val="2E2E38"/>
                </a:solidFill>
                <a:effectLst/>
                <a:uLnTx/>
                <a:uFillTx/>
                <a:ea typeface="+mn-ea"/>
                <a:cs typeface="+mn-cs"/>
              </a:rPr>
            </a:br>
            <a:r>
              <a:rPr kumimoji="0" lang="x-none" sz="1000" b="0" i="0" u="none" strike="noStrike" kern="1200" cap="none" spc="0" normalizeH="0" baseline="0" noProof="0" dirty="0">
                <a:ln>
                  <a:noFill/>
                </a:ln>
                <a:solidFill>
                  <a:srgbClr val="2E2E38"/>
                </a:solidFill>
                <a:effectLst/>
                <a:uLnTx/>
                <a:uFillTx/>
                <a:ea typeface="+mn-ea"/>
                <a:cs typeface="+mn-cs"/>
              </a:rPr>
              <a:t>del líder escolar o un delegado. Se requiere que la oficina central </a:t>
            </a:r>
            <a:br>
              <a:rPr kumimoji="0" lang="en-US" sz="1000" b="0" i="0" u="none" strike="noStrike" kern="1200" cap="none" spc="0" normalizeH="0" baseline="0" noProof="0" dirty="0">
                <a:ln>
                  <a:noFill/>
                </a:ln>
                <a:solidFill>
                  <a:srgbClr val="2E2E38"/>
                </a:solidFill>
                <a:effectLst/>
                <a:uLnTx/>
                <a:uFillTx/>
                <a:ea typeface="+mn-ea"/>
                <a:cs typeface="+mn-cs"/>
              </a:rPr>
            </a:br>
            <a:r>
              <a:rPr kumimoji="0" lang="x-none" sz="1000" b="0" i="0" u="none" strike="noStrike" kern="1200" cap="none" spc="0" normalizeH="0" baseline="0" noProof="0" dirty="0">
                <a:ln>
                  <a:noFill/>
                </a:ln>
                <a:solidFill>
                  <a:srgbClr val="2E2E38"/>
                </a:solidFill>
                <a:effectLst/>
                <a:uLnTx/>
                <a:uFillTx/>
                <a:ea typeface="+mn-ea"/>
                <a:cs typeface="+mn-cs"/>
              </a:rPr>
              <a:t>de BPS certifique anualmente los datos sobre las </a:t>
            </a:r>
            <a:r>
              <a:rPr kumimoji="0" lang="en-US" sz="1000" b="0" i="0" u="none" strike="noStrike" kern="1200" cap="none" spc="0" normalizeH="0" baseline="0" noProof="0" dirty="0" err="1">
                <a:ln>
                  <a:noFill/>
                </a:ln>
                <a:solidFill>
                  <a:srgbClr val="2E2E38"/>
                </a:solidFill>
                <a:effectLst/>
                <a:uLnTx/>
                <a:uFillTx/>
                <a:ea typeface="+mn-ea"/>
                <a:cs typeface="+mn-cs"/>
              </a:rPr>
              <a:t>restricciones</a:t>
            </a:r>
            <a:r>
              <a:rPr kumimoji="0" lang="x-none" sz="1000" b="0" i="0" u="none" strike="noStrike" kern="1200" cap="none" spc="0" normalizeH="0" baseline="0" noProof="0" dirty="0">
                <a:ln>
                  <a:noFill/>
                </a:ln>
                <a:solidFill>
                  <a:srgbClr val="2E2E38"/>
                </a:solidFill>
                <a:effectLst/>
                <a:uLnTx/>
                <a:uFillTx/>
                <a:ea typeface="+mn-ea"/>
                <a:cs typeface="+mn-cs"/>
              </a:rPr>
              <a:t> presentados al DESE</a:t>
            </a:r>
            <a:r>
              <a:rPr kumimoji="0" lang="en-US" sz="1000" b="0" i="0" u="none" strike="noStrike" kern="1200" cap="none" spc="0" normalizeH="0" baseline="0" noProof="0" dirty="0">
                <a:ln>
                  <a:noFill/>
                </a:ln>
                <a:solidFill>
                  <a:srgbClr val="2E2E38"/>
                </a:solidFill>
                <a:effectLst/>
                <a:uLnTx/>
                <a:uFillTx/>
                <a:ea typeface="+mn-ea"/>
                <a:cs typeface="+mn-cs"/>
              </a:rPr>
              <a:t>.</a:t>
            </a:r>
            <a:endParaRPr kumimoji="0" lang="x-none" sz="1000" b="0" i="0" u="none" strike="noStrike" kern="1200" cap="none" spc="0" normalizeH="0" baseline="0" noProof="0" dirty="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1000" b="0" i="0" u="none" strike="noStrike" kern="1200" cap="none" spc="0" normalizeH="0" baseline="0" noProof="0" dirty="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Tx/>
              <a:buNone/>
              <a:tabLst/>
              <a:defRPr/>
            </a:pPr>
            <a:r>
              <a:rPr kumimoji="0" lang="x-none" sz="1000" b="1" i="0" u="none" strike="noStrike" kern="1200" cap="none" spc="0" normalizeH="0" baseline="0" noProof="0" dirty="0">
                <a:ln>
                  <a:noFill/>
                </a:ln>
                <a:solidFill>
                  <a:srgbClr val="2E2E38"/>
                </a:solidFill>
                <a:effectLst/>
                <a:uLnTx/>
                <a:uFillTx/>
                <a:latin typeface="EYInterstate Light"/>
                <a:ea typeface="+mn-ea"/>
                <a:cs typeface="+mn-cs"/>
              </a:rPr>
              <a:t>Metodología de análisis: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latin typeface="EYInterstate Light"/>
                <a:ea typeface="+mn-ea"/>
                <a:cs typeface="+mn-cs"/>
              </a:rPr>
              <a:t>Se realizaron entrevistas con </a:t>
            </a:r>
            <a:r>
              <a:rPr kumimoji="0" lang="en-US" sz="1000" b="0" i="0" u="none" strike="noStrike" kern="1200" cap="none" spc="0" normalizeH="0" baseline="0" noProof="0" dirty="0">
                <a:ln>
                  <a:noFill/>
                </a:ln>
                <a:solidFill>
                  <a:srgbClr val="2E2E38"/>
                </a:solidFill>
                <a:effectLst/>
                <a:uLnTx/>
                <a:uFillTx/>
                <a:latin typeface="EYInterstate Light"/>
                <a:ea typeface="+mn-ea"/>
                <a:cs typeface="+mn-cs"/>
              </a:rPr>
              <a:t>la </a:t>
            </a:r>
            <a:r>
              <a:rPr kumimoji="0" lang="en-US" sz="1000" b="0" i="0" u="none" strike="noStrike" kern="1200" cap="none" spc="0" normalizeH="0" baseline="0" noProof="0" dirty="0" err="1">
                <a:ln>
                  <a:noFill/>
                </a:ln>
                <a:solidFill>
                  <a:srgbClr val="2E2E38"/>
                </a:solidFill>
                <a:effectLst/>
                <a:uLnTx/>
                <a:uFillTx/>
                <a:latin typeface="EYInterstate Light"/>
                <a:ea typeface="+mn-ea"/>
                <a:cs typeface="+mn-cs"/>
              </a:rPr>
              <a:t>oficina</a:t>
            </a:r>
            <a:r>
              <a:rPr kumimoji="0" lang="en-US" sz="1000" b="0" i="0" u="none" strike="noStrike" kern="1200" cap="none" spc="0" normalizeH="0" baseline="0" noProof="0" dirty="0">
                <a:ln>
                  <a:noFill/>
                </a:ln>
                <a:solidFill>
                  <a:srgbClr val="2E2E38"/>
                </a:solidFill>
                <a:effectLst/>
                <a:uLnTx/>
                <a:uFillTx/>
                <a:latin typeface="EYInterstate Light"/>
                <a:ea typeface="+mn-ea"/>
                <a:cs typeface="+mn-cs"/>
              </a:rPr>
              <a:t> de </a:t>
            </a:r>
            <a:r>
              <a:rPr kumimoji="0" lang="en-US" sz="1000" b="0" i="0" u="none" strike="noStrike" kern="1200" cap="none" spc="0" normalizeH="0" baseline="0" noProof="0" dirty="0" err="1">
                <a:ln>
                  <a:noFill/>
                </a:ln>
                <a:solidFill>
                  <a:srgbClr val="2E2E38"/>
                </a:solidFill>
                <a:effectLst/>
                <a:uLnTx/>
                <a:uFillTx/>
                <a:latin typeface="EYInterstate Light"/>
                <a:ea typeface="+mn-ea"/>
                <a:cs typeface="+mn-cs"/>
              </a:rPr>
              <a:t>Educación</a:t>
            </a:r>
            <a:r>
              <a:rPr kumimoji="0" lang="en-US" sz="1000" b="0" i="0" u="none" strike="noStrike" kern="1200" cap="none" spc="0" normalizeH="0" baseline="0" noProof="0" dirty="0">
                <a:ln>
                  <a:noFill/>
                </a:ln>
                <a:solidFill>
                  <a:srgbClr val="2E2E38"/>
                </a:solidFill>
                <a:effectLst/>
                <a:uLnTx/>
                <a:uFillTx/>
                <a:latin typeface="EYInterstate Light"/>
                <a:ea typeface="+mn-ea"/>
                <a:cs typeface="+mn-cs"/>
              </a:rPr>
              <a:t> Especial</a:t>
            </a:r>
            <a:r>
              <a:rPr kumimoji="0" lang="x-none" sz="1000" b="0" i="0" u="none" strike="noStrike" kern="1200" cap="none" spc="0" normalizeH="0" baseline="0" noProof="0" dirty="0">
                <a:ln>
                  <a:noFill/>
                </a:ln>
                <a:solidFill>
                  <a:srgbClr val="2E2E38"/>
                </a:solidFill>
                <a:effectLst/>
                <a:uLnTx/>
                <a:uFillTx/>
                <a:latin typeface="EYInterstate Light"/>
                <a:ea typeface="+mn-ea"/>
                <a:cs typeface="+mn-cs"/>
              </a:rPr>
              <a:t> de BPS, </a:t>
            </a:r>
            <a:br>
              <a:rPr kumimoji="0" lang="en-US" sz="1000" b="0" i="0" u="none" strike="noStrike" kern="1200" cap="none" spc="0" normalizeH="0" baseline="0" noProof="0" dirty="0">
                <a:ln>
                  <a:noFill/>
                </a:ln>
                <a:solidFill>
                  <a:srgbClr val="2E2E38"/>
                </a:solidFill>
                <a:effectLst/>
                <a:uLnTx/>
                <a:uFillTx/>
                <a:latin typeface="EYInterstate Light"/>
                <a:ea typeface="+mn-ea"/>
                <a:cs typeface="+mn-cs"/>
              </a:rPr>
            </a:br>
            <a:r>
              <a:rPr kumimoji="0" lang="x-none" sz="1000" b="0" i="0" u="none" strike="noStrike" kern="1200" cap="none" spc="0" normalizeH="0" baseline="0" noProof="0" dirty="0">
                <a:ln>
                  <a:noFill/>
                </a:ln>
                <a:solidFill>
                  <a:srgbClr val="2E2E38"/>
                </a:solidFill>
                <a:effectLst/>
                <a:uLnTx/>
                <a:uFillTx/>
                <a:latin typeface="EYInterstate Light"/>
                <a:ea typeface="+mn-ea"/>
                <a:cs typeface="+mn-cs"/>
              </a:rPr>
              <a:t>el equipo de apoyo para estudiantes y familias del DESE, y los líderes escolares y el personal en las escuelas de BPS de la muestra</a:t>
            </a:r>
            <a:r>
              <a:rPr kumimoji="0" lang="en-US" sz="1000" b="0" i="0"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1000" b="0" i="0" u="none" strike="noStrike" kern="1200" cap="none" spc="0" normalizeH="0" baseline="0" noProof="0" dirty="0">
              <a:ln>
                <a:noFill/>
              </a:ln>
              <a:solidFill>
                <a:srgbClr val="2E2E38"/>
              </a:solidFill>
              <a:effectLst/>
              <a:uLnTx/>
              <a:uFillTx/>
              <a:latin typeface="EYInterstate Light"/>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1000" b="0" i="0" u="none" strike="noStrike" kern="1200" cap="none" spc="0" normalizeH="0" baseline="0" noProof="0" dirty="0">
                <a:ln>
                  <a:noFill/>
                </a:ln>
                <a:solidFill>
                  <a:srgbClr val="2E2E38"/>
                </a:solidFill>
                <a:effectLst/>
                <a:uLnTx/>
                <a:uFillTx/>
                <a:latin typeface="EYInterstate Light"/>
                <a:ea typeface="+mn-ea"/>
                <a:cs typeface="+mn-cs"/>
              </a:rPr>
              <a:t>Se analizaron los datos sobre las </a:t>
            </a:r>
            <a:r>
              <a:rPr kumimoji="0" lang="en-US" sz="1000" b="0" i="0" u="none" strike="noStrike" kern="1200" cap="none" spc="0" normalizeH="0" baseline="0" noProof="0" dirty="0" err="1">
                <a:ln>
                  <a:noFill/>
                </a:ln>
                <a:solidFill>
                  <a:srgbClr val="2E2E38"/>
                </a:solidFill>
                <a:effectLst/>
                <a:uLnTx/>
                <a:uFillTx/>
                <a:latin typeface="EYInterstate Light"/>
                <a:ea typeface="+mn-ea"/>
                <a:cs typeface="+mn-cs"/>
              </a:rPr>
              <a:t>restricciones</a:t>
            </a:r>
            <a:r>
              <a:rPr kumimoji="0" lang="x-none" sz="1000" b="0" i="0" u="none" strike="noStrike" kern="1200" cap="none" spc="0" normalizeH="0" baseline="0" noProof="0" dirty="0">
                <a:ln>
                  <a:noFill/>
                </a:ln>
                <a:solidFill>
                  <a:srgbClr val="2E2E38"/>
                </a:solidFill>
                <a:effectLst/>
                <a:uLnTx/>
                <a:uFillTx/>
                <a:latin typeface="EYInterstate Light"/>
                <a:ea typeface="+mn-ea"/>
                <a:cs typeface="+mn-cs"/>
              </a:rPr>
              <a:t> de estudiantes y la documentación asociada del año escolar 2021-2022</a:t>
            </a:r>
            <a:r>
              <a:rPr kumimoji="0" lang="x-none" sz="1000" b="0" i="0" u="none" strike="noStrike" kern="1200" cap="none" spc="0" normalizeH="0" baseline="30000" noProof="0" dirty="0">
                <a:ln>
                  <a:noFill/>
                </a:ln>
                <a:solidFill>
                  <a:srgbClr val="2E2E38"/>
                </a:solidFill>
                <a:effectLst/>
                <a:uLnTx/>
                <a:uFillTx/>
                <a:latin typeface="EYInterstate Light"/>
                <a:ea typeface="+mn-ea"/>
                <a:cs typeface="+mn-cs"/>
              </a:rPr>
              <a:t>1</a:t>
            </a:r>
            <a:r>
              <a:rPr kumimoji="0" lang="en-US" sz="1000" b="0" i="0" u="none" strike="noStrike" kern="1200" cap="none" spc="0" normalizeH="0" noProof="0" dirty="0">
                <a:ln>
                  <a:noFill/>
                </a:ln>
                <a:solidFill>
                  <a:srgbClr val="2E2E38"/>
                </a:solidFill>
                <a:effectLst/>
                <a:uLnTx/>
                <a:uFillTx/>
                <a:latin typeface="EYInterstate Light"/>
                <a:ea typeface="+mn-ea"/>
                <a:cs typeface="+mn-cs"/>
              </a:rPr>
              <a:t>.</a:t>
            </a:r>
            <a:endParaRPr kumimoji="0" lang="en-US" sz="1000" b="0" i="0" u="none" strike="noStrike" kern="1200" cap="none" spc="0" normalizeH="0" noProof="0" dirty="0">
              <a:ln>
                <a:noFill/>
              </a:ln>
              <a:solidFill>
                <a:srgbClr val="2E2E38"/>
              </a:solidFill>
              <a:effectLst/>
              <a:uLnTx/>
              <a:uFillTx/>
              <a:ea typeface="+mn-ea"/>
              <a:cs typeface="+mn-cs"/>
            </a:endParaRPr>
          </a:p>
        </p:txBody>
      </p:sp>
      <p:sp>
        <p:nvSpPr>
          <p:cNvPr id="48" name="Callout_63804726674676309213">
            <a:extLst>
              <a:ext uri="{FF2B5EF4-FFF2-40B4-BE49-F238E27FC236}">
                <a16:creationId xmlns:a16="http://schemas.microsoft.com/office/drawing/2014/main" id="{9A03619A-9F92-4AB9-908F-E565C12883AA}"/>
              </a:ext>
            </a:extLst>
          </p:cNvPr>
          <p:cNvSpPr/>
          <p:nvPr>
            <p:custDataLst>
              <p:tags r:id="rId1"/>
            </p:custDataLst>
          </p:nvPr>
        </p:nvSpPr>
        <p:spPr>
          <a:xfrm>
            <a:off x="5141026" y="4557020"/>
            <a:ext cx="1472006" cy="590400"/>
          </a:xfrm>
          <a:prstGeom prst="wedgeRectCallout">
            <a:avLst>
              <a:gd name="adj1" fmla="val -63474"/>
              <a:gd name="adj2" fmla="val -3573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Si la </a:t>
            </a:r>
            <a:r>
              <a:rPr kumimoji="0" lang="en-US" sz="800" b="0" i="1"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restricción</a:t>
            </a:r>
            <a:r>
              <a:rPr kumimoji="0" lang="x-none" sz="80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resulta en una lesión, se debe informar al DESE en un plazo de tres días escolares.</a:t>
            </a:r>
          </a:p>
        </p:txBody>
      </p:sp>
      <p:sp>
        <p:nvSpPr>
          <p:cNvPr id="121" name="Arrow: Left-Right 120">
            <a:extLst>
              <a:ext uri="{FF2B5EF4-FFF2-40B4-BE49-F238E27FC236}">
                <a16:creationId xmlns:a16="http://schemas.microsoft.com/office/drawing/2014/main" id="{FB58984F-DFAC-4419-8C4F-28B973F81DF2}"/>
              </a:ext>
            </a:extLst>
          </p:cNvPr>
          <p:cNvSpPr/>
          <p:nvPr/>
        </p:nvSpPr>
        <p:spPr>
          <a:xfrm>
            <a:off x="7303912" y="989264"/>
            <a:ext cx="4052710" cy="405102"/>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Proceso de análisis de datos sobre las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1" i="0" u="none" strike="noStrike" kern="1200" cap="none" spc="0" normalizeH="0" baseline="0" noProof="0">
                <a:ln>
                  <a:noFill/>
                </a:ln>
                <a:solidFill>
                  <a:srgbClr val="2E2E38"/>
                </a:solidFill>
                <a:effectLst/>
                <a:uLnTx/>
                <a:uFillTx/>
                <a:latin typeface="EYInterstate Light"/>
                <a:ea typeface="+mn-ea"/>
                <a:cs typeface="+mn-cs"/>
              </a:rPr>
              <a:t>de los estudiantes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cxnSpLocks/>
            <a:stCxn id="121" idx="4"/>
            <a:endCxn id="121" idx="6"/>
          </p:cNvCxnSpPr>
          <p:nvPr/>
        </p:nvCxnSpPr>
        <p:spPr>
          <a:xfrm>
            <a:off x="7303912" y="1394366"/>
            <a:ext cx="40527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Content Placeholder 2">
            <a:extLst>
              <a:ext uri="{FF2B5EF4-FFF2-40B4-BE49-F238E27FC236}">
                <a16:creationId xmlns:a16="http://schemas.microsoft.com/office/drawing/2014/main" id="{7862430C-2ECA-4858-ABB2-5A81A0E0C509}"/>
              </a:ext>
            </a:extLst>
          </p:cNvPr>
          <p:cNvSpPr>
            <a:spLocks noGrp="1"/>
          </p:cNvSpPr>
          <p:nvPr>
            <p:ph idx="1"/>
          </p:nvPr>
        </p:nvSpPr>
        <p:spPr>
          <a:xfrm>
            <a:off x="7022990" y="1536239"/>
            <a:ext cx="4695397" cy="1967307"/>
          </a:xfrm>
        </p:spPr>
        <p:txBody>
          <a:bodyPr/>
          <a:lstStyle/>
          <a:p>
            <a:pPr marL="126000" indent="-126000">
              <a:buClrTx/>
              <a:buSzPct val="75000"/>
              <a:buFont typeface="Wingdings 3" panose="05040102010807070707" pitchFamily="18" charset="2"/>
              <a:buChar char=""/>
            </a:pPr>
            <a:r>
              <a:rPr lang="x-none" sz="1000"/>
              <a:t>El DESE proporcionó una población de 204 </a:t>
            </a:r>
            <a:r>
              <a:rPr lang="en-US" sz="1000" err="1"/>
              <a:t>restricciones</a:t>
            </a:r>
            <a:r>
              <a:rPr lang="x-none" sz="1000"/>
              <a:t> informadas por las escuelas de BPS a través del Portal de seguridad del DESE y certificadas por la oficina central de BPS en el año escolar 2021-2022</a:t>
            </a:r>
            <a:r>
              <a:rPr lang="en-US" sz="1000"/>
              <a:t>.</a:t>
            </a:r>
            <a:endParaRPr lang="x-none" sz="1000"/>
          </a:p>
          <a:p>
            <a:pPr marL="126000" indent="-126000">
              <a:buClrTx/>
              <a:buSzPct val="75000"/>
              <a:buFont typeface="Wingdings 3" panose="05040102010807070707" pitchFamily="18" charset="2"/>
              <a:buChar char=""/>
            </a:pPr>
            <a:r>
              <a:rPr lang="x-none" sz="1000"/>
              <a:t>Además, también se analizaron los datos de las 217 </a:t>
            </a:r>
            <a:r>
              <a:rPr lang="en-US" sz="1000" err="1"/>
              <a:t>restricciones</a:t>
            </a:r>
            <a:r>
              <a:rPr lang="x-none" sz="1000"/>
              <a:t> informadas por las escuelas de BPS a través del SIS de BPS, Aspen, en el año escolar 2021-2022</a:t>
            </a:r>
            <a:r>
              <a:rPr lang="en-US" sz="1000"/>
              <a:t>.</a:t>
            </a:r>
            <a:endParaRPr lang="x-none" sz="1000"/>
          </a:p>
          <a:p>
            <a:pPr marL="126000" indent="-126000">
              <a:buClrTx/>
              <a:buSzPct val="75000"/>
              <a:buFont typeface="Wingdings 3" panose="05040102010807070707" pitchFamily="18" charset="2"/>
              <a:buChar char=""/>
            </a:pPr>
            <a:r>
              <a:rPr lang="x-none" sz="1000"/>
              <a:t>Cada </a:t>
            </a:r>
            <a:r>
              <a:rPr lang="en-US" sz="1000" err="1"/>
              <a:t>restricción</a:t>
            </a:r>
            <a:r>
              <a:rPr lang="x-none" sz="1000"/>
              <a:t> se analizó en función del número de ID del estudiante para verificar la entrada tanto en el SIS de BPS (Aspen) como en el Portal de seguridad del DESE, según lo exige la política de BPS. Esto resultó en un recuento total de 293 </a:t>
            </a:r>
            <a:r>
              <a:rPr lang="en-US" sz="1000" err="1"/>
              <a:t>restricciones</a:t>
            </a:r>
            <a:r>
              <a:rPr lang="x-none" sz="1000"/>
              <a:t> únicas para el año escolar 2021-2022</a:t>
            </a:r>
            <a:r>
              <a:rPr lang="en-US" sz="1000"/>
              <a:t>.</a:t>
            </a:r>
            <a:endParaRPr lang="x-none" sz="1000"/>
          </a:p>
          <a:p>
            <a:pPr marL="126000" indent="-126000">
              <a:buClrTx/>
              <a:buSzPct val="75000"/>
              <a:buFont typeface="Wingdings 3" panose="05040102010807070707" pitchFamily="18" charset="2"/>
              <a:buChar char=""/>
            </a:pPr>
            <a:r>
              <a:rPr lang="x-none" sz="1000"/>
              <a:t>Se realizó un análisis adicional sobre una muestra de 40 </a:t>
            </a:r>
            <a:r>
              <a:rPr lang="en-US" sz="1000" err="1"/>
              <a:t>restricciones</a:t>
            </a:r>
            <a:r>
              <a:rPr lang="x-none" sz="1000"/>
              <a:t> tomadas de la población proporcionada por el DESE</a:t>
            </a:r>
            <a:r>
              <a:rPr lang="en-US" sz="1000"/>
              <a:t>.</a:t>
            </a:r>
            <a:endParaRPr lang="x-none" sz="1000"/>
          </a:p>
        </p:txBody>
      </p:sp>
      <p:sp>
        <p:nvSpPr>
          <p:cNvPr id="16" name="Arrow: Left-Right 15">
            <a:extLst>
              <a:ext uri="{FF2B5EF4-FFF2-40B4-BE49-F238E27FC236}">
                <a16:creationId xmlns:a16="http://schemas.microsoft.com/office/drawing/2014/main" id="{9CA42499-A16A-4A78-8D06-0608A7557B31}"/>
              </a:ext>
            </a:extLst>
          </p:cNvPr>
          <p:cNvSpPr/>
          <p:nvPr/>
        </p:nvSpPr>
        <p:spPr>
          <a:xfrm>
            <a:off x="7384802" y="3538863"/>
            <a:ext cx="3746041"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Informes sobre las </a:t>
            </a:r>
            <a:r>
              <a:rPr kumimoji="0" lang="en-US" sz="1200" b="1" i="0" u="none" strike="noStrike" kern="1200" cap="none" spc="0" normalizeH="0" baseline="0" noProof="0" dirty="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 de los estudiantes, </a:t>
            </a:r>
            <a:br>
              <a:rPr kumimoji="0" lang="en-US" sz="1200" b="1" i="0" u="none" strike="noStrike" kern="1200" cap="none" spc="0" normalizeH="0" baseline="0" noProof="0" dirty="0">
                <a:ln>
                  <a:noFill/>
                </a:ln>
                <a:solidFill>
                  <a:srgbClr val="2E2E38"/>
                </a:solidFill>
                <a:effectLst/>
                <a:uLnTx/>
                <a:uFillTx/>
                <a:latin typeface="EYInterstate Light"/>
                <a:ea typeface="+mn-ea"/>
                <a:cs typeface="+mn-cs"/>
              </a:rPr>
            </a:b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por base de datos </a:t>
            </a:r>
            <a:r>
              <a:rPr kumimoji="0" lang="x-none" sz="1200" b="0" i="1" u="none" strike="noStrike" kern="1200" cap="none" spc="0" normalizeH="0" baseline="0" noProof="0" dirty="0">
                <a:ln>
                  <a:noFill/>
                </a:ln>
                <a:solidFill>
                  <a:srgbClr val="2E2E38"/>
                </a:solidFill>
                <a:effectLst/>
                <a:uLnTx/>
                <a:uFillTx/>
                <a:latin typeface="EYInterstate Light"/>
                <a:ea typeface="+mn-ea"/>
                <a:cs typeface="+mn-cs"/>
              </a:rPr>
              <a:t>Año escolar 2021-2022</a:t>
            </a:r>
          </a:p>
        </p:txBody>
      </p:sp>
      <p:cxnSp>
        <p:nvCxnSpPr>
          <p:cNvPr id="18" name="Straight Connector 17">
            <a:extLst>
              <a:ext uri="{FF2B5EF4-FFF2-40B4-BE49-F238E27FC236}">
                <a16:creationId xmlns:a16="http://schemas.microsoft.com/office/drawing/2014/main" id="{7450D5EA-E251-40A6-B7CB-D6FD1FF282AE}"/>
              </a:ext>
              <a:ext uri="{C183D7F6-B498-43B3-948B-1728B52AA6E4}">
                <adec:decorative xmlns:adec="http://schemas.microsoft.com/office/drawing/2017/decorative" val="1"/>
              </a:ext>
            </a:extLst>
          </p:cNvPr>
          <p:cNvCxnSpPr>
            <a:cxnSpLocks/>
            <a:stCxn id="16" idx="4"/>
            <a:endCxn id="16" idx="6"/>
          </p:cNvCxnSpPr>
          <p:nvPr/>
        </p:nvCxnSpPr>
        <p:spPr>
          <a:xfrm>
            <a:off x="7384802" y="3980898"/>
            <a:ext cx="3746041"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descr="Consulte la sección de notas para ver la descripción del diagrama &quot;Informes de contenciones de estudiantes por base de datos, año escolar 2021-2022&quot;">
            <a:extLst>
              <a:ext uri="{FF2B5EF4-FFF2-40B4-BE49-F238E27FC236}">
                <a16:creationId xmlns:a16="http://schemas.microsoft.com/office/drawing/2014/main" id="{3A869D79-6716-49FC-A1B1-3A9C0DDC3B57}"/>
              </a:ext>
            </a:extLst>
          </p:cNvPr>
          <p:cNvGrpSpPr/>
          <p:nvPr/>
        </p:nvGrpSpPr>
        <p:grpSpPr>
          <a:xfrm>
            <a:off x="5680958" y="3568150"/>
            <a:ext cx="6351262" cy="2850249"/>
            <a:chOff x="5680958" y="3568150"/>
            <a:chExt cx="6351262" cy="2850249"/>
          </a:xfrm>
        </p:grpSpPr>
        <p:graphicFrame>
          <p:nvGraphicFramePr>
            <p:cNvPr id="35" name="Diagram 34">
              <a:extLst>
                <a:ext uri="{FF2B5EF4-FFF2-40B4-BE49-F238E27FC236}">
                  <a16:creationId xmlns:a16="http://schemas.microsoft.com/office/drawing/2014/main" id="{61C55DAF-7655-4B22-A159-A45FE5DAF953}"/>
                </a:ext>
                <a:ext uri="{C183D7F6-B498-43B3-948B-1728B52AA6E4}">
                  <adec:decorative xmlns:adec="http://schemas.microsoft.com/office/drawing/2017/decorative" val="1"/>
                </a:ext>
              </a:extLst>
            </p:cNvPr>
            <p:cNvGraphicFramePr/>
            <p:nvPr/>
          </p:nvGraphicFramePr>
          <p:xfrm>
            <a:off x="7525481" y="4009898"/>
            <a:ext cx="3477120" cy="1745211"/>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47" name="Diagram 46">
              <a:extLst>
                <a:ext uri="{FF2B5EF4-FFF2-40B4-BE49-F238E27FC236}">
                  <a16:creationId xmlns:a16="http://schemas.microsoft.com/office/drawing/2014/main" id="{65D533C7-02EF-4D53-8AE2-DA5B5725A7C3}"/>
                </a:ext>
                <a:ext uri="{C183D7F6-B498-43B3-948B-1728B52AA6E4}">
                  <adec:decorative xmlns:adec="http://schemas.microsoft.com/office/drawing/2017/decorative" val="1"/>
                </a:ext>
              </a:extLst>
            </p:cNvPr>
            <p:cNvGraphicFramePr/>
            <p:nvPr/>
          </p:nvGraphicFramePr>
          <p:xfrm>
            <a:off x="7525481" y="4006334"/>
            <a:ext cx="3477120" cy="1745211"/>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
          <p:nvSpPr>
            <p:cNvPr id="43" name="TextBox 42">
              <a:extLst>
                <a:ext uri="{FF2B5EF4-FFF2-40B4-BE49-F238E27FC236}">
                  <a16:creationId xmlns:a16="http://schemas.microsoft.com/office/drawing/2014/main" id="{4360E844-F0BB-4796-B690-3FF9197DA345}"/>
                </a:ext>
              </a:extLst>
            </p:cNvPr>
            <p:cNvSpPr txBox="1"/>
            <p:nvPr/>
          </p:nvSpPr>
          <p:spPr>
            <a:xfrm>
              <a:off x="7744721" y="4770761"/>
              <a:ext cx="934057" cy="714042"/>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000000"/>
                  </a:solidFill>
                  <a:effectLst/>
                  <a:uLnTx/>
                  <a:uFillTx/>
                  <a:latin typeface="EYInterstate Light"/>
                  <a:ea typeface="+mn-ea"/>
                  <a:cs typeface="+mn-cs"/>
                </a:rPr>
                <a:t>Solo en Aspen </a:t>
              </a:r>
              <a:r>
                <a:rPr kumimoji="0" lang="x-none" sz="1000" b="0" i="1" u="none" strike="noStrike" kern="1200" cap="none" spc="0" normalizeH="0" baseline="0" noProof="0">
                  <a:ln>
                    <a:noFill/>
                  </a:ln>
                  <a:solidFill>
                    <a:srgbClr val="000000"/>
                  </a:solidFill>
                  <a:effectLst/>
                  <a:uLnTx/>
                  <a:uFillTx/>
                  <a:latin typeface="EYInterstate Light"/>
                  <a:ea typeface="+mn-ea"/>
                  <a:cs typeface="+mn-cs"/>
                </a:rPr>
                <a:t>(BPS)</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000000"/>
                  </a:solidFill>
                  <a:effectLst/>
                  <a:uLnTx/>
                  <a:uFillTx/>
                  <a:latin typeface="EYInterstate Light"/>
                  <a:ea typeface="+mn-ea"/>
                  <a:cs typeface="+mn-cs"/>
                </a:rPr>
                <a:t>89</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000" b="0" i="1" u="none" strike="noStrike" kern="1200" cap="none" spc="0" normalizeH="0" baseline="0" noProof="0">
                <a:ln>
                  <a:noFill/>
                </a:ln>
                <a:solidFill>
                  <a:srgbClr val="000000"/>
                </a:solidFill>
                <a:effectLst/>
                <a:uLnTx/>
                <a:uFillTx/>
                <a:latin typeface="EYInterstate Light"/>
                <a:ea typeface="+mn-ea"/>
                <a:cs typeface="+mn-cs"/>
              </a:endParaRPr>
            </a:p>
          </p:txBody>
        </p:sp>
        <p:sp>
          <p:nvSpPr>
            <p:cNvPr id="53" name="Callout_63804726674676309213">
              <a:extLst>
                <a:ext uri="{FF2B5EF4-FFF2-40B4-BE49-F238E27FC236}">
                  <a16:creationId xmlns:a16="http://schemas.microsoft.com/office/drawing/2014/main" id="{104D0775-BD75-400D-BEEE-4308F22345DB}"/>
                </a:ext>
              </a:extLst>
            </p:cNvPr>
            <p:cNvSpPr/>
            <p:nvPr>
              <p:custDataLst>
                <p:tags r:id="rId2"/>
              </p:custDataLst>
            </p:nvPr>
          </p:nvSpPr>
          <p:spPr>
            <a:xfrm>
              <a:off x="5680958" y="3568150"/>
              <a:ext cx="1472006" cy="917941"/>
            </a:xfrm>
            <a:prstGeom prst="wedgeRectCallout">
              <a:avLst>
                <a:gd name="adj1" fmla="val 73764"/>
                <a:gd name="adj2" fmla="val 35973"/>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Pese al requisito de informar todas las </a:t>
              </a:r>
              <a:r>
                <a:rPr kumimoji="0" lang="en-US" sz="800" b="0" i="1" u="none" strike="noStrike" kern="1200" cap="none" spc="0" normalizeH="0" baseline="0" noProof="0" err="1">
                  <a:ln>
                    <a:noFill/>
                  </a:ln>
                  <a:solidFill>
                    <a:srgbClr val="2E2E38"/>
                  </a:solidFill>
                  <a:effectLst/>
                  <a:uLnTx/>
                  <a:uFillTx/>
                  <a:latin typeface="EYInterstate Light"/>
                  <a:ea typeface="+mn-ea"/>
                  <a:cs typeface="Arial" panose="020B0604020202020204" pitchFamily="34" charset="0"/>
                </a:rPr>
                <a:t>restricciones</a:t>
              </a: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al DESE, solo se informaron </a:t>
              </a:r>
              <a:br>
                <a:rPr kumimoji="0" lang="en-US"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89 de las 293 </a:t>
              </a:r>
              <a:r>
                <a:rPr kumimoji="0" lang="en-US" sz="800" b="0" i="1" u="none" strike="noStrike" kern="1200" cap="none" spc="0" normalizeH="0" baseline="0" noProof="0" err="1">
                  <a:ln>
                    <a:noFill/>
                  </a:ln>
                  <a:solidFill>
                    <a:srgbClr val="2E2E38"/>
                  </a:solidFill>
                  <a:effectLst/>
                  <a:uLnTx/>
                  <a:uFillTx/>
                  <a:latin typeface="EYInterstate Light"/>
                  <a:ea typeface="+mn-ea"/>
                  <a:cs typeface="Arial" panose="020B0604020202020204" pitchFamily="34" charset="0"/>
                </a:rPr>
                <a:t>restricciones</a:t>
              </a: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analizadas, aproximadamente el 30 %, en Aspen</a:t>
              </a:r>
              <a:r>
                <a:rPr kumimoji="0" lang="en-US"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45" name="TextBox 44">
              <a:extLst>
                <a:ext uri="{FF2B5EF4-FFF2-40B4-BE49-F238E27FC236}">
                  <a16:creationId xmlns:a16="http://schemas.microsoft.com/office/drawing/2014/main" id="{DEA5D991-8C3B-480D-A0F5-E5ABAC877826}"/>
                </a:ext>
              </a:extLst>
            </p:cNvPr>
            <p:cNvSpPr txBox="1"/>
            <p:nvPr/>
          </p:nvSpPr>
          <p:spPr>
            <a:xfrm>
              <a:off x="8586360" y="4816524"/>
              <a:ext cx="934057" cy="375487"/>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chemeClr val="bg2"/>
                  </a:solidFill>
                  <a:effectLst/>
                  <a:uLnTx/>
                  <a:uFillTx/>
                  <a:latin typeface="EYInterstate Light"/>
                  <a:ea typeface="+mn-ea"/>
                  <a:cs typeface="+mn-cs"/>
                </a:rPr>
                <a:t>En ambos</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chemeClr val="bg2"/>
                  </a:solidFill>
                  <a:effectLst/>
                  <a:uLnTx/>
                  <a:uFillTx/>
                  <a:latin typeface="EYInterstate Light"/>
                  <a:ea typeface="+mn-ea"/>
                  <a:cs typeface="+mn-cs"/>
                </a:rPr>
                <a:t>128</a:t>
              </a:r>
            </a:p>
          </p:txBody>
        </p:sp>
        <p:sp>
          <p:nvSpPr>
            <p:cNvPr id="46" name="TextBox 45">
              <a:extLst>
                <a:ext uri="{FF2B5EF4-FFF2-40B4-BE49-F238E27FC236}">
                  <a16:creationId xmlns:a16="http://schemas.microsoft.com/office/drawing/2014/main" id="{7078DB12-0CDC-4C36-A30F-7C0725E85A96}"/>
                </a:ext>
              </a:extLst>
            </p:cNvPr>
            <p:cNvSpPr txBox="1"/>
            <p:nvPr/>
          </p:nvSpPr>
          <p:spPr>
            <a:xfrm>
              <a:off x="9493944" y="4770761"/>
              <a:ext cx="934057" cy="637097"/>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chemeClr val="bg2"/>
                  </a:solidFill>
                  <a:effectLst/>
                  <a:uLnTx/>
                  <a:uFillTx/>
                  <a:latin typeface="EYInterstate Light"/>
                  <a:ea typeface="+mn-ea"/>
                  <a:cs typeface="+mn-cs"/>
                </a:rPr>
                <a:t>Solo en el </a:t>
              </a:r>
              <a:br>
                <a:rPr kumimoji="0" lang="en-US" sz="1000" b="0" i="0" u="none" strike="noStrike" kern="1200" cap="none" spc="0" normalizeH="0" baseline="0" noProof="0">
                  <a:ln>
                    <a:noFill/>
                  </a:ln>
                  <a:solidFill>
                    <a:schemeClr val="bg2"/>
                  </a:solidFill>
                  <a:effectLst/>
                  <a:uLnTx/>
                  <a:uFillTx/>
                  <a:latin typeface="EYInterstate Light"/>
                  <a:ea typeface="+mn-ea"/>
                  <a:cs typeface="+mn-cs"/>
                </a:rPr>
              </a:br>
              <a:r>
                <a:rPr kumimoji="0" lang="x-none" sz="1000" b="0" i="0" u="none" strike="noStrike" kern="1200" cap="none" spc="0" normalizeH="0" baseline="0" noProof="0">
                  <a:ln>
                    <a:noFill/>
                  </a:ln>
                  <a:solidFill>
                    <a:schemeClr val="bg2"/>
                  </a:solidFill>
                  <a:effectLst/>
                  <a:uLnTx/>
                  <a:uFillTx/>
                  <a:latin typeface="EYInterstate Light"/>
                  <a:ea typeface="+mn-ea"/>
                  <a:cs typeface="+mn-cs"/>
                </a:rPr>
                <a:t>portal del </a:t>
              </a:r>
              <a:br>
                <a:rPr kumimoji="0" lang="en-US" sz="1000" b="0" i="0" u="none" strike="noStrike" kern="1200" cap="none" spc="0" normalizeH="0" baseline="0" noProof="0">
                  <a:ln>
                    <a:noFill/>
                  </a:ln>
                  <a:solidFill>
                    <a:schemeClr val="bg2"/>
                  </a:solidFill>
                  <a:effectLst/>
                  <a:uLnTx/>
                  <a:uFillTx/>
                  <a:latin typeface="EYInterstate Light"/>
                  <a:ea typeface="+mn-ea"/>
                  <a:cs typeface="+mn-cs"/>
                </a:rPr>
              </a:br>
              <a:r>
                <a:rPr kumimoji="0" lang="x-none" sz="1000" b="0" i="0" u="none" strike="noStrike" kern="1200" cap="none" spc="0" normalizeH="0" baseline="0" noProof="0">
                  <a:ln>
                    <a:noFill/>
                  </a:ln>
                  <a:solidFill>
                    <a:schemeClr val="bg2"/>
                  </a:solidFill>
                  <a:effectLst/>
                  <a:uLnTx/>
                  <a:uFillTx/>
                  <a:latin typeface="EYInterstate Light"/>
                  <a:ea typeface="+mn-ea"/>
                  <a:cs typeface="+mn-cs"/>
                </a:rPr>
                <a:t>DESE</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chemeClr val="bg2"/>
                  </a:solidFill>
                  <a:effectLst/>
                  <a:uLnTx/>
                  <a:uFillTx/>
                  <a:latin typeface="EYInterstate Light"/>
                  <a:ea typeface="+mn-ea"/>
                  <a:cs typeface="+mn-cs"/>
                </a:rPr>
                <a:t>76</a:t>
              </a:r>
            </a:p>
          </p:txBody>
        </p:sp>
        <p:sp>
          <p:nvSpPr>
            <p:cNvPr id="41" name="Right Brace 40">
              <a:extLst>
                <a:ext uri="{FF2B5EF4-FFF2-40B4-BE49-F238E27FC236}">
                  <a16:creationId xmlns:a16="http://schemas.microsoft.com/office/drawing/2014/main" id="{7D2D9C12-897E-4FF6-92E4-FFF4A6069644}"/>
                </a:ext>
                <a:ext uri="{C183D7F6-B498-43B3-948B-1728B52AA6E4}">
                  <adec:decorative xmlns:adec="http://schemas.microsoft.com/office/drawing/2017/decorative" val="1"/>
                </a:ext>
              </a:extLst>
            </p:cNvPr>
            <p:cNvSpPr/>
            <p:nvPr/>
          </p:nvSpPr>
          <p:spPr>
            <a:xfrm rot="5400000">
              <a:off x="8427240" y="5354065"/>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5" name="Right Brace 54">
              <a:extLst>
                <a:ext uri="{FF2B5EF4-FFF2-40B4-BE49-F238E27FC236}">
                  <a16:creationId xmlns:a16="http://schemas.microsoft.com/office/drawing/2014/main" id="{9B024464-6E29-459C-962D-44AFB1CF6A66}"/>
                </a:ext>
                <a:ext uri="{C183D7F6-B498-43B3-948B-1728B52AA6E4}">
                  <adec:decorative xmlns:adec="http://schemas.microsoft.com/office/drawing/2017/decorative" val="1"/>
                </a:ext>
              </a:extLst>
            </p:cNvPr>
            <p:cNvSpPr/>
            <p:nvPr/>
          </p:nvSpPr>
          <p:spPr>
            <a:xfrm rot="5400000">
              <a:off x="8427240" y="5354065"/>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30" name="Text box_63807314039525464643">
              <a:extLst>
                <a:ext uri="{FF2B5EF4-FFF2-40B4-BE49-F238E27FC236}">
                  <a16:creationId xmlns:a16="http://schemas.microsoft.com/office/drawing/2014/main" id="{5C688156-6DBC-46DB-9E37-474971AAA8B3}"/>
                </a:ext>
              </a:extLst>
            </p:cNvPr>
            <p:cNvSpPr/>
            <p:nvPr>
              <p:custDataLst>
                <p:tags r:id="rId3"/>
              </p:custDataLst>
            </p:nvPr>
          </p:nvSpPr>
          <p:spPr>
            <a:xfrm>
              <a:off x="7808370" y="6079845"/>
              <a:ext cx="1323542"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Total informado </a:t>
              </a:r>
              <a:br>
                <a:rPr kumimoji="0" lang="en-US" sz="1100" b="0" i="1" u="none" strike="noStrike" kern="1200" cap="none" spc="0" normalizeH="0" baseline="0" noProof="0">
                  <a:ln>
                    <a:noFill/>
                  </a:ln>
                  <a:solidFill>
                    <a:srgbClr val="2E2E38"/>
                  </a:solidFill>
                  <a:effectLst/>
                  <a:uLnTx/>
                  <a:uFillTx/>
                  <a:latin typeface="EYInterstate Light"/>
                  <a:ea typeface="+mn-ea"/>
                  <a:cs typeface="+mn-cs"/>
                </a:rPr>
              </a:br>
              <a:r>
                <a:rPr kumimoji="0" lang="x-none" sz="1100" b="0" i="1" u="none" strike="noStrike" kern="1200" cap="none" spc="0" normalizeH="0" baseline="0" noProof="0">
                  <a:ln>
                    <a:noFill/>
                  </a:ln>
                  <a:solidFill>
                    <a:srgbClr val="2E2E38"/>
                  </a:solidFill>
                  <a:effectLst/>
                  <a:uLnTx/>
                  <a:uFillTx/>
                  <a:latin typeface="EYInterstate Light"/>
                  <a:ea typeface="+mn-ea"/>
                  <a:cs typeface="+mn-cs"/>
                </a:rPr>
                <a:t>a BPS: 217</a:t>
              </a:r>
            </a:p>
          </p:txBody>
        </p:sp>
        <p:sp>
          <p:nvSpPr>
            <p:cNvPr id="31" name="Right Brace 30">
              <a:extLst>
                <a:ext uri="{FF2B5EF4-FFF2-40B4-BE49-F238E27FC236}">
                  <a16:creationId xmlns:a16="http://schemas.microsoft.com/office/drawing/2014/main" id="{1BC6D136-852A-4323-B200-0C2BAAC44439}"/>
                </a:ext>
                <a:ext uri="{C183D7F6-B498-43B3-948B-1728B52AA6E4}">
                  <adec:decorative xmlns:adec="http://schemas.microsoft.com/office/drawing/2017/decorative" val="1"/>
                </a:ext>
              </a:extLst>
            </p:cNvPr>
            <p:cNvSpPr/>
            <p:nvPr/>
          </p:nvSpPr>
          <p:spPr>
            <a:xfrm rot="5400000">
              <a:off x="9590670" y="5354063"/>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44" name="Right Brace 43">
              <a:extLst>
                <a:ext uri="{FF2B5EF4-FFF2-40B4-BE49-F238E27FC236}">
                  <a16:creationId xmlns:a16="http://schemas.microsoft.com/office/drawing/2014/main" id="{7865FBB9-F10F-4BDD-9E53-DDEA7B2B8560}"/>
                </a:ext>
                <a:ext uri="{C183D7F6-B498-43B3-948B-1728B52AA6E4}">
                  <adec:decorative xmlns:adec="http://schemas.microsoft.com/office/drawing/2017/decorative" val="1"/>
                </a:ext>
              </a:extLst>
            </p:cNvPr>
            <p:cNvSpPr/>
            <p:nvPr/>
          </p:nvSpPr>
          <p:spPr>
            <a:xfrm rot="5400000">
              <a:off x="9590670" y="5354064"/>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29" name="Text box_63807314039525464643">
              <a:extLst>
                <a:ext uri="{FF2B5EF4-FFF2-40B4-BE49-F238E27FC236}">
                  <a16:creationId xmlns:a16="http://schemas.microsoft.com/office/drawing/2014/main" id="{2A3ED930-13B5-4BA2-9C2E-BD123B10374F}"/>
                </a:ext>
              </a:extLst>
            </p:cNvPr>
            <p:cNvSpPr/>
            <p:nvPr>
              <p:custDataLst>
                <p:tags r:id="rId4"/>
              </p:custDataLst>
            </p:nvPr>
          </p:nvSpPr>
          <p:spPr>
            <a:xfrm>
              <a:off x="9129960" y="6064691"/>
              <a:ext cx="1137245"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Total informado al DESE: 204</a:t>
              </a:r>
            </a:p>
          </p:txBody>
        </p:sp>
        <p:sp>
          <p:nvSpPr>
            <p:cNvPr id="33" name="Callout_63804726674676309213">
              <a:extLst>
                <a:ext uri="{FF2B5EF4-FFF2-40B4-BE49-F238E27FC236}">
                  <a16:creationId xmlns:a16="http://schemas.microsoft.com/office/drawing/2014/main" id="{C02E93AD-4292-45D5-B1C7-EAC3EA36EF22}"/>
                </a:ext>
              </a:extLst>
            </p:cNvPr>
            <p:cNvSpPr/>
            <p:nvPr>
              <p:custDataLst>
                <p:tags r:id="rId5"/>
              </p:custDataLst>
            </p:nvPr>
          </p:nvSpPr>
          <p:spPr>
            <a:xfrm>
              <a:off x="10560214" y="5017348"/>
              <a:ext cx="1472006" cy="1068539"/>
            </a:xfrm>
            <a:prstGeom prst="wedgeRectCallout">
              <a:avLst>
                <a:gd name="adj1" fmla="val -66956"/>
                <a:gd name="adj2" fmla="val 4156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14 de las 204 </a:t>
              </a:r>
              <a:r>
                <a:rPr kumimoji="0" lang="en-US" sz="800" b="0" i="1" u="none" strike="noStrike" kern="1200" cap="none" spc="0" normalizeH="0" baseline="0" noProof="0" err="1">
                  <a:ln>
                    <a:noFill/>
                  </a:ln>
                  <a:solidFill>
                    <a:srgbClr val="2E2E38"/>
                  </a:solidFill>
                  <a:effectLst/>
                  <a:uLnTx/>
                  <a:uFillTx/>
                  <a:latin typeface="EYInterstate Light"/>
                  <a:ea typeface="+mn-ea"/>
                  <a:cs typeface="Arial" panose="020B0604020202020204" pitchFamily="34" charset="0"/>
                </a:rPr>
                <a:t>restricciones</a:t>
              </a: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informadas al DESE involucraron una lesión,</a:t>
              </a:r>
              <a:br>
                <a:rPr kumimoji="0" lang="en-US"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y 12 de ellas se informaron fuera del período de 3 días requerido para informar </a:t>
              </a:r>
              <a:r>
                <a:rPr kumimoji="0" lang="en-US" sz="800" b="0" i="1" u="none" strike="noStrike" kern="1200" cap="none" spc="0" normalizeH="0" baseline="0" noProof="0" err="1">
                  <a:ln>
                    <a:noFill/>
                  </a:ln>
                  <a:solidFill>
                    <a:srgbClr val="2E2E38"/>
                  </a:solidFill>
                  <a:effectLst/>
                  <a:uLnTx/>
                  <a:uFillTx/>
                  <a:latin typeface="EYInterstate Light"/>
                  <a:ea typeface="+mn-ea"/>
                  <a:cs typeface="Arial" panose="020B0604020202020204" pitchFamily="34" charset="0"/>
                </a:rPr>
                <a:t>restricciones</a:t>
              </a: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 que resultaron en una lesi</a:t>
              </a:r>
              <a:r>
                <a:rPr kumimoji="0" lang="en-US"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o</a:t>
              </a: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n</a:t>
              </a:r>
              <a:r>
                <a:rPr kumimoji="0" lang="en-US"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grpSp>
      <p:sp>
        <p:nvSpPr>
          <p:cNvPr id="52" name="footnote_63804745657637565026" descr="Nota al pie">
            <a:extLst>
              <a:ext uri="{FF2B5EF4-FFF2-40B4-BE49-F238E27FC236}">
                <a16:creationId xmlns:a16="http://schemas.microsoft.com/office/drawing/2014/main" id="{88EC6753-4F88-4266-BA08-E002438B42A0}"/>
              </a:ext>
            </a:extLst>
          </p:cNvPr>
          <p:cNvSpPr txBox="1"/>
          <p:nvPr/>
        </p:nvSpPr>
        <p:spPr>
          <a:xfrm>
            <a:off x="636103" y="6394953"/>
            <a:ext cx="9985811" cy="14304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t>
            </a:r>
            <a:r>
              <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18" action="ppaction://hlinksldjump"/>
              </a:rPr>
              <a:t>apéndice</a:t>
            </a:r>
            <a:r>
              <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para obtener información sobre la metodología y las estadísticas de muestreo</a:t>
            </a:r>
            <a:r>
              <a:rPr kumimoji="0" lang="en-US"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51" name="source_63804745642643047025" descr="Fuente">
            <a:extLst>
              <a:ext uri="{FF2B5EF4-FFF2-40B4-BE49-F238E27FC236}">
                <a16:creationId xmlns:a16="http://schemas.microsoft.com/office/drawing/2014/main" id="{D3C06AF3-7670-4B36-93F9-DFE5481443EA}"/>
              </a:ext>
            </a:extLst>
          </p:cNvPr>
          <p:cNvSpPr txBox="1"/>
          <p:nvPr/>
        </p:nvSpPr>
        <p:spPr>
          <a:xfrm>
            <a:off x="609918" y="6561446"/>
            <a:ext cx="3300900" cy="170047"/>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65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informados al DESE sobre las </a:t>
            </a:r>
            <a:r>
              <a:rPr kumimoji="0" lang="en-US" sz="65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restricciones</a:t>
            </a:r>
            <a:r>
              <a:rPr kumimoji="0" lang="x-none" sz="65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del año escolar 2021-2022; entrevistas de EY, el DESE, BPS y las escuelas; políticas de BPS y el DESE</a:t>
            </a:r>
          </a:p>
        </p:txBody>
      </p:sp>
      <p:sp>
        <p:nvSpPr>
          <p:cNvPr id="38" name="TextBox 37">
            <a:extLst>
              <a:ext uri="{FF2B5EF4-FFF2-40B4-BE49-F238E27FC236}">
                <a16:creationId xmlns:a16="http://schemas.microsoft.com/office/drawing/2014/main" id="{F6624653-1E6F-4C22-92FD-71A95139A7FB}"/>
              </a:ext>
            </a:extLst>
          </p:cNvPr>
          <p:cNvSpPr txBox="1"/>
          <p:nvPr/>
        </p:nvSpPr>
        <p:spPr>
          <a:xfrm>
            <a:off x="4445404" y="6399378"/>
            <a:ext cx="4534645"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6537180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Observaciones detalladas de dominio y oportunidades (1/2)</a:t>
            </a:r>
            <a:br>
              <a:rPr/>
            </a:br>
            <a:r>
              <a:rPr lang="x-none" sz="1450"/>
              <a:t>Si bien las escuelas de BPS tienen procedimientos de </a:t>
            </a:r>
            <a:r>
              <a:rPr lang="en-US" sz="1450" err="1"/>
              <a:t>restricción</a:t>
            </a:r>
            <a:r>
              <a:rPr lang="x-none" sz="1450"/>
              <a:t> establecidos, existe confusión respecto a las políticas de informes</a:t>
            </a:r>
            <a:endParaRPr lang="en-IN" sz="1450">
              <a:solidFill>
                <a:srgbClr val="FF0000"/>
              </a:solidFill>
            </a:endParaRPr>
          </a:p>
        </p:txBody>
      </p:sp>
      <p:sp>
        <p:nvSpPr>
          <p:cNvPr id="39" name="Rectangle 38">
            <a:extLst>
              <a:ext uri="{FF2B5EF4-FFF2-40B4-BE49-F238E27FC236}">
                <a16:creationId xmlns:a16="http://schemas.microsoft.com/office/drawing/2014/main" id="{6751A51F-28C2-49C2-B8C0-E90134CD8C1C}"/>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bg1"/>
                </a:solidFill>
              </a:rPr>
              <a:t>4. </a:t>
            </a:r>
            <a:r>
              <a:rPr lang="en-US" sz="1200" b="1" err="1">
                <a:solidFill>
                  <a:schemeClr val="bg1"/>
                </a:solidFill>
              </a:rPr>
              <a:t>Restricciones</a:t>
            </a:r>
            <a:r>
              <a:rPr lang="x-none" sz="1200" b="1">
                <a:solidFill>
                  <a:schemeClr val="bg1"/>
                </a:solidFill>
              </a:rPr>
              <a:t> de los estudiantes</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196518"/>
            <a:ext cx="421738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200" b="1">
                <a:solidFill>
                  <a:schemeClr val="bg1"/>
                </a:solidFill>
              </a:rPr>
              <a:t>Observaciones y oportunidades de </a:t>
            </a:r>
            <a:r>
              <a:rPr lang="en-US" sz="1200" b="1" err="1">
                <a:solidFill>
                  <a:schemeClr val="bg1"/>
                </a:solidFill>
              </a:rPr>
              <a:t>restricción</a:t>
            </a:r>
            <a:r>
              <a:rPr lang="en-US" sz="1200" b="1">
                <a:solidFill>
                  <a:schemeClr val="bg1"/>
                </a:solidFill>
              </a:rPr>
              <a:t> </a:t>
            </a:r>
            <a:r>
              <a:rPr lang="x-none" sz="1200" b="1">
                <a:solidFill>
                  <a:schemeClr val="bg1"/>
                </a:solidFill>
              </a:rPr>
              <a:t>de estudiantes</a:t>
            </a:r>
            <a:endParaRPr lang="en-US" sz="1200">
              <a:solidFill>
                <a:schemeClr val="bg1"/>
              </a:solidFill>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453887"/>
            <a:ext cx="421738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1331503944"/>
              </p:ext>
            </p:extLst>
          </p:nvPr>
        </p:nvGraphicFramePr>
        <p:xfrm>
          <a:off x="603383" y="1547839"/>
          <a:ext cx="10985052" cy="4191000"/>
        </p:xfrm>
        <a:graphic>
          <a:graphicData uri="http://schemas.openxmlformats.org/drawingml/2006/table">
            <a:tbl>
              <a:tblPr firstRow="1" bandRow="1">
                <a:tableStyleId>{5C22544A-7EE6-4342-B048-85BDC9FD1C3A}</a:tableStyleId>
              </a:tblPr>
              <a:tblGrid>
                <a:gridCol w="2097614">
                  <a:extLst>
                    <a:ext uri="{9D8B030D-6E8A-4147-A177-3AD203B41FA5}">
                      <a16:colId xmlns:a16="http://schemas.microsoft.com/office/drawing/2014/main" val="1000314679"/>
                    </a:ext>
                  </a:extLst>
                </a:gridCol>
                <a:gridCol w="985178">
                  <a:extLst>
                    <a:ext uri="{9D8B030D-6E8A-4147-A177-3AD203B41FA5}">
                      <a16:colId xmlns:a16="http://schemas.microsoft.com/office/drawing/2014/main" val="2181447210"/>
                    </a:ext>
                  </a:extLst>
                </a:gridCol>
                <a:gridCol w="3565230">
                  <a:extLst>
                    <a:ext uri="{9D8B030D-6E8A-4147-A177-3AD203B41FA5}">
                      <a16:colId xmlns:a16="http://schemas.microsoft.com/office/drawing/2014/main" val="3299172009"/>
                    </a:ext>
                  </a:extLst>
                </a:gridCol>
                <a:gridCol w="4337030">
                  <a:extLst>
                    <a:ext uri="{9D8B030D-6E8A-4147-A177-3AD203B41FA5}">
                      <a16:colId xmlns:a16="http://schemas.microsoft.com/office/drawing/2014/main" val="850559032"/>
                    </a:ext>
                  </a:extLst>
                </a:gridCol>
              </a:tblGrid>
              <a:tr h="196756">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964340">
                <a:tc>
                  <a:txBody>
                    <a:bodyPr/>
                    <a:lstStyle/>
                    <a:p>
                      <a:pPr marL="0" indent="-126000" algn="l">
                        <a:buClr>
                          <a:srgbClr val="1A9AFA"/>
                        </a:buClr>
                        <a:buSzPct val="75000"/>
                        <a:buFontTx/>
                        <a:buNone/>
                      </a:pPr>
                      <a:r>
                        <a:rPr lang="x-none" sz="1100" b="1">
                          <a:solidFill>
                            <a:schemeClr val="bg1"/>
                          </a:solidFill>
                          <a:latin typeface="+mj-lt"/>
                        </a:rPr>
                        <a:t>Política</a:t>
                      </a:r>
                      <a:r>
                        <a:rPr lang="x-none" sz="1100" b="0">
                          <a:solidFill>
                            <a:schemeClr val="bg1"/>
                          </a:solidFill>
                          <a:latin typeface="+mj-lt"/>
                        </a:rPr>
                        <a:t>: </a:t>
                      </a:r>
                      <a:r>
                        <a:rPr lang="x-none" sz="1100" b="0" i="1">
                          <a:solidFill>
                            <a:schemeClr val="bg1"/>
                          </a:solidFill>
                          <a:latin typeface="+mj-lt"/>
                        </a:rPr>
                        <a:t>¿</a:t>
                      </a:r>
                      <a:r>
                        <a:rPr lang="en-US" sz="1100" b="0" i="1">
                          <a:solidFill>
                            <a:schemeClr val="bg1"/>
                          </a:solidFill>
                          <a:latin typeface="+mj-lt"/>
                        </a:rPr>
                        <a:t>e</a:t>
                      </a:r>
                      <a:r>
                        <a:rPr lang="x-none" sz="1100" b="0" i="1">
                          <a:solidFill>
                            <a:schemeClr val="bg1"/>
                          </a:solidFill>
                          <a:latin typeface="+mj-lt"/>
                        </a:rPr>
                        <a:t>xiste una política formal para la </a:t>
                      </a:r>
                      <a:r>
                        <a:rPr lang="en-US" sz="1100" b="0" i="1" err="1">
                          <a:solidFill>
                            <a:schemeClr val="bg1"/>
                          </a:solidFill>
                          <a:latin typeface="+mj-lt"/>
                        </a:rPr>
                        <a:t>restricción</a:t>
                      </a:r>
                      <a:r>
                        <a:rPr lang="x-none" sz="1100" b="0" i="1">
                          <a:solidFill>
                            <a:schemeClr val="bg1"/>
                          </a:solidFill>
                          <a:latin typeface="+mj-lt"/>
                        </a:rPr>
                        <a:t> </a:t>
                      </a:r>
                      <a:br>
                        <a:rPr lang="en-US" sz="1100" b="0" i="1">
                          <a:solidFill>
                            <a:schemeClr val="bg1"/>
                          </a:solidFill>
                          <a:latin typeface="+mj-lt"/>
                        </a:rPr>
                      </a:br>
                      <a:r>
                        <a:rPr lang="x-none" sz="1100" b="0" i="1">
                          <a:solidFill>
                            <a:schemeClr val="bg1"/>
                          </a:solidFill>
                          <a:latin typeface="+mj-lt"/>
                        </a:rPr>
                        <a:t>de estudiantes?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Pct val="75000"/>
                        <a:buFont typeface="Wingdings 3" panose="05040102010807070707" pitchFamily="18" charset="2"/>
                        <a:buNone/>
                        <a:tabLst/>
                        <a:defRPr/>
                      </a:pPr>
                      <a:r>
                        <a:rPr kumimoji="0" lang="x-none" sz="1100" b="0" i="0" u="none" strike="noStrike" kern="1200" cap="none" spc="0" normalizeH="0" baseline="0">
                          <a:ln>
                            <a:noFill/>
                          </a:ln>
                          <a:solidFill>
                            <a:srgbClr val="2E2E38"/>
                          </a:solidFill>
                          <a:effectLst/>
                          <a:uLnTx/>
                          <a:uFillTx/>
                          <a:latin typeface="+mn-lt"/>
                          <a:ea typeface="+mn-ea"/>
                          <a:cs typeface="+mn-cs"/>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lvl="0" indent="-126000" algn="l">
                        <a:buClrTx/>
                        <a:buSzPct val="75000"/>
                        <a:buFont typeface="Wingdings 3" panose="05040102010807070707" pitchFamily="18" charset="2"/>
                        <a:buChar char=""/>
                      </a:pPr>
                      <a:r>
                        <a:rPr lang="x-none" sz="1100" kern="1200" noProof="0">
                          <a:solidFill>
                            <a:srgbClr val="2E2E38"/>
                          </a:solidFill>
                          <a:latin typeface="EYInterstate Light" panose="02000506000000020004" pitchFamily="2" charset="0"/>
                          <a:ea typeface="+mn-ea"/>
                          <a:cs typeface="+mn-cs"/>
                        </a:rPr>
                        <a:t>Si bien existe una política formal para la </a:t>
                      </a:r>
                      <a:r>
                        <a:rPr lang="en-US" sz="1100" kern="1200" noProof="0" err="1">
                          <a:solidFill>
                            <a:srgbClr val="2E2E38"/>
                          </a:solidFill>
                          <a:latin typeface="EYInterstate Light" panose="02000506000000020004" pitchFamily="2" charset="0"/>
                          <a:ea typeface="+mn-ea"/>
                          <a:cs typeface="+mn-cs"/>
                        </a:rPr>
                        <a:t>restricción</a:t>
                      </a:r>
                      <a:r>
                        <a:rPr lang="x-none" sz="1100" kern="1200" noProof="0">
                          <a:solidFill>
                            <a:srgbClr val="2E2E38"/>
                          </a:solidFill>
                          <a:latin typeface="EYInterstate Light" panose="02000506000000020004" pitchFamily="2" charset="0"/>
                          <a:ea typeface="+mn-ea"/>
                          <a:cs typeface="+mn-cs"/>
                        </a:rPr>
                        <a:t> de estudiantes en la </a:t>
                      </a:r>
                      <a:r>
                        <a:rPr lang="en-US" sz="1100" kern="1200" noProof="0">
                          <a:solidFill>
                            <a:srgbClr val="2E2E38"/>
                          </a:solidFill>
                          <a:latin typeface="EYInterstate Light" panose="02000506000000020004" pitchFamily="2" charset="0"/>
                          <a:ea typeface="+mn-ea"/>
                          <a:cs typeface="+mn-cs"/>
                        </a:rPr>
                        <a:t>Circular de </a:t>
                      </a:r>
                      <a:r>
                        <a:rPr lang="en-US" sz="1100" kern="1200" noProof="0" err="1">
                          <a:solidFill>
                            <a:srgbClr val="2E2E38"/>
                          </a:solidFill>
                          <a:latin typeface="EYInterstate Light" panose="02000506000000020004" pitchFamily="2" charset="0"/>
                          <a:ea typeface="+mn-ea"/>
                          <a:cs typeface="+mn-cs"/>
                        </a:rPr>
                        <a:t>Superintendencia</a:t>
                      </a:r>
                      <a:r>
                        <a:rPr lang="en-US" sz="1100" kern="1200" noProof="0">
                          <a:solidFill>
                            <a:srgbClr val="2E2E38"/>
                          </a:solidFill>
                          <a:latin typeface="EYInterstate Light" panose="02000506000000020004" pitchFamily="2" charset="0"/>
                          <a:ea typeface="+mn-ea"/>
                          <a:cs typeface="+mn-cs"/>
                        </a:rPr>
                        <a:t> 03</a:t>
                      </a:r>
                      <a:r>
                        <a:rPr lang="x-none" sz="1100" kern="1200" noProof="0">
                          <a:solidFill>
                            <a:srgbClr val="2E2E38"/>
                          </a:solidFill>
                          <a:latin typeface="EYInterstate Light" panose="02000506000000020004" pitchFamily="2" charset="0"/>
                          <a:ea typeface="+mn-ea"/>
                          <a:cs typeface="+mn-cs"/>
                        </a:rPr>
                        <a:t>, esta política solo incluye el requisito de informes del DESE al final de la política y carece del énfasis y los detalles necesarios</a:t>
                      </a:r>
                      <a:r>
                        <a:rPr lang="en-US" sz="1100" kern="1200" noProof="0">
                          <a:solidFill>
                            <a:srgbClr val="2E2E38"/>
                          </a:solidFill>
                          <a:latin typeface="EYInterstate Light" panose="02000506000000020004" pitchFamily="2" charset="0"/>
                          <a:ea typeface="+mn-ea"/>
                          <a:cs typeface="+mn-cs"/>
                        </a:rPr>
                        <a:t>.</a:t>
                      </a:r>
                      <a:endParaRPr lang="en-US"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100" kern="1200">
                          <a:solidFill>
                            <a:srgbClr val="2E2E38"/>
                          </a:solidFill>
                          <a:latin typeface="EYInterstate Light" panose="02000506000000020004" pitchFamily="2" charset="0"/>
                          <a:ea typeface="+mn-ea"/>
                          <a:cs typeface="+mn-cs"/>
                        </a:rPr>
                        <a:t>Actualizar la Circular de la Superintendencia para resaltar aún más la importancia de informar las </a:t>
                      </a:r>
                      <a:r>
                        <a:rPr lang="en-US" sz="1100" kern="1200" err="1">
                          <a:solidFill>
                            <a:srgbClr val="2E2E38"/>
                          </a:solidFill>
                          <a:latin typeface="EYInterstate Light" panose="02000506000000020004" pitchFamily="2" charset="0"/>
                          <a:ea typeface="+mn-ea"/>
                          <a:cs typeface="+mn-cs"/>
                        </a:rPr>
                        <a:t>restricciones</a:t>
                      </a:r>
                      <a:r>
                        <a:rPr lang="x-none" sz="1100" kern="1200">
                          <a:solidFill>
                            <a:srgbClr val="2E2E38"/>
                          </a:solidFill>
                          <a:latin typeface="EYInterstate Light" panose="02000506000000020004" pitchFamily="2" charset="0"/>
                          <a:ea typeface="+mn-ea"/>
                          <a:cs typeface="+mn-cs"/>
                        </a:rPr>
                        <a:t> en el Portal </a:t>
                      </a:r>
                      <a:br>
                        <a:rPr lang="en-US" sz="1100" kern="1200">
                          <a:solidFill>
                            <a:srgbClr val="2E2E38"/>
                          </a:solidFill>
                          <a:latin typeface="EYInterstate Light" panose="02000506000000020004" pitchFamily="2" charset="0"/>
                          <a:ea typeface="+mn-ea"/>
                          <a:cs typeface="+mn-cs"/>
                        </a:rPr>
                      </a:br>
                      <a:r>
                        <a:rPr lang="x-none" sz="1100" kern="1200">
                          <a:solidFill>
                            <a:srgbClr val="2E2E38"/>
                          </a:solidFill>
                          <a:latin typeface="EYInterstate Light" panose="02000506000000020004" pitchFamily="2" charset="0"/>
                          <a:ea typeface="+mn-ea"/>
                          <a:cs typeface="+mn-cs"/>
                        </a:rPr>
                        <a:t>de seguridad del DESE al incluir una sección de requisitos de informes más detallada y mejorar su posición en el documento</a:t>
                      </a:r>
                      <a:r>
                        <a:rPr lang="en-US" sz="1100" kern="1200">
                          <a:solidFill>
                            <a:srgbClr val="2E2E38"/>
                          </a:solidFill>
                          <a:latin typeface="EYInterstate Light" panose="02000506000000020004" pitchFamily="2" charset="0"/>
                          <a:ea typeface="+mn-ea"/>
                          <a:cs typeface="+mn-cs"/>
                        </a:rPr>
                        <a:t>.</a:t>
                      </a:r>
                      <a:endParaRPr lang="x-none" sz="1100" kern="1200">
                        <a:solidFill>
                          <a:srgbClr val="2E2E38"/>
                        </a:solidFill>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100" kern="1200">
                          <a:solidFill>
                            <a:srgbClr val="2E2E38"/>
                          </a:solidFill>
                          <a:latin typeface="EYInterstate Light" panose="02000506000000020004" pitchFamily="2" charset="0"/>
                          <a:ea typeface="+mn-ea"/>
                          <a:cs typeface="+mn-cs"/>
                        </a:rPr>
                        <a:t>Considerar incluir un requisito para que la escuela cargue una copia de la carta escrita a la familia en Aspen</a:t>
                      </a:r>
                      <a:r>
                        <a:rPr lang="en-US" sz="1100" kern="1200">
                          <a:solidFill>
                            <a:srgbClr val="2E2E38"/>
                          </a:solidFill>
                          <a:latin typeface="EYInterstate Light" panose="02000506000000020004" pitchFamily="2" charset="0"/>
                          <a:ea typeface="+mn-ea"/>
                          <a:cs typeface="+mn-cs"/>
                        </a:rPr>
                        <a:t>.</a:t>
                      </a:r>
                      <a:endParaRPr lang="x-none" sz="1100" kern="1200">
                        <a:solidFill>
                          <a:srgbClr val="2E2E38"/>
                        </a:solidFill>
                        <a:latin typeface="EYInterstate Light" panose="02000506000000020004" pitchFamily="2" charset="0"/>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1215070">
                <a:tc>
                  <a:txBody>
                    <a:bodyPr/>
                    <a:lstStyle/>
                    <a:p>
                      <a:pPr marL="0" indent="-126000" algn="l">
                        <a:buClr>
                          <a:srgbClr val="1A9AFA"/>
                        </a:buClr>
                        <a:buSzPct val="75000"/>
                        <a:buFontTx/>
                        <a:buNone/>
                      </a:pPr>
                      <a:r>
                        <a:rPr lang="x-none" sz="1100" b="1">
                          <a:solidFill>
                            <a:schemeClr val="bg1"/>
                          </a:solidFill>
                          <a:latin typeface="+mj-lt"/>
                        </a:rPr>
                        <a:t>Procedimientos: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a:t>
                      </a:r>
                      <a:br>
                        <a:rPr lang="en-US" sz="1100" i="1" kern="1200">
                          <a:solidFill>
                            <a:schemeClr val="bg2"/>
                          </a:solidFill>
                          <a:latin typeface="+mn-lt"/>
                          <a:ea typeface="+mn-ea"/>
                          <a:cs typeface="+mn-cs"/>
                        </a:rPr>
                      </a:br>
                      <a:r>
                        <a:rPr lang="x-none" sz="1100" i="1" kern="1200">
                          <a:solidFill>
                            <a:schemeClr val="bg2"/>
                          </a:solidFill>
                          <a:latin typeface="+mn-lt"/>
                          <a:ea typeface="+mn-ea"/>
                          <a:cs typeface="+mn-cs"/>
                        </a:rPr>
                        <a:t>un procedimiento uniforme estandarizado en todo el distrito que se esté utilizando para implementar la política?</a:t>
                      </a:r>
                      <a:endParaRPr lang="en-US" sz="11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Si bien todas las escuelas siguen la </a:t>
                      </a:r>
                      <a:r>
                        <a:rPr lang="en-US" sz="1100" b="0">
                          <a:solidFill>
                            <a:srgbClr val="2E2E38"/>
                          </a:solidFill>
                          <a:latin typeface="+mj-lt"/>
                        </a:rPr>
                        <a:t>Circular de </a:t>
                      </a:r>
                      <a:r>
                        <a:rPr lang="en-US" sz="1100" b="0" err="1">
                          <a:solidFill>
                            <a:srgbClr val="2E2E38"/>
                          </a:solidFill>
                          <a:latin typeface="+mj-lt"/>
                        </a:rPr>
                        <a:t>Superintendencia</a:t>
                      </a:r>
                      <a:r>
                        <a:rPr lang="en-US" sz="1100" b="0">
                          <a:solidFill>
                            <a:srgbClr val="2E2E38"/>
                          </a:solidFill>
                          <a:latin typeface="+mj-lt"/>
                        </a:rPr>
                        <a:t> 03</a:t>
                      </a:r>
                      <a:r>
                        <a:rPr lang="x-none" sz="1100" b="0">
                          <a:solidFill>
                            <a:srgbClr val="2E2E38"/>
                          </a:solidFill>
                          <a:latin typeface="+mj-lt"/>
                        </a:rPr>
                        <a:t> para apaciguar los incidentes y aplicar las </a:t>
                      </a:r>
                      <a:r>
                        <a:rPr lang="en-US" sz="1100" b="0" err="1">
                          <a:solidFill>
                            <a:srgbClr val="2E2E38"/>
                          </a:solidFill>
                          <a:latin typeface="+mj-lt"/>
                        </a:rPr>
                        <a:t>restricciones</a:t>
                      </a:r>
                      <a:r>
                        <a:rPr lang="x-none" sz="1100" b="0">
                          <a:solidFill>
                            <a:srgbClr val="2E2E38"/>
                          </a:solidFill>
                          <a:latin typeface="+mj-lt"/>
                        </a:rPr>
                        <a:t>, los procedimientos en la práctica para informar las </a:t>
                      </a:r>
                      <a:r>
                        <a:rPr lang="en-US" sz="1100" b="0" err="1">
                          <a:solidFill>
                            <a:srgbClr val="2E2E38"/>
                          </a:solidFill>
                          <a:latin typeface="+mj-lt"/>
                        </a:rPr>
                        <a:t>restricciones</a:t>
                      </a:r>
                      <a:r>
                        <a:rPr lang="x-none" sz="1100" b="0">
                          <a:solidFill>
                            <a:srgbClr val="2E2E38"/>
                          </a:solidFill>
                          <a:latin typeface="+mj-lt"/>
                        </a:rPr>
                        <a:t> no son uniformes en todas las escuelas. Como resultado, las escuelas han tenido que tomar medidas adicionales para garantizar que su personal sepa cómo registrar la información sobre la </a:t>
                      </a:r>
                      <a:r>
                        <a:rPr lang="en-US" sz="1100" b="0" err="1">
                          <a:solidFill>
                            <a:srgbClr val="2E2E38"/>
                          </a:solidFill>
                          <a:latin typeface="+mj-lt"/>
                        </a:rPr>
                        <a:t>restricción</a:t>
                      </a:r>
                      <a:r>
                        <a:rPr lang="x-none" sz="1100" b="0">
                          <a:solidFill>
                            <a:srgbClr val="2E2E38"/>
                          </a:solidFill>
                          <a:latin typeface="+mj-lt"/>
                        </a:rPr>
                        <a:t> en el Portal de seguridad del DESE antes de las fechas límite de certificación del DESE</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Establecer procedimientos formales y orientación para informar las </a:t>
                      </a:r>
                      <a:r>
                        <a:rPr lang="en-US" sz="1100" b="0" err="1">
                          <a:solidFill>
                            <a:srgbClr val="2E2E38"/>
                          </a:solidFill>
                          <a:latin typeface="+mj-lt"/>
                        </a:rPr>
                        <a:t>restricciones</a:t>
                      </a:r>
                      <a:r>
                        <a:rPr lang="x-none" sz="1100" b="0">
                          <a:solidFill>
                            <a:srgbClr val="2E2E38"/>
                          </a:solidFill>
                          <a:latin typeface="+mj-lt"/>
                        </a:rPr>
                        <a:t> al DESE a fin de estandarizar los informes en todo el distrito</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964340">
                <a:tc>
                  <a:txBody>
                    <a:bodyPr/>
                    <a:lstStyle/>
                    <a:p>
                      <a:pPr marL="0" indent="-126000" algn="l">
                        <a:buClr>
                          <a:srgbClr val="1A9AFA"/>
                        </a:buClr>
                        <a:buSzPct val="75000"/>
                        <a:buFontTx/>
                        <a:buNone/>
                      </a:pPr>
                      <a:r>
                        <a:rPr lang="x-none" sz="1100" b="1">
                          <a:solidFill>
                            <a:schemeClr val="bg1"/>
                          </a:solidFill>
                          <a:latin typeface="+mj-lt"/>
                        </a:rPr>
                        <a:t>Roles y responsabilidades: </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1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1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No todo el personal escolar pertinente que debe informar las </a:t>
                      </a:r>
                      <a:r>
                        <a:rPr lang="en-US" sz="1100" b="0" err="1">
                          <a:solidFill>
                            <a:srgbClr val="2E2E38"/>
                          </a:solidFill>
                          <a:latin typeface="+mj-lt"/>
                        </a:rPr>
                        <a:t>restricciones</a:t>
                      </a:r>
                      <a:r>
                        <a:rPr lang="x-none" sz="1100" b="0">
                          <a:solidFill>
                            <a:srgbClr val="2E2E38"/>
                          </a:solidFill>
                          <a:latin typeface="+mj-lt"/>
                        </a:rPr>
                        <a:t> al DESE sabe que tiene acceso al Portal de seguridad del DESE</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100" kern="1200">
                          <a:solidFill>
                            <a:srgbClr val="2E2E38"/>
                          </a:solidFill>
                          <a:latin typeface="EYInterstate Light" panose="02000506000000020004" pitchFamily="2" charset="0"/>
                          <a:ea typeface="+mn-ea"/>
                          <a:cs typeface="+mn-cs"/>
                        </a:rPr>
                        <a:t>Aclarar a nivel de distrito quién es responsable en cada escuela de la entrada de datos sobre </a:t>
                      </a:r>
                      <a:r>
                        <a:rPr lang="en-US" sz="1100" kern="1200" err="1">
                          <a:solidFill>
                            <a:srgbClr val="2E2E38"/>
                          </a:solidFill>
                          <a:latin typeface="EYInterstate Light" panose="02000506000000020004" pitchFamily="2" charset="0"/>
                          <a:ea typeface="+mn-ea"/>
                          <a:cs typeface="+mn-cs"/>
                        </a:rPr>
                        <a:t>restricciones</a:t>
                      </a:r>
                      <a:r>
                        <a:rPr lang="x-none" sz="1100" kern="1200">
                          <a:solidFill>
                            <a:srgbClr val="2E2E38"/>
                          </a:solidFill>
                          <a:latin typeface="EYInterstate Light" panose="02000506000000020004" pitchFamily="2" charset="0"/>
                          <a:ea typeface="+mn-ea"/>
                          <a:cs typeface="+mn-cs"/>
                        </a:rPr>
                        <a:t>, así como sus delegados; además, garantizar que cada escuela sepa que tiene acceso al Portal de seguridad del DESE y que debe ingresar los datos sobre las </a:t>
                      </a:r>
                      <a:r>
                        <a:rPr lang="en-US" sz="1100" kern="1200" err="1">
                          <a:solidFill>
                            <a:srgbClr val="2E2E38"/>
                          </a:solidFill>
                          <a:latin typeface="EYInterstate Light" panose="02000506000000020004" pitchFamily="2" charset="0"/>
                          <a:ea typeface="+mn-ea"/>
                          <a:cs typeface="+mn-cs"/>
                        </a:rPr>
                        <a:t>restricciones</a:t>
                      </a:r>
                      <a:r>
                        <a:rPr lang="en-US" sz="1100" kern="1200">
                          <a:solidFill>
                            <a:srgbClr val="2E2E38"/>
                          </a:solidFill>
                          <a:latin typeface="EYInterstate Light" panose="02000506000000020004" pitchFamily="2" charset="0"/>
                          <a:ea typeface="+mn-ea"/>
                          <a:cs typeface="+mn-cs"/>
                        </a:rPr>
                        <a:t>.</a:t>
                      </a:r>
                      <a:endParaRPr lang="x-none" sz="1100" kern="1200">
                        <a:solidFill>
                          <a:srgbClr val="2E2E38"/>
                        </a:solidFill>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100" kern="1200">
                          <a:solidFill>
                            <a:srgbClr val="2E2E38"/>
                          </a:solidFill>
                          <a:latin typeface="EYInterstate Light" panose="02000506000000020004" pitchFamily="2" charset="0"/>
                          <a:ea typeface="+mn-ea"/>
                          <a:cs typeface="+mn-cs"/>
                        </a:rPr>
                        <a:t>Realizar una verificación periódica (p. ej., semestral) del acceso al Portal del DESE para confirmar que los encargados y delegados de las escuelas correspondientes tengan el acceso necesario y comunicárselo</a:t>
                      </a:r>
                      <a:r>
                        <a:rPr lang="en-US" sz="1100" kern="1200">
                          <a:solidFill>
                            <a:srgbClr val="2E2E38"/>
                          </a:solidFill>
                          <a:latin typeface="EYInterstate Light" panose="02000506000000020004" pitchFamily="2" charset="0"/>
                          <a:ea typeface="+mn-ea"/>
                          <a:cs typeface="+mn-cs"/>
                        </a:rPr>
                        <a:t>.</a:t>
                      </a:r>
                      <a:endParaRPr lang="x-none" sz="1100" kern="1200">
                        <a:solidFill>
                          <a:srgbClr val="2E2E38"/>
                        </a:solidFill>
                        <a:latin typeface="EYInterstate Light" panose="02000506000000020004" pitchFamily="2" charset="0"/>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7" name="footnote_63804743492822175122" descr="Nota al pie">
            <a:extLst>
              <a:ext uri="{FF2B5EF4-FFF2-40B4-BE49-F238E27FC236}">
                <a16:creationId xmlns:a16="http://schemas.microsoft.com/office/drawing/2014/main" id="{99A9B7AC-5293-4BAD-910A-4CD546AC7162}"/>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3"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6" name="TextBox 15">
            <a:extLst>
              <a:ext uri="{FF2B5EF4-FFF2-40B4-BE49-F238E27FC236}">
                <a16:creationId xmlns:a16="http://schemas.microsoft.com/office/drawing/2014/main" id="{BF7373CC-8623-4148-89D6-AFDA12B6C123}"/>
              </a:ext>
            </a:extLst>
          </p:cNvPr>
          <p:cNvSpPr txBox="1"/>
          <p:nvPr/>
        </p:nvSpPr>
        <p:spPr>
          <a:xfrm>
            <a:off x="3938956" y="6399378"/>
            <a:ext cx="5051974" cy="429348"/>
          </a:xfrm>
          <a:prstGeom prst="rect">
            <a:avLst/>
          </a:prstGeom>
          <a:noFill/>
        </p:spPr>
        <p:txBody>
          <a:bodyPr wrap="square" lIns="0" tIns="36576" rIns="0" bIns="0" rtlCol="0">
            <a:spAutoFit/>
          </a:bodyPr>
          <a:lstStyle/>
          <a:p>
            <a:pPr marL="0" marR="0" lvl="0" indent="0" algn="ctr" defTabSz="91440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ea typeface="Calibri" panose="020F0502020204030204" pitchFamily="34" charset="0"/>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ea typeface="Calibri" panose="020F0502020204030204" pitchFamily="34" charset="0"/>
              </a:rPr>
            </a:br>
            <a:r>
              <a:rPr kumimoji="0" lang="x-none" sz="1000" b="0" i="1" u="none" strike="noStrike" kern="0" cap="none" spc="0" normalizeH="0" baseline="0" noProof="0">
                <a:ln>
                  <a:noFill/>
                </a:ln>
                <a:solidFill>
                  <a:srgbClr val="2E2E38"/>
                </a:solidFill>
                <a:effectLst/>
                <a:uLnTx/>
                <a:uFillTx/>
                <a:ea typeface="Calibri" panose="020F0502020204030204" pitchFamily="34" charset="0"/>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limitaciones</a:t>
            </a:r>
            <a:r>
              <a:rPr kumimoji="0" lang="en-US" sz="1000" b="0" i="1" u="none" strike="noStrike" kern="0" cap="none" spc="0" normalizeH="0" baseline="0" noProof="0">
                <a:ln>
                  <a:noFill/>
                </a:ln>
                <a:solidFill>
                  <a:srgbClr val="2E2E38"/>
                </a:solidFill>
                <a:effectLst/>
                <a:uLnTx/>
                <a:uFillTx/>
                <a:ea typeface="Calibri" panose="020F0502020204030204" pitchFamily="34" charset="0"/>
              </a:rPr>
              <a:t> y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restricciones</a:t>
            </a:r>
            <a:r>
              <a:rPr kumimoji="0" lang="x-none" sz="1000" b="0" i="1" u="none" strike="noStrike" kern="0" cap="none" spc="0" normalizeH="0" baseline="0" noProof="0">
                <a:ln>
                  <a:noFill/>
                </a:ln>
                <a:solidFill>
                  <a:srgbClr val="2E2E38"/>
                </a:solidFill>
                <a:effectLst/>
                <a:uLnTx/>
                <a:uFillTx/>
                <a:ea typeface="Calibri" panose="020F0502020204030204" pitchFamily="34" charset="0"/>
              </a:rPr>
              <a:t> en la página 2</a:t>
            </a:r>
            <a:r>
              <a:rPr kumimoji="0" lang="en-US" sz="1000" b="0" i="1" u="none" strike="noStrike" kern="0" cap="none" spc="0" normalizeH="0" baseline="0" noProof="0">
                <a:ln>
                  <a:noFill/>
                </a:ln>
                <a:solidFill>
                  <a:srgbClr val="2E2E38"/>
                </a:solidFill>
                <a:effectLst/>
                <a:uLnTx/>
                <a:uFillTx/>
                <a:ea typeface="Calibri" panose="020F0502020204030204" pitchFamily="34" charset="0"/>
              </a:rPr>
              <a:t>.</a:t>
            </a:r>
            <a:endParaRPr kumimoji="0" lang="en-IN" sz="1000" b="0" i="0" u="none" strike="noStrike" kern="0" cap="none" spc="0" normalizeH="0" baseline="0" noProof="0">
              <a:ln>
                <a:noFill/>
              </a:ln>
              <a:solidFill>
                <a:srgbClr val="2E2E38"/>
              </a:solidFill>
              <a:effectLst/>
              <a:uLnTx/>
              <a:uFillTx/>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47</a:t>
            </a:fld>
            <a:endParaRPr/>
          </a:p>
        </p:txBody>
      </p:sp>
    </p:spTree>
    <p:extLst>
      <p:ext uri="{BB962C8B-B14F-4D97-AF65-F5344CB8AC3E}">
        <p14:creationId xmlns:p14="http://schemas.microsoft.com/office/powerpoint/2010/main" val="3099823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Observaciones detalladas de dominio y oportunidades (2/2)</a:t>
            </a:r>
            <a:br>
              <a:rPr/>
            </a:br>
            <a:r>
              <a:rPr lang="x-none" sz="1600"/>
              <a:t>Se necesita una mejor supervisión y apoyo para facilitar la recopilación adecuada de datos para el uso de </a:t>
            </a:r>
            <a:r>
              <a:rPr lang="en-US" sz="1600" err="1"/>
              <a:t>restricciones</a:t>
            </a:r>
            <a:endParaRPr lang="en-IN" sz="1600">
              <a:solidFill>
                <a:srgbClr val="FF0000"/>
              </a:solidFill>
            </a:endParaRPr>
          </a:p>
        </p:txBody>
      </p:sp>
      <p:sp>
        <p:nvSpPr>
          <p:cNvPr id="43" name="Rectangle 42">
            <a:extLst>
              <a:ext uri="{FF2B5EF4-FFF2-40B4-BE49-F238E27FC236}">
                <a16:creationId xmlns:a16="http://schemas.microsoft.com/office/drawing/2014/main" id="{9184FE74-447F-4117-9C7E-D3C9DBB278D3}"/>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bg1"/>
                </a:solidFill>
              </a:rPr>
              <a:t>4. </a:t>
            </a:r>
            <a:r>
              <a:rPr lang="en-US" sz="1200" b="1" err="1">
                <a:solidFill>
                  <a:schemeClr val="bg1"/>
                </a:solidFill>
              </a:rPr>
              <a:t>Restricciones</a:t>
            </a:r>
            <a:r>
              <a:rPr lang="x-none" sz="1200" b="1">
                <a:solidFill>
                  <a:schemeClr val="bg1"/>
                </a:solidFill>
              </a:rPr>
              <a:t> de los estudiantes</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3965944" y="1196518"/>
            <a:ext cx="426365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200" b="1">
                <a:solidFill>
                  <a:schemeClr val="bg1"/>
                </a:solidFill>
              </a:rPr>
              <a:t>Observaciones y oportunidades de </a:t>
            </a:r>
            <a:r>
              <a:rPr lang="en-US" sz="1200" b="1" err="1">
                <a:solidFill>
                  <a:schemeClr val="bg1"/>
                </a:solidFill>
              </a:rPr>
              <a:t>restricción</a:t>
            </a:r>
            <a:r>
              <a:rPr lang="en-US" sz="1200" b="1">
                <a:solidFill>
                  <a:schemeClr val="bg1"/>
                </a:solidFill>
              </a:rPr>
              <a:t> </a:t>
            </a:r>
            <a:r>
              <a:rPr lang="x-none" sz="1200" b="1">
                <a:solidFill>
                  <a:schemeClr val="bg1"/>
                </a:solidFill>
              </a:rPr>
              <a:t>de estudiantes</a:t>
            </a:r>
            <a:endParaRPr lang="en-US" sz="1200">
              <a:solidFill>
                <a:schemeClr val="bg1"/>
              </a:solidFill>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3965944" y="1453887"/>
            <a:ext cx="426365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6" name="Table 6380412381335984473">
            <a:extLst>
              <a:ext uri="{FF2B5EF4-FFF2-40B4-BE49-F238E27FC236}">
                <a16:creationId xmlns:a16="http://schemas.microsoft.com/office/drawing/2014/main" id="{899303A7-CEFC-4B52-85DC-F3A8CA64044F}"/>
              </a:ext>
            </a:extLst>
          </p:cNvPr>
          <p:cNvGraphicFramePr>
            <a:graphicFrameLocks noGrp="1"/>
          </p:cNvGraphicFramePr>
          <p:nvPr>
            <p:extLst>
              <p:ext uri="{D42A27DB-BD31-4B8C-83A1-F6EECF244321}">
                <p14:modId xmlns:p14="http://schemas.microsoft.com/office/powerpoint/2010/main" val="902465217"/>
              </p:ext>
            </p:extLst>
          </p:nvPr>
        </p:nvGraphicFramePr>
        <p:xfrm>
          <a:off x="603088" y="1558767"/>
          <a:ext cx="10985052" cy="4529231"/>
        </p:xfrm>
        <a:graphic>
          <a:graphicData uri="http://schemas.openxmlformats.org/drawingml/2006/table">
            <a:tbl>
              <a:tblPr firstRow="1" bandRow="1">
                <a:tableStyleId>{5C22544A-7EE6-4342-B048-85BDC9FD1C3A}</a:tableStyleId>
              </a:tblPr>
              <a:tblGrid>
                <a:gridCol w="2421466">
                  <a:extLst>
                    <a:ext uri="{9D8B030D-6E8A-4147-A177-3AD203B41FA5}">
                      <a16:colId xmlns:a16="http://schemas.microsoft.com/office/drawing/2014/main" val="1000314679"/>
                    </a:ext>
                  </a:extLst>
                </a:gridCol>
                <a:gridCol w="787791">
                  <a:extLst>
                    <a:ext uri="{9D8B030D-6E8A-4147-A177-3AD203B41FA5}">
                      <a16:colId xmlns:a16="http://schemas.microsoft.com/office/drawing/2014/main" val="2181447210"/>
                    </a:ext>
                  </a:extLst>
                </a:gridCol>
                <a:gridCol w="3587261">
                  <a:extLst>
                    <a:ext uri="{9D8B030D-6E8A-4147-A177-3AD203B41FA5}">
                      <a16:colId xmlns:a16="http://schemas.microsoft.com/office/drawing/2014/main" val="3299172009"/>
                    </a:ext>
                  </a:extLst>
                </a:gridCol>
                <a:gridCol w="4188534">
                  <a:extLst>
                    <a:ext uri="{9D8B030D-6E8A-4147-A177-3AD203B41FA5}">
                      <a16:colId xmlns:a16="http://schemas.microsoft.com/office/drawing/2014/main" val="850559032"/>
                    </a:ext>
                  </a:extLst>
                </a:gridCol>
              </a:tblGrid>
              <a:tr h="141830">
                <a:tc>
                  <a:txBody>
                    <a:bodyPr/>
                    <a:lstStyle/>
                    <a:p>
                      <a:pPr marL="0" indent="-126000" algn="ctr">
                        <a:buClr>
                          <a:srgbClr val="1A9AFA"/>
                        </a:buClr>
                        <a:buSzPct val="75000"/>
                        <a:buFontTx/>
                        <a:buNone/>
                      </a:pPr>
                      <a:r>
                        <a:rPr lang="x-none" sz="9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9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560134">
                <a:tc>
                  <a:txBody>
                    <a:bodyPr/>
                    <a:lstStyle/>
                    <a:p>
                      <a:pPr marL="0" indent="-126000" algn="l">
                        <a:buClr>
                          <a:srgbClr val="1A9AFA"/>
                        </a:buClr>
                        <a:buSzPct val="75000"/>
                        <a:buFontTx/>
                        <a:buNone/>
                      </a:pPr>
                      <a:r>
                        <a:rPr lang="x-none" sz="900" b="1">
                          <a:solidFill>
                            <a:schemeClr val="bg1"/>
                          </a:solidFill>
                          <a:latin typeface="+mn-lt"/>
                        </a:rPr>
                        <a:t>Capacitación y comunicación: </a:t>
                      </a:r>
                      <a:r>
                        <a:rPr lang="x-none" sz="900" b="0" i="1" kern="1200">
                          <a:solidFill>
                            <a:schemeClr val="bg1"/>
                          </a:solidFill>
                          <a:latin typeface="+mn-lt"/>
                          <a:ea typeface="+mn-ea"/>
                          <a:cs typeface="+mn-cs"/>
                        </a:rPr>
                        <a:t>¿</a:t>
                      </a:r>
                      <a:r>
                        <a:rPr lang="en-US" sz="900" b="0" i="1" kern="1200">
                          <a:solidFill>
                            <a:schemeClr val="bg1"/>
                          </a:solidFill>
                          <a:latin typeface="+mn-lt"/>
                          <a:ea typeface="+mn-ea"/>
                          <a:cs typeface="+mn-cs"/>
                        </a:rPr>
                        <a:t>s</a:t>
                      </a:r>
                      <a:r>
                        <a:rPr lang="x-none" sz="900" b="0" i="1" kern="1200">
                          <a:solidFill>
                            <a:schemeClr val="bg1"/>
                          </a:solidFill>
                          <a:latin typeface="+mn-lt"/>
                          <a:ea typeface="+mn-ea"/>
                          <a:cs typeface="+mn-cs"/>
                        </a:rPr>
                        <a:t>e </a:t>
                      </a:r>
                      <a:r>
                        <a:rPr lang="x-none" sz="900" i="1" kern="1200">
                          <a:solidFill>
                            <a:schemeClr val="bg1"/>
                          </a:solidFill>
                          <a:latin typeface="+mn-lt"/>
                          <a:ea typeface="+mn-ea"/>
                          <a:cs typeface="+mn-cs"/>
                        </a:rPr>
                        <a:t>capacita regularmente a los responsables de implementar las políticas y los procedimientos? </a:t>
                      </a:r>
                      <a:r>
                        <a:rPr lang="x-none" sz="900" b="0" i="1" kern="1200">
                          <a:solidFill>
                            <a:schemeClr val="bg1"/>
                          </a:solidFill>
                          <a:latin typeface="+mn-lt"/>
                          <a:ea typeface="+mn-ea"/>
                          <a:cs typeface="+mn-cs"/>
                        </a:rPr>
                        <a:t>¿</a:t>
                      </a:r>
                      <a:r>
                        <a:rPr lang="en-US" sz="900" b="0" i="1" kern="1200">
                          <a:solidFill>
                            <a:schemeClr val="bg1"/>
                          </a:solidFill>
                          <a:latin typeface="+mn-lt"/>
                          <a:ea typeface="+mn-ea"/>
                          <a:cs typeface="+mn-cs"/>
                        </a:rPr>
                        <a:t>s</a:t>
                      </a:r>
                      <a:r>
                        <a:rPr lang="x-none" sz="900" b="0" i="1" kern="1200">
                          <a:solidFill>
                            <a:schemeClr val="bg1"/>
                          </a:solidFill>
                          <a:latin typeface="+mn-lt"/>
                          <a:ea typeface="+mn-ea"/>
                          <a:cs typeface="+mn-cs"/>
                        </a:rPr>
                        <a:t>e</a:t>
                      </a:r>
                      <a:r>
                        <a:rPr lang="x-none" sz="900" i="1" kern="1200">
                          <a:solidFill>
                            <a:schemeClr val="bg1"/>
                          </a:solidFill>
                          <a:latin typeface="+mn-lt"/>
                          <a:ea typeface="+mn-ea"/>
                          <a:cs typeface="+mn-cs"/>
                        </a:rPr>
                        <a:t> comunican bien las políticas y los procedimientos a quienes los implementan? </a:t>
                      </a:r>
                      <a:endParaRPr lang="en-US" sz="900" b="1">
                        <a:solidFill>
                          <a:schemeClr val="bg1"/>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2E2E38"/>
                          </a:solidFill>
                          <a:latin typeface="+mn-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buClrTx/>
                        <a:buSzPct val="75000"/>
                        <a:buFont typeface="Wingdings 3" panose="05040102010807070707" pitchFamily="18" charset="2"/>
                        <a:buChar char=""/>
                      </a:pPr>
                      <a:r>
                        <a:rPr lang="x-none" sz="900" kern="1200" noProof="0">
                          <a:solidFill>
                            <a:schemeClr val="bg1"/>
                          </a:solidFill>
                          <a:latin typeface="+mn-lt"/>
                          <a:ea typeface="+mn-ea"/>
                          <a:cs typeface="+mn-cs"/>
                        </a:rPr>
                        <a:t>Si bien la capacitación existente de </a:t>
                      </a:r>
                      <a:r>
                        <a:rPr lang="en-US" sz="900" kern="1200" noProof="0">
                          <a:solidFill>
                            <a:schemeClr val="bg1"/>
                          </a:solidFill>
                          <a:latin typeface="+mn-lt"/>
                          <a:ea typeface="+mn-ea"/>
                          <a:cs typeface="+mn-cs"/>
                        </a:rPr>
                        <a:t>“</a:t>
                      </a:r>
                      <a:r>
                        <a:rPr lang="x-none" sz="900" kern="1200" noProof="0">
                          <a:solidFill>
                            <a:schemeClr val="bg1"/>
                          </a:solidFill>
                          <a:latin typeface="+mn-lt"/>
                          <a:ea typeface="+mn-ea"/>
                          <a:cs typeface="+mn-cs"/>
                        </a:rPr>
                        <a:t>Cuidado de la seguridad</a:t>
                      </a:r>
                      <a:r>
                        <a:rPr lang="en-US" sz="900" kern="1200" noProof="0">
                          <a:solidFill>
                            <a:schemeClr val="bg1"/>
                          </a:solidFill>
                          <a:latin typeface="+mn-lt"/>
                          <a:ea typeface="+mn-ea"/>
                          <a:cs typeface="+mn-cs"/>
                        </a:rPr>
                        <a:t>”</a:t>
                      </a:r>
                      <a:r>
                        <a:rPr lang="x-none" sz="900" kern="1200" noProof="0">
                          <a:solidFill>
                            <a:schemeClr val="bg1"/>
                          </a:solidFill>
                          <a:latin typeface="+mn-lt"/>
                          <a:ea typeface="+mn-ea"/>
                          <a:cs typeface="+mn-cs"/>
                        </a:rPr>
                        <a:t> incluye los requisitos de informe al DESE, es posible que sea necesario enfatizar estos requisitos. En general, existe una falta de comunicación formal de la oficina central de las BPS a los líderes escolares con respecto a los requisitos de informe de </a:t>
                      </a:r>
                      <a:r>
                        <a:rPr lang="en-US" sz="900" kern="1200" noProof="0" err="1">
                          <a:solidFill>
                            <a:schemeClr val="bg1"/>
                          </a:solidFill>
                          <a:latin typeface="+mn-lt"/>
                          <a:ea typeface="+mn-ea"/>
                          <a:cs typeface="+mn-cs"/>
                        </a:rPr>
                        <a:t>restricciones</a:t>
                      </a:r>
                      <a:r>
                        <a:rPr lang="x-none" sz="900" kern="1200" noProof="0">
                          <a:solidFill>
                            <a:schemeClr val="bg1"/>
                          </a:solidFill>
                          <a:latin typeface="+mn-lt"/>
                          <a:ea typeface="+mn-ea"/>
                          <a:cs typeface="+mn-cs"/>
                        </a:rPr>
                        <a:t> a estudiantes</a:t>
                      </a:r>
                      <a:r>
                        <a:rPr lang="en-US" sz="900" kern="1200" noProof="0">
                          <a:solidFill>
                            <a:schemeClr val="bg1"/>
                          </a:solidFill>
                          <a:latin typeface="+mn-lt"/>
                          <a:ea typeface="+mn-ea"/>
                          <a:cs typeface="+mn-cs"/>
                        </a:rPr>
                        <a:t>.</a:t>
                      </a:r>
                      <a:endParaRPr lang="en-US"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82880" marR="0" lvl="0" indent="-182880" algn="l" defTabSz="685434" rtl="0" eaLnBrk="1" fontAlgn="auto" latinLnBrk="0" hangingPunct="1">
                        <a:lnSpc>
                          <a:spcPct val="100000"/>
                        </a:lnSpc>
                        <a:spcBef>
                          <a:spcPts val="0"/>
                        </a:spcBef>
                        <a:spcAft>
                          <a:spcPts val="0"/>
                        </a:spcAft>
                        <a:buClrTx/>
                        <a:buSzTx/>
                        <a:buFont typeface="EYInterstate" panose="02000503020000020004" pitchFamily="2" charset="0"/>
                        <a:buChar char="•"/>
                        <a:tabLst/>
                        <a:defRPr/>
                      </a:pPr>
                      <a:r>
                        <a:rPr lang="x-none" sz="900" kern="1200" noProof="0">
                          <a:solidFill>
                            <a:schemeClr val="bg1"/>
                          </a:solidFill>
                          <a:latin typeface="+mn-lt"/>
                          <a:ea typeface="+mn-ea"/>
                          <a:cs typeface="+mn-cs"/>
                        </a:rPr>
                        <a:t>Volver a comunicar las políticas y la orientación con respecto a los informes para que las escuelas tengan estos recursos a su disposición</a:t>
                      </a:r>
                      <a:r>
                        <a:rPr lang="en-US" sz="900" kern="1200" noProof="0">
                          <a:solidFill>
                            <a:schemeClr val="bg1"/>
                          </a:solidFill>
                          <a:latin typeface="+mn-lt"/>
                          <a:ea typeface="+mn-ea"/>
                          <a:cs typeface="+mn-cs"/>
                        </a:rPr>
                        <a:t>:</a:t>
                      </a:r>
                      <a:endParaRPr lang="x-none" sz="900" kern="1200" noProof="0">
                        <a:solidFill>
                          <a:schemeClr val="bg1"/>
                        </a:solidFill>
                        <a:latin typeface="+mn-lt"/>
                        <a:ea typeface="+mn-ea"/>
                        <a:cs typeface="+mn-cs"/>
                      </a:endParaRPr>
                    </a:p>
                    <a:p>
                      <a:pPr marL="266400" marR="0" lvl="1" indent="-126000" algn="l" defTabSz="685434" rtl="0" eaLnBrk="1" fontAlgn="auto" latinLnBrk="0" hangingPunct="1">
                        <a:lnSpc>
                          <a:spcPct val="100000"/>
                        </a:lnSpc>
                        <a:spcBef>
                          <a:spcPts val="0"/>
                        </a:spcBef>
                        <a:spcAft>
                          <a:spcPts val="0"/>
                        </a:spcAft>
                        <a:buClrTx/>
                        <a:buSzPct val="75000"/>
                        <a:buFont typeface="Arial" panose="020B0604020202020204" pitchFamily="34" charset="0"/>
                        <a:buChar char="–"/>
                        <a:tabLst/>
                        <a:defRPr/>
                      </a:pPr>
                      <a:r>
                        <a:rPr lang="x-none" sz="900" kern="1200" noProof="0">
                          <a:solidFill>
                            <a:schemeClr val="bg1"/>
                          </a:solidFill>
                          <a:latin typeface="+mn-lt"/>
                          <a:ea typeface="+mn-ea"/>
                          <a:cs typeface="+mn-cs"/>
                        </a:rPr>
                        <a:t>Considerar realizar esto de forma recurrente en el futuro (p. ej., al comienzo de cada año escolar en septiembre)</a:t>
                      </a:r>
                      <a:r>
                        <a:rPr lang="en-US" sz="900" kern="1200" noProof="0">
                          <a:solidFill>
                            <a:schemeClr val="bg1"/>
                          </a:solidFill>
                          <a:latin typeface="+mn-lt"/>
                          <a:ea typeface="+mn-ea"/>
                          <a:cs typeface="+mn-cs"/>
                        </a:rPr>
                        <a:t>.</a:t>
                      </a:r>
                      <a:endParaRPr lang="x-none" sz="900" kern="1200" noProof="0">
                        <a:solidFill>
                          <a:schemeClr val="bg1"/>
                        </a:solidFill>
                        <a:latin typeface="+mn-lt"/>
                        <a:ea typeface="+mn-ea"/>
                        <a:cs typeface="+mn-cs"/>
                      </a:endParaRPr>
                    </a:p>
                    <a:p>
                      <a:pPr marL="266400" marR="0" lvl="1" indent="-126000" algn="l" defTabSz="685434" rtl="0" eaLnBrk="1" fontAlgn="auto" latinLnBrk="0" hangingPunct="1">
                        <a:lnSpc>
                          <a:spcPct val="100000"/>
                        </a:lnSpc>
                        <a:spcBef>
                          <a:spcPts val="0"/>
                        </a:spcBef>
                        <a:spcAft>
                          <a:spcPts val="0"/>
                        </a:spcAft>
                        <a:buClrTx/>
                        <a:buSzPct val="75000"/>
                        <a:buFont typeface="Arial" panose="020B0604020202020204" pitchFamily="34" charset="0"/>
                        <a:buChar char="–"/>
                        <a:tabLst/>
                        <a:defRPr/>
                      </a:pPr>
                      <a:r>
                        <a:rPr lang="x-none" sz="900" kern="1200" noProof="0">
                          <a:solidFill>
                            <a:schemeClr val="bg1"/>
                          </a:solidFill>
                          <a:latin typeface="+mn-lt"/>
                          <a:ea typeface="+mn-ea"/>
                          <a:cs typeface="+mn-cs"/>
                        </a:rPr>
                        <a:t>Considerar enviar recordatorios periódicos (p. ej., trimestrales) a las escuelas</a:t>
                      </a:r>
                      <a:r>
                        <a:rPr lang="en-US" sz="900" kern="1200" noProof="0">
                          <a:solidFill>
                            <a:schemeClr val="bg1"/>
                          </a:solidFill>
                          <a:latin typeface="+mn-lt"/>
                          <a:ea typeface="+mn-ea"/>
                          <a:cs typeface="+mn-cs"/>
                        </a:rPr>
                        <a:t>.</a:t>
                      </a:r>
                      <a:endParaRPr lang="x-none" sz="900" kern="1200" noProof="0">
                        <a:solidFill>
                          <a:schemeClr val="bg1"/>
                        </a:solidFill>
                        <a:latin typeface="+mn-lt"/>
                        <a:ea typeface="+mn-ea"/>
                        <a:cs typeface="+mn-cs"/>
                      </a:endParaRPr>
                    </a:p>
                    <a:p>
                      <a:pPr marL="182880" marR="0" lvl="0" indent="-182880" algn="l" defTabSz="685434" rtl="0" eaLnBrk="1" fontAlgn="auto" latinLnBrk="0" hangingPunct="1">
                        <a:lnSpc>
                          <a:spcPct val="100000"/>
                        </a:lnSpc>
                        <a:spcBef>
                          <a:spcPts val="0"/>
                        </a:spcBef>
                        <a:spcAft>
                          <a:spcPts val="0"/>
                        </a:spcAft>
                        <a:buClrTx/>
                        <a:buSzTx/>
                        <a:buFont typeface="EYInterstate" panose="02000503020000020004" pitchFamily="2" charset="0"/>
                        <a:buChar char="•"/>
                        <a:tabLst/>
                        <a:defRPr/>
                      </a:pPr>
                      <a:r>
                        <a:rPr lang="x-none" sz="900" kern="1200" noProof="0">
                          <a:solidFill>
                            <a:schemeClr val="bg1"/>
                          </a:solidFill>
                          <a:latin typeface="+mn-lt"/>
                          <a:ea typeface="+mn-ea"/>
                          <a:cs typeface="+mn-cs"/>
                        </a:rPr>
                        <a:t>Recomendar una capacitación anual a los líderes escolares para que actualicen su conocimiento de las políticas:</a:t>
                      </a:r>
                    </a:p>
                    <a:p>
                      <a:pPr marL="266400" marR="0" lvl="1" indent="-126000" algn="l" defTabSz="685434" rtl="0" eaLnBrk="1" fontAlgn="auto" latinLnBrk="0" hangingPunct="1">
                        <a:lnSpc>
                          <a:spcPct val="100000"/>
                        </a:lnSpc>
                        <a:spcBef>
                          <a:spcPts val="0"/>
                        </a:spcBef>
                        <a:spcAft>
                          <a:spcPts val="0"/>
                        </a:spcAft>
                        <a:buClrTx/>
                        <a:buSzPct val="75000"/>
                        <a:buFont typeface="Arial" panose="020B0604020202020204" pitchFamily="34" charset="0"/>
                        <a:buChar char="–"/>
                        <a:tabLst/>
                        <a:defRPr/>
                      </a:pPr>
                      <a:r>
                        <a:rPr lang="x-none" sz="900" kern="1200" noProof="0">
                          <a:solidFill>
                            <a:schemeClr val="bg1"/>
                          </a:solidFill>
                          <a:latin typeface="+mn-lt"/>
                          <a:ea typeface="+mn-ea"/>
                          <a:cs typeface="+mn-cs"/>
                        </a:rPr>
                        <a:t>Requerir que el nuevo personal pertinente (p. ej., nuevos líderes escolares) asista en su primer año</a:t>
                      </a:r>
                      <a:r>
                        <a:rPr lang="en-US" sz="900" kern="1200" noProof="0">
                          <a:solidFill>
                            <a:schemeClr val="bg1"/>
                          </a:solidFill>
                          <a:latin typeface="+mn-lt"/>
                          <a:ea typeface="+mn-ea"/>
                          <a:cs typeface="+mn-cs"/>
                        </a:rPr>
                        <a:t>.</a:t>
                      </a:r>
                      <a:endParaRPr lang="x-none" sz="900" kern="1200" noProof="0">
                        <a:solidFill>
                          <a:schemeClr val="bg1"/>
                        </a:solidFill>
                        <a:latin typeface="+mn-lt"/>
                        <a:ea typeface="+mn-ea"/>
                        <a:cs typeface="+mn-cs"/>
                      </a:endParaRPr>
                    </a:p>
                    <a:p>
                      <a:pPr marL="266400" marR="0" lvl="1" indent="-126000" algn="l" defTabSz="685434" rtl="0" eaLnBrk="1" fontAlgn="auto" latinLnBrk="0" hangingPunct="1">
                        <a:lnSpc>
                          <a:spcPct val="100000"/>
                        </a:lnSpc>
                        <a:spcBef>
                          <a:spcPts val="0"/>
                        </a:spcBef>
                        <a:spcAft>
                          <a:spcPts val="0"/>
                        </a:spcAft>
                        <a:buClrTx/>
                        <a:buSzPct val="75000"/>
                        <a:buFont typeface="Arial" panose="020B0604020202020204" pitchFamily="34" charset="0"/>
                        <a:buChar char="–"/>
                        <a:tabLst/>
                        <a:defRPr/>
                      </a:pPr>
                      <a:r>
                        <a:rPr lang="x-none" sz="900" kern="1200" noProof="0">
                          <a:solidFill>
                            <a:schemeClr val="bg1"/>
                          </a:solidFill>
                          <a:latin typeface="+mn-lt"/>
                          <a:ea typeface="+mn-ea"/>
                          <a:cs typeface="+mn-cs"/>
                        </a:rPr>
                        <a:t>Requerir que todo el personal pertinente asista si ha habido cambios importantes en la política</a:t>
                      </a:r>
                      <a:r>
                        <a:rPr lang="en-US" sz="900" kern="1200" noProof="0">
                          <a:solidFill>
                            <a:schemeClr val="bg1"/>
                          </a:solidFill>
                          <a:latin typeface="+mn-lt"/>
                          <a:ea typeface="+mn-ea"/>
                          <a:cs typeface="+mn-cs"/>
                        </a:rPr>
                        <a:t>.</a:t>
                      </a:r>
                      <a:endParaRPr lang="x-none" sz="900" kern="1200" noProof="0">
                        <a:solidFill>
                          <a:schemeClr val="bg1"/>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709152">
                <a:tc>
                  <a:txBody>
                    <a:bodyPr/>
                    <a:lstStyle/>
                    <a:p>
                      <a:pPr marL="0" indent="-126000" algn="l">
                        <a:buClr>
                          <a:srgbClr val="1A9AFA"/>
                        </a:buClr>
                        <a:buSzPct val="75000"/>
                        <a:buFontTx/>
                        <a:buNone/>
                      </a:pPr>
                      <a:r>
                        <a:rPr lang="x-none" sz="900" b="1">
                          <a:solidFill>
                            <a:schemeClr val="bg1"/>
                          </a:solidFill>
                          <a:latin typeface="+mn-lt"/>
                        </a:rPr>
                        <a:t>Herramientas y sistemas: </a:t>
                      </a:r>
                      <a:r>
                        <a:rPr lang="x-none" sz="900" i="1" kern="1200">
                          <a:solidFill>
                            <a:schemeClr val="bg2"/>
                          </a:solidFill>
                          <a:latin typeface="+mn-lt"/>
                          <a:ea typeface="+mn-ea"/>
                          <a:cs typeface="+mn-cs"/>
                        </a:rPr>
                        <a:t>¿</a:t>
                      </a:r>
                      <a:r>
                        <a:rPr lang="en-US" sz="900" i="1" kern="1200">
                          <a:solidFill>
                            <a:schemeClr val="bg2"/>
                          </a:solidFill>
                          <a:latin typeface="+mn-lt"/>
                          <a:ea typeface="+mn-ea"/>
                          <a:cs typeface="+mn-cs"/>
                        </a:rPr>
                        <a:t>l</a:t>
                      </a:r>
                      <a:r>
                        <a:rPr lang="x-none" sz="900" i="1" kern="1200">
                          <a:solidFill>
                            <a:schemeClr val="bg2"/>
                          </a:solidFill>
                          <a:latin typeface="+mn-lt"/>
                          <a:ea typeface="+mn-ea"/>
                          <a:cs typeface="+mn-cs"/>
                        </a:rPr>
                        <a:t>os participantes clave tienen las herramientas adecuadas para ayudarlos a ejecutar sus responsabilidades?</a:t>
                      </a:r>
                      <a:endParaRPr lang="en-US" sz="900" b="1">
                        <a:solidFill>
                          <a:schemeClr val="bg1"/>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2E2E38"/>
                          </a:solidFill>
                          <a:latin typeface="+mn-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buClrTx/>
                        <a:buSzPct val="75000"/>
                        <a:buFont typeface="Wingdings 3" panose="05040102010807070707" pitchFamily="18" charset="2"/>
                        <a:buChar char=""/>
                      </a:pPr>
                      <a:r>
                        <a:rPr lang="x-none" sz="900" b="0">
                          <a:solidFill>
                            <a:srgbClr val="2E2E38"/>
                          </a:solidFill>
                          <a:latin typeface="+mn-lt"/>
                        </a:rPr>
                        <a:t>Las escuelas no tienen herramientas uniformes para documentar y retener la información sobre las </a:t>
                      </a:r>
                      <a:r>
                        <a:rPr lang="en-US" sz="900" b="0" err="1">
                          <a:solidFill>
                            <a:srgbClr val="2E2E38"/>
                          </a:solidFill>
                          <a:latin typeface="+mn-lt"/>
                        </a:rPr>
                        <a:t>restricciones</a:t>
                      </a:r>
                      <a:r>
                        <a:rPr lang="x-none" sz="900" b="0">
                          <a:solidFill>
                            <a:srgbClr val="2E2E38"/>
                          </a:solidFill>
                          <a:latin typeface="+mn-lt"/>
                        </a:rPr>
                        <a:t> antes de generar los informes. Algunas escuelas han optado </a:t>
                      </a:r>
                      <a:br>
                        <a:rPr lang="en-US" sz="900" b="0">
                          <a:solidFill>
                            <a:srgbClr val="2E2E38"/>
                          </a:solidFill>
                          <a:latin typeface="+mn-lt"/>
                        </a:rPr>
                      </a:br>
                      <a:r>
                        <a:rPr lang="x-none" sz="900" b="0">
                          <a:solidFill>
                            <a:srgbClr val="2E2E38"/>
                          </a:solidFill>
                          <a:latin typeface="+mn-lt"/>
                        </a:rPr>
                        <a:t>por crear sus propias herramientas, que a menudo contienen información similar, pero no son uniformes en todo el distrito</a:t>
                      </a:r>
                      <a:r>
                        <a:rPr lang="en-US" sz="900" b="0">
                          <a:solidFill>
                            <a:srgbClr val="2E2E38"/>
                          </a:solidFill>
                          <a:latin typeface="+mn-lt"/>
                        </a:rPr>
                        <a:t>.</a:t>
                      </a:r>
                      <a:endParaRPr lang="x-none"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n-lt"/>
                        </a:rPr>
                        <a:t>Restablecer el requisito a nivel escolar de usar Aspen para registrar información relacionada con una </a:t>
                      </a:r>
                      <a:r>
                        <a:rPr lang="en-US" sz="900" b="0" err="1">
                          <a:solidFill>
                            <a:srgbClr val="2E2E38"/>
                          </a:solidFill>
                          <a:latin typeface="+mn-lt"/>
                        </a:rPr>
                        <a:t>restricción</a:t>
                      </a:r>
                      <a:r>
                        <a:rPr lang="x-none" sz="900" b="0">
                          <a:solidFill>
                            <a:srgbClr val="2E2E38"/>
                          </a:solidFill>
                          <a:latin typeface="+mn-lt"/>
                        </a:rPr>
                        <a:t> antes de enviarla al Portal </a:t>
                      </a:r>
                      <a:br>
                        <a:rPr lang="en-US" sz="900" b="0">
                          <a:solidFill>
                            <a:srgbClr val="2E2E38"/>
                          </a:solidFill>
                          <a:latin typeface="+mn-lt"/>
                        </a:rPr>
                      </a:br>
                      <a:r>
                        <a:rPr lang="x-none" sz="900" b="0">
                          <a:solidFill>
                            <a:srgbClr val="2E2E38"/>
                          </a:solidFill>
                          <a:latin typeface="+mn-lt"/>
                        </a:rPr>
                        <a:t>de seguridad del DESE</a:t>
                      </a:r>
                      <a:r>
                        <a:rPr lang="en-US" sz="900" b="0">
                          <a:solidFill>
                            <a:srgbClr val="2E2E38"/>
                          </a:solidFill>
                          <a:latin typeface="+mn-lt"/>
                        </a:rPr>
                        <a:t>.</a:t>
                      </a:r>
                      <a:endParaRPr lang="x-none"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709152">
                <a:tc>
                  <a:txBody>
                    <a:bodyPr/>
                    <a:lstStyle/>
                    <a:p>
                      <a:pPr marL="0" indent="-126000" algn="l">
                        <a:buClr>
                          <a:srgbClr val="1A9AFA"/>
                        </a:buClr>
                        <a:buSzPct val="75000"/>
                        <a:buFontTx/>
                        <a:buNone/>
                      </a:pPr>
                      <a:r>
                        <a:rPr lang="x-none" sz="900" b="1">
                          <a:solidFill>
                            <a:schemeClr val="bg1"/>
                          </a:solidFill>
                          <a:latin typeface="+mn-lt"/>
                        </a:rPr>
                        <a:t>Supervisión y seguimiento: </a:t>
                      </a:r>
                      <a:r>
                        <a:rPr lang="x-none" sz="900" i="1" kern="1200">
                          <a:solidFill>
                            <a:schemeClr val="bg2"/>
                          </a:solidFill>
                          <a:latin typeface="+mn-lt"/>
                          <a:ea typeface="+mn-ea"/>
                          <a:cs typeface="+mn-cs"/>
                        </a:rPr>
                        <a:t>¿</a:t>
                      </a:r>
                      <a:r>
                        <a:rPr lang="en-US" sz="900" i="1" kern="1200">
                          <a:solidFill>
                            <a:schemeClr val="bg2"/>
                          </a:solidFill>
                          <a:latin typeface="+mn-lt"/>
                          <a:ea typeface="+mn-ea"/>
                          <a:cs typeface="+mn-cs"/>
                        </a:rPr>
                        <a:t>e</a:t>
                      </a:r>
                      <a:r>
                        <a:rPr lang="x-none" sz="900" i="1" kern="1200">
                          <a:solidFill>
                            <a:schemeClr val="bg2"/>
                          </a:solidFill>
                          <a:latin typeface="+mn-lt"/>
                          <a:ea typeface="+mn-ea"/>
                          <a:cs typeface="+mn-cs"/>
                        </a:rPr>
                        <a:t>xiste una supervisión adecuada del proceso, p. </a:t>
                      </a:r>
                      <a:br>
                        <a:rPr lang="en-US" sz="900" i="1" kern="1200">
                          <a:solidFill>
                            <a:schemeClr val="bg2"/>
                          </a:solidFill>
                          <a:latin typeface="+mn-lt"/>
                          <a:ea typeface="+mn-ea"/>
                          <a:cs typeface="+mn-cs"/>
                        </a:rPr>
                      </a:br>
                      <a:r>
                        <a:rPr lang="x-none" sz="900" i="1" kern="1200">
                          <a:solidFill>
                            <a:schemeClr val="bg2"/>
                          </a:solidFill>
                          <a:latin typeface="+mn-lt"/>
                          <a:ea typeface="+mn-ea"/>
                          <a:cs typeface="+mn-cs"/>
                        </a:rPr>
                        <a:t>ej., validación de datos/documentación integrada en el proceso?</a:t>
                      </a:r>
                      <a:endParaRPr lang="en-US" sz="900" b="1">
                        <a:solidFill>
                          <a:schemeClr val="bg1"/>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FFFFFF"/>
                          </a:solidFill>
                          <a:latin typeface="+mn-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n-lt"/>
                        </a:rPr>
                        <a:t>Existen oportunidades para realizar una supervisión y un seguimiento más formalizados por parte de la oficina central de las BPS, incluidas las verificaciones formales de la integridad y la precisión de los datos</a:t>
                      </a:r>
                      <a:r>
                        <a:rPr lang="en-US" sz="900" b="0">
                          <a:solidFill>
                            <a:srgbClr val="2E2E38"/>
                          </a:solidFill>
                          <a:latin typeface="+mn-lt"/>
                        </a:rPr>
                        <a:t>.</a:t>
                      </a:r>
                      <a:endParaRPr lang="x-none"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900" kern="1200">
                          <a:solidFill>
                            <a:schemeClr val="bg1"/>
                          </a:solidFill>
                          <a:latin typeface="+mn-lt"/>
                          <a:ea typeface="+mn-ea"/>
                          <a:cs typeface="+mn-cs"/>
                        </a:rPr>
                        <a:t>Requerir que todos los líderes escolares certifiquen la precisión de sus datos sobre </a:t>
                      </a:r>
                      <a:r>
                        <a:rPr lang="en-US" sz="900" kern="1200" err="1">
                          <a:solidFill>
                            <a:schemeClr val="bg1"/>
                          </a:solidFill>
                          <a:latin typeface="+mn-lt"/>
                          <a:ea typeface="+mn-ea"/>
                          <a:cs typeface="+mn-cs"/>
                        </a:rPr>
                        <a:t>restricciones</a:t>
                      </a:r>
                      <a:r>
                        <a:rPr lang="x-none" sz="900" kern="1200">
                          <a:solidFill>
                            <a:schemeClr val="bg1"/>
                          </a:solidFill>
                          <a:latin typeface="+mn-lt"/>
                          <a:ea typeface="+mn-ea"/>
                          <a:cs typeface="+mn-cs"/>
                        </a:rPr>
                        <a:t> a nivel escolar al final del año escolar</a:t>
                      </a:r>
                      <a:r>
                        <a:rPr lang="en-US" sz="900" kern="1200">
                          <a:solidFill>
                            <a:schemeClr val="bg1"/>
                          </a:solidFill>
                          <a:latin typeface="+mn-lt"/>
                          <a:ea typeface="+mn-ea"/>
                          <a:cs typeface="+mn-cs"/>
                        </a:rPr>
                        <a:t>.</a:t>
                      </a:r>
                      <a:endParaRPr lang="x-none" sz="900" kern="1200">
                        <a:solidFill>
                          <a:schemeClr val="bg1"/>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1276473">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900" b="1">
                          <a:solidFill>
                            <a:schemeClr val="bg1"/>
                          </a:solidFill>
                          <a:latin typeface="+mn-lt"/>
                        </a:rPr>
                        <a:t>Integridad y precisión de los datos: </a:t>
                      </a:r>
                      <a:r>
                        <a:rPr lang="x-none" sz="900" b="0" i="1" kern="1200">
                          <a:solidFill>
                            <a:srgbClr val="2E2E38"/>
                          </a:solidFill>
                          <a:latin typeface="+mn-lt"/>
                          <a:ea typeface="+mn-ea"/>
                          <a:cs typeface="+mn-cs"/>
                        </a:rPr>
                        <a:t>¿</a:t>
                      </a:r>
                      <a:r>
                        <a:rPr lang="en-US" sz="900" b="0" i="1" kern="1200">
                          <a:solidFill>
                            <a:srgbClr val="2E2E38"/>
                          </a:solidFill>
                          <a:latin typeface="+mn-lt"/>
                          <a:ea typeface="+mn-ea"/>
                          <a:cs typeface="+mn-cs"/>
                        </a:rPr>
                        <a:t>l</a:t>
                      </a:r>
                      <a:r>
                        <a:rPr lang="x-none" sz="900" b="0" i="1" kern="1200">
                          <a:solidFill>
                            <a:srgbClr val="2E2E38"/>
                          </a:solidFill>
                          <a:latin typeface="+mn-lt"/>
                          <a:ea typeface="+mn-ea"/>
                          <a:cs typeface="+mn-cs"/>
                        </a:rPr>
                        <a:t>os datos que se informan son completos </a:t>
                      </a:r>
                      <a:br>
                        <a:rPr lang="en-US" sz="900" b="0" i="1" kern="1200">
                          <a:solidFill>
                            <a:srgbClr val="2E2E38"/>
                          </a:solidFill>
                          <a:latin typeface="+mn-lt"/>
                          <a:ea typeface="+mn-ea"/>
                          <a:cs typeface="+mn-cs"/>
                        </a:rPr>
                      </a:br>
                      <a:r>
                        <a:rPr lang="x-none" sz="900" b="0" i="1" kern="1200">
                          <a:solidFill>
                            <a:srgbClr val="2E2E38"/>
                          </a:solidFill>
                          <a:latin typeface="+mn-lt"/>
                          <a:ea typeface="+mn-ea"/>
                          <a:cs typeface="+mn-cs"/>
                        </a:rPr>
                        <a:t>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900" b="0">
                          <a:solidFill>
                            <a:srgbClr val="FFFFFF"/>
                          </a:solidFill>
                          <a:latin typeface="+mn-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indent="0" algn="l">
                        <a:buClrTx/>
                        <a:buSzPct val="75000"/>
                        <a:buFont typeface="Wingdings 3" panose="05040102010807070707" pitchFamily="18" charset="2"/>
                        <a:buNone/>
                      </a:pPr>
                      <a:r>
                        <a:rPr lang="x-none" sz="900" b="1">
                          <a:solidFill>
                            <a:srgbClr val="2E2E38"/>
                          </a:solidFill>
                          <a:latin typeface="+mn-lt"/>
                        </a:rPr>
                        <a:t>Integridad</a:t>
                      </a:r>
                      <a:r>
                        <a:rPr lang="x-none" sz="900" b="0">
                          <a:solidFill>
                            <a:srgbClr val="2E2E38"/>
                          </a:solidFill>
                          <a:latin typeface="+mn-lt"/>
                        </a:rPr>
                        <a:t>: </a:t>
                      </a:r>
                    </a:p>
                    <a:p>
                      <a:pPr marL="126000" indent="-126000" algn="l">
                        <a:buClrTx/>
                        <a:buSzPct val="75000"/>
                        <a:buFont typeface="Wingdings 3" panose="05040102010807070707" pitchFamily="18" charset="2"/>
                        <a:buChar char=""/>
                      </a:pPr>
                      <a:r>
                        <a:rPr lang="x-none" sz="850" b="0">
                          <a:solidFill>
                            <a:srgbClr val="2E2E38"/>
                          </a:solidFill>
                          <a:latin typeface="+mn-lt"/>
                        </a:rPr>
                        <a:t>Los datos presentados por las escuelas al DESE a través del Portal del DESE están incompletos. Por ejemplo, EY identificó 89 </a:t>
                      </a:r>
                      <a:r>
                        <a:rPr lang="en-US" sz="850" b="0" err="1">
                          <a:solidFill>
                            <a:srgbClr val="2E2E38"/>
                          </a:solidFill>
                          <a:latin typeface="+mn-lt"/>
                        </a:rPr>
                        <a:t>restricciones</a:t>
                      </a:r>
                      <a:r>
                        <a:rPr lang="x-none" sz="850" b="0">
                          <a:solidFill>
                            <a:srgbClr val="2E2E38"/>
                          </a:solidFill>
                          <a:latin typeface="+mn-lt"/>
                        </a:rPr>
                        <a:t> en Aspen que no se ingresaron en el Portal del</a:t>
                      </a:r>
                      <a:r>
                        <a:rPr lang="en-US" sz="850" b="0">
                          <a:solidFill>
                            <a:srgbClr val="2E2E38"/>
                          </a:solidFill>
                          <a:latin typeface="+mn-lt"/>
                        </a:rPr>
                        <a:t> </a:t>
                      </a:r>
                      <a:r>
                        <a:rPr lang="x-none" sz="850" b="0">
                          <a:solidFill>
                            <a:srgbClr val="2E2E38"/>
                          </a:solidFill>
                          <a:latin typeface="+mn-lt"/>
                        </a:rPr>
                        <a:t>DESE.</a:t>
                      </a:r>
                    </a:p>
                    <a:p>
                      <a:pPr marL="0" indent="0" algn="l">
                        <a:buClrTx/>
                        <a:buSzPct val="75000"/>
                        <a:buFont typeface="Wingdings 3" panose="05040102010807070707" pitchFamily="18" charset="2"/>
                        <a:buNone/>
                      </a:pPr>
                      <a:r>
                        <a:rPr lang="x-none" sz="900" b="1">
                          <a:solidFill>
                            <a:srgbClr val="2E2E38"/>
                          </a:solidFill>
                          <a:latin typeface="+mn-lt"/>
                        </a:rPr>
                        <a:t>Precisión</a:t>
                      </a:r>
                      <a:r>
                        <a:rPr lang="x-none" sz="900" b="0">
                          <a:solidFill>
                            <a:srgbClr val="2E2E38"/>
                          </a:solidFill>
                          <a:latin typeface="+mn-lt"/>
                        </a:rPr>
                        <a:t>: </a:t>
                      </a:r>
                    </a:p>
                    <a:p>
                      <a:pPr marL="126000" indent="-126000" algn="l">
                        <a:buClrTx/>
                        <a:buSzPct val="75000"/>
                        <a:buFont typeface="Wingdings 3" panose="05040102010807070707" pitchFamily="18" charset="2"/>
                        <a:buChar char=""/>
                      </a:pPr>
                      <a:r>
                        <a:rPr lang="x-none" sz="900" b="0">
                          <a:solidFill>
                            <a:srgbClr val="2E2E38"/>
                          </a:solidFill>
                          <a:latin typeface="+mn-lt"/>
                        </a:rPr>
                        <a:t>Si bien EY identificó algunos errores relacionados con la entrada de datos, los datos sobre </a:t>
                      </a:r>
                      <a:r>
                        <a:rPr lang="en-US" sz="900" b="0" err="1">
                          <a:solidFill>
                            <a:srgbClr val="2E2E38"/>
                          </a:solidFill>
                          <a:latin typeface="+mn-lt"/>
                        </a:rPr>
                        <a:t>restricciones</a:t>
                      </a:r>
                      <a:r>
                        <a:rPr lang="x-none" sz="900" b="0">
                          <a:solidFill>
                            <a:srgbClr val="2E2E38"/>
                          </a:solidFill>
                          <a:latin typeface="+mn-lt"/>
                        </a:rPr>
                        <a:t> informados al DESE generalmente parecen ser precisos con base en la documentación recibida</a:t>
                      </a:r>
                      <a:r>
                        <a:rPr lang="en-US" sz="900" b="0">
                          <a:solidFill>
                            <a:srgbClr val="2E2E38"/>
                          </a:solidFill>
                          <a:latin typeface="+mn-lt"/>
                        </a:rPr>
                        <a:t>.</a:t>
                      </a:r>
                      <a:endParaRPr lang="x-none"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900" b="0">
                          <a:solidFill>
                            <a:srgbClr val="2E2E38"/>
                          </a:solidFill>
                          <a:latin typeface="+mn-lt"/>
                        </a:rPr>
                        <a:t>Formalizar un proceso periódico de revisión de la oficina central de las BPS, como una verificación trimestral de la precisión y la integridad de los datos, cotejando los datos de Aspen y el Portal de seguridad del DESE</a:t>
                      </a:r>
                      <a:r>
                        <a:rPr lang="en-US" sz="900" b="0">
                          <a:solidFill>
                            <a:srgbClr val="2E2E38"/>
                          </a:solidFill>
                          <a:latin typeface="+mn-lt"/>
                        </a:rPr>
                        <a:t>.</a:t>
                      </a:r>
                      <a:endParaRPr lang="x-none" sz="9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12" name="TextBox 11">
            <a:extLst>
              <a:ext uri="{FF2B5EF4-FFF2-40B4-BE49-F238E27FC236}">
                <a16:creationId xmlns:a16="http://schemas.microsoft.com/office/drawing/2014/main" id="{ED57899B-D2C2-4015-AAA7-E9873DC817B0}"/>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ea typeface="Calibri" panose="020F0502020204030204" pitchFamily="34" charset="0"/>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ea typeface="Calibri" panose="020F0502020204030204" pitchFamily="34" charset="0"/>
              </a:rPr>
            </a:br>
            <a:r>
              <a:rPr kumimoji="0" lang="x-none" sz="1000" b="0" i="1" u="none" strike="noStrike" kern="0" cap="none" spc="0" normalizeH="0" baseline="0" noProof="0">
                <a:ln>
                  <a:noFill/>
                </a:ln>
                <a:solidFill>
                  <a:srgbClr val="2E2E38"/>
                </a:solidFill>
                <a:effectLst/>
                <a:uLnTx/>
                <a:uFillTx/>
                <a:ea typeface="Calibri" panose="020F0502020204030204" pitchFamily="34" charset="0"/>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limitaciones</a:t>
            </a:r>
            <a:r>
              <a:rPr kumimoji="0" lang="en-US" sz="1000" b="0" i="1" u="none" strike="noStrike" kern="0" cap="none" spc="0" normalizeH="0" baseline="0" noProof="0">
                <a:ln>
                  <a:noFill/>
                </a:ln>
                <a:solidFill>
                  <a:srgbClr val="2E2E38"/>
                </a:solidFill>
                <a:effectLst/>
                <a:uLnTx/>
                <a:uFillTx/>
                <a:ea typeface="Calibri" panose="020F0502020204030204" pitchFamily="34" charset="0"/>
              </a:rPr>
              <a:t> y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restricciones</a:t>
            </a:r>
            <a:r>
              <a:rPr kumimoji="0" lang="x-none" sz="1000" b="0" i="1" u="none" strike="noStrike" kern="0" cap="none" spc="0" normalizeH="0" baseline="0" noProof="0">
                <a:ln>
                  <a:noFill/>
                </a:ln>
                <a:solidFill>
                  <a:srgbClr val="2E2E38"/>
                </a:solidFill>
                <a:effectLst/>
                <a:uLnTx/>
                <a:uFillTx/>
                <a:ea typeface="Calibri" panose="020F0502020204030204" pitchFamily="34" charset="0"/>
              </a:rPr>
              <a:t> en la página 2</a:t>
            </a:r>
            <a:r>
              <a:rPr kumimoji="0" lang="en-US" sz="1000" b="0" i="1" u="none" strike="noStrike" kern="0" cap="none" spc="0" normalizeH="0" baseline="0" noProof="0">
                <a:ln>
                  <a:noFill/>
                </a:ln>
                <a:solidFill>
                  <a:srgbClr val="2E2E38"/>
                </a:solidFill>
                <a:effectLst/>
                <a:uLnTx/>
                <a:uFillTx/>
                <a:ea typeface="Calibri" panose="020F0502020204030204" pitchFamily="34" charset="0"/>
              </a:rPr>
              <a:t>.</a:t>
            </a:r>
            <a:endParaRPr kumimoji="0" lang="en-IN" sz="1000" b="0" i="0" u="none" strike="noStrike" kern="0" cap="none" spc="0" normalizeH="0" baseline="0" noProof="0">
              <a:ln>
                <a:noFill/>
              </a:ln>
              <a:solidFill>
                <a:srgbClr val="2E2E38"/>
              </a:solidFill>
              <a:effectLst/>
              <a:uLnTx/>
              <a:uFillTx/>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48</a:t>
            </a:fld>
            <a:endParaRPr/>
          </a:p>
        </p:txBody>
      </p:sp>
    </p:spTree>
    <p:extLst>
      <p:ext uri="{BB962C8B-B14F-4D97-AF65-F5344CB8AC3E}">
        <p14:creationId xmlns:p14="http://schemas.microsoft.com/office/powerpoint/2010/main" val="15784639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12719C95-FA0C-4651-858B-3A3CAF32EFBC}"/>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35982584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19" name="think-cell Slide" r:id="rId13" imgW="415" imgH="416" progId="TCLayout.ActiveDocument.1">
                  <p:embed/>
                </p:oleObj>
              </mc:Choice>
              <mc:Fallback>
                <p:oleObj name="think-cell Slide" r:id="rId13" imgW="415" imgH="416" progId="TCLayout.ActiveDocument.1">
                  <p:embed/>
                  <p:pic>
                    <p:nvPicPr>
                      <p:cNvPr id="8" name="Object 7" hidden="1">
                        <a:extLst>
                          <a:ext uri="{FF2B5EF4-FFF2-40B4-BE49-F238E27FC236}">
                            <a16:creationId xmlns:a16="http://schemas.microsoft.com/office/drawing/2014/main" id="{12719C95-FA0C-4651-858B-3A3CAF32EFBC}"/>
                          </a:ext>
                          <a:ext uri="{C183D7F6-B498-43B3-948B-1728B52AA6E4}">
                            <adec:decorative xmlns:adec="http://schemas.microsoft.com/office/drawing/2017/decorative" val="1"/>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AE4354E-2313-45E9-8577-E7BE4D9D07EC}"/>
              </a:ext>
              <a:ext uri="{C183D7F6-B498-43B3-948B-1728B52AA6E4}">
                <adec:decorative xmlns:adec="http://schemas.microsoft.com/office/drawing/2017/decorative" val="0"/>
              </a:ext>
            </a:extLst>
          </p:cNvPr>
          <p:cNvSpPr>
            <a:spLocks noGrp="1"/>
          </p:cNvSpPr>
          <p:nvPr>
            <p:ph type="title"/>
          </p:nvPr>
        </p:nvSpPr>
        <p:spPr>
          <a:xfrm>
            <a:off x="609919" y="260333"/>
            <a:ext cx="10978515" cy="590400"/>
          </a:xfrm>
        </p:spPr>
        <p:txBody>
          <a:bodyPr vert="horz"/>
          <a:lstStyle/>
          <a:p>
            <a:pPr>
              <a:lnSpc>
                <a:spcPct val="80000"/>
              </a:lnSpc>
            </a:pPr>
            <a:r>
              <a:rPr lang="x-none"/>
              <a:t>Observaciones detalladas de dominio y oportunidades</a:t>
            </a:r>
            <a:br>
              <a:rPr/>
            </a:br>
            <a:r>
              <a:rPr lang="x-none" sz="1400"/>
              <a:t>Los informes sobre el funcionamiento puntual del autobús matutino de BPS han sido en su mayoría precisos; sin embargo, los datos anteriores están incompletos</a:t>
            </a:r>
            <a:endParaRPr lang="en-IN" sz="1400">
              <a:solidFill>
                <a:srgbClr val="FF0000"/>
              </a:solidFill>
            </a:endParaRPr>
          </a:p>
        </p:txBody>
      </p:sp>
      <p:sp>
        <p:nvSpPr>
          <p:cNvPr id="34" name="Rectangle 33">
            <a:extLst>
              <a:ext uri="{FF2B5EF4-FFF2-40B4-BE49-F238E27FC236}">
                <a16:creationId xmlns:a16="http://schemas.microsoft.com/office/drawing/2014/main" id="{974E317A-5820-4421-8ABF-9C2042C0584E}"/>
              </a:ext>
              <a:ext uri="{C183D7F6-B498-43B3-948B-1728B52AA6E4}">
                <adec:decorative xmlns:adec="http://schemas.microsoft.com/office/drawing/2017/decorative" val="0"/>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a:t>
            </a:r>
            <a:br>
              <a:rPr kumimoji="0" lang="en-US" sz="1200" b="1" i="0" u="none" strike="noStrike" kern="1200" cap="none" spc="0" normalizeH="0" baseline="0" noProof="0">
                <a:ln>
                  <a:noFill/>
                </a:ln>
                <a:solidFill>
                  <a:srgbClr val="FFFFFF"/>
                </a:solidFill>
                <a:effectLst/>
                <a:uLnTx/>
                <a:uFillTx/>
                <a:latin typeface="EYInterstate Light"/>
                <a:ea typeface="+mn-ea"/>
                <a:cs typeface="+mn-cs"/>
              </a:rPr>
            </a:br>
            <a:r>
              <a:rPr kumimoji="0" lang="x-none" sz="1200" b="1" i="0" u="none" strike="noStrike" kern="1200" cap="none" spc="0" normalizeH="0" baseline="0" noProof="0">
                <a:ln>
                  <a:noFill/>
                </a:ln>
                <a:solidFill>
                  <a:srgbClr val="FFFFFF"/>
                </a:solidFill>
                <a:effectLst/>
                <a:uLnTx/>
                <a:uFillTx/>
                <a:latin typeface="EYInterstate Light"/>
                <a:ea typeface="+mn-ea"/>
                <a:cs typeface="+mn-cs"/>
              </a:rPr>
              <a:t>del autobús matutino</a:t>
            </a:r>
          </a:p>
        </p:txBody>
      </p:sp>
      <p:sp>
        <p:nvSpPr>
          <p:cNvPr id="20" name="Arrow: Left-Right 19">
            <a:extLst>
              <a:ext uri="{FF2B5EF4-FFF2-40B4-BE49-F238E27FC236}">
                <a16:creationId xmlns:a16="http://schemas.microsoft.com/office/drawing/2014/main" id="{398F80E8-1AD6-4F5C-8EC1-883516E67355}"/>
              </a:ext>
              <a:ext uri="{C183D7F6-B498-43B3-948B-1728B52AA6E4}">
                <adec:decorative xmlns:adec="http://schemas.microsoft.com/office/drawing/2017/decorative" val="0"/>
              </a:ext>
            </a:extLst>
          </p:cNvPr>
          <p:cNvSpPr/>
          <p:nvPr/>
        </p:nvSpPr>
        <p:spPr>
          <a:xfrm>
            <a:off x="1091954" y="1215197"/>
            <a:ext cx="3721594" cy="379012"/>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del funcionamiento puntual (OTP) del autobús matutino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594209"/>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7" name="Content Placeholder 2">
            <a:extLst>
              <a:ext uri="{FF2B5EF4-FFF2-40B4-BE49-F238E27FC236}">
                <a16:creationId xmlns:a16="http://schemas.microsoft.com/office/drawing/2014/main" id="{D95C20A5-EE3A-49AE-B1F6-E5C6E74045F9}"/>
              </a:ext>
              <a:ext uri="{C183D7F6-B498-43B3-948B-1728B52AA6E4}">
                <adec:decorative xmlns:adec="http://schemas.microsoft.com/office/drawing/2017/decorative" val="0"/>
              </a:ext>
            </a:extLst>
          </p:cNvPr>
          <p:cNvSpPr txBox="1">
            <a:spLocks/>
          </p:cNvSpPr>
          <p:nvPr/>
        </p:nvSpPr>
        <p:spPr>
          <a:xfrm>
            <a:off x="764476" y="1652408"/>
            <a:ext cx="4464908" cy="276919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850" b="1" i="0" u="none" strike="noStrike" kern="1200" cap="none" spc="0" normalizeH="0" baseline="0" noProof="0" dirty="0">
                <a:ln>
                  <a:noFill/>
                </a:ln>
                <a:solidFill>
                  <a:srgbClr val="2E2E38"/>
                </a:solidFill>
                <a:effectLst/>
                <a:uLnTx/>
                <a:uFillTx/>
              </a:rPr>
              <a:t>Antecedentes:</a:t>
            </a:r>
            <a:endParaRPr kumimoji="0" lang="en-US" sz="850" b="0" i="0" u="none" strike="noStrike" kern="1200" cap="none" spc="0" normalizeH="0" baseline="0" noProof="0" dirty="0">
              <a:ln>
                <a:noFill/>
              </a:ln>
              <a:solidFill>
                <a:srgbClr val="2E2E38"/>
              </a:solidFill>
              <a:effectLst/>
              <a:uLnTx/>
              <a:uFillTx/>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Según la distancia a la que vivan de la escuela, su grado y cualquier servicio especial recibido, a los estudiantes de BPS se les puede asignar un autobús escolar para el transporte hacia y desde la escuela</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BPS usa una combinación de entradas manuales y sistemas de datos automatizados para asignar los autobuses a los estudiantes y hacer un seguimiento de si los autobuses llegan a la escuela a tiempo</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266400" marR="0" lvl="1" indent="-126000" algn="l" defTabSz="914400" rtl="0" eaLnBrk="1" fontAlgn="auto" latinLnBrk="0" hangingPunct="1">
              <a:lnSpc>
                <a:spcPct val="100000"/>
              </a:lnSpc>
              <a:spcBef>
                <a:spcPts val="100"/>
              </a:spcBef>
              <a:spcAft>
                <a:spcPts val="100"/>
              </a:spcAft>
              <a:buClrTx/>
              <a:buSzPct val="75000"/>
              <a:buFont typeface="Arial" panose="020B0604020202020204" pitchFamily="34" charset="0"/>
              <a:buChar char="–"/>
              <a:tabLst/>
              <a:defRPr/>
            </a:pPr>
            <a:r>
              <a:rPr kumimoji="0" lang="x-none" sz="850" b="0" i="0" u="none" strike="noStrike" kern="1200" cap="none" spc="0" normalizeH="0" baseline="0" noProof="0" dirty="0">
                <a:ln>
                  <a:noFill/>
                </a:ln>
                <a:solidFill>
                  <a:srgbClr val="2E2E38"/>
                </a:solidFill>
                <a:effectLst/>
                <a:uLnTx/>
                <a:uFillTx/>
              </a:rPr>
              <a:t>Los datos de los estudiantes se extraen manualmente de Aspen y se importan a Versatrans Routing and Planning, con una verificación manual de los estudiantes con discapacidades mediante un informe de EdPlan; las rutas del autobús se planifican semanalmente</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266400" marR="0" lvl="1" indent="-126000" algn="l" defTabSz="914400" rtl="0" eaLnBrk="1" fontAlgn="auto" latinLnBrk="0" hangingPunct="1">
              <a:lnSpc>
                <a:spcPct val="100000"/>
              </a:lnSpc>
              <a:spcBef>
                <a:spcPts val="100"/>
              </a:spcBef>
              <a:spcAft>
                <a:spcPts val="100"/>
              </a:spcAft>
              <a:buClrTx/>
              <a:buSzPct val="75000"/>
              <a:buFont typeface="Arial" panose="020B0604020202020204" pitchFamily="34" charset="0"/>
              <a:buChar char="–"/>
              <a:tabLst/>
              <a:defRPr/>
            </a:pPr>
            <a:r>
              <a:rPr kumimoji="0" lang="x-none" sz="850" b="0" i="0" u="none" strike="noStrike" kern="1200" cap="none" spc="0" normalizeH="0" baseline="0" noProof="0" dirty="0">
                <a:ln>
                  <a:noFill/>
                </a:ln>
                <a:solidFill>
                  <a:srgbClr val="2E2E38"/>
                </a:solidFill>
                <a:effectLst/>
                <a:uLnTx/>
                <a:uFillTx/>
              </a:rPr>
              <a:t>Cada autobús tiene una unidad de GPS que informa los datos de ubicación a la base de datos de Zonar, que luego se traduce a la herramienta Versatrans OnScreen que se usa para determinar los eventos de llegada de autobuses mediante coordenadas</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266400" marR="0" lvl="1" indent="-126000" algn="l" defTabSz="914400" rtl="0" eaLnBrk="1" fontAlgn="auto" latinLnBrk="0" hangingPunct="1">
              <a:lnSpc>
                <a:spcPct val="100000"/>
              </a:lnSpc>
              <a:spcBef>
                <a:spcPts val="100"/>
              </a:spcBef>
              <a:spcAft>
                <a:spcPts val="100"/>
              </a:spcAft>
              <a:buClrTx/>
              <a:buSzPct val="75000"/>
              <a:buFont typeface="Arial" panose="020B0604020202020204" pitchFamily="34" charset="0"/>
              <a:buChar char="–"/>
              <a:tabLst/>
              <a:defRPr/>
            </a:pPr>
            <a:r>
              <a:rPr kumimoji="0" lang="x-none" sz="850" b="0" i="0" u="none" strike="noStrike" kern="1200" cap="none" spc="0" normalizeH="0" baseline="0" noProof="0" dirty="0">
                <a:ln>
                  <a:noFill/>
                </a:ln>
                <a:solidFill>
                  <a:srgbClr val="2E2E38"/>
                </a:solidFill>
                <a:effectLst/>
                <a:uLnTx/>
                <a:uFillTx/>
              </a:rPr>
              <a:t>BPS recibe actualizaciones diarias del proveedor de transporte, Transdev, sobre las rutas no cubiertas, que luego registra en una hoja de Google. Las rutas no cubiertas son viajes diarios en autobús que no se realizaron debido a la ausencia del conductor o problemas/errores operativos</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850" b="1" i="0" u="none" strike="noStrike" kern="1200" cap="none" spc="0" normalizeH="0" baseline="0" noProof="0" dirty="0">
                <a:ln>
                  <a:noFill/>
                </a:ln>
                <a:solidFill>
                  <a:srgbClr val="2E2E38"/>
                </a:solidFill>
                <a:effectLst/>
                <a:uLnTx/>
                <a:uFillTx/>
              </a:rPr>
              <a:t>Política:</a:t>
            </a:r>
            <a:endParaRPr kumimoji="0" lang="en-US" sz="850" b="0" i="0" u="none" strike="noStrike" kern="1200" cap="none" spc="0" normalizeH="0" baseline="0" noProof="0" dirty="0">
              <a:ln>
                <a:noFill/>
              </a:ln>
              <a:solidFill>
                <a:srgbClr val="2E2E38"/>
              </a:solidFill>
              <a:effectLst/>
              <a:uLnTx/>
              <a:uFillTx/>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El DESE requiere que BPS informe la puntualidad de los autobuses con la meta de que </a:t>
            </a:r>
            <a:br>
              <a:rPr kumimoji="0" lang="en-US" sz="850" b="0" i="0" u="none" strike="noStrike" kern="1200" cap="none" spc="0" normalizeH="0" baseline="0" noProof="0" dirty="0">
                <a:ln>
                  <a:noFill/>
                </a:ln>
                <a:solidFill>
                  <a:srgbClr val="2E2E38"/>
                </a:solidFill>
                <a:effectLst/>
                <a:uLnTx/>
                <a:uFillTx/>
              </a:rPr>
            </a:br>
            <a:r>
              <a:rPr kumimoji="0" lang="x-none" sz="850" b="0" i="0" u="none" strike="noStrike" kern="1200" cap="none" spc="0" normalizeH="0" baseline="0" noProof="0" dirty="0">
                <a:ln>
                  <a:noFill/>
                </a:ln>
                <a:solidFill>
                  <a:srgbClr val="2E2E38"/>
                </a:solidFill>
                <a:effectLst/>
                <a:uLnTx/>
                <a:uFillTx/>
              </a:rPr>
              <a:t>el 95 % de ellos lleguen antes de la hora del ingreso escolar y el 99 % dentro de los 15 minutos</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Las métricas del funcionamiento puntual se calculan utilizando las rutas planificadas, </a:t>
            </a:r>
            <a:br>
              <a:rPr kumimoji="0" lang="en-US" sz="850" b="0" i="0" u="none" strike="noStrike" kern="1200" cap="none" spc="0" normalizeH="0" baseline="0" noProof="0" dirty="0">
                <a:ln>
                  <a:noFill/>
                </a:ln>
                <a:solidFill>
                  <a:srgbClr val="2E2E38"/>
                </a:solidFill>
                <a:effectLst/>
                <a:uLnTx/>
                <a:uFillTx/>
              </a:rPr>
            </a:br>
            <a:r>
              <a:rPr kumimoji="0" lang="x-none" sz="850" b="0" i="0" u="none" strike="noStrike" kern="1200" cap="none" spc="0" normalizeH="0" baseline="0" noProof="0" dirty="0">
                <a:ln>
                  <a:noFill/>
                </a:ln>
                <a:solidFill>
                  <a:srgbClr val="2E2E38"/>
                </a:solidFill>
                <a:effectLst/>
                <a:uLnTx/>
                <a:uFillTx/>
              </a:rPr>
              <a:t>los viajes no cubiertos y los datos finales de las llegadas a través de R-script programado por BPS que se carga en las hojas de Google y se envía al DESE</a:t>
            </a:r>
            <a:r>
              <a:rPr kumimoji="0" lang="x-none" sz="850" b="0" i="0" u="none" strike="noStrike" kern="1200" cap="none" spc="0" normalizeH="0" baseline="30000" noProof="0" dirty="0">
                <a:ln>
                  <a:noFill/>
                </a:ln>
                <a:solidFill>
                  <a:srgbClr val="2E2E38"/>
                </a:solidFill>
                <a:effectLst/>
                <a:uLnTx/>
                <a:uFillTx/>
              </a:rPr>
              <a:t>1</a:t>
            </a:r>
            <a:r>
              <a:rPr kumimoji="0" lang="en-US" sz="850" b="0" i="0" u="none" strike="noStrike" kern="1200" cap="none" spc="0" normalizeH="0" noProof="0" dirty="0">
                <a:ln>
                  <a:noFill/>
                </a:ln>
                <a:solidFill>
                  <a:srgbClr val="2E2E38"/>
                </a:solidFill>
                <a:effectLst/>
                <a:uLnTx/>
                <a:uFillTx/>
              </a:rPr>
              <a:t>.</a:t>
            </a: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850" b="1" i="0" u="none" strike="noStrike" kern="1200" cap="none" spc="0" normalizeH="0" baseline="0" noProof="0" dirty="0">
                <a:ln>
                  <a:noFill/>
                </a:ln>
                <a:solidFill>
                  <a:srgbClr val="2E2E38"/>
                </a:solidFill>
                <a:effectLst/>
                <a:uLnTx/>
                <a:uFillTx/>
              </a:rPr>
              <a:t>Metodología de análisis: </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Se realizaron entrevistas con los equipos de Transporte y Gestión de Datos de la oficina central de las BPS</a:t>
            </a:r>
            <a:r>
              <a:rPr kumimoji="0" lang="en-US" sz="850" b="0" i="0" u="none" strike="noStrike" kern="1200" cap="none" spc="0" normalizeH="0" baseline="0" noProof="0" dirty="0">
                <a:ln>
                  <a:noFill/>
                </a:ln>
                <a:solidFill>
                  <a:srgbClr val="2E2E38"/>
                </a:solidFill>
                <a:effectLst/>
                <a:uLnTx/>
                <a:uFillTx/>
              </a:rPr>
              <a:t>.</a:t>
            </a:r>
            <a:endParaRPr kumimoji="0" lang="x-none" sz="850" b="0" i="0" u="none" strike="noStrike" kern="1200" cap="none" spc="0" normalizeH="0" baseline="0" noProof="0" dirty="0">
              <a:ln>
                <a:noFill/>
              </a:ln>
              <a:solidFill>
                <a:srgbClr val="2E2E38"/>
              </a:solidFill>
              <a:effectLst/>
              <a:uLnTx/>
              <a:uFillTx/>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850" b="0" i="0" u="none" strike="noStrike" kern="1200" cap="none" spc="0" normalizeH="0" baseline="0" noProof="0" dirty="0">
                <a:ln>
                  <a:noFill/>
                </a:ln>
                <a:solidFill>
                  <a:srgbClr val="2E2E38"/>
                </a:solidFill>
                <a:effectLst/>
                <a:uLnTx/>
                <a:uFillTx/>
              </a:rPr>
              <a:t>Se analizaron los datos de transporte de los estudiantes, el algoritmo de R-script y las métricas del funcionamiento puntual del año escolar 2021-2022</a:t>
            </a:r>
            <a:r>
              <a:rPr kumimoji="0" lang="x-none" sz="850" b="0" i="0" u="none" strike="noStrike" kern="1200" cap="none" spc="0" normalizeH="0" baseline="30000" noProof="0" dirty="0">
                <a:ln>
                  <a:noFill/>
                </a:ln>
                <a:solidFill>
                  <a:srgbClr val="2E2E38"/>
                </a:solidFill>
                <a:effectLst/>
                <a:uLnTx/>
                <a:uFillTx/>
              </a:rPr>
              <a:t>2</a:t>
            </a:r>
            <a:r>
              <a:rPr kumimoji="0" lang="en-US" sz="850" b="0" i="0" u="none" strike="noStrike" kern="1200" cap="none" spc="0" normalizeH="0" noProof="0" dirty="0">
                <a:ln>
                  <a:noFill/>
                </a:ln>
                <a:solidFill>
                  <a:srgbClr val="2E2E38"/>
                </a:solidFill>
                <a:effectLst/>
                <a:uLnTx/>
                <a:uFillTx/>
              </a:rPr>
              <a:t>.</a:t>
            </a:r>
            <a:endParaRPr kumimoji="0" lang="x-none" sz="850" b="0" i="0" u="none" strike="noStrike" kern="1200" cap="none" spc="0" normalizeH="0" noProof="0" dirty="0">
              <a:ln>
                <a:noFill/>
              </a:ln>
              <a:solidFill>
                <a:srgbClr val="2E2E38"/>
              </a:solidFill>
              <a:effectLst/>
              <a:uLnTx/>
              <a:uFillTx/>
            </a:endParaRPr>
          </a:p>
          <a:p>
            <a:pPr marL="140400" marR="0" lvl="1" indent="0" algn="l" defTabSz="914400" rtl="0" eaLnBrk="1" fontAlgn="auto" latinLnBrk="0" hangingPunct="1">
              <a:lnSpc>
                <a:spcPct val="100000"/>
              </a:lnSpc>
              <a:spcBef>
                <a:spcPts val="100"/>
              </a:spcBef>
              <a:spcAft>
                <a:spcPts val="100"/>
              </a:spcAft>
              <a:buClrTx/>
              <a:buSzPct val="75000"/>
              <a:buNone/>
              <a:tabLst/>
              <a:defRPr/>
            </a:pPr>
            <a:endParaRPr lang="en-US" sz="850" dirty="0">
              <a:solidFill>
                <a:srgbClr val="2E2E38"/>
              </a:solidFill>
            </a:endParaRPr>
          </a:p>
        </p:txBody>
      </p:sp>
      <p:sp>
        <p:nvSpPr>
          <p:cNvPr id="64" name="Callout_63804749004580674727">
            <a:extLst>
              <a:ext uri="{FF2B5EF4-FFF2-40B4-BE49-F238E27FC236}">
                <a16:creationId xmlns:a16="http://schemas.microsoft.com/office/drawing/2014/main" id="{21420477-0412-47E6-A5A8-27F291505AE9}"/>
              </a:ext>
              <a:ext uri="{C183D7F6-B498-43B3-948B-1728B52AA6E4}">
                <adec:decorative xmlns:adec="http://schemas.microsoft.com/office/drawing/2017/decorative" val="0"/>
              </a:ext>
            </a:extLst>
          </p:cNvPr>
          <p:cNvSpPr/>
          <p:nvPr>
            <p:custDataLst>
              <p:tags r:id="rId3"/>
            </p:custDataLst>
          </p:nvPr>
        </p:nvSpPr>
        <p:spPr>
          <a:xfrm>
            <a:off x="5306283" y="2685607"/>
            <a:ext cx="1662685" cy="1504335"/>
          </a:xfrm>
          <a:prstGeom prst="wedgeRectCallout">
            <a:avLst>
              <a:gd name="adj1" fmla="val -56145"/>
              <a:gd name="adj2" fmla="val -18244"/>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Versatrans Onscreen se usa para </a:t>
            </a:r>
            <a:br>
              <a:rPr kumimoji="0" lang="en-US" sz="750" b="0" i="1" u="none" strike="noStrike" kern="1200" cap="none" spc="0" normalizeH="0" baseline="0" noProof="0">
                <a:ln>
                  <a:noFill/>
                </a:ln>
                <a:solidFill>
                  <a:srgbClr val="2E2E38"/>
                </a:solidFill>
                <a:effectLst/>
                <a:uLnTx/>
                <a:uFillTx/>
                <a:latin typeface="EYInterstate Light"/>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los informes del funcionamiento puntual, pero solo registra llegadas dentro de un radio de 122 metros de la escuela; </a:t>
            </a:r>
            <a:r>
              <a:rPr lang="x-none" sz="750" i="1" err="1">
                <a:solidFill>
                  <a:srgbClr val="2E2E38"/>
                </a:solidFill>
                <a:latin typeface="EYInterstate Light"/>
                <a:cs typeface="Arial" panose="020B0604020202020204" pitchFamily="34" charset="0"/>
              </a:rPr>
              <a:t>los datos de Zonar permiten un rastreo de ubicación más preciso,</a:t>
            </a: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 pero no se aprovecharon al máximo posible </a:t>
            </a:r>
            <a:br>
              <a:rPr kumimoji="0" lang="en-US" sz="750" b="0" i="1" u="none" strike="noStrike" kern="1200" cap="none" spc="0" normalizeH="0" baseline="0" noProof="0">
                <a:ln>
                  <a:noFill/>
                </a:ln>
                <a:solidFill>
                  <a:srgbClr val="2E2E38"/>
                </a:solidFill>
                <a:effectLst/>
                <a:uLnTx/>
                <a:uFillTx/>
                <a:latin typeface="EYInterstate Light"/>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en el año escolar 2021-2022 debido a los desafíos relacionados con la manipulación de datos</a:t>
            </a:r>
            <a:r>
              <a:rPr kumimoji="0" lang="en-US"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endParaRPr>
          </a:p>
        </p:txBody>
      </p:sp>
      <p:sp>
        <p:nvSpPr>
          <p:cNvPr id="121" name="Arrow: Left-Right 120">
            <a:extLst>
              <a:ext uri="{FF2B5EF4-FFF2-40B4-BE49-F238E27FC236}">
                <a16:creationId xmlns:a16="http://schemas.microsoft.com/office/drawing/2014/main" id="{FB58984F-DFAC-4419-8C4F-28B973F81DF2}"/>
              </a:ext>
              <a:ext uri="{C183D7F6-B498-43B3-948B-1728B52AA6E4}">
                <adec:decorative xmlns:adec="http://schemas.microsoft.com/office/drawing/2017/decorative" val="0"/>
              </a:ext>
            </a:extLst>
          </p:cNvPr>
          <p:cNvSpPr/>
          <p:nvPr/>
        </p:nvSpPr>
        <p:spPr>
          <a:xfrm>
            <a:off x="7358426" y="1152174"/>
            <a:ext cx="3807071"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 Funcionamiento puntual por recálculos del ingreso escolar </a:t>
            </a: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cxnSpLocks/>
          </p:cNvCxnSpPr>
          <p:nvPr/>
        </p:nvCxnSpPr>
        <p:spPr>
          <a:xfrm>
            <a:off x="7384802" y="1594209"/>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03098189-DF06-41D2-9444-26DD2BA8B5D5}"/>
              </a:ext>
              <a:ext uri="{C183D7F6-B498-43B3-948B-1728B52AA6E4}">
                <adec:decorative xmlns:adec="http://schemas.microsoft.com/office/drawing/2017/decorative" val="1"/>
              </a:ext>
            </a:extLst>
          </p:cNvPr>
          <p:cNvSpPr txBox="1"/>
          <p:nvPr/>
        </p:nvSpPr>
        <p:spPr>
          <a:xfrm>
            <a:off x="7384801" y="3322720"/>
            <a:ext cx="690479" cy="311624"/>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Primeros 2 días de septiembre de 2021</a:t>
            </a:r>
          </a:p>
        </p:txBody>
      </p:sp>
      <p:cxnSp>
        <p:nvCxnSpPr>
          <p:cNvPr id="75" name="Straight Connector 74">
            <a:extLst>
              <a:ext uri="{FF2B5EF4-FFF2-40B4-BE49-F238E27FC236}">
                <a16:creationId xmlns:a16="http://schemas.microsoft.com/office/drawing/2014/main" id="{83B0CE32-9A18-489D-8802-308907F38470}"/>
              </a:ext>
              <a:ext uri="{C183D7F6-B498-43B3-948B-1728B52AA6E4}">
                <adec:decorative xmlns:adec="http://schemas.microsoft.com/office/drawing/2017/decorative" val="1"/>
              </a:ext>
            </a:extLst>
          </p:cNvPr>
          <p:cNvCxnSpPr>
            <a:cxnSpLocks/>
          </p:cNvCxnSpPr>
          <p:nvPr/>
        </p:nvCxnSpPr>
        <p:spPr>
          <a:xfrm>
            <a:off x="8075281" y="1762208"/>
            <a:ext cx="0" cy="1846262"/>
          </a:xfrm>
          <a:prstGeom prst="line">
            <a:avLst/>
          </a:prstGeom>
          <a:ln w="9525" cap="flat" cmpd="sng" algn="ctr">
            <a:solidFill>
              <a:schemeClr val="bg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0" name="TextBox 9">
            <a:extLst>
              <a:ext uri="{FF2B5EF4-FFF2-40B4-BE49-F238E27FC236}">
                <a16:creationId xmlns:a16="http://schemas.microsoft.com/office/drawing/2014/main" id="{99249D55-71D0-4768-9FA3-A5C4F985231C}"/>
              </a:ext>
              <a:ext uri="{C183D7F6-B498-43B3-948B-1728B52AA6E4}">
                <adec:decorative xmlns:adec="http://schemas.microsoft.com/office/drawing/2017/decorative" val="1"/>
              </a:ext>
            </a:extLst>
          </p:cNvPr>
          <p:cNvSpPr txBox="1"/>
          <p:nvPr/>
        </p:nvSpPr>
        <p:spPr>
          <a:xfrm>
            <a:off x="8230471" y="3314680"/>
            <a:ext cx="529917" cy="22417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Septiembre de 2021</a:t>
            </a:r>
          </a:p>
        </p:txBody>
      </p:sp>
      <p:sp>
        <p:nvSpPr>
          <p:cNvPr id="13" name="TextBox 12">
            <a:extLst>
              <a:ext uri="{FF2B5EF4-FFF2-40B4-BE49-F238E27FC236}">
                <a16:creationId xmlns:a16="http://schemas.microsoft.com/office/drawing/2014/main" id="{E0AC847A-9B61-4D8A-8DB6-4C7B7C19A726}"/>
              </a:ext>
              <a:ext uri="{C183D7F6-B498-43B3-948B-1728B52AA6E4}">
                <adec:decorative xmlns:adec="http://schemas.microsoft.com/office/drawing/2017/decorative" val="1"/>
              </a:ext>
            </a:extLst>
          </p:cNvPr>
          <p:cNvSpPr txBox="1"/>
          <p:nvPr/>
        </p:nvSpPr>
        <p:spPr>
          <a:xfrm>
            <a:off x="8921869" y="3305902"/>
            <a:ext cx="442793" cy="22006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Diciembre de 2021</a:t>
            </a:r>
          </a:p>
        </p:txBody>
      </p:sp>
      <p:sp>
        <p:nvSpPr>
          <p:cNvPr id="15" name="TextBox 14">
            <a:extLst>
              <a:ext uri="{FF2B5EF4-FFF2-40B4-BE49-F238E27FC236}">
                <a16:creationId xmlns:a16="http://schemas.microsoft.com/office/drawing/2014/main" id="{C270FA67-BEA8-4913-B48E-8DA939626E57}"/>
              </a:ext>
              <a:ext uri="{C183D7F6-B498-43B3-948B-1728B52AA6E4}">
                <adec:decorative xmlns:adec="http://schemas.microsoft.com/office/drawing/2017/decorative" val="1"/>
              </a:ext>
            </a:extLst>
          </p:cNvPr>
          <p:cNvSpPr txBox="1"/>
          <p:nvPr/>
        </p:nvSpPr>
        <p:spPr>
          <a:xfrm>
            <a:off x="9615885" y="3314681"/>
            <a:ext cx="442792" cy="22006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Enero </a:t>
            </a:r>
            <a:br>
              <a:rPr kumimoji="0" lang="en-US" sz="700" b="0" i="0" u="none" strike="noStrike" kern="1200" cap="none" spc="0" normalizeH="0" baseline="0" noProof="0">
                <a:ln>
                  <a:noFill/>
                </a:ln>
                <a:solidFill>
                  <a:srgbClr val="2E2E38"/>
                </a:solidFill>
                <a:effectLst/>
                <a:uLnTx/>
                <a:uFillTx/>
                <a:latin typeface="EYInterstate Light"/>
                <a:ea typeface="+mn-ea"/>
                <a:cs typeface="+mn-cs"/>
              </a:rPr>
            </a:br>
            <a:r>
              <a:rPr kumimoji="0" lang="x-none" sz="700" b="0" i="0" u="none" strike="noStrike" kern="1200" cap="none" spc="0" normalizeH="0" baseline="0" noProof="0">
                <a:ln>
                  <a:noFill/>
                </a:ln>
                <a:solidFill>
                  <a:srgbClr val="2E2E38"/>
                </a:solidFill>
                <a:effectLst/>
                <a:uLnTx/>
                <a:uFillTx/>
                <a:latin typeface="EYInterstate Light"/>
                <a:ea typeface="+mn-ea"/>
                <a:cs typeface="+mn-cs"/>
              </a:rPr>
              <a:t>de 2022</a:t>
            </a:r>
          </a:p>
        </p:txBody>
      </p:sp>
      <p:sp>
        <p:nvSpPr>
          <p:cNvPr id="19" name="TextBox 18">
            <a:extLst>
              <a:ext uri="{FF2B5EF4-FFF2-40B4-BE49-F238E27FC236}">
                <a16:creationId xmlns:a16="http://schemas.microsoft.com/office/drawing/2014/main" id="{736FC59D-B7EE-49DB-9FD3-AAA513B2483B}"/>
              </a:ext>
              <a:ext uri="{C183D7F6-B498-43B3-948B-1728B52AA6E4}">
                <adec:decorative xmlns:adec="http://schemas.microsoft.com/office/drawing/2017/decorative" val="1"/>
              </a:ext>
            </a:extLst>
          </p:cNvPr>
          <p:cNvSpPr txBox="1"/>
          <p:nvPr/>
        </p:nvSpPr>
        <p:spPr>
          <a:xfrm>
            <a:off x="10346781" y="3318792"/>
            <a:ext cx="442792" cy="22006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Junio </a:t>
            </a:r>
            <a:br>
              <a:rPr kumimoji="0" lang="en-US" sz="700" b="0" i="0" u="none" strike="noStrike" kern="1200" cap="none" spc="0" normalizeH="0" baseline="0" noProof="0">
                <a:ln>
                  <a:noFill/>
                </a:ln>
                <a:solidFill>
                  <a:srgbClr val="2E2E38"/>
                </a:solidFill>
                <a:effectLst/>
                <a:uLnTx/>
                <a:uFillTx/>
                <a:latin typeface="EYInterstate Light"/>
                <a:ea typeface="+mn-ea"/>
                <a:cs typeface="+mn-cs"/>
              </a:rPr>
            </a:br>
            <a:r>
              <a:rPr kumimoji="0" lang="x-none" sz="700" b="0" i="0" u="none" strike="noStrike" kern="1200" cap="none" spc="0" normalizeH="0" baseline="0" noProof="0">
                <a:ln>
                  <a:noFill/>
                </a:ln>
                <a:solidFill>
                  <a:srgbClr val="2E2E38"/>
                </a:solidFill>
                <a:effectLst/>
                <a:uLnTx/>
                <a:uFillTx/>
                <a:latin typeface="EYInterstate Light"/>
                <a:ea typeface="+mn-ea"/>
                <a:cs typeface="+mn-cs"/>
              </a:rPr>
              <a:t>de 2022</a:t>
            </a:r>
          </a:p>
        </p:txBody>
      </p:sp>
      <p:sp>
        <p:nvSpPr>
          <p:cNvPr id="60" name="Rectangle 59">
            <a:extLst>
              <a:ext uri="{FF2B5EF4-FFF2-40B4-BE49-F238E27FC236}">
                <a16:creationId xmlns:a16="http://schemas.microsoft.com/office/drawing/2014/main" id="{6BFA7B18-FD98-4CDB-B21D-18DB7D8D599A}"/>
              </a:ext>
              <a:ext uri="{C183D7F6-B498-43B3-948B-1728B52AA6E4}">
                <adec:decorative xmlns:adec="http://schemas.microsoft.com/office/drawing/2017/decorative" val="1"/>
              </a:ext>
            </a:extLst>
          </p:cNvPr>
          <p:cNvSpPr/>
          <p:nvPr>
            <p:custDataLst>
              <p:tags r:id="rId4"/>
            </p:custDataLst>
          </p:nvPr>
        </p:nvSpPr>
        <p:spPr bwMode="auto">
          <a:xfrm>
            <a:off x="10961687" y="2139522"/>
            <a:ext cx="179388" cy="133350"/>
          </a:xfrm>
          <a:prstGeom prst="rect">
            <a:avLst/>
          </a:prstGeom>
          <a:solidFill>
            <a:srgbClr val="C4C4CD"/>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2" name="TextBox 21">
            <a:extLst>
              <a:ext uri="{FF2B5EF4-FFF2-40B4-BE49-F238E27FC236}">
                <a16:creationId xmlns:a16="http://schemas.microsoft.com/office/drawing/2014/main" id="{CBBB33AE-BFF9-41EC-8216-A3C8BDCBE49F}"/>
              </a:ext>
              <a:ext uri="{C183D7F6-B498-43B3-948B-1728B52AA6E4}">
                <adec:decorative xmlns:adec="http://schemas.microsoft.com/office/drawing/2017/decorative" val="1"/>
              </a:ext>
            </a:extLst>
          </p:cNvPr>
          <p:cNvSpPr txBox="1"/>
          <p:nvPr/>
        </p:nvSpPr>
        <p:spPr>
          <a:xfrm>
            <a:off x="11191874" y="2043123"/>
            <a:ext cx="736600" cy="298543"/>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Informado </a:t>
            </a:r>
            <a:br>
              <a:rPr kumimoji="0" lang="en-US" sz="1000" b="0" i="0" u="none" strike="noStrike" kern="1200" cap="none" spc="0" normalizeH="0" baseline="0" noProof="0">
                <a:ln>
                  <a:noFill/>
                </a:ln>
                <a:solidFill>
                  <a:srgbClr val="2E2E38"/>
                </a:solidFill>
                <a:effectLst/>
                <a:uLnTx/>
                <a:uFillTx/>
                <a:latin typeface="EYInterstate Light"/>
                <a:ea typeface="+mn-ea"/>
                <a:cs typeface="+mn-cs"/>
              </a:rPr>
            </a:br>
            <a:r>
              <a:rPr kumimoji="0" lang="x-none" sz="1000" b="0" i="0" u="none" strike="noStrike" kern="1200" cap="none" spc="0" normalizeH="0" baseline="0" noProof="0">
                <a:ln>
                  <a:noFill/>
                </a:ln>
                <a:solidFill>
                  <a:srgbClr val="2E2E38"/>
                </a:solidFill>
                <a:effectLst/>
                <a:uLnTx/>
                <a:uFillTx/>
                <a:latin typeface="EYInterstate Light"/>
                <a:ea typeface="+mn-ea"/>
                <a:cs typeface="+mn-cs"/>
              </a:rPr>
              <a:t>al DESE</a:t>
            </a:r>
          </a:p>
        </p:txBody>
      </p:sp>
      <p:sp>
        <p:nvSpPr>
          <p:cNvPr id="61" name="Rectangle 60">
            <a:extLst>
              <a:ext uri="{FF2B5EF4-FFF2-40B4-BE49-F238E27FC236}">
                <a16:creationId xmlns:a16="http://schemas.microsoft.com/office/drawing/2014/main" id="{B2D9621D-28A3-408F-B092-D051FFE83A15}"/>
              </a:ext>
              <a:ext uri="{C183D7F6-B498-43B3-948B-1728B52AA6E4}">
                <adec:decorative xmlns:adec="http://schemas.microsoft.com/office/drawing/2017/decorative" val="1"/>
              </a:ext>
            </a:extLst>
          </p:cNvPr>
          <p:cNvSpPr/>
          <p:nvPr>
            <p:custDataLst>
              <p:tags r:id="rId5"/>
            </p:custDataLst>
          </p:nvPr>
        </p:nvSpPr>
        <p:spPr bwMode="auto">
          <a:xfrm>
            <a:off x="10961687" y="2494045"/>
            <a:ext cx="179388" cy="133350"/>
          </a:xfrm>
          <a:prstGeom prst="rect">
            <a:avLst/>
          </a:prstGeom>
          <a:solidFill>
            <a:schemeClr val="tx2"/>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3" name="TextBox 22">
            <a:extLst>
              <a:ext uri="{FF2B5EF4-FFF2-40B4-BE49-F238E27FC236}">
                <a16:creationId xmlns:a16="http://schemas.microsoft.com/office/drawing/2014/main" id="{0F898917-8B94-48ED-BE19-BAA2047850D4}"/>
              </a:ext>
              <a:ext uri="{C183D7F6-B498-43B3-948B-1728B52AA6E4}">
                <adec:decorative xmlns:adec="http://schemas.microsoft.com/office/drawing/2017/decorative" val="1"/>
              </a:ext>
            </a:extLst>
          </p:cNvPr>
          <p:cNvSpPr txBox="1"/>
          <p:nvPr/>
        </p:nvSpPr>
        <p:spPr>
          <a:xfrm>
            <a:off x="11191874" y="2494045"/>
            <a:ext cx="736600" cy="16773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Recalculado</a:t>
            </a:r>
          </a:p>
        </p:txBody>
      </p:sp>
      <p:grpSp>
        <p:nvGrpSpPr>
          <p:cNvPr id="3" name="Group 2" descr="Consulte la sección de notas para ver la descripción del gráfico &quot;Gráfico 1: funcionamiento puntual por recálculos del ingreso escolar, año escolar 2021-2022&quot;">
            <a:extLst>
              <a:ext uri="{FF2B5EF4-FFF2-40B4-BE49-F238E27FC236}">
                <a16:creationId xmlns:a16="http://schemas.microsoft.com/office/drawing/2014/main" id="{7766CEC3-6859-48DC-9ED6-870CF57807E4}"/>
              </a:ext>
              <a:ext uri="{C183D7F6-B498-43B3-948B-1728B52AA6E4}">
                <adec:decorative xmlns:adec="http://schemas.microsoft.com/office/drawing/2017/decorative" val="0"/>
              </a:ext>
            </a:extLst>
          </p:cNvPr>
          <p:cNvGrpSpPr/>
          <p:nvPr/>
        </p:nvGrpSpPr>
        <p:grpSpPr>
          <a:xfrm>
            <a:off x="5306283" y="1662088"/>
            <a:ext cx="6752222" cy="1927552"/>
            <a:chOff x="5306283" y="1662088"/>
            <a:chExt cx="6752222" cy="1927552"/>
          </a:xfrm>
        </p:grpSpPr>
        <p:graphicFrame>
          <p:nvGraphicFramePr>
            <p:cNvPr id="49" name="Chart 48">
              <a:extLst>
                <a:ext uri="{FF2B5EF4-FFF2-40B4-BE49-F238E27FC236}">
                  <a16:creationId xmlns:a16="http://schemas.microsoft.com/office/drawing/2014/main" id="{BB274BBD-F0F2-4184-9F56-1027B6B13715}"/>
                </a:ext>
                <a:ext uri="{C183D7F6-B498-43B3-948B-1728B52AA6E4}">
                  <adec:decorative xmlns:adec="http://schemas.microsoft.com/office/drawing/2017/decorative" val="1"/>
                </a:ext>
              </a:extLst>
            </p:cNvPr>
            <p:cNvGraphicFramePr/>
            <p:nvPr>
              <p:custDataLst>
                <p:tags r:id="rId8"/>
              </p:custDataLst>
              <p:extLst>
                <p:ext uri="{D42A27DB-BD31-4B8C-83A1-F6EECF244321}">
                  <p14:modId xmlns:p14="http://schemas.microsoft.com/office/powerpoint/2010/main" val="1471990069"/>
                </p:ext>
              </p:extLst>
            </p:nvPr>
          </p:nvGraphicFramePr>
          <p:xfrm>
            <a:off x="6846887" y="1757445"/>
            <a:ext cx="4146550" cy="1620838"/>
          </p:xfrm>
          <a:graphic>
            <a:graphicData uri="http://schemas.openxmlformats.org/drawingml/2006/chart">
              <c:chart xmlns:c="http://schemas.openxmlformats.org/drawingml/2006/chart" xmlns:r="http://schemas.openxmlformats.org/officeDocument/2006/relationships" r:id="rId15"/>
            </a:graphicData>
          </a:graphic>
        </p:graphicFrame>
        <p:sp>
          <p:nvSpPr>
            <p:cNvPr id="73" name="Callout_63804749004580674727">
              <a:extLst>
                <a:ext uri="{FF2B5EF4-FFF2-40B4-BE49-F238E27FC236}">
                  <a16:creationId xmlns:a16="http://schemas.microsoft.com/office/drawing/2014/main" id="{7063B6DD-BBC1-48A3-A026-3366E21C2C6E}"/>
                </a:ext>
              </a:extLst>
            </p:cNvPr>
            <p:cNvSpPr/>
            <p:nvPr>
              <p:custDataLst>
                <p:tags r:id="rId9"/>
              </p:custDataLst>
            </p:nvPr>
          </p:nvSpPr>
          <p:spPr>
            <a:xfrm>
              <a:off x="5306283" y="1662088"/>
              <a:ext cx="1540604" cy="711683"/>
            </a:xfrm>
            <a:prstGeom prst="wedgeRectCallout">
              <a:avLst>
                <a:gd name="adj1" fmla="val 62221"/>
                <a:gd name="adj2" fmla="val 8392"/>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Faltan datos sobre las rutas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no cubiertas en el recálculo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de septiembre de 2021, los cuales pueden explicar el aumento presente</a:t>
              </a:r>
              <a: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70" name="Callout_63804749004580674727">
              <a:extLst>
                <a:ext uri="{FF2B5EF4-FFF2-40B4-BE49-F238E27FC236}">
                  <a16:creationId xmlns:a16="http://schemas.microsoft.com/office/drawing/2014/main" id="{1B163D54-1F43-4E5C-93FC-2B44B9BEC773}"/>
                </a:ext>
              </a:extLst>
            </p:cNvPr>
            <p:cNvSpPr/>
            <p:nvPr>
              <p:custDataLst>
                <p:tags r:id="rId10"/>
              </p:custDataLst>
            </p:nvPr>
          </p:nvSpPr>
          <p:spPr>
            <a:xfrm>
              <a:off x="10945665" y="2971661"/>
              <a:ext cx="1112840" cy="617979"/>
            </a:xfrm>
            <a:prstGeom prst="wedgeRectCallout">
              <a:avLst>
                <a:gd name="adj1" fmla="val -57296"/>
                <a:gd name="adj2" fmla="val -33457"/>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Los datos del funcionamiento puntual recalculados son muy similares a lo que informó BPS</a:t>
              </a:r>
              <a: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grpSp>
      <p:sp>
        <p:nvSpPr>
          <p:cNvPr id="16" name="Arrow: Left-Right 15" descr="&#10;">
            <a:extLst>
              <a:ext uri="{FF2B5EF4-FFF2-40B4-BE49-F238E27FC236}">
                <a16:creationId xmlns:a16="http://schemas.microsoft.com/office/drawing/2014/main" id="{9CA42499-A16A-4A78-8D06-0608A7557B31}"/>
              </a:ext>
              <a:ext uri="{C183D7F6-B498-43B3-948B-1728B52AA6E4}">
                <adec:decorative xmlns:adec="http://schemas.microsoft.com/office/drawing/2017/decorative" val="0"/>
              </a:ext>
            </a:extLst>
          </p:cNvPr>
          <p:cNvSpPr/>
          <p:nvPr/>
        </p:nvSpPr>
        <p:spPr>
          <a:xfrm>
            <a:off x="7384802" y="3818354"/>
            <a:ext cx="3477120" cy="55557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Ruta planificada del cálculo del funcionamiento puntual (OTP) del autobús matutino del total de la muestra </a:t>
            </a: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p>
        </p:txBody>
      </p:sp>
      <p:cxnSp>
        <p:nvCxnSpPr>
          <p:cNvPr id="18" name="Straight Connector 17">
            <a:extLst>
              <a:ext uri="{FF2B5EF4-FFF2-40B4-BE49-F238E27FC236}">
                <a16:creationId xmlns:a16="http://schemas.microsoft.com/office/drawing/2014/main" id="{7450D5EA-E251-40A6-B7CB-D6FD1FF282AE}"/>
              </a:ext>
              <a:ext uri="{C183D7F6-B498-43B3-948B-1728B52AA6E4}">
                <adec:decorative xmlns:adec="http://schemas.microsoft.com/office/drawing/2017/decorative" val="1"/>
              </a:ext>
            </a:extLst>
          </p:cNvPr>
          <p:cNvCxnSpPr>
            <a:stCxn id="16" idx="4"/>
            <a:endCxn id="16" idx="6"/>
          </p:cNvCxnSpPr>
          <p:nvPr/>
        </p:nvCxnSpPr>
        <p:spPr>
          <a:xfrm>
            <a:off x="7384802" y="4373925"/>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7" name="Group 36" descr="Consulte la sección de notas para ver la descripción del gráfico &quot;Gráfico 2: ruta planificada total para el cálculo del funcionamiento puntual (OTP) del autobús matutino de la muestra, año escolar 2021-2022&quot;">
            <a:extLst>
              <a:ext uri="{FF2B5EF4-FFF2-40B4-BE49-F238E27FC236}">
                <a16:creationId xmlns:a16="http://schemas.microsoft.com/office/drawing/2014/main" id="{6F71666F-FEA2-4746-9E26-118F3F6CC89D}"/>
              </a:ext>
              <a:ext uri="{C183D7F6-B498-43B3-948B-1728B52AA6E4}">
                <adec:decorative xmlns:adec="http://schemas.microsoft.com/office/drawing/2017/decorative" val="0"/>
              </a:ext>
            </a:extLst>
          </p:cNvPr>
          <p:cNvGrpSpPr/>
          <p:nvPr/>
        </p:nvGrpSpPr>
        <p:grpSpPr>
          <a:xfrm>
            <a:off x="7356667" y="4441707"/>
            <a:ext cx="4077207" cy="1994085"/>
            <a:chOff x="7356667" y="4442235"/>
            <a:chExt cx="4077207" cy="1994085"/>
          </a:xfrm>
        </p:grpSpPr>
        <p:graphicFrame>
          <p:nvGraphicFramePr>
            <p:cNvPr id="51" name="Chart 50">
              <a:extLst>
                <a:ext uri="{FF2B5EF4-FFF2-40B4-BE49-F238E27FC236}">
                  <a16:creationId xmlns:a16="http://schemas.microsoft.com/office/drawing/2014/main" id="{DA305CDE-106B-4109-B53B-4A629277F975}"/>
                </a:ext>
                <a:ext uri="{C183D7F6-B498-43B3-948B-1728B52AA6E4}">
                  <adec:decorative xmlns:adec="http://schemas.microsoft.com/office/drawing/2017/decorative" val="1"/>
                </a:ext>
              </a:extLst>
            </p:cNvPr>
            <p:cNvGraphicFramePr/>
            <p:nvPr>
              <p:custDataLst>
                <p:tags r:id="rId6"/>
              </p:custDataLst>
            </p:nvPr>
          </p:nvGraphicFramePr>
          <p:xfrm>
            <a:off x="8156576" y="4545014"/>
            <a:ext cx="1927225" cy="1695450"/>
          </p:xfrm>
          <a:graphic>
            <a:graphicData uri="http://schemas.openxmlformats.org/drawingml/2006/chart">
              <c:chart xmlns:c="http://schemas.openxmlformats.org/drawingml/2006/chart" xmlns:r="http://schemas.openxmlformats.org/officeDocument/2006/relationships" r:id="rId16"/>
            </a:graphicData>
          </a:graphic>
        </p:graphicFrame>
        <p:sp>
          <p:nvSpPr>
            <p:cNvPr id="31" name="TextBox 30">
              <a:extLst>
                <a:ext uri="{FF2B5EF4-FFF2-40B4-BE49-F238E27FC236}">
                  <a16:creationId xmlns:a16="http://schemas.microsoft.com/office/drawing/2014/main" id="{9BAFF4B2-3987-45AD-B402-7781A2EF39A3}"/>
                </a:ext>
              </a:extLst>
            </p:cNvPr>
            <p:cNvSpPr txBox="1"/>
            <p:nvPr/>
          </p:nvSpPr>
          <p:spPr>
            <a:xfrm>
              <a:off x="7807635" y="6050011"/>
              <a:ext cx="315288" cy="167738"/>
            </a:xfrm>
            <a:prstGeom prst="rect">
              <a:avLst/>
            </a:prstGeom>
            <a:noFill/>
          </p:spPr>
          <p:txBody>
            <a:bodyPr wrap="square" lIns="0" tIns="36576" rIns="0" bIns="0" rtlCol="0">
              <a:spAutoFit/>
            </a:bodyPr>
            <a:lstStyle/>
            <a:p>
              <a:pPr marL="0" marR="0" lvl="0" indent="0" algn="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0</a:t>
              </a:r>
            </a:p>
          </p:txBody>
        </p:sp>
        <p:sp>
          <p:nvSpPr>
            <p:cNvPr id="30" name="TextBox 29">
              <a:extLst>
                <a:ext uri="{FF2B5EF4-FFF2-40B4-BE49-F238E27FC236}">
                  <a16:creationId xmlns:a16="http://schemas.microsoft.com/office/drawing/2014/main" id="{23A5C37D-F3A0-44B3-AB75-1DE0B5FBD557}"/>
                </a:ext>
              </a:extLst>
            </p:cNvPr>
            <p:cNvSpPr txBox="1"/>
            <p:nvPr/>
          </p:nvSpPr>
          <p:spPr>
            <a:xfrm>
              <a:off x="7356667" y="5807380"/>
              <a:ext cx="771773" cy="167738"/>
            </a:xfrm>
            <a:prstGeom prst="rect">
              <a:avLst/>
            </a:prstGeom>
            <a:noFill/>
          </p:spPr>
          <p:txBody>
            <a:bodyPr wrap="square" lIns="0" tIns="36576" rIns="0" bIns="0" rtlCol="0">
              <a:spAutoFit/>
            </a:bodyPr>
            <a:lstStyle/>
            <a:p>
              <a:pPr marL="0" marR="0" lvl="0" indent="0" algn="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20 000</a:t>
              </a:r>
            </a:p>
          </p:txBody>
        </p:sp>
        <p:sp>
          <p:nvSpPr>
            <p:cNvPr id="29" name="TextBox 28">
              <a:extLst>
                <a:ext uri="{FF2B5EF4-FFF2-40B4-BE49-F238E27FC236}">
                  <a16:creationId xmlns:a16="http://schemas.microsoft.com/office/drawing/2014/main" id="{F2233686-BEF4-4000-8BA2-2F4A293C97D8}"/>
                </a:ext>
              </a:extLst>
            </p:cNvPr>
            <p:cNvSpPr txBox="1"/>
            <p:nvPr/>
          </p:nvSpPr>
          <p:spPr>
            <a:xfrm>
              <a:off x="7356667" y="5555614"/>
              <a:ext cx="771773" cy="167738"/>
            </a:xfrm>
            <a:prstGeom prst="rect">
              <a:avLst/>
            </a:prstGeom>
            <a:noFill/>
          </p:spPr>
          <p:txBody>
            <a:bodyPr wrap="square" lIns="0" tIns="36576" rIns="0" bIns="0" rtlCol="0">
              <a:spAutoFit/>
            </a:bodyPr>
            <a:lstStyle/>
            <a:p>
              <a:pPr marL="0" marR="0" lvl="0" indent="0" algn="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40 000</a:t>
              </a:r>
            </a:p>
          </p:txBody>
        </p:sp>
        <p:sp>
          <p:nvSpPr>
            <p:cNvPr id="28" name="TextBox 27">
              <a:extLst>
                <a:ext uri="{FF2B5EF4-FFF2-40B4-BE49-F238E27FC236}">
                  <a16:creationId xmlns:a16="http://schemas.microsoft.com/office/drawing/2014/main" id="{851842E0-128D-4FC2-B0A8-63E657D6B296}"/>
                </a:ext>
              </a:extLst>
            </p:cNvPr>
            <p:cNvSpPr txBox="1"/>
            <p:nvPr/>
          </p:nvSpPr>
          <p:spPr>
            <a:xfrm>
              <a:off x="7498079" y="5280467"/>
              <a:ext cx="630361" cy="167738"/>
            </a:xfrm>
            <a:prstGeom prst="rect">
              <a:avLst/>
            </a:prstGeom>
            <a:noFill/>
          </p:spPr>
          <p:txBody>
            <a:bodyPr wrap="square" lIns="0" tIns="36576" rIns="0" bIns="0" rtlCol="0">
              <a:spAutoFit/>
            </a:bodyPr>
            <a:lstStyle/>
            <a:p>
              <a:pPr marL="0" marR="0" lvl="0" indent="0" algn="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60 000</a:t>
              </a:r>
            </a:p>
          </p:txBody>
        </p:sp>
        <p:sp>
          <p:nvSpPr>
            <p:cNvPr id="27" name="TextBox 26">
              <a:extLst>
                <a:ext uri="{FF2B5EF4-FFF2-40B4-BE49-F238E27FC236}">
                  <a16:creationId xmlns:a16="http://schemas.microsoft.com/office/drawing/2014/main" id="{F8C96DFC-0F76-4F75-94F9-C84A659FD412}"/>
                </a:ext>
              </a:extLst>
            </p:cNvPr>
            <p:cNvSpPr txBox="1"/>
            <p:nvPr/>
          </p:nvSpPr>
          <p:spPr>
            <a:xfrm>
              <a:off x="7498079" y="5028702"/>
              <a:ext cx="630361" cy="167738"/>
            </a:xfrm>
            <a:prstGeom prst="rect">
              <a:avLst/>
            </a:prstGeom>
            <a:noFill/>
          </p:spPr>
          <p:txBody>
            <a:bodyPr wrap="square" lIns="0" tIns="36576" rIns="0" bIns="0" rtlCol="0">
              <a:spAutoFit/>
            </a:bodyPr>
            <a:lstStyle/>
            <a:p>
              <a:pPr marL="0" marR="0" lvl="0" indent="0" algn="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80 000</a:t>
              </a:r>
            </a:p>
          </p:txBody>
        </p:sp>
        <p:sp>
          <p:nvSpPr>
            <p:cNvPr id="26" name="TextBox 25">
              <a:extLst>
                <a:ext uri="{FF2B5EF4-FFF2-40B4-BE49-F238E27FC236}">
                  <a16:creationId xmlns:a16="http://schemas.microsoft.com/office/drawing/2014/main" id="{1A84D59C-C9DB-4B2A-BC20-F89DCB16C674}"/>
                </a:ext>
              </a:extLst>
            </p:cNvPr>
            <p:cNvSpPr txBox="1"/>
            <p:nvPr/>
          </p:nvSpPr>
          <p:spPr>
            <a:xfrm>
              <a:off x="7624691" y="4770139"/>
              <a:ext cx="657435" cy="16773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100 000</a:t>
              </a:r>
            </a:p>
          </p:txBody>
        </p:sp>
        <p:sp>
          <p:nvSpPr>
            <p:cNvPr id="25" name="TextBox 24">
              <a:extLst>
                <a:ext uri="{FF2B5EF4-FFF2-40B4-BE49-F238E27FC236}">
                  <a16:creationId xmlns:a16="http://schemas.microsoft.com/office/drawing/2014/main" id="{9E340A18-AEAA-46E4-9E26-3DC8A8CB5BE7}"/>
                </a:ext>
              </a:extLst>
            </p:cNvPr>
            <p:cNvSpPr txBox="1"/>
            <p:nvPr/>
          </p:nvSpPr>
          <p:spPr>
            <a:xfrm>
              <a:off x="7624691" y="4527507"/>
              <a:ext cx="709449" cy="16773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120 000</a:t>
              </a:r>
            </a:p>
          </p:txBody>
        </p:sp>
        <p:sp>
          <p:nvSpPr>
            <p:cNvPr id="32" name="TextBox 31">
              <a:extLst>
                <a:ext uri="{FF2B5EF4-FFF2-40B4-BE49-F238E27FC236}">
                  <a16:creationId xmlns:a16="http://schemas.microsoft.com/office/drawing/2014/main" id="{B6398B02-3667-4D85-A960-D5AF599BC4BD}"/>
                </a:ext>
              </a:extLst>
            </p:cNvPr>
            <p:cNvSpPr txBox="1"/>
            <p:nvPr/>
          </p:nvSpPr>
          <p:spPr>
            <a:xfrm>
              <a:off x="8446903" y="6190099"/>
              <a:ext cx="1451718" cy="246221"/>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Rutas matutinas planificadas de BPS</a:t>
              </a:r>
            </a:p>
          </p:txBody>
        </p:sp>
        <p:sp>
          <p:nvSpPr>
            <p:cNvPr id="35" name="TextBox 34">
              <a:extLst>
                <a:ext uri="{FF2B5EF4-FFF2-40B4-BE49-F238E27FC236}">
                  <a16:creationId xmlns:a16="http://schemas.microsoft.com/office/drawing/2014/main" id="{25944A47-8998-4938-BA9D-2D658E2FFB6B}"/>
                </a:ext>
              </a:extLst>
            </p:cNvPr>
            <p:cNvSpPr txBox="1"/>
            <p:nvPr/>
          </p:nvSpPr>
          <p:spPr>
            <a:xfrm>
              <a:off x="8760389" y="5308035"/>
              <a:ext cx="683649" cy="652486"/>
            </a:xfrm>
            <a:prstGeom prst="rect">
              <a:avLst/>
            </a:prstGeom>
            <a:no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Llegadas incluidas en el cálculo del OTP para el DESE</a:t>
              </a:r>
            </a:p>
          </p:txBody>
        </p:sp>
        <p:sp>
          <p:nvSpPr>
            <p:cNvPr id="36" name="TextBox 35">
              <a:extLst>
                <a:ext uri="{FF2B5EF4-FFF2-40B4-BE49-F238E27FC236}">
                  <a16:creationId xmlns:a16="http://schemas.microsoft.com/office/drawing/2014/main" id="{90B275BC-49A8-4E64-9B1C-E77B4A21521D}"/>
                </a:ext>
              </a:extLst>
            </p:cNvPr>
            <p:cNvSpPr txBox="1"/>
            <p:nvPr/>
          </p:nvSpPr>
          <p:spPr>
            <a:xfrm>
              <a:off x="8815227" y="4715837"/>
              <a:ext cx="636998" cy="529376"/>
            </a:xfrm>
            <a:prstGeom prst="rect">
              <a:avLst/>
            </a:prstGeom>
            <a:solidFill>
              <a:srgbClr val="E80D00"/>
            </a:solidFill>
          </p:spPr>
          <p:txBody>
            <a:bodyPr wrap="square" lIns="0" tIns="36576" rIns="0" bIns="0" rtlCol="0">
              <a:spAutoFit/>
            </a:bodyPr>
            <a:lstStyle/>
            <a:p>
              <a:pPr marL="0" marR="0" lvl="0" indent="0" algn="ctr" defTabSz="914400" rtl="0" eaLnBrk="1" fontAlgn="auto" latinLnBrk="0" hangingPunct="1">
                <a:lnSpc>
                  <a:spcPct val="100000"/>
                </a:lnSpc>
                <a:spcBef>
                  <a:spcPts val="0"/>
                </a:spcBef>
                <a:spcAft>
                  <a:spcPts val="0"/>
                </a:spcAft>
                <a:buClr>
                  <a:srgbClr val="27ACAA"/>
                </a:buClr>
                <a:buSzPct val="70000"/>
                <a:buFontTx/>
                <a:buNone/>
                <a:tabLst/>
                <a:defRPr/>
              </a:pPr>
              <a:r>
                <a:rPr kumimoji="0" lang="x-none" sz="800" b="0" i="0" u="none" strike="noStrike" kern="1200" cap="none" spc="0" normalizeH="0" baseline="0" noProof="0">
                  <a:ln>
                    <a:noFill/>
                  </a:ln>
                  <a:solidFill>
                    <a:srgbClr val="FFFFFF"/>
                  </a:solidFill>
                  <a:effectLst/>
                  <a:uLnTx/>
                  <a:uFillTx/>
                  <a:latin typeface="EYInterstate Light"/>
                  <a:ea typeface="+mn-ea"/>
                  <a:cs typeface="+mn-cs"/>
                </a:rPr>
                <a:t> Llegadas excluidas del cálculo del OTP</a:t>
              </a:r>
            </a:p>
          </p:txBody>
        </p:sp>
        <p:sp>
          <p:nvSpPr>
            <p:cNvPr id="33" name="TextBox 32">
              <a:extLst>
                <a:ext uri="{FF2B5EF4-FFF2-40B4-BE49-F238E27FC236}">
                  <a16:creationId xmlns:a16="http://schemas.microsoft.com/office/drawing/2014/main" id="{386903D0-E170-4CE8-97DF-1725C6D215C1}"/>
                </a:ext>
              </a:extLst>
            </p:cNvPr>
            <p:cNvSpPr txBox="1"/>
            <p:nvPr/>
          </p:nvSpPr>
          <p:spPr>
            <a:xfrm>
              <a:off x="8637563" y="4442235"/>
              <a:ext cx="978321" cy="246221"/>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Aproximadamente 107 000</a:t>
              </a:r>
            </a:p>
          </p:txBody>
        </p:sp>
        <p:sp>
          <p:nvSpPr>
            <p:cNvPr id="101" name="Callout_63804749004580674727">
              <a:extLst>
                <a:ext uri="{FF2B5EF4-FFF2-40B4-BE49-F238E27FC236}">
                  <a16:creationId xmlns:a16="http://schemas.microsoft.com/office/drawing/2014/main" id="{C4183D22-06E1-42FB-9138-00BBD51F4D0F}"/>
                </a:ext>
              </a:extLst>
            </p:cNvPr>
            <p:cNvSpPr/>
            <p:nvPr>
              <p:custDataLst>
                <p:tags r:id="rId7"/>
              </p:custDataLst>
            </p:nvPr>
          </p:nvSpPr>
          <p:spPr>
            <a:xfrm>
              <a:off x="9926756" y="4795623"/>
              <a:ext cx="1507118" cy="1190127"/>
            </a:xfrm>
            <a:prstGeom prst="wedgeRectCallout">
              <a:avLst>
                <a:gd name="adj1" fmla="val -63451"/>
                <a:gd name="adj2" fmla="val -30545"/>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El cálculo del funcionamiento puntual que proporcionó BPS al DESE excluyó aproximadamente un 25 % del total de rutas planificadas. Las rutas excluidas incluyen elementos como rutas no cubiertas, rutas a las que les faltan datos de GPS, etc. Consulte el apéndice para obtener detalles complet</a:t>
              </a:r>
              <a:r>
                <a:rPr kumimoji="0" lang="en-US" sz="75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a:t>
              </a:r>
              <a:r>
                <a:rPr kumimoji="0" lang="x-none" sz="75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s</a:t>
              </a:r>
              <a:r>
                <a:rPr kumimoji="0" lang="en-US" sz="75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grpSp>
      <p:sp>
        <p:nvSpPr>
          <p:cNvPr id="47" name="footnote_63804743557010734124" descr="Nota al pie">
            <a:extLst>
              <a:ext uri="{FF2B5EF4-FFF2-40B4-BE49-F238E27FC236}">
                <a16:creationId xmlns:a16="http://schemas.microsoft.com/office/drawing/2014/main" id="{4D1E3665-D661-4AEA-85C5-667EE618DBCF}"/>
              </a:ext>
            </a:extLst>
          </p:cNvPr>
          <p:cNvSpPr txBox="1"/>
          <p:nvPr/>
        </p:nvSpPr>
        <p:spPr>
          <a:xfrm>
            <a:off x="359149" y="5902792"/>
            <a:ext cx="10690087" cy="387244"/>
          </a:xfrm>
          <a:prstGeom prst="rect">
            <a:avLst/>
          </a:prstGeom>
          <a:noFill/>
        </p:spPr>
        <p:txBody>
          <a:bodyPr vert="horz" wrap="square" lIns="0" tIns="0" rIns="0" bIns="0" numCol="1"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Consulte el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17" action="ppaction://hlinksldjump"/>
              </a:rPr>
              <a:t>apéndice</a:t>
            </a:r>
            <a:r>
              <a:rPr kumimoji="0" lang="x-none"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para obtener información sobre la metodología y las estadísticas de muestreo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Los datos de la muestra incluyeron los meses de septiembre de 2021, diciembre de 2021, enero de 2022 y junio de 2022</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24" name="source_6380420058075255931" descr="Fuente">
            <a:extLst>
              <a:ext uri="{FF2B5EF4-FFF2-40B4-BE49-F238E27FC236}">
                <a16:creationId xmlns:a16="http://schemas.microsoft.com/office/drawing/2014/main" id="{DD64D17C-CF03-457A-9EF5-8DBD46B20E29}"/>
              </a:ext>
              <a:ext uri="{C183D7F6-B498-43B3-948B-1728B52AA6E4}">
                <adec:decorative xmlns:adec="http://schemas.microsoft.com/office/drawing/2017/decorative" val="0"/>
              </a:ext>
            </a:extLst>
          </p:cNvPr>
          <p:cNvSpPr txBox="1"/>
          <p:nvPr/>
        </p:nvSpPr>
        <p:spPr>
          <a:xfrm>
            <a:off x="359149" y="6396095"/>
            <a:ext cx="3347983"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Datos informados al DESE del funcionamiento puntual del autobús matutino de 2021-2022; entrevistas de EY, DESE, BPS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y entrevistas escolares; políticas de BPS y el DESE</a:t>
            </a:r>
          </a:p>
        </p:txBody>
      </p:sp>
      <p:sp>
        <p:nvSpPr>
          <p:cNvPr id="42" name="TextBox 41">
            <a:extLst>
              <a:ext uri="{FF2B5EF4-FFF2-40B4-BE49-F238E27FC236}">
                <a16:creationId xmlns:a16="http://schemas.microsoft.com/office/drawing/2014/main" id="{47E8EDDC-DEF7-447F-A779-16D596860FB1}"/>
              </a:ext>
              <a:ext uri="{C183D7F6-B498-43B3-948B-1728B52AA6E4}">
                <adec:decorative xmlns:adec="http://schemas.microsoft.com/office/drawing/2017/decorative" val="0"/>
              </a:ext>
            </a:extLst>
          </p:cNvPr>
          <p:cNvSpPr txBox="1"/>
          <p:nvPr/>
        </p:nvSpPr>
        <p:spPr>
          <a:xfrm>
            <a:off x="3707133" y="6435609"/>
            <a:ext cx="5105538" cy="445450"/>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1200" cap="none" spc="0" normalizeH="0" baseline="0" noProof="0" dirty="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dirty="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baseline="0" noProof="0" dirty="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 uri="{C183D7F6-B498-43B3-948B-1728B52AA6E4}">
                <adec:decorative xmlns:adec="http://schemas.microsoft.com/office/drawing/2017/decorative" val="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8217618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Resumen ejecutivo (2/8)</a:t>
            </a:r>
            <a:br/>
            <a:endParaRPr lang="en-IN"/>
          </a:p>
        </p:txBody>
      </p:sp>
      <p:sp>
        <p:nvSpPr>
          <p:cNvPr id="24" name="Rectangle 23">
            <a:extLst>
              <a:ext uri="{FF2B5EF4-FFF2-40B4-BE49-F238E27FC236}">
                <a16:creationId xmlns:a16="http://schemas.microsoft.com/office/drawing/2014/main" id="{0E4A9B94-7926-48C4-86FC-6F31B0E08F57}"/>
              </a:ext>
            </a:extLst>
          </p:cNvPr>
          <p:cNvSpPr/>
          <p:nvPr/>
        </p:nvSpPr>
        <p:spPr>
          <a:xfrm>
            <a:off x="616446" y="1134951"/>
            <a:ext cx="1476919" cy="3009212"/>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500">
                <a:solidFill>
                  <a:schemeClr val="tx1"/>
                </a:solidFill>
              </a:rPr>
              <a:t>Metodología de calificación del riesgo de los dominios de datos</a:t>
            </a:r>
          </a:p>
        </p:txBody>
      </p:sp>
      <p:sp>
        <p:nvSpPr>
          <p:cNvPr id="30" name="Content Placeholder 2">
            <a:extLst>
              <a:ext uri="{FF2B5EF4-FFF2-40B4-BE49-F238E27FC236}">
                <a16:creationId xmlns:a16="http://schemas.microsoft.com/office/drawing/2014/main" id="{3B9975D9-3DB0-4A9D-9D49-C70E8BE55CB8}"/>
              </a:ext>
            </a:extLst>
          </p:cNvPr>
          <p:cNvSpPr txBox="1">
            <a:spLocks/>
          </p:cNvSpPr>
          <p:nvPr/>
        </p:nvSpPr>
        <p:spPr>
          <a:xfrm>
            <a:off x="2187082" y="1134949"/>
            <a:ext cx="9436594" cy="3009213"/>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144000" indent="-144000">
              <a:spcBef>
                <a:spcPts val="0"/>
              </a:spcBef>
              <a:buClrTx/>
              <a:buSzPct val="75000"/>
              <a:buFont typeface="Wingdings 3" panose="05040102010807070707" pitchFamily="18" charset="2"/>
              <a:buChar char=""/>
            </a:pPr>
            <a:r>
              <a:rPr lang="x-none" sz="1200"/>
              <a:t>Cada dominio recibió una calificación respecto al riesgo (alto, medio o bajo) en siete dimensiones, en función de una guía de evaluación del riesgo.</a:t>
            </a:r>
            <a:r>
              <a:rPr lang="x-none" sz="1200" baseline="30000"/>
              <a:t>1 </a:t>
            </a:r>
            <a:r>
              <a:rPr lang="x-none" sz="1200"/>
              <a:t>Entre estas dimensiones, se incluyen: política, procedimientos, roles y responsabilidades, capacitación y comunicación, herramientas y sistemas, supervisión y seguimiento, integridad de los datos y </a:t>
            </a:r>
            <a:r>
              <a:rPr lang="en-US" sz="1200" err="1"/>
              <a:t>precisión</a:t>
            </a:r>
            <a:r>
              <a:rPr lang="en-US" sz="1200"/>
              <a:t>.</a:t>
            </a:r>
            <a:endParaRPr lang="x-none" sz="1200"/>
          </a:p>
          <a:p>
            <a:pPr marL="144000" indent="-144000">
              <a:spcBef>
                <a:spcPts val="0"/>
              </a:spcBef>
              <a:buClrTx/>
              <a:buSzPct val="75000"/>
              <a:buFont typeface="Wingdings 3" panose="05040102010807070707" pitchFamily="18" charset="2"/>
              <a:buChar char=""/>
            </a:pPr>
            <a:endParaRPr lang="en-US" sz="1200"/>
          </a:p>
          <a:p>
            <a:pPr marL="144000" indent="-144000">
              <a:spcBef>
                <a:spcPts val="0"/>
              </a:spcBef>
              <a:buClrTx/>
              <a:buSzPct val="75000"/>
              <a:buFont typeface="Wingdings 3" panose="05040102010807070707" pitchFamily="18" charset="2"/>
              <a:buChar char=""/>
            </a:pPr>
            <a:r>
              <a:rPr lang="x-none" sz="1200"/>
              <a:t>A fin de generar una calificación compuesta del riesgo para cada dominio de datos, se asignaron valores numéricos a las calificaciones de las dimensiones (alto, medio y bajo) y, luego, se calculó el total de cada dominio de datos en particular</a:t>
            </a:r>
            <a:r>
              <a:rPr lang="en-US" sz="1200"/>
              <a:t>.</a:t>
            </a:r>
            <a:endParaRPr lang="x-none" sz="1200"/>
          </a:p>
          <a:p>
            <a:pPr marL="500437" lvl="1" indent="-144000">
              <a:spcBef>
                <a:spcPts val="0"/>
              </a:spcBef>
              <a:buClrTx/>
              <a:buSzPct val="75000"/>
              <a:buFont typeface="Wingdings 3" panose="05040102010807070707" pitchFamily="18" charset="2"/>
              <a:buChar char=""/>
            </a:pPr>
            <a:r>
              <a:rPr lang="x-none" sz="1200"/>
              <a:t>La participación en programas para estudiantes se evaluó por separado para los estudiantes de Educación especial y los estudiantes de Inglés</a:t>
            </a:r>
            <a:r>
              <a:rPr lang="en-US" sz="1200"/>
              <a:t>.</a:t>
            </a:r>
            <a:endParaRPr lang="x-none" sz="1200"/>
          </a:p>
          <a:p>
            <a:pPr marL="500437" lvl="1" indent="-144000">
              <a:spcBef>
                <a:spcPts val="0"/>
              </a:spcBef>
              <a:buClrTx/>
              <a:buSzPct val="75000"/>
              <a:buFont typeface="Wingdings 3" panose="05040102010807070707" pitchFamily="18" charset="2"/>
              <a:buChar char=""/>
            </a:pPr>
            <a:r>
              <a:rPr lang="x-none" sz="1200"/>
              <a:t>La inscripción y el egreso de los estudiantes se evaluó por separado para la inscripción y para el egreso (bajas)</a:t>
            </a:r>
            <a:r>
              <a:rPr lang="en-US" sz="1200"/>
              <a:t>.</a:t>
            </a:r>
            <a:r>
              <a:rPr lang="x-none" sz="1200"/>
              <a:t> </a:t>
            </a:r>
          </a:p>
          <a:p>
            <a:pPr marL="500437" lvl="1" indent="-144000">
              <a:spcBef>
                <a:spcPts val="0"/>
              </a:spcBef>
              <a:buClrTx/>
              <a:buSzPct val="75000"/>
              <a:buFont typeface="Wingdings 3" panose="05040102010807070707" pitchFamily="18" charset="2"/>
              <a:buChar char=""/>
            </a:pPr>
            <a:r>
              <a:rPr lang="x-none" sz="1200"/>
              <a:t>La asignación de los estudiantes no se evaluó en todas las dimensiones. Los objetivos para el análisis de la asignación de los estudiantes fueron comprender qué tan estrecha era la relación entre las asignaciones de los estudiantes realizadas por el algoritmo de BPS y las preferencias, y comprender las distancias promedio recorridas hacia la escuela en función del nivel de grado</a:t>
            </a:r>
            <a:r>
              <a:rPr lang="en-US" sz="1200"/>
              <a:t>.</a:t>
            </a:r>
            <a:r>
              <a:rPr lang="x-none" sz="1200"/>
              <a:t> </a:t>
            </a:r>
          </a:p>
          <a:p>
            <a:pPr marL="144000" indent="-144000">
              <a:spcBef>
                <a:spcPts val="0"/>
              </a:spcBef>
              <a:buClrTx/>
              <a:buSzPct val="75000"/>
              <a:buFont typeface="Wingdings 3" panose="05040102010807070707" pitchFamily="18" charset="2"/>
              <a:buChar char=""/>
            </a:pPr>
            <a:endParaRPr lang="en-US" sz="1200"/>
          </a:p>
          <a:p>
            <a:pPr marL="144000" indent="-144000">
              <a:spcBef>
                <a:spcPts val="0"/>
              </a:spcBef>
              <a:buClrTx/>
              <a:buSzPct val="75000"/>
              <a:buFont typeface="Wingdings 3" panose="05040102010807070707" pitchFamily="18" charset="2"/>
              <a:buChar char=""/>
            </a:pPr>
            <a:r>
              <a:rPr lang="x-none" sz="1200"/>
              <a:t>Los dominios de datos se enumeran en las páginas </a:t>
            </a:r>
            <a:r>
              <a:rPr lang="en-US" sz="1200"/>
              <a:t>7</a:t>
            </a:r>
            <a:r>
              <a:rPr lang="x-none" sz="1200"/>
              <a:t> a </a:t>
            </a:r>
            <a:r>
              <a:rPr lang="en-US" sz="1200"/>
              <a:t>10</a:t>
            </a:r>
            <a:r>
              <a:rPr lang="x-none" sz="1200"/>
              <a:t>, según las calificaciones generales del dominio (mayor riesgo, riesgo moderado, menor riesgo), las observaciones relacionadas y las oportunidades de mejora</a:t>
            </a:r>
            <a:r>
              <a:rPr lang="en-US" sz="1200"/>
              <a:t>.</a:t>
            </a:r>
            <a:r>
              <a:rPr lang="x-none" sz="1200"/>
              <a:t> </a:t>
            </a:r>
          </a:p>
        </p:txBody>
      </p:sp>
      <p:sp>
        <p:nvSpPr>
          <p:cNvPr id="19" name="Rectangle 18">
            <a:extLst>
              <a:ext uri="{FF2B5EF4-FFF2-40B4-BE49-F238E27FC236}">
                <a16:creationId xmlns:a16="http://schemas.microsoft.com/office/drawing/2014/main" id="{53804167-137B-4C14-A9B4-0F22E83FA51D}"/>
              </a:ext>
            </a:extLst>
          </p:cNvPr>
          <p:cNvSpPr/>
          <p:nvPr/>
        </p:nvSpPr>
        <p:spPr>
          <a:xfrm>
            <a:off x="612775" y="4278387"/>
            <a:ext cx="1476918" cy="1827627"/>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500">
                <a:solidFill>
                  <a:schemeClr val="tx1"/>
                </a:solidFill>
              </a:rPr>
              <a:t>Resumen de oportunidades del dominio </a:t>
            </a:r>
            <a:br>
              <a:rPr lang="en-US" sz="1500">
                <a:solidFill>
                  <a:schemeClr val="tx1"/>
                </a:solidFill>
              </a:rPr>
            </a:br>
            <a:r>
              <a:rPr lang="x-none" sz="1500">
                <a:solidFill>
                  <a:schemeClr val="tx1"/>
                </a:solidFill>
              </a:rPr>
              <a:t>de datos</a:t>
            </a:r>
          </a:p>
        </p:txBody>
      </p:sp>
      <p:sp>
        <p:nvSpPr>
          <p:cNvPr id="18" name="Content Placeholder 2">
            <a:extLst>
              <a:ext uri="{FF2B5EF4-FFF2-40B4-BE49-F238E27FC236}">
                <a16:creationId xmlns:a16="http://schemas.microsoft.com/office/drawing/2014/main" id="{7C35329B-D32F-4071-8BAD-7FEA2FDC9364}"/>
              </a:ext>
            </a:extLst>
          </p:cNvPr>
          <p:cNvSpPr txBox="1">
            <a:spLocks/>
          </p:cNvSpPr>
          <p:nvPr/>
        </p:nvSpPr>
        <p:spPr>
          <a:xfrm>
            <a:off x="2187081" y="4278386"/>
            <a:ext cx="9436594" cy="1827628"/>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126000" lvl="1" indent="-126000">
              <a:spcBef>
                <a:spcPts val="300"/>
              </a:spcBef>
              <a:buClrTx/>
              <a:buSzPct val="75000"/>
              <a:buFont typeface="Wingdings 3" panose="05040102010807070707" pitchFamily="18" charset="2"/>
              <a:buChar char=""/>
            </a:pPr>
            <a:r>
              <a:rPr lang="x-none" sz="1200"/>
              <a:t>Las observaciones específicas de un dominio determinaron las oportunidades de mejora relacionadas que se plasmaron en el informe</a:t>
            </a:r>
            <a:r>
              <a:rPr lang="en-US" sz="1200"/>
              <a:t>.</a:t>
            </a:r>
            <a:r>
              <a:rPr lang="x-none" sz="1200"/>
              <a:t> </a:t>
            </a:r>
          </a:p>
          <a:p>
            <a:pPr marL="126000" lvl="1" indent="-126000">
              <a:spcBef>
                <a:spcPts val="300"/>
              </a:spcBef>
              <a:buClrTx/>
              <a:buSzPct val="75000"/>
              <a:buFont typeface="Wingdings 3" panose="05040102010807070707" pitchFamily="18" charset="2"/>
              <a:buChar char=""/>
            </a:pPr>
            <a:endParaRPr lang="en-US" sz="1200"/>
          </a:p>
          <a:p>
            <a:pPr marL="126000" lvl="1" indent="-126000">
              <a:spcBef>
                <a:spcPts val="300"/>
              </a:spcBef>
              <a:buClrTx/>
              <a:buSzPct val="75000"/>
              <a:buFont typeface="Wingdings 3" panose="05040102010807070707" pitchFamily="18" charset="2"/>
              <a:buChar char=""/>
            </a:pPr>
            <a:r>
              <a:rPr lang="x-none" sz="1200"/>
              <a:t>En total, en todos los dominios de datos, se encontraron 61 oportunidades de mejora</a:t>
            </a:r>
            <a:r>
              <a:rPr lang="en-US" sz="1200"/>
              <a:t>.</a:t>
            </a:r>
            <a:r>
              <a:rPr lang="x-none" sz="1200"/>
              <a:t> </a:t>
            </a:r>
          </a:p>
          <a:p>
            <a:pPr marL="126000" lvl="1" indent="-126000">
              <a:spcBef>
                <a:spcPts val="300"/>
              </a:spcBef>
              <a:buClrTx/>
              <a:buSzPct val="75000"/>
              <a:buFont typeface="Wingdings 3" panose="05040102010807070707" pitchFamily="18" charset="2"/>
              <a:buChar char=""/>
            </a:pPr>
            <a:endParaRPr lang="en-US" sz="1200"/>
          </a:p>
          <a:p>
            <a:pPr marL="126000" lvl="1" indent="-126000">
              <a:spcBef>
                <a:spcPts val="300"/>
              </a:spcBef>
              <a:buClrTx/>
              <a:buSzPct val="75000"/>
              <a:buFont typeface="Wingdings 3" panose="05040102010807070707" pitchFamily="18" charset="2"/>
              <a:buChar char=""/>
            </a:pPr>
            <a:r>
              <a:rPr lang="x-none" sz="1200" spc="-20"/>
              <a:t>10 de las 61 oportunidades de mejora identificadas están relacionadas con las dimensiones que recibieron una calificación de riesgo alto</a:t>
            </a:r>
            <a:r>
              <a:rPr lang="en-US" sz="1200" spc="-20"/>
              <a:t>.</a:t>
            </a:r>
            <a:endParaRPr lang="x-none" sz="1200" spc="-20"/>
          </a:p>
          <a:p>
            <a:pPr marL="126000" lvl="1" indent="-126000">
              <a:spcBef>
                <a:spcPts val="300"/>
              </a:spcBef>
              <a:buClrTx/>
              <a:buSzPct val="75000"/>
              <a:buFont typeface="Wingdings 3" panose="05040102010807070707" pitchFamily="18" charset="2"/>
              <a:buChar char=""/>
            </a:pPr>
            <a:endParaRPr lang="en-US" sz="1200"/>
          </a:p>
          <a:p>
            <a:pPr marL="126000" lvl="1" indent="-126000">
              <a:spcBef>
                <a:spcPts val="300"/>
              </a:spcBef>
              <a:buClrTx/>
              <a:buSzPct val="75000"/>
              <a:buFont typeface="Wingdings 3" panose="05040102010807070707" pitchFamily="18" charset="2"/>
              <a:buChar char=""/>
            </a:pPr>
            <a:r>
              <a:rPr lang="x-none" sz="1200"/>
              <a:t>Para obtener detalles adicionales sobre las oportunidades específicas de un dominio, consulte la sección del dominio de datos pertinente en el informe</a:t>
            </a:r>
            <a:r>
              <a:rPr lang="en-US" sz="1200"/>
              <a:t>.</a:t>
            </a:r>
            <a:endParaRPr lang="x-none" sz="1200"/>
          </a:p>
        </p:txBody>
      </p:sp>
      <p:sp>
        <p:nvSpPr>
          <p:cNvPr id="17" name="footnote_6381079335387730187" descr="Nota al pie">
            <a:extLst>
              <a:ext uri="{FF2B5EF4-FFF2-40B4-BE49-F238E27FC236}">
                <a16:creationId xmlns:a16="http://schemas.microsoft.com/office/drawing/2014/main" id="{97ADFD57-F042-4B49-9273-A6EB4A4DA11E}"/>
              </a:ext>
            </a:extLst>
          </p:cNvPr>
          <p:cNvSpPr txBox="1"/>
          <p:nvPr/>
        </p:nvSpPr>
        <p:spPr>
          <a:xfrm>
            <a:off x="612775" y="5994048"/>
            <a:ext cx="9980613" cy="404226"/>
          </a:xfrm>
          <a:prstGeom prst="rect">
            <a:avLst/>
          </a:prstGeom>
          <a:noFill/>
        </p:spPr>
        <p:txBody>
          <a:bodyPr vert="horz" wrap="square" lIns="0" tIns="0" rIns="0" bIns="0" rtlCol="0" anchor="b" anchorCtr="0">
            <a:noAutofit/>
          </a:bodyPr>
          <a:lstStyle/>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hlinkClick r:id="rId3" action="ppaction://hlinksldjump"/>
              </a:rPr>
              <a:t>Consulte </a:t>
            </a:r>
            <a:r>
              <a:rPr lang="en-US" sz="800" dirty="0" err="1">
                <a:solidFill>
                  <a:srgbClr val="2E2E38"/>
                </a:solidFill>
                <a:cs typeface="Arial" panose="020B0604020202020204" pitchFamily="34" charset="0"/>
                <a:hlinkClick r:id="rId3" action="ppaction://hlinksldjump"/>
              </a:rPr>
              <a:t>pagina</a:t>
            </a:r>
            <a:r>
              <a:rPr lang="en-US" sz="800" dirty="0">
                <a:solidFill>
                  <a:srgbClr val="2E2E38"/>
                </a:solidFill>
                <a:cs typeface="Arial" panose="020B0604020202020204" pitchFamily="34" charset="0"/>
                <a:hlinkClick r:id="rId3" action="ppaction://hlinksldjump"/>
              </a:rPr>
              <a:t> </a:t>
            </a:r>
            <a:r>
              <a:rPr lang="en-US" sz="800" dirty="0">
                <a:solidFill>
                  <a:schemeClr val="bg1"/>
                </a:solidFill>
                <a:cs typeface="Arial" panose="020B0604020202020204" pitchFamily="34" charset="0"/>
                <a:hlinkClick r:id="rId3" action="ppaction://hlinksldjump"/>
              </a:rPr>
              <a:t>20</a:t>
            </a:r>
            <a:r>
              <a:rPr lang="x-none" sz="800" dirty="0">
                <a:solidFill>
                  <a:srgbClr val="2E2E38"/>
                </a:solidFill>
                <a:cs typeface="Arial" panose="020B0604020202020204" pitchFamily="34" charset="0"/>
                <a:hlinkClick r:id="rId3" action="ppaction://hlinksldjump"/>
              </a:rPr>
              <a:t> para ver la guía de evaluación del riesgo</a:t>
            </a:r>
            <a:endParaRPr lang="en-US" sz="800" dirty="0">
              <a:solidFill>
                <a:srgbClr val="2E2E38"/>
              </a:solidFill>
              <a:cs typeface="Arial" panose="020B0604020202020204" pitchFamily="34" charset="0"/>
            </a:endParaRPr>
          </a:p>
        </p:txBody>
      </p:sp>
      <p:sp>
        <p:nvSpPr>
          <p:cNvPr id="13" name="TextBox 12">
            <a:extLst>
              <a:ext uri="{FF2B5EF4-FFF2-40B4-BE49-F238E27FC236}">
                <a16:creationId xmlns:a16="http://schemas.microsoft.com/office/drawing/2014/main" id="{EA7EA3DE-CC50-4B95-8B5F-4F1758FF1179}"/>
              </a:ext>
            </a:extLst>
          </p:cNvPr>
          <p:cNvSpPr txBox="1"/>
          <p:nvPr/>
        </p:nvSpPr>
        <p:spPr>
          <a:xfrm>
            <a:off x="3896752"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5</a:t>
            </a:fld>
            <a:endParaRPr/>
          </a:p>
        </p:txBody>
      </p:sp>
    </p:spTree>
    <p:extLst>
      <p:ext uri="{BB962C8B-B14F-4D97-AF65-F5344CB8AC3E}">
        <p14:creationId xmlns:p14="http://schemas.microsoft.com/office/powerpoint/2010/main" val="10539047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55639"/>
            <a:ext cx="10978515" cy="628961"/>
          </a:xfrm>
        </p:spPr>
        <p:txBody>
          <a:bodyPr vert="horz"/>
          <a:lstStyle/>
          <a:p>
            <a:r>
              <a:rPr lang="x-none"/>
              <a:t>Observaciones detalladas de dominio y oportunidades (1/3)</a:t>
            </a:r>
            <a:br>
              <a:rPr/>
            </a:br>
            <a:r>
              <a:rPr lang="x-none" sz="1550"/>
              <a:t>El equipo de transporte es muy pequeño, con un rol responsable de la mayor parte de la gestión de los datos y el sistema</a:t>
            </a:r>
            <a:endParaRPr lang="en-IN" sz="1550">
              <a:solidFill>
                <a:srgbClr val="FF0000"/>
              </a:solidFill>
            </a:endParaRPr>
          </a:p>
        </p:txBody>
      </p:sp>
      <p:sp>
        <p:nvSpPr>
          <p:cNvPr id="23" name="Rectangle 22">
            <a:extLst>
              <a:ext uri="{FF2B5EF4-FFF2-40B4-BE49-F238E27FC236}">
                <a16:creationId xmlns:a16="http://schemas.microsoft.com/office/drawing/2014/main" id="{6FD43187-EA4A-426D-8ED6-BEA2140E5C1A}"/>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5. Funcionamiento puntual del autobús matutino</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3901698" y="1011852"/>
            <a:ext cx="4388419"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Observaciones y oportunidades del funcionamiento puntual </a:t>
            </a:r>
            <a:br>
              <a:rPr lang="en-US" sz="1200" b="1">
                <a:solidFill>
                  <a:schemeClr val="bg1"/>
                </a:solidFill>
              </a:rPr>
            </a:br>
            <a:r>
              <a:rPr lang="x-none" sz="1200" b="1">
                <a:solidFill>
                  <a:schemeClr val="bg1"/>
                </a:solidFill>
              </a:rPr>
              <a:t>del autobús matutino</a:t>
            </a:r>
            <a:endParaRPr lang="en-US" sz="1200">
              <a:solidFill>
                <a:schemeClr val="bg1"/>
              </a:solidFill>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3901698" y="1453887"/>
            <a:ext cx="4388419"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1081771049"/>
              </p:ext>
            </p:extLst>
          </p:nvPr>
        </p:nvGraphicFramePr>
        <p:xfrm>
          <a:off x="603383" y="1547839"/>
          <a:ext cx="10985052" cy="4282504"/>
        </p:xfrm>
        <a:graphic>
          <a:graphicData uri="http://schemas.openxmlformats.org/drawingml/2006/table">
            <a:tbl>
              <a:tblPr firstRow="1" bandRow="1">
                <a:tableStyleId>{5C22544A-7EE6-4342-B048-85BDC9FD1C3A}</a:tableStyleId>
              </a:tblPr>
              <a:tblGrid>
                <a:gridCol w="2776815">
                  <a:extLst>
                    <a:ext uri="{9D8B030D-6E8A-4147-A177-3AD203B41FA5}">
                      <a16:colId xmlns:a16="http://schemas.microsoft.com/office/drawing/2014/main" val="1000314679"/>
                    </a:ext>
                  </a:extLst>
                </a:gridCol>
                <a:gridCol w="903044">
                  <a:extLst>
                    <a:ext uri="{9D8B030D-6E8A-4147-A177-3AD203B41FA5}">
                      <a16:colId xmlns:a16="http://schemas.microsoft.com/office/drawing/2014/main" val="2181447210"/>
                    </a:ext>
                  </a:extLst>
                </a:gridCol>
                <a:gridCol w="3257989">
                  <a:extLst>
                    <a:ext uri="{9D8B030D-6E8A-4147-A177-3AD203B41FA5}">
                      <a16:colId xmlns:a16="http://schemas.microsoft.com/office/drawing/2014/main" val="3299172009"/>
                    </a:ext>
                  </a:extLst>
                </a:gridCol>
                <a:gridCol w="4047204">
                  <a:extLst>
                    <a:ext uri="{9D8B030D-6E8A-4147-A177-3AD203B41FA5}">
                      <a16:colId xmlns:a16="http://schemas.microsoft.com/office/drawing/2014/main" val="850559032"/>
                    </a:ext>
                  </a:extLst>
                </a:gridCol>
              </a:tblGrid>
              <a:tr h="233748">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632004">
                <a:tc>
                  <a:txBody>
                    <a:bodyPr/>
                    <a:lstStyle/>
                    <a:p>
                      <a:pPr marL="0" indent="-126000" algn="l">
                        <a:buClr>
                          <a:srgbClr val="1A9AFA"/>
                        </a:buClr>
                        <a:buSzPct val="75000"/>
                        <a:buFontTx/>
                        <a:buNone/>
                      </a:pPr>
                      <a:r>
                        <a:rPr lang="x-none" sz="1000" b="1">
                          <a:solidFill>
                            <a:schemeClr val="bg1"/>
                          </a:solidFill>
                          <a:latin typeface="+mj-lt"/>
                        </a:rPr>
                        <a:t>Política</a:t>
                      </a:r>
                      <a:r>
                        <a:rPr lang="x-none" sz="1000" b="0">
                          <a:solidFill>
                            <a:schemeClr val="bg1"/>
                          </a:solidFill>
                          <a:latin typeface="+mj-lt"/>
                        </a:rPr>
                        <a:t>: </a:t>
                      </a:r>
                      <a:r>
                        <a:rPr lang="x-none" sz="1000" b="0" i="1">
                          <a:solidFill>
                            <a:schemeClr val="bg1"/>
                          </a:solidFill>
                          <a:latin typeface="+mj-lt"/>
                        </a:rPr>
                        <a:t>¿</a:t>
                      </a:r>
                      <a:r>
                        <a:rPr lang="en-US" sz="1000" b="0" i="1">
                          <a:solidFill>
                            <a:schemeClr val="bg1"/>
                          </a:solidFill>
                          <a:latin typeface="+mj-lt"/>
                        </a:rPr>
                        <a:t>e</a:t>
                      </a:r>
                      <a:r>
                        <a:rPr lang="x-none" sz="1000" b="0" i="1">
                          <a:solidFill>
                            <a:schemeClr val="bg1"/>
                          </a:solidFill>
                          <a:latin typeface="+mj-lt"/>
                        </a:rPr>
                        <a:t>xiste una política formal para el cálculo de las llegadas puntuales del autobús matutino?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lvl="0" indent="-126000" algn="l">
                        <a:buClrTx/>
                        <a:buSzPct val="75000"/>
                        <a:buFont typeface="Wingdings 3" panose="05040102010807070707" pitchFamily="18" charset="2"/>
                        <a:buChar char=""/>
                      </a:pPr>
                      <a:r>
                        <a:rPr lang="x-none" sz="1000" b="0">
                          <a:solidFill>
                            <a:srgbClr val="2E2E38"/>
                          </a:solidFill>
                          <a:latin typeface="+mj-lt"/>
                        </a:rPr>
                        <a:t>No existe una política formal que establezca el cálculo de las métricas del funcionamiento puntual fuera del SIP</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chemeClr val="bg1"/>
                          </a:solidFill>
                          <a:effectLst/>
                          <a:uLnTx/>
                          <a:uFillTx/>
                          <a:latin typeface="+mn-lt"/>
                          <a:ea typeface="+mn-ea"/>
                          <a:cs typeface="+mn-cs"/>
                        </a:rPr>
                        <a:t>Se debe definir y acordar entre el DESE y BPS una política formal y escrita que establezca una metodología clara para informar las métricas del funcionamiento puntual</a:t>
                      </a:r>
                      <a:r>
                        <a:rPr kumimoji="0" lang="en-US" sz="1000" b="0" i="0" u="none" strike="noStrike" kern="1200" cap="none" spc="0" normalizeH="0" baseline="0" noProof="0">
                          <a:ln>
                            <a:noFill/>
                          </a:ln>
                          <a:solidFill>
                            <a:schemeClr val="bg1"/>
                          </a:solidFill>
                          <a:effectLst/>
                          <a:uLnTx/>
                          <a:uFillTx/>
                          <a:latin typeface="+mn-lt"/>
                          <a:ea typeface="+mn-ea"/>
                          <a:cs typeface="+mn-cs"/>
                        </a:rPr>
                        <a:t>.</a:t>
                      </a:r>
                      <a:endParaRPr kumimoji="0" lang="x-none" sz="1000" b="0" i="0" u="none" strike="noStrike" kern="1200" cap="none" spc="0" normalizeH="0" baseline="0" noProof="0">
                        <a:ln>
                          <a:noFill/>
                        </a:ln>
                        <a:solidFill>
                          <a:schemeClr val="bg1"/>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1384577">
                <a:tc>
                  <a:txBody>
                    <a:bodyPr/>
                    <a:lstStyle/>
                    <a:p>
                      <a:pPr marL="0" indent="-126000" algn="l">
                        <a:buClr>
                          <a:srgbClr val="1A9AFA"/>
                        </a:buClr>
                        <a:buSzPct val="75000"/>
                        <a:buFontTx/>
                        <a:buNone/>
                      </a:pPr>
                      <a:r>
                        <a:rPr lang="x-none" sz="1000" b="1" dirty="0">
                          <a:solidFill>
                            <a:schemeClr val="bg1"/>
                          </a:solidFill>
                          <a:latin typeface="+mj-lt"/>
                        </a:rPr>
                        <a:t>Procedimientos: </a:t>
                      </a:r>
                      <a:r>
                        <a:rPr lang="x-none" sz="1000" i="1" kern="1200" dirty="0">
                          <a:solidFill>
                            <a:schemeClr val="bg2"/>
                          </a:solidFill>
                          <a:latin typeface="+mn-lt"/>
                          <a:ea typeface="+mn-ea"/>
                          <a:cs typeface="+mn-cs"/>
                        </a:rPr>
                        <a:t>¿</a:t>
                      </a:r>
                      <a:r>
                        <a:rPr lang="en-US" sz="1000" i="1" kern="1200" dirty="0">
                          <a:solidFill>
                            <a:schemeClr val="bg2"/>
                          </a:solidFill>
                          <a:latin typeface="+mn-lt"/>
                          <a:ea typeface="+mn-ea"/>
                          <a:cs typeface="+mn-cs"/>
                        </a:rPr>
                        <a:t>e</a:t>
                      </a:r>
                      <a:r>
                        <a:rPr lang="x-none" sz="1000" i="1" kern="1200" dirty="0">
                          <a:solidFill>
                            <a:schemeClr val="bg2"/>
                          </a:solidFill>
                          <a:latin typeface="+mn-lt"/>
                          <a:ea typeface="+mn-ea"/>
                          <a:cs typeface="+mn-cs"/>
                        </a:rPr>
                        <a:t>xiste un procedimiento uniforme estandarizado en todo el distrito que se esté utilizando para implementar la política?</a:t>
                      </a:r>
                      <a:endParaRPr lang="en-US" sz="1000" b="1" dirty="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
                          <a:srgbClr val="1A9AFA"/>
                        </a:buClr>
                        <a:buSzPct val="75000"/>
                        <a:buFont typeface="Wingdings 3" panose="05040102010807070707" pitchFamily="18" charset="2"/>
                        <a:buNone/>
                        <a:tabLst/>
                        <a:defRPr/>
                      </a:pPr>
                      <a:r>
                        <a:rPr lang="x-none" sz="1000" b="0" kern="1200">
                          <a:solidFill>
                            <a:srgbClr val="2E2E38"/>
                          </a:solidFill>
                          <a:latin typeface="+mn-lt"/>
                          <a:ea typeface="+mn-ea"/>
                          <a:cs typeface="+mn-cs"/>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Los parámetros para ejecutar el script se ingresan manualmente (informes matutinos y vespertinos: a. m./p. m.)</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El proceso para ingresar datos de transporte </a:t>
                      </a:r>
                      <a:br>
                        <a:rPr lang="en-US" sz="1000" b="0">
                          <a:solidFill>
                            <a:srgbClr val="2E2E38"/>
                          </a:solidFill>
                          <a:latin typeface="+mj-lt"/>
                        </a:rPr>
                      </a:br>
                      <a:r>
                        <a:rPr lang="x-none" sz="1000" b="0">
                          <a:solidFill>
                            <a:srgbClr val="2E2E38"/>
                          </a:solidFill>
                          <a:latin typeface="+mj-lt"/>
                        </a:rPr>
                        <a:t>y transferirlos es manual (Hojas de Google)</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No existe documentación formal para registrar el proceso de generación de informes, los supuestos, la metodología o el proceso de revisión</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Automatizar el proceso de ejecución del script al programarlo para que se ejecute dos veces al día en momentos específicos (p. ej., tareas Cron/otras tareas programadas)</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Desarrollar documentación formal que incluya la lógica comercial, la aprobación comercial, ayuda para la tarea de lógica de programación y cualquier otro procedimiento operativo que sirva como registro de auditoría para la generación de informes</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Desarrollar un proceso de análisis independiente para probar </a:t>
                      </a:r>
                      <a:br>
                        <a:rPr lang="en-US" sz="1000" b="0">
                          <a:solidFill>
                            <a:srgbClr val="2E2E38"/>
                          </a:solidFill>
                          <a:latin typeface="+mj-lt"/>
                        </a:rPr>
                      </a:br>
                      <a:r>
                        <a:rPr lang="x-none" sz="1000" b="0">
                          <a:solidFill>
                            <a:srgbClr val="2E2E38"/>
                          </a:solidFill>
                          <a:latin typeface="+mj-lt"/>
                        </a:rPr>
                        <a:t>el código antes de lanzarlo a producción</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973470">
                <a:tc>
                  <a:txBody>
                    <a:bodyPr/>
                    <a:lstStyle/>
                    <a:p>
                      <a:pPr marL="0" indent="-126000" algn="l">
                        <a:buClr>
                          <a:srgbClr val="1A9AFA"/>
                        </a:buClr>
                        <a:buSzPct val="75000"/>
                        <a:buFontTx/>
                        <a:buNone/>
                      </a:pPr>
                      <a:r>
                        <a:rPr lang="x-none" sz="1000" b="1">
                          <a:solidFill>
                            <a:schemeClr val="bg1"/>
                          </a:solidFill>
                          <a:latin typeface="+mj-lt"/>
                        </a:rPr>
                        <a:t>Roles y responsabilidades: </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0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chemeClr val="tx1"/>
                          </a:solidFill>
                          <a:latin typeface="+mj-lt"/>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Si bien tiene mucho conocimiento sobre el proceso de generación de informes del funcionamiento puntual, solo hay una persona en BPS involucrada </a:t>
                      </a:r>
                      <a:br>
                        <a:rPr lang="en-US" sz="1000" b="0">
                          <a:solidFill>
                            <a:srgbClr val="2E2E38"/>
                          </a:solidFill>
                          <a:latin typeface="+mj-lt"/>
                        </a:rPr>
                      </a:br>
                      <a:r>
                        <a:rPr lang="x-none" sz="1000" b="0">
                          <a:solidFill>
                            <a:srgbClr val="2E2E38"/>
                          </a:solidFill>
                          <a:latin typeface="+mj-lt"/>
                        </a:rPr>
                        <a:t>y capacitada en las responsabilidades asociadas. Como resultado, tampoco existe una separación clara de las funciones para la entrada y la revisión/generación de informes de datos del autobús matutino</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Identificar un recurso secundario (interno o a través de la contratación) con el conjunto de habilidades técnicas necesarias y establecer las expectativas del rol</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Implementar la separación de funciones, incluida una revisión </a:t>
                      </a:r>
                      <a:br>
                        <a:rPr lang="en-US" sz="1000" b="0">
                          <a:solidFill>
                            <a:srgbClr val="2E2E38"/>
                          </a:solidFill>
                          <a:latin typeface="+mj-lt"/>
                        </a:rPr>
                      </a:br>
                      <a:r>
                        <a:rPr lang="x-none" sz="1000" b="0">
                          <a:solidFill>
                            <a:srgbClr val="2E2E38"/>
                          </a:solidFill>
                          <a:latin typeface="+mj-lt"/>
                        </a:rPr>
                        <a:t>de segundo nivel del código inicial y cualquier cambio de código antes de lanzarlos a producción</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894323">
                <a:tc>
                  <a:txBody>
                    <a:bodyPr/>
                    <a:lstStyle/>
                    <a:p>
                      <a:pPr marL="0" indent="-126000" algn="l">
                        <a:buClr>
                          <a:srgbClr val="1A9AFA"/>
                        </a:buClr>
                        <a:buSzPct val="75000"/>
                        <a:buFontTx/>
                        <a:buNone/>
                      </a:pPr>
                      <a:r>
                        <a:rPr lang="x-none" sz="1000" b="1">
                          <a:solidFill>
                            <a:schemeClr val="bg1"/>
                          </a:solidFill>
                          <a:latin typeface="+mj-lt"/>
                        </a:rPr>
                        <a:t>Capacitación y comunicación: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s</a:t>
                      </a:r>
                      <a:r>
                        <a:rPr lang="x-none" sz="1000" i="1" kern="1200">
                          <a:solidFill>
                            <a:schemeClr val="bg2"/>
                          </a:solidFill>
                          <a:latin typeface="+mn-lt"/>
                          <a:ea typeface="+mn-ea"/>
                          <a:cs typeface="+mn-cs"/>
                        </a:rPr>
                        <a:t>e capacita regularmente a los responsables de implementar las políticas y los procedimientos? </a:t>
                      </a:r>
                      <a:r>
                        <a:rPr lang="x-none" sz="1000" b="0" i="1" kern="1200">
                          <a:solidFill>
                            <a:schemeClr val="bg2"/>
                          </a:solidFill>
                          <a:latin typeface="+mn-lt"/>
                          <a:ea typeface="+mn-ea"/>
                          <a:cs typeface="+mn-cs"/>
                        </a:rPr>
                        <a:t>¿</a:t>
                      </a:r>
                      <a:r>
                        <a:rPr lang="en-US" sz="1000" b="0" i="1" kern="1200">
                          <a:solidFill>
                            <a:schemeClr val="bg2"/>
                          </a:solidFill>
                          <a:latin typeface="+mn-lt"/>
                          <a:ea typeface="+mn-ea"/>
                          <a:cs typeface="+mn-cs"/>
                        </a:rPr>
                        <a:t>s</a:t>
                      </a:r>
                      <a:r>
                        <a:rPr lang="x-none" sz="1000" b="0" i="1" kern="1200">
                          <a:solidFill>
                            <a:schemeClr val="bg2"/>
                          </a:solidFill>
                          <a:latin typeface="+mn-lt"/>
                          <a:ea typeface="+mn-ea"/>
                          <a:cs typeface="+mn-cs"/>
                        </a:rPr>
                        <a:t>e</a:t>
                      </a:r>
                      <a:r>
                        <a:rPr lang="x-none" sz="1000" i="1" kern="1200">
                          <a:solidFill>
                            <a:schemeClr val="bg2"/>
                          </a:solidFill>
                          <a:latin typeface="+mn-lt"/>
                          <a:ea typeface="+mn-ea"/>
                          <a:cs typeface="+mn-cs"/>
                        </a:rPr>
                        <a:t> comunican bien las políticas y los procedimientos a los responsables de su implementación? </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buClrTx/>
                        <a:buSzPct val="75000"/>
                        <a:buFont typeface="Wingdings 3" panose="05040102010807070707" pitchFamily="18" charset="2"/>
                        <a:buChar char=""/>
                      </a:pPr>
                      <a:r>
                        <a:rPr lang="x-none" sz="1000" b="0">
                          <a:solidFill>
                            <a:srgbClr val="2E2E38"/>
                          </a:solidFill>
                          <a:latin typeface="+mj-lt"/>
                        </a:rPr>
                        <a:t>No hay un recurso de respaldo para informar </a:t>
                      </a:r>
                      <a:br>
                        <a:rPr lang="en-US" sz="1000" b="0">
                          <a:solidFill>
                            <a:srgbClr val="2E2E38"/>
                          </a:solidFill>
                          <a:latin typeface="+mj-lt"/>
                        </a:rPr>
                      </a:br>
                      <a:r>
                        <a:rPr lang="x-none" sz="1000" b="0">
                          <a:solidFill>
                            <a:srgbClr val="2E2E38"/>
                          </a:solidFill>
                          <a:latin typeface="+mj-lt"/>
                        </a:rPr>
                        <a:t>el proceso de transporte (ejecución de R-scripts)</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b="0" kern="1200" dirty="0">
                          <a:solidFill>
                            <a:srgbClr val="2E2E38"/>
                          </a:solidFill>
                          <a:latin typeface="+mj-lt"/>
                          <a:ea typeface="+mn-ea"/>
                          <a:cs typeface="+mn-cs"/>
                        </a:rPr>
                        <a:t>Capacitar a un recurso con el conjunto de habilidades técnicas adecuadas</a:t>
                      </a:r>
                      <a:r>
                        <a:rPr lang="en-US" sz="1000" b="0" kern="1200" dirty="0">
                          <a:solidFill>
                            <a:srgbClr val="2E2E38"/>
                          </a:solidFill>
                          <a:latin typeface="+mj-lt"/>
                          <a:ea typeface="+mn-ea"/>
                          <a:cs typeface="+mn-cs"/>
                        </a:rPr>
                        <a:t>.</a:t>
                      </a:r>
                      <a:endParaRPr lang="x-none" sz="1000" b="0" kern="1200" dirty="0">
                        <a:solidFill>
                          <a:srgbClr val="2E2E38"/>
                        </a:solidFill>
                        <a:latin typeface="+mj-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97003620"/>
                  </a:ext>
                </a:extLst>
              </a:tr>
            </a:tbl>
          </a:graphicData>
        </a:graphic>
      </p:graphicFrame>
      <p:sp>
        <p:nvSpPr>
          <p:cNvPr id="16" name="footnote_63804743492822175122" descr="Nota al pie">
            <a:extLst>
              <a:ext uri="{FF2B5EF4-FFF2-40B4-BE49-F238E27FC236}">
                <a16:creationId xmlns:a16="http://schemas.microsoft.com/office/drawing/2014/main" id="{2FD1D1F3-89D2-4AA7-8FC4-982E80408505}"/>
              </a:ext>
            </a:extLst>
          </p:cNvPr>
          <p:cNvSpPr txBox="1"/>
          <p:nvPr/>
        </p:nvSpPr>
        <p:spPr>
          <a:xfrm>
            <a:off x="683026" y="6049189"/>
            <a:ext cx="9985811"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3"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3" name="TextBox 2">
            <a:extLst>
              <a:ext uri="{FF2B5EF4-FFF2-40B4-BE49-F238E27FC236}">
                <a16:creationId xmlns:a16="http://schemas.microsoft.com/office/drawing/2014/main" id="{B4C1E7BF-CCEC-40A8-81C9-BC019C0BBF98}"/>
              </a:ext>
            </a:extLst>
          </p:cNvPr>
          <p:cNvSpPr txBox="1"/>
          <p:nvPr/>
        </p:nvSpPr>
        <p:spPr>
          <a:xfrm>
            <a:off x="3465095" y="6400799"/>
            <a:ext cx="5221706"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a:t>
            </a:r>
            <a:br>
              <a:rPr lang="en-US" sz="1000" i="1">
                <a:solidFill>
                  <a:schemeClr val="bg1"/>
                </a:solidFill>
                <a:effectLst/>
                <a:latin typeface="+mj-lt"/>
                <a:ea typeface="Calibri" panose="020F0502020204030204" pitchFamily="34" charset="0"/>
              </a:rPr>
            </a:br>
            <a:r>
              <a:rPr lang="x-none" sz="1000" i="1">
                <a:solidFill>
                  <a:schemeClr val="bg1"/>
                </a:solidFill>
                <a:effectLst/>
                <a:latin typeface="+mj-lt"/>
                <a:ea typeface="Calibri" panose="020F0502020204030204" pitchFamily="34" charset="0"/>
              </a:rPr>
              <a:t>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50</a:t>
            </a:fld>
            <a:endParaRPr/>
          </a:p>
        </p:txBody>
      </p:sp>
    </p:spTree>
    <p:extLst>
      <p:ext uri="{BB962C8B-B14F-4D97-AF65-F5344CB8AC3E}">
        <p14:creationId xmlns:p14="http://schemas.microsoft.com/office/powerpoint/2010/main" val="212265396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idx="4294967295"/>
          </p:nvPr>
        </p:nvSpPr>
        <p:spPr>
          <a:xfrm>
            <a:off x="609918" y="295368"/>
            <a:ext cx="10978515"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x-none" sz="2400" b="0" i="0" u="none" strike="noStrike" kern="1200" cap="none" spc="0" normalizeH="0" baseline="0" noProof="0">
                <a:ln>
                  <a:noFill/>
                </a:ln>
                <a:solidFill>
                  <a:schemeClr val="bg1"/>
                </a:solidFill>
                <a:effectLst/>
                <a:uLnTx/>
                <a:uFillTx/>
                <a:latin typeface="EYInterstate Light" panose="02000506000000020004" pitchFamily="2" charset="0"/>
                <a:ea typeface="+mj-ea"/>
                <a:cs typeface="Arial" pitchFamily="34" charset="0"/>
              </a:rPr>
              <a:t>Observaciones detalladas de dominio y oportunidades (2/3)</a:t>
            </a:r>
            <a:br>
              <a:rPr/>
            </a:br>
            <a:r>
              <a:rPr kumimoji="0" lang="x-none" sz="1350" b="0" i="0" u="none" strike="noStrike" kern="1200" cap="none" spc="0" normalizeH="0" baseline="0" noProof="0">
                <a:ln>
                  <a:noFill/>
                </a:ln>
                <a:solidFill>
                  <a:schemeClr val="bg1"/>
                </a:solidFill>
                <a:effectLst/>
                <a:uLnTx/>
                <a:uFillTx/>
                <a:latin typeface="EYInterstate Light" panose="02000506000000020004" pitchFamily="2" charset="0"/>
                <a:ea typeface="+mj-ea"/>
                <a:cs typeface="Arial" pitchFamily="34" charset="0"/>
              </a:rPr>
              <a:t>Los sistemas y la supervisión del funcionamiento puntual del autobús matutino tenían oportunidades de mejora en el año escolar 2021-2022</a:t>
            </a:r>
            <a:endParaRPr kumimoji="0" lang="en-IN" sz="1350" b="0" i="0" u="none" strike="noStrike" kern="1200" cap="none" spc="0" normalizeH="0" baseline="0" noProof="0">
              <a:ln>
                <a:noFill/>
              </a:ln>
              <a:solidFill>
                <a:srgbClr val="FF0000"/>
              </a:solidFill>
              <a:effectLst/>
              <a:uLnTx/>
              <a:uFillTx/>
              <a:latin typeface="EYInterstate Light" panose="02000506000000020004" pitchFamily="2" charset="0"/>
              <a:ea typeface="+mj-ea"/>
              <a:cs typeface="Arial" pitchFamily="34" charset="0"/>
            </a:endParaRPr>
          </a:p>
        </p:txBody>
      </p:sp>
      <p:sp>
        <p:nvSpPr>
          <p:cNvPr id="34" name="Rectangle 33">
            <a:extLst>
              <a:ext uri="{FF2B5EF4-FFF2-40B4-BE49-F238E27FC236}">
                <a16:creationId xmlns:a16="http://schemas.microsoft.com/office/drawing/2014/main" id="{894CC8B8-2A33-4FE8-9507-047A3DB22916}"/>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3886303" y="1029713"/>
            <a:ext cx="4419210"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del funcionamiento puntual </a:t>
            </a:r>
            <a:br>
              <a:rPr kumimoji="0" lang="en-US" sz="1200" b="1" i="0" u="none" strike="noStrike" kern="1200" cap="none" spc="0" normalizeH="0" baseline="0" noProof="0">
                <a:ln>
                  <a:noFill/>
                </a:ln>
                <a:solidFill>
                  <a:srgbClr val="2E2E38"/>
                </a:solidFill>
                <a:effectLst/>
                <a:uLnTx/>
                <a:uFillTx/>
                <a:latin typeface="EYInterstate Light"/>
                <a:ea typeface="+mn-ea"/>
                <a:cs typeface="+mn-cs"/>
              </a:rPr>
            </a:br>
            <a:r>
              <a:rPr kumimoji="0" lang="x-none" sz="1200" b="1" i="0" u="none" strike="noStrike" kern="1200" cap="none" spc="0" normalizeH="0" baseline="0" noProof="0">
                <a:ln>
                  <a:noFill/>
                </a:ln>
                <a:solidFill>
                  <a:srgbClr val="2E2E38"/>
                </a:solidFill>
                <a:effectLst/>
                <a:uLnTx/>
                <a:uFillTx/>
                <a:latin typeface="EYInterstate Light"/>
                <a:ea typeface="+mn-ea"/>
                <a:cs typeface="+mn-cs"/>
              </a:rPr>
              <a:t>del autobús matutino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3886303" y="1471748"/>
            <a:ext cx="44192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Table 6380412381335984473" descr="Observaciones y oportunidades del funcionamiento puntual del autobús matutino">
            <a:extLst>
              <a:ext uri="{FF2B5EF4-FFF2-40B4-BE49-F238E27FC236}">
                <a16:creationId xmlns:a16="http://schemas.microsoft.com/office/drawing/2014/main" id="{9AD872BF-0DBF-4E27-AEEB-E1DE0F0BCE20}"/>
              </a:ext>
            </a:extLst>
          </p:cNvPr>
          <p:cNvGraphicFramePr>
            <a:graphicFrameLocks noGrp="1"/>
          </p:cNvGraphicFramePr>
          <p:nvPr>
            <p:extLst>
              <p:ext uri="{D42A27DB-BD31-4B8C-83A1-F6EECF244321}">
                <p14:modId xmlns:p14="http://schemas.microsoft.com/office/powerpoint/2010/main" val="3690490244"/>
              </p:ext>
            </p:extLst>
          </p:nvPr>
        </p:nvGraphicFramePr>
        <p:xfrm>
          <a:off x="603383" y="1547464"/>
          <a:ext cx="10985050" cy="3688080"/>
        </p:xfrm>
        <a:graphic>
          <a:graphicData uri="http://schemas.openxmlformats.org/drawingml/2006/table">
            <a:tbl>
              <a:tblPr firstRow="1" bandRow="1">
                <a:tableStyleId>{5C22544A-7EE6-4342-B048-85BDC9FD1C3A}</a:tableStyleId>
              </a:tblPr>
              <a:tblGrid>
                <a:gridCol w="2797363">
                  <a:extLst>
                    <a:ext uri="{9D8B030D-6E8A-4147-A177-3AD203B41FA5}">
                      <a16:colId xmlns:a16="http://schemas.microsoft.com/office/drawing/2014/main" val="1000314679"/>
                    </a:ext>
                  </a:extLst>
                </a:gridCol>
                <a:gridCol w="882495">
                  <a:extLst>
                    <a:ext uri="{9D8B030D-6E8A-4147-A177-3AD203B41FA5}">
                      <a16:colId xmlns:a16="http://schemas.microsoft.com/office/drawing/2014/main" val="2181447210"/>
                    </a:ext>
                  </a:extLst>
                </a:gridCol>
                <a:gridCol w="3268263">
                  <a:extLst>
                    <a:ext uri="{9D8B030D-6E8A-4147-A177-3AD203B41FA5}">
                      <a16:colId xmlns:a16="http://schemas.microsoft.com/office/drawing/2014/main" val="3299172009"/>
                    </a:ext>
                  </a:extLst>
                </a:gridCol>
                <a:gridCol w="4036929">
                  <a:extLst>
                    <a:ext uri="{9D8B030D-6E8A-4147-A177-3AD203B41FA5}">
                      <a16:colId xmlns:a16="http://schemas.microsoft.com/office/drawing/2014/main" val="850559032"/>
                    </a:ext>
                  </a:extLst>
                </a:gridCol>
              </a:tblGrid>
              <a:tr h="253036">
                <a:tc>
                  <a:txBody>
                    <a:bodyPr/>
                    <a:lstStyle/>
                    <a:p>
                      <a:pPr marL="0" indent="-126000" algn="ctr">
                        <a:buClr>
                          <a:srgbClr val="1A9AFA"/>
                        </a:buClr>
                        <a:buSzPct val="75000"/>
                        <a:buFontTx/>
                        <a:buNone/>
                      </a:pPr>
                      <a:r>
                        <a:rPr lang="x-none" sz="11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125318">
                <a:tc>
                  <a:txBody>
                    <a:bodyPr/>
                    <a:lstStyle/>
                    <a:p>
                      <a:pPr marL="0" indent="-126000" algn="l">
                        <a:buClr>
                          <a:srgbClr val="1A9AFA"/>
                        </a:buClr>
                        <a:buSzPct val="75000"/>
                        <a:buFontTx/>
                        <a:buNone/>
                      </a:pPr>
                      <a:r>
                        <a:rPr lang="x-none" sz="1100" b="1" dirty="0">
                          <a:solidFill>
                            <a:schemeClr val="bg1"/>
                          </a:solidFill>
                          <a:latin typeface="+mn-lt"/>
                        </a:rPr>
                        <a:t>Herramientas y sistemas: </a:t>
                      </a:r>
                      <a:r>
                        <a:rPr lang="x-none" sz="1100" i="1" kern="1200" dirty="0">
                          <a:solidFill>
                            <a:schemeClr val="bg2"/>
                          </a:solidFill>
                          <a:latin typeface="+mn-lt"/>
                          <a:ea typeface="+mn-ea"/>
                          <a:cs typeface="+mn-cs"/>
                        </a:rPr>
                        <a:t>¿</a:t>
                      </a:r>
                      <a:r>
                        <a:rPr lang="en-US" sz="1100" i="1" kern="1200" dirty="0">
                          <a:solidFill>
                            <a:schemeClr val="bg2"/>
                          </a:solidFill>
                          <a:latin typeface="+mn-lt"/>
                          <a:ea typeface="+mn-ea"/>
                          <a:cs typeface="+mn-cs"/>
                        </a:rPr>
                        <a:t>l</a:t>
                      </a:r>
                      <a:r>
                        <a:rPr lang="x-none" sz="1100" i="1" kern="1200" dirty="0">
                          <a:solidFill>
                            <a:schemeClr val="bg2"/>
                          </a:solidFill>
                          <a:latin typeface="+mn-lt"/>
                          <a:ea typeface="+mn-ea"/>
                          <a:cs typeface="+mn-cs"/>
                        </a:rPr>
                        <a:t>os participantes clave tienen las herramientas adecuadas para ayudarlos a ejecutar sus responsabilidades?</a:t>
                      </a:r>
                      <a:endParaRPr lang="en-US" sz="1100" b="1" dirty="0">
                        <a:solidFill>
                          <a:schemeClr val="bg1"/>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lvl="0" indent="-108000" algn="l">
                        <a:buClrTx/>
                        <a:buSzPct val="75000"/>
                        <a:buFont typeface="Wingdings 3" panose="05040102010807070707" pitchFamily="18" charset="2"/>
                        <a:buChar char=""/>
                      </a:pPr>
                      <a:r>
                        <a:rPr lang="x-none" sz="1100" b="0">
                          <a:solidFill>
                            <a:srgbClr val="2E2E38"/>
                          </a:solidFill>
                          <a:latin typeface="+mn-lt"/>
                        </a:rPr>
                        <a:t>Onscreen no registra ninguna ruta cuando los dispositivos de GPS están dañados o se encuentran fuera del radio de 122 metros de la escuela</a:t>
                      </a:r>
                      <a:r>
                        <a:rPr lang="en-US" sz="1100" b="0">
                          <a:solidFill>
                            <a:srgbClr val="2E2E38"/>
                          </a:solidFill>
                          <a:latin typeface="+mn-lt"/>
                        </a:rPr>
                        <a:t>.</a:t>
                      </a:r>
                      <a:endParaRPr lang="x-none" sz="1100" b="0">
                        <a:solidFill>
                          <a:srgbClr val="2E2E38"/>
                        </a:solidFill>
                        <a:latin typeface="+mn-lt"/>
                      </a:endParaRPr>
                    </a:p>
                    <a:p>
                      <a:pPr marL="108000" lvl="0" indent="-108000" algn="l">
                        <a:buClrTx/>
                        <a:buSzPct val="75000"/>
                        <a:buFont typeface="Wingdings 3" panose="05040102010807070707" pitchFamily="18" charset="2"/>
                        <a:buChar char=""/>
                      </a:pPr>
                      <a:r>
                        <a:rPr lang="x-none" sz="1100" b="0">
                          <a:solidFill>
                            <a:srgbClr val="2E2E38"/>
                          </a:solidFill>
                          <a:latin typeface="+mn-lt"/>
                        </a:rPr>
                        <a:t>Zonar solo conserva los datos por 12 meses</a:t>
                      </a:r>
                      <a:r>
                        <a:rPr lang="en-US" sz="1100" b="0">
                          <a:solidFill>
                            <a:srgbClr val="2E2E38"/>
                          </a:solidFill>
                          <a:latin typeface="+mn-lt"/>
                        </a:rPr>
                        <a:t>.</a:t>
                      </a:r>
                      <a:endParaRPr lang="x-none" sz="1100" b="0">
                        <a:solidFill>
                          <a:srgbClr val="2E2E38"/>
                        </a:solidFill>
                        <a:latin typeface="+mn-lt"/>
                      </a:endParaRPr>
                    </a:p>
                    <a:p>
                      <a:pPr marL="126000" indent="-126000" algn="l">
                        <a:buClrTx/>
                        <a:buSzPct val="75000"/>
                        <a:buFont typeface="Wingdings 3" panose="05040102010807070707" pitchFamily="18" charset="2"/>
                        <a:buChar char=""/>
                      </a:pPr>
                      <a:r>
                        <a:rPr lang="x-none" sz="1100" b="0">
                          <a:solidFill>
                            <a:srgbClr val="2E2E38"/>
                          </a:solidFill>
                          <a:latin typeface="+mn-lt"/>
                        </a:rPr>
                        <a:t>Varios pasos del proceso son en gran medida de naturaleza manual, tales como:</a:t>
                      </a:r>
                    </a:p>
                    <a:p>
                      <a:pPr marL="266400" lvl="1" indent="-126000">
                        <a:buClrTx/>
                        <a:buSzPct val="75000"/>
                        <a:buFont typeface="Arial" panose="020B0604020202020204" pitchFamily="34" charset="0"/>
                        <a:buChar char="–"/>
                      </a:pPr>
                      <a:r>
                        <a:rPr lang="x-none" sz="1100" b="0">
                          <a:solidFill>
                            <a:srgbClr val="2E2E38"/>
                          </a:solidFill>
                          <a:latin typeface="+mn-lt"/>
                        </a:rPr>
                        <a:t>Los parámetros para ejecutar el script se ingresan manualmente (informes matutinos)</a:t>
                      </a:r>
                      <a:r>
                        <a:rPr lang="en-US" sz="1100" b="0">
                          <a:solidFill>
                            <a:srgbClr val="2E2E38"/>
                          </a:solidFill>
                          <a:latin typeface="+mn-lt"/>
                        </a:rPr>
                        <a:t>.</a:t>
                      </a:r>
                      <a:endParaRPr lang="x-none" sz="1100" b="0">
                        <a:solidFill>
                          <a:srgbClr val="2E2E38"/>
                        </a:solidFill>
                        <a:latin typeface="+mn-lt"/>
                      </a:endParaRPr>
                    </a:p>
                    <a:p>
                      <a:pPr marL="266400" lvl="1" indent="-126000">
                        <a:buClrTx/>
                        <a:buSzPct val="75000"/>
                        <a:buFont typeface="Arial" panose="020B0604020202020204" pitchFamily="34" charset="0"/>
                        <a:buChar char="–"/>
                      </a:pPr>
                      <a:r>
                        <a:rPr lang="x-none" sz="1100" b="0">
                          <a:solidFill>
                            <a:srgbClr val="2E2E38"/>
                          </a:solidFill>
                          <a:latin typeface="+mn-lt"/>
                        </a:rPr>
                        <a:t>Los datos de los estudiantes se extraen manualmente de Aspen para importarlos a Versatrans Routing and Planning, con una verificación manual de los estudiantes con necesidades especiales mediante un informe de EdPlan</a:t>
                      </a:r>
                      <a:r>
                        <a:rPr lang="en-US" sz="1100" b="0">
                          <a:solidFill>
                            <a:srgbClr val="2E2E38"/>
                          </a:solidFill>
                          <a:latin typeface="+mn-lt"/>
                        </a:rPr>
                        <a:t>.</a:t>
                      </a:r>
                      <a:endParaRPr lang="x-none" sz="11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n-lt"/>
                        </a:rPr>
                        <a:t>Aprovechar los datos de Zonar para la generación de informes, ya que debería ofrecer una representación más precisa de las llegadas reales (comparado con Onscreen, que solo informa las llegadas de autobuses dentro de un radio de 122 metros de la entrada de la escuela)</a:t>
                      </a:r>
                      <a:r>
                        <a:rPr lang="en-US" sz="1100" b="0">
                          <a:solidFill>
                            <a:srgbClr val="2E2E38"/>
                          </a:solidFill>
                          <a:latin typeface="+mn-lt"/>
                        </a:rPr>
                        <a:t>.</a:t>
                      </a:r>
                      <a:endParaRPr lang="x-none" sz="1100" b="0">
                        <a:solidFill>
                          <a:srgbClr val="2E2E38"/>
                        </a:solidFill>
                        <a:latin typeface="+mn-lt"/>
                      </a:endParaRPr>
                    </a:p>
                    <a:p>
                      <a:pPr marL="266400" lvl="1" indent="-126000">
                        <a:buClrTx/>
                        <a:buSzPct val="75000"/>
                        <a:buFont typeface="Arial" panose="020B0604020202020204" pitchFamily="34" charset="0"/>
                        <a:buChar char="–"/>
                      </a:pPr>
                      <a:r>
                        <a:rPr lang="x-none" sz="1100" b="0">
                          <a:solidFill>
                            <a:srgbClr val="2E2E38"/>
                          </a:solidFill>
                          <a:latin typeface="+mn-lt"/>
                        </a:rPr>
                        <a:t>Por ejemplo, Zonar debería ayudar a identificar si un autobús salió, pero no llegó</a:t>
                      </a:r>
                      <a:r>
                        <a:rPr lang="en-US" sz="1100" b="0">
                          <a:solidFill>
                            <a:srgbClr val="2E2E38"/>
                          </a:solidFill>
                          <a:latin typeface="+mn-lt"/>
                        </a:rPr>
                        <a:t>.</a:t>
                      </a:r>
                      <a:endParaRPr lang="x-none" sz="1100" b="0">
                        <a:solidFill>
                          <a:srgbClr val="2E2E38"/>
                        </a:solidFill>
                        <a:latin typeface="+mn-lt"/>
                      </a:endParaRPr>
                    </a:p>
                    <a:p>
                      <a:pPr marL="126000" indent="-126000" algn="l">
                        <a:buClrTx/>
                        <a:buSzPct val="75000"/>
                        <a:buFont typeface="Wingdings 3" panose="05040102010807070707" pitchFamily="18" charset="2"/>
                        <a:buChar char=""/>
                      </a:pPr>
                      <a:r>
                        <a:rPr lang="x-none" sz="1100" b="0">
                          <a:solidFill>
                            <a:srgbClr val="2E2E38"/>
                          </a:solidFill>
                          <a:latin typeface="+mn-lt"/>
                        </a:rPr>
                        <a:t>Determine si los datos de Zonar se deben retener </a:t>
                      </a:r>
                      <a:br>
                        <a:rPr lang="en-US" sz="1100" b="0">
                          <a:solidFill>
                            <a:srgbClr val="2E2E38"/>
                          </a:solidFill>
                          <a:latin typeface="+mn-lt"/>
                        </a:rPr>
                      </a:br>
                      <a:r>
                        <a:rPr lang="x-none" sz="1100" b="0">
                          <a:solidFill>
                            <a:srgbClr val="2E2E38"/>
                          </a:solidFill>
                          <a:latin typeface="+mn-lt"/>
                        </a:rPr>
                        <a:t>de acuerdo con una política del distrito o del estado</a:t>
                      </a:r>
                      <a:r>
                        <a:rPr lang="en-US" sz="1100" b="0">
                          <a:solidFill>
                            <a:srgbClr val="2E2E38"/>
                          </a:solidFill>
                          <a:latin typeface="+mn-lt"/>
                        </a:rPr>
                        <a:t>.</a:t>
                      </a:r>
                      <a:endParaRPr lang="x-none" sz="1100" b="0">
                        <a:solidFill>
                          <a:srgbClr val="2E2E38"/>
                        </a:solidFill>
                        <a:latin typeface="+mn-lt"/>
                      </a:endParaRPr>
                    </a:p>
                    <a:p>
                      <a:pPr marL="126000" indent="-126000" algn="l">
                        <a:buClrTx/>
                        <a:buSzPct val="75000"/>
                        <a:buFont typeface="Wingdings 3" panose="05040102010807070707" pitchFamily="18" charset="2"/>
                        <a:buChar char=""/>
                      </a:pPr>
                      <a:r>
                        <a:rPr lang="x-none" sz="1100" b="0">
                          <a:solidFill>
                            <a:srgbClr val="2E2E38"/>
                          </a:solidFill>
                          <a:latin typeface="+mn-lt"/>
                        </a:rPr>
                        <a:t>Tome medidas para mitigar los riesgos relacionados con </a:t>
                      </a:r>
                      <a:br>
                        <a:rPr lang="en-US" sz="1100" b="0">
                          <a:solidFill>
                            <a:srgbClr val="2E2E38"/>
                          </a:solidFill>
                          <a:latin typeface="+mn-lt"/>
                        </a:rPr>
                      </a:br>
                      <a:r>
                        <a:rPr lang="x-none" sz="1100" b="0">
                          <a:solidFill>
                            <a:srgbClr val="2E2E38"/>
                          </a:solidFill>
                          <a:latin typeface="+mn-lt"/>
                        </a:rPr>
                        <a:t>la entrada manual de datos y la gran dependencia de las Hojas de Google; considere oportunidades para una mayor automatización, como automatizar el proceso de ejecución del script programándolo para que se ejecute dos veces al día en momentos específicos</a:t>
                      </a:r>
                      <a:r>
                        <a:rPr lang="en-US" sz="1100" b="0">
                          <a:solidFill>
                            <a:srgbClr val="2E2E38"/>
                          </a:solidFill>
                          <a:latin typeface="+mn-lt"/>
                        </a:rPr>
                        <a:t>.</a:t>
                      </a:r>
                      <a:endParaRPr lang="x-none" sz="1100" b="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803799">
                <a:tc>
                  <a:txBody>
                    <a:bodyPr/>
                    <a:lstStyle/>
                    <a:p>
                      <a:pPr marL="0" indent="-126000" algn="l">
                        <a:buClr>
                          <a:srgbClr val="1A9AFA"/>
                        </a:buClr>
                        <a:buSzPct val="75000"/>
                        <a:buFontTx/>
                        <a:buNone/>
                      </a:pPr>
                      <a:r>
                        <a:rPr lang="x-none" sz="1100" b="1">
                          <a:solidFill>
                            <a:schemeClr val="bg1"/>
                          </a:solidFill>
                          <a:latin typeface="+mn-lt"/>
                        </a:rPr>
                        <a:t>Supervisión y seguimiento: </a:t>
                      </a:r>
                      <a:r>
                        <a:rPr lang="x-none" sz="1100" i="1" kern="1200">
                          <a:solidFill>
                            <a:schemeClr val="bg2"/>
                          </a:solidFill>
                          <a:latin typeface="+mn-lt"/>
                          <a:ea typeface="+mn-ea"/>
                          <a:cs typeface="+mn-cs"/>
                        </a:rPr>
                        <a:t>¿</a:t>
                      </a:r>
                      <a:r>
                        <a:rPr lang="en-US" sz="1100" i="1" kern="1200">
                          <a:solidFill>
                            <a:schemeClr val="bg2"/>
                          </a:solidFill>
                          <a:latin typeface="+mn-lt"/>
                          <a:ea typeface="+mn-ea"/>
                          <a:cs typeface="+mn-cs"/>
                        </a:rPr>
                        <a:t>e</a:t>
                      </a:r>
                      <a:r>
                        <a:rPr lang="x-none" sz="1100" i="1" kern="1200">
                          <a:solidFill>
                            <a:schemeClr val="bg2"/>
                          </a:solidFill>
                          <a:latin typeface="+mn-lt"/>
                          <a:ea typeface="+mn-ea"/>
                          <a:cs typeface="+mn-cs"/>
                        </a:rPr>
                        <a:t>xiste una supervisión adecuada del proceso, p. ej., validación de datos/documentación integrada en el proceso?</a:t>
                      </a:r>
                      <a:endParaRPr lang="en-US" sz="1100" b="1">
                        <a:solidFill>
                          <a:schemeClr val="bg1"/>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26000" indent="-126000" algn="l">
                        <a:buClrTx/>
                        <a:buSzPct val="75000"/>
                        <a:buFont typeface="Wingdings 3" panose="05040102010807070707" pitchFamily="18" charset="2"/>
                        <a:buChar char=""/>
                      </a:pPr>
                      <a:r>
                        <a:rPr lang="x-none" sz="1100" b="0">
                          <a:solidFill>
                            <a:srgbClr val="2E2E38"/>
                          </a:solidFill>
                          <a:latin typeface="+mj-lt"/>
                        </a:rPr>
                        <a:t>BPS no valida las causas de rutas no cubiertas. Además, no existe una supervisión o seguimiento formal de BPS de los cambios realizados en el código para la presentación de informes de la OTP</a:t>
                      </a:r>
                      <a:r>
                        <a:rPr lang="en-US" sz="1100" b="0">
                          <a:solidFill>
                            <a:srgbClr val="2E2E38"/>
                          </a:solidFill>
                          <a:latin typeface="+mj-lt"/>
                        </a:rPr>
                        <a:t>.</a:t>
                      </a:r>
                      <a:endParaRPr lang="x-none" sz="11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100" b="0" dirty="0">
                          <a:solidFill>
                            <a:srgbClr val="2E2E38"/>
                          </a:solidFill>
                          <a:latin typeface="+mn-lt"/>
                        </a:rPr>
                        <a:t>Desarrolle un proceso de reconciliación mensual para comprender la distribución de eventos que causan rutas no cubiertas, con un enfoque en las ausencias de los conductores</a:t>
                      </a:r>
                      <a:r>
                        <a:rPr lang="en-US" sz="1100" b="0" dirty="0">
                          <a:solidFill>
                            <a:srgbClr val="2E2E38"/>
                          </a:solidFill>
                          <a:latin typeface="+mn-lt"/>
                        </a:rPr>
                        <a:t>.</a:t>
                      </a:r>
                      <a:endParaRPr lang="x-none" sz="1100" b="0" dirty="0">
                        <a:solidFill>
                          <a:srgbClr val="2E2E38"/>
                        </a:solidFill>
                        <a:latin typeface="+mn-lt"/>
                      </a:endParaRPr>
                    </a:p>
                    <a:p>
                      <a:pPr marL="126000" indent="-126000" algn="l">
                        <a:buClrTx/>
                        <a:buSzPct val="75000"/>
                        <a:buFont typeface="Wingdings 3" panose="05040102010807070707" pitchFamily="18" charset="2"/>
                        <a:buChar char=""/>
                      </a:pPr>
                      <a:r>
                        <a:rPr lang="x-none" sz="1100" b="0" dirty="0">
                          <a:solidFill>
                            <a:srgbClr val="2E2E38"/>
                          </a:solidFill>
                          <a:latin typeface="+mn-lt"/>
                        </a:rPr>
                        <a:t>Desarrolle un proceso de prueba, revisión y aprobación antes de lanzar los cambios de código a producción</a:t>
                      </a:r>
                      <a:r>
                        <a:rPr lang="en-US" sz="1100" b="0" dirty="0">
                          <a:solidFill>
                            <a:srgbClr val="2E2E38"/>
                          </a:solidFill>
                          <a:latin typeface="+mn-lt"/>
                        </a:rPr>
                        <a:t>.</a:t>
                      </a:r>
                      <a:endParaRPr lang="x-none" sz="1100" b="0" dirty="0">
                        <a:solidFill>
                          <a:srgbClr val="2E2E38"/>
                        </a:solidFill>
                        <a:latin typeface="+mn-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4" name="TextBox 13">
            <a:extLst>
              <a:ext uri="{FF2B5EF4-FFF2-40B4-BE49-F238E27FC236}">
                <a16:creationId xmlns:a16="http://schemas.microsoft.com/office/drawing/2014/main" id="{D438AC0B-6B31-4507-ADF1-8D184EB425A7}"/>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0739833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85135"/>
            <a:ext cx="10978515" cy="599465"/>
          </a:xfrm>
        </p:spPr>
        <p:txBody>
          <a:bodyPr vert="horz"/>
          <a:lstStyle/>
          <a:p>
            <a:r>
              <a:rPr lang="x-none"/>
              <a:t>Observaciones detalladas de dominio y oportunidades (3/3)</a:t>
            </a:r>
            <a:br>
              <a:rPr/>
            </a:br>
            <a:r>
              <a:rPr lang="x-none" sz="1550"/>
              <a:t>Los sistemas de datos de funcionamiento puntual del autobús matutino en el año escolar 2021-2022 estaban incompletos</a:t>
            </a:r>
            <a:endParaRPr lang="en-IN" sz="1550">
              <a:solidFill>
                <a:srgbClr val="FF0000"/>
              </a:solidFill>
            </a:endParaRPr>
          </a:p>
        </p:txBody>
      </p:sp>
      <p:sp>
        <p:nvSpPr>
          <p:cNvPr id="34" name="Rectangle 33">
            <a:extLst>
              <a:ext uri="{FF2B5EF4-FFF2-40B4-BE49-F238E27FC236}">
                <a16:creationId xmlns:a16="http://schemas.microsoft.com/office/drawing/2014/main" id="{A98594BE-EAE1-4BDF-8E18-EB4A23190B22}"/>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3133966" y="1001931"/>
            <a:ext cx="598188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y oportunidades del funcionamiento puntual del autobús matutino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cxnSpLocks/>
            <a:stCxn id="31" idx="4"/>
            <a:endCxn id="31" idx="6"/>
          </p:cNvCxnSpPr>
          <p:nvPr/>
        </p:nvCxnSpPr>
        <p:spPr>
          <a:xfrm>
            <a:off x="3133966" y="1259300"/>
            <a:ext cx="598188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Table 6380412381335984473">
            <a:extLst>
              <a:ext uri="{FF2B5EF4-FFF2-40B4-BE49-F238E27FC236}">
                <a16:creationId xmlns:a16="http://schemas.microsoft.com/office/drawing/2014/main" id="{9AD872BF-0DBF-4E27-AEEB-E1DE0F0BCE20}"/>
              </a:ext>
            </a:extLst>
          </p:cNvPr>
          <p:cNvGraphicFramePr>
            <a:graphicFrameLocks noGrp="1"/>
          </p:cNvGraphicFramePr>
          <p:nvPr>
            <p:extLst>
              <p:ext uri="{D42A27DB-BD31-4B8C-83A1-F6EECF244321}">
                <p14:modId xmlns:p14="http://schemas.microsoft.com/office/powerpoint/2010/main" val="2716686887"/>
              </p:ext>
            </p:extLst>
          </p:nvPr>
        </p:nvGraphicFramePr>
        <p:xfrm>
          <a:off x="609918" y="1306079"/>
          <a:ext cx="10985050" cy="5016504"/>
        </p:xfrm>
        <a:graphic>
          <a:graphicData uri="http://schemas.openxmlformats.org/drawingml/2006/table">
            <a:tbl>
              <a:tblPr firstRow="1" bandRow="1">
                <a:tableStyleId>{5C22544A-7EE6-4342-B048-85BDC9FD1C3A}</a:tableStyleId>
              </a:tblPr>
              <a:tblGrid>
                <a:gridCol w="2710057">
                  <a:extLst>
                    <a:ext uri="{9D8B030D-6E8A-4147-A177-3AD203B41FA5}">
                      <a16:colId xmlns:a16="http://schemas.microsoft.com/office/drawing/2014/main" val="1000314679"/>
                    </a:ext>
                  </a:extLst>
                </a:gridCol>
                <a:gridCol w="900333">
                  <a:extLst>
                    <a:ext uri="{9D8B030D-6E8A-4147-A177-3AD203B41FA5}">
                      <a16:colId xmlns:a16="http://schemas.microsoft.com/office/drawing/2014/main" val="2181447210"/>
                    </a:ext>
                  </a:extLst>
                </a:gridCol>
                <a:gridCol w="3812344">
                  <a:extLst>
                    <a:ext uri="{9D8B030D-6E8A-4147-A177-3AD203B41FA5}">
                      <a16:colId xmlns:a16="http://schemas.microsoft.com/office/drawing/2014/main" val="3299172009"/>
                    </a:ext>
                  </a:extLst>
                </a:gridCol>
                <a:gridCol w="3562316">
                  <a:extLst>
                    <a:ext uri="{9D8B030D-6E8A-4147-A177-3AD203B41FA5}">
                      <a16:colId xmlns:a16="http://schemas.microsoft.com/office/drawing/2014/main" val="850559032"/>
                    </a:ext>
                  </a:extLst>
                </a:gridCol>
              </a:tblGrid>
              <a:tr h="217531">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4711704">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000" b="1">
                          <a:solidFill>
                            <a:schemeClr val="bg1"/>
                          </a:solidFill>
                          <a:latin typeface="+mn-lt"/>
                        </a:rPr>
                        <a:t>Integridad y precisión de los datos: </a:t>
                      </a:r>
                      <a:r>
                        <a:rPr lang="x-none" sz="1000" b="0" i="1" kern="1200">
                          <a:solidFill>
                            <a:srgbClr val="2E2E38"/>
                          </a:solidFill>
                          <a:latin typeface="+mn-lt"/>
                          <a:ea typeface="+mn-ea"/>
                          <a:cs typeface="+mn-cs"/>
                        </a:rPr>
                        <a:t>¿</a:t>
                      </a:r>
                      <a:r>
                        <a:rPr lang="en-US" sz="1000" b="0" i="1" kern="1200">
                          <a:solidFill>
                            <a:srgbClr val="2E2E38"/>
                          </a:solidFill>
                          <a:latin typeface="+mn-lt"/>
                          <a:ea typeface="+mn-ea"/>
                          <a:cs typeface="+mn-cs"/>
                        </a:rPr>
                        <a:t>l</a:t>
                      </a:r>
                      <a:r>
                        <a:rPr lang="x-none" sz="1000" b="0" i="1" kern="1200">
                          <a:solidFill>
                            <a:srgbClr val="2E2E38"/>
                          </a:solidFill>
                          <a:latin typeface="+mn-lt"/>
                          <a:ea typeface="+mn-ea"/>
                          <a:cs typeface="+mn-cs"/>
                        </a:rPr>
                        <a:t>os datos que se informan son completos 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
                          <a:srgbClr val="1A9AFA"/>
                        </a:buClr>
                        <a:buSzPct val="75000"/>
                        <a:buFont typeface="Wingdings 3" panose="05040102010807070707" pitchFamily="18" charset="2"/>
                        <a:buNone/>
                        <a:tabLst/>
                        <a:defRPr/>
                      </a:pPr>
                      <a:r>
                        <a:rPr lang="x-none" sz="1000" b="0" kern="1200">
                          <a:solidFill>
                            <a:schemeClr val="tx1"/>
                          </a:solidFill>
                          <a:latin typeface="+mn-lt"/>
                          <a:ea typeface="+mn-ea"/>
                          <a:cs typeface="+mn-cs"/>
                        </a:rPr>
                        <a:t>Alto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E80D00"/>
                    </a:solidFill>
                  </a:tcPr>
                </a:tc>
                <a:tc>
                  <a:txBody>
                    <a:bodyPr/>
                    <a:lstStyle/>
                    <a:p>
                      <a:pPr marL="0" indent="0" algn="l">
                        <a:buClrTx/>
                        <a:buSzPct val="75000"/>
                        <a:buFont typeface="Wingdings 3" panose="05040102010807070707" pitchFamily="18" charset="2"/>
                        <a:buNone/>
                      </a:pPr>
                      <a:r>
                        <a:rPr lang="x-none" sz="1000" b="1" dirty="0">
                          <a:solidFill>
                            <a:srgbClr val="2E2E38"/>
                          </a:solidFill>
                          <a:latin typeface="+mj-lt"/>
                        </a:rPr>
                        <a:t>Integridad:</a:t>
                      </a:r>
                    </a:p>
                    <a:p>
                      <a:pPr marL="126000" indent="-126000" algn="l">
                        <a:buClrTx/>
                        <a:buSzPct val="75000"/>
                        <a:buFont typeface="Wingdings 3" panose="05040102010807070707" pitchFamily="18" charset="2"/>
                        <a:buChar char=""/>
                      </a:pPr>
                      <a:r>
                        <a:rPr lang="x-none" sz="1000" b="0" dirty="0">
                          <a:solidFill>
                            <a:srgbClr val="2E2E38"/>
                          </a:solidFill>
                          <a:latin typeface="+mj-lt"/>
                        </a:rPr>
                        <a:t>A los datos de On-Screen les falta cerca del 25 % de los autobuses que se planificaron en función de la muestra seleccionada. Esto es consistente con el análisis interno </a:t>
                      </a:r>
                      <a:br>
                        <a:rPr lang="en-US" sz="1000" b="0" dirty="0">
                          <a:solidFill>
                            <a:srgbClr val="2E2E38"/>
                          </a:solidFill>
                          <a:latin typeface="+mj-lt"/>
                        </a:rPr>
                      </a:br>
                      <a:r>
                        <a:rPr lang="x-none" sz="1000" b="0" dirty="0">
                          <a:solidFill>
                            <a:srgbClr val="2E2E38"/>
                          </a:solidFill>
                          <a:latin typeface="+mj-lt"/>
                        </a:rPr>
                        <a:t>de BPS</a:t>
                      </a:r>
                      <a:r>
                        <a:rPr lang="en-US" sz="1000" b="0" dirty="0">
                          <a:solidFill>
                            <a:srgbClr val="2E2E38"/>
                          </a:solidFill>
                          <a:latin typeface="+mj-lt"/>
                        </a:rPr>
                        <a:t>.</a:t>
                      </a:r>
                      <a:endParaRPr lang="x-none" sz="1000" b="0" dirty="0">
                        <a:solidFill>
                          <a:srgbClr val="2E2E38"/>
                        </a:solidFill>
                        <a:latin typeface="+mj-lt"/>
                      </a:endParaRPr>
                    </a:p>
                    <a:p>
                      <a:pPr marL="126000" indent="-126000" algn="l">
                        <a:buClrTx/>
                        <a:buSzPct val="75000"/>
                        <a:buFont typeface="Wingdings 3" panose="05040102010807070707" pitchFamily="18" charset="2"/>
                        <a:buChar char=""/>
                      </a:pPr>
                      <a:r>
                        <a:rPr lang="x-none" sz="1000" b="0" dirty="0">
                          <a:solidFill>
                            <a:srgbClr val="2E2E38"/>
                          </a:solidFill>
                          <a:latin typeface="+mj-lt"/>
                        </a:rPr>
                        <a:t>Cerca del 25 % de las rutas matutinas para los meses de septiembre de 2021, diciembre de 2021, enero de 2022 y junio de 2022 que estaban planificadas no tenían un registro de llegada</a:t>
                      </a:r>
                      <a:r>
                        <a:rPr lang="en-US" sz="1000" b="0" dirty="0">
                          <a:solidFill>
                            <a:srgbClr val="2E2E38"/>
                          </a:solidFill>
                          <a:latin typeface="+mj-lt"/>
                        </a:rPr>
                        <a:t> </a:t>
                      </a:r>
                      <a:r>
                        <a:rPr lang="x-none" sz="1000" b="0" dirty="0">
                          <a:solidFill>
                            <a:srgbClr val="2E2E38"/>
                          </a:solidFill>
                          <a:latin typeface="+mj-lt"/>
                        </a:rPr>
                        <a:t>correspondiente</a:t>
                      </a:r>
                      <a:r>
                        <a:rPr lang="en-US" sz="1000" b="0" dirty="0">
                          <a:solidFill>
                            <a:srgbClr val="2E2E38"/>
                          </a:solidFill>
                          <a:latin typeface="+mj-lt"/>
                        </a:rPr>
                        <a:t>.</a:t>
                      </a:r>
                      <a:endParaRPr lang="x-none" sz="1000" b="0" dirty="0">
                        <a:solidFill>
                          <a:srgbClr val="2E2E38"/>
                        </a:solidFill>
                        <a:latin typeface="+mj-lt"/>
                      </a:endParaRPr>
                    </a:p>
                    <a:p>
                      <a:pPr marL="126000" indent="-126000" algn="l">
                        <a:buClrTx/>
                        <a:buSzPct val="75000"/>
                        <a:buFont typeface="Wingdings 3" panose="05040102010807070707" pitchFamily="18" charset="2"/>
                        <a:buChar char=""/>
                      </a:pPr>
                      <a:r>
                        <a:rPr lang="x-none" sz="1000" b="0" dirty="0">
                          <a:solidFill>
                            <a:srgbClr val="2E2E38"/>
                          </a:solidFill>
                          <a:latin typeface="+mj-lt"/>
                        </a:rPr>
                        <a:t>Cerca del 4 % de los registros de llegada no tenían un registro de ruta planificada correspondiente. Estas rutas estaban relacionadas con las rutas </a:t>
                      </a:r>
                      <a:r>
                        <a:rPr lang="en-US" sz="1000" b="0" dirty="0">
                          <a:solidFill>
                            <a:srgbClr val="2E2E38"/>
                          </a:solidFill>
                          <a:latin typeface="+mj-lt"/>
                        </a:rPr>
                        <a:t>“</a:t>
                      </a:r>
                      <a:r>
                        <a:rPr lang="x-none" sz="1000" b="0" dirty="0">
                          <a:solidFill>
                            <a:srgbClr val="2E2E38"/>
                          </a:solidFill>
                          <a:latin typeface="+mj-lt"/>
                        </a:rPr>
                        <a:t>Amarillas</a:t>
                      </a:r>
                      <a:r>
                        <a:rPr lang="en-US" sz="1000" b="0" dirty="0">
                          <a:solidFill>
                            <a:srgbClr val="2E2E38"/>
                          </a:solidFill>
                          <a:latin typeface="+mj-lt"/>
                        </a:rPr>
                        <a:t>”</a:t>
                      </a:r>
                      <a:r>
                        <a:rPr lang="x-none" sz="1000" b="0" dirty="0">
                          <a:solidFill>
                            <a:srgbClr val="2E2E38"/>
                          </a:solidFill>
                          <a:latin typeface="+mj-lt"/>
                        </a:rPr>
                        <a:t> que se agregan después del proceso, debido a vacaciones, prácticas, etc.</a:t>
                      </a:r>
                    </a:p>
                    <a:p>
                      <a:pPr marL="126000" indent="-126000" algn="l">
                        <a:buClrTx/>
                        <a:buSzPct val="75000"/>
                        <a:buFont typeface="Wingdings 3" panose="05040102010807070707" pitchFamily="18" charset="2"/>
                        <a:buChar char=""/>
                      </a:pPr>
                      <a:r>
                        <a:rPr lang="x-none" sz="1000" b="0" dirty="0">
                          <a:solidFill>
                            <a:srgbClr val="2E2E38"/>
                          </a:solidFill>
                          <a:latin typeface="+mj-lt"/>
                        </a:rPr>
                        <a:t>BPS no tenía una manera sistemática de reportar las rutas </a:t>
                      </a:r>
                      <a:br>
                        <a:rPr lang="en-US" sz="1000" b="0" dirty="0">
                          <a:solidFill>
                            <a:srgbClr val="2E2E38"/>
                          </a:solidFill>
                          <a:latin typeface="+mj-lt"/>
                        </a:rPr>
                      </a:br>
                      <a:r>
                        <a:rPr lang="x-none" sz="1000" b="0" dirty="0">
                          <a:solidFill>
                            <a:srgbClr val="2E2E38"/>
                          </a:solidFill>
                          <a:latin typeface="+mj-lt"/>
                        </a:rPr>
                        <a:t>no cubiertas para septiembre de 2021</a:t>
                      </a:r>
                      <a:r>
                        <a:rPr lang="en-US" sz="1000" b="0" dirty="0">
                          <a:solidFill>
                            <a:srgbClr val="2E2E38"/>
                          </a:solidFill>
                          <a:latin typeface="+mj-lt"/>
                        </a:rPr>
                        <a:t>.</a:t>
                      </a:r>
                      <a:endParaRPr lang="x-none" sz="1000" b="0" dirty="0">
                        <a:solidFill>
                          <a:srgbClr val="2E2E38"/>
                        </a:solidFill>
                        <a:latin typeface="+mj-lt"/>
                      </a:endParaRPr>
                    </a:p>
                    <a:p>
                      <a:pPr marL="0" indent="0" algn="l">
                        <a:buClrTx/>
                        <a:buSzPct val="75000"/>
                        <a:buFont typeface="Wingdings 3" panose="05040102010807070707" pitchFamily="18" charset="2"/>
                        <a:buNone/>
                      </a:pPr>
                      <a:r>
                        <a:rPr lang="x-none" sz="1000" b="1" dirty="0">
                          <a:solidFill>
                            <a:srgbClr val="2E2E38"/>
                          </a:solidFill>
                          <a:latin typeface="+mj-lt"/>
                        </a:rPr>
                        <a:t>Precisión:</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b="0" kern="1200" dirty="0">
                          <a:solidFill>
                            <a:srgbClr val="2E2E38"/>
                          </a:solidFill>
                          <a:latin typeface="+mn-lt"/>
                          <a:ea typeface="+mn-ea"/>
                          <a:cs typeface="+mn-cs"/>
                        </a:rPr>
                        <a:t>Según nuestro análisis, la variación causada por lo siguiente es irrelevante para la precisión general de las métricas</a:t>
                      </a:r>
                      <a:r>
                        <a:rPr lang="en-US" sz="1000" b="0" kern="1200" dirty="0">
                          <a:solidFill>
                            <a:srgbClr val="2E2E38"/>
                          </a:solidFill>
                          <a:latin typeface="+mn-lt"/>
                          <a:ea typeface="+mn-ea"/>
                          <a:cs typeface="+mn-cs"/>
                        </a:rPr>
                        <a:t>.</a:t>
                      </a:r>
                      <a:r>
                        <a:rPr lang="x-none" sz="1000" b="0" kern="1200" dirty="0">
                          <a:solidFill>
                            <a:srgbClr val="2E2E38"/>
                          </a:solidFill>
                          <a:latin typeface="+mn-lt"/>
                          <a:ea typeface="+mn-ea"/>
                          <a:cs typeface="+mn-cs"/>
                        </a:rPr>
                        <a:t> </a:t>
                      </a:r>
                    </a:p>
                    <a:p>
                      <a:pPr marL="266400" lvl="1" indent="-126000">
                        <a:buClrTx/>
                        <a:buSzPct val="75000"/>
                        <a:buFont typeface="Arial" panose="020B0604020202020204" pitchFamily="34" charset="0"/>
                        <a:buChar char="–"/>
                      </a:pPr>
                      <a:r>
                        <a:rPr lang="x-none" sz="1000" b="0" dirty="0">
                          <a:solidFill>
                            <a:srgbClr val="2E2E38"/>
                          </a:solidFill>
                          <a:latin typeface="+mj-lt"/>
                        </a:rPr>
                        <a:t>Algunos autobuses matutinos de los datos de planificación de rutas se clasifican como vespertinos para el año escolar 2021-2022 debido a la lógica en el R-script</a:t>
                      </a:r>
                      <a:r>
                        <a:rPr lang="en-US" sz="1000" b="0" dirty="0">
                          <a:solidFill>
                            <a:srgbClr val="2E2E38"/>
                          </a:solidFill>
                          <a:latin typeface="+mj-lt"/>
                        </a:rPr>
                        <a:t>.</a:t>
                      </a:r>
                      <a:endParaRPr lang="x-none" sz="1000" b="0" dirty="0">
                        <a:solidFill>
                          <a:srgbClr val="2E2E38"/>
                        </a:solidFill>
                        <a:latin typeface="+mj-lt"/>
                      </a:endParaRPr>
                    </a:p>
                    <a:p>
                      <a:pPr marL="266400" lvl="1" indent="-126000">
                        <a:buClrTx/>
                        <a:buSzPct val="75000"/>
                        <a:buFont typeface="Arial" panose="020B0604020202020204" pitchFamily="34" charset="0"/>
                        <a:buChar char="–"/>
                      </a:pPr>
                      <a:r>
                        <a:rPr lang="x-none" sz="1000" b="0" dirty="0">
                          <a:solidFill>
                            <a:srgbClr val="2E2E38"/>
                          </a:solidFill>
                          <a:latin typeface="+mj-lt"/>
                        </a:rPr>
                        <a:t>Los autobuses diarios están incluidos en los informes del año escolar 2021-2022 que podrían estar potenciando los cálculos de porcentaje de tiempo</a:t>
                      </a:r>
                      <a:r>
                        <a:rPr lang="en-US" sz="1000" b="0" dirty="0">
                          <a:solidFill>
                            <a:srgbClr val="2E2E38"/>
                          </a:solidFill>
                          <a:latin typeface="+mj-lt"/>
                        </a:rPr>
                        <a:t>.</a:t>
                      </a:r>
                      <a:endParaRPr lang="x-none" sz="1000" b="0" dirty="0">
                        <a:solidFill>
                          <a:srgbClr val="2E2E38"/>
                        </a:solidFill>
                        <a:latin typeface="+mj-lt"/>
                      </a:endParaRPr>
                    </a:p>
                    <a:p>
                      <a:pPr marL="126000" indent="-126000" algn="l">
                        <a:buClrTx/>
                        <a:buSzPct val="75000"/>
                        <a:buFont typeface="Wingdings 3" panose="05040102010807070707" pitchFamily="18" charset="2"/>
                        <a:buChar char=""/>
                      </a:pPr>
                      <a:r>
                        <a:rPr lang="x-none" sz="1000" b="0" dirty="0">
                          <a:solidFill>
                            <a:srgbClr val="2E2E38"/>
                          </a:solidFill>
                          <a:latin typeface="+mj-lt"/>
                        </a:rPr>
                        <a:t>Según nuestro análisis de la lógica y la metodología de programación, las métricas de la OTP informadas a DESE son precisas</a:t>
                      </a:r>
                      <a:r>
                        <a:rPr lang="en-US" sz="1000" b="0" dirty="0">
                          <a:solidFill>
                            <a:srgbClr val="2E2E38"/>
                          </a:solidFill>
                          <a:latin typeface="+mj-lt"/>
                        </a:rPr>
                        <a:t>.</a:t>
                      </a:r>
                      <a:endParaRPr lang="x-none" sz="1000" b="0" dirty="0">
                        <a:solidFill>
                          <a:srgbClr val="2E2E38"/>
                        </a:solidFill>
                        <a:latin typeface="+mj-lt"/>
                      </a:endParaRPr>
                    </a:p>
                  </a:txBody>
                  <a:tcPr marL="72009" marR="72009" marT="0" marB="0">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b="0" kern="1200" dirty="0">
                          <a:solidFill>
                            <a:srgbClr val="2E2E38"/>
                          </a:solidFill>
                          <a:latin typeface="+mj-lt"/>
                          <a:ea typeface="+mn-ea"/>
                          <a:cs typeface="+mn-cs"/>
                        </a:rPr>
                        <a:t>Desarrolle un proceso de calidad de datos de BPS que incluya revisiones, validación, supervisión de datos y una planilla de calidad de datos</a:t>
                      </a:r>
                      <a:r>
                        <a:rPr lang="en-US" sz="1000" b="0" kern="1200" dirty="0">
                          <a:solidFill>
                            <a:srgbClr val="2E2E38"/>
                          </a:solidFill>
                          <a:latin typeface="+mj-lt"/>
                          <a:ea typeface="+mn-ea"/>
                          <a:cs typeface="+mn-cs"/>
                        </a:rPr>
                        <a:t>.</a:t>
                      </a:r>
                      <a:endParaRPr lang="x-none" sz="1000" b="0" kern="1200" dirty="0">
                        <a:solidFill>
                          <a:srgbClr val="2E2E38"/>
                        </a:solidFill>
                        <a:latin typeface="+mj-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b="0" kern="1200" dirty="0">
                          <a:solidFill>
                            <a:srgbClr val="2E2E38"/>
                          </a:solidFill>
                          <a:latin typeface="+mj-lt"/>
                          <a:ea typeface="+mn-ea"/>
                          <a:cs typeface="+mn-cs"/>
                        </a:rPr>
                        <a:t>Realice una conciliación entre las rutas planificadas y las rutas de llegada en On-Screen para determinar la cantidad potencial de rutas faltantes e informe al DESE como parte de los informes mensuales</a:t>
                      </a:r>
                      <a:r>
                        <a:rPr lang="en-US" sz="1000" b="0" kern="1200" dirty="0">
                          <a:solidFill>
                            <a:srgbClr val="2E2E38"/>
                          </a:solidFill>
                          <a:latin typeface="+mj-lt"/>
                          <a:ea typeface="+mn-ea"/>
                          <a:cs typeface="+mn-cs"/>
                        </a:rPr>
                        <a:t>.</a:t>
                      </a:r>
                      <a:r>
                        <a:rPr lang="x-none" sz="1000" b="0" kern="1200" dirty="0">
                          <a:solidFill>
                            <a:srgbClr val="2E2E38"/>
                          </a:solidFill>
                          <a:latin typeface="+mj-lt"/>
                          <a:ea typeface="+mn-ea"/>
                          <a:cs typeface="+mn-cs"/>
                        </a:rPr>
                        <a:t> </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3" name="TextBox 2">
            <a:extLst>
              <a:ext uri="{FF2B5EF4-FFF2-40B4-BE49-F238E27FC236}">
                <a16:creationId xmlns:a16="http://schemas.microsoft.com/office/drawing/2014/main" id="{0B80F402-4824-4A45-90B7-C33706B4F62B}"/>
              </a:ext>
            </a:extLst>
          </p:cNvPr>
          <p:cNvSpPr txBox="1"/>
          <p:nvPr/>
        </p:nvSpPr>
        <p:spPr>
          <a:xfrm>
            <a:off x="3513221" y="6392090"/>
            <a:ext cx="5173579"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770073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le 1" descr="Observaciones detalladas de dominio y oportunidades&#10;Las entrevistas sugieren que BPS ha tomado varias medidas desde el año escolar 2022-2023 para mejorar los datos de informes de autobuses">
            <a:extLst>
              <a:ext uri="{FF2B5EF4-FFF2-40B4-BE49-F238E27FC236}">
                <a16:creationId xmlns:a16="http://schemas.microsoft.com/office/drawing/2014/main" id="{4DE54D30-1520-49A9-A8D0-0FEB7615E9BF}"/>
              </a:ext>
            </a:extLst>
          </p:cNvPr>
          <p:cNvSpPr txBox="1">
            <a:spLocks noGrp="1"/>
          </p:cNvSpPr>
          <p:nvPr>
            <p:ph type="title" idx="4294967295"/>
          </p:nvPr>
        </p:nvSpPr>
        <p:spPr>
          <a:xfrm>
            <a:off x="616256" y="308376"/>
            <a:ext cx="10978515"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s-419" sz="2400" b="0" i="0" u="none" strike="noStrike" kern="1200" cap="none" spc="0" normalizeH="0" baseline="0" noProof="0" dirty="0">
                <a:ln>
                  <a:noFill/>
                </a:ln>
                <a:solidFill>
                  <a:schemeClr val="bg1"/>
                </a:solidFill>
                <a:effectLst/>
                <a:uLnTx/>
                <a:uFillTx/>
                <a:latin typeface="EYInterstate Light" panose="02000506000000020004" pitchFamily="2" charset="0"/>
                <a:ea typeface="+mj-ea"/>
                <a:cs typeface="Arial" pitchFamily="34" charset="0"/>
              </a:rPr>
              <a:t>Observaciones detalladas de dominio y oportunidades </a:t>
            </a:r>
            <a:br>
              <a:rPr dirty="0"/>
            </a:br>
            <a:r>
              <a:rPr kumimoji="0" lang="x-none" sz="1350" b="0" i="0" u="none" strike="noStrike" kern="1200" cap="none" spc="0" normalizeH="0" baseline="0" noProof="0" dirty="0">
                <a:ln>
                  <a:noFill/>
                </a:ln>
                <a:solidFill>
                  <a:schemeClr val="bg1"/>
                </a:solidFill>
                <a:effectLst/>
                <a:uLnTx/>
                <a:uFillTx/>
                <a:latin typeface="EYInterstate Light" panose="02000506000000020004" pitchFamily="2" charset="0"/>
                <a:ea typeface="+mj-ea"/>
                <a:cs typeface="Arial" pitchFamily="34" charset="0"/>
              </a:rPr>
              <a:t>Las entrevistas sugieren que BPS ha tomado varias medidas desde el año escolar 2022-2023 para mejorar los datos de informes de autobuses</a:t>
            </a:r>
            <a:endParaRPr kumimoji="0" lang="en-IN" sz="1350" b="0" i="0" u="none" strike="noStrike" kern="1200" cap="none" spc="0" normalizeH="0" baseline="0" noProof="0" dirty="0">
              <a:ln>
                <a:noFill/>
              </a:ln>
              <a:solidFill>
                <a:srgbClr val="FF0000"/>
              </a:solidFill>
              <a:effectLst/>
              <a:uLnTx/>
              <a:uFillTx/>
              <a:latin typeface="EYInterstate Light" panose="02000506000000020004" pitchFamily="2" charset="0"/>
              <a:ea typeface="+mj-ea"/>
              <a:cs typeface="Arial" pitchFamily="34" charset="0"/>
            </a:endParaRPr>
          </a:p>
        </p:txBody>
      </p:sp>
      <p:sp>
        <p:nvSpPr>
          <p:cNvPr id="28" name="Rectangle 27" descr="5. Funcionamiento puntual del autobús matutino">
            <a:extLst>
              <a:ext uri="{FF2B5EF4-FFF2-40B4-BE49-F238E27FC236}">
                <a16:creationId xmlns:a16="http://schemas.microsoft.com/office/drawing/2014/main" id="{C8621654-1C4A-4A96-BE21-2092FF206788}"/>
              </a:ext>
            </a:extLst>
          </p:cNvPr>
          <p:cNvSpPr/>
          <p:nvPr/>
        </p:nvSpPr>
        <p:spPr>
          <a:xfrm>
            <a:off x="8967549" y="82846"/>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FFFFFF"/>
                </a:solidFill>
                <a:effectLst/>
                <a:uLnTx/>
                <a:uFillTx/>
                <a:latin typeface="EYInterstate Light"/>
                <a:ea typeface="+mn-ea"/>
                <a:cs typeface="+mn-cs"/>
              </a:rPr>
              <a:t>5. Funcionamiento puntual del autobús matutino</a:t>
            </a:r>
          </a:p>
        </p:txBody>
      </p:sp>
      <p:sp>
        <p:nvSpPr>
          <p:cNvPr id="26" name="Arrow: Left-Right 25" descr="El año escolar 2022-2023 declaró mejoras en el proceso de transporte, por dimensión">
            <a:extLst>
              <a:ext uri="{FF2B5EF4-FFF2-40B4-BE49-F238E27FC236}">
                <a16:creationId xmlns:a16="http://schemas.microsoft.com/office/drawing/2014/main" id="{3D0CC175-E1CA-466B-88D1-12B7571705D6}"/>
              </a:ext>
            </a:extLst>
          </p:cNvPr>
          <p:cNvSpPr/>
          <p:nvPr/>
        </p:nvSpPr>
        <p:spPr>
          <a:xfrm>
            <a:off x="3285068" y="1361785"/>
            <a:ext cx="611857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El año escolar 2022-2023 declaró mejoras en el proceso de transporte, por dimensión</a:t>
            </a: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27" name="Straight Connector 26">
            <a:extLst>
              <a:ext uri="{FF2B5EF4-FFF2-40B4-BE49-F238E27FC236}">
                <a16:creationId xmlns:a16="http://schemas.microsoft.com/office/drawing/2014/main" id="{B5BD6EB9-F64C-46F2-ABA3-29CAFC7B0EAE}"/>
              </a:ext>
              <a:ext uri="{C183D7F6-B498-43B3-948B-1728B52AA6E4}">
                <adec:decorative xmlns:adec="http://schemas.microsoft.com/office/drawing/2017/decorative" val="1"/>
              </a:ext>
            </a:extLst>
          </p:cNvPr>
          <p:cNvCxnSpPr>
            <a:cxnSpLocks/>
            <a:stCxn id="26" idx="4"/>
            <a:endCxn id="26" idx="6"/>
          </p:cNvCxnSpPr>
          <p:nvPr/>
        </p:nvCxnSpPr>
        <p:spPr>
          <a:xfrm>
            <a:off x="3285068" y="1619154"/>
            <a:ext cx="611857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AD3B1FE7-8AF4-49B7-8322-5BEC4F487354}"/>
              </a:ext>
            </a:extLst>
          </p:cNvPr>
          <p:cNvSpPr/>
          <p:nvPr/>
        </p:nvSpPr>
        <p:spPr>
          <a:xfrm>
            <a:off x="3285067" y="1784638"/>
            <a:ext cx="5911087" cy="406399"/>
          </a:xfrm>
          <a:prstGeom prst="rect">
            <a:avLst/>
          </a:prstGeom>
          <a:solidFill>
            <a:schemeClr val="tx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1" u="none" strike="noStrike" kern="1200" cap="none" spc="0" normalizeH="0" baseline="0" noProof="0" dirty="0">
                <a:ln>
                  <a:noFill/>
                </a:ln>
                <a:solidFill>
                  <a:srgbClr val="2E2E38"/>
                </a:solidFill>
                <a:effectLst/>
                <a:uLnTx/>
                <a:uFillTx/>
                <a:latin typeface="EYInterstate Light"/>
                <a:ea typeface="+mn-ea"/>
                <a:cs typeface="+mn-cs"/>
              </a:rPr>
              <a:t>Las calificaciones de riesgo y las oportunidades de mejora en este dominio se basan en el año escolar 2021-2022 y no tienen en cuenta estas mejoras declaradas para el año escolar 2022-2023</a:t>
            </a:r>
            <a:r>
              <a:rPr kumimoji="0" lang="en-US" sz="1000" b="0" i="1"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1000" b="0" i="1"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32" name="Rectangle 31">
            <a:extLst>
              <a:ext uri="{FF2B5EF4-FFF2-40B4-BE49-F238E27FC236}">
                <a16:creationId xmlns:a16="http://schemas.microsoft.com/office/drawing/2014/main" id="{62C7BE63-F792-4E71-B579-0FDD9A8FC6DF}"/>
              </a:ext>
            </a:extLst>
          </p:cNvPr>
          <p:cNvSpPr/>
          <p:nvPr/>
        </p:nvSpPr>
        <p:spPr>
          <a:xfrm>
            <a:off x="1297499" y="2348833"/>
            <a:ext cx="1708191" cy="128872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Roles y responsabilidades</a:t>
            </a:r>
          </a:p>
        </p:txBody>
      </p:sp>
      <p:pic>
        <p:nvPicPr>
          <p:cNvPr id="36" name="Graphic 35">
            <a:extLst>
              <a:ext uri="{FF2B5EF4-FFF2-40B4-BE49-F238E27FC236}">
                <a16:creationId xmlns:a16="http://schemas.microsoft.com/office/drawing/2014/main" id="{B1DF5B84-5A2A-42B7-8458-87AA039A240C}"/>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54160" y="2507042"/>
            <a:ext cx="1001649" cy="921958"/>
          </a:xfrm>
          <a:prstGeom prst="rect">
            <a:avLst/>
          </a:prstGeom>
        </p:spPr>
      </p:pic>
      <p:sp>
        <p:nvSpPr>
          <p:cNvPr id="31" name="Content Placeholder 2">
            <a:extLst>
              <a:ext uri="{FF2B5EF4-FFF2-40B4-BE49-F238E27FC236}">
                <a16:creationId xmlns:a16="http://schemas.microsoft.com/office/drawing/2014/main" id="{F19FE620-2118-42EF-A6F4-AFD85BDF3785}"/>
              </a:ext>
            </a:extLst>
          </p:cNvPr>
          <p:cNvSpPr txBox="1">
            <a:spLocks/>
          </p:cNvSpPr>
          <p:nvPr/>
        </p:nvSpPr>
        <p:spPr>
          <a:xfrm>
            <a:off x="609918" y="3818653"/>
            <a:ext cx="3199837" cy="75272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Según las conversaciones con BPS, se contrató </a:t>
            </a:r>
            <a:b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e incorporó un nuevo recurso en el otoño de 2022 para asumir algunas de las responsabilidades del proceso de presentación de informes</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35" name="Rectangle 34" descr="Supervisión y seguimiento">
            <a:extLst>
              <a:ext uri="{FF2B5EF4-FFF2-40B4-BE49-F238E27FC236}">
                <a16:creationId xmlns:a16="http://schemas.microsoft.com/office/drawing/2014/main" id="{0D3CE208-19A7-48E8-B0EC-A86CBD85DCA0}"/>
              </a:ext>
            </a:extLst>
          </p:cNvPr>
          <p:cNvSpPr/>
          <p:nvPr/>
        </p:nvSpPr>
        <p:spPr>
          <a:xfrm>
            <a:off x="5246307" y="2348834"/>
            <a:ext cx="1709231" cy="128872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Supervisión y seguimiento</a:t>
            </a:r>
          </a:p>
        </p:txBody>
      </p:sp>
      <p:pic>
        <p:nvPicPr>
          <p:cNvPr id="38" name="Graphic 37">
            <a:extLst>
              <a:ext uri="{FF2B5EF4-FFF2-40B4-BE49-F238E27FC236}">
                <a16:creationId xmlns:a16="http://schemas.microsoft.com/office/drawing/2014/main" id="{EA2FF54A-CEEC-406D-9F0B-CDBCF609438C}"/>
              </a:ext>
              <a:ext uri="{C183D7F6-B498-43B3-948B-1728B52AA6E4}">
                <adec:decorative xmlns:adec="http://schemas.microsoft.com/office/drawing/2017/decorative" val="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8314" y="2348833"/>
            <a:ext cx="914400" cy="914400"/>
          </a:xfrm>
          <a:prstGeom prst="rect">
            <a:avLst/>
          </a:prstGeom>
        </p:spPr>
      </p:pic>
      <p:sp>
        <p:nvSpPr>
          <p:cNvPr id="57" name="Content Placeholder 2">
            <a:extLst>
              <a:ext uri="{FF2B5EF4-FFF2-40B4-BE49-F238E27FC236}">
                <a16:creationId xmlns:a16="http://schemas.microsoft.com/office/drawing/2014/main" id="{5FB7CFC1-0685-4C26-9ADD-3C4702B65577}"/>
              </a:ext>
            </a:extLst>
          </p:cNvPr>
          <p:cNvSpPr txBox="1">
            <a:spLocks/>
          </p:cNvSpPr>
          <p:nvPr/>
        </p:nvSpPr>
        <p:spPr>
          <a:xfrm>
            <a:off x="4497226" y="3795024"/>
            <a:ext cx="3493223" cy="223002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BPS cree que el nuevo rol de analista puede permitir que el personal de transporte actual de BPS implemente mejor la supervisión y el seguimiento</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p>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BPS se ha comprometido a mejorar la calidad de los datos relacionados con la llegada a tiempo, lo que incluye continuar enviando actualizaciones mensuales a DESE sobre las métricas de transporte para monitorear los datos de manera más constante</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100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Actualmente, BPS está realizando una conciliación entre las rutas planificadas y las rutas de llegada en</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On-Screen, e incluye esto en el informe mensual a DESE</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49" name="Rectangle 48" descr="Integridad y precisión de los datos">
            <a:extLst>
              <a:ext uri="{FF2B5EF4-FFF2-40B4-BE49-F238E27FC236}">
                <a16:creationId xmlns:a16="http://schemas.microsoft.com/office/drawing/2014/main" id="{E0BD71D3-044F-4D3B-9649-2DC19A080BC5}"/>
              </a:ext>
            </a:extLst>
          </p:cNvPr>
          <p:cNvSpPr/>
          <p:nvPr/>
        </p:nvSpPr>
        <p:spPr>
          <a:xfrm>
            <a:off x="9196155" y="2348152"/>
            <a:ext cx="1704696" cy="129395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0" u="none" strike="noStrike" kern="1200" cap="none" spc="0" normalizeH="0" baseline="0" noProof="0" dirty="0">
                <a:ln>
                  <a:noFill/>
                </a:ln>
                <a:solidFill>
                  <a:srgbClr val="2E2E38"/>
                </a:solidFill>
                <a:effectLst/>
                <a:uLnTx/>
                <a:uFillTx/>
                <a:latin typeface="EYInterstate Light"/>
                <a:ea typeface="+mn-ea"/>
                <a:cs typeface="+mn-cs"/>
              </a:rPr>
              <a:t>Integridad y precisión de los datos</a:t>
            </a:r>
          </a:p>
        </p:txBody>
      </p:sp>
      <p:pic>
        <p:nvPicPr>
          <p:cNvPr id="13" name="Graphic 12">
            <a:extLst>
              <a:ext uri="{FF2B5EF4-FFF2-40B4-BE49-F238E27FC236}">
                <a16:creationId xmlns:a16="http://schemas.microsoft.com/office/drawing/2014/main" id="{CE8E1D5E-56D4-4655-BAA2-D7DAEA680D5E}"/>
              </a:ext>
              <a:ext uri="{C183D7F6-B498-43B3-948B-1728B52AA6E4}">
                <adec:decorative xmlns:adec="http://schemas.microsoft.com/office/drawing/2017/decorative" val="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642230" y="2426075"/>
            <a:ext cx="914400" cy="914400"/>
          </a:xfrm>
          <a:prstGeom prst="rect">
            <a:avLst/>
          </a:prstGeom>
        </p:spPr>
      </p:pic>
      <p:sp>
        <p:nvSpPr>
          <p:cNvPr id="58" name="Content Placeholder 2">
            <a:extLst>
              <a:ext uri="{FF2B5EF4-FFF2-40B4-BE49-F238E27FC236}">
                <a16:creationId xmlns:a16="http://schemas.microsoft.com/office/drawing/2014/main" id="{72445E07-95B4-4C00-971D-6CCEA206C4CA}"/>
              </a:ext>
            </a:extLst>
          </p:cNvPr>
          <p:cNvSpPr txBox="1">
            <a:spLocks/>
          </p:cNvSpPr>
          <p:nvPr/>
        </p:nvSpPr>
        <p:spPr>
          <a:xfrm>
            <a:off x="8499511" y="3795024"/>
            <a:ext cx="3373621" cy="2464790"/>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6000" marR="0" lvl="0" indent="-126000" algn="l" defTabSz="914400" rtl="0" eaLnBrk="1" fontAlgn="auto" latinLnBrk="0" hangingPunct="1">
              <a:lnSpc>
                <a:spcPct val="98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BPS ha realizado algunas actualizaciones de metodología/lógica en el proceso de presentación </a:t>
            </a:r>
            <a:b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de informes del año en curso para hacer lo siguiente de manera adecuada: excluir los autobuses diarios </a:t>
            </a:r>
            <a:b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en los cálculos e informes de OTP, incluir cualquier viaje sin datos de llegada en los cálculos e informes de OTP matutinos, y utilizar la suposición más conservadora posible</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98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Las entrevistas de BPS indican que los autobuses </a:t>
            </a:r>
            <a:b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se actualizaron con nuevos sistemas de GPS durante el año escolar 2021-2022</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126000" marR="0" lvl="0" indent="-126000" algn="l" defTabSz="914400" rtl="0" eaLnBrk="1" fontAlgn="auto" latinLnBrk="0" hangingPunct="1">
              <a:lnSpc>
                <a:spcPct val="98000"/>
              </a:lnSpc>
              <a:spcBef>
                <a:spcPts val="900"/>
              </a:spcBef>
              <a:spcAft>
                <a:spcPts val="0"/>
              </a:spcAft>
              <a:buClrTx/>
              <a:buSzPct val="75000"/>
              <a:buFont typeface="Wingdings 3" panose="05040102010807070707" pitchFamily="18" charset="2"/>
              <a:buChar char=""/>
              <a:tabLst/>
              <a:defRPr/>
            </a:pP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BPS actualmente está trabajando en el desarrollo más profundo de la integración de la base de datos </a:t>
            </a:r>
            <a:b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br>
            <a:r>
              <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de Zonar, que proporcionará una representación más precisa de las llegadas de los autobuses</a:t>
            </a:r>
            <a:r>
              <a:rPr kumimoji="0" lang="en-US"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endParaRPr kumimoji="0" lang="x-none" sz="105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46" name="source_6380661366441070066" descr="Fuente: Actualización sobre métricas de transporte de BPS-DESE MOU, 14 de marzo de 2022; entrevistas estatales, distritales y escolares de EY; políticas de BPS y DESE.&#10;">
            <a:extLst>
              <a:ext uri="{FF2B5EF4-FFF2-40B4-BE49-F238E27FC236}">
                <a16:creationId xmlns:a16="http://schemas.microsoft.com/office/drawing/2014/main" id="{0ED68AF2-CE84-4743-89F0-E74A7C63BEBD}"/>
              </a:ext>
              <a:ext uri="{C183D7F6-B498-43B3-948B-1728B52AA6E4}">
                <adec:decorative xmlns:adec="http://schemas.microsoft.com/office/drawing/2017/decorative" val="0"/>
              </a:ext>
            </a:extLst>
          </p:cNvPr>
          <p:cNvSpPr txBox="1"/>
          <p:nvPr/>
        </p:nvSpPr>
        <p:spPr>
          <a:xfrm>
            <a:off x="609918" y="6459855"/>
            <a:ext cx="2926080"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Actualización sobre métricas de transporte de BPS-DESE MOU, 14 de marzo de 2022; entrevistas estatales, distritales y escolares de EY; políticas de BPS y DESE</a:t>
            </a:r>
          </a:p>
        </p:txBody>
      </p:sp>
      <p:sp>
        <p:nvSpPr>
          <p:cNvPr id="34" name="TextBox 33">
            <a:extLst>
              <a:ext uri="{FF2B5EF4-FFF2-40B4-BE49-F238E27FC236}">
                <a16:creationId xmlns:a16="http://schemas.microsoft.com/office/drawing/2014/main" id="{BC4584A3-6248-4BBB-A909-D87EBB37D08E}"/>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custDataLst>
      <p:tags r:id="rId1"/>
    </p:custDataLst>
    <p:extLst>
      <p:ext uri="{BB962C8B-B14F-4D97-AF65-F5344CB8AC3E}">
        <p14:creationId xmlns:p14="http://schemas.microsoft.com/office/powerpoint/2010/main" val="245765297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es-419"/>
              <a:t>Observaciones detalladas de dominio y oportunidades </a:t>
            </a:r>
            <a:br>
              <a:rPr/>
            </a:br>
            <a:r>
              <a:rPr lang="x-none" sz="1500"/>
              <a:t>BPS utiliza dos líneas de servicio para quejas de las familias y existen brechas en los informes de los datos sobre acoso escolar</a:t>
            </a:r>
            <a:endParaRPr lang="en-IN" sz="1500">
              <a:solidFill>
                <a:srgbClr val="FF0000"/>
              </a:solidFill>
            </a:endParaRPr>
          </a:p>
        </p:txBody>
      </p:sp>
      <p:sp>
        <p:nvSpPr>
          <p:cNvPr id="39" name="Rectangle 38">
            <a:extLst>
              <a:ext uri="{FF2B5EF4-FFF2-40B4-BE49-F238E27FC236}">
                <a16:creationId xmlns:a16="http://schemas.microsoft.com/office/drawing/2014/main" id="{DE51594C-BC23-42F4-9AA7-CFC5DF23599A}"/>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1954" y="1057275"/>
            <a:ext cx="3721594"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Descripción general de las quejas de las familias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1954" y="1314450"/>
            <a:ext cx="3721594"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2" name="Content Placeholder 2">
            <a:extLst>
              <a:ext uri="{FF2B5EF4-FFF2-40B4-BE49-F238E27FC236}">
                <a16:creationId xmlns:a16="http://schemas.microsoft.com/office/drawing/2014/main" id="{1A0CA286-71D8-4EA4-9859-FEA474DC474D}"/>
              </a:ext>
            </a:extLst>
          </p:cNvPr>
          <p:cNvSpPr txBox="1">
            <a:spLocks/>
          </p:cNvSpPr>
          <p:nvPr/>
        </p:nvSpPr>
        <p:spPr>
          <a:xfrm>
            <a:off x="764476" y="1393826"/>
            <a:ext cx="4376550" cy="3250364"/>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950" b="1" i="0" u="none" strike="noStrike" kern="1200" cap="none" spc="0" normalizeH="0" baseline="0" noProof="0">
                <a:ln>
                  <a:noFill/>
                </a:ln>
                <a:solidFill>
                  <a:srgbClr val="2E2E38"/>
                </a:solidFill>
                <a:effectLst/>
                <a:uLnTx/>
                <a:uFillTx/>
                <a:ea typeface="+mn-ea"/>
                <a:cs typeface="+mn-cs"/>
              </a:rPr>
              <a:t>Antecedentes: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Cuando las familias tienen quejas sobre la educación de sus hijos, pueden optar por comunicarse con la escuela de sus hijos o con el distrito</a:t>
            </a:r>
            <a:r>
              <a:rPr kumimoji="0" lang="en-US" sz="950" b="0" i="0" u="none" strike="noStrike" kern="1200" cap="none" spc="0" normalizeH="0" baseline="0" noProof="0">
                <a:ln>
                  <a:noFill/>
                </a:ln>
                <a:solidFill>
                  <a:srgbClr val="2E2E38"/>
                </a:solidFill>
                <a:effectLst/>
                <a:uLnTx/>
                <a:uFillTx/>
                <a:ea typeface="+mn-ea"/>
                <a:cs typeface="+mn-cs"/>
              </a:rPr>
              <a:t>.</a:t>
            </a:r>
            <a:r>
              <a:rPr kumimoji="0" lang="x-none" sz="950" b="0" i="0" u="none" strike="noStrike" kern="1200" cap="none" spc="0" normalizeH="0" baseline="0" noProof="0">
                <a:ln>
                  <a:noFill/>
                </a:ln>
                <a:solidFill>
                  <a:srgbClr val="2E2E38"/>
                </a:solidFill>
                <a:effectLst/>
                <a:uLnTx/>
                <a:uFillTx/>
                <a:ea typeface="+mn-ea"/>
                <a:cs typeface="+mn-cs"/>
              </a:rPr>
              <a:t> </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ea typeface="+mn-ea"/>
                <a:cs typeface="+mn-cs"/>
              </a:rPr>
              <a:t>BPS tiene dos sistemas formales para presentar las quejas de las familias: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la Línea Directa contra el Acoso Escolar y la Línea de Ayuda de BPS. La Línea Directa contra el Acoso Escolar está pensada específicamente para recibir quejas relacionadas con el acoso escolar de cualquier miembro de la comunidad escolar, mientras que la Línea de Ayuda está diseñada para responder cualquier consulta, incluidas las quejas de las familias</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950" b="1" i="0" u="none" strike="noStrike" kern="1200" cap="none" spc="0" normalizeH="0" baseline="0" noProof="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 typeface="EYInterstate Light" panose="02000506000000020004" pitchFamily="2" charset="0"/>
              <a:buNone/>
              <a:tabLst/>
              <a:defRPr/>
            </a:pPr>
            <a:r>
              <a:rPr kumimoji="0" lang="x-none" sz="950" b="1" i="0" u="none" strike="noStrike" kern="1200" cap="none" spc="0" normalizeH="0" baseline="0" noProof="0">
                <a:ln>
                  <a:noFill/>
                </a:ln>
                <a:solidFill>
                  <a:srgbClr val="2E2E38"/>
                </a:solidFill>
                <a:effectLst/>
                <a:uLnTx/>
                <a:uFillTx/>
                <a:ea typeface="+mn-ea"/>
                <a:cs typeface="+mn-cs"/>
              </a:rPr>
              <a:t>Política:</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1" i="0" u="none" strike="noStrike" kern="1200" cap="none" spc="0" normalizeH="0" baseline="0" noProof="0">
                <a:ln>
                  <a:noFill/>
                </a:ln>
                <a:solidFill>
                  <a:srgbClr val="2E2E38"/>
                </a:solidFill>
                <a:effectLst/>
                <a:uLnTx/>
                <a:uFillTx/>
                <a:ea typeface="+mn-ea"/>
                <a:cs typeface="+mn-cs"/>
              </a:rPr>
              <a:t>Línea Directa contra el Acoso Escolar: </a:t>
            </a:r>
            <a:r>
              <a:rPr kumimoji="0" lang="x-none" sz="950" b="0" i="0" u="none" strike="noStrike" kern="1200" cap="none" spc="0" normalizeH="0" baseline="0" noProof="0">
                <a:ln>
                  <a:noFill/>
                </a:ln>
                <a:solidFill>
                  <a:srgbClr val="2E2E38"/>
                </a:solidFill>
                <a:effectLst/>
                <a:uLnTx/>
                <a:uFillTx/>
                <a:ea typeface="+mn-ea"/>
                <a:cs typeface="+mn-cs"/>
              </a:rPr>
              <a:t>cualquier persona puede comunicarse con la Línea Directa o presentar una queja en línea para denunciar un caso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de acoso escolar; luego, la queja se envía a la escuela para que la investiguen, y los especialistas de la Línea Directa hacen un seguimiento del progreso para garantizar la resolución. La información sobre el objetivo, el agresor, la investigación, los hallazgos y el plan debe enviarse a la oficina central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de BPS dentro de los 5 días escolares</a:t>
            </a:r>
            <a:r>
              <a:rPr kumimoji="0" lang="en-US" sz="950" b="0" i="0" u="none" strike="noStrike" kern="1200" cap="none" spc="0" normalizeH="0" baseline="0" noProof="0">
                <a:ln>
                  <a:noFill/>
                </a:ln>
                <a:solidFill>
                  <a:srgbClr val="2E2E38"/>
                </a:solidFill>
                <a:effectLst/>
                <a:uLnTx/>
                <a:uFillTx/>
                <a:ea typeface="+mn-ea"/>
                <a:cs typeface="+mn-cs"/>
              </a:rPr>
              <a:t>.</a:t>
            </a:r>
            <a:endParaRPr kumimoji="0" lang="en-US" sz="950" b="1"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1" i="0" u="none" strike="noStrike" kern="1200" cap="none" spc="0" normalizeH="0" baseline="0" noProof="0">
                <a:ln>
                  <a:noFill/>
                </a:ln>
                <a:solidFill>
                  <a:srgbClr val="2E2E38"/>
                </a:solidFill>
                <a:effectLst/>
                <a:uLnTx/>
                <a:uFillTx/>
                <a:ea typeface="+mn-ea"/>
                <a:cs typeface="+mn-cs"/>
              </a:rPr>
              <a:t>Línea de Ayuda de BPS: </a:t>
            </a:r>
            <a:r>
              <a:rPr kumimoji="0" lang="x-none" sz="950" b="0" i="0" u="none" strike="noStrike" kern="1200" cap="none" spc="0" normalizeH="0" baseline="0" noProof="0">
                <a:ln>
                  <a:noFill/>
                </a:ln>
                <a:solidFill>
                  <a:srgbClr val="2E2E38"/>
                </a:solidFill>
                <a:effectLst/>
                <a:uLnTx/>
                <a:uFillTx/>
                <a:ea typeface="+mn-ea"/>
                <a:cs typeface="+mn-cs"/>
              </a:rPr>
              <a:t>a partir de mayo de 2022, las familias pueden llamar o enviar un correo electrónico para presentar una queja ante el distrito. </a:t>
            </a:r>
            <a:br>
              <a:rPr kumimoji="0" lang="en-US" sz="950" b="0" i="0" u="none" strike="noStrike" kern="1200" cap="none" spc="0" normalizeH="0" baseline="0" noProof="0">
                <a:ln>
                  <a:noFill/>
                </a:ln>
                <a:solidFill>
                  <a:srgbClr val="2E2E38"/>
                </a:solidFill>
                <a:effectLst/>
                <a:uLnTx/>
                <a:uFillTx/>
                <a:ea typeface="+mn-ea"/>
                <a:cs typeface="+mn-cs"/>
              </a:rPr>
            </a:br>
            <a:r>
              <a:rPr kumimoji="0" lang="x-none" sz="950" b="0" i="0" u="none" strike="noStrike" kern="1200" cap="none" spc="0" normalizeH="0" baseline="0" noProof="0">
                <a:ln>
                  <a:noFill/>
                </a:ln>
                <a:solidFill>
                  <a:srgbClr val="2E2E38"/>
                </a:solidFill>
                <a:effectLst/>
                <a:uLnTx/>
                <a:uFillTx/>
                <a:ea typeface="+mn-ea"/>
                <a:cs typeface="+mn-cs"/>
              </a:rPr>
              <a:t>El especialista de la Línea de Ayuda colabora con la resolución de la queja o, si no puede resolverla por sí mismo, la transfiere al departamento de BPS relacionado para su resolución</a:t>
            </a:r>
            <a:r>
              <a:rPr kumimoji="0" lang="en-US" sz="950" b="0" i="0" u="none" strike="noStrike" kern="1200" cap="none" spc="0" normalizeH="0" baseline="0" noProof="0">
                <a:ln>
                  <a:noFill/>
                </a:ln>
                <a:solidFill>
                  <a:srgbClr val="2E2E38"/>
                </a:solidFill>
                <a:effectLst/>
                <a:uLnTx/>
                <a:uFillTx/>
                <a:ea typeface="+mn-ea"/>
                <a:cs typeface="+mn-cs"/>
              </a:rPr>
              <a:t>.</a:t>
            </a:r>
            <a:endParaRPr kumimoji="0" lang="x-none" sz="950" b="0" i="0" u="none" strike="noStrike" kern="1200" cap="none" spc="0" normalizeH="0" baseline="0" noProof="0">
              <a:ln>
                <a:noFill/>
              </a:ln>
              <a:solidFill>
                <a:srgbClr val="2E2E38"/>
              </a:solidFill>
              <a:effectLst/>
              <a:uLnTx/>
              <a:uFillTx/>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endParaRPr kumimoji="0" lang="en-US" sz="950" b="0" i="0" u="none" strike="noStrike" kern="1200" cap="none" spc="0" normalizeH="0" baseline="0" noProof="0">
              <a:ln>
                <a:noFill/>
              </a:ln>
              <a:solidFill>
                <a:srgbClr val="2E2E38"/>
              </a:solidFill>
              <a:effectLst/>
              <a:uLnTx/>
              <a:uFillTx/>
              <a:ea typeface="+mn-ea"/>
              <a:cs typeface="+mn-cs"/>
            </a:endParaRPr>
          </a:p>
          <a:p>
            <a:pPr marL="0" marR="0" lvl="0" indent="0" algn="l" defTabSz="914400" rtl="0" eaLnBrk="1" fontAlgn="auto" latinLnBrk="0" hangingPunct="1">
              <a:lnSpc>
                <a:spcPct val="100000"/>
              </a:lnSpc>
              <a:spcBef>
                <a:spcPts val="100"/>
              </a:spcBef>
              <a:spcAft>
                <a:spcPts val="100"/>
              </a:spcAft>
              <a:buClrTx/>
              <a:buSzPct val="75000"/>
              <a:buFontTx/>
              <a:buNone/>
              <a:tabLst/>
              <a:defRPr/>
            </a:pPr>
            <a:r>
              <a:rPr kumimoji="0" lang="x-none" sz="950" b="1" i="0" u="none" strike="noStrike" kern="1200" cap="none" spc="0" normalizeH="0" baseline="0" noProof="0">
                <a:ln>
                  <a:noFill/>
                </a:ln>
                <a:solidFill>
                  <a:srgbClr val="2E2E38"/>
                </a:solidFill>
                <a:effectLst/>
                <a:uLnTx/>
                <a:uFillTx/>
                <a:latin typeface="EYInterstate Light"/>
                <a:ea typeface="+mn-ea"/>
                <a:cs typeface="+mn-cs"/>
              </a:rPr>
              <a:t>Metodología de análisis:</a:t>
            </a: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latin typeface="EYInterstate Light"/>
                <a:ea typeface="+mn-ea"/>
                <a:cs typeface="+mn-cs"/>
              </a:rPr>
              <a:t>Se realizaron entrevistas con la Línea de Ayuda y la Línea Directa contra el Acoso Escolar de BPS, así como con varios miembros del personal de BPS</a:t>
            </a:r>
            <a:r>
              <a:rPr kumimoji="0" lang="en-US" sz="9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950" b="0" i="0" u="none" strike="noStrike" kern="1200" cap="none" spc="0" normalizeH="0" baseline="0" noProof="0">
              <a:ln>
                <a:noFill/>
              </a:ln>
              <a:solidFill>
                <a:srgbClr val="2E2E38"/>
              </a:solidFill>
              <a:effectLst/>
              <a:uLnTx/>
              <a:uFillTx/>
              <a:latin typeface="EYInterstate Light"/>
              <a:ea typeface="+mn-ea"/>
              <a:cs typeface="+mn-cs"/>
            </a:endParaRPr>
          </a:p>
          <a:p>
            <a:pPr marL="126000" marR="0" lvl="0" indent="-126000" algn="l" defTabSz="914400" rtl="0" eaLnBrk="1" fontAlgn="auto" latinLnBrk="0" hangingPunct="1">
              <a:lnSpc>
                <a:spcPct val="100000"/>
              </a:lnSpc>
              <a:spcBef>
                <a:spcPts val="100"/>
              </a:spcBef>
              <a:spcAft>
                <a:spcPts val="100"/>
              </a:spcAft>
              <a:buClrTx/>
              <a:buSzPct val="75000"/>
              <a:buFont typeface="Wingdings 3" panose="05040102010807070707" pitchFamily="18" charset="2"/>
              <a:buChar char=""/>
              <a:tabLst/>
              <a:defRPr/>
            </a:pPr>
            <a:r>
              <a:rPr kumimoji="0" lang="x-none" sz="950" b="0" i="0" u="none" strike="noStrike" kern="1200" cap="none" spc="0" normalizeH="0" baseline="0" noProof="0">
                <a:ln>
                  <a:noFill/>
                </a:ln>
                <a:solidFill>
                  <a:srgbClr val="2E2E38"/>
                </a:solidFill>
                <a:effectLst/>
                <a:uLnTx/>
                <a:uFillTx/>
                <a:latin typeface="EYInterstate Light"/>
                <a:ea typeface="+mn-ea"/>
                <a:cs typeface="+mn-cs"/>
              </a:rPr>
              <a:t>Se analizaron los datos de incidentes e investigaciones de la Línea Directa contra el Acoso Escolar, así como los datos de tiques de FreshDesk de la Línea de Ayuda de BPS</a:t>
            </a:r>
            <a:r>
              <a:rPr kumimoji="0" lang="x-none" sz="950" b="0" i="0" u="none" strike="noStrike" kern="1200" cap="none" spc="0" normalizeH="0" baseline="30000" noProof="0">
                <a:ln>
                  <a:noFill/>
                </a:ln>
                <a:solidFill>
                  <a:srgbClr val="2E2E38"/>
                </a:solidFill>
                <a:effectLst/>
                <a:uLnTx/>
                <a:uFillTx/>
                <a:latin typeface="EYInterstate Light"/>
                <a:ea typeface="+mn-ea"/>
                <a:cs typeface="+mn-cs"/>
              </a:rPr>
              <a:t>1</a:t>
            </a:r>
            <a:r>
              <a:rPr kumimoji="0" lang="en-US" sz="950" b="0" i="0" u="none" strike="noStrike" kern="1200" cap="none" spc="0" normalizeH="0" noProof="0">
                <a:ln>
                  <a:noFill/>
                </a:ln>
                <a:solidFill>
                  <a:srgbClr val="2E2E38"/>
                </a:solidFill>
                <a:effectLst/>
                <a:uLnTx/>
                <a:uFillTx/>
                <a:latin typeface="EYInterstate Light"/>
                <a:ea typeface="+mn-ea"/>
                <a:cs typeface="+mn-cs"/>
              </a:rPr>
              <a:t>.</a:t>
            </a:r>
          </a:p>
          <a:p>
            <a:pPr marL="0" marR="0" lvl="0" indent="0" algn="l" defTabSz="914400" rtl="0" eaLnBrk="1" fontAlgn="auto" latinLnBrk="0" hangingPunct="1">
              <a:lnSpc>
                <a:spcPct val="100000"/>
              </a:lnSpc>
              <a:spcBef>
                <a:spcPts val="100"/>
              </a:spcBef>
              <a:spcAft>
                <a:spcPts val="100"/>
              </a:spcAft>
              <a:buClrTx/>
              <a:buSzPct val="75000"/>
              <a:buNone/>
              <a:tabLst/>
              <a:defRPr/>
            </a:pPr>
            <a:endParaRPr kumimoji="0" lang="en-US" sz="950" b="0" i="0" u="none" strike="noStrike" kern="1200" cap="none" spc="0" normalizeH="0" baseline="0" noProof="0">
              <a:ln>
                <a:noFill/>
              </a:ln>
              <a:solidFill>
                <a:srgbClr val="2E2E38"/>
              </a:solidFill>
              <a:effectLst/>
              <a:uLnTx/>
              <a:uFillTx/>
              <a:ea typeface="+mn-ea"/>
              <a:cs typeface="+mn-cs"/>
            </a:endParaRPr>
          </a:p>
        </p:txBody>
      </p:sp>
      <p:sp>
        <p:nvSpPr>
          <p:cNvPr id="44" name="Callout_63804749004580674727">
            <a:extLst>
              <a:ext uri="{FF2B5EF4-FFF2-40B4-BE49-F238E27FC236}">
                <a16:creationId xmlns:a16="http://schemas.microsoft.com/office/drawing/2014/main" id="{3CB0B318-2AB7-411D-ABA3-6B28DCBFA6F8}"/>
              </a:ext>
            </a:extLst>
          </p:cNvPr>
          <p:cNvSpPr/>
          <p:nvPr>
            <p:custDataLst>
              <p:tags r:id="rId2"/>
            </p:custDataLst>
          </p:nvPr>
        </p:nvSpPr>
        <p:spPr>
          <a:xfrm>
            <a:off x="5268731" y="3692347"/>
            <a:ext cx="1620136" cy="1193874"/>
          </a:xfrm>
          <a:prstGeom prst="wedgeRectCallout">
            <a:avLst>
              <a:gd name="adj1" fmla="val -67212"/>
              <a:gd name="adj2" fmla="val -18244"/>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Los datos de la Línea Directa contra el Acoso Escolar se almacenan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y rastrean en hojas de Google, mientras que los datos de la Línea de Ayuda de BPS se almacenan en la plataforma FreshDesk que tiene una función de emisión de tiques para rastrear consultas y quejas entrantes</a:t>
            </a:r>
            <a: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121" name="Arrow: Left-Right 120">
            <a:extLst>
              <a:ext uri="{FF2B5EF4-FFF2-40B4-BE49-F238E27FC236}">
                <a16:creationId xmlns:a16="http://schemas.microsoft.com/office/drawing/2014/main" id="{FB58984F-DFAC-4419-8C4F-28B973F81DF2}"/>
              </a:ext>
            </a:extLst>
          </p:cNvPr>
          <p:cNvSpPr/>
          <p:nvPr/>
        </p:nvSpPr>
        <p:spPr>
          <a:xfrm>
            <a:off x="7090117" y="1057178"/>
            <a:ext cx="419217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Proceso de análisis de datos sobre las quejas de las familias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22" name="Straight Connector 121">
            <a:extLst>
              <a:ext uri="{FF2B5EF4-FFF2-40B4-BE49-F238E27FC236}">
                <a16:creationId xmlns:a16="http://schemas.microsoft.com/office/drawing/2014/main" id="{845F5D57-76E1-4D9B-AC6C-1AF2CC58ED38}"/>
              </a:ext>
              <a:ext uri="{C183D7F6-B498-43B3-948B-1728B52AA6E4}">
                <adec:decorative xmlns:adec="http://schemas.microsoft.com/office/drawing/2017/decorative" val="1"/>
              </a:ext>
            </a:extLst>
          </p:cNvPr>
          <p:cNvCxnSpPr>
            <a:stCxn id="121" idx="4"/>
            <a:endCxn id="121" idx="6"/>
          </p:cNvCxnSpPr>
          <p:nvPr/>
        </p:nvCxnSpPr>
        <p:spPr>
          <a:xfrm>
            <a:off x="7090117" y="1314547"/>
            <a:ext cx="419217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502A318B-14C6-4577-9E7E-CEF44B551453}"/>
              </a:ext>
            </a:extLst>
          </p:cNvPr>
          <p:cNvSpPr>
            <a:spLocks noGrp="1"/>
          </p:cNvSpPr>
          <p:nvPr>
            <p:ph idx="1"/>
          </p:nvPr>
        </p:nvSpPr>
        <p:spPr>
          <a:xfrm>
            <a:off x="7022991" y="1393825"/>
            <a:ext cx="4376550" cy="1400868"/>
          </a:xfrm>
        </p:spPr>
        <p:txBody>
          <a:bodyPr/>
          <a:lstStyle/>
          <a:p>
            <a:pPr marL="126000" indent="-126000">
              <a:spcBef>
                <a:spcPts val="100"/>
              </a:spcBef>
              <a:spcAft>
                <a:spcPts val="100"/>
              </a:spcAft>
              <a:buClrTx/>
              <a:buSzPct val="75000"/>
              <a:buFont typeface="Wingdings 3" panose="05040102010807070707" pitchFamily="18" charset="2"/>
              <a:buChar char=""/>
            </a:pPr>
            <a:r>
              <a:rPr lang="x-none" sz="950"/>
              <a:t>Se analizó la población de 277 formularios de informe de acoso y 373 formularios de investigación presentados desde septiembre de 2021 hasta junio de 2022. La información recopilada en los formularios de informe no permitió el desglose según la fuente (es decir, presentaciones de las familias frente a otras)</a:t>
            </a:r>
            <a:r>
              <a:rPr lang="en-US" sz="950"/>
              <a:t>.</a:t>
            </a:r>
            <a:endParaRPr lang="x-none" sz="950"/>
          </a:p>
          <a:p>
            <a:pPr marL="126000" indent="-126000">
              <a:spcBef>
                <a:spcPts val="100"/>
              </a:spcBef>
              <a:spcAft>
                <a:spcPts val="100"/>
              </a:spcAft>
              <a:buClrTx/>
              <a:buSzPct val="75000"/>
              <a:buFont typeface="Wingdings 3" panose="05040102010807070707" pitchFamily="18" charset="2"/>
              <a:buChar char=""/>
            </a:pPr>
            <a:r>
              <a:rPr lang="x-none" sz="950"/>
              <a:t>Además, se analizaron 52 tiques de FreshDesk, que representan todos los tickets enviados relacionados con quejas de las familias desde mayo de 2022 hasta junio de 2022</a:t>
            </a:r>
            <a:r>
              <a:rPr lang="en-US" sz="950"/>
              <a:t>.</a:t>
            </a:r>
            <a:endParaRPr lang="x-none" sz="950"/>
          </a:p>
        </p:txBody>
      </p:sp>
      <p:sp>
        <p:nvSpPr>
          <p:cNvPr id="46" name="Callout_63804749004580674727">
            <a:extLst>
              <a:ext uri="{FF2B5EF4-FFF2-40B4-BE49-F238E27FC236}">
                <a16:creationId xmlns:a16="http://schemas.microsoft.com/office/drawing/2014/main" id="{BA1A3A30-F9DA-4793-9C97-65B9296FBE4B}"/>
              </a:ext>
            </a:extLst>
          </p:cNvPr>
          <p:cNvSpPr/>
          <p:nvPr>
            <p:custDataLst>
              <p:tags r:id="rId3"/>
            </p:custDataLst>
          </p:nvPr>
        </p:nvSpPr>
        <p:spPr>
          <a:xfrm>
            <a:off x="5251007" y="2408599"/>
            <a:ext cx="1620136" cy="812939"/>
          </a:xfrm>
          <a:prstGeom prst="wedgeRectCallout">
            <a:avLst>
              <a:gd name="adj1" fmla="val 55074"/>
              <a:gd name="adj2" fmla="val -27193"/>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Dada la reciente implementación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de FreshDesk y, por lo tanto,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la disponibilidad limitada de datos, el análisis se centró en los datos </a:t>
            </a:r>
            <a:b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de la Línea Directa contra el Acoso Escolar</a:t>
            </a:r>
            <a:r>
              <a:rPr kumimoji="0" lang="en-US"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75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16" name="Arrow: Left-Right 15">
            <a:extLst>
              <a:ext uri="{FF2B5EF4-FFF2-40B4-BE49-F238E27FC236}">
                <a16:creationId xmlns:a16="http://schemas.microsoft.com/office/drawing/2014/main" id="{9CA42499-A16A-4A78-8D06-0608A7557B31}"/>
              </a:ext>
            </a:extLst>
          </p:cNvPr>
          <p:cNvSpPr/>
          <p:nvPr/>
        </p:nvSpPr>
        <p:spPr>
          <a:xfrm>
            <a:off x="7472363" y="3175346"/>
            <a:ext cx="3478213" cy="25717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los datos de la Línea Directa contra el Acoso Escolar </a:t>
            </a:r>
            <a:r>
              <a:rPr kumimoji="0" lang="x-none" sz="1200" b="0" i="1" u="none" strike="noStrike" kern="1200" cap="none" spc="0" normalizeH="0" baseline="0" noProof="0">
                <a:ln>
                  <a:noFill/>
                </a:ln>
                <a:solidFill>
                  <a:srgbClr val="2E2E38"/>
                </a:solidFill>
                <a:effectLst/>
                <a:uLnTx/>
                <a:uFillTx/>
                <a:latin typeface="EYInterstate Light"/>
                <a:ea typeface="+mn-ea"/>
                <a:cs typeface="+mn-cs"/>
              </a:rPr>
              <a:t>Año escolar 2021-2022</a:t>
            </a:r>
          </a:p>
        </p:txBody>
      </p:sp>
      <p:cxnSp>
        <p:nvCxnSpPr>
          <p:cNvPr id="18" name="Straight Connector 17">
            <a:extLst>
              <a:ext uri="{FF2B5EF4-FFF2-40B4-BE49-F238E27FC236}">
                <a16:creationId xmlns:a16="http://schemas.microsoft.com/office/drawing/2014/main" id="{7450D5EA-E251-40A6-B7CB-D6FD1FF282AE}"/>
              </a:ext>
              <a:ext uri="{C183D7F6-B498-43B3-948B-1728B52AA6E4}">
                <adec:decorative xmlns:adec="http://schemas.microsoft.com/office/drawing/2017/decorative" val="1"/>
              </a:ext>
            </a:extLst>
          </p:cNvPr>
          <p:cNvCxnSpPr>
            <a:cxnSpLocks/>
            <a:stCxn id="16" idx="4"/>
            <a:endCxn id="16" idx="6"/>
          </p:cNvCxnSpPr>
          <p:nvPr/>
        </p:nvCxnSpPr>
        <p:spPr>
          <a:xfrm>
            <a:off x="7472363" y="3432521"/>
            <a:ext cx="347821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 name="Group 6" descr="Consulte la sección de notas para ver la descripción del gráfico &quot;Resultados de datos de la Línea Directa contra el Acoso Escolar, año escolar 2021-2022&quot;">
            <a:extLst>
              <a:ext uri="{FF2B5EF4-FFF2-40B4-BE49-F238E27FC236}">
                <a16:creationId xmlns:a16="http://schemas.microsoft.com/office/drawing/2014/main" id="{9BDA1300-DE30-4AFE-8E45-1CD3C2F6330D}"/>
              </a:ext>
            </a:extLst>
          </p:cNvPr>
          <p:cNvGrpSpPr/>
          <p:nvPr/>
        </p:nvGrpSpPr>
        <p:grpSpPr>
          <a:xfrm>
            <a:off x="7864475" y="3721209"/>
            <a:ext cx="2834701" cy="2239356"/>
            <a:chOff x="7864475" y="3721209"/>
            <a:chExt cx="2834701" cy="2239356"/>
          </a:xfrm>
        </p:grpSpPr>
        <p:graphicFrame>
          <p:nvGraphicFramePr>
            <p:cNvPr id="45" name="Chart 44">
              <a:extLst>
                <a:ext uri="{FF2B5EF4-FFF2-40B4-BE49-F238E27FC236}">
                  <a16:creationId xmlns:a16="http://schemas.microsoft.com/office/drawing/2014/main" id="{CD331169-2735-4044-919C-4060556B010A}"/>
                </a:ext>
                <a:ext uri="{C183D7F6-B498-43B3-948B-1728B52AA6E4}">
                  <adec:decorative xmlns:adec="http://schemas.microsoft.com/office/drawing/2017/decorative" val="1"/>
                </a:ext>
              </a:extLst>
            </p:cNvPr>
            <p:cNvGraphicFramePr/>
            <p:nvPr>
              <p:custDataLst>
                <p:tags r:id="rId5"/>
              </p:custDataLst>
            </p:nvPr>
          </p:nvGraphicFramePr>
          <p:xfrm>
            <a:off x="7864475" y="3813175"/>
            <a:ext cx="2238375" cy="1898650"/>
          </p:xfrm>
          <a:graphic>
            <a:graphicData uri="http://schemas.openxmlformats.org/drawingml/2006/chart">
              <c:chart xmlns:c="http://schemas.openxmlformats.org/drawingml/2006/chart" xmlns:r="http://schemas.openxmlformats.org/officeDocument/2006/relationships" r:id="rId10"/>
            </a:graphicData>
          </a:graphic>
        </p:graphicFrame>
        <p:sp>
          <p:nvSpPr>
            <p:cNvPr id="11" name="TextBox 10">
              <a:extLst>
                <a:ext uri="{FF2B5EF4-FFF2-40B4-BE49-F238E27FC236}">
                  <a16:creationId xmlns:a16="http://schemas.microsoft.com/office/drawing/2014/main" id="{58C5FDB0-ABA3-44A8-AF8E-5C6E449F56DE}"/>
                </a:ext>
              </a:extLst>
            </p:cNvPr>
            <p:cNvSpPr txBox="1"/>
            <p:nvPr/>
          </p:nvSpPr>
          <p:spPr>
            <a:xfrm>
              <a:off x="9015522" y="3721209"/>
              <a:ext cx="414724" cy="167727"/>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n=277</a:t>
              </a:r>
              <a:endParaRPr kumimoji="0" lang="en-IN"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6" name="TextBox 35">
              <a:extLst>
                <a:ext uri="{FF2B5EF4-FFF2-40B4-BE49-F238E27FC236}">
                  <a16:creationId xmlns:a16="http://schemas.microsoft.com/office/drawing/2014/main" id="{90BCF026-394D-4D18-82A8-6BB260663744}"/>
                </a:ext>
              </a:extLst>
            </p:cNvPr>
            <p:cNvSpPr txBox="1"/>
            <p:nvPr/>
          </p:nvSpPr>
          <p:spPr>
            <a:xfrm>
              <a:off x="8625162" y="5615855"/>
              <a:ext cx="1208155" cy="344710"/>
            </a:xfrm>
            <a:prstGeom prst="rect">
              <a:avLst/>
            </a:prstGeom>
            <a:noFill/>
          </p:spPr>
          <p:txBody>
            <a:bodyPr wrap="square" lIns="0" tIns="36576" rIns="0" bIns="0" rtlCol="0">
              <a:spAutoFit/>
            </a:bodyPr>
            <a:lstStyle/>
            <a:p>
              <a:pPr lvl="0" algn="ctr">
                <a:spcAft>
                  <a:spcPts val="600"/>
                </a:spcAft>
                <a:buClr>
                  <a:srgbClr val="27ACAA"/>
                </a:buClr>
                <a:buSzPct val="70000"/>
                <a:defRPr/>
              </a:pPr>
              <a:r>
                <a:rPr lang="es-ES" altLang="en-US" sz="1000">
                  <a:solidFill>
                    <a:srgbClr val="2E2E38"/>
                  </a:solidFill>
                </a:rPr>
                <a:t>¿Se cerró el informe de acoso escolar?</a:t>
              </a:r>
              <a:endParaRPr kumimoji="0" lang="en-IN"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0" name="Rectangle 9">
              <a:extLst>
                <a:ext uri="{FF2B5EF4-FFF2-40B4-BE49-F238E27FC236}">
                  <a16:creationId xmlns:a16="http://schemas.microsoft.com/office/drawing/2014/main" id="{9E8AAD88-A758-4EC8-B142-38CD2C1B6C5D}"/>
                </a:ext>
                <a:ext uri="{C183D7F6-B498-43B3-948B-1728B52AA6E4}">
                  <adec:decorative xmlns:adec="http://schemas.microsoft.com/office/drawing/2017/decorative" val="1"/>
                </a:ext>
              </a:extLst>
            </p:cNvPr>
            <p:cNvSpPr/>
            <p:nvPr>
              <p:custDataLst>
                <p:tags r:id="rId6"/>
              </p:custDataLst>
            </p:nvPr>
          </p:nvSpPr>
          <p:spPr bwMode="auto">
            <a:xfrm>
              <a:off x="10080625" y="3976688"/>
              <a:ext cx="214313" cy="160338"/>
            </a:xfrm>
            <a:prstGeom prst="rect">
              <a:avLst/>
            </a:prstGeom>
            <a:solidFill>
              <a:schemeClr val="accent5"/>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0" name="TextBox 39">
              <a:extLst>
                <a:ext uri="{FF2B5EF4-FFF2-40B4-BE49-F238E27FC236}">
                  <a16:creationId xmlns:a16="http://schemas.microsoft.com/office/drawing/2014/main" id="{ABBF0236-0E60-495D-97CE-FAC012AA285E}"/>
                </a:ext>
              </a:extLst>
            </p:cNvPr>
            <p:cNvSpPr txBox="1"/>
            <p:nvPr/>
          </p:nvSpPr>
          <p:spPr>
            <a:xfrm>
              <a:off x="10344728" y="3966048"/>
              <a:ext cx="354448"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No</a:t>
              </a:r>
              <a:r>
                <a:rPr kumimoji="0" lang="x-none" sz="1100" b="0" i="0" u="none" strike="noStrike" kern="1200" cap="none" spc="0" normalizeH="0" baseline="30000" noProof="0">
                  <a:ln>
                    <a:noFill/>
                  </a:ln>
                  <a:solidFill>
                    <a:srgbClr val="2E2E38"/>
                  </a:solidFill>
                  <a:effectLst/>
                  <a:uLnTx/>
                  <a:uFillTx/>
                  <a:latin typeface="EYInterstate Light"/>
                  <a:ea typeface="+mn-ea"/>
                  <a:cs typeface="+mn-cs"/>
                </a:rPr>
                <a:t>2</a:t>
              </a:r>
              <a:endParaRPr kumimoji="0" lang="en-IN" sz="11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9" name="Rectangle 8">
              <a:extLst>
                <a:ext uri="{FF2B5EF4-FFF2-40B4-BE49-F238E27FC236}">
                  <a16:creationId xmlns:a16="http://schemas.microsoft.com/office/drawing/2014/main" id="{4566DB7F-0678-4BEF-A4B2-952D70A8D354}"/>
                </a:ext>
                <a:ext uri="{C183D7F6-B498-43B3-948B-1728B52AA6E4}">
                  <adec:decorative xmlns:adec="http://schemas.microsoft.com/office/drawing/2017/decorative" val="1"/>
                </a:ext>
              </a:extLst>
            </p:cNvPr>
            <p:cNvSpPr/>
            <p:nvPr>
              <p:custDataLst>
                <p:tags r:id="rId7"/>
              </p:custDataLst>
            </p:nvPr>
          </p:nvSpPr>
          <p:spPr bwMode="auto">
            <a:xfrm>
              <a:off x="10080625" y="4210049"/>
              <a:ext cx="214313" cy="160338"/>
            </a:xfrm>
            <a:prstGeom prst="rect">
              <a:avLst/>
            </a:prstGeom>
            <a:solidFill>
              <a:schemeClr val="accent1"/>
            </a:solidFill>
            <a:ln w="9525" algn="ctr">
              <a:solidFill>
                <a:srgbClr val="7474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41" name="TextBox 40">
              <a:extLst>
                <a:ext uri="{FF2B5EF4-FFF2-40B4-BE49-F238E27FC236}">
                  <a16:creationId xmlns:a16="http://schemas.microsoft.com/office/drawing/2014/main" id="{B1C4653A-88A7-4DB9-95A5-6C9F0D0209D0}"/>
                </a:ext>
              </a:extLst>
            </p:cNvPr>
            <p:cNvSpPr txBox="1"/>
            <p:nvPr/>
          </p:nvSpPr>
          <p:spPr>
            <a:xfrm>
              <a:off x="10345690" y="4190300"/>
              <a:ext cx="302734"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Sí</a:t>
              </a:r>
            </a:p>
          </p:txBody>
        </p:sp>
      </p:grpSp>
      <p:sp>
        <p:nvSpPr>
          <p:cNvPr id="30" name="Callout_63804749004580674727">
            <a:extLst>
              <a:ext uri="{FF2B5EF4-FFF2-40B4-BE49-F238E27FC236}">
                <a16:creationId xmlns:a16="http://schemas.microsoft.com/office/drawing/2014/main" id="{4BCC0DFF-9167-4FAC-916D-0DADB33F3408}"/>
              </a:ext>
            </a:extLst>
          </p:cNvPr>
          <p:cNvSpPr/>
          <p:nvPr>
            <p:custDataLst>
              <p:tags r:id="rId4"/>
            </p:custDataLst>
          </p:nvPr>
        </p:nvSpPr>
        <p:spPr>
          <a:xfrm>
            <a:off x="10235459" y="4612336"/>
            <a:ext cx="1465129" cy="1028592"/>
          </a:xfrm>
          <a:prstGeom prst="wedgeRectCallout">
            <a:avLst>
              <a:gd name="adj1" fmla="val -67212"/>
              <a:gd name="adj2" fmla="val -18244"/>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Los informes pueden permanecer abiertos como resultado de que el problema </a:t>
            </a:r>
            <a:br>
              <a:rPr kumimoji="0" lang="en-US" sz="750" b="0" i="1" u="none" strike="noStrike" kern="1200" cap="none" spc="0" normalizeH="0" baseline="0" noProof="0">
                <a:ln>
                  <a:noFill/>
                </a:ln>
                <a:solidFill>
                  <a:srgbClr val="2E2E38"/>
                </a:solidFill>
                <a:effectLst/>
                <a:uLnTx/>
                <a:uFillTx/>
                <a:latin typeface="EYInterstate Light"/>
                <a:cs typeface="Arial" panose="020B0604020202020204" pitchFamily="34" charset="0"/>
              </a:rPr>
            </a:br>
            <a:r>
              <a:rPr kumimoji="0" lang="x-none" sz="750" b="0" i="1" u="none" strike="noStrike" kern="1200" cap="none" spc="0" normalizeH="0" baseline="0" noProof="0">
                <a:ln>
                  <a:noFill/>
                </a:ln>
                <a:solidFill>
                  <a:srgbClr val="2E2E38"/>
                </a:solidFill>
                <a:effectLst/>
                <a:uLnTx/>
                <a:uFillTx/>
                <a:latin typeface="EYInterstate Light"/>
                <a:cs typeface="Arial" panose="020B0604020202020204" pitchFamily="34" charset="0"/>
              </a:rPr>
              <a:t>no se resolvió o la Línea Directa contra el Acoso Escolar no recibe </a:t>
            </a:r>
            <a:r>
              <a:rPr lang="x-none" sz="750" i="1">
                <a:solidFill>
                  <a:srgbClr val="2E2E38"/>
                </a:solidFill>
                <a:latin typeface="EYInterstate Light"/>
                <a:cs typeface="Arial" panose="020B0604020202020204" pitchFamily="34" charset="0"/>
              </a:rPr>
              <a:t>confirmación de la escuela de que el problema </a:t>
            </a:r>
            <a:br>
              <a:rPr lang="en-US" sz="750" i="1">
                <a:solidFill>
                  <a:srgbClr val="2E2E38"/>
                </a:solidFill>
                <a:latin typeface="EYInterstate Light"/>
                <a:cs typeface="Arial" panose="020B0604020202020204" pitchFamily="34" charset="0"/>
              </a:rPr>
            </a:br>
            <a:r>
              <a:rPr lang="x-none" sz="750" i="1">
                <a:solidFill>
                  <a:srgbClr val="2E2E38"/>
                </a:solidFill>
                <a:latin typeface="EYInterstate Light"/>
                <a:cs typeface="Arial" panose="020B0604020202020204" pitchFamily="34" charset="0"/>
              </a:rPr>
              <a:t>se ha resuelto</a:t>
            </a:r>
            <a:r>
              <a:rPr lang="en-US" sz="750" i="1">
                <a:solidFill>
                  <a:srgbClr val="2E2E38"/>
                </a:solidFill>
                <a:latin typeface="EYInterstate Light"/>
                <a:cs typeface="Arial" panose="020B0604020202020204" pitchFamily="34" charset="0"/>
              </a:rPr>
              <a:t>.</a:t>
            </a:r>
            <a:endParaRPr kumimoji="0" lang="en-US" sz="750" b="0" i="1" u="none" strike="noStrike" kern="1200" cap="none" spc="0" normalizeH="0" baseline="0" noProof="0">
              <a:ln>
                <a:noFill/>
              </a:ln>
              <a:solidFill>
                <a:srgbClr val="2E2E38"/>
              </a:solidFill>
              <a:effectLst/>
              <a:uLnTx/>
              <a:uFillTx/>
              <a:latin typeface="EYInterstate Light"/>
              <a:cs typeface="Arial" panose="020B0604020202020204" pitchFamily="34" charset="0"/>
            </a:endParaRPr>
          </a:p>
        </p:txBody>
      </p:sp>
      <p:sp>
        <p:nvSpPr>
          <p:cNvPr id="125" name="footnote_6380420316088055392" descr="Nota al pie">
            <a:extLst>
              <a:ext uri="{FF2B5EF4-FFF2-40B4-BE49-F238E27FC236}">
                <a16:creationId xmlns:a16="http://schemas.microsoft.com/office/drawing/2014/main" id="{E897B77B-7263-45C3-A0F4-B0D073E66ABE}"/>
              </a:ext>
            </a:extLst>
          </p:cNvPr>
          <p:cNvSpPr txBox="1"/>
          <p:nvPr/>
        </p:nvSpPr>
        <p:spPr>
          <a:xfrm>
            <a:off x="609916" y="5865180"/>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Consulte el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11" action="ppaction://hlinksldjump"/>
              </a:rPr>
              <a:t>apéndice</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para obtener información sobre la metodología y las estadísticas de muestreo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Los informes que no se cerraron incluyen: informes abiertos, retrasados, no encontrados, entre otros</a:t>
            </a:r>
            <a:r>
              <a:rPr lang="en-US" sz="800" dirty="0">
                <a:solidFill>
                  <a:srgbClr val="2E2E38"/>
                </a:solidFill>
                <a:latin typeface="EYInterstate Light"/>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124" name="source_6380420058075255931" descr="Fuente">
            <a:extLst>
              <a:ext uri="{FF2B5EF4-FFF2-40B4-BE49-F238E27FC236}">
                <a16:creationId xmlns:a16="http://schemas.microsoft.com/office/drawing/2014/main" id="{DD64D17C-CF03-457A-9EF5-8DBD46B20E29}"/>
              </a:ext>
            </a:extLst>
          </p:cNvPr>
          <p:cNvSpPr txBox="1"/>
          <p:nvPr/>
        </p:nvSpPr>
        <p:spPr>
          <a:xfrm>
            <a:off x="705097" y="6305639"/>
            <a:ext cx="2834640" cy="418576"/>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Datos de tiques de FreshDesk de mayo de 2022 a junio de 2022; datos de investigación e incidentes de la Línea Directa contra el Acoso Escolar de BPS del año escolar 2021-2022;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entrevistas de EY DESE, BPS, y entrevistas escolares; políticas de BPS y el DESE</a:t>
            </a:r>
            <a:endParaRPr kumimoji="0" lang="en-US" sz="8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42" name="TextBox 41">
            <a:extLst>
              <a:ext uri="{FF2B5EF4-FFF2-40B4-BE49-F238E27FC236}">
                <a16:creationId xmlns:a16="http://schemas.microsoft.com/office/drawing/2014/main" id="{0866A06E-C223-44ED-B736-4FCB4A31C53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custDataLst>
      <p:tags r:id="rId1"/>
    </p:custDataLst>
    <p:extLst>
      <p:ext uri="{BB962C8B-B14F-4D97-AF65-F5344CB8AC3E}">
        <p14:creationId xmlns:p14="http://schemas.microsoft.com/office/powerpoint/2010/main" val="360689454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95834"/>
            <a:ext cx="10978515" cy="588765"/>
          </a:xfrm>
        </p:spPr>
        <p:txBody>
          <a:bodyPr vert="horz"/>
          <a:lstStyle/>
          <a:p>
            <a:r>
              <a:rPr lang="x-none"/>
              <a:t>Observaciones detalladas de dominio y oportunidades (1/3)</a:t>
            </a:r>
            <a:br>
              <a:rPr/>
            </a:br>
            <a:r>
              <a:rPr lang="x-none" sz="1250"/>
              <a:t>La falta de políticas con respecto a la presentación de datos de quejas de las familias está generando brechas en el proceso de presentación de informes</a:t>
            </a:r>
            <a:endParaRPr lang="en-IN" sz="1250">
              <a:solidFill>
                <a:srgbClr val="FF0000"/>
              </a:solidFill>
            </a:endParaRPr>
          </a:p>
        </p:txBody>
      </p:sp>
      <p:sp>
        <p:nvSpPr>
          <p:cNvPr id="30" name="Rectangle 29">
            <a:extLst>
              <a:ext uri="{FF2B5EF4-FFF2-40B4-BE49-F238E27FC236}">
                <a16:creationId xmlns:a16="http://schemas.microsoft.com/office/drawing/2014/main" id="{3BD7BA20-A685-484A-B1FE-C1A81FDF2EB6}"/>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6. Quejas de las familias</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Quejas de las familias, observaciones y oportunidades</a:t>
            </a:r>
            <a:endParaRPr lang="en-US" sz="1200">
              <a:solidFill>
                <a:schemeClr val="bg1"/>
              </a:solidFill>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1918445586"/>
              </p:ext>
            </p:extLst>
          </p:nvPr>
        </p:nvGraphicFramePr>
        <p:xfrm>
          <a:off x="603383" y="1547839"/>
          <a:ext cx="10985052" cy="4299172"/>
        </p:xfrm>
        <a:graphic>
          <a:graphicData uri="http://schemas.openxmlformats.org/drawingml/2006/table">
            <a:tbl>
              <a:tblPr firstRow="1" bandRow="1">
                <a:tableStyleId>{5C22544A-7EE6-4342-B048-85BDC9FD1C3A}</a:tableStyleId>
              </a:tblPr>
              <a:tblGrid>
                <a:gridCol w="2877754">
                  <a:extLst>
                    <a:ext uri="{9D8B030D-6E8A-4147-A177-3AD203B41FA5}">
                      <a16:colId xmlns:a16="http://schemas.microsoft.com/office/drawing/2014/main" val="1000314679"/>
                    </a:ext>
                  </a:extLst>
                </a:gridCol>
                <a:gridCol w="964254">
                  <a:extLst>
                    <a:ext uri="{9D8B030D-6E8A-4147-A177-3AD203B41FA5}">
                      <a16:colId xmlns:a16="http://schemas.microsoft.com/office/drawing/2014/main" val="2181447210"/>
                    </a:ext>
                  </a:extLst>
                </a:gridCol>
                <a:gridCol w="3446584">
                  <a:extLst>
                    <a:ext uri="{9D8B030D-6E8A-4147-A177-3AD203B41FA5}">
                      <a16:colId xmlns:a16="http://schemas.microsoft.com/office/drawing/2014/main" val="3299172009"/>
                    </a:ext>
                  </a:extLst>
                </a:gridCol>
                <a:gridCol w="3696460">
                  <a:extLst>
                    <a:ext uri="{9D8B030D-6E8A-4147-A177-3AD203B41FA5}">
                      <a16:colId xmlns:a16="http://schemas.microsoft.com/office/drawing/2014/main" val="850559032"/>
                    </a:ext>
                  </a:extLst>
                </a:gridCol>
              </a:tblGrid>
              <a:tr h="192282">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959587">
                <a:tc>
                  <a:txBody>
                    <a:bodyPr/>
                    <a:lstStyle/>
                    <a:p>
                      <a:pPr marL="0" indent="-126000" algn="l">
                        <a:buClr>
                          <a:srgbClr val="1A9AFA"/>
                        </a:buClr>
                        <a:buSzPct val="75000"/>
                        <a:buFontTx/>
                        <a:buNone/>
                      </a:pPr>
                      <a:r>
                        <a:rPr lang="x-none" sz="1000" b="1">
                          <a:solidFill>
                            <a:schemeClr val="bg1"/>
                          </a:solidFill>
                          <a:latin typeface="+mj-lt"/>
                        </a:rPr>
                        <a:t>Política</a:t>
                      </a:r>
                      <a:r>
                        <a:rPr lang="x-none" sz="1000" b="0">
                          <a:solidFill>
                            <a:schemeClr val="bg1"/>
                          </a:solidFill>
                          <a:latin typeface="+mj-lt"/>
                        </a:rPr>
                        <a:t>: </a:t>
                      </a:r>
                      <a:r>
                        <a:rPr lang="x-none" sz="1000" b="0" i="1">
                          <a:solidFill>
                            <a:schemeClr val="bg1"/>
                          </a:solidFill>
                          <a:latin typeface="+mj-lt"/>
                        </a:rPr>
                        <a:t>¿</a:t>
                      </a:r>
                      <a:r>
                        <a:rPr lang="en-US" sz="1000" b="0" i="1">
                          <a:solidFill>
                            <a:schemeClr val="bg1"/>
                          </a:solidFill>
                          <a:latin typeface="+mj-lt"/>
                        </a:rPr>
                        <a:t>e</a:t>
                      </a:r>
                      <a:r>
                        <a:rPr lang="x-none" sz="1000" b="0" i="1">
                          <a:solidFill>
                            <a:schemeClr val="bg1"/>
                          </a:solidFill>
                          <a:latin typeface="+mj-lt"/>
                        </a:rPr>
                        <a:t>xiste una política formal para las quejas de las familias?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Hay una política de BPS que requiere que todos los incidentes de acoso escolar (como infracciones disciplinarias) se informen en Aspen, así como también que todos los formularios de investigación y de acoso escolar se completen en su totalidad y se envíen a la Línea Directa contra el Acoso Escolar</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No hay supervisión por parte de la Línea Directa contra el Acoso Escolar/Succeed Boston para garantizar que los planes de acción se implementen de manera efectiva después de la revisión inicial</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La política de BPS incluye una definición clara de lo que se considera una investigación complet</a:t>
                      </a:r>
                      <a:r>
                        <a:rPr kumimoji="0" lang="en-US" sz="1000" b="0" i="0" u="none" strike="noStrike" kern="1200" cap="none" spc="0" normalizeH="0" baseline="0" noProof="0">
                          <a:ln>
                            <a:noFill/>
                          </a:ln>
                          <a:solidFill>
                            <a:srgbClr val="2E2E38"/>
                          </a:solidFill>
                          <a:effectLst/>
                          <a:uLnTx/>
                          <a:uFillTx/>
                          <a:latin typeface="+mn-lt"/>
                          <a:ea typeface="+mn-ea"/>
                          <a:cs typeface="+mn-cs"/>
                        </a:rPr>
                        <a:t>a.</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Cree una política y un proceso para que la Línea Directa contra el Acoso Escolar monitoree periódicamente las acciones y la resolución; el lanzamiento de esta política también podría aclarar las definiciones de las quejas, así como el aspecto </a:t>
                      </a:r>
                      <a:r>
                        <a:rPr kumimoji="0" lang="en-US" sz="1000" b="0" i="0" u="none" strike="noStrike" kern="1200" cap="none" spc="0" normalizeH="0" baseline="0" noProof="0">
                          <a:ln>
                            <a:noFill/>
                          </a:ln>
                          <a:solidFill>
                            <a:srgbClr val="2E2E38"/>
                          </a:solidFill>
                          <a:effectLst/>
                          <a:uLnTx/>
                          <a:uFillTx/>
                          <a:latin typeface="+mn-lt"/>
                          <a:ea typeface="+mn-ea"/>
                          <a:cs typeface="+mn-cs"/>
                        </a:rPr>
                        <a:t>“</a:t>
                      </a:r>
                      <a:r>
                        <a:rPr kumimoji="0" lang="x-none" sz="1000" b="0" i="0" u="none" strike="noStrike" kern="1200" cap="none" spc="0" normalizeH="0" baseline="0" noProof="0">
                          <a:ln>
                            <a:noFill/>
                          </a:ln>
                          <a:solidFill>
                            <a:srgbClr val="2E2E38"/>
                          </a:solidFill>
                          <a:effectLst/>
                          <a:uLnTx/>
                          <a:uFillTx/>
                          <a:latin typeface="+mn-lt"/>
                          <a:ea typeface="+mn-ea"/>
                          <a:cs typeface="+mn-cs"/>
                        </a:rPr>
                        <a:t>resuelto con éxito</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510785">
                <a:tc>
                  <a:txBody>
                    <a:bodyPr/>
                    <a:lstStyle/>
                    <a:p>
                      <a:pPr marL="0" indent="-126000" algn="l">
                        <a:buClr>
                          <a:srgbClr val="1A9AFA"/>
                        </a:buClr>
                        <a:buSzPct val="75000"/>
                        <a:buFontTx/>
                        <a:buNone/>
                      </a:pPr>
                      <a:r>
                        <a:rPr lang="x-none" sz="1000" b="1">
                          <a:solidFill>
                            <a:schemeClr val="bg1"/>
                          </a:solidFill>
                          <a:latin typeface="+mj-lt"/>
                        </a:rPr>
                        <a:t>Procedimientos: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e</a:t>
                      </a:r>
                      <a:r>
                        <a:rPr lang="x-none" sz="1000" i="1" kern="1200">
                          <a:solidFill>
                            <a:schemeClr val="bg2"/>
                          </a:solidFill>
                          <a:latin typeface="+mn-lt"/>
                          <a:ea typeface="+mn-ea"/>
                          <a:cs typeface="+mn-cs"/>
                        </a:rPr>
                        <a:t>xiste un procedimiento uniforme estandarizado en todo el distrito que se esté utilizando para implementar la política?</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No existen brechas ni riesgos identificados en esta dimensión</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967562">
                <a:tc>
                  <a:txBody>
                    <a:bodyPr/>
                    <a:lstStyle/>
                    <a:p>
                      <a:pPr marL="0" indent="-126000" algn="l">
                        <a:buClr>
                          <a:srgbClr val="1A9AFA"/>
                        </a:buClr>
                        <a:buSzPct val="75000"/>
                        <a:buFontTx/>
                        <a:buNone/>
                      </a:pPr>
                      <a:r>
                        <a:rPr lang="x-none" sz="1000" b="1">
                          <a:solidFill>
                            <a:schemeClr val="bg1"/>
                          </a:solidFill>
                          <a:latin typeface="+mj-lt"/>
                        </a:rPr>
                        <a:t>Roles y responsabilidades: </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0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Bajo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La Línea Directa contra el Acoso Escolar de BPS ha definido roles y responsabilidades para recopilar y rastrear informes de acoso escolar, como se describe en SSS-18</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226800" marR="0" lvl="1" indent="-108000" algn="l" defTabSz="914400" rtl="0" eaLnBrk="1" fontAlgn="auto" latinLnBrk="0" hangingPunct="1">
                        <a:lnSpc>
                          <a:spcPct val="100000"/>
                        </a:lnSpc>
                        <a:spcBef>
                          <a:spcPts val="0"/>
                        </a:spcBef>
                        <a:spcAft>
                          <a:spcPts val="0"/>
                        </a:spcAft>
                        <a:buClr>
                          <a:srgbClr val="1A9AFA"/>
                        </a:buClr>
                        <a:buSzPct val="75000"/>
                        <a:buFont typeface="Arial" panose="020B0604020202020204" pitchFamily="34" charset="0"/>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Un área del proceso que carece de detalles es la responsabilidad de garantizar que los planes de acción se implementen de manera efectiva después de la revisión inicial</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La Línea de Ayuda de BPS aún tiene que establecer/documentar funciones y responsabilidades claras para supervisar las quejas de las familias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kern="1200" noProof="0">
                          <a:solidFill>
                            <a:schemeClr val="bg1"/>
                          </a:solidFill>
                          <a:latin typeface="+mn-lt"/>
                          <a:ea typeface="+mn-ea"/>
                          <a:cs typeface="+mn-cs"/>
                        </a:rPr>
                        <a:t>Implemente roles y responsabilidades para la revisión periódica de los planes de acción/seguridad para garantizar que las implementaciones ocurrieron y fueron efectivas</a:t>
                      </a:r>
                      <a:r>
                        <a:rPr lang="en-US" sz="1000" kern="1200" noProof="0">
                          <a:solidFill>
                            <a:schemeClr val="bg1"/>
                          </a:solidFill>
                          <a:latin typeface="+mn-lt"/>
                          <a:ea typeface="+mn-ea"/>
                          <a:cs typeface="+mn-cs"/>
                        </a:rPr>
                        <a:t>.</a:t>
                      </a:r>
                      <a:endParaRPr lang="x-none" sz="1000" kern="1200" noProof="0">
                        <a:solidFill>
                          <a:schemeClr val="bg1"/>
                        </a:solidFill>
                        <a:latin typeface="+mn-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000" kern="1200" noProof="0">
                          <a:solidFill>
                            <a:schemeClr val="bg1"/>
                          </a:solidFill>
                          <a:latin typeface="+mn-lt"/>
                          <a:ea typeface="+mn-ea"/>
                          <a:cs typeface="+mn-cs"/>
                        </a:rPr>
                        <a:t>Documente y defina claramente las funciones y responsabilidades de la Línea de Ayuda de BPS para todos aquellos que supervisarían y harán un seguimiento de las quejas de las familias</a:t>
                      </a:r>
                      <a:r>
                        <a:rPr lang="en-US" sz="1000" kern="1200" noProof="0">
                          <a:solidFill>
                            <a:schemeClr val="bg1"/>
                          </a:solidFill>
                          <a:latin typeface="+mn-lt"/>
                          <a:ea typeface="+mn-ea"/>
                          <a:cs typeface="+mn-cs"/>
                        </a:rPr>
                        <a:t>.</a:t>
                      </a:r>
                      <a:endParaRPr lang="x-none" sz="1000" kern="1200" noProof="0">
                        <a:solidFill>
                          <a:schemeClr val="bg1"/>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3" name="footnote_63804743492822175122" descr="Nota al pie">
            <a:extLst>
              <a:ext uri="{FF2B5EF4-FFF2-40B4-BE49-F238E27FC236}">
                <a16:creationId xmlns:a16="http://schemas.microsoft.com/office/drawing/2014/main" id="{E456E8E6-C095-49B8-9BE1-1ED4F9C5E7B0}"/>
              </a:ext>
            </a:extLst>
          </p:cNvPr>
          <p:cNvSpPr txBox="1"/>
          <p:nvPr/>
        </p:nvSpPr>
        <p:spPr>
          <a:xfrm>
            <a:off x="683026" y="6049189"/>
            <a:ext cx="5311373" cy="367478"/>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a:solidFill>
                  <a:srgbClr val="2E2E38"/>
                </a:solidFill>
                <a:latin typeface="EYInterstate Light"/>
                <a:cs typeface="Arial" panose="020B0604020202020204" pitchFamily="34" charset="0"/>
              </a:rPr>
              <a:t>Haga clic aquí para obtener un </a:t>
            </a:r>
            <a:r>
              <a:rPr lang="x-none" sz="800">
                <a:solidFill>
                  <a:srgbClr val="2E2E38"/>
                </a:solidFill>
                <a:latin typeface="EYInterstate Light"/>
                <a:cs typeface="Arial" panose="020B0604020202020204" pitchFamily="34" charset="0"/>
                <a:hlinkClick r:id="rId3" action="ppaction://hlinksldjump"/>
              </a:rPr>
              <a:t>Resumen ejecutivo: descripción general de las oportunidades</a:t>
            </a:r>
            <a:r>
              <a:rPr lang="en-US" sz="800">
                <a:solidFill>
                  <a:srgbClr val="2E2E38"/>
                </a:solidFill>
                <a:latin typeface="EYInterstate Light"/>
                <a:cs typeface="Arial" panose="020B0604020202020204" pitchFamily="34" charset="0"/>
              </a:rPr>
              <a:t>.</a:t>
            </a:r>
            <a:endParaRPr kumimoji="0" lang="en-US"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sp>
        <p:nvSpPr>
          <p:cNvPr id="16" name="TextBox 15">
            <a:extLst>
              <a:ext uri="{FF2B5EF4-FFF2-40B4-BE49-F238E27FC236}">
                <a16:creationId xmlns:a16="http://schemas.microsoft.com/office/drawing/2014/main" id="{A96C4332-7919-44EC-87CF-A0BD8F971378}"/>
              </a:ext>
            </a:extLst>
          </p:cNvPr>
          <p:cNvSpPr txBox="1"/>
          <p:nvPr/>
        </p:nvSpPr>
        <p:spPr>
          <a:xfrm>
            <a:off x="3643528" y="6399378"/>
            <a:ext cx="5051974" cy="429348"/>
          </a:xfrm>
          <a:prstGeom prst="rect">
            <a:avLst/>
          </a:prstGeom>
          <a:noFill/>
        </p:spPr>
        <p:txBody>
          <a:bodyPr wrap="square" lIns="0" tIns="36576" rIns="0" bIns="0" rtlCol="0">
            <a:spAutoFit/>
          </a:bodyPr>
          <a:lstStyle/>
          <a:p>
            <a:pPr marL="0" marR="0" lvl="0" indent="0" algn="ctr" defTabSz="91440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ea typeface="Calibri" panose="020F0502020204030204" pitchFamily="34" charset="0"/>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ea typeface="Calibri" panose="020F0502020204030204" pitchFamily="34" charset="0"/>
              </a:rPr>
            </a:br>
            <a:r>
              <a:rPr kumimoji="0" lang="x-none" sz="1000" b="0" i="1" u="none" strike="noStrike" kern="0" cap="none" spc="0" normalizeH="0" baseline="0" noProof="0">
                <a:ln>
                  <a:noFill/>
                </a:ln>
                <a:solidFill>
                  <a:srgbClr val="2E2E38"/>
                </a:solidFill>
                <a:effectLst/>
                <a:uLnTx/>
                <a:uFillTx/>
                <a:ea typeface="Calibri" panose="020F0502020204030204" pitchFamily="34" charset="0"/>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limitaciones</a:t>
            </a:r>
            <a:r>
              <a:rPr kumimoji="0" lang="en-US" sz="1000" b="0" i="1" u="none" strike="noStrike" kern="0" cap="none" spc="0" normalizeH="0" baseline="0" noProof="0">
                <a:ln>
                  <a:noFill/>
                </a:ln>
                <a:solidFill>
                  <a:srgbClr val="2E2E38"/>
                </a:solidFill>
                <a:effectLst/>
                <a:uLnTx/>
                <a:uFillTx/>
                <a:ea typeface="Calibri" panose="020F0502020204030204" pitchFamily="34" charset="0"/>
              </a:rPr>
              <a:t> y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restricciones</a:t>
            </a:r>
            <a:r>
              <a:rPr kumimoji="0" lang="x-none" sz="1000" b="0" i="1" u="none" strike="noStrike" kern="0" cap="none" spc="0" normalizeH="0" baseline="0" noProof="0">
                <a:ln>
                  <a:noFill/>
                </a:ln>
                <a:solidFill>
                  <a:srgbClr val="2E2E38"/>
                </a:solidFill>
                <a:effectLst/>
                <a:uLnTx/>
                <a:uFillTx/>
                <a:ea typeface="Calibri" panose="020F0502020204030204" pitchFamily="34" charset="0"/>
              </a:rPr>
              <a:t> en la página 2</a:t>
            </a:r>
            <a:r>
              <a:rPr kumimoji="0" lang="en-US" sz="1000" b="0" i="1" u="none" strike="noStrike" kern="0" cap="none" spc="0" normalizeH="0" baseline="0" noProof="0">
                <a:ln>
                  <a:noFill/>
                </a:ln>
                <a:solidFill>
                  <a:srgbClr val="2E2E38"/>
                </a:solidFill>
                <a:effectLst/>
                <a:uLnTx/>
                <a:uFillTx/>
                <a:ea typeface="Calibri" panose="020F0502020204030204" pitchFamily="34" charset="0"/>
              </a:rPr>
              <a:t>.</a:t>
            </a:r>
            <a:endParaRPr kumimoji="0" lang="en-IN" sz="1000" b="0" i="0" u="none" strike="noStrike" kern="0" cap="none" spc="0" normalizeH="0" baseline="0" noProof="0">
              <a:ln>
                <a:noFill/>
              </a:ln>
              <a:solidFill>
                <a:srgbClr val="2E2E38"/>
              </a:solidFill>
              <a:effectLst/>
              <a:uLnTx/>
              <a:uFillTx/>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55</a:t>
            </a:fld>
            <a:endParaRPr/>
          </a:p>
        </p:txBody>
      </p:sp>
    </p:spTree>
    <p:extLst>
      <p:ext uri="{BB962C8B-B14F-4D97-AF65-F5344CB8AC3E}">
        <p14:creationId xmlns:p14="http://schemas.microsoft.com/office/powerpoint/2010/main" val="224910142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Observaciones detalladas de dominio y oportunidades (2/3)</a:t>
            </a:r>
            <a:br>
              <a:rPr/>
            </a:br>
            <a:r>
              <a:rPr lang="x-none" sz="1450"/>
              <a:t>Los sistemas utilizados para procesar las quejas están dando como resultado una falta de documentación y procesamiento de datos</a:t>
            </a:r>
            <a:endParaRPr lang="en-IN" sz="1450">
              <a:solidFill>
                <a:srgbClr val="FF0000"/>
              </a:solidFill>
            </a:endParaRPr>
          </a:p>
        </p:txBody>
      </p:sp>
      <p:sp>
        <p:nvSpPr>
          <p:cNvPr id="30" name="Rectangle 29">
            <a:extLst>
              <a:ext uri="{FF2B5EF4-FFF2-40B4-BE49-F238E27FC236}">
                <a16:creationId xmlns:a16="http://schemas.microsoft.com/office/drawing/2014/main" id="{C440A2C4-C13E-49F7-B14F-2A29913C3C54}"/>
              </a:ext>
            </a:extLst>
          </p:cNvPr>
          <p:cNvSpPr/>
          <p:nvPr/>
        </p:nvSpPr>
        <p:spPr>
          <a:xfrm>
            <a:off x="8950428" y="80156"/>
            <a:ext cx="2613184" cy="373700"/>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1199" b="1">
                <a:solidFill>
                  <a:srgbClr val="FFFFFF"/>
                </a:solidFill>
                <a:latin typeface="EYInterstate Light"/>
              </a:rPr>
              <a:t>6. Quejas de las familias</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30199" y="1197682"/>
            <a:ext cx="3937955"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Quejas de las familias, observaciones y oportunidades</a:t>
            </a:r>
            <a:endParaRPr lang="en-US" sz="1199">
              <a:solidFill>
                <a:srgbClr val="2E2E38"/>
              </a:solidFill>
              <a:latin typeface="EYInterstate Light"/>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stCxn id="14" idx="4"/>
            <a:endCxn id="14" idx="6"/>
          </p:cNvCxnSpPr>
          <p:nvPr/>
        </p:nvCxnSpPr>
        <p:spPr>
          <a:xfrm>
            <a:off x="4130199" y="1454915"/>
            <a:ext cx="393795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extLst>
              <p:ext uri="{D42A27DB-BD31-4B8C-83A1-F6EECF244321}">
                <p14:modId xmlns:p14="http://schemas.microsoft.com/office/powerpoint/2010/main" val="4187790090"/>
              </p:ext>
            </p:extLst>
          </p:nvPr>
        </p:nvGraphicFramePr>
        <p:xfrm>
          <a:off x="606244" y="1548819"/>
          <a:ext cx="10979334" cy="3962400"/>
        </p:xfrm>
        <a:graphic>
          <a:graphicData uri="http://schemas.openxmlformats.org/drawingml/2006/table">
            <a:tbl>
              <a:tblPr firstRow="1" bandRow="1">
                <a:tableStyleId>{5C22544A-7EE6-4342-B048-85BDC9FD1C3A}</a:tableStyleId>
              </a:tblPr>
              <a:tblGrid>
                <a:gridCol w="2876256">
                  <a:extLst>
                    <a:ext uri="{9D8B030D-6E8A-4147-A177-3AD203B41FA5}">
                      <a16:colId xmlns:a16="http://schemas.microsoft.com/office/drawing/2014/main" val="1000314679"/>
                    </a:ext>
                  </a:extLst>
                </a:gridCol>
                <a:gridCol w="1008145">
                  <a:extLst>
                    <a:ext uri="{9D8B030D-6E8A-4147-A177-3AD203B41FA5}">
                      <a16:colId xmlns:a16="http://schemas.microsoft.com/office/drawing/2014/main" val="2181447210"/>
                    </a:ext>
                  </a:extLst>
                </a:gridCol>
                <a:gridCol w="3224406">
                  <a:extLst>
                    <a:ext uri="{9D8B030D-6E8A-4147-A177-3AD203B41FA5}">
                      <a16:colId xmlns:a16="http://schemas.microsoft.com/office/drawing/2014/main" val="3299172009"/>
                    </a:ext>
                  </a:extLst>
                </a:gridCol>
                <a:gridCol w="3870527">
                  <a:extLst>
                    <a:ext uri="{9D8B030D-6E8A-4147-A177-3AD203B41FA5}">
                      <a16:colId xmlns:a16="http://schemas.microsoft.com/office/drawing/2014/main" val="850559032"/>
                    </a:ext>
                  </a:extLst>
                </a:gridCol>
              </a:tblGrid>
              <a:tr h="152321">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a:t>
                      </a:r>
                      <a:br>
                        <a:rPr lang="en-US" sz="1000" b="0">
                          <a:solidFill>
                            <a:srgbClr val="2E2E38"/>
                          </a:solidFill>
                          <a:latin typeface="+mj-lt"/>
                        </a:rPr>
                      </a:br>
                      <a:r>
                        <a:rPr lang="x-none" sz="1000" b="0">
                          <a:solidFill>
                            <a:srgbClr val="2E2E38"/>
                          </a:solidFill>
                          <a:latin typeface="+mj-lt"/>
                        </a:rPr>
                        <a:t>de riesgo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761603">
                <a:tc>
                  <a:txBody>
                    <a:bodyPr/>
                    <a:lstStyle/>
                    <a:p>
                      <a:pPr marL="0" indent="-126000" algn="l">
                        <a:buClr>
                          <a:srgbClr val="1A9AFA"/>
                        </a:buClr>
                        <a:buSzPct val="75000"/>
                        <a:buFontTx/>
                        <a:buNone/>
                      </a:pPr>
                      <a:r>
                        <a:rPr lang="x-none" sz="1000" b="1" kern="1200">
                          <a:solidFill>
                            <a:schemeClr val="bg1"/>
                          </a:solidFill>
                          <a:latin typeface="+mn-lt"/>
                          <a:ea typeface="+mn-ea"/>
                          <a:cs typeface="+mn-cs"/>
                        </a:rPr>
                        <a:t>Capacitación y comunicación: </a:t>
                      </a:r>
                      <a:r>
                        <a:rPr lang="x-none" sz="1000" b="0" i="1" kern="1200">
                          <a:solidFill>
                            <a:schemeClr val="bg1"/>
                          </a:solidFill>
                          <a:latin typeface="+mn-lt"/>
                          <a:ea typeface="+mn-ea"/>
                          <a:cs typeface="+mn-cs"/>
                        </a:rPr>
                        <a:t>¿</a:t>
                      </a:r>
                      <a:r>
                        <a:rPr lang="en-US" sz="1000" b="0" i="1" kern="1200">
                          <a:solidFill>
                            <a:schemeClr val="bg1"/>
                          </a:solidFill>
                          <a:latin typeface="+mn-lt"/>
                          <a:ea typeface="+mn-ea"/>
                          <a:cs typeface="+mn-cs"/>
                        </a:rPr>
                        <a:t>s</a:t>
                      </a:r>
                      <a:r>
                        <a:rPr lang="x-none" sz="1000" b="0" i="1" kern="1200">
                          <a:solidFill>
                            <a:schemeClr val="bg1"/>
                          </a:solidFill>
                          <a:latin typeface="+mn-lt"/>
                          <a:ea typeface="+mn-ea"/>
                          <a:cs typeface="+mn-cs"/>
                        </a:rPr>
                        <a:t>e </a:t>
                      </a:r>
                      <a:r>
                        <a:rPr lang="x-none" sz="1000" i="1" kern="1200">
                          <a:solidFill>
                            <a:schemeClr val="bg1"/>
                          </a:solidFill>
                          <a:latin typeface="+mn-lt"/>
                          <a:ea typeface="+mn-ea"/>
                          <a:cs typeface="+mn-cs"/>
                        </a:rPr>
                        <a:t>capacita regularmente a los responsables de implementar las políticas y los procedimientos? </a:t>
                      </a:r>
                      <a:r>
                        <a:rPr lang="x-none" sz="1000" b="0" i="1" kern="1200">
                          <a:solidFill>
                            <a:schemeClr val="bg1"/>
                          </a:solidFill>
                          <a:latin typeface="+mn-lt"/>
                          <a:ea typeface="+mn-ea"/>
                          <a:cs typeface="+mn-cs"/>
                        </a:rPr>
                        <a:t>¿</a:t>
                      </a:r>
                      <a:r>
                        <a:rPr lang="en-US" sz="1000" b="0" i="1" kern="1200">
                          <a:solidFill>
                            <a:schemeClr val="bg1"/>
                          </a:solidFill>
                          <a:latin typeface="+mn-lt"/>
                          <a:ea typeface="+mn-ea"/>
                          <a:cs typeface="+mn-cs"/>
                        </a:rPr>
                        <a:t>s</a:t>
                      </a:r>
                      <a:r>
                        <a:rPr lang="x-none" sz="1000" b="0" i="1" kern="1200">
                          <a:solidFill>
                            <a:schemeClr val="bg1"/>
                          </a:solidFill>
                          <a:latin typeface="+mn-lt"/>
                          <a:ea typeface="+mn-ea"/>
                          <a:cs typeface="+mn-cs"/>
                        </a:rPr>
                        <a:t>e</a:t>
                      </a:r>
                      <a:r>
                        <a:rPr lang="x-none" sz="1000" i="1" kern="1200">
                          <a:solidFill>
                            <a:schemeClr val="bg1"/>
                          </a:solidFill>
                          <a:latin typeface="+mn-lt"/>
                          <a:ea typeface="+mn-ea"/>
                          <a:cs typeface="+mn-cs"/>
                        </a:rPr>
                        <a:t> comunican bien las políticas y los procedimientos a quienes los implementan? </a:t>
                      </a:r>
                      <a:endParaRPr lang="en-US" sz="1000" b="1" kern="1200">
                        <a:solidFill>
                          <a:schemeClr val="bg1"/>
                        </a:solidFill>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No evaluado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No se evaluaron la capacitación y la comunicación para este dominio, ya que las quejas de los padres pueden llegar a través de varios canales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No se identificaron oportunidades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66724365"/>
                  </a:ext>
                </a:extLst>
              </a:tr>
              <a:tr h="2741772">
                <a:tc>
                  <a:txBody>
                    <a:bodyPr/>
                    <a:lstStyle/>
                    <a:p>
                      <a:pPr marL="0" indent="-126000" algn="l">
                        <a:buClr>
                          <a:srgbClr val="1A9AFA"/>
                        </a:buClr>
                        <a:buSzPct val="75000"/>
                        <a:buFontTx/>
                        <a:buNone/>
                      </a:pPr>
                      <a:r>
                        <a:rPr lang="x-none" sz="1000" b="1">
                          <a:solidFill>
                            <a:schemeClr val="bg1"/>
                          </a:solidFill>
                          <a:latin typeface="+mj-lt"/>
                        </a:rPr>
                        <a:t>Herramientas y sistemas: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l</a:t>
                      </a:r>
                      <a:r>
                        <a:rPr lang="x-none" sz="1000" i="1" kern="1200">
                          <a:solidFill>
                            <a:schemeClr val="bg2"/>
                          </a:solidFill>
                          <a:latin typeface="+mn-lt"/>
                          <a:ea typeface="+mn-ea"/>
                          <a:cs typeface="+mn-cs"/>
                        </a:rPr>
                        <a:t>os participantes clave tienen las herramientas adecuadas para ayudarlos a ejecutar sus responsabilidades?</a:t>
                      </a:r>
                      <a:endParaRPr lang="en-US" sz="1000" b="1">
                        <a:solidFill>
                          <a:schemeClr val="bg1"/>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Moderado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Actualmente, solo unos pocos departamentos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de BPS utilizan Freshdesk (presentado en mayo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de 2022) para realizar un seguimiento de las quejas. Esto puede provocar una interrupción de la comunicación entre la línea de ayuda y los departamentos. Hay varios puntos de entrada para las quejas de las familias, pero no hay un solo punto o sistema para rastrear o documentar la resolución de una queja de las familias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La falta de un sistema unificado para capturar todos los formularios de informes de acoso escolar y los formularios de investigación en el distrito de BPS puede dar lugar a un retraso en las investigaciones de las quejas relacionadas con el acoso escolar que quedan al descubierto o no se abordan</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08000" marR="0" lvl="0" indent="-108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Los datos de la Línea Directa contra el Acoso Escolar 2021-2022 donde se completan los formularios de investigación no indican ni tienen un campo en los datos que identifique una marca de tiempo o fecha de cierre de cuando se completó la investigación</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Puede mejorar aún más el método actual de seguimiento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de quejas (hojas de cálculo de Google) al incluir más campos de datos para capturar información clave (p. ej., fechas de cierre cuando se resuelven los incidentes) o implementar un nuevo sistema como Freshdesk para registrar y rastrear todas las quejas de las familias, incluidas quejas de acoso escolar, que se pueden integrar en diferentes departamentos del distrito, como la Línea de Ayuda de BPS para un seguimiento eficiente de las quejas de las familias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Incluya un campo en los datos de la Línea Directa contra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el Acoso Escolar que identifique y feche cuándo se resolvió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y cerró por completo un informe y una investigación</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63669182"/>
                  </a:ext>
                </a:extLst>
              </a:tr>
            </a:tbl>
          </a:graphicData>
        </a:graphic>
      </p:graphicFrame>
      <p:sp>
        <p:nvSpPr>
          <p:cNvPr id="16" name="TextBox 15">
            <a:extLst>
              <a:ext uri="{FF2B5EF4-FFF2-40B4-BE49-F238E27FC236}">
                <a16:creationId xmlns:a16="http://schemas.microsoft.com/office/drawing/2014/main" id="{839E4AA2-7315-443B-BA2A-46A20006EEAB}"/>
              </a:ext>
            </a:extLst>
          </p:cNvPr>
          <p:cNvSpPr txBox="1"/>
          <p:nvPr/>
        </p:nvSpPr>
        <p:spPr>
          <a:xfrm>
            <a:off x="3574503"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56</a:t>
            </a:fld>
            <a:endParaRPr lang="en-GB">
              <a:solidFill>
                <a:srgbClr val="2E2E38"/>
              </a:solidFill>
            </a:endParaRPr>
          </a:p>
        </p:txBody>
      </p:sp>
    </p:spTree>
    <p:extLst>
      <p:ext uri="{BB962C8B-B14F-4D97-AF65-F5344CB8AC3E}">
        <p14:creationId xmlns:p14="http://schemas.microsoft.com/office/powerpoint/2010/main" val="30966093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Observaciones detalladas de dominio y oportunidades (3/3)</a:t>
            </a:r>
            <a:br>
              <a:rPr/>
            </a:br>
            <a:r>
              <a:rPr lang="x-none" sz="1600"/>
              <a:t>No existe un proceso central estandarizado para monitorear las quejas de las familias</a:t>
            </a:r>
            <a:endParaRPr lang="en-IN" sz="1600">
              <a:solidFill>
                <a:srgbClr val="FF0000"/>
              </a:solidFill>
            </a:endParaRPr>
          </a:p>
        </p:txBody>
      </p:sp>
      <p:sp>
        <p:nvSpPr>
          <p:cNvPr id="35" name="Rectangle 34">
            <a:extLst>
              <a:ext uri="{FF2B5EF4-FFF2-40B4-BE49-F238E27FC236}">
                <a16:creationId xmlns:a16="http://schemas.microsoft.com/office/drawing/2014/main" id="{2155F37E-0A39-4231-BB99-024EBD9774F1}"/>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6. Quejas de las familias</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4129172" y="1196518"/>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Quejas de las familias, observaciones y oportunidades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4129172" y="1453887"/>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3" name="Table 6380412381335984473">
            <a:extLst>
              <a:ext uri="{FF2B5EF4-FFF2-40B4-BE49-F238E27FC236}">
                <a16:creationId xmlns:a16="http://schemas.microsoft.com/office/drawing/2014/main" id="{10BD674E-366A-4E02-AB67-625FDDD13CBA}"/>
              </a:ext>
            </a:extLst>
          </p:cNvPr>
          <p:cNvGraphicFramePr>
            <a:graphicFrameLocks noGrp="1"/>
          </p:cNvGraphicFramePr>
          <p:nvPr>
            <p:extLst>
              <p:ext uri="{D42A27DB-BD31-4B8C-83A1-F6EECF244321}">
                <p14:modId xmlns:p14="http://schemas.microsoft.com/office/powerpoint/2010/main" val="876408149"/>
              </p:ext>
            </p:extLst>
          </p:nvPr>
        </p:nvGraphicFramePr>
        <p:xfrm>
          <a:off x="606649" y="1558767"/>
          <a:ext cx="10985052" cy="3371283"/>
        </p:xfrm>
        <a:graphic>
          <a:graphicData uri="http://schemas.openxmlformats.org/drawingml/2006/table">
            <a:tbl>
              <a:tblPr firstRow="1" bandRow="1">
                <a:tableStyleId>{5C22544A-7EE6-4342-B048-85BDC9FD1C3A}</a:tableStyleId>
              </a:tblPr>
              <a:tblGrid>
                <a:gridCol w="2861712">
                  <a:extLst>
                    <a:ext uri="{9D8B030D-6E8A-4147-A177-3AD203B41FA5}">
                      <a16:colId xmlns:a16="http://schemas.microsoft.com/office/drawing/2014/main" val="1000314679"/>
                    </a:ext>
                  </a:extLst>
                </a:gridCol>
                <a:gridCol w="818147">
                  <a:extLst>
                    <a:ext uri="{9D8B030D-6E8A-4147-A177-3AD203B41FA5}">
                      <a16:colId xmlns:a16="http://schemas.microsoft.com/office/drawing/2014/main" val="2181447210"/>
                    </a:ext>
                  </a:extLst>
                </a:gridCol>
                <a:gridCol w="3661738">
                  <a:extLst>
                    <a:ext uri="{9D8B030D-6E8A-4147-A177-3AD203B41FA5}">
                      <a16:colId xmlns:a16="http://schemas.microsoft.com/office/drawing/2014/main" val="3299172009"/>
                    </a:ext>
                  </a:extLst>
                </a:gridCol>
                <a:gridCol w="3643455">
                  <a:extLst>
                    <a:ext uri="{9D8B030D-6E8A-4147-A177-3AD203B41FA5}">
                      <a16:colId xmlns:a16="http://schemas.microsoft.com/office/drawing/2014/main" val="850559032"/>
                    </a:ext>
                  </a:extLst>
                </a:gridCol>
              </a:tblGrid>
              <a:tr h="191299">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Calificación de riesgo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Oportunidades de mejora</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1716148">
                <a:tc>
                  <a:txBody>
                    <a:bodyPr/>
                    <a:lstStyle/>
                    <a:p>
                      <a:pPr marL="0" indent="-126000" algn="l">
                        <a:buClr>
                          <a:srgbClr val="1A9AFA"/>
                        </a:buClr>
                        <a:buSzPct val="75000"/>
                        <a:buFontTx/>
                        <a:buNone/>
                      </a:pPr>
                      <a:r>
                        <a:rPr lang="x-none" sz="1000" b="1">
                          <a:solidFill>
                            <a:schemeClr val="bg1"/>
                          </a:solidFill>
                          <a:latin typeface="+mj-lt"/>
                        </a:rPr>
                        <a:t>Supervisión y seguimiento: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e</a:t>
                      </a:r>
                      <a:r>
                        <a:rPr lang="x-none" sz="1000" i="1" kern="1200">
                          <a:solidFill>
                            <a:schemeClr val="bg2"/>
                          </a:solidFill>
                          <a:latin typeface="+mn-lt"/>
                          <a:ea typeface="+mn-ea"/>
                          <a:cs typeface="+mn-cs"/>
                        </a:rPr>
                        <a:t>xiste una supervisión adecuada del proceso, p. ej., validación de datos/documentación integrada en el proceso?</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Se enviaron 277 formularios de informe de acoso escolar a la Línea Directa contra el Acoso Escolar</a:t>
                      </a:r>
                      <a:r>
                        <a:rPr kumimoji="0" lang="en-US" sz="1000" b="0" i="0" u="none" strike="noStrike" kern="1200" cap="none" spc="0" normalizeH="0" baseline="0" noProof="0">
                          <a:ln>
                            <a:noFill/>
                          </a:ln>
                          <a:solidFill>
                            <a:srgbClr val="2E2E38"/>
                          </a:solidFill>
                          <a:effectLst/>
                          <a:uLnTx/>
                          <a:uFillTx/>
                          <a:latin typeface="+mn-lt"/>
                          <a:ea typeface="+mn-ea"/>
                          <a:cs typeface="+mn-cs"/>
                        </a:rPr>
                        <a:t> </a:t>
                      </a:r>
                      <a:r>
                        <a:rPr kumimoji="0" lang="x-none" sz="1000" b="0" i="0" u="none" strike="noStrike" kern="1200" cap="none" spc="0" normalizeH="0" baseline="0" noProof="0">
                          <a:ln>
                            <a:noFill/>
                          </a:ln>
                          <a:solidFill>
                            <a:srgbClr val="2E2E38"/>
                          </a:solidFill>
                          <a:effectLst/>
                          <a:uLnTx/>
                          <a:uFillTx/>
                          <a:latin typeface="+mn-lt"/>
                          <a:ea typeface="+mn-ea"/>
                          <a:cs typeface="+mn-cs"/>
                        </a:rPr>
                        <a:t>y 373</a:t>
                      </a:r>
                      <a:r>
                        <a:rPr kumimoji="0" lang="en-US" sz="1000" b="0" i="0" u="none" strike="noStrike" kern="1200" cap="none" spc="0" normalizeH="0" baseline="0" noProof="0">
                          <a:ln>
                            <a:noFill/>
                          </a:ln>
                          <a:solidFill>
                            <a:srgbClr val="2E2E38"/>
                          </a:solidFill>
                          <a:effectLst/>
                          <a:uLnTx/>
                          <a:uFillTx/>
                          <a:latin typeface="+mn-lt"/>
                          <a:ea typeface="+mn-ea"/>
                          <a:cs typeface="+mn-cs"/>
                        </a:rPr>
                        <a:t> </a:t>
                      </a:r>
                      <a:r>
                        <a:rPr kumimoji="0" lang="x-none" sz="1000" b="0" i="0" u="none" strike="noStrike" kern="1200" cap="none" spc="0" normalizeH="0" baseline="0" noProof="0">
                          <a:ln>
                            <a:noFill/>
                          </a:ln>
                          <a:solidFill>
                            <a:srgbClr val="2E2E38"/>
                          </a:solidFill>
                          <a:effectLst/>
                          <a:uLnTx/>
                          <a:uFillTx/>
                          <a:latin typeface="+mn-lt"/>
                          <a:ea typeface="+mn-ea"/>
                          <a:cs typeface="+mn-cs"/>
                        </a:rPr>
                        <a:t>formularios de investigación presentados</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En los datos de la Línea Directa contra el Acoso Escolar de 2021-2022, hay 89 (32 %) instancias de los 277 formularios de informe de acoso escolar presentados en las que el estado de los informes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no está marcado como </a:t>
                      </a:r>
                      <a:r>
                        <a:rPr kumimoji="0" lang="en-US" sz="1000" b="0" i="0" u="none" strike="noStrike" kern="1200" cap="none" spc="0" normalizeH="0" baseline="0" noProof="0">
                          <a:ln>
                            <a:noFill/>
                          </a:ln>
                          <a:solidFill>
                            <a:srgbClr val="2E2E38"/>
                          </a:solidFill>
                          <a:effectLst/>
                          <a:uLnTx/>
                          <a:uFillTx/>
                          <a:latin typeface="+mn-lt"/>
                          <a:ea typeface="+mn-ea"/>
                          <a:cs typeface="+mn-cs"/>
                        </a:rPr>
                        <a:t>“</a:t>
                      </a:r>
                      <a:r>
                        <a:rPr kumimoji="0" lang="x-none" sz="1000" b="0" i="0" u="none" strike="noStrike" kern="1200" cap="none" spc="0" normalizeH="0" baseline="0" noProof="0">
                          <a:ln>
                            <a:noFill/>
                          </a:ln>
                          <a:solidFill>
                            <a:srgbClr val="2E2E38"/>
                          </a:solidFill>
                          <a:effectLst/>
                          <a:uLnTx/>
                          <a:uFillTx/>
                          <a:latin typeface="+mn-lt"/>
                          <a:ea typeface="+mn-ea"/>
                          <a:cs typeface="+mn-cs"/>
                        </a:rPr>
                        <a:t>cerrado</a:t>
                      </a:r>
                      <a:r>
                        <a:rPr kumimoji="0" lang="en-US" sz="1000" b="0" i="0" u="none" strike="noStrike" kern="1200" cap="none" spc="0" normalizeH="0" baseline="0" noProof="0">
                          <a:ln>
                            <a:noFill/>
                          </a:ln>
                          <a:solidFill>
                            <a:srgbClr val="2E2E38"/>
                          </a:solidFill>
                          <a:effectLst/>
                          <a:uLnTx/>
                          <a:uFillTx/>
                          <a:latin typeface="+mn-lt"/>
                          <a:ea typeface="+mn-ea"/>
                          <a:cs typeface="+mn-cs"/>
                        </a:rPr>
                        <a:t>”</a:t>
                      </a:r>
                      <a:r>
                        <a:rPr kumimoji="0" lang="x-none" sz="1000" b="0" i="0" u="none" strike="noStrike" kern="1200" cap="none" spc="0" normalizeH="0" baseline="0" noProof="0">
                          <a:ln>
                            <a:noFill/>
                          </a:ln>
                          <a:solidFill>
                            <a:srgbClr val="2E2E38"/>
                          </a:solidFill>
                          <a:effectLst/>
                          <a:uLnTx/>
                          <a:uFillTx/>
                          <a:latin typeface="+mn-lt"/>
                          <a:ea typeface="+mn-ea"/>
                          <a:cs typeface="+mn-cs"/>
                        </a:rPr>
                        <a:t>, a pesar de que se requiere que las investigaciones se presenten dentro de los 5 días de la recepción de la denuncia. Los datos no indican claramente si todos los incidentes se resolvieron y cerraron adecuadamente</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Desarrolle un proceso de supervisión que requiera que los formularios de informe de acoso escolar o los formularios de investigación se revisen y actualicen con frecuencia con una fecha de cierre una vez que se haya resuelto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el incidente</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1350335">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000" b="1">
                          <a:solidFill>
                            <a:schemeClr val="bg1"/>
                          </a:solidFill>
                          <a:latin typeface="+mj-lt"/>
                        </a:rPr>
                        <a:t>Integridad y precisión de los datos: </a:t>
                      </a:r>
                      <a:r>
                        <a:rPr lang="x-none" sz="1000" b="0" i="1" kern="1200">
                          <a:solidFill>
                            <a:srgbClr val="2E2E38"/>
                          </a:solidFill>
                          <a:latin typeface="+mn-lt"/>
                          <a:ea typeface="+mn-ea"/>
                          <a:cs typeface="+mn-cs"/>
                        </a:rPr>
                        <a:t>¿</a:t>
                      </a:r>
                      <a:r>
                        <a:rPr lang="en-US" sz="1000" b="0" i="1" kern="1200">
                          <a:solidFill>
                            <a:srgbClr val="2E2E38"/>
                          </a:solidFill>
                          <a:latin typeface="+mn-lt"/>
                          <a:ea typeface="+mn-ea"/>
                          <a:cs typeface="+mn-cs"/>
                        </a:rPr>
                        <a:t>l</a:t>
                      </a:r>
                      <a:r>
                        <a:rPr lang="x-none" sz="1000" b="0" i="1" kern="1200">
                          <a:solidFill>
                            <a:srgbClr val="2E2E38"/>
                          </a:solidFill>
                          <a:latin typeface="+mn-lt"/>
                          <a:ea typeface="+mn-ea"/>
                          <a:cs typeface="+mn-cs"/>
                        </a:rPr>
                        <a:t>os datos que se informan son completos y están libres de errores?</a:t>
                      </a:r>
                      <a:r>
                        <a:rPr lang="x-none" sz="1000" b="0" i="1" kern="1200" baseline="30000">
                          <a:solidFill>
                            <a:srgbClr val="2E2E38"/>
                          </a:solidFill>
                          <a:latin typeface="+mn-lt"/>
                          <a:ea typeface="+mn-ea"/>
                          <a:cs typeface="+mn-cs"/>
                        </a:rPr>
                        <a:t>1</a:t>
                      </a:r>
                      <a:endParaRPr lang="en-US" sz="1000" b="0" i="1" kern="1200">
                        <a:solidFill>
                          <a:srgbClr val="2E2E38"/>
                        </a:solidFill>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000" b="0">
                          <a:solidFill>
                            <a:srgbClr val="2E2E38"/>
                          </a:solidFill>
                          <a:latin typeface="+mj-lt"/>
                        </a:rPr>
                        <a:t>Moderado</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kumimoji="0" lang="x-none" sz="1000" b="0" i="0" u="none" strike="noStrike" kern="1200" cap="none" spc="0" normalizeH="0" baseline="0" noProof="0">
                          <a:ln>
                            <a:noFill/>
                          </a:ln>
                          <a:solidFill>
                            <a:srgbClr val="2E2E38"/>
                          </a:solidFill>
                          <a:effectLst/>
                          <a:uLnTx/>
                          <a:uFillTx/>
                          <a:latin typeface="+mn-lt"/>
                          <a:ea typeface="+mn-ea"/>
                          <a:cs typeface="+mn-cs"/>
                        </a:rPr>
                        <a:t>Es un desafío confirmar la integridad de la población </a:t>
                      </a:r>
                      <a:br>
                        <a:rPr kumimoji="0" lang="en-US" sz="1000" b="0" i="0" u="none" strike="noStrike" kern="1200" cap="none" spc="0" normalizeH="0" baseline="0" noProof="0">
                          <a:ln>
                            <a:noFill/>
                          </a:ln>
                          <a:solidFill>
                            <a:srgbClr val="2E2E38"/>
                          </a:solidFill>
                          <a:effectLst/>
                          <a:uLnTx/>
                          <a:uFillTx/>
                          <a:latin typeface="+mn-lt"/>
                          <a:ea typeface="+mn-ea"/>
                          <a:cs typeface="+mn-cs"/>
                        </a:rPr>
                      </a:br>
                      <a:r>
                        <a:rPr kumimoji="0" lang="x-none" sz="1000" b="0" i="0" u="none" strike="noStrike" kern="1200" cap="none" spc="0" normalizeH="0" baseline="0" noProof="0">
                          <a:ln>
                            <a:noFill/>
                          </a:ln>
                          <a:solidFill>
                            <a:srgbClr val="2E2E38"/>
                          </a:solidFill>
                          <a:effectLst/>
                          <a:uLnTx/>
                          <a:uFillTx/>
                          <a:latin typeface="+mn-lt"/>
                          <a:ea typeface="+mn-ea"/>
                          <a:cs typeface="+mn-cs"/>
                        </a:rPr>
                        <a:t>de datos de quejas de las familias, ya que existen varias fuentes que recopilan estos datos en el estado actual, incluidas, entre otras, la Línea de Ayuda y la Línea Directa contra el Acoso Escolar. Freshdesk solo se presentó en mayo de 2022, por lo que no había una forma clara de enviar y rastrear las quejas de las familias durante la mayor parte del año escolar 2021-2022</a:t>
                      </a:r>
                      <a:r>
                        <a:rPr kumimoji="0" lang="en-US" sz="1000" b="0" i="0" u="none" strike="noStrike" kern="1200" cap="none" spc="0" normalizeH="0" baseline="0" noProof="0">
                          <a:ln>
                            <a:noFill/>
                          </a:ln>
                          <a:solidFill>
                            <a:srgbClr val="2E2E38"/>
                          </a:solidFill>
                          <a:effectLst/>
                          <a:uLnTx/>
                          <a:uFillTx/>
                          <a:latin typeface="+mn-lt"/>
                          <a:ea typeface="+mn-ea"/>
                          <a:cs typeface="+mn-cs"/>
                        </a:rPr>
                        <a:t>.</a:t>
                      </a:r>
                      <a:endParaRPr kumimoji="0" lang="x-none" sz="1000" b="0" i="0" u="none" strike="noStrike" kern="1200" cap="none" spc="0" normalizeH="0" baseline="0" noProof="0">
                        <a:ln>
                          <a:noFill/>
                        </a:ln>
                        <a:solidFill>
                          <a:srgbClr val="2E2E38"/>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71450" marR="0" lvl="0" indent="-171450" algn="l" defTabSz="914390" rtl="0" eaLnBrk="1" fontAlgn="auto" latinLnBrk="0" hangingPunct="1">
                        <a:lnSpc>
                          <a:spcPct val="100000"/>
                        </a:lnSpc>
                        <a:spcBef>
                          <a:spcPts val="0"/>
                        </a:spcBef>
                        <a:spcAft>
                          <a:spcPts val="0"/>
                        </a:spcAft>
                        <a:buClr>
                          <a:schemeClr val="bg1"/>
                        </a:buClr>
                        <a:buSzPct val="100000"/>
                        <a:buFont typeface="EYInterstate" panose="02000503020000020004" pitchFamily="2" charset="0"/>
                        <a:buChar char="•"/>
                        <a:tabLst/>
                        <a:defRPr/>
                      </a:pPr>
                      <a:r>
                        <a:rPr kumimoji="0" lang="x-none" sz="1000" b="0" i="0" u="none" strike="noStrike" kern="1200" cap="none" spc="0" normalizeH="0" baseline="0" noProof="0">
                          <a:ln>
                            <a:noFill/>
                          </a:ln>
                          <a:solidFill>
                            <a:srgbClr val="000000"/>
                          </a:solidFill>
                          <a:effectLst/>
                          <a:uLnTx/>
                          <a:uFillTx/>
                          <a:latin typeface="+mn-lt"/>
                          <a:ea typeface="+mn-ea"/>
                          <a:cs typeface="+mn-cs"/>
                        </a:rPr>
                        <a:t>Aproveche aún más Freshdesk para el seguimiento centralizado de quejas y el monitoreo de resolución para obtener una mayor comodidad sobre la integridad de los datos y disminuir los riesgos asociados con varias fuentes de datos y la entrada/manipulación manual de datos de las Hojas de Google</a:t>
                      </a:r>
                      <a:r>
                        <a:rPr kumimoji="0" lang="en-US" sz="1000" b="0" i="0" u="none" strike="noStrike" kern="1200" cap="none" spc="0" normalizeH="0" baseline="0" noProof="0">
                          <a:ln>
                            <a:noFill/>
                          </a:ln>
                          <a:solidFill>
                            <a:srgbClr val="000000"/>
                          </a:solidFill>
                          <a:effectLst/>
                          <a:uLnTx/>
                          <a:uFillTx/>
                          <a:latin typeface="+mn-lt"/>
                          <a:ea typeface="+mn-ea"/>
                          <a:cs typeface="+mn-cs"/>
                        </a:rPr>
                        <a:t>.</a:t>
                      </a:r>
                      <a:endParaRPr kumimoji="0" lang="x-none" sz="1000" b="0" i="0" u="none" strike="noStrike" kern="1200" cap="none" spc="0" normalizeH="0" baseline="0" noProof="0">
                        <a:ln>
                          <a:noFill/>
                        </a:ln>
                        <a:solidFill>
                          <a:srgbClr val="000000"/>
                        </a:solidFill>
                        <a:effectLst/>
                        <a:uLnTx/>
                        <a:uFillTx/>
                        <a:latin typeface="+mn-lt"/>
                        <a:ea typeface="+mn-ea"/>
                        <a:cs typeface="+mn-cs"/>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75772615"/>
                  </a:ext>
                </a:extLst>
              </a:tr>
            </a:tbl>
          </a:graphicData>
        </a:graphic>
      </p:graphicFrame>
      <p:sp>
        <p:nvSpPr>
          <p:cNvPr id="21" name="footnote_6380713267907432061" descr="Nota al pie">
            <a:extLst>
              <a:ext uri="{FF2B5EF4-FFF2-40B4-BE49-F238E27FC236}">
                <a16:creationId xmlns:a16="http://schemas.microsoft.com/office/drawing/2014/main" id="{E23C7FB5-8EC6-4E20-ADD4-A8200DB58A60}"/>
              </a:ext>
            </a:extLst>
          </p:cNvPr>
          <p:cNvSpPr txBox="1"/>
          <p:nvPr/>
        </p:nvSpPr>
        <p:spPr>
          <a:xfrm>
            <a:off x="609916" y="6144768"/>
            <a:ext cx="2926080"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No es necesario informar las quejas de las familias al DESE; sin embargo, según la Ley Relativa al Acoso Escolar de 2014, los datos de acoso escolar deben informarse al departamento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p>
        </p:txBody>
      </p:sp>
      <p:sp>
        <p:nvSpPr>
          <p:cNvPr id="13" name="TextBox 12">
            <a:extLst>
              <a:ext uri="{FF2B5EF4-FFF2-40B4-BE49-F238E27FC236}">
                <a16:creationId xmlns:a16="http://schemas.microsoft.com/office/drawing/2014/main" id="{E4D44B31-9C59-43FB-ACA3-D309258BA6A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45339778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es-419"/>
              <a:t>Observaciones detalladas de dominio y oportunidades </a:t>
            </a:r>
            <a:br>
              <a:rPr/>
            </a:br>
            <a:r>
              <a:rPr lang="x-none" sz="1400"/>
              <a:t>Las entrevistas sugieren que BPS ya ha realizado un esfuerzo sustancial para mejorar la recopilación de datos de las quejas de las familias</a:t>
            </a:r>
            <a:endParaRPr lang="en-IN" sz="1400">
              <a:solidFill>
                <a:srgbClr val="FF0000"/>
              </a:solidFill>
            </a:endParaRPr>
          </a:p>
        </p:txBody>
      </p:sp>
      <p:sp>
        <p:nvSpPr>
          <p:cNvPr id="31" name="Rectangle 30">
            <a:extLst>
              <a:ext uri="{FF2B5EF4-FFF2-40B4-BE49-F238E27FC236}">
                <a16:creationId xmlns:a16="http://schemas.microsoft.com/office/drawing/2014/main" id="{27F8C882-82E1-4F31-B388-8F1732ACBD9A}"/>
              </a:ext>
            </a:extLst>
          </p:cNvPr>
          <p:cNvSpPr/>
          <p:nvPr/>
        </p:nvSpPr>
        <p:spPr>
          <a:xfrm>
            <a:off x="8950428" y="80156"/>
            <a:ext cx="2613184" cy="373700"/>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6. Quejas de las familias</a:t>
            </a:r>
          </a:p>
        </p:txBody>
      </p:sp>
      <p:sp>
        <p:nvSpPr>
          <p:cNvPr id="26" name="Arrow: Left-Right 25">
            <a:extLst>
              <a:ext uri="{FF2B5EF4-FFF2-40B4-BE49-F238E27FC236}">
                <a16:creationId xmlns:a16="http://schemas.microsoft.com/office/drawing/2014/main" id="{3D0CC175-E1CA-466B-88D1-12B7571705D6}"/>
              </a:ext>
              <a:ext uri="{C183D7F6-B498-43B3-948B-1728B52AA6E4}">
                <adec:decorative xmlns:adec="http://schemas.microsoft.com/office/drawing/2017/decorative" val="0"/>
              </a:ext>
            </a:extLst>
          </p:cNvPr>
          <p:cNvSpPr/>
          <p:nvPr/>
        </p:nvSpPr>
        <p:spPr>
          <a:xfrm>
            <a:off x="3336503" y="1252749"/>
            <a:ext cx="5525347" cy="44174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199" b="1">
                <a:solidFill>
                  <a:srgbClr val="2E2E38"/>
                </a:solidFill>
                <a:latin typeface="EYInterstate Light"/>
              </a:rPr>
              <a:t>En el año escolar 2022-2023 declaró mejoras en el proceso de quejas </a:t>
            </a:r>
            <a:br>
              <a:rPr lang="en-US" sz="1199" b="1">
                <a:solidFill>
                  <a:srgbClr val="2E2E38"/>
                </a:solidFill>
                <a:latin typeface="EYInterstate Light"/>
              </a:rPr>
            </a:br>
            <a:r>
              <a:rPr lang="x-none" sz="1199" b="1">
                <a:solidFill>
                  <a:srgbClr val="2E2E38"/>
                </a:solidFill>
                <a:latin typeface="EYInterstate Light"/>
              </a:rPr>
              <a:t>de las familias, por dimensión</a:t>
            </a:r>
            <a:endParaRPr lang="en-US" sz="1199">
              <a:solidFill>
                <a:srgbClr val="2E2E38"/>
              </a:solidFill>
              <a:latin typeface="EYInterstate Light"/>
            </a:endParaRPr>
          </a:p>
        </p:txBody>
      </p:sp>
      <p:cxnSp>
        <p:nvCxnSpPr>
          <p:cNvPr id="27" name="Straight Connector 26">
            <a:extLst>
              <a:ext uri="{FF2B5EF4-FFF2-40B4-BE49-F238E27FC236}">
                <a16:creationId xmlns:a16="http://schemas.microsoft.com/office/drawing/2014/main" id="{B5BD6EB9-F64C-46F2-ABA3-29CAFC7B0EAE}"/>
              </a:ext>
              <a:ext uri="{C183D7F6-B498-43B3-948B-1728B52AA6E4}">
                <adec:decorative xmlns:adec="http://schemas.microsoft.com/office/drawing/2017/decorative" val="1"/>
              </a:ext>
            </a:extLst>
          </p:cNvPr>
          <p:cNvCxnSpPr>
            <a:cxnSpLocks/>
            <a:stCxn id="26" idx="4"/>
            <a:endCxn id="26" idx="6"/>
          </p:cNvCxnSpPr>
          <p:nvPr/>
        </p:nvCxnSpPr>
        <p:spPr>
          <a:xfrm>
            <a:off x="3336503" y="1694490"/>
            <a:ext cx="552534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AD3B1FE7-8AF4-49B7-8322-5BEC4F487354}"/>
              </a:ext>
            </a:extLst>
          </p:cNvPr>
          <p:cNvSpPr/>
          <p:nvPr/>
        </p:nvSpPr>
        <p:spPr>
          <a:xfrm>
            <a:off x="3336503" y="1811170"/>
            <a:ext cx="5897807" cy="406187"/>
          </a:xfrm>
          <a:prstGeom prst="rect">
            <a:avLst/>
          </a:prstGeom>
          <a:solidFill>
            <a:schemeClr val="tx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r>
              <a:rPr lang="x-none" sz="1000" i="1" spc="-10">
                <a:solidFill>
                  <a:srgbClr val="2E2E38"/>
                </a:solidFill>
                <a:latin typeface="EYInterstate Light"/>
              </a:rPr>
              <a:t>Las calificaciones de riesgo y las oportunidades de mejora en este dominio se basan en el año escolar 2021-2022 y no tienen en cuenta estas mejoras declaradas para el año escolar 2022-2023</a:t>
            </a:r>
            <a:r>
              <a:rPr lang="en-US" sz="1000" i="1" spc="-10">
                <a:solidFill>
                  <a:srgbClr val="2E2E38"/>
                </a:solidFill>
                <a:latin typeface="EYInterstate Light"/>
              </a:rPr>
              <a:t>.</a:t>
            </a:r>
            <a:endParaRPr lang="x-none" sz="1000" i="1" spc="-10">
              <a:solidFill>
                <a:srgbClr val="2E2E38"/>
              </a:solidFill>
              <a:latin typeface="EYInterstate Light"/>
            </a:endParaRPr>
          </a:p>
        </p:txBody>
      </p:sp>
      <p:sp>
        <p:nvSpPr>
          <p:cNvPr id="28" name="Rectangle 27">
            <a:extLst>
              <a:ext uri="{FF2B5EF4-FFF2-40B4-BE49-F238E27FC236}">
                <a16:creationId xmlns:a16="http://schemas.microsoft.com/office/drawing/2014/main" id="{A25739AA-7FEF-4EC5-B036-94B8D65524CD}"/>
              </a:ext>
              <a:ext uri="{C183D7F6-B498-43B3-948B-1728B52AA6E4}">
                <adec:decorative xmlns:adec="http://schemas.microsoft.com/office/drawing/2017/decorative" val="1"/>
              </a:ext>
            </a:extLst>
          </p:cNvPr>
          <p:cNvSpPr/>
          <p:nvPr/>
        </p:nvSpPr>
        <p:spPr>
          <a:xfrm>
            <a:off x="1129521" y="2367157"/>
            <a:ext cx="1703809" cy="129328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defTabSz="913943">
              <a:defRPr/>
            </a:pPr>
            <a:endParaRPr lang="x-none" sz="1099">
              <a:solidFill>
                <a:srgbClr val="2E2E38"/>
              </a:solidFill>
              <a:latin typeface="EYInterstate Light"/>
            </a:endParaRPr>
          </a:p>
        </p:txBody>
      </p:sp>
      <p:pic>
        <p:nvPicPr>
          <p:cNvPr id="32" name="Graphic 31">
            <a:extLst>
              <a:ext uri="{FF2B5EF4-FFF2-40B4-BE49-F238E27FC236}">
                <a16:creationId xmlns:a16="http://schemas.microsoft.com/office/drawing/2014/main" id="{9C55B874-A21C-4B9B-9BDB-37A80E3ADD87}"/>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593115" y="2566183"/>
            <a:ext cx="758159" cy="758159"/>
          </a:xfrm>
          <a:prstGeom prst="rect">
            <a:avLst/>
          </a:prstGeom>
        </p:spPr>
      </p:pic>
      <p:sp>
        <p:nvSpPr>
          <p:cNvPr id="25" name="Arrow: Left-Right 25">
            <a:extLst>
              <a:ext uri="{FF2B5EF4-FFF2-40B4-BE49-F238E27FC236}">
                <a16:creationId xmlns:a16="http://schemas.microsoft.com/office/drawing/2014/main" id="{3D0CC175-E1CA-466B-88D1-12B7571705D6}"/>
              </a:ext>
              <a:ext uri="{C183D7F6-B498-43B3-948B-1728B52AA6E4}">
                <adec:decorative xmlns:adec="http://schemas.microsoft.com/office/drawing/2017/decorative" val="0"/>
              </a:ext>
            </a:extLst>
          </p:cNvPr>
          <p:cNvSpPr/>
          <p:nvPr/>
        </p:nvSpPr>
        <p:spPr>
          <a:xfrm>
            <a:off x="1593115" y="3462647"/>
            <a:ext cx="804806" cy="257332"/>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200">
                <a:solidFill>
                  <a:srgbClr val="2E2E38"/>
                </a:solidFill>
              </a:rPr>
              <a:t>Política</a:t>
            </a:r>
          </a:p>
        </p:txBody>
      </p:sp>
      <p:sp>
        <p:nvSpPr>
          <p:cNvPr id="56" name="Content Placeholder 2">
            <a:extLst>
              <a:ext uri="{FF2B5EF4-FFF2-40B4-BE49-F238E27FC236}">
                <a16:creationId xmlns:a16="http://schemas.microsoft.com/office/drawing/2014/main" id="{7B3CC8D9-3BA7-414C-9D5D-BBC957F8AB44}"/>
              </a:ext>
            </a:extLst>
          </p:cNvPr>
          <p:cNvSpPr>
            <a:spLocks noGrp="1"/>
          </p:cNvSpPr>
          <p:nvPr>
            <p:ph idx="1"/>
          </p:nvPr>
        </p:nvSpPr>
        <p:spPr>
          <a:xfrm>
            <a:off x="710336" y="3879651"/>
            <a:ext cx="2533246" cy="2606875"/>
          </a:xfrm>
        </p:spPr>
        <p:txBody>
          <a:bodyPr/>
          <a:lstStyle/>
          <a:p>
            <a:pPr marL="125937" indent="-125937">
              <a:buClrTx/>
              <a:buSzPct val="75000"/>
              <a:buFont typeface="Wingdings 3" panose="05040102010807070707" pitchFamily="18" charset="2"/>
              <a:buChar char=""/>
            </a:pPr>
            <a:r>
              <a:rPr lang="x-none" sz="1050" dirty="0"/>
              <a:t>La Línea de Ayuda de BPS se</a:t>
            </a:r>
            <a:r>
              <a:rPr lang="en-US" sz="1050" dirty="0"/>
              <a:t> </a:t>
            </a:r>
            <a:r>
              <a:rPr lang="x-none" sz="1050" dirty="0"/>
              <a:t>implementó en mayo de 2022, al final del año escolar 2021-2022 para abordar las quejas de las familias </a:t>
            </a:r>
            <a:br>
              <a:rPr lang="en-US" sz="1050" dirty="0"/>
            </a:br>
            <a:r>
              <a:rPr lang="x-none" sz="1050" dirty="0"/>
              <a:t>en el Distrito</a:t>
            </a:r>
            <a:r>
              <a:rPr lang="en-US" sz="1050" dirty="0"/>
              <a:t>.</a:t>
            </a:r>
            <a:endParaRPr lang="x-none" sz="1050" dirty="0"/>
          </a:p>
          <a:p>
            <a:pPr marL="125937" indent="-125937">
              <a:buClrTx/>
              <a:buSzPct val="75000"/>
              <a:buFont typeface="Wingdings 3" panose="05040102010807070707" pitchFamily="18" charset="2"/>
              <a:buChar char=""/>
            </a:pPr>
            <a:r>
              <a:rPr lang="x-none" sz="1050" dirty="0"/>
              <a:t>BPS ahora informa anualmente los datos de incidentes de acoso escolar </a:t>
            </a:r>
            <a:br>
              <a:rPr lang="en-US" sz="1050" dirty="0"/>
            </a:br>
            <a:r>
              <a:rPr lang="x-none" sz="1050" dirty="0"/>
              <a:t>al estado ingresando informes de acoso escolar como incidentes en Aspen, que luego se informan a través de SSDR</a:t>
            </a:r>
            <a:r>
              <a:rPr lang="en-US" sz="1050" dirty="0"/>
              <a:t>.</a:t>
            </a:r>
            <a:r>
              <a:rPr lang="x-none" sz="1050" dirty="0"/>
              <a:t> </a:t>
            </a:r>
          </a:p>
          <a:p>
            <a:pPr marL="125937" indent="-125937">
              <a:buClrTx/>
              <a:buSzPct val="75000"/>
              <a:buFont typeface="Wingdings 3" panose="05040102010807070707" pitchFamily="18" charset="2"/>
              <a:buChar char=""/>
            </a:pPr>
            <a:r>
              <a:rPr lang="x-none" sz="1050" dirty="0"/>
              <a:t>Además, BPS realizará una encuesta estudiantil desarrollada por el Departamento al menos una vez cada cuatro años para evaluar </a:t>
            </a:r>
            <a:r>
              <a:rPr lang="en-US" sz="1050" dirty="0"/>
              <a:t>“</a:t>
            </a:r>
            <a:r>
              <a:rPr lang="x-none" sz="1050" dirty="0"/>
              <a:t>el ambiente escolar y la prevalencia, la naturaleza </a:t>
            </a:r>
            <a:br>
              <a:rPr lang="en-US" sz="1050" dirty="0"/>
            </a:br>
            <a:r>
              <a:rPr lang="x-none" sz="1050" dirty="0"/>
              <a:t>y la gravedad del acoso escolar</a:t>
            </a:r>
            <a:r>
              <a:rPr lang="en-US" sz="1050" dirty="0"/>
              <a:t>”</a:t>
            </a:r>
            <a:r>
              <a:rPr lang="x-none" sz="1050" dirty="0"/>
              <a:t>.</a:t>
            </a:r>
          </a:p>
        </p:txBody>
      </p:sp>
      <p:sp>
        <p:nvSpPr>
          <p:cNvPr id="30" name="Rectangle 29">
            <a:extLst>
              <a:ext uri="{FF2B5EF4-FFF2-40B4-BE49-F238E27FC236}">
                <a16:creationId xmlns:a16="http://schemas.microsoft.com/office/drawing/2014/main" id="{6E7954F5-3BE2-4DE7-ABC7-5F61D6B9B7AB}"/>
              </a:ext>
              <a:ext uri="{C183D7F6-B498-43B3-948B-1728B52AA6E4}">
                <adec:decorative xmlns:adec="http://schemas.microsoft.com/office/drawing/2017/decorative" val="1"/>
              </a:ext>
            </a:extLst>
          </p:cNvPr>
          <p:cNvSpPr/>
          <p:nvPr/>
        </p:nvSpPr>
        <p:spPr>
          <a:xfrm>
            <a:off x="3873524" y="2367158"/>
            <a:ext cx="1707302" cy="12880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defTabSz="913943">
              <a:defRPr/>
            </a:pPr>
            <a:endParaRPr lang="x-none" sz="1099">
              <a:solidFill>
                <a:srgbClr val="2E2E38"/>
              </a:solidFill>
              <a:latin typeface="EYInterstate Light"/>
            </a:endParaRPr>
          </a:p>
        </p:txBody>
      </p:sp>
      <p:pic>
        <p:nvPicPr>
          <p:cNvPr id="34" name="Graphic 33">
            <a:extLst>
              <a:ext uri="{FF2B5EF4-FFF2-40B4-BE49-F238E27FC236}">
                <a16:creationId xmlns:a16="http://schemas.microsoft.com/office/drawing/2014/main" id="{E45D59DD-D2E7-4369-BE0A-9F7B081EFB66}"/>
              </a:ext>
              <a:ext uri="{C183D7F6-B498-43B3-948B-1728B52AA6E4}">
                <adec:decorative xmlns:adec="http://schemas.microsoft.com/office/drawing/2017/decorative" val="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23816" y="2558131"/>
            <a:ext cx="1001128" cy="921478"/>
          </a:xfrm>
          <a:prstGeom prst="rect">
            <a:avLst/>
          </a:prstGeom>
        </p:spPr>
      </p:pic>
      <p:sp>
        <p:nvSpPr>
          <p:cNvPr id="29" name="Arrow: Left-Right 25">
            <a:extLst>
              <a:ext uri="{FF2B5EF4-FFF2-40B4-BE49-F238E27FC236}">
                <a16:creationId xmlns:a16="http://schemas.microsoft.com/office/drawing/2014/main" id="{3D0CC175-E1CA-466B-88D1-12B7571705D6}"/>
              </a:ext>
              <a:ext uri="{C183D7F6-B498-43B3-948B-1728B52AA6E4}">
                <adec:decorative xmlns:adec="http://schemas.microsoft.com/office/drawing/2017/decorative" val="0"/>
              </a:ext>
            </a:extLst>
          </p:cNvPr>
          <p:cNvSpPr/>
          <p:nvPr/>
        </p:nvSpPr>
        <p:spPr>
          <a:xfrm>
            <a:off x="3873524" y="3283852"/>
            <a:ext cx="1707302" cy="441998"/>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200">
                <a:solidFill>
                  <a:srgbClr val="2E2E38"/>
                </a:solidFill>
              </a:rPr>
              <a:t>Roles y responsabilidades</a:t>
            </a:r>
          </a:p>
        </p:txBody>
      </p:sp>
      <p:sp>
        <p:nvSpPr>
          <p:cNvPr id="35" name="Content Placeholder 2">
            <a:extLst>
              <a:ext uri="{FF2B5EF4-FFF2-40B4-BE49-F238E27FC236}">
                <a16:creationId xmlns:a16="http://schemas.microsoft.com/office/drawing/2014/main" id="{D9CC4510-97EB-4315-A593-9AFF67B0E2B3}"/>
              </a:ext>
            </a:extLst>
          </p:cNvPr>
          <p:cNvSpPr txBox="1">
            <a:spLocks/>
          </p:cNvSpPr>
          <p:nvPr/>
        </p:nvSpPr>
        <p:spPr>
          <a:xfrm>
            <a:off x="3457756" y="3879649"/>
            <a:ext cx="2533246" cy="84474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5937" indent="-125937" defTabSz="913943">
              <a:buClrTx/>
              <a:buSzPct val="75000"/>
              <a:buFont typeface="Wingdings 3" panose="05040102010807070707" pitchFamily="18" charset="2"/>
              <a:buChar char=""/>
              <a:defRPr/>
            </a:pPr>
            <a:r>
              <a:rPr lang="x-none" sz="1050">
                <a:solidFill>
                  <a:srgbClr val="2E2E38"/>
                </a:solidFill>
              </a:rPr>
              <a:t>Desde el año escolar 2021-2022, </a:t>
            </a:r>
            <a:br>
              <a:rPr lang="en-US" sz="1050">
                <a:solidFill>
                  <a:srgbClr val="2E2E38"/>
                </a:solidFill>
              </a:rPr>
            </a:br>
            <a:r>
              <a:rPr lang="x-none" sz="1050">
                <a:solidFill>
                  <a:srgbClr val="2E2E38"/>
                </a:solidFill>
              </a:rPr>
              <a:t>se agregaron diez miembros adicionales del personal al Centro de Asesoramiento e Intervención, en parte para ayudar con la Línea Directa contra el Acoso Escolar</a:t>
            </a:r>
            <a:r>
              <a:rPr lang="en-US" sz="1050">
                <a:solidFill>
                  <a:srgbClr val="2E2E38"/>
                </a:solidFill>
              </a:rPr>
              <a:t>.</a:t>
            </a:r>
            <a:endParaRPr lang="x-none" sz="1050">
              <a:solidFill>
                <a:srgbClr val="2E2E38"/>
              </a:solidFill>
            </a:endParaRPr>
          </a:p>
        </p:txBody>
      </p:sp>
      <p:sp>
        <p:nvSpPr>
          <p:cNvPr id="46" name="Rectangle 45">
            <a:extLst>
              <a:ext uri="{FF2B5EF4-FFF2-40B4-BE49-F238E27FC236}">
                <a16:creationId xmlns:a16="http://schemas.microsoft.com/office/drawing/2014/main" id="{032BB993-7862-43D8-A3FE-16B7FCF2B748}"/>
              </a:ext>
              <a:ext uri="{C183D7F6-B498-43B3-948B-1728B52AA6E4}">
                <adec:decorative xmlns:adec="http://schemas.microsoft.com/office/drawing/2017/decorative" val="1"/>
              </a:ext>
            </a:extLst>
          </p:cNvPr>
          <p:cNvSpPr/>
          <p:nvPr/>
        </p:nvSpPr>
        <p:spPr>
          <a:xfrm>
            <a:off x="6621020" y="2367157"/>
            <a:ext cx="1703809" cy="12880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defTabSz="913943">
              <a:defRPr/>
            </a:pPr>
            <a:endParaRPr lang="x-none" sz="1099">
              <a:solidFill>
                <a:srgbClr val="2E2E38"/>
              </a:solidFill>
              <a:latin typeface="EYInterstate Light"/>
            </a:endParaRPr>
          </a:p>
        </p:txBody>
      </p:sp>
      <p:pic>
        <p:nvPicPr>
          <p:cNvPr id="7" name="Graphic 6">
            <a:extLst>
              <a:ext uri="{FF2B5EF4-FFF2-40B4-BE49-F238E27FC236}">
                <a16:creationId xmlns:a16="http://schemas.microsoft.com/office/drawing/2014/main" id="{1533C163-D8BC-4B0B-B2D9-45CF63FB3D66}"/>
              </a:ext>
              <a:ext uri="{C183D7F6-B498-43B3-948B-1728B52AA6E4}">
                <adec:decorative xmlns:adec="http://schemas.microsoft.com/office/drawing/2017/decorative" val="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087820" y="2491375"/>
            <a:ext cx="832898" cy="829530"/>
          </a:xfrm>
          <a:prstGeom prst="rect">
            <a:avLst/>
          </a:prstGeom>
        </p:spPr>
      </p:pic>
      <p:sp>
        <p:nvSpPr>
          <p:cNvPr id="36" name="Arrow: Left-Right 25">
            <a:extLst>
              <a:ext uri="{FF2B5EF4-FFF2-40B4-BE49-F238E27FC236}">
                <a16:creationId xmlns:a16="http://schemas.microsoft.com/office/drawing/2014/main" id="{3D0CC175-E1CA-466B-88D1-12B7571705D6}"/>
              </a:ext>
              <a:ext uri="{C183D7F6-B498-43B3-948B-1728B52AA6E4}">
                <adec:decorative xmlns:adec="http://schemas.microsoft.com/office/drawing/2017/decorative" val="0"/>
              </a:ext>
            </a:extLst>
          </p:cNvPr>
          <p:cNvSpPr/>
          <p:nvPr/>
        </p:nvSpPr>
        <p:spPr>
          <a:xfrm>
            <a:off x="6691361" y="3274394"/>
            <a:ext cx="1538241" cy="441998"/>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200">
                <a:solidFill>
                  <a:srgbClr val="2E2E38"/>
                </a:solidFill>
              </a:rPr>
              <a:t>Herramientas </a:t>
            </a:r>
            <a:br>
              <a:rPr lang="en-US" sz="1200">
                <a:solidFill>
                  <a:srgbClr val="2E2E38"/>
                </a:solidFill>
              </a:rPr>
            </a:br>
            <a:r>
              <a:rPr lang="x-none" sz="1200">
                <a:solidFill>
                  <a:srgbClr val="2E2E38"/>
                </a:solidFill>
              </a:rPr>
              <a:t>y sistemas</a:t>
            </a:r>
          </a:p>
        </p:txBody>
      </p:sp>
      <p:sp>
        <p:nvSpPr>
          <p:cNvPr id="57" name="Content Placeholder 2">
            <a:extLst>
              <a:ext uri="{FF2B5EF4-FFF2-40B4-BE49-F238E27FC236}">
                <a16:creationId xmlns:a16="http://schemas.microsoft.com/office/drawing/2014/main" id="{5FB7CFC1-0685-4C26-9ADD-3C4702B65577}"/>
              </a:ext>
            </a:extLst>
          </p:cNvPr>
          <p:cNvSpPr txBox="1">
            <a:spLocks/>
          </p:cNvSpPr>
          <p:nvPr/>
        </p:nvSpPr>
        <p:spPr>
          <a:xfrm>
            <a:off x="6242650" y="3879650"/>
            <a:ext cx="2533246" cy="136375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5937" indent="-125937" defTabSz="913943">
              <a:buClrTx/>
              <a:buSzPct val="75000"/>
              <a:buFont typeface="Wingdings 3" panose="05040102010807070707" pitchFamily="18" charset="2"/>
              <a:buChar char=""/>
              <a:defRPr/>
            </a:pPr>
            <a:r>
              <a:rPr lang="x-none" sz="1050">
                <a:solidFill>
                  <a:srgbClr val="2E2E38"/>
                </a:solidFill>
              </a:rPr>
              <a:t>Si bien Freshdesk aún no está completamente implementado en todos los departamentos, BPS tiene planes para una mayor integración; por ejemplo, esto permitirá que los departamentos a los que se les hayan transferido quejas tengan acceso directo a la información de quejas </a:t>
            </a:r>
            <a:br>
              <a:rPr lang="en-US" sz="1050">
                <a:solidFill>
                  <a:srgbClr val="2E2E38"/>
                </a:solidFill>
              </a:rPr>
            </a:br>
            <a:r>
              <a:rPr lang="x-none" sz="1050">
                <a:solidFill>
                  <a:srgbClr val="2E2E38"/>
                </a:solidFill>
              </a:rPr>
              <a:t>en Freshdesk</a:t>
            </a:r>
            <a:r>
              <a:rPr lang="en-US" sz="1050">
                <a:solidFill>
                  <a:srgbClr val="2E2E38"/>
                </a:solidFill>
              </a:rPr>
              <a:t>.</a:t>
            </a:r>
            <a:endParaRPr lang="x-none" sz="1050">
              <a:solidFill>
                <a:srgbClr val="2E2E38"/>
              </a:solidFill>
            </a:endParaRPr>
          </a:p>
        </p:txBody>
      </p:sp>
      <p:sp>
        <p:nvSpPr>
          <p:cNvPr id="49" name="Rectangle 48">
            <a:extLst>
              <a:ext uri="{FF2B5EF4-FFF2-40B4-BE49-F238E27FC236}">
                <a16:creationId xmlns:a16="http://schemas.microsoft.com/office/drawing/2014/main" id="{E0BD71D3-044F-4D3B-9649-2DC19A080BC5}"/>
              </a:ext>
              <a:ext uri="{C183D7F6-B498-43B3-948B-1728B52AA6E4}">
                <adec:decorative xmlns:adec="http://schemas.microsoft.com/office/drawing/2017/decorative" val="1"/>
              </a:ext>
            </a:extLst>
          </p:cNvPr>
          <p:cNvSpPr/>
          <p:nvPr/>
        </p:nvSpPr>
        <p:spPr>
          <a:xfrm>
            <a:off x="9365022" y="2356856"/>
            <a:ext cx="1703809" cy="129328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defTabSz="913943">
              <a:defRPr/>
            </a:pPr>
            <a:endParaRPr lang="x-none" sz="1099">
              <a:solidFill>
                <a:srgbClr val="2E2E38"/>
              </a:solidFill>
              <a:latin typeface="EYInterstate Light"/>
            </a:endParaRPr>
          </a:p>
        </p:txBody>
      </p:sp>
      <p:pic>
        <p:nvPicPr>
          <p:cNvPr id="18" name="Graphic 17">
            <a:extLst>
              <a:ext uri="{FF2B5EF4-FFF2-40B4-BE49-F238E27FC236}">
                <a16:creationId xmlns:a16="http://schemas.microsoft.com/office/drawing/2014/main" id="{7BBCBDC2-CB5E-48F3-9295-90CDACDC45DC}"/>
              </a:ext>
              <a:ext uri="{C183D7F6-B498-43B3-948B-1728B52AA6E4}">
                <adec:decorative xmlns:adec="http://schemas.microsoft.com/office/drawing/2017/decorative" val="1"/>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759963" y="2356855"/>
            <a:ext cx="913924" cy="913924"/>
          </a:xfrm>
          <a:prstGeom prst="rect">
            <a:avLst/>
          </a:prstGeom>
        </p:spPr>
      </p:pic>
      <p:sp>
        <p:nvSpPr>
          <p:cNvPr id="37" name="Arrow: Left-Right 25">
            <a:extLst>
              <a:ext uri="{FF2B5EF4-FFF2-40B4-BE49-F238E27FC236}">
                <a16:creationId xmlns:a16="http://schemas.microsoft.com/office/drawing/2014/main" id="{3D0CC175-E1CA-466B-88D1-12B7571705D6}"/>
              </a:ext>
              <a:ext uri="{C183D7F6-B498-43B3-948B-1728B52AA6E4}">
                <adec:decorative xmlns:adec="http://schemas.microsoft.com/office/drawing/2017/decorative" val="0"/>
              </a:ext>
            </a:extLst>
          </p:cNvPr>
          <p:cNvSpPr/>
          <p:nvPr/>
        </p:nvSpPr>
        <p:spPr>
          <a:xfrm>
            <a:off x="9382869" y="3261859"/>
            <a:ext cx="1758742" cy="441998"/>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200">
                <a:solidFill>
                  <a:srgbClr val="2E2E38"/>
                </a:solidFill>
              </a:rPr>
              <a:t>Supervisión </a:t>
            </a:r>
            <a:br>
              <a:rPr lang="en-US" sz="1200">
                <a:solidFill>
                  <a:srgbClr val="2E2E38"/>
                </a:solidFill>
              </a:rPr>
            </a:br>
            <a:r>
              <a:rPr lang="x-none" sz="1200">
                <a:solidFill>
                  <a:srgbClr val="2E2E38"/>
                </a:solidFill>
              </a:rPr>
              <a:t>y</a:t>
            </a:r>
            <a:r>
              <a:rPr lang="en-US" sz="1200">
                <a:solidFill>
                  <a:srgbClr val="2E2E38"/>
                </a:solidFill>
              </a:rPr>
              <a:t> </a:t>
            </a:r>
            <a:r>
              <a:rPr lang="x-none" sz="1200">
                <a:solidFill>
                  <a:srgbClr val="2E2E38"/>
                </a:solidFill>
              </a:rPr>
              <a:t>seguimiento</a:t>
            </a:r>
          </a:p>
        </p:txBody>
      </p:sp>
      <p:sp>
        <p:nvSpPr>
          <p:cNvPr id="58" name="Content Placeholder 2">
            <a:extLst>
              <a:ext uri="{FF2B5EF4-FFF2-40B4-BE49-F238E27FC236}">
                <a16:creationId xmlns:a16="http://schemas.microsoft.com/office/drawing/2014/main" id="{72445E07-95B4-4C00-971D-6CCEA206C4CA}"/>
              </a:ext>
            </a:extLst>
          </p:cNvPr>
          <p:cNvSpPr txBox="1">
            <a:spLocks/>
          </p:cNvSpPr>
          <p:nvPr/>
        </p:nvSpPr>
        <p:spPr>
          <a:xfrm>
            <a:off x="8990395" y="3879649"/>
            <a:ext cx="2960600" cy="1551920"/>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25937" indent="-125937" defTabSz="913943">
              <a:buClrTx/>
              <a:buSzPct val="75000"/>
              <a:buFont typeface="Wingdings 3" panose="05040102010807070707" pitchFamily="18" charset="2"/>
              <a:buChar char=""/>
              <a:defRPr/>
            </a:pPr>
            <a:r>
              <a:rPr lang="x-none" sz="1050">
                <a:solidFill>
                  <a:srgbClr val="2E2E38"/>
                </a:solidFill>
              </a:rPr>
              <a:t>BPS actualmente está determinando una manera de tener un Comité</a:t>
            </a:r>
            <a:r>
              <a:rPr lang="en-US" sz="1050">
                <a:solidFill>
                  <a:srgbClr val="2E2E38"/>
                </a:solidFill>
              </a:rPr>
              <a:t> </a:t>
            </a:r>
            <a:r>
              <a:rPr lang="x-none" sz="1050">
                <a:solidFill>
                  <a:srgbClr val="2E2E38"/>
                </a:solidFill>
              </a:rPr>
              <a:t>de Resolución para actuar como</a:t>
            </a:r>
            <a:r>
              <a:rPr lang="en-US" sz="1050">
                <a:solidFill>
                  <a:srgbClr val="2E2E38"/>
                </a:solidFill>
              </a:rPr>
              <a:t> </a:t>
            </a:r>
            <a:r>
              <a:rPr lang="x-none" sz="1050">
                <a:solidFill>
                  <a:srgbClr val="2E2E38"/>
                </a:solidFill>
              </a:rPr>
              <a:t>el encargado de la toma de decisiones final para las quejas cuando sea necesario</a:t>
            </a:r>
            <a:r>
              <a:rPr lang="en-US" sz="1050">
                <a:solidFill>
                  <a:srgbClr val="2E2E38"/>
                </a:solidFill>
              </a:rPr>
              <a:t>.</a:t>
            </a:r>
            <a:endParaRPr lang="x-none" sz="1050">
              <a:solidFill>
                <a:srgbClr val="2E2E38"/>
              </a:solidFill>
            </a:endParaRPr>
          </a:p>
          <a:p>
            <a:pPr marL="266267" lvl="1" indent="-125937" defTabSz="913943">
              <a:buClrTx/>
              <a:buSzPct val="75000"/>
              <a:buFont typeface="Arial" panose="020B0604020202020204" pitchFamily="34" charset="0"/>
              <a:buChar char="–"/>
              <a:defRPr/>
            </a:pPr>
            <a:r>
              <a:rPr lang="x-none" sz="1050">
                <a:solidFill>
                  <a:srgbClr val="2E2E38"/>
                </a:solidFill>
              </a:rPr>
              <a:t>Este proceso se encuentra actualmente en revisión y desarrollo, incluido un borrador de políticas</a:t>
            </a:r>
            <a:r>
              <a:rPr lang="en-US" sz="1050">
                <a:solidFill>
                  <a:srgbClr val="2E2E38"/>
                </a:solidFill>
              </a:rPr>
              <a:t> </a:t>
            </a:r>
            <a:r>
              <a:rPr lang="x-none" sz="1050">
                <a:solidFill>
                  <a:srgbClr val="2E2E38"/>
                </a:solidFill>
              </a:rPr>
              <a:t>y procedimientos con respecto </a:t>
            </a:r>
            <a:br>
              <a:rPr lang="en-US" sz="1050">
                <a:solidFill>
                  <a:srgbClr val="2E2E38"/>
                </a:solidFill>
              </a:rPr>
            </a:br>
            <a:r>
              <a:rPr lang="x-none" sz="1050">
                <a:solidFill>
                  <a:srgbClr val="2E2E38"/>
                </a:solidFill>
              </a:rPr>
              <a:t>a las decisiones que el Comité podría tomar</a:t>
            </a:r>
            <a:r>
              <a:rPr lang="en-US" sz="1050">
                <a:solidFill>
                  <a:srgbClr val="2E2E38"/>
                </a:solidFill>
              </a:rPr>
              <a:t>.</a:t>
            </a:r>
            <a:endParaRPr lang="x-none" sz="1050">
              <a:solidFill>
                <a:srgbClr val="2E2E38"/>
              </a:solidFill>
            </a:endParaRPr>
          </a:p>
        </p:txBody>
      </p:sp>
      <p:sp>
        <p:nvSpPr>
          <p:cNvPr id="24" name="source_6380609466940695572" descr="Fuente">
            <a:extLst>
              <a:ext uri="{FF2B5EF4-FFF2-40B4-BE49-F238E27FC236}">
                <a16:creationId xmlns:a16="http://schemas.microsoft.com/office/drawing/2014/main" id="{38624A9C-1DA7-4D9E-A49B-024F4C28903D}"/>
              </a:ext>
            </a:extLst>
          </p:cNvPr>
          <p:cNvSpPr txBox="1"/>
          <p:nvPr/>
        </p:nvSpPr>
        <p:spPr>
          <a:xfrm>
            <a:off x="612777" y="6582038"/>
            <a:ext cx="2220554" cy="209288"/>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en-US" sz="800" dirty="0">
                <a:solidFill>
                  <a:srgbClr val="2E2E38"/>
                </a:solidFill>
                <a:latin typeface="EYInterstate Light"/>
                <a:cs typeface="Arial" panose="020B0604020202020204" pitchFamily="34" charset="0"/>
              </a:rPr>
              <a:t>Fuente: </a:t>
            </a:r>
            <a:r>
              <a:rPr lang="en-US" sz="800" dirty="0" err="1">
                <a:solidFill>
                  <a:srgbClr val="2E2E38"/>
                </a:solidFill>
                <a:latin typeface="EYInterstate Light"/>
                <a:cs typeface="Arial" panose="020B0604020202020204" pitchFamily="34" charset="0"/>
              </a:rPr>
              <a:t>Entrevistas</a:t>
            </a:r>
            <a:r>
              <a:rPr lang="x-none" sz="800" dirty="0">
                <a:solidFill>
                  <a:srgbClr val="2E2E38"/>
                </a:solidFill>
                <a:latin typeface="EYInterstate Light"/>
                <a:cs typeface="Arial" panose="020B0604020202020204" pitchFamily="34" charset="0"/>
              </a:rPr>
              <a:t> de EY, el DESE, BPS y las escuelas; políticas de BPS y el DESE</a:t>
            </a:r>
          </a:p>
        </p:txBody>
      </p:sp>
      <p:sp>
        <p:nvSpPr>
          <p:cNvPr id="33" name="TextBox 32">
            <a:extLst>
              <a:ext uri="{FF2B5EF4-FFF2-40B4-BE49-F238E27FC236}">
                <a16:creationId xmlns:a16="http://schemas.microsoft.com/office/drawing/2014/main" id="{6D5EB2A3-4722-427C-AD1F-CD15E750D874}"/>
              </a:ext>
            </a:extLst>
          </p:cNvPr>
          <p:cNvSpPr txBox="1"/>
          <p:nvPr/>
        </p:nvSpPr>
        <p:spPr>
          <a:xfrm>
            <a:off x="3574503"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a:defRPr/>
            </a:pPr>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58</a:t>
            </a:fld>
            <a:endParaRPr lang="en-GB">
              <a:solidFill>
                <a:srgbClr val="2E2E38"/>
              </a:solidFill>
            </a:endParaRPr>
          </a:p>
        </p:txBody>
      </p:sp>
    </p:spTree>
    <p:extLst>
      <p:ext uri="{BB962C8B-B14F-4D97-AF65-F5344CB8AC3E}">
        <p14:creationId xmlns:p14="http://schemas.microsoft.com/office/powerpoint/2010/main" val="363718733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12776" y="299342"/>
            <a:ext cx="10972800" cy="586582"/>
          </a:xfrm>
        </p:spPr>
        <p:txBody>
          <a:bodyPr vert="horz"/>
          <a:lstStyle/>
          <a:p>
            <a:r>
              <a:rPr lang="es-419"/>
              <a:t>Observaciones detalladas de dominio y oportunidades </a:t>
            </a:r>
            <a:br>
              <a:rPr/>
            </a:br>
            <a:r>
              <a:rPr lang="x-none" sz="1100"/>
              <a:t>El proceso de asignación por algoritmo de BPS da como resultado que cerca del 85 % de los estudiantes asistan a una de sus tres opciones principales para las escuelas</a:t>
            </a:r>
            <a:endParaRPr lang="en-IN" sz="1100">
              <a:solidFill>
                <a:srgbClr val="FF0000"/>
              </a:solidFill>
            </a:endParaRPr>
          </a:p>
        </p:txBody>
      </p:sp>
      <p:sp>
        <p:nvSpPr>
          <p:cNvPr id="34" name="Rectangle 33">
            <a:extLst>
              <a:ext uri="{FF2B5EF4-FFF2-40B4-BE49-F238E27FC236}">
                <a16:creationId xmlns:a16="http://schemas.microsoft.com/office/drawing/2014/main" id="{974E317A-5820-4421-8ABF-9C2042C0584E}"/>
              </a:ext>
            </a:extLst>
          </p:cNvPr>
          <p:cNvSpPr/>
          <p:nvPr/>
        </p:nvSpPr>
        <p:spPr>
          <a:xfrm>
            <a:off x="8950428" y="80156"/>
            <a:ext cx="2613184" cy="373700"/>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1199" b="1">
                <a:solidFill>
                  <a:srgbClr val="2E2E38"/>
                </a:solidFill>
                <a:latin typeface="EYInterstate Light"/>
              </a:rPr>
              <a:t>7. Asignación de los estudiantes</a:t>
            </a:r>
          </a:p>
        </p:txBody>
      </p:sp>
      <p:sp>
        <p:nvSpPr>
          <p:cNvPr id="20" name="Arrow: Left-Right 19">
            <a:extLst>
              <a:ext uri="{FF2B5EF4-FFF2-40B4-BE49-F238E27FC236}">
                <a16:creationId xmlns:a16="http://schemas.microsoft.com/office/drawing/2014/main" id="{398F80E8-1AD6-4F5C-8EC1-883516E67355}"/>
              </a:ext>
            </a:extLst>
          </p:cNvPr>
          <p:cNvSpPr/>
          <p:nvPr/>
        </p:nvSpPr>
        <p:spPr>
          <a:xfrm>
            <a:off x="1094561" y="1053687"/>
            <a:ext cx="4321325" cy="25710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Descripción general de la asignación de los estudiantes</a:t>
            </a:r>
            <a:r>
              <a:rPr lang="en-US" sz="1199" b="1">
                <a:solidFill>
                  <a:srgbClr val="2E2E38"/>
                </a:solidFill>
                <a:latin typeface="EYInterstate Light"/>
              </a:rPr>
              <a:t>.</a:t>
            </a:r>
            <a:endParaRPr lang="en-US" sz="1199">
              <a:solidFill>
                <a:srgbClr val="2E2E38"/>
              </a:solidFill>
              <a:latin typeface="EYInterstate Light"/>
            </a:endParaRPr>
          </a:p>
        </p:txBody>
      </p:sp>
      <p:cxnSp>
        <p:nvCxnSpPr>
          <p:cNvPr id="21" name="Straight Connector 20">
            <a:extLst>
              <a:ext uri="{FF2B5EF4-FFF2-40B4-BE49-F238E27FC236}">
                <a16:creationId xmlns:a16="http://schemas.microsoft.com/office/drawing/2014/main" id="{4DC41B50-56F4-427E-BDD3-E3427DFD4E77}"/>
              </a:ext>
              <a:ext uri="{C183D7F6-B498-43B3-948B-1728B52AA6E4}">
                <adec:decorative xmlns:adec="http://schemas.microsoft.com/office/drawing/2017/decorative" val="1"/>
              </a:ext>
            </a:extLst>
          </p:cNvPr>
          <p:cNvCxnSpPr>
            <a:stCxn id="20" idx="4"/>
            <a:endCxn id="20" idx="6"/>
          </p:cNvCxnSpPr>
          <p:nvPr/>
        </p:nvCxnSpPr>
        <p:spPr>
          <a:xfrm>
            <a:off x="1094561" y="1310792"/>
            <a:ext cx="432132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9" name="Content Placeholder 2">
            <a:extLst>
              <a:ext uri="{FF2B5EF4-FFF2-40B4-BE49-F238E27FC236}">
                <a16:creationId xmlns:a16="http://schemas.microsoft.com/office/drawing/2014/main" id="{9CA4F0F7-89DF-4474-924B-3C2F544A3798}"/>
              </a:ext>
            </a:extLst>
          </p:cNvPr>
          <p:cNvSpPr txBox="1">
            <a:spLocks/>
          </p:cNvSpPr>
          <p:nvPr/>
        </p:nvSpPr>
        <p:spPr>
          <a:xfrm>
            <a:off x="738667" y="1470156"/>
            <a:ext cx="5184423" cy="432050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3943">
              <a:spcBef>
                <a:spcPts val="100"/>
              </a:spcBef>
              <a:spcAft>
                <a:spcPts val="100"/>
              </a:spcAft>
              <a:buClrTx/>
              <a:buSzPct val="75000"/>
              <a:buNone/>
            </a:pPr>
            <a:r>
              <a:rPr lang="x-none" sz="1000" b="1">
                <a:solidFill>
                  <a:srgbClr val="2E2E38"/>
                </a:solidFill>
              </a:rPr>
              <a:t>Antecedentes:</a:t>
            </a:r>
            <a:endParaRPr lang="en-US" sz="1000">
              <a:solidFill>
                <a:srgbClr val="2E2E38"/>
              </a:solidFill>
            </a:endParaRPr>
          </a:p>
          <a:p>
            <a:pPr marL="125937" indent="-125937" defTabSz="913943">
              <a:spcBef>
                <a:spcPts val="100"/>
              </a:spcBef>
              <a:spcAft>
                <a:spcPts val="100"/>
              </a:spcAft>
              <a:buClrTx/>
              <a:buSzPct val="75000"/>
              <a:buFont typeface="Wingdings 3" panose="05040102010807070707" pitchFamily="18" charset="2"/>
              <a:buChar char=""/>
            </a:pPr>
            <a:r>
              <a:rPr lang="x-none" sz="1000">
                <a:solidFill>
                  <a:srgbClr val="2E2E38"/>
                </a:solidFill>
              </a:rPr>
              <a:t>BPS ofrece a los estudiantes la posibilidad de elección como parte de su plan basado </a:t>
            </a:r>
            <a:br>
              <a:rPr lang="en-US" sz="1000">
                <a:solidFill>
                  <a:srgbClr val="2E2E38"/>
                </a:solidFill>
              </a:rPr>
            </a:br>
            <a:r>
              <a:rPr lang="x-none" sz="1000">
                <a:solidFill>
                  <a:srgbClr val="2E2E38"/>
                </a:solidFill>
              </a:rPr>
              <a:t>en el hogar para las asignaciones de escuela</a:t>
            </a:r>
            <a:r>
              <a:rPr lang="en-US" sz="1000">
                <a:solidFill>
                  <a:srgbClr val="2E2E38"/>
                </a:solidFill>
              </a:rPr>
              <a:t>.</a:t>
            </a:r>
            <a:r>
              <a:rPr lang="x-none" sz="1000">
                <a:solidFill>
                  <a:srgbClr val="2E2E38"/>
                </a:solidFill>
              </a:rPr>
              <a:t> </a:t>
            </a:r>
          </a:p>
          <a:p>
            <a:pPr marL="125937" indent="-125937" defTabSz="913943">
              <a:spcBef>
                <a:spcPts val="100"/>
              </a:spcBef>
              <a:spcAft>
                <a:spcPts val="600"/>
              </a:spcAft>
              <a:buClrTx/>
              <a:buSzPct val="75000"/>
              <a:buFont typeface="Wingdings 3" panose="05040102010807070707" pitchFamily="18" charset="2"/>
              <a:buChar char=""/>
            </a:pPr>
            <a:r>
              <a:rPr lang="x-none" sz="1000">
                <a:solidFill>
                  <a:srgbClr val="2E2E38"/>
                </a:solidFill>
              </a:rPr>
              <a:t>Los estudiantes en las escuelas K-6 o K-8 pueden elegir cualquier escuela dentro </a:t>
            </a:r>
            <a:br>
              <a:rPr lang="en-US" sz="1000">
                <a:solidFill>
                  <a:srgbClr val="2E2E38"/>
                </a:solidFill>
              </a:rPr>
            </a:br>
            <a:r>
              <a:rPr lang="x-none" sz="1000">
                <a:solidFill>
                  <a:srgbClr val="2E2E38"/>
                </a:solidFill>
              </a:rPr>
              <a:t>de un radio de 1,6 km de su hogar, además de cualquier escuela en toda la ciudad. </a:t>
            </a:r>
            <a:br>
              <a:rPr lang="en-US" sz="1000">
                <a:solidFill>
                  <a:srgbClr val="2E2E38"/>
                </a:solidFill>
              </a:rPr>
            </a:br>
            <a:r>
              <a:rPr lang="x-none" sz="1000">
                <a:solidFill>
                  <a:srgbClr val="2E2E38"/>
                </a:solidFill>
              </a:rPr>
              <a:t>Se agregan escuelas adicionales según sea necesario a sus listas para garantizar </a:t>
            </a:r>
            <a:br>
              <a:rPr lang="en-US" sz="1000">
                <a:solidFill>
                  <a:srgbClr val="2E2E38"/>
                </a:solidFill>
              </a:rPr>
            </a:br>
            <a:r>
              <a:rPr lang="x-none" sz="1000">
                <a:solidFill>
                  <a:srgbClr val="2E2E38"/>
                </a:solidFill>
              </a:rPr>
              <a:t>el acceso a opciones de alta calidad. Los estudiantes de secundaria/estudiantes </a:t>
            </a:r>
            <a:br>
              <a:rPr lang="en-US" sz="1000">
                <a:solidFill>
                  <a:srgbClr val="2E2E38"/>
                </a:solidFill>
              </a:rPr>
            </a:br>
            <a:r>
              <a:rPr lang="x-none" sz="1000">
                <a:solidFill>
                  <a:srgbClr val="2E2E38"/>
                </a:solidFill>
              </a:rPr>
              <a:t>de 7 a 12 pueden clasificar en cualquier escuela</a:t>
            </a:r>
            <a:r>
              <a:rPr lang="en-US" sz="1000">
                <a:solidFill>
                  <a:srgbClr val="2E2E38"/>
                </a:solidFill>
              </a:rPr>
              <a:t>.</a:t>
            </a:r>
            <a:endParaRPr lang="en-US" sz="1000" b="1">
              <a:solidFill>
                <a:srgbClr val="2E2E38"/>
              </a:solidFill>
            </a:endParaRPr>
          </a:p>
          <a:p>
            <a:pPr marL="0" indent="0" defTabSz="913943">
              <a:spcBef>
                <a:spcPts val="100"/>
              </a:spcBef>
              <a:spcAft>
                <a:spcPts val="100"/>
              </a:spcAft>
              <a:buClrTx/>
              <a:buSzPct val="75000"/>
              <a:buNone/>
            </a:pPr>
            <a:r>
              <a:rPr lang="x-none" sz="1000" b="1">
                <a:solidFill>
                  <a:srgbClr val="2E2E38"/>
                </a:solidFill>
              </a:rPr>
              <a:t>Política:</a:t>
            </a:r>
            <a:endParaRPr lang="en-US" sz="1000">
              <a:solidFill>
                <a:srgbClr val="2E2E38"/>
              </a:solidFill>
            </a:endParaRPr>
          </a:p>
          <a:p>
            <a:pPr marL="125937" indent="-125937" defTabSz="913943">
              <a:spcBef>
                <a:spcPts val="100"/>
              </a:spcBef>
              <a:spcAft>
                <a:spcPts val="100"/>
              </a:spcAft>
              <a:buClrTx/>
              <a:buSzPct val="75000"/>
              <a:buFont typeface="Wingdings 3" panose="05040102010807070707" pitchFamily="18" charset="2"/>
              <a:buChar char=""/>
              <a:defRPr/>
            </a:pPr>
            <a:r>
              <a:rPr lang="x-none" sz="1000">
                <a:solidFill>
                  <a:srgbClr val="2E2E38"/>
                </a:solidFill>
              </a:rPr>
              <a:t>Los estudiantes clasifican sus preferencias en función de una lista de opciones </a:t>
            </a:r>
            <a:br>
              <a:rPr lang="en-US" sz="1000">
                <a:solidFill>
                  <a:srgbClr val="2E2E38"/>
                </a:solidFill>
              </a:rPr>
            </a:br>
            <a:r>
              <a:rPr lang="x-none" sz="1000">
                <a:solidFill>
                  <a:srgbClr val="2E2E38"/>
                </a:solidFill>
              </a:rPr>
              <a:t>de escuelas proporcionada por BPS (los estudiantes nuevos obtienen esto de los especialistas en registro de BPS en el Centro de Bienvenida o en discoverBPS.com)</a:t>
            </a:r>
            <a:r>
              <a:rPr lang="en-US" sz="1000">
                <a:solidFill>
                  <a:srgbClr val="2E2E38"/>
                </a:solidFill>
              </a:rPr>
              <a:t>.</a:t>
            </a:r>
            <a:endParaRPr lang="x-none" sz="1000">
              <a:solidFill>
                <a:srgbClr val="2E2E38"/>
              </a:solidFill>
            </a:endParaRPr>
          </a:p>
          <a:p>
            <a:pPr marL="266267" lvl="1" indent="-125937" defTabSz="913943">
              <a:spcBef>
                <a:spcPts val="100"/>
              </a:spcBef>
              <a:spcAft>
                <a:spcPts val="100"/>
              </a:spcAft>
              <a:buClrTx/>
              <a:buSzPct val="75000"/>
              <a:buFont typeface="Arial" panose="020B0604020202020204" pitchFamily="34" charset="0"/>
              <a:buChar char="–"/>
              <a:defRPr/>
            </a:pPr>
            <a:r>
              <a:rPr lang="x-none" sz="1000">
                <a:solidFill>
                  <a:srgbClr val="2E2E38"/>
                </a:solidFill>
              </a:rPr>
              <a:t>De enero a mayo, el algoritmo patentado de BPS se ejecuta con entradas (incluidas las preferencias de los estudiantes) para asignar estudiantes a través de un sistema de lotería; si a los estudiantes no se los asigna a su primera opción, pueden ingresar </a:t>
            </a:r>
            <a:br>
              <a:rPr lang="en-US" sz="1000">
                <a:solidFill>
                  <a:srgbClr val="2E2E38"/>
                </a:solidFill>
              </a:rPr>
            </a:br>
            <a:r>
              <a:rPr lang="x-none" sz="1000">
                <a:solidFill>
                  <a:srgbClr val="2E2E38"/>
                </a:solidFill>
              </a:rPr>
              <a:t>a una lista de espera para sus escuelas preferidas</a:t>
            </a:r>
            <a:r>
              <a:rPr lang="x-none" sz="1000" baseline="30000">
                <a:solidFill>
                  <a:srgbClr val="2E2E38"/>
                </a:solidFill>
              </a:rPr>
              <a:t>1</a:t>
            </a:r>
            <a:r>
              <a:rPr lang="en-US" sz="1000">
                <a:solidFill>
                  <a:srgbClr val="2E2E38"/>
                </a:solidFill>
              </a:rPr>
              <a:t>.</a:t>
            </a:r>
          </a:p>
          <a:p>
            <a:pPr marL="125937" indent="-125937" defTabSz="913943">
              <a:spcBef>
                <a:spcPts val="100"/>
              </a:spcBef>
              <a:spcAft>
                <a:spcPts val="100"/>
              </a:spcAft>
              <a:buClrTx/>
              <a:buSzPct val="75000"/>
              <a:buFont typeface="Wingdings 3" panose="05040102010807070707" pitchFamily="18" charset="2"/>
              <a:buChar char=""/>
              <a:defRPr/>
            </a:pPr>
            <a:r>
              <a:rPr lang="x-none" sz="1000">
                <a:solidFill>
                  <a:srgbClr val="2E2E38"/>
                </a:solidFill>
              </a:rPr>
              <a:t>Los estudiantes que se unen a BPS entre junio y diciembre se reúnen con un especialista en registro, clasifican sus preferencias escolares y luego un especialista </a:t>
            </a:r>
            <a:br>
              <a:rPr lang="en-US" sz="1000">
                <a:solidFill>
                  <a:srgbClr val="2E2E38"/>
                </a:solidFill>
              </a:rPr>
            </a:br>
            <a:r>
              <a:rPr lang="x-none" sz="1000">
                <a:solidFill>
                  <a:srgbClr val="2E2E38"/>
                </a:solidFill>
              </a:rPr>
              <a:t>en asignación los ubica manualmente por el resto del año escolar actual</a:t>
            </a:r>
            <a:r>
              <a:rPr lang="en-US" sz="1000">
                <a:solidFill>
                  <a:srgbClr val="2E2E38"/>
                </a:solidFill>
              </a:rPr>
              <a:t>.</a:t>
            </a:r>
            <a:endParaRPr lang="x-none" sz="1000">
              <a:solidFill>
                <a:srgbClr val="2E2E38"/>
              </a:solidFill>
            </a:endParaRPr>
          </a:p>
          <a:p>
            <a:pPr marL="125937" indent="-125937" defTabSz="913943">
              <a:spcBef>
                <a:spcPts val="100"/>
              </a:spcBef>
              <a:spcAft>
                <a:spcPts val="600"/>
              </a:spcAft>
              <a:buClrTx/>
              <a:buSzPct val="75000"/>
              <a:buFont typeface="Wingdings 3" panose="05040102010807070707" pitchFamily="18" charset="2"/>
              <a:buChar char=""/>
              <a:defRPr/>
            </a:pPr>
            <a:r>
              <a:rPr lang="x-none" sz="1000">
                <a:solidFill>
                  <a:srgbClr val="2E2E38"/>
                </a:solidFill>
              </a:rPr>
              <a:t>Los estudiantes que no califican para ninguna de sus preferencias son asignados administrativamente a la escuela más cercana a su hogar con capacidad suficiente</a:t>
            </a:r>
            <a:r>
              <a:rPr lang="en-US" sz="1000">
                <a:solidFill>
                  <a:srgbClr val="2E2E38"/>
                </a:solidFill>
              </a:rPr>
              <a:t>.</a:t>
            </a:r>
            <a:endParaRPr lang="x-none" sz="1000">
              <a:solidFill>
                <a:srgbClr val="2E2E38"/>
              </a:solidFill>
            </a:endParaRPr>
          </a:p>
          <a:p>
            <a:pPr marL="0" indent="0" defTabSz="913943">
              <a:spcBef>
                <a:spcPts val="100"/>
              </a:spcBef>
              <a:spcAft>
                <a:spcPts val="100"/>
              </a:spcAft>
              <a:buClrTx/>
              <a:buSzPct val="75000"/>
              <a:buNone/>
            </a:pPr>
            <a:r>
              <a:rPr lang="x-none" sz="1000" b="1">
                <a:solidFill>
                  <a:srgbClr val="2E2E38"/>
                </a:solidFill>
              </a:rPr>
              <a:t>Metodología de análisis: </a:t>
            </a:r>
          </a:p>
          <a:p>
            <a:pPr marL="125937" indent="-125937" defTabSz="913943">
              <a:spcBef>
                <a:spcPts val="100"/>
              </a:spcBef>
              <a:spcAft>
                <a:spcPts val="100"/>
              </a:spcAft>
              <a:buClrTx/>
              <a:buSzPct val="75000"/>
              <a:buFont typeface="Wingdings 3" panose="05040102010807070707" pitchFamily="18" charset="2"/>
              <a:buChar char=""/>
            </a:pPr>
            <a:r>
              <a:rPr lang="x-none" sz="1000">
                <a:solidFill>
                  <a:srgbClr val="2E2E38"/>
                </a:solidFill>
              </a:rPr>
              <a:t>Se realizaron entrevistas con los especialistas en asignaciones de BPS</a:t>
            </a:r>
            <a:r>
              <a:rPr lang="en-US" sz="1000">
                <a:solidFill>
                  <a:srgbClr val="2E2E38"/>
                </a:solidFill>
              </a:rPr>
              <a:t>.</a:t>
            </a:r>
            <a:endParaRPr lang="x-none" sz="1000">
              <a:solidFill>
                <a:srgbClr val="2E2E38"/>
              </a:solidFill>
            </a:endParaRPr>
          </a:p>
          <a:p>
            <a:pPr marL="125937" indent="-125937" defTabSz="913943">
              <a:spcBef>
                <a:spcPts val="100"/>
              </a:spcBef>
              <a:spcAft>
                <a:spcPts val="100"/>
              </a:spcAft>
              <a:buClrTx/>
              <a:buSzPct val="75000"/>
              <a:buFont typeface="Wingdings 3" panose="05040102010807070707" pitchFamily="18" charset="2"/>
              <a:buChar char=""/>
            </a:pPr>
            <a:r>
              <a:rPr lang="x-none" sz="1000">
                <a:solidFill>
                  <a:srgbClr val="2E2E38"/>
                </a:solidFill>
              </a:rPr>
              <a:t>Se realizó una revisión analizada de datos de asignación por algoritmo con respecto </a:t>
            </a:r>
            <a:br>
              <a:rPr lang="en-US" sz="1000">
                <a:solidFill>
                  <a:srgbClr val="2E2E38"/>
                </a:solidFill>
              </a:rPr>
            </a:br>
            <a:r>
              <a:rPr lang="x-none" sz="1000">
                <a:solidFill>
                  <a:srgbClr val="2E2E38"/>
                </a:solidFill>
              </a:rPr>
              <a:t>a las preferencias de los estudiantes frente a la asignación escolar (solo K-6) y la residencia del estudiante frente a la inscripción (K-12)</a:t>
            </a:r>
            <a:r>
              <a:rPr lang="x-none" sz="1000" baseline="30000">
                <a:solidFill>
                  <a:srgbClr val="2E2E38"/>
                </a:solidFill>
              </a:rPr>
              <a:t>2</a:t>
            </a:r>
            <a:r>
              <a:rPr lang="en-US" sz="1000">
                <a:solidFill>
                  <a:srgbClr val="2E2E38"/>
                </a:solidFill>
              </a:rPr>
              <a:t>.</a:t>
            </a:r>
          </a:p>
        </p:txBody>
      </p:sp>
      <p:sp>
        <p:nvSpPr>
          <p:cNvPr id="35" name="Arrow: Left-Right 34">
            <a:extLst>
              <a:ext uri="{FF2B5EF4-FFF2-40B4-BE49-F238E27FC236}">
                <a16:creationId xmlns:a16="http://schemas.microsoft.com/office/drawing/2014/main" id="{4A2291C7-8805-41F0-9C6A-804296DAF72D}"/>
              </a:ext>
            </a:extLst>
          </p:cNvPr>
          <p:cNvSpPr/>
          <p:nvPr/>
        </p:nvSpPr>
        <p:spPr>
          <a:xfrm>
            <a:off x="7159515" y="959806"/>
            <a:ext cx="3944276" cy="44174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Preferencia de los estudiantes frente a la asignación </a:t>
            </a:r>
            <a:br>
              <a:rPr lang="en-US" sz="1199" b="1">
                <a:solidFill>
                  <a:srgbClr val="2E2E38"/>
                </a:solidFill>
                <a:latin typeface="EYInterstate Light"/>
              </a:rPr>
            </a:br>
            <a:r>
              <a:rPr lang="x-none" sz="1199" b="1">
                <a:solidFill>
                  <a:srgbClr val="2E2E38"/>
                </a:solidFill>
                <a:latin typeface="EYInterstate Light"/>
              </a:rPr>
              <a:t>(K-6) </a:t>
            </a:r>
            <a:r>
              <a:rPr lang="x-none" sz="1199" i="1">
                <a:solidFill>
                  <a:srgbClr val="2E2E38"/>
                </a:solidFill>
                <a:latin typeface="EYInterstate Light"/>
              </a:rPr>
              <a:t>Año escolar 2021-2022</a:t>
            </a:r>
          </a:p>
        </p:txBody>
      </p:sp>
      <p:cxnSp>
        <p:nvCxnSpPr>
          <p:cNvPr id="36" name="Straight Connector 35">
            <a:extLst>
              <a:ext uri="{FF2B5EF4-FFF2-40B4-BE49-F238E27FC236}">
                <a16:creationId xmlns:a16="http://schemas.microsoft.com/office/drawing/2014/main" id="{94A77252-3C35-4AE1-AF06-7EAD548574C6}"/>
              </a:ext>
              <a:ext uri="{C183D7F6-B498-43B3-948B-1728B52AA6E4}">
                <adec:decorative xmlns:adec="http://schemas.microsoft.com/office/drawing/2017/decorative" val="1"/>
              </a:ext>
            </a:extLst>
          </p:cNvPr>
          <p:cNvCxnSpPr>
            <a:cxnSpLocks/>
          </p:cNvCxnSpPr>
          <p:nvPr/>
        </p:nvCxnSpPr>
        <p:spPr>
          <a:xfrm>
            <a:off x="7159515" y="1373411"/>
            <a:ext cx="394427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descr="Consulte la sección de notas para ver la descripción del gráfico &quot;Preferencia del estudiante frente a la asignación (K-6), año escolar 2021-2022&quot;">
            <a:extLst>
              <a:ext uri="{FF2B5EF4-FFF2-40B4-BE49-F238E27FC236}">
                <a16:creationId xmlns:a16="http://schemas.microsoft.com/office/drawing/2014/main" id="{237CC93D-4F42-4156-B04D-E7CB37A5E10A}"/>
              </a:ext>
            </a:extLst>
          </p:cNvPr>
          <p:cNvGrpSpPr/>
          <p:nvPr/>
        </p:nvGrpSpPr>
        <p:grpSpPr>
          <a:xfrm>
            <a:off x="6049007" y="1422694"/>
            <a:ext cx="5135904" cy="1788873"/>
            <a:chOff x="6049007" y="1422694"/>
            <a:chExt cx="5135904" cy="1788873"/>
          </a:xfrm>
        </p:grpSpPr>
        <p:graphicFrame>
          <p:nvGraphicFramePr>
            <p:cNvPr id="42" name="Chart 41">
              <a:extLst>
                <a:ext uri="{FF2B5EF4-FFF2-40B4-BE49-F238E27FC236}">
                  <a16:creationId xmlns:a16="http://schemas.microsoft.com/office/drawing/2014/main" id="{CCA1572B-95C6-4A0E-B62F-016A7ABBB7B1}"/>
                </a:ext>
                <a:ext uri="{C183D7F6-B498-43B3-948B-1728B52AA6E4}">
                  <adec:decorative xmlns:adec="http://schemas.microsoft.com/office/drawing/2017/decorative" val="1"/>
                </a:ext>
              </a:extLst>
            </p:cNvPr>
            <p:cNvGraphicFramePr/>
            <p:nvPr>
              <p:custDataLst>
                <p:tags r:id="rId2"/>
              </p:custDataLst>
            </p:nvPr>
          </p:nvGraphicFramePr>
          <p:xfrm>
            <a:off x="7609688" y="1521778"/>
            <a:ext cx="3463709" cy="1613648"/>
          </p:xfrm>
          <a:graphic>
            <a:graphicData uri="http://schemas.openxmlformats.org/drawingml/2006/chart">
              <c:chart xmlns:c="http://schemas.openxmlformats.org/drawingml/2006/chart" xmlns:r="http://schemas.openxmlformats.org/officeDocument/2006/relationships" r:id="rId7"/>
            </a:graphicData>
          </a:graphic>
        </p:graphicFrame>
        <p:sp>
          <p:nvSpPr>
            <p:cNvPr id="17" name="TextBox 16">
              <a:extLst>
                <a:ext uri="{FF2B5EF4-FFF2-40B4-BE49-F238E27FC236}">
                  <a16:creationId xmlns:a16="http://schemas.microsoft.com/office/drawing/2014/main" id="{DBB9E520-4BC1-42FE-977F-EC8BEAA3066F}"/>
                </a:ext>
              </a:extLst>
            </p:cNvPr>
            <p:cNvSpPr txBox="1"/>
            <p:nvPr/>
          </p:nvSpPr>
          <p:spPr>
            <a:xfrm>
              <a:off x="8656895" y="1429232"/>
              <a:ext cx="429566" cy="167651"/>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999">
                  <a:solidFill>
                    <a:srgbClr val="2E2E38"/>
                  </a:solidFill>
                  <a:latin typeface="EYInterstate Light"/>
                </a:rPr>
                <a:t>5475</a:t>
              </a:r>
            </a:p>
          </p:txBody>
        </p:sp>
        <p:sp>
          <p:nvSpPr>
            <p:cNvPr id="12" name="TextBox 11">
              <a:extLst>
                <a:ext uri="{FF2B5EF4-FFF2-40B4-BE49-F238E27FC236}">
                  <a16:creationId xmlns:a16="http://schemas.microsoft.com/office/drawing/2014/main" id="{A898076D-0ADE-45E5-A0B3-3A754C3A5AB0}"/>
                </a:ext>
              </a:extLst>
            </p:cNvPr>
            <p:cNvSpPr txBox="1"/>
            <p:nvPr/>
          </p:nvSpPr>
          <p:spPr>
            <a:xfrm>
              <a:off x="8663242" y="1629821"/>
              <a:ext cx="408390" cy="167651"/>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999">
                  <a:solidFill>
                    <a:srgbClr val="2E2E38"/>
                  </a:solidFill>
                  <a:latin typeface="EYInterstate Light"/>
                </a:rPr>
                <a:t>Otro</a:t>
              </a:r>
            </a:p>
          </p:txBody>
        </p:sp>
        <p:sp>
          <p:nvSpPr>
            <p:cNvPr id="11" name="TextBox 10">
              <a:extLst>
                <a:ext uri="{FF2B5EF4-FFF2-40B4-BE49-F238E27FC236}">
                  <a16:creationId xmlns:a16="http://schemas.microsoft.com/office/drawing/2014/main" id="{D7DC55F6-C6EE-4392-B5F0-E34AE42BBE7C}"/>
                </a:ext>
              </a:extLst>
            </p:cNvPr>
            <p:cNvSpPr txBox="1"/>
            <p:nvPr/>
          </p:nvSpPr>
          <p:spPr>
            <a:xfrm>
              <a:off x="8566519" y="2246888"/>
              <a:ext cx="701310" cy="298388"/>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999" dirty="0">
                  <a:solidFill>
                    <a:srgbClr val="FFFFFF"/>
                  </a:solidFill>
                  <a:latin typeface="EYInterstate Light"/>
                </a:rPr>
                <a:t>Asignado por el algoritmo</a:t>
              </a:r>
            </a:p>
          </p:txBody>
        </p:sp>
        <p:sp>
          <p:nvSpPr>
            <p:cNvPr id="5" name="TextBox 4">
              <a:extLst>
                <a:ext uri="{FF2B5EF4-FFF2-40B4-BE49-F238E27FC236}">
                  <a16:creationId xmlns:a16="http://schemas.microsoft.com/office/drawing/2014/main" id="{C3B992A3-D842-434E-8238-742B7AADFBD3}"/>
                </a:ext>
              </a:extLst>
            </p:cNvPr>
            <p:cNvSpPr txBox="1"/>
            <p:nvPr/>
          </p:nvSpPr>
          <p:spPr>
            <a:xfrm>
              <a:off x="8192509" y="3070009"/>
              <a:ext cx="1328608" cy="141558"/>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pPr>
              <a:r>
                <a:rPr lang="x-none" sz="800">
                  <a:solidFill>
                    <a:srgbClr val="2E2E38"/>
                  </a:solidFill>
                  <a:latin typeface="EYInterstate Light"/>
                </a:rPr>
                <a:t>¿Asignado por el algoritmo?</a:t>
              </a:r>
            </a:p>
          </p:txBody>
        </p:sp>
        <p:sp>
          <p:nvSpPr>
            <p:cNvPr id="184" name="Callout_63804749004580674727">
              <a:extLst>
                <a:ext uri="{FF2B5EF4-FFF2-40B4-BE49-F238E27FC236}">
                  <a16:creationId xmlns:a16="http://schemas.microsoft.com/office/drawing/2014/main" id="{DB7695E2-9370-450E-A596-283C968E22E7}"/>
                </a:ext>
              </a:extLst>
            </p:cNvPr>
            <p:cNvSpPr/>
            <p:nvPr>
              <p:custDataLst>
                <p:tags r:id="rId3"/>
              </p:custDataLst>
            </p:nvPr>
          </p:nvSpPr>
          <p:spPr>
            <a:xfrm>
              <a:off x="6049007" y="1477394"/>
              <a:ext cx="1542434" cy="1124951"/>
            </a:xfrm>
            <a:prstGeom prst="wedgeRectCallout">
              <a:avLst>
                <a:gd name="adj1" fmla="val 59398"/>
                <a:gd name="adj2" fmla="val -1060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5981" tIns="35981" rIns="35981" bIns="35981" rtlCol="0" anchor="ctr" anchorCtr="0">
              <a:noAutofit/>
            </a:bodyPr>
            <a:lstStyle/>
            <a:p>
              <a:pPr algn="ctr" defTabSz="913943"/>
              <a:r>
                <a:rPr lang="x-none" sz="800" i="1">
                  <a:solidFill>
                    <a:srgbClr val="2E2E38"/>
                  </a:solidFill>
                  <a:latin typeface="EYInterstate Light"/>
                  <a:cs typeface="Arial" panose="020B0604020202020204" pitchFamily="34" charset="0"/>
                </a:rPr>
                <a:t>Los estudiantes en </a:t>
              </a:r>
              <a:r>
                <a:rPr lang="x-none" sz="800" i="1">
                  <a:solidFill>
                    <a:srgbClr val="2E2E38"/>
                  </a:solidFill>
                  <a:cs typeface="Arial" panose="020B0604020202020204" pitchFamily="34" charset="0"/>
                </a:rPr>
                <a:t>“Otro” </a:t>
              </a:r>
              <a:r>
                <a:rPr lang="x-none" sz="800" i="1">
                  <a:solidFill>
                    <a:srgbClr val="2E2E38"/>
                  </a:solidFill>
                  <a:latin typeface="EYInterstate Light"/>
                  <a:cs typeface="Arial" panose="020B0604020202020204" pitchFamily="34" charset="0"/>
                </a:rPr>
                <a:t>no pasaron por el algoritmo, y son predominantemente estudiantes K0 y K1, o estudiantes que no han optado por una asignación administrativa</a:t>
              </a:r>
              <a:r>
                <a:rPr lang="en-US" sz="800" i="1">
                  <a:solidFill>
                    <a:srgbClr val="2E2E38"/>
                  </a:solidFill>
                  <a:latin typeface="EYInterstate Light"/>
                  <a:cs typeface="Arial" panose="020B0604020202020204" pitchFamily="34" charset="0"/>
                </a:rPr>
                <a:t>.</a:t>
              </a:r>
              <a:endParaRPr lang="x-none" sz="800" i="1">
                <a:solidFill>
                  <a:srgbClr val="2E2E38"/>
                </a:solidFill>
                <a:latin typeface="EYInterstate Light"/>
                <a:cs typeface="Arial" panose="020B0604020202020204" pitchFamily="34" charset="0"/>
              </a:endParaRPr>
            </a:p>
          </p:txBody>
        </p:sp>
        <p:cxnSp>
          <p:nvCxnSpPr>
            <p:cNvPr id="135" name="Straight Connector 134">
              <a:extLst>
                <a:ext uri="{FF2B5EF4-FFF2-40B4-BE49-F238E27FC236}">
                  <a16:creationId xmlns:a16="http://schemas.microsoft.com/office/drawing/2014/main" id="{DFA30957-5AC3-482F-AAFD-BFB91C1B495D}"/>
                </a:ext>
                <a:ext uri="{C183D7F6-B498-43B3-948B-1728B52AA6E4}">
                  <adec:decorative xmlns:adec="http://schemas.microsoft.com/office/drawing/2017/decorative" val="1"/>
                </a:ext>
              </a:extLst>
            </p:cNvPr>
            <p:cNvCxnSpPr/>
            <p:nvPr>
              <p:custDataLst>
                <p:tags r:id="rId4"/>
              </p:custDataLst>
            </p:nvPr>
          </p:nvCxnSpPr>
          <p:spPr bwMode="gray">
            <a:xfrm flipV="1">
              <a:off x="9253481" y="1620152"/>
              <a:ext cx="631496" cy="222134"/>
            </a:xfrm>
            <a:prstGeom prst="line">
              <a:avLst/>
            </a:prstGeom>
            <a:ln w="3175" cap="flat" cmpd="sng" algn="ctr">
              <a:solidFill>
                <a:srgbClr val="747480"/>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30FEEFF2-7F8A-4383-B92C-5E8F778F0D91}"/>
                </a:ext>
              </a:extLst>
            </p:cNvPr>
            <p:cNvSpPr txBox="1"/>
            <p:nvPr/>
          </p:nvSpPr>
          <p:spPr>
            <a:xfrm>
              <a:off x="10063958" y="1422694"/>
              <a:ext cx="837672" cy="167591"/>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999">
                  <a:solidFill>
                    <a:srgbClr val="2E2E38"/>
                  </a:solidFill>
                  <a:latin typeface="EYInterstate Light"/>
                </a:rPr>
                <a:t>4618</a:t>
              </a:r>
            </a:p>
          </p:txBody>
        </p:sp>
        <p:sp>
          <p:nvSpPr>
            <p:cNvPr id="16" name="TextBox 15">
              <a:extLst>
                <a:ext uri="{FF2B5EF4-FFF2-40B4-BE49-F238E27FC236}">
                  <a16:creationId xmlns:a16="http://schemas.microsoft.com/office/drawing/2014/main" id="{383E44E9-9D32-4A2F-85B8-01F44866FAE4}"/>
                </a:ext>
              </a:extLst>
            </p:cNvPr>
            <p:cNvSpPr txBox="1"/>
            <p:nvPr/>
          </p:nvSpPr>
          <p:spPr>
            <a:xfrm>
              <a:off x="9941277" y="1659257"/>
              <a:ext cx="701310" cy="102317"/>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500">
                  <a:solidFill>
                    <a:srgbClr val="FFFFFF"/>
                  </a:solidFill>
                  <a:latin typeface="EYInterstate Light"/>
                </a:rPr>
                <a:t>Fuera de las primeras 3</a:t>
              </a:r>
            </a:p>
          </p:txBody>
        </p:sp>
        <p:sp>
          <p:nvSpPr>
            <p:cNvPr id="15" name="TextBox 14">
              <a:extLst>
                <a:ext uri="{FF2B5EF4-FFF2-40B4-BE49-F238E27FC236}">
                  <a16:creationId xmlns:a16="http://schemas.microsoft.com/office/drawing/2014/main" id="{0BBBAC91-EB09-49C8-941D-BB43122B0898}"/>
                </a:ext>
              </a:extLst>
            </p:cNvPr>
            <p:cNvSpPr txBox="1"/>
            <p:nvPr/>
          </p:nvSpPr>
          <p:spPr>
            <a:xfrm>
              <a:off x="9945433" y="1835305"/>
              <a:ext cx="665609" cy="175413"/>
            </a:xfrm>
            <a:prstGeom prst="rect">
              <a:avLst/>
            </a:prstGeom>
            <a:noFill/>
          </p:spPr>
          <p:txBody>
            <a:bodyPr wrap="square" lIns="0" tIns="36557" rIns="0" bIns="0" rtlCol="0">
              <a:spAutoFit/>
            </a:bodyPr>
            <a:lstStyle/>
            <a:p>
              <a:pPr algn="ctr" defTabSz="913943">
                <a:buClr>
                  <a:srgbClr val="27ACAA"/>
                </a:buClr>
                <a:buSzPct val="70000"/>
              </a:pPr>
              <a:r>
                <a:rPr lang="x-none" sz="900">
                  <a:solidFill>
                    <a:srgbClr val="000000"/>
                  </a:solidFill>
                  <a:latin typeface="EYInterstate Light"/>
                </a:rPr>
                <a:t>Opción 2 o 3</a:t>
              </a:r>
            </a:p>
          </p:txBody>
        </p:sp>
        <p:sp>
          <p:nvSpPr>
            <p:cNvPr id="14" name="TextBox 13">
              <a:extLst>
                <a:ext uri="{FF2B5EF4-FFF2-40B4-BE49-F238E27FC236}">
                  <a16:creationId xmlns:a16="http://schemas.microsoft.com/office/drawing/2014/main" id="{F38F574B-9D6B-425D-9821-2E9C3F5540C4}"/>
                </a:ext>
              </a:extLst>
            </p:cNvPr>
            <p:cNvSpPr txBox="1"/>
            <p:nvPr/>
          </p:nvSpPr>
          <p:spPr>
            <a:xfrm>
              <a:off x="10033491" y="2315118"/>
              <a:ext cx="701310" cy="167651"/>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999">
                  <a:solidFill>
                    <a:srgbClr val="2E2E38"/>
                  </a:solidFill>
                  <a:latin typeface="EYInterstate Light"/>
                </a:rPr>
                <a:t>Opción 1</a:t>
              </a:r>
            </a:p>
          </p:txBody>
        </p:sp>
        <p:sp>
          <p:nvSpPr>
            <p:cNvPr id="10" name="TextBox 9">
              <a:extLst>
                <a:ext uri="{FF2B5EF4-FFF2-40B4-BE49-F238E27FC236}">
                  <a16:creationId xmlns:a16="http://schemas.microsoft.com/office/drawing/2014/main" id="{2454314D-76D9-4F2E-9432-E9DDD83AAA8D}"/>
                </a:ext>
              </a:extLst>
            </p:cNvPr>
            <p:cNvSpPr txBox="1"/>
            <p:nvPr/>
          </p:nvSpPr>
          <p:spPr>
            <a:xfrm>
              <a:off x="9533953" y="3070008"/>
              <a:ext cx="1650958" cy="141558"/>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pPr>
              <a:r>
                <a:rPr lang="x-none" sz="800">
                  <a:solidFill>
                    <a:srgbClr val="2E2E38"/>
                  </a:solidFill>
                  <a:latin typeface="EYInterstate Light"/>
                </a:rPr>
                <a:t>Asignación de escuela por</a:t>
              </a:r>
              <a:r>
                <a:rPr lang="en-US" sz="800">
                  <a:solidFill>
                    <a:srgbClr val="2E2E38"/>
                  </a:solidFill>
                  <a:latin typeface="EYInterstate Light"/>
                </a:rPr>
                <a:t> </a:t>
              </a:r>
              <a:r>
                <a:rPr lang="x-none" sz="800">
                  <a:solidFill>
                    <a:srgbClr val="2E2E38"/>
                  </a:solidFill>
                  <a:latin typeface="EYInterstate Light"/>
                </a:rPr>
                <a:t>rango</a:t>
              </a:r>
            </a:p>
          </p:txBody>
        </p:sp>
      </p:grpSp>
      <p:sp>
        <p:nvSpPr>
          <p:cNvPr id="46" name="Arrow: Left-Right 45">
            <a:extLst>
              <a:ext uri="{FF2B5EF4-FFF2-40B4-BE49-F238E27FC236}">
                <a16:creationId xmlns:a16="http://schemas.microsoft.com/office/drawing/2014/main" id="{B3B9768C-FFA9-4113-911F-BD069B5F3551}"/>
              </a:ext>
            </a:extLst>
          </p:cNvPr>
          <p:cNvSpPr/>
          <p:nvPr/>
        </p:nvSpPr>
        <p:spPr>
          <a:xfrm>
            <a:off x="7366469" y="3465496"/>
            <a:ext cx="3475310" cy="44109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Distancia promedio del estudiante desde la asignación (K-12) </a:t>
            </a:r>
            <a:r>
              <a:rPr lang="x-none" sz="1199" i="1">
                <a:solidFill>
                  <a:srgbClr val="2E2E38"/>
                </a:solidFill>
                <a:latin typeface="EYInterstate Light"/>
              </a:rPr>
              <a:t>Año escolar 2021-2022</a:t>
            </a:r>
          </a:p>
        </p:txBody>
      </p:sp>
      <p:cxnSp>
        <p:nvCxnSpPr>
          <p:cNvPr id="47" name="Straight Connector 46">
            <a:extLst>
              <a:ext uri="{FF2B5EF4-FFF2-40B4-BE49-F238E27FC236}">
                <a16:creationId xmlns:a16="http://schemas.microsoft.com/office/drawing/2014/main" id="{40E34C39-F28A-461E-B924-10AB1FC6AAB9}"/>
              </a:ext>
              <a:ext uri="{C183D7F6-B498-43B3-948B-1728B52AA6E4}">
                <adec:decorative xmlns:adec="http://schemas.microsoft.com/office/drawing/2017/decorative" val="1"/>
              </a:ext>
            </a:extLst>
          </p:cNvPr>
          <p:cNvCxnSpPr>
            <a:stCxn id="46" idx="4"/>
            <a:endCxn id="46" idx="6"/>
          </p:cNvCxnSpPr>
          <p:nvPr/>
        </p:nvCxnSpPr>
        <p:spPr>
          <a:xfrm>
            <a:off x="7366469" y="3906589"/>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17A89795-08A1-4A82-B727-623482E7EC11}"/>
              </a:ext>
            </a:extLst>
          </p:cNvPr>
          <p:cNvSpPr txBox="1">
            <a:spLocks/>
          </p:cNvSpPr>
          <p:nvPr/>
        </p:nvSpPr>
        <p:spPr>
          <a:xfrm>
            <a:off x="6444346" y="3979576"/>
            <a:ext cx="5286142" cy="40618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913943">
              <a:buClrTx/>
              <a:buSzPct val="75000"/>
              <a:buNone/>
            </a:pPr>
            <a:r>
              <a:rPr lang="x-none" sz="1099">
                <a:solidFill>
                  <a:srgbClr val="2E2E38"/>
                </a:solidFill>
              </a:rPr>
              <a:t>Los estudiantes de BPS viajan un promedio de 2,4 km a la escuela; sin embargo, </a:t>
            </a:r>
            <a:br>
              <a:rPr lang="en-US" sz="1099">
                <a:solidFill>
                  <a:srgbClr val="2E2E38"/>
                </a:solidFill>
              </a:rPr>
            </a:br>
            <a:r>
              <a:rPr lang="x-none" sz="1099">
                <a:solidFill>
                  <a:srgbClr val="2E2E38"/>
                </a:solidFill>
              </a:rPr>
              <a:t>la distancia varía significativamente según la edad y cualquier servicio especializado que reciba el estudiante</a:t>
            </a:r>
            <a:r>
              <a:rPr lang="en-US" sz="1099">
                <a:solidFill>
                  <a:srgbClr val="2E2E38"/>
                </a:solidFill>
              </a:rPr>
              <a:t>.</a:t>
            </a:r>
            <a:endParaRPr lang="x-none" sz="1099">
              <a:solidFill>
                <a:srgbClr val="2E2E38"/>
              </a:solidFill>
            </a:endParaRPr>
          </a:p>
        </p:txBody>
      </p:sp>
      <p:sp>
        <p:nvSpPr>
          <p:cNvPr id="37" name="Callout_63804749004580674727">
            <a:extLst>
              <a:ext uri="{FF2B5EF4-FFF2-40B4-BE49-F238E27FC236}">
                <a16:creationId xmlns:a16="http://schemas.microsoft.com/office/drawing/2014/main" id="{52603487-2023-4458-9F7C-08EB4D108D28}"/>
              </a:ext>
            </a:extLst>
          </p:cNvPr>
          <p:cNvSpPr/>
          <p:nvPr>
            <p:custDataLst>
              <p:tags r:id="rId1"/>
            </p:custDataLst>
          </p:nvPr>
        </p:nvSpPr>
        <p:spPr>
          <a:xfrm>
            <a:off x="6012248" y="4597107"/>
            <a:ext cx="1822002" cy="406188"/>
          </a:xfrm>
          <a:prstGeom prst="wedgeRectCallout">
            <a:avLst>
              <a:gd name="adj1" fmla="val 59398"/>
              <a:gd name="adj2" fmla="val -10600"/>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5981" tIns="35981" rIns="35981" bIns="35981" rtlCol="0" anchor="ctr" anchorCtr="0">
            <a:noAutofit/>
          </a:bodyPr>
          <a:lstStyle/>
          <a:p>
            <a:pPr algn="ctr" defTabSz="913943"/>
            <a:r>
              <a:rPr lang="x-none" sz="800" i="1">
                <a:solidFill>
                  <a:srgbClr val="2E2E38"/>
                </a:solidFill>
                <a:latin typeface="EYInterstate Light"/>
                <a:cs typeface="Arial" panose="020B0604020202020204" pitchFamily="34" charset="0"/>
              </a:rPr>
              <a:t>Consulte el apéndice para obtener detalles sobre las escuelas tradicionales y las especializadas</a:t>
            </a:r>
            <a:r>
              <a:rPr lang="en-US" sz="800" i="1">
                <a:solidFill>
                  <a:srgbClr val="2E2E38"/>
                </a:solidFill>
                <a:latin typeface="EYInterstate Light"/>
                <a:cs typeface="Arial" panose="020B0604020202020204" pitchFamily="34" charset="0"/>
              </a:rPr>
              <a:t>.</a:t>
            </a:r>
            <a:endParaRPr lang="x-none" sz="800" i="1">
              <a:solidFill>
                <a:srgbClr val="2E2E38"/>
              </a:solidFill>
              <a:latin typeface="EYInterstate Light"/>
              <a:cs typeface="Arial" panose="020B0604020202020204" pitchFamily="34" charset="0"/>
            </a:endParaRPr>
          </a:p>
        </p:txBody>
      </p:sp>
      <p:pic>
        <p:nvPicPr>
          <p:cNvPr id="39" name="Graphic 38">
            <a:extLst>
              <a:ext uri="{FF2B5EF4-FFF2-40B4-BE49-F238E27FC236}">
                <a16:creationId xmlns:a16="http://schemas.microsoft.com/office/drawing/2014/main" id="{86885BC7-9611-438D-B9E2-77EFDA88005F}"/>
              </a:ext>
              <a:ext uri="{C183D7F6-B498-43B3-948B-1728B52AA6E4}">
                <adec:decorative xmlns:adec="http://schemas.microsoft.com/office/drawing/2017/decorative" val="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566517" y="4430506"/>
            <a:ext cx="701310" cy="701310"/>
          </a:xfrm>
          <a:prstGeom prst="rect">
            <a:avLst/>
          </a:prstGeom>
        </p:spPr>
      </p:pic>
      <p:pic>
        <p:nvPicPr>
          <p:cNvPr id="38" name="Graphic 37">
            <a:extLst>
              <a:ext uri="{FF2B5EF4-FFF2-40B4-BE49-F238E27FC236}">
                <a16:creationId xmlns:a16="http://schemas.microsoft.com/office/drawing/2014/main" id="{7117694B-3ECB-4D6C-A932-FE3732E8E2C2}"/>
              </a:ext>
              <a:ext uri="{C183D7F6-B498-43B3-948B-1728B52AA6E4}">
                <adec:decorative xmlns:adec="http://schemas.microsoft.com/office/drawing/2017/decorative" val="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201906" y="4419399"/>
            <a:ext cx="699724" cy="699724"/>
          </a:xfrm>
          <a:prstGeom prst="rect">
            <a:avLst/>
          </a:prstGeom>
        </p:spPr>
      </p:pic>
      <p:graphicFrame>
        <p:nvGraphicFramePr>
          <p:cNvPr id="48" name="Table 63806807578836670910">
            <a:extLst>
              <a:ext uri="{FF2B5EF4-FFF2-40B4-BE49-F238E27FC236}">
                <a16:creationId xmlns:a16="http://schemas.microsoft.com/office/drawing/2014/main" id="{391D3D79-0395-49AA-99DC-59B92920479E}"/>
              </a:ext>
            </a:extLst>
          </p:cNvPr>
          <p:cNvGraphicFramePr>
            <a:graphicFrameLocks noGrp="1"/>
          </p:cNvGraphicFramePr>
          <p:nvPr/>
        </p:nvGraphicFramePr>
        <p:xfrm>
          <a:off x="6420876" y="5136577"/>
          <a:ext cx="5025159" cy="1022620"/>
        </p:xfrm>
        <a:graphic>
          <a:graphicData uri="http://schemas.openxmlformats.org/drawingml/2006/table">
            <a:tbl>
              <a:tblPr firstRow="1" bandRow="1">
                <a:tableStyleId>{5C22544A-7EE6-4342-B048-85BDC9FD1C3A}</a:tableStyleId>
              </a:tblPr>
              <a:tblGrid>
                <a:gridCol w="1675053">
                  <a:extLst>
                    <a:ext uri="{9D8B030D-6E8A-4147-A177-3AD203B41FA5}">
                      <a16:colId xmlns:a16="http://schemas.microsoft.com/office/drawing/2014/main" val="1770115162"/>
                    </a:ext>
                  </a:extLst>
                </a:gridCol>
                <a:gridCol w="1675053">
                  <a:extLst>
                    <a:ext uri="{9D8B030D-6E8A-4147-A177-3AD203B41FA5}">
                      <a16:colId xmlns:a16="http://schemas.microsoft.com/office/drawing/2014/main" val="1000314679"/>
                    </a:ext>
                  </a:extLst>
                </a:gridCol>
                <a:gridCol w="1675053">
                  <a:extLst>
                    <a:ext uri="{9D8B030D-6E8A-4147-A177-3AD203B41FA5}">
                      <a16:colId xmlns:a16="http://schemas.microsoft.com/office/drawing/2014/main" val="587981265"/>
                    </a:ext>
                  </a:extLst>
                </a:gridCol>
              </a:tblGrid>
              <a:tr h="248798">
                <a:tc>
                  <a:txBody>
                    <a:bodyPr/>
                    <a:lstStyle/>
                    <a:p>
                      <a:pPr marL="0" indent="-126000" algn="ctr">
                        <a:buClr>
                          <a:srgbClr val="1A9AFA"/>
                        </a:buClr>
                        <a:buSzPct val="75000"/>
                        <a:buFontTx/>
                        <a:buNone/>
                      </a:pPr>
                      <a:r>
                        <a:rPr lang="x-none" sz="1100" b="0">
                          <a:solidFill>
                            <a:srgbClr val="2E2E38"/>
                          </a:solidFill>
                          <a:latin typeface="+mj-lt"/>
                        </a:rPr>
                        <a:t>Tipo de escuela</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Promedio de la escuela primaria</a:t>
                      </a:r>
                      <a:r>
                        <a:rPr lang="x-none" sz="1100" b="0" baseline="30000">
                          <a:solidFill>
                            <a:srgbClr val="2E2E38"/>
                          </a:solidFill>
                          <a:latin typeface="+mj-lt"/>
                        </a:rPr>
                        <a:t>3</a:t>
                      </a:r>
                      <a:endParaRPr lang="en-US" sz="1100" b="0">
                        <a:solidFill>
                          <a:srgbClr val="2E2E38"/>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Promedio fuera de la escuela primaria</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343670">
                <a:tc>
                  <a:txBody>
                    <a:bodyPr/>
                    <a:lstStyle/>
                    <a:p>
                      <a:pPr marL="0" indent="-126000" algn="l">
                        <a:buClr>
                          <a:srgbClr val="1A9AFA"/>
                        </a:buClr>
                        <a:buSzPct val="75000"/>
                        <a:buFontTx/>
                        <a:buNone/>
                      </a:pPr>
                      <a:r>
                        <a:rPr lang="x-none" sz="1100" b="0">
                          <a:solidFill>
                            <a:schemeClr val="bg1"/>
                          </a:solidFill>
                          <a:latin typeface="+mj-lt"/>
                        </a:rPr>
                        <a:t>Tradicional</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rgbClr val="2E2E38"/>
                          </a:solidFill>
                          <a:latin typeface="+mj-lt"/>
                        </a:rPr>
                        <a:t>Cerca de 1,7 km</a:t>
                      </a:r>
                      <a:endParaRPr lang="en-US" sz="1100" b="0">
                        <a:solidFill>
                          <a:srgbClr val="1A9AFA"/>
                        </a:solidFill>
                        <a:latin typeface="+mj-lt"/>
                      </a:endParaRP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Cerca de 2,5 km</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75429890"/>
                  </a:ext>
                </a:extLst>
              </a:tr>
              <a:tr h="343670">
                <a:tc>
                  <a:txBody>
                    <a:bodyPr/>
                    <a:lstStyle/>
                    <a:p>
                      <a:pPr marL="0" indent="-126000" algn="l">
                        <a:buClr>
                          <a:srgbClr val="1A9AFA"/>
                        </a:buClr>
                        <a:buSzPct val="75000"/>
                        <a:buFontTx/>
                        <a:buNone/>
                      </a:pPr>
                      <a:r>
                        <a:rPr lang="x-none" sz="1100" b="0">
                          <a:solidFill>
                            <a:schemeClr val="bg1"/>
                          </a:solidFill>
                          <a:latin typeface="+mj-lt"/>
                        </a:rPr>
                        <a:t>Especializado</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100" b="0">
                          <a:solidFill>
                            <a:schemeClr val="bg1"/>
                          </a:solidFill>
                          <a:latin typeface="+mj-lt"/>
                        </a:rPr>
                        <a:t>Cerca de 4,6 km</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Clr>
                          <a:srgbClr val="1A9AFA"/>
                        </a:buClr>
                        <a:buSzPct val="75000"/>
                        <a:buFont typeface="Wingdings 3" panose="05040102010807070707" pitchFamily="18" charset="2"/>
                        <a:buNone/>
                      </a:pPr>
                      <a:r>
                        <a:rPr lang="x-none" sz="1100" b="0">
                          <a:solidFill>
                            <a:srgbClr val="2E2E38"/>
                          </a:solidFill>
                          <a:latin typeface="+mj-lt"/>
                        </a:rPr>
                        <a:t>Cerca de 4,5 km</a:t>
                      </a:r>
                    </a:p>
                  </a:txBody>
                  <a:tcPr marL="71972" marR="71972"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51924294"/>
                  </a:ext>
                </a:extLst>
              </a:tr>
            </a:tbl>
          </a:graphicData>
        </a:graphic>
      </p:graphicFrame>
      <p:sp>
        <p:nvSpPr>
          <p:cNvPr id="125" name="footnote_6380420316088055392" descr="Nota al pie">
            <a:extLst>
              <a:ext uri="{FF2B5EF4-FFF2-40B4-BE49-F238E27FC236}">
                <a16:creationId xmlns:a16="http://schemas.microsoft.com/office/drawing/2014/main" id="{E897B77B-7263-45C3-A0F4-B0D073E66ABE}"/>
              </a:ext>
            </a:extLst>
          </p:cNvPr>
          <p:cNvSpPr txBox="1"/>
          <p:nvPr/>
        </p:nvSpPr>
        <p:spPr>
          <a:xfrm>
            <a:off x="284026" y="6068706"/>
            <a:ext cx="8554862" cy="365570"/>
          </a:xfrm>
          <a:prstGeom prst="rect">
            <a:avLst/>
          </a:prstGeom>
          <a:noFill/>
        </p:spPr>
        <p:txBody>
          <a:bodyPr vert="horz" wrap="square" lIns="0" tIns="0" rIns="0" bIns="0" numCol="1" rtlCol="0" anchor="b" anchorCtr="0">
            <a:noAutofit/>
          </a:bodyPr>
          <a:lstStyle/>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El algoritmo a menudo se ejecuta muchas veces en un proceso iterativo</a:t>
            </a:r>
            <a:r>
              <a:rPr lang="en-US" sz="800" dirty="0">
                <a:solidFill>
                  <a:srgbClr val="2E2E38"/>
                </a:solidFill>
                <a:latin typeface="EYInterstate Light"/>
                <a:cs typeface="Arial" panose="020B0604020202020204" pitchFamily="34" charset="0"/>
              </a:rPr>
              <a:t>.</a:t>
            </a:r>
            <a:endParaRPr lang="x-none" sz="800" dirty="0">
              <a:solidFill>
                <a:srgbClr val="2E2E38"/>
              </a:solidFill>
              <a:latin typeface="EYInterstate Light"/>
              <a:cs typeface="Arial" panose="020B0604020202020204" pitchFamily="34" charset="0"/>
            </a:endParaRPr>
          </a:p>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Consulte el </a:t>
            </a:r>
            <a:r>
              <a:rPr lang="x-none" sz="800" dirty="0">
                <a:solidFill>
                  <a:srgbClr val="2E2E38"/>
                </a:solidFill>
                <a:latin typeface="EYInterstate Light"/>
                <a:cs typeface="Arial" panose="020B0604020202020204" pitchFamily="34" charset="0"/>
                <a:hlinkClick r:id="rId12" action="ppaction://hlinksldjump"/>
              </a:rPr>
              <a:t>apéndice </a:t>
            </a:r>
            <a:r>
              <a:rPr lang="x-none" sz="800" dirty="0">
                <a:solidFill>
                  <a:srgbClr val="2E2E38"/>
                </a:solidFill>
                <a:latin typeface="EYInterstate Light"/>
                <a:cs typeface="Arial" panose="020B0604020202020204" pitchFamily="34" charset="0"/>
              </a:rPr>
              <a:t>para ver el enfoque de los datos</a:t>
            </a:r>
            <a:r>
              <a:rPr lang="en-US" sz="800" dirty="0">
                <a:solidFill>
                  <a:srgbClr val="2E2E38"/>
                </a:solidFill>
                <a:latin typeface="EYInterstate Light"/>
                <a:cs typeface="Arial" panose="020B0604020202020204" pitchFamily="34" charset="0"/>
              </a:rPr>
              <a:t>.</a:t>
            </a:r>
            <a:endParaRPr lang="x-none" sz="800" dirty="0">
              <a:solidFill>
                <a:srgbClr val="2E2E38"/>
              </a:solidFill>
              <a:latin typeface="EYInterstate Light"/>
              <a:cs typeface="Arial" panose="020B0604020202020204" pitchFamily="34" charset="0"/>
            </a:endParaRPr>
          </a:p>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Las escuelas primarias incluyen todas las escuelas limitadas a los grados inferiores al 7.° (p. ej., K-3, K-5 y K-6, pero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no una escuela K-8); la escuela primaria de especialidad solo incluye el campus de McKinley correspondiente</a:t>
            </a:r>
            <a:r>
              <a:rPr lang="en-US" sz="800" dirty="0">
                <a:solidFill>
                  <a:srgbClr val="2E2E38"/>
                </a:solidFill>
                <a:latin typeface="EYInterstate Light"/>
                <a:cs typeface="Arial" panose="020B0604020202020204" pitchFamily="34" charset="0"/>
              </a:rPr>
              <a:t>.</a:t>
            </a:r>
            <a:endParaRPr lang="x-none" sz="800" dirty="0">
              <a:solidFill>
                <a:srgbClr val="2E2E38"/>
              </a:solidFill>
              <a:latin typeface="EYInterstate Light"/>
              <a:cs typeface="Arial" panose="020B0604020202020204" pitchFamily="34" charset="0"/>
            </a:endParaRPr>
          </a:p>
        </p:txBody>
      </p:sp>
      <p:sp>
        <p:nvSpPr>
          <p:cNvPr id="124" name="source_6380420058075255931" descr="Fuente">
            <a:extLst>
              <a:ext uri="{FF2B5EF4-FFF2-40B4-BE49-F238E27FC236}">
                <a16:creationId xmlns:a16="http://schemas.microsoft.com/office/drawing/2014/main" id="{DD64D17C-CF03-457A-9EF5-8DBD46B20E29}"/>
              </a:ext>
            </a:extLst>
          </p:cNvPr>
          <p:cNvSpPr txBox="1"/>
          <p:nvPr/>
        </p:nvSpPr>
        <p:spPr>
          <a:xfrm>
            <a:off x="284027" y="6620855"/>
            <a:ext cx="3472911" cy="209179"/>
          </a:xfrm>
          <a:prstGeom prst="rect">
            <a:avLst/>
          </a:prstGeom>
          <a:noFill/>
        </p:spPr>
        <p:txBody>
          <a:bodyPr vert="horz" wrap="square" lIns="0" tIns="0" rIns="0" bIns="0" rtlCol="0">
            <a:spAutoFit/>
          </a:bodyPr>
          <a:lstStyle/>
          <a:p>
            <a:pPr defTabSz="913943">
              <a:lnSpc>
                <a:spcPct val="85000"/>
              </a:lnSpc>
              <a:spcAft>
                <a:spcPts val="600"/>
              </a:spcAft>
              <a:buSzPct val="75000"/>
            </a:pPr>
            <a:r>
              <a:rPr lang="x-none" sz="800" dirty="0">
                <a:solidFill>
                  <a:srgbClr val="2E2E38"/>
                </a:solidFill>
                <a:latin typeface="EYInterstate Light"/>
                <a:cs typeface="Arial" panose="020B0604020202020204" pitchFamily="34" charset="0"/>
              </a:rPr>
              <a:t>Fuente: </a:t>
            </a:r>
            <a:r>
              <a:rPr lang="en-US" sz="800" dirty="0">
                <a:solidFill>
                  <a:srgbClr val="2E2E38"/>
                </a:solidFill>
                <a:latin typeface="EYInterstate Light"/>
                <a:cs typeface="Arial" panose="020B0604020202020204" pitchFamily="34" charset="0"/>
              </a:rPr>
              <a:t>p</a:t>
            </a:r>
            <a:r>
              <a:rPr lang="x-none" sz="800" dirty="0">
                <a:solidFill>
                  <a:srgbClr val="2E2E38"/>
                </a:solidFill>
                <a:latin typeface="EYInterstate Light"/>
                <a:cs typeface="Arial" panose="020B0604020202020204" pitchFamily="34" charset="0"/>
              </a:rPr>
              <a:t>olíticas de BPS y DESE; archivos de asignación de estudiantes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de BPS; entrevistas de EY, DESE, BPS y entrevistas escolares</a:t>
            </a:r>
          </a:p>
        </p:txBody>
      </p:sp>
      <p:sp>
        <p:nvSpPr>
          <p:cNvPr id="41" name="TextBox 40">
            <a:extLst>
              <a:ext uri="{FF2B5EF4-FFF2-40B4-BE49-F238E27FC236}">
                <a16:creationId xmlns:a16="http://schemas.microsoft.com/office/drawing/2014/main" id="{985454B5-2DE3-46DD-BA69-A728B202F91C}"/>
              </a:ext>
            </a:extLst>
          </p:cNvPr>
          <p:cNvSpPr txBox="1"/>
          <p:nvPr/>
        </p:nvSpPr>
        <p:spPr>
          <a:xfrm>
            <a:off x="3781079" y="6427091"/>
            <a:ext cx="5184423"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pPr>
            <a:r>
              <a:rPr lang="x-none" sz="999" i="1">
                <a:solidFill>
                  <a:srgbClr val="2E2E38"/>
                </a:solidFill>
                <a:latin typeface="EYInterstate Ligh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999" i="1" err="1">
                <a:solidFill>
                  <a:srgbClr val="2E2E38"/>
                </a:solidFill>
                <a:latin typeface="EYInterstate Light"/>
                <a:ea typeface="Calibri" panose="020F0502020204030204" pitchFamily="34" charset="0"/>
              </a:rPr>
              <a:t>limitaciones</a:t>
            </a:r>
            <a:r>
              <a:rPr lang="en-US" sz="999" i="1">
                <a:solidFill>
                  <a:srgbClr val="2E2E38"/>
                </a:solidFill>
                <a:latin typeface="EYInterstate Light"/>
                <a:ea typeface="Calibri" panose="020F0502020204030204" pitchFamily="34" charset="0"/>
              </a:rPr>
              <a:t> y </a:t>
            </a:r>
            <a:r>
              <a:rPr lang="en-US" sz="999" i="1" err="1">
                <a:solidFill>
                  <a:srgbClr val="2E2E38"/>
                </a:solidFill>
                <a:latin typeface="EYInterstate Light"/>
                <a:ea typeface="Calibri" panose="020F0502020204030204" pitchFamily="34" charset="0"/>
              </a:rPr>
              <a:t>restricciones</a:t>
            </a:r>
            <a:r>
              <a:rPr lang="x-none" sz="999" i="1">
                <a:solidFill>
                  <a:srgbClr val="2E2E38"/>
                </a:solidFill>
                <a:latin typeface="EYInterstate Light"/>
                <a:ea typeface="Calibri" panose="020F0502020204030204" pitchFamily="34" charset="0"/>
              </a:rPr>
              <a:t> en la página 2</a:t>
            </a:r>
            <a:r>
              <a:rPr lang="en-US" sz="999" i="1">
                <a:solidFill>
                  <a:srgbClr val="2E2E38"/>
                </a:solidFill>
                <a:latin typeface="EYInterstate Light"/>
                <a:ea typeface="Calibri" panose="020F0502020204030204" pitchFamily="34" charset="0"/>
              </a:rPr>
              <a:t>.</a:t>
            </a:r>
            <a:endParaRPr lang="en-IN" sz="999">
              <a:solidFill>
                <a:srgbClr val="2E2E38"/>
              </a:solidFill>
              <a:latin typeface="EYInterstate Ligh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59</a:t>
            </a:fld>
            <a:endParaRPr lang="en-GB">
              <a:solidFill>
                <a:srgbClr val="2E2E38"/>
              </a:solidFill>
            </a:endParaRPr>
          </a:p>
        </p:txBody>
      </p:sp>
    </p:spTree>
    <p:extLst>
      <p:ext uri="{BB962C8B-B14F-4D97-AF65-F5344CB8AC3E}">
        <p14:creationId xmlns:p14="http://schemas.microsoft.com/office/powerpoint/2010/main" val="23337522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B2245B-5C9D-404F-9D96-25B3898EDCB6}"/>
              </a:ext>
            </a:extLst>
          </p:cNvPr>
          <p:cNvSpPr>
            <a:spLocks noGrp="1"/>
          </p:cNvSpPr>
          <p:nvPr>
            <p:ph type="title"/>
          </p:nvPr>
        </p:nvSpPr>
        <p:spPr/>
        <p:txBody>
          <a:bodyPr vert="horz"/>
          <a:lstStyle/>
          <a:p>
            <a:r>
              <a:rPr lang="x-none"/>
              <a:t>Resumen ejecutivo (3/8)</a:t>
            </a:r>
            <a:endParaRPr lang="de-DE" sz="1600">
              <a:highlight>
                <a:srgbClr val="FFFF00"/>
              </a:highlight>
            </a:endParaRPr>
          </a:p>
        </p:txBody>
      </p:sp>
      <p:sp>
        <p:nvSpPr>
          <p:cNvPr id="111" name="Arrow: Left-Right 110">
            <a:extLst>
              <a:ext uri="{FF2B5EF4-FFF2-40B4-BE49-F238E27FC236}">
                <a16:creationId xmlns:a16="http://schemas.microsoft.com/office/drawing/2014/main" id="{761946FD-A48B-4812-866C-BED46DAC1FE6}"/>
              </a:ext>
            </a:extLst>
          </p:cNvPr>
          <p:cNvSpPr/>
          <p:nvPr/>
        </p:nvSpPr>
        <p:spPr>
          <a:xfrm>
            <a:off x="1155561" y="1420799"/>
            <a:ext cx="469258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algn="ctr"/>
            <a:r>
              <a:rPr lang="x-none" sz="1200" b="1">
                <a:solidFill>
                  <a:schemeClr val="bg1"/>
                </a:solidFill>
              </a:rPr>
              <a:t>Calificaciones compuestas del riesgo por dominio de datos</a:t>
            </a:r>
            <a:endParaRPr lang="en-US" sz="1200" b="1">
              <a:solidFill>
                <a:schemeClr val="bg1"/>
              </a:solidFill>
            </a:endParaRPr>
          </a:p>
        </p:txBody>
      </p:sp>
      <p:cxnSp>
        <p:nvCxnSpPr>
          <p:cNvPr id="112" name="Straight Connector 111">
            <a:extLst>
              <a:ext uri="{FF2B5EF4-FFF2-40B4-BE49-F238E27FC236}">
                <a16:creationId xmlns:a16="http://schemas.microsoft.com/office/drawing/2014/main" id="{B0903719-854E-4FA2-9323-2F1BF0CA1215}"/>
              </a:ext>
              <a:ext uri="{C183D7F6-B498-43B3-948B-1728B52AA6E4}">
                <adec:decorative xmlns:adec="http://schemas.microsoft.com/office/drawing/2017/decorative" val="1"/>
              </a:ext>
            </a:extLst>
          </p:cNvPr>
          <p:cNvCxnSpPr>
            <a:stCxn id="111" idx="4"/>
            <a:endCxn id="111" idx="6"/>
          </p:cNvCxnSpPr>
          <p:nvPr/>
        </p:nvCxnSpPr>
        <p:spPr>
          <a:xfrm>
            <a:off x="1155561" y="1678168"/>
            <a:ext cx="469258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5" name="Table 6380723481983799272">
            <a:extLst>
              <a:ext uri="{FF2B5EF4-FFF2-40B4-BE49-F238E27FC236}">
                <a16:creationId xmlns:a16="http://schemas.microsoft.com/office/drawing/2014/main" id="{555D3CB8-371B-48D6-8B94-B278D2245641}"/>
              </a:ext>
            </a:extLst>
          </p:cNvPr>
          <p:cNvGraphicFramePr>
            <a:graphicFrameLocks noGrp="1"/>
          </p:cNvGraphicFramePr>
          <p:nvPr>
            <p:custDataLst>
              <p:tags r:id="rId1"/>
            </p:custDataLst>
            <p:extLst>
              <p:ext uri="{D42A27DB-BD31-4B8C-83A1-F6EECF244321}">
                <p14:modId xmlns:p14="http://schemas.microsoft.com/office/powerpoint/2010/main" val="2623927937"/>
              </p:ext>
            </p:extLst>
          </p:nvPr>
        </p:nvGraphicFramePr>
        <p:xfrm>
          <a:off x="1079629" y="1796150"/>
          <a:ext cx="4834154" cy="3806199"/>
        </p:xfrm>
        <a:graphic>
          <a:graphicData uri="http://schemas.openxmlformats.org/drawingml/2006/table">
            <a:tbl>
              <a:tblPr firstRow="1" bandRow="1">
                <a:tableStyleId>{5C22544A-7EE6-4342-B048-85BDC9FD1C3A}</a:tableStyleId>
              </a:tblPr>
              <a:tblGrid>
                <a:gridCol w="1543565">
                  <a:extLst>
                    <a:ext uri="{9D8B030D-6E8A-4147-A177-3AD203B41FA5}">
                      <a16:colId xmlns:a16="http://schemas.microsoft.com/office/drawing/2014/main" val="1000314679"/>
                    </a:ext>
                  </a:extLst>
                </a:gridCol>
                <a:gridCol w="3290589">
                  <a:extLst>
                    <a:ext uri="{9D8B030D-6E8A-4147-A177-3AD203B41FA5}">
                      <a16:colId xmlns:a16="http://schemas.microsoft.com/office/drawing/2014/main" val="4193450703"/>
                    </a:ext>
                  </a:extLst>
                </a:gridCol>
              </a:tblGrid>
              <a:tr h="347753">
                <a:tc>
                  <a:txBody>
                    <a:bodyPr/>
                    <a:lstStyle/>
                    <a:p>
                      <a:pPr marL="0" indent="-126000" algn="ctr">
                        <a:buClr>
                          <a:srgbClr val="1A9AFA"/>
                        </a:buClr>
                        <a:buSzPct val="75000"/>
                        <a:buFontTx/>
                        <a:buNone/>
                      </a:pPr>
                      <a:r>
                        <a:rPr lang="x-none" sz="1100" b="0">
                          <a:solidFill>
                            <a:schemeClr val="tx1"/>
                          </a:solidFill>
                          <a:latin typeface="+mj-lt"/>
                        </a:rPr>
                        <a:t>Calificación compuesta del riesgo</a:t>
                      </a:r>
                    </a:p>
                  </a:txBody>
                  <a:tcPr marL="72009" marR="72009" marT="0" marB="0" anchor="ctr">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595959"/>
                    </a:solidFill>
                  </a:tcPr>
                </a:tc>
                <a:tc>
                  <a:txBody>
                    <a:bodyPr/>
                    <a:lstStyle/>
                    <a:p>
                      <a:pPr algn="ctr"/>
                      <a:r>
                        <a:rPr lang="x-none" sz="1100" b="0" kern="1200">
                          <a:solidFill>
                            <a:schemeClr val="tx1"/>
                          </a:solidFill>
                          <a:latin typeface="+mj-lt"/>
                          <a:ea typeface="+mn-ea"/>
                          <a:cs typeface="+mn-cs"/>
                        </a:rPr>
                        <a:t>Dominio de datos (puntuación compuesta </a:t>
                      </a:r>
                      <a:br>
                        <a:rPr lang="en-US" sz="1100" b="0" kern="1200">
                          <a:solidFill>
                            <a:schemeClr val="tx1"/>
                          </a:solidFill>
                          <a:latin typeface="+mj-lt"/>
                          <a:ea typeface="+mn-ea"/>
                          <a:cs typeface="+mn-cs"/>
                        </a:rPr>
                      </a:br>
                      <a:r>
                        <a:rPr lang="x-none" sz="1100" b="0" kern="1200">
                          <a:solidFill>
                            <a:schemeClr val="tx1"/>
                          </a:solidFill>
                          <a:latin typeface="+mj-lt"/>
                          <a:ea typeface="+mn-ea"/>
                          <a:cs typeface="+mn-cs"/>
                        </a:rPr>
                        <a:t>del riesgo)</a:t>
                      </a:r>
                      <a:r>
                        <a:rPr lang="x-none" sz="1100" b="0" kern="1200" baseline="30000">
                          <a:solidFill>
                            <a:schemeClr val="tx1"/>
                          </a:solidFill>
                          <a:latin typeface="+mj-lt"/>
                          <a:ea typeface="+mn-ea"/>
                          <a:cs typeface="+mn-cs"/>
                        </a:rPr>
                        <a:t>1</a:t>
                      </a:r>
                      <a:endParaRPr lang="de-DE" sz="1100" b="0" kern="1200">
                        <a:solidFill>
                          <a:schemeClr val="tx1"/>
                        </a:solidFill>
                        <a:latin typeface="+mj-lt"/>
                        <a:ea typeface="+mn-ea"/>
                        <a:cs typeface="+mn-cs"/>
                      </a:endParaRPr>
                    </a:p>
                  </a:txBody>
                  <a:tcPr anchor="ctr">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595959"/>
                    </a:solidFill>
                  </a:tcPr>
                </a:tc>
                <a:extLst>
                  <a:ext uri="{0D108BD9-81ED-4DB2-BD59-A6C34878D82A}">
                    <a16:rowId xmlns:a16="http://schemas.microsoft.com/office/drawing/2014/main" val="3414655119"/>
                  </a:ext>
                </a:extLst>
              </a:tr>
              <a:tr h="1126493">
                <a:tc>
                  <a:txBody>
                    <a:bodyPr/>
                    <a:lstStyle/>
                    <a:p>
                      <a:pPr marL="0" indent="-126000" algn="ctr">
                        <a:buClr>
                          <a:srgbClr val="1A9AFA"/>
                        </a:buClr>
                        <a:buSzPct val="75000"/>
                        <a:buFontTx/>
                        <a:buNone/>
                      </a:pPr>
                      <a:endParaRPr lang="en-US" sz="1350" b="0">
                        <a:solidFill>
                          <a:schemeClr val="bg1"/>
                        </a:solidFill>
                        <a:latin typeface="+mj-lt"/>
                      </a:endParaRPr>
                    </a:p>
                    <a:p>
                      <a:pPr marL="0" indent="-126000" algn="ctr">
                        <a:buClr>
                          <a:srgbClr val="1A9AFA"/>
                        </a:buClr>
                        <a:buSzPct val="75000"/>
                        <a:buFontTx/>
                        <a:buNone/>
                      </a:pPr>
                      <a:endParaRPr lang="en-US" sz="1350" b="0">
                        <a:solidFill>
                          <a:schemeClr val="bg1"/>
                        </a:solidFill>
                        <a:latin typeface="+mj-lt"/>
                      </a:endParaRPr>
                    </a:p>
                    <a:p>
                      <a:pPr marL="0" indent="-126000" algn="ctr">
                        <a:buClr>
                          <a:srgbClr val="1A9AFA"/>
                        </a:buClr>
                        <a:buSzPct val="75000"/>
                        <a:buFontTx/>
                        <a:buNone/>
                      </a:pPr>
                      <a:r>
                        <a:rPr lang="x-none" sz="1350" b="0">
                          <a:solidFill>
                            <a:schemeClr val="bg1"/>
                          </a:solidFill>
                          <a:latin typeface="+mj-lt"/>
                        </a:rPr>
                        <a:t>Mayor riesgo</a:t>
                      </a:r>
                    </a:p>
                  </a:txBody>
                  <a:tcPr marL="72009" marR="72009" marT="0" marB="0" anchor="b">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lvl="0" indent="-126000" algn="l" rtl="0" fontAlgn="t">
                        <a:lnSpc>
                          <a:spcPct val="100000"/>
                        </a:lnSpc>
                        <a:spcAft>
                          <a:spcPts val="200"/>
                        </a:spcAft>
                        <a:buClrTx/>
                        <a:buSzPct val="75000"/>
                        <a:buFont typeface="Wingdings 3" panose="05040102010807070707" pitchFamily="18" charset="2"/>
                        <a:buChar char=""/>
                      </a:pPr>
                      <a:r>
                        <a:rPr lang="x-none" sz="1350" u="none" strike="noStrike" kern="1200">
                          <a:solidFill>
                            <a:schemeClr val="bg1"/>
                          </a:solidFill>
                          <a:effectLst/>
                          <a:latin typeface="+mn-lt"/>
                          <a:ea typeface="+mn-ea"/>
                          <a:cs typeface="Arial" panose="020B0604020202020204" pitchFamily="34" charset="0"/>
                        </a:rPr>
                        <a:t>Egresos o bajas de los estudiantes (15)</a:t>
                      </a:r>
                    </a:p>
                    <a:p>
                      <a:pPr marL="126000" lvl="0" indent="-126000" algn="l" rtl="0" fontAlgn="t">
                        <a:lnSpc>
                          <a:spcPct val="100000"/>
                        </a:lnSpc>
                        <a:spcAft>
                          <a:spcPts val="200"/>
                        </a:spcAft>
                        <a:buClrTx/>
                        <a:buSzPct val="75000"/>
                        <a:buFont typeface="Wingdings 3" panose="05040102010807070707" pitchFamily="18" charset="2"/>
                        <a:buChar char=""/>
                      </a:pPr>
                      <a:r>
                        <a:rPr lang="en-IN" sz="1350" u="none" strike="noStrike" kern="1200" err="1">
                          <a:solidFill>
                            <a:schemeClr val="bg1"/>
                          </a:solidFill>
                          <a:effectLst/>
                          <a:latin typeface="+mn-lt"/>
                          <a:ea typeface="+mn-ea"/>
                          <a:cs typeface="Arial" panose="020B0604020202020204" pitchFamily="34" charset="0"/>
                        </a:rPr>
                        <a:t>Restricciones</a:t>
                      </a:r>
                      <a:r>
                        <a:rPr lang="x-none" sz="1350" u="none" strike="noStrike" kern="1200">
                          <a:solidFill>
                            <a:schemeClr val="bg1"/>
                          </a:solidFill>
                          <a:effectLst/>
                          <a:latin typeface="+mn-lt"/>
                          <a:ea typeface="+mn-ea"/>
                          <a:cs typeface="Arial" panose="020B0604020202020204" pitchFamily="34" charset="0"/>
                        </a:rPr>
                        <a:t> de los estudiantes (15)</a:t>
                      </a:r>
                    </a:p>
                  </a:txBody>
                  <a:tcPr marL="72009" marR="72009" marT="0" marB="0" anchor="ctr">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516850402"/>
                  </a:ext>
                </a:extLst>
              </a:tr>
              <a:tr h="1126493">
                <a:tc>
                  <a:txBody>
                    <a:bodyPr/>
                    <a:lstStyle/>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endParaRPr lang="en-US" sz="1350" b="0">
                        <a:solidFill>
                          <a:schemeClr val="bg1"/>
                        </a:solidFill>
                        <a:latin typeface="+mj-lt"/>
                      </a:endParaRPr>
                    </a:p>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endParaRPr lang="en-US" sz="1350" b="0">
                        <a:solidFill>
                          <a:schemeClr val="bg1"/>
                        </a:solidFill>
                        <a:latin typeface="+mj-lt"/>
                      </a:endParaRPr>
                    </a:p>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endParaRPr lang="en-US" sz="1350" b="0">
                        <a:solidFill>
                          <a:schemeClr val="bg1"/>
                        </a:solidFill>
                        <a:latin typeface="+mj-lt"/>
                      </a:endParaRPr>
                    </a:p>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r>
                        <a:rPr lang="x-none" sz="1350" b="0">
                          <a:solidFill>
                            <a:schemeClr val="bg1"/>
                          </a:solidFill>
                          <a:latin typeface="+mj-lt"/>
                        </a:rPr>
                        <a:t>Riesgo moderado</a:t>
                      </a:r>
                    </a:p>
                  </a:txBody>
                  <a:tcPr marL="72009" marR="72009" marT="0" marB="0" anchor="b">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350" b="0" kern="1200">
                          <a:solidFill>
                            <a:srgbClr val="2E2E38"/>
                          </a:solidFill>
                          <a:latin typeface="+mn-lt"/>
                          <a:ea typeface="+mn-ea"/>
                          <a:cs typeface="+mn-cs"/>
                        </a:rPr>
                        <a:t>Funcionamiento puntual del autobús matutino (14)</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350" b="0" kern="1200">
                          <a:solidFill>
                            <a:srgbClr val="2E2E38"/>
                          </a:solidFill>
                          <a:latin typeface="+mn-lt"/>
                          <a:ea typeface="+mn-ea"/>
                          <a:cs typeface="+mn-cs"/>
                        </a:rPr>
                        <a:t>Educación especial (11)</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350" b="0" kern="1200">
                          <a:solidFill>
                            <a:srgbClr val="2E2E38"/>
                          </a:solidFill>
                          <a:latin typeface="+mn-lt"/>
                          <a:ea typeface="+mn-ea"/>
                          <a:cs typeface="+mn-cs"/>
                        </a:rPr>
                        <a:t>Quejas de las familias (10)</a:t>
                      </a:r>
                      <a:endParaRPr lang="en-US" sz="1350" b="0">
                        <a:solidFill>
                          <a:srgbClr val="2E2E38"/>
                        </a:solidFill>
                        <a:latin typeface="+mj-lt"/>
                      </a:endParaRPr>
                    </a:p>
                  </a:txBody>
                  <a:tcPr marL="72009" marR="72009" marT="0" marB="0" anchor="ctr">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03485540"/>
                  </a:ext>
                </a:extLst>
              </a:tr>
              <a:tr h="1126493">
                <a:tc>
                  <a:txBody>
                    <a:bodyPr/>
                    <a:lstStyle/>
                    <a:p>
                      <a:pPr marL="0" marR="0" lvl="0" indent="-126000" algn="ctr" defTabSz="914400" rtl="0" eaLnBrk="1" fontAlgn="auto" latinLnBrk="0" hangingPunct="1">
                        <a:lnSpc>
                          <a:spcPct val="100000"/>
                        </a:lnSpc>
                        <a:spcBef>
                          <a:spcPts val="0"/>
                        </a:spcBef>
                        <a:spcAft>
                          <a:spcPts val="0"/>
                        </a:spcAft>
                        <a:buClr>
                          <a:srgbClr val="1A9AFA"/>
                        </a:buClr>
                        <a:buSzPct val="75000"/>
                        <a:buFontTx/>
                        <a:buNone/>
                        <a:tabLst/>
                        <a:defRPr/>
                      </a:pPr>
                      <a:r>
                        <a:rPr lang="x-none" sz="1350" b="0">
                          <a:solidFill>
                            <a:schemeClr val="bg1"/>
                          </a:solidFill>
                          <a:latin typeface="+mj-lt"/>
                        </a:rPr>
                        <a:t>Menor riesgo</a:t>
                      </a:r>
                    </a:p>
                  </a:txBody>
                  <a:tcPr marL="72009" marR="72009" marT="0" marB="0" anchor="b">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lvl="0" indent="-126000" algn="l">
                        <a:buClrTx/>
                        <a:buSzPct val="75000"/>
                        <a:buFont typeface="Wingdings 3" panose="05040102010807070707" pitchFamily="18" charset="2"/>
                        <a:buChar char=""/>
                      </a:pPr>
                      <a:r>
                        <a:rPr lang="x-none" sz="1350" b="0">
                          <a:solidFill>
                            <a:srgbClr val="2E2E38"/>
                          </a:solidFill>
                          <a:latin typeface="+mj-lt"/>
                        </a:rPr>
                        <a:t>Sanciones disciplinarias a los estudiantes (9)</a:t>
                      </a:r>
                    </a:p>
                    <a:p>
                      <a:pPr marL="126000" marR="0" lvl="0" indent="-126000" algn="l" defTabSz="914400" rtl="0" eaLnBrk="1" fontAlgn="auto" latinLnBrk="0" hangingPunct="1">
                        <a:lnSpc>
                          <a:spcPct val="100000"/>
                        </a:lnSpc>
                        <a:spcBef>
                          <a:spcPts val="0"/>
                        </a:spcBef>
                        <a:spcAft>
                          <a:spcPts val="0"/>
                        </a:spcAft>
                        <a:buClrTx/>
                        <a:buSzPct val="75000"/>
                        <a:buFont typeface="Wingdings 3" panose="05040102010807070707" pitchFamily="18" charset="2"/>
                        <a:buChar char=""/>
                        <a:tabLst/>
                        <a:defRPr/>
                      </a:pPr>
                      <a:r>
                        <a:rPr lang="x-none" sz="1350" b="0" kern="1200">
                          <a:solidFill>
                            <a:srgbClr val="2E2E38"/>
                          </a:solidFill>
                          <a:latin typeface="+mn-lt"/>
                          <a:ea typeface="+mn-ea"/>
                          <a:cs typeface="+mn-cs"/>
                        </a:rPr>
                        <a:t>Estudiantes de Inglés (9)</a:t>
                      </a:r>
                      <a:endParaRPr lang="en-US" sz="1350" b="0">
                        <a:solidFill>
                          <a:srgbClr val="2E2E38"/>
                        </a:solidFill>
                        <a:latin typeface="+mj-lt"/>
                      </a:endParaRPr>
                    </a:p>
                    <a:p>
                      <a:pPr marL="126000" lvl="0" indent="-126000" algn="l">
                        <a:buClrTx/>
                        <a:buSzPct val="75000"/>
                        <a:buFont typeface="Wingdings 3" panose="05040102010807070707" pitchFamily="18" charset="2"/>
                        <a:buChar char=""/>
                      </a:pPr>
                      <a:r>
                        <a:rPr lang="x-none" sz="1350" b="0">
                          <a:solidFill>
                            <a:srgbClr val="2E2E38"/>
                          </a:solidFill>
                          <a:latin typeface="+mj-lt"/>
                        </a:rPr>
                        <a:t>Inscripción de los estudiantes (8)</a:t>
                      </a:r>
                    </a:p>
                  </a:txBody>
                  <a:tcPr marL="72009" marR="72009" marT="0" marB="0" anchor="ctr">
                    <a:lnL w="12700" cap="flat" cmpd="sng" algn="ctr">
                      <a:solidFill>
                        <a:schemeClr val="bg1">
                          <a:lumMod val="60000"/>
                          <a:lumOff val="40000"/>
                        </a:schemeClr>
                      </a:solidFill>
                      <a:prstDash val="solid"/>
                      <a:round/>
                      <a:headEnd type="none" w="med" len="med"/>
                      <a:tailEnd type="none" w="med" len="med"/>
                    </a:lnL>
                    <a:lnR w="12700" cap="flat" cmpd="sng" algn="ctr">
                      <a:solidFill>
                        <a:schemeClr val="bg1">
                          <a:lumMod val="60000"/>
                          <a:lumOff val="40000"/>
                        </a:schemeClr>
                      </a:solidFill>
                      <a:prstDash val="solid"/>
                      <a:round/>
                      <a:headEnd type="none" w="med" len="med"/>
                      <a:tailEnd type="none" w="med" len="med"/>
                    </a:lnR>
                    <a:lnT w="12700" cap="flat" cmpd="sng" algn="ctr">
                      <a:solidFill>
                        <a:schemeClr val="bg1">
                          <a:lumMod val="60000"/>
                          <a:lumOff val="40000"/>
                        </a:schemeClr>
                      </a:solidFill>
                      <a:prstDash val="solid"/>
                      <a:round/>
                      <a:headEnd type="none" w="med" len="med"/>
                      <a:tailEnd type="none" w="med" len="med"/>
                    </a:lnT>
                    <a:lnB w="12700" cap="flat" cmpd="sng" algn="ctr">
                      <a:solidFill>
                        <a:schemeClr val="bg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26723542"/>
                  </a:ext>
                </a:extLst>
              </a:tr>
            </a:tbl>
          </a:graphicData>
        </a:graphic>
      </p:graphicFrame>
      <p:grpSp>
        <p:nvGrpSpPr>
          <p:cNvPr id="69" name="Traffic light_63807312010865528933">
            <a:extLst>
              <a:ext uri="{FF2B5EF4-FFF2-40B4-BE49-F238E27FC236}">
                <a16:creationId xmlns:a16="http://schemas.microsoft.com/office/drawing/2014/main" id="{3D6A8D57-BD6A-4861-A7D9-D4B0F7609018}"/>
              </a:ext>
              <a:ext uri="{C183D7F6-B498-43B3-948B-1728B52AA6E4}">
                <adec:decorative xmlns:adec="http://schemas.microsoft.com/office/drawing/2017/decorative" val="1"/>
              </a:ext>
            </a:extLst>
          </p:cNvPr>
          <p:cNvGrpSpPr>
            <a:grpSpLocks noChangeAspect="1"/>
          </p:cNvGrpSpPr>
          <p:nvPr>
            <p:custDataLst>
              <p:tags r:id="rId2"/>
            </p:custDataLst>
          </p:nvPr>
        </p:nvGrpSpPr>
        <p:grpSpPr>
          <a:xfrm>
            <a:off x="1734495" y="2506478"/>
            <a:ext cx="233834" cy="559277"/>
            <a:chOff x="201342" y="1895021"/>
            <a:chExt cx="172071" cy="411554"/>
          </a:xfrm>
        </p:grpSpPr>
        <p:sp>
          <p:nvSpPr>
            <p:cNvPr id="70" name="Rectangle: Rounded Corners 69">
              <a:extLst>
                <a:ext uri="{FF2B5EF4-FFF2-40B4-BE49-F238E27FC236}">
                  <a16:creationId xmlns:a16="http://schemas.microsoft.com/office/drawing/2014/main" id="{56CC0AAF-3111-4AAA-B5C0-436F0B64EE83}"/>
                </a:ext>
              </a:extLst>
            </p:cNvPr>
            <p:cNvSpPr>
              <a:spLocks/>
            </p:cNvSpPr>
            <p:nvPr/>
          </p:nvSpPr>
          <p:spPr bwMode="auto">
            <a:xfrm>
              <a:off x="201342" y="1895021"/>
              <a:ext cx="172071" cy="411554"/>
            </a:xfrm>
            <a:prstGeom prst="roundRect">
              <a:avLst/>
            </a:prstGeom>
            <a:solidFill>
              <a:srgbClr val="747480"/>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71" name="Freeform 28">
              <a:extLst>
                <a:ext uri="{FF2B5EF4-FFF2-40B4-BE49-F238E27FC236}">
                  <a16:creationId xmlns:a16="http://schemas.microsoft.com/office/drawing/2014/main" id="{0B7CDCDD-D388-4CD0-8B84-25755C43B390}"/>
                </a:ext>
              </a:extLst>
            </p:cNvPr>
            <p:cNvSpPr>
              <a:spLocks noChangeAspect="1"/>
            </p:cNvSpPr>
            <p:nvPr>
              <p:custDataLst>
                <p:tags r:id="rId12"/>
              </p:custDataLst>
            </p:nvPr>
          </p:nvSpPr>
          <p:spPr bwMode="auto">
            <a:xfrm>
              <a:off x="241728" y="1931927"/>
              <a:ext cx="91300" cy="91300"/>
            </a:xfrm>
            <a:prstGeom prst="ellipse">
              <a:avLst/>
            </a:prstGeom>
            <a:solidFill>
              <a:srgbClr val="F04C3E"/>
            </a:solidFill>
            <a:ln w="6350" cap="flat" cmpd="sng" algn="ctr">
              <a:solidFill>
                <a:srgbClr val="FFFFFF"/>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pPr>
                <a:defRPr/>
              </a:pPr>
              <a:endParaRPr lang="en-US">
                <a:solidFill>
                  <a:srgbClr val="000000"/>
                </a:solidFill>
                <a:latin typeface="Arial"/>
              </a:endParaRPr>
            </a:p>
          </p:txBody>
        </p:sp>
        <p:sp>
          <p:nvSpPr>
            <p:cNvPr id="72" name="Oval 71">
              <a:extLst>
                <a:ext uri="{FF2B5EF4-FFF2-40B4-BE49-F238E27FC236}">
                  <a16:creationId xmlns:a16="http://schemas.microsoft.com/office/drawing/2014/main" id="{CA7F7382-A8E1-455D-84EF-F37554EC4132}"/>
                </a:ext>
              </a:extLst>
            </p:cNvPr>
            <p:cNvSpPr>
              <a:spLocks noChangeAspect="1"/>
            </p:cNvSpPr>
            <p:nvPr>
              <p:custDataLst>
                <p:tags r:id="rId13"/>
              </p:custDataLst>
            </p:nvPr>
          </p:nvSpPr>
          <p:spPr bwMode="auto">
            <a:xfrm>
              <a:off x="241728" y="2055148"/>
              <a:ext cx="91300" cy="9130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73" name="Oval 72">
              <a:extLst>
                <a:ext uri="{FF2B5EF4-FFF2-40B4-BE49-F238E27FC236}">
                  <a16:creationId xmlns:a16="http://schemas.microsoft.com/office/drawing/2014/main" id="{06B3C707-416C-45D4-AF47-1B524A76C80D}"/>
                </a:ext>
              </a:extLst>
            </p:cNvPr>
            <p:cNvSpPr>
              <a:spLocks noChangeAspect="1"/>
            </p:cNvSpPr>
            <p:nvPr>
              <p:custDataLst>
                <p:tags r:id="rId14"/>
              </p:custDataLst>
            </p:nvPr>
          </p:nvSpPr>
          <p:spPr bwMode="auto">
            <a:xfrm>
              <a:off x="241728" y="2178369"/>
              <a:ext cx="91300" cy="9130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grpSp>
      <p:grpSp>
        <p:nvGrpSpPr>
          <p:cNvPr id="74" name="Traffic light_63807312013468157334">
            <a:extLst>
              <a:ext uri="{FF2B5EF4-FFF2-40B4-BE49-F238E27FC236}">
                <a16:creationId xmlns:a16="http://schemas.microsoft.com/office/drawing/2014/main" id="{15E32BF7-D9FF-4715-875A-B885BDE4A783}"/>
              </a:ext>
              <a:ext uri="{C183D7F6-B498-43B3-948B-1728B52AA6E4}">
                <adec:decorative xmlns:adec="http://schemas.microsoft.com/office/drawing/2017/decorative" val="1"/>
              </a:ext>
            </a:extLst>
          </p:cNvPr>
          <p:cNvGrpSpPr>
            <a:grpSpLocks noChangeAspect="1"/>
          </p:cNvGrpSpPr>
          <p:nvPr>
            <p:custDataLst>
              <p:tags r:id="rId3"/>
            </p:custDataLst>
          </p:nvPr>
        </p:nvGrpSpPr>
        <p:grpSpPr>
          <a:xfrm>
            <a:off x="1734495" y="3632971"/>
            <a:ext cx="233834" cy="559277"/>
            <a:chOff x="201342" y="1895021"/>
            <a:chExt cx="172071" cy="411554"/>
          </a:xfrm>
        </p:grpSpPr>
        <p:sp>
          <p:nvSpPr>
            <p:cNvPr id="75" name="Rectangle: Rounded Corners 74">
              <a:extLst>
                <a:ext uri="{FF2B5EF4-FFF2-40B4-BE49-F238E27FC236}">
                  <a16:creationId xmlns:a16="http://schemas.microsoft.com/office/drawing/2014/main" id="{1C5CACEF-090D-4D63-8847-D8229993E572}"/>
                </a:ext>
              </a:extLst>
            </p:cNvPr>
            <p:cNvSpPr>
              <a:spLocks/>
            </p:cNvSpPr>
            <p:nvPr/>
          </p:nvSpPr>
          <p:spPr bwMode="auto">
            <a:xfrm>
              <a:off x="201342" y="1895021"/>
              <a:ext cx="172071" cy="411554"/>
            </a:xfrm>
            <a:prstGeom prst="roundRect">
              <a:avLst/>
            </a:prstGeom>
            <a:solidFill>
              <a:srgbClr val="747480"/>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76" name="Freeform 28">
              <a:extLst>
                <a:ext uri="{FF2B5EF4-FFF2-40B4-BE49-F238E27FC236}">
                  <a16:creationId xmlns:a16="http://schemas.microsoft.com/office/drawing/2014/main" id="{63F1BB85-F5B1-4CCA-A580-9D339DDC3AEF}"/>
                </a:ext>
              </a:extLst>
            </p:cNvPr>
            <p:cNvSpPr>
              <a:spLocks noChangeAspect="1"/>
            </p:cNvSpPr>
            <p:nvPr>
              <p:custDataLst>
                <p:tags r:id="rId9"/>
              </p:custDataLst>
            </p:nvPr>
          </p:nvSpPr>
          <p:spPr bwMode="auto">
            <a:xfrm>
              <a:off x="241728" y="1931927"/>
              <a:ext cx="91300" cy="91300"/>
            </a:xfrm>
            <a:prstGeom prst="ellipse">
              <a:avLst/>
            </a:prstGeom>
            <a:solidFill>
              <a:srgbClr val="FFFFFF"/>
            </a:solidFill>
            <a:ln w="6350" cap="flat" cmpd="sng" algn="ctr">
              <a:solidFill>
                <a:srgbClr val="FFFFFF"/>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pPr>
                <a:defRPr/>
              </a:pPr>
              <a:endParaRPr lang="en-US">
                <a:solidFill>
                  <a:srgbClr val="000000"/>
                </a:solidFill>
                <a:latin typeface="Arial"/>
              </a:endParaRPr>
            </a:p>
          </p:txBody>
        </p:sp>
        <p:sp>
          <p:nvSpPr>
            <p:cNvPr id="77" name="Oval 76">
              <a:extLst>
                <a:ext uri="{FF2B5EF4-FFF2-40B4-BE49-F238E27FC236}">
                  <a16:creationId xmlns:a16="http://schemas.microsoft.com/office/drawing/2014/main" id="{9EF219E8-89FD-436D-B468-C6C35DA905B2}"/>
                </a:ext>
              </a:extLst>
            </p:cNvPr>
            <p:cNvSpPr>
              <a:spLocks noChangeAspect="1"/>
            </p:cNvSpPr>
            <p:nvPr>
              <p:custDataLst>
                <p:tags r:id="rId10"/>
              </p:custDataLst>
            </p:nvPr>
          </p:nvSpPr>
          <p:spPr bwMode="auto">
            <a:xfrm>
              <a:off x="241728" y="2055148"/>
              <a:ext cx="91300" cy="91300"/>
            </a:xfrm>
            <a:prstGeom prst="ellipse">
              <a:avLst/>
            </a:prstGeom>
            <a:solidFill>
              <a:schemeClr val="tx2"/>
            </a:solidFill>
            <a:ln w="9525">
              <a:solidFill>
                <a:schemeClr val="tx1"/>
              </a:solid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78" name="Oval 77">
              <a:extLst>
                <a:ext uri="{FF2B5EF4-FFF2-40B4-BE49-F238E27FC236}">
                  <a16:creationId xmlns:a16="http://schemas.microsoft.com/office/drawing/2014/main" id="{FE86DDA7-9FCA-4395-8A57-F5459E36B3B6}"/>
                </a:ext>
              </a:extLst>
            </p:cNvPr>
            <p:cNvSpPr>
              <a:spLocks noChangeAspect="1"/>
            </p:cNvSpPr>
            <p:nvPr>
              <p:custDataLst>
                <p:tags r:id="rId11"/>
              </p:custDataLst>
            </p:nvPr>
          </p:nvSpPr>
          <p:spPr bwMode="auto">
            <a:xfrm>
              <a:off x="241728" y="2178369"/>
              <a:ext cx="91300" cy="9130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grpSp>
      <p:grpSp>
        <p:nvGrpSpPr>
          <p:cNvPr id="104" name="Traffic light_63807312022873461540">
            <a:extLst>
              <a:ext uri="{FF2B5EF4-FFF2-40B4-BE49-F238E27FC236}">
                <a16:creationId xmlns:a16="http://schemas.microsoft.com/office/drawing/2014/main" id="{2EF5A96B-3517-4FF4-809F-1EEF108FB568}"/>
              </a:ext>
              <a:ext uri="{C183D7F6-B498-43B3-948B-1728B52AA6E4}">
                <adec:decorative xmlns:adec="http://schemas.microsoft.com/office/drawing/2017/decorative" val="1"/>
              </a:ext>
            </a:extLst>
          </p:cNvPr>
          <p:cNvGrpSpPr>
            <a:grpSpLocks noChangeAspect="1"/>
          </p:cNvGrpSpPr>
          <p:nvPr>
            <p:custDataLst>
              <p:tags r:id="rId4"/>
            </p:custDataLst>
          </p:nvPr>
        </p:nvGrpSpPr>
        <p:grpSpPr>
          <a:xfrm>
            <a:off x="1734495" y="4759464"/>
            <a:ext cx="233834" cy="559277"/>
            <a:chOff x="623266" y="1895021"/>
            <a:chExt cx="172071" cy="411554"/>
          </a:xfrm>
        </p:grpSpPr>
        <p:sp>
          <p:nvSpPr>
            <p:cNvPr id="105" name="Rectangle: Rounded Corners 104">
              <a:extLst>
                <a:ext uri="{FF2B5EF4-FFF2-40B4-BE49-F238E27FC236}">
                  <a16:creationId xmlns:a16="http://schemas.microsoft.com/office/drawing/2014/main" id="{20BBF47B-071A-4308-A6C5-11EF4A7EE076}"/>
                </a:ext>
              </a:extLst>
            </p:cNvPr>
            <p:cNvSpPr>
              <a:spLocks/>
            </p:cNvSpPr>
            <p:nvPr/>
          </p:nvSpPr>
          <p:spPr bwMode="auto">
            <a:xfrm>
              <a:off x="623266" y="1895021"/>
              <a:ext cx="172071" cy="411554"/>
            </a:xfrm>
            <a:prstGeom prst="roundRect">
              <a:avLst/>
            </a:prstGeom>
            <a:solidFill>
              <a:srgbClr val="747480"/>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106" name="Freeform 28">
              <a:extLst>
                <a:ext uri="{FF2B5EF4-FFF2-40B4-BE49-F238E27FC236}">
                  <a16:creationId xmlns:a16="http://schemas.microsoft.com/office/drawing/2014/main" id="{F9F11A47-B536-4BF4-9ADD-ADA6E3BFD444}"/>
                </a:ext>
              </a:extLst>
            </p:cNvPr>
            <p:cNvSpPr>
              <a:spLocks noChangeAspect="1"/>
            </p:cNvSpPr>
            <p:nvPr>
              <p:custDataLst>
                <p:tags r:id="rId6"/>
              </p:custDataLst>
            </p:nvPr>
          </p:nvSpPr>
          <p:spPr bwMode="auto">
            <a:xfrm>
              <a:off x="663652" y="2178369"/>
              <a:ext cx="91300" cy="91300"/>
            </a:xfrm>
            <a:prstGeom prst="ellipse">
              <a:avLst/>
            </a:prstGeom>
            <a:solidFill>
              <a:schemeClr val="accent1">
                <a:lumMod val="20000"/>
                <a:lumOff val="80000"/>
              </a:schemeClr>
            </a:solidFill>
            <a:ln w="6350" cap="flat" cmpd="sng" algn="ctr">
              <a:solidFill>
                <a:srgbClr val="FFFFFF"/>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pPr>
                <a:defRPr/>
              </a:pPr>
              <a:endParaRPr lang="en-US">
                <a:solidFill>
                  <a:srgbClr val="000000"/>
                </a:solidFill>
                <a:latin typeface="Arial"/>
              </a:endParaRPr>
            </a:p>
          </p:txBody>
        </p:sp>
        <p:sp>
          <p:nvSpPr>
            <p:cNvPr id="107" name="Oval 106">
              <a:extLst>
                <a:ext uri="{FF2B5EF4-FFF2-40B4-BE49-F238E27FC236}">
                  <a16:creationId xmlns:a16="http://schemas.microsoft.com/office/drawing/2014/main" id="{1AC2628E-1F0C-4183-B9CC-B3C8A5D13DC2}"/>
                </a:ext>
              </a:extLst>
            </p:cNvPr>
            <p:cNvSpPr>
              <a:spLocks noChangeAspect="1"/>
            </p:cNvSpPr>
            <p:nvPr>
              <p:custDataLst>
                <p:tags r:id="rId7"/>
              </p:custDataLst>
            </p:nvPr>
          </p:nvSpPr>
          <p:spPr bwMode="auto">
            <a:xfrm>
              <a:off x="663652" y="2055148"/>
              <a:ext cx="91300" cy="9130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sp>
          <p:nvSpPr>
            <p:cNvPr id="108" name="Oval 107">
              <a:extLst>
                <a:ext uri="{FF2B5EF4-FFF2-40B4-BE49-F238E27FC236}">
                  <a16:creationId xmlns:a16="http://schemas.microsoft.com/office/drawing/2014/main" id="{D2DDC42B-A075-412D-A494-040694CED4A8}"/>
                </a:ext>
              </a:extLst>
            </p:cNvPr>
            <p:cNvSpPr>
              <a:spLocks noChangeAspect="1"/>
            </p:cNvSpPr>
            <p:nvPr>
              <p:custDataLst>
                <p:tags r:id="rId8"/>
              </p:custDataLst>
            </p:nvPr>
          </p:nvSpPr>
          <p:spPr bwMode="auto">
            <a:xfrm>
              <a:off x="663652" y="1931927"/>
              <a:ext cx="91300" cy="9130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noAutofit/>
            </a:bodyPr>
            <a:lstStyle/>
            <a:p>
              <a:pPr>
                <a:defRPr/>
              </a:pPr>
              <a:endParaRPr lang="en-US">
                <a:solidFill>
                  <a:srgbClr val="000000"/>
                </a:solidFill>
                <a:latin typeface="Arial"/>
              </a:endParaRPr>
            </a:p>
          </p:txBody>
        </p:sp>
      </p:grpSp>
      <p:sp>
        <p:nvSpPr>
          <p:cNvPr id="114" name="Arrow: Left-Right 113">
            <a:extLst>
              <a:ext uri="{FF2B5EF4-FFF2-40B4-BE49-F238E27FC236}">
                <a16:creationId xmlns:a16="http://schemas.microsoft.com/office/drawing/2014/main" id="{FD65BF46-8E3A-4722-BC77-DE1056C89551}"/>
              </a:ext>
            </a:extLst>
          </p:cNvPr>
          <p:cNvSpPr/>
          <p:nvPr/>
        </p:nvSpPr>
        <p:spPr>
          <a:xfrm>
            <a:off x="7349456" y="1436006"/>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Enfoque de la calificación de riesgos</a:t>
            </a:r>
            <a:endParaRPr lang="en-US" sz="1200" b="1">
              <a:solidFill>
                <a:schemeClr val="bg1"/>
              </a:solidFill>
            </a:endParaRPr>
          </a:p>
        </p:txBody>
      </p:sp>
      <p:cxnSp>
        <p:nvCxnSpPr>
          <p:cNvPr id="115" name="Straight Connector 114">
            <a:extLst>
              <a:ext uri="{FF2B5EF4-FFF2-40B4-BE49-F238E27FC236}">
                <a16:creationId xmlns:a16="http://schemas.microsoft.com/office/drawing/2014/main" id="{97F6128A-5717-44E8-8ED5-F49144B25E14}"/>
              </a:ext>
              <a:ext uri="{C183D7F6-B498-43B3-948B-1728B52AA6E4}">
                <adec:decorative xmlns:adec="http://schemas.microsoft.com/office/drawing/2017/decorative" val="1"/>
              </a:ext>
            </a:extLst>
          </p:cNvPr>
          <p:cNvCxnSpPr>
            <a:stCxn id="114" idx="4"/>
            <a:endCxn id="114" idx="6"/>
          </p:cNvCxnSpPr>
          <p:nvPr/>
        </p:nvCxnSpPr>
        <p:spPr>
          <a:xfrm>
            <a:off x="7349456" y="1693375"/>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6" name="Bulleted list_63807312657711527642">
            <a:extLst>
              <a:ext uri="{FF2B5EF4-FFF2-40B4-BE49-F238E27FC236}">
                <a16:creationId xmlns:a16="http://schemas.microsoft.com/office/drawing/2014/main" id="{0B334091-D1C5-49F7-80BE-9FF6213F6B7E}"/>
              </a:ext>
            </a:extLst>
          </p:cNvPr>
          <p:cNvSpPr>
            <a:spLocks noChangeArrowheads="1"/>
          </p:cNvSpPr>
          <p:nvPr>
            <p:custDataLst>
              <p:tags r:id="rId5"/>
            </p:custDataLst>
          </p:nvPr>
        </p:nvSpPr>
        <p:spPr bwMode="auto">
          <a:xfrm>
            <a:off x="6633205" y="1796150"/>
            <a:ext cx="4992738" cy="3016210"/>
          </a:xfrm>
          <a:prstGeom prst="rect">
            <a:avLst/>
          </a:prstGeom>
          <a:noFill/>
          <a:ln w="12700">
            <a:noFill/>
            <a:miter lim="800000"/>
            <a:headEnd/>
            <a:tailEnd/>
          </a:ln>
          <a:effectLst/>
        </p:spPr>
        <p:txBody>
          <a:bodyPr wrap="square" lIns="0" tIns="0" rIns="0" bIns="0">
            <a:spAutoFit/>
          </a:bodyPr>
          <a:lstStyle/>
          <a:p>
            <a:pPr marL="144000" indent="-144000">
              <a:buSzPct val="75000"/>
              <a:buFont typeface="Wingdings 3" panose="05040102010807070707" pitchFamily="18" charset="2"/>
              <a:buChar char=""/>
            </a:pPr>
            <a:r>
              <a:rPr lang="x-none" altLang="x-none" sz="1400">
                <a:solidFill>
                  <a:schemeClr val="bg1"/>
                </a:solidFill>
                <a:latin typeface="+mn-lt"/>
              </a:rPr>
              <a:t>Después de calificar los dominios de datos de las siete dimensiones en función de la guía de evaluación para las calificaciones (consulte el apéndice), se le asignó a cada dominio de datos un nivel compuesto relativo del riesgo dentro de </a:t>
            </a:r>
            <a:r>
              <a:rPr lang="x-none" altLang="x-none" sz="1400">
                <a:solidFill>
                  <a:schemeClr val="bg1"/>
                </a:solidFill>
              </a:rPr>
              <a:t>los siguientes </a:t>
            </a:r>
            <a:r>
              <a:rPr lang="x-none" altLang="x-none" sz="1400">
                <a:solidFill>
                  <a:schemeClr val="bg1"/>
                </a:solidFill>
                <a:latin typeface="+mn-lt"/>
              </a:rPr>
              <a:t>rangos de puntuación compuesta</a:t>
            </a:r>
            <a:r>
              <a:rPr lang="x-none" altLang="x-none" sz="1400" baseline="30000">
                <a:solidFill>
                  <a:schemeClr val="bg1"/>
                </a:solidFill>
                <a:latin typeface="+mn-lt"/>
              </a:rPr>
              <a:t>1</a:t>
            </a:r>
            <a:r>
              <a:rPr lang="x-none" altLang="x-none" sz="1400">
                <a:solidFill>
                  <a:schemeClr val="bg1"/>
                </a:solidFill>
                <a:latin typeface="+mn-lt"/>
              </a:rPr>
              <a:t>: </a:t>
            </a:r>
          </a:p>
          <a:p>
            <a:pPr marL="302400" lvl="1" indent="-144000">
              <a:buSzPct val="75000"/>
              <a:buFont typeface="Arial" panose="020B0604020202020204" pitchFamily="34" charset="0"/>
              <a:buChar char="–"/>
            </a:pPr>
            <a:r>
              <a:rPr lang="x-none" altLang="x-none" sz="1400">
                <a:solidFill>
                  <a:schemeClr val="bg1"/>
                </a:solidFill>
                <a:latin typeface="+mn-lt"/>
              </a:rPr>
              <a:t>Mayor riesgo (&gt;=15)</a:t>
            </a:r>
          </a:p>
          <a:p>
            <a:pPr marL="302400" lvl="1" indent="-144000">
              <a:buSzPct val="75000"/>
              <a:buFont typeface="Arial" panose="020B0604020202020204" pitchFamily="34" charset="0"/>
              <a:buChar char="–"/>
            </a:pPr>
            <a:r>
              <a:rPr lang="x-none" altLang="x-none" sz="1400">
                <a:solidFill>
                  <a:schemeClr val="bg1"/>
                </a:solidFill>
              </a:rPr>
              <a:t>Riesgo moderado (10-14)</a:t>
            </a:r>
            <a:endParaRPr lang="en-US" altLang="de-DE" sz="1400">
              <a:solidFill>
                <a:schemeClr val="bg1"/>
              </a:solidFill>
              <a:latin typeface="+mn-lt"/>
            </a:endParaRPr>
          </a:p>
          <a:p>
            <a:pPr marL="302400" lvl="1" indent="-144000">
              <a:buSzPct val="75000"/>
              <a:buFont typeface="Arial" panose="020B0604020202020204" pitchFamily="34" charset="0"/>
              <a:buChar char="–"/>
            </a:pPr>
            <a:r>
              <a:rPr lang="x-none" altLang="x-none" sz="1400">
                <a:solidFill>
                  <a:schemeClr val="bg1"/>
                </a:solidFill>
              </a:rPr>
              <a:t>Menor riesgo (&lt;=9)</a:t>
            </a:r>
          </a:p>
          <a:p>
            <a:pPr marL="158400" lvl="1">
              <a:buSzPct val="75000"/>
            </a:pPr>
            <a:endParaRPr lang="en-US" altLang="de-DE" sz="1400">
              <a:solidFill>
                <a:schemeClr val="bg1"/>
              </a:solidFill>
              <a:latin typeface="+mn-lt"/>
            </a:endParaRPr>
          </a:p>
          <a:p>
            <a:pPr marL="144000" indent="-144000">
              <a:buSzPct val="75000"/>
              <a:buFont typeface="Wingdings 3" panose="05040102010807070707" pitchFamily="18" charset="2"/>
              <a:buChar char=""/>
            </a:pPr>
            <a:r>
              <a:rPr lang="x-none" altLang="x-none" sz="1400">
                <a:solidFill>
                  <a:schemeClr val="bg1"/>
                </a:solidFill>
                <a:latin typeface="+mn-lt"/>
              </a:rPr>
              <a:t>En las siguientes cuatro páginas, se detallan algunas observaciones de las cuales se derivaron las calificaciones compuestas de cada dominio, junto con las oportunidades de mejora asociadas a ellas</a:t>
            </a:r>
            <a:r>
              <a:rPr lang="en-US" altLang="x-none" sz="1400">
                <a:solidFill>
                  <a:schemeClr val="bg1"/>
                </a:solidFill>
                <a:latin typeface="+mn-lt"/>
              </a:rPr>
              <a:t>.</a:t>
            </a:r>
            <a:endParaRPr lang="x-none" altLang="x-none" sz="1400">
              <a:solidFill>
                <a:schemeClr val="bg1"/>
              </a:solidFill>
              <a:latin typeface="+mn-lt"/>
            </a:endParaRPr>
          </a:p>
          <a:p>
            <a:pPr marL="144000" indent="-144000">
              <a:buSzPct val="75000"/>
              <a:buFont typeface="Wingdings 3" panose="05040102010807070707" pitchFamily="18" charset="2"/>
              <a:buChar char=""/>
            </a:pPr>
            <a:endParaRPr lang="en-US" altLang="de-DE" sz="1400">
              <a:solidFill>
                <a:schemeClr val="bg1"/>
              </a:solidFill>
            </a:endParaRPr>
          </a:p>
        </p:txBody>
      </p:sp>
      <p:sp>
        <p:nvSpPr>
          <p:cNvPr id="31" name="footnote_6381128198732986610" descr="Nota al pie">
            <a:extLst>
              <a:ext uri="{FF2B5EF4-FFF2-40B4-BE49-F238E27FC236}">
                <a16:creationId xmlns:a16="http://schemas.microsoft.com/office/drawing/2014/main" id="{DFD42966-C414-478E-A6AA-C5B0D34477F3}"/>
              </a:ext>
            </a:extLst>
          </p:cNvPr>
          <p:cNvSpPr txBox="1"/>
          <p:nvPr/>
        </p:nvSpPr>
        <p:spPr>
          <a:xfrm>
            <a:off x="609916" y="6051461"/>
            <a:ext cx="9985811" cy="404226"/>
          </a:xfrm>
          <a:prstGeom prst="rect">
            <a:avLst/>
          </a:prstGeom>
          <a:noFill/>
        </p:spPr>
        <p:txBody>
          <a:bodyPr vert="horz" wrap="square" lIns="0" tIns="0" rIns="0" bIns="0" rtlCol="0" anchor="b" anchorCtr="0">
            <a:noAutofit/>
          </a:bodyPr>
          <a:lstStyle/>
          <a:p>
            <a:pPr marL="95250" indent="-95250">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A fin de generar una calificación del riesgo compuesto para cada dominio de datos, se asignaron a las calificaciones </a:t>
            </a:r>
            <a:r>
              <a:rPr lang="en-US" sz="800" dirty="0">
                <a:solidFill>
                  <a:srgbClr val="2E2E38"/>
                </a:solidFill>
                <a:cs typeface="Arial" panose="020B0604020202020204" pitchFamily="34" charset="0"/>
              </a:rPr>
              <a:t>“</a:t>
            </a:r>
            <a:r>
              <a:rPr lang="x-none" sz="800" dirty="0">
                <a:solidFill>
                  <a:srgbClr val="2E2E38"/>
                </a:solidFill>
                <a:cs typeface="Arial" panose="020B0604020202020204" pitchFamily="34" charset="0"/>
              </a:rPr>
              <a:t>alto, medio y bajo</a:t>
            </a:r>
            <a:r>
              <a:rPr lang="en-US" sz="800" dirty="0">
                <a:solidFill>
                  <a:srgbClr val="2E2E38"/>
                </a:solidFill>
                <a:cs typeface="Arial" panose="020B0604020202020204" pitchFamily="34" charset="0"/>
              </a:rPr>
              <a:t>”</a:t>
            </a:r>
            <a:r>
              <a:rPr lang="x-none" sz="800" dirty="0">
                <a:solidFill>
                  <a:srgbClr val="2E2E38"/>
                </a:solidFill>
                <a:cs typeface="Arial" panose="020B0604020202020204" pitchFamily="34" charset="0"/>
              </a:rPr>
              <a:t> los valores numéricos </a:t>
            </a:r>
            <a:r>
              <a:rPr lang="en-US" sz="800" dirty="0">
                <a:solidFill>
                  <a:srgbClr val="2E2E38"/>
                </a:solidFill>
                <a:cs typeface="Arial" panose="020B0604020202020204" pitchFamily="34" charset="0"/>
              </a:rPr>
              <a:t>“</a:t>
            </a:r>
            <a:r>
              <a:rPr lang="x-none" sz="800" dirty="0">
                <a:solidFill>
                  <a:srgbClr val="2E2E38"/>
                </a:solidFill>
                <a:cs typeface="Arial" panose="020B0604020202020204" pitchFamily="34" charset="0"/>
              </a:rPr>
              <a:t>3, 2 y 1</a:t>
            </a:r>
            <a:r>
              <a:rPr lang="en-US" sz="800" dirty="0">
                <a:solidFill>
                  <a:srgbClr val="2E2E38"/>
                </a:solidFill>
                <a:cs typeface="Arial" panose="020B0604020202020204" pitchFamily="34" charset="0"/>
              </a:rPr>
              <a:t>”</a:t>
            </a:r>
            <a:r>
              <a:rPr lang="x-none" sz="800" dirty="0">
                <a:solidFill>
                  <a:srgbClr val="2E2E38"/>
                </a:solidFill>
                <a:cs typeface="Arial" panose="020B0604020202020204" pitchFamily="34" charset="0"/>
              </a:rPr>
              <a:t>, respectivamente, y luego se calculó el total de cada dominio de datos en particular</a:t>
            </a:r>
            <a:r>
              <a:rPr lang="en-US" sz="800" dirty="0">
                <a:solidFill>
                  <a:srgbClr val="2E2E38"/>
                </a:solidFill>
                <a:cs typeface="Arial" panose="020B0604020202020204" pitchFamily="34" charset="0"/>
              </a:rPr>
              <a:t>.</a:t>
            </a:r>
            <a:endParaRPr lang="x-none" sz="800" dirty="0">
              <a:solidFill>
                <a:srgbClr val="2E2E38"/>
              </a:solidFill>
              <a:cs typeface="Arial" panose="020B0604020202020204" pitchFamily="34" charset="0"/>
            </a:endParaRPr>
          </a:p>
          <a:p>
            <a:pPr>
              <a:spcBef>
                <a:spcPct val="0"/>
              </a:spcBef>
              <a:spcAft>
                <a:spcPct val="0"/>
              </a:spcAft>
              <a:buSzPct val="100000"/>
            </a:pPr>
            <a:endParaRPr lang="en-US" sz="800" dirty="0">
              <a:solidFill>
                <a:srgbClr val="2E2E38"/>
              </a:solidFill>
              <a:cs typeface="Arial" panose="020B0604020202020204" pitchFamily="34" charset="0"/>
            </a:endParaRPr>
          </a:p>
        </p:txBody>
      </p:sp>
      <p:sp>
        <p:nvSpPr>
          <p:cNvPr id="35" name="TextBox 34">
            <a:extLst>
              <a:ext uri="{FF2B5EF4-FFF2-40B4-BE49-F238E27FC236}">
                <a16:creationId xmlns:a16="http://schemas.microsoft.com/office/drawing/2014/main" id="{ECC91EB3-D9B3-4DD4-8069-8258C1CA078E}"/>
              </a:ext>
              <a:ext uri="{C183D7F6-B498-43B3-948B-1728B52AA6E4}">
                <adec:decorative xmlns:adec="http://schemas.microsoft.com/office/drawing/2017/decorative" val="0"/>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30" name="Date Placeholder 3">
            <a:extLst>
              <a:ext uri="{FF2B5EF4-FFF2-40B4-BE49-F238E27FC236}">
                <a16:creationId xmlns:a16="http://schemas.microsoft.com/office/drawing/2014/main" id="{4E9085BD-C63A-4595-A2E0-7E5B03F1D2B4}"/>
              </a:ext>
            </a:extLst>
          </p:cNvPr>
          <p:cNvSpPr>
            <a:spLocks noGrp="1"/>
          </p:cNvSpPr>
          <p:nvPr>
            <p:ph type="dt" sz="half" idx="10"/>
          </p:nvPr>
        </p:nvSpPr>
        <p:spPr>
          <a:xfrm>
            <a:off x="9088016" y="6561447"/>
            <a:ext cx="1191258" cy="180000"/>
          </a:xfrm>
        </p:spPr>
        <p:txBody>
          <a:bodyPr/>
          <a:lstStyle/>
          <a:p>
            <a:r>
              <a:rPr lang="x-none"/>
              <a:t>Febrero de 2023</a:t>
            </a:r>
          </a:p>
        </p:txBody>
      </p:sp>
      <p:sp>
        <p:nvSpPr>
          <p:cNvPr id="4" name="Slide Number Placeholder 3">
            <a:extLst>
              <a:ext uri="{FF2B5EF4-FFF2-40B4-BE49-F238E27FC236}">
                <a16:creationId xmlns:a16="http://schemas.microsoft.com/office/drawing/2014/main" id="{E4A9E392-8ABA-454F-8C34-9CABD154BCB6}"/>
              </a:ext>
            </a:extLst>
          </p:cNvPr>
          <p:cNvSpPr>
            <a:spLocks noGrp="1"/>
          </p:cNvSpPr>
          <p:nvPr>
            <p:ph type="sldNum" sz="quarter" idx="12"/>
          </p:nvPr>
        </p:nvSpPr>
        <p:spPr/>
        <p:txBody>
          <a:bodyPr/>
          <a:lstStyle/>
          <a:p>
            <a:r>
              <a:rPr lang="x-none"/>
              <a:t>Página </a:t>
            </a:r>
            <a:fld id="{F1BC30E3-FFE5-4B91-AA19-87A149EBB9EE}" type="slidenum">
              <a:rPr smtClean="0"/>
              <a:pPr/>
              <a:t>6</a:t>
            </a:fld>
            <a:endParaRPr/>
          </a:p>
        </p:txBody>
      </p:sp>
    </p:spTree>
    <p:extLst>
      <p:ext uri="{BB962C8B-B14F-4D97-AF65-F5344CB8AC3E}">
        <p14:creationId xmlns:p14="http://schemas.microsoft.com/office/powerpoint/2010/main" val="202469451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7" y="297480"/>
            <a:ext cx="10978515" cy="689391"/>
          </a:xfrm>
        </p:spPr>
        <p:txBody>
          <a:bodyPr vert="horz"/>
          <a:lstStyle/>
          <a:p>
            <a:r>
              <a:rPr lang="es-419"/>
              <a:t>Observaciones detalladas de dominio y oportunidades</a:t>
            </a:r>
            <a:r>
              <a:rPr lang="x-none"/>
              <a:t> (1/2)</a:t>
            </a:r>
            <a:br>
              <a:rPr/>
            </a:br>
            <a:r>
              <a:rPr lang="x-none" sz="1600"/>
              <a:t>No se evaluó por riesgo la asignación de estudiantes de BPS</a:t>
            </a:r>
            <a:endParaRPr lang="en-IN" sz="1600">
              <a:solidFill>
                <a:srgbClr val="FF0000"/>
              </a:solidFill>
            </a:endParaRPr>
          </a:p>
        </p:txBody>
      </p:sp>
      <p:sp>
        <p:nvSpPr>
          <p:cNvPr id="30" name="Rectangle 29">
            <a:extLst>
              <a:ext uri="{FF2B5EF4-FFF2-40B4-BE49-F238E27FC236}">
                <a16:creationId xmlns:a16="http://schemas.microsoft.com/office/drawing/2014/main" id="{7EA5EA9B-1C07-440D-A58F-910313966714}"/>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7. Asignación de los estudiantes</a:t>
            </a:r>
          </a:p>
        </p:txBody>
      </p:sp>
      <p:sp>
        <p:nvSpPr>
          <p:cNvPr id="14" name="Arrow: Left-Right 13">
            <a:extLst>
              <a:ext uri="{FF2B5EF4-FFF2-40B4-BE49-F238E27FC236}">
                <a16:creationId xmlns:a16="http://schemas.microsoft.com/office/drawing/2014/main" id="{5B8E1559-A3C3-44E2-A221-1842968EA64E}"/>
              </a:ext>
            </a:extLst>
          </p:cNvPr>
          <p:cNvSpPr/>
          <p:nvPr/>
        </p:nvSpPr>
        <p:spPr>
          <a:xfrm>
            <a:off x="4129172" y="1196519"/>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de la asignación de los estudiantes</a:t>
            </a:r>
            <a:r>
              <a:rPr kumimoji="0" lang="x-none" sz="1200" b="1" i="0" u="none" strike="noStrike" kern="1200" cap="none" spc="0" normalizeH="0" baseline="30000" noProof="0">
                <a:ln>
                  <a:noFill/>
                </a:ln>
                <a:solidFill>
                  <a:srgbClr val="2E2E38"/>
                </a:solidFill>
                <a:effectLst/>
                <a:uLnTx/>
                <a:uFillTx/>
                <a:latin typeface="EYInterstate Light"/>
                <a:ea typeface="+mn-ea"/>
                <a:cs typeface="+mn-cs"/>
              </a:rPr>
              <a:t>1</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5" name="Straight Connector 14">
            <a:extLst>
              <a:ext uri="{FF2B5EF4-FFF2-40B4-BE49-F238E27FC236}">
                <a16:creationId xmlns:a16="http://schemas.microsoft.com/office/drawing/2014/main" id="{D2FF7A44-C956-4AAB-97B0-AC98C0D2F46E}"/>
              </a:ext>
              <a:ext uri="{C183D7F6-B498-43B3-948B-1728B52AA6E4}">
                <adec:decorative xmlns:adec="http://schemas.microsoft.com/office/drawing/2017/decorative" val="1"/>
              </a:ext>
            </a:extLst>
          </p:cNvPr>
          <p:cNvCxnSpPr>
            <a:cxnSpLocks/>
            <a:stCxn id="14" idx="4"/>
            <a:endCxn id="14" idx="6"/>
          </p:cNvCxnSpPr>
          <p:nvPr/>
        </p:nvCxnSpPr>
        <p:spPr>
          <a:xfrm>
            <a:off x="4129172" y="1453888"/>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2" name="Table 6380412381335984473">
            <a:extLst>
              <a:ext uri="{FF2B5EF4-FFF2-40B4-BE49-F238E27FC236}">
                <a16:creationId xmlns:a16="http://schemas.microsoft.com/office/drawing/2014/main" id="{0D9D2122-4DCA-426F-A143-74069D753359}"/>
              </a:ext>
            </a:extLst>
          </p:cNvPr>
          <p:cNvGraphicFramePr>
            <a:graphicFrameLocks noGrp="1"/>
          </p:cNvGraphicFramePr>
          <p:nvPr/>
        </p:nvGraphicFramePr>
        <p:xfrm>
          <a:off x="457267" y="1560397"/>
          <a:ext cx="11109192" cy="3124145"/>
        </p:xfrm>
        <a:graphic>
          <a:graphicData uri="http://schemas.openxmlformats.org/drawingml/2006/table">
            <a:tbl>
              <a:tblPr firstRow="1" bandRow="1">
                <a:tableStyleId>{5C22544A-7EE6-4342-B048-85BDC9FD1C3A}</a:tableStyleId>
              </a:tblPr>
              <a:tblGrid>
                <a:gridCol w="5225107">
                  <a:extLst>
                    <a:ext uri="{9D8B030D-6E8A-4147-A177-3AD203B41FA5}">
                      <a16:colId xmlns:a16="http://schemas.microsoft.com/office/drawing/2014/main" val="1000314679"/>
                    </a:ext>
                  </a:extLst>
                </a:gridCol>
                <a:gridCol w="5884085">
                  <a:extLst>
                    <a:ext uri="{9D8B030D-6E8A-4147-A177-3AD203B41FA5}">
                      <a16:colId xmlns:a16="http://schemas.microsoft.com/office/drawing/2014/main" val="3299172009"/>
                    </a:ext>
                  </a:extLst>
                </a:gridCol>
              </a:tblGrid>
              <a:tr h="139097">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960065">
                <a:tc>
                  <a:txBody>
                    <a:bodyPr/>
                    <a:lstStyle/>
                    <a:p>
                      <a:pPr marL="0" indent="-126000" algn="l">
                        <a:buClr>
                          <a:srgbClr val="1A9AFA"/>
                        </a:buClr>
                        <a:buSzPct val="75000"/>
                        <a:buFontTx/>
                        <a:buNone/>
                      </a:pPr>
                      <a:r>
                        <a:rPr lang="x-none" sz="1000" b="1">
                          <a:solidFill>
                            <a:schemeClr val="bg1"/>
                          </a:solidFill>
                          <a:latin typeface="+mj-lt"/>
                        </a:rPr>
                        <a:t>Política</a:t>
                      </a:r>
                      <a:r>
                        <a:rPr lang="x-none" sz="1000" b="0">
                          <a:solidFill>
                            <a:schemeClr val="bg1"/>
                          </a:solidFill>
                          <a:latin typeface="+mj-lt"/>
                        </a:rPr>
                        <a:t>: </a:t>
                      </a:r>
                      <a:r>
                        <a:rPr lang="x-none" sz="1000" b="0" i="1">
                          <a:solidFill>
                            <a:schemeClr val="bg1"/>
                          </a:solidFill>
                          <a:latin typeface="+mj-lt"/>
                        </a:rPr>
                        <a:t>¿</a:t>
                      </a:r>
                      <a:r>
                        <a:rPr lang="en-US" sz="1000" b="0" i="1">
                          <a:solidFill>
                            <a:schemeClr val="bg1"/>
                          </a:solidFill>
                          <a:latin typeface="+mj-lt"/>
                        </a:rPr>
                        <a:t>e</a:t>
                      </a:r>
                      <a:r>
                        <a:rPr lang="x-none" sz="1000" b="0" i="1">
                          <a:solidFill>
                            <a:schemeClr val="bg1"/>
                          </a:solidFill>
                          <a:latin typeface="+mj-lt"/>
                        </a:rPr>
                        <a:t>xiste una política formal para la asignación de los estudiantes?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lvl="0" indent="-126000" algn="l">
                        <a:buClrTx/>
                        <a:buSzPct val="75000"/>
                        <a:buFont typeface="Wingdings 3" panose="05040102010807070707" pitchFamily="18" charset="2"/>
                        <a:buChar char=""/>
                      </a:pPr>
                      <a:r>
                        <a:rPr lang="x-none" sz="1000" b="0">
                          <a:solidFill>
                            <a:srgbClr val="2E2E38"/>
                          </a:solidFill>
                          <a:latin typeface="+mj-lt"/>
                        </a:rPr>
                        <a:t>BPS ha adoptado una política de asignación de estudiantes basada en el hogar para asignar estudiantes desde jardín de infantes hasta el grado 8. El plan basado en el hogar utiliza la dirección del hogar del estudiante como punto de partida.</a:t>
                      </a:r>
                    </a:p>
                    <a:p>
                      <a:pPr marL="126000" lvl="0" indent="-126000" algn="l">
                        <a:buClrTx/>
                        <a:buSzPct val="75000"/>
                        <a:buFont typeface="Wingdings 3" panose="05040102010807070707" pitchFamily="18" charset="2"/>
                        <a:buChar char=""/>
                      </a:pPr>
                      <a:r>
                        <a:rPr lang="x-none" sz="1000" b="0">
                          <a:solidFill>
                            <a:srgbClr val="2E2E38"/>
                          </a:solidFill>
                          <a:latin typeface="+mj-lt"/>
                        </a:rPr>
                        <a:t>BPS ofrece una lista personalizada de opciones escolares para cada familia según su domicilio. Incluye todas las escuelas dentro de un radio de 1,6 km de su hogar, además de otras opciones escolares para compilar una lista de al menos seis escuelas.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634526287"/>
                  </a:ext>
                </a:extLst>
              </a:tr>
              <a:tr h="893134">
                <a:tc>
                  <a:txBody>
                    <a:bodyPr/>
                    <a:lstStyle/>
                    <a:p>
                      <a:pPr marL="0" indent="-126000" algn="l">
                        <a:buClr>
                          <a:srgbClr val="1A9AFA"/>
                        </a:buClr>
                        <a:buSzPct val="75000"/>
                        <a:buFontTx/>
                        <a:buNone/>
                      </a:pPr>
                      <a:r>
                        <a:rPr lang="x-none" sz="1000" b="1">
                          <a:solidFill>
                            <a:schemeClr val="bg1"/>
                          </a:solidFill>
                          <a:latin typeface="+mj-lt"/>
                        </a:rPr>
                        <a:t>Procedimientos: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e</a:t>
                      </a:r>
                      <a:r>
                        <a:rPr lang="x-none" sz="1000" i="1" kern="1200">
                          <a:solidFill>
                            <a:schemeClr val="bg2"/>
                          </a:solidFill>
                          <a:latin typeface="+mn-lt"/>
                          <a:ea typeface="+mn-ea"/>
                          <a:cs typeface="+mn-cs"/>
                        </a:rPr>
                        <a:t>xiste un procedimiento uniforme estandarizado en todo el distrito que se esté utilizando para implementar la política?</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Las asignaciones escolares se determinan utilizando el algoritmo de BPS o mediante asignación manual, según la fecha de inscripción</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Ambos procesos tienen en cuenta la información general de los estudiantes, las clasificaciones escolares de los estudiantes, cualquier prioridad (p. ej., prioridad de escuela actual, prioridad </a:t>
                      </a:r>
                      <a:br>
                        <a:rPr lang="en-US" sz="1000" b="0">
                          <a:solidFill>
                            <a:srgbClr val="2E2E38"/>
                          </a:solidFill>
                          <a:latin typeface="+mj-lt"/>
                        </a:rPr>
                      </a:br>
                      <a:r>
                        <a:rPr lang="x-none" sz="1000" b="0">
                          <a:solidFill>
                            <a:srgbClr val="2E2E38"/>
                          </a:solidFill>
                          <a:latin typeface="+mj-lt"/>
                        </a:rPr>
                        <a:t>de hermanos) y el archivo de capacidad. Las prioridades no reemplazan el período de inscripción</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1118546">
                <a:tc>
                  <a:txBody>
                    <a:bodyPr/>
                    <a:lstStyle/>
                    <a:p>
                      <a:pPr marL="0" indent="-126000" algn="l">
                        <a:buClr>
                          <a:srgbClr val="1A9AFA"/>
                        </a:buClr>
                        <a:buSzPct val="75000"/>
                        <a:buFontTx/>
                        <a:buNone/>
                      </a:pPr>
                      <a:r>
                        <a:rPr lang="x-none" sz="1000" b="1">
                          <a:solidFill>
                            <a:schemeClr val="bg1"/>
                          </a:solidFill>
                          <a:latin typeface="+mj-lt"/>
                        </a:rPr>
                        <a:t>Roles y responsabilidades: </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a:t>
                      </a:r>
                      <a:r>
                        <a:rPr kumimoji="0" lang="en-US"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e</a:t>
                      </a:r>
                      <a:r>
                        <a:rPr kumimoji="0" lang="x-none" sz="1000" b="0" i="1"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stá claro quién es responsable de varios pasos del proceso (p. ej., ingresar datos, validar datos, documentar decisiones)?</a:t>
                      </a:r>
                      <a:endParaRPr lang="en-US" sz="1000" b="0">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Los especialistas en inscripción son responsables de ingresar las clasificaciones escolares para los estudiantes</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El equipo de asignación revisa el resultado del algoritmo y lo vuelve a ejecutar según sea necesario hasta que el equipo apruebe el resultado final para garantizar que se tengan en cuenta todas las medidas necesarias (p. ej., capacidad, hermanos). Los especialistas en asignaciones administran las listas de espera, las asignaciones y las solicitudes de transferencia que ocurren fuera de las rondas</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bl>
          </a:graphicData>
        </a:graphic>
      </p:graphicFrame>
      <p:sp>
        <p:nvSpPr>
          <p:cNvPr id="16" name="footnote_6380420316088055392" descr="Nota al pie">
            <a:extLst>
              <a:ext uri="{FF2B5EF4-FFF2-40B4-BE49-F238E27FC236}">
                <a16:creationId xmlns:a16="http://schemas.microsoft.com/office/drawing/2014/main" id="{8A8149F3-9AA3-4CC1-85AD-EDF7F80B8156}"/>
              </a:ext>
            </a:extLst>
          </p:cNvPr>
          <p:cNvSpPr txBox="1"/>
          <p:nvPr/>
        </p:nvSpPr>
        <p:spPr>
          <a:xfrm>
            <a:off x="328270" y="5965470"/>
            <a:ext cx="8554862" cy="365570"/>
          </a:xfrm>
          <a:prstGeom prst="rect">
            <a:avLst/>
          </a:prstGeom>
          <a:noFill/>
        </p:spPr>
        <p:txBody>
          <a:bodyPr vert="horz" wrap="square" lIns="0" tIns="0" rIns="0" bIns="0" numCol="1" rtlCol="0" anchor="b" anchorCtr="0">
            <a:noAutofit/>
          </a:bodyPr>
          <a:lstStyle/>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El dominio de la asignación del estudiante no se evaluó en busca de riesgos u oportunidades de mejora</a:t>
            </a:r>
            <a:r>
              <a:rPr lang="en-US" sz="800" dirty="0">
                <a:solidFill>
                  <a:srgbClr val="2E2E38"/>
                </a:solidFill>
                <a:latin typeface="EYInterstate Light"/>
                <a:cs typeface="Arial" panose="020B0604020202020204" pitchFamily="34" charset="0"/>
              </a:rPr>
              <a:t>.</a:t>
            </a:r>
            <a:endParaRPr lang="x-none" sz="800" dirty="0">
              <a:solidFill>
                <a:srgbClr val="2E2E38"/>
              </a:solidFill>
              <a:latin typeface="EYInterstate Light"/>
              <a:cs typeface="Arial" panose="020B0604020202020204" pitchFamily="34" charset="0"/>
            </a:endParaRPr>
          </a:p>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Haga clic aquí para obtener un </a:t>
            </a:r>
            <a:r>
              <a:rPr lang="x-none" sz="800" dirty="0">
                <a:solidFill>
                  <a:srgbClr val="2E2E38"/>
                </a:solidFill>
                <a:latin typeface="EYInterstate Light"/>
                <a:cs typeface="Arial" panose="020B0604020202020204" pitchFamily="34" charset="0"/>
                <a:hlinkClick r:id="rId3" action="ppaction://hlinksldjump"/>
              </a:rPr>
              <a:t>Resumen ejecutivo: descripción general de las oportunidades</a:t>
            </a:r>
            <a:r>
              <a:rPr lang="en-US" sz="800" dirty="0">
                <a:solidFill>
                  <a:srgbClr val="2E2E38"/>
                </a:solidFill>
                <a:latin typeface="EYInterstate Light"/>
                <a:cs typeface="Arial" panose="020B0604020202020204" pitchFamily="34" charset="0"/>
              </a:rPr>
              <a:t>.</a:t>
            </a:r>
            <a:endParaRPr lang="x-none" sz="800" dirty="0">
              <a:solidFill>
                <a:srgbClr val="2E2E38"/>
              </a:solidFill>
              <a:latin typeface="EYInterstate Light"/>
              <a:cs typeface="Arial" panose="020B0604020202020204" pitchFamily="34" charset="0"/>
            </a:endParaRPr>
          </a:p>
        </p:txBody>
      </p:sp>
      <p:sp>
        <p:nvSpPr>
          <p:cNvPr id="18" name="TextBox 17">
            <a:extLst>
              <a:ext uri="{FF2B5EF4-FFF2-40B4-BE49-F238E27FC236}">
                <a16:creationId xmlns:a16="http://schemas.microsoft.com/office/drawing/2014/main" id="{53532B53-2BDA-4260-882E-87535ED1A18D}"/>
              </a:ext>
            </a:extLst>
          </p:cNvPr>
          <p:cNvSpPr txBox="1"/>
          <p:nvPr/>
        </p:nvSpPr>
        <p:spPr>
          <a:xfrm>
            <a:off x="3454400" y="6399378"/>
            <a:ext cx="5633616"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1" u="none" strike="noStrike" kern="120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14536127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a:xfrm>
            <a:off x="609918" y="265358"/>
            <a:ext cx="10978515" cy="619241"/>
          </a:xfrm>
        </p:spPr>
        <p:txBody>
          <a:bodyPr vert="horz"/>
          <a:lstStyle/>
          <a:p>
            <a:r>
              <a:rPr lang="es-419"/>
              <a:t>Observaciones detalladas de dominio y oportunidades </a:t>
            </a:r>
            <a:r>
              <a:rPr lang="x-none"/>
              <a:t>(2/2)</a:t>
            </a:r>
            <a:br>
              <a:rPr/>
            </a:br>
            <a:r>
              <a:rPr lang="x-none" sz="1600"/>
              <a:t>No se evaluó por riesgo la asignación de estudiantes de BPS</a:t>
            </a:r>
            <a:endParaRPr lang="en-IN" sz="1600">
              <a:solidFill>
                <a:srgbClr val="FF0000"/>
              </a:solidFill>
            </a:endParaRPr>
          </a:p>
        </p:txBody>
      </p:sp>
      <p:sp>
        <p:nvSpPr>
          <p:cNvPr id="35" name="Rectangle 34">
            <a:extLst>
              <a:ext uri="{FF2B5EF4-FFF2-40B4-BE49-F238E27FC236}">
                <a16:creationId xmlns:a16="http://schemas.microsoft.com/office/drawing/2014/main" id="{A639707A-F223-42C2-BEA7-A7AF6A58F1B1}"/>
              </a:ext>
            </a:extLst>
          </p:cNvPr>
          <p:cNvSpPr/>
          <p:nvPr/>
        </p:nvSpPr>
        <p:spPr>
          <a:xfrm>
            <a:off x="8951913" y="78411"/>
            <a:ext cx="2614545" cy="373895"/>
          </a:xfrm>
          <a:prstGeom prst="rect">
            <a:avLst/>
          </a:prstGeom>
          <a:solidFill>
            <a:srgbClr val="FFA7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bg1"/>
                </a:solidFill>
              </a:rPr>
              <a:t>7. Asignación de los estudiantes</a:t>
            </a:r>
          </a:p>
        </p:txBody>
      </p:sp>
      <p:sp>
        <p:nvSpPr>
          <p:cNvPr id="31" name="Arrow: Left-Right 30">
            <a:extLst>
              <a:ext uri="{FF2B5EF4-FFF2-40B4-BE49-F238E27FC236}">
                <a16:creationId xmlns:a16="http://schemas.microsoft.com/office/drawing/2014/main" id="{8C29B5D0-430E-40E5-A078-9C9901DD117A}"/>
              </a:ext>
            </a:extLst>
          </p:cNvPr>
          <p:cNvSpPr/>
          <p:nvPr/>
        </p:nvSpPr>
        <p:spPr>
          <a:xfrm>
            <a:off x="4129172" y="1088939"/>
            <a:ext cx="394000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Observaciones de la asignación de los estudiantes</a:t>
            </a:r>
            <a:r>
              <a:rPr lang="x-none" sz="1200" b="1" baseline="30000">
                <a:solidFill>
                  <a:schemeClr val="bg1"/>
                </a:solidFill>
              </a:rPr>
              <a:t>1</a:t>
            </a:r>
            <a:endParaRPr lang="en-US" sz="1200">
              <a:solidFill>
                <a:schemeClr val="bg1"/>
              </a:solidFill>
            </a:endParaRPr>
          </a:p>
        </p:txBody>
      </p:sp>
      <p:cxnSp>
        <p:nvCxnSpPr>
          <p:cNvPr id="32" name="Straight Connector 31">
            <a:extLst>
              <a:ext uri="{FF2B5EF4-FFF2-40B4-BE49-F238E27FC236}">
                <a16:creationId xmlns:a16="http://schemas.microsoft.com/office/drawing/2014/main" id="{9ECB31F3-5193-4BE4-A261-F417BF95096A}"/>
              </a:ext>
              <a:ext uri="{C183D7F6-B498-43B3-948B-1728B52AA6E4}">
                <adec:decorative xmlns:adec="http://schemas.microsoft.com/office/drawing/2017/decorative" val="1"/>
              </a:ext>
            </a:extLst>
          </p:cNvPr>
          <p:cNvCxnSpPr>
            <a:stCxn id="31" idx="4"/>
            <a:endCxn id="31" idx="6"/>
          </p:cNvCxnSpPr>
          <p:nvPr/>
        </p:nvCxnSpPr>
        <p:spPr>
          <a:xfrm>
            <a:off x="4129172" y="1346308"/>
            <a:ext cx="394000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0" name="Table 6380412381335984473">
            <a:extLst>
              <a:ext uri="{FF2B5EF4-FFF2-40B4-BE49-F238E27FC236}">
                <a16:creationId xmlns:a16="http://schemas.microsoft.com/office/drawing/2014/main" id="{9AD872BF-0DBF-4E27-AEEB-E1DE0F0BCE20}"/>
              </a:ext>
            </a:extLst>
          </p:cNvPr>
          <p:cNvGraphicFramePr>
            <a:graphicFrameLocks noGrp="1"/>
          </p:cNvGraphicFramePr>
          <p:nvPr>
            <p:extLst>
              <p:ext uri="{D42A27DB-BD31-4B8C-83A1-F6EECF244321}">
                <p14:modId xmlns:p14="http://schemas.microsoft.com/office/powerpoint/2010/main" val="2794061429"/>
              </p:ext>
            </p:extLst>
          </p:nvPr>
        </p:nvGraphicFramePr>
        <p:xfrm>
          <a:off x="603383" y="1439886"/>
          <a:ext cx="10985050" cy="3529608"/>
        </p:xfrm>
        <a:graphic>
          <a:graphicData uri="http://schemas.openxmlformats.org/drawingml/2006/table">
            <a:tbl>
              <a:tblPr firstRow="1" bandRow="1">
                <a:tableStyleId>{5C22544A-7EE6-4342-B048-85BDC9FD1C3A}</a:tableStyleId>
              </a:tblPr>
              <a:tblGrid>
                <a:gridCol w="5137767">
                  <a:extLst>
                    <a:ext uri="{9D8B030D-6E8A-4147-A177-3AD203B41FA5}">
                      <a16:colId xmlns:a16="http://schemas.microsoft.com/office/drawing/2014/main" val="1000314679"/>
                    </a:ext>
                  </a:extLst>
                </a:gridCol>
                <a:gridCol w="5847283">
                  <a:extLst>
                    <a:ext uri="{9D8B030D-6E8A-4147-A177-3AD203B41FA5}">
                      <a16:colId xmlns:a16="http://schemas.microsoft.com/office/drawing/2014/main" val="3299172009"/>
                    </a:ext>
                  </a:extLst>
                </a:gridCol>
              </a:tblGrid>
              <a:tr h="136895">
                <a:tc>
                  <a:txBody>
                    <a:bodyPr/>
                    <a:lstStyle/>
                    <a:p>
                      <a:pPr marL="0" indent="-126000" algn="ctr">
                        <a:buClr>
                          <a:srgbClr val="1A9AFA"/>
                        </a:buClr>
                        <a:buSzPct val="75000"/>
                        <a:buFontTx/>
                        <a:buNone/>
                      </a:pPr>
                      <a:r>
                        <a:rPr lang="x-none" sz="1000" b="0">
                          <a:solidFill>
                            <a:srgbClr val="2E2E38"/>
                          </a:solidFill>
                          <a:latin typeface="+mj-lt"/>
                        </a:rPr>
                        <a:t>Dimensión de la evaluación</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tc>
                  <a:txBody>
                    <a:bodyPr/>
                    <a:lstStyle/>
                    <a:p>
                      <a:pPr marL="0" indent="-126000" algn="ctr">
                        <a:buClr>
                          <a:srgbClr val="1A9AFA"/>
                        </a:buClr>
                        <a:buSzPct val="75000"/>
                        <a:buFontTx/>
                        <a:buNone/>
                      </a:pPr>
                      <a:r>
                        <a:rPr lang="x-none" sz="1000" b="0">
                          <a:solidFill>
                            <a:srgbClr val="2E2E38"/>
                          </a:solidFill>
                          <a:latin typeface="+mj-lt"/>
                        </a:rPr>
                        <a:t>Observaciones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C4C4CD"/>
                    </a:solidFill>
                  </a:tcPr>
                </a:tc>
                <a:extLst>
                  <a:ext uri="{0D108BD9-81ED-4DB2-BD59-A6C34878D82A}">
                    <a16:rowId xmlns:a16="http://schemas.microsoft.com/office/drawing/2014/main" val="3414655119"/>
                  </a:ext>
                </a:extLst>
              </a:tr>
              <a:tr h="869560">
                <a:tc>
                  <a:txBody>
                    <a:bodyPr/>
                    <a:lstStyle/>
                    <a:p>
                      <a:pPr marL="0" indent="-126000" algn="l">
                        <a:buClr>
                          <a:srgbClr val="1A9AFA"/>
                        </a:buClr>
                        <a:buSzPct val="75000"/>
                        <a:buFontTx/>
                        <a:buNone/>
                      </a:pPr>
                      <a:r>
                        <a:rPr lang="x-none" sz="1000" b="1">
                          <a:solidFill>
                            <a:schemeClr val="bg1"/>
                          </a:solidFill>
                          <a:latin typeface="+mj-lt"/>
                        </a:rPr>
                        <a:t>Capacitación y comunicación: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s</a:t>
                      </a:r>
                      <a:r>
                        <a:rPr lang="x-none" sz="1000" i="1" kern="1200">
                          <a:solidFill>
                            <a:schemeClr val="bg2"/>
                          </a:solidFill>
                          <a:latin typeface="+mn-lt"/>
                          <a:ea typeface="+mn-ea"/>
                          <a:cs typeface="+mn-cs"/>
                        </a:rPr>
                        <a:t>e capacita regularmente a los responsables de implementar las políticas y los procedimientos? ¿</a:t>
                      </a:r>
                      <a:r>
                        <a:rPr lang="en-US" sz="1000" i="1" kern="1200">
                          <a:solidFill>
                            <a:schemeClr val="bg2"/>
                          </a:solidFill>
                          <a:latin typeface="+mn-lt"/>
                          <a:ea typeface="+mn-ea"/>
                          <a:cs typeface="+mn-cs"/>
                        </a:rPr>
                        <a:t>s</a:t>
                      </a:r>
                      <a:r>
                        <a:rPr lang="x-none" sz="1000" i="1" kern="1200">
                          <a:solidFill>
                            <a:schemeClr val="bg2"/>
                          </a:solidFill>
                          <a:latin typeface="+mn-lt"/>
                          <a:ea typeface="+mn-ea"/>
                          <a:cs typeface="+mn-cs"/>
                        </a:rPr>
                        <a:t>e comunican bien las políticas y los procedimientos a quienes los implementan?</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08000" lvl="0" indent="-108000" algn="l">
                        <a:buClrTx/>
                        <a:buSzPct val="75000"/>
                        <a:buFont typeface="Wingdings 3" panose="05040102010807070707" pitchFamily="18" charset="2"/>
                        <a:buChar char=""/>
                      </a:pPr>
                      <a:r>
                        <a:rPr lang="x-none" sz="1000" b="0">
                          <a:solidFill>
                            <a:srgbClr val="2E2E38"/>
                          </a:solidFill>
                          <a:latin typeface="+mj-lt"/>
                        </a:rPr>
                        <a:t>BPS tiene un personal pequeño, pero experimentado para el proceso de asignación. Además, se trae ayuda especializada cuando es necesario. La mayor parte de la capacitación especializada se realiza en el lugar de trabajo, según sea necesario</a:t>
                      </a:r>
                      <a:r>
                        <a:rPr lang="en-US" sz="1000" b="0">
                          <a:solidFill>
                            <a:srgbClr val="2E2E38"/>
                          </a:solidFill>
                          <a:latin typeface="+mj-lt"/>
                        </a:rPr>
                        <a:t>.</a:t>
                      </a:r>
                      <a:endParaRPr lang="x-none" sz="1000" b="0">
                        <a:solidFill>
                          <a:srgbClr val="2E2E38"/>
                        </a:solidFill>
                        <a:latin typeface="+mj-lt"/>
                      </a:endParaRPr>
                    </a:p>
                    <a:p>
                      <a:pPr marL="108000" lvl="0" indent="-108000" algn="l">
                        <a:buClrTx/>
                        <a:buSzPct val="75000"/>
                        <a:buFont typeface="Wingdings 3" panose="05040102010807070707" pitchFamily="18" charset="2"/>
                        <a:buChar char=""/>
                      </a:pPr>
                      <a:r>
                        <a:rPr lang="x-none" sz="1000" b="0">
                          <a:solidFill>
                            <a:srgbClr val="2E2E38"/>
                          </a:solidFill>
                          <a:latin typeface="+mj-lt"/>
                        </a:rPr>
                        <a:t>Hay capacitación anual para los especialistas en registro y asignación para las asignaciones relacionadas con los estudiantes de ELL.</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924042262"/>
                  </a:ext>
                </a:extLst>
              </a:tr>
              <a:tr h="844062">
                <a:tc>
                  <a:txBody>
                    <a:bodyPr/>
                    <a:lstStyle/>
                    <a:p>
                      <a:pPr marL="0" indent="-126000" algn="l">
                        <a:buClr>
                          <a:srgbClr val="1A9AFA"/>
                        </a:buClr>
                        <a:buSzPct val="75000"/>
                        <a:buFontTx/>
                        <a:buNone/>
                      </a:pPr>
                      <a:r>
                        <a:rPr lang="x-none" sz="1000" b="1">
                          <a:solidFill>
                            <a:schemeClr val="bg1"/>
                          </a:solidFill>
                          <a:latin typeface="+mj-lt"/>
                        </a:rPr>
                        <a:t>Herramientas y sistemas: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l</a:t>
                      </a:r>
                      <a:r>
                        <a:rPr lang="x-none" sz="1000" i="1" kern="1200">
                          <a:solidFill>
                            <a:schemeClr val="bg2"/>
                          </a:solidFill>
                          <a:latin typeface="+mn-lt"/>
                          <a:ea typeface="+mn-ea"/>
                          <a:cs typeface="+mn-cs"/>
                        </a:rPr>
                        <a:t>os participantes clave tienen las herramientas adecuadas para ayudarlos a ejecutar sus responsabilidades?</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08000" lvl="0" indent="-108000" algn="l">
                        <a:buClrTx/>
                        <a:buSzPct val="75000"/>
                        <a:buFont typeface="Wingdings 3" panose="05040102010807070707" pitchFamily="18" charset="2"/>
                        <a:buChar char=""/>
                      </a:pPr>
                      <a:r>
                        <a:rPr lang="x-none" sz="1000" b="0">
                          <a:solidFill>
                            <a:srgbClr val="2E2E38"/>
                          </a:solidFill>
                          <a:latin typeface="+mj-lt"/>
                        </a:rPr>
                        <a:t>Los especialistas en registro utilizan Aspen para clasificar las preferencias escolares</a:t>
                      </a:r>
                      <a:r>
                        <a:rPr lang="en-US" sz="1000" b="0">
                          <a:solidFill>
                            <a:srgbClr val="2E2E38"/>
                          </a:solidFill>
                          <a:latin typeface="+mj-lt"/>
                        </a:rPr>
                        <a:t>.</a:t>
                      </a:r>
                      <a:endParaRPr lang="x-none" sz="1000" b="0">
                        <a:solidFill>
                          <a:srgbClr val="2E2E38"/>
                        </a:solidFill>
                        <a:latin typeface="+mj-lt"/>
                      </a:endParaRPr>
                    </a:p>
                    <a:p>
                      <a:pPr marL="108000" lvl="0" indent="-108000" algn="l">
                        <a:buClrTx/>
                        <a:buSzPct val="75000"/>
                        <a:buFont typeface="Wingdings 3" panose="05040102010807070707" pitchFamily="18" charset="2"/>
                        <a:buChar char=""/>
                      </a:pPr>
                      <a:r>
                        <a:rPr lang="x-none" sz="1000" b="0">
                          <a:solidFill>
                            <a:srgbClr val="2E2E38"/>
                          </a:solidFill>
                          <a:latin typeface="+mj-lt"/>
                        </a:rPr>
                        <a:t>El equipo de TI ejecuta el algoritmo a través de una base de datos de BPS interna</a:t>
                      </a:r>
                      <a:r>
                        <a:rPr lang="en-US" sz="1000" b="0">
                          <a:solidFill>
                            <a:srgbClr val="2E2E38"/>
                          </a:solidFill>
                          <a:latin typeface="+mj-lt"/>
                        </a:rPr>
                        <a:t>.</a:t>
                      </a:r>
                      <a:endParaRPr lang="x-none" sz="1000" b="0">
                        <a:solidFill>
                          <a:srgbClr val="2E2E38"/>
                        </a:solidFill>
                        <a:latin typeface="+mj-lt"/>
                      </a:endParaRPr>
                    </a:p>
                    <a:p>
                      <a:pPr marL="108000" lvl="0" indent="-108000" algn="l">
                        <a:buClrTx/>
                        <a:buSzPct val="75000"/>
                        <a:buFont typeface="Wingdings 3" panose="05040102010807070707" pitchFamily="18" charset="2"/>
                        <a:buChar char=""/>
                      </a:pPr>
                      <a:r>
                        <a:rPr lang="x-none" sz="1000" b="0">
                          <a:solidFill>
                            <a:srgbClr val="2E2E38"/>
                          </a:solidFill>
                          <a:latin typeface="+mj-lt"/>
                        </a:rPr>
                        <a:t>Los especialistas en asignaciones revisan los archivos de capacidad con frecuencia para ajustar los límites en el algoritmo según sea necesario, así como ubicar manualmente a los estudiantes cuando sea necesario</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78413595"/>
                  </a:ext>
                </a:extLst>
              </a:tr>
              <a:tr h="1195754">
                <a:tc>
                  <a:txBody>
                    <a:bodyPr/>
                    <a:lstStyle/>
                    <a:p>
                      <a:pPr marL="0" indent="-126000" algn="l">
                        <a:buClr>
                          <a:srgbClr val="1A9AFA"/>
                        </a:buClr>
                        <a:buSzPct val="75000"/>
                        <a:buFontTx/>
                        <a:buNone/>
                      </a:pPr>
                      <a:r>
                        <a:rPr lang="x-none" sz="1000" b="1">
                          <a:solidFill>
                            <a:schemeClr val="bg1"/>
                          </a:solidFill>
                          <a:latin typeface="+mj-lt"/>
                        </a:rPr>
                        <a:t>Supervisión y seguimiento: </a:t>
                      </a:r>
                      <a:r>
                        <a:rPr lang="x-none" sz="1000" i="1" kern="1200">
                          <a:solidFill>
                            <a:schemeClr val="bg2"/>
                          </a:solidFill>
                          <a:latin typeface="+mn-lt"/>
                          <a:ea typeface="+mn-ea"/>
                          <a:cs typeface="+mn-cs"/>
                        </a:rPr>
                        <a:t>¿</a:t>
                      </a:r>
                      <a:r>
                        <a:rPr lang="en-US" sz="1000" i="1" kern="1200">
                          <a:solidFill>
                            <a:schemeClr val="bg2"/>
                          </a:solidFill>
                          <a:latin typeface="+mn-lt"/>
                          <a:ea typeface="+mn-ea"/>
                          <a:cs typeface="+mn-cs"/>
                        </a:rPr>
                        <a:t>e</a:t>
                      </a:r>
                      <a:r>
                        <a:rPr lang="x-none" sz="1000" i="1" kern="1200">
                          <a:solidFill>
                            <a:schemeClr val="bg2"/>
                          </a:solidFill>
                          <a:latin typeface="+mn-lt"/>
                          <a:ea typeface="+mn-ea"/>
                          <a:cs typeface="+mn-cs"/>
                        </a:rPr>
                        <a:t>xiste una supervisión adecuada del proceso, p. ej., validación de datos/documentación integrada en el proceso?</a:t>
                      </a:r>
                      <a:endParaRPr lang="en-US" sz="1000" b="1">
                        <a:solidFill>
                          <a:schemeClr val="bg1"/>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Si un especialista en registro ingresa las clasificaciones escolares en Aspen, la familia obtiene una copia impresa de las clasificaciones ingresadas. Si un estudiante/familia ingresa su clasificación en Aspen, recibirá una confirmación por correo electrónico. La única vez que no se confirma una clasificación es cuando un estudiante existente envía el formulario de elección en papel a la escuela</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El equipo de asignación revisa todos los resultados del algoritmo para garantizar que se aplique la lógica correcta y que se tengan en cuenta todas las prioridades y capacidades</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71160277"/>
                  </a:ext>
                </a:extLst>
              </a:tr>
              <a:tr h="467832">
                <a:tc>
                  <a:txBody>
                    <a:bodyPr/>
                    <a:lstStyle/>
                    <a:p>
                      <a:pPr marL="0" marR="0" lvl="0" indent="-126000" algn="l" defTabSz="914400" rtl="0" eaLnBrk="1" fontAlgn="auto" latinLnBrk="0" hangingPunct="1">
                        <a:lnSpc>
                          <a:spcPct val="100000"/>
                        </a:lnSpc>
                        <a:spcBef>
                          <a:spcPts val="0"/>
                        </a:spcBef>
                        <a:spcAft>
                          <a:spcPts val="0"/>
                        </a:spcAft>
                        <a:buClr>
                          <a:srgbClr val="1A9AFA"/>
                        </a:buClr>
                        <a:buSzPct val="75000"/>
                        <a:buFontTx/>
                        <a:buNone/>
                        <a:tabLst/>
                        <a:defRPr/>
                      </a:pPr>
                      <a:r>
                        <a:rPr lang="x-none" sz="1000" b="1">
                          <a:solidFill>
                            <a:schemeClr val="bg1"/>
                          </a:solidFill>
                          <a:latin typeface="+mj-lt"/>
                        </a:rPr>
                        <a:t>Integridad y precisión de los datos: </a:t>
                      </a:r>
                      <a:r>
                        <a:rPr lang="x-none" sz="1000" b="0" i="1" kern="1200">
                          <a:solidFill>
                            <a:srgbClr val="2E2E38"/>
                          </a:solidFill>
                          <a:latin typeface="+mn-lt"/>
                          <a:ea typeface="+mn-ea"/>
                          <a:cs typeface="+mn-cs"/>
                        </a:rPr>
                        <a:t>¿</a:t>
                      </a:r>
                      <a:r>
                        <a:rPr lang="en-US" sz="1000" b="0" i="1" kern="1200">
                          <a:solidFill>
                            <a:srgbClr val="2E2E38"/>
                          </a:solidFill>
                          <a:latin typeface="+mn-lt"/>
                          <a:ea typeface="+mn-ea"/>
                          <a:cs typeface="+mn-cs"/>
                        </a:rPr>
                        <a:t>l</a:t>
                      </a:r>
                      <a:r>
                        <a:rPr lang="x-none" sz="1000" b="0" i="1" kern="1200">
                          <a:solidFill>
                            <a:srgbClr val="2E2E38"/>
                          </a:solidFill>
                          <a:latin typeface="+mn-lt"/>
                          <a:ea typeface="+mn-ea"/>
                          <a:cs typeface="+mn-cs"/>
                        </a:rPr>
                        <a:t>os datos que se informan son completos y están libres de errores?</a:t>
                      </a: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126000" indent="-126000" algn="l">
                        <a:buClrTx/>
                        <a:buSzPct val="75000"/>
                        <a:buFont typeface="Wingdings 3" panose="05040102010807070707" pitchFamily="18" charset="2"/>
                        <a:buChar char=""/>
                      </a:pPr>
                      <a:r>
                        <a:rPr lang="x-none" sz="1000" b="0">
                          <a:solidFill>
                            <a:srgbClr val="2E2E38"/>
                          </a:solidFill>
                          <a:latin typeface="+mj-lt"/>
                        </a:rPr>
                        <a:t>Integridad: </a:t>
                      </a:r>
                      <a:r>
                        <a:rPr lang="en-US" sz="1000" b="0">
                          <a:solidFill>
                            <a:srgbClr val="2E2E38"/>
                          </a:solidFill>
                          <a:latin typeface="+mj-lt"/>
                        </a:rPr>
                        <a:t>n</a:t>
                      </a:r>
                      <a:r>
                        <a:rPr lang="x-none" sz="1000" b="0">
                          <a:solidFill>
                            <a:srgbClr val="2E2E38"/>
                          </a:solidFill>
                          <a:latin typeface="+mj-lt"/>
                        </a:rPr>
                        <a:t>o evaluado: estos datos no se reportan al DESE</a:t>
                      </a:r>
                      <a:r>
                        <a:rPr lang="en-US" sz="1000" b="0">
                          <a:solidFill>
                            <a:srgbClr val="2E2E38"/>
                          </a:solidFill>
                          <a:latin typeface="+mj-lt"/>
                        </a:rPr>
                        <a:t>.</a:t>
                      </a:r>
                      <a:endParaRPr lang="x-none" sz="1000" b="0">
                        <a:solidFill>
                          <a:srgbClr val="2E2E38"/>
                        </a:solidFill>
                        <a:latin typeface="+mj-lt"/>
                      </a:endParaRPr>
                    </a:p>
                    <a:p>
                      <a:pPr marL="126000" indent="-126000" algn="l">
                        <a:buClrTx/>
                        <a:buSzPct val="75000"/>
                        <a:buFont typeface="Wingdings 3" panose="05040102010807070707" pitchFamily="18" charset="2"/>
                        <a:buChar char=""/>
                      </a:pPr>
                      <a:r>
                        <a:rPr lang="x-none" sz="1000" b="0">
                          <a:solidFill>
                            <a:srgbClr val="2E2E38"/>
                          </a:solidFill>
                          <a:latin typeface="+mj-lt"/>
                        </a:rPr>
                        <a:t>Precisión: </a:t>
                      </a:r>
                      <a:r>
                        <a:rPr lang="en-US" sz="1000" b="0">
                          <a:solidFill>
                            <a:srgbClr val="2E2E38"/>
                          </a:solidFill>
                          <a:latin typeface="+mj-lt"/>
                        </a:rPr>
                        <a:t>n</a:t>
                      </a:r>
                      <a:r>
                        <a:rPr lang="x-none" sz="1000" b="0">
                          <a:solidFill>
                            <a:srgbClr val="2E2E38"/>
                          </a:solidFill>
                          <a:latin typeface="+mj-lt"/>
                        </a:rPr>
                        <a:t>o evaluado: estos datos no se reportan al DESE</a:t>
                      </a:r>
                      <a:r>
                        <a:rPr lang="en-US" sz="1000" b="0">
                          <a:solidFill>
                            <a:srgbClr val="2E2E38"/>
                          </a:solidFill>
                          <a:latin typeface="+mj-lt"/>
                        </a:rPr>
                        <a:t>.</a:t>
                      </a:r>
                      <a:endParaRPr lang="x-none" sz="1000" b="0">
                        <a:solidFill>
                          <a:srgbClr val="2E2E38"/>
                        </a:solidFill>
                        <a:latin typeface="+mj-lt"/>
                      </a:endParaRPr>
                    </a:p>
                  </a:txBody>
                  <a:tcPr marL="72009" marR="72009" marT="0" marB="0" anchor="ctr">
                    <a:lnL w="9525" cap="flat" cmpd="sng" algn="ctr">
                      <a:solidFill>
                        <a:srgbClr val="767680"/>
                      </a:solidFill>
                      <a:prstDash val="solid"/>
                      <a:round/>
                      <a:headEnd type="none" w="med" len="med"/>
                      <a:tailEnd type="none" w="med" len="med"/>
                    </a:lnL>
                    <a:lnR w="9525" cap="flat" cmpd="sng" algn="ctr">
                      <a:solidFill>
                        <a:srgbClr val="767680"/>
                      </a:solidFill>
                      <a:prstDash val="solid"/>
                      <a:round/>
                      <a:headEnd type="none" w="med" len="med"/>
                      <a:tailEnd type="none" w="med" len="med"/>
                    </a:lnR>
                    <a:lnT w="9525" cap="flat" cmpd="sng" algn="ctr">
                      <a:solidFill>
                        <a:srgbClr val="767680"/>
                      </a:solidFill>
                      <a:prstDash val="solid"/>
                      <a:round/>
                      <a:headEnd type="none" w="med" len="med"/>
                      <a:tailEnd type="none" w="med" len="med"/>
                    </a:lnT>
                    <a:lnB w="9525" cap="flat" cmpd="sng" algn="ctr">
                      <a:solidFill>
                        <a:srgbClr val="76768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36148176"/>
                  </a:ext>
                </a:extLst>
              </a:tr>
            </a:tbl>
          </a:graphicData>
        </a:graphic>
      </p:graphicFrame>
      <p:sp>
        <p:nvSpPr>
          <p:cNvPr id="12" name="footnote_6380420316088055392" descr="Nota al pie">
            <a:extLst>
              <a:ext uri="{FF2B5EF4-FFF2-40B4-BE49-F238E27FC236}">
                <a16:creationId xmlns:a16="http://schemas.microsoft.com/office/drawing/2014/main" id="{A2F1FC5D-F194-4C40-8ACE-9E2C4CC98D0E}"/>
              </a:ext>
            </a:extLst>
          </p:cNvPr>
          <p:cNvSpPr txBox="1"/>
          <p:nvPr/>
        </p:nvSpPr>
        <p:spPr>
          <a:xfrm>
            <a:off x="328270" y="5965470"/>
            <a:ext cx="8554862" cy="365570"/>
          </a:xfrm>
          <a:prstGeom prst="rect">
            <a:avLst/>
          </a:prstGeom>
          <a:noFill/>
        </p:spPr>
        <p:txBody>
          <a:bodyPr vert="horz" wrap="square" lIns="0" tIns="0" rIns="0" bIns="0" numCol="1" rtlCol="0" anchor="b" anchorCtr="0">
            <a:noAutofit/>
          </a:bodyPr>
          <a:lstStyle/>
          <a:p>
            <a:pPr marL="95202" indent="-95202" defTabSz="913943">
              <a:spcBef>
                <a:spcPct val="0"/>
              </a:spcBef>
              <a:spcAft>
                <a:spcPct val="0"/>
              </a:spcAft>
              <a:buSzPct val="100000"/>
              <a:buFont typeface="Arial" pitchFamily="34" charset="0"/>
              <a:buAutoNum type="arabicPeriod"/>
            </a:pPr>
            <a:r>
              <a:rPr lang="x-none" sz="800" dirty="0">
                <a:solidFill>
                  <a:srgbClr val="2E2E38"/>
                </a:solidFill>
                <a:latin typeface="EYInterstate Light"/>
                <a:cs typeface="Arial" panose="020B0604020202020204" pitchFamily="34" charset="0"/>
              </a:rPr>
              <a:t>El dominio de la asignación del estudiante no se evaluó en busca de riesgos u oportunidades de mejora</a:t>
            </a:r>
            <a:r>
              <a:rPr lang="en-US" sz="800" dirty="0">
                <a:solidFill>
                  <a:srgbClr val="2E2E38"/>
                </a:solidFill>
                <a:latin typeface="EYInterstate Light"/>
                <a:cs typeface="Arial" panose="020B0604020202020204" pitchFamily="34" charset="0"/>
              </a:rPr>
              <a:t>.</a:t>
            </a:r>
            <a:r>
              <a:rPr lang="x-none" sz="800" dirty="0">
                <a:solidFill>
                  <a:srgbClr val="2E2E38"/>
                </a:solidFill>
                <a:latin typeface="EYInterstate Light"/>
                <a:cs typeface="Arial" panose="020B0604020202020204" pitchFamily="34" charset="0"/>
              </a:rPr>
              <a:t> </a:t>
            </a:r>
          </a:p>
        </p:txBody>
      </p:sp>
      <p:sp>
        <p:nvSpPr>
          <p:cNvPr id="21" name="TextBox 20">
            <a:extLst>
              <a:ext uri="{FF2B5EF4-FFF2-40B4-BE49-F238E27FC236}">
                <a16:creationId xmlns:a16="http://schemas.microsoft.com/office/drawing/2014/main" id="{F7EBA5EA-8DA1-4107-95D8-5DB742DE0A90}"/>
              </a:ext>
            </a:extLst>
          </p:cNvPr>
          <p:cNvSpPr txBox="1"/>
          <p:nvPr/>
        </p:nvSpPr>
        <p:spPr>
          <a:xfrm>
            <a:off x="3402419" y="6393923"/>
            <a:ext cx="5234648"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61</a:t>
            </a:fld>
            <a:endParaRPr/>
          </a:p>
        </p:txBody>
      </p:sp>
    </p:spTree>
    <p:extLst>
      <p:ext uri="{BB962C8B-B14F-4D97-AF65-F5344CB8AC3E}">
        <p14:creationId xmlns:p14="http://schemas.microsoft.com/office/powerpoint/2010/main" val="154217257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95D25-2A5A-4910-A71E-B019FD909B85}"/>
              </a:ext>
            </a:extLst>
          </p:cNvPr>
          <p:cNvSpPr>
            <a:spLocks noGrp="1"/>
          </p:cNvSpPr>
          <p:nvPr>
            <p:ph type="title" idx="4294967295"/>
          </p:nvPr>
        </p:nvSpPr>
        <p:spPr>
          <a:xfrm>
            <a:off x="612776" y="294200"/>
            <a:ext cx="10972800" cy="5904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defRPr/>
            </a:pPr>
            <a:r>
              <a:rPr lang="x-none"/>
              <a:t>Agenda </a:t>
            </a:r>
            <a:r>
              <a:rPr lang="x-none">
                <a:solidFill>
                  <a:schemeClr val="tx1"/>
                </a:solidFill>
              </a:rPr>
              <a:t>(5/5)</a:t>
            </a:r>
          </a:p>
        </p:txBody>
      </p:sp>
      <p:sp>
        <p:nvSpPr>
          <p:cNvPr id="3" name="Rectangle 2">
            <a:extLst>
              <a:ext uri="{FF2B5EF4-FFF2-40B4-BE49-F238E27FC236}">
                <a16:creationId xmlns:a16="http://schemas.microsoft.com/office/drawing/2014/main" id="{977723A5-6401-47A5-A216-C003BB6364B3}"/>
              </a:ext>
              <a:ext uri="{C183D7F6-B498-43B3-948B-1728B52AA6E4}">
                <adec:decorative xmlns:adec="http://schemas.microsoft.com/office/drawing/2017/decorative" val="1"/>
              </a:ext>
            </a:extLst>
          </p:cNvPr>
          <p:cNvSpPr/>
          <p:nvPr/>
        </p:nvSpPr>
        <p:spPr>
          <a:xfrm>
            <a:off x="612776" y="4361289"/>
            <a:ext cx="10014856" cy="653142"/>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IN" sz="1000">
              <a:solidFill>
                <a:srgbClr val="2E2E38"/>
              </a:solidFill>
              <a:latin typeface="EYInterstate Light"/>
            </a:endParaRPr>
          </a:p>
        </p:txBody>
      </p:sp>
      <p:sp>
        <p:nvSpPr>
          <p:cNvPr id="9" name="TextBox 8">
            <a:extLst>
              <a:ext uri="{FF2B5EF4-FFF2-40B4-BE49-F238E27FC236}">
                <a16:creationId xmlns:a16="http://schemas.microsoft.com/office/drawing/2014/main" id="{4519FCD7-3472-4393-ABAC-20F420E95550}"/>
              </a:ext>
            </a:extLst>
          </p:cNvPr>
          <p:cNvSpPr txBox="1"/>
          <p:nvPr/>
        </p:nvSpPr>
        <p:spPr>
          <a:xfrm>
            <a:off x="612777" y="1148905"/>
            <a:ext cx="9715993" cy="3728950"/>
          </a:xfrm>
          <a:prstGeom prst="rect">
            <a:avLst/>
          </a:prstGeom>
          <a:noFill/>
        </p:spPr>
        <p:txBody>
          <a:bodyPr wrap="none" lIns="0" tIns="36557" rIns="0" bIns="0" rtlCol="0">
            <a:spAutoFit/>
          </a:bodyPr>
          <a:lstStyle/>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ejecutivo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Descripción general del proyecto</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Contexto del DESE y BPS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Resumen de observaciones y oportunidades</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Observaciones detalladas de dominio y oportunidades de mejora</a:t>
            </a:r>
          </a:p>
          <a:p>
            <a:pPr indent="1254125" defTabSz="913943">
              <a:lnSpc>
                <a:spcPct val="150000"/>
              </a:lnSpc>
              <a:spcAft>
                <a:spcPts val="1100"/>
              </a:spcAft>
              <a:buSzPct val="100000"/>
              <a:buFont typeface="+mj-lt"/>
              <a:buAutoNum type="arabicPeriod"/>
              <a:tabLst>
                <a:tab pos="1259370" algn="l"/>
                <a:tab pos="1439280" algn="l"/>
                <a:tab pos="1799100" algn="l"/>
              </a:tabLst>
            </a:pPr>
            <a:r>
              <a:rPr lang="x-none" sz="2199">
                <a:solidFill>
                  <a:srgbClr val="2E2E38"/>
                </a:solidFill>
                <a:latin typeface="EYInterstate Light"/>
              </a:rPr>
              <a:t>Apéndice</a:t>
            </a:r>
          </a:p>
        </p:txBody>
      </p:sp>
      <p:sp>
        <p:nvSpPr>
          <p:cNvPr id="4" name="Date Placeholder 3">
            <a:extLst>
              <a:ext uri="{FF2B5EF4-FFF2-40B4-BE49-F238E27FC236}">
                <a16:creationId xmlns:a16="http://schemas.microsoft.com/office/drawing/2014/main" id="{72B4A36D-5FE9-47B0-A620-7D81DE144EC6}"/>
              </a:ext>
            </a:extLst>
          </p:cNvPr>
          <p:cNvSpPr>
            <a:spLocks noGrp="1"/>
          </p:cNvSpPr>
          <p:nvPr>
            <p:ph type="dt" sz="half" idx="10"/>
          </p:nvPr>
        </p:nvSpPr>
        <p:spPr/>
        <p:txBody>
          <a:bodyPr/>
          <a:lstStyle/>
          <a:p>
            <a:r>
              <a:rPr lang="x-none">
                <a:solidFill>
                  <a:srgbClr val="2E2E38"/>
                </a:solidFill>
              </a:rPr>
              <a:t>Febrero de 2023</a:t>
            </a:r>
          </a:p>
        </p:txBody>
      </p:sp>
      <p:sp>
        <p:nvSpPr>
          <p:cNvPr id="6" name="Slide Number Placeholder 5">
            <a:extLst>
              <a:ext uri="{FF2B5EF4-FFF2-40B4-BE49-F238E27FC236}">
                <a16:creationId xmlns:a16="http://schemas.microsoft.com/office/drawing/2014/main" id="{173D479A-6F7B-490A-8041-03B20B05385D}"/>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62</a:t>
            </a:fld>
            <a:endParaRPr lang="en-GB">
              <a:solidFill>
                <a:srgbClr val="2E2E38"/>
              </a:solidFill>
            </a:endParaRPr>
          </a:p>
        </p:txBody>
      </p:sp>
    </p:spTree>
    <p:extLst>
      <p:ext uri="{BB962C8B-B14F-4D97-AF65-F5344CB8AC3E}">
        <p14:creationId xmlns:p14="http://schemas.microsoft.com/office/powerpoint/2010/main" val="96270249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1">
            <a:extLst>
              <a:ext uri="{FF2B5EF4-FFF2-40B4-BE49-F238E27FC236}">
                <a16:creationId xmlns:a16="http://schemas.microsoft.com/office/drawing/2014/main" id="{E024D87D-0239-424C-A380-8A7E600410BC}"/>
              </a:ext>
            </a:extLst>
          </p:cNvPr>
          <p:cNvSpPr txBox="1">
            <a:spLocks noGrp="1"/>
          </p:cNvSpPr>
          <p:nvPr>
            <p:ph type="title" idx="4294967295"/>
          </p:nvPr>
        </p:nvSpPr>
        <p:spPr>
          <a:xfrm>
            <a:off x="615633" y="323952"/>
            <a:ext cx="10967088" cy="590572"/>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defTabSz="913943">
              <a:defRPr/>
            </a:pPr>
            <a:r>
              <a:rPr lang="x-none" sz="2399"/>
              <a:t>Apéndice</a:t>
            </a:r>
            <a:br>
              <a:rPr/>
            </a:br>
            <a:r>
              <a:rPr lang="x-none" sz="1599"/>
              <a:t>Flujo del proceso: </a:t>
            </a:r>
            <a:r>
              <a:rPr lang="en-US" sz="1599"/>
              <a:t>p</a:t>
            </a:r>
            <a:r>
              <a:rPr lang="x-none" sz="1599"/>
              <a:t>articipación en el programa: </a:t>
            </a:r>
            <a:r>
              <a:rPr lang="en-US" sz="1599"/>
              <a:t>e</a:t>
            </a:r>
            <a:r>
              <a:rPr lang="x-none" sz="1599"/>
              <a:t>ducación especial (IEP inicial/plan 504)</a:t>
            </a:r>
            <a:endParaRPr lang="de-DE" sz="2399"/>
          </a:p>
        </p:txBody>
      </p:sp>
      <p:sp>
        <p:nvSpPr>
          <p:cNvPr id="58" name="Rectangle 57">
            <a:extLst>
              <a:ext uri="{FF2B5EF4-FFF2-40B4-BE49-F238E27FC236}">
                <a16:creationId xmlns:a16="http://schemas.microsoft.com/office/drawing/2014/main" id="{BDF9A6AE-1DD9-4E2E-8735-864D5B34F928}"/>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grpSp>
        <p:nvGrpSpPr>
          <p:cNvPr id="34" name="Group 33" descr="Consulte la sección de notas para ver la descripción del flujo &quot;Flujo del proceso: Participación en el programa: Educación especial (IEP inicial/plan 504)&quot;"/>
          <p:cNvGrpSpPr/>
          <p:nvPr/>
        </p:nvGrpSpPr>
        <p:grpSpPr>
          <a:xfrm>
            <a:off x="530747" y="1295534"/>
            <a:ext cx="11369438" cy="4922139"/>
            <a:chOff x="530747" y="1295534"/>
            <a:chExt cx="11369438" cy="4922139"/>
          </a:xfrm>
        </p:grpSpPr>
        <p:sp>
          <p:nvSpPr>
            <p:cNvPr id="51" name="Rectangle 50">
              <a:extLst>
                <a:ext uri="{FF2B5EF4-FFF2-40B4-BE49-F238E27FC236}">
                  <a16:creationId xmlns:a16="http://schemas.microsoft.com/office/drawing/2014/main" id="{27ED20A0-CF08-46D6-9BFA-2B3BD99FD947}"/>
                </a:ext>
                <a:ext uri="{C183D7F6-B498-43B3-948B-1728B52AA6E4}">
                  <adec:decorative xmlns:adec="http://schemas.microsoft.com/office/drawing/2017/decorative" val="1"/>
                </a:ext>
              </a:extLst>
            </p:cNvPr>
            <p:cNvSpPr/>
            <p:nvPr/>
          </p:nvSpPr>
          <p:spPr bwMode="auto">
            <a:xfrm>
              <a:off x="611063" y="2703288"/>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INICIO</a:t>
              </a:r>
            </a:p>
          </p:txBody>
        </p:sp>
        <p:sp>
          <p:nvSpPr>
            <p:cNvPr id="81" name="Rectangle 80">
              <a:extLst>
                <a:ext uri="{FF2B5EF4-FFF2-40B4-BE49-F238E27FC236}">
                  <a16:creationId xmlns:a16="http://schemas.microsoft.com/office/drawing/2014/main" id="{55C32A3F-38D2-4A57-B30D-6B72EAD4B826}"/>
                </a:ext>
                <a:ext uri="{C183D7F6-B498-43B3-948B-1728B52AA6E4}">
                  <adec:decorative xmlns:adec="http://schemas.microsoft.com/office/drawing/2017/decorative" val="1"/>
                </a:ext>
              </a:extLst>
            </p:cNvPr>
            <p:cNvSpPr/>
            <p:nvPr/>
          </p:nvSpPr>
          <p:spPr>
            <a:xfrm>
              <a:off x="611063" y="3064535"/>
              <a:ext cx="6103927" cy="329709"/>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8" name="Rectangle 7">
              <a:extLst>
                <a:ext uri="{FF2B5EF4-FFF2-40B4-BE49-F238E27FC236}">
                  <a16:creationId xmlns:a16="http://schemas.microsoft.com/office/drawing/2014/main" id="{48A66FD8-5725-4A87-843C-345F25841E93}"/>
                </a:ext>
                <a:ext uri="{C183D7F6-B498-43B3-948B-1728B52AA6E4}">
                  <adec:decorative xmlns:adec="http://schemas.microsoft.com/office/drawing/2017/decorative" val="1"/>
                </a:ext>
              </a:extLst>
            </p:cNvPr>
            <p:cNvSpPr/>
            <p:nvPr/>
          </p:nvSpPr>
          <p:spPr>
            <a:xfrm rot="5400000">
              <a:off x="4568769" y="3100475"/>
              <a:ext cx="3691929" cy="414841"/>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9" name="Rectangle 8">
              <a:extLst>
                <a:ext uri="{FF2B5EF4-FFF2-40B4-BE49-F238E27FC236}">
                  <a16:creationId xmlns:a16="http://schemas.microsoft.com/office/drawing/2014/main" id="{8DE62D75-E76F-44A1-960D-AF973EA38CE2}"/>
                </a:ext>
                <a:ext uri="{C183D7F6-B498-43B3-948B-1728B52AA6E4}">
                  <adec:decorative xmlns:adec="http://schemas.microsoft.com/office/drawing/2017/decorative" val="1"/>
                </a:ext>
              </a:extLst>
            </p:cNvPr>
            <p:cNvSpPr/>
            <p:nvPr/>
          </p:nvSpPr>
          <p:spPr>
            <a:xfrm>
              <a:off x="6566877" y="3059716"/>
              <a:ext cx="4387304" cy="349762"/>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0" name="Rectangle 9">
              <a:extLst>
                <a:ext uri="{FF2B5EF4-FFF2-40B4-BE49-F238E27FC236}">
                  <a16:creationId xmlns:a16="http://schemas.microsoft.com/office/drawing/2014/main" id="{41DD1582-1ED2-454F-A7C2-92D9F55B37D6}"/>
                </a:ext>
                <a:ext uri="{C183D7F6-B498-43B3-948B-1728B52AA6E4}">
                  <adec:decorative xmlns:adec="http://schemas.microsoft.com/office/drawing/2017/decorative" val="1"/>
                </a:ext>
              </a:extLst>
            </p:cNvPr>
            <p:cNvSpPr/>
            <p:nvPr/>
          </p:nvSpPr>
          <p:spPr>
            <a:xfrm>
              <a:off x="6482931" y="1461929"/>
              <a:ext cx="4478933" cy="3024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1" name="Rectangle 10">
              <a:extLst>
                <a:ext uri="{FF2B5EF4-FFF2-40B4-BE49-F238E27FC236}">
                  <a16:creationId xmlns:a16="http://schemas.microsoft.com/office/drawing/2014/main" id="{496C031D-05D3-4CC4-B0CF-23099B03F96C}"/>
                </a:ext>
                <a:ext uri="{C183D7F6-B498-43B3-948B-1728B52AA6E4}">
                  <adec:decorative xmlns:adec="http://schemas.microsoft.com/office/drawing/2017/decorative" val="1"/>
                </a:ext>
              </a:extLst>
            </p:cNvPr>
            <p:cNvSpPr/>
            <p:nvPr/>
          </p:nvSpPr>
          <p:spPr>
            <a:xfrm>
              <a:off x="6573777" y="4854374"/>
              <a:ext cx="4387303" cy="299483"/>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9" name="Oval 10">
              <a:extLst>
                <a:ext uri="{FF2B5EF4-FFF2-40B4-BE49-F238E27FC236}">
                  <a16:creationId xmlns:a16="http://schemas.microsoft.com/office/drawing/2014/main" id="{98E13CE5-CDBF-4C66-BC62-BE4EBDEC0AE7}"/>
                </a:ext>
                <a:ext uri="{C183D7F6-B498-43B3-948B-1728B52AA6E4}">
                  <adec:decorative xmlns:adec="http://schemas.microsoft.com/office/drawing/2017/decorative" val="1"/>
                </a:ext>
              </a:extLst>
            </p:cNvPr>
            <p:cNvSpPr>
              <a:spLocks noChangeArrowheads="1"/>
            </p:cNvSpPr>
            <p:nvPr/>
          </p:nvSpPr>
          <p:spPr bwMode="auto">
            <a:xfrm>
              <a:off x="808806" y="2972507"/>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 1 </a:t>
              </a:r>
            </a:p>
          </p:txBody>
        </p:sp>
        <p:cxnSp>
          <p:nvCxnSpPr>
            <p:cNvPr id="23" name="Elbow Connector 53">
              <a:extLst>
                <a:ext uri="{FF2B5EF4-FFF2-40B4-BE49-F238E27FC236}">
                  <a16:creationId xmlns:a16="http://schemas.microsoft.com/office/drawing/2014/main" id="{77F3E93A-CEDC-420D-B267-F9010C33ABC1}"/>
                </a:ext>
                <a:ext uri="{C183D7F6-B498-43B3-948B-1728B52AA6E4}">
                  <adec:decorative xmlns:adec="http://schemas.microsoft.com/office/drawing/2017/decorative" val="1"/>
                </a:ext>
              </a:extLst>
            </p:cNvPr>
            <p:cNvCxnSpPr>
              <a:cxnSpLocks/>
              <a:stCxn id="19" idx="4"/>
              <a:endCxn id="24" idx="0"/>
            </p:cNvCxnSpPr>
            <p:nvPr/>
          </p:nvCxnSpPr>
          <p:spPr>
            <a:xfrm rot="16200000" flipH="1">
              <a:off x="1147200" y="3456646"/>
              <a:ext cx="513453" cy="641886"/>
            </a:xfrm>
            <a:prstGeom prst="bentConnector3">
              <a:avLst>
                <a:gd name="adj1" fmla="val 50000"/>
              </a:avLst>
            </a:prstGeom>
            <a:noFill/>
            <a:ln w="9525" cap="flat" cmpd="sng" algn="ctr">
              <a:solidFill>
                <a:srgbClr val="747480"/>
              </a:solidFill>
              <a:prstDash val="solid"/>
              <a:tailEnd type="oval"/>
            </a:ln>
            <a:effectLst/>
          </p:spPr>
        </p:cxnSp>
        <p:sp>
          <p:nvSpPr>
            <p:cNvPr id="24" name="Rectangle 23">
              <a:extLst>
                <a:ext uri="{FF2B5EF4-FFF2-40B4-BE49-F238E27FC236}">
                  <a16:creationId xmlns:a16="http://schemas.microsoft.com/office/drawing/2014/main" id="{D579DABF-2A8A-4D87-8A0C-D03C5C470501}"/>
                </a:ext>
                <a:ext uri="{C183D7F6-B498-43B3-948B-1728B52AA6E4}">
                  <adec:decorative xmlns:adec="http://schemas.microsoft.com/office/drawing/2017/decorative" val="1"/>
                </a:ext>
              </a:extLst>
            </p:cNvPr>
            <p:cNvSpPr/>
            <p:nvPr/>
          </p:nvSpPr>
          <p:spPr>
            <a:xfrm>
              <a:off x="611062" y="4034316"/>
              <a:ext cx="2227613" cy="955580"/>
            </a:xfrm>
            <a:prstGeom prst="rect">
              <a:avLst/>
            </a:prstGeom>
          </p:spPr>
          <p:txBody>
            <a:bodyPr vert="horz" wrap="square" lIns="61932" tIns="30966" rIns="61932" bIns="61932" anchor="t">
              <a:spAutoFit/>
            </a:bodyPr>
            <a:lstStyle/>
            <a:p>
              <a:pPr defTabSz="674146" eaLnBrk="0" hangingPunct="0">
                <a:defRPr/>
              </a:pPr>
              <a:r>
                <a:rPr lang="x-none" sz="800" b="1" kern="0" dirty="0">
                  <a:solidFill>
                    <a:srgbClr val="2E2E38"/>
                  </a:solidFill>
                  <a:latin typeface="EYInterstate Light"/>
                  <a:ea typeface="ＭＳ Ｐゴシック" panose="020B0600070205080204" pitchFamily="34" charset="-128"/>
                  <a:cs typeface="Calibri" panose="020F0502020204030204" pitchFamily="34" charset="0"/>
                </a:rPr>
                <a:t>El COSE escolar recibe una remisión del IEP para un estudiante: </a:t>
              </a:r>
            </a:p>
            <a:p>
              <a:pPr defTabSz="674146" eaLnBrk="0" hangingPunct="0">
                <a:defRPr/>
              </a:pPr>
              <a:r>
                <a:rPr lang="x-none" sz="800" kern="0" dirty="0">
                  <a:solidFill>
                    <a:srgbClr val="2E2E38"/>
                  </a:solidFill>
                  <a:latin typeface="EYInterstate Light"/>
                  <a:ea typeface="ＭＳ Ｐゴシック" panose="020B0600070205080204" pitchFamily="34" charset="-128"/>
                  <a:cs typeface="Calibri" panose="020F0502020204030204" pitchFamily="34" charset="0"/>
                </a:rPr>
                <a:t>cualquier persona que tenga una conexión con un estudiante (p. ej., padres, madres, maestros, médicos) puede enviar una remisión para que un estudiante reciba </a:t>
              </a:r>
              <a:br>
                <a:rPr lang="en-US" sz="800" kern="0" dirty="0">
                  <a:solidFill>
                    <a:srgbClr val="2E2E38"/>
                  </a:solidFill>
                  <a:latin typeface="EYInterstate Light"/>
                  <a:ea typeface="ＭＳ Ｐゴシック" panose="020B0600070205080204" pitchFamily="34" charset="-128"/>
                  <a:cs typeface="Calibri" panose="020F0502020204030204" pitchFamily="34" charset="0"/>
                </a:rPr>
              </a:br>
              <a:r>
                <a:rPr lang="x-none" sz="800" kern="0" dirty="0">
                  <a:solidFill>
                    <a:srgbClr val="2E2E38"/>
                  </a:solidFill>
                  <a:latin typeface="EYInterstate Light"/>
                  <a:ea typeface="ＭＳ Ｐゴシック" panose="020B0600070205080204" pitchFamily="34" charset="-128"/>
                  <a:cs typeface="Calibri" panose="020F0502020204030204" pitchFamily="34" charset="0"/>
                </a:rPr>
                <a:t>un IEP</a:t>
              </a:r>
              <a:r>
                <a:rPr lang="en-US" sz="8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800" kern="0" dirty="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20" name="Oval 10">
              <a:extLst>
                <a:ext uri="{FF2B5EF4-FFF2-40B4-BE49-F238E27FC236}">
                  <a16:creationId xmlns:a16="http://schemas.microsoft.com/office/drawing/2014/main" id="{4DD1FA23-1DC7-4681-8FC9-57F255884F0E}"/>
                </a:ext>
                <a:ext uri="{C183D7F6-B498-43B3-948B-1728B52AA6E4}">
                  <adec:decorative xmlns:adec="http://schemas.microsoft.com/office/drawing/2017/decorative" val="1"/>
                </a:ext>
              </a:extLst>
            </p:cNvPr>
            <p:cNvSpPr>
              <a:spLocks noChangeArrowheads="1"/>
            </p:cNvSpPr>
            <p:nvPr/>
          </p:nvSpPr>
          <p:spPr bwMode="auto">
            <a:xfrm>
              <a:off x="2143247" y="2944235"/>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 2 </a:t>
              </a:r>
            </a:p>
          </p:txBody>
        </p:sp>
        <p:cxnSp>
          <p:nvCxnSpPr>
            <p:cNvPr id="29" name="Elbow Connector 53">
              <a:extLst>
                <a:ext uri="{FF2B5EF4-FFF2-40B4-BE49-F238E27FC236}">
                  <a16:creationId xmlns:a16="http://schemas.microsoft.com/office/drawing/2014/main" id="{A422C19F-013D-4FD7-8AEF-83B180933A30}"/>
                </a:ext>
                <a:ext uri="{C183D7F6-B498-43B3-948B-1728B52AA6E4}">
                  <adec:decorative xmlns:adec="http://schemas.microsoft.com/office/drawing/2017/decorative" val="1"/>
                </a:ext>
              </a:extLst>
            </p:cNvPr>
            <p:cNvCxnSpPr>
              <a:cxnSpLocks/>
              <a:stCxn id="20" idx="0"/>
              <a:endCxn id="28" idx="2"/>
            </p:cNvCxnSpPr>
            <p:nvPr/>
          </p:nvCxnSpPr>
          <p:spPr>
            <a:xfrm rot="16200000" flipV="1">
              <a:off x="1979966" y="2506777"/>
              <a:ext cx="669773" cy="205144"/>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28" name="Rectangle 27">
              <a:extLst>
                <a:ext uri="{FF2B5EF4-FFF2-40B4-BE49-F238E27FC236}">
                  <a16:creationId xmlns:a16="http://schemas.microsoft.com/office/drawing/2014/main" id="{E9B06584-4B74-425E-AC7C-B25A34CCDB88}"/>
                </a:ext>
                <a:ext uri="{C183D7F6-B498-43B3-948B-1728B52AA6E4}">
                  <adec:decorative xmlns:adec="http://schemas.microsoft.com/office/drawing/2017/decorative" val="1"/>
                </a:ext>
              </a:extLst>
            </p:cNvPr>
            <p:cNvSpPr/>
            <p:nvPr/>
          </p:nvSpPr>
          <p:spPr>
            <a:xfrm>
              <a:off x="1236487" y="1441993"/>
              <a:ext cx="1951586" cy="832469"/>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Aprobación para evaluación: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la persona que presentó una remisión recibe un formulario de consentimiento para la evaluación del IEP por correo electrónico o correo postal, lo firma </a:t>
              </a:r>
              <a:br>
                <a:rPr lang="en-US" sz="800" kern="0">
                  <a:solidFill>
                    <a:srgbClr val="2E2E38"/>
                  </a:solidFill>
                  <a:latin typeface="EYInterstate Light"/>
                  <a:ea typeface="ＭＳ Ｐゴシック" panose="020B0600070205080204" pitchFamily="34" charset="-128"/>
                  <a:cs typeface="Calibri" panose="020F0502020204030204" pitchFamily="34" charset="0"/>
                </a:rPr>
              </a:br>
              <a:r>
                <a:rPr lang="x-none" sz="800" kern="0">
                  <a:solidFill>
                    <a:srgbClr val="2E2E38"/>
                  </a:solidFill>
                  <a:latin typeface="EYInterstate Light"/>
                  <a:ea typeface="ＭＳ Ｐゴシック" panose="020B0600070205080204" pitchFamily="34" charset="-128"/>
                  <a:cs typeface="Calibri" panose="020F0502020204030204" pitchFamily="34" charset="0"/>
                </a:rPr>
                <a:t>y lo envía al COSE</a:t>
              </a:r>
              <a:r>
                <a:rPr lang="en-US" sz="800" kern="0">
                  <a:solidFill>
                    <a:srgbClr val="2E2E38"/>
                  </a:solidFill>
                  <a:latin typeface="EYInterstate Light"/>
                  <a:ea typeface="ＭＳ Ｐゴシック" panose="020B0600070205080204" pitchFamily="34" charset="-128"/>
                  <a:cs typeface="Calibri" panose="020F0502020204030204" pitchFamily="34" charset="0"/>
                </a:rPr>
                <a:t>.</a:t>
              </a:r>
              <a:endParaRPr lang="x-none" sz="8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21" name="Oval 10">
              <a:extLst>
                <a:ext uri="{FF2B5EF4-FFF2-40B4-BE49-F238E27FC236}">
                  <a16:creationId xmlns:a16="http://schemas.microsoft.com/office/drawing/2014/main" id="{9B98536C-5D81-47AD-8744-851C1165F007}"/>
                </a:ext>
                <a:ext uri="{C183D7F6-B498-43B3-948B-1728B52AA6E4}">
                  <adec:decorative xmlns:adec="http://schemas.microsoft.com/office/drawing/2017/decorative" val="1"/>
                </a:ext>
              </a:extLst>
            </p:cNvPr>
            <p:cNvSpPr>
              <a:spLocks noChangeArrowheads="1"/>
            </p:cNvSpPr>
            <p:nvPr/>
          </p:nvSpPr>
          <p:spPr bwMode="auto">
            <a:xfrm>
              <a:off x="3651555" y="2947321"/>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 3 </a:t>
              </a:r>
            </a:p>
          </p:txBody>
        </p:sp>
        <p:cxnSp>
          <p:nvCxnSpPr>
            <p:cNvPr id="33" name="Elbow Connector 53">
              <a:extLst>
                <a:ext uri="{FF2B5EF4-FFF2-40B4-BE49-F238E27FC236}">
                  <a16:creationId xmlns:a16="http://schemas.microsoft.com/office/drawing/2014/main" id="{7D571B13-CE23-45A1-B684-B7C8934BFC39}"/>
                </a:ext>
                <a:ext uri="{C183D7F6-B498-43B3-948B-1728B52AA6E4}">
                  <adec:decorative xmlns:adec="http://schemas.microsoft.com/office/drawing/2017/decorative" val="1"/>
                </a:ext>
              </a:extLst>
            </p:cNvPr>
            <p:cNvCxnSpPr>
              <a:cxnSpLocks/>
              <a:stCxn id="21" idx="4"/>
              <a:endCxn id="32" idx="0"/>
            </p:cNvCxnSpPr>
            <p:nvPr/>
          </p:nvCxnSpPr>
          <p:spPr>
            <a:xfrm rot="16200000" flipH="1">
              <a:off x="3990961" y="3430449"/>
              <a:ext cx="331963" cy="462417"/>
            </a:xfrm>
            <a:prstGeom prst="bentConnector3">
              <a:avLst>
                <a:gd name="adj1" fmla="val 50000"/>
              </a:avLst>
            </a:prstGeom>
            <a:noFill/>
            <a:ln w="9525" cap="flat" cmpd="sng" algn="ctr">
              <a:solidFill>
                <a:srgbClr val="747480"/>
              </a:solidFill>
              <a:prstDash val="solid"/>
              <a:tailEnd type="oval"/>
            </a:ln>
            <a:effectLst/>
          </p:spPr>
        </p:cxnSp>
        <p:sp>
          <p:nvSpPr>
            <p:cNvPr id="32" name="Rectangle 31">
              <a:extLst>
                <a:ext uri="{FF2B5EF4-FFF2-40B4-BE49-F238E27FC236}">
                  <a16:creationId xmlns:a16="http://schemas.microsoft.com/office/drawing/2014/main" id="{7B4B1B53-7562-4EB9-BBC5-F167708553B1}"/>
                </a:ext>
                <a:ext uri="{C183D7F6-B498-43B3-948B-1728B52AA6E4}">
                  <adec:decorative xmlns:adec="http://schemas.microsoft.com/office/drawing/2017/decorative" val="1"/>
                </a:ext>
              </a:extLst>
            </p:cNvPr>
            <p:cNvSpPr/>
            <p:nvPr/>
          </p:nvSpPr>
          <p:spPr>
            <a:xfrm>
              <a:off x="3372390" y="3827641"/>
              <a:ext cx="2031517" cy="832086"/>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Evaluación realizada:</a:t>
              </a:r>
              <a:r>
                <a:rPr lang="x-none" sz="8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el COSE carga el formulario firmado en EdPlan y envía solicitudes de evaluación a varios proveedores de servicios en el distrito, según las necesidades del estudiante</a:t>
              </a:r>
              <a:r>
                <a:rPr lang="en-US" sz="800" kern="0">
                  <a:solidFill>
                    <a:srgbClr val="2E2E38"/>
                  </a:solidFill>
                  <a:latin typeface="EYInterstate Light"/>
                  <a:ea typeface="ＭＳ Ｐゴシック" panose="020B0600070205080204" pitchFamily="34" charset="-128"/>
                  <a:cs typeface="Calibri" panose="020F0502020204030204" pitchFamily="34" charset="0"/>
                </a:rPr>
                <a:t>.</a:t>
              </a:r>
              <a:endParaRPr lang="x-none" sz="8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22" name="Oval 10">
              <a:extLst>
                <a:ext uri="{FF2B5EF4-FFF2-40B4-BE49-F238E27FC236}">
                  <a16:creationId xmlns:a16="http://schemas.microsoft.com/office/drawing/2014/main" id="{9CD890C3-CCC2-474E-8429-8FF6F37994C5}"/>
                </a:ext>
                <a:ext uri="{C183D7F6-B498-43B3-948B-1728B52AA6E4}">
                  <adec:decorative xmlns:adec="http://schemas.microsoft.com/office/drawing/2017/decorative" val="1"/>
                </a:ext>
              </a:extLst>
            </p:cNvPr>
            <p:cNvSpPr>
              <a:spLocks noChangeArrowheads="1"/>
            </p:cNvSpPr>
            <p:nvPr/>
          </p:nvSpPr>
          <p:spPr bwMode="auto">
            <a:xfrm>
              <a:off x="5129730" y="2944798"/>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 4 </a:t>
              </a:r>
            </a:p>
          </p:txBody>
        </p:sp>
        <p:cxnSp>
          <p:nvCxnSpPr>
            <p:cNvPr id="37" name="Elbow Connector 63">
              <a:extLst>
                <a:ext uri="{FF2B5EF4-FFF2-40B4-BE49-F238E27FC236}">
                  <a16:creationId xmlns:a16="http://schemas.microsoft.com/office/drawing/2014/main" id="{5C1409BA-885A-4360-8B3F-154A04664C91}"/>
                </a:ext>
                <a:ext uri="{C183D7F6-B498-43B3-948B-1728B52AA6E4}">
                  <adec:decorative xmlns:adec="http://schemas.microsoft.com/office/drawing/2017/decorative" val="1"/>
                </a:ext>
              </a:extLst>
            </p:cNvPr>
            <p:cNvCxnSpPr>
              <a:cxnSpLocks/>
              <a:stCxn id="22" idx="0"/>
              <a:endCxn id="36" idx="2"/>
            </p:cNvCxnSpPr>
            <p:nvPr/>
          </p:nvCxnSpPr>
          <p:spPr>
            <a:xfrm rot="16200000" flipV="1">
              <a:off x="4683193" y="2224083"/>
              <a:ext cx="822960" cy="618469"/>
            </a:xfrm>
            <a:prstGeom prst="bentConnector3">
              <a:avLst>
                <a:gd name="adj1" fmla="val 50000"/>
              </a:avLst>
            </a:prstGeom>
            <a:noFill/>
            <a:ln w="9525" cap="flat" cmpd="sng" algn="ctr">
              <a:solidFill>
                <a:srgbClr val="747480"/>
              </a:solidFill>
              <a:prstDash val="solid"/>
              <a:tailEnd type="oval"/>
            </a:ln>
            <a:effectLst/>
          </p:spPr>
        </p:cxnSp>
        <p:sp>
          <p:nvSpPr>
            <p:cNvPr id="36" name="Rectangle 35">
              <a:extLst>
                <a:ext uri="{FF2B5EF4-FFF2-40B4-BE49-F238E27FC236}">
                  <a16:creationId xmlns:a16="http://schemas.microsoft.com/office/drawing/2014/main" id="{FB824994-CC92-4643-BB9C-32D0107A0268}"/>
                </a:ext>
                <a:ext uri="{C183D7F6-B498-43B3-948B-1728B52AA6E4}">
                  <adec:decorative xmlns:adec="http://schemas.microsoft.com/office/drawing/2017/decorative" val="1"/>
                </a:ext>
              </a:extLst>
            </p:cNvPr>
            <p:cNvSpPr/>
            <p:nvPr/>
          </p:nvSpPr>
          <p:spPr>
            <a:xfrm>
              <a:off x="3574146" y="1306866"/>
              <a:ext cx="2422584" cy="709358"/>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Reunión de grupo: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el padre o la madre se reúne con el COSE, los maestros y otro personal relevante para discutir la mejor opción para el estudiante (IEP, plan 504 o nada) y qué servicios necesita, así como la ubicación que es mejor para él.</a:t>
              </a:r>
            </a:p>
          </p:txBody>
        </p:sp>
        <p:sp>
          <p:nvSpPr>
            <p:cNvPr id="41" name="Oval 10">
              <a:extLst>
                <a:ext uri="{FF2B5EF4-FFF2-40B4-BE49-F238E27FC236}">
                  <a16:creationId xmlns:a16="http://schemas.microsoft.com/office/drawing/2014/main" id="{568B395A-4848-4C42-B1B6-EE8F33C73072}"/>
                </a:ext>
                <a:ext uri="{C183D7F6-B498-43B3-948B-1728B52AA6E4}">
                  <adec:decorative xmlns:adec="http://schemas.microsoft.com/office/drawing/2017/decorative" val="1"/>
                </a:ext>
              </a:extLst>
            </p:cNvPr>
            <p:cNvSpPr>
              <a:spLocks noChangeArrowheads="1"/>
            </p:cNvSpPr>
            <p:nvPr/>
          </p:nvSpPr>
          <p:spPr bwMode="auto">
            <a:xfrm>
              <a:off x="7108354" y="1295534"/>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5a</a:t>
              </a:r>
            </a:p>
          </p:txBody>
        </p:sp>
        <p:cxnSp>
          <p:nvCxnSpPr>
            <p:cNvPr id="68" name="Elbow Connector 63">
              <a:extLst>
                <a:ext uri="{FF2B5EF4-FFF2-40B4-BE49-F238E27FC236}">
                  <a16:creationId xmlns:a16="http://schemas.microsoft.com/office/drawing/2014/main" id="{30F412B4-A963-44B2-BC7F-75749FEAC01D}"/>
                </a:ext>
                <a:ext uri="{C183D7F6-B498-43B3-948B-1728B52AA6E4}">
                  <adec:decorative xmlns:adec="http://schemas.microsoft.com/office/drawing/2017/decorative" val="1"/>
                </a:ext>
              </a:extLst>
            </p:cNvPr>
            <p:cNvCxnSpPr>
              <a:cxnSpLocks/>
              <a:stCxn id="41" idx="4"/>
              <a:endCxn id="52" idx="0"/>
            </p:cNvCxnSpPr>
            <p:nvPr/>
          </p:nvCxnSpPr>
          <p:spPr>
            <a:xfrm rot="16200000" flipH="1">
              <a:off x="7606885" y="1619536"/>
              <a:ext cx="278103" cy="726810"/>
            </a:xfrm>
            <a:prstGeom prst="bentConnector3">
              <a:avLst>
                <a:gd name="adj1" fmla="val 50000"/>
              </a:avLst>
            </a:prstGeom>
            <a:noFill/>
            <a:ln w="9525" cap="flat" cmpd="sng" algn="ctr">
              <a:solidFill>
                <a:srgbClr val="747480"/>
              </a:solidFill>
              <a:prstDash val="solid"/>
              <a:tailEnd type="oval"/>
            </a:ln>
            <a:effectLst/>
          </p:spPr>
        </p:cxnSp>
        <p:sp>
          <p:nvSpPr>
            <p:cNvPr id="52" name="Rectangle 51">
              <a:extLst>
                <a:ext uri="{FF2B5EF4-FFF2-40B4-BE49-F238E27FC236}">
                  <a16:creationId xmlns:a16="http://schemas.microsoft.com/office/drawing/2014/main" id="{81117427-D721-4737-BE95-6654181D975F}"/>
                </a:ext>
                <a:ext uri="{C183D7F6-B498-43B3-948B-1728B52AA6E4}">
                  <adec:decorative xmlns:adec="http://schemas.microsoft.com/office/drawing/2017/decorative" val="1"/>
                </a:ext>
              </a:extLst>
            </p:cNvPr>
            <p:cNvSpPr/>
            <p:nvPr/>
          </p:nvSpPr>
          <p:spPr>
            <a:xfrm>
              <a:off x="6882341" y="2121993"/>
              <a:ext cx="2453999" cy="586248"/>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pitchFamily="2" charset="0"/>
                  <a:ea typeface="ＭＳ Ｐゴシック" panose="020B0600070205080204" pitchFamily="34" charset="-128"/>
                  <a:cs typeface="Calibri" panose="020F0502020204030204" pitchFamily="34" charset="0"/>
                </a:rPr>
                <a:t>El estudiante no es elegible para ningún servicio:</a:t>
              </a:r>
              <a:r>
                <a:rPr lang="x-none" sz="800" kern="0">
                  <a:solidFill>
                    <a:srgbClr val="2E2E38"/>
                  </a:solidFill>
                  <a:latin typeface="EYInterstate Light" pitchFamily="2" charset="0"/>
                  <a:ea typeface="ＭＳ Ｐゴシック" panose="020B0600070205080204" pitchFamily="34" charset="-128"/>
                  <a:cs typeface="Calibri" panose="020F0502020204030204" pitchFamily="34" charset="0"/>
                </a:rPr>
                <a:t> </a:t>
              </a:r>
            </a:p>
            <a:p>
              <a:pPr defTabSz="674146" eaLnBrk="0" hangingPunct="0">
                <a:defRPr/>
              </a:pPr>
              <a:r>
                <a:rPr lang="x-none" sz="800" kern="0">
                  <a:solidFill>
                    <a:srgbClr val="2E2E38"/>
                  </a:solidFill>
                  <a:latin typeface="EYInterstate Light" pitchFamily="2" charset="0"/>
                  <a:ea typeface="ＭＳ Ｐゴシック" panose="020B0600070205080204" pitchFamily="34" charset="-128"/>
                  <a:cs typeface="Calibri" panose="020F0502020204030204" pitchFamily="34" charset="0"/>
                </a:rPr>
                <a:t>si la evaluación determina que el estudiante no es elegible para ningún servicio y los padres están de acuerdo, el estudiante no recibirá ninguno</a:t>
              </a:r>
              <a:r>
                <a:rPr lang="en-US" sz="800" kern="0">
                  <a:solidFill>
                    <a:srgbClr val="2E2E38"/>
                  </a:solidFill>
                  <a:latin typeface="EYInterstate Light" pitchFamily="2" charset="0"/>
                  <a:ea typeface="ＭＳ Ｐゴシック" panose="020B0600070205080204" pitchFamily="34" charset="-128"/>
                  <a:cs typeface="Calibri" panose="020F0502020204030204" pitchFamily="34" charset="0"/>
                </a:rPr>
                <a:t>.</a:t>
              </a:r>
              <a:endParaRPr lang="x-none" sz="800" kern="0">
                <a:solidFill>
                  <a:srgbClr val="2E2E38"/>
                </a:solidFill>
                <a:latin typeface="EYInterstate Light" pitchFamily="2" charset="0"/>
                <a:ea typeface="ＭＳ Ｐゴシック" panose="020B0600070205080204" pitchFamily="34" charset="-128"/>
                <a:cs typeface="Calibri" panose="020F0502020204030204" pitchFamily="34" charset="0"/>
              </a:endParaRPr>
            </a:p>
          </p:txBody>
        </p:sp>
        <p:sp>
          <p:nvSpPr>
            <p:cNvPr id="69" name="Rectangle 68">
              <a:extLst>
                <a:ext uri="{FF2B5EF4-FFF2-40B4-BE49-F238E27FC236}">
                  <a16:creationId xmlns:a16="http://schemas.microsoft.com/office/drawing/2014/main" id="{644091A5-5703-45A4-9538-94CDACD8BB50}"/>
                </a:ext>
                <a:ext uri="{C183D7F6-B498-43B3-948B-1728B52AA6E4}">
                  <adec:decorative xmlns:adec="http://schemas.microsoft.com/office/drawing/2017/decorative" val="1"/>
                </a:ext>
              </a:extLst>
            </p:cNvPr>
            <p:cNvSpPr/>
            <p:nvPr/>
          </p:nvSpPr>
          <p:spPr bwMode="auto">
            <a:xfrm>
              <a:off x="11034487" y="1533114"/>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44" name="Oval 10">
              <a:extLst>
                <a:ext uri="{FF2B5EF4-FFF2-40B4-BE49-F238E27FC236}">
                  <a16:creationId xmlns:a16="http://schemas.microsoft.com/office/drawing/2014/main" id="{B63B23DE-F6C1-4B8E-906D-F67F58D9A9F5}"/>
                </a:ext>
                <a:ext uri="{C183D7F6-B498-43B3-948B-1728B52AA6E4}">
                  <adec:decorative xmlns:adec="http://schemas.microsoft.com/office/drawing/2017/decorative" val="1"/>
                </a:ext>
              </a:extLst>
            </p:cNvPr>
            <p:cNvSpPr>
              <a:spLocks noChangeArrowheads="1"/>
            </p:cNvSpPr>
            <p:nvPr/>
          </p:nvSpPr>
          <p:spPr bwMode="auto">
            <a:xfrm>
              <a:off x="7108354" y="2979609"/>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5b</a:t>
              </a:r>
            </a:p>
          </p:txBody>
        </p:sp>
        <p:cxnSp>
          <p:nvCxnSpPr>
            <p:cNvPr id="71" name="Elbow Connector 63">
              <a:extLst>
                <a:ext uri="{FF2B5EF4-FFF2-40B4-BE49-F238E27FC236}">
                  <a16:creationId xmlns:a16="http://schemas.microsoft.com/office/drawing/2014/main" id="{D9D7C726-359A-4B4D-8A84-164E39371A57}"/>
                </a:ext>
                <a:ext uri="{C183D7F6-B498-43B3-948B-1728B52AA6E4}">
                  <adec:decorative xmlns:adec="http://schemas.microsoft.com/office/drawing/2017/decorative" val="1"/>
                </a:ext>
              </a:extLst>
            </p:cNvPr>
            <p:cNvCxnSpPr>
              <a:cxnSpLocks/>
              <a:stCxn id="44" idx="4"/>
              <a:endCxn id="53" idx="0"/>
            </p:cNvCxnSpPr>
            <p:nvPr/>
          </p:nvCxnSpPr>
          <p:spPr>
            <a:xfrm rot="5400000">
              <a:off x="7238562" y="3598672"/>
              <a:ext cx="214676" cy="73262"/>
            </a:xfrm>
            <a:prstGeom prst="bentConnector3">
              <a:avLst>
                <a:gd name="adj1" fmla="val 50000"/>
              </a:avLst>
            </a:prstGeom>
            <a:noFill/>
            <a:ln w="9525" cap="flat" cmpd="sng" algn="ctr">
              <a:solidFill>
                <a:srgbClr val="747480"/>
              </a:solidFill>
              <a:prstDash val="solid"/>
              <a:tailEnd type="oval"/>
            </a:ln>
            <a:effectLst/>
          </p:spPr>
        </p:cxnSp>
        <p:sp>
          <p:nvSpPr>
            <p:cNvPr id="53" name="Rectangle 52">
              <a:extLst>
                <a:ext uri="{FF2B5EF4-FFF2-40B4-BE49-F238E27FC236}">
                  <a16:creationId xmlns:a16="http://schemas.microsoft.com/office/drawing/2014/main" id="{DE292532-C6C9-47CB-9059-90128C42B653}"/>
                </a:ext>
                <a:ext uri="{C183D7F6-B498-43B3-948B-1728B52AA6E4}">
                  <adec:decorative xmlns:adec="http://schemas.microsoft.com/office/drawing/2017/decorative" val="1"/>
                </a:ext>
              </a:extLst>
            </p:cNvPr>
            <p:cNvSpPr/>
            <p:nvPr/>
          </p:nvSpPr>
          <p:spPr>
            <a:xfrm>
              <a:off x="6681693" y="3742641"/>
              <a:ext cx="1255151" cy="832469"/>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IEP creado:</a:t>
              </a:r>
              <a:r>
                <a:rPr lang="x-none" sz="8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el COSE escribe el IEP con base en la reunión del equipo e ingresa toda la información en EdPlan</a:t>
              </a:r>
              <a:r>
                <a:rPr lang="en-US" sz="800" kern="0">
                  <a:solidFill>
                    <a:srgbClr val="2E2E38"/>
                  </a:solidFill>
                  <a:latin typeface="EYInterstate Light"/>
                  <a:ea typeface="ＭＳ Ｐゴシック" panose="020B0600070205080204" pitchFamily="34" charset="-128"/>
                  <a:cs typeface="Calibri" panose="020F0502020204030204" pitchFamily="34" charset="0"/>
                </a:rPr>
                <a:t>.</a:t>
              </a:r>
              <a:r>
                <a:rPr lang="x-none" sz="800" b="1" kern="0">
                  <a:solidFill>
                    <a:srgbClr val="2E2E38"/>
                  </a:solidFill>
                  <a:latin typeface="EYInterstate Light"/>
                  <a:ea typeface="ＭＳ Ｐゴシック" panose="020B0600070205080204" pitchFamily="34" charset="-128"/>
                  <a:cs typeface="Calibri" panose="020F0502020204030204" pitchFamily="34" charset="0"/>
                </a:rPr>
                <a:t> </a:t>
              </a:r>
              <a:endParaRPr lang="en-IN" sz="8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45" name="Oval 10">
              <a:extLst>
                <a:ext uri="{FF2B5EF4-FFF2-40B4-BE49-F238E27FC236}">
                  <a16:creationId xmlns:a16="http://schemas.microsoft.com/office/drawing/2014/main" id="{A94BCD24-576F-4A0D-A6E0-D1B6446990E4}"/>
                </a:ext>
                <a:ext uri="{C183D7F6-B498-43B3-948B-1728B52AA6E4}">
                  <adec:decorative xmlns:adec="http://schemas.microsoft.com/office/drawing/2017/decorative" val="1"/>
                </a:ext>
              </a:extLst>
            </p:cNvPr>
            <p:cNvSpPr>
              <a:spLocks noChangeArrowheads="1"/>
            </p:cNvSpPr>
            <p:nvPr/>
          </p:nvSpPr>
          <p:spPr bwMode="auto">
            <a:xfrm>
              <a:off x="8445685" y="2962799"/>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 6 </a:t>
              </a:r>
            </a:p>
          </p:txBody>
        </p:sp>
        <p:cxnSp>
          <p:nvCxnSpPr>
            <p:cNvPr id="74" name="Elbow Connector 63">
              <a:extLst>
                <a:ext uri="{FF2B5EF4-FFF2-40B4-BE49-F238E27FC236}">
                  <a16:creationId xmlns:a16="http://schemas.microsoft.com/office/drawing/2014/main" id="{958FA16E-ADA4-4F56-8BE5-4582F567E704}"/>
                </a:ext>
                <a:ext uri="{C183D7F6-B498-43B3-948B-1728B52AA6E4}">
                  <adec:decorative xmlns:adec="http://schemas.microsoft.com/office/drawing/2017/decorative" val="1"/>
                </a:ext>
              </a:extLst>
            </p:cNvPr>
            <p:cNvCxnSpPr>
              <a:cxnSpLocks/>
              <a:stCxn id="45" idx="4"/>
              <a:endCxn id="54" idx="0"/>
            </p:cNvCxnSpPr>
            <p:nvPr/>
          </p:nvCxnSpPr>
          <p:spPr>
            <a:xfrm rot="5400000">
              <a:off x="8532127" y="3554904"/>
              <a:ext cx="231485" cy="143987"/>
            </a:xfrm>
            <a:prstGeom prst="bentConnector3">
              <a:avLst>
                <a:gd name="adj1" fmla="val 50000"/>
              </a:avLst>
            </a:prstGeom>
            <a:noFill/>
            <a:ln w="9525" cap="flat" cmpd="sng" algn="ctr">
              <a:solidFill>
                <a:srgbClr val="747480"/>
              </a:solidFill>
              <a:prstDash val="solid"/>
              <a:tailEnd type="oval"/>
            </a:ln>
            <a:effectLst/>
          </p:spPr>
        </p:cxnSp>
        <p:sp>
          <p:nvSpPr>
            <p:cNvPr id="54" name="Rectangle 53">
              <a:extLst>
                <a:ext uri="{FF2B5EF4-FFF2-40B4-BE49-F238E27FC236}">
                  <a16:creationId xmlns:a16="http://schemas.microsoft.com/office/drawing/2014/main" id="{33734EFD-8DA6-4011-B1A6-24800AE57C30}"/>
                </a:ext>
                <a:ext uri="{C183D7F6-B498-43B3-948B-1728B52AA6E4}">
                  <adec:decorative xmlns:adec="http://schemas.microsoft.com/office/drawing/2017/decorative" val="1"/>
                </a:ext>
              </a:extLst>
            </p:cNvPr>
            <p:cNvSpPr/>
            <p:nvPr/>
          </p:nvSpPr>
          <p:spPr>
            <a:xfrm>
              <a:off x="7965945" y="3742640"/>
              <a:ext cx="1219859" cy="586248"/>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Firma del padre/madre:</a:t>
              </a:r>
              <a:r>
                <a:rPr lang="x-none" sz="8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el padre o la madre firma el IEP en EdPlan</a:t>
              </a:r>
              <a:r>
                <a:rPr lang="en-US" sz="800" kern="0">
                  <a:solidFill>
                    <a:srgbClr val="2E2E38"/>
                  </a:solidFill>
                  <a:latin typeface="EYInterstate Light"/>
                  <a:ea typeface="ＭＳ Ｐゴシック" panose="020B0600070205080204" pitchFamily="34" charset="-128"/>
                  <a:cs typeface="Calibri" panose="020F0502020204030204" pitchFamily="34" charset="0"/>
                </a:rPr>
                <a:t>.</a:t>
              </a:r>
              <a:endParaRPr lang="en-IN" sz="8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46" name="Oval 10">
              <a:extLst>
                <a:ext uri="{FF2B5EF4-FFF2-40B4-BE49-F238E27FC236}">
                  <a16:creationId xmlns:a16="http://schemas.microsoft.com/office/drawing/2014/main" id="{2162704F-C5AC-4A67-B5DC-60588A584A44}"/>
                </a:ext>
                <a:ext uri="{C183D7F6-B498-43B3-948B-1728B52AA6E4}">
                  <adec:decorative xmlns:adec="http://schemas.microsoft.com/office/drawing/2017/decorative" val="1"/>
                </a:ext>
              </a:extLst>
            </p:cNvPr>
            <p:cNvSpPr>
              <a:spLocks noChangeArrowheads="1"/>
            </p:cNvSpPr>
            <p:nvPr/>
          </p:nvSpPr>
          <p:spPr bwMode="auto">
            <a:xfrm>
              <a:off x="9783016" y="2962799"/>
              <a:ext cx="548354" cy="548356"/>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7 </a:t>
              </a:r>
            </a:p>
          </p:txBody>
        </p:sp>
        <p:cxnSp>
          <p:nvCxnSpPr>
            <p:cNvPr id="56" name="Elbow Connector 63">
              <a:extLst>
                <a:ext uri="{FF2B5EF4-FFF2-40B4-BE49-F238E27FC236}">
                  <a16:creationId xmlns:a16="http://schemas.microsoft.com/office/drawing/2014/main" id="{030B2824-9BCA-4A15-A6F5-51DA315F6CA5}"/>
                </a:ext>
                <a:ext uri="{C183D7F6-B498-43B3-948B-1728B52AA6E4}">
                  <adec:decorative xmlns:adec="http://schemas.microsoft.com/office/drawing/2017/decorative" val="1"/>
                </a:ext>
              </a:extLst>
            </p:cNvPr>
            <p:cNvCxnSpPr>
              <a:cxnSpLocks/>
              <a:stCxn id="55" idx="0"/>
              <a:endCxn id="46" idx="4"/>
            </p:cNvCxnSpPr>
            <p:nvPr/>
          </p:nvCxnSpPr>
          <p:spPr>
            <a:xfrm rot="16200000" flipV="1">
              <a:off x="10217517" y="3350831"/>
              <a:ext cx="192178" cy="512825"/>
            </a:xfrm>
            <a:prstGeom prst="bentConnector3">
              <a:avLst>
                <a:gd name="adj1" fmla="val 50000"/>
              </a:avLst>
            </a:prstGeom>
            <a:noFill/>
            <a:ln w="9525" cap="flat" cmpd="sng" algn="ctr">
              <a:solidFill>
                <a:schemeClr val="accent3"/>
              </a:solidFill>
              <a:prstDash val="solid"/>
              <a:tailEnd type="oval"/>
            </a:ln>
            <a:effectLst/>
          </p:spPr>
        </p:cxnSp>
        <p:sp>
          <p:nvSpPr>
            <p:cNvPr id="55" name="Rectangle 54">
              <a:extLst>
                <a:ext uri="{FF2B5EF4-FFF2-40B4-BE49-F238E27FC236}">
                  <a16:creationId xmlns:a16="http://schemas.microsoft.com/office/drawing/2014/main" id="{FF4DE7CA-3600-4DA6-9CA3-5BC50A910E04}"/>
                </a:ext>
                <a:ext uri="{C183D7F6-B498-43B3-948B-1728B52AA6E4}">
                  <adec:decorative xmlns:adec="http://schemas.microsoft.com/office/drawing/2017/decorative" val="1"/>
                </a:ext>
              </a:extLst>
            </p:cNvPr>
            <p:cNvSpPr/>
            <p:nvPr/>
          </p:nvSpPr>
          <p:spPr>
            <a:xfrm>
              <a:off x="9239850" y="3703333"/>
              <a:ext cx="2660335" cy="869402"/>
            </a:xfrm>
            <a:prstGeom prst="rect">
              <a:avLst/>
            </a:prstGeom>
          </p:spPr>
          <p:txBody>
            <a:bodyPr vert="horz" wrap="square" lIns="61932" tIns="30966" rIns="61932" bIns="61932" anchor="t">
              <a:spAutoFit/>
            </a:bodyPr>
            <a:lstStyle/>
            <a:p>
              <a:pPr marL="146304" defTabSz="674146" eaLnBrk="0" hangingPunct="0">
                <a:lnSpc>
                  <a:spcPct val="90000"/>
                </a:lnSpc>
                <a:defRPr/>
              </a:pPr>
              <a:r>
                <a:rPr lang="x-none" sz="800" b="1" kern="0" dirty="0">
                  <a:solidFill>
                    <a:srgbClr val="2E2E38"/>
                  </a:solidFill>
                  <a:latin typeface="EYInterstate Light"/>
                  <a:ea typeface="ＭＳ Ｐゴシック" panose="020B0600070205080204" pitchFamily="34" charset="-128"/>
                  <a:cs typeface="Calibri" panose="020F0502020204030204" pitchFamily="34" charset="0"/>
                </a:rPr>
                <a:t>Oportunidad identificada:</a:t>
              </a:r>
              <a:r>
                <a:rPr lang="x-none" sz="800" kern="0" dirty="0">
                  <a:solidFill>
                    <a:srgbClr val="2E2E38"/>
                  </a:solidFill>
                  <a:latin typeface="EYInterstate Light"/>
                  <a:ea typeface="ＭＳ Ｐゴシック" panose="020B0600070205080204" pitchFamily="34" charset="-128"/>
                  <a:cs typeface="Calibri" panose="020F0502020204030204" pitchFamily="34" charset="0"/>
                </a:rPr>
                <a:t> </a:t>
              </a:r>
            </a:p>
            <a:p>
              <a:pPr marL="146304" defTabSz="674146" eaLnBrk="0" hangingPunct="0">
                <a:lnSpc>
                  <a:spcPct val="90000"/>
                </a:lnSpc>
                <a:defRPr/>
              </a:pPr>
              <a:r>
                <a:rPr lang="x-none" sz="800" kern="0" dirty="0">
                  <a:solidFill>
                    <a:srgbClr val="2E2E38"/>
                  </a:solidFill>
                  <a:latin typeface="EYInterstate Light"/>
                  <a:ea typeface="ＭＳ Ｐゴシック" panose="020B0600070205080204" pitchFamily="34" charset="-128"/>
                  <a:cs typeface="Calibri" panose="020F0502020204030204" pitchFamily="34" charset="0"/>
                </a:rPr>
                <a:t>actualmente, el COSE tiene que informar manualmente a todos los maestros sobre los servicios y las adaptaciones del estudiante. EdPlan debería enviar automáticamente esta información </a:t>
              </a:r>
              <a:br>
                <a:rPr lang="en-US" sz="800" kern="0" dirty="0">
                  <a:solidFill>
                    <a:srgbClr val="2E2E38"/>
                  </a:solidFill>
                  <a:latin typeface="EYInterstate Light"/>
                  <a:ea typeface="ＭＳ Ｐゴシック" panose="020B0600070205080204" pitchFamily="34" charset="-128"/>
                  <a:cs typeface="Calibri" panose="020F0502020204030204" pitchFamily="34" charset="0"/>
                </a:rPr>
              </a:br>
              <a:r>
                <a:rPr lang="x-none" sz="800" kern="0" dirty="0">
                  <a:solidFill>
                    <a:srgbClr val="2E2E38"/>
                  </a:solidFill>
                  <a:latin typeface="EYInterstate Light"/>
                  <a:ea typeface="ＭＳ Ｐゴシック" panose="020B0600070205080204" pitchFamily="34" charset="-128"/>
                  <a:cs typeface="Calibri" panose="020F0502020204030204" pitchFamily="34" charset="0"/>
                </a:rPr>
                <a:t>a los maestros/instructores cuando se confirme el IEP o el plan 504</a:t>
              </a:r>
              <a:r>
                <a:rPr lang="en-US" sz="800" kern="0" dirty="0">
                  <a:solidFill>
                    <a:srgbClr val="2E2E38"/>
                  </a:solidFill>
                  <a:latin typeface="EYInterstate Light"/>
                  <a:ea typeface="ＭＳ Ｐゴシック" panose="020B0600070205080204" pitchFamily="34" charset="-128"/>
                  <a:cs typeface="Calibri" panose="020F0502020204030204" pitchFamily="34" charset="0"/>
                </a:rPr>
                <a:t>.</a:t>
              </a:r>
              <a:endParaRPr lang="x-none" sz="800" kern="0" dirty="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0" name="Rectangle 69">
              <a:extLst>
                <a:ext uri="{FF2B5EF4-FFF2-40B4-BE49-F238E27FC236}">
                  <a16:creationId xmlns:a16="http://schemas.microsoft.com/office/drawing/2014/main" id="{0578DFBE-4799-457D-81F7-1E61802B9DEE}"/>
                </a:ext>
                <a:ext uri="{C183D7F6-B498-43B3-948B-1728B52AA6E4}">
                  <adec:decorative xmlns:adec="http://schemas.microsoft.com/office/drawing/2017/decorative" val="1"/>
                </a:ext>
              </a:extLst>
            </p:cNvPr>
            <p:cNvSpPr/>
            <p:nvPr/>
          </p:nvSpPr>
          <p:spPr bwMode="auto">
            <a:xfrm>
              <a:off x="11034486" y="3154573"/>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42" name="Oval 10">
              <a:extLst>
                <a:ext uri="{FF2B5EF4-FFF2-40B4-BE49-F238E27FC236}">
                  <a16:creationId xmlns:a16="http://schemas.microsoft.com/office/drawing/2014/main" id="{760C3FB6-9CEA-4390-B0A0-1FEE92E91BC4}"/>
                </a:ext>
                <a:ext uri="{C183D7F6-B498-43B3-948B-1728B52AA6E4}">
                  <adec:decorative xmlns:adec="http://schemas.microsoft.com/office/drawing/2017/decorative" val="1"/>
                </a:ext>
              </a:extLst>
            </p:cNvPr>
            <p:cNvSpPr>
              <a:spLocks noChangeArrowheads="1"/>
            </p:cNvSpPr>
            <p:nvPr/>
          </p:nvSpPr>
          <p:spPr bwMode="auto">
            <a:xfrm>
              <a:off x="7108354" y="4681020"/>
              <a:ext cx="548354" cy="548356"/>
            </a:xfrm>
            <a:prstGeom prst="ellipse">
              <a:avLst/>
            </a:prstGeom>
            <a:solidFill>
              <a:schemeClr val="bg2">
                <a:lumMod val="65000"/>
                <a:lumOff val="35000"/>
              </a:schemeClr>
            </a:solidFill>
            <a:ln w="9525">
              <a:solidFill>
                <a:schemeClr val="tx1"/>
              </a:solidFill>
              <a:round/>
              <a:headEnd/>
              <a:tailEnd/>
            </a:ln>
          </p:spPr>
          <p:txBody>
            <a:bodyPr vert="horz" wrap="non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5c</a:t>
              </a:r>
            </a:p>
          </p:txBody>
        </p:sp>
        <p:cxnSp>
          <p:nvCxnSpPr>
            <p:cNvPr id="64" name="Elbow Connector 63">
              <a:extLst>
                <a:ext uri="{FF2B5EF4-FFF2-40B4-BE49-F238E27FC236}">
                  <a16:creationId xmlns:a16="http://schemas.microsoft.com/office/drawing/2014/main" id="{9322DC36-7BB0-4ADB-9B5B-1FCE9738E247}"/>
                </a:ext>
                <a:ext uri="{C183D7F6-B498-43B3-948B-1728B52AA6E4}">
                  <adec:decorative xmlns:adec="http://schemas.microsoft.com/office/drawing/2017/decorative" val="1"/>
                </a:ext>
              </a:extLst>
            </p:cNvPr>
            <p:cNvCxnSpPr>
              <a:cxnSpLocks/>
              <a:stCxn id="42" idx="4"/>
              <a:endCxn id="63" idx="1"/>
            </p:cNvCxnSpPr>
            <p:nvPr/>
          </p:nvCxnSpPr>
          <p:spPr>
            <a:xfrm rot="16200000" flipH="1">
              <a:off x="7197872" y="5414034"/>
              <a:ext cx="572254" cy="202936"/>
            </a:xfrm>
            <a:prstGeom prst="bentConnector2">
              <a:avLst/>
            </a:prstGeom>
            <a:noFill/>
            <a:ln w="9525" cap="flat" cmpd="sng" algn="ctr">
              <a:solidFill>
                <a:srgbClr val="747480"/>
              </a:solidFill>
              <a:prstDash val="solid"/>
              <a:tailEnd type="oval"/>
            </a:ln>
            <a:effectLst/>
          </p:spPr>
        </p:cxnSp>
        <p:sp>
          <p:nvSpPr>
            <p:cNvPr id="63" name="Rectangle 62">
              <a:extLst>
                <a:ext uri="{FF2B5EF4-FFF2-40B4-BE49-F238E27FC236}">
                  <a16:creationId xmlns:a16="http://schemas.microsoft.com/office/drawing/2014/main" id="{AB3A8576-5B72-4DE8-A771-C26ABAB90EE7}"/>
                </a:ext>
                <a:ext uri="{C183D7F6-B498-43B3-948B-1728B52AA6E4}">
                  <adec:decorative xmlns:adec="http://schemas.microsoft.com/office/drawing/2017/decorative" val="1"/>
                </a:ext>
              </a:extLst>
            </p:cNvPr>
            <p:cNvSpPr/>
            <p:nvPr/>
          </p:nvSpPr>
          <p:spPr>
            <a:xfrm>
              <a:off x="7585468" y="5385587"/>
              <a:ext cx="2471725" cy="832086"/>
            </a:xfrm>
            <a:prstGeom prst="rect">
              <a:avLst/>
            </a:prstGeom>
          </p:spPr>
          <p:txBody>
            <a:bodyPr vert="horz" wrap="square" lIns="61932" tIns="30966" rIns="61932" bIns="61932" anchor="t">
              <a:spAutoFit/>
            </a:bodyPr>
            <a:lstStyle/>
            <a:p>
              <a:pPr defTabSz="674146" eaLnBrk="0" hangingPunct="0">
                <a:defRPr/>
              </a:pPr>
              <a:r>
                <a:rPr lang="x-none" sz="800" b="1" kern="0">
                  <a:solidFill>
                    <a:srgbClr val="2E2E38"/>
                  </a:solidFill>
                  <a:latin typeface="EYInterstate Light"/>
                  <a:ea typeface="ＭＳ Ｐゴシック" panose="020B0600070205080204" pitchFamily="34" charset="-128"/>
                  <a:cs typeface="Calibri" panose="020F0502020204030204" pitchFamily="34" charset="0"/>
                </a:rPr>
                <a:t>Se crea el plan 504:</a:t>
              </a:r>
              <a:r>
                <a:rPr lang="x-none" sz="8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800" kern="0">
                  <a:solidFill>
                    <a:srgbClr val="2E2E38"/>
                  </a:solidFill>
                  <a:latin typeface="EYInterstate Light"/>
                  <a:ea typeface="ＭＳ Ｐゴシック" panose="020B0600070205080204" pitchFamily="34" charset="-128"/>
                  <a:cs typeface="Calibri" panose="020F0502020204030204" pitchFamily="34" charset="0"/>
                </a:rPr>
                <a:t>el COSE crea el plan 504 con base en la reunión del equipo y lo ingresa en EdPlan. No se requiere la firma de un padre o madre, por lo que el siguiente paso es la implementación</a:t>
              </a:r>
              <a:r>
                <a:rPr lang="en-US" sz="800" kern="0">
                  <a:solidFill>
                    <a:srgbClr val="2E2E38"/>
                  </a:solidFill>
                  <a:latin typeface="EYInterstate Light"/>
                  <a:ea typeface="ＭＳ Ｐゴシック" panose="020B0600070205080204" pitchFamily="34" charset="-128"/>
                  <a:cs typeface="Calibri" panose="020F0502020204030204" pitchFamily="34" charset="0"/>
                </a:rPr>
                <a:t>.</a:t>
              </a:r>
              <a:endParaRPr lang="x-none" sz="8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800" b="1" i="1" kern="0">
                  <a:solidFill>
                    <a:srgbClr val="2E2E38"/>
                  </a:solidFill>
                  <a:latin typeface="EYInterstate Light"/>
                  <a:ea typeface="ＭＳ Ｐゴシック" panose="020B0600070205080204" pitchFamily="34" charset="-128"/>
                  <a:cs typeface="Calibri" panose="020F0502020204030204" pitchFamily="34" charset="0"/>
                </a:rPr>
                <a:t>Nota:</a:t>
              </a:r>
              <a:r>
                <a:rPr lang="x-none" sz="800" kern="0">
                  <a:solidFill>
                    <a:srgbClr val="2E2E38"/>
                  </a:solidFill>
                  <a:latin typeface="EYInterstate Light"/>
                  <a:ea typeface="ＭＳ Ｐゴシック" panose="020B0600070205080204" pitchFamily="34" charset="-128"/>
                  <a:cs typeface="Calibri" panose="020F0502020204030204" pitchFamily="34" charset="0"/>
                </a:rPr>
                <a:t> </a:t>
              </a:r>
              <a:r>
                <a:rPr lang="x-none" sz="800" b="1" i="1" kern="0">
                  <a:solidFill>
                    <a:srgbClr val="2E2E38"/>
                  </a:solidFill>
                  <a:latin typeface="EYInterstate Light"/>
                  <a:ea typeface="ＭＳ Ｐゴシック" panose="020B0600070205080204" pitchFamily="34" charset="-128"/>
                  <a:cs typeface="Calibri" panose="020F0502020204030204" pitchFamily="34" charset="0"/>
                </a:rPr>
                <a:t>Esto está fuera del alcance.</a:t>
              </a:r>
              <a:endParaRPr lang="en-IN" sz="800" i="1"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p:txBody>
        </p:sp>
        <p:sp>
          <p:nvSpPr>
            <p:cNvPr id="47" name="Oval 10">
              <a:extLst>
                <a:ext uri="{FF2B5EF4-FFF2-40B4-BE49-F238E27FC236}">
                  <a16:creationId xmlns:a16="http://schemas.microsoft.com/office/drawing/2014/main" id="{89748C91-2D36-48DD-A882-A84EABA93136}"/>
                </a:ext>
                <a:ext uri="{C183D7F6-B498-43B3-948B-1728B52AA6E4}">
                  <adec:decorative xmlns:adec="http://schemas.microsoft.com/office/drawing/2017/decorative" val="1"/>
                </a:ext>
              </a:extLst>
            </p:cNvPr>
            <p:cNvSpPr>
              <a:spLocks noChangeArrowheads="1"/>
            </p:cNvSpPr>
            <p:nvPr/>
          </p:nvSpPr>
          <p:spPr bwMode="auto">
            <a:xfrm>
              <a:off x="9879010" y="4681020"/>
              <a:ext cx="548354" cy="548356"/>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7 </a:t>
              </a:r>
            </a:p>
          </p:txBody>
        </p:sp>
        <p:cxnSp>
          <p:nvCxnSpPr>
            <p:cNvPr id="59" name="Elbow Connector 63">
              <a:extLst>
                <a:ext uri="{FF2B5EF4-FFF2-40B4-BE49-F238E27FC236}">
                  <a16:creationId xmlns:a16="http://schemas.microsoft.com/office/drawing/2014/main" id="{BBF2EF33-34BC-4CBA-90C8-918AED00D451}"/>
                </a:ext>
                <a:ext uri="{C183D7F6-B498-43B3-948B-1728B52AA6E4}">
                  <adec:decorative xmlns:adec="http://schemas.microsoft.com/office/drawing/2017/decorative" val="1"/>
                </a:ext>
              </a:extLst>
            </p:cNvPr>
            <p:cNvCxnSpPr>
              <a:cxnSpLocks/>
              <a:endCxn id="47" idx="0"/>
            </p:cNvCxnSpPr>
            <p:nvPr/>
          </p:nvCxnSpPr>
          <p:spPr>
            <a:xfrm rot="5400000">
              <a:off x="10232690" y="4402806"/>
              <a:ext cx="198712" cy="357714"/>
            </a:xfrm>
            <a:prstGeom prst="bentConnector3">
              <a:avLst>
                <a:gd name="adj1" fmla="val 50000"/>
              </a:avLst>
            </a:prstGeom>
            <a:noFill/>
            <a:ln w="9525" cap="flat" cmpd="sng" algn="ctr">
              <a:solidFill>
                <a:schemeClr val="accent3"/>
              </a:solidFill>
              <a:prstDash val="solid"/>
              <a:tailEnd type="oval"/>
            </a:ln>
            <a:effectLst/>
          </p:spPr>
        </p:cxnSp>
        <p:sp>
          <p:nvSpPr>
            <p:cNvPr id="72" name="Rectangle 71">
              <a:extLst>
                <a:ext uri="{FF2B5EF4-FFF2-40B4-BE49-F238E27FC236}">
                  <a16:creationId xmlns:a16="http://schemas.microsoft.com/office/drawing/2014/main" id="{30EB0613-753F-400E-B0FA-CEEE815F7A71}"/>
                </a:ext>
                <a:ext uri="{C183D7F6-B498-43B3-948B-1728B52AA6E4}">
                  <adec:decorative xmlns:adec="http://schemas.microsoft.com/office/drawing/2017/decorative" val="1"/>
                </a:ext>
              </a:extLst>
            </p:cNvPr>
            <p:cNvSpPr/>
            <p:nvPr/>
          </p:nvSpPr>
          <p:spPr bwMode="auto">
            <a:xfrm>
              <a:off x="11034487" y="4924093"/>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49" name="Rectangle 48">
              <a:extLst>
                <a:ext uri="{FF2B5EF4-FFF2-40B4-BE49-F238E27FC236}">
                  <a16:creationId xmlns:a16="http://schemas.microsoft.com/office/drawing/2014/main" id="{F7F2ACC5-CE66-4488-ADBC-2787CD3B10F9}"/>
                </a:ext>
                <a:ext uri="{C183D7F6-B498-43B3-948B-1728B52AA6E4}">
                  <adec:decorative xmlns:adec="http://schemas.microsoft.com/office/drawing/2017/decorative" val="1"/>
                </a:ext>
              </a:extLst>
            </p:cNvPr>
            <p:cNvSpPr/>
            <p:nvPr/>
          </p:nvSpPr>
          <p:spPr bwMode="auto">
            <a:xfrm>
              <a:off x="530747" y="5268512"/>
              <a:ext cx="1835832" cy="171123"/>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999"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Leyenda:</a:t>
              </a: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p:txBody>
        </p:sp>
        <p:sp>
          <p:nvSpPr>
            <p:cNvPr id="43" name="Oval 10">
              <a:extLst>
                <a:ext uri="{FF2B5EF4-FFF2-40B4-BE49-F238E27FC236}">
                  <a16:creationId xmlns:a16="http://schemas.microsoft.com/office/drawing/2014/main" id="{8CFC1168-C45C-4C1C-8068-34EDAC9D46FC}"/>
                </a:ext>
                <a:ext uri="{C183D7F6-B498-43B3-948B-1728B52AA6E4}">
                  <adec:decorative xmlns:adec="http://schemas.microsoft.com/office/drawing/2017/decorative" val="1"/>
                </a:ext>
              </a:extLst>
            </p:cNvPr>
            <p:cNvSpPr>
              <a:spLocks noChangeArrowheads="1"/>
            </p:cNvSpPr>
            <p:nvPr/>
          </p:nvSpPr>
          <p:spPr bwMode="auto">
            <a:xfrm>
              <a:off x="615633" y="5580454"/>
              <a:ext cx="182785" cy="182785"/>
            </a:xfrm>
            <a:prstGeom prst="ellipse">
              <a:avLst/>
            </a:prstGeom>
            <a:solidFill>
              <a:schemeClr val="bg2">
                <a:lumMod val="65000"/>
                <a:lumOff val="35000"/>
              </a:schemeClr>
            </a:solidFill>
            <a:ln w="9525">
              <a:noFill/>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48" name="Oval 21">
              <a:extLst>
                <a:ext uri="{FF2B5EF4-FFF2-40B4-BE49-F238E27FC236}">
                  <a16:creationId xmlns:a16="http://schemas.microsoft.com/office/drawing/2014/main" id="{66EC126D-7450-48B8-96DC-D94445215A67}"/>
                </a:ext>
                <a:ext uri="{C183D7F6-B498-43B3-948B-1728B52AA6E4}">
                  <adec:decorative xmlns:adec="http://schemas.microsoft.com/office/drawing/2017/decorative" val="1"/>
                </a:ext>
              </a:extLst>
            </p:cNvPr>
            <p:cNvSpPr>
              <a:spLocks noChangeArrowheads="1"/>
            </p:cNvSpPr>
            <p:nvPr/>
          </p:nvSpPr>
          <p:spPr bwMode="auto">
            <a:xfrm>
              <a:off x="615633" y="5855044"/>
              <a:ext cx="182785" cy="182785"/>
            </a:xfrm>
            <a:prstGeom prst="ellipse">
              <a:avLst/>
            </a:prstGeom>
            <a:solidFill>
              <a:srgbClr val="0070C0"/>
            </a:solidFill>
            <a:ln w="19050" cap="rnd" cmpd="sng">
              <a:noFill/>
              <a:prstDash val="solid"/>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50" name="Rectangle 49">
              <a:extLst>
                <a:ext uri="{FF2B5EF4-FFF2-40B4-BE49-F238E27FC236}">
                  <a16:creationId xmlns:a16="http://schemas.microsoft.com/office/drawing/2014/main" id="{65871B07-4897-460D-B8C3-40FFEF37665F}"/>
                </a:ext>
                <a:ext uri="{C183D7F6-B498-43B3-948B-1728B52AA6E4}">
                  <adec:decorative xmlns:adec="http://schemas.microsoft.com/office/drawing/2017/decorative" val="1"/>
                </a:ext>
              </a:extLst>
            </p:cNvPr>
            <p:cNvSpPr/>
            <p:nvPr/>
          </p:nvSpPr>
          <p:spPr bwMode="auto">
            <a:xfrm>
              <a:off x="834782" y="5443352"/>
              <a:ext cx="2105366" cy="716799"/>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Proceso actual</a:t>
              </a:r>
            </a:p>
            <a:p>
              <a:pPr defTabSz="913486" fontAlgn="base">
                <a:spcBef>
                  <a:spcPct val="0"/>
                </a:spcBef>
                <a:spcAft>
                  <a:spcPct val="0"/>
                </a:spcAft>
                <a:defRPr/>
              </a:pP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486" fontAlgn="base">
                <a:spcBef>
                  <a:spcPct val="0"/>
                </a:spcBef>
                <a:spcAft>
                  <a:spcPct val="0"/>
                </a:spcAft>
                <a:defRPr/>
              </a:pPr>
              <a:endParaRPr lang="en-US" sz="1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67" name="footnote_6380420316088055392" descr="Nota al pie">
            <a:extLst>
              <a:ext uri="{FF2B5EF4-FFF2-40B4-BE49-F238E27FC236}">
                <a16:creationId xmlns:a16="http://schemas.microsoft.com/office/drawing/2014/main" id="{E110D99B-DF04-4B66-B03A-9B81B3225AD5}"/>
              </a:ext>
            </a:extLst>
          </p:cNvPr>
          <p:cNvSpPr txBox="1"/>
          <p:nvPr/>
        </p:nvSpPr>
        <p:spPr>
          <a:xfrm>
            <a:off x="612775" y="6112896"/>
            <a:ext cx="9980613" cy="404016"/>
          </a:xfrm>
          <a:prstGeom prst="rect">
            <a:avLst/>
          </a:prstGeom>
          <a:noFill/>
        </p:spPr>
        <p:txBody>
          <a:bodyPr vert="horz" wrap="square" lIns="0" tIns="0" rIns="0" bIns="0" rtlCol="0" anchor="b" anchorCtr="0">
            <a:noAutofit/>
          </a:bodyPr>
          <a:lstStyle/>
          <a:p>
            <a:pPr marL="95202" indent="-95202" defTabSz="913943">
              <a:spcBef>
                <a:spcPct val="0"/>
              </a:spcBef>
              <a:spcAft>
                <a:spcPct val="0"/>
              </a:spcAft>
              <a:buSzPct val="100000"/>
              <a:buFont typeface="Arial" pitchFamily="34" charset="0"/>
              <a:buAutoNum type="arabicPeriod"/>
              <a:defRPr/>
            </a:pPr>
            <a:r>
              <a:rPr lang="x-none" sz="800" dirty="0">
                <a:solidFill>
                  <a:srgbClr val="2E2E38"/>
                </a:solidFill>
                <a:latin typeface="EYInterstate Light"/>
                <a:cs typeface="Arial" panose="020B0604020202020204" pitchFamily="34" charset="0"/>
              </a:rPr>
              <a:t> Haga clic aquí para </a:t>
            </a:r>
            <a:r>
              <a:rPr lang="x-none" sz="800" dirty="0">
                <a:solidFill>
                  <a:srgbClr val="2E2E38"/>
                </a:solidFill>
                <a:latin typeface="EYInterstate Light"/>
                <a:cs typeface="Arial" panose="020B0604020202020204" pitchFamily="34" charset="0"/>
                <a:hlinkClick r:id="rId5" action="ppaction://hlinksldjump"/>
              </a:rPr>
              <a:t>acceder al dominio </a:t>
            </a:r>
            <a:r>
              <a:rPr lang="x-none" sz="800" dirty="0">
                <a:solidFill>
                  <a:srgbClr val="2E2E38"/>
                </a:solidFill>
                <a:latin typeface="EYInterstate Light"/>
                <a:cs typeface="Arial" panose="020B0604020202020204" pitchFamily="34" charset="0"/>
              </a:rPr>
              <a:t>de Educación especial</a:t>
            </a:r>
            <a:r>
              <a:rPr lang="en-US" sz="800" dirty="0">
                <a:solidFill>
                  <a:srgbClr val="2E2E38"/>
                </a:solidFill>
                <a:latin typeface="EYInterstate Light"/>
                <a:cs typeface="Arial" panose="020B0604020202020204" pitchFamily="34" charset="0"/>
              </a:rPr>
              <a:t>.</a:t>
            </a:r>
            <a:endParaRPr lang="en-US" sz="800" dirty="0">
              <a:solidFill>
                <a:srgbClr val="FF0000"/>
              </a:solidFill>
              <a:latin typeface="EYInterstate Light"/>
              <a:cs typeface="Arial" panose="020B0604020202020204" pitchFamily="34" charset="0"/>
            </a:endParaRPr>
          </a:p>
        </p:txBody>
      </p:sp>
      <p:sp>
        <p:nvSpPr>
          <p:cNvPr id="60" name="source_63804743468530966221" descr="Fuente">
            <a:extLst>
              <a:ext uri="{FF2B5EF4-FFF2-40B4-BE49-F238E27FC236}">
                <a16:creationId xmlns:a16="http://schemas.microsoft.com/office/drawing/2014/main" id="{D3582A6B-9A75-46B1-88B8-F7216A2B8478}"/>
              </a:ext>
            </a:extLst>
          </p:cNvPr>
          <p:cNvSpPr txBox="1"/>
          <p:nvPr/>
        </p:nvSpPr>
        <p:spPr>
          <a:xfrm>
            <a:off x="584214" y="6582038"/>
            <a:ext cx="3067341" cy="209288"/>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en-US" sz="800" dirty="0">
                <a:solidFill>
                  <a:srgbClr val="2E2E38"/>
                </a:solidFill>
                <a:latin typeface="EYInterstate Light"/>
                <a:cs typeface="Arial" panose="020B0604020202020204" pitchFamily="34" charset="0"/>
              </a:rPr>
              <a:t>Fuente: </a:t>
            </a:r>
            <a:r>
              <a:rPr lang="en-US" sz="800" dirty="0" err="1">
                <a:solidFill>
                  <a:srgbClr val="2E2E38"/>
                </a:solidFill>
                <a:latin typeface="EYInterstate Light"/>
                <a:cs typeface="Arial" panose="020B0604020202020204" pitchFamily="34" charset="0"/>
              </a:rPr>
              <a:t>Entrevistas</a:t>
            </a:r>
            <a:r>
              <a:rPr lang="x-none" sz="800" dirty="0">
                <a:solidFill>
                  <a:srgbClr val="2E2E38"/>
                </a:solidFill>
                <a:latin typeface="EYInterstate Light"/>
                <a:cs typeface="Arial" panose="020B0604020202020204" pitchFamily="34" charset="0"/>
              </a:rPr>
              <a:t> de EY, el DESE, BPS y las escuelas; políticas de BPS y el DESE</a:t>
            </a:r>
          </a:p>
        </p:txBody>
      </p:sp>
      <p:sp>
        <p:nvSpPr>
          <p:cNvPr id="66" name="TextBox 65">
            <a:extLst>
              <a:ext uri="{FF2B5EF4-FFF2-40B4-BE49-F238E27FC236}">
                <a16:creationId xmlns:a16="http://schemas.microsoft.com/office/drawing/2014/main" id="{D5EA1B97-BA20-4B40-A11D-B4BD6514F263}"/>
              </a:ext>
            </a:extLst>
          </p:cNvPr>
          <p:cNvSpPr txBox="1"/>
          <p:nvPr/>
        </p:nvSpPr>
        <p:spPr>
          <a:xfrm>
            <a:off x="3823352"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3" name="Date Placeholder 2">
            <a:extLst>
              <a:ext uri="{FF2B5EF4-FFF2-40B4-BE49-F238E27FC236}">
                <a16:creationId xmlns:a16="http://schemas.microsoft.com/office/drawing/2014/main" id="{04F1CF47-493D-4DA7-9359-66EE462E96A4}"/>
              </a:ext>
            </a:extLst>
          </p:cNvPr>
          <p:cNvSpPr>
            <a:spLocks noGrp="1"/>
          </p:cNvSpPr>
          <p:nvPr>
            <p:ph type="dt" sz="half" idx="10"/>
          </p:nvPr>
        </p:nvSpPr>
        <p:spPr/>
        <p:txBody>
          <a:bodyPr/>
          <a:lstStyle/>
          <a:p>
            <a:pPr>
              <a:defRPr/>
            </a:pPr>
            <a:r>
              <a:rPr lang="x-none">
                <a:solidFill>
                  <a:srgbClr val="2E2E38"/>
                </a:solidFill>
              </a:rPr>
              <a:t>Febrero de 2023</a:t>
            </a:r>
            <a:endParaRPr lang="en-IN">
              <a:solidFill>
                <a:srgbClr val="2E2E38"/>
              </a:solidFill>
            </a:endParaRPr>
          </a:p>
        </p:txBody>
      </p:sp>
      <p:sp>
        <p:nvSpPr>
          <p:cNvPr id="2" name="Slide Number Placeholder 1">
            <a:extLst>
              <a:ext uri="{FF2B5EF4-FFF2-40B4-BE49-F238E27FC236}">
                <a16:creationId xmlns:a16="http://schemas.microsoft.com/office/drawing/2014/main" id="{A9EEB2CD-E38E-492F-ACF8-E7B5318DE36A}"/>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63</a:t>
            </a:fld>
            <a:endParaRPr lang="en-GB">
              <a:solidFill>
                <a:srgbClr val="2E2E38"/>
              </a:solidFill>
            </a:endParaRPr>
          </a:p>
        </p:txBody>
      </p:sp>
      <p:sp>
        <p:nvSpPr>
          <p:cNvPr id="62" name="Text box_6380524123959099444">
            <a:extLst>
              <a:ext uri="{FF2B5EF4-FFF2-40B4-BE49-F238E27FC236}">
                <a16:creationId xmlns:a16="http://schemas.microsoft.com/office/drawing/2014/main" id="{5D470470-3B9C-4A15-AA1B-E61AD90C6948}"/>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73" name="Text box_6380524123959099444">
            <a:extLst>
              <a:ext uri="{FF2B5EF4-FFF2-40B4-BE49-F238E27FC236}">
                <a16:creationId xmlns:a16="http://schemas.microsoft.com/office/drawing/2014/main" id="{D722D2C6-9E17-453C-A679-BAA791C59DB7}"/>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317030715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itle 1">
            <a:extLst>
              <a:ext uri="{FF2B5EF4-FFF2-40B4-BE49-F238E27FC236}">
                <a16:creationId xmlns:a16="http://schemas.microsoft.com/office/drawing/2014/main" id="{80F47046-C458-4B1E-9A72-1DC935FD65DB}"/>
              </a:ext>
            </a:extLst>
          </p:cNvPr>
          <p:cNvSpPr>
            <a:spLocks noGrp="1"/>
          </p:cNvSpPr>
          <p:nvPr>
            <p:ph type="title"/>
          </p:nvPr>
        </p:nvSpPr>
        <p:spPr>
          <a:xfrm>
            <a:off x="228910" y="251658"/>
            <a:ext cx="10967088" cy="590572"/>
          </a:xfrm>
        </p:spPr>
        <p:txBody>
          <a:bodyPr vert="horz"/>
          <a:lstStyle/>
          <a:p>
            <a:r>
              <a:rPr lang="x-none"/>
              <a:t>Apéndice</a:t>
            </a:r>
            <a:br>
              <a:rPr/>
            </a:br>
            <a:r>
              <a:rPr lang="x-none" sz="1599"/>
              <a:t>Flujo del proceso: </a:t>
            </a:r>
            <a:r>
              <a:rPr lang="en-US" sz="1599"/>
              <a:t>p</a:t>
            </a:r>
            <a:r>
              <a:rPr lang="x-none" sz="1599"/>
              <a:t>articipación en el programa: </a:t>
            </a:r>
            <a:r>
              <a:rPr lang="en-US" sz="1599"/>
              <a:t>e</a:t>
            </a:r>
            <a:r>
              <a:rPr lang="x-none" sz="1599"/>
              <a:t>ducación especial (renovación anual del plan IEP)</a:t>
            </a:r>
            <a:br>
              <a:rPr/>
            </a:br>
            <a:endParaRPr lang="de-DE"/>
          </a:p>
        </p:txBody>
      </p:sp>
      <p:sp>
        <p:nvSpPr>
          <p:cNvPr id="65" name="Rectangle 64">
            <a:extLst>
              <a:ext uri="{FF2B5EF4-FFF2-40B4-BE49-F238E27FC236}">
                <a16:creationId xmlns:a16="http://schemas.microsoft.com/office/drawing/2014/main" id="{78861003-B069-48FC-B34D-112C48F3CF3A}"/>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grpSp>
        <p:nvGrpSpPr>
          <p:cNvPr id="6" name="Group 5" descr="Consulte la sección de notas para ver la descripción del flujo &quot;Flujo del proceso: Participación en el programa: Educación especial (renovación anual del IEP/plan 504)&quot;">
            <a:extLst>
              <a:ext uri="{FF2B5EF4-FFF2-40B4-BE49-F238E27FC236}">
                <a16:creationId xmlns:a16="http://schemas.microsoft.com/office/drawing/2014/main" id="{57559F97-F211-4639-88D0-5EBDC1F882E2}"/>
              </a:ext>
            </a:extLst>
          </p:cNvPr>
          <p:cNvGrpSpPr/>
          <p:nvPr/>
        </p:nvGrpSpPr>
        <p:grpSpPr>
          <a:xfrm>
            <a:off x="468211" y="1129783"/>
            <a:ext cx="11232435" cy="5174716"/>
            <a:chOff x="465035" y="1129783"/>
            <a:chExt cx="11232435" cy="5174716"/>
          </a:xfrm>
        </p:grpSpPr>
        <p:sp>
          <p:nvSpPr>
            <p:cNvPr id="75" name="Rectangle 74">
              <a:extLst>
                <a:ext uri="{FF2B5EF4-FFF2-40B4-BE49-F238E27FC236}">
                  <a16:creationId xmlns:a16="http://schemas.microsoft.com/office/drawing/2014/main" id="{BF9FFFB0-02F0-413E-A95C-798B8591DB75}"/>
                </a:ext>
                <a:ext uri="{C183D7F6-B498-43B3-948B-1728B52AA6E4}">
                  <adec:decorative xmlns:adec="http://schemas.microsoft.com/office/drawing/2017/decorative" val="0"/>
                </a:ext>
              </a:extLst>
            </p:cNvPr>
            <p:cNvSpPr/>
            <p:nvPr/>
          </p:nvSpPr>
          <p:spPr bwMode="auto">
            <a:xfrm>
              <a:off x="607888" y="2539247"/>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INICIO</a:t>
              </a:r>
            </a:p>
          </p:txBody>
        </p:sp>
        <p:sp>
          <p:nvSpPr>
            <p:cNvPr id="171" name="TextBox 170">
              <a:extLst>
                <a:ext uri="{FF2B5EF4-FFF2-40B4-BE49-F238E27FC236}">
                  <a16:creationId xmlns:a16="http://schemas.microsoft.com/office/drawing/2014/main" id="{762D26BA-09DF-464D-B725-8DE79845C4DE}"/>
                </a:ext>
                <a:ext uri="{C183D7F6-B498-43B3-948B-1728B52AA6E4}">
                  <adec:decorative xmlns:adec="http://schemas.microsoft.com/office/drawing/2017/decorative" val="1"/>
                </a:ext>
              </a:extLst>
            </p:cNvPr>
            <p:cNvSpPr txBox="1"/>
            <p:nvPr/>
          </p:nvSpPr>
          <p:spPr>
            <a:xfrm>
              <a:off x="612458" y="1129783"/>
              <a:ext cx="2020504" cy="193798"/>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defRPr/>
              </a:pPr>
              <a:r>
                <a:rPr lang="x-none" sz="1199" b="1">
                  <a:solidFill>
                    <a:srgbClr val="2E2E38"/>
                  </a:solidFill>
                  <a:latin typeface="EYInterstate Light"/>
                </a:rPr>
                <a:t>Renovación anual del plan</a:t>
              </a:r>
            </a:p>
          </p:txBody>
        </p:sp>
        <p:sp>
          <p:nvSpPr>
            <p:cNvPr id="118" name="Rectangle 117">
              <a:extLst>
                <a:ext uri="{FF2B5EF4-FFF2-40B4-BE49-F238E27FC236}">
                  <a16:creationId xmlns:a16="http://schemas.microsoft.com/office/drawing/2014/main" id="{3BBCF31B-5837-4C2D-8CB1-263D49AF2B49}"/>
                </a:ext>
                <a:ext uri="{C183D7F6-B498-43B3-948B-1728B52AA6E4}">
                  <adec:decorative xmlns:adec="http://schemas.microsoft.com/office/drawing/2017/decorative" val="1"/>
                </a:ext>
              </a:extLst>
            </p:cNvPr>
            <p:cNvSpPr/>
            <p:nvPr/>
          </p:nvSpPr>
          <p:spPr>
            <a:xfrm>
              <a:off x="607888" y="3064530"/>
              <a:ext cx="6103928" cy="329708"/>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19" name="Rectangle 118">
              <a:extLst>
                <a:ext uri="{FF2B5EF4-FFF2-40B4-BE49-F238E27FC236}">
                  <a16:creationId xmlns:a16="http://schemas.microsoft.com/office/drawing/2014/main" id="{9957D572-8BFF-4FDA-8796-5BE287251578}"/>
                </a:ext>
                <a:ext uri="{C183D7F6-B498-43B3-948B-1728B52AA6E4}">
                  <adec:decorative xmlns:adec="http://schemas.microsoft.com/office/drawing/2017/decorative" val="1"/>
                </a:ext>
              </a:extLst>
            </p:cNvPr>
            <p:cNvSpPr/>
            <p:nvPr/>
          </p:nvSpPr>
          <p:spPr>
            <a:xfrm rot="5400000">
              <a:off x="4527448" y="3138622"/>
              <a:ext cx="3732993" cy="379610"/>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0" name="Rectangle 119">
              <a:extLst>
                <a:ext uri="{FF2B5EF4-FFF2-40B4-BE49-F238E27FC236}">
                  <a16:creationId xmlns:a16="http://schemas.microsoft.com/office/drawing/2014/main" id="{9640545B-DD16-45C6-B8C4-156713DB50C6}"/>
                </a:ext>
                <a:ext uri="{C183D7F6-B498-43B3-948B-1728B52AA6E4}">
                  <adec:decorative xmlns:adec="http://schemas.microsoft.com/office/drawing/2017/decorative" val="1"/>
                </a:ext>
              </a:extLst>
            </p:cNvPr>
            <p:cNvSpPr/>
            <p:nvPr/>
          </p:nvSpPr>
          <p:spPr>
            <a:xfrm>
              <a:off x="6563703" y="3059712"/>
              <a:ext cx="4387305" cy="349761"/>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1" name="Rectangle 120">
              <a:extLst>
                <a:ext uri="{FF2B5EF4-FFF2-40B4-BE49-F238E27FC236}">
                  <a16:creationId xmlns:a16="http://schemas.microsoft.com/office/drawing/2014/main" id="{175E1D8F-F07A-434E-B8F3-D7EA04D0B01A}"/>
                </a:ext>
                <a:ext uri="{C183D7F6-B498-43B3-948B-1728B52AA6E4}">
                  <adec:decorative xmlns:adec="http://schemas.microsoft.com/office/drawing/2017/decorative" val="1"/>
                </a:ext>
              </a:extLst>
            </p:cNvPr>
            <p:cNvSpPr/>
            <p:nvPr/>
          </p:nvSpPr>
          <p:spPr>
            <a:xfrm>
              <a:off x="6479756" y="1461929"/>
              <a:ext cx="4478934" cy="3024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2" name="Rectangle 121">
              <a:extLst>
                <a:ext uri="{FF2B5EF4-FFF2-40B4-BE49-F238E27FC236}">
                  <a16:creationId xmlns:a16="http://schemas.microsoft.com/office/drawing/2014/main" id="{7F9639E4-BFF3-4122-A4B9-D95B63C3D5D6}"/>
                </a:ext>
                <a:ext uri="{C183D7F6-B498-43B3-948B-1728B52AA6E4}">
                  <adec:decorative xmlns:adec="http://schemas.microsoft.com/office/drawing/2017/decorative" val="1"/>
                </a:ext>
              </a:extLst>
            </p:cNvPr>
            <p:cNvSpPr/>
            <p:nvPr/>
          </p:nvSpPr>
          <p:spPr>
            <a:xfrm>
              <a:off x="6570603" y="4895439"/>
              <a:ext cx="4387304" cy="299482"/>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77" name="Rectangle 76">
              <a:extLst>
                <a:ext uri="{FF2B5EF4-FFF2-40B4-BE49-F238E27FC236}">
                  <a16:creationId xmlns:a16="http://schemas.microsoft.com/office/drawing/2014/main" id="{85CC06EA-77BD-4749-AD4C-7F726B5823DD}"/>
                </a:ext>
                <a:ext uri="{C183D7F6-B498-43B3-948B-1728B52AA6E4}">
                  <adec:decorative xmlns:adec="http://schemas.microsoft.com/office/drawing/2017/decorative" val="1"/>
                </a:ext>
              </a:extLst>
            </p:cNvPr>
            <p:cNvSpPr/>
            <p:nvPr/>
          </p:nvSpPr>
          <p:spPr>
            <a:xfrm>
              <a:off x="2032616" y="1432879"/>
              <a:ext cx="1200692" cy="329013"/>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76" name="Rectangle 75">
              <a:extLst>
                <a:ext uri="{FF2B5EF4-FFF2-40B4-BE49-F238E27FC236}">
                  <a16:creationId xmlns:a16="http://schemas.microsoft.com/office/drawing/2014/main" id="{9BD91D6A-23C1-4073-A6F4-6BB8E8581CB8}"/>
                </a:ext>
                <a:ext uri="{C183D7F6-B498-43B3-948B-1728B52AA6E4}">
                  <adec:decorative xmlns:adec="http://schemas.microsoft.com/office/drawing/2017/decorative" val="1"/>
                </a:ext>
              </a:extLst>
            </p:cNvPr>
            <p:cNvSpPr/>
            <p:nvPr/>
          </p:nvSpPr>
          <p:spPr>
            <a:xfrm rot="5400000">
              <a:off x="1353454" y="2227715"/>
              <a:ext cx="1687335" cy="329013"/>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88" name="Oval 10">
              <a:extLst>
                <a:ext uri="{FF2B5EF4-FFF2-40B4-BE49-F238E27FC236}">
                  <a16:creationId xmlns:a16="http://schemas.microsoft.com/office/drawing/2014/main" id="{10D64407-DF33-44A9-9776-35FEA79DA76E}"/>
                </a:ext>
                <a:ext uri="{C183D7F6-B498-43B3-948B-1728B52AA6E4}">
                  <adec:decorative xmlns:adec="http://schemas.microsoft.com/office/drawing/2017/decorative" val="0"/>
                </a:ext>
              </a:extLst>
            </p:cNvPr>
            <p:cNvSpPr>
              <a:spLocks noChangeArrowheads="1"/>
            </p:cNvSpPr>
            <p:nvPr/>
          </p:nvSpPr>
          <p:spPr bwMode="auto">
            <a:xfrm>
              <a:off x="560312"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1 </a:t>
              </a:r>
            </a:p>
          </p:txBody>
        </p:sp>
        <p:cxnSp>
          <p:nvCxnSpPr>
            <p:cNvPr id="140" name="Elbow Connector 53">
              <a:extLst>
                <a:ext uri="{FF2B5EF4-FFF2-40B4-BE49-F238E27FC236}">
                  <a16:creationId xmlns:a16="http://schemas.microsoft.com/office/drawing/2014/main" id="{315317BE-00C3-4B71-A02B-3544762E4C89}"/>
                </a:ext>
                <a:ext uri="{C183D7F6-B498-43B3-948B-1728B52AA6E4}">
                  <adec:decorative xmlns:adec="http://schemas.microsoft.com/office/drawing/2017/decorative" val="1"/>
                </a:ext>
              </a:extLst>
            </p:cNvPr>
            <p:cNvCxnSpPr>
              <a:cxnSpLocks/>
              <a:stCxn id="88" idx="4"/>
              <a:endCxn id="125" idx="0"/>
            </p:cNvCxnSpPr>
            <p:nvPr/>
          </p:nvCxnSpPr>
          <p:spPr>
            <a:xfrm rot="16200000" flipH="1">
              <a:off x="840223" y="3504332"/>
              <a:ext cx="427744" cy="439212"/>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5" name="Rectangle 124">
              <a:extLst>
                <a:ext uri="{FF2B5EF4-FFF2-40B4-BE49-F238E27FC236}">
                  <a16:creationId xmlns:a16="http://schemas.microsoft.com/office/drawing/2014/main" id="{CE523AAA-FD93-4E38-BE64-003C6EC168EC}"/>
                </a:ext>
                <a:ext uri="{C183D7F6-B498-43B3-948B-1728B52AA6E4}">
                  <adec:decorative xmlns:adec="http://schemas.microsoft.com/office/drawing/2017/decorative" val="0"/>
                </a:ext>
              </a:extLst>
            </p:cNvPr>
            <p:cNvSpPr/>
            <p:nvPr/>
          </p:nvSpPr>
          <p:spPr>
            <a:xfrm>
              <a:off x="465035" y="3937810"/>
              <a:ext cx="1617332" cy="1171023"/>
            </a:xfrm>
            <a:prstGeom prst="rect">
              <a:avLst/>
            </a:prstGeom>
          </p:spPr>
          <p:txBody>
            <a:bodyPr vert="horz" wrap="square" lIns="61932" tIns="30966" rIns="61932" bIns="61932" anchor="t">
              <a:spAutoFit/>
            </a:bodyPr>
            <a:lstStyle/>
            <a:p>
              <a:pPr defTabSz="673809"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El equipo del IEP se reúne anualmente para revisar el IEP:</a:t>
              </a:r>
            </a:p>
            <a:p>
              <a:pPr defTabSz="673809"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el estudiante ha tenido una evaluación en los últimos 3 años, el equipo se reúne para discutir el IEP actual. El equipo analiza si los servicios/adaptaciones actuales están funcionando para el estudiante y si es necesario realizar algún cambio</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123" name="Diamond 122">
              <a:extLst>
                <a:ext uri="{FF2B5EF4-FFF2-40B4-BE49-F238E27FC236}">
                  <a16:creationId xmlns:a16="http://schemas.microsoft.com/office/drawing/2014/main" id="{D317E740-C5B5-4A0B-8F67-824264F38390}"/>
                </a:ext>
                <a:ext uri="{C183D7F6-B498-43B3-948B-1728B52AA6E4}">
                  <adec:decorative xmlns:adec="http://schemas.microsoft.com/office/drawing/2017/decorative" val="0"/>
                </a:ext>
              </a:extLst>
            </p:cNvPr>
            <p:cNvSpPr/>
            <p:nvPr/>
          </p:nvSpPr>
          <p:spPr>
            <a:xfrm>
              <a:off x="1468231" y="2725204"/>
              <a:ext cx="1518200" cy="1028399"/>
            </a:xfrm>
            <a:prstGeom prst="diamond">
              <a:avLst/>
            </a:prstGeom>
            <a:solidFill>
              <a:schemeClr val="bg2">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0"/>
            <a:lstStyle/>
            <a:p>
              <a:pPr algn="ctr" defTabSz="913943">
                <a:defRPr/>
              </a:pPr>
              <a:r>
                <a:rPr lang="x-none" sz="1050">
                  <a:solidFill>
                    <a:srgbClr val="FFFFFF"/>
                  </a:solidFill>
                  <a:latin typeface="EYInterstate Light"/>
                </a:rPr>
                <a:t>¿Es necesario </a:t>
              </a:r>
              <a:br>
                <a:rPr lang="en-US" sz="1050">
                  <a:solidFill>
                    <a:srgbClr val="FFFFFF"/>
                  </a:solidFill>
                  <a:latin typeface="EYInterstate Light"/>
                </a:rPr>
              </a:br>
              <a:r>
                <a:rPr lang="x-none" sz="1050">
                  <a:solidFill>
                    <a:srgbClr val="FFFFFF"/>
                  </a:solidFill>
                  <a:latin typeface="EYInterstate Light"/>
                </a:rPr>
                <a:t>modificar el IEP?</a:t>
              </a:r>
            </a:p>
          </p:txBody>
        </p:sp>
        <p:sp>
          <p:nvSpPr>
            <p:cNvPr id="139" name="TextBox 138">
              <a:extLst>
                <a:ext uri="{FF2B5EF4-FFF2-40B4-BE49-F238E27FC236}">
                  <a16:creationId xmlns:a16="http://schemas.microsoft.com/office/drawing/2014/main" id="{E6B5F746-5064-4206-9703-CD89A574956D}"/>
                </a:ext>
                <a:ext uri="{C183D7F6-B498-43B3-948B-1728B52AA6E4}">
                  <adec:decorative xmlns:adec="http://schemas.microsoft.com/office/drawing/2017/decorative" val="0"/>
                </a:ext>
              </a:extLst>
            </p:cNvPr>
            <p:cNvSpPr txBox="1"/>
            <p:nvPr/>
          </p:nvSpPr>
          <p:spPr>
            <a:xfrm>
              <a:off x="2108047" y="2196135"/>
              <a:ext cx="171433" cy="159961"/>
            </a:xfrm>
            <a:prstGeom prst="rect">
              <a:avLst/>
            </a:prstGeom>
            <a:noFill/>
          </p:spPr>
          <p:txBody>
            <a:bodyPr wrap="none" lIns="0" tIns="36557" rIns="0" bIns="0" rtlCol="0" anchor="ctr">
              <a:noAutofit/>
            </a:bodyPr>
            <a:lstStyle/>
            <a:p>
              <a:pPr algn="ctr" defTabSz="913943">
                <a:buClr>
                  <a:srgbClr val="27ACAA"/>
                </a:buClr>
                <a:buSzPct val="70000"/>
                <a:defRPr/>
              </a:pPr>
              <a:r>
                <a:rPr lang="x-none" sz="999">
                  <a:solidFill>
                    <a:srgbClr val="2E2E38"/>
                  </a:solidFill>
                  <a:latin typeface="EYInterstate Light"/>
                </a:rPr>
                <a:t>No</a:t>
              </a:r>
            </a:p>
          </p:txBody>
        </p:sp>
        <p:sp>
          <p:nvSpPr>
            <p:cNvPr id="89" name="Oval 10">
              <a:extLst>
                <a:ext uri="{FF2B5EF4-FFF2-40B4-BE49-F238E27FC236}">
                  <a16:creationId xmlns:a16="http://schemas.microsoft.com/office/drawing/2014/main" id="{61C4870B-8CB4-4FAD-8A34-0058736D3814}"/>
                </a:ext>
                <a:ext uri="{C183D7F6-B498-43B3-948B-1728B52AA6E4}">
                  <adec:decorative xmlns:adec="http://schemas.microsoft.com/office/drawing/2017/decorative" val="0"/>
                </a:ext>
              </a:extLst>
            </p:cNvPr>
            <p:cNvSpPr>
              <a:spLocks noChangeArrowheads="1"/>
            </p:cNvSpPr>
            <p:nvPr/>
          </p:nvSpPr>
          <p:spPr bwMode="auto">
            <a:xfrm>
              <a:off x="2757576" y="1338959"/>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2 </a:t>
              </a:r>
            </a:p>
          </p:txBody>
        </p:sp>
        <p:cxnSp>
          <p:nvCxnSpPr>
            <p:cNvPr id="87" name="Elbow Connector 53">
              <a:extLst>
                <a:ext uri="{FF2B5EF4-FFF2-40B4-BE49-F238E27FC236}">
                  <a16:creationId xmlns:a16="http://schemas.microsoft.com/office/drawing/2014/main" id="{8DF4817F-6DBE-4382-9D8F-8B4CE9E97566}"/>
                </a:ext>
                <a:ext uri="{C183D7F6-B498-43B3-948B-1728B52AA6E4}">
                  <adec:decorative xmlns:adec="http://schemas.microsoft.com/office/drawing/2017/decorative" val="1"/>
                </a:ext>
              </a:extLst>
            </p:cNvPr>
            <p:cNvCxnSpPr>
              <a:cxnSpLocks/>
            </p:cNvCxnSpPr>
            <p:nvPr/>
          </p:nvCxnSpPr>
          <p:spPr>
            <a:xfrm>
              <a:off x="3305930" y="1613136"/>
              <a:ext cx="119308" cy="288533"/>
            </a:xfrm>
            <a:prstGeom prst="bentConnector2">
              <a:avLst/>
            </a:prstGeom>
            <a:solidFill>
              <a:schemeClr val="accent1"/>
            </a:solidFill>
            <a:ln w="9525" cap="flat" cmpd="sng" algn="ctr">
              <a:solidFill>
                <a:srgbClr val="747480"/>
              </a:solidFill>
              <a:prstDash val="solid"/>
              <a:tailEnd type="oval"/>
            </a:ln>
            <a:effectLst/>
          </p:spPr>
        </p:cxnSp>
        <p:sp>
          <p:nvSpPr>
            <p:cNvPr id="126" name="Rectangle 125">
              <a:extLst>
                <a:ext uri="{FF2B5EF4-FFF2-40B4-BE49-F238E27FC236}">
                  <a16:creationId xmlns:a16="http://schemas.microsoft.com/office/drawing/2014/main" id="{011699E6-5D6B-47AD-A4BA-01434C95E458}"/>
                </a:ext>
                <a:ext uri="{C183D7F6-B498-43B3-948B-1728B52AA6E4}">
                  <adec:decorative xmlns:adec="http://schemas.microsoft.com/office/drawing/2017/decorative" val="0"/>
                </a:ext>
              </a:extLst>
            </p:cNvPr>
            <p:cNvSpPr/>
            <p:nvPr/>
          </p:nvSpPr>
          <p:spPr>
            <a:xfrm>
              <a:off x="2433944" y="1901669"/>
              <a:ext cx="1982589" cy="994052"/>
            </a:xfrm>
            <a:prstGeom prst="rect">
              <a:avLst/>
            </a:prstGeom>
          </p:spPr>
          <p:txBody>
            <a:bodyPr vert="horz" wrap="square" lIns="61932" tIns="30966" rIns="61932" bIns="61932" anchor="t">
              <a:spAutoFit/>
            </a:bodyPr>
            <a:lstStyle/>
            <a:p>
              <a:pPr defTabSz="674146" eaLnBrk="0" hangingPunct="0">
                <a:lnSpc>
                  <a:spcPct val="90000"/>
                </a:lnSpc>
                <a:defRPr/>
              </a:pPr>
              <a:endParaRPr lang="en-US" sz="200" b="1"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lnSpc>
                  <a:spcPct val="90000"/>
                </a:lnSpc>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Si no es necesario hacer cambios, </a:t>
              </a:r>
              <a:br>
                <a:rPr lang="en-US" sz="700" b="1" kern="0">
                  <a:solidFill>
                    <a:srgbClr val="2E2E38"/>
                  </a:solidFill>
                  <a:latin typeface="EYInterstate Light"/>
                  <a:ea typeface="ＭＳ Ｐゴシック" panose="020B0600070205080204" pitchFamily="34" charset="-128"/>
                  <a:cs typeface="Calibri" panose="020F0502020204030204" pitchFamily="34" charset="0"/>
                </a:rPr>
              </a:br>
              <a:r>
                <a:rPr lang="x-none" sz="700" b="1" kern="0">
                  <a:solidFill>
                    <a:srgbClr val="2E2E38"/>
                  </a:solidFill>
                  <a:latin typeface="EYInterstate Light"/>
                  <a:ea typeface="ＭＳ Ｐゴシック" panose="020B0600070205080204" pitchFamily="34" charset="-128"/>
                  <a:cs typeface="Calibri" panose="020F0502020204030204" pitchFamily="34" charset="0"/>
                </a:rPr>
                <a:t>el estudiante continúa recibiendo los </a:t>
              </a:r>
              <a:br>
                <a:rPr lang="en-US" sz="700" b="1" kern="0">
                  <a:solidFill>
                    <a:srgbClr val="2E2E38"/>
                  </a:solidFill>
                  <a:latin typeface="EYInterstate Light"/>
                  <a:ea typeface="ＭＳ Ｐゴシック" panose="020B0600070205080204" pitchFamily="34" charset="-128"/>
                  <a:cs typeface="Calibri" panose="020F0502020204030204" pitchFamily="34" charset="0"/>
                </a:rPr>
              </a:br>
              <a:r>
                <a:rPr lang="x-none" sz="700" b="1" kern="0">
                  <a:solidFill>
                    <a:srgbClr val="2E2E38"/>
                  </a:solidFill>
                  <a:latin typeface="EYInterstate Light"/>
                  <a:ea typeface="ＭＳ Ｐゴシック" panose="020B0600070205080204" pitchFamily="34" charset="-128"/>
                  <a:cs typeface="Calibri" panose="020F0502020204030204" pitchFamily="34" charset="0"/>
                </a:rPr>
                <a:t>servicios y adaptaciones de su anterior IEP</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lnSpc>
                  <a:spcPct val="90000"/>
                </a:lnSpc>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lnSpc>
                  <a:spcPct val="90000"/>
                </a:lnSpc>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una familia no responde a las solicitudes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de una reunión, un estudiante con IEP continuará recibiendo servicios basados en la práctica de "permanencia" de BPS. Se continuarán los intentos de comunicarse con la familia</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en-IN" sz="700"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p:txBody>
        </p:sp>
        <p:sp>
          <p:nvSpPr>
            <p:cNvPr id="136" name="TextBox 135">
              <a:extLst>
                <a:ext uri="{FF2B5EF4-FFF2-40B4-BE49-F238E27FC236}">
                  <a16:creationId xmlns:a16="http://schemas.microsoft.com/office/drawing/2014/main" id="{8CAF1305-96E2-49D9-B17F-1D3BBF3CAB69}"/>
                </a:ext>
                <a:ext uri="{C183D7F6-B498-43B3-948B-1728B52AA6E4}">
                  <adec:decorative xmlns:adec="http://schemas.microsoft.com/office/drawing/2017/decorative" val="0"/>
                </a:ext>
              </a:extLst>
            </p:cNvPr>
            <p:cNvSpPr txBox="1"/>
            <p:nvPr/>
          </p:nvSpPr>
          <p:spPr>
            <a:xfrm>
              <a:off x="3061875" y="3149404"/>
              <a:ext cx="171433" cy="159961"/>
            </a:xfrm>
            <a:prstGeom prst="rect">
              <a:avLst/>
            </a:prstGeom>
            <a:noFill/>
          </p:spPr>
          <p:txBody>
            <a:bodyPr wrap="none" lIns="0" tIns="36557" rIns="0" bIns="0" rtlCol="0" anchor="ctr">
              <a:noAutofit/>
            </a:bodyPr>
            <a:lstStyle/>
            <a:p>
              <a:pPr algn="ctr" defTabSz="913943">
                <a:buClr>
                  <a:srgbClr val="27ACAA"/>
                </a:buClr>
                <a:buSzPct val="70000"/>
                <a:defRPr/>
              </a:pPr>
              <a:r>
                <a:rPr lang="x-none" sz="999">
                  <a:solidFill>
                    <a:srgbClr val="2E2E38"/>
                  </a:solidFill>
                  <a:latin typeface="EYInterstate Light"/>
                </a:rPr>
                <a:t>Sí</a:t>
              </a:r>
            </a:p>
          </p:txBody>
        </p:sp>
        <p:sp>
          <p:nvSpPr>
            <p:cNvPr id="78" name="Oval 10">
              <a:extLst>
                <a:ext uri="{FF2B5EF4-FFF2-40B4-BE49-F238E27FC236}">
                  <a16:creationId xmlns:a16="http://schemas.microsoft.com/office/drawing/2014/main" id="{7CCBFD7A-32CB-40B2-B835-AA550E295671}"/>
                </a:ext>
                <a:ext uri="{C183D7F6-B498-43B3-948B-1728B52AA6E4}">
                  <adec:decorative xmlns:adec="http://schemas.microsoft.com/office/drawing/2017/decorative" val="0"/>
                </a:ext>
              </a:extLst>
            </p:cNvPr>
            <p:cNvSpPr>
              <a:spLocks noChangeArrowheads="1"/>
            </p:cNvSpPr>
            <p:nvPr/>
          </p:nvSpPr>
          <p:spPr bwMode="auto">
            <a:xfrm>
              <a:off x="3417752" y="2960414"/>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2 </a:t>
              </a:r>
            </a:p>
          </p:txBody>
        </p:sp>
        <p:cxnSp>
          <p:nvCxnSpPr>
            <p:cNvPr id="141" name="Elbow Connector 53">
              <a:extLst>
                <a:ext uri="{FF2B5EF4-FFF2-40B4-BE49-F238E27FC236}">
                  <a16:creationId xmlns:a16="http://schemas.microsoft.com/office/drawing/2014/main" id="{6E4749E0-3254-4C86-B526-F4784ED9DD4D}"/>
                </a:ext>
                <a:ext uri="{C183D7F6-B498-43B3-948B-1728B52AA6E4}">
                  <adec:decorative xmlns:adec="http://schemas.microsoft.com/office/drawing/2017/decorative" val="1"/>
                </a:ext>
              </a:extLst>
            </p:cNvPr>
            <p:cNvCxnSpPr>
              <a:cxnSpLocks/>
              <a:stCxn id="78" idx="4"/>
              <a:endCxn id="127" idx="0"/>
            </p:cNvCxnSpPr>
            <p:nvPr/>
          </p:nvCxnSpPr>
          <p:spPr>
            <a:xfrm rot="5400000">
              <a:off x="3346572" y="3557004"/>
              <a:ext cx="393593" cy="297121"/>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7" name="Rectangle 126">
              <a:extLst>
                <a:ext uri="{FF2B5EF4-FFF2-40B4-BE49-F238E27FC236}">
                  <a16:creationId xmlns:a16="http://schemas.microsoft.com/office/drawing/2014/main" id="{44B7039B-B947-40FD-A496-0C7D4DE201D5}"/>
                </a:ext>
                <a:ext uri="{C183D7F6-B498-43B3-948B-1728B52AA6E4}">
                  <adec:decorative xmlns:adec="http://schemas.microsoft.com/office/drawing/2017/decorative" val="0"/>
                </a:ext>
              </a:extLst>
            </p:cNvPr>
            <p:cNvSpPr/>
            <p:nvPr/>
          </p:nvSpPr>
          <p:spPr>
            <a:xfrm>
              <a:off x="2397815" y="3902361"/>
              <a:ext cx="1993985" cy="1493459"/>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Si es necesario modificar el IEP:</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es necesario realizar cambios en el IEP, generalmente se realizará una nueva evaluación de educación especial. Esto hará que el COSE solicite la firma de la familia para realizar la evaluación.</a:t>
              </a:r>
            </a:p>
            <a:p>
              <a:pPr defTabSz="674146" eaLnBrk="0" hangingPunct="0">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una familia no responde a las solicitudes de una reunión, un estudiante con IEP continuará recibiendo servicios basados en la práctica de "permanencia" de BPS. Se continuarán los intentos de comunicarse con la familia</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en-IN" sz="700"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a:p>
              <a:pPr defTabSz="674146" eaLnBrk="0" hangingPunct="0">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9" name="Oval 10">
              <a:extLst>
                <a:ext uri="{FF2B5EF4-FFF2-40B4-BE49-F238E27FC236}">
                  <a16:creationId xmlns:a16="http://schemas.microsoft.com/office/drawing/2014/main" id="{0135B92A-65BE-4DB2-BC98-BA70F4190AEC}"/>
                </a:ext>
                <a:ext uri="{C183D7F6-B498-43B3-948B-1728B52AA6E4}">
                  <adec:decorative xmlns:adec="http://schemas.microsoft.com/office/drawing/2017/decorative" val="0"/>
                </a:ext>
              </a:extLst>
            </p:cNvPr>
            <p:cNvSpPr>
              <a:spLocks noChangeArrowheads="1"/>
            </p:cNvSpPr>
            <p:nvPr/>
          </p:nvSpPr>
          <p:spPr bwMode="auto">
            <a:xfrm>
              <a:off x="4469739" y="2955207"/>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3 </a:t>
              </a:r>
            </a:p>
          </p:txBody>
        </p:sp>
        <p:cxnSp>
          <p:nvCxnSpPr>
            <p:cNvPr id="81" name="Elbow Connector 53">
              <a:extLst>
                <a:ext uri="{FF2B5EF4-FFF2-40B4-BE49-F238E27FC236}">
                  <a16:creationId xmlns:a16="http://schemas.microsoft.com/office/drawing/2014/main" id="{E26A7ABC-4423-4D77-849A-2BE8E97071B5}"/>
                </a:ext>
                <a:ext uri="{C183D7F6-B498-43B3-948B-1728B52AA6E4}">
                  <adec:decorative xmlns:adec="http://schemas.microsoft.com/office/drawing/2017/decorative" val="1"/>
                </a:ext>
              </a:extLst>
            </p:cNvPr>
            <p:cNvCxnSpPr>
              <a:cxnSpLocks/>
              <a:stCxn id="79" idx="0"/>
              <a:endCxn id="80" idx="2"/>
            </p:cNvCxnSpPr>
            <p:nvPr/>
          </p:nvCxnSpPr>
          <p:spPr>
            <a:xfrm rot="5400000" flipH="1" flipV="1">
              <a:off x="4914792" y="2690117"/>
              <a:ext cx="94214" cy="435967"/>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80" name="Rectangle 79">
              <a:extLst>
                <a:ext uri="{FF2B5EF4-FFF2-40B4-BE49-F238E27FC236}">
                  <a16:creationId xmlns:a16="http://schemas.microsoft.com/office/drawing/2014/main" id="{25FC2584-9D6E-4193-9A98-66E2C7FAC6B1}"/>
                </a:ext>
                <a:ext uri="{C183D7F6-B498-43B3-948B-1728B52AA6E4}">
                  <adec:decorative xmlns:adec="http://schemas.microsoft.com/office/drawing/2017/decorative" val="0"/>
                </a:ext>
              </a:extLst>
            </p:cNvPr>
            <p:cNvSpPr/>
            <p:nvPr/>
          </p:nvSpPr>
          <p:spPr>
            <a:xfrm>
              <a:off x="4389784" y="1797740"/>
              <a:ext cx="1580198" cy="1063253"/>
            </a:xfrm>
            <a:prstGeom prst="rect">
              <a:avLst/>
            </a:prstGeom>
          </p:spPr>
          <p:txBody>
            <a:bodyPr vert="horz" wrap="square" lIns="61900" tIns="30950" rIns="61900" bIns="61900" anchor="t">
              <a:spAutoFit/>
            </a:bodyPr>
            <a:lstStyle/>
            <a:p>
              <a:pPr marL="210312" defTabSz="673809"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Se vuelve a evaluar </a:t>
              </a:r>
              <a:br>
                <a:rPr lang="en-US" sz="700" b="1" kern="0">
                  <a:solidFill>
                    <a:srgbClr val="2E2E38"/>
                  </a:solidFill>
                  <a:latin typeface="EYInterstate Light"/>
                  <a:ea typeface="ＭＳ Ｐゴシック" panose="020B0600070205080204" pitchFamily="34" charset="-128"/>
                  <a:cs typeface="Calibri" panose="020F0502020204030204" pitchFamily="34" charset="0"/>
                </a:rPr>
              </a:br>
              <a:r>
                <a:rPr lang="x-none" sz="700" b="1" kern="0">
                  <a:solidFill>
                    <a:srgbClr val="2E2E38"/>
                  </a:solidFill>
                  <a:latin typeface="EYInterstate Light"/>
                  <a:ea typeface="ＭＳ Ｐゴシック" panose="020B0600070205080204" pitchFamily="34" charset="-128"/>
                  <a:cs typeface="Calibri" panose="020F0502020204030204" pitchFamily="34" charset="0"/>
                </a:rPr>
                <a:t>al estudiante:</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marL="210312" defTabSz="673809"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con la aprobación de la familia, se realiza una evaluación dentro de los primeros 30 días escolares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y los informes se agregan a EdPlan para que los vean la familia.</a:t>
              </a:r>
            </a:p>
          </p:txBody>
        </p:sp>
        <p:sp>
          <p:nvSpPr>
            <p:cNvPr id="92" name="Oval 10">
              <a:extLst>
                <a:ext uri="{FF2B5EF4-FFF2-40B4-BE49-F238E27FC236}">
                  <a16:creationId xmlns:a16="http://schemas.microsoft.com/office/drawing/2014/main" id="{862FFBA3-F9F9-4B2F-B774-64E75110B911}"/>
                </a:ext>
                <a:ext uri="{C183D7F6-B498-43B3-948B-1728B52AA6E4}">
                  <adec:decorative xmlns:adec="http://schemas.microsoft.com/office/drawing/2017/decorative" val="0"/>
                </a:ext>
              </a:extLst>
            </p:cNvPr>
            <p:cNvSpPr>
              <a:spLocks noChangeArrowheads="1"/>
            </p:cNvSpPr>
            <p:nvPr/>
          </p:nvSpPr>
          <p:spPr bwMode="auto">
            <a:xfrm>
              <a:off x="5498640" y="2958001"/>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4 </a:t>
              </a:r>
            </a:p>
          </p:txBody>
        </p:sp>
        <p:cxnSp>
          <p:nvCxnSpPr>
            <p:cNvPr id="94" name="Elbow Connector 53">
              <a:extLst>
                <a:ext uri="{FF2B5EF4-FFF2-40B4-BE49-F238E27FC236}">
                  <a16:creationId xmlns:a16="http://schemas.microsoft.com/office/drawing/2014/main" id="{CFC365D1-6FD4-4383-88C4-BB42A1BEE37D}"/>
                </a:ext>
                <a:ext uri="{C183D7F6-B498-43B3-948B-1728B52AA6E4}">
                  <adec:decorative xmlns:adec="http://schemas.microsoft.com/office/drawing/2017/decorative" val="1"/>
                </a:ext>
              </a:extLst>
            </p:cNvPr>
            <p:cNvCxnSpPr>
              <a:cxnSpLocks/>
              <a:stCxn id="92" idx="4"/>
              <a:endCxn id="93" idx="0"/>
            </p:cNvCxnSpPr>
            <p:nvPr/>
          </p:nvCxnSpPr>
          <p:spPr>
            <a:xfrm rot="5400000">
              <a:off x="5126866" y="3760162"/>
              <a:ext cx="899760" cy="392144"/>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93" name="Rectangle 92">
              <a:extLst>
                <a:ext uri="{FF2B5EF4-FFF2-40B4-BE49-F238E27FC236}">
                  <a16:creationId xmlns:a16="http://schemas.microsoft.com/office/drawing/2014/main" id="{B5CE1AAE-908E-4E02-9FEA-8B6C96394B95}"/>
                </a:ext>
                <a:ext uri="{C183D7F6-B498-43B3-948B-1728B52AA6E4}">
                  <adec:decorative xmlns:adec="http://schemas.microsoft.com/office/drawing/2017/decorative" val="0"/>
                </a:ext>
              </a:extLst>
            </p:cNvPr>
            <p:cNvSpPr/>
            <p:nvPr/>
          </p:nvSpPr>
          <p:spPr>
            <a:xfrm>
              <a:off x="4726946" y="4406116"/>
              <a:ext cx="1307456" cy="1278127"/>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Reunión de grupo: </a:t>
              </a:r>
            </a:p>
            <a:p>
              <a:pPr defTabSz="674146" eaLnBrk="0" hangingPunct="0">
                <a:defRPr/>
              </a:pPr>
              <a:r>
                <a:rPr lang="en-US" sz="700" kern="0">
                  <a:solidFill>
                    <a:srgbClr val="2E2E38"/>
                  </a:solidFill>
                  <a:latin typeface="EYInterstate Light"/>
                  <a:ea typeface="ＭＳ Ｐゴシック" panose="020B0600070205080204" pitchFamily="34" charset="-128"/>
                  <a:cs typeface="Calibri" panose="020F0502020204030204" pitchFamily="34" charset="0"/>
                </a:rPr>
                <a:t>l</a:t>
              </a:r>
              <a:r>
                <a:rPr lang="x-none" sz="700" kern="0">
                  <a:solidFill>
                    <a:srgbClr val="2E2E38"/>
                  </a:solidFill>
                  <a:latin typeface="EYInterstate Light"/>
                  <a:ea typeface="ＭＳ Ｐゴシック" panose="020B0600070205080204" pitchFamily="34" charset="-128"/>
                  <a:cs typeface="Calibri" panose="020F0502020204030204" pitchFamily="34" charset="0"/>
                </a:rPr>
                <a:t>a familia se reúne con el COSE, los maestros y otro personal relevante para discutir la mejor opción para el estudiante: enmienda al IEP, plan 504 o ninguno; debate de qué servicios necesita el estudiante, así como la ubicación mejor para el estudiante</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85" name="Oval 10">
              <a:extLst>
                <a:ext uri="{FF2B5EF4-FFF2-40B4-BE49-F238E27FC236}">
                  <a16:creationId xmlns:a16="http://schemas.microsoft.com/office/drawing/2014/main" id="{32889855-153F-4F48-8099-2753C471A977}"/>
                </a:ext>
                <a:ext uri="{C183D7F6-B498-43B3-948B-1728B52AA6E4}">
                  <adec:decorative xmlns:adec="http://schemas.microsoft.com/office/drawing/2017/decorative" val="0"/>
                </a:ext>
              </a:extLst>
            </p:cNvPr>
            <p:cNvSpPr>
              <a:spLocks noChangeArrowheads="1"/>
            </p:cNvSpPr>
            <p:nvPr/>
          </p:nvSpPr>
          <p:spPr bwMode="auto">
            <a:xfrm>
              <a:off x="7374198" y="1289151"/>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5a</a:t>
              </a:r>
            </a:p>
          </p:txBody>
        </p:sp>
        <p:cxnSp>
          <p:nvCxnSpPr>
            <p:cNvPr id="149" name="Elbow Connector 53">
              <a:extLst>
                <a:ext uri="{FF2B5EF4-FFF2-40B4-BE49-F238E27FC236}">
                  <a16:creationId xmlns:a16="http://schemas.microsoft.com/office/drawing/2014/main" id="{176E72EB-C60E-438F-9017-9087FC46F62A}"/>
                </a:ext>
                <a:ext uri="{C183D7F6-B498-43B3-948B-1728B52AA6E4}">
                  <adec:decorative xmlns:adec="http://schemas.microsoft.com/office/drawing/2017/decorative" val="1"/>
                </a:ext>
              </a:extLst>
            </p:cNvPr>
            <p:cNvCxnSpPr>
              <a:cxnSpLocks/>
              <a:stCxn id="85" idx="4"/>
              <a:endCxn id="130" idx="1"/>
            </p:cNvCxnSpPr>
            <p:nvPr/>
          </p:nvCxnSpPr>
          <p:spPr>
            <a:xfrm rot="16200000" flipH="1">
              <a:off x="7530930" y="1954949"/>
              <a:ext cx="474684" cy="239795"/>
            </a:xfrm>
            <a:prstGeom prst="bentConnector2">
              <a:avLst/>
            </a:prstGeom>
            <a:solidFill>
              <a:schemeClr val="accent1"/>
            </a:solidFill>
            <a:ln w="9525" cap="flat" cmpd="sng" algn="ctr">
              <a:solidFill>
                <a:srgbClr val="747480"/>
              </a:solidFill>
              <a:prstDash val="solid"/>
              <a:tailEnd type="oval"/>
            </a:ln>
            <a:effectLst/>
          </p:spPr>
        </p:cxnSp>
        <p:sp>
          <p:nvSpPr>
            <p:cNvPr id="130" name="Rectangle 129">
              <a:extLst>
                <a:ext uri="{FF2B5EF4-FFF2-40B4-BE49-F238E27FC236}">
                  <a16:creationId xmlns:a16="http://schemas.microsoft.com/office/drawing/2014/main" id="{064D9624-DA0E-4FF8-95B2-40CA4175E6C9}"/>
                </a:ext>
                <a:ext uri="{C183D7F6-B498-43B3-948B-1728B52AA6E4}">
                  <adec:decorative xmlns:adec="http://schemas.microsoft.com/office/drawing/2017/decorative" val="0"/>
                </a:ext>
              </a:extLst>
            </p:cNvPr>
            <p:cNvSpPr/>
            <p:nvPr/>
          </p:nvSpPr>
          <p:spPr>
            <a:xfrm>
              <a:off x="7888170" y="1834399"/>
              <a:ext cx="1263897" cy="955580"/>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El estudiante no es elegible para ningún servicio:</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la evaluación determina que el estudiante no es elegible para ningún servicio y los padres están de acuerdo, el estudiante no recibirá ninguno</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2" name="Rectangle 71">
              <a:extLst>
                <a:ext uri="{FF2B5EF4-FFF2-40B4-BE49-F238E27FC236}">
                  <a16:creationId xmlns:a16="http://schemas.microsoft.com/office/drawing/2014/main" id="{F05C4075-8C1A-474A-84DC-C5A1E41591D0}"/>
                </a:ext>
                <a:ext uri="{C183D7F6-B498-43B3-948B-1728B52AA6E4}">
                  <adec:decorative xmlns:adec="http://schemas.microsoft.com/office/drawing/2017/decorative" val="0"/>
                </a:ext>
              </a:extLst>
            </p:cNvPr>
            <p:cNvSpPr/>
            <p:nvPr/>
          </p:nvSpPr>
          <p:spPr bwMode="auto">
            <a:xfrm>
              <a:off x="11031314" y="1533114"/>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83" name="Oval 10">
              <a:extLst>
                <a:ext uri="{FF2B5EF4-FFF2-40B4-BE49-F238E27FC236}">
                  <a16:creationId xmlns:a16="http://schemas.microsoft.com/office/drawing/2014/main" id="{3287DE90-3318-44E3-8C8B-6E2D83F247BC}"/>
                </a:ext>
                <a:ext uri="{C183D7F6-B498-43B3-948B-1728B52AA6E4}">
                  <adec:decorative xmlns:adec="http://schemas.microsoft.com/office/drawing/2017/decorative" val="0"/>
                </a:ext>
              </a:extLst>
            </p:cNvPr>
            <p:cNvSpPr>
              <a:spLocks noChangeArrowheads="1"/>
            </p:cNvSpPr>
            <p:nvPr/>
          </p:nvSpPr>
          <p:spPr bwMode="auto">
            <a:xfrm>
              <a:off x="7374198"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5b</a:t>
              </a:r>
            </a:p>
          </p:txBody>
        </p:sp>
        <p:cxnSp>
          <p:nvCxnSpPr>
            <p:cNvPr id="151" name="Elbow Connector 53">
              <a:extLst>
                <a:ext uri="{FF2B5EF4-FFF2-40B4-BE49-F238E27FC236}">
                  <a16:creationId xmlns:a16="http://schemas.microsoft.com/office/drawing/2014/main" id="{80957CFA-5057-44DC-BBE6-2861FC5B4D4D}"/>
                </a:ext>
                <a:ext uri="{C183D7F6-B498-43B3-948B-1728B52AA6E4}">
                  <adec:decorative xmlns:adec="http://schemas.microsoft.com/office/drawing/2017/decorative" val="1"/>
                </a:ext>
              </a:extLst>
            </p:cNvPr>
            <p:cNvCxnSpPr>
              <a:cxnSpLocks/>
              <a:stCxn id="83" idx="4"/>
              <a:endCxn id="131" idx="0"/>
            </p:cNvCxnSpPr>
            <p:nvPr/>
          </p:nvCxnSpPr>
          <p:spPr>
            <a:xfrm>
              <a:off x="7648376" y="3510066"/>
              <a:ext cx="3049" cy="365935"/>
            </a:xfrm>
            <a:prstGeom prst="straightConnector1">
              <a:avLst/>
            </a:prstGeom>
            <a:solidFill>
              <a:schemeClr val="accent1"/>
            </a:solidFill>
            <a:ln w="9525" cap="flat" cmpd="sng" algn="ctr">
              <a:solidFill>
                <a:srgbClr val="747480"/>
              </a:solidFill>
              <a:prstDash val="solid"/>
              <a:tailEnd type="oval"/>
            </a:ln>
            <a:effectLst/>
          </p:spPr>
        </p:cxnSp>
        <p:sp>
          <p:nvSpPr>
            <p:cNvPr id="131" name="Rectangle 130">
              <a:extLst>
                <a:ext uri="{FF2B5EF4-FFF2-40B4-BE49-F238E27FC236}">
                  <a16:creationId xmlns:a16="http://schemas.microsoft.com/office/drawing/2014/main" id="{729EB0B1-5ADF-4574-8174-31FA28B98933}"/>
                </a:ext>
                <a:ext uri="{C183D7F6-B498-43B3-948B-1728B52AA6E4}">
                  <adec:decorative xmlns:adec="http://schemas.microsoft.com/office/drawing/2017/decorative" val="0"/>
                </a:ext>
              </a:extLst>
            </p:cNvPr>
            <p:cNvSpPr/>
            <p:nvPr/>
          </p:nvSpPr>
          <p:spPr>
            <a:xfrm>
              <a:off x="7061167" y="3876003"/>
              <a:ext cx="1180515" cy="632134"/>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IEP modificado:</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COSE modificará el IEP con base en la reunión del equipo e ingresará toda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la información en EdPlan</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r>
                <a:rPr lang="x-none" sz="700" b="1" kern="0">
                  <a:solidFill>
                    <a:srgbClr val="2E2E38"/>
                  </a:solidFill>
                  <a:latin typeface="EYInterstate Light"/>
                  <a:ea typeface="ＭＳ Ｐゴシック" panose="020B0600070205080204" pitchFamily="34" charset="-128"/>
                  <a:cs typeface="Calibri" panose="020F0502020204030204" pitchFamily="34" charset="0"/>
                </a:rPr>
                <a:t> </a:t>
              </a: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84" name="Oval 10">
              <a:extLst>
                <a:ext uri="{FF2B5EF4-FFF2-40B4-BE49-F238E27FC236}">
                  <a16:creationId xmlns:a16="http://schemas.microsoft.com/office/drawing/2014/main" id="{7FFF10C7-DB29-4550-8715-56E390C06E22}"/>
                </a:ext>
                <a:ext uri="{C183D7F6-B498-43B3-948B-1728B52AA6E4}">
                  <adec:decorative xmlns:adec="http://schemas.microsoft.com/office/drawing/2017/decorative" val="0"/>
                </a:ext>
              </a:extLst>
            </p:cNvPr>
            <p:cNvSpPr>
              <a:spLocks noChangeArrowheads="1"/>
            </p:cNvSpPr>
            <p:nvPr/>
          </p:nvSpPr>
          <p:spPr bwMode="auto">
            <a:xfrm>
              <a:off x="8800167"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6 </a:t>
              </a:r>
            </a:p>
          </p:txBody>
        </p:sp>
        <p:sp>
          <p:nvSpPr>
            <p:cNvPr id="132" name="Rectangle 131">
              <a:extLst>
                <a:ext uri="{FF2B5EF4-FFF2-40B4-BE49-F238E27FC236}">
                  <a16:creationId xmlns:a16="http://schemas.microsoft.com/office/drawing/2014/main" id="{D5F91006-BFA3-403D-A96A-9CF75E90A978}"/>
                </a:ext>
                <a:ext uri="{C183D7F6-B498-43B3-948B-1728B52AA6E4}">
                  <adec:decorative xmlns:adec="http://schemas.microsoft.com/office/drawing/2017/decorative" val="0"/>
                </a:ext>
              </a:extLst>
            </p:cNvPr>
            <p:cNvSpPr/>
            <p:nvPr/>
          </p:nvSpPr>
          <p:spPr>
            <a:xfrm>
              <a:off x="8279164" y="3876003"/>
              <a:ext cx="1572640" cy="1171023"/>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Firma del padre/madre:</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padre o la madre firma el IEP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en EdPlan.</a:t>
              </a:r>
            </a:p>
            <a:p>
              <a:pPr defTabSz="674146" eaLnBrk="0" hangingPunct="0">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el padre o la madre no ha</a:t>
              </a:r>
              <a:r>
                <a:rPr lang="en-US" sz="700" kern="0">
                  <a:solidFill>
                    <a:srgbClr val="2E2E38"/>
                  </a:solidFill>
                  <a:latin typeface="EYInterstate Light"/>
                  <a:ea typeface="ＭＳ Ｐゴシック" panose="020B0600070205080204" pitchFamily="34" charset="-128"/>
                  <a:cs typeface="Calibri" panose="020F0502020204030204" pitchFamily="34" charset="0"/>
                </a:rPr>
                <a:t>n</a:t>
              </a:r>
              <a:r>
                <a:rPr lang="x-none" sz="700" kern="0">
                  <a:solidFill>
                    <a:srgbClr val="2E2E38"/>
                  </a:solidFill>
                  <a:latin typeface="EYInterstate Light"/>
                  <a:ea typeface="ＭＳ Ｐゴシック" panose="020B0600070205080204" pitchFamily="34" charset="-128"/>
                  <a:cs typeface="Calibri" panose="020F0502020204030204" pitchFamily="34" charset="0"/>
                </a:rPr>
                <a:t> firmado el IEP modificado, el estudiante continuará recibiendo servicios y adaptaciones debido a la política de permanencia</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147" name="Oval 10">
              <a:extLst>
                <a:ext uri="{FF2B5EF4-FFF2-40B4-BE49-F238E27FC236}">
                  <a16:creationId xmlns:a16="http://schemas.microsoft.com/office/drawing/2014/main" id="{C28932F5-5473-4637-9DC5-4D6C94A1A7FE}"/>
                </a:ext>
                <a:ext uri="{C183D7F6-B498-43B3-948B-1728B52AA6E4}">
                  <adec:decorative xmlns:adec="http://schemas.microsoft.com/office/drawing/2017/decorative" val="0"/>
                </a:ext>
              </a:extLst>
            </p:cNvPr>
            <p:cNvSpPr>
              <a:spLocks noChangeArrowheads="1"/>
            </p:cNvSpPr>
            <p:nvPr/>
          </p:nvSpPr>
          <p:spPr bwMode="auto">
            <a:xfrm>
              <a:off x="9779843" y="2961712"/>
              <a:ext cx="548354" cy="548354"/>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7 </a:t>
              </a:r>
            </a:p>
          </p:txBody>
        </p:sp>
        <p:cxnSp>
          <p:nvCxnSpPr>
            <p:cNvPr id="157" name="Elbow Connector 53">
              <a:extLst>
                <a:ext uri="{FF2B5EF4-FFF2-40B4-BE49-F238E27FC236}">
                  <a16:creationId xmlns:a16="http://schemas.microsoft.com/office/drawing/2014/main" id="{B02B9224-B35D-42D4-A303-7C6A320DA556}"/>
                </a:ext>
                <a:ext uri="{C183D7F6-B498-43B3-948B-1728B52AA6E4}">
                  <adec:decorative xmlns:adec="http://schemas.microsoft.com/office/drawing/2017/decorative" val="1"/>
                </a:ext>
              </a:extLst>
            </p:cNvPr>
            <p:cNvCxnSpPr>
              <a:cxnSpLocks/>
              <a:stCxn id="147" idx="4"/>
              <a:endCxn id="133" idx="1"/>
            </p:cNvCxnSpPr>
            <p:nvPr/>
          </p:nvCxnSpPr>
          <p:spPr>
            <a:xfrm rot="16200000" flipH="1">
              <a:off x="9836709" y="3727377"/>
              <a:ext cx="648157" cy="213534"/>
            </a:xfrm>
            <a:prstGeom prst="bentConnector2">
              <a:avLst/>
            </a:prstGeom>
            <a:solidFill>
              <a:schemeClr val="accent1"/>
            </a:solidFill>
            <a:ln w="9525" cap="flat" cmpd="sng" algn="ctr">
              <a:solidFill>
                <a:schemeClr val="accent3"/>
              </a:solidFill>
              <a:prstDash val="solid"/>
              <a:tailEnd type="oval"/>
            </a:ln>
            <a:effectLst/>
          </p:spPr>
        </p:cxnSp>
        <p:sp>
          <p:nvSpPr>
            <p:cNvPr id="133" name="Rectangle 132">
              <a:extLst>
                <a:ext uri="{FF2B5EF4-FFF2-40B4-BE49-F238E27FC236}">
                  <a16:creationId xmlns:a16="http://schemas.microsoft.com/office/drawing/2014/main" id="{D519C0D4-E23F-4A1D-B625-05AD9EAC364A}"/>
                </a:ext>
                <a:ext uri="{C183D7F6-B498-43B3-948B-1728B52AA6E4}">
                  <adec:decorative xmlns:adec="http://schemas.microsoft.com/office/drawing/2017/decorative" val="0"/>
                </a:ext>
              </a:extLst>
            </p:cNvPr>
            <p:cNvSpPr/>
            <p:nvPr/>
          </p:nvSpPr>
          <p:spPr>
            <a:xfrm>
              <a:off x="10267554" y="3572711"/>
              <a:ext cx="1429916" cy="1171023"/>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Oportunidad identificada:</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actualmente, el COSE tiene que informar manualmente a todos los maestros sobre los servicios y las adaptaciones del estudiante. EdPlan debería enviar automáticamente esta información a los maestros/instructores cuando se confirme el IEP o el plan 504</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3" name="Rectangle 72">
              <a:extLst>
                <a:ext uri="{FF2B5EF4-FFF2-40B4-BE49-F238E27FC236}">
                  <a16:creationId xmlns:a16="http://schemas.microsoft.com/office/drawing/2014/main" id="{F3BA6847-53C6-413A-876B-80116F8D9E59}"/>
                </a:ext>
                <a:ext uri="{C183D7F6-B498-43B3-948B-1728B52AA6E4}">
                  <adec:decorative xmlns:adec="http://schemas.microsoft.com/office/drawing/2017/decorative" val="0"/>
                </a:ext>
              </a:extLst>
            </p:cNvPr>
            <p:cNvSpPr/>
            <p:nvPr/>
          </p:nvSpPr>
          <p:spPr bwMode="auto">
            <a:xfrm>
              <a:off x="11031313" y="3154569"/>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135" name="Oval 10">
              <a:extLst>
                <a:ext uri="{FF2B5EF4-FFF2-40B4-BE49-F238E27FC236}">
                  <a16:creationId xmlns:a16="http://schemas.microsoft.com/office/drawing/2014/main" id="{449F2134-FAF8-406A-A491-118F60C10AB9}"/>
                </a:ext>
              </a:extLst>
            </p:cNvPr>
            <p:cNvSpPr>
              <a:spLocks noChangeArrowheads="1"/>
            </p:cNvSpPr>
            <p:nvPr/>
          </p:nvSpPr>
          <p:spPr bwMode="auto">
            <a:xfrm>
              <a:off x="7371024" y="4754474"/>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5c</a:t>
              </a:r>
            </a:p>
          </p:txBody>
        </p:sp>
        <p:cxnSp>
          <p:nvCxnSpPr>
            <p:cNvPr id="153" name="Elbow Connector 53">
              <a:extLst>
                <a:ext uri="{FF2B5EF4-FFF2-40B4-BE49-F238E27FC236}">
                  <a16:creationId xmlns:a16="http://schemas.microsoft.com/office/drawing/2014/main" id="{15371164-FCAF-4724-BE3D-8D5DB088B997}"/>
                </a:ext>
                <a:ext uri="{C183D7F6-B498-43B3-948B-1728B52AA6E4}">
                  <adec:decorative xmlns:adec="http://schemas.microsoft.com/office/drawing/2017/decorative" val="1"/>
                </a:ext>
              </a:extLst>
            </p:cNvPr>
            <p:cNvCxnSpPr>
              <a:cxnSpLocks/>
              <a:stCxn id="135" idx="4"/>
              <a:endCxn id="144" idx="1"/>
            </p:cNvCxnSpPr>
            <p:nvPr/>
          </p:nvCxnSpPr>
          <p:spPr>
            <a:xfrm rot="16200000" flipH="1">
              <a:off x="7618589" y="5329439"/>
              <a:ext cx="577742" cy="524519"/>
            </a:xfrm>
            <a:prstGeom prst="bentConnector2">
              <a:avLst/>
            </a:prstGeom>
            <a:solidFill>
              <a:schemeClr val="accent1"/>
            </a:solidFill>
            <a:ln w="9525" cap="flat" cmpd="sng" algn="ctr">
              <a:solidFill>
                <a:srgbClr val="747480"/>
              </a:solidFill>
              <a:prstDash val="solid"/>
              <a:tailEnd type="oval"/>
            </a:ln>
            <a:effectLst/>
          </p:spPr>
        </p:cxnSp>
        <p:sp>
          <p:nvSpPr>
            <p:cNvPr id="144" name="Rectangle 143">
              <a:extLst>
                <a:ext uri="{FF2B5EF4-FFF2-40B4-BE49-F238E27FC236}">
                  <a16:creationId xmlns:a16="http://schemas.microsoft.com/office/drawing/2014/main" id="{A9F93B68-2F02-4E6A-BEA7-E1B9A1608AA1}"/>
                </a:ext>
              </a:extLst>
            </p:cNvPr>
            <p:cNvSpPr/>
            <p:nvPr/>
          </p:nvSpPr>
          <p:spPr>
            <a:xfrm>
              <a:off x="8169720" y="5456641"/>
              <a:ext cx="1930160" cy="847858"/>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Se crea el plan 504:</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COSE crea el plan 504 con base en la reunión del equipo y lo ingresa en EdPlan. No se requiere la firma de un padre o madre, por lo que el siguiente paso es la implementación. </a:t>
              </a:r>
              <a:endParaRPr lang="en-IN" sz="700" b="1"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b="1" i="1" kern="0">
                  <a:solidFill>
                    <a:srgbClr val="2E2E38"/>
                  </a:solidFill>
                  <a:latin typeface="EYInterstate Light"/>
                  <a:ea typeface="ＭＳ Ｐゴシック" panose="020B0600070205080204" pitchFamily="34" charset="-128"/>
                  <a:cs typeface="Calibri" panose="020F0502020204030204" pitchFamily="34" charset="0"/>
                </a:rPr>
                <a:t>Nota:</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r>
                <a:rPr lang="x-none" sz="700" b="1" i="1" kern="0">
                  <a:solidFill>
                    <a:srgbClr val="2E2E38"/>
                  </a:solidFill>
                  <a:latin typeface="EYInterstate Light"/>
                  <a:ea typeface="ＭＳ Ｐゴシック" panose="020B0600070205080204" pitchFamily="34" charset="-128"/>
                  <a:cs typeface="Calibri" panose="020F0502020204030204" pitchFamily="34" charset="0"/>
                </a:rPr>
                <a:t>Esto está fuera del alcance</a:t>
              </a:r>
              <a:r>
                <a:rPr lang="en-US" sz="700" b="1" i="1" kern="0">
                  <a:solidFill>
                    <a:srgbClr val="2E2E38"/>
                  </a:solidFill>
                  <a:latin typeface="EYInterstate Light"/>
                  <a:ea typeface="ＭＳ Ｐゴシック" panose="020B0600070205080204" pitchFamily="34" charset="-128"/>
                  <a:cs typeface="Calibri" panose="020F0502020204030204" pitchFamily="34" charset="0"/>
                </a:rPr>
                <a:t>.</a:t>
              </a:r>
              <a:endParaRPr lang="en-IN" sz="700" i="1"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p:txBody>
        </p:sp>
        <p:sp>
          <p:nvSpPr>
            <p:cNvPr id="148" name="Oval 10">
              <a:extLst>
                <a:ext uri="{FF2B5EF4-FFF2-40B4-BE49-F238E27FC236}">
                  <a16:creationId xmlns:a16="http://schemas.microsoft.com/office/drawing/2014/main" id="{14E71FCC-7A8F-4B83-A204-C20DB685B7B8}"/>
                </a:ext>
                <a:ext uri="{C183D7F6-B498-43B3-948B-1728B52AA6E4}">
                  <adec:decorative xmlns:adec="http://schemas.microsoft.com/office/drawing/2017/decorative" val="0"/>
                </a:ext>
              </a:extLst>
            </p:cNvPr>
            <p:cNvSpPr>
              <a:spLocks noChangeArrowheads="1"/>
            </p:cNvSpPr>
            <p:nvPr/>
          </p:nvSpPr>
          <p:spPr bwMode="auto">
            <a:xfrm>
              <a:off x="9779843" y="4754474"/>
              <a:ext cx="548354" cy="548354"/>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7 </a:t>
              </a:r>
            </a:p>
          </p:txBody>
        </p:sp>
        <p:cxnSp>
          <p:nvCxnSpPr>
            <p:cNvPr id="165" name="Elbow Connector 53">
              <a:extLst>
                <a:ext uri="{FF2B5EF4-FFF2-40B4-BE49-F238E27FC236}">
                  <a16:creationId xmlns:a16="http://schemas.microsoft.com/office/drawing/2014/main" id="{C20519CB-12BB-4766-9AF4-CEBBD20EC092}"/>
                </a:ext>
                <a:ext uri="{C183D7F6-B498-43B3-948B-1728B52AA6E4}">
                  <adec:decorative xmlns:adec="http://schemas.microsoft.com/office/drawing/2017/decorative" val="1"/>
                </a:ext>
              </a:extLst>
            </p:cNvPr>
            <p:cNvCxnSpPr>
              <a:cxnSpLocks/>
              <a:stCxn id="148" idx="0"/>
              <a:endCxn id="133" idx="1"/>
            </p:cNvCxnSpPr>
            <p:nvPr/>
          </p:nvCxnSpPr>
          <p:spPr>
            <a:xfrm rot="5400000" flipH="1" flipV="1">
              <a:off x="9862662" y="4349582"/>
              <a:ext cx="596251" cy="213534"/>
            </a:xfrm>
            <a:prstGeom prst="bentConnector2">
              <a:avLst/>
            </a:prstGeom>
            <a:solidFill>
              <a:schemeClr val="accent1"/>
            </a:solidFill>
            <a:ln w="9525" cap="flat" cmpd="sng" algn="ctr">
              <a:solidFill>
                <a:schemeClr val="accent3"/>
              </a:solidFill>
              <a:prstDash val="solid"/>
              <a:tailEnd type="oval"/>
            </a:ln>
            <a:effectLst/>
          </p:spPr>
        </p:cxnSp>
        <p:sp>
          <p:nvSpPr>
            <p:cNvPr id="74" name="Rectangle 73">
              <a:extLst>
                <a:ext uri="{FF2B5EF4-FFF2-40B4-BE49-F238E27FC236}">
                  <a16:creationId xmlns:a16="http://schemas.microsoft.com/office/drawing/2014/main" id="{DB553251-C1BF-42B7-A06B-A0E7C23C5B6A}"/>
                </a:ext>
                <a:ext uri="{C183D7F6-B498-43B3-948B-1728B52AA6E4}">
                  <adec:decorative xmlns:adec="http://schemas.microsoft.com/office/drawing/2017/decorative" val="0"/>
                </a:ext>
              </a:extLst>
            </p:cNvPr>
            <p:cNvSpPr/>
            <p:nvPr/>
          </p:nvSpPr>
          <p:spPr bwMode="auto">
            <a:xfrm>
              <a:off x="11031314" y="4965158"/>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59" name="Rectangle 58">
              <a:extLst>
                <a:ext uri="{FF2B5EF4-FFF2-40B4-BE49-F238E27FC236}">
                  <a16:creationId xmlns:a16="http://schemas.microsoft.com/office/drawing/2014/main" id="{3A604BE7-EE64-4AA5-80E5-B0286D06F28D}"/>
                </a:ext>
                <a:ext uri="{C183D7F6-B498-43B3-948B-1728B52AA6E4}">
                  <adec:decorative xmlns:adec="http://schemas.microsoft.com/office/drawing/2017/decorative" val="0"/>
                </a:ext>
              </a:extLst>
            </p:cNvPr>
            <p:cNvSpPr/>
            <p:nvPr/>
          </p:nvSpPr>
          <p:spPr bwMode="auto">
            <a:xfrm>
              <a:off x="527571" y="5268501"/>
              <a:ext cx="1835833" cy="171123"/>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999"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Leyenda:</a:t>
              </a: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p:txBody>
        </p:sp>
        <p:sp>
          <p:nvSpPr>
            <p:cNvPr id="57" name="Oval 10">
              <a:extLst>
                <a:ext uri="{FF2B5EF4-FFF2-40B4-BE49-F238E27FC236}">
                  <a16:creationId xmlns:a16="http://schemas.microsoft.com/office/drawing/2014/main" id="{BC2A3E77-9F1F-4794-B715-3A24B2B84589}"/>
                </a:ext>
                <a:ext uri="{C183D7F6-B498-43B3-948B-1728B52AA6E4}">
                  <adec:decorative xmlns:adec="http://schemas.microsoft.com/office/drawing/2017/decorative" val="1"/>
                </a:ext>
              </a:extLst>
            </p:cNvPr>
            <p:cNvSpPr>
              <a:spLocks noChangeArrowheads="1"/>
            </p:cNvSpPr>
            <p:nvPr/>
          </p:nvSpPr>
          <p:spPr bwMode="auto">
            <a:xfrm>
              <a:off x="612457" y="5580442"/>
              <a:ext cx="182785" cy="182785"/>
            </a:xfrm>
            <a:prstGeom prst="ellipse">
              <a:avLst/>
            </a:prstGeom>
            <a:solidFill>
              <a:schemeClr val="bg2">
                <a:lumMod val="65000"/>
                <a:lumOff val="35000"/>
              </a:schemeClr>
            </a:solidFill>
            <a:ln w="9525">
              <a:noFill/>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58" name="Oval 21">
              <a:extLst>
                <a:ext uri="{FF2B5EF4-FFF2-40B4-BE49-F238E27FC236}">
                  <a16:creationId xmlns:a16="http://schemas.microsoft.com/office/drawing/2014/main" id="{F3B0B28F-5890-41BF-AB67-A3A3AAB03C90}"/>
                </a:ext>
                <a:ext uri="{C183D7F6-B498-43B3-948B-1728B52AA6E4}">
                  <adec:decorative xmlns:adec="http://schemas.microsoft.com/office/drawing/2017/decorative" val="1"/>
                </a:ext>
              </a:extLst>
            </p:cNvPr>
            <p:cNvSpPr>
              <a:spLocks noChangeArrowheads="1"/>
            </p:cNvSpPr>
            <p:nvPr/>
          </p:nvSpPr>
          <p:spPr bwMode="auto">
            <a:xfrm>
              <a:off x="612457" y="5855031"/>
              <a:ext cx="182785" cy="182785"/>
            </a:xfrm>
            <a:prstGeom prst="ellipse">
              <a:avLst/>
            </a:prstGeom>
            <a:solidFill>
              <a:srgbClr val="0070C0"/>
            </a:solidFill>
            <a:ln w="19050" cap="rnd" cmpd="sng">
              <a:noFill/>
              <a:prstDash val="solid"/>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60" name="Rectangle 59">
              <a:extLst>
                <a:ext uri="{FF2B5EF4-FFF2-40B4-BE49-F238E27FC236}">
                  <a16:creationId xmlns:a16="http://schemas.microsoft.com/office/drawing/2014/main" id="{A2BDD5B7-844C-422F-8279-1FEA4A865356}"/>
                </a:ext>
                <a:ext uri="{C183D7F6-B498-43B3-948B-1728B52AA6E4}">
                  <adec:decorative xmlns:adec="http://schemas.microsoft.com/office/drawing/2017/decorative" val="0"/>
                </a:ext>
              </a:extLst>
            </p:cNvPr>
            <p:cNvSpPr/>
            <p:nvPr/>
          </p:nvSpPr>
          <p:spPr bwMode="auto">
            <a:xfrm>
              <a:off x="831606" y="5499612"/>
              <a:ext cx="1678361" cy="716797"/>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Proceso actual</a:t>
              </a:r>
            </a:p>
            <a:p>
              <a:pPr defTabSz="913486" fontAlgn="base">
                <a:spcBef>
                  <a:spcPct val="0"/>
                </a:spcBef>
                <a:spcAft>
                  <a:spcPct val="0"/>
                </a:spcAft>
                <a:defRPr/>
              </a:pP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66" name="source_63804743468530966221" descr="Fuente">
            <a:extLst>
              <a:ext uri="{FF2B5EF4-FFF2-40B4-BE49-F238E27FC236}">
                <a16:creationId xmlns:a16="http://schemas.microsoft.com/office/drawing/2014/main" id="{7D85581F-9B4F-4DED-83D9-A6E27BD51D15}"/>
              </a:ext>
            </a:extLst>
          </p:cNvPr>
          <p:cNvSpPr txBox="1"/>
          <p:nvPr/>
        </p:nvSpPr>
        <p:spPr>
          <a:xfrm>
            <a:off x="584215" y="6582039"/>
            <a:ext cx="3078813" cy="209179"/>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en-US" sz="800" dirty="0">
                <a:solidFill>
                  <a:srgbClr val="2E2E38"/>
                </a:solidFill>
                <a:latin typeface="EYInterstate Light"/>
                <a:cs typeface="Arial" panose="020B0604020202020204" pitchFamily="34" charset="0"/>
              </a:rPr>
              <a:t>Fuente: </a:t>
            </a:r>
            <a:r>
              <a:rPr lang="en-US" sz="800" dirty="0" err="1">
                <a:solidFill>
                  <a:srgbClr val="2E2E38"/>
                </a:solidFill>
                <a:latin typeface="EYInterstate Light"/>
                <a:cs typeface="Arial" panose="020B0604020202020204" pitchFamily="34" charset="0"/>
              </a:rPr>
              <a:t>Entrevistas</a:t>
            </a:r>
            <a:r>
              <a:rPr lang="x-none" sz="800" dirty="0">
                <a:solidFill>
                  <a:srgbClr val="2E2E38"/>
                </a:solidFill>
                <a:latin typeface="EYInterstate Light"/>
                <a:cs typeface="Arial" panose="020B0604020202020204" pitchFamily="34" charset="0"/>
              </a:rPr>
              <a:t> de EY, el DESE, BPS y las escuelas; políticas de BPS y el DESE</a:t>
            </a:r>
          </a:p>
        </p:txBody>
      </p:sp>
      <p:sp>
        <p:nvSpPr>
          <p:cNvPr id="71" name="TextBox 70">
            <a:extLst>
              <a:ext uri="{FF2B5EF4-FFF2-40B4-BE49-F238E27FC236}">
                <a16:creationId xmlns:a16="http://schemas.microsoft.com/office/drawing/2014/main" id="{583135A8-9A04-4E50-9FB2-E1916E3FC5D0}"/>
              </a:ext>
            </a:extLst>
          </p:cNvPr>
          <p:cNvSpPr txBox="1"/>
          <p:nvPr/>
        </p:nvSpPr>
        <p:spPr>
          <a:xfrm>
            <a:off x="3827727"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2" name="Date Placeholder 1">
            <a:extLst>
              <a:ext uri="{FF2B5EF4-FFF2-40B4-BE49-F238E27FC236}">
                <a16:creationId xmlns:a16="http://schemas.microsoft.com/office/drawing/2014/main" id="{37593250-466B-4691-9789-ED81357C610A}"/>
              </a:ext>
            </a:extLst>
          </p:cNvPr>
          <p:cNvSpPr>
            <a:spLocks noGrp="1"/>
          </p:cNvSpPr>
          <p:nvPr>
            <p:ph type="dt" sz="half" idx="10"/>
          </p:nvPr>
        </p:nvSpPr>
        <p:spPr/>
        <p:txBody>
          <a:bodyPr/>
          <a:lstStyle/>
          <a:p>
            <a:pPr>
              <a:defRPr/>
            </a:pPr>
            <a:r>
              <a:rPr lang="x-none">
                <a:solidFill>
                  <a:srgbClr val="2E2E38"/>
                </a:solidFill>
              </a:rPr>
              <a:t>Febrero de 2023</a:t>
            </a:r>
            <a:endParaRPr lang="en-IN">
              <a:solidFill>
                <a:srgbClr val="2E2E38"/>
              </a:solidFill>
            </a:endParaRPr>
          </a:p>
        </p:txBody>
      </p:sp>
      <p:sp>
        <p:nvSpPr>
          <p:cNvPr id="3" name="Slide Number Placeholder 2">
            <a:extLst>
              <a:ext uri="{FF2B5EF4-FFF2-40B4-BE49-F238E27FC236}">
                <a16:creationId xmlns:a16="http://schemas.microsoft.com/office/drawing/2014/main" id="{A17F14A7-7BE7-4335-92F6-E38BC155DBFA}"/>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64</a:t>
            </a:fld>
            <a:endParaRPr lang="en-GB">
              <a:solidFill>
                <a:srgbClr val="2E2E38"/>
              </a:solidFill>
            </a:endParaRPr>
          </a:p>
        </p:txBody>
      </p:sp>
      <p:cxnSp>
        <p:nvCxnSpPr>
          <p:cNvPr id="86" name="Elbow Connector 53">
            <a:extLst>
              <a:ext uri="{FF2B5EF4-FFF2-40B4-BE49-F238E27FC236}">
                <a16:creationId xmlns:a16="http://schemas.microsoft.com/office/drawing/2014/main" id="{ABF404C1-E76C-46CB-88B1-73754ADAF598}"/>
              </a:ext>
              <a:ext uri="{C183D7F6-B498-43B3-948B-1728B52AA6E4}">
                <adec:decorative xmlns:adec="http://schemas.microsoft.com/office/drawing/2017/decorative" val="1"/>
              </a:ext>
            </a:extLst>
          </p:cNvPr>
          <p:cNvCxnSpPr>
            <a:cxnSpLocks/>
          </p:cNvCxnSpPr>
          <p:nvPr/>
        </p:nvCxnSpPr>
        <p:spPr>
          <a:xfrm>
            <a:off x="9072682" y="3505646"/>
            <a:ext cx="3049" cy="365935"/>
          </a:xfrm>
          <a:prstGeom prst="straightConnector1">
            <a:avLst/>
          </a:prstGeom>
          <a:solidFill>
            <a:schemeClr val="accent1"/>
          </a:solidFill>
          <a:ln w="9525" cap="flat" cmpd="sng" algn="ctr">
            <a:solidFill>
              <a:srgbClr val="747480"/>
            </a:solidFill>
            <a:prstDash val="solid"/>
            <a:tailEnd type="oval"/>
          </a:ln>
          <a:effectLst/>
        </p:spPr>
      </p:cxnSp>
      <p:sp>
        <p:nvSpPr>
          <p:cNvPr id="62" name="Text box_6380524123959099444">
            <a:extLst>
              <a:ext uri="{FF2B5EF4-FFF2-40B4-BE49-F238E27FC236}">
                <a16:creationId xmlns:a16="http://schemas.microsoft.com/office/drawing/2014/main" id="{A552153C-9C73-4A5B-9128-72E4786F6D83}"/>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63" name="Text box_6380524123959099444">
            <a:extLst>
              <a:ext uri="{FF2B5EF4-FFF2-40B4-BE49-F238E27FC236}">
                <a16:creationId xmlns:a16="http://schemas.microsoft.com/office/drawing/2014/main" id="{65C2987C-A09F-48A5-B6F9-17F3875CE3A7}"/>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11890126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itle 1">
            <a:extLst>
              <a:ext uri="{FF2B5EF4-FFF2-40B4-BE49-F238E27FC236}">
                <a16:creationId xmlns:a16="http://schemas.microsoft.com/office/drawing/2014/main" id="{80F47046-C458-4B1E-9A72-1DC935FD65DB}"/>
              </a:ext>
            </a:extLst>
          </p:cNvPr>
          <p:cNvSpPr>
            <a:spLocks noGrp="1"/>
          </p:cNvSpPr>
          <p:nvPr>
            <p:ph type="title"/>
          </p:nvPr>
        </p:nvSpPr>
        <p:spPr>
          <a:xfrm>
            <a:off x="615633" y="295832"/>
            <a:ext cx="10967088" cy="590572"/>
          </a:xfrm>
        </p:spPr>
        <p:txBody>
          <a:bodyPr vert="horz"/>
          <a:lstStyle/>
          <a:p>
            <a:r>
              <a:rPr lang="x-none"/>
              <a:t>Apéndice</a:t>
            </a:r>
            <a:br>
              <a:rPr/>
            </a:br>
            <a:r>
              <a:rPr lang="x-none" sz="1450"/>
              <a:t>Flujo del proceso: </a:t>
            </a:r>
            <a:r>
              <a:rPr lang="en-US" sz="1450"/>
              <a:t>p</a:t>
            </a:r>
            <a:r>
              <a:rPr lang="x-none" sz="1450"/>
              <a:t>articipación en el programa: </a:t>
            </a:r>
            <a:r>
              <a:rPr lang="en-US" sz="1450"/>
              <a:t>e</a:t>
            </a:r>
            <a:r>
              <a:rPr lang="x-none" sz="1450"/>
              <a:t>ducación especial (renovación de tres años del IEP/plan 504)</a:t>
            </a:r>
            <a:br>
              <a:rPr sz="1450"/>
            </a:br>
            <a:endParaRPr lang="de-DE" sz="1450"/>
          </a:p>
        </p:txBody>
      </p:sp>
      <p:sp>
        <p:nvSpPr>
          <p:cNvPr id="65" name="Rectangle 64">
            <a:extLst>
              <a:ext uri="{FF2B5EF4-FFF2-40B4-BE49-F238E27FC236}">
                <a16:creationId xmlns:a16="http://schemas.microsoft.com/office/drawing/2014/main" id="{78861003-B069-48FC-B34D-112C48F3CF3A}"/>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sp>
        <p:nvSpPr>
          <p:cNvPr id="61" name="Text box_6380524123959099444">
            <a:extLst>
              <a:ext uri="{FF2B5EF4-FFF2-40B4-BE49-F238E27FC236}">
                <a16:creationId xmlns:a16="http://schemas.microsoft.com/office/drawing/2014/main" id="{DAF35D87-ED14-45BF-97DB-2C16555B05CE}"/>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62" name="Text box_6380524123959099444">
            <a:extLst>
              <a:ext uri="{FF2B5EF4-FFF2-40B4-BE49-F238E27FC236}">
                <a16:creationId xmlns:a16="http://schemas.microsoft.com/office/drawing/2014/main" id="{F9A9BD81-D0B1-4DFA-B617-14A2035D9732}"/>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grpSp>
        <p:nvGrpSpPr>
          <p:cNvPr id="5" name="Group 4" descr="Consulte la sección de notas para ver la descripción del flujo &quot;Flujo del proceso: participación en el programa: Educación especial (renovación de tres años del IEP/plan 504)&quot;">
            <a:extLst>
              <a:ext uri="{FF2B5EF4-FFF2-40B4-BE49-F238E27FC236}">
                <a16:creationId xmlns:a16="http://schemas.microsoft.com/office/drawing/2014/main" id="{CA909FA7-9D34-4160-AA0E-4F7234B48213}"/>
              </a:ext>
            </a:extLst>
          </p:cNvPr>
          <p:cNvGrpSpPr/>
          <p:nvPr/>
        </p:nvGrpSpPr>
        <p:grpSpPr>
          <a:xfrm>
            <a:off x="530746" y="1129783"/>
            <a:ext cx="11169898" cy="5174716"/>
            <a:chOff x="527571" y="1129783"/>
            <a:chExt cx="11169898" cy="5174716"/>
          </a:xfrm>
        </p:grpSpPr>
        <p:sp>
          <p:nvSpPr>
            <p:cNvPr id="75" name="Rectangle 74">
              <a:extLst>
                <a:ext uri="{FF2B5EF4-FFF2-40B4-BE49-F238E27FC236}">
                  <a16:creationId xmlns:a16="http://schemas.microsoft.com/office/drawing/2014/main" id="{BF9FFFB0-02F0-413E-A95C-798B8591DB75}"/>
                </a:ext>
                <a:ext uri="{C183D7F6-B498-43B3-948B-1728B52AA6E4}">
                  <adec:decorative xmlns:adec="http://schemas.microsoft.com/office/drawing/2017/decorative" val="0"/>
                </a:ext>
              </a:extLst>
            </p:cNvPr>
            <p:cNvSpPr/>
            <p:nvPr/>
          </p:nvSpPr>
          <p:spPr bwMode="auto">
            <a:xfrm>
              <a:off x="607887" y="2539247"/>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INICIO</a:t>
              </a:r>
            </a:p>
          </p:txBody>
        </p:sp>
        <p:sp>
          <p:nvSpPr>
            <p:cNvPr id="134" name="TextBox 133">
              <a:extLst>
                <a:ext uri="{FF2B5EF4-FFF2-40B4-BE49-F238E27FC236}">
                  <a16:creationId xmlns:a16="http://schemas.microsoft.com/office/drawing/2014/main" id="{0BB7232B-6F40-459B-A97A-BDCD066E695F}"/>
                </a:ext>
                <a:ext uri="{C183D7F6-B498-43B3-948B-1728B52AA6E4}">
                  <adec:decorative xmlns:adec="http://schemas.microsoft.com/office/drawing/2017/decorative" val="0"/>
                </a:ext>
              </a:extLst>
            </p:cNvPr>
            <p:cNvSpPr txBox="1"/>
            <p:nvPr/>
          </p:nvSpPr>
          <p:spPr>
            <a:xfrm>
              <a:off x="612457" y="1129783"/>
              <a:ext cx="1494123" cy="350590"/>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defRPr/>
              </a:pPr>
              <a:r>
                <a:rPr lang="x-none" sz="1199" b="1">
                  <a:solidFill>
                    <a:srgbClr val="2E2E38"/>
                  </a:solidFill>
                  <a:latin typeface="EYInterstate Light"/>
                </a:rPr>
                <a:t>Renovación del plan cada tres años</a:t>
              </a:r>
            </a:p>
          </p:txBody>
        </p:sp>
        <p:sp>
          <p:nvSpPr>
            <p:cNvPr id="118" name="Rectangle 117">
              <a:extLst>
                <a:ext uri="{FF2B5EF4-FFF2-40B4-BE49-F238E27FC236}">
                  <a16:creationId xmlns:a16="http://schemas.microsoft.com/office/drawing/2014/main" id="{3BBCF31B-5837-4C2D-8CB1-263D49AF2B49}"/>
                </a:ext>
                <a:ext uri="{C183D7F6-B498-43B3-948B-1728B52AA6E4}">
                  <adec:decorative xmlns:adec="http://schemas.microsoft.com/office/drawing/2017/decorative" val="1"/>
                </a:ext>
              </a:extLst>
            </p:cNvPr>
            <p:cNvSpPr/>
            <p:nvPr/>
          </p:nvSpPr>
          <p:spPr>
            <a:xfrm>
              <a:off x="607887" y="3064530"/>
              <a:ext cx="6103928" cy="329708"/>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19" name="Rectangle 118">
              <a:extLst>
                <a:ext uri="{FF2B5EF4-FFF2-40B4-BE49-F238E27FC236}">
                  <a16:creationId xmlns:a16="http://schemas.microsoft.com/office/drawing/2014/main" id="{9957D572-8BFF-4FDA-8796-5BE287251578}"/>
                </a:ext>
                <a:ext uri="{C183D7F6-B498-43B3-948B-1728B52AA6E4}">
                  <adec:decorative xmlns:adec="http://schemas.microsoft.com/office/drawing/2017/decorative" val="1"/>
                </a:ext>
              </a:extLst>
            </p:cNvPr>
            <p:cNvSpPr/>
            <p:nvPr/>
          </p:nvSpPr>
          <p:spPr>
            <a:xfrm rot="5400000">
              <a:off x="4527447" y="3138622"/>
              <a:ext cx="3732993" cy="379610"/>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0" name="Rectangle 119">
              <a:extLst>
                <a:ext uri="{FF2B5EF4-FFF2-40B4-BE49-F238E27FC236}">
                  <a16:creationId xmlns:a16="http://schemas.microsoft.com/office/drawing/2014/main" id="{9640545B-DD16-45C6-B8C4-156713DB50C6}"/>
                </a:ext>
                <a:ext uri="{C183D7F6-B498-43B3-948B-1728B52AA6E4}">
                  <adec:decorative xmlns:adec="http://schemas.microsoft.com/office/drawing/2017/decorative" val="1"/>
                </a:ext>
              </a:extLst>
            </p:cNvPr>
            <p:cNvSpPr/>
            <p:nvPr/>
          </p:nvSpPr>
          <p:spPr>
            <a:xfrm>
              <a:off x="6563702" y="3059712"/>
              <a:ext cx="4387305" cy="349761"/>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1" name="Rectangle 120">
              <a:extLst>
                <a:ext uri="{FF2B5EF4-FFF2-40B4-BE49-F238E27FC236}">
                  <a16:creationId xmlns:a16="http://schemas.microsoft.com/office/drawing/2014/main" id="{175E1D8F-F07A-434E-B8F3-D7EA04D0B01A}"/>
                </a:ext>
                <a:ext uri="{C183D7F6-B498-43B3-948B-1728B52AA6E4}">
                  <adec:decorative xmlns:adec="http://schemas.microsoft.com/office/drawing/2017/decorative" val="1"/>
                </a:ext>
              </a:extLst>
            </p:cNvPr>
            <p:cNvSpPr/>
            <p:nvPr/>
          </p:nvSpPr>
          <p:spPr>
            <a:xfrm>
              <a:off x="6479756" y="1461929"/>
              <a:ext cx="4478934" cy="302415"/>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122" name="Rectangle 121">
              <a:extLst>
                <a:ext uri="{FF2B5EF4-FFF2-40B4-BE49-F238E27FC236}">
                  <a16:creationId xmlns:a16="http://schemas.microsoft.com/office/drawing/2014/main" id="{7F9639E4-BFF3-4122-A4B9-D95B63C3D5D6}"/>
                </a:ext>
                <a:ext uri="{C183D7F6-B498-43B3-948B-1728B52AA6E4}">
                  <adec:decorative xmlns:adec="http://schemas.microsoft.com/office/drawing/2017/decorative" val="1"/>
                </a:ext>
              </a:extLst>
            </p:cNvPr>
            <p:cNvSpPr/>
            <p:nvPr/>
          </p:nvSpPr>
          <p:spPr>
            <a:xfrm>
              <a:off x="6570602" y="4895439"/>
              <a:ext cx="4387304" cy="299482"/>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77" name="Rectangle 76">
              <a:extLst>
                <a:ext uri="{FF2B5EF4-FFF2-40B4-BE49-F238E27FC236}">
                  <a16:creationId xmlns:a16="http://schemas.microsoft.com/office/drawing/2014/main" id="{85CC06EA-77BD-4749-AD4C-7F726B5823DD}"/>
                </a:ext>
                <a:ext uri="{C183D7F6-B498-43B3-948B-1728B52AA6E4}">
                  <adec:decorative xmlns:adec="http://schemas.microsoft.com/office/drawing/2017/decorative" val="1"/>
                </a:ext>
              </a:extLst>
            </p:cNvPr>
            <p:cNvSpPr/>
            <p:nvPr/>
          </p:nvSpPr>
          <p:spPr>
            <a:xfrm>
              <a:off x="1859715" y="1432879"/>
              <a:ext cx="1231717" cy="329013"/>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76" name="Rectangle 75">
              <a:extLst>
                <a:ext uri="{FF2B5EF4-FFF2-40B4-BE49-F238E27FC236}">
                  <a16:creationId xmlns:a16="http://schemas.microsoft.com/office/drawing/2014/main" id="{9BD91D6A-23C1-4073-A6F4-6BB8E8581CB8}"/>
                </a:ext>
                <a:ext uri="{C183D7F6-B498-43B3-948B-1728B52AA6E4}">
                  <adec:decorative xmlns:adec="http://schemas.microsoft.com/office/drawing/2017/decorative" val="1"/>
                </a:ext>
              </a:extLst>
            </p:cNvPr>
            <p:cNvSpPr/>
            <p:nvPr/>
          </p:nvSpPr>
          <p:spPr>
            <a:xfrm rot="5400000">
              <a:off x="1180554" y="2227715"/>
              <a:ext cx="1687335" cy="329013"/>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943">
                <a:defRPr/>
              </a:pPr>
              <a:endParaRPr lang="en-US" sz="1199">
                <a:solidFill>
                  <a:srgbClr val="FFFFFF"/>
                </a:solidFill>
                <a:latin typeface="EYInterstate Light"/>
              </a:endParaRPr>
            </a:p>
          </p:txBody>
        </p:sp>
        <p:sp>
          <p:nvSpPr>
            <p:cNvPr id="88" name="Oval 10">
              <a:extLst>
                <a:ext uri="{FF2B5EF4-FFF2-40B4-BE49-F238E27FC236}">
                  <a16:creationId xmlns:a16="http://schemas.microsoft.com/office/drawing/2014/main" id="{10D64407-DF33-44A9-9776-35FEA79DA76E}"/>
                </a:ext>
                <a:ext uri="{C183D7F6-B498-43B3-948B-1728B52AA6E4}">
                  <adec:decorative xmlns:adec="http://schemas.microsoft.com/office/drawing/2017/decorative" val="0"/>
                </a:ext>
              </a:extLst>
            </p:cNvPr>
            <p:cNvSpPr>
              <a:spLocks noChangeArrowheads="1"/>
            </p:cNvSpPr>
            <p:nvPr/>
          </p:nvSpPr>
          <p:spPr bwMode="auto">
            <a:xfrm>
              <a:off x="560312"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1 </a:t>
              </a:r>
            </a:p>
          </p:txBody>
        </p:sp>
        <p:cxnSp>
          <p:nvCxnSpPr>
            <p:cNvPr id="140" name="Elbow Connector 53">
              <a:extLst>
                <a:ext uri="{FF2B5EF4-FFF2-40B4-BE49-F238E27FC236}">
                  <a16:creationId xmlns:a16="http://schemas.microsoft.com/office/drawing/2014/main" id="{315317BE-00C3-4B71-A02B-3544762E4C89}"/>
                </a:ext>
                <a:ext uri="{C183D7F6-B498-43B3-948B-1728B52AA6E4}">
                  <adec:decorative xmlns:adec="http://schemas.microsoft.com/office/drawing/2017/decorative" val="1"/>
                </a:ext>
              </a:extLst>
            </p:cNvPr>
            <p:cNvCxnSpPr>
              <a:cxnSpLocks/>
              <a:stCxn id="88" idx="4"/>
              <a:endCxn id="125" idx="0"/>
            </p:cNvCxnSpPr>
            <p:nvPr/>
          </p:nvCxnSpPr>
          <p:spPr>
            <a:xfrm rot="16200000" flipH="1">
              <a:off x="956556" y="3388000"/>
              <a:ext cx="270015" cy="514148"/>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5" name="Rectangle 124">
              <a:extLst>
                <a:ext uri="{FF2B5EF4-FFF2-40B4-BE49-F238E27FC236}">
                  <a16:creationId xmlns:a16="http://schemas.microsoft.com/office/drawing/2014/main" id="{CE523AAA-FD93-4E38-BE64-003C6EC168EC}"/>
                </a:ext>
                <a:ext uri="{C183D7F6-B498-43B3-948B-1728B52AA6E4}">
                  <adec:decorative xmlns:adec="http://schemas.microsoft.com/office/drawing/2017/decorative" val="0"/>
                </a:ext>
              </a:extLst>
            </p:cNvPr>
            <p:cNvSpPr/>
            <p:nvPr/>
          </p:nvSpPr>
          <p:spPr>
            <a:xfrm>
              <a:off x="612459" y="3780082"/>
              <a:ext cx="1472356" cy="955131"/>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El equipo del IEP se reúne cada tres años anualmente para realizar una reevaluación:</a:t>
              </a:r>
            </a:p>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el COSE enviará una solicitud a la familia para una evaluación de educación especial. Esta evaluación se utilizará para crear un nuevo IEP</a:t>
              </a:r>
              <a:r>
                <a:rPr lang="en-US" sz="700" b="1" kern="0">
                  <a:solidFill>
                    <a:srgbClr val="2E2E38"/>
                  </a:solidFill>
                  <a:latin typeface="EYInterstate Light"/>
                  <a:ea typeface="ＭＳ Ｐゴシック" panose="020B0600070205080204" pitchFamily="34" charset="-128"/>
                  <a:cs typeface="Calibri" panose="020F0502020204030204" pitchFamily="34" charset="0"/>
                </a:rPr>
                <a:t>.</a:t>
              </a: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123" name="Diamond 122">
              <a:extLst>
                <a:ext uri="{FF2B5EF4-FFF2-40B4-BE49-F238E27FC236}">
                  <a16:creationId xmlns:a16="http://schemas.microsoft.com/office/drawing/2014/main" id="{D317E740-C5B5-4A0B-8F67-824264F38390}"/>
                </a:ext>
                <a:ext uri="{C183D7F6-B498-43B3-948B-1728B52AA6E4}">
                  <adec:decorative xmlns:adec="http://schemas.microsoft.com/office/drawing/2017/decorative" val="0"/>
                </a:ext>
              </a:extLst>
            </p:cNvPr>
            <p:cNvSpPr/>
            <p:nvPr/>
          </p:nvSpPr>
          <p:spPr>
            <a:xfrm>
              <a:off x="1319993" y="2701410"/>
              <a:ext cx="1401743" cy="921717"/>
            </a:xfrm>
            <a:prstGeom prst="diamond">
              <a:avLst/>
            </a:prstGeom>
            <a:solidFill>
              <a:schemeClr val="bg2">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0"/>
            <a:lstStyle/>
            <a:p>
              <a:pPr algn="ctr" defTabSz="913943">
                <a:defRPr/>
              </a:pPr>
              <a:r>
                <a:rPr lang="x-none" sz="1050">
                  <a:solidFill>
                    <a:srgbClr val="FFFFFF"/>
                  </a:solidFill>
                  <a:latin typeface="EYInterstate Light"/>
                </a:rPr>
                <a:t>¿Firma del </a:t>
              </a:r>
              <a:br>
                <a:rPr lang="en-US" sz="1050">
                  <a:solidFill>
                    <a:srgbClr val="FFFFFF"/>
                  </a:solidFill>
                  <a:latin typeface="EYInterstate Light"/>
                </a:rPr>
              </a:br>
              <a:r>
                <a:rPr lang="x-none" sz="1050">
                  <a:solidFill>
                    <a:srgbClr val="FFFFFF"/>
                  </a:solidFill>
                  <a:latin typeface="EYInterstate Light"/>
                </a:rPr>
                <a:t>padre/madre?</a:t>
              </a:r>
            </a:p>
          </p:txBody>
        </p:sp>
        <p:sp>
          <p:nvSpPr>
            <p:cNvPr id="139" name="TextBox 138">
              <a:extLst>
                <a:ext uri="{FF2B5EF4-FFF2-40B4-BE49-F238E27FC236}">
                  <a16:creationId xmlns:a16="http://schemas.microsoft.com/office/drawing/2014/main" id="{E6B5F746-5064-4206-9703-CD89A574956D}"/>
                </a:ext>
                <a:ext uri="{C183D7F6-B498-43B3-948B-1728B52AA6E4}">
                  <adec:decorative xmlns:adec="http://schemas.microsoft.com/office/drawing/2017/decorative" val="0"/>
                </a:ext>
              </a:extLst>
            </p:cNvPr>
            <p:cNvSpPr txBox="1"/>
            <p:nvPr/>
          </p:nvSpPr>
          <p:spPr>
            <a:xfrm>
              <a:off x="1935147" y="2196135"/>
              <a:ext cx="171433" cy="159961"/>
            </a:xfrm>
            <a:prstGeom prst="rect">
              <a:avLst/>
            </a:prstGeom>
            <a:noFill/>
          </p:spPr>
          <p:txBody>
            <a:bodyPr wrap="none" lIns="0" tIns="36557" rIns="0" bIns="0" rtlCol="0" anchor="ctr">
              <a:noAutofit/>
            </a:bodyPr>
            <a:lstStyle/>
            <a:p>
              <a:pPr algn="ctr" defTabSz="913943">
                <a:buClr>
                  <a:srgbClr val="27ACAA"/>
                </a:buClr>
                <a:buSzPct val="70000"/>
                <a:defRPr/>
              </a:pPr>
              <a:r>
                <a:rPr lang="x-none" sz="999">
                  <a:solidFill>
                    <a:srgbClr val="2E2E38"/>
                  </a:solidFill>
                  <a:latin typeface="EYInterstate Light"/>
                </a:rPr>
                <a:t>No</a:t>
              </a:r>
            </a:p>
          </p:txBody>
        </p:sp>
        <p:sp>
          <p:nvSpPr>
            <p:cNvPr id="89" name="Oval 10">
              <a:extLst>
                <a:ext uri="{FF2B5EF4-FFF2-40B4-BE49-F238E27FC236}">
                  <a16:creationId xmlns:a16="http://schemas.microsoft.com/office/drawing/2014/main" id="{61C4870B-8CB4-4FAD-8A34-0058736D3814}"/>
                </a:ext>
                <a:ext uri="{C183D7F6-B498-43B3-948B-1728B52AA6E4}">
                  <adec:decorative xmlns:adec="http://schemas.microsoft.com/office/drawing/2017/decorative" val="0"/>
                </a:ext>
              </a:extLst>
            </p:cNvPr>
            <p:cNvSpPr>
              <a:spLocks noChangeArrowheads="1"/>
            </p:cNvSpPr>
            <p:nvPr/>
          </p:nvSpPr>
          <p:spPr bwMode="auto">
            <a:xfrm>
              <a:off x="2623068" y="1289026"/>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2 </a:t>
              </a:r>
            </a:p>
          </p:txBody>
        </p:sp>
        <p:cxnSp>
          <p:nvCxnSpPr>
            <p:cNvPr id="146" name="Elbow Connector 53">
              <a:extLst>
                <a:ext uri="{FF2B5EF4-FFF2-40B4-BE49-F238E27FC236}">
                  <a16:creationId xmlns:a16="http://schemas.microsoft.com/office/drawing/2014/main" id="{BA756F4F-5F89-4211-BF73-D6C178D401C9}"/>
                </a:ext>
                <a:ext uri="{C183D7F6-B498-43B3-948B-1728B52AA6E4}">
                  <adec:decorative xmlns:adec="http://schemas.microsoft.com/office/drawing/2017/decorative" val="1"/>
                </a:ext>
              </a:extLst>
            </p:cNvPr>
            <p:cNvCxnSpPr>
              <a:cxnSpLocks/>
              <a:stCxn id="89" idx="6"/>
              <a:endCxn id="126" idx="1"/>
            </p:cNvCxnSpPr>
            <p:nvPr/>
          </p:nvCxnSpPr>
          <p:spPr>
            <a:xfrm>
              <a:off x="3171422" y="1563203"/>
              <a:ext cx="253015" cy="426966"/>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6" name="Rectangle 125">
              <a:extLst>
                <a:ext uri="{FF2B5EF4-FFF2-40B4-BE49-F238E27FC236}">
                  <a16:creationId xmlns:a16="http://schemas.microsoft.com/office/drawing/2014/main" id="{011699E6-5D6B-47AD-A4BA-01434C95E458}"/>
                </a:ext>
                <a:ext uri="{C183D7F6-B498-43B3-948B-1728B52AA6E4}">
                  <adec:decorative xmlns:adec="http://schemas.microsoft.com/office/drawing/2017/decorative" val="0"/>
                </a:ext>
              </a:extLst>
            </p:cNvPr>
            <p:cNvSpPr/>
            <p:nvPr/>
          </p:nvSpPr>
          <p:spPr>
            <a:xfrm>
              <a:off x="3424437" y="1296935"/>
              <a:ext cx="2047261" cy="1386467"/>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Si la familia no firma la solicitud de evaluación, el estudiante continúa recibiendo los servicios </a:t>
              </a:r>
              <a:br>
                <a:rPr lang="en-US" sz="700" b="1" kern="0">
                  <a:solidFill>
                    <a:srgbClr val="2E2E38"/>
                  </a:solidFill>
                  <a:latin typeface="EYInterstate Light"/>
                  <a:ea typeface="ＭＳ Ｐゴシック" panose="020B0600070205080204" pitchFamily="34" charset="-128"/>
                  <a:cs typeface="Calibri" panose="020F0502020204030204" pitchFamily="34" charset="0"/>
                </a:rPr>
              </a:br>
              <a:r>
                <a:rPr lang="x-none" sz="700" b="1" kern="0">
                  <a:solidFill>
                    <a:srgbClr val="2E2E38"/>
                  </a:solidFill>
                  <a:latin typeface="EYInterstate Light"/>
                  <a:ea typeface="ＭＳ Ｐゴシック" panose="020B0600070205080204" pitchFamily="34" charset="-128"/>
                  <a:cs typeface="Calibri" panose="020F0502020204030204" pitchFamily="34" charset="0"/>
                </a:rPr>
                <a:t>y adaptaciones de su anterior IEP</a:t>
              </a:r>
              <a:r>
                <a:rPr lang="en-US" sz="700" b="1" kern="0">
                  <a:solidFill>
                    <a:srgbClr val="2E2E38"/>
                  </a:solidFill>
                  <a:latin typeface="EYInterstate Light"/>
                  <a:ea typeface="ＭＳ Ｐゴシック" panose="020B0600070205080204" pitchFamily="34" charset="-128"/>
                  <a:cs typeface="Calibri" panose="020F0502020204030204" pitchFamily="34" charset="0"/>
                </a:rPr>
                <a:t>.</a:t>
              </a: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endParaRPr lang="en-US"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Los estudiantes continúan recibiendo los mismos servicios que recibían según su IEP vencido, en conformidad con la práctica de "permanencia" de BPS. Las escuelas continuarán intentando obtener las firmas de la familia, aunque los</a:t>
              </a:r>
              <a:r>
                <a:rPr lang="en-US" sz="700" kern="0">
                  <a:solidFill>
                    <a:srgbClr val="2E2E38"/>
                  </a:solidFill>
                  <a:latin typeface="EYInterstate Light"/>
                  <a:ea typeface="ＭＳ Ｐゴシック" panose="020B0600070205080204" pitchFamily="34" charset="-128"/>
                  <a:cs typeface="Calibri" panose="020F0502020204030204" pitchFamily="34" charset="0"/>
                </a:rPr>
                <a:t> </a:t>
              </a:r>
              <a:r>
                <a:rPr lang="x-none" sz="700" kern="0">
                  <a:solidFill>
                    <a:srgbClr val="2E2E38"/>
                  </a:solidFill>
                  <a:latin typeface="EYInterstate Light"/>
                  <a:ea typeface="ＭＳ Ｐゴシック" panose="020B0600070205080204" pitchFamily="34" charset="-128"/>
                  <a:cs typeface="Calibri" panose="020F0502020204030204" pitchFamily="34" charset="0"/>
                </a:rPr>
                <a:t>servicios/adaptaciones continúan como están hasta que el padre o madre solicite un cambio</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endParaRPr lang="en-IN" sz="700"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p:txBody>
        </p:sp>
        <p:sp>
          <p:nvSpPr>
            <p:cNvPr id="136" name="TextBox 135">
              <a:extLst>
                <a:ext uri="{FF2B5EF4-FFF2-40B4-BE49-F238E27FC236}">
                  <a16:creationId xmlns:a16="http://schemas.microsoft.com/office/drawing/2014/main" id="{8CAF1305-96E2-49D9-B17F-1D3BBF3CAB69}"/>
                </a:ext>
                <a:ext uri="{C183D7F6-B498-43B3-948B-1728B52AA6E4}">
                  <adec:decorative xmlns:adec="http://schemas.microsoft.com/office/drawing/2017/decorative" val="0"/>
                </a:ext>
              </a:extLst>
            </p:cNvPr>
            <p:cNvSpPr txBox="1"/>
            <p:nvPr/>
          </p:nvSpPr>
          <p:spPr>
            <a:xfrm>
              <a:off x="2888974" y="3149404"/>
              <a:ext cx="171433" cy="159961"/>
            </a:xfrm>
            <a:prstGeom prst="rect">
              <a:avLst/>
            </a:prstGeom>
            <a:noFill/>
          </p:spPr>
          <p:txBody>
            <a:bodyPr wrap="none" lIns="0" tIns="36557" rIns="0" bIns="0" rtlCol="0" anchor="ctr">
              <a:noAutofit/>
            </a:bodyPr>
            <a:lstStyle/>
            <a:p>
              <a:pPr algn="ctr" defTabSz="913943">
                <a:buClr>
                  <a:srgbClr val="27ACAA"/>
                </a:buClr>
                <a:buSzPct val="70000"/>
                <a:defRPr/>
              </a:pPr>
              <a:r>
                <a:rPr lang="x-none" sz="999">
                  <a:solidFill>
                    <a:srgbClr val="2E2E38"/>
                  </a:solidFill>
                  <a:latin typeface="EYInterstate Light"/>
                </a:rPr>
                <a:t>Sí</a:t>
              </a:r>
            </a:p>
          </p:txBody>
        </p:sp>
        <p:sp>
          <p:nvSpPr>
            <p:cNvPr id="78" name="Oval 10">
              <a:extLst>
                <a:ext uri="{FF2B5EF4-FFF2-40B4-BE49-F238E27FC236}">
                  <a16:creationId xmlns:a16="http://schemas.microsoft.com/office/drawing/2014/main" id="{7CCBFD7A-32CB-40B2-B835-AA550E295671}"/>
                </a:ext>
                <a:ext uri="{C183D7F6-B498-43B3-948B-1728B52AA6E4}">
                  <adec:decorative xmlns:adec="http://schemas.microsoft.com/office/drawing/2017/decorative" val="0"/>
                </a:ext>
              </a:extLst>
            </p:cNvPr>
            <p:cNvSpPr>
              <a:spLocks noChangeArrowheads="1"/>
            </p:cNvSpPr>
            <p:nvPr/>
          </p:nvSpPr>
          <p:spPr bwMode="auto">
            <a:xfrm>
              <a:off x="3164669"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2 </a:t>
              </a:r>
            </a:p>
          </p:txBody>
        </p:sp>
        <p:cxnSp>
          <p:nvCxnSpPr>
            <p:cNvPr id="141" name="Elbow Connector 53">
              <a:extLst>
                <a:ext uri="{FF2B5EF4-FFF2-40B4-BE49-F238E27FC236}">
                  <a16:creationId xmlns:a16="http://schemas.microsoft.com/office/drawing/2014/main" id="{6E4749E0-3254-4C86-B526-F4784ED9DD4D}"/>
                </a:ext>
                <a:ext uri="{C183D7F6-B498-43B3-948B-1728B52AA6E4}">
                  <adec:decorative xmlns:adec="http://schemas.microsoft.com/office/drawing/2017/decorative" val="1"/>
                </a:ext>
              </a:extLst>
            </p:cNvPr>
            <p:cNvCxnSpPr>
              <a:cxnSpLocks/>
              <a:stCxn id="78" idx="4"/>
              <a:endCxn id="127" idx="0"/>
            </p:cNvCxnSpPr>
            <p:nvPr/>
          </p:nvCxnSpPr>
          <p:spPr>
            <a:xfrm rot="5400000">
              <a:off x="3158946" y="3500182"/>
              <a:ext cx="270015" cy="289785"/>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7" name="Rectangle 126">
              <a:extLst>
                <a:ext uri="{FF2B5EF4-FFF2-40B4-BE49-F238E27FC236}">
                  <a16:creationId xmlns:a16="http://schemas.microsoft.com/office/drawing/2014/main" id="{44B7039B-B947-40FD-A496-0C7D4DE201D5}"/>
                </a:ext>
                <a:ext uri="{C183D7F6-B498-43B3-948B-1728B52AA6E4}">
                  <adec:decorative xmlns:adec="http://schemas.microsoft.com/office/drawing/2017/decorative" val="0"/>
                </a:ext>
              </a:extLst>
            </p:cNvPr>
            <p:cNvSpPr/>
            <p:nvPr/>
          </p:nvSpPr>
          <p:spPr>
            <a:xfrm>
              <a:off x="2399287" y="3780082"/>
              <a:ext cx="1499549" cy="955131"/>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Si/cuando la familia firma, </a:t>
              </a:r>
              <a:br>
                <a:rPr lang="en-US" sz="700" b="1" kern="0">
                  <a:solidFill>
                    <a:srgbClr val="2E2E38"/>
                  </a:solidFill>
                  <a:latin typeface="EYInterstate Light"/>
                  <a:ea typeface="ＭＳ Ｐゴシック" panose="020B0600070205080204" pitchFamily="34" charset="-128"/>
                  <a:cs typeface="Calibri" panose="020F0502020204030204" pitchFamily="34" charset="0"/>
                </a:rPr>
              </a:br>
              <a:r>
                <a:rPr lang="x-none" sz="700" b="1" kern="0">
                  <a:solidFill>
                    <a:srgbClr val="2E2E38"/>
                  </a:solidFill>
                  <a:latin typeface="EYInterstate Light"/>
                  <a:ea typeface="ＭＳ Ｐゴシック" panose="020B0600070205080204" pitchFamily="34" charset="-128"/>
                  <a:cs typeface="Calibri" panose="020F0502020204030204" pitchFamily="34" charset="0"/>
                </a:rPr>
                <a:t>la evaluación se realizará:</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COSE carga el formulario firmado en EdPlan y envía solicitudes de evaluación a varios proveedores de servicios en el distrito, según las necesidades del estudiante</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81" name="Oval 10">
              <a:extLst>
                <a:ext uri="{FF2B5EF4-FFF2-40B4-BE49-F238E27FC236}">
                  <a16:creationId xmlns:a16="http://schemas.microsoft.com/office/drawing/2014/main" id="{9CF96060-383B-4D40-9D6F-C321130FAB4B}"/>
                </a:ext>
                <a:ext uri="{C183D7F6-B498-43B3-948B-1728B52AA6E4}">
                  <adec:decorative xmlns:adec="http://schemas.microsoft.com/office/drawing/2017/decorative" val="0"/>
                </a:ext>
              </a:extLst>
            </p:cNvPr>
            <p:cNvSpPr>
              <a:spLocks noChangeArrowheads="1"/>
            </p:cNvSpPr>
            <p:nvPr/>
          </p:nvSpPr>
          <p:spPr bwMode="auto">
            <a:xfrm>
              <a:off x="4681871" y="2955207"/>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3 </a:t>
              </a:r>
            </a:p>
          </p:txBody>
        </p:sp>
        <p:cxnSp>
          <p:nvCxnSpPr>
            <p:cNvPr id="142" name="Elbow Connector 53">
              <a:extLst>
                <a:ext uri="{FF2B5EF4-FFF2-40B4-BE49-F238E27FC236}">
                  <a16:creationId xmlns:a16="http://schemas.microsoft.com/office/drawing/2014/main" id="{0447F773-70CE-4A08-BD8E-D8E5CDF04D5F}"/>
                </a:ext>
                <a:ext uri="{C183D7F6-B498-43B3-948B-1728B52AA6E4}">
                  <adec:decorative xmlns:adec="http://schemas.microsoft.com/office/drawing/2017/decorative" val="1"/>
                </a:ext>
              </a:extLst>
            </p:cNvPr>
            <p:cNvCxnSpPr>
              <a:cxnSpLocks/>
              <a:stCxn id="81" idx="4"/>
              <a:endCxn id="129" idx="0"/>
            </p:cNvCxnSpPr>
            <p:nvPr/>
          </p:nvCxnSpPr>
          <p:spPr>
            <a:xfrm rot="16200000" flipH="1">
              <a:off x="5082546" y="3377064"/>
              <a:ext cx="214125" cy="467121"/>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29" name="Rectangle 128">
              <a:extLst>
                <a:ext uri="{FF2B5EF4-FFF2-40B4-BE49-F238E27FC236}">
                  <a16:creationId xmlns:a16="http://schemas.microsoft.com/office/drawing/2014/main" id="{BE72EBAB-F738-4B46-93FF-7401F9A7A54D}"/>
                </a:ext>
                <a:ext uri="{C183D7F6-B498-43B3-948B-1728B52AA6E4}">
                  <adec:decorative xmlns:adec="http://schemas.microsoft.com/office/drawing/2017/decorative" val="0"/>
                </a:ext>
              </a:extLst>
            </p:cNvPr>
            <p:cNvSpPr/>
            <p:nvPr/>
          </p:nvSpPr>
          <p:spPr>
            <a:xfrm>
              <a:off x="4812860" y="3717687"/>
              <a:ext cx="1220617" cy="1278127"/>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Reunión de grupo: </a:t>
              </a:r>
            </a:p>
            <a:p>
              <a:pPr defTabSz="674146" eaLnBrk="0" hangingPunct="0">
                <a:defRPr/>
              </a:pPr>
              <a:r>
                <a:rPr lang="en-US" sz="700" kern="0">
                  <a:solidFill>
                    <a:srgbClr val="2E2E38"/>
                  </a:solidFill>
                  <a:latin typeface="EYInterstate Light"/>
                  <a:ea typeface="ＭＳ Ｐゴシック" panose="020B0600070205080204" pitchFamily="34" charset="-128"/>
                  <a:cs typeface="Calibri" panose="020F0502020204030204" pitchFamily="34" charset="0"/>
                </a:rPr>
                <a:t>l</a:t>
              </a:r>
              <a:r>
                <a:rPr lang="x-none" sz="700" kern="0">
                  <a:solidFill>
                    <a:srgbClr val="2E2E38"/>
                  </a:solidFill>
                  <a:latin typeface="EYInterstate Light"/>
                  <a:ea typeface="ＭＳ Ｐゴシック" panose="020B0600070205080204" pitchFamily="34" charset="-128"/>
                  <a:cs typeface="Calibri" panose="020F0502020204030204" pitchFamily="34" charset="0"/>
                </a:rPr>
                <a:t>a familia se reúne con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el COSE, los maestros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y otro personal relevante para discutir la mejor opción para el estudiante: IEP, plan 504 o ninguno; debate de qué servicios necesita el estudiante, así como la ubicación mejor para el estudiante</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85" name="Oval 10">
              <a:extLst>
                <a:ext uri="{FF2B5EF4-FFF2-40B4-BE49-F238E27FC236}">
                  <a16:creationId xmlns:a16="http://schemas.microsoft.com/office/drawing/2014/main" id="{32889855-153F-4F48-8099-2753C471A977}"/>
                </a:ext>
                <a:ext uri="{C183D7F6-B498-43B3-948B-1728B52AA6E4}">
                  <adec:decorative xmlns:adec="http://schemas.microsoft.com/office/drawing/2017/decorative" val="0"/>
                </a:ext>
              </a:extLst>
            </p:cNvPr>
            <p:cNvSpPr>
              <a:spLocks noChangeArrowheads="1"/>
            </p:cNvSpPr>
            <p:nvPr/>
          </p:nvSpPr>
          <p:spPr bwMode="auto">
            <a:xfrm>
              <a:off x="7374197" y="1289151"/>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4a</a:t>
              </a:r>
            </a:p>
          </p:txBody>
        </p:sp>
        <p:cxnSp>
          <p:nvCxnSpPr>
            <p:cNvPr id="149" name="Elbow Connector 53">
              <a:extLst>
                <a:ext uri="{FF2B5EF4-FFF2-40B4-BE49-F238E27FC236}">
                  <a16:creationId xmlns:a16="http://schemas.microsoft.com/office/drawing/2014/main" id="{176E72EB-C60E-438F-9017-9087FC46F62A}"/>
                </a:ext>
                <a:ext uri="{C183D7F6-B498-43B3-948B-1728B52AA6E4}">
                  <adec:decorative xmlns:adec="http://schemas.microsoft.com/office/drawing/2017/decorative" val="1"/>
                </a:ext>
              </a:extLst>
            </p:cNvPr>
            <p:cNvCxnSpPr>
              <a:cxnSpLocks/>
              <a:stCxn id="85" idx="4"/>
              <a:endCxn id="130" idx="1"/>
            </p:cNvCxnSpPr>
            <p:nvPr/>
          </p:nvCxnSpPr>
          <p:spPr>
            <a:xfrm rot="16200000" flipH="1">
              <a:off x="7530929" y="1954949"/>
              <a:ext cx="474684" cy="239795"/>
            </a:xfrm>
            <a:prstGeom prst="bentConnector2">
              <a:avLst/>
            </a:prstGeom>
            <a:solidFill>
              <a:schemeClr val="accent1"/>
            </a:solidFill>
            <a:ln w="9525" cap="flat" cmpd="sng" algn="ctr">
              <a:solidFill>
                <a:srgbClr val="747480"/>
              </a:solidFill>
              <a:prstDash val="solid"/>
              <a:tailEnd type="oval"/>
            </a:ln>
            <a:effectLst/>
          </p:spPr>
        </p:cxnSp>
        <p:sp>
          <p:nvSpPr>
            <p:cNvPr id="130" name="Rectangle 129">
              <a:extLst>
                <a:ext uri="{FF2B5EF4-FFF2-40B4-BE49-F238E27FC236}">
                  <a16:creationId xmlns:a16="http://schemas.microsoft.com/office/drawing/2014/main" id="{064D9624-DA0E-4FF8-95B2-40CA4175E6C9}"/>
                </a:ext>
                <a:ext uri="{C183D7F6-B498-43B3-948B-1728B52AA6E4}">
                  <adec:decorative xmlns:adec="http://schemas.microsoft.com/office/drawing/2017/decorative" val="0"/>
                </a:ext>
              </a:extLst>
            </p:cNvPr>
            <p:cNvSpPr/>
            <p:nvPr/>
          </p:nvSpPr>
          <p:spPr>
            <a:xfrm>
              <a:off x="7888169" y="1834399"/>
              <a:ext cx="1263897" cy="955580"/>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El estudiante no es elegible para ningún servicio:</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en-US" sz="700" kern="0">
                  <a:solidFill>
                    <a:srgbClr val="2E2E38"/>
                  </a:solidFill>
                  <a:latin typeface="EYInterstate Light"/>
                  <a:ea typeface="ＭＳ Ｐゴシック" panose="020B0600070205080204" pitchFamily="34" charset="-128"/>
                  <a:cs typeface="Calibri" panose="020F0502020204030204" pitchFamily="34" charset="0"/>
                </a:rPr>
                <a:t>s</a:t>
              </a:r>
              <a:r>
                <a:rPr lang="x-none" sz="700" kern="0">
                  <a:solidFill>
                    <a:srgbClr val="2E2E38"/>
                  </a:solidFill>
                  <a:latin typeface="EYInterstate Light"/>
                  <a:ea typeface="ＭＳ Ｐゴシック" panose="020B0600070205080204" pitchFamily="34" charset="-128"/>
                  <a:cs typeface="Calibri" panose="020F0502020204030204" pitchFamily="34" charset="0"/>
                </a:rPr>
                <a:t>i la evaluación determina que el estudiante no es elegible para ningún servicio y los padres están de acuerdo, el estudiante no recibirá ninguno</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2" name="Rectangle 71">
              <a:extLst>
                <a:ext uri="{FF2B5EF4-FFF2-40B4-BE49-F238E27FC236}">
                  <a16:creationId xmlns:a16="http://schemas.microsoft.com/office/drawing/2014/main" id="{F05C4075-8C1A-474A-84DC-C5A1E41591D0}"/>
                </a:ext>
                <a:ext uri="{C183D7F6-B498-43B3-948B-1728B52AA6E4}">
                  <adec:decorative xmlns:adec="http://schemas.microsoft.com/office/drawing/2017/decorative" val="0"/>
                </a:ext>
              </a:extLst>
            </p:cNvPr>
            <p:cNvSpPr/>
            <p:nvPr/>
          </p:nvSpPr>
          <p:spPr bwMode="auto">
            <a:xfrm>
              <a:off x="11031313" y="1533114"/>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83" name="Oval 10">
              <a:extLst>
                <a:ext uri="{FF2B5EF4-FFF2-40B4-BE49-F238E27FC236}">
                  <a16:creationId xmlns:a16="http://schemas.microsoft.com/office/drawing/2014/main" id="{3287DE90-3318-44E3-8C8B-6E2D83F247BC}"/>
                </a:ext>
                <a:ext uri="{C183D7F6-B498-43B3-948B-1728B52AA6E4}">
                  <adec:decorative xmlns:adec="http://schemas.microsoft.com/office/drawing/2017/decorative" val="0"/>
                </a:ext>
              </a:extLst>
            </p:cNvPr>
            <p:cNvSpPr>
              <a:spLocks noChangeArrowheads="1"/>
            </p:cNvSpPr>
            <p:nvPr/>
          </p:nvSpPr>
          <p:spPr bwMode="auto">
            <a:xfrm>
              <a:off x="7374197"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4b</a:t>
              </a:r>
            </a:p>
          </p:txBody>
        </p:sp>
        <p:cxnSp>
          <p:nvCxnSpPr>
            <p:cNvPr id="151" name="Elbow Connector 53">
              <a:extLst>
                <a:ext uri="{FF2B5EF4-FFF2-40B4-BE49-F238E27FC236}">
                  <a16:creationId xmlns:a16="http://schemas.microsoft.com/office/drawing/2014/main" id="{80957CFA-5057-44DC-BBE6-2861FC5B4D4D}"/>
                </a:ext>
                <a:ext uri="{C183D7F6-B498-43B3-948B-1728B52AA6E4}">
                  <adec:decorative xmlns:adec="http://schemas.microsoft.com/office/drawing/2017/decorative" val="1"/>
                </a:ext>
              </a:extLst>
            </p:cNvPr>
            <p:cNvCxnSpPr>
              <a:cxnSpLocks/>
              <a:stCxn id="83" idx="4"/>
              <a:endCxn id="131" idx="0"/>
            </p:cNvCxnSpPr>
            <p:nvPr/>
          </p:nvCxnSpPr>
          <p:spPr>
            <a:xfrm>
              <a:off x="7648375" y="3510066"/>
              <a:ext cx="3049" cy="365935"/>
            </a:xfrm>
            <a:prstGeom prst="straightConnector1">
              <a:avLst/>
            </a:prstGeom>
            <a:solidFill>
              <a:schemeClr val="accent1"/>
            </a:solidFill>
            <a:ln w="9525" cap="flat" cmpd="sng" algn="ctr">
              <a:solidFill>
                <a:srgbClr val="747480"/>
              </a:solidFill>
              <a:prstDash val="solid"/>
              <a:tailEnd type="oval"/>
            </a:ln>
            <a:effectLst/>
          </p:spPr>
        </p:cxnSp>
        <p:sp>
          <p:nvSpPr>
            <p:cNvPr id="131" name="Rectangle 130">
              <a:extLst>
                <a:ext uri="{FF2B5EF4-FFF2-40B4-BE49-F238E27FC236}">
                  <a16:creationId xmlns:a16="http://schemas.microsoft.com/office/drawing/2014/main" id="{729EB0B1-5ADF-4574-8174-31FA28B98933}"/>
                </a:ext>
                <a:ext uri="{C183D7F6-B498-43B3-948B-1728B52AA6E4}">
                  <adec:decorative xmlns:adec="http://schemas.microsoft.com/office/drawing/2017/decorative" val="0"/>
                </a:ext>
              </a:extLst>
            </p:cNvPr>
            <p:cNvSpPr/>
            <p:nvPr/>
          </p:nvSpPr>
          <p:spPr>
            <a:xfrm>
              <a:off x="7061166" y="3876003"/>
              <a:ext cx="1180515" cy="632134"/>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IEP creado:</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COSE escribirá el IEP con base en la reunión del equipo e ingresará toda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la información en EdPlan</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r>
                <a:rPr lang="x-none" sz="700" b="1" kern="0">
                  <a:solidFill>
                    <a:srgbClr val="2E2E38"/>
                  </a:solidFill>
                  <a:latin typeface="EYInterstate Light"/>
                  <a:ea typeface="ＭＳ Ｐゴシック" panose="020B0600070205080204" pitchFamily="34" charset="-128"/>
                  <a:cs typeface="Calibri" panose="020F0502020204030204" pitchFamily="34" charset="0"/>
                </a:rPr>
                <a:t> </a:t>
              </a: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84" name="Oval 10">
              <a:extLst>
                <a:ext uri="{FF2B5EF4-FFF2-40B4-BE49-F238E27FC236}">
                  <a16:creationId xmlns:a16="http://schemas.microsoft.com/office/drawing/2014/main" id="{7FFF10C7-DB29-4550-8715-56E390C06E22}"/>
                </a:ext>
                <a:ext uri="{C183D7F6-B498-43B3-948B-1728B52AA6E4}">
                  <adec:decorative xmlns:adec="http://schemas.microsoft.com/office/drawing/2017/decorative" val="0"/>
                </a:ext>
              </a:extLst>
            </p:cNvPr>
            <p:cNvSpPr>
              <a:spLocks noChangeArrowheads="1"/>
            </p:cNvSpPr>
            <p:nvPr/>
          </p:nvSpPr>
          <p:spPr bwMode="auto">
            <a:xfrm>
              <a:off x="8800166" y="2961712"/>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5 </a:t>
              </a:r>
            </a:p>
          </p:txBody>
        </p:sp>
        <p:cxnSp>
          <p:nvCxnSpPr>
            <p:cNvPr id="154" name="Elbow Connector 53">
              <a:extLst>
                <a:ext uri="{FF2B5EF4-FFF2-40B4-BE49-F238E27FC236}">
                  <a16:creationId xmlns:a16="http://schemas.microsoft.com/office/drawing/2014/main" id="{D37879DF-99EA-4A37-A5D7-5DE9D3AC796A}"/>
                </a:ext>
                <a:ext uri="{C183D7F6-B498-43B3-948B-1728B52AA6E4}">
                  <adec:decorative xmlns:adec="http://schemas.microsoft.com/office/drawing/2017/decorative" val="1"/>
                </a:ext>
              </a:extLst>
            </p:cNvPr>
            <p:cNvCxnSpPr>
              <a:cxnSpLocks/>
              <a:stCxn id="84" idx="4"/>
              <a:endCxn id="132" idx="0"/>
            </p:cNvCxnSpPr>
            <p:nvPr/>
          </p:nvCxnSpPr>
          <p:spPr>
            <a:xfrm rot="16200000" flipH="1">
              <a:off x="8891767" y="3692641"/>
              <a:ext cx="365937" cy="785"/>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132" name="Rectangle 131">
              <a:extLst>
                <a:ext uri="{FF2B5EF4-FFF2-40B4-BE49-F238E27FC236}">
                  <a16:creationId xmlns:a16="http://schemas.microsoft.com/office/drawing/2014/main" id="{D5F91006-BFA3-403D-A96A-9CF75E90A978}"/>
                </a:ext>
                <a:ext uri="{C183D7F6-B498-43B3-948B-1728B52AA6E4}">
                  <adec:decorative xmlns:adec="http://schemas.microsoft.com/office/drawing/2017/decorative" val="0"/>
                </a:ext>
              </a:extLst>
            </p:cNvPr>
            <p:cNvSpPr/>
            <p:nvPr/>
          </p:nvSpPr>
          <p:spPr>
            <a:xfrm>
              <a:off x="8279162" y="3876003"/>
              <a:ext cx="1591931" cy="1063301"/>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Firma del padre/madre:</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padre o la madre firma el IEP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en EdPlan.</a:t>
              </a:r>
            </a:p>
            <a:p>
              <a:pPr defTabSz="674146" eaLnBrk="0" hangingPunct="0">
                <a:defRPr/>
              </a:pPr>
              <a:endParaRPr lang="en-IN" sz="700"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Si el padre o la madre no ha firmado el IEP modificado, el estudiante continuará recibiendo servicios </a:t>
              </a:r>
              <a:br>
                <a:rPr lang="en-US" sz="700" kern="0">
                  <a:solidFill>
                    <a:srgbClr val="2E2E38"/>
                  </a:solidFill>
                  <a:latin typeface="EYInterstate Light"/>
                  <a:ea typeface="ＭＳ Ｐゴシック" panose="020B0600070205080204" pitchFamily="34" charset="-128"/>
                  <a:cs typeface="Calibri" panose="020F0502020204030204" pitchFamily="34" charset="0"/>
                </a:rPr>
              </a:br>
              <a:r>
                <a:rPr lang="x-none" sz="700" kern="0">
                  <a:solidFill>
                    <a:srgbClr val="2E2E38"/>
                  </a:solidFill>
                  <a:latin typeface="EYInterstate Light"/>
                  <a:ea typeface="ＭＳ Ｐゴシック" panose="020B0600070205080204" pitchFamily="34" charset="-128"/>
                  <a:cs typeface="Calibri" panose="020F0502020204030204" pitchFamily="34" charset="0"/>
                </a:rPr>
                <a:t>y adaptaciones debido a la política de permanencia</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147" name="Oval 10">
              <a:extLst>
                <a:ext uri="{FF2B5EF4-FFF2-40B4-BE49-F238E27FC236}">
                  <a16:creationId xmlns:a16="http://schemas.microsoft.com/office/drawing/2014/main" id="{C28932F5-5473-4637-9DC5-4D6C94A1A7FE}"/>
                </a:ext>
                <a:ext uri="{C183D7F6-B498-43B3-948B-1728B52AA6E4}">
                  <adec:decorative xmlns:adec="http://schemas.microsoft.com/office/drawing/2017/decorative" val="0"/>
                </a:ext>
              </a:extLst>
            </p:cNvPr>
            <p:cNvSpPr>
              <a:spLocks noChangeArrowheads="1"/>
            </p:cNvSpPr>
            <p:nvPr/>
          </p:nvSpPr>
          <p:spPr bwMode="auto">
            <a:xfrm>
              <a:off x="9779842" y="2961712"/>
              <a:ext cx="548354" cy="548354"/>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6 </a:t>
              </a:r>
            </a:p>
          </p:txBody>
        </p:sp>
        <p:cxnSp>
          <p:nvCxnSpPr>
            <p:cNvPr id="157" name="Elbow Connector 53">
              <a:extLst>
                <a:ext uri="{FF2B5EF4-FFF2-40B4-BE49-F238E27FC236}">
                  <a16:creationId xmlns:a16="http://schemas.microsoft.com/office/drawing/2014/main" id="{B02B9224-B35D-42D4-A303-7C6A320DA556}"/>
                </a:ext>
                <a:ext uri="{C183D7F6-B498-43B3-948B-1728B52AA6E4}">
                  <adec:decorative xmlns:adec="http://schemas.microsoft.com/office/drawing/2017/decorative" val="1"/>
                </a:ext>
              </a:extLst>
            </p:cNvPr>
            <p:cNvCxnSpPr>
              <a:cxnSpLocks/>
              <a:stCxn id="147" idx="4"/>
              <a:endCxn id="133" idx="1"/>
            </p:cNvCxnSpPr>
            <p:nvPr/>
          </p:nvCxnSpPr>
          <p:spPr>
            <a:xfrm rot="16200000" flipH="1">
              <a:off x="9836708" y="3727377"/>
              <a:ext cx="648157" cy="213534"/>
            </a:xfrm>
            <a:prstGeom prst="bentConnector2">
              <a:avLst/>
            </a:prstGeom>
            <a:solidFill>
              <a:schemeClr val="accent1"/>
            </a:solidFill>
            <a:ln w="9525" cap="flat" cmpd="sng" algn="ctr">
              <a:solidFill>
                <a:schemeClr val="accent3"/>
              </a:solidFill>
              <a:prstDash val="solid"/>
              <a:tailEnd type="oval"/>
            </a:ln>
            <a:effectLst/>
          </p:spPr>
        </p:cxnSp>
        <p:sp>
          <p:nvSpPr>
            <p:cNvPr id="133" name="Rectangle 132">
              <a:extLst>
                <a:ext uri="{FF2B5EF4-FFF2-40B4-BE49-F238E27FC236}">
                  <a16:creationId xmlns:a16="http://schemas.microsoft.com/office/drawing/2014/main" id="{D519C0D4-E23F-4A1D-B625-05AD9EAC364A}"/>
                </a:ext>
                <a:ext uri="{C183D7F6-B498-43B3-948B-1728B52AA6E4}">
                  <adec:decorative xmlns:adec="http://schemas.microsoft.com/office/drawing/2017/decorative" val="0"/>
                </a:ext>
              </a:extLst>
            </p:cNvPr>
            <p:cNvSpPr/>
            <p:nvPr/>
          </p:nvSpPr>
          <p:spPr>
            <a:xfrm>
              <a:off x="10267553" y="3572711"/>
              <a:ext cx="1429916" cy="1171023"/>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Oportunidad identificada:</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actualmente, el COSE tiene que informar manualmente a todos los maestros sobre los servicios y las adaptaciones del estudiante. EdPlan debería enviar automáticamente esta información a los maestros/instructores cuando se confirme el IEP o el plan 504</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x-none" sz="700" kern="0">
                <a:solidFill>
                  <a:srgbClr val="2E2E38"/>
                </a:solidFill>
                <a:latin typeface="EYInterstate Light"/>
                <a:ea typeface="ＭＳ Ｐゴシック" panose="020B0600070205080204" pitchFamily="34" charset="-128"/>
                <a:cs typeface="Calibri" panose="020F0502020204030204" pitchFamily="34" charset="0"/>
              </a:endParaRPr>
            </a:p>
          </p:txBody>
        </p:sp>
        <p:sp>
          <p:nvSpPr>
            <p:cNvPr id="73" name="Rectangle 72">
              <a:extLst>
                <a:ext uri="{FF2B5EF4-FFF2-40B4-BE49-F238E27FC236}">
                  <a16:creationId xmlns:a16="http://schemas.microsoft.com/office/drawing/2014/main" id="{F3BA6847-53C6-413A-876B-80116F8D9E59}"/>
                </a:ext>
                <a:ext uri="{C183D7F6-B498-43B3-948B-1728B52AA6E4}">
                  <adec:decorative xmlns:adec="http://schemas.microsoft.com/office/drawing/2017/decorative" val="0"/>
                </a:ext>
              </a:extLst>
            </p:cNvPr>
            <p:cNvSpPr/>
            <p:nvPr/>
          </p:nvSpPr>
          <p:spPr bwMode="auto">
            <a:xfrm>
              <a:off x="11031312" y="3154568"/>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135" name="Oval 10">
              <a:extLst>
                <a:ext uri="{FF2B5EF4-FFF2-40B4-BE49-F238E27FC236}">
                  <a16:creationId xmlns:a16="http://schemas.microsoft.com/office/drawing/2014/main" id="{449F2134-FAF8-406A-A491-118F60C10AB9}"/>
                </a:ext>
              </a:extLst>
            </p:cNvPr>
            <p:cNvSpPr>
              <a:spLocks noChangeArrowheads="1"/>
            </p:cNvSpPr>
            <p:nvPr/>
          </p:nvSpPr>
          <p:spPr bwMode="auto">
            <a:xfrm>
              <a:off x="7371024" y="4754474"/>
              <a:ext cx="548354" cy="548354"/>
            </a:xfrm>
            <a:prstGeom prst="ellipse">
              <a:avLst/>
            </a:prstGeom>
            <a:solidFill>
              <a:schemeClr val="bg2">
                <a:lumMod val="65000"/>
                <a:lumOff val="35000"/>
              </a:schemeClr>
            </a:solidFill>
            <a:ln w="9525">
              <a:no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4c</a:t>
              </a:r>
            </a:p>
          </p:txBody>
        </p:sp>
        <p:cxnSp>
          <p:nvCxnSpPr>
            <p:cNvPr id="153" name="Elbow Connector 53">
              <a:extLst>
                <a:ext uri="{FF2B5EF4-FFF2-40B4-BE49-F238E27FC236}">
                  <a16:creationId xmlns:a16="http://schemas.microsoft.com/office/drawing/2014/main" id="{15371164-FCAF-4724-BE3D-8D5DB088B997}"/>
                </a:ext>
                <a:ext uri="{C183D7F6-B498-43B3-948B-1728B52AA6E4}">
                  <adec:decorative xmlns:adec="http://schemas.microsoft.com/office/drawing/2017/decorative" val="1"/>
                </a:ext>
              </a:extLst>
            </p:cNvPr>
            <p:cNvCxnSpPr>
              <a:cxnSpLocks/>
            </p:cNvCxnSpPr>
            <p:nvPr/>
          </p:nvCxnSpPr>
          <p:spPr>
            <a:xfrm rot="16200000" flipH="1">
              <a:off x="7626313" y="5268098"/>
              <a:ext cx="523712" cy="524519"/>
            </a:xfrm>
            <a:prstGeom prst="bentConnector2">
              <a:avLst/>
            </a:prstGeom>
            <a:solidFill>
              <a:schemeClr val="accent1"/>
            </a:solidFill>
            <a:ln w="9525" cap="flat" cmpd="sng" algn="ctr">
              <a:solidFill>
                <a:srgbClr val="747480"/>
              </a:solidFill>
              <a:prstDash val="solid"/>
              <a:tailEnd type="oval"/>
            </a:ln>
            <a:effectLst/>
          </p:spPr>
        </p:cxnSp>
        <p:sp>
          <p:nvSpPr>
            <p:cNvPr id="144" name="Rectangle 143">
              <a:extLst>
                <a:ext uri="{FF2B5EF4-FFF2-40B4-BE49-F238E27FC236}">
                  <a16:creationId xmlns:a16="http://schemas.microsoft.com/office/drawing/2014/main" id="{A9F93B68-2F02-4E6A-BEA7-E1B9A1608AA1}"/>
                </a:ext>
              </a:extLst>
            </p:cNvPr>
            <p:cNvSpPr/>
            <p:nvPr/>
          </p:nvSpPr>
          <p:spPr>
            <a:xfrm>
              <a:off x="8169720" y="5456641"/>
              <a:ext cx="1930160" cy="847858"/>
            </a:xfrm>
            <a:prstGeom prst="rect">
              <a:avLst/>
            </a:prstGeom>
          </p:spPr>
          <p:txBody>
            <a:bodyPr vert="horz" wrap="square" lIns="61932" tIns="30966" rIns="61932" bIns="61932" anchor="t">
              <a:spAutoFit/>
            </a:bodyPr>
            <a:lstStyle/>
            <a:p>
              <a:pPr defTabSz="674146" eaLnBrk="0" hangingPunct="0">
                <a:defRPr/>
              </a:pPr>
              <a:r>
                <a:rPr lang="x-none" sz="700" b="1" kern="0">
                  <a:solidFill>
                    <a:srgbClr val="2E2E38"/>
                  </a:solidFill>
                  <a:latin typeface="EYInterstate Light"/>
                  <a:ea typeface="ＭＳ Ｐゴシック" panose="020B0600070205080204" pitchFamily="34" charset="-128"/>
                  <a:cs typeface="Calibri" panose="020F0502020204030204" pitchFamily="34" charset="0"/>
                </a:rPr>
                <a:t>Se crea el plan 504:</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p>
            <a:p>
              <a:pPr defTabSz="674146" eaLnBrk="0" hangingPunct="0">
                <a:defRPr/>
              </a:pPr>
              <a:r>
                <a:rPr lang="x-none" sz="700" kern="0">
                  <a:solidFill>
                    <a:srgbClr val="2E2E38"/>
                  </a:solidFill>
                  <a:latin typeface="EYInterstate Light"/>
                  <a:ea typeface="ＭＳ Ｐゴシック" panose="020B0600070205080204" pitchFamily="34" charset="-128"/>
                  <a:cs typeface="Calibri" panose="020F0502020204030204" pitchFamily="34" charset="0"/>
                </a:rPr>
                <a:t>el COSE crea el plan 504 con base en la reunión del equipo y lo ingresa en EdPlan. No se requiere la firma de un padre o madre, por lo que el siguiente paso es la implementación</a:t>
              </a:r>
              <a:r>
                <a:rPr lang="en-US" sz="700" kern="0">
                  <a:solidFill>
                    <a:srgbClr val="2E2E38"/>
                  </a:solidFill>
                  <a:latin typeface="EYInterstate Light"/>
                  <a:ea typeface="ＭＳ Ｐゴシック" panose="020B0600070205080204" pitchFamily="34" charset="-128"/>
                  <a:cs typeface="Calibri" panose="020F0502020204030204" pitchFamily="34" charset="0"/>
                </a:rPr>
                <a:t>.</a:t>
              </a:r>
              <a:endParaRPr lang="en-IN" sz="700" b="1" kern="0">
                <a:solidFill>
                  <a:srgbClr val="2E2E38"/>
                </a:solidFill>
                <a:latin typeface="EYInterstate Light"/>
                <a:ea typeface="ＭＳ Ｐゴシック" panose="020B0600070205080204" pitchFamily="34" charset="-128"/>
                <a:cs typeface="Calibri" panose="020F0502020204030204" pitchFamily="34" charset="0"/>
              </a:endParaRPr>
            </a:p>
            <a:p>
              <a:pPr defTabSz="674146" eaLnBrk="0" hangingPunct="0">
                <a:defRPr/>
              </a:pPr>
              <a:r>
                <a:rPr lang="x-none" sz="700" b="1" i="1" kern="0">
                  <a:solidFill>
                    <a:srgbClr val="2E2E38"/>
                  </a:solidFill>
                  <a:latin typeface="EYInterstate Light"/>
                  <a:ea typeface="ＭＳ Ｐゴシック" panose="020B0600070205080204" pitchFamily="34" charset="-128"/>
                  <a:cs typeface="Calibri" panose="020F0502020204030204" pitchFamily="34" charset="0"/>
                </a:rPr>
                <a:t>Nota:</a:t>
              </a:r>
              <a:r>
                <a:rPr lang="x-none" sz="700" kern="0">
                  <a:solidFill>
                    <a:srgbClr val="2E2E38"/>
                  </a:solidFill>
                  <a:latin typeface="EYInterstate Light"/>
                  <a:ea typeface="ＭＳ Ｐゴシック" panose="020B0600070205080204" pitchFamily="34" charset="-128"/>
                  <a:cs typeface="Calibri" panose="020F0502020204030204" pitchFamily="34" charset="0"/>
                </a:rPr>
                <a:t> </a:t>
              </a:r>
              <a:r>
                <a:rPr lang="x-none" sz="700" b="1" i="1" kern="0">
                  <a:solidFill>
                    <a:srgbClr val="2E2E38"/>
                  </a:solidFill>
                  <a:latin typeface="EYInterstate Light"/>
                  <a:ea typeface="ＭＳ Ｐゴシック" panose="020B0600070205080204" pitchFamily="34" charset="-128"/>
                  <a:cs typeface="Calibri" panose="020F0502020204030204" pitchFamily="34" charset="0"/>
                </a:rPr>
                <a:t>Esto está fuera del alcance</a:t>
              </a:r>
              <a:r>
                <a:rPr lang="en-US" sz="700" b="1" i="1" kern="0">
                  <a:solidFill>
                    <a:srgbClr val="2E2E38"/>
                  </a:solidFill>
                  <a:latin typeface="EYInterstate Light"/>
                  <a:ea typeface="ＭＳ Ｐゴシック" panose="020B0600070205080204" pitchFamily="34" charset="-128"/>
                  <a:cs typeface="Calibri" panose="020F0502020204030204" pitchFamily="34" charset="0"/>
                </a:rPr>
                <a:t>.</a:t>
              </a:r>
              <a:endParaRPr lang="en-IN" sz="700" i="1" kern="0">
                <a:solidFill>
                  <a:srgbClr val="2E2E38"/>
                </a:solidFill>
                <a:highlight>
                  <a:srgbClr val="FFFF00"/>
                </a:highlight>
                <a:latin typeface="EYInterstate Light"/>
                <a:ea typeface="ＭＳ Ｐゴシック" panose="020B0600070205080204" pitchFamily="34" charset="-128"/>
                <a:cs typeface="Calibri" panose="020F0502020204030204" pitchFamily="34" charset="0"/>
              </a:endParaRPr>
            </a:p>
          </p:txBody>
        </p:sp>
        <p:sp>
          <p:nvSpPr>
            <p:cNvPr id="148" name="Oval 10">
              <a:extLst>
                <a:ext uri="{FF2B5EF4-FFF2-40B4-BE49-F238E27FC236}">
                  <a16:creationId xmlns:a16="http://schemas.microsoft.com/office/drawing/2014/main" id="{14E71FCC-7A8F-4B83-A204-C20DB685B7B8}"/>
                </a:ext>
                <a:ext uri="{C183D7F6-B498-43B3-948B-1728B52AA6E4}">
                  <adec:decorative xmlns:adec="http://schemas.microsoft.com/office/drawing/2017/decorative" val="0"/>
                </a:ext>
              </a:extLst>
            </p:cNvPr>
            <p:cNvSpPr>
              <a:spLocks noChangeArrowheads="1"/>
            </p:cNvSpPr>
            <p:nvPr/>
          </p:nvSpPr>
          <p:spPr bwMode="auto">
            <a:xfrm>
              <a:off x="9779842" y="4754474"/>
              <a:ext cx="548354" cy="548354"/>
            </a:xfrm>
            <a:prstGeom prst="ellipse">
              <a:avLst/>
            </a:prstGeom>
            <a:solidFill>
              <a:srgbClr val="0070C0"/>
            </a:solidFill>
            <a:ln w="9525">
              <a:solidFill>
                <a:schemeClr val="tx1"/>
              </a:solidFill>
              <a:round/>
              <a:headEnd/>
              <a:tailEnd/>
            </a:ln>
          </p:spPr>
          <p:txBody>
            <a:bodyPr vert="horz" wrap="square" lIns="61932" tIns="30966" rIns="61932" bIns="30966" numCol="1" anchor="ctr" anchorCtr="0" compatLnSpc="1">
              <a:prstTxWarp prst="textNoShape">
                <a:avLst/>
              </a:prstTxWarp>
            </a:bodyPr>
            <a:lstStyle/>
            <a:p>
              <a:pPr algn="ctr" defTabSz="825727">
                <a:defRPr/>
              </a:pPr>
              <a:r>
                <a:rPr lang="x-none" sz="1599" kern="0">
                  <a:solidFill>
                    <a:srgbClr val="FFFFFF"/>
                  </a:solidFill>
                  <a:latin typeface="EYInterstate Light"/>
                </a:rPr>
                <a:t>6 </a:t>
              </a:r>
            </a:p>
          </p:txBody>
        </p:sp>
        <p:cxnSp>
          <p:nvCxnSpPr>
            <p:cNvPr id="165" name="Elbow Connector 53">
              <a:extLst>
                <a:ext uri="{FF2B5EF4-FFF2-40B4-BE49-F238E27FC236}">
                  <a16:creationId xmlns:a16="http://schemas.microsoft.com/office/drawing/2014/main" id="{C20519CB-12BB-4766-9AF4-CEBBD20EC092}"/>
                </a:ext>
                <a:ext uri="{C183D7F6-B498-43B3-948B-1728B52AA6E4}">
                  <adec:decorative xmlns:adec="http://schemas.microsoft.com/office/drawing/2017/decorative" val="1"/>
                </a:ext>
              </a:extLst>
            </p:cNvPr>
            <p:cNvCxnSpPr>
              <a:cxnSpLocks/>
              <a:stCxn id="148" idx="0"/>
              <a:endCxn id="133" idx="1"/>
            </p:cNvCxnSpPr>
            <p:nvPr/>
          </p:nvCxnSpPr>
          <p:spPr>
            <a:xfrm rot="5400000" flipH="1" flipV="1">
              <a:off x="9862661" y="4349582"/>
              <a:ext cx="596251" cy="213534"/>
            </a:xfrm>
            <a:prstGeom prst="bentConnector2">
              <a:avLst/>
            </a:prstGeom>
            <a:solidFill>
              <a:schemeClr val="accent1"/>
            </a:solidFill>
            <a:ln w="9525" cap="flat" cmpd="sng" algn="ctr">
              <a:solidFill>
                <a:schemeClr val="accent3"/>
              </a:solidFill>
              <a:prstDash val="solid"/>
              <a:tailEnd type="oval"/>
            </a:ln>
            <a:effectLst/>
          </p:spPr>
        </p:cxnSp>
        <p:sp>
          <p:nvSpPr>
            <p:cNvPr id="74" name="Rectangle 73">
              <a:extLst>
                <a:ext uri="{FF2B5EF4-FFF2-40B4-BE49-F238E27FC236}">
                  <a16:creationId xmlns:a16="http://schemas.microsoft.com/office/drawing/2014/main" id="{DB553251-C1BF-42B7-A06B-A0E7C23C5B6A}"/>
                </a:ext>
                <a:ext uri="{C183D7F6-B498-43B3-948B-1728B52AA6E4}">
                  <adec:decorative xmlns:adec="http://schemas.microsoft.com/office/drawing/2017/decorative" val="0"/>
                </a:ext>
              </a:extLst>
            </p:cNvPr>
            <p:cNvSpPr/>
            <p:nvPr/>
          </p:nvSpPr>
          <p:spPr bwMode="auto">
            <a:xfrm>
              <a:off x="11031313" y="4965158"/>
              <a:ext cx="552801" cy="160045"/>
            </a:xfrm>
            <a:prstGeom prst="rect">
              <a:avLst/>
            </a:prstGeom>
            <a:solidFill>
              <a:schemeClr val="tx2"/>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algn="ctr" defTabSz="913486" fontAlgn="base">
                <a:spcBef>
                  <a:spcPct val="0"/>
                </a:spcBef>
                <a:spcAft>
                  <a:spcPct val="0"/>
                </a:spcAft>
                <a:defRPr/>
              </a:pPr>
              <a:r>
                <a:rPr lang="x-none" sz="800" b="1" kern="0">
                  <a:solidFill>
                    <a:srgbClr val="2E2E38"/>
                  </a:solidFill>
                  <a:latin typeface="EYInterstate Light"/>
                  <a:ea typeface="ヒラギノ角ゴ ProN W3" pitchFamily="-110" charset="-128"/>
                  <a:cs typeface="ヒラギノ角ゴ ProN W3" pitchFamily="-110" charset="-128"/>
                  <a:sym typeface="Arial" pitchFamily="-110" charset="0"/>
                </a:rPr>
                <a:t>FIN</a:t>
              </a:r>
            </a:p>
          </p:txBody>
        </p:sp>
        <p:sp>
          <p:nvSpPr>
            <p:cNvPr id="59" name="Rectangle 58">
              <a:extLst>
                <a:ext uri="{FF2B5EF4-FFF2-40B4-BE49-F238E27FC236}">
                  <a16:creationId xmlns:a16="http://schemas.microsoft.com/office/drawing/2014/main" id="{3A604BE7-EE64-4AA5-80E5-B0286D06F28D}"/>
                </a:ext>
                <a:ext uri="{C183D7F6-B498-43B3-948B-1728B52AA6E4}">
                  <adec:decorative xmlns:adec="http://schemas.microsoft.com/office/drawing/2017/decorative" val="0"/>
                </a:ext>
              </a:extLst>
            </p:cNvPr>
            <p:cNvSpPr/>
            <p:nvPr/>
          </p:nvSpPr>
          <p:spPr bwMode="auto">
            <a:xfrm>
              <a:off x="527571" y="5268501"/>
              <a:ext cx="1835833" cy="171123"/>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999"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Leyenda:</a:t>
              </a: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p:txBody>
        </p:sp>
        <p:sp>
          <p:nvSpPr>
            <p:cNvPr id="57" name="Oval 10">
              <a:extLst>
                <a:ext uri="{FF2B5EF4-FFF2-40B4-BE49-F238E27FC236}">
                  <a16:creationId xmlns:a16="http://schemas.microsoft.com/office/drawing/2014/main" id="{BC2A3E77-9F1F-4794-B715-3A24B2B84589}"/>
                </a:ext>
                <a:ext uri="{C183D7F6-B498-43B3-948B-1728B52AA6E4}">
                  <adec:decorative xmlns:adec="http://schemas.microsoft.com/office/drawing/2017/decorative" val="1"/>
                </a:ext>
              </a:extLst>
            </p:cNvPr>
            <p:cNvSpPr>
              <a:spLocks noChangeArrowheads="1"/>
            </p:cNvSpPr>
            <p:nvPr/>
          </p:nvSpPr>
          <p:spPr bwMode="auto">
            <a:xfrm>
              <a:off x="612457" y="5580442"/>
              <a:ext cx="182785" cy="182785"/>
            </a:xfrm>
            <a:prstGeom prst="ellipse">
              <a:avLst/>
            </a:prstGeom>
            <a:solidFill>
              <a:schemeClr val="bg2">
                <a:lumMod val="65000"/>
                <a:lumOff val="35000"/>
              </a:schemeClr>
            </a:solidFill>
            <a:ln w="9525">
              <a:noFill/>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58" name="Oval 21">
              <a:extLst>
                <a:ext uri="{FF2B5EF4-FFF2-40B4-BE49-F238E27FC236}">
                  <a16:creationId xmlns:a16="http://schemas.microsoft.com/office/drawing/2014/main" id="{F3B0B28F-5890-41BF-AB67-A3A3AAB03C90}"/>
                </a:ext>
                <a:ext uri="{C183D7F6-B498-43B3-948B-1728B52AA6E4}">
                  <adec:decorative xmlns:adec="http://schemas.microsoft.com/office/drawing/2017/decorative" val="1"/>
                </a:ext>
              </a:extLst>
            </p:cNvPr>
            <p:cNvSpPr>
              <a:spLocks noChangeArrowheads="1"/>
            </p:cNvSpPr>
            <p:nvPr/>
          </p:nvSpPr>
          <p:spPr bwMode="auto">
            <a:xfrm>
              <a:off x="612457" y="5855031"/>
              <a:ext cx="182785" cy="182785"/>
            </a:xfrm>
            <a:prstGeom prst="ellipse">
              <a:avLst/>
            </a:prstGeom>
            <a:solidFill>
              <a:srgbClr val="0070C0"/>
            </a:solidFill>
            <a:ln w="19050" cap="rnd" cmpd="sng">
              <a:noFill/>
              <a:prstDash val="solid"/>
              <a:round/>
              <a:headEnd/>
              <a:tailEnd/>
            </a:ln>
          </p:spPr>
          <p:txBody>
            <a:bodyPr vert="horz" wrap="square" lIns="61932" tIns="30966" rIns="61932" bIns="30966" numCol="1" anchor="t" anchorCtr="0" compatLnSpc="1">
              <a:prstTxWarp prst="textNoShape">
                <a:avLst/>
              </a:prstTxWarp>
            </a:bodyPr>
            <a:lstStyle/>
            <a:p>
              <a:pPr defTabSz="825727">
                <a:defRPr/>
              </a:pPr>
              <a:endParaRPr lang="en-US" sz="1625" kern="0">
                <a:solidFill>
                  <a:srgbClr val="57565A"/>
                </a:solidFill>
                <a:latin typeface="EYInterstate Light"/>
              </a:endParaRPr>
            </a:p>
          </p:txBody>
        </p:sp>
        <p:sp>
          <p:nvSpPr>
            <p:cNvPr id="60" name="Rectangle 59">
              <a:extLst>
                <a:ext uri="{FF2B5EF4-FFF2-40B4-BE49-F238E27FC236}">
                  <a16:creationId xmlns:a16="http://schemas.microsoft.com/office/drawing/2014/main" id="{A2BDD5B7-844C-422F-8279-1FEA4A865356}"/>
                </a:ext>
                <a:ext uri="{C183D7F6-B498-43B3-948B-1728B52AA6E4}">
                  <adec:decorative xmlns:adec="http://schemas.microsoft.com/office/drawing/2017/decorative" val="0"/>
                </a:ext>
              </a:extLst>
            </p:cNvPr>
            <p:cNvSpPr/>
            <p:nvPr/>
          </p:nvSpPr>
          <p:spPr bwMode="auto">
            <a:xfrm>
              <a:off x="831606" y="5499612"/>
              <a:ext cx="1678361" cy="716797"/>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44" tIns="45672" rIns="91344" bIns="45672" numCol="1" rtlCol="0" anchor="ctr" anchorCtr="0" compatLnSpc="1">
              <a:prstTxWarp prst="textNoShape">
                <a:avLst/>
              </a:prstTxWarp>
            </a:bodyPr>
            <a:lstStyle/>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Proceso actual</a:t>
              </a:r>
            </a:p>
            <a:p>
              <a:pPr defTabSz="913486" fontAlgn="base">
                <a:spcBef>
                  <a:spcPct val="0"/>
                </a:spcBef>
                <a:spcAft>
                  <a:spcPct val="0"/>
                </a:spcAft>
                <a:defRPr/>
              </a:pP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486"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66" name="source_63804743468530966221" descr="Fuente">
            <a:extLst>
              <a:ext uri="{FF2B5EF4-FFF2-40B4-BE49-F238E27FC236}">
                <a16:creationId xmlns:a16="http://schemas.microsoft.com/office/drawing/2014/main" id="{7D85581F-9B4F-4DED-83D9-A6E27BD51D15}"/>
              </a:ext>
            </a:extLst>
          </p:cNvPr>
          <p:cNvSpPr txBox="1"/>
          <p:nvPr/>
        </p:nvSpPr>
        <p:spPr>
          <a:xfrm>
            <a:off x="584215" y="6582039"/>
            <a:ext cx="3117496" cy="209179"/>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en-US" sz="800" dirty="0">
                <a:solidFill>
                  <a:srgbClr val="2E2E38"/>
                </a:solidFill>
                <a:latin typeface="EYInterstate Light"/>
                <a:cs typeface="Arial" panose="020B0604020202020204" pitchFamily="34" charset="0"/>
              </a:rPr>
              <a:t>Fuente: </a:t>
            </a:r>
            <a:r>
              <a:rPr lang="en-US" sz="800" dirty="0" err="1">
                <a:solidFill>
                  <a:srgbClr val="2E2E38"/>
                </a:solidFill>
                <a:latin typeface="EYInterstate Light"/>
                <a:cs typeface="Arial" panose="020B0604020202020204" pitchFamily="34" charset="0"/>
              </a:rPr>
              <a:t>Entrevistas</a:t>
            </a:r>
            <a:r>
              <a:rPr lang="x-none" sz="800" dirty="0">
                <a:solidFill>
                  <a:srgbClr val="2E2E38"/>
                </a:solidFill>
                <a:latin typeface="EYInterstate Light"/>
                <a:cs typeface="Arial" panose="020B0604020202020204" pitchFamily="34" charset="0"/>
              </a:rPr>
              <a:t> de EY, el DESE, BPS y las escuelas; políticas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de BPS y el DESE</a:t>
            </a:r>
          </a:p>
        </p:txBody>
      </p:sp>
      <p:sp>
        <p:nvSpPr>
          <p:cNvPr id="71" name="TextBox 70">
            <a:extLst>
              <a:ext uri="{FF2B5EF4-FFF2-40B4-BE49-F238E27FC236}">
                <a16:creationId xmlns:a16="http://schemas.microsoft.com/office/drawing/2014/main" id="{583135A8-9A04-4E50-9FB2-E1916E3FC5D0}"/>
              </a:ext>
            </a:extLst>
          </p:cNvPr>
          <p:cNvSpPr txBox="1"/>
          <p:nvPr/>
        </p:nvSpPr>
        <p:spPr>
          <a:xfrm>
            <a:off x="3912135"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2" name="Date Placeholder 1">
            <a:extLst>
              <a:ext uri="{FF2B5EF4-FFF2-40B4-BE49-F238E27FC236}">
                <a16:creationId xmlns:a16="http://schemas.microsoft.com/office/drawing/2014/main" id="{37593250-466B-4691-9789-ED81357C610A}"/>
              </a:ext>
            </a:extLst>
          </p:cNvPr>
          <p:cNvSpPr>
            <a:spLocks noGrp="1"/>
          </p:cNvSpPr>
          <p:nvPr>
            <p:ph type="dt" sz="half" idx="10"/>
          </p:nvPr>
        </p:nvSpPr>
        <p:spPr/>
        <p:txBody>
          <a:bodyPr/>
          <a:lstStyle/>
          <a:p>
            <a:pPr>
              <a:defRPr/>
            </a:pPr>
            <a:r>
              <a:rPr lang="x-none">
                <a:solidFill>
                  <a:srgbClr val="2E2E38"/>
                </a:solidFill>
              </a:rPr>
              <a:t>Febrero de 2023</a:t>
            </a:r>
            <a:endParaRPr lang="en-IN">
              <a:solidFill>
                <a:srgbClr val="2E2E38"/>
              </a:solidFill>
            </a:endParaRPr>
          </a:p>
        </p:txBody>
      </p:sp>
      <p:sp>
        <p:nvSpPr>
          <p:cNvPr id="3" name="Slide Number Placeholder 2">
            <a:extLst>
              <a:ext uri="{FF2B5EF4-FFF2-40B4-BE49-F238E27FC236}">
                <a16:creationId xmlns:a16="http://schemas.microsoft.com/office/drawing/2014/main" id="{A17F14A7-7BE7-4335-92F6-E38BC155DBFA}"/>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65</a:t>
            </a:fld>
            <a:endParaRPr lang="en-GB">
              <a:solidFill>
                <a:srgbClr val="2E2E38"/>
              </a:solidFill>
            </a:endParaRPr>
          </a:p>
        </p:txBody>
      </p:sp>
    </p:spTree>
    <p:extLst>
      <p:ext uri="{BB962C8B-B14F-4D97-AF65-F5344CB8AC3E}">
        <p14:creationId xmlns:p14="http://schemas.microsoft.com/office/powerpoint/2010/main" val="311957884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A8D68E6-349A-4D18-A654-2BA47E57A91D}"/>
              </a:ext>
            </a:extLst>
          </p:cNvPr>
          <p:cNvSpPr>
            <a:spLocks noGrp="1"/>
          </p:cNvSpPr>
          <p:nvPr>
            <p:ph type="title"/>
          </p:nvPr>
        </p:nvSpPr>
        <p:spPr>
          <a:xfrm>
            <a:off x="612776" y="295832"/>
            <a:ext cx="10972800" cy="590572"/>
          </a:xfrm>
        </p:spPr>
        <p:txBody>
          <a:bodyPr vert="horz"/>
          <a:lstStyle/>
          <a:p>
            <a:r>
              <a:rPr lang="x-none"/>
              <a:t>Apéndice</a:t>
            </a:r>
            <a:br>
              <a:rPr/>
            </a:br>
            <a:r>
              <a:rPr lang="x-none" sz="1300"/>
              <a:t>Educación especial: </a:t>
            </a:r>
            <a:r>
              <a:rPr lang="en-US" sz="1300"/>
              <a:t>l</a:t>
            </a:r>
            <a:r>
              <a:rPr lang="x-none" sz="1300"/>
              <a:t>os campos del diccionario de datos de SIMS se utilizaron para identificar niveles de servicio específicos</a:t>
            </a:r>
            <a:endParaRPr lang="en-US" sz="1300"/>
          </a:p>
        </p:txBody>
      </p:sp>
      <p:sp>
        <p:nvSpPr>
          <p:cNvPr id="12" name="Rectangle 11">
            <a:extLst>
              <a:ext uri="{FF2B5EF4-FFF2-40B4-BE49-F238E27FC236}">
                <a16:creationId xmlns:a16="http://schemas.microsoft.com/office/drawing/2014/main" id="{071BCAEF-06C1-4AE7-9489-AF6FE78CD7F2}"/>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sp>
        <p:nvSpPr>
          <p:cNvPr id="17" name="Text box_6380524123959099444">
            <a:extLst>
              <a:ext uri="{FF2B5EF4-FFF2-40B4-BE49-F238E27FC236}">
                <a16:creationId xmlns:a16="http://schemas.microsoft.com/office/drawing/2014/main" id="{BB88E642-2E87-4B2E-8EA4-D469E901AA14}"/>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22" name="Text box_6380524123959099444">
            <a:extLst>
              <a:ext uri="{FF2B5EF4-FFF2-40B4-BE49-F238E27FC236}">
                <a16:creationId xmlns:a16="http://schemas.microsoft.com/office/drawing/2014/main" id="{05473E15-AA00-4ED1-8EDC-AB1A736D7343}"/>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
        <p:nvSpPr>
          <p:cNvPr id="4" name="TextBox 3">
            <a:extLst>
              <a:ext uri="{FF2B5EF4-FFF2-40B4-BE49-F238E27FC236}">
                <a16:creationId xmlns:a16="http://schemas.microsoft.com/office/drawing/2014/main" id="{AE6742D0-7980-4F71-9109-F33D09E33551}"/>
              </a:ext>
            </a:extLst>
          </p:cNvPr>
          <p:cNvSpPr txBox="1"/>
          <p:nvPr/>
        </p:nvSpPr>
        <p:spPr>
          <a:xfrm>
            <a:off x="615634" y="1134472"/>
            <a:ext cx="5401291" cy="298388"/>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defRPr/>
            </a:pPr>
            <a:r>
              <a:rPr lang="x-none" sz="999">
                <a:solidFill>
                  <a:srgbClr val="2E2E38"/>
                </a:solidFill>
                <a:latin typeface="EYInterstate Light"/>
              </a:rPr>
              <a:t>Según el manual de SIMS y el diccionario de datos provisto, los valores en los campos DOE32 y DOE34 en la siguiente tabla se definen de la siguiente manera:</a:t>
            </a:r>
          </a:p>
        </p:txBody>
      </p:sp>
      <p:graphicFrame>
        <p:nvGraphicFramePr>
          <p:cNvPr id="19" name="Table 3">
            <a:extLst>
              <a:ext uri="{FF2B5EF4-FFF2-40B4-BE49-F238E27FC236}">
                <a16:creationId xmlns:a16="http://schemas.microsoft.com/office/drawing/2014/main" id="{D8FFBB15-F36A-4B68-A392-05CC4B387E10}"/>
              </a:ext>
            </a:extLst>
          </p:cNvPr>
          <p:cNvGraphicFramePr>
            <a:graphicFrameLocks noGrp="1"/>
          </p:cNvGraphicFramePr>
          <p:nvPr/>
        </p:nvGraphicFramePr>
        <p:xfrm>
          <a:off x="615633" y="1510321"/>
          <a:ext cx="5574936" cy="1462848"/>
        </p:xfrm>
        <a:graphic>
          <a:graphicData uri="http://schemas.openxmlformats.org/drawingml/2006/table">
            <a:tbl>
              <a:tblPr firstRow="1" bandRow="1">
                <a:tableStyleId>{5C22544A-7EE6-4342-B048-85BDC9FD1C3A}</a:tableStyleId>
              </a:tblPr>
              <a:tblGrid>
                <a:gridCol w="1854336">
                  <a:extLst>
                    <a:ext uri="{9D8B030D-6E8A-4147-A177-3AD203B41FA5}">
                      <a16:colId xmlns:a16="http://schemas.microsoft.com/office/drawing/2014/main" val="143861449"/>
                    </a:ext>
                  </a:extLst>
                </a:gridCol>
                <a:gridCol w="3720600">
                  <a:extLst>
                    <a:ext uri="{9D8B030D-6E8A-4147-A177-3AD203B41FA5}">
                      <a16:colId xmlns:a16="http://schemas.microsoft.com/office/drawing/2014/main" val="3137527203"/>
                    </a:ext>
                  </a:extLst>
                </a:gridCol>
              </a:tblGrid>
              <a:tr h="274177">
                <a:tc>
                  <a:txBody>
                    <a:bodyPr/>
                    <a:lstStyle/>
                    <a:p>
                      <a:r>
                        <a:rPr lang="x-none" sz="1200">
                          <a:solidFill>
                            <a:schemeClr val="bg1"/>
                          </a:solidFill>
                        </a:rPr>
                        <a:t>Colocación</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r>
                        <a:rPr lang="x-none" sz="1200">
                          <a:solidFill>
                            <a:schemeClr val="bg1"/>
                          </a:solidFill>
                        </a:rPr>
                        <a:t>Significado</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2995251916"/>
                  </a:ext>
                </a:extLst>
              </a:tr>
              <a:tr h="396034">
                <a:tc>
                  <a:txBody>
                    <a:bodyPr/>
                    <a:lstStyle/>
                    <a:p>
                      <a:r>
                        <a:rPr lang="x-none" sz="1000">
                          <a:solidFill>
                            <a:schemeClr val="bg1"/>
                          </a:solidFill>
                        </a:rPr>
                        <a:t>Inclusión completa</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00">
                          <a:solidFill>
                            <a:schemeClr val="bg1"/>
                          </a:solidFill>
                        </a:rPr>
                        <a:t>Servicios de educación especial fuera del aula de educación general menos del 21 % del tiempo</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336083781"/>
                  </a:ext>
                </a:extLst>
              </a:tr>
              <a:tr h="396034">
                <a:tc>
                  <a:txBody>
                    <a:bodyPr/>
                    <a:lstStyle/>
                    <a:p>
                      <a:r>
                        <a:rPr lang="x-none" sz="1000">
                          <a:solidFill>
                            <a:schemeClr val="bg1"/>
                          </a:solidFill>
                        </a:rPr>
                        <a:t>Inclusión parcial</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00">
                          <a:solidFill>
                            <a:schemeClr val="bg1"/>
                          </a:solidFill>
                        </a:rPr>
                        <a:t>Servicios de educación especial fuera del aula de educación general entre el 21 % y el 60 % del tiempo</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1601184720"/>
                  </a:ext>
                </a:extLst>
              </a:tr>
              <a:tr h="396034">
                <a:tc>
                  <a:txBody>
                    <a:bodyPr/>
                    <a:lstStyle/>
                    <a:p>
                      <a:r>
                        <a:rPr lang="x-none" sz="1000">
                          <a:solidFill>
                            <a:schemeClr val="bg1"/>
                          </a:solidFill>
                        </a:rPr>
                        <a:t>Ampliamente separado</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00">
                          <a:solidFill>
                            <a:schemeClr val="bg1"/>
                          </a:solidFill>
                        </a:rPr>
                        <a:t>Servicios de educación especial fuera del aula de educación general más del 60 % del tiempo</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326875710"/>
                  </a:ext>
                </a:extLst>
              </a:tr>
            </a:tbl>
          </a:graphicData>
        </a:graphic>
      </p:graphicFrame>
      <p:graphicFrame>
        <p:nvGraphicFramePr>
          <p:cNvPr id="20" name="Table 19">
            <a:extLst>
              <a:ext uri="{FF2B5EF4-FFF2-40B4-BE49-F238E27FC236}">
                <a16:creationId xmlns:a16="http://schemas.microsoft.com/office/drawing/2014/main" id="{5AABB455-0D0C-4ABA-8196-3331B093FA81}"/>
              </a:ext>
            </a:extLst>
          </p:cNvPr>
          <p:cNvGraphicFramePr>
            <a:graphicFrameLocks noGrp="1"/>
          </p:cNvGraphicFramePr>
          <p:nvPr/>
        </p:nvGraphicFramePr>
        <p:xfrm>
          <a:off x="615634" y="3021774"/>
          <a:ext cx="5574937" cy="3325207"/>
        </p:xfrm>
        <a:graphic>
          <a:graphicData uri="http://schemas.openxmlformats.org/drawingml/2006/table">
            <a:tbl>
              <a:tblPr firstRow="1" bandRow="1">
                <a:tableStyleId>{5C22544A-7EE6-4342-B048-85BDC9FD1C3A}</a:tableStyleId>
              </a:tblPr>
              <a:tblGrid>
                <a:gridCol w="1824535">
                  <a:extLst>
                    <a:ext uri="{9D8B030D-6E8A-4147-A177-3AD203B41FA5}">
                      <a16:colId xmlns:a16="http://schemas.microsoft.com/office/drawing/2014/main" val="1316145275"/>
                    </a:ext>
                  </a:extLst>
                </a:gridCol>
                <a:gridCol w="3750402">
                  <a:extLst>
                    <a:ext uri="{9D8B030D-6E8A-4147-A177-3AD203B41FA5}">
                      <a16:colId xmlns:a16="http://schemas.microsoft.com/office/drawing/2014/main" val="1374044601"/>
                    </a:ext>
                  </a:extLst>
                </a:gridCol>
              </a:tblGrid>
              <a:tr h="358723">
                <a:tc>
                  <a:txBody>
                    <a:bodyPr/>
                    <a:lstStyle/>
                    <a:p>
                      <a:pPr>
                        <a:lnSpc>
                          <a:spcPct val="95000"/>
                        </a:lnSpc>
                      </a:pPr>
                      <a:r>
                        <a:rPr lang="x-none" sz="1200">
                          <a:solidFill>
                            <a:schemeClr val="bg1"/>
                          </a:solidFill>
                        </a:rPr>
                        <a:t>Campos del diccionario de SIMS</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pPr>
                        <a:lnSpc>
                          <a:spcPct val="95000"/>
                        </a:lnSpc>
                      </a:pPr>
                      <a:r>
                        <a:rPr lang="x-none" sz="1200">
                          <a:solidFill>
                            <a:schemeClr val="bg1"/>
                          </a:solidFill>
                        </a:rPr>
                        <a:t>Valores</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3918763734"/>
                  </a:ext>
                </a:extLst>
              </a:tr>
              <a:tr h="2886343">
                <a:tc>
                  <a:txBody>
                    <a:bodyPr/>
                    <a:lstStyle/>
                    <a:p>
                      <a:pPr>
                        <a:lnSpc>
                          <a:spcPct val="95000"/>
                        </a:lnSpc>
                      </a:pPr>
                      <a:r>
                        <a:rPr lang="x-none" sz="1000">
                          <a:solidFill>
                            <a:schemeClr val="bg1"/>
                          </a:solidFill>
                        </a:rPr>
                        <a:t>DOE 32: </a:t>
                      </a:r>
                      <a:r>
                        <a:rPr lang="en-US" sz="1000">
                          <a:solidFill>
                            <a:schemeClr val="bg1"/>
                          </a:solidFill>
                        </a:rPr>
                        <a:t>c</a:t>
                      </a:r>
                      <a:r>
                        <a:rPr lang="x-none" sz="1000">
                          <a:solidFill>
                            <a:schemeClr val="bg1"/>
                          </a:solidFill>
                        </a:rPr>
                        <a:t>olocación </a:t>
                      </a:r>
                      <a:br>
                        <a:rPr lang="en-US" sz="1000">
                          <a:solidFill>
                            <a:schemeClr val="bg1"/>
                          </a:solidFill>
                        </a:rPr>
                      </a:br>
                      <a:r>
                        <a:rPr lang="x-none" sz="1000">
                          <a:solidFill>
                            <a:schemeClr val="bg1"/>
                          </a:solidFill>
                        </a:rPr>
                        <a:t>en educación especial, edades 3-5</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pPr>
                        <a:lnSpc>
                          <a:spcPct val="95000"/>
                        </a:lnSpc>
                      </a:pPr>
                      <a:r>
                        <a:rPr lang="x-none" sz="750" b="0" i="0" kern="1200">
                          <a:solidFill>
                            <a:schemeClr val="bg1"/>
                          </a:solidFill>
                          <a:effectLst/>
                          <a:latin typeface="+mn-lt"/>
                          <a:ea typeface="+mn-ea"/>
                          <a:cs typeface="+mn-cs"/>
                        </a:rPr>
                        <a:t>00: estudiante que no recibe educación especial, de 3 a 5 años</a:t>
                      </a:r>
                    </a:p>
                    <a:p>
                      <a:pPr>
                        <a:lnSpc>
                          <a:spcPct val="95000"/>
                        </a:lnSpc>
                      </a:pPr>
                      <a:r>
                        <a:rPr lang="x-none" sz="750" b="0" i="0" kern="1200">
                          <a:solidFill>
                            <a:schemeClr val="bg1"/>
                          </a:solidFill>
                          <a:effectLst/>
                          <a:latin typeface="+mn-lt"/>
                          <a:ea typeface="+mn-ea"/>
                          <a:cs typeface="+mn-cs"/>
                        </a:rPr>
                        <a:t>01: actualmente no es un estudiante de educación especial de 3 a 5 años, </a:t>
                      </a:r>
                      <a:br>
                        <a:rPr lang="en-US" sz="750" b="0" i="0" kern="1200">
                          <a:solidFill>
                            <a:schemeClr val="bg1"/>
                          </a:solidFill>
                          <a:effectLst/>
                          <a:latin typeface="+mn-lt"/>
                          <a:ea typeface="+mn-ea"/>
                          <a:cs typeface="+mn-cs"/>
                        </a:rPr>
                      </a:br>
                      <a:r>
                        <a:rPr lang="x-none" sz="750" b="0" i="0" kern="1200">
                          <a:solidFill>
                            <a:schemeClr val="bg1"/>
                          </a:solidFill>
                          <a:effectLst/>
                          <a:latin typeface="+mn-lt"/>
                          <a:ea typeface="+mn-ea"/>
                          <a:cs typeface="+mn-cs"/>
                        </a:rPr>
                        <a:t>pero anteriormente lo fue durante el año escolar actual</a:t>
                      </a:r>
                    </a:p>
                    <a:p>
                      <a:pPr>
                        <a:lnSpc>
                          <a:spcPct val="95000"/>
                        </a:lnSpc>
                      </a:pPr>
                      <a:r>
                        <a:rPr lang="x-none" sz="750" b="0" i="0" kern="1200">
                          <a:solidFill>
                            <a:schemeClr val="bg1"/>
                          </a:solidFill>
                          <a:effectLst/>
                          <a:latin typeface="+mn-lt"/>
                          <a:ea typeface="+mn-ea"/>
                          <a:cs typeface="+mn-cs"/>
                        </a:rPr>
                        <a:t>05: estudiantes de educación general de 3 a 5 años de edad que sirven como modelos a seguir en las clases Pre-K</a:t>
                      </a:r>
                    </a:p>
                    <a:p>
                      <a:pPr>
                        <a:lnSpc>
                          <a:spcPct val="95000"/>
                        </a:lnSpc>
                      </a:pPr>
                      <a:r>
                        <a:rPr lang="x-none" sz="750" b="0" i="0" kern="1200">
                          <a:solidFill>
                            <a:schemeClr val="bg1"/>
                          </a:solidFill>
                          <a:effectLst/>
                          <a:latin typeface="+mn-lt"/>
                          <a:ea typeface="+mn-ea"/>
                          <a:cs typeface="+mn-cs"/>
                        </a:rPr>
                        <a:t>30: 10 horas o más por semana en el programa de la primera infancia y los servicios del IEP proporcionados en un entorno inclusivo el 50 % del tiempo </a:t>
                      </a:r>
                      <a:br>
                        <a:rPr lang="en-US" sz="750" b="0" i="0" kern="1200">
                          <a:solidFill>
                            <a:schemeClr val="bg1"/>
                          </a:solidFill>
                          <a:effectLst/>
                          <a:latin typeface="+mn-lt"/>
                          <a:ea typeface="+mn-ea"/>
                          <a:cs typeface="+mn-cs"/>
                        </a:rPr>
                      </a:br>
                      <a:r>
                        <a:rPr lang="x-none" sz="750" b="0" i="0" kern="1200">
                          <a:solidFill>
                            <a:schemeClr val="bg1"/>
                          </a:solidFill>
                          <a:effectLst/>
                          <a:latin typeface="+mn-lt"/>
                          <a:ea typeface="+mn-ea"/>
                          <a:cs typeface="+mn-cs"/>
                        </a:rPr>
                        <a:t>o menos</a:t>
                      </a:r>
                    </a:p>
                    <a:p>
                      <a:pPr>
                        <a:lnSpc>
                          <a:spcPct val="95000"/>
                        </a:lnSpc>
                      </a:pPr>
                      <a:r>
                        <a:rPr lang="x-none" sz="750" b="0" i="0" kern="1200">
                          <a:solidFill>
                            <a:schemeClr val="bg1"/>
                          </a:solidFill>
                          <a:effectLst/>
                          <a:latin typeface="+mn-lt"/>
                          <a:ea typeface="+mn-ea"/>
                          <a:cs typeface="+mn-cs"/>
                        </a:rPr>
                        <a:t>31: 10 horas o más por semana en el programa de la primera infancia y los servicios del IEP proporcionados en un entorno inclusivo la mayoría del tiempo (más del 50 %)</a:t>
                      </a:r>
                    </a:p>
                    <a:p>
                      <a:pPr>
                        <a:lnSpc>
                          <a:spcPct val="95000"/>
                        </a:lnSpc>
                      </a:pPr>
                      <a:r>
                        <a:rPr lang="x-none" sz="750" b="0" i="0" kern="1200">
                          <a:solidFill>
                            <a:schemeClr val="bg1"/>
                          </a:solidFill>
                          <a:effectLst/>
                          <a:latin typeface="+mn-lt"/>
                          <a:ea typeface="+mn-ea"/>
                          <a:cs typeface="+mn-cs"/>
                        </a:rPr>
                        <a:t>32: menos de 10 horas por semana en el programa de la primera infancia y los servicios del IEP proporcionados en un entorno inclusivo el 50 % del tiempo </a:t>
                      </a:r>
                      <a:br>
                        <a:rPr lang="en-US" sz="750" b="0" i="0" kern="1200">
                          <a:solidFill>
                            <a:schemeClr val="bg1"/>
                          </a:solidFill>
                          <a:effectLst/>
                          <a:latin typeface="+mn-lt"/>
                          <a:ea typeface="+mn-ea"/>
                          <a:cs typeface="+mn-cs"/>
                        </a:rPr>
                      </a:br>
                      <a:r>
                        <a:rPr lang="x-none" sz="750" b="0" i="0" kern="1200">
                          <a:solidFill>
                            <a:schemeClr val="bg1"/>
                          </a:solidFill>
                          <a:effectLst/>
                          <a:latin typeface="+mn-lt"/>
                          <a:ea typeface="+mn-ea"/>
                          <a:cs typeface="+mn-cs"/>
                        </a:rPr>
                        <a:t>o menos</a:t>
                      </a:r>
                    </a:p>
                    <a:p>
                      <a:pPr>
                        <a:lnSpc>
                          <a:spcPct val="95000"/>
                        </a:lnSpc>
                      </a:pPr>
                      <a:r>
                        <a:rPr lang="x-none" sz="750" b="0" i="0" kern="1200">
                          <a:solidFill>
                            <a:schemeClr val="bg1"/>
                          </a:solidFill>
                          <a:effectLst/>
                          <a:latin typeface="+mn-lt"/>
                          <a:ea typeface="+mn-ea"/>
                          <a:cs typeface="+mn-cs"/>
                        </a:rPr>
                        <a:t>34: menos de 10 horas por semana en el programa de la primera infancia y los servicios del IEP proporcionados en un entorno inclusivo la mayoría del tiempo (más del 50 %)</a:t>
                      </a:r>
                    </a:p>
                    <a:p>
                      <a:pPr>
                        <a:lnSpc>
                          <a:spcPct val="95000"/>
                        </a:lnSpc>
                      </a:pPr>
                      <a:r>
                        <a:rPr lang="x-none" sz="750" b="0" i="0" kern="1200">
                          <a:solidFill>
                            <a:schemeClr val="bg1"/>
                          </a:solidFill>
                          <a:effectLst/>
                          <a:latin typeface="+mn-lt"/>
                          <a:ea typeface="+mn-ea"/>
                          <a:cs typeface="+mn-cs"/>
                        </a:rPr>
                        <a:t>36: clase ampliamente separada</a:t>
                      </a:r>
                    </a:p>
                    <a:p>
                      <a:pPr>
                        <a:lnSpc>
                          <a:spcPct val="95000"/>
                        </a:lnSpc>
                      </a:pPr>
                      <a:r>
                        <a:rPr lang="x-none" sz="750" b="0" i="0" kern="1200">
                          <a:solidFill>
                            <a:schemeClr val="bg1"/>
                          </a:solidFill>
                          <a:effectLst/>
                          <a:latin typeface="+mn-lt"/>
                          <a:ea typeface="+mn-ea"/>
                          <a:cs typeface="+mn-cs"/>
                        </a:rPr>
                        <a:t>38: escuela pública separada</a:t>
                      </a:r>
                    </a:p>
                    <a:p>
                      <a:pPr>
                        <a:lnSpc>
                          <a:spcPct val="95000"/>
                        </a:lnSpc>
                      </a:pPr>
                      <a:r>
                        <a:rPr lang="x-none" sz="750" b="0" i="0" kern="1200">
                          <a:solidFill>
                            <a:schemeClr val="bg1"/>
                          </a:solidFill>
                          <a:effectLst/>
                          <a:latin typeface="+mn-lt"/>
                          <a:ea typeface="+mn-ea"/>
                          <a:cs typeface="+mn-cs"/>
                        </a:rPr>
                        <a:t>42: escuela privada separada</a:t>
                      </a:r>
                    </a:p>
                    <a:p>
                      <a:pPr>
                        <a:lnSpc>
                          <a:spcPct val="95000"/>
                        </a:lnSpc>
                      </a:pPr>
                      <a:r>
                        <a:rPr lang="x-none" sz="750" b="0" i="0" kern="1200">
                          <a:solidFill>
                            <a:schemeClr val="bg1"/>
                          </a:solidFill>
                          <a:effectLst/>
                          <a:latin typeface="+mn-lt"/>
                          <a:ea typeface="+mn-ea"/>
                          <a:cs typeface="+mn-cs"/>
                        </a:rPr>
                        <a:t>44: centro residencial</a:t>
                      </a:r>
                    </a:p>
                    <a:p>
                      <a:pPr>
                        <a:lnSpc>
                          <a:spcPct val="95000"/>
                        </a:lnSpc>
                      </a:pPr>
                      <a:r>
                        <a:rPr lang="x-none" sz="750" b="0" i="0" kern="1200">
                          <a:solidFill>
                            <a:schemeClr val="bg1"/>
                          </a:solidFill>
                          <a:effectLst/>
                          <a:latin typeface="+mn-lt"/>
                          <a:ea typeface="+mn-ea"/>
                          <a:cs typeface="+mn-cs"/>
                        </a:rPr>
                        <a:t>45: centros institucionales residenciales públicos</a:t>
                      </a:r>
                    </a:p>
                    <a:p>
                      <a:pPr>
                        <a:lnSpc>
                          <a:spcPct val="95000"/>
                        </a:lnSpc>
                      </a:pPr>
                      <a:r>
                        <a:rPr lang="x-none" sz="750" b="0" i="0" kern="1200">
                          <a:solidFill>
                            <a:schemeClr val="bg1"/>
                          </a:solidFill>
                          <a:effectLst/>
                          <a:latin typeface="+mn-lt"/>
                          <a:ea typeface="+mn-ea"/>
                          <a:cs typeface="+mn-cs"/>
                        </a:rPr>
                        <a:t>46: servicios en el hogar</a:t>
                      </a:r>
                    </a:p>
                    <a:p>
                      <a:pPr>
                        <a:lnSpc>
                          <a:spcPct val="95000"/>
                        </a:lnSpc>
                      </a:pPr>
                      <a:r>
                        <a:rPr lang="x-none" sz="750" b="0" i="0" kern="1200">
                          <a:solidFill>
                            <a:schemeClr val="bg1"/>
                          </a:solidFill>
                          <a:effectLst/>
                          <a:latin typeface="+mn-lt"/>
                          <a:ea typeface="+mn-ea"/>
                          <a:cs typeface="+mn-cs"/>
                        </a:rPr>
                        <a:t>48: ubicación del proveedor de servicios (consultorios médicos privados, consultorios médicos en edificios escolares, centros hospitalarios)</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2439929878"/>
                  </a:ext>
                </a:extLst>
              </a:tr>
            </a:tbl>
          </a:graphicData>
        </a:graphic>
      </p:graphicFrame>
      <p:graphicFrame>
        <p:nvGraphicFramePr>
          <p:cNvPr id="21" name="Table 20">
            <a:extLst>
              <a:ext uri="{FF2B5EF4-FFF2-40B4-BE49-F238E27FC236}">
                <a16:creationId xmlns:a16="http://schemas.microsoft.com/office/drawing/2014/main" id="{C13B5AD9-35E1-41CE-8F47-108D24615C92}"/>
              </a:ext>
            </a:extLst>
          </p:cNvPr>
          <p:cNvGraphicFramePr>
            <a:graphicFrameLocks noGrp="1"/>
          </p:cNvGraphicFramePr>
          <p:nvPr/>
        </p:nvGraphicFramePr>
        <p:xfrm>
          <a:off x="6341847" y="1267642"/>
          <a:ext cx="5294123" cy="4495327"/>
        </p:xfrm>
        <a:graphic>
          <a:graphicData uri="http://schemas.openxmlformats.org/drawingml/2006/table">
            <a:tbl>
              <a:tblPr firstRow="1" bandRow="1">
                <a:tableStyleId>{5C22544A-7EE6-4342-B048-85BDC9FD1C3A}</a:tableStyleId>
              </a:tblPr>
              <a:tblGrid>
                <a:gridCol w="2295716">
                  <a:extLst>
                    <a:ext uri="{9D8B030D-6E8A-4147-A177-3AD203B41FA5}">
                      <a16:colId xmlns:a16="http://schemas.microsoft.com/office/drawing/2014/main" val="1316145275"/>
                    </a:ext>
                  </a:extLst>
                </a:gridCol>
                <a:gridCol w="2998407">
                  <a:extLst>
                    <a:ext uri="{9D8B030D-6E8A-4147-A177-3AD203B41FA5}">
                      <a16:colId xmlns:a16="http://schemas.microsoft.com/office/drawing/2014/main" val="1374044601"/>
                    </a:ext>
                  </a:extLst>
                </a:gridCol>
              </a:tblGrid>
              <a:tr h="274177">
                <a:tc>
                  <a:txBody>
                    <a:bodyPr/>
                    <a:lstStyle/>
                    <a:p>
                      <a:r>
                        <a:rPr lang="x-none" sz="1200">
                          <a:solidFill>
                            <a:schemeClr val="bg1"/>
                          </a:solidFill>
                        </a:rPr>
                        <a:t>Campos del diccionario de SIMS</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r>
                        <a:rPr lang="x-none" sz="1200">
                          <a:solidFill>
                            <a:schemeClr val="bg1"/>
                          </a:solidFill>
                        </a:rPr>
                        <a:t>Valores</a:t>
                      </a:r>
                    </a:p>
                  </a:txBody>
                  <a:tcPr marL="91392" marR="91392" marT="45696" marB="4569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3918763734"/>
                  </a:ext>
                </a:extLst>
              </a:tr>
              <a:tr h="1721791">
                <a:tc>
                  <a:txBody>
                    <a:bodyPr/>
                    <a:lstStyle/>
                    <a:p>
                      <a:pPr marL="0" marR="0" lvl="0" indent="0" algn="l" defTabSz="913486" rtl="0" eaLnBrk="1" fontAlgn="auto" latinLnBrk="0" hangingPunct="1">
                        <a:lnSpc>
                          <a:spcPct val="100000"/>
                        </a:lnSpc>
                        <a:spcBef>
                          <a:spcPts val="0"/>
                        </a:spcBef>
                        <a:spcAft>
                          <a:spcPts val="0"/>
                        </a:spcAft>
                        <a:buClrTx/>
                        <a:buSzTx/>
                        <a:buFontTx/>
                        <a:buNone/>
                        <a:tabLst/>
                        <a:defRPr/>
                      </a:pPr>
                      <a:r>
                        <a:rPr lang="x-none" sz="1000">
                          <a:solidFill>
                            <a:schemeClr val="bg1"/>
                          </a:solidFill>
                        </a:rPr>
                        <a:t>DOE 34: </a:t>
                      </a:r>
                      <a:r>
                        <a:rPr lang="en-US" sz="1000">
                          <a:solidFill>
                            <a:schemeClr val="bg1"/>
                          </a:solidFill>
                        </a:rPr>
                        <a:t>c</a:t>
                      </a:r>
                      <a:r>
                        <a:rPr lang="x-none" sz="1000">
                          <a:solidFill>
                            <a:schemeClr val="bg1"/>
                          </a:solidFill>
                        </a:rPr>
                        <a:t>olocación en educación especial, edades 6-21</a:t>
                      </a:r>
                    </a:p>
                    <a:p>
                      <a:endParaRPr lang="en-US" sz="1000">
                        <a:solidFill>
                          <a:schemeClr val="bg1"/>
                        </a:solidFill>
                      </a:endParaRP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750" b="0" i="0" kern="1200">
                          <a:solidFill>
                            <a:schemeClr val="bg1"/>
                          </a:solidFill>
                          <a:effectLst/>
                          <a:latin typeface="+mn-lt"/>
                          <a:ea typeface="+mn-ea"/>
                          <a:cs typeface="+mn-cs"/>
                        </a:rPr>
                        <a:t>00: estudiante que no recibe educación especial, de 6 a 21 años</a:t>
                      </a:r>
                    </a:p>
                    <a:p>
                      <a:r>
                        <a:rPr lang="x-none" sz="750" b="0" i="0" kern="1200">
                          <a:solidFill>
                            <a:schemeClr val="bg1"/>
                          </a:solidFill>
                          <a:effectLst/>
                          <a:latin typeface="+mn-lt"/>
                          <a:ea typeface="+mn-ea"/>
                          <a:cs typeface="+mn-cs"/>
                        </a:rPr>
                        <a:t>01: actualmente no es un estudiante de educación especial</a:t>
                      </a:r>
                      <a:br>
                        <a:rPr lang="en-US" sz="750" b="0" i="0" kern="1200">
                          <a:solidFill>
                            <a:schemeClr val="bg1"/>
                          </a:solidFill>
                          <a:effectLst/>
                          <a:latin typeface="+mn-lt"/>
                          <a:ea typeface="+mn-ea"/>
                          <a:cs typeface="+mn-cs"/>
                        </a:rPr>
                      </a:br>
                      <a:r>
                        <a:rPr lang="x-none" sz="750" b="0" i="0" kern="1200">
                          <a:solidFill>
                            <a:schemeClr val="bg1"/>
                          </a:solidFill>
                          <a:effectLst/>
                          <a:latin typeface="+mn-lt"/>
                          <a:ea typeface="+mn-ea"/>
                          <a:cs typeface="+mn-cs"/>
                        </a:rPr>
                        <a:t>de 6 a 21 años, pero anteriormente lo fue durante el año escolar actual</a:t>
                      </a:r>
                    </a:p>
                    <a:p>
                      <a:r>
                        <a:rPr lang="x-none" sz="750" b="0" i="0" kern="1200">
                          <a:solidFill>
                            <a:schemeClr val="bg1"/>
                          </a:solidFill>
                          <a:effectLst/>
                          <a:latin typeface="+mn-lt"/>
                          <a:ea typeface="+mn-ea"/>
                          <a:cs typeface="+mn-cs"/>
                        </a:rPr>
                        <a:t>10: Inclusión total: recibe servicios de educación especial fuera del aula de educación general menos del 21 % del tiempo</a:t>
                      </a:r>
                    </a:p>
                    <a:p>
                      <a:r>
                        <a:rPr lang="x-none" sz="750" b="0" i="0" kern="1200">
                          <a:solidFill>
                            <a:schemeClr val="bg1"/>
                          </a:solidFill>
                          <a:effectLst/>
                          <a:latin typeface="+mn-lt"/>
                          <a:ea typeface="+mn-ea"/>
                          <a:cs typeface="+mn-cs"/>
                        </a:rPr>
                        <a:t>20: </a:t>
                      </a:r>
                      <a:r>
                        <a:rPr lang="en-US" sz="750" b="0" i="0" kern="1200" err="1">
                          <a:solidFill>
                            <a:schemeClr val="bg1"/>
                          </a:solidFill>
                          <a:effectLst/>
                          <a:latin typeface="+mn-lt"/>
                          <a:ea typeface="+mn-ea"/>
                          <a:cs typeface="+mn-cs"/>
                        </a:rPr>
                        <a:t>i</a:t>
                      </a:r>
                      <a:r>
                        <a:rPr lang="x-none" sz="750" b="0" i="0" kern="1200">
                          <a:solidFill>
                            <a:schemeClr val="bg1"/>
                          </a:solidFill>
                          <a:effectLst/>
                          <a:latin typeface="+mn-lt"/>
                          <a:ea typeface="+mn-ea"/>
                          <a:cs typeface="+mn-cs"/>
                        </a:rPr>
                        <a:t>nclusión parcial: recibe servicios de educación especial fuera del aula de educación general del 21 % al 60 % del tiempo</a:t>
                      </a:r>
                    </a:p>
                    <a:p>
                      <a:r>
                        <a:rPr lang="x-none" sz="750" b="0" i="0" kern="1200">
                          <a:solidFill>
                            <a:schemeClr val="bg1"/>
                          </a:solidFill>
                          <a:effectLst/>
                          <a:latin typeface="+mn-lt"/>
                          <a:ea typeface="+mn-ea"/>
                          <a:cs typeface="+mn-cs"/>
                        </a:rPr>
                        <a:t>40: </a:t>
                      </a:r>
                      <a:r>
                        <a:rPr lang="en-US" sz="750" b="0" i="0" kern="1200">
                          <a:solidFill>
                            <a:schemeClr val="bg1"/>
                          </a:solidFill>
                          <a:effectLst/>
                          <a:latin typeface="+mn-lt"/>
                          <a:ea typeface="+mn-ea"/>
                          <a:cs typeface="+mn-cs"/>
                        </a:rPr>
                        <a:t>a</a:t>
                      </a:r>
                      <a:r>
                        <a:rPr lang="x-none" sz="750" b="0" i="0" kern="1200">
                          <a:solidFill>
                            <a:schemeClr val="bg1"/>
                          </a:solidFill>
                          <a:effectLst/>
                          <a:latin typeface="+mn-lt"/>
                          <a:ea typeface="+mn-ea"/>
                          <a:cs typeface="+mn-cs"/>
                        </a:rPr>
                        <a:t>ula ampliamente separada: recibe servicios de educación especial fuera del aula de educación general más del 60 % del tiempo</a:t>
                      </a:r>
                    </a:p>
                    <a:p>
                      <a:r>
                        <a:rPr lang="x-none" sz="750" b="0" i="0" kern="1200">
                          <a:solidFill>
                            <a:schemeClr val="bg1"/>
                          </a:solidFill>
                          <a:effectLst/>
                          <a:latin typeface="+mn-lt"/>
                          <a:ea typeface="+mn-ea"/>
                          <a:cs typeface="+mn-cs"/>
                        </a:rPr>
                        <a:t>41: escuela diurna pública separada</a:t>
                      </a:r>
                    </a:p>
                    <a:p>
                      <a:r>
                        <a:rPr lang="x-none" sz="750" b="0" i="0" kern="1200">
                          <a:solidFill>
                            <a:schemeClr val="bg1"/>
                          </a:solidFill>
                          <a:effectLst/>
                          <a:latin typeface="+mn-lt"/>
                          <a:ea typeface="+mn-ea"/>
                          <a:cs typeface="+mn-cs"/>
                        </a:rPr>
                        <a:t>50: escuela diurna privada separada</a:t>
                      </a:r>
                    </a:p>
                    <a:p>
                      <a:r>
                        <a:rPr lang="x-none" sz="750" b="0" i="0" kern="1200">
                          <a:solidFill>
                            <a:schemeClr val="bg1"/>
                          </a:solidFill>
                          <a:effectLst/>
                          <a:latin typeface="+mn-lt"/>
                          <a:ea typeface="+mn-ea"/>
                          <a:cs typeface="+mn-cs"/>
                        </a:rPr>
                        <a:t>60: escuela residencial</a:t>
                      </a:r>
                    </a:p>
                    <a:p>
                      <a:r>
                        <a:rPr lang="x-none" sz="750" b="0" i="0" kern="1200">
                          <a:solidFill>
                            <a:schemeClr val="bg1"/>
                          </a:solidFill>
                          <a:effectLst/>
                          <a:latin typeface="+mn-lt"/>
                          <a:ea typeface="+mn-ea"/>
                          <a:cs typeface="+mn-cs"/>
                        </a:rPr>
                        <a:t>70: confinado en casa/hospital</a:t>
                      </a:r>
                    </a:p>
                    <a:p>
                      <a:r>
                        <a:rPr lang="x-none" sz="750" b="0" i="0" kern="1200">
                          <a:solidFill>
                            <a:schemeClr val="bg1"/>
                          </a:solidFill>
                          <a:effectLst/>
                          <a:latin typeface="+mn-lt"/>
                          <a:ea typeface="+mn-ea"/>
                          <a:cs typeface="+mn-cs"/>
                        </a:rPr>
                        <a:t>90: centros institucionales residenciales públicos (escuelas 0370XXXX)</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2126153174"/>
                  </a:ext>
                </a:extLst>
              </a:tr>
              <a:tr h="1688123">
                <a:tc>
                  <a:txBody>
                    <a:bodyPr/>
                    <a:lstStyle/>
                    <a:p>
                      <a:r>
                        <a:rPr lang="x-none" sz="1000">
                          <a:solidFill>
                            <a:schemeClr val="bg1"/>
                          </a:solidFill>
                        </a:rPr>
                        <a:t>DOE 36: </a:t>
                      </a:r>
                      <a:r>
                        <a:rPr lang="en-US" sz="1000">
                          <a:solidFill>
                            <a:schemeClr val="bg1"/>
                          </a:solidFill>
                        </a:rPr>
                        <a:t>n</a:t>
                      </a:r>
                      <a:r>
                        <a:rPr lang="x-none" sz="1000">
                          <a:solidFill>
                            <a:schemeClr val="bg1"/>
                          </a:solidFill>
                        </a:rPr>
                        <a:t>aturaleza de la discapacidad primaria</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800" b="0" i="0" kern="1200">
                          <a:solidFill>
                            <a:schemeClr val="bg1"/>
                          </a:solidFill>
                          <a:effectLst/>
                          <a:latin typeface="+mn-lt"/>
                          <a:ea typeface="+mn-ea"/>
                          <a:cs typeface="+mn-cs"/>
                        </a:rPr>
                        <a:t>01: intelectual</a:t>
                      </a:r>
                    </a:p>
                    <a:p>
                      <a:r>
                        <a:rPr lang="x-none" sz="800" b="0" i="0" kern="1200">
                          <a:solidFill>
                            <a:schemeClr val="bg1"/>
                          </a:solidFill>
                          <a:effectLst/>
                          <a:latin typeface="+mn-lt"/>
                          <a:ea typeface="+mn-ea"/>
                          <a:cs typeface="+mn-cs"/>
                        </a:rPr>
                        <a:t>02: sensorial/dificultades auditivas o sordera</a:t>
                      </a:r>
                    </a:p>
                    <a:p>
                      <a:r>
                        <a:rPr lang="x-none" sz="800" b="0" i="0" kern="1200">
                          <a:solidFill>
                            <a:schemeClr val="bg1"/>
                          </a:solidFill>
                          <a:effectLst/>
                          <a:latin typeface="+mn-lt"/>
                          <a:ea typeface="+mn-ea"/>
                          <a:cs typeface="+mn-cs"/>
                        </a:rPr>
                        <a:t>03: comunicación</a:t>
                      </a:r>
                    </a:p>
                    <a:p>
                      <a:r>
                        <a:rPr lang="x-none" sz="800" b="0" i="0" kern="1200">
                          <a:solidFill>
                            <a:schemeClr val="bg1"/>
                          </a:solidFill>
                          <a:effectLst/>
                          <a:latin typeface="+mn-lt"/>
                          <a:ea typeface="+mn-ea"/>
                          <a:cs typeface="+mn-cs"/>
                        </a:rPr>
                        <a:t>04: deterioro sensorial/de la vista o ceguera</a:t>
                      </a:r>
                    </a:p>
                    <a:p>
                      <a:r>
                        <a:rPr lang="x-none" sz="800" b="0" i="0" kern="1200">
                          <a:solidFill>
                            <a:schemeClr val="bg1"/>
                          </a:solidFill>
                          <a:effectLst/>
                          <a:latin typeface="+mn-lt"/>
                          <a:ea typeface="+mn-ea"/>
                          <a:cs typeface="+mn-cs"/>
                        </a:rPr>
                        <a:t>05: emocional</a:t>
                      </a:r>
                    </a:p>
                    <a:p>
                      <a:r>
                        <a:rPr lang="x-none" sz="800" b="0" i="0" kern="1200">
                          <a:solidFill>
                            <a:schemeClr val="bg1"/>
                          </a:solidFill>
                          <a:effectLst/>
                          <a:latin typeface="+mn-lt"/>
                          <a:ea typeface="+mn-ea"/>
                          <a:cs typeface="+mn-cs"/>
                        </a:rPr>
                        <a:t>06: física</a:t>
                      </a:r>
                    </a:p>
                    <a:p>
                      <a:r>
                        <a:rPr lang="x-none" sz="800" b="0" i="0" kern="1200">
                          <a:solidFill>
                            <a:schemeClr val="bg1"/>
                          </a:solidFill>
                          <a:effectLst/>
                          <a:latin typeface="+mn-lt"/>
                          <a:ea typeface="+mn-ea"/>
                          <a:cs typeface="+mn-cs"/>
                        </a:rPr>
                        <a:t>07: de la salud</a:t>
                      </a:r>
                    </a:p>
                    <a:p>
                      <a:r>
                        <a:rPr lang="x-none" sz="800" b="0" i="0" kern="1200">
                          <a:solidFill>
                            <a:schemeClr val="bg1"/>
                          </a:solidFill>
                          <a:effectLst/>
                          <a:latin typeface="+mn-lt"/>
                          <a:ea typeface="+mn-ea"/>
                          <a:cs typeface="+mn-cs"/>
                        </a:rPr>
                        <a:t>08: problemas de aprendizaje específicos</a:t>
                      </a:r>
                    </a:p>
                    <a:p>
                      <a:r>
                        <a:rPr lang="x-none" sz="800" b="0" i="0" kern="1200">
                          <a:solidFill>
                            <a:schemeClr val="bg1"/>
                          </a:solidFill>
                          <a:effectLst/>
                          <a:latin typeface="+mn-lt"/>
                          <a:ea typeface="+mn-ea"/>
                          <a:cs typeface="+mn-cs"/>
                        </a:rPr>
                        <a:t>09: sensorial/sordera/ceguera</a:t>
                      </a:r>
                    </a:p>
                    <a:p>
                      <a:r>
                        <a:rPr lang="x-none" sz="800" b="0" i="0" kern="1200">
                          <a:solidFill>
                            <a:schemeClr val="bg1"/>
                          </a:solidFill>
                          <a:effectLst/>
                          <a:latin typeface="+mn-lt"/>
                          <a:ea typeface="+mn-ea"/>
                          <a:cs typeface="+mn-cs"/>
                        </a:rPr>
                        <a:t>10: discapacidades m</a:t>
                      </a:r>
                      <a:r>
                        <a:rPr lang="en-US" sz="800" b="0" i="0" kern="1200" err="1">
                          <a:solidFill>
                            <a:schemeClr val="bg1"/>
                          </a:solidFill>
                          <a:effectLst/>
                          <a:latin typeface="+mn-lt"/>
                          <a:ea typeface="+mn-ea"/>
                          <a:cs typeface="+mn-cs"/>
                        </a:rPr>
                        <a:t>últiples</a:t>
                      </a:r>
                      <a:endParaRPr lang="x-none" sz="800" b="0" i="0" kern="1200">
                        <a:solidFill>
                          <a:schemeClr val="bg1"/>
                        </a:solidFill>
                        <a:effectLst/>
                        <a:latin typeface="+mn-lt"/>
                        <a:ea typeface="+mn-ea"/>
                        <a:cs typeface="+mn-cs"/>
                      </a:endParaRPr>
                    </a:p>
                    <a:p>
                      <a:r>
                        <a:rPr lang="x-none" sz="800" b="0" i="0" kern="1200">
                          <a:solidFill>
                            <a:schemeClr val="bg1"/>
                          </a:solidFill>
                          <a:effectLst/>
                          <a:latin typeface="+mn-lt"/>
                          <a:ea typeface="+mn-ea"/>
                          <a:cs typeface="+mn-cs"/>
                        </a:rPr>
                        <a:t>11: autism</a:t>
                      </a:r>
                      <a:r>
                        <a:rPr lang="en-US" sz="800" b="0" i="0" kern="1200">
                          <a:solidFill>
                            <a:schemeClr val="bg1"/>
                          </a:solidFill>
                          <a:effectLst/>
                          <a:latin typeface="+mn-lt"/>
                          <a:ea typeface="+mn-ea"/>
                          <a:cs typeface="+mn-cs"/>
                        </a:rPr>
                        <a:t>o</a:t>
                      </a:r>
                      <a:endParaRPr lang="x-none" sz="800" b="0" i="0" kern="1200">
                        <a:solidFill>
                          <a:schemeClr val="bg1"/>
                        </a:solidFill>
                        <a:effectLst/>
                        <a:latin typeface="+mn-lt"/>
                        <a:ea typeface="+mn-ea"/>
                        <a:cs typeface="+mn-cs"/>
                      </a:endParaRPr>
                    </a:p>
                    <a:p>
                      <a:r>
                        <a:rPr lang="x-none" sz="800" b="0" i="0" kern="1200">
                          <a:solidFill>
                            <a:schemeClr val="bg1"/>
                          </a:solidFill>
                          <a:effectLst/>
                          <a:latin typeface="+mn-lt"/>
                          <a:ea typeface="+mn-ea"/>
                          <a:cs typeface="+mn-cs"/>
                        </a:rPr>
                        <a:t>12: neurológica</a:t>
                      </a:r>
                    </a:p>
                    <a:p>
                      <a:r>
                        <a:rPr lang="x-none" sz="800" b="0" i="0" kern="1200">
                          <a:solidFill>
                            <a:schemeClr val="bg1"/>
                          </a:solidFill>
                          <a:effectLst/>
                          <a:latin typeface="+mn-lt"/>
                          <a:ea typeface="+mn-ea"/>
                          <a:cs typeface="+mn-cs"/>
                        </a:rPr>
                        <a:t>13: retraso en el desarrollo (solo de 3 a 9 años)</a:t>
                      </a:r>
                    </a:p>
                    <a:p>
                      <a:r>
                        <a:rPr lang="x-none" sz="800" b="0" i="0" kern="1200">
                          <a:solidFill>
                            <a:schemeClr val="bg1"/>
                          </a:solidFill>
                          <a:effectLst/>
                          <a:latin typeface="+mn-lt"/>
                          <a:ea typeface="+mn-ea"/>
                          <a:cs typeface="+mn-cs"/>
                        </a:rPr>
                        <a:t>500: no se aplica al estudiante</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2439929878"/>
                  </a:ext>
                </a:extLst>
              </a:tr>
              <a:tr h="671780">
                <a:tc>
                  <a:txBody>
                    <a:bodyPr/>
                    <a:lstStyle/>
                    <a:p>
                      <a:r>
                        <a:rPr lang="x-none" sz="1000">
                          <a:solidFill>
                            <a:schemeClr val="bg1"/>
                          </a:solidFill>
                        </a:rPr>
                        <a:t>DOE 38: </a:t>
                      </a:r>
                      <a:r>
                        <a:rPr lang="en-US" sz="1000">
                          <a:solidFill>
                            <a:schemeClr val="bg1"/>
                          </a:solidFill>
                        </a:rPr>
                        <a:t>n</a:t>
                      </a:r>
                      <a:r>
                        <a:rPr lang="x-none" sz="1000">
                          <a:solidFill>
                            <a:schemeClr val="bg1"/>
                          </a:solidFill>
                        </a:rPr>
                        <a:t>ivel de necesidad</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800" b="0" i="0" kern="1200">
                          <a:solidFill>
                            <a:schemeClr val="bg1"/>
                          </a:solidFill>
                          <a:effectLst/>
                          <a:latin typeface="+mn-lt"/>
                          <a:ea typeface="+mn-ea"/>
                          <a:cs typeface="+mn-cs"/>
                        </a:rPr>
                        <a:t>01: bajo, menos de 2 horas de servicios por semana</a:t>
                      </a:r>
                    </a:p>
                    <a:p>
                      <a:r>
                        <a:rPr lang="x-none" sz="800" b="0" i="0" kern="1200">
                          <a:solidFill>
                            <a:schemeClr val="bg1"/>
                          </a:solidFill>
                          <a:effectLst/>
                          <a:latin typeface="+mn-lt"/>
                          <a:ea typeface="+mn-ea"/>
                          <a:cs typeface="+mn-cs"/>
                        </a:rPr>
                        <a:t>02: bajo, 2 horas o más de servicios por semana</a:t>
                      </a:r>
                    </a:p>
                    <a:p>
                      <a:r>
                        <a:rPr lang="x-none" sz="800" b="0" i="0" kern="1200">
                          <a:solidFill>
                            <a:schemeClr val="bg1"/>
                          </a:solidFill>
                          <a:effectLst/>
                          <a:latin typeface="+mn-lt"/>
                          <a:ea typeface="+mn-ea"/>
                          <a:cs typeface="+mn-cs"/>
                        </a:rPr>
                        <a:t>03: moderado</a:t>
                      </a:r>
                    </a:p>
                    <a:p>
                      <a:r>
                        <a:rPr lang="x-none" sz="800" b="0" i="0" kern="1200">
                          <a:solidFill>
                            <a:schemeClr val="bg1"/>
                          </a:solidFill>
                          <a:effectLst/>
                          <a:latin typeface="+mn-lt"/>
                          <a:ea typeface="+mn-ea"/>
                          <a:cs typeface="+mn-cs"/>
                        </a:rPr>
                        <a:t>04: alto</a:t>
                      </a:r>
                    </a:p>
                    <a:p>
                      <a:r>
                        <a:rPr lang="x-none" sz="800" b="0" i="0" kern="1200">
                          <a:solidFill>
                            <a:schemeClr val="bg1"/>
                          </a:solidFill>
                          <a:effectLst/>
                          <a:latin typeface="+mn-lt"/>
                          <a:ea typeface="+mn-ea"/>
                          <a:cs typeface="+mn-cs"/>
                        </a:rPr>
                        <a:t>500: no se aplica al estudiante</a:t>
                      </a:r>
                    </a:p>
                  </a:txBody>
                  <a:tcPr marL="91392" marR="91392" marT="45696" marB="4569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2358354796"/>
                  </a:ext>
                </a:extLst>
              </a:tr>
            </a:tbl>
          </a:graphicData>
        </a:graphic>
      </p:graphicFrame>
      <p:sp>
        <p:nvSpPr>
          <p:cNvPr id="16" name="source_63804743468530966221" descr="Fuente">
            <a:extLst>
              <a:ext uri="{FF2B5EF4-FFF2-40B4-BE49-F238E27FC236}">
                <a16:creationId xmlns:a16="http://schemas.microsoft.com/office/drawing/2014/main" id="{478D7357-0B16-444D-95DC-DFC093B111EE}"/>
              </a:ext>
            </a:extLst>
          </p:cNvPr>
          <p:cNvSpPr txBox="1"/>
          <p:nvPr/>
        </p:nvSpPr>
        <p:spPr>
          <a:xfrm>
            <a:off x="584215" y="6582039"/>
            <a:ext cx="3117496" cy="209179"/>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x-none" sz="800" dirty="0">
                <a:solidFill>
                  <a:srgbClr val="2E2E38"/>
                </a:solidFill>
                <a:latin typeface="EYInterstate Light"/>
                <a:cs typeface="Arial" panose="020B0604020202020204" pitchFamily="34" charset="0"/>
              </a:rPr>
              <a:t>Fuente: </a:t>
            </a:r>
            <a:r>
              <a:rPr lang="en-US" sz="800" dirty="0">
                <a:solidFill>
                  <a:srgbClr val="2E2E38"/>
                </a:solidFill>
                <a:latin typeface="EYInterstate Light"/>
                <a:cs typeface="Arial" panose="020B0604020202020204" pitchFamily="34" charset="0"/>
              </a:rPr>
              <a:t>f</a:t>
            </a:r>
            <a:r>
              <a:rPr lang="x-none" sz="800" dirty="0">
                <a:solidFill>
                  <a:srgbClr val="2E2E38"/>
                </a:solidFill>
                <a:latin typeface="EYInterstate Light"/>
                <a:cs typeface="Arial" panose="020B0604020202020204" pitchFamily="34" charset="0"/>
              </a:rPr>
              <a:t>ragmento de EdPlan del año escolar 2021-2022,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30 de junio; Aspen; diccionarios de datos de BPS</a:t>
            </a:r>
          </a:p>
        </p:txBody>
      </p:sp>
      <p:sp>
        <p:nvSpPr>
          <p:cNvPr id="14" name="TextBox 13">
            <a:extLst>
              <a:ext uri="{FF2B5EF4-FFF2-40B4-BE49-F238E27FC236}">
                <a16:creationId xmlns:a16="http://schemas.microsoft.com/office/drawing/2014/main" id="{B62A6ED5-FE55-4757-9CF2-FCC2C7448B82}"/>
              </a:ext>
            </a:extLst>
          </p:cNvPr>
          <p:cNvSpPr txBox="1"/>
          <p:nvPr/>
        </p:nvSpPr>
        <p:spPr>
          <a:xfrm>
            <a:off x="3799591"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2" name="Date Placeholder 1">
            <a:extLst>
              <a:ext uri="{FF2B5EF4-FFF2-40B4-BE49-F238E27FC236}">
                <a16:creationId xmlns:a16="http://schemas.microsoft.com/office/drawing/2014/main" id="{70C7CE53-462D-4D7D-ACE5-AF111509A3E8}"/>
              </a:ext>
            </a:extLst>
          </p:cNvPr>
          <p:cNvSpPr>
            <a:spLocks noGrp="1"/>
          </p:cNvSpPr>
          <p:nvPr>
            <p:ph type="dt" sz="half" idx="10"/>
          </p:nvPr>
        </p:nvSpPr>
        <p:spPr/>
        <p:txBody>
          <a:bodyPr/>
          <a:lstStyle/>
          <a:p>
            <a:pPr>
              <a:defRPr/>
            </a:pPr>
            <a:r>
              <a:rPr lang="x-none">
                <a:solidFill>
                  <a:srgbClr val="2E2E38"/>
                </a:solidFill>
              </a:rPr>
              <a:t>Febrero de 2023</a:t>
            </a:r>
            <a:endParaRPr lang="en-IN">
              <a:solidFill>
                <a:srgbClr val="2E2E38"/>
              </a:solidFill>
            </a:endParaRPr>
          </a:p>
        </p:txBody>
      </p:sp>
      <p:sp>
        <p:nvSpPr>
          <p:cNvPr id="6" name="Slide Number Placeholder 5">
            <a:extLst>
              <a:ext uri="{FF2B5EF4-FFF2-40B4-BE49-F238E27FC236}">
                <a16:creationId xmlns:a16="http://schemas.microsoft.com/office/drawing/2014/main" id="{921802BD-C14C-45E5-8FF0-3925B63353F7}"/>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66</a:t>
            </a:fld>
            <a:endParaRPr lang="en-GB">
              <a:solidFill>
                <a:srgbClr val="2E2E38"/>
              </a:solidFill>
            </a:endParaRPr>
          </a:p>
        </p:txBody>
      </p:sp>
    </p:spTree>
    <p:extLst>
      <p:ext uri="{BB962C8B-B14F-4D97-AF65-F5344CB8AC3E}">
        <p14:creationId xmlns:p14="http://schemas.microsoft.com/office/powerpoint/2010/main" val="51509507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D3AE21-0D9A-4428-8A24-64C5EC8E7AF4}"/>
              </a:ext>
            </a:extLst>
          </p:cNvPr>
          <p:cNvSpPr>
            <a:spLocks noGrp="1"/>
          </p:cNvSpPr>
          <p:nvPr>
            <p:ph type="title"/>
          </p:nvPr>
        </p:nvSpPr>
        <p:spPr>
          <a:xfrm>
            <a:off x="615633" y="295832"/>
            <a:ext cx="10967088" cy="590572"/>
          </a:xfrm>
        </p:spPr>
        <p:txBody>
          <a:bodyPr vert="horz"/>
          <a:lstStyle/>
          <a:p>
            <a:r>
              <a:rPr lang="x-none"/>
              <a:t>Apéndice</a:t>
            </a:r>
            <a:br>
              <a:rPr/>
            </a:br>
            <a:r>
              <a:rPr lang="x-none" sz="1599"/>
              <a:t>El análisis de datos de Educación especial se llevó a cabo con la siguiente población</a:t>
            </a:r>
            <a:br>
              <a:rPr/>
            </a:br>
            <a:endParaRPr lang="en-GB"/>
          </a:p>
        </p:txBody>
      </p:sp>
      <p:sp>
        <p:nvSpPr>
          <p:cNvPr id="15" name="Rectangle 14">
            <a:extLst>
              <a:ext uri="{FF2B5EF4-FFF2-40B4-BE49-F238E27FC236}">
                <a16:creationId xmlns:a16="http://schemas.microsoft.com/office/drawing/2014/main" id="{995D0245-D743-4BF6-8585-603179E51DC6}"/>
              </a:ext>
            </a:extLst>
          </p:cNvPr>
          <p:cNvSpPr/>
          <p:nvPr/>
        </p:nvSpPr>
        <p:spPr>
          <a:xfrm>
            <a:off x="8950428" y="80156"/>
            <a:ext cx="2613184" cy="373700"/>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defRPr/>
            </a:pPr>
            <a:r>
              <a:rPr lang="x-none" sz="1199" b="1">
                <a:solidFill>
                  <a:srgbClr val="FFFFFF"/>
                </a:solidFill>
                <a:latin typeface="EYInterstate Light"/>
              </a:rPr>
              <a:t>1. Participación en programas para estudiantes</a:t>
            </a:r>
          </a:p>
        </p:txBody>
      </p:sp>
      <p:sp>
        <p:nvSpPr>
          <p:cNvPr id="34" name="Text box_6380524123959099444">
            <a:extLst>
              <a:ext uri="{FF2B5EF4-FFF2-40B4-BE49-F238E27FC236}">
                <a16:creationId xmlns:a16="http://schemas.microsoft.com/office/drawing/2014/main" id="{9F3B0FF0-9C1F-4E8F-A03D-B7A76CC01AE3}"/>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35" name="Text box_6380524123959099444">
            <a:extLst>
              <a:ext uri="{FF2B5EF4-FFF2-40B4-BE49-F238E27FC236}">
                <a16:creationId xmlns:a16="http://schemas.microsoft.com/office/drawing/2014/main" id="{DA783524-CCAA-424A-A83B-2A5FF65595E9}"/>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
        <p:nvSpPr>
          <p:cNvPr id="20" name="Arrow: Left-Right 19">
            <a:extLst>
              <a:ext uri="{FF2B5EF4-FFF2-40B4-BE49-F238E27FC236}">
                <a16:creationId xmlns:a16="http://schemas.microsoft.com/office/drawing/2014/main" id="{BBBF8101-EE5A-4DD8-9236-1545B5BEDDCB}"/>
              </a:ext>
            </a:extLst>
          </p:cNvPr>
          <p:cNvSpPr/>
          <p:nvPr/>
        </p:nvSpPr>
        <p:spPr>
          <a:xfrm>
            <a:off x="1587948" y="1226216"/>
            <a:ext cx="3475310"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defRPr/>
            </a:pPr>
            <a:r>
              <a:rPr lang="x-none" sz="1199" b="1">
                <a:solidFill>
                  <a:srgbClr val="2E2E38"/>
                </a:solidFill>
                <a:latin typeface="EYInterstate Light"/>
              </a:rPr>
              <a:t>Identificación de la población</a:t>
            </a:r>
            <a:endParaRPr lang="en-US" sz="1199">
              <a:solidFill>
                <a:srgbClr val="2E2E38"/>
              </a:solidFill>
              <a:latin typeface="EYInterstate Light"/>
            </a:endParaRPr>
          </a:p>
        </p:txBody>
      </p:sp>
      <p:cxnSp>
        <p:nvCxnSpPr>
          <p:cNvPr id="24" name="Straight Connector 23">
            <a:extLst>
              <a:ext uri="{FF2B5EF4-FFF2-40B4-BE49-F238E27FC236}">
                <a16:creationId xmlns:a16="http://schemas.microsoft.com/office/drawing/2014/main" id="{3EEE54CA-BD1E-453F-A5BA-EAF4F0BDE6F5}"/>
              </a:ext>
              <a:ext uri="{C183D7F6-B498-43B3-948B-1728B52AA6E4}">
                <adec:decorative xmlns:adec="http://schemas.microsoft.com/office/drawing/2017/decorative" val="1"/>
              </a:ext>
            </a:extLst>
          </p:cNvPr>
          <p:cNvCxnSpPr>
            <a:stCxn id="20" idx="4"/>
            <a:endCxn id="20" idx="6"/>
          </p:cNvCxnSpPr>
          <p:nvPr/>
        </p:nvCxnSpPr>
        <p:spPr>
          <a:xfrm>
            <a:off x="1587948" y="1483449"/>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9D4DAFAE-8DE7-4FF3-A668-3D5A21259AC6}"/>
              </a:ext>
            </a:extLst>
          </p:cNvPr>
          <p:cNvSpPr txBox="1">
            <a:spLocks/>
          </p:cNvSpPr>
          <p:nvPr/>
        </p:nvSpPr>
        <p:spPr>
          <a:xfrm>
            <a:off x="624958" y="1598538"/>
            <a:ext cx="5401291" cy="4045155"/>
          </a:xfrm>
          <a:prstGeom prst="rect">
            <a:avLst/>
          </a:prstGeom>
        </p:spPr>
        <p:txBody>
          <a:bodyPr anchor="ct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393" indent="-26339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Los datos de EdPlan corresponden a la fecha de certificación del </a:t>
            </a:r>
            <a:br>
              <a:rPr lang="en-US" sz="1199">
                <a:solidFill>
                  <a:srgbClr val="2E2E38"/>
                </a:solidFill>
                <a:latin typeface="EYInterstate Light" panose="02000506000000020004" pitchFamily="2" charset="0"/>
                <a:cs typeface="+mn-cs"/>
              </a:rPr>
            </a:br>
            <a:r>
              <a:rPr lang="x-none" sz="1199">
                <a:solidFill>
                  <a:srgbClr val="2E2E38"/>
                </a:solidFill>
                <a:latin typeface="EYInterstate Light" panose="02000506000000020004" pitchFamily="2" charset="0"/>
                <a:cs typeface="+mn-cs"/>
              </a:rPr>
              <a:t>30 de junio que BPS presentó al DESE.</a:t>
            </a:r>
          </a:p>
          <a:p>
            <a:pPr marL="263393" indent="-26339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La población provista por BPS consta de 14 301 estudiantes, de los cuales 11 778 tienen su plan reciente en EdPlan como IEP o IEP parcialmente aceptado.</a:t>
            </a:r>
          </a:p>
          <a:p>
            <a:pPr marL="273865"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La población incluyó: </a:t>
            </a: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1549 alumnos con planes 504, que están fuera de alcance</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a:p>
            <a:pPr marL="548366" lvl="1" indent="-274183" defTabSz="913933">
              <a:spcBef>
                <a:spcPts val="600"/>
              </a:spcBef>
              <a:spcAft>
                <a:spcPts val="1799"/>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974 estudiantes con espacios en blanco para un "plan reciente"</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a:p>
            <a:pPr marL="263393" indent="-26339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La evaluación de EY se centró en seis campos:</a:t>
            </a: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DOE 32 y DOE 34: </a:t>
            </a:r>
            <a:r>
              <a:rPr lang="en-US" sz="1199">
                <a:solidFill>
                  <a:srgbClr val="2E2E38"/>
                </a:solidFill>
                <a:latin typeface="EYInterstate Light" panose="02000506000000020004" pitchFamily="2" charset="0"/>
                <a:cs typeface="+mn-cs"/>
              </a:rPr>
              <a:t>a</a:t>
            </a:r>
            <a:r>
              <a:rPr lang="x-none" sz="1199">
                <a:solidFill>
                  <a:srgbClr val="2E2E38"/>
                </a:solidFill>
                <a:latin typeface="EYInterstate Light" panose="02000506000000020004" pitchFamily="2" charset="0"/>
                <a:cs typeface="+mn-cs"/>
              </a:rPr>
              <a:t>mbos se centran en el entorno educativo/ubicación del estudiante, con DOE 32 para estudiantes menores de 6 años y DOE 34 de 6 a 21 años. </a:t>
            </a: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DOE 36: </a:t>
            </a:r>
            <a:r>
              <a:rPr lang="en-US" sz="1199">
                <a:solidFill>
                  <a:srgbClr val="2E2E38"/>
                </a:solidFill>
                <a:latin typeface="EYInterstate Light" panose="02000506000000020004" pitchFamily="2" charset="0"/>
                <a:cs typeface="+mn-cs"/>
              </a:rPr>
              <a:t>n</a:t>
            </a:r>
            <a:r>
              <a:rPr lang="x-none" sz="1199">
                <a:solidFill>
                  <a:srgbClr val="2E2E38"/>
                </a:solidFill>
                <a:latin typeface="EYInterstate Light" panose="02000506000000020004" pitchFamily="2" charset="0"/>
                <a:cs typeface="+mn-cs"/>
              </a:rPr>
              <a:t>aturaleza de la discapacidad primaria</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DOE 38: </a:t>
            </a:r>
            <a:r>
              <a:rPr lang="en-US" sz="1199">
                <a:solidFill>
                  <a:srgbClr val="2E2E38"/>
                </a:solidFill>
                <a:latin typeface="EYInterstate Light" panose="02000506000000020004" pitchFamily="2" charset="0"/>
                <a:cs typeface="+mn-cs"/>
              </a:rPr>
              <a:t>n</a:t>
            </a:r>
            <a:r>
              <a:rPr lang="x-none" sz="1199">
                <a:solidFill>
                  <a:srgbClr val="2E2E38"/>
                </a:solidFill>
                <a:latin typeface="EYInterstate Light" panose="02000506000000020004" pitchFamily="2" charset="0"/>
                <a:cs typeface="+mn-cs"/>
              </a:rPr>
              <a:t>ivel de necesidad</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DOE 39: </a:t>
            </a:r>
            <a:r>
              <a:rPr lang="en-US" sz="1199">
                <a:solidFill>
                  <a:srgbClr val="2E2E38"/>
                </a:solidFill>
                <a:latin typeface="EYInterstate Light" panose="02000506000000020004" pitchFamily="2" charset="0"/>
                <a:cs typeface="+mn-cs"/>
              </a:rPr>
              <a:t>e</a:t>
            </a:r>
            <a:r>
              <a:rPr lang="x-none" sz="1199">
                <a:solidFill>
                  <a:srgbClr val="2E2E38"/>
                </a:solidFill>
                <a:latin typeface="EYInterstate Light" panose="02000506000000020004" pitchFamily="2" charset="0"/>
                <a:cs typeface="+mn-cs"/>
              </a:rPr>
              <a:t>stado del plan 504</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a:p>
            <a:pPr marL="548366" lvl="1" indent="-274183" defTabSz="913933">
              <a:spcBef>
                <a:spcPts val="600"/>
              </a:spcBef>
              <a:spcAft>
                <a:spcPts val="0"/>
              </a:spcAft>
              <a:buClr>
                <a:srgbClr val="2E2E38"/>
              </a:buClr>
              <a:buFont typeface="EYInterstate" panose="02000503020000020004" pitchFamily="2" charset="0"/>
              <a:buChar char="•"/>
              <a:defRPr/>
            </a:pPr>
            <a:r>
              <a:rPr lang="x-none" sz="1199">
                <a:solidFill>
                  <a:srgbClr val="2E2E38"/>
                </a:solidFill>
                <a:latin typeface="EYInterstate Light" panose="02000506000000020004" pitchFamily="2" charset="0"/>
                <a:cs typeface="+mn-cs"/>
              </a:rPr>
              <a:t>DOE 40: </a:t>
            </a:r>
            <a:r>
              <a:rPr lang="en-US" sz="1199">
                <a:solidFill>
                  <a:srgbClr val="2E2E38"/>
                </a:solidFill>
                <a:latin typeface="EYInterstate Light" panose="02000506000000020004" pitchFamily="2" charset="0"/>
                <a:cs typeface="+mn-cs"/>
              </a:rPr>
              <a:t>r</a:t>
            </a:r>
            <a:r>
              <a:rPr lang="x-none" sz="1199">
                <a:solidFill>
                  <a:srgbClr val="2E2E38"/>
                </a:solidFill>
                <a:latin typeface="EYInterstate Light" panose="02000506000000020004" pitchFamily="2" charset="0"/>
                <a:cs typeface="+mn-cs"/>
              </a:rPr>
              <a:t>esultados de la evaluación</a:t>
            </a:r>
            <a:r>
              <a:rPr lang="en-US" sz="1199">
                <a:solidFill>
                  <a:srgbClr val="2E2E38"/>
                </a:solidFill>
                <a:latin typeface="EYInterstate Light" panose="02000506000000020004" pitchFamily="2" charset="0"/>
                <a:cs typeface="+mn-cs"/>
              </a:rPr>
              <a:t>.</a:t>
            </a:r>
            <a:endParaRPr lang="x-none" sz="1199">
              <a:solidFill>
                <a:srgbClr val="2E2E38"/>
              </a:solidFill>
              <a:latin typeface="EYInterstate Light" panose="02000506000000020004" pitchFamily="2" charset="0"/>
              <a:cs typeface="+mn-cs"/>
            </a:endParaRPr>
          </a:p>
        </p:txBody>
      </p:sp>
      <p:sp>
        <p:nvSpPr>
          <p:cNvPr id="27" name="Arrow: Left-Right 26">
            <a:extLst>
              <a:ext uri="{FF2B5EF4-FFF2-40B4-BE49-F238E27FC236}">
                <a16:creationId xmlns:a16="http://schemas.microsoft.com/office/drawing/2014/main" id="{BF297BD9-90EF-432A-AD6A-B1BC0639D898}"/>
              </a:ext>
            </a:extLst>
          </p:cNvPr>
          <p:cNvSpPr/>
          <p:nvPr/>
        </p:nvSpPr>
        <p:spPr>
          <a:xfrm>
            <a:off x="7207940" y="1226216"/>
            <a:ext cx="3976383" cy="257233"/>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ctr" defTabSz="913943">
              <a:defRPr/>
            </a:pPr>
            <a:r>
              <a:rPr lang="x-none" sz="1199" b="1">
                <a:solidFill>
                  <a:srgbClr val="2E2E38"/>
                </a:solidFill>
                <a:latin typeface="EYInterstate Light"/>
              </a:rPr>
              <a:t>Desglose del "Plan reciente" en los datos de EdPlan</a:t>
            </a:r>
            <a:endParaRPr lang="en-US" sz="1199">
              <a:solidFill>
                <a:srgbClr val="2E2E38"/>
              </a:solidFill>
              <a:latin typeface="EYInterstate Light"/>
            </a:endParaRPr>
          </a:p>
        </p:txBody>
      </p:sp>
      <p:cxnSp>
        <p:nvCxnSpPr>
          <p:cNvPr id="28" name="Straight Connector 27">
            <a:extLst>
              <a:ext uri="{FF2B5EF4-FFF2-40B4-BE49-F238E27FC236}">
                <a16:creationId xmlns:a16="http://schemas.microsoft.com/office/drawing/2014/main" id="{29657CF1-289C-4F9F-8747-BF2DF3161378}"/>
              </a:ext>
              <a:ext uri="{C183D7F6-B498-43B3-948B-1728B52AA6E4}">
                <adec:decorative xmlns:adec="http://schemas.microsoft.com/office/drawing/2017/decorative" val="1"/>
              </a:ext>
            </a:extLst>
          </p:cNvPr>
          <p:cNvCxnSpPr>
            <a:stCxn id="27" idx="4"/>
            <a:endCxn id="27" idx="6"/>
          </p:cNvCxnSpPr>
          <p:nvPr/>
        </p:nvCxnSpPr>
        <p:spPr>
          <a:xfrm>
            <a:off x="7207940" y="1483449"/>
            <a:ext cx="3976383"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4" name="Chart 13" descr="Consulte la sección de notas para ver la descripción del gráfico &quot;Desglose del 'Plan reciente' en los datos de EdPlan&quot;">
            <a:extLst>
              <a:ext uri="{FF2B5EF4-FFF2-40B4-BE49-F238E27FC236}">
                <a16:creationId xmlns:a16="http://schemas.microsoft.com/office/drawing/2014/main" id="{B185DDB2-8B59-46B0-B13E-D934FB5C8542}"/>
              </a:ext>
            </a:extLst>
          </p:cNvPr>
          <p:cNvGraphicFramePr/>
          <p:nvPr/>
        </p:nvGraphicFramePr>
        <p:xfrm>
          <a:off x="6181429" y="1583156"/>
          <a:ext cx="5654588" cy="2269652"/>
        </p:xfrm>
        <a:graphic>
          <a:graphicData uri="http://schemas.openxmlformats.org/drawingml/2006/chart">
            <c:chart xmlns:c="http://schemas.openxmlformats.org/drawingml/2006/chart" xmlns:r="http://schemas.openxmlformats.org/officeDocument/2006/relationships" r:id="rId5"/>
          </a:graphicData>
        </a:graphic>
      </p:graphicFrame>
      <p:sp>
        <p:nvSpPr>
          <p:cNvPr id="30" name="Arrow: Left-Right 29">
            <a:extLst>
              <a:ext uri="{FF2B5EF4-FFF2-40B4-BE49-F238E27FC236}">
                <a16:creationId xmlns:a16="http://schemas.microsoft.com/office/drawing/2014/main" id="{5905EAA3-71FD-4A44-8F6B-3E971F6339B2}"/>
              </a:ext>
            </a:extLst>
          </p:cNvPr>
          <p:cNvSpPr/>
          <p:nvPr/>
        </p:nvSpPr>
        <p:spPr>
          <a:xfrm>
            <a:off x="7207941" y="3809936"/>
            <a:ext cx="3475310"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defRPr/>
            </a:pPr>
            <a:r>
              <a:rPr lang="x-none" sz="1199" b="1">
                <a:solidFill>
                  <a:srgbClr val="2E2E38"/>
                </a:solidFill>
                <a:latin typeface="EYInterstate Light"/>
              </a:rPr>
              <a:t>Relleno de campos SPED para informes</a:t>
            </a:r>
            <a:endParaRPr lang="en-US" sz="1199">
              <a:solidFill>
                <a:srgbClr val="2E2E38"/>
              </a:solidFill>
              <a:latin typeface="EYInterstate Light"/>
            </a:endParaRPr>
          </a:p>
        </p:txBody>
      </p:sp>
      <p:cxnSp>
        <p:nvCxnSpPr>
          <p:cNvPr id="31" name="Straight Connector 30">
            <a:extLst>
              <a:ext uri="{FF2B5EF4-FFF2-40B4-BE49-F238E27FC236}">
                <a16:creationId xmlns:a16="http://schemas.microsoft.com/office/drawing/2014/main" id="{CAC3F981-D32D-4A8D-A83B-2E816A89A39E}"/>
              </a:ext>
              <a:ext uri="{C183D7F6-B498-43B3-948B-1728B52AA6E4}">
                <adec:decorative xmlns:adec="http://schemas.microsoft.com/office/drawing/2017/decorative" val="1"/>
              </a:ext>
            </a:extLst>
          </p:cNvPr>
          <p:cNvCxnSpPr>
            <a:stCxn id="30" idx="4"/>
            <a:endCxn id="30" idx="6"/>
          </p:cNvCxnSpPr>
          <p:nvPr/>
        </p:nvCxnSpPr>
        <p:spPr>
          <a:xfrm>
            <a:off x="7207941" y="4067170"/>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FCAE42DC-09A5-4749-BC14-ED078C2F4D30}"/>
              </a:ext>
            </a:extLst>
          </p:cNvPr>
          <p:cNvSpPr txBox="1"/>
          <p:nvPr/>
        </p:nvSpPr>
        <p:spPr>
          <a:xfrm>
            <a:off x="6096003" y="4201206"/>
            <a:ext cx="5663911" cy="1907061"/>
          </a:xfrm>
          <a:prstGeom prst="rect">
            <a:avLst/>
          </a:prstGeom>
        </p:spPr>
        <p:txBody>
          <a:bodyPr anchor="ctr">
            <a:spAutoFit/>
          </a:bodyPr>
          <a:lstStyle>
            <a:defPPr>
              <a:defRPr lang="en-US"/>
            </a:defPPr>
            <a:lvl1pPr marL="263525" indent="-263525" defTabSz="914390">
              <a:spcBef>
                <a:spcPts val="600"/>
              </a:spcBef>
              <a:spcAft>
                <a:spcPts val="0"/>
              </a:spcAft>
              <a:buClr>
                <a:schemeClr val="bg1"/>
              </a:buClr>
              <a:buSzPct val="100000"/>
              <a:buFont typeface="EYInterstate" panose="02000503020000020004" pitchFamily="2" charset="0"/>
              <a:buChar char="•"/>
              <a:defRPr kumimoji="0" sz="1200" b="0" i="0" u="none" strike="noStrike" cap="none" spc="0" normalizeH="0" baseline="0">
                <a:ln>
                  <a:noFill/>
                </a:ln>
                <a:solidFill>
                  <a:schemeClr val="bg1"/>
                </a:solidFill>
                <a:effectLst/>
                <a:uLnTx/>
                <a:uFillTx/>
                <a:latin typeface="EYInterstate Light" panose="02000506000000020004" pitchFamily="2" charset="0"/>
                <a:ea typeface="Verdana" panose="020B0604030504040204" pitchFamily="34" charset="0"/>
              </a:defRPr>
            </a:lvl1pPr>
            <a:lvl2pPr marL="548640" lvl="1" indent="-274320" defTabSz="914390">
              <a:spcBef>
                <a:spcPts val="600"/>
              </a:spcBef>
              <a:spcAft>
                <a:spcPts val="0"/>
              </a:spcAft>
              <a:buClr>
                <a:schemeClr val="bg1"/>
              </a:buClr>
              <a:buSzPct val="100000"/>
              <a:buFont typeface="EYInterstate" panose="02000503020000020004" pitchFamily="2" charset="0"/>
              <a:buChar char="•"/>
              <a:defRPr sz="1200">
                <a:solidFill>
                  <a:schemeClr val="bg1"/>
                </a:solidFill>
                <a:latin typeface="EYInterstate Light" panose="02000506000000020004" pitchFamily="2" charset="0"/>
                <a:ea typeface="Verdana" panose="020B0604030504040204" pitchFamily="34" charset="0"/>
              </a:defRPr>
            </a:lvl2pPr>
            <a:lvl3pPr marL="801688" indent="-263525"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3pPr>
            <a:lvl4pPr marL="1077913" indent="-258763"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4pPr>
            <a:lvl5pPr marL="1339850" indent="-266700"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5pPr>
            <a:lvl6pPr marL="2514571" indent="-228596" defTabSz="914390">
              <a:spcBef>
                <a:spcPct val="20000"/>
              </a:spcBef>
              <a:buFont typeface="Arial" pitchFamily="34" charset="0"/>
              <a:buChar char="•"/>
              <a:defRPr sz="2000"/>
            </a:lvl6pPr>
            <a:lvl7pPr marL="2971766" indent="-228596" defTabSz="914390">
              <a:spcBef>
                <a:spcPct val="20000"/>
              </a:spcBef>
              <a:buFont typeface="Arial" pitchFamily="34" charset="0"/>
              <a:buChar char="•"/>
              <a:defRPr sz="2000"/>
            </a:lvl7pPr>
            <a:lvl8pPr marL="3428960" indent="-228596" defTabSz="914390">
              <a:spcBef>
                <a:spcPct val="20000"/>
              </a:spcBef>
              <a:buFont typeface="Arial" pitchFamily="34" charset="0"/>
              <a:buChar char="•"/>
              <a:defRPr sz="2000"/>
            </a:lvl8pPr>
            <a:lvl9pPr marL="3886155" indent="-228596" defTabSz="914390">
              <a:spcBef>
                <a:spcPct val="20000"/>
              </a:spcBef>
              <a:buFont typeface="Arial" pitchFamily="34" charset="0"/>
              <a:buChar char="•"/>
              <a:defRPr sz="2000"/>
            </a:lvl9pPr>
          </a:lstStyle>
          <a:p>
            <a:pPr marL="263393" indent="-263393" defTabSz="913933">
              <a:buClr>
                <a:srgbClr val="2E2E38"/>
              </a:buClr>
              <a:defRPr/>
            </a:pPr>
            <a:r>
              <a:rPr lang="x-none" sz="1199">
                <a:solidFill>
                  <a:srgbClr val="2E2E38"/>
                </a:solidFill>
              </a:rPr>
              <a:t>DOE 36, DOE 38 y DOE 40 se traducen de campos seleccionados en EdPlan por el COSE.</a:t>
            </a:r>
          </a:p>
          <a:p>
            <a:pPr marL="263393" indent="-263393" defTabSz="913933">
              <a:buClr>
                <a:srgbClr val="2E2E38"/>
              </a:buClr>
              <a:defRPr/>
            </a:pPr>
            <a:r>
              <a:rPr lang="x-none" sz="1199">
                <a:solidFill>
                  <a:srgbClr val="2E2E38"/>
                </a:solidFill>
              </a:rPr>
              <a:t>Los campos DOE en EdPlan se envían a Aspen a través de la integración </a:t>
            </a:r>
            <a:br>
              <a:rPr lang="en-US" sz="1199">
                <a:solidFill>
                  <a:srgbClr val="2E2E38"/>
                </a:solidFill>
              </a:rPr>
            </a:br>
            <a:r>
              <a:rPr lang="x-none" sz="1199">
                <a:solidFill>
                  <a:srgbClr val="2E2E38"/>
                </a:solidFill>
              </a:rPr>
              <a:t>de datos entre EdPlan y Aspen</a:t>
            </a:r>
            <a:r>
              <a:rPr lang="en-US" sz="1199">
                <a:solidFill>
                  <a:srgbClr val="2E2E38"/>
                </a:solidFill>
              </a:rPr>
              <a:t>.</a:t>
            </a:r>
            <a:endParaRPr lang="x-none" sz="1199">
              <a:solidFill>
                <a:srgbClr val="2E2E38"/>
              </a:solidFill>
            </a:endParaRPr>
          </a:p>
          <a:p>
            <a:pPr marL="548366" lvl="1" indent="-274183" defTabSz="913933">
              <a:buClr>
                <a:srgbClr val="2E2E38"/>
              </a:buClr>
              <a:defRPr/>
            </a:pPr>
            <a:r>
              <a:rPr lang="x-none" sz="1199" b="1">
                <a:solidFill>
                  <a:srgbClr val="2E2E38"/>
                </a:solidFill>
              </a:rPr>
              <a:t>Integración bidireccional</a:t>
            </a:r>
            <a:r>
              <a:rPr lang="x-none" sz="1199">
                <a:solidFill>
                  <a:srgbClr val="2E2E38"/>
                </a:solidFill>
              </a:rPr>
              <a:t>: las sincronizaciones de datos nocturnas </a:t>
            </a:r>
            <a:br>
              <a:rPr lang="en-US" sz="1199">
                <a:solidFill>
                  <a:srgbClr val="2E2E38"/>
                </a:solidFill>
              </a:rPr>
            </a:br>
            <a:r>
              <a:rPr lang="x-none" sz="1199">
                <a:solidFill>
                  <a:srgbClr val="2E2E38"/>
                </a:solidFill>
              </a:rPr>
              <a:t>de EdPlan a Aspen no incluyen los campos de datos del DOE informados a DESE. Sin embargo, en intervalos específicos durante el año, todos los campos se actualizan en Aspen desde EdPlan, los campos de datos del DOE se sobrescriben</a:t>
            </a:r>
            <a:r>
              <a:rPr lang="en-US" sz="1199">
                <a:solidFill>
                  <a:srgbClr val="2E2E38"/>
                </a:solidFill>
              </a:rPr>
              <a:t>.</a:t>
            </a:r>
            <a:endParaRPr lang="x-none" sz="1199">
              <a:solidFill>
                <a:srgbClr val="2E2E38"/>
              </a:solidFill>
            </a:endParaRPr>
          </a:p>
        </p:txBody>
      </p:sp>
      <p:sp>
        <p:nvSpPr>
          <p:cNvPr id="18" name="source_63804743468530966221" descr="Fuente">
            <a:extLst>
              <a:ext uri="{FF2B5EF4-FFF2-40B4-BE49-F238E27FC236}">
                <a16:creationId xmlns:a16="http://schemas.microsoft.com/office/drawing/2014/main" id="{880A18DE-C6E2-43C3-B8DF-8A0B1CACC5F0}"/>
              </a:ext>
            </a:extLst>
          </p:cNvPr>
          <p:cNvSpPr txBox="1"/>
          <p:nvPr/>
        </p:nvSpPr>
        <p:spPr>
          <a:xfrm>
            <a:off x="584215" y="6582039"/>
            <a:ext cx="3117496" cy="209179"/>
          </a:xfrm>
          <a:prstGeom prst="rect">
            <a:avLst/>
          </a:prstGeom>
          <a:noFill/>
        </p:spPr>
        <p:txBody>
          <a:bodyPr vert="horz" wrap="square" lIns="0" tIns="0" rIns="0" bIns="0" rtlCol="0">
            <a:spAutoFit/>
          </a:bodyPr>
          <a:lstStyle/>
          <a:p>
            <a:pPr defTabSz="913943">
              <a:lnSpc>
                <a:spcPct val="85000"/>
              </a:lnSpc>
              <a:spcAft>
                <a:spcPts val="600"/>
              </a:spcAft>
              <a:buSzPct val="75000"/>
              <a:defRPr/>
            </a:pPr>
            <a:r>
              <a:rPr lang="x-none" sz="800" dirty="0">
                <a:solidFill>
                  <a:srgbClr val="2E2E38"/>
                </a:solidFill>
                <a:latin typeface="EYInterstate Light"/>
                <a:cs typeface="Arial" panose="020B0604020202020204" pitchFamily="34" charset="0"/>
              </a:rPr>
              <a:t>Fuente: </a:t>
            </a:r>
            <a:r>
              <a:rPr lang="en-US" sz="800" dirty="0">
                <a:solidFill>
                  <a:srgbClr val="2E2E38"/>
                </a:solidFill>
                <a:latin typeface="EYInterstate Light"/>
                <a:cs typeface="Arial" panose="020B0604020202020204" pitchFamily="34" charset="0"/>
              </a:rPr>
              <a:t>f</a:t>
            </a:r>
            <a:r>
              <a:rPr lang="x-none" sz="800" dirty="0">
                <a:solidFill>
                  <a:srgbClr val="2E2E38"/>
                </a:solidFill>
                <a:latin typeface="EYInterstate Light"/>
                <a:cs typeface="Arial" panose="020B0604020202020204" pitchFamily="34" charset="0"/>
              </a:rPr>
              <a:t>ragmento de EdPlan del año escolar 2021-2022, 30 de junio; Aspen; entrevistas de EY, DESE, BPS y entrevistas escolares</a:t>
            </a:r>
          </a:p>
        </p:txBody>
      </p:sp>
      <p:sp>
        <p:nvSpPr>
          <p:cNvPr id="23" name="TextBox 22">
            <a:extLst>
              <a:ext uri="{FF2B5EF4-FFF2-40B4-BE49-F238E27FC236}">
                <a16:creationId xmlns:a16="http://schemas.microsoft.com/office/drawing/2014/main" id="{7EBB0C67-3CCD-4FAE-B064-A6F586310FD3}"/>
              </a:ext>
            </a:extLst>
          </p:cNvPr>
          <p:cNvSpPr txBox="1"/>
          <p:nvPr/>
        </p:nvSpPr>
        <p:spPr>
          <a:xfrm>
            <a:off x="3926188" y="6397832"/>
            <a:ext cx="5049344"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defRPr/>
            </a:pPr>
            <a:r>
              <a:rPr lang="x-none" sz="999" i="1" kern="0">
                <a:solidFill>
                  <a:srgbClr val="2E2E38"/>
                </a:solidFill>
                <a:latin typeface="EYInterstate Light"/>
                <a:ea typeface="Calibri" panose="020F0502020204030204" pitchFamily="34" charset="0"/>
              </a:rPr>
              <a:t>Elaborado exclusivamente para el Departamento de Educación Primaria y Secundaria </a:t>
            </a:r>
            <a:br>
              <a:rPr lang="en-US" sz="999" i="1" kern="0">
                <a:solidFill>
                  <a:srgbClr val="2E2E38"/>
                </a:solidFill>
                <a:latin typeface="EYInterstate Light"/>
                <a:ea typeface="Calibri" panose="020F0502020204030204" pitchFamily="34" charset="0"/>
              </a:rPr>
            </a:br>
            <a:r>
              <a:rPr lang="x-none" sz="999" i="1" kern="0">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kern="0" err="1">
                <a:solidFill>
                  <a:srgbClr val="2E2E38"/>
                </a:solidFill>
                <a:latin typeface="EYInterstate Light"/>
                <a:ea typeface="Calibri" panose="020F0502020204030204" pitchFamily="34" charset="0"/>
              </a:rPr>
              <a:t>limitaciones</a:t>
            </a:r>
            <a:r>
              <a:rPr lang="en-US" sz="999" i="1" kern="0">
                <a:solidFill>
                  <a:srgbClr val="2E2E38"/>
                </a:solidFill>
                <a:latin typeface="EYInterstate Light"/>
                <a:ea typeface="Calibri" panose="020F0502020204030204" pitchFamily="34" charset="0"/>
              </a:rPr>
              <a:t> y </a:t>
            </a:r>
            <a:r>
              <a:rPr lang="en-US" sz="999" i="1" kern="0" err="1">
                <a:solidFill>
                  <a:srgbClr val="2E2E38"/>
                </a:solidFill>
                <a:latin typeface="EYInterstate Light"/>
                <a:ea typeface="Calibri" panose="020F0502020204030204" pitchFamily="34" charset="0"/>
              </a:rPr>
              <a:t>restricciones</a:t>
            </a:r>
            <a:r>
              <a:rPr lang="x-none" sz="999" i="1" kern="0">
                <a:solidFill>
                  <a:srgbClr val="2E2E38"/>
                </a:solidFill>
                <a:latin typeface="EYInterstate Light"/>
                <a:ea typeface="Calibri" panose="020F0502020204030204" pitchFamily="34" charset="0"/>
              </a:rPr>
              <a:t> en la página 2</a:t>
            </a:r>
            <a:r>
              <a:rPr lang="en-US" sz="999" i="1" kern="0">
                <a:solidFill>
                  <a:srgbClr val="2E2E38"/>
                </a:solidFill>
                <a:latin typeface="EYInterstate Light"/>
                <a:ea typeface="Calibri" panose="020F0502020204030204" pitchFamily="34" charset="0"/>
              </a:rPr>
              <a:t>.</a:t>
            </a:r>
            <a:endParaRPr lang="en-IN" sz="999" kern="0">
              <a:solidFill>
                <a:srgbClr val="2E2E38"/>
              </a:solidFill>
              <a:latin typeface="EYInterstate Light"/>
            </a:endParaRPr>
          </a:p>
        </p:txBody>
      </p:sp>
      <p:sp>
        <p:nvSpPr>
          <p:cNvPr id="3" name="Date Placeholder 2">
            <a:extLst>
              <a:ext uri="{FF2B5EF4-FFF2-40B4-BE49-F238E27FC236}">
                <a16:creationId xmlns:a16="http://schemas.microsoft.com/office/drawing/2014/main" id="{BFA3A847-8021-423F-8BD6-8B2D6F026114}"/>
              </a:ext>
            </a:extLst>
          </p:cNvPr>
          <p:cNvSpPr>
            <a:spLocks noGrp="1"/>
          </p:cNvSpPr>
          <p:nvPr>
            <p:ph type="dt" sz="half" idx="10"/>
          </p:nvPr>
        </p:nvSpPr>
        <p:spPr/>
        <p:txBody>
          <a:bodyPr/>
          <a:lstStyle/>
          <a:p>
            <a:pPr>
              <a:defRPr/>
            </a:pPr>
            <a:r>
              <a:rPr lang="x-none">
                <a:solidFill>
                  <a:srgbClr val="2E2E38"/>
                </a:solidFill>
              </a:rPr>
              <a:t>Febrero de 2023</a:t>
            </a:r>
            <a:endParaRPr lang="en-IN">
              <a:solidFill>
                <a:srgbClr val="2E2E38"/>
              </a:solidFill>
            </a:endParaRPr>
          </a:p>
        </p:txBody>
      </p:sp>
      <p:sp>
        <p:nvSpPr>
          <p:cNvPr id="4" name="Slide Number Placeholder 3">
            <a:extLst>
              <a:ext uri="{FF2B5EF4-FFF2-40B4-BE49-F238E27FC236}">
                <a16:creationId xmlns:a16="http://schemas.microsoft.com/office/drawing/2014/main" id="{C0191BA7-8A22-405B-A0D3-B9F631584F31}"/>
              </a:ext>
            </a:extLst>
          </p:cNvPr>
          <p:cNvSpPr>
            <a:spLocks noGrp="1"/>
          </p:cNvSpPr>
          <p:nvPr>
            <p:ph type="sldNum" sz="quarter" idx="12"/>
          </p:nvPr>
        </p:nvSpPr>
        <p:spPr/>
        <p:txBody>
          <a:bodyPr/>
          <a:lstStyle/>
          <a:p>
            <a:pPr>
              <a:defRPr/>
            </a:pPr>
            <a:r>
              <a:rPr lang="x-none">
                <a:solidFill>
                  <a:srgbClr val="2E2E38"/>
                </a:solidFill>
              </a:rPr>
              <a:t>Página </a:t>
            </a:r>
            <a:fld id="{F1BC30E3-FFE5-4B91-AA19-87A149EBB9EE}" type="slidenum">
              <a:rPr lang="en-GB">
                <a:solidFill>
                  <a:srgbClr val="2E2E38"/>
                </a:solidFill>
              </a:rPr>
              <a:pPr>
                <a:defRPr/>
              </a:pPr>
              <a:t>67</a:t>
            </a:fld>
            <a:endParaRPr lang="en-GB">
              <a:solidFill>
                <a:srgbClr val="2E2E38"/>
              </a:solidFill>
            </a:endParaRPr>
          </a:p>
        </p:txBody>
      </p:sp>
      <p:sp>
        <p:nvSpPr>
          <p:cNvPr id="29" name="Arrow: Left-Right 19">
            <a:extLst>
              <a:ext uri="{FF2B5EF4-FFF2-40B4-BE49-F238E27FC236}">
                <a16:creationId xmlns:a16="http://schemas.microsoft.com/office/drawing/2014/main" id="{BBBF8101-EE5A-4DD8-9236-1545B5BEDDCB}"/>
              </a:ext>
              <a:ext uri="{C183D7F6-B498-43B3-948B-1728B52AA6E4}">
                <adec:decorative xmlns:adec="http://schemas.microsoft.com/office/drawing/2017/decorative" val="1"/>
              </a:ext>
            </a:extLst>
          </p:cNvPr>
          <p:cNvSpPr/>
          <p:nvPr/>
        </p:nvSpPr>
        <p:spPr>
          <a:xfrm>
            <a:off x="6341424" y="1715638"/>
            <a:ext cx="1634960" cy="380442"/>
          </a:xfrm>
          <a:prstGeom prst="leftRightArrow">
            <a:avLst>
              <a:gd name="adj1" fmla="val 100000"/>
              <a:gd name="adj2" fmla="val 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marL="225425" algn="ctr" defTabSz="913943">
              <a:defRPr/>
            </a:pPr>
            <a:r>
              <a:rPr lang="en-US" sz="1000" dirty="0"/>
              <a:t>IEP e IEP </a:t>
            </a:r>
            <a:r>
              <a:rPr lang="en-US" sz="1000" dirty="0" err="1"/>
              <a:t>parcialmente</a:t>
            </a:r>
            <a:r>
              <a:rPr lang="en-US" sz="1000" dirty="0"/>
              <a:t> </a:t>
            </a:r>
            <a:r>
              <a:rPr lang="en-US" sz="1000" dirty="0" err="1"/>
              <a:t>aceptado</a:t>
            </a:r>
            <a:endParaRPr lang="en-US" sz="1000" dirty="0">
              <a:solidFill>
                <a:srgbClr val="2E2E38"/>
              </a:solidFill>
              <a:latin typeface="EYInterstate Light"/>
            </a:endParaRPr>
          </a:p>
        </p:txBody>
      </p:sp>
      <p:sp>
        <p:nvSpPr>
          <p:cNvPr id="32" name="Arrow: Left-Right 19">
            <a:extLst>
              <a:ext uri="{FF2B5EF4-FFF2-40B4-BE49-F238E27FC236}">
                <a16:creationId xmlns:a16="http://schemas.microsoft.com/office/drawing/2014/main" id="{BBBF8101-EE5A-4DD8-9236-1545B5BEDDCB}"/>
              </a:ext>
              <a:ext uri="{C183D7F6-B498-43B3-948B-1728B52AA6E4}">
                <adec:decorative xmlns:adec="http://schemas.microsoft.com/office/drawing/2017/decorative" val="1"/>
              </a:ext>
            </a:extLst>
          </p:cNvPr>
          <p:cNvSpPr/>
          <p:nvPr/>
        </p:nvSpPr>
        <p:spPr>
          <a:xfrm>
            <a:off x="6450860" y="2395760"/>
            <a:ext cx="1455182" cy="226554"/>
          </a:xfrm>
          <a:prstGeom prst="leftRightArrow">
            <a:avLst>
              <a:gd name="adj1" fmla="val 100000"/>
              <a:gd name="adj2" fmla="val 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r" defTabSz="913943">
              <a:defRPr/>
            </a:pPr>
            <a:r>
              <a:rPr lang="es-ES" sz="1000"/>
              <a:t>Plan de la Sección 504</a:t>
            </a:r>
            <a:endParaRPr lang="en-US" sz="1000">
              <a:solidFill>
                <a:srgbClr val="2E2E38"/>
              </a:solidFill>
              <a:latin typeface="EYInterstate Light"/>
            </a:endParaRPr>
          </a:p>
        </p:txBody>
      </p:sp>
      <p:sp>
        <p:nvSpPr>
          <p:cNvPr id="33" name="Arrow: Left-Right 19">
            <a:extLst>
              <a:ext uri="{FF2B5EF4-FFF2-40B4-BE49-F238E27FC236}">
                <a16:creationId xmlns:a16="http://schemas.microsoft.com/office/drawing/2014/main" id="{BBBF8101-EE5A-4DD8-9236-1545B5BEDDCB}"/>
              </a:ext>
              <a:ext uri="{C183D7F6-B498-43B3-948B-1728B52AA6E4}">
                <adec:decorative xmlns:adec="http://schemas.microsoft.com/office/drawing/2017/decorative" val="1"/>
              </a:ext>
            </a:extLst>
          </p:cNvPr>
          <p:cNvSpPr/>
          <p:nvPr/>
        </p:nvSpPr>
        <p:spPr>
          <a:xfrm>
            <a:off x="7156952" y="2945130"/>
            <a:ext cx="727591" cy="226554"/>
          </a:xfrm>
          <a:prstGeom prst="leftRightArrow">
            <a:avLst>
              <a:gd name="adj1" fmla="val 100000"/>
              <a:gd name="adj2" fmla="val 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1963" rtlCol="0" anchor="b" anchorCtr="0">
            <a:spAutoFit/>
          </a:bodyPr>
          <a:lstStyle/>
          <a:p>
            <a:pPr algn="r" defTabSz="913943">
              <a:defRPr/>
            </a:pPr>
            <a:r>
              <a:rPr lang="es-ES" sz="1000"/>
              <a:t>Ninguno</a:t>
            </a:r>
            <a:endParaRPr lang="en-US" sz="1000">
              <a:solidFill>
                <a:srgbClr val="2E2E38"/>
              </a:solidFill>
              <a:latin typeface="EYInterstate Light"/>
            </a:endParaRPr>
          </a:p>
        </p:txBody>
      </p:sp>
    </p:spTree>
    <p:extLst>
      <p:ext uri="{BB962C8B-B14F-4D97-AF65-F5344CB8AC3E}">
        <p14:creationId xmlns:p14="http://schemas.microsoft.com/office/powerpoint/2010/main" val="395202489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D3E50DF4-5997-4F3A-B26F-E1013C8B0CF9}"/>
              </a:ext>
            </a:extLst>
          </p:cNvPr>
          <p:cNvSpPr>
            <a:spLocks noGrp="1"/>
          </p:cNvSpPr>
          <p:nvPr>
            <p:ph type="title"/>
          </p:nvPr>
        </p:nvSpPr>
        <p:spPr>
          <a:xfrm>
            <a:off x="612777" y="294200"/>
            <a:ext cx="10972800" cy="590880"/>
          </a:xfrm>
        </p:spPr>
        <p:txBody>
          <a:bodyPr vert="horz"/>
          <a:lstStyle/>
          <a:p>
            <a:r>
              <a:rPr lang="x-none"/>
              <a:t>Apéndice</a:t>
            </a:r>
            <a:br>
              <a:rPr/>
            </a:br>
            <a:r>
              <a:rPr lang="x-none" sz="1600"/>
              <a:t>Datos de EdPlan y resultados de entrevistas con respecto a la Educación especial de BPS</a:t>
            </a:r>
            <a:br>
              <a:rPr/>
            </a:br>
            <a:endParaRPr lang="en-GB"/>
          </a:p>
        </p:txBody>
      </p:sp>
      <p:sp>
        <p:nvSpPr>
          <p:cNvPr id="20" name="Rectangle 19">
            <a:extLst>
              <a:ext uri="{FF2B5EF4-FFF2-40B4-BE49-F238E27FC236}">
                <a16:creationId xmlns:a16="http://schemas.microsoft.com/office/drawing/2014/main" id="{25B99355-DDAA-494F-90F0-C25E83CE147E}"/>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8" name="Arrow: Left-Right 27">
            <a:extLst>
              <a:ext uri="{FF2B5EF4-FFF2-40B4-BE49-F238E27FC236}">
                <a16:creationId xmlns:a16="http://schemas.microsoft.com/office/drawing/2014/main" id="{B0F5D5B8-2DB3-421D-8462-BE3259F57A00}"/>
              </a:ext>
            </a:extLst>
          </p:cNvPr>
          <p:cNvSpPr/>
          <p:nvPr/>
        </p:nvSpPr>
        <p:spPr>
          <a:xfrm>
            <a:off x="1296295" y="1216246"/>
            <a:ext cx="40108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Información de población de EdPlan (certificado al 30/6)</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0" name="Straight Connector 29">
            <a:extLst>
              <a:ext uri="{FF2B5EF4-FFF2-40B4-BE49-F238E27FC236}">
                <a16:creationId xmlns:a16="http://schemas.microsoft.com/office/drawing/2014/main" id="{93F12BD7-E49B-4478-AECA-8BA5289AFC9C}"/>
              </a:ext>
              <a:ext uri="{C183D7F6-B498-43B3-948B-1728B52AA6E4}">
                <adec:decorative xmlns:adec="http://schemas.microsoft.com/office/drawing/2017/decorative" val="1"/>
              </a:ext>
            </a:extLst>
          </p:cNvPr>
          <p:cNvCxnSpPr>
            <a:cxnSpLocks/>
            <a:stCxn id="28" idx="4"/>
            <a:endCxn id="28" idx="6"/>
          </p:cNvCxnSpPr>
          <p:nvPr/>
        </p:nvCxnSpPr>
        <p:spPr>
          <a:xfrm>
            <a:off x="1296295" y="1473615"/>
            <a:ext cx="40108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Content Placeholder 3">
            <a:extLst>
              <a:ext uri="{FF2B5EF4-FFF2-40B4-BE49-F238E27FC236}">
                <a16:creationId xmlns:a16="http://schemas.microsoft.com/office/drawing/2014/main" id="{4B1B66D3-0C9E-4F22-97E5-461C7788318B}"/>
              </a:ext>
            </a:extLst>
          </p:cNvPr>
          <p:cNvSpPr txBox="1">
            <a:spLocks/>
          </p:cNvSpPr>
          <p:nvPr/>
        </p:nvSpPr>
        <p:spPr>
          <a:xfrm>
            <a:off x="612777" y="1560263"/>
            <a:ext cx="5377856" cy="2157129"/>
          </a:xfrm>
          <a:prstGeom prst="rect">
            <a:avLst/>
          </a:prstGeom>
        </p:spPr>
        <p:txBody>
          <a:bodyPr wrap="square" lIns="0" tIns="0" rIns="0" bIns="0" anchor="t">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50" b="1"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2809 IEP estaban vencidos el 30 de junio de 2022 o antes, según las fechas de EdPlan. 412 IEP vencieron en junio de 2022. 52 IEP vencieron el 30 de junio de 2022.</a:t>
            </a:r>
          </a:p>
          <a:p>
            <a:pPr marL="548640" marR="0" lvl="1" indent="-274320"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5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Estos estudiantes se identifican como estudiantes activos del IEP </a:t>
            </a:r>
            <a:br>
              <a:rPr kumimoji="0" lang="en-US" sz="115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5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y se informaron al DESE a partir de la fecha de certificación del 30/6. Consulte el gráfico a la derecha para ver un desglose de cuándo vencieron estos IEP.</a:t>
            </a: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50" b="1"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35 estudiantes tienen un IEP o IEP parcialmente aceptado como su plan reciente y tienen un Plan 504 de acuerdo con los campos del DOE.</a:t>
            </a:r>
          </a:p>
          <a:p>
            <a:pPr marL="548640" marR="0" lvl="1" indent="-274320"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5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No es posible tener un IEP y un Plan 504. </a:t>
            </a:r>
            <a:endParaRPr kumimoji="0" lang="en-IN" sz="1150" b="1"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95000"/>
              </a:lnSpc>
              <a:spcBef>
                <a:spcPts val="600"/>
              </a:spcBef>
              <a:spcAft>
                <a:spcPts val="0"/>
              </a:spcAft>
              <a:buClr>
                <a:srgbClr val="2E2E38"/>
              </a:buClr>
              <a:buSzPct val="100000"/>
              <a:buFont typeface="EYInterstate" panose="02000503020000020004" pitchFamily="2" charset="0"/>
              <a:buChar char="•"/>
              <a:tabLst/>
              <a:defRPr/>
            </a:pPr>
            <a:r>
              <a:rPr kumimoji="0" lang="x-none" sz="1150" b="1"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33 valores de DOE 34 son códigos incorrectos: </a:t>
            </a:r>
            <a:r>
              <a:rPr kumimoji="0" lang="x-none" sz="1150" b="0" i="0" u="none" strike="noStrike" kern="1200" cap="none" spc="0" normalizeH="0" baseline="0" noProof="0" dirty="0">
                <a:ln>
                  <a:noFill/>
                </a:ln>
                <a:solidFill>
                  <a:srgbClr val="2E2E38"/>
                </a:solidFill>
                <a:effectLst/>
                <a:uLnTx/>
                <a:uFillTx/>
                <a:latin typeface="EYInterstate Light" panose="02000506000000020004" pitchFamily="2" charset="0"/>
                <a:ea typeface="Verdana" panose="020B0604030504040204" pitchFamily="34" charset="0"/>
                <a:cs typeface="+mn-cs"/>
              </a:rPr>
              <a:t>los códigos no se correlacionan con la ubicación del DOE 34 en el diccionario de datos SIMS; son códigos de DOE 32. Estos códigos son los siguientes:</a:t>
            </a:r>
          </a:p>
        </p:txBody>
      </p:sp>
      <p:graphicFrame>
        <p:nvGraphicFramePr>
          <p:cNvPr id="40" name="Table 3">
            <a:extLst>
              <a:ext uri="{FF2B5EF4-FFF2-40B4-BE49-F238E27FC236}">
                <a16:creationId xmlns:a16="http://schemas.microsoft.com/office/drawing/2014/main" id="{0BD7A82B-EA3E-49D5-99A5-7E5E31FC7B08}"/>
              </a:ext>
            </a:extLst>
          </p:cNvPr>
          <p:cNvGraphicFramePr>
            <a:graphicFrameLocks noGrp="1"/>
          </p:cNvGraphicFramePr>
          <p:nvPr/>
        </p:nvGraphicFramePr>
        <p:xfrm>
          <a:off x="672322" y="4145471"/>
          <a:ext cx="5377854" cy="1495674"/>
        </p:xfrm>
        <a:graphic>
          <a:graphicData uri="http://schemas.openxmlformats.org/drawingml/2006/table">
            <a:tbl>
              <a:tblPr firstRow="1" bandRow="1">
                <a:tableStyleId>{5C22544A-7EE6-4342-B048-85BDC9FD1C3A}</a:tableStyleId>
              </a:tblPr>
              <a:tblGrid>
                <a:gridCol w="4566833">
                  <a:extLst>
                    <a:ext uri="{9D8B030D-6E8A-4147-A177-3AD203B41FA5}">
                      <a16:colId xmlns:a16="http://schemas.microsoft.com/office/drawing/2014/main" val="143861449"/>
                    </a:ext>
                  </a:extLst>
                </a:gridCol>
                <a:gridCol w="811021">
                  <a:extLst>
                    <a:ext uri="{9D8B030D-6E8A-4147-A177-3AD203B41FA5}">
                      <a16:colId xmlns:a16="http://schemas.microsoft.com/office/drawing/2014/main" val="3137527203"/>
                    </a:ext>
                  </a:extLst>
                </a:gridCol>
              </a:tblGrid>
              <a:tr h="261234">
                <a:tc>
                  <a:txBody>
                    <a:bodyPr/>
                    <a:lstStyle/>
                    <a:p>
                      <a:r>
                        <a:rPr lang="x-none" sz="1050">
                          <a:solidFill>
                            <a:schemeClr val="bg1"/>
                          </a:solidFill>
                        </a:rPr>
                        <a:t>Código DOE 34 incorrecto</a:t>
                      </a:r>
                    </a:p>
                  </a:txBody>
                  <a:tcPr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r>
                        <a:rPr lang="x-none" sz="1050">
                          <a:solidFill>
                            <a:schemeClr val="bg1"/>
                          </a:solidFill>
                        </a:rPr>
                        <a:t>Recuento</a:t>
                      </a:r>
                    </a:p>
                  </a:txBody>
                  <a:tcPr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2995251916"/>
                  </a:ext>
                </a:extLst>
              </a:tr>
              <a:tr h="447002">
                <a:tc>
                  <a:txBody>
                    <a:bodyPr/>
                    <a:lstStyle/>
                    <a:p>
                      <a:r>
                        <a:rPr lang="x-none" sz="1050">
                          <a:solidFill>
                            <a:schemeClr val="bg1"/>
                          </a:solidFill>
                        </a:rPr>
                        <a:t>31: 10 horas o más por semana en el programa de la primera infancia </a:t>
                      </a:r>
                      <a:br>
                        <a:rPr lang="en-US" sz="1050">
                          <a:solidFill>
                            <a:schemeClr val="bg1"/>
                          </a:solidFill>
                        </a:rPr>
                      </a:br>
                      <a:r>
                        <a:rPr lang="x-none" sz="1050">
                          <a:solidFill>
                            <a:schemeClr val="bg1"/>
                          </a:solidFill>
                        </a:rPr>
                        <a:t>y los servicios del IEP proporcionados en un entorno inclusivo la mayoría del tiempo (más del 50 %)</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50">
                          <a:solidFill>
                            <a:schemeClr val="bg1"/>
                          </a:solidFill>
                        </a:rPr>
                        <a:t>16</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336083781"/>
                  </a:ext>
                </a:extLst>
              </a:tr>
              <a:tr h="406365">
                <a:tc>
                  <a:txBody>
                    <a:bodyPr/>
                    <a:lstStyle/>
                    <a:p>
                      <a:r>
                        <a:rPr lang="x-none" sz="1050">
                          <a:solidFill>
                            <a:schemeClr val="bg1"/>
                          </a:solidFill>
                        </a:rPr>
                        <a:t>48: ubicación del proveedor de servicios (consultorios médicos privados, consultorios médicos en edificios escolares, centros hospitalarios)</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50">
                          <a:solidFill>
                            <a:schemeClr val="bg1"/>
                          </a:solidFill>
                        </a:rPr>
                        <a:t>12</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1601184720"/>
                  </a:ext>
                </a:extLst>
              </a:tr>
              <a:tr h="229314">
                <a:tc>
                  <a:txBody>
                    <a:bodyPr/>
                    <a:lstStyle/>
                    <a:p>
                      <a:r>
                        <a:rPr lang="x-none" sz="1050">
                          <a:solidFill>
                            <a:schemeClr val="bg1"/>
                          </a:solidFill>
                        </a:rPr>
                        <a:t>36: clase ampliamente separada</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tc>
                  <a:txBody>
                    <a:bodyPr/>
                    <a:lstStyle/>
                    <a:p>
                      <a:r>
                        <a:rPr lang="x-none" sz="1050">
                          <a:solidFill>
                            <a:schemeClr val="bg1"/>
                          </a:solidFill>
                        </a:rPr>
                        <a:t>5</a:t>
                      </a:r>
                    </a:p>
                  </a:txBody>
                  <a:tcP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solidFill>
                  </a:tcPr>
                </a:tc>
                <a:extLst>
                  <a:ext uri="{0D108BD9-81ED-4DB2-BD59-A6C34878D82A}">
                    <a16:rowId xmlns:a16="http://schemas.microsoft.com/office/drawing/2014/main" val="326875710"/>
                  </a:ext>
                </a:extLst>
              </a:tr>
            </a:tbl>
          </a:graphicData>
        </a:graphic>
      </p:graphicFrame>
      <p:sp>
        <p:nvSpPr>
          <p:cNvPr id="41" name="Content Placeholder 3">
            <a:extLst>
              <a:ext uri="{FF2B5EF4-FFF2-40B4-BE49-F238E27FC236}">
                <a16:creationId xmlns:a16="http://schemas.microsoft.com/office/drawing/2014/main" id="{06B2F088-2D45-4A8A-80DF-B419C1254FF5}"/>
              </a:ext>
            </a:extLst>
          </p:cNvPr>
          <p:cNvSpPr txBox="1">
            <a:spLocks/>
          </p:cNvSpPr>
          <p:nvPr/>
        </p:nvSpPr>
        <p:spPr>
          <a:xfrm>
            <a:off x="612777" y="5713595"/>
            <a:ext cx="5377856" cy="630942"/>
          </a:xfrm>
          <a:prstGeom prst="rect">
            <a:avLst/>
          </a:prstGeom>
        </p:spPr>
        <p:txBody>
          <a:bodyPr wrap="square" lIns="0" tIns="0" rIns="0" bIns="0" anchor="ct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15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7 valores de DOE 40 tienen códigos ERR.</a:t>
            </a:r>
          </a:p>
          <a:p>
            <a:pPr marL="538163" marR="0" lvl="1" indent="-274638"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15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 presume que este campo representa un error y no aparece </a:t>
            </a:r>
            <a:br>
              <a:rPr kumimoji="0" lang="en-US" sz="115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5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 el diccionario de datos de SIMS como un campo permitido.</a:t>
            </a:r>
          </a:p>
        </p:txBody>
      </p:sp>
      <p:sp>
        <p:nvSpPr>
          <p:cNvPr id="32" name="Arrow: Left-Right 31">
            <a:extLst>
              <a:ext uri="{FF2B5EF4-FFF2-40B4-BE49-F238E27FC236}">
                <a16:creationId xmlns:a16="http://schemas.microsoft.com/office/drawing/2014/main" id="{6B5A0ACF-3757-48B1-ABAA-99F61C0703F2}"/>
              </a:ext>
            </a:extLst>
          </p:cNvPr>
          <p:cNvSpPr/>
          <p:nvPr/>
        </p:nvSpPr>
        <p:spPr>
          <a:xfrm>
            <a:off x="6886202" y="1241398"/>
            <a:ext cx="40108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IEP vencidos antes del </a:t>
            </a:r>
            <a:r>
              <a:rPr kumimoji="0" lang="x-none" sz="1200" b="1" i="1" u="none" strike="noStrike" kern="1200" cap="none" spc="0" normalizeH="0" baseline="0" noProof="0">
                <a:ln>
                  <a:noFill/>
                </a:ln>
                <a:solidFill>
                  <a:srgbClr val="2E2E38"/>
                </a:solidFill>
                <a:effectLst/>
                <a:uLnTx/>
                <a:uFillTx/>
                <a:latin typeface="EYInterstate Light"/>
                <a:ea typeface="+mn-ea"/>
                <a:cs typeface="+mn-cs"/>
              </a:rPr>
              <a:t>año escolar 2021-2022</a:t>
            </a:r>
            <a:endParaRPr kumimoji="0" lang="en-US" sz="1200" b="0" i="1"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3" name="Straight Connector 32">
            <a:extLst>
              <a:ext uri="{FF2B5EF4-FFF2-40B4-BE49-F238E27FC236}">
                <a16:creationId xmlns:a16="http://schemas.microsoft.com/office/drawing/2014/main" id="{8523A752-E1EE-4C28-902B-699B895F929D}"/>
              </a:ext>
              <a:ext uri="{C183D7F6-B498-43B3-948B-1728B52AA6E4}">
                <adec:decorative xmlns:adec="http://schemas.microsoft.com/office/drawing/2017/decorative" val="1"/>
              </a:ext>
            </a:extLst>
          </p:cNvPr>
          <p:cNvCxnSpPr>
            <a:stCxn id="32" idx="4"/>
            <a:endCxn id="32" idx="6"/>
          </p:cNvCxnSpPr>
          <p:nvPr/>
        </p:nvCxnSpPr>
        <p:spPr>
          <a:xfrm>
            <a:off x="6886202" y="1498767"/>
            <a:ext cx="40108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29" name="Chart 28" descr="Consulte la sección de notas para ver la descripción del gráfico &quot;IEP vencidos antes del año escolar 2021-2022&quot;">
            <a:extLst>
              <a:ext uri="{FF2B5EF4-FFF2-40B4-BE49-F238E27FC236}">
                <a16:creationId xmlns:a16="http://schemas.microsoft.com/office/drawing/2014/main" id="{DB1F0EB1-A94E-4F99-B9AA-D9C38C5433EC}"/>
              </a:ext>
            </a:extLst>
          </p:cNvPr>
          <p:cNvGraphicFramePr/>
          <p:nvPr/>
        </p:nvGraphicFramePr>
        <p:xfrm>
          <a:off x="6109719" y="1623035"/>
          <a:ext cx="5404103" cy="1999328"/>
        </p:xfrm>
        <a:graphic>
          <a:graphicData uri="http://schemas.openxmlformats.org/drawingml/2006/chart">
            <c:chart xmlns:c="http://schemas.openxmlformats.org/drawingml/2006/chart" xmlns:r="http://schemas.openxmlformats.org/officeDocument/2006/relationships" r:id="rId5"/>
          </a:graphicData>
        </a:graphic>
      </p:graphicFrame>
      <p:sp>
        <p:nvSpPr>
          <p:cNvPr id="35" name="Arrow: Left-Right 34">
            <a:extLst>
              <a:ext uri="{FF2B5EF4-FFF2-40B4-BE49-F238E27FC236}">
                <a16:creationId xmlns:a16="http://schemas.microsoft.com/office/drawing/2014/main" id="{69142659-D3EC-40AB-8260-574BDC6E9E0D}"/>
              </a:ext>
            </a:extLst>
          </p:cNvPr>
          <p:cNvSpPr/>
          <p:nvPr/>
        </p:nvSpPr>
        <p:spPr>
          <a:xfrm>
            <a:off x="6886202" y="3700901"/>
            <a:ext cx="40108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Observaciones de la entrevista</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6" name="Straight Connector 35">
            <a:extLst>
              <a:ext uri="{FF2B5EF4-FFF2-40B4-BE49-F238E27FC236}">
                <a16:creationId xmlns:a16="http://schemas.microsoft.com/office/drawing/2014/main" id="{AD414730-5F6B-4C05-BD7D-E2EC54FAA5A2}"/>
              </a:ext>
              <a:ext uri="{C183D7F6-B498-43B3-948B-1728B52AA6E4}">
                <adec:decorative xmlns:adec="http://schemas.microsoft.com/office/drawing/2017/decorative" val="1"/>
              </a:ext>
            </a:extLst>
          </p:cNvPr>
          <p:cNvCxnSpPr>
            <a:stCxn id="35" idx="4"/>
            <a:endCxn id="35" idx="6"/>
          </p:cNvCxnSpPr>
          <p:nvPr/>
        </p:nvCxnSpPr>
        <p:spPr>
          <a:xfrm>
            <a:off x="6886202" y="3958270"/>
            <a:ext cx="40108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ABCE4B75-BB7B-40FC-BD74-99B53E9BE2D8}"/>
              </a:ext>
            </a:extLst>
          </p:cNvPr>
          <p:cNvSpPr/>
          <p:nvPr/>
        </p:nvSpPr>
        <p:spPr>
          <a:xfrm>
            <a:off x="6282054" y="4017144"/>
            <a:ext cx="5377854" cy="2011922"/>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t" anchorCtr="0"/>
          <a:lstStyle/>
          <a:p>
            <a:pPr marL="263525" marR="0" lvl="0" indent="-263525" algn="l" defTabSz="914390" rtl="0" eaLnBrk="1" fontAlgn="auto" latinLnBrk="0" hangingPunct="1">
              <a:lnSpc>
                <a:spcPct val="100000"/>
              </a:lnSpc>
              <a:spcBef>
                <a:spcPts val="4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Entre el 15 % y el 20 % de los estudiantes se encuentran en una situación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"permanencia" en cualquier momento</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100000"/>
              </a:lnSpc>
              <a:spcBef>
                <a:spcPts val="4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EdPlan es muy manual: los COSE deben asegurarse de realizar un seguimiento de sus procesos fuera del sistema</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100000"/>
              </a:lnSpc>
              <a:spcBef>
                <a:spcPts val="4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 está agregando un nuevo lenguaje a los IEP para reducir la prevalencia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situaciones de permanencia</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530352" marR="0" lvl="1" indent="-263525" algn="l" defTabSz="914390" rtl="0" eaLnBrk="1" fontAlgn="auto" latinLnBrk="0" hangingPunct="1">
              <a:lnSpc>
                <a:spcPct val="100000"/>
              </a:lnSpc>
              <a:spcBef>
                <a:spcPts val="4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Los servicios finalizarán 30 días después de que venza el IEP actual,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 menos que el padre o la madre firme un nuevo IEP</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530352" marR="0" lvl="1" indent="-263525" algn="l" defTabSz="914390" rtl="0" eaLnBrk="1" fontAlgn="auto" latinLnBrk="0" hangingPunct="1">
              <a:lnSpc>
                <a:spcPct val="100000"/>
              </a:lnSpc>
              <a:spcBef>
                <a:spcPts val="4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Los estudiantes actuales tendrán derechos adquiridos, pero todos los nuevos IEP firmados incluirán este lenguaje</a:t>
            </a:r>
            <a: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p>
        </p:txBody>
      </p:sp>
      <p:sp>
        <p:nvSpPr>
          <p:cNvPr id="27" name="source_63804743468530966221" descr="Fuente">
            <a:extLst>
              <a:ext uri="{FF2B5EF4-FFF2-40B4-BE49-F238E27FC236}">
                <a16:creationId xmlns:a16="http://schemas.microsoft.com/office/drawing/2014/main" id="{7D6159A8-5733-4289-B1AA-5E30A0046CFF}"/>
              </a:ext>
            </a:extLst>
          </p:cNvPr>
          <p:cNvSpPr txBox="1"/>
          <p:nvPr/>
        </p:nvSpPr>
        <p:spPr>
          <a:xfrm>
            <a:off x="581342" y="6583680"/>
            <a:ext cx="3442018" cy="183127"/>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ragmento de EdPlan del año escolar 2021-2022, 30 de junio; Aspen; entrevistas de EY, DESE, BPS y entrevistas escolares; políticas de BPS y DESE</a:t>
            </a:r>
          </a:p>
        </p:txBody>
      </p:sp>
      <p:sp>
        <p:nvSpPr>
          <p:cNvPr id="37" name="TextBox 36">
            <a:extLst>
              <a:ext uri="{FF2B5EF4-FFF2-40B4-BE49-F238E27FC236}">
                <a16:creationId xmlns:a16="http://schemas.microsoft.com/office/drawing/2014/main" id="{4B6FD3F1-A3E7-4B48-8B6A-4124E17A0600}"/>
              </a:ext>
            </a:extLst>
          </p:cNvPr>
          <p:cNvSpPr txBox="1"/>
          <p:nvPr/>
        </p:nvSpPr>
        <p:spPr>
          <a:xfrm>
            <a:off x="3953024" y="6399378"/>
            <a:ext cx="5051974" cy="429348"/>
          </a:xfrm>
          <a:prstGeom prst="rect">
            <a:avLst/>
          </a:prstGeom>
          <a:noFill/>
        </p:spPr>
        <p:txBody>
          <a:bodyPr wrap="square" lIns="0" tIns="36576" rIns="0" bIns="0" rtlCol="0">
            <a:spAutoFit/>
          </a:bodyPr>
          <a:lstStyle/>
          <a:p>
            <a:pPr marL="0" marR="0" lvl="0" indent="0" algn="ctr" defTabSz="91440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ea typeface="Calibri" panose="020F0502020204030204" pitchFamily="34" charset="0"/>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ea typeface="Calibri" panose="020F0502020204030204" pitchFamily="34" charset="0"/>
              </a:rPr>
            </a:br>
            <a:r>
              <a:rPr kumimoji="0" lang="x-none" sz="1000" b="0" i="1" u="none" strike="noStrike" kern="0" cap="none" spc="0" normalizeH="0" baseline="0" noProof="0">
                <a:ln>
                  <a:noFill/>
                </a:ln>
                <a:solidFill>
                  <a:srgbClr val="2E2E38"/>
                </a:solidFill>
                <a:effectLst/>
                <a:uLnTx/>
                <a:uFillTx/>
                <a:ea typeface="Calibri" panose="020F0502020204030204" pitchFamily="34" charset="0"/>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limitaciones</a:t>
            </a:r>
            <a:r>
              <a:rPr kumimoji="0" lang="en-US" sz="1000" b="0" i="1" u="none" strike="noStrike" kern="0" cap="none" spc="0" normalizeH="0" baseline="0" noProof="0">
                <a:ln>
                  <a:noFill/>
                </a:ln>
                <a:solidFill>
                  <a:srgbClr val="2E2E38"/>
                </a:solidFill>
                <a:effectLst/>
                <a:uLnTx/>
                <a:uFillTx/>
                <a:ea typeface="Calibri" panose="020F0502020204030204" pitchFamily="34" charset="0"/>
              </a:rPr>
              <a:t> y </a:t>
            </a:r>
            <a:r>
              <a:rPr kumimoji="0" lang="en-US" sz="1000" b="0" i="1" u="none" strike="noStrike" kern="0" cap="none" spc="0" normalizeH="0" baseline="0" noProof="0" err="1">
                <a:ln>
                  <a:noFill/>
                </a:ln>
                <a:solidFill>
                  <a:srgbClr val="2E2E38"/>
                </a:solidFill>
                <a:effectLst/>
                <a:uLnTx/>
                <a:uFillTx/>
                <a:ea typeface="Calibri" panose="020F0502020204030204" pitchFamily="34" charset="0"/>
              </a:rPr>
              <a:t>restricciones</a:t>
            </a:r>
            <a:r>
              <a:rPr kumimoji="0" lang="x-none" sz="1000" b="0" i="1" u="none" strike="noStrike" kern="0" cap="none" spc="0" normalizeH="0" baseline="0" noProof="0">
                <a:ln>
                  <a:noFill/>
                </a:ln>
                <a:solidFill>
                  <a:srgbClr val="2E2E38"/>
                </a:solidFill>
                <a:effectLst/>
                <a:uLnTx/>
                <a:uFillTx/>
                <a:ea typeface="Calibri" panose="020F0502020204030204" pitchFamily="34" charset="0"/>
              </a:rPr>
              <a:t> en la página 2</a:t>
            </a:r>
            <a:r>
              <a:rPr kumimoji="0" lang="en-US" sz="1000" b="0" i="1" u="none" strike="noStrike" kern="0" cap="none" spc="0" normalizeH="0" baseline="0" noProof="0">
                <a:ln>
                  <a:noFill/>
                </a:ln>
                <a:solidFill>
                  <a:srgbClr val="2E2E38"/>
                </a:solidFill>
                <a:effectLst/>
                <a:uLnTx/>
                <a:uFillTx/>
                <a:ea typeface="Calibri" panose="020F0502020204030204" pitchFamily="34" charset="0"/>
              </a:rPr>
              <a:t>.</a:t>
            </a:r>
            <a:endParaRPr kumimoji="0" lang="en-IN" sz="1000" b="0" i="0" u="none" strike="noStrike" kern="0" cap="none" spc="0" normalizeH="0" baseline="0" noProof="0">
              <a:ln>
                <a:noFill/>
              </a:ln>
              <a:solidFill>
                <a:srgbClr val="2E2E38"/>
              </a:solidFill>
              <a:effectLst/>
              <a:uLnTx/>
              <a:uFillTx/>
            </a:endParaRPr>
          </a:p>
        </p:txBody>
      </p:sp>
      <p:sp>
        <p:nvSpPr>
          <p:cNvPr id="2" name="Date Placeholder 1">
            <a:extLst>
              <a:ext uri="{FF2B5EF4-FFF2-40B4-BE49-F238E27FC236}">
                <a16:creationId xmlns:a16="http://schemas.microsoft.com/office/drawing/2014/main" id="{EE4364F6-35BE-4C35-A595-874B606AE58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ED25945C-8C30-4EAB-B331-FC4A4DB4645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21" name="Text box_6380524123959099444">
            <a:extLst>
              <a:ext uri="{FF2B5EF4-FFF2-40B4-BE49-F238E27FC236}">
                <a16:creationId xmlns:a16="http://schemas.microsoft.com/office/drawing/2014/main" id="{39711B56-F872-442C-89AB-2B1B27F5B4EE}"/>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22" name="Text box_6380524123959099444">
            <a:extLst>
              <a:ext uri="{FF2B5EF4-FFF2-40B4-BE49-F238E27FC236}">
                <a16:creationId xmlns:a16="http://schemas.microsoft.com/office/drawing/2014/main" id="{3AFFB8E8-DED6-4F0D-9A2D-189428380CDD}"/>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118489235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D3E50DF4-5997-4F3A-B26F-E1013C8B0CF9}"/>
              </a:ext>
            </a:extLst>
          </p:cNvPr>
          <p:cNvSpPr>
            <a:spLocks noGrp="1"/>
          </p:cNvSpPr>
          <p:nvPr>
            <p:ph type="title"/>
          </p:nvPr>
        </p:nvSpPr>
        <p:spPr>
          <a:xfrm>
            <a:off x="612777" y="294200"/>
            <a:ext cx="10972800" cy="590880"/>
          </a:xfrm>
        </p:spPr>
        <p:txBody>
          <a:bodyPr vert="horz"/>
          <a:lstStyle/>
          <a:p>
            <a:r>
              <a:rPr lang="x-none"/>
              <a:t>Apéndice</a:t>
            </a:r>
            <a:br/>
            <a:r>
              <a:rPr lang="x-none" sz="1600"/>
              <a:t>Datos de IEP vencidos del año escolar 2021-2022</a:t>
            </a:r>
            <a:endParaRPr lang="en-GB"/>
          </a:p>
        </p:txBody>
      </p:sp>
      <p:sp>
        <p:nvSpPr>
          <p:cNvPr id="20" name="Rectangle 19">
            <a:extLst>
              <a:ext uri="{FF2B5EF4-FFF2-40B4-BE49-F238E27FC236}">
                <a16:creationId xmlns:a16="http://schemas.microsoft.com/office/drawing/2014/main" id="{25B99355-DDAA-494F-90F0-C25E83CE147E}"/>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30" name="Arrow: Left-Right 29">
            <a:extLst>
              <a:ext uri="{FF2B5EF4-FFF2-40B4-BE49-F238E27FC236}">
                <a16:creationId xmlns:a16="http://schemas.microsoft.com/office/drawing/2014/main" id="{24679455-F48C-470B-B8BC-DD0718D3C978}"/>
              </a:ext>
            </a:extLst>
          </p:cNvPr>
          <p:cNvSpPr/>
          <p:nvPr/>
        </p:nvSpPr>
        <p:spPr>
          <a:xfrm>
            <a:off x="4023363" y="1324493"/>
            <a:ext cx="4741208"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Datos de población de IEP vencidos por mes</a:t>
            </a:r>
            <a:r>
              <a:rPr kumimoji="0" lang="en-US" sz="1200" b="1" i="0" u="none" strike="noStrike" kern="1200" cap="none" spc="0" normalizeH="0" baseline="0" noProof="0">
                <a:ln>
                  <a:noFill/>
                </a:ln>
                <a:solidFill>
                  <a:srgbClr val="2E2E38"/>
                </a:solidFill>
                <a:effectLst/>
                <a:uLnTx/>
                <a:uFillTx/>
                <a:latin typeface="EYInterstate Light"/>
                <a:ea typeface="+mn-ea"/>
                <a:cs typeface="+mn-cs"/>
              </a:rPr>
              <a:t>,</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a:t>
            </a:r>
            <a:r>
              <a:rPr kumimoji="0" lang="en-US" sz="1200" b="1" i="1" u="none" strike="noStrike" kern="1200" cap="none" spc="0" normalizeH="0" baseline="0" noProof="0">
                <a:ln>
                  <a:noFill/>
                </a:ln>
                <a:solidFill>
                  <a:srgbClr val="2E2E38"/>
                </a:solidFill>
                <a:effectLst/>
                <a:uLnTx/>
                <a:uFillTx/>
                <a:latin typeface="EYInterstate Light"/>
                <a:ea typeface="+mn-ea"/>
                <a:cs typeface="+mn-cs"/>
              </a:rPr>
              <a:t>a</a:t>
            </a:r>
            <a:r>
              <a:rPr kumimoji="0" lang="x-none" sz="1200" b="1" i="1" u="none" strike="noStrike" kern="1200" cap="none" spc="0" normalizeH="0" baseline="0" noProof="0">
                <a:ln>
                  <a:noFill/>
                </a:ln>
                <a:solidFill>
                  <a:srgbClr val="2E2E38"/>
                </a:solidFill>
                <a:effectLst/>
                <a:uLnTx/>
                <a:uFillTx/>
                <a:latin typeface="EYInterstate Light"/>
                <a:ea typeface="+mn-ea"/>
                <a:cs typeface="+mn-cs"/>
              </a:rPr>
              <a:t>ño escolar 2021-2022</a:t>
            </a:r>
            <a:endParaRPr kumimoji="0" lang="en-US" sz="1200" b="0" i="1"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1" name="Straight Connector 30">
            <a:extLst>
              <a:ext uri="{FF2B5EF4-FFF2-40B4-BE49-F238E27FC236}">
                <a16:creationId xmlns:a16="http://schemas.microsoft.com/office/drawing/2014/main" id="{8EF275DF-6FA6-4B9D-9994-07F12D70B313}"/>
              </a:ext>
              <a:ext uri="{C183D7F6-B498-43B3-948B-1728B52AA6E4}">
                <adec:decorative xmlns:adec="http://schemas.microsoft.com/office/drawing/2017/decorative" val="1"/>
              </a:ext>
            </a:extLst>
          </p:cNvPr>
          <p:cNvCxnSpPr>
            <a:cxnSpLocks/>
            <a:stCxn id="30" idx="4"/>
            <a:endCxn id="30" idx="6"/>
          </p:cNvCxnSpPr>
          <p:nvPr/>
        </p:nvCxnSpPr>
        <p:spPr>
          <a:xfrm>
            <a:off x="4023363" y="1766528"/>
            <a:ext cx="474120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Group 4" descr="Consulte la sección de notas para ver la descripción del gráfico &quot;Datos de población de IEP vencidos por mes, año escolar 2021-2022&quot;">
            <a:extLst>
              <a:ext uri="{FF2B5EF4-FFF2-40B4-BE49-F238E27FC236}">
                <a16:creationId xmlns:a16="http://schemas.microsoft.com/office/drawing/2014/main" id="{1BE630DF-3ADD-4D57-A931-43D24FA319A5}"/>
              </a:ext>
            </a:extLst>
          </p:cNvPr>
          <p:cNvGrpSpPr/>
          <p:nvPr/>
        </p:nvGrpSpPr>
        <p:grpSpPr>
          <a:xfrm>
            <a:off x="2328759" y="1990725"/>
            <a:ext cx="8053702" cy="3671278"/>
            <a:chOff x="2328760" y="1990725"/>
            <a:chExt cx="8053702" cy="3671278"/>
          </a:xfrm>
        </p:grpSpPr>
        <p:sp>
          <p:nvSpPr>
            <p:cNvPr id="36" name="Rectangle 35">
              <a:extLst>
                <a:ext uri="{FF2B5EF4-FFF2-40B4-BE49-F238E27FC236}">
                  <a16:creationId xmlns:a16="http://schemas.microsoft.com/office/drawing/2014/main" id="{03A11A3B-612E-4F5B-B80B-CB04B70C43B8}"/>
                </a:ext>
                <a:ext uri="{C183D7F6-B498-43B3-948B-1728B52AA6E4}">
                  <adec:decorative xmlns:adec="http://schemas.microsoft.com/office/drawing/2017/decorative" val="1"/>
                </a:ext>
              </a:extLst>
            </p:cNvPr>
            <p:cNvSpPr/>
            <p:nvPr/>
          </p:nvSpPr>
          <p:spPr>
            <a:xfrm rot="5400000">
              <a:off x="5361130" y="2294439"/>
              <a:ext cx="365761" cy="5534949"/>
            </a:xfrm>
            <a:prstGeom prst="rect">
              <a:avLst/>
            </a:prstGeom>
            <a:solidFill>
              <a:schemeClr val="tx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a:ln>
                  <a:noFill/>
                </a:ln>
                <a:solidFill>
                  <a:srgbClr val="2E2E38"/>
                </a:solidFill>
                <a:effectLst/>
                <a:uLnTx/>
                <a:uFillTx/>
                <a:latin typeface="EYInterstate Light"/>
                <a:ea typeface="+mn-ea"/>
                <a:cs typeface="+mn-cs"/>
              </a:endParaRPr>
            </a:p>
          </p:txBody>
        </p:sp>
        <p:graphicFrame>
          <p:nvGraphicFramePr>
            <p:cNvPr id="50" name="Chart 49">
              <a:extLst>
                <a:ext uri="{FF2B5EF4-FFF2-40B4-BE49-F238E27FC236}">
                  <a16:creationId xmlns:a16="http://schemas.microsoft.com/office/drawing/2014/main" id="{E7152748-5BF4-464D-A917-21E1CB4B3BF2}"/>
                </a:ext>
                <a:ext uri="{C183D7F6-B498-43B3-948B-1728B52AA6E4}">
                  <adec:decorative xmlns:adec="http://schemas.microsoft.com/office/drawing/2017/decorative" val="1"/>
                </a:ext>
              </a:extLst>
            </p:cNvPr>
            <p:cNvGraphicFramePr/>
            <p:nvPr>
              <p:custDataLst>
                <p:tags r:id="rId3"/>
              </p:custDataLst>
            </p:nvPr>
          </p:nvGraphicFramePr>
          <p:xfrm>
            <a:off x="2687638" y="1990725"/>
            <a:ext cx="6329362" cy="3279775"/>
          </p:xfrm>
          <a:graphic>
            <a:graphicData uri="http://schemas.openxmlformats.org/drawingml/2006/chart">
              <c:chart xmlns:c="http://schemas.openxmlformats.org/drawingml/2006/chart" xmlns:r="http://schemas.openxmlformats.org/officeDocument/2006/relationships" r:id="rId7"/>
            </a:graphicData>
          </a:graphic>
        </p:graphicFrame>
        <p:sp>
          <p:nvSpPr>
            <p:cNvPr id="4" name="TextBox 3">
              <a:extLst>
                <a:ext uri="{FF2B5EF4-FFF2-40B4-BE49-F238E27FC236}">
                  <a16:creationId xmlns:a16="http://schemas.microsoft.com/office/drawing/2014/main" id="{8626C023-5273-4AEC-927F-1C0A44C107C0}"/>
                </a:ext>
                <a:ext uri="{C183D7F6-B498-43B3-948B-1728B52AA6E4}">
                  <adec:decorative xmlns:adec="http://schemas.microsoft.com/office/drawing/2017/decorative" val="1"/>
                </a:ext>
              </a:extLst>
            </p:cNvPr>
            <p:cNvSpPr txBox="1"/>
            <p:nvPr/>
          </p:nvSpPr>
          <p:spPr>
            <a:xfrm>
              <a:off x="2328760" y="2096779"/>
              <a:ext cx="380325" cy="193899"/>
            </a:xfrm>
            <a:prstGeom prst="rect">
              <a:avLst/>
            </a:prstGeom>
            <a:noFill/>
          </p:spPr>
          <p:txBody>
            <a:bodyPr wrap="square" lIns="0" tIns="36576" rIns="0" bIns="0" rtlCol="0">
              <a:spAutoFit/>
            </a:bodyPr>
            <a:lstStyle/>
            <a:p>
              <a:pPr lvl="0">
                <a:lnSpc>
                  <a:spcPct val="85000"/>
                </a:lnSpc>
                <a:spcAft>
                  <a:spcPts val="600"/>
                </a:spcAft>
                <a:buClr>
                  <a:srgbClr val="27ACAA"/>
                </a:buClr>
                <a:buSzPct val="70000"/>
                <a:defRPr/>
              </a:pPr>
              <a:r>
                <a:rPr lang="en-IN" altLang="en-US" sz="1200">
                  <a:solidFill>
                    <a:srgbClr val="2E2E38"/>
                  </a:solidFill>
                </a:rPr>
                <a:t>Julio</a:t>
              </a:r>
              <a:endParaRPr kumimoji="0" lang="en-IN"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61" name="TextBox 60">
              <a:extLst>
                <a:ext uri="{FF2B5EF4-FFF2-40B4-BE49-F238E27FC236}">
                  <a16:creationId xmlns:a16="http://schemas.microsoft.com/office/drawing/2014/main" id="{E9EB4726-7AF7-4D15-83CD-32A039AA56FC}"/>
                </a:ext>
                <a:ext uri="{C183D7F6-B498-43B3-948B-1728B52AA6E4}">
                  <adec:decorative xmlns:adec="http://schemas.microsoft.com/office/drawing/2017/decorative" val="1"/>
                </a:ext>
              </a:extLst>
            </p:cNvPr>
            <p:cNvSpPr txBox="1"/>
            <p:nvPr/>
          </p:nvSpPr>
          <p:spPr>
            <a:xfrm>
              <a:off x="2821584" y="2096778"/>
              <a:ext cx="13970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0</a:t>
              </a:r>
            </a:p>
          </p:txBody>
        </p:sp>
        <p:sp>
          <p:nvSpPr>
            <p:cNvPr id="49" name="TextBox 48">
              <a:extLst>
                <a:ext uri="{FF2B5EF4-FFF2-40B4-BE49-F238E27FC236}">
                  <a16:creationId xmlns:a16="http://schemas.microsoft.com/office/drawing/2014/main" id="{16BB126D-3AEC-4DF3-8DF8-08B443CF6DD6}"/>
                </a:ext>
                <a:ext uri="{C183D7F6-B498-43B3-948B-1728B52AA6E4}">
                  <adec:decorative xmlns:adec="http://schemas.microsoft.com/office/drawing/2017/decorative" val="1"/>
                </a:ext>
              </a:extLst>
            </p:cNvPr>
            <p:cNvSpPr txBox="1"/>
            <p:nvPr/>
          </p:nvSpPr>
          <p:spPr>
            <a:xfrm>
              <a:off x="2393795" y="2362003"/>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Ago</a:t>
              </a:r>
            </a:p>
          </p:txBody>
        </p:sp>
        <p:sp>
          <p:nvSpPr>
            <p:cNvPr id="51" name="TextBox 50">
              <a:extLst>
                <a:ext uri="{FF2B5EF4-FFF2-40B4-BE49-F238E27FC236}">
                  <a16:creationId xmlns:a16="http://schemas.microsoft.com/office/drawing/2014/main" id="{C41B9AF5-6932-4EC2-B58D-F0BB4F6BBF9A}"/>
                </a:ext>
                <a:ext uri="{C183D7F6-B498-43B3-948B-1728B52AA6E4}">
                  <adec:decorative xmlns:adec="http://schemas.microsoft.com/office/drawing/2017/decorative" val="1"/>
                </a:ext>
              </a:extLst>
            </p:cNvPr>
            <p:cNvSpPr txBox="1"/>
            <p:nvPr/>
          </p:nvSpPr>
          <p:spPr>
            <a:xfrm>
              <a:off x="2405583" y="2619466"/>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Sep</a:t>
              </a:r>
            </a:p>
          </p:txBody>
        </p:sp>
        <p:sp>
          <p:nvSpPr>
            <p:cNvPr id="52" name="TextBox 51">
              <a:extLst>
                <a:ext uri="{FF2B5EF4-FFF2-40B4-BE49-F238E27FC236}">
                  <a16:creationId xmlns:a16="http://schemas.microsoft.com/office/drawing/2014/main" id="{10F35FE5-56A6-460D-97D1-2B7148FCD426}"/>
                </a:ext>
                <a:ext uri="{C183D7F6-B498-43B3-948B-1728B52AA6E4}">
                  <adec:decorative xmlns:adec="http://schemas.microsoft.com/office/drawing/2017/decorative" val="1"/>
                </a:ext>
              </a:extLst>
            </p:cNvPr>
            <p:cNvSpPr txBox="1"/>
            <p:nvPr/>
          </p:nvSpPr>
          <p:spPr>
            <a:xfrm>
              <a:off x="2418789" y="2871065"/>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Oct</a:t>
              </a:r>
            </a:p>
          </p:txBody>
        </p:sp>
        <p:sp>
          <p:nvSpPr>
            <p:cNvPr id="53" name="TextBox 52">
              <a:extLst>
                <a:ext uri="{FF2B5EF4-FFF2-40B4-BE49-F238E27FC236}">
                  <a16:creationId xmlns:a16="http://schemas.microsoft.com/office/drawing/2014/main" id="{CC7E937F-AEFF-4758-A62A-B56096A3604A}"/>
                </a:ext>
                <a:ext uri="{C183D7F6-B498-43B3-948B-1728B52AA6E4}">
                  <adec:decorative xmlns:adec="http://schemas.microsoft.com/office/drawing/2017/decorative" val="1"/>
                </a:ext>
              </a:extLst>
            </p:cNvPr>
            <p:cNvSpPr txBox="1"/>
            <p:nvPr/>
          </p:nvSpPr>
          <p:spPr>
            <a:xfrm>
              <a:off x="2400623" y="3137523"/>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Nov</a:t>
              </a:r>
            </a:p>
          </p:txBody>
        </p:sp>
        <p:sp>
          <p:nvSpPr>
            <p:cNvPr id="54" name="TextBox 53">
              <a:extLst>
                <a:ext uri="{FF2B5EF4-FFF2-40B4-BE49-F238E27FC236}">
                  <a16:creationId xmlns:a16="http://schemas.microsoft.com/office/drawing/2014/main" id="{E7F15108-A2D7-4475-B1E0-C14BE7697D8E}"/>
                </a:ext>
                <a:ext uri="{C183D7F6-B498-43B3-948B-1728B52AA6E4}">
                  <adec:decorative xmlns:adec="http://schemas.microsoft.com/office/drawing/2017/decorative" val="1"/>
                </a:ext>
              </a:extLst>
            </p:cNvPr>
            <p:cNvSpPr txBox="1"/>
            <p:nvPr/>
          </p:nvSpPr>
          <p:spPr>
            <a:xfrm>
              <a:off x="2400469" y="3396285"/>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Dic</a:t>
              </a:r>
            </a:p>
          </p:txBody>
        </p:sp>
        <p:sp>
          <p:nvSpPr>
            <p:cNvPr id="55" name="TextBox 54">
              <a:extLst>
                <a:ext uri="{FF2B5EF4-FFF2-40B4-BE49-F238E27FC236}">
                  <a16:creationId xmlns:a16="http://schemas.microsoft.com/office/drawing/2014/main" id="{09028FFD-BC30-4230-B54F-643B791BD17C}"/>
                </a:ext>
                <a:ext uri="{C183D7F6-B498-43B3-948B-1728B52AA6E4}">
                  <adec:decorative xmlns:adec="http://schemas.microsoft.com/office/drawing/2017/decorative" val="1"/>
                </a:ext>
              </a:extLst>
            </p:cNvPr>
            <p:cNvSpPr txBox="1"/>
            <p:nvPr/>
          </p:nvSpPr>
          <p:spPr>
            <a:xfrm>
              <a:off x="2408561" y="3653748"/>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Ene</a:t>
              </a:r>
            </a:p>
          </p:txBody>
        </p:sp>
        <p:sp>
          <p:nvSpPr>
            <p:cNvPr id="56" name="TextBox 55">
              <a:extLst>
                <a:ext uri="{FF2B5EF4-FFF2-40B4-BE49-F238E27FC236}">
                  <a16:creationId xmlns:a16="http://schemas.microsoft.com/office/drawing/2014/main" id="{50D50B87-C398-4773-8A57-9C5C1CB665B8}"/>
                </a:ext>
                <a:ext uri="{C183D7F6-B498-43B3-948B-1728B52AA6E4}">
                  <adec:decorative xmlns:adec="http://schemas.microsoft.com/office/drawing/2017/decorative" val="1"/>
                </a:ext>
              </a:extLst>
            </p:cNvPr>
            <p:cNvSpPr txBox="1"/>
            <p:nvPr/>
          </p:nvSpPr>
          <p:spPr>
            <a:xfrm>
              <a:off x="2424411" y="3922007"/>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Feb</a:t>
              </a:r>
            </a:p>
          </p:txBody>
        </p:sp>
        <p:sp>
          <p:nvSpPr>
            <p:cNvPr id="57" name="TextBox 56">
              <a:extLst>
                <a:ext uri="{FF2B5EF4-FFF2-40B4-BE49-F238E27FC236}">
                  <a16:creationId xmlns:a16="http://schemas.microsoft.com/office/drawing/2014/main" id="{85E92BD4-C470-402F-B279-0A2CFF5019E8}"/>
                </a:ext>
                <a:ext uri="{C183D7F6-B498-43B3-948B-1728B52AA6E4}">
                  <adec:decorative xmlns:adec="http://schemas.microsoft.com/office/drawing/2017/decorative" val="1"/>
                </a:ext>
              </a:extLst>
            </p:cNvPr>
            <p:cNvSpPr txBox="1"/>
            <p:nvPr/>
          </p:nvSpPr>
          <p:spPr>
            <a:xfrm>
              <a:off x="2405123" y="4175522"/>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Mar</a:t>
              </a:r>
            </a:p>
          </p:txBody>
        </p:sp>
        <p:sp>
          <p:nvSpPr>
            <p:cNvPr id="58" name="TextBox 57">
              <a:extLst>
                <a:ext uri="{FF2B5EF4-FFF2-40B4-BE49-F238E27FC236}">
                  <a16:creationId xmlns:a16="http://schemas.microsoft.com/office/drawing/2014/main" id="{11FBF374-5D8E-4228-AD8C-FAD03EE5404B}"/>
                </a:ext>
                <a:ext uri="{C183D7F6-B498-43B3-948B-1728B52AA6E4}">
                  <adec:decorative xmlns:adec="http://schemas.microsoft.com/office/drawing/2017/decorative" val="1"/>
                </a:ext>
              </a:extLst>
            </p:cNvPr>
            <p:cNvSpPr txBox="1"/>
            <p:nvPr/>
          </p:nvSpPr>
          <p:spPr>
            <a:xfrm>
              <a:off x="2406782" y="4442023"/>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Abr</a:t>
              </a:r>
            </a:p>
          </p:txBody>
        </p:sp>
        <p:sp>
          <p:nvSpPr>
            <p:cNvPr id="59" name="TextBox 58">
              <a:extLst>
                <a:ext uri="{FF2B5EF4-FFF2-40B4-BE49-F238E27FC236}">
                  <a16:creationId xmlns:a16="http://schemas.microsoft.com/office/drawing/2014/main" id="{424D14E7-AB51-4550-855C-E783CD5C21C2}"/>
                </a:ext>
                <a:ext uri="{C183D7F6-B498-43B3-948B-1728B52AA6E4}">
                  <adec:decorative xmlns:adec="http://schemas.microsoft.com/office/drawing/2017/decorative" val="1"/>
                </a:ext>
              </a:extLst>
            </p:cNvPr>
            <p:cNvSpPr txBox="1"/>
            <p:nvPr/>
          </p:nvSpPr>
          <p:spPr>
            <a:xfrm>
              <a:off x="2385160" y="4694680"/>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May</a:t>
              </a:r>
            </a:p>
          </p:txBody>
        </p:sp>
        <p:sp>
          <p:nvSpPr>
            <p:cNvPr id="60" name="TextBox 59">
              <a:extLst>
                <a:ext uri="{FF2B5EF4-FFF2-40B4-BE49-F238E27FC236}">
                  <a16:creationId xmlns:a16="http://schemas.microsoft.com/office/drawing/2014/main" id="{3868B5F5-EF7E-49C1-8834-3E9FF10412A9}"/>
                </a:ext>
                <a:ext uri="{C183D7F6-B498-43B3-948B-1728B52AA6E4}">
                  <adec:decorative xmlns:adec="http://schemas.microsoft.com/office/drawing/2017/decorative" val="1"/>
                </a:ext>
              </a:extLst>
            </p:cNvPr>
            <p:cNvSpPr txBox="1"/>
            <p:nvPr/>
          </p:nvSpPr>
          <p:spPr>
            <a:xfrm>
              <a:off x="2408534" y="4957588"/>
              <a:ext cx="349401"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Jun</a:t>
              </a:r>
            </a:p>
          </p:txBody>
        </p:sp>
        <p:sp>
          <p:nvSpPr>
            <p:cNvPr id="37" name="Callout_63804749004580674727">
              <a:extLst>
                <a:ext uri="{FF2B5EF4-FFF2-40B4-BE49-F238E27FC236}">
                  <a16:creationId xmlns:a16="http://schemas.microsoft.com/office/drawing/2014/main" id="{180CA7A0-AEB4-46BF-A951-8412C0FCA662}"/>
                </a:ext>
                <a:ext uri="{C183D7F6-B498-43B3-948B-1728B52AA6E4}">
                  <adec:decorative xmlns:adec="http://schemas.microsoft.com/office/drawing/2017/decorative" val="1"/>
                </a:ext>
              </a:extLst>
            </p:cNvPr>
            <p:cNvSpPr/>
            <p:nvPr>
              <p:custDataLst>
                <p:tags r:id="rId4"/>
              </p:custDataLst>
            </p:nvPr>
          </p:nvSpPr>
          <p:spPr>
            <a:xfrm>
              <a:off x="8637960" y="5046446"/>
              <a:ext cx="1744502" cy="615557"/>
            </a:xfrm>
            <a:prstGeom prst="wedgeRectCallout">
              <a:avLst>
                <a:gd name="adj1" fmla="val -62808"/>
                <a:gd name="adj2" fmla="val -43786"/>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Cerca del 20 % de los IEP vencidos de la población con IEP llegaron durante el mes de junio en el año escolar 2021-2022</a:t>
              </a:r>
              <a:r>
                <a:rPr kumimoji="0" lang="en-US"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a:t>
              </a:r>
              <a:endParaRPr kumimoji="0" lang="x-none" sz="9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endParaRPr>
            </a:p>
          </p:txBody>
        </p:sp>
      </p:grpSp>
      <p:sp>
        <p:nvSpPr>
          <p:cNvPr id="24" name="footnote_6380420316088055392" descr="Nota al pie">
            <a:extLst>
              <a:ext uri="{FF2B5EF4-FFF2-40B4-BE49-F238E27FC236}">
                <a16:creationId xmlns:a16="http://schemas.microsoft.com/office/drawing/2014/main" id="{0FDD7255-0AFA-4455-99BF-B969B2B3BCE7}"/>
              </a:ext>
            </a:extLst>
          </p:cNvPr>
          <p:cNvSpPr txBox="1"/>
          <p:nvPr/>
        </p:nvSpPr>
        <p:spPr>
          <a:xfrm>
            <a:off x="394993" y="6037691"/>
            <a:ext cx="5670601" cy="365760"/>
          </a:xfrm>
          <a:prstGeom prst="rect">
            <a:avLst/>
          </a:prstGeom>
          <a:noFill/>
        </p:spPr>
        <p:txBody>
          <a:bodyPr vert="horz" wrap="square" lIns="0" tIns="0" rIns="0" bIns="0" numCol="1"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El calendario del año escolar 2021-2022 es julio-junio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27" name="source_63804743468530966221" descr="Fuente">
            <a:extLst>
              <a:ext uri="{FF2B5EF4-FFF2-40B4-BE49-F238E27FC236}">
                <a16:creationId xmlns:a16="http://schemas.microsoft.com/office/drawing/2014/main" id="{7D6159A8-5733-4289-B1AA-5E30A0046CFF}"/>
              </a:ext>
            </a:extLst>
          </p:cNvPr>
          <p:cNvSpPr txBox="1"/>
          <p:nvPr/>
        </p:nvSpPr>
        <p:spPr>
          <a:xfrm>
            <a:off x="581342" y="6583680"/>
            <a:ext cx="2766769"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ragmento de EdPlan del año escolar 2021-2022, 30 de junio; Aspen; políticas de BPS y DESE</a:t>
            </a:r>
          </a:p>
        </p:txBody>
      </p:sp>
      <p:sp>
        <p:nvSpPr>
          <p:cNvPr id="62" name="TextBox 61">
            <a:extLst>
              <a:ext uri="{FF2B5EF4-FFF2-40B4-BE49-F238E27FC236}">
                <a16:creationId xmlns:a16="http://schemas.microsoft.com/office/drawing/2014/main" id="{AC03FC44-13E2-458E-8541-B515230EE975}"/>
              </a:ext>
            </a:extLst>
          </p:cNvPr>
          <p:cNvSpPr txBox="1"/>
          <p:nvPr/>
        </p:nvSpPr>
        <p:spPr>
          <a:xfrm>
            <a:off x="378420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27D7D636-9D6F-48A8-98A2-5CF16F18FC8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2BEBBE5C-4111-441B-93F7-924CEA19066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4" name="Text box_6380524123959099444">
            <a:extLst>
              <a:ext uri="{FF2B5EF4-FFF2-40B4-BE49-F238E27FC236}">
                <a16:creationId xmlns:a16="http://schemas.microsoft.com/office/drawing/2014/main" id="{B4275DF2-DD04-44E8-A4FB-5EA894318D0A}"/>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35" name="Text box_6380524123959099444">
            <a:extLst>
              <a:ext uri="{FF2B5EF4-FFF2-40B4-BE49-F238E27FC236}">
                <a16:creationId xmlns:a16="http://schemas.microsoft.com/office/drawing/2014/main" id="{C4A942D6-B905-4533-90E8-93CACE3ED28A}"/>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21518852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ED5D491-14DB-4DD3-ADFC-46F391C3C2D3}"/>
              </a:ext>
              <a:ext uri="{C183D7F6-B498-43B3-948B-1728B52AA6E4}">
                <adec:decorative xmlns:adec="http://schemas.microsoft.com/office/drawing/2017/decorative" val="1"/>
              </a:ext>
            </a:extLst>
          </p:cNvPr>
          <p:cNvGraphicFramePr>
            <a:graphicFrameLocks noChangeAspect="1"/>
          </p:cNvGraphicFramePr>
          <p:nvPr>
            <p:custDataLst>
              <p:tags r:id="rId3"/>
            </p:custDataLst>
            <p:extLst>
              <p:ext uri="{D42A27DB-BD31-4B8C-83A1-F6EECF244321}">
                <p14:modId xmlns:p14="http://schemas.microsoft.com/office/powerpoint/2010/main" val="32846509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75" name="think-cell Slide" r:id="rId6" imgW="415" imgH="416" progId="TCLayout.ActiveDocument.1">
                  <p:embed/>
                </p:oleObj>
              </mc:Choice>
              <mc:Fallback>
                <p:oleObj name="think-cell Slide" r:id="rId6" imgW="415" imgH="416" progId="TCLayout.ActiveDocument.1">
                  <p:embed/>
                  <p:pic>
                    <p:nvPicPr>
                      <p:cNvPr id="3" name="Object 2" hidden="1">
                        <a:extLst>
                          <a:ext uri="{FF2B5EF4-FFF2-40B4-BE49-F238E27FC236}">
                            <a16:creationId xmlns:a16="http://schemas.microsoft.com/office/drawing/2014/main" id="{5ED5D491-14DB-4DD3-ADFC-46F391C3C2D3}"/>
                          </a:ext>
                          <a:ext uri="{C183D7F6-B498-43B3-948B-1728B52AA6E4}">
                            <adec:decorative xmlns:adec="http://schemas.microsoft.com/office/drawing/2017/decorative" val="1"/>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1" name="Title 1">
            <a:extLst>
              <a:ext uri="{FF2B5EF4-FFF2-40B4-BE49-F238E27FC236}">
                <a16:creationId xmlns:a16="http://schemas.microsoft.com/office/drawing/2014/main" id="{EAE4354E-2313-45E9-8577-E7BE4D9D07EC}"/>
              </a:ext>
            </a:extLst>
          </p:cNvPr>
          <p:cNvSpPr>
            <a:spLocks noGrp="1"/>
          </p:cNvSpPr>
          <p:nvPr>
            <p:ph type="title"/>
          </p:nvPr>
        </p:nvSpPr>
        <p:spPr>
          <a:xfrm>
            <a:off x="609919" y="294200"/>
            <a:ext cx="10978515" cy="590400"/>
          </a:xfrm>
        </p:spPr>
        <p:txBody>
          <a:bodyPr vert="horz"/>
          <a:lstStyle/>
          <a:p>
            <a:r>
              <a:rPr lang="x-none"/>
              <a:t>Resumen ejecutivo (</a:t>
            </a:r>
            <a:r>
              <a:rPr lang="en-US"/>
              <a:t>4</a:t>
            </a:r>
            <a:r>
              <a:rPr lang="x-none"/>
              <a:t>/</a:t>
            </a:r>
            <a:r>
              <a:rPr lang="en-US"/>
              <a:t>8</a:t>
            </a:r>
            <a:r>
              <a:rPr lang="x-none"/>
              <a:t>)</a:t>
            </a:r>
            <a:endParaRPr lang="en-IN"/>
          </a:p>
        </p:txBody>
      </p:sp>
      <p:sp>
        <p:nvSpPr>
          <p:cNvPr id="15" name="Rectangle 14">
            <a:extLst>
              <a:ext uri="{FF2B5EF4-FFF2-40B4-BE49-F238E27FC236}">
                <a16:creationId xmlns:a16="http://schemas.microsoft.com/office/drawing/2014/main" id="{57AFF4BF-1369-4957-B5A3-A0AC4F4B37E3}"/>
              </a:ext>
            </a:extLst>
          </p:cNvPr>
          <p:cNvSpPr/>
          <p:nvPr/>
        </p:nvSpPr>
        <p:spPr>
          <a:xfrm>
            <a:off x="612775" y="1149909"/>
            <a:ext cx="1476919" cy="4555567"/>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400" spc="-10">
                <a:solidFill>
                  <a:schemeClr val="tx1"/>
                </a:solidFill>
              </a:rPr>
              <a:t>Observaciones </a:t>
            </a:r>
            <a:br>
              <a:rPr lang="en-US" sz="1400" spc="-10">
                <a:solidFill>
                  <a:schemeClr val="tx1"/>
                </a:solidFill>
              </a:rPr>
            </a:br>
            <a:r>
              <a:rPr lang="x-none" sz="1400" spc="-10">
                <a:solidFill>
                  <a:schemeClr val="tx1"/>
                </a:solidFill>
              </a:rPr>
              <a:t>y oportunidades de dominios de datos seleccionadas</a:t>
            </a:r>
          </a:p>
        </p:txBody>
      </p:sp>
      <p:sp>
        <p:nvSpPr>
          <p:cNvPr id="7" name="Rectangle 6">
            <a:extLst>
              <a:ext uri="{FF2B5EF4-FFF2-40B4-BE49-F238E27FC236}">
                <a16:creationId xmlns:a16="http://schemas.microsoft.com/office/drawing/2014/main" id="{4E7A3310-4600-4920-A3B5-85E1A6B0AFF3}"/>
              </a:ext>
            </a:extLst>
          </p:cNvPr>
          <p:cNvSpPr/>
          <p:nvPr/>
        </p:nvSpPr>
        <p:spPr>
          <a:xfrm>
            <a:off x="2187082" y="1149909"/>
            <a:ext cx="9436594" cy="321013"/>
          </a:xfrm>
          <a:prstGeom prst="rect">
            <a:avLst/>
          </a:prstGeom>
          <a:solidFill>
            <a:schemeClr val="accent5">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x-none" sz="1400" b="1">
                <a:solidFill>
                  <a:schemeClr val="tx1"/>
                </a:solidFill>
              </a:rPr>
              <a:t>Dominios de datos de mayor riesgo</a:t>
            </a:r>
          </a:p>
        </p:txBody>
      </p:sp>
      <p:sp>
        <p:nvSpPr>
          <p:cNvPr id="12" name="Content Placeholder 2">
            <a:extLst>
              <a:ext uri="{FF2B5EF4-FFF2-40B4-BE49-F238E27FC236}">
                <a16:creationId xmlns:a16="http://schemas.microsoft.com/office/drawing/2014/main" id="{726D11FB-B0EB-4A61-A98B-D2626E21FB31}"/>
              </a:ext>
            </a:extLst>
          </p:cNvPr>
          <p:cNvSpPr txBox="1">
            <a:spLocks/>
          </p:cNvSpPr>
          <p:nvPr/>
        </p:nvSpPr>
        <p:spPr>
          <a:xfrm>
            <a:off x="2187082" y="1470921"/>
            <a:ext cx="9436594" cy="4234554"/>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spcBef>
                <a:spcPts val="0"/>
              </a:spcBef>
              <a:buClrTx/>
              <a:buSzPct val="75000"/>
              <a:buNone/>
            </a:pPr>
            <a:r>
              <a:rPr lang="x-none" sz="1300" b="1"/>
              <a:t>Egreso</a:t>
            </a:r>
            <a:r>
              <a:rPr lang="x-none" sz="1300" b="1" spc="-20"/>
              <a:t>s de los estudiantes (bajas):</a:t>
            </a:r>
          </a:p>
          <a:p>
            <a:pPr marL="144000" indent="-144000">
              <a:spcBef>
                <a:spcPts val="0"/>
              </a:spcBef>
              <a:buClrTx/>
              <a:buSzPct val="75000"/>
              <a:buFont typeface="Wingdings 3" panose="05040102010807070707" pitchFamily="18" charset="2"/>
              <a:buChar char=""/>
            </a:pPr>
            <a:r>
              <a:rPr lang="x-none" sz="1300" u="sng" spc="-20"/>
              <a:t>Observaciones</a:t>
            </a:r>
            <a:r>
              <a:rPr lang="x-none" sz="1300" spc="-20"/>
              <a:t>: </a:t>
            </a:r>
            <a:r>
              <a:rPr lang="en-US" sz="1300" spc="-20"/>
              <a:t>no</a:t>
            </a:r>
            <a:r>
              <a:rPr lang="x-none" sz="1300" spc="-20"/>
              <a:t> existe una supervisión formal de la recopilación de los datos de bajas a nivel del distrito para verificar el uso apropiado del código de baja y la documentación de respaldo correcta. El DESE utiliza datos de bajas que proporciona BPS a fin de calcular y publicar las tasas de graduación de la cohorte. Sin embargo, cerca del 80 % de las bajas muestreadas (n=100) no contaban con la documentación de respaldo necesaria en Aspen (el sistema de información de estudiantes de BPS)</a:t>
            </a:r>
            <a:r>
              <a:rPr lang="en-US" sz="1300" spc="-20"/>
              <a:t>.</a:t>
            </a:r>
            <a:endParaRPr lang="x-none" sz="1300" spc="-20"/>
          </a:p>
          <a:p>
            <a:pPr marL="144000" indent="-144000">
              <a:spcBef>
                <a:spcPts val="0"/>
              </a:spcBef>
              <a:buClrTx/>
              <a:buSzPct val="75000"/>
              <a:buFont typeface="Wingdings 3" panose="05040102010807070707" pitchFamily="18" charset="2"/>
              <a:buChar char=""/>
            </a:pPr>
            <a:r>
              <a:rPr lang="x-none" sz="1300" u="sng" spc="-20"/>
              <a:t>Oportunidades de mejora</a:t>
            </a:r>
            <a:r>
              <a:rPr lang="x-none" sz="1300" spc="-20"/>
              <a:t>: </a:t>
            </a:r>
            <a:r>
              <a:rPr lang="en-US" sz="1300" spc="-20" err="1"/>
              <a:t>desarrollar</a:t>
            </a:r>
            <a:r>
              <a:rPr lang="x-none" sz="1300" spc="-20"/>
              <a:t> un panel de las bajas para ayudar con la supervisión a nivel del distrito (p. ej., uso de códigos de deserción, documentación faltante de Aspen) puede ser útil para abordar esta observación. Además, puede servir una metodología de calidad o validación de datos para que BPS la utilice periódicamente al revisar los datos o documentos de bajas en el futuro</a:t>
            </a:r>
            <a:r>
              <a:rPr lang="en-US" sz="1300" spc="-20"/>
              <a:t>.</a:t>
            </a:r>
            <a:r>
              <a:rPr lang="x-none" sz="1300" spc="-20"/>
              <a:t> </a:t>
            </a:r>
            <a:endParaRPr lang="en-US" sz="1300" spc="-20" baseline="30000"/>
          </a:p>
          <a:p>
            <a:pPr marL="144000" indent="-144000">
              <a:spcBef>
                <a:spcPts val="0"/>
              </a:spcBef>
              <a:buClrTx/>
              <a:buSzPct val="75000"/>
              <a:buFont typeface="Wingdings 3" panose="05040102010807070707" pitchFamily="18" charset="2"/>
              <a:buChar char=""/>
            </a:pPr>
            <a:endParaRPr lang="en-US" sz="700" spc="-20" baseline="30000"/>
          </a:p>
          <a:p>
            <a:pPr marL="0" indent="0">
              <a:spcBef>
                <a:spcPts val="0"/>
              </a:spcBef>
              <a:buClrTx/>
              <a:buSzPct val="75000"/>
              <a:buNone/>
            </a:pPr>
            <a:r>
              <a:rPr lang="en-IN" sz="1300" b="1" spc="-20" err="1"/>
              <a:t>Restricciones</a:t>
            </a:r>
            <a:r>
              <a:rPr lang="x-none" sz="1300" b="1" spc="-20"/>
              <a:t> de los estudiantes</a:t>
            </a:r>
            <a:r>
              <a:rPr lang="x-none" sz="1300" spc="-20"/>
              <a:t>: </a:t>
            </a:r>
          </a:p>
          <a:p>
            <a:pPr marL="144000" indent="-144000">
              <a:spcBef>
                <a:spcPts val="0"/>
              </a:spcBef>
              <a:buClrTx/>
              <a:buSzPct val="75000"/>
              <a:buFont typeface="Wingdings 3" panose="05040102010807070707" pitchFamily="18" charset="2"/>
              <a:buChar char=""/>
            </a:pPr>
            <a:r>
              <a:rPr lang="x-none" sz="1300" u="sng" spc="-20"/>
              <a:t>Observaciones</a:t>
            </a:r>
            <a:r>
              <a:rPr lang="x-none" sz="1300" spc="-20"/>
              <a:t>: </a:t>
            </a:r>
            <a:r>
              <a:rPr lang="en-US" sz="1300" spc="-20" err="1"/>
              <a:t>los</a:t>
            </a:r>
            <a:r>
              <a:rPr lang="x-none" sz="1300" spc="-20"/>
              <a:t> datos presentados por las escuelas ante el DESE directamente en el portal de seguridad del DESE están incompletos. En la actualidad, no existe un proceso formal del distrito para la supervisión y el seguimiento de los datos de las </a:t>
            </a:r>
            <a:r>
              <a:rPr lang="en-IN" sz="1300" spc="-20" err="1"/>
              <a:t>restricciones</a:t>
            </a:r>
            <a:r>
              <a:rPr lang="x-none" sz="1300" spc="-20"/>
              <a:t>, incluidas las verificaciones formales de la integridad y la precisión de los datos. EY identificó 89 </a:t>
            </a:r>
            <a:r>
              <a:rPr lang="en-IN" sz="1300" spc="-20" err="1"/>
              <a:t>restricciones</a:t>
            </a:r>
            <a:r>
              <a:rPr lang="x-none" sz="1300" spc="-20"/>
              <a:t> en Aspen que no se informaron al DESE, tal como lo exigen las leyes del estado. Estas </a:t>
            </a:r>
            <a:r>
              <a:rPr lang="en-IN" sz="1300" spc="-20" err="1"/>
              <a:t>restricciones</a:t>
            </a:r>
            <a:r>
              <a:rPr lang="x-none" sz="1300" spc="-20"/>
              <a:t> representan alrededor del 30 % del total de las </a:t>
            </a:r>
            <a:r>
              <a:rPr lang="en-IN" sz="1300" spc="-20" err="1"/>
              <a:t>restricciones</a:t>
            </a:r>
            <a:r>
              <a:rPr lang="x-none" sz="1300" spc="-20"/>
              <a:t> únicas informadas en Aspen y en el Portal de seguridad del DESE en el año escolar 2021-2022</a:t>
            </a:r>
            <a:r>
              <a:rPr lang="en-US" sz="1300" spc="-20"/>
              <a:t>.</a:t>
            </a:r>
            <a:endParaRPr lang="x-none" sz="1300" spc="-20"/>
          </a:p>
          <a:p>
            <a:pPr marL="144000" indent="-144000">
              <a:spcBef>
                <a:spcPts val="0"/>
              </a:spcBef>
              <a:buClrTx/>
              <a:buSzPct val="75000"/>
              <a:buFont typeface="Wingdings 3" panose="05040102010807070707" pitchFamily="18" charset="2"/>
              <a:buChar char=""/>
            </a:pPr>
            <a:r>
              <a:rPr lang="x-none" sz="1300" u="sng" spc="-20"/>
              <a:t>Oportunidades de mejora</a:t>
            </a:r>
            <a:r>
              <a:rPr lang="x-none" sz="1300" spc="-20"/>
              <a:t>: </a:t>
            </a:r>
            <a:r>
              <a:rPr lang="en-US" sz="1300" spc="-20" err="1"/>
              <a:t>este</a:t>
            </a:r>
            <a:r>
              <a:rPr lang="x-none" sz="1300" spc="-20"/>
              <a:t> riesgo podría disminuir si se formalizara un proceso de revisión periódico de la oficina del distrito de BPS, como verificaciones trimestrales de la precisión y la integridad de los datos que crucen los datos entre Aspen y el portal de se</a:t>
            </a:r>
            <a:r>
              <a:rPr lang="x-none" sz="1300" spc="-10"/>
              <a:t>g</a:t>
            </a:r>
            <a:r>
              <a:rPr lang="x-none" sz="1300"/>
              <a:t>uridad del DESE. Exigir a todos los directivos escolares que certifiquen la precisión de los datos de </a:t>
            </a:r>
            <a:r>
              <a:rPr lang="en-IN" sz="1300" err="1"/>
              <a:t>restricciones</a:t>
            </a:r>
            <a:r>
              <a:rPr lang="x-none" sz="1300"/>
              <a:t> en el ámbito escolar a fin de año puede mejorar aun más la calidad de los datos</a:t>
            </a:r>
            <a:r>
              <a:rPr lang="en-US" sz="1300"/>
              <a:t>.</a:t>
            </a:r>
            <a:endParaRPr lang="en-US" sz="1300" baseline="30000"/>
          </a:p>
          <a:p>
            <a:pPr marL="0" indent="0">
              <a:spcBef>
                <a:spcPts val="0"/>
              </a:spcBef>
              <a:buClrTx/>
              <a:buSzPct val="75000"/>
              <a:buNone/>
            </a:pPr>
            <a:endParaRPr lang="en-US" sz="1300" baseline="30000"/>
          </a:p>
        </p:txBody>
      </p:sp>
      <p:sp>
        <p:nvSpPr>
          <p:cNvPr id="13" name="TextBox 12">
            <a:extLst>
              <a:ext uri="{FF2B5EF4-FFF2-40B4-BE49-F238E27FC236}">
                <a16:creationId xmlns:a16="http://schemas.microsoft.com/office/drawing/2014/main" id="{9EF3DF84-5032-486E-88E3-152BD84DDAA1}"/>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7</a:t>
            </a:fld>
            <a:endParaRPr/>
          </a:p>
        </p:txBody>
      </p:sp>
    </p:spTree>
    <p:custDataLst>
      <p:tags r:id="rId2"/>
    </p:custDataLst>
    <p:extLst>
      <p:ext uri="{BB962C8B-B14F-4D97-AF65-F5344CB8AC3E}">
        <p14:creationId xmlns:p14="http://schemas.microsoft.com/office/powerpoint/2010/main" val="65869042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a:extLst>
              <a:ext uri="{FF2B5EF4-FFF2-40B4-BE49-F238E27FC236}">
                <a16:creationId xmlns:a16="http://schemas.microsoft.com/office/drawing/2014/main" id="{C5322C1D-E26F-46C6-AC41-60BC6B915A09}"/>
              </a:ext>
            </a:extLst>
          </p:cNvPr>
          <p:cNvSpPr>
            <a:spLocks noGrp="1"/>
          </p:cNvSpPr>
          <p:nvPr>
            <p:ph type="title"/>
          </p:nvPr>
        </p:nvSpPr>
        <p:spPr>
          <a:xfrm>
            <a:off x="612777" y="294200"/>
            <a:ext cx="10972800" cy="590880"/>
          </a:xfrm>
        </p:spPr>
        <p:txBody>
          <a:bodyPr vert="horz"/>
          <a:lstStyle/>
          <a:p>
            <a:r>
              <a:rPr lang="x-none"/>
              <a:t>Apéndice</a:t>
            </a:r>
            <a:br>
              <a:rPr/>
            </a:br>
            <a:r>
              <a:rPr lang="x-none" sz="1600"/>
              <a:t>Muestreo de datos de EdPlan para revisar la documentación de IEP</a:t>
            </a:r>
            <a:br>
              <a:rPr/>
            </a:br>
            <a:endParaRPr lang="en-GB"/>
          </a:p>
        </p:txBody>
      </p:sp>
      <p:sp>
        <p:nvSpPr>
          <p:cNvPr id="23" name="Rectangle 22">
            <a:extLst>
              <a:ext uri="{FF2B5EF4-FFF2-40B4-BE49-F238E27FC236}">
                <a16:creationId xmlns:a16="http://schemas.microsoft.com/office/drawing/2014/main" id="{C2DB892F-F0F0-4871-8D3F-D14519E41C1F}"/>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8" name="Arrow: Left-Right 27">
            <a:extLst>
              <a:ext uri="{FF2B5EF4-FFF2-40B4-BE49-F238E27FC236}">
                <a16:creationId xmlns:a16="http://schemas.microsoft.com/office/drawing/2014/main" id="{00E1584A-38BF-4F89-8F79-45079248E782}"/>
              </a:ext>
            </a:extLst>
          </p:cNvPr>
          <p:cNvSpPr/>
          <p:nvPr/>
        </p:nvSpPr>
        <p:spPr>
          <a:xfrm>
            <a:off x="1227852" y="1140221"/>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Selección de las muestras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9" name="Straight Connector 28">
            <a:extLst>
              <a:ext uri="{FF2B5EF4-FFF2-40B4-BE49-F238E27FC236}">
                <a16:creationId xmlns:a16="http://schemas.microsoft.com/office/drawing/2014/main" id="{397DE56C-174B-420C-B9C8-87FB501CB8B4}"/>
              </a:ext>
              <a:ext uri="{C183D7F6-B498-43B3-948B-1728B52AA6E4}">
                <adec:decorative xmlns:adec="http://schemas.microsoft.com/office/drawing/2017/decorative" val="1"/>
              </a:ext>
            </a:extLst>
          </p:cNvPr>
          <p:cNvCxnSpPr>
            <a:stCxn id="28" idx="4"/>
            <a:endCxn id="28" idx="6"/>
          </p:cNvCxnSpPr>
          <p:nvPr/>
        </p:nvCxnSpPr>
        <p:spPr>
          <a:xfrm>
            <a:off x="1227852" y="1397590"/>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5CCA3494-5AB3-48CF-ADB0-B0F7A4A1F646}"/>
              </a:ext>
            </a:extLst>
          </p:cNvPr>
          <p:cNvSpPr txBox="1">
            <a:spLocks/>
          </p:cNvSpPr>
          <p:nvPr/>
        </p:nvSpPr>
        <p:spPr>
          <a:xfrm>
            <a:off x="566701" y="1456374"/>
            <a:ext cx="5404104" cy="600164"/>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10" normalizeH="0" noProof="0">
                <a:ln>
                  <a:noFill/>
                </a:ln>
                <a:solidFill>
                  <a:srgbClr val="2E2E38"/>
                </a:solidFill>
                <a:effectLst/>
                <a:uLnTx/>
                <a:uFillTx/>
                <a:latin typeface="EYInterstate Light" panose="02000506000000020004" pitchFamily="2" charset="0"/>
                <a:ea typeface="Verdana" panose="020B0604030504040204" pitchFamily="34" charset="0"/>
                <a:cs typeface="+mn-cs"/>
              </a:rPr>
              <a:t>Seleccionamos 100 muestras del fragmento de datos proporcionado por BPS. El desglose de las 100 muestras seleccionadas se encuentra a continuación (todas las muestras se seleccionaron al azar dentro de cada grupo)</a:t>
            </a:r>
            <a:r>
              <a:rPr kumimoji="0" lang="en-US" sz="1100" b="0" i="0" u="none" strike="noStrike" kern="1200" cap="none" spc="-10" normalizeH="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100" b="0" i="0" u="none" strike="noStrike" kern="1200" cap="none" spc="-10" normalizeH="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graphicFrame>
        <p:nvGraphicFramePr>
          <p:cNvPr id="3" name="Table 3">
            <a:extLst>
              <a:ext uri="{FF2B5EF4-FFF2-40B4-BE49-F238E27FC236}">
                <a16:creationId xmlns:a16="http://schemas.microsoft.com/office/drawing/2014/main" id="{750B3C77-349B-4E6E-8CCB-312E787B8200}"/>
              </a:ext>
            </a:extLst>
          </p:cNvPr>
          <p:cNvGraphicFramePr>
            <a:graphicFrameLocks noGrp="1"/>
          </p:cNvGraphicFramePr>
          <p:nvPr/>
        </p:nvGraphicFramePr>
        <p:xfrm>
          <a:off x="612777" y="2095571"/>
          <a:ext cx="5404104" cy="1730042"/>
        </p:xfrm>
        <a:graphic>
          <a:graphicData uri="http://schemas.openxmlformats.org/drawingml/2006/table">
            <a:tbl>
              <a:tblPr firstRow="1" bandRow="1">
                <a:tableStyleId>{5C22544A-7EE6-4342-B048-85BDC9FD1C3A}</a:tableStyleId>
              </a:tblPr>
              <a:tblGrid>
                <a:gridCol w="3354312">
                  <a:extLst>
                    <a:ext uri="{9D8B030D-6E8A-4147-A177-3AD203B41FA5}">
                      <a16:colId xmlns:a16="http://schemas.microsoft.com/office/drawing/2014/main" val="3286791701"/>
                    </a:ext>
                  </a:extLst>
                </a:gridCol>
                <a:gridCol w="2049792">
                  <a:extLst>
                    <a:ext uri="{9D8B030D-6E8A-4147-A177-3AD203B41FA5}">
                      <a16:colId xmlns:a16="http://schemas.microsoft.com/office/drawing/2014/main" val="823613626"/>
                    </a:ext>
                  </a:extLst>
                </a:gridCol>
              </a:tblGrid>
              <a:tr h="207534">
                <a:tc>
                  <a:txBody>
                    <a:bodyPr/>
                    <a:lstStyle/>
                    <a:p>
                      <a:r>
                        <a:rPr lang="x-none" sz="1200"/>
                        <a:t>Categoría</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pPr algn="ctr"/>
                      <a:r>
                        <a:rPr lang="x-none" sz="1200"/>
                        <a:t>Muestras seleccionadas</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3663026655"/>
                  </a:ext>
                </a:extLst>
              </a:tr>
              <a:tr h="311301">
                <a:tc>
                  <a:txBody>
                    <a:bodyPr/>
                    <a:lstStyle/>
                    <a:p>
                      <a:r>
                        <a:rPr lang="x-none" sz="1200">
                          <a:solidFill>
                            <a:schemeClr val="bg2"/>
                          </a:solidFill>
                        </a:rPr>
                        <a:t>Cambio en el estado del IEP durante el año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tc>
                  <a:txBody>
                    <a:bodyPr/>
                    <a:lstStyle/>
                    <a:p>
                      <a:pPr algn="ctr"/>
                      <a:r>
                        <a:rPr lang="x-none" sz="1200">
                          <a:solidFill>
                            <a:schemeClr val="bg2"/>
                          </a:solidFill>
                        </a:rPr>
                        <a:t>5</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extLst>
                  <a:ext uri="{0D108BD9-81ED-4DB2-BD59-A6C34878D82A}">
                    <a16:rowId xmlns:a16="http://schemas.microsoft.com/office/drawing/2014/main" val="2703245774"/>
                  </a:ext>
                </a:extLst>
              </a:tr>
              <a:tr h="311301">
                <a:tc>
                  <a:txBody>
                    <a:bodyPr/>
                    <a:lstStyle/>
                    <a:p>
                      <a:r>
                        <a:rPr lang="x-none" sz="1200">
                          <a:solidFill>
                            <a:schemeClr val="bg2"/>
                          </a:solidFill>
                        </a:rPr>
                        <a:t>Cambio en los campos del DOE durante el año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tc>
                  <a:txBody>
                    <a:bodyPr/>
                    <a:lstStyle/>
                    <a:p>
                      <a:pPr algn="ctr"/>
                      <a:r>
                        <a:rPr lang="x-none" sz="1200">
                          <a:solidFill>
                            <a:schemeClr val="bg2"/>
                          </a:solidFill>
                        </a:rPr>
                        <a:t>5</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extLst>
                  <a:ext uri="{0D108BD9-81ED-4DB2-BD59-A6C34878D82A}">
                    <a16:rowId xmlns:a16="http://schemas.microsoft.com/office/drawing/2014/main" val="3812301421"/>
                  </a:ext>
                </a:extLst>
              </a:tr>
              <a:tr h="186780">
                <a:tc>
                  <a:txBody>
                    <a:bodyPr/>
                    <a:lstStyle/>
                    <a:p>
                      <a:r>
                        <a:rPr lang="x-none" sz="1200">
                          <a:solidFill>
                            <a:schemeClr val="bg2"/>
                          </a:solidFill>
                        </a:rPr>
                        <a:t>Respuestas inusuales de las familias</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tc>
                  <a:txBody>
                    <a:bodyPr/>
                    <a:lstStyle/>
                    <a:p>
                      <a:pPr algn="ctr"/>
                      <a:r>
                        <a:rPr lang="x-none" sz="1200">
                          <a:solidFill>
                            <a:schemeClr val="bg2"/>
                          </a:solidFill>
                        </a:rPr>
                        <a:t>10</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extLst>
                  <a:ext uri="{0D108BD9-81ED-4DB2-BD59-A6C34878D82A}">
                    <a16:rowId xmlns:a16="http://schemas.microsoft.com/office/drawing/2014/main" val="4185381619"/>
                  </a:ext>
                </a:extLst>
              </a:tr>
              <a:tr h="186780">
                <a:tc>
                  <a:txBody>
                    <a:bodyPr/>
                    <a:lstStyle/>
                    <a:p>
                      <a:r>
                        <a:rPr lang="x-none" sz="1200">
                          <a:solidFill>
                            <a:schemeClr val="bg2"/>
                          </a:solidFill>
                        </a:rPr>
                        <a:t>Fechas de reunión no coincidentes</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tc>
                  <a:txBody>
                    <a:bodyPr/>
                    <a:lstStyle/>
                    <a:p>
                      <a:pPr algn="ctr"/>
                      <a:r>
                        <a:rPr lang="x-none" sz="1200">
                          <a:solidFill>
                            <a:schemeClr val="bg2"/>
                          </a:solidFill>
                        </a:rPr>
                        <a:t>10</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extLst>
                  <a:ext uri="{0D108BD9-81ED-4DB2-BD59-A6C34878D82A}">
                    <a16:rowId xmlns:a16="http://schemas.microsoft.com/office/drawing/2014/main" val="3011919385"/>
                  </a:ext>
                </a:extLst>
              </a:tr>
              <a:tr h="186780">
                <a:tc>
                  <a:txBody>
                    <a:bodyPr/>
                    <a:lstStyle/>
                    <a:p>
                      <a:r>
                        <a:rPr lang="x-none" sz="1200">
                          <a:solidFill>
                            <a:schemeClr val="bg2"/>
                          </a:solidFill>
                        </a:rPr>
                        <a:t>Selecciones aleatorias (cualquier motivo)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tc>
                  <a:txBody>
                    <a:bodyPr/>
                    <a:lstStyle/>
                    <a:p>
                      <a:pPr algn="ctr"/>
                      <a:r>
                        <a:rPr lang="x-none" sz="1200" dirty="0">
                          <a:solidFill>
                            <a:schemeClr val="bg2"/>
                          </a:solidFill>
                        </a:rPr>
                        <a:t>70</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FFFF"/>
                    </a:solidFill>
                  </a:tcPr>
                </a:tc>
                <a:extLst>
                  <a:ext uri="{0D108BD9-81ED-4DB2-BD59-A6C34878D82A}">
                    <a16:rowId xmlns:a16="http://schemas.microsoft.com/office/drawing/2014/main" val="823416214"/>
                  </a:ext>
                </a:extLst>
              </a:tr>
            </a:tbl>
          </a:graphicData>
        </a:graphic>
      </p:graphicFrame>
      <p:sp>
        <p:nvSpPr>
          <p:cNvPr id="17" name="TextBox 16">
            <a:extLst>
              <a:ext uri="{FF2B5EF4-FFF2-40B4-BE49-F238E27FC236}">
                <a16:creationId xmlns:a16="http://schemas.microsoft.com/office/drawing/2014/main" id="{C949EE1B-7B54-4B20-96CF-7171BDCDA5C0}"/>
              </a:ext>
            </a:extLst>
          </p:cNvPr>
          <p:cNvSpPr txBox="1">
            <a:spLocks/>
          </p:cNvSpPr>
          <p:nvPr/>
        </p:nvSpPr>
        <p:spPr>
          <a:xfrm>
            <a:off x="612772" y="4121555"/>
            <a:ext cx="5404104" cy="307728"/>
          </a:xfrm>
          <a:prstGeom prst="rect">
            <a:avLst/>
          </a:prstGeom>
          <a:solidFill>
            <a:schemeClr val="bg2">
              <a:lumMod val="65000"/>
              <a:lumOff val="35000"/>
            </a:schemeClr>
          </a:solidFill>
        </p:spPr>
        <p:txBody>
          <a:bodyPr wrap="square" lIns="91392" tIns="45696" rIns="91392" bIns="45696" rtlCol="0">
            <a:spAutoFit/>
          </a:bodyPr>
          <a:lstStyle/>
          <a:p>
            <a:pPr marL="0" marR="0" lvl="0" indent="0" algn="l" defTabSz="914400" rtl="0" eaLnBrk="1" fontAlgn="auto" latinLnBrk="0" hangingPunct="1">
              <a:lnSpc>
                <a:spcPct val="100000"/>
              </a:lnSpc>
              <a:spcBef>
                <a:spcPts val="0"/>
              </a:spcBef>
              <a:spcAft>
                <a:spcPts val="0"/>
              </a:spcAft>
              <a:buClr>
                <a:srgbClr val="27ACAA"/>
              </a:buClr>
              <a:buSzPct val="70000"/>
              <a:buFontTx/>
              <a:buNone/>
              <a:tabLst/>
              <a:defRPr/>
            </a:pPr>
            <a:r>
              <a:rPr kumimoji="0" lang="x-none" sz="1400" b="1" i="0" u="none" strike="noStrike" kern="1200" cap="none" spc="0" normalizeH="0" baseline="0" noProof="0">
                <a:ln>
                  <a:noFill/>
                </a:ln>
                <a:solidFill>
                  <a:srgbClr val="FFFFFF"/>
                </a:solidFill>
                <a:effectLst/>
                <a:uLnTx/>
                <a:uFillTx/>
                <a:latin typeface="EYInterstate Light"/>
                <a:ea typeface="+mn-ea"/>
                <a:cs typeface="+mn-cs"/>
              </a:rPr>
              <a:t>Distribución de muestras del estado del IEP</a:t>
            </a:r>
          </a:p>
        </p:txBody>
      </p:sp>
      <p:graphicFrame>
        <p:nvGraphicFramePr>
          <p:cNvPr id="10" name="Chart 9" descr="Consulte la sección de notas para ver la descripción del gráfico &quot;Ejemplo de distribución del estado del IEP&quot;">
            <a:extLst>
              <a:ext uri="{FF2B5EF4-FFF2-40B4-BE49-F238E27FC236}">
                <a16:creationId xmlns:a16="http://schemas.microsoft.com/office/drawing/2014/main" id="{719BBEF1-D96D-419D-9B54-95013257A988}"/>
              </a:ext>
              <a:ext uri="{C183D7F6-B498-43B3-948B-1728B52AA6E4}">
                <adec:decorative xmlns:adec="http://schemas.microsoft.com/office/drawing/2017/decorative" val="0"/>
              </a:ext>
            </a:extLst>
          </p:cNvPr>
          <p:cNvGraphicFramePr/>
          <p:nvPr/>
        </p:nvGraphicFramePr>
        <p:xfrm>
          <a:off x="612772" y="4429283"/>
          <a:ext cx="5404104" cy="1939312"/>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a:extLst>
              <a:ext uri="{FF2B5EF4-FFF2-40B4-BE49-F238E27FC236}">
                <a16:creationId xmlns:a16="http://schemas.microsoft.com/office/drawing/2014/main" id="{EA3E5565-8C2D-4058-9C99-7A4C811793EB}"/>
              </a:ext>
              <a:ext uri="{C183D7F6-B498-43B3-948B-1728B52AA6E4}">
                <adec:decorative xmlns:adec="http://schemas.microsoft.com/office/drawing/2017/decorative" val="1"/>
              </a:ext>
            </a:extLst>
          </p:cNvPr>
          <p:cNvSpPr txBox="1"/>
          <p:nvPr/>
        </p:nvSpPr>
        <p:spPr>
          <a:xfrm>
            <a:off x="2174412" y="5245075"/>
            <a:ext cx="428002" cy="272382"/>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800" b="1" i="0" u="none" strike="noStrike" kern="1200" cap="none" spc="0" normalizeH="0" baseline="0" noProof="0">
                <a:ln>
                  <a:noFill/>
                </a:ln>
                <a:solidFill>
                  <a:srgbClr val="000000"/>
                </a:solidFill>
                <a:effectLst/>
                <a:uLnTx/>
                <a:uFillTx/>
                <a:latin typeface="EYInterstate Light"/>
                <a:ea typeface="+mn-ea"/>
                <a:cs typeface="+mn-cs"/>
              </a:rPr>
              <a:t>100</a:t>
            </a:r>
          </a:p>
        </p:txBody>
      </p:sp>
      <p:sp>
        <p:nvSpPr>
          <p:cNvPr id="31" name="Arrow: Left-Right 30">
            <a:extLst>
              <a:ext uri="{FF2B5EF4-FFF2-40B4-BE49-F238E27FC236}">
                <a16:creationId xmlns:a16="http://schemas.microsoft.com/office/drawing/2014/main" id="{0516DCD4-FA70-44FF-8F41-0B36162452CB}"/>
              </a:ext>
            </a:extLst>
          </p:cNvPr>
          <p:cNvSpPr/>
          <p:nvPr/>
        </p:nvSpPr>
        <p:spPr>
          <a:xfrm>
            <a:off x="7213353" y="1140221"/>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las muestras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2" name="Straight Connector 31">
            <a:extLst>
              <a:ext uri="{FF2B5EF4-FFF2-40B4-BE49-F238E27FC236}">
                <a16:creationId xmlns:a16="http://schemas.microsoft.com/office/drawing/2014/main" id="{301AB061-B053-456E-9D18-64051608C8D4}"/>
              </a:ext>
              <a:ext uri="{C183D7F6-B498-43B3-948B-1728B52AA6E4}">
                <adec:decorative xmlns:adec="http://schemas.microsoft.com/office/drawing/2017/decorative" val="1"/>
              </a:ext>
            </a:extLst>
          </p:cNvPr>
          <p:cNvCxnSpPr>
            <a:stCxn id="31" idx="4"/>
            <a:endCxn id="31" idx="6"/>
          </p:cNvCxnSpPr>
          <p:nvPr/>
        </p:nvCxnSpPr>
        <p:spPr>
          <a:xfrm>
            <a:off x="7213353" y="1397590"/>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Content Placeholder 3">
            <a:extLst>
              <a:ext uri="{FF2B5EF4-FFF2-40B4-BE49-F238E27FC236}">
                <a16:creationId xmlns:a16="http://schemas.microsoft.com/office/drawing/2014/main" id="{6AF582F9-2245-40E0-B53D-49DF9709C368}"/>
              </a:ext>
            </a:extLst>
          </p:cNvPr>
          <p:cNvSpPr txBox="1">
            <a:spLocks/>
          </p:cNvSpPr>
          <p:nvPr/>
        </p:nvSpPr>
        <p:spPr>
          <a:xfrm>
            <a:off x="6181475" y="1465082"/>
            <a:ext cx="5402445" cy="4961358"/>
          </a:xfrm>
          <a:prstGeom prst="rect">
            <a:avLst/>
          </a:prstGeom>
        </p:spPr>
        <p:txBody>
          <a:bodyPr wrap="square">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63525" marR="0" lvl="0" indent="-263525"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DOE 40 (resultados de la evaluación) no se establece explícitamente en el IEP, a diferencia de otros campos, y no se incluyó en nuestra revisión</a:t>
            </a:r>
            <a:r>
              <a:rPr kumimoji="0" lang="en-US" sz="12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263525" marR="0" lvl="0" indent="-263525"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lang="x-none" sz="1200" b="1">
                <a:solidFill>
                  <a:srgbClr val="2E2E38"/>
                </a:solidFill>
                <a:latin typeface="EYInterstate Light" panose="02000506000000020004" pitchFamily="2" charset="0"/>
                <a:cs typeface="+mn-cs"/>
              </a:rPr>
              <a:t>25</a:t>
            </a:r>
            <a:r>
              <a:rPr kumimoji="0" lang="x-none" sz="12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IEP estaban vencidos al 30 de junio de 2022. Ocho (8) de 25 IEP estaban vencidos antes del año escolar 2021-2022</a:t>
            </a:r>
            <a:r>
              <a:rPr kumimoji="0" lang="en-US" sz="12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2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457518" marR="0" lvl="1"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Las fechas de vencimiento en el IEP coincidieron con las fechas </a:t>
            </a:r>
            <a:b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finalización indicadas en EdPlan</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p>
          <a:p>
            <a:pPr marL="457518" marR="0" lvl="1"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Para dos (2) muestras de esas 8, los datos mostraron que el estudiante era un estudiante de IEP activo con un </a:t>
            </a:r>
            <a:r>
              <a:rPr lang="x-none" sz="1200">
                <a:solidFill>
                  <a:srgbClr val="2E2E38"/>
                </a:solidFill>
                <a:latin typeface="EYInterstate Light" panose="02000506000000020004" pitchFamily="2" charset="0"/>
                <a:cs typeface="+mn-cs"/>
              </a:rPr>
              <a:t>IEP</a:t>
            </a: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vencido</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457518" marR="0" lvl="1"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Para seis (6) muestras de esas 8, los datos mostraron que el estudiante ya no era un estudiante de Educación especial en EdPlan</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a:t>
            </a:r>
          </a:p>
          <a:p>
            <a:pPr marL="721043" marR="0" lvl="2"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Cinco (5) de estos estudiantes se incluyeron correctamente en los datos certificados de BPS para DESE al 30 de junio de 2022, ya que recibieron servicios de Educación especial en algún momento durante el año</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721043" marR="0" lvl="2"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Un (1) estudiante fue excluido de la presentación de SIMS (basado en el valor 500 en DOE038, lo que significa que el estudiante ya no era un estudiante de Educación especial). El IEP de este estudiante se venció en octubre de 2021</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Para tres (3) estudiantes que están anotados como "Ya no es estudiante de Educación especial" en el gráfico de la izquierda, recibimos el documento de Elegibilidad de Educación especial o de Determinación inicial y de reevaluación, que muestra que ya no son elegibles para los servicios de Educación especial</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95000"/>
              </a:lnSpc>
              <a:spcBef>
                <a:spcPts val="3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14 de 100 estudiantes de la muestra tenían IEP que discrepaban </a:t>
            </a:r>
            <a:b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 al menos un campo del DOE entre el IEP real y EdPlan</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p>
        </p:txBody>
      </p:sp>
      <p:sp>
        <p:nvSpPr>
          <p:cNvPr id="27" name="source_63804743468530966221" descr="Fuente">
            <a:extLst>
              <a:ext uri="{FF2B5EF4-FFF2-40B4-BE49-F238E27FC236}">
                <a16:creationId xmlns:a16="http://schemas.microsoft.com/office/drawing/2014/main" id="{18DAC8D9-8C95-45EE-A538-1EA392567ECC}"/>
              </a:ext>
            </a:extLst>
          </p:cNvPr>
          <p:cNvSpPr txBox="1"/>
          <p:nvPr/>
        </p:nvSpPr>
        <p:spPr>
          <a:xfrm>
            <a:off x="581342" y="6569612"/>
            <a:ext cx="3119120" cy="274691"/>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ragmento de EdPlan del año escolar 2021-2022, 30 de junio; Aspen; entrevistas de EY, DESE, BPS y entrevistas escolares; políticas de BPS y DESE</a:t>
            </a:r>
          </a:p>
        </p:txBody>
      </p:sp>
      <p:sp>
        <p:nvSpPr>
          <p:cNvPr id="36" name="TextBox 35">
            <a:extLst>
              <a:ext uri="{FF2B5EF4-FFF2-40B4-BE49-F238E27FC236}">
                <a16:creationId xmlns:a16="http://schemas.microsoft.com/office/drawing/2014/main" id="{E59382EB-B2A6-43BD-AFF8-C66CFF79AEEA}"/>
              </a:ext>
            </a:extLst>
          </p:cNvPr>
          <p:cNvSpPr txBox="1"/>
          <p:nvPr/>
        </p:nvSpPr>
        <p:spPr>
          <a:xfrm>
            <a:off x="3868616"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23FFDD67-938A-4327-B308-9AC521AB582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C57885BE-679F-4F4B-9FBA-0BED0B11580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25" name="Text box_6380524123959099444">
            <a:extLst>
              <a:ext uri="{FF2B5EF4-FFF2-40B4-BE49-F238E27FC236}">
                <a16:creationId xmlns:a16="http://schemas.microsoft.com/office/drawing/2014/main" id="{A1B96692-C2E4-465C-AE44-283A6C6B0412}"/>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26" name="Text box_6380524123959099444">
            <a:extLst>
              <a:ext uri="{FF2B5EF4-FFF2-40B4-BE49-F238E27FC236}">
                <a16:creationId xmlns:a16="http://schemas.microsoft.com/office/drawing/2014/main" id="{67D246C9-C15A-4E3A-A2A7-BC41030202D1}"/>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107374419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65AC15E6-1C24-4B68-BF42-354B7F176210}"/>
              </a:ext>
            </a:extLst>
          </p:cNvPr>
          <p:cNvSpPr>
            <a:spLocks noGrp="1"/>
          </p:cNvSpPr>
          <p:nvPr>
            <p:ph type="title"/>
          </p:nvPr>
        </p:nvSpPr>
        <p:spPr>
          <a:xfrm>
            <a:off x="609918" y="294200"/>
            <a:ext cx="10978515" cy="590880"/>
          </a:xfrm>
        </p:spPr>
        <p:txBody>
          <a:bodyPr vert="horz"/>
          <a:lstStyle/>
          <a:p>
            <a:r>
              <a:rPr lang="x-none"/>
              <a:t>Apéndice</a:t>
            </a:r>
            <a:br>
              <a:rPr/>
            </a:br>
            <a:r>
              <a:rPr lang="x-none" sz="1400"/>
              <a:t>Se compararon los datos del SIMS y EdPlan para evaluar la precisión e integridad de los datos de Educación especial </a:t>
            </a:r>
            <a:endParaRPr lang="en-US" sz="1400"/>
          </a:p>
        </p:txBody>
      </p:sp>
      <p:sp>
        <p:nvSpPr>
          <p:cNvPr id="10" name="Rectangle 9">
            <a:extLst>
              <a:ext uri="{FF2B5EF4-FFF2-40B4-BE49-F238E27FC236}">
                <a16:creationId xmlns:a16="http://schemas.microsoft.com/office/drawing/2014/main" id="{DE8F6FA4-FBC3-4B6F-BDD0-B48AFA452AC0}"/>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16" name="Arrow: Left-Right 15">
            <a:extLst>
              <a:ext uri="{FF2B5EF4-FFF2-40B4-BE49-F238E27FC236}">
                <a16:creationId xmlns:a16="http://schemas.microsoft.com/office/drawing/2014/main" id="{28577E86-20D5-4634-8368-2B77996AF1C8}"/>
              </a:ext>
            </a:extLst>
          </p:cNvPr>
          <p:cNvSpPr/>
          <p:nvPr/>
        </p:nvSpPr>
        <p:spPr>
          <a:xfrm>
            <a:off x="4056279" y="1070362"/>
            <a:ext cx="408579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Se utilizaron los conjuntos de datos de Educación especial</a:t>
            </a:r>
            <a:endParaRPr kumimoji="0" lang="en-US" sz="1200" b="0" i="1"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17" name="Straight Connector 16">
            <a:extLst>
              <a:ext uri="{FF2B5EF4-FFF2-40B4-BE49-F238E27FC236}">
                <a16:creationId xmlns:a16="http://schemas.microsoft.com/office/drawing/2014/main" id="{3CA86207-4ECA-4420-BD56-7DAD278E090B}"/>
              </a:ext>
              <a:ext uri="{C183D7F6-B498-43B3-948B-1728B52AA6E4}">
                <adec:decorative xmlns:adec="http://schemas.microsoft.com/office/drawing/2017/decorative" val="1"/>
              </a:ext>
            </a:extLst>
          </p:cNvPr>
          <p:cNvCxnSpPr>
            <a:stCxn id="16" idx="4"/>
            <a:endCxn id="16" idx="6"/>
          </p:cNvCxnSpPr>
          <p:nvPr/>
        </p:nvCxnSpPr>
        <p:spPr>
          <a:xfrm>
            <a:off x="4056279" y="1327731"/>
            <a:ext cx="408579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Content Placeholder 3">
            <a:extLst>
              <a:ext uri="{FF2B5EF4-FFF2-40B4-BE49-F238E27FC236}">
                <a16:creationId xmlns:a16="http://schemas.microsoft.com/office/drawing/2014/main" id="{443E3F59-1234-4212-8307-171897274DFE}"/>
              </a:ext>
            </a:extLst>
          </p:cNvPr>
          <p:cNvSpPr txBox="1">
            <a:spLocks/>
          </p:cNvSpPr>
          <p:nvPr/>
        </p:nvSpPr>
        <p:spPr>
          <a:xfrm>
            <a:off x="612776" y="1448699"/>
            <a:ext cx="10953682" cy="1077218"/>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marR="0" lvl="0" indent="-274320"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t>Obtuvimos los campos de Educación especial en la entrega del SIMS del 30 de junio de 2022 y comparamos estos datos con los de EdPlan que recibimos </a:t>
            </a:r>
            <a:br>
              <a:rPr kumimoji="0" lang="en-US"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br>
            <a:r>
              <a:rPr kumimoji="0" lang="x-none"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t>de las BPS a fin de garantizar la integridad y precisión de los datos para los informes del SIMS.</a:t>
            </a:r>
          </a:p>
          <a:p>
            <a:pPr marL="548958" marR="0" lvl="1" indent="-274320"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t>Recibimos los campos de DOE pertinentes para Educación especial y determinamos que había una diferencia entre la entrega del SIMS y EdPlan </a:t>
            </a:r>
            <a:br>
              <a:rPr kumimoji="0" lang="en-US"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br>
            <a:r>
              <a:rPr kumimoji="0" lang="x-none"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t>(ambos del 30 de junio de 2022) en los campos de cada estudiante (análisis de toda la población).</a:t>
            </a:r>
          </a:p>
          <a:p>
            <a:pPr marL="548958" marR="0" lvl="1" indent="-274320" algn="l" defTabSz="914390" rtl="0" eaLnBrk="1" fontAlgn="auto" latinLnBrk="0" hangingPunct="1">
              <a:lnSpc>
                <a:spcPct val="100000"/>
              </a:lnSpc>
              <a:spcBef>
                <a:spcPts val="600"/>
              </a:spcBef>
              <a:spcAft>
                <a:spcPts val="0"/>
              </a:spcAft>
              <a:buClr>
                <a:srgbClr val="2E2E38"/>
              </a:buClr>
              <a:buSzPct val="100000"/>
              <a:buFont typeface="EYInterstate" panose="02000503020000020004" pitchFamily="2" charset="0"/>
              <a:buChar char="•"/>
              <a:tabLst/>
              <a:defRPr/>
            </a:pPr>
            <a:r>
              <a:rPr kumimoji="0" lang="x-none" sz="1200" b="0" i="0" u="none" strike="noStrike" kern="1200" cap="none" spc="0" normalizeH="0" baseline="0" noProof="0">
                <a:ln>
                  <a:noFill/>
                </a:ln>
                <a:solidFill>
                  <a:srgbClr val="2E2E38"/>
                </a:solidFill>
                <a:effectLst/>
                <a:uLnTx/>
                <a:uFillTx/>
                <a:latin typeface="EYInterstate Light"/>
                <a:ea typeface="Verdana" panose="020B0604030504040204" pitchFamily="34" charset="0"/>
              </a:rPr>
              <a:t>Solo se revisaron los campos DOE032, DOE034, DOE036 y DOE038.</a:t>
            </a:r>
          </a:p>
        </p:txBody>
      </p:sp>
      <p:graphicFrame>
        <p:nvGraphicFramePr>
          <p:cNvPr id="8" name="Table 7">
            <a:extLst>
              <a:ext uri="{FF2B5EF4-FFF2-40B4-BE49-F238E27FC236}">
                <a16:creationId xmlns:a16="http://schemas.microsoft.com/office/drawing/2014/main" id="{95957196-BAF6-4B8C-80E6-B6EDF5DABF78}"/>
              </a:ext>
            </a:extLst>
          </p:cNvPr>
          <p:cNvGraphicFramePr>
            <a:graphicFrameLocks noGrp="1"/>
          </p:cNvGraphicFramePr>
          <p:nvPr/>
        </p:nvGraphicFramePr>
        <p:xfrm>
          <a:off x="612775" y="2568742"/>
          <a:ext cx="10981944" cy="3585076"/>
        </p:xfrm>
        <a:graphic>
          <a:graphicData uri="http://schemas.openxmlformats.org/drawingml/2006/table">
            <a:tbl>
              <a:tblPr firstRow="1">
                <a:tableStyleId>{2D5ABB26-0587-4C30-8999-92F81FD0307C}</a:tableStyleId>
              </a:tblPr>
              <a:tblGrid>
                <a:gridCol w="5197475">
                  <a:extLst>
                    <a:ext uri="{9D8B030D-6E8A-4147-A177-3AD203B41FA5}">
                      <a16:colId xmlns:a16="http://schemas.microsoft.com/office/drawing/2014/main" val="2285825454"/>
                    </a:ext>
                  </a:extLst>
                </a:gridCol>
                <a:gridCol w="666750">
                  <a:extLst>
                    <a:ext uri="{9D8B030D-6E8A-4147-A177-3AD203B41FA5}">
                      <a16:colId xmlns:a16="http://schemas.microsoft.com/office/drawing/2014/main" val="2886172334"/>
                    </a:ext>
                  </a:extLst>
                </a:gridCol>
                <a:gridCol w="5117719">
                  <a:extLst>
                    <a:ext uri="{9D8B030D-6E8A-4147-A177-3AD203B41FA5}">
                      <a16:colId xmlns:a16="http://schemas.microsoft.com/office/drawing/2014/main" val="4086269637"/>
                    </a:ext>
                  </a:extLst>
                </a:gridCol>
              </a:tblGrid>
              <a:tr h="248869">
                <a:tc>
                  <a:txBody>
                    <a:bodyPr/>
                    <a:lstStyle/>
                    <a:p>
                      <a:pPr algn="l" fontAlgn="b"/>
                      <a:r>
                        <a:rPr lang="x-none" sz="1000" b="1" u="none" strike="noStrike">
                          <a:solidFill>
                            <a:schemeClr val="bg1"/>
                          </a:solidFill>
                          <a:effectLst/>
                          <a:latin typeface="+mj-lt"/>
                        </a:rPr>
                        <a:t>Elemento</a:t>
                      </a:r>
                      <a:endParaRPr lang="en-US" sz="1000" b="1" i="0" u="none" strike="noStrike">
                        <a:solidFill>
                          <a:schemeClr val="bg1"/>
                        </a:solidFill>
                        <a:effectLst/>
                        <a:latin typeface="+mj-lt"/>
                      </a:endParaRP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l" fontAlgn="b"/>
                      <a:r>
                        <a:rPr lang="x-none" sz="1000" b="1" u="none" strike="noStrike">
                          <a:solidFill>
                            <a:schemeClr val="bg1"/>
                          </a:solidFill>
                          <a:effectLst/>
                          <a:latin typeface="+mj-lt"/>
                        </a:rPr>
                        <a:t>Recuento</a:t>
                      </a:r>
                      <a:endParaRPr lang="en-US" sz="1000" b="1" i="0" u="none" strike="noStrike">
                        <a:solidFill>
                          <a:schemeClr val="bg1"/>
                        </a:solidFill>
                        <a:effectLst/>
                        <a:latin typeface="+mj-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l" fontAlgn="b"/>
                      <a:r>
                        <a:rPr lang="x-none" sz="1000" b="1" u="none" strike="noStrike">
                          <a:solidFill>
                            <a:schemeClr val="bg1"/>
                          </a:solidFill>
                          <a:effectLst/>
                          <a:latin typeface="+mj-lt"/>
                        </a:rPr>
                        <a:t>Notas</a:t>
                      </a:r>
                      <a:endParaRPr lang="en-US" sz="1000" b="1" i="0" u="none" strike="noStrike">
                        <a:solidFill>
                          <a:schemeClr val="bg1"/>
                        </a:solidFill>
                        <a:effectLst/>
                        <a:latin typeface="+mj-lt"/>
                      </a:endParaRP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615790325"/>
                  </a:ext>
                </a:extLst>
              </a:tr>
              <a:tr h="248869">
                <a:tc>
                  <a:txBody>
                    <a:bodyPr/>
                    <a:lstStyle/>
                    <a:p>
                      <a:pPr algn="l" fontAlgn="b"/>
                      <a:r>
                        <a:rPr lang="x-none" sz="1000" b="0" i="0" u="none" strike="noStrike">
                          <a:solidFill>
                            <a:schemeClr val="bg1"/>
                          </a:solidFill>
                          <a:effectLst/>
                          <a:latin typeface="+mn-lt"/>
                        </a:rPr>
                        <a:t>N.º de estudiantes de Educación especial en el SIMS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n-lt"/>
                        </a:rPr>
                        <a:t>14 301</a:t>
                      </a:r>
                      <a:endParaRPr lang="en-US" sz="100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1000" b="0" i="0" u="none" strike="noStrike" kern="1200">
                          <a:solidFill>
                            <a:srgbClr val="2E2E38"/>
                          </a:solidFill>
                          <a:effectLst/>
                          <a:latin typeface="+mn-lt"/>
                          <a:ea typeface="+mn-ea"/>
                          <a:cs typeface="+mn-cs"/>
                        </a:rPr>
                        <a:t>Basado en la entrega del SIMS</a:t>
                      </a:r>
                      <a:r>
                        <a:rPr lang="x-none" sz="1000" b="0" i="0" u="none" strike="noStrike" kern="1200" baseline="30000">
                          <a:solidFill>
                            <a:srgbClr val="2E2E38"/>
                          </a:solidFill>
                          <a:effectLst/>
                          <a:latin typeface="+mn-lt"/>
                          <a:ea typeface="+mn-ea"/>
                          <a:cs typeface="+mn-cs"/>
                        </a:rPr>
                        <a:t> </a:t>
                      </a:r>
                      <a:r>
                        <a:rPr lang="x-none" sz="1000" b="0" i="0" u="none" strike="noStrike" kern="1200">
                          <a:solidFill>
                            <a:srgbClr val="2E2E38"/>
                          </a:solidFill>
                          <a:effectLst/>
                          <a:latin typeface="+mn-lt"/>
                          <a:ea typeface="+mn-ea"/>
                          <a:cs typeface="+mn-cs"/>
                        </a:rPr>
                        <a:t>del 30 de junio de 2022</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02293587"/>
                  </a:ext>
                </a:extLst>
              </a:tr>
              <a:tr h="262028">
                <a:tc>
                  <a:txBody>
                    <a:bodyPr/>
                    <a:lstStyle/>
                    <a:p>
                      <a:pPr algn="l" fontAlgn="b"/>
                      <a:r>
                        <a:rPr lang="x-none" sz="1000" u="none" strike="noStrike">
                          <a:solidFill>
                            <a:schemeClr val="bg1"/>
                          </a:solidFill>
                          <a:effectLst/>
                          <a:latin typeface="+mn-lt"/>
                        </a:rPr>
                        <a:t>N.º de estudiantes con valores nulos en DOE036: naturaleza de la discapacidad principal</a:t>
                      </a:r>
                      <a:endParaRPr lang="en-US" sz="100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n-lt"/>
                        </a:rPr>
                        <a:t>(3)</a:t>
                      </a:r>
                      <a:endParaRPr lang="en-US" sz="100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1000" b="0" i="0" u="none" strike="noStrike" kern="1200">
                          <a:solidFill>
                            <a:srgbClr val="2E2E38"/>
                          </a:solidFill>
                          <a:effectLst/>
                          <a:latin typeface="+mn-lt"/>
                          <a:ea typeface="+mn-ea"/>
                          <a:cs typeface="+mn-cs"/>
                        </a:rPr>
                        <a:t>Basado en la revisión de los datos de EdPlan</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65741332"/>
                  </a:ext>
                </a:extLst>
              </a:tr>
              <a:tr h="413288">
                <a:tc>
                  <a:txBody>
                    <a:bodyPr/>
                    <a:lstStyle/>
                    <a:p>
                      <a:pPr algn="l" fontAlgn="b"/>
                      <a:r>
                        <a:rPr lang="x-none" sz="1000" b="1" i="0" u="none" strike="noStrike">
                          <a:solidFill>
                            <a:schemeClr val="bg1"/>
                          </a:solidFill>
                          <a:effectLst/>
                          <a:latin typeface="+mn-lt"/>
                        </a:rPr>
                        <a:t>N.º de estudiantes de Educación especial con datos completos del SIMS y EdPlan</a:t>
                      </a:r>
                      <a:r>
                        <a:rPr lang="en-US" sz="1000" b="1" i="0" u="none" strike="noStrike">
                          <a:solidFill>
                            <a:schemeClr val="bg1"/>
                          </a:solidFill>
                          <a:effectLst/>
                          <a:latin typeface="+mn-lt"/>
                        </a:rPr>
                        <a:t>.</a:t>
                      </a:r>
                      <a:endParaRPr lang="x-none" sz="1000" b="1"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ctr" fontAlgn="b"/>
                      <a:r>
                        <a:rPr lang="x-none" sz="1000" b="1" u="sng" strike="noStrike">
                          <a:solidFill>
                            <a:schemeClr val="bg1"/>
                          </a:solidFill>
                          <a:effectLst/>
                          <a:latin typeface="+mn-lt"/>
                        </a:rPr>
                        <a:t>14 298</a:t>
                      </a:r>
                      <a:endParaRPr lang="en-US" sz="1000" b="1" i="0" u="sng"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l" fontAlgn="b"/>
                      <a:r>
                        <a:rPr lang="x-none" sz="1000" b="0" i="0" u="none" strike="noStrike">
                          <a:solidFill>
                            <a:schemeClr val="bg1"/>
                          </a:solidFill>
                          <a:effectLst/>
                          <a:latin typeface="+mn-lt"/>
                        </a:rPr>
                        <a:t>Diferencia de las dos primeras filas</a:t>
                      </a:r>
                      <a:r>
                        <a:rPr lang="en-US" sz="1000" b="0" i="0" u="none" strike="noStrike">
                          <a:solidFill>
                            <a:schemeClr val="bg1"/>
                          </a:solidFill>
                          <a:effectLst/>
                          <a:latin typeface="+mn-lt"/>
                        </a:rPr>
                        <a:t>.</a:t>
                      </a:r>
                      <a:endParaRPr lang="x-none" sz="100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extLst>
                  <a:ext uri="{0D108BD9-81ED-4DB2-BD59-A6C34878D82A}">
                    <a16:rowId xmlns:a16="http://schemas.microsoft.com/office/drawing/2014/main" val="1809579527"/>
                  </a:ext>
                </a:extLst>
              </a:tr>
              <a:tr h="577707">
                <a:tc>
                  <a:txBody>
                    <a:bodyPr/>
                    <a:lstStyle/>
                    <a:p>
                      <a:pPr algn="l" fontAlgn="b"/>
                      <a:r>
                        <a:rPr lang="x-none" sz="1000" b="0" i="0" u="none" strike="noStrike">
                          <a:solidFill>
                            <a:schemeClr val="bg1"/>
                          </a:solidFill>
                          <a:effectLst/>
                          <a:latin typeface="+mn-lt"/>
                        </a:rPr>
                        <a:t>Los datos de EdPlan indican que los estudiantes ya no pertenecen a Educación especial, mientras que figuran activos en la entrega del SIMS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b="0" i="0" u="none" strike="noStrike">
                          <a:solidFill>
                            <a:schemeClr val="bg1"/>
                          </a:solidFill>
                          <a:effectLst/>
                          <a:latin typeface="+mn-lt"/>
                        </a:rPr>
                        <a:t>757</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b="0" i="0" u="none" strike="noStrike">
                          <a:solidFill>
                            <a:schemeClr val="bg1"/>
                          </a:solidFill>
                          <a:effectLst/>
                          <a:latin typeface="+mn-lt"/>
                        </a:rPr>
                        <a:t>Los campos del nivel de necesidad de los estudiantes y la naturaleza de la discapacidad principal en EdPlan son 500, lo que significa que no pertenecen a Educación especial. Tienen campos activos de DOE en la entrega del SIMS. 173 de estos estudiantes tenían Planes 504 activos y previamente recibían educación especial</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007926581"/>
                  </a:ext>
                </a:extLst>
              </a:tr>
              <a:tr h="413288">
                <a:tc>
                  <a:txBody>
                    <a:bodyPr/>
                    <a:lstStyle/>
                    <a:p>
                      <a:pPr algn="l" fontAlgn="b"/>
                      <a:r>
                        <a:rPr lang="x-none" sz="1000" b="0" i="0" u="none" strike="noStrike">
                          <a:solidFill>
                            <a:schemeClr val="bg1"/>
                          </a:solidFill>
                          <a:effectLst/>
                          <a:latin typeface="+mn-lt"/>
                        </a:rPr>
                        <a:t>Falta de coincidencia en un campo de DOE</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b="0" i="0" u="none" strike="noStrike">
                          <a:solidFill>
                            <a:schemeClr val="bg1"/>
                          </a:solidFill>
                          <a:effectLst/>
                          <a:latin typeface="+mn-lt"/>
                        </a:rPr>
                        <a:t>226</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b="0" i="0" u="none" strike="noStrike">
                          <a:solidFill>
                            <a:schemeClr val="bg1"/>
                          </a:solidFill>
                          <a:effectLst/>
                          <a:latin typeface="+mn-lt"/>
                        </a:rPr>
                        <a:t>Un campo de DOE (ya sea DOE34, DOE36 o DOE38) presenta diferencias entre </a:t>
                      </a:r>
                      <a:br>
                        <a:rPr lang="en-US" sz="1000" b="0" i="0" u="none" strike="noStrike">
                          <a:solidFill>
                            <a:schemeClr val="bg1"/>
                          </a:solidFill>
                          <a:effectLst/>
                          <a:latin typeface="+mn-lt"/>
                        </a:rPr>
                      </a:br>
                      <a:r>
                        <a:rPr lang="x-none" sz="1000" b="0" i="0" u="none" strike="noStrike">
                          <a:solidFill>
                            <a:schemeClr val="bg1"/>
                          </a:solidFill>
                          <a:effectLst/>
                          <a:latin typeface="+mn-lt"/>
                        </a:rPr>
                        <a:t>la entrega en SIMS y EdPlan</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742929820"/>
                  </a:ext>
                </a:extLst>
              </a:tr>
              <a:tr h="381547">
                <a:tc>
                  <a:txBody>
                    <a:bodyPr/>
                    <a:lstStyle/>
                    <a:p>
                      <a:pPr>
                        <a:spcBef>
                          <a:spcPts val="600"/>
                        </a:spcBef>
                        <a:spcAft>
                          <a:spcPts val="0"/>
                        </a:spcAft>
                        <a:buClr>
                          <a:schemeClr val="bg1"/>
                        </a:buClr>
                        <a:buFont typeface="EYInterstate" panose="02000503020000020004" pitchFamily="2" charset="0"/>
                        <a:buNone/>
                        <a:defRPr/>
                      </a:pPr>
                      <a:r>
                        <a:rPr lang="x-none" sz="1000">
                          <a:solidFill>
                            <a:schemeClr val="bg1"/>
                          </a:solidFill>
                          <a:latin typeface="+mn-lt"/>
                          <a:cs typeface="+mn-cs"/>
                        </a:rPr>
                        <a:t>Falta de coincidencia en varios campos de DOE, pero siguen siendo estudiantes </a:t>
                      </a:r>
                      <a:br>
                        <a:rPr lang="en-US" sz="1000">
                          <a:solidFill>
                            <a:schemeClr val="bg1"/>
                          </a:solidFill>
                          <a:latin typeface="+mn-lt"/>
                          <a:cs typeface="+mn-cs"/>
                        </a:rPr>
                      </a:br>
                      <a:r>
                        <a:rPr lang="x-none" sz="1000">
                          <a:solidFill>
                            <a:schemeClr val="bg1"/>
                          </a:solidFill>
                          <a:latin typeface="+mn-lt"/>
                          <a:cs typeface="+mn-cs"/>
                        </a:rPr>
                        <a:t>de Educación Especial</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b="0" i="0" u="none" strike="noStrike">
                          <a:solidFill>
                            <a:schemeClr val="bg1"/>
                          </a:solidFill>
                          <a:effectLst/>
                          <a:latin typeface="+mn-lt"/>
                        </a:rPr>
                        <a:t>149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1000" b="0" i="0" u="none" strike="noStrike" kern="1200">
                          <a:solidFill>
                            <a:schemeClr val="bg1"/>
                          </a:solidFill>
                          <a:effectLst/>
                          <a:latin typeface="+mn-lt"/>
                          <a:ea typeface="+mn-ea"/>
                          <a:cs typeface="+mn-cs"/>
                        </a:rPr>
                        <a:t>Estos estudiantes tienen varios campos de DOE que presentan diferencias entre EdPlan y la entrega del SIMS</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960586442"/>
                  </a:ext>
                </a:extLst>
              </a:tr>
              <a:tr h="248869">
                <a:tc>
                  <a:txBody>
                    <a:bodyPr/>
                    <a:lstStyle/>
                    <a:p>
                      <a:pPr algn="l" fontAlgn="b"/>
                      <a:r>
                        <a:rPr lang="x-none" sz="1000" b="1" u="none" strike="noStrike">
                          <a:solidFill>
                            <a:schemeClr val="bg1"/>
                          </a:solidFill>
                          <a:effectLst/>
                          <a:latin typeface="+mn-lt"/>
                        </a:rPr>
                        <a:t>N.º total de estudiantes con campos diferentes de EdPlan y la entrega del SIMS</a:t>
                      </a:r>
                      <a:endParaRPr lang="en-US" sz="1000" b="1" i="0" u="none" strike="noStrike">
                        <a:solidFill>
                          <a:schemeClr val="bg1"/>
                        </a:solidFill>
                        <a:effectLst/>
                        <a:latin typeface="+mn-lt"/>
                      </a:endParaRP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ctr" fontAlgn="b"/>
                      <a:r>
                        <a:rPr lang="x-none" sz="1000" b="1" i="0" u="none" strike="noStrike">
                          <a:solidFill>
                            <a:schemeClr val="bg1"/>
                          </a:solidFill>
                          <a:effectLst/>
                          <a:latin typeface="+mn-lt"/>
                        </a:rPr>
                        <a:t>1132</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l" fontAlgn="b"/>
                      <a:r>
                        <a:rPr lang="x-none" sz="1000" b="0" i="0" u="none" strike="noStrike">
                          <a:solidFill>
                            <a:schemeClr val="bg1"/>
                          </a:solidFill>
                          <a:effectLst/>
                          <a:latin typeface="+mn-lt"/>
                        </a:rPr>
                        <a:t>Suma de las tres filas anteriores</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extLst>
                  <a:ext uri="{0D108BD9-81ED-4DB2-BD59-A6C34878D82A}">
                    <a16:rowId xmlns:a16="http://schemas.microsoft.com/office/drawing/2014/main" val="3318772456"/>
                  </a:ext>
                </a:extLst>
              </a:tr>
              <a:tr h="248869">
                <a:tc>
                  <a:txBody>
                    <a:bodyPr/>
                    <a:lstStyle/>
                    <a:p>
                      <a:pPr algn="l" fontAlgn="b"/>
                      <a:r>
                        <a:rPr lang="x-none" sz="1000" b="1" i="0" u="none" strike="noStrike">
                          <a:solidFill>
                            <a:schemeClr val="bg1"/>
                          </a:solidFill>
                          <a:effectLst/>
                          <a:latin typeface="+mn-lt"/>
                        </a:rPr>
                        <a:t>N.º total de estudiantes con un campo idéntico de EdPlan y la entrega del SIMS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b="1" i="0" u="none" strike="noStrike">
                          <a:solidFill>
                            <a:schemeClr val="bg1"/>
                          </a:solidFill>
                          <a:effectLst/>
                          <a:latin typeface="+mn-lt"/>
                        </a:rPr>
                        <a:t>13 166</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b="0" i="0" u="none" strike="noStrike">
                          <a:solidFill>
                            <a:schemeClr val="bg1"/>
                          </a:solidFill>
                          <a:effectLst/>
                          <a:latin typeface="+mn-lt"/>
                        </a:rPr>
                        <a:t>Estudiantes que no presentaron discrepancias en sus campos de DOE entre EdPlan </a:t>
                      </a:r>
                      <a:br>
                        <a:rPr lang="en-US" sz="1000" b="0" i="0" u="none" strike="noStrike">
                          <a:solidFill>
                            <a:schemeClr val="bg1"/>
                          </a:solidFill>
                          <a:effectLst/>
                          <a:latin typeface="+mn-lt"/>
                        </a:rPr>
                      </a:br>
                      <a:r>
                        <a:rPr lang="x-none" sz="1000" b="0" i="0" u="none" strike="noStrike">
                          <a:solidFill>
                            <a:schemeClr val="bg1"/>
                          </a:solidFill>
                          <a:effectLst/>
                          <a:latin typeface="+mn-lt"/>
                        </a:rPr>
                        <a:t>y el SIMS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786590631"/>
                  </a:ext>
                </a:extLst>
              </a:tr>
              <a:tr h="248869">
                <a:tc>
                  <a:txBody>
                    <a:bodyPr/>
                    <a:lstStyle/>
                    <a:p>
                      <a:pPr marL="0" marR="0" lvl="0" indent="0" algn="l" defTabSz="913486" rtl="0" eaLnBrk="1" fontAlgn="b" latinLnBrk="0" hangingPunct="1">
                        <a:lnSpc>
                          <a:spcPct val="100000"/>
                        </a:lnSpc>
                        <a:spcBef>
                          <a:spcPts val="0"/>
                        </a:spcBef>
                        <a:spcAft>
                          <a:spcPts val="0"/>
                        </a:spcAft>
                        <a:buClrTx/>
                        <a:buSzTx/>
                        <a:buFontTx/>
                        <a:buNone/>
                        <a:tabLst/>
                        <a:defRPr/>
                      </a:pPr>
                      <a:r>
                        <a:rPr lang="x-none" sz="1000" b="1" i="0" u="none" strike="noStrike" kern="1200">
                          <a:solidFill>
                            <a:schemeClr val="bg1"/>
                          </a:solidFill>
                          <a:effectLst/>
                          <a:latin typeface="+mn-lt"/>
                          <a:ea typeface="+mn-ea"/>
                          <a:cs typeface="+mn-cs"/>
                        </a:rPr>
                        <a:t>N.º de estudiantes de Educación especial con información completa del SIMS y EdPlan</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ctr" fontAlgn="b"/>
                      <a:r>
                        <a:rPr lang="x-none" sz="1000" b="1" u="sng" strike="noStrike" kern="1200">
                          <a:solidFill>
                            <a:schemeClr val="bg1"/>
                          </a:solidFill>
                          <a:effectLst/>
                          <a:latin typeface="+mn-lt"/>
                          <a:ea typeface="+mn-ea"/>
                          <a:cs typeface="+mn-cs"/>
                        </a:rPr>
                        <a:t>14 298</a:t>
                      </a:r>
                      <a:endParaRPr lang="en-US" sz="1000" b="1" i="0" u="sng" strike="noStrike">
                        <a:solidFill>
                          <a:schemeClr val="bg1"/>
                        </a:solidFill>
                        <a:effectLst/>
                        <a:latin typeface="+mn-lt"/>
                      </a:endParaRP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l" fontAlgn="b"/>
                      <a:endParaRPr lang="en-US" sz="1000" b="0" i="0" u="none" strike="noStrike">
                        <a:solidFill>
                          <a:schemeClr val="bg1"/>
                        </a:solidFill>
                        <a:effectLst/>
                        <a:latin typeface="+mn-lt"/>
                      </a:endParaRP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extLst>
                  <a:ext uri="{0D108BD9-81ED-4DB2-BD59-A6C34878D82A}">
                    <a16:rowId xmlns:a16="http://schemas.microsoft.com/office/drawing/2014/main" val="1091182834"/>
                  </a:ext>
                </a:extLst>
              </a:tr>
            </a:tbl>
          </a:graphicData>
        </a:graphic>
      </p:graphicFrame>
      <p:sp>
        <p:nvSpPr>
          <p:cNvPr id="13" name="source_63804743468530966221" descr="Fuente">
            <a:extLst>
              <a:ext uri="{FF2B5EF4-FFF2-40B4-BE49-F238E27FC236}">
                <a16:creationId xmlns:a16="http://schemas.microsoft.com/office/drawing/2014/main" id="{B0FD7777-C75D-4CF2-9583-01C880DD5F5B}"/>
              </a:ext>
            </a:extLst>
          </p:cNvPr>
          <p:cNvSpPr txBox="1"/>
          <p:nvPr/>
        </p:nvSpPr>
        <p:spPr>
          <a:xfrm>
            <a:off x="581342" y="6583680"/>
            <a:ext cx="3119120"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ragmento de EdPlan del año escolar 2021-2022,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30 de junio; Aspen</a:t>
            </a:r>
          </a:p>
        </p:txBody>
      </p:sp>
      <p:sp>
        <p:nvSpPr>
          <p:cNvPr id="20" name="TextBox 19">
            <a:extLst>
              <a:ext uri="{FF2B5EF4-FFF2-40B4-BE49-F238E27FC236}">
                <a16:creationId xmlns:a16="http://schemas.microsoft.com/office/drawing/2014/main" id="{831F5077-C89F-4B96-AD49-BD45453165F2}"/>
              </a:ext>
            </a:extLst>
          </p:cNvPr>
          <p:cNvSpPr txBox="1"/>
          <p:nvPr/>
        </p:nvSpPr>
        <p:spPr>
          <a:xfrm>
            <a:off x="3899939"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1B6A361C-D680-42FA-BE81-EC91F494B1B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A4480504-F8C5-4E90-9141-0D115D69E1F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71</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5" name="Text box_6380524123959099444">
            <a:extLst>
              <a:ext uri="{FF2B5EF4-FFF2-40B4-BE49-F238E27FC236}">
                <a16:creationId xmlns:a16="http://schemas.microsoft.com/office/drawing/2014/main" id="{2F877C0F-9E02-47C8-A9BB-00325C4DB279}"/>
              </a:ext>
              <a:ext uri="{C183D7F6-B498-43B3-948B-1728B52AA6E4}">
                <adec:decorative xmlns:adec="http://schemas.microsoft.com/office/drawing/2017/decorative" val="1"/>
              </a:ext>
            </a:extLst>
          </p:cNvPr>
          <p:cNvSpPr/>
          <p:nvPr>
            <p:custDataLst>
              <p:tags r:id="rId1"/>
            </p:custDataLst>
          </p:nvPr>
        </p:nvSpPr>
        <p:spPr>
          <a:xfrm>
            <a:off x="9999168" y="503496"/>
            <a:ext cx="743364" cy="33855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0C4672"/>
                </a:solidFill>
                <a:effectLst/>
                <a:uLnTx/>
                <a:uFillTx/>
                <a:latin typeface="EYInterstate Light"/>
                <a:ea typeface="+mn-ea"/>
                <a:cs typeface="+mn-cs"/>
              </a:rPr>
              <a:t>1a. Educación especial</a:t>
            </a:r>
          </a:p>
        </p:txBody>
      </p:sp>
      <p:sp>
        <p:nvSpPr>
          <p:cNvPr id="19" name="Text box_6380524123959099444">
            <a:extLst>
              <a:ext uri="{FF2B5EF4-FFF2-40B4-BE49-F238E27FC236}">
                <a16:creationId xmlns:a16="http://schemas.microsoft.com/office/drawing/2014/main" id="{89388257-5EF7-43D4-B600-5F997799A708}"/>
              </a:ext>
              <a:ext uri="{C183D7F6-B498-43B3-948B-1728B52AA6E4}">
                <adec:decorative xmlns:adec="http://schemas.microsoft.com/office/drawing/2017/decorative" val="1"/>
              </a:ext>
            </a:extLst>
          </p:cNvPr>
          <p:cNvSpPr/>
          <p:nvPr>
            <p:custDataLst>
              <p:tags r:id="rId2"/>
            </p:custDataLst>
          </p:nvPr>
        </p:nvSpPr>
        <p:spPr>
          <a:xfrm>
            <a:off x="10817229" y="503497"/>
            <a:ext cx="743364" cy="33855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1b. EL</a:t>
            </a:r>
          </a:p>
        </p:txBody>
      </p:sp>
    </p:spTree>
    <p:extLst>
      <p:ext uri="{BB962C8B-B14F-4D97-AF65-F5344CB8AC3E}">
        <p14:creationId xmlns:p14="http://schemas.microsoft.com/office/powerpoint/2010/main" val="186305397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0258E0-7A87-4F40-B000-31A12E24BA10}"/>
              </a:ext>
            </a:extLst>
          </p:cNvPr>
          <p:cNvSpPr>
            <a:spLocks noGrp="1"/>
          </p:cNvSpPr>
          <p:nvPr>
            <p:ph type="title"/>
          </p:nvPr>
        </p:nvSpPr>
        <p:spPr>
          <a:xfrm>
            <a:off x="612776" y="294200"/>
            <a:ext cx="10972800" cy="590880"/>
          </a:xfrm>
        </p:spPr>
        <p:txBody>
          <a:bodyPr vert="horz"/>
          <a:lstStyle/>
          <a:p>
            <a:r>
              <a:rPr lang="x-none" dirty="0"/>
              <a:t>Apéndice</a:t>
            </a:r>
            <a:br>
              <a:rPr dirty="0"/>
            </a:br>
            <a:r>
              <a:rPr lang="x-none" sz="1600" dirty="0"/>
              <a:t>Flujo del proceso: estudiantes de inglés (EL)</a:t>
            </a:r>
            <a:endParaRPr lang="en-IN" dirty="0"/>
          </a:p>
        </p:txBody>
      </p:sp>
      <p:sp>
        <p:nvSpPr>
          <p:cNvPr id="38" name="Rectangle 37">
            <a:extLst>
              <a:ext uri="{FF2B5EF4-FFF2-40B4-BE49-F238E27FC236}">
                <a16:creationId xmlns:a16="http://schemas.microsoft.com/office/drawing/2014/main" id="{762AE87E-AEE3-46ED-8D33-426273B562BD}"/>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grpSp>
        <p:nvGrpSpPr>
          <p:cNvPr id="5" name="Group 4" descr="Consulte la sección de notas para ver la descripción del flujo &quot;Flujo del proceso: estudiantes de inglés (EL)&quot;">
            <a:extLst>
              <a:ext uri="{FF2B5EF4-FFF2-40B4-BE49-F238E27FC236}">
                <a16:creationId xmlns:a16="http://schemas.microsoft.com/office/drawing/2014/main" id="{A8440F13-475A-4384-80AF-DA9662B54A70}"/>
              </a:ext>
            </a:extLst>
          </p:cNvPr>
          <p:cNvGrpSpPr/>
          <p:nvPr/>
        </p:nvGrpSpPr>
        <p:grpSpPr>
          <a:xfrm>
            <a:off x="527846" y="1108088"/>
            <a:ext cx="11057731" cy="4793923"/>
            <a:chOff x="527846" y="1108088"/>
            <a:chExt cx="11057731" cy="4793923"/>
          </a:xfrm>
        </p:grpSpPr>
        <p:sp>
          <p:nvSpPr>
            <p:cNvPr id="41" name="Rectangle 40">
              <a:extLst>
                <a:ext uri="{FF2B5EF4-FFF2-40B4-BE49-F238E27FC236}">
                  <a16:creationId xmlns:a16="http://schemas.microsoft.com/office/drawing/2014/main" id="{1C86A307-E114-459B-8E15-D332E223A4AA}"/>
                </a:ext>
                <a:ext uri="{C183D7F6-B498-43B3-948B-1728B52AA6E4}">
                  <adec:decorative xmlns:adec="http://schemas.microsoft.com/office/drawing/2017/decorative" val="1"/>
                </a:ext>
              </a:extLst>
            </p:cNvPr>
            <p:cNvSpPr/>
            <p:nvPr/>
          </p:nvSpPr>
          <p:spPr bwMode="auto">
            <a:xfrm>
              <a:off x="612777" y="2081570"/>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43" name="Arc 42">
              <a:extLst>
                <a:ext uri="{FF2B5EF4-FFF2-40B4-BE49-F238E27FC236}">
                  <a16:creationId xmlns:a16="http://schemas.microsoft.com/office/drawing/2014/main" id="{FF1C6264-E943-41BD-B1FA-675AAC5317EA}"/>
                </a:ext>
                <a:ext uri="{C183D7F6-B498-43B3-948B-1728B52AA6E4}">
                  <adec:decorative xmlns:adec="http://schemas.microsoft.com/office/drawing/2017/decorative" val="1"/>
                </a:ext>
              </a:extLst>
            </p:cNvPr>
            <p:cNvSpPr/>
            <p:nvPr/>
          </p:nvSpPr>
          <p:spPr>
            <a:xfrm>
              <a:off x="5004445" y="2675162"/>
              <a:ext cx="1347602"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4" name="Arc 43">
              <a:extLst>
                <a:ext uri="{FF2B5EF4-FFF2-40B4-BE49-F238E27FC236}">
                  <a16:creationId xmlns:a16="http://schemas.microsoft.com/office/drawing/2014/main" id="{13E1F852-444E-425B-99ED-3796FAB7E079}"/>
                </a:ext>
                <a:ext uri="{C183D7F6-B498-43B3-948B-1728B52AA6E4}">
                  <adec:decorative xmlns:adec="http://schemas.microsoft.com/office/drawing/2017/decorative" val="1"/>
                </a:ext>
              </a:extLst>
            </p:cNvPr>
            <p:cNvSpPr/>
            <p:nvPr/>
          </p:nvSpPr>
          <p:spPr>
            <a:xfrm rot="10800000">
              <a:off x="5918717"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5" name="Arc 44">
              <a:extLst>
                <a:ext uri="{FF2B5EF4-FFF2-40B4-BE49-F238E27FC236}">
                  <a16:creationId xmlns:a16="http://schemas.microsoft.com/office/drawing/2014/main" id="{0E22D271-8910-4D8A-9F2B-217A044436C1}"/>
                </a:ext>
                <a:ext uri="{C183D7F6-B498-43B3-948B-1728B52AA6E4}">
                  <adec:decorative xmlns:adec="http://schemas.microsoft.com/office/drawing/2017/decorative" val="1"/>
                </a:ext>
              </a:extLst>
            </p:cNvPr>
            <p:cNvSpPr/>
            <p:nvPr/>
          </p:nvSpPr>
          <p:spPr>
            <a:xfrm rot="10800000">
              <a:off x="4093343"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6" name="Arc 45">
              <a:extLst>
                <a:ext uri="{FF2B5EF4-FFF2-40B4-BE49-F238E27FC236}">
                  <a16:creationId xmlns:a16="http://schemas.microsoft.com/office/drawing/2014/main" id="{27B3E00E-8806-467A-8194-84C463E88572}"/>
                </a:ext>
                <a:ext uri="{C183D7F6-B498-43B3-948B-1728B52AA6E4}">
                  <adec:decorative xmlns:adec="http://schemas.microsoft.com/office/drawing/2017/decorative" val="1"/>
                </a:ext>
              </a:extLst>
            </p:cNvPr>
            <p:cNvSpPr/>
            <p:nvPr/>
          </p:nvSpPr>
          <p:spPr>
            <a:xfrm>
              <a:off x="3180246" y="2675163"/>
              <a:ext cx="1347602" cy="1095529"/>
            </a:xfrm>
            <a:prstGeom prst="arc">
              <a:avLst>
                <a:gd name="adj1" fmla="val 958882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7" name="Arc 46">
              <a:extLst>
                <a:ext uri="{FF2B5EF4-FFF2-40B4-BE49-F238E27FC236}">
                  <a16:creationId xmlns:a16="http://schemas.microsoft.com/office/drawing/2014/main" id="{6398841E-1D61-4BC6-BFB4-50B9336B8B0E}"/>
                </a:ext>
                <a:ext uri="{C183D7F6-B498-43B3-948B-1728B52AA6E4}">
                  <adec:decorative xmlns:adec="http://schemas.microsoft.com/office/drawing/2017/decorative" val="1"/>
                </a:ext>
              </a:extLst>
            </p:cNvPr>
            <p:cNvSpPr/>
            <p:nvPr/>
          </p:nvSpPr>
          <p:spPr>
            <a:xfrm>
              <a:off x="6828645" y="2675162"/>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3" name="Arc 62">
              <a:extLst>
                <a:ext uri="{FF2B5EF4-FFF2-40B4-BE49-F238E27FC236}">
                  <a16:creationId xmlns:a16="http://schemas.microsoft.com/office/drawing/2014/main" id="{BBE56EEB-5F4A-4DFA-AC11-5470E5C77859}"/>
                </a:ext>
                <a:ext uri="{C183D7F6-B498-43B3-948B-1728B52AA6E4}">
                  <adec:decorative xmlns:adec="http://schemas.microsoft.com/office/drawing/2017/decorative" val="1"/>
                </a:ext>
              </a:extLst>
            </p:cNvPr>
            <p:cNvSpPr/>
            <p:nvPr/>
          </p:nvSpPr>
          <p:spPr>
            <a:xfrm rot="10800000">
              <a:off x="7725492" y="3487072"/>
              <a:ext cx="1347603" cy="1095530"/>
            </a:xfrm>
            <a:prstGeom prst="arc">
              <a:avLst>
                <a:gd name="adj1" fmla="val 838854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71" name="Oval 10">
              <a:extLst>
                <a:ext uri="{FF2B5EF4-FFF2-40B4-BE49-F238E27FC236}">
                  <a16:creationId xmlns:a16="http://schemas.microsoft.com/office/drawing/2014/main" id="{AE75572D-BAF8-4CEA-AFF0-31D32C05A713}"/>
                </a:ext>
                <a:ext uri="{C183D7F6-B498-43B3-948B-1728B52AA6E4}">
                  <adec:decorative xmlns:adec="http://schemas.microsoft.com/office/drawing/2017/decorative" val="1"/>
                </a:ext>
              </a:extLst>
            </p:cNvPr>
            <p:cNvSpPr>
              <a:spLocks noChangeArrowheads="1"/>
            </p:cNvSpPr>
            <p:nvPr/>
          </p:nvSpPr>
          <p:spPr bwMode="auto">
            <a:xfrm>
              <a:off x="3011663" y="3193716"/>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1 </a:t>
              </a:r>
            </a:p>
          </p:txBody>
        </p:sp>
        <p:cxnSp>
          <p:nvCxnSpPr>
            <p:cNvPr id="72" name="Elbow Connector 53">
              <a:extLst>
                <a:ext uri="{FF2B5EF4-FFF2-40B4-BE49-F238E27FC236}">
                  <a16:creationId xmlns:a16="http://schemas.microsoft.com/office/drawing/2014/main" id="{8707F789-579E-4854-89BE-AC865D59A4A2}"/>
                </a:ext>
                <a:ext uri="{C183D7F6-B498-43B3-948B-1728B52AA6E4}">
                  <adec:decorative xmlns:adec="http://schemas.microsoft.com/office/drawing/2017/decorative" val="1"/>
                </a:ext>
              </a:extLst>
            </p:cNvPr>
            <p:cNvCxnSpPr>
              <a:cxnSpLocks/>
              <a:stCxn id="71" idx="2"/>
              <a:endCxn id="73" idx="3"/>
            </p:cNvCxnSpPr>
            <p:nvPr/>
          </p:nvCxnSpPr>
          <p:spPr>
            <a:xfrm rot="10800000">
              <a:off x="2386683" y="2913284"/>
              <a:ext cx="624981" cy="454169"/>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73" name="Rectangle 72">
              <a:extLst>
                <a:ext uri="{FF2B5EF4-FFF2-40B4-BE49-F238E27FC236}">
                  <a16:creationId xmlns:a16="http://schemas.microsoft.com/office/drawing/2014/main" id="{FEFEA192-12ED-404F-923F-CFCC109B9920}"/>
                </a:ext>
                <a:ext uri="{C183D7F6-B498-43B3-948B-1728B52AA6E4}">
                  <adec:decorative xmlns:adec="http://schemas.microsoft.com/office/drawing/2017/decorative" val="1"/>
                </a:ext>
              </a:extLst>
            </p:cNvPr>
            <p:cNvSpPr>
              <a:spLocks/>
            </p:cNvSpPr>
            <p:nvPr/>
          </p:nvSpPr>
          <p:spPr>
            <a:xfrm>
              <a:off x="612776" y="2325846"/>
              <a:ext cx="1773906" cy="1174873"/>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familia completa la Encuesta sobre el idioma del hogar y describe </a:t>
              </a:r>
              <a:br>
                <a:rPr kumimoji="0" lang="en-US"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historial educativo del estudiante: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urante el proceso de registro, la familia completará la Encuesta sobre el idioma del hogar y, si responde cualquier idioma que no sea inglés, es posible que sea un Estudiante de inglés.</a:t>
              </a:r>
            </a:p>
          </p:txBody>
        </p:sp>
        <p:sp>
          <p:nvSpPr>
            <p:cNvPr id="50" name="Oval 10">
              <a:extLst>
                <a:ext uri="{FF2B5EF4-FFF2-40B4-BE49-F238E27FC236}">
                  <a16:creationId xmlns:a16="http://schemas.microsoft.com/office/drawing/2014/main" id="{567A2C0B-8549-4595-9EA9-8B24C306FECA}"/>
                </a:ext>
                <a:ext uri="{C183D7F6-B498-43B3-948B-1728B52AA6E4}">
                  <adec:decorative xmlns:adec="http://schemas.microsoft.com/office/drawing/2017/decorative" val="1"/>
                </a:ext>
              </a:extLst>
            </p:cNvPr>
            <p:cNvSpPr>
              <a:spLocks noChangeArrowheads="1"/>
            </p:cNvSpPr>
            <p:nvPr/>
          </p:nvSpPr>
          <p:spPr bwMode="auto">
            <a:xfrm>
              <a:off x="3600224" y="2478260"/>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2 </a:t>
              </a:r>
            </a:p>
          </p:txBody>
        </p:sp>
        <p:cxnSp>
          <p:nvCxnSpPr>
            <p:cNvPr id="60" name="Elbow Connector 53">
              <a:extLst>
                <a:ext uri="{FF2B5EF4-FFF2-40B4-BE49-F238E27FC236}">
                  <a16:creationId xmlns:a16="http://schemas.microsoft.com/office/drawing/2014/main" id="{E7237266-9234-473B-9288-573B2EC343FA}"/>
                </a:ext>
                <a:ext uri="{C183D7F6-B498-43B3-948B-1728B52AA6E4}">
                  <adec:decorative xmlns:adec="http://schemas.microsoft.com/office/drawing/2017/decorative" val="1"/>
                </a:ext>
              </a:extLst>
            </p:cNvPr>
            <p:cNvCxnSpPr>
              <a:cxnSpLocks/>
              <a:stCxn id="50" idx="0"/>
              <a:endCxn id="85" idx="2"/>
            </p:cNvCxnSpPr>
            <p:nvPr/>
          </p:nvCxnSpPr>
          <p:spPr>
            <a:xfrm rot="16200000" flipV="1">
              <a:off x="3136708" y="1841008"/>
              <a:ext cx="352989" cy="921516"/>
            </a:xfrm>
            <a:prstGeom prst="bentConnector3">
              <a:avLst>
                <a:gd name="adj1" fmla="val 50000"/>
              </a:avLst>
            </a:prstGeom>
            <a:solidFill>
              <a:schemeClr val="accent1"/>
            </a:solidFill>
            <a:ln w="9525" cap="flat" cmpd="sng" algn="ctr">
              <a:solidFill>
                <a:srgbClr val="747480"/>
              </a:solidFill>
              <a:prstDash val="solid"/>
              <a:round/>
              <a:headEnd type="none" w="med" len="med"/>
              <a:tailEnd type="oval" w="med" len="med"/>
            </a:ln>
            <a:effectLst/>
          </p:spPr>
        </p:cxnSp>
        <p:sp>
          <p:nvSpPr>
            <p:cNvPr id="85" name="Rectangle 84">
              <a:extLst>
                <a:ext uri="{FF2B5EF4-FFF2-40B4-BE49-F238E27FC236}">
                  <a16:creationId xmlns:a16="http://schemas.microsoft.com/office/drawing/2014/main" id="{573705D0-36F8-41D7-8398-3FC30820E11C}"/>
                </a:ext>
                <a:ext uri="{C183D7F6-B498-43B3-948B-1728B52AA6E4}">
                  <adec:decorative xmlns:adec="http://schemas.microsoft.com/office/drawing/2017/decorative" val="1"/>
                </a:ext>
              </a:extLst>
            </p:cNvPr>
            <p:cNvSpPr>
              <a:spLocks/>
            </p:cNvSpPr>
            <p:nvPr/>
          </p:nvSpPr>
          <p:spPr>
            <a:xfrm>
              <a:off x="2143124" y="1108088"/>
              <a:ext cx="1418639" cy="1017183"/>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estudiante toma una evaluación de dominio del idioma inglés:</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 dominio del idioma inglés del estudiante es evaluado por Newcomers Assessment and Counseling Center (NACC). </a:t>
              </a:r>
            </a:p>
          </p:txBody>
        </p:sp>
        <p:sp>
          <p:nvSpPr>
            <p:cNvPr id="101" name="Oval 10">
              <a:extLst>
                <a:ext uri="{FF2B5EF4-FFF2-40B4-BE49-F238E27FC236}">
                  <a16:creationId xmlns:a16="http://schemas.microsoft.com/office/drawing/2014/main" id="{42BF892F-FE72-454A-9EBA-4B11703DEA05}"/>
                </a:ext>
                <a:ext uri="{C183D7F6-B498-43B3-948B-1728B52AA6E4}">
                  <adec:decorative xmlns:adec="http://schemas.microsoft.com/office/drawing/2017/decorative" val="1"/>
                </a:ext>
              </a:extLst>
            </p:cNvPr>
            <p:cNvSpPr>
              <a:spLocks noChangeArrowheads="1"/>
            </p:cNvSpPr>
            <p:nvPr/>
          </p:nvSpPr>
          <p:spPr bwMode="auto">
            <a:xfrm>
              <a:off x="3892116" y="3795885"/>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3 </a:t>
              </a:r>
            </a:p>
          </p:txBody>
        </p:sp>
        <p:cxnSp>
          <p:nvCxnSpPr>
            <p:cNvPr id="102" name="Elbow Connector 53">
              <a:extLst>
                <a:ext uri="{FF2B5EF4-FFF2-40B4-BE49-F238E27FC236}">
                  <a16:creationId xmlns:a16="http://schemas.microsoft.com/office/drawing/2014/main" id="{7BC7DF8C-DD69-4520-8F4C-81E74DB095CF}"/>
                </a:ext>
                <a:ext uri="{C183D7F6-B498-43B3-948B-1728B52AA6E4}">
                  <adec:decorative xmlns:adec="http://schemas.microsoft.com/office/drawing/2017/decorative" val="1"/>
                </a:ext>
              </a:extLst>
            </p:cNvPr>
            <p:cNvCxnSpPr>
              <a:cxnSpLocks/>
              <a:stCxn id="101" idx="2"/>
              <a:endCxn id="111" idx="3"/>
            </p:cNvCxnSpPr>
            <p:nvPr/>
          </p:nvCxnSpPr>
          <p:spPr>
            <a:xfrm rot="10800000" flipV="1">
              <a:off x="2386682" y="3969621"/>
              <a:ext cx="1505434" cy="14648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11" name="Rectangle 110">
              <a:extLst>
                <a:ext uri="{FF2B5EF4-FFF2-40B4-BE49-F238E27FC236}">
                  <a16:creationId xmlns:a16="http://schemas.microsoft.com/office/drawing/2014/main" id="{922C6F07-AE88-4971-986C-7E144097106E}"/>
                </a:ext>
                <a:ext uri="{C183D7F6-B498-43B3-948B-1728B52AA6E4}">
                  <adec:decorative xmlns:adec="http://schemas.microsoft.com/office/drawing/2017/decorative" val="1"/>
                </a:ext>
              </a:extLst>
            </p:cNvPr>
            <p:cNvSpPr>
              <a:spLocks/>
            </p:cNvSpPr>
            <p:nvPr/>
          </p:nvSpPr>
          <p:spPr>
            <a:xfrm>
              <a:off x="612777" y="3708685"/>
              <a:ext cx="1773905" cy="81484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estudiante recibe un nivel de ELD: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 NACC califica la evaluación y le da al estudiante un nivel de ELD de 1 a 5, siendo 1 un estudiante principiante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 inglés y 5 casi competente.</a:t>
              </a:r>
            </a:p>
          </p:txBody>
        </p:sp>
        <p:sp>
          <p:nvSpPr>
            <p:cNvPr id="125" name="Oval 10">
              <a:extLst>
                <a:ext uri="{FF2B5EF4-FFF2-40B4-BE49-F238E27FC236}">
                  <a16:creationId xmlns:a16="http://schemas.microsoft.com/office/drawing/2014/main" id="{B59AA516-9D9B-4C9E-8AB4-73EF8870B6AC}"/>
                </a:ext>
                <a:ext uri="{C183D7F6-B498-43B3-948B-1728B52AA6E4}">
                  <adec:decorative xmlns:adec="http://schemas.microsoft.com/office/drawing/2017/decorative" val="1"/>
                </a:ext>
              </a:extLst>
            </p:cNvPr>
            <p:cNvSpPr>
              <a:spLocks noChangeArrowheads="1"/>
            </p:cNvSpPr>
            <p:nvPr/>
          </p:nvSpPr>
          <p:spPr bwMode="auto">
            <a:xfrm>
              <a:off x="5444200" y="2502354"/>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4 </a:t>
              </a:r>
            </a:p>
          </p:txBody>
        </p:sp>
        <p:cxnSp>
          <p:nvCxnSpPr>
            <p:cNvPr id="126" name="Elbow Connector 53">
              <a:extLst>
                <a:ext uri="{FF2B5EF4-FFF2-40B4-BE49-F238E27FC236}">
                  <a16:creationId xmlns:a16="http://schemas.microsoft.com/office/drawing/2014/main" id="{7A8A6B5D-A820-4883-9B79-6787711E15DB}"/>
                </a:ext>
                <a:ext uri="{C183D7F6-B498-43B3-948B-1728B52AA6E4}">
                  <adec:decorative xmlns:adec="http://schemas.microsoft.com/office/drawing/2017/decorative" val="1"/>
                </a:ext>
              </a:extLst>
            </p:cNvPr>
            <p:cNvCxnSpPr>
              <a:cxnSpLocks/>
              <a:stCxn id="125" idx="2"/>
              <a:endCxn id="120" idx="2"/>
            </p:cNvCxnSpPr>
            <p:nvPr/>
          </p:nvCxnSpPr>
          <p:spPr>
            <a:xfrm rot="10800000">
              <a:off x="5039828" y="2205368"/>
              <a:ext cx="404373" cy="470722"/>
            </a:xfrm>
            <a:prstGeom prst="bentConnector2">
              <a:avLst/>
            </a:prstGeom>
            <a:noFill/>
            <a:ln w="9525" cap="flat" cmpd="sng" algn="ctr">
              <a:solidFill>
                <a:srgbClr val="747480"/>
              </a:solidFill>
              <a:prstDash val="solid"/>
              <a:round/>
              <a:headEnd type="none" w="med" len="med"/>
              <a:tailEnd type="oval" w="med" len="med"/>
            </a:ln>
            <a:effectLst/>
          </p:spPr>
        </p:cxnSp>
        <p:sp>
          <p:nvSpPr>
            <p:cNvPr id="120" name="Rectangle 119">
              <a:extLst>
                <a:ext uri="{FF2B5EF4-FFF2-40B4-BE49-F238E27FC236}">
                  <a16:creationId xmlns:a16="http://schemas.microsoft.com/office/drawing/2014/main" id="{4C624DE0-8408-482E-970A-A5E6CF90E87A}"/>
                </a:ext>
                <a:ext uri="{C183D7F6-B498-43B3-948B-1728B52AA6E4}">
                  <adec:decorative xmlns:adec="http://schemas.microsoft.com/office/drawing/2017/decorative" val="1"/>
                </a:ext>
              </a:extLst>
            </p:cNvPr>
            <p:cNvSpPr>
              <a:spLocks/>
            </p:cNvSpPr>
            <p:nvPr/>
          </p:nvSpPr>
          <p:spPr>
            <a:xfrm>
              <a:off x="3668227" y="1108088"/>
              <a:ext cx="2743200" cy="109728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determina si el estudiante es un Estudiante con Educación Formal Limitada o Interrumpida (SLIFE, </a:t>
              </a:r>
              <a:br>
                <a:rPr kumimoji="0" lang="en-US"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por sus siglas en inglés):</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 NACC revisará el historial educativo y la evaluación de inglés y determinará si el estudiante podría ser un SLIFE.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es así, el estudiante tomará un examen nativo de alfabetización y aritmética. Los resultados determinarán si el estudiante es un SLIFE. No se considerarán los estudiantes de K0 y K1</a:t>
              </a:r>
              <a:r>
                <a:rPr lang="x-none" sz="750" kern="0">
                  <a:solidFill>
                    <a:srgbClr val="2E2E38"/>
                  </a:solidFill>
                  <a:latin typeface="EYInterstate Light"/>
                  <a:ea typeface="ＭＳ Ｐゴシック" panose="020B0600070205080204" pitchFamily="34" charset="-128"/>
                  <a:cs typeface="Calibri" panose="020F0502020204030204" pitchFamily="34" charset="0"/>
                </a:rPr>
                <a:t> para la clasificación de SLIFE. </a:t>
              </a:r>
              <a:endParaRPr kumimoji="0" lang="en-IN"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16" name="Oval 6">
              <a:extLst>
                <a:ext uri="{FF2B5EF4-FFF2-40B4-BE49-F238E27FC236}">
                  <a16:creationId xmlns:a16="http://schemas.microsoft.com/office/drawing/2014/main" id="{C72E496E-CC2F-4901-8A14-FFFF60868166}"/>
                </a:ext>
                <a:ext uri="{C183D7F6-B498-43B3-948B-1728B52AA6E4}">
                  <adec:decorative xmlns:adec="http://schemas.microsoft.com/office/drawing/2017/decorative" val="1"/>
                </a:ext>
              </a:extLst>
            </p:cNvPr>
            <p:cNvSpPr>
              <a:spLocks noChangeArrowheads="1"/>
            </p:cNvSpPr>
            <p:nvPr/>
          </p:nvSpPr>
          <p:spPr bwMode="auto">
            <a:xfrm>
              <a:off x="6758192" y="3277195"/>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5 </a:t>
              </a:r>
            </a:p>
          </p:txBody>
        </p:sp>
        <p:cxnSp>
          <p:nvCxnSpPr>
            <p:cNvPr id="117" name="Elbow Connector 63">
              <a:extLst>
                <a:ext uri="{FF2B5EF4-FFF2-40B4-BE49-F238E27FC236}">
                  <a16:creationId xmlns:a16="http://schemas.microsoft.com/office/drawing/2014/main" id="{57130D89-6F03-4F3D-8743-C2304ACEE501}"/>
                </a:ext>
                <a:ext uri="{C183D7F6-B498-43B3-948B-1728B52AA6E4}">
                  <adec:decorative xmlns:adec="http://schemas.microsoft.com/office/drawing/2017/decorative" val="1"/>
                </a:ext>
              </a:extLst>
            </p:cNvPr>
            <p:cNvCxnSpPr>
              <a:cxnSpLocks/>
              <a:stCxn id="116" idx="0"/>
              <a:endCxn id="62" idx="2"/>
            </p:cNvCxnSpPr>
            <p:nvPr/>
          </p:nvCxnSpPr>
          <p:spPr>
            <a:xfrm rot="5400000" flipH="1" flipV="1">
              <a:off x="6956136" y="2179411"/>
              <a:ext cx="1073576" cy="1121992"/>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2" name="Rectangle 61">
              <a:extLst>
                <a:ext uri="{FF2B5EF4-FFF2-40B4-BE49-F238E27FC236}">
                  <a16:creationId xmlns:a16="http://schemas.microsoft.com/office/drawing/2014/main" id="{5404415F-E261-4BED-8325-DF5BCDBB88F1}"/>
                </a:ext>
                <a:ext uri="{C183D7F6-B498-43B3-948B-1728B52AA6E4}">
                  <adec:decorative xmlns:adec="http://schemas.microsoft.com/office/drawing/2017/decorative" val="1"/>
                </a:ext>
              </a:extLst>
            </p:cNvPr>
            <p:cNvSpPr>
              <a:spLocks/>
            </p:cNvSpPr>
            <p:nvPr/>
          </p:nvSpPr>
          <p:spPr>
            <a:xfrm>
              <a:off x="6517286" y="1108089"/>
              <a:ext cx="3073268" cy="109553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equipo de asignación de estudiantes creará una lista de escuelas/programas para los que el estudiante es elegible: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i el estudiante tiene un ELD de 1 a 3, entonces es elegible para todas las escuelas en su lista de Homebase+, que incluye todas las escuelas en la lista estándar de Homebase, así como también las escuelas con inmersión protegida en inglés del distrito. Si tiene un ELD de 4 a 5, la lista consistirá solo de las escuelas estándar de Homebase. Si clasifica como SLIFE, recibe todos los programas de Homebase+ junto con SLIFE.</a:t>
              </a:r>
            </a:p>
          </p:txBody>
        </p:sp>
        <p:sp>
          <p:nvSpPr>
            <p:cNvPr id="133" name="Oval 10">
              <a:extLst>
                <a:ext uri="{FF2B5EF4-FFF2-40B4-BE49-F238E27FC236}">
                  <a16:creationId xmlns:a16="http://schemas.microsoft.com/office/drawing/2014/main" id="{88388E0B-0872-49F3-8A28-37A29636ED1C}"/>
                </a:ext>
                <a:ext uri="{C183D7F6-B498-43B3-948B-1728B52AA6E4}">
                  <adec:decorative xmlns:adec="http://schemas.microsoft.com/office/drawing/2017/decorative" val="1"/>
                </a:ext>
              </a:extLst>
            </p:cNvPr>
            <p:cNvSpPr>
              <a:spLocks noChangeArrowheads="1"/>
            </p:cNvSpPr>
            <p:nvPr/>
          </p:nvSpPr>
          <p:spPr bwMode="auto">
            <a:xfrm>
              <a:off x="7932059" y="3277195"/>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6 </a:t>
              </a:r>
            </a:p>
          </p:txBody>
        </p:sp>
        <p:cxnSp>
          <p:nvCxnSpPr>
            <p:cNvPr id="53" name="Elbow Connector 63">
              <a:extLst>
                <a:ext uri="{FF2B5EF4-FFF2-40B4-BE49-F238E27FC236}">
                  <a16:creationId xmlns:a16="http://schemas.microsoft.com/office/drawing/2014/main" id="{F9E7FA23-3B16-4FE9-92E5-8BF651F5F6D2}"/>
                </a:ext>
                <a:ext uri="{C183D7F6-B498-43B3-948B-1728B52AA6E4}">
                  <adec:decorative xmlns:adec="http://schemas.microsoft.com/office/drawing/2017/decorative" val="1"/>
                </a:ext>
              </a:extLst>
            </p:cNvPr>
            <p:cNvCxnSpPr>
              <a:cxnSpLocks/>
              <a:stCxn id="133" idx="0"/>
              <a:endCxn id="137" idx="2"/>
            </p:cNvCxnSpPr>
            <p:nvPr/>
          </p:nvCxnSpPr>
          <p:spPr>
            <a:xfrm rot="5400000" flipH="1" flipV="1">
              <a:off x="8702620" y="1608544"/>
              <a:ext cx="1071827" cy="2265477"/>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37" name="Rectangle 136">
              <a:extLst>
                <a:ext uri="{FF2B5EF4-FFF2-40B4-BE49-F238E27FC236}">
                  <a16:creationId xmlns:a16="http://schemas.microsoft.com/office/drawing/2014/main" id="{22F1EEF0-EBBD-42B5-BD6B-493FD7054571}"/>
                </a:ext>
                <a:ext uri="{C183D7F6-B498-43B3-948B-1728B52AA6E4}">
                  <adec:decorative xmlns:adec="http://schemas.microsoft.com/office/drawing/2017/decorative" val="1"/>
                </a:ext>
              </a:extLst>
            </p:cNvPr>
            <p:cNvSpPr>
              <a:spLocks/>
            </p:cNvSpPr>
            <p:nvPr/>
          </p:nvSpPr>
          <p:spPr>
            <a:xfrm>
              <a:off x="9697018" y="1108088"/>
              <a:ext cx="1348508" cy="109728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familia clasifica los programas que quiere </a:t>
              </a:r>
              <a:br>
                <a:rPr kumimoji="0" lang="en-US"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y se le asigna una escuela: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sto sigue los procedimientos estándar de asignación e inscripción.</a:t>
              </a:r>
              <a:endParaRPr kumimoji="0" lang="en-IN" sz="750" b="0" i="0" u="none" strike="noStrike" kern="0" cap="none" spc="0" normalizeH="0" baseline="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138" name="Oval 6">
              <a:extLst>
                <a:ext uri="{FF2B5EF4-FFF2-40B4-BE49-F238E27FC236}">
                  <a16:creationId xmlns:a16="http://schemas.microsoft.com/office/drawing/2014/main" id="{2F97141D-E9E0-43AA-B580-8A0997C67EB9}"/>
                </a:ext>
                <a:ext uri="{C183D7F6-B498-43B3-948B-1728B52AA6E4}">
                  <adec:decorative xmlns:adec="http://schemas.microsoft.com/office/drawing/2017/decorative" val="1"/>
                </a:ext>
              </a:extLst>
            </p:cNvPr>
            <p:cNvSpPr>
              <a:spLocks noChangeArrowheads="1"/>
            </p:cNvSpPr>
            <p:nvPr/>
          </p:nvSpPr>
          <p:spPr bwMode="auto">
            <a:xfrm>
              <a:off x="8859011" y="3705950"/>
              <a:ext cx="347472" cy="347472"/>
            </a:xfrm>
            <a:prstGeom prst="ellipse">
              <a:avLst/>
            </a:prstGeom>
            <a:solidFill>
              <a:schemeClr val="bg2">
                <a:lumMod val="65000"/>
                <a:lumOff val="35000"/>
              </a:schemeClr>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7 </a:t>
              </a:r>
            </a:p>
          </p:txBody>
        </p:sp>
        <p:cxnSp>
          <p:nvCxnSpPr>
            <p:cNvPr id="139" name="Elbow Connector 63">
              <a:extLst>
                <a:ext uri="{FF2B5EF4-FFF2-40B4-BE49-F238E27FC236}">
                  <a16:creationId xmlns:a16="http://schemas.microsoft.com/office/drawing/2014/main" id="{A1C5EE68-CAC1-4C8E-ACC1-60B3C088E75A}"/>
                </a:ext>
                <a:ext uri="{C183D7F6-B498-43B3-948B-1728B52AA6E4}">
                  <adec:decorative xmlns:adec="http://schemas.microsoft.com/office/drawing/2017/decorative" val="1"/>
                </a:ext>
              </a:extLst>
            </p:cNvPr>
            <p:cNvCxnSpPr>
              <a:cxnSpLocks/>
              <a:stCxn id="138" idx="6"/>
              <a:endCxn id="142" idx="1"/>
            </p:cNvCxnSpPr>
            <p:nvPr/>
          </p:nvCxnSpPr>
          <p:spPr>
            <a:xfrm flipV="1">
              <a:off x="9206483" y="3814432"/>
              <a:ext cx="384071" cy="6525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42" name="Rectangle 141">
              <a:extLst>
                <a:ext uri="{FF2B5EF4-FFF2-40B4-BE49-F238E27FC236}">
                  <a16:creationId xmlns:a16="http://schemas.microsoft.com/office/drawing/2014/main" id="{47361C9E-E7F1-4FEA-B2C4-7770505CB7CD}"/>
                </a:ext>
                <a:ext uri="{C183D7F6-B498-43B3-948B-1728B52AA6E4}">
                  <adec:decorative xmlns:adec="http://schemas.microsoft.com/office/drawing/2017/decorative" val="1"/>
                </a:ext>
              </a:extLst>
            </p:cNvPr>
            <p:cNvSpPr>
              <a:spLocks/>
            </p:cNvSpPr>
            <p:nvPr/>
          </p:nvSpPr>
          <p:spPr>
            <a:xfrm>
              <a:off x="9590554" y="3221226"/>
              <a:ext cx="1995023" cy="1186412"/>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estudiante realiza el examen ACCESS anualmente para recibir nuevos niveles </a:t>
              </a:r>
              <a:br>
                <a:rPr kumimoji="0" lang="en-US"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 ELD:</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sto afectará su programa para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próximo año, aunque solo vuelve a clasificar las escuelas cuando cambia de escuela, ya sea debido a la graduación de una escuela o al solicitar una transferencia. Los estudiantes de K0 y K1 están exentos de participar en el examen ACCESS. </a:t>
              </a:r>
              <a:endParaRPr kumimoji="0" lang="en-IN" sz="750" b="0" i="0" u="none" strike="noStrike" kern="0" cap="none" spc="0" normalizeH="0" baseline="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52" name="Rectangle 51">
              <a:extLst>
                <a:ext uri="{FF2B5EF4-FFF2-40B4-BE49-F238E27FC236}">
                  <a16:creationId xmlns:a16="http://schemas.microsoft.com/office/drawing/2014/main" id="{A75275ED-D9F4-4553-B7AA-F96CA7916AAC}"/>
                </a:ext>
                <a:ext uri="{C183D7F6-B498-43B3-948B-1728B52AA6E4}">
                  <adec:decorative xmlns:adec="http://schemas.microsoft.com/office/drawing/2017/decorative" val="1"/>
                </a:ext>
              </a:extLst>
            </p:cNvPr>
            <p:cNvSpPr/>
            <p:nvPr/>
          </p:nvSpPr>
          <p:spPr bwMode="auto">
            <a:xfrm>
              <a:off x="9590554" y="2988489"/>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42" name="Rectangle 41">
              <a:extLst>
                <a:ext uri="{FF2B5EF4-FFF2-40B4-BE49-F238E27FC236}">
                  <a16:creationId xmlns:a16="http://schemas.microsoft.com/office/drawing/2014/main" id="{30AC9CEE-EFC8-40E4-AD2C-9BB8B3AF41E6}"/>
                </a:ext>
                <a:ext uri="{C183D7F6-B498-43B3-948B-1728B52AA6E4}">
                  <adec:decorative xmlns:adec="http://schemas.microsoft.com/office/drawing/2017/decorative" val="1"/>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75" name="Oval 10">
              <a:extLst>
                <a:ext uri="{FF2B5EF4-FFF2-40B4-BE49-F238E27FC236}">
                  <a16:creationId xmlns:a16="http://schemas.microsoft.com/office/drawing/2014/main" id="{C85A79B7-4357-43C2-8868-A246F02EECAE}"/>
                </a:ext>
                <a:ext uri="{C183D7F6-B498-43B3-948B-1728B52AA6E4}">
                  <adec:decorative xmlns:adec="http://schemas.microsoft.com/office/drawing/2017/decorative" val="1"/>
                </a:ext>
              </a:extLst>
            </p:cNvPr>
            <p:cNvSpPr>
              <a:spLocks noChangeArrowheads="1"/>
            </p:cNvSpPr>
            <p:nvPr/>
          </p:nvSpPr>
          <p:spPr bwMode="auto">
            <a:xfrm>
              <a:off x="612776" y="558156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000000">
                    <a:lumMod val="65000"/>
                    <a:lumOff val="35000"/>
                  </a:srgbClr>
                </a:solidFill>
                <a:effectLst/>
                <a:uLnTx/>
                <a:uFillTx/>
                <a:latin typeface="EYInterstate Light"/>
                <a:ea typeface="+mn-ea"/>
                <a:cs typeface="+mn-cs"/>
              </a:endParaRPr>
            </a:p>
          </p:txBody>
        </p:sp>
        <p:sp>
          <p:nvSpPr>
            <p:cNvPr id="74" name="Rectangle 73">
              <a:extLst>
                <a:ext uri="{FF2B5EF4-FFF2-40B4-BE49-F238E27FC236}">
                  <a16:creationId xmlns:a16="http://schemas.microsoft.com/office/drawing/2014/main" id="{B1EF15E2-193D-43BC-89E8-874751C26FEA}"/>
                </a:ext>
                <a:ext uri="{C183D7F6-B498-43B3-948B-1728B52AA6E4}">
                  <adec:decorative xmlns:adec="http://schemas.microsoft.com/office/drawing/2017/decorative" val="1"/>
                </a:ext>
              </a:extLst>
            </p:cNvPr>
            <p:cNvSpPr/>
            <p:nvPr/>
          </p:nvSpPr>
          <p:spPr bwMode="auto">
            <a:xfrm>
              <a:off x="808908" y="5414046"/>
              <a:ext cx="1244011" cy="487965"/>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p>
          </p:txBody>
        </p:sp>
      </p:grpSp>
      <p:graphicFrame>
        <p:nvGraphicFramePr>
          <p:cNvPr id="33" name="Table 33">
            <a:extLst>
              <a:ext uri="{FF2B5EF4-FFF2-40B4-BE49-F238E27FC236}">
                <a16:creationId xmlns:a16="http://schemas.microsoft.com/office/drawing/2014/main" id="{26F15BCE-92BA-4E52-8C1B-71260800343C}"/>
              </a:ext>
            </a:extLst>
          </p:cNvPr>
          <p:cNvGraphicFramePr>
            <a:graphicFrameLocks noGrp="1"/>
          </p:cNvGraphicFramePr>
          <p:nvPr/>
        </p:nvGraphicFramePr>
        <p:xfrm>
          <a:off x="2644404" y="4864795"/>
          <a:ext cx="8483141" cy="1386840"/>
        </p:xfrm>
        <a:graphic>
          <a:graphicData uri="http://schemas.openxmlformats.org/drawingml/2006/table">
            <a:tbl>
              <a:tblPr firstRow="1" bandRow="1">
                <a:tableStyleId>{2D5ABB26-0587-4C30-8999-92F81FD0307C}</a:tableStyleId>
              </a:tblPr>
              <a:tblGrid>
                <a:gridCol w="3686058">
                  <a:extLst>
                    <a:ext uri="{9D8B030D-6E8A-4147-A177-3AD203B41FA5}">
                      <a16:colId xmlns:a16="http://schemas.microsoft.com/office/drawing/2014/main" val="4046000661"/>
                    </a:ext>
                  </a:extLst>
                </a:gridCol>
                <a:gridCol w="4797083">
                  <a:extLst>
                    <a:ext uri="{9D8B030D-6E8A-4147-A177-3AD203B41FA5}">
                      <a16:colId xmlns:a16="http://schemas.microsoft.com/office/drawing/2014/main" val="3094913710"/>
                    </a:ext>
                  </a:extLst>
                </a:gridCol>
              </a:tblGrid>
              <a:tr h="0">
                <a:tc>
                  <a:txBody>
                    <a:bodyPr/>
                    <a:lstStyle/>
                    <a:p>
                      <a:r>
                        <a:rPr lang="x-none" sz="900" b="1">
                          <a:solidFill>
                            <a:schemeClr val="bg1"/>
                          </a:solidFill>
                          <a:latin typeface="+mj-lt"/>
                        </a:rPr>
                        <a:t>Programa de Educación para Estudiantes de Inglés</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r>
                        <a:rPr lang="x-none" sz="900" b="1">
                          <a:solidFill>
                            <a:schemeClr val="bg1"/>
                          </a:solidFill>
                          <a:latin typeface="+mj-lt"/>
                        </a:rPr>
                        <a:t>¿Quiénes cumplen los requisitos?</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026122219"/>
                  </a:ext>
                </a:extLst>
              </a:tr>
              <a:tr h="0">
                <a:tc>
                  <a:txBody>
                    <a:bodyPr/>
                    <a:lstStyle/>
                    <a:p>
                      <a:r>
                        <a:rPr lang="x-none" sz="900">
                          <a:solidFill>
                            <a:schemeClr val="bg1"/>
                          </a:solidFill>
                          <a:latin typeface="+mj-lt"/>
                        </a:rPr>
                        <a:t>Alfabetización intensiva</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r>
                        <a:rPr lang="x-none" sz="900">
                          <a:solidFill>
                            <a:schemeClr val="bg1"/>
                          </a:solidFill>
                          <a:latin typeface="+mj-lt"/>
                        </a:rPr>
                        <a:t>Solo SLIFE</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69844021"/>
                  </a:ext>
                </a:extLst>
              </a:tr>
              <a:tr h="0">
                <a:tc>
                  <a:txBody>
                    <a:bodyPr/>
                    <a:lstStyle/>
                    <a:p>
                      <a:r>
                        <a:rPr lang="x-none" sz="900">
                          <a:solidFill>
                            <a:schemeClr val="bg1"/>
                          </a:solidFill>
                          <a:latin typeface="+mj-lt"/>
                        </a:rPr>
                        <a:t>Enseñanza de inglés en un idioma específico protegida por el distrito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r>
                        <a:rPr lang="x-none" sz="900">
                          <a:solidFill>
                            <a:schemeClr val="bg1"/>
                          </a:solidFill>
                          <a:latin typeface="+mj-lt"/>
                        </a:rPr>
                        <a:t>SLIFE, ELD1-3</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463497662"/>
                  </a:ext>
                </a:extLst>
              </a:tr>
              <a:tr h="0">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900">
                          <a:solidFill>
                            <a:schemeClr val="bg1"/>
                          </a:solidFill>
                          <a:latin typeface="+mj-lt"/>
                        </a:rPr>
                        <a:t>Enseñanza de inglés multilingüe protegida por el distrito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900">
                          <a:solidFill>
                            <a:schemeClr val="bg1"/>
                          </a:solidFill>
                          <a:latin typeface="+mj-lt"/>
                        </a:rPr>
                        <a:t>SLIFE, ELD1-3</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288733354"/>
                  </a:ext>
                </a:extLst>
              </a:tr>
              <a:tr h="0">
                <a:tc>
                  <a:txBody>
                    <a:bodyPr/>
                    <a:lstStyle/>
                    <a:p>
                      <a:r>
                        <a:rPr lang="x-none" sz="900">
                          <a:solidFill>
                            <a:schemeClr val="bg1"/>
                          </a:solidFill>
                          <a:latin typeface="+mj-lt"/>
                        </a:rPr>
                        <a:t>Educación bilingüe</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r>
                        <a:rPr lang="x-none" sz="900">
                          <a:solidFill>
                            <a:schemeClr val="bg1"/>
                          </a:solidFill>
                          <a:latin typeface="+mj-lt"/>
                        </a:rPr>
                        <a:t>SLIFE, ELD1-5, personas que no son estudiantes de inglés y desean aprender otro idioma</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191765927"/>
                  </a:ext>
                </a:extLst>
              </a:tr>
              <a:tr h="0">
                <a:tc>
                  <a:txBody>
                    <a:bodyPr/>
                    <a:lstStyle/>
                    <a:p>
                      <a:r>
                        <a:rPr lang="x-none" sz="900">
                          <a:solidFill>
                            <a:schemeClr val="bg1"/>
                          </a:solidFill>
                          <a:latin typeface="+mj-lt"/>
                        </a:rPr>
                        <a:t>Enseñanza de ESL en un entorno de educación general</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r>
                        <a:rPr lang="x-none" sz="900">
                          <a:solidFill>
                            <a:schemeClr val="bg1"/>
                          </a:solidFill>
                          <a:latin typeface="+mj-lt"/>
                        </a:rPr>
                        <a:t>SLIFE, ELD 1-5</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4087630864"/>
                  </a:ext>
                </a:extLst>
              </a:tr>
            </a:tbl>
          </a:graphicData>
        </a:graphic>
      </p:graphicFrame>
      <p:sp>
        <p:nvSpPr>
          <p:cNvPr id="54" name="footnote_6380420316088055392" descr="Nota al pie">
            <a:extLst>
              <a:ext uri="{FF2B5EF4-FFF2-40B4-BE49-F238E27FC236}">
                <a16:creationId xmlns:a16="http://schemas.microsoft.com/office/drawing/2014/main" id="{0FEE2CE7-FDBC-4C5C-AAA7-8E48391217F0}"/>
              </a:ext>
            </a:extLst>
          </p:cNvPr>
          <p:cNvSpPr txBox="1"/>
          <p:nvPr/>
        </p:nvSpPr>
        <p:spPr>
          <a:xfrm>
            <a:off x="609916" y="6098792"/>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5" action="ppaction://hlinksldjump"/>
              </a:rPr>
              <a:t>acceder al dominio de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Estudiantes de Inglés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48" name="source_63804743468530966221" descr="Fuente">
            <a:extLst>
              <a:ext uri="{FF2B5EF4-FFF2-40B4-BE49-F238E27FC236}">
                <a16:creationId xmlns:a16="http://schemas.microsoft.com/office/drawing/2014/main" id="{58728547-5713-4965-A6B2-91F2B2C1D69A}"/>
              </a:ext>
            </a:extLst>
          </p:cNvPr>
          <p:cNvSpPr txBox="1"/>
          <p:nvPr/>
        </p:nvSpPr>
        <p:spPr>
          <a:xfrm>
            <a:off x="609919" y="6596742"/>
            <a:ext cx="2972526"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Entrevistas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EY, el DESE, BPS y las escuelas; políticas de BPS y el DESE</a:t>
            </a:r>
          </a:p>
        </p:txBody>
      </p:sp>
      <p:sp>
        <p:nvSpPr>
          <p:cNvPr id="55" name="TextBox 54">
            <a:extLst>
              <a:ext uri="{FF2B5EF4-FFF2-40B4-BE49-F238E27FC236}">
                <a16:creationId xmlns:a16="http://schemas.microsoft.com/office/drawing/2014/main" id="{2CBCD24E-CBD1-4B88-A163-A840D766E471}"/>
              </a:ext>
            </a:extLst>
          </p:cNvPr>
          <p:cNvSpPr txBox="1"/>
          <p:nvPr/>
        </p:nvSpPr>
        <p:spPr>
          <a:xfrm>
            <a:off x="4021121"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6" name="Date Placeholder 5">
            <a:extLst>
              <a:ext uri="{FF2B5EF4-FFF2-40B4-BE49-F238E27FC236}">
                <a16:creationId xmlns:a16="http://schemas.microsoft.com/office/drawing/2014/main" id="{B951C3DA-5A94-45F7-8C64-8CAB27D474B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7" name="Slide Number Placeholder 6">
            <a:extLst>
              <a:ext uri="{FF2B5EF4-FFF2-40B4-BE49-F238E27FC236}">
                <a16:creationId xmlns:a16="http://schemas.microsoft.com/office/drawing/2014/main" id="{3BA94C3B-1809-42CB-9318-4251087996B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6" name="Text box_6380524123959099444">
            <a:extLst>
              <a:ext uri="{FF2B5EF4-FFF2-40B4-BE49-F238E27FC236}">
                <a16:creationId xmlns:a16="http://schemas.microsoft.com/office/drawing/2014/main" id="{56DFABF2-C73F-4FB7-8C52-6DD764BE55E9}"/>
              </a:ext>
              <a:ext uri="{C183D7F6-B498-43B3-948B-1728B52AA6E4}">
                <adec:decorative xmlns:adec="http://schemas.microsoft.com/office/drawing/2017/decorative" val="1"/>
              </a:ext>
            </a:extLst>
          </p:cNvPr>
          <p:cNvSpPr/>
          <p:nvPr>
            <p:custDataLst>
              <p:tags r:id="rId1"/>
            </p:custDataLst>
          </p:nvPr>
        </p:nvSpPr>
        <p:spPr>
          <a:xfrm>
            <a:off x="9999168" y="508243"/>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57" name="Text box_6380524123959099444">
            <a:extLst>
              <a:ext uri="{FF2B5EF4-FFF2-40B4-BE49-F238E27FC236}">
                <a16:creationId xmlns:a16="http://schemas.microsoft.com/office/drawing/2014/main" id="{3F084935-FECB-455C-A582-F6D7DD34C4B9}"/>
              </a:ext>
              <a:ext uri="{C183D7F6-B498-43B3-948B-1728B52AA6E4}">
                <adec:decorative xmlns:adec="http://schemas.microsoft.com/office/drawing/2017/decorative" val="1"/>
              </a:ext>
            </a:extLst>
          </p:cNvPr>
          <p:cNvSpPr/>
          <p:nvPr>
            <p:custDataLst>
              <p:tags r:id="rId2"/>
            </p:custDataLst>
          </p:nvPr>
        </p:nvSpPr>
        <p:spPr>
          <a:xfrm>
            <a:off x="10817229" y="508004"/>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Tree>
    <p:extLst>
      <p:ext uri="{BB962C8B-B14F-4D97-AF65-F5344CB8AC3E}">
        <p14:creationId xmlns:p14="http://schemas.microsoft.com/office/powerpoint/2010/main" val="394354837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CCAB018E-F090-40FC-9099-50C5E58F9C6B}"/>
              </a:ext>
            </a:extLst>
          </p:cNvPr>
          <p:cNvSpPr>
            <a:spLocks noGrp="1"/>
          </p:cNvSpPr>
          <p:nvPr>
            <p:ph type="title"/>
          </p:nvPr>
        </p:nvSpPr>
        <p:spPr>
          <a:xfrm>
            <a:off x="612776" y="192599"/>
            <a:ext cx="10972800" cy="590880"/>
          </a:xfrm>
        </p:spPr>
        <p:txBody>
          <a:bodyPr vert="horz"/>
          <a:lstStyle/>
          <a:p>
            <a:r>
              <a:rPr lang="x-none"/>
              <a:t>Apéndice</a:t>
            </a:r>
            <a:br>
              <a:rPr/>
            </a:br>
            <a:r>
              <a:rPr lang="x-none" sz="1400"/>
              <a:t>La información de la población de EL procede de los datos del SIMS, las puntuaciones de ACCESS y la Encuesta </a:t>
            </a:r>
            <a:br>
              <a:rPr lang="en-US" sz="1400"/>
            </a:br>
            <a:r>
              <a:rPr lang="x-none" sz="1400"/>
              <a:t>sobre el idioma en el hogar</a:t>
            </a:r>
            <a:br>
              <a:rPr/>
            </a:br>
            <a:endParaRPr lang="en-GB"/>
          </a:p>
        </p:txBody>
      </p:sp>
      <p:sp>
        <p:nvSpPr>
          <p:cNvPr id="19" name="Rectangle 18">
            <a:extLst>
              <a:ext uri="{FF2B5EF4-FFF2-40B4-BE49-F238E27FC236}">
                <a16:creationId xmlns:a16="http://schemas.microsoft.com/office/drawing/2014/main" id="{AC6988B2-5766-4E28-A383-310EDBC5D9BE}"/>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34" name="Arrow: Left-Right 33">
            <a:extLst>
              <a:ext uri="{FF2B5EF4-FFF2-40B4-BE49-F238E27FC236}">
                <a16:creationId xmlns:a16="http://schemas.microsoft.com/office/drawing/2014/main" id="{8A88F453-2B27-465F-9BD4-71880664CF22}"/>
              </a:ext>
            </a:extLst>
          </p:cNvPr>
          <p:cNvSpPr/>
          <p:nvPr/>
        </p:nvSpPr>
        <p:spPr>
          <a:xfrm>
            <a:off x="4046721" y="1072234"/>
            <a:ext cx="408579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Se utilizaron los conjuntos de datos de EL</a:t>
            </a:r>
            <a:endParaRPr kumimoji="0" lang="en-US" sz="1200" b="0" i="1"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5" name="Straight Connector 34">
            <a:extLst>
              <a:ext uri="{FF2B5EF4-FFF2-40B4-BE49-F238E27FC236}">
                <a16:creationId xmlns:a16="http://schemas.microsoft.com/office/drawing/2014/main" id="{D0268D08-DF9D-487A-8946-BCEC10567F0F}"/>
              </a:ext>
              <a:ext uri="{C183D7F6-B498-43B3-948B-1728B52AA6E4}">
                <adec:decorative xmlns:adec="http://schemas.microsoft.com/office/drawing/2017/decorative" val="1"/>
              </a:ext>
            </a:extLst>
          </p:cNvPr>
          <p:cNvCxnSpPr>
            <a:stCxn id="34" idx="4"/>
            <a:endCxn id="34" idx="6"/>
          </p:cNvCxnSpPr>
          <p:nvPr/>
        </p:nvCxnSpPr>
        <p:spPr>
          <a:xfrm>
            <a:off x="4046721" y="1329603"/>
            <a:ext cx="408579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Content Placeholder 3">
            <a:extLst>
              <a:ext uri="{FF2B5EF4-FFF2-40B4-BE49-F238E27FC236}">
                <a16:creationId xmlns:a16="http://schemas.microsoft.com/office/drawing/2014/main" id="{254EE0F6-9CFE-4B7A-B57B-2FF5453FF709}"/>
              </a:ext>
            </a:extLst>
          </p:cNvPr>
          <p:cNvSpPr txBox="1">
            <a:spLocks/>
          </p:cNvSpPr>
          <p:nvPr/>
        </p:nvSpPr>
        <p:spPr>
          <a:xfrm>
            <a:off x="612776" y="1392746"/>
            <a:ext cx="10953682" cy="1392689"/>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marR="0" lvl="0" indent="-274320" algn="l" defTabSz="914390" rtl="0" eaLnBrk="1" fontAlgn="auto" latinLnBrk="0" hangingPunct="1">
              <a:lnSpc>
                <a:spcPct val="95000"/>
              </a:lnSpc>
              <a:spcBef>
                <a:spcPts val="100"/>
              </a:spcBef>
              <a:spcAft>
                <a:spcPts val="10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a:ea typeface="Verdana" panose="020B0604030504040204" pitchFamily="34" charset="0"/>
              </a:rPr>
              <a:t>Obtuvimos los datos del SIMS sobre EL, los datos de puntuaciones de ACCESS y los datos de la Encuesta sobre el idioma en el hogar de las BPS para este dominio. A continuación, </a:t>
            </a:r>
            <a:br>
              <a:rPr kumimoji="0" lang="en-US" b="0" i="0" u="none" strike="noStrike" kern="1200" cap="none" spc="0" normalizeH="0" baseline="0" noProof="0">
                <a:ln>
                  <a:noFill/>
                </a:ln>
                <a:solidFill>
                  <a:srgbClr val="2E2E38"/>
                </a:solidFill>
                <a:effectLst/>
                <a:uLnTx/>
                <a:uFillTx/>
                <a:latin typeface="EYInterstate Light"/>
                <a:ea typeface="Verdana" panose="020B0604030504040204" pitchFamily="34" charset="0"/>
              </a:rPr>
            </a:br>
            <a:r>
              <a:rPr kumimoji="0" lang="x-none" b="0" i="0" u="none" strike="noStrike" kern="1200" cap="none" spc="0" normalizeH="0" baseline="0" noProof="0">
                <a:ln>
                  <a:noFill/>
                </a:ln>
                <a:solidFill>
                  <a:srgbClr val="2E2E38"/>
                </a:solidFill>
                <a:effectLst/>
                <a:uLnTx/>
                <a:uFillTx/>
                <a:latin typeface="EYInterstate Light"/>
                <a:ea typeface="Verdana" panose="020B0604030504040204" pitchFamily="34" charset="0"/>
              </a:rPr>
              <a:t>se presenta un resumen de cada conjunto de datos recibido:</a:t>
            </a:r>
            <a:r>
              <a:rPr kumimoji="0" lang="x-none" b="1"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 </a:t>
            </a:r>
          </a:p>
          <a:p>
            <a:pPr marL="548640" marR="0" lvl="1" indent="-274320" algn="l" defTabSz="914390" rtl="0" eaLnBrk="1" fontAlgn="auto" latinLnBrk="0" hangingPunct="1">
              <a:lnSpc>
                <a:spcPct val="95000"/>
              </a:lnSpc>
              <a:spcBef>
                <a:spcPts val="100"/>
              </a:spcBef>
              <a:spcAft>
                <a:spcPts val="100"/>
              </a:spcAft>
              <a:buClr>
                <a:srgbClr val="2E2E38"/>
              </a:buClr>
              <a:buSzPct val="100000"/>
              <a:buFont typeface="EYInterstate" panose="02000503020000020004" pitchFamily="2" charset="0"/>
              <a:buChar char="•"/>
              <a:tabLst/>
              <a:defRPr/>
            </a:pPr>
            <a:r>
              <a:rPr kumimoji="0" lang="x-none" b="1"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Datos del SIMS sobre EL</a:t>
            </a:r>
            <a:r>
              <a:rPr kumimoji="0" lang="x-none"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 los datos del SIMS de junio y marzo de 2022 los facilitaron las BPS y representan los datos certificados que las BPS entregaron al DESE para los estudiantes de Inglés.</a:t>
            </a:r>
          </a:p>
          <a:p>
            <a:pPr marL="548640" marR="0" lvl="1" indent="-274320" algn="l" defTabSz="914390" rtl="0" eaLnBrk="1" fontAlgn="auto" latinLnBrk="0" hangingPunct="1">
              <a:lnSpc>
                <a:spcPct val="95000"/>
              </a:lnSpc>
              <a:spcBef>
                <a:spcPts val="100"/>
              </a:spcBef>
              <a:spcAft>
                <a:spcPts val="100"/>
              </a:spcAft>
              <a:buClr>
                <a:srgbClr val="2E2E38"/>
              </a:buClr>
              <a:buSzPct val="100000"/>
              <a:buFont typeface="EYInterstate" panose="02000503020000020004" pitchFamily="2" charset="0"/>
              <a:buChar char="•"/>
              <a:tabLst/>
              <a:defRPr/>
            </a:pPr>
            <a:r>
              <a:rPr kumimoji="0" lang="x-none" b="1"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Datos de puntuación de ACCESS: </a:t>
            </a:r>
            <a:r>
              <a:rPr kumimoji="0" lang="x-none"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los estudiantes de Inglés deben hacer exámenes ACCESS anualmente. Las puntuaciones de los exámenes ACCESS son un elemento para determinar el nivel de EL de un estudiante. </a:t>
            </a:r>
          </a:p>
          <a:p>
            <a:pPr marL="548640" marR="0" lvl="1" indent="-274320" algn="l" defTabSz="914390" rtl="0" eaLnBrk="1" fontAlgn="auto" latinLnBrk="0" hangingPunct="1">
              <a:lnSpc>
                <a:spcPct val="95000"/>
              </a:lnSpc>
              <a:spcBef>
                <a:spcPts val="100"/>
              </a:spcBef>
              <a:spcAft>
                <a:spcPts val="100"/>
              </a:spcAft>
              <a:buClr>
                <a:srgbClr val="2E2E38"/>
              </a:buClr>
              <a:buSzPct val="100000"/>
              <a:buFont typeface="EYInterstate" panose="02000503020000020004" pitchFamily="2" charset="0"/>
              <a:buChar char="•"/>
              <a:tabLst/>
              <a:defRPr/>
            </a:pPr>
            <a:r>
              <a:rPr kumimoji="0" lang="x-none" b="1"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Encuesta sobre el idioma en el hogar: </a:t>
            </a:r>
            <a:r>
              <a:rPr kumimoji="0" lang="x-none"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cuando un estudiante entra en el distrito escolar de las BPS, se le pide que complete una Encuesta sobre el idioma en el hogar. Las BPS otorgan estos datos e incluyen las respuestas que dieron los estudiantes para su Encuesta sobre el idioma en el hogar. La "I" indica "Inglés" y la "O" indica que el idioma"no </a:t>
            </a:r>
            <a:br>
              <a:rPr kumimoji="0" lang="en-US"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br>
            <a:r>
              <a:rPr kumimoji="0" lang="x-none"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es inglés". Al menos una de las respuestas debe ser "O" para que un estudiante pueda recibir servicios de EL. </a:t>
            </a:r>
            <a:endParaRPr kumimoji="0" lang="en-IN"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endParaRPr>
          </a:p>
        </p:txBody>
      </p:sp>
      <p:sp>
        <p:nvSpPr>
          <p:cNvPr id="30" name="Arrow: Left-Right 29">
            <a:extLst>
              <a:ext uri="{FF2B5EF4-FFF2-40B4-BE49-F238E27FC236}">
                <a16:creationId xmlns:a16="http://schemas.microsoft.com/office/drawing/2014/main" id="{58BD3FCE-E0C1-4F50-B3BD-DE579F14F67C}"/>
              </a:ext>
            </a:extLst>
          </p:cNvPr>
          <p:cNvSpPr/>
          <p:nvPr/>
        </p:nvSpPr>
        <p:spPr>
          <a:xfrm>
            <a:off x="4046721" y="2856278"/>
            <a:ext cx="4085792"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Notas sobre la población</a:t>
            </a:r>
            <a:endParaRPr kumimoji="0" lang="en-US" sz="1200" b="0" i="1"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1" name="Straight Connector 30">
            <a:extLst>
              <a:ext uri="{FF2B5EF4-FFF2-40B4-BE49-F238E27FC236}">
                <a16:creationId xmlns:a16="http://schemas.microsoft.com/office/drawing/2014/main" id="{D3012AC2-C05D-4BCA-8693-87F1E2639F2B}"/>
              </a:ext>
              <a:ext uri="{C183D7F6-B498-43B3-948B-1728B52AA6E4}">
                <adec:decorative xmlns:adec="http://schemas.microsoft.com/office/drawing/2017/decorative" val="1"/>
              </a:ext>
            </a:extLst>
          </p:cNvPr>
          <p:cNvCxnSpPr>
            <a:stCxn id="30" idx="4"/>
            <a:endCxn id="30" idx="6"/>
          </p:cNvCxnSpPr>
          <p:nvPr/>
        </p:nvCxnSpPr>
        <p:spPr>
          <a:xfrm>
            <a:off x="4046721" y="3113647"/>
            <a:ext cx="4085792"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Content Placeholder 3">
            <a:extLst>
              <a:ext uri="{FF2B5EF4-FFF2-40B4-BE49-F238E27FC236}">
                <a16:creationId xmlns:a16="http://schemas.microsoft.com/office/drawing/2014/main" id="{2E9BC94D-DB3F-4BBA-AC8D-A5C3F087061F}"/>
              </a:ext>
            </a:extLst>
          </p:cNvPr>
          <p:cNvSpPr txBox="1">
            <a:spLocks/>
          </p:cNvSpPr>
          <p:nvPr/>
        </p:nvSpPr>
        <p:spPr>
          <a:xfrm>
            <a:off x="608203" y="3225771"/>
            <a:ext cx="5300228" cy="2246769"/>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marR="0" lvl="0"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1" i="0" u="none" strike="noStrike" kern="1200" cap="none" spc="0" normalizeH="0" baseline="0" noProof="0">
                <a:ln>
                  <a:noFill/>
                </a:ln>
                <a:solidFill>
                  <a:srgbClr val="000000"/>
                </a:solidFill>
                <a:effectLst/>
                <a:uLnTx/>
                <a:uFillTx/>
                <a:latin typeface="EYInterstate Light"/>
                <a:cs typeface="+mn-cs"/>
              </a:rPr>
              <a:t>El porcentaje de participación en ACCESS durante el año escolar 2021-2022 fue del 94 %</a:t>
            </a:r>
            <a:r>
              <a:rPr kumimoji="0" lang="en-US" sz="1050" b="1" i="0" u="none" strike="noStrike" kern="1200" cap="none" spc="0" normalizeH="0" baseline="0" noProof="0">
                <a:ln>
                  <a:noFill/>
                </a:ln>
                <a:solidFill>
                  <a:srgbClr val="000000"/>
                </a:solidFill>
                <a:effectLst/>
                <a:uLnTx/>
                <a:uFillTx/>
                <a:latin typeface="EYInterstate Light"/>
                <a:cs typeface="+mn-cs"/>
              </a:rPr>
              <a:t>:</a:t>
            </a:r>
            <a:r>
              <a:rPr kumimoji="0" lang="x-none" sz="1050" b="1" i="0" u="none" strike="noStrike" kern="1200" cap="none" spc="0" normalizeH="0" baseline="0" noProof="0">
                <a:ln>
                  <a:noFill/>
                </a:ln>
                <a:solidFill>
                  <a:srgbClr val="000000"/>
                </a:solidFill>
                <a:effectLst/>
                <a:uLnTx/>
                <a:uFillTx/>
                <a:latin typeface="EYInterstate Light"/>
                <a:cs typeface="+mn-cs"/>
              </a:rPr>
              <a:t> </a:t>
            </a: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a:ln>
                  <a:noFill/>
                </a:ln>
                <a:solidFill>
                  <a:srgbClr val="000000"/>
                </a:solidFill>
                <a:effectLst/>
                <a:uLnTx/>
                <a:uFillTx/>
                <a:latin typeface="EYInterstate Light"/>
                <a:cs typeface="+mn-cs"/>
              </a:rPr>
              <a:t>13 117 estudiantes resultaron aptos para hacer el examen ACCESS en el año escolar 2021-2022</a:t>
            </a:r>
            <a:r>
              <a:rPr kumimoji="0" lang="en-US" sz="1050" b="0" i="0" u="none" strike="noStrike" kern="1200" cap="none" spc="0" normalizeH="0" baseline="0" noProof="0">
                <a:ln>
                  <a:noFill/>
                </a:ln>
                <a:solidFill>
                  <a:srgbClr val="000000"/>
                </a:solidFill>
                <a:effectLst/>
                <a:uLnTx/>
                <a:uFillTx/>
                <a:latin typeface="EYInterstate Light"/>
                <a:cs typeface="+mn-cs"/>
              </a:rPr>
              <a:t>.</a:t>
            </a:r>
            <a:endParaRPr kumimoji="0" lang="x-none" sz="1050" b="0" i="0" u="none" strike="noStrike" kern="1200" cap="none" spc="0" normalizeH="0" baseline="0" noProof="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a:ln>
                  <a:noFill/>
                </a:ln>
                <a:solidFill>
                  <a:srgbClr val="000000"/>
                </a:solidFill>
                <a:effectLst/>
                <a:uLnTx/>
                <a:uFillTx/>
                <a:latin typeface="EYInterstate Light"/>
                <a:cs typeface="+mn-cs"/>
              </a:rPr>
              <a:t>12 381 estudiantes hicieron el examen ACCESS en el año escolar 2021-2022</a:t>
            </a:r>
            <a:r>
              <a:rPr kumimoji="0" lang="en-US" sz="1050" b="0" i="0" u="none" strike="noStrike" kern="1200" cap="none" spc="0" normalizeH="0" baseline="0" noProof="0">
                <a:ln>
                  <a:noFill/>
                </a:ln>
                <a:solidFill>
                  <a:srgbClr val="000000"/>
                </a:solidFill>
                <a:effectLst/>
                <a:uLnTx/>
                <a:uFillTx/>
                <a:latin typeface="EYInterstate Light"/>
                <a:cs typeface="+mn-cs"/>
              </a:rPr>
              <a:t>.</a:t>
            </a:r>
            <a:endParaRPr kumimoji="0" lang="x-none" sz="1050" b="0" i="0" u="none" strike="noStrike" kern="1200" cap="none" spc="0" normalizeH="0" baseline="0" noProof="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500"/>
              </a:spcAft>
              <a:buClr>
                <a:srgbClr val="2E2E38"/>
              </a:buClr>
              <a:buSzPct val="100000"/>
              <a:buFont typeface="EYInterstate" panose="02000503020000020004" pitchFamily="2" charset="0"/>
              <a:buChar char="•"/>
              <a:tabLst/>
              <a:defRPr/>
            </a:pPr>
            <a:r>
              <a:rPr lang="x-none" sz="1050">
                <a:solidFill>
                  <a:srgbClr val="000000"/>
                </a:solidFill>
                <a:latin typeface="EYInterstate Light"/>
                <a:cs typeface="+mn-cs"/>
              </a:rPr>
              <a:t>3</a:t>
            </a:r>
            <a:r>
              <a:rPr kumimoji="0" lang="x-none" sz="1050" b="0" i="0" u="none" strike="noStrike" kern="1200" cap="none" spc="0" normalizeH="0" baseline="0" noProof="0">
                <a:ln>
                  <a:noFill/>
                </a:ln>
                <a:solidFill>
                  <a:srgbClr val="000000"/>
                </a:solidFill>
                <a:effectLst/>
                <a:uLnTx/>
                <a:uFillTx/>
                <a:latin typeface="EYInterstate Light"/>
                <a:cs typeface="+mn-cs"/>
              </a:rPr>
              <a:t> de los estudiantes que hicieron el examen ACCESS no se informaron como estudiantes de EL al DESE en los datos certificados de marzo de 2022</a:t>
            </a:r>
            <a:r>
              <a:rPr kumimoji="0" lang="en-US" sz="1050" b="0" i="0" u="none" strike="noStrike" kern="1200" cap="none" spc="0" normalizeH="0" baseline="0" noProof="0">
                <a:ln>
                  <a:noFill/>
                </a:ln>
                <a:solidFill>
                  <a:srgbClr val="000000"/>
                </a:solidFill>
                <a:effectLst/>
                <a:uLnTx/>
                <a:uFillTx/>
                <a:latin typeface="EYInterstate Light"/>
                <a:cs typeface="+mn-cs"/>
              </a:rPr>
              <a:t>.</a:t>
            </a:r>
            <a:endParaRPr kumimoji="0" lang="x-none" sz="1050" b="0" i="0" u="none" strike="noStrike" kern="1200" cap="none" spc="0" normalizeH="0" baseline="0" noProof="0">
              <a:ln>
                <a:noFill/>
              </a:ln>
              <a:solidFill>
                <a:srgbClr val="000000"/>
              </a:solidFill>
              <a:effectLst/>
              <a:uLnTx/>
              <a:uFillTx/>
              <a:latin typeface="EYInterstate Light"/>
              <a:cs typeface="+mn-cs"/>
            </a:endParaRPr>
          </a:p>
          <a:p>
            <a:pPr marL="274320" marR="0" lvl="0"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a:ln>
                  <a:noFill/>
                </a:ln>
                <a:solidFill>
                  <a:srgbClr val="000000"/>
                </a:solidFill>
                <a:effectLst/>
                <a:uLnTx/>
                <a:uFillTx/>
                <a:latin typeface="EYInterstate Light"/>
                <a:cs typeface="+mn-cs"/>
              </a:rPr>
              <a:t>Parece que hay algunos problemas de calidad de datos en los campos de DOE </a:t>
            </a:r>
            <a:br>
              <a:rPr kumimoji="0" lang="en-US" sz="1050" b="0" i="0" u="none" strike="noStrike" kern="1200" cap="none" spc="0" normalizeH="0" baseline="0" noProof="0">
                <a:ln>
                  <a:noFill/>
                </a:ln>
                <a:solidFill>
                  <a:srgbClr val="000000"/>
                </a:solidFill>
                <a:effectLst/>
                <a:uLnTx/>
                <a:uFillTx/>
                <a:latin typeface="EYInterstate Light"/>
                <a:cs typeface="+mn-cs"/>
              </a:rPr>
            </a:br>
            <a:r>
              <a:rPr kumimoji="0" lang="x-none" sz="1050" b="0" i="0" u="none" strike="noStrike" kern="1200" cap="none" spc="0" normalizeH="0" baseline="0" noProof="0">
                <a:ln>
                  <a:noFill/>
                </a:ln>
                <a:solidFill>
                  <a:srgbClr val="000000"/>
                </a:solidFill>
                <a:effectLst/>
                <a:uLnTx/>
                <a:uFillTx/>
                <a:latin typeface="EYInterstate Light"/>
                <a:cs typeface="+mn-cs"/>
              </a:rPr>
              <a:t>de los datos que entregó el SIMS, como los de DOE021 (Estudiantes de EL </a:t>
            </a:r>
            <a:br>
              <a:rPr kumimoji="0" lang="en-US" sz="1050" b="0" i="0" u="none" strike="noStrike" kern="1200" cap="none" spc="0" normalizeH="0" baseline="0" noProof="0">
                <a:ln>
                  <a:noFill/>
                </a:ln>
                <a:solidFill>
                  <a:srgbClr val="000000"/>
                </a:solidFill>
                <a:effectLst/>
                <a:uLnTx/>
                <a:uFillTx/>
                <a:latin typeface="EYInterstate Light"/>
                <a:cs typeface="+mn-cs"/>
              </a:rPr>
            </a:br>
            <a:r>
              <a:rPr kumimoji="0" lang="x-none" sz="1050" b="0" i="0" u="none" strike="noStrike" kern="1200" cap="none" spc="0" normalizeH="0" baseline="0" noProof="0">
                <a:ln>
                  <a:noFill/>
                </a:ln>
                <a:solidFill>
                  <a:srgbClr val="000000"/>
                </a:solidFill>
                <a:effectLst/>
                <a:uLnTx/>
                <a:uFillTx/>
                <a:latin typeface="EYInterstate Light"/>
                <a:cs typeface="+mn-cs"/>
              </a:rPr>
              <a:t>en su primer año en escuelas de EE. UU.); la mayoría de los estudiantes de EL </a:t>
            </a:r>
            <a:br>
              <a:rPr kumimoji="0" lang="en-US" sz="1050" b="0" i="0" u="none" strike="noStrike" kern="1200" cap="none" spc="0" normalizeH="0" baseline="0" noProof="0">
                <a:ln>
                  <a:noFill/>
                </a:ln>
                <a:solidFill>
                  <a:srgbClr val="000000"/>
                </a:solidFill>
                <a:effectLst/>
                <a:uLnTx/>
                <a:uFillTx/>
                <a:latin typeface="EYInterstate Light"/>
                <a:cs typeface="+mn-cs"/>
              </a:rPr>
            </a:br>
            <a:r>
              <a:rPr kumimoji="0" lang="x-none" sz="1050" b="0" i="0" u="none" strike="noStrike" kern="1200" cap="none" spc="0" normalizeH="0" baseline="0" noProof="0">
                <a:ln>
                  <a:noFill/>
                </a:ln>
                <a:solidFill>
                  <a:srgbClr val="000000"/>
                </a:solidFill>
                <a:effectLst/>
                <a:uLnTx/>
                <a:uFillTx/>
                <a:latin typeface="EYInterstate Light"/>
                <a:cs typeface="+mn-cs"/>
              </a:rPr>
              <a:t>se indican como "No corresponde".</a:t>
            </a:r>
          </a:p>
          <a:p>
            <a:pPr marL="45402" marR="0" lvl="0" indent="0" algn="l" defTabSz="914390" rtl="0" eaLnBrk="1" fontAlgn="auto" latinLnBrk="0" hangingPunct="1">
              <a:lnSpc>
                <a:spcPct val="100000"/>
              </a:lnSpc>
              <a:spcBef>
                <a:spcPts val="100"/>
              </a:spcBef>
              <a:spcAft>
                <a:spcPts val="100"/>
              </a:spcAft>
              <a:buClr>
                <a:srgbClr val="2E2E38"/>
              </a:buClr>
              <a:buSzPct val="100000"/>
              <a:buFont typeface="Arial" pitchFamily="34" charset="0"/>
              <a:buNone/>
              <a:tabLst/>
              <a:defRPr/>
            </a:pPr>
            <a:endParaRPr kumimoji="0" lang="en-IN" sz="1050" b="0" i="0" u="none" strike="noStrike" kern="1200" cap="none" spc="0" normalizeH="0" baseline="0" noProof="0">
              <a:ln>
                <a:noFill/>
              </a:ln>
              <a:solidFill>
                <a:srgbClr val="000000"/>
              </a:solidFill>
              <a:effectLst/>
              <a:uLnTx/>
              <a:uFillTx/>
              <a:latin typeface="EYInterstate Light"/>
              <a:cs typeface="+mn-cs"/>
            </a:endParaRPr>
          </a:p>
        </p:txBody>
      </p:sp>
      <p:sp>
        <p:nvSpPr>
          <p:cNvPr id="15" name="Content Placeholder 3">
            <a:extLst>
              <a:ext uri="{FF2B5EF4-FFF2-40B4-BE49-F238E27FC236}">
                <a16:creationId xmlns:a16="http://schemas.microsoft.com/office/drawing/2014/main" id="{798D494C-91BD-4D1F-A12C-71B385C0D934}"/>
              </a:ext>
            </a:extLst>
          </p:cNvPr>
          <p:cNvSpPr txBox="1">
            <a:spLocks/>
          </p:cNvSpPr>
          <p:nvPr/>
        </p:nvSpPr>
        <p:spPr>
          <a:xfrm>
            <a:off x="6149281" y="3225771"/>
            <a:ext cx="5599290" cy="2628925"/>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74320" marR="0" lvl="0"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1" i="0" u="none" strike="noStrike" kern="1200" cap="none" spc="0" normalizeH="0" baseline="0" noProof="0" dirty="0">
                <a:ln>
                  <a:noFill/>
                </a:ln>
                <a:solidFill>
                  <a:srgbClr val="000000"/>
                </a:solidFill>
                <a:effectLst/>
                <a:uLnTx/>
                <a:uFillTx/>
                <a:latin typeface="EYInterstate Light"/>
                <a:cs typeface="+mn-cs"/>
              </a:rPr>
              <a:t>5665 estudiantes tienen puntuaciones de ACCESS del año anterior y del año en curso</a:t>
            </a:r>
            <a:r>
              <a:rPr kumimoji="0" lang="en-US" sz="1050" b="1" i="0" u="none" strike="noStrike" kern="1200" cap="none" spc="0" normalizeH="0" baseline="0" noProof="0" dirty="0">
                <a:ln>
                  <a:noFill/>
                </a:ln>
                <a:solidFill>
                  <a:srgbClr val="000000"/>
                </a:solidFill>
                <a:effectLst/>
                <a:uLnTx/>
                <a:uFillTx/>
                <a:latin typeface="EYInterstate Light"/>
                <a:cs typeface="+mn-cs"/>
              </a:rPr>
              <a:t>:</a:t>
            </a:r>
            <a:endParaRPr kumimoji="0" lang="x-none" sz="1050" b="1" i="0" u="none" strike="noStrike" kern="1200" cap="none" spc="0" normalizeH="0" baseline="0" noProof="0" dirty="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533 (9 %) estudiantes tuvieron las mismas puntuaciones de ACCESS que el año anterior</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3661 (</a:t>
            </a:r>
            <a:r>
              <a:rPr lang="x-none" sz="1050" dirty="0">
                <a:solidFill>
                  <a:srgbClr val="000000"/>
                </a:solidFill>
                <a:latin typeface="EYInterstate Light"/>
                <a:cs typeface="+mn-cs"/>
              </a:rPr>
              <a:t>65</a:t>
            </a:r>
            <a:r>
              <a:rPr kumimoji="0" lang="x-none" sz="1050" b="0" i="0" u="none" strike="noStrike" kern="1200" cap="none" spc="0" normalizeH="0" baseline="0" noProof="0" dirty="0">
                <a:ln>
                  <a:noFill/>
                </a:ln>
                <a:solidFill>
                  <a:srgbClr val="000000"/>
                </a:solidFill>
                <a:effectLst/>
                <a:uLnTx/>
                <a:uFillTx/>
                <a:latin typeface="EYInterstate Light"/>
                <a:cs typeface="+mn-cs"/>
              </a:rPr>
              <a:t> %) estudiantes tuvieron un aumento en su puntuación de ACCESS </a:t>
            </a:r>
            <a:br>
              <a:rPr kumimoji="0" lang="en-US" sz="1050" b="0" i="0" u="none" strike="noStrike" kern="1200" cap="none" spc="0" normalizeH="0" baseline="0" noProof="0" dirty="0">
                <a:ln>
                  <a:noFill/>
                </a:ln>
                <a:solidFill>
                  <a:srgbClr val="000000"/>
                </a:solidFill>
                <a:effectLst/>
                <a:uLnTx/>
                <a:uFillTx/>
                <a:latin typeface="EYInterstate Light"/>
                <a:cs typeface="+mn-cs"/>
              </a:rPr>
            </a:br>
            <a:r>
              <a:rPr kumimoji="0" lang="x-none" sz="1050" b="0" i="0" u="none" strike="noStrike" kern="1200" cap="none" spc="0" normalizeH="0" baseline="0" noProof="0" dirty="0">
                <a:ln>
                  <a:noFill/>
                </a:ln>
                <a:solidFill>
                  <a:srgbClr val="000000"/>
                </a:solidFill>
                <a:effectLst/>
                <a:uLnTx/>
                <a:uFillTx/>
                <a:latin typeface="EYInterstate Light"/>
                <a:cs typeface="+mn-cs"/>
              </a:rPr>
              <a:t>en comparación con el año anterior</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1471 (</a:t>
            </a:r>
            <a:r>
              <a:rPr lang="x-none" sz="1050" dirty="0">
                <a:solidFill>
                  <a:srgbClr val="000000"/>
                </a:solidFill>
                <a:latin typeface="EYInterstate Light"/>
                <a:cs typeface="+mn-cs"/>
              </a:rPr>
              <a:t>26</a:t>
            </a:r>
            <a:r>
              <a:rPr kumimoji="0" lang="x-none" sz="1050" b="0" i="0" u="none" strike="noStrike" kern="1200" cap="none" spc="0" normalizeH="0" baseline="0" noProof="0" dirty="0">
                <a:ln>
                  <a:noFill/>
                </a:ln>
                <a:solidFill>
                  <a:srgbClr val="000000"/>
                </a:solidFill>
                <a:effectLst/>
                <a:uLnTx/>
                <a:uFillTx/>
                <a:latin typeface="EYInterstate Light"/>
                <a:cs typeface="+mn-cs"/>
              </a:rPr>
              <a:t> %) estudiantes bajaron su puntuación de ACCESS en comparación </a:t>
            </a:r>
            <a:br>
              <a:rPr kumimoji="0" lang="en-US" sz="1050" b="0" i="0" u="none" strike="noStrike" kern="1200" cap="none" spc="0" normalizeH="0" baseline="0" noProof="0" dirty="0">
                <a:ln>
                  <a:noFill/>
                </a:ln>
                <a:solidFill>
                  <a:srgbClr val="000000"/>
                </a:solidFill>
                <a:effectLst/>
                <a:uLnTx/>
                <a:uFillTx/>
                <a:latin typeface="EYInterstate Light"/>
                <a:cs typeface="+mn-cs"/>
              </a:rPr>
            </a:br>
            <a:r>
              <a:rPr kumimoji="0" lang="x-none" sz="1050" b="0" i="0" u="none" strike="noStrike" kern="1200" cap="none" spc="0" normalizeH="0" baseline="0" noProof="0" dirty="0">
                <a:ln>
                  <a:noFill/>
                </a:ln>
                <a:solidFill>
                  <a:srgbClr val="000000"/>
                </a:solidFill>
                <a:effectLst/>
                <a:uLnTx/>
                <a:uFillTx/>
                <a:latin typeface="EYInterstate Light"/>
                <a:cs typeface="+mn-cs"/>
              </a:rPr>
              <a:t>con el año anterior</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274320" marR="0" lvl="0"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1" i="0" u="none" strike="noStrike" kern="1200" cap="none" spc="0" normalizeH="0" baseline="0" noProof="0" dirty="0">
                <a:ln>
                  <a:noFill/>
                </a:ln>
                <a:solidFill>
                  <a:srgbClr val="000000"/>
                </a:solidFill>
                <a:effectLst/>
                <a:uLnTx/>
                <a:uFillTx/>
                <a:latin typeface="EYInterstate Light"/>
                <a:cs typeface="+mn-cs"/>
              </a:rPr>
              <a:t>El 71,3 % de los estudiantes en SLIFE está en su primer año en el distrito escolar y en EE. UU</a:t>
            </a:r>
            <a:r>
              <a:rPr kumimoji="0" lang="en-US" sz="1050" b="1" i="0" u="none" strike="noStrike" kern="1200" cap="none" spc="0" normalizeH="0" baseline="0" noProof="0" dirty="0">
                <a:ln>
                  <a:noFill/>
                </a:ln>
                <a:solidFill>
                  <a:srgbClr val="000000"/>
                </a:solidFill>
                <a:effectLst/>
                <a:uLnTx/>
                <a:uFillTx/>
                <a:latin typeface="EYInterstate Light"/>
                <a:cs typeface="+mn-cs"/>
              </a:rPr>
              <a:t>:</a:t>
            </a:r>
            <a:endParaRPr kumimoji="0" lang="x-none" sz="1050" b="1" i="0" u="none" strike="noStrike" kern="1200" cap="none" spc="0" normalizeH="0" baseline="0" noProof="0" dirty="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488 estudiantes se informan como SLIFE</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822960" marR="0" lvl="2"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Calidad de los datos: 16 estudiantes tienen un ELD de 3 o 4 (los estudiantes </a:t>
            </a:r>
            <a:br>
              <a:rPr kumimoji="0" lang="en-US" sz="1050" b="0" i="0" u="none" strike="noStrike" kern="1200" cap="none" spc="0" normalizeH="0" baseline="0" noProof="0" dirty="0">
                <a:ln>
                  <a:noFill/>
                </a:ln>
                <a:solidFill>
                  <a:srgbClr val="000000"/>
                </a:solidFill>
                <a:effectLst/>
                <a:uLnTx/>
                <a:uFillTx/>
                <a:latin typeface="EYInterstate Light"/>
                <a:cs typeface="+mn-cs"/>
              </a:rPr>
            </a:br>
            <a:r>
              <a:rPr kumimoji="0" lang="x-none" sz="1050" b="0" i="0" u="none" strike="noStrike" kern="1200" cap="none" spc="0" normalizeH="0" baseline="0" noProof="0" dirty="0">
                <a:ln>
                  <a:noFill/>
                </a:ln>
                <a:solidFill>
                  <a:srgbClr val="000000"/>
                </a:solidFill>
                <a:effectLst/>
                <a:uLnTx/>
                <a:uFillTx/>
                <a:latin typeface="EYInterstate Light"/>
                <a:cs typeface="+mn-cs"/>
              </a:rPr>
              <a:t>de SLIFE deben tener un nivel de ELD de 1 o 2)</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822960" marR="0" lvl="2"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140 estudiantes no hicieron el examen ACCESS según la información que otorgaron las BPS</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a:p>
            <a:pPr marL="548640" marR="0" lvl="1" indent="-27432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050" b="0" i="0" u="none" strike="noStrike" kern="1200" cap="none" spc="0" normalizeH="0" baseline="0" noProof="0" dirty="0">
                <a:ln>
                  <a:noFill/>
                </a:ln>
                <a:solidFill>
                  <a:srgbClr val="000000"/>
                </a:solidFill>
                <a:effectLst/>
                <a:uLnTx/>
                <a:uFillTx/>
                <a:latin typeface="EYInterstate Light"/>
                <a:cs typeface="+mn-cs"/>
              </a:rPr>
              <a:t>SLIFE es un programa de dos años</a:t>
            </a:r>
            <a:r>
              <a:rPr kumimoji="0" lang="en-US" sz="1050" b="0" i="0" u="none" strike="noStrike" kern="1200" cap="none" spc="0" normalizeH="0" baseline="0" noProof="0" dirty="0">
                <a:ln>
                  <a:noFill/>
                </a:ln>
                <a:solidFill>
                  <a:srgbClr val="000000"/>
                </a:solidFill>
                <a:effectLst/>
                <a:uLnTx/>
                <a:uFillTx/>
                <a:latin typeface="EYInterstate Light"/>
                <a:cs typeface="+mn-cs"/>
              </a:rPr>
              <a:t>.</a:t>
            </a:r>
            <a:endParaRPr kumimoji="0" lang="x-none" sz="1050" b="0" i="0" u="none" strike="noStrike" kern="1200" cap="none" spc="0" normalizeH="0" baseline="0" noProof="0" dirty="0">
              <a:ln>
                <a:noFill/>
              </a:ln>
              <a:solidFill>
                <a:srgbClr val="000000"/>
              </a:solidFill>
              <a:effectLst/>
              <a:uLnTx/>
              <a:uFillTx/>
              <a:latin typeface="EYInterstate Light"/>
              <a:cs typeface="+mn-cs"/>
            </a:endParaRPr>
          </a:p>
        </p:txBody>
      </p:sp>
      <p:sp>
        <p:nvSpPr>
          <p:cNvPr id="4" name="TextBox 3">
            <a:extLst>
              <a:ext uri="{FF2B5EF4-FFF2-40B4-BE49-F238E27FC236}">
                <a16:creationId xmlns:a16="http://schemas.microsoft.com/office/drawing/2014/main" id="{94138A8A-7120-4FC6-8798-4C23E7A0D71E}"/>
              </a:ext>
            </a:extLst>
          </p:cNvPr>
          <p:cNvSpPr txBox="1"/>
          <p:nvPr/>
        </p:nvSpPr>
        <p:spPr>
          <a:xfrm>
            <a:off x="612775" y="6149641"/>
            <a:ext cx="5599290" cy="323165"/>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 Analizamos únicamente a los estudiantes que están inscritos de acuerdo con el campo DOE012 en la entrega del SIMS</a:t>
            </a:r>
            <a:r>
              <a:rPr kumimoji="0" lang="en-US" sz="800" b="0" i="0"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mn-cs"/>
              </a:rPr>
              <a:t>** No evaluamos a estos estudiantes como parte de nuestro análisis</a:t>
            </a:r>
            <a:r>
              <a:rPr kumimoji="0" lang="en-US" sz="800" b="0" i="0" u="none" strike="noStrike" kern="1200" cap="none" spc="0" normalizeH="0" baseline="0" noProof="0" dirty="0">
                <a:ln>
                  <a:noFill/>
                </a:ln>
                <a:solidFill>
                  <a:srgbClr val="2E2E38"/>
                </a:solidFill>
                <a:effectLst/>
                <a:uLnTx/>
                <a:uFillTx/>
                <a:latin typeface="EYInterstate Light"/>
                <a:ea typeface="+mn-ea"/>
                <a:cs typeface="+mn-cs"/>
              </a:rPr>
              <a:t>.</a:t>
            </a:r>
            <a:endParaRPr kumimoji="0" lang="x-none" sz="8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3" name="source_63804743468530966221" descr="Fuente">
            <a:extLst>
              <a:ext uri="{FF2B5EF4-FFF2-40B4-BE49-F238E27FC236}">
                <a16:creationId xmlns:a16="http://schemas.microsoft.com/office/drawing/2014/main" id="{93A6AF36-9CD7-41BC-B1D7-9363F8A8AEED}"/>
              </a:ext>
            </a:extLst>
          </p:cNvPr>
          <p:cNvSpPr txBox="1"/>
          <p:nvPr/>
        </p:nvSpPr>
        <p:spPr>
          <a:xfrm>
            <a:off x="609919" y="6596742"/>
            <a:ext cx="3272764" cy="183127"/>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la población de EL del DESE del año escolar 2021-2022; entrevistas de EY, DESE, BPS y entrevistas escolares; políticas de BPS y el DESE</a:t>
            </a:r>
          </a:p>
        </p:txBody>
      </p:sp>
      <p:sp>
        <p:nvSpPr>
          <p:cNvPr id="28" name="TextBox 27">
            <a:extLst>
              <a:ext uri="{FF2B5EF4-FFF2-40B4-BE49-F238E27FC236}">
                <a16:creationId xmlns:a16="http://schemas.microsoft.com/office/drawing/2014/main" id="{5A572D5D-D9B3-4BA5-9E22-AE907B7F78F9}"/>
              </a:ext>
            </a:extLst>
          </p:cNvPr>
          <p:cNvSpPr txBox="1"/>
          <p:nvPr/>
        </p:nvSpPr>
        <p:spPr>
          <a:xfrm>
            <a:off x="4046721"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35CEDB0D-6E3E-41FA-8C63-CCED8ABB98D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4">
            <a:extLst>
              <a:ext uri="{FF2B5EF4-FFF2-40B4-BE49-F238E27FC236}">
                <a16:creationId xmlns:a16="http://schemas.microsoft.com/office/drawing/2014/main" id="{07AA2B7E-31F6-4809-86AF-4665266BA40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8" name="Text box_6380524123959099444">
            <a:extLst>
              <a:ext uri="{FF2B5EF4-FFF2-40B4-BE49-F238E27FC236}">
                <a16:creationId xmlns:a16="http://schemas.microsoft.com/office/drawing/2014/main" id="{AE61534C-F70B-4822-9715-747F60B8C3E0}"/>
              </a:ext>
              <a:ext uri="{C183D7F6-B498-43B3-948B-1728B52AA6E4}">
                <adec:decorative xmlns:adec="http://schemas.microsoft.com/office/drawing/2017/decorative" val="1"/>
              </a:ext>
            </a:extLst>
          </p:cNvPr>
          <p:cNvSpPr/>
          <p:nvPr>
            <p:custDataLst>
              <p:tags r:id="rId1"/>
            </p:custDataLst>
          </p:nvPr>
        </p:nvSpPr>
        <p:spPr>
          <a:xfrm>
            <a:off x="9999168" y="508243"/>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20" name="Text box_6380524123959099444">
            <a:extLst>
              <a:ext uri="{FF2B5EF4-FFF2-40B4-BE49-F238E27FC236}">
                <a16:creationId xmlns:a16="http://schemas.microsoft.com/office/drawing/2014/main" id="{DB89C7CE-82C2-4E56-824C-D205241E2423}"/>
              </a:ext>
              <a:ext uri="{C183D7F6-B498-43B3-948B-1728B52AA6E4}">
                <adec:decorative xmlns:adec="http://schemas.microsoft.com/office/drawing/2017/decorative" val="1"/>
              </a:ext>
            </a:extLst>
          </p:cNvPr>
          <p:cNvSpPr/>
          <p:nvPr>
            <p:custDataLst>
              <p:tags r:id="rId2"/>
            </p:custDataLst>
          </p:nvPr>
        </p:nvSpPr>
        <p:spPr>
          <a:xfrm>
            <a:off x="10817229" y="508004"/>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Tree>
    <p:extLst>
      <p:ext uri="{BB962C8B-B14F-4D97-AF65-F5344CB8AC3E}">
        <p14:creationId xmlns:p14="http://schemas.microsoft.com/office/powerpoint/2010/main" val="395580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93BDC7-02E9-4512-BE40-991156F7476E}"/>
              </a:ext>
            </a:extLst>
          </p:cNvPr>
          <p:cNvSpPr>
            <a:spLocks noGrp="1"/>
          </p:cNvSpPr>
          <p:nvPr>
            <p:ph type="title"/>
          </p:nvPr>
        </p:nvSpPr>
        <p:spPr>
          <a:xfrm>
            <a:off x="612778" y="216809"/>
            <a:ext cx="10972800" cy="590572"/>
          </a:xfrm>
        </p:spPr>
        <p:txBody>
          <a:bodyPr vert="horz"/>
          <a:lstStyle/>
          <a:p>
            <a:r>
              <a:rPr lang="x-none"/>
              <a:t>Apéndice</a:t>
            </a:r>
            <a:br>
              <a:rPr/>
            </a:br>
            <a:r>
              <a:rPr lang="x-none" sz="1400" spc="-10"/>
              <a:t>Análisis de datos sobre estudiantes de Inglés: puntuación de ACCESS vs. conciliación de niveles de ELD </a:t>
            </a:r>
            <a:br>
              <a:rPr lang="en-US" sz="1400" spc="-10"/>
            </a:br>
            <a:r>
              <a:rPr lang="x-none" sz="1400" spc="-10"/>
              <a:t>mediante la política de BPS de mayo de 2022 </a:t>
            </a:r>
            <a:endParaRPr lang="en-US" sz="1400" spc="-10"/>
          </a:p>
        </p:txBody>
      </p:sp>
      <p:sp>
        <p:nvSpPr>
          <p:cNvPr id="14" name="Rectangle 13">
            <a:extLst>
              <a:ext uri="{FF2B5EF4-FFF2-40B4-BE49-F238E27FC236}">
                <a16:creationId xmlns:a16="http://schemas.microsoft.com/office/drawing/2014/main" id="{145A02BF-7902-479A-92B7-0C4C81B1F725}"/>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2" name="Arrow: Left-Right 21">
            <a:extLst>
              <a:ext uri="{FF2B5EF4-FFF2-40B4-BE49-F238E27FC236}">
                <a16:creationId xmlns:a16="http://schemas.microsoft.com/office/drawing/2014/main" id="{0A8C7A62-FF6B-4233-8C17-DA21879CB476}"/>
              </a:ext>
            </a:extLst>
          </p:cNvPr>
          <p:cNvSpPr/>
          <p:nvPr/>
        </p:nvSpPr>
        <p:spPr>
          <a:xfrm>
            <a:off x="1254642" y="964484"/>
            <a:ext cx="6130895" cy="22659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dirty="0">
                <a:ln>
                  <a:noFill/>
                </a:ln>
                <a:solidFill>
                  <a:srgbClr val="2E2E38"/>
                </a:solidFill>
                <a:effectLst/>
                <a:uLnTx/>
                <a:uFillTx/>
                <a:latin typeface="EYInterstate Light"/>
                <a:ea typeface="+mn-ea"/>
                <a:cs typeface="+mn-cs"/>
              </a:rPr>
              <a:t>Comparación de la puntuación de ACCESS frente</a:t>
            </a:r>
            <a:r>
              <a:rPr kumimoji="0" lang="en-US" sz="1000" b="1" i="0" u="none" strike="noStrike" kern="1200" cap="none" spc="0" normalizeH="0" baseline="0" noProof="0" dirty="0">
                <a:ln>
                  <a:noFill/>
                </a:ln>
                <a:solidFill>
                  <a:srgbClr val="2E2E38"/>
                </a:solidFill>
                <a:effectLst/>
                <a:uLnTx/>
                <a:uFillTx/>
                <a:latin typeface="EYInterstate Light"/>
                <a:ea typeface="+mn-ea"/>
                <a:cs typeface="+mn-cs"/>
              </a:rPr>
              <a:t> </a:t>
            </a:r>
            <a:r>
              <a:rPr kumimoji="0" lang="x-none" sz="1000" b="1" i="0" u="none" strike="noStrike" kern="1200" cap="none" spc="0" normalizeH="0" baseline="0" noProof="0" dirty="0">
                <a:ln>
                  <a:noFill/>
                </a:ln>
                <a:solidFill>
                  <a:srgbClr val="2E2E38"/>
                </a:solidFill>
                <a:effectLst/>
                <a:uLnTx/>
                <a:uFillTx/>
                <a:latin typeface="EYInterstate Light"/>
                <a:ea typeface="+mn-ea"/>
                <a:cs typeface="+mn-cs"/>
              </a:rPr>
              <a:t>a los niveles de ELD de los estudiantes</a:t>
            </a:r>
            <a:endParaRPr kumimoji="0" lang="en-US" sz="10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23" name="Straight Connector 22">
            <a:extLst>
              <a:ext uri="{FF2B5EF4-FFF2-40B4-BE49-F238E27FC236}">
                <a16:creationId xmlns:a16="http://schemas.microsoft.com/office/drawing/2014/main" id="{9D38E06B-9C0C-4175-A409-747707AB730A}"/>
              </a:ext>
              <a:ext uri="{C183D7F6-B498-43B3-948B-1728B52AA6E4}">
                <adec:decorative xmlns:adec="http://schemas.microsoft.com/office/drawing/2017/decorative" val="1"/>
              </a:ext>
            </a:extLst>
          </p:cNvPr>
          <p:cNvCxnSpPr/>
          <p:nvPr/>
        </p:nvCxnSpPr>
        <p:spPr>
          <a:xfrm>
            <a:off x="2474478" y="1226086"/>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5" name="Table 4">
            <a:extLst>
              <a:ext uri="{FF2B5EF4-FFF2-40B4-BE49-F238E27FC236}">
                <a16:creationId xmlns:a16="http://schemas.microsoft.com/office/drawing/2014/main" id="{88C5ED15-E43F-4D68-965E-CFF59D549671}"/>
              </a:ext>
            </a:extLst>
          </p:cNvPr>
          <p:cNvGraphicFramePr>
            <a:graphicFrameLocks noGrp="1"/>
          </p:cNvGraphicFramePr>
          <p:nvPr/>
        </p:nvGraphicFramePr>
        <p:xfrm>
          <a:off x="612778" y="1300060"/>
          <a:ext cx="7460067" cy="4725387"/>
        </p:xfrm>
        <a:graphic>
          <a:graphicData uri="http://schemas.openxmlformats.org/drawingml/2006/table">
            <a:tbl>
              <a:tblPr firstRow="1" bandRow="1">
                <a:tableStyleId>{2D5ABB26-0587-4C30-8999-92F81FD0307C}</a:tableStyleId>
              </a:tblPr>
              <a:tblGrid>
                <a:gridCol w="3427999">
                  <a:extLst>
                    <a:ext uri="{9D8B030D-6E8A-4147-A177-3AD203B41FA5}">
                      <a16:colId xmlns:a16="http://schemas.microsoft.com/office/drawing/2014/main" val="2285825454"/>
                    </a:ext>
                  </a:extLst>
                </a:gridCol>
                <a:gridCol w="834105">
                  <a:extLst>
                    <a:ext uri="{9D8B030D-6E8A-4147-A177-3AD203B41FA5}">
                      <a16:colId xmlns:a16="http://schemas.microsoft.com/office/drawing/2014/main" val="2886172334"/>
                    </a:ext>
                  </a:extLst>
                </a:gridCol>
                <a:gridCol w="3197963">
                  <a:extLst>
                    <a:ext uri="{9D8B030D-6E8A-4147-A177-3AD203B41FA5}">
                      <a16:colId xmlns:a16="http://schemas.microsoft.com/office/drawing/2014/main" val="4086269637"/>
                    </a:ext>
                  </a:extLst>
                </a:gridCol>
              </a:tblGrid>
              <a:tr h="273793">
                <a:tc>
                  <a:txBody>
                    <a:bodyPr/>
                    <a:lstStyle/>
                    <a:p>
                      <a:pPr algn="l" fontAlgn="b"/>
                      <a:r>
                        <a:rPr lang="x-none" sz="950" b="1" u="none" strike="noStrike">
                          <a:solidFill>
                            <a:schemeClr val="bg1"/>
                          </a:solidFill>
                          <a:effectLst/>
                          <a:latin typeface="+mn-lt"/>
                        </a:rPr>
                        <a:t>Elemento</a:t>
                      </a:r>
                      <a:endParaRPr lang="en-US" sz="950" b="1" i="0" u="none" strike="noStrike">
                        <a:solidFill>
                          <a:schemeClr val="bg1"/>
                        </a:solidFill>
                        <a:effectLst/>
                        <a:latin typeface="+mn-lt"/>
                      </a:endParaRP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950" b="1" u="none" strike="noStrike">
                          <a:solidFill>
                            <a:schemeClr val="bg1"/>
                          </a:solidFill>
                          <a:effectLst/>
                          <a:latin typeface="+mn-lt"/>
                        </a:rPr>
                        <a:t>Recuento</a:t>
                      </a:r>
                      <a:endParaRPr lang="en-US" sz="950" b="1" i="0" u="none" strike="noStrike">
                        <a:solidFill>
                          <a:schemeClr val="bg1"/>
                        </a:solidFill>
                        <a:effectLst/>
                        <a:latin typeface="+mn-lt"/>
                      </a:endParaRP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l" fontAlgn="b"/>
                      <a:r>
                        <a:rPr lang="x-none" sz="950" b="1" u="none" strike="noStrike">
                          <a:solidFill>
                            <a:schemeClr val="bg1"/>
                          </a:solidFill>
                          <a:effectLst/>
                          <a:latin typeface="+mn-lt"/>
                        </a:rPr>
                        <a:t>Notas</a:t>
                      </a:r>
                      <a:endParaRPr lang="en-US" sz="950" b="1" i="0" u="none" strike="noStrike">
                        <a:solidFill>
                          <a:schemeClr val="bg1"/>
                        </a:solidFill>
                        <a:effectLst/>
                        <a:latin typeface="+mn-lt"/>
                      </a:endParaRP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615790325"/>
                  </a:ext>
                </a:extLst>
              </a:tr>
              <a:tr h="258719">
                <a:tc>
                  <a:txBody>
                    <a:bodyPr/>
                    <a:lstStyle/>
                    <a:p>
                      <a:pPr algn="l" fontAlgn="b"/>
                      <a:r>
                        <a:rPr lang="x-none" sz="950" b="0" i="0" u="none" strike="noStrike">
                          <a:solidFill>
                            <a:schemeClr val="bg1"/>
                          </a:solidFill>
                          <a:effectLst/>
                          <a:latin typeface="+mn-lt"/>
                        </a:rPr>
                        <a:t>N.º de estudiantes que hicieron el examen ACCESS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u="none" strike="noStrike">
                          <a:solidFill>
                            <a:schemeClr val="bg1"/>
                          </a:solidFill>
                          <a:effectLst/>
                          <a:latin typeface="+mn-lt"/>
                        </a:rPr>
                        <a:t>12 381</a:t>
                      </a:r>
                      <a:endParaRPr lang="en-US" sz="95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950" b="0" i="0" u="none" strike="noStrike" kern="1200">
                          <a:solidFill>
                            <a:srgbClr val="2E2E38"/>
                          </a:solidFill>
                          <a:effectLst/>
                          <a:latin typeface="+mn-lt"/>
                          <a:ea typeface="+mn-ea"/>
                          <a:cs typeface="+mn-cs"/>
                        </a:rPr>
                        <a:t>Basado en el archivo de puntuación de ACCESS obtenido de las BPS</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02293587"/>
                  </a:ext>
                </a:extLst>
              </a:tr>
              <a:tr h="387541">
                <a:tc>
                  <a:txBody>
                    <a:bodyPr/>
                    <a:lstStyle/>
                    <a:p>
                      <a:pPr algn="l" fontAlgn="b"/>
                      <a:r>
                        <a:rPr lang="x-none" sz="950" b="0" i="0" u="none" strike="noStrike">
                          <a:solidFill>
                            <a:schemeClr val="bg1"/>
                          </a:solidFill>
                          <a:effectLst/>
                          <a:latin typeface="+mn-lt"/>
                        </a:rPr>
                        <a:t>N.º de estudiantes que participaron en el examen ALT ACCESS (y no tenían el nivel general completado)</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(377)</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x-none" sz="950" b="0" i="0" u="none" strike="noStrike" kern="1200">
                          <a:solidFill>
                            <a:srgbClr val="2E2E38"/>
                          </a:solidFill>
                          <a:effectLst/>
                          <a:latin typeface="+mn-lt"/>
                          <a:ea typeface="+mn-ea"/>
                          <a:cs typeface="+mn-cs"/>
                        </a:rPr>
                        <a:t>Basado en el archivo de puntuación de ACCESS obtenido de las BPS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827644286"/>
                  </a:ext>
                </a:extLst>
              </a:tr>
              <a:tr h="393895">
                <a:tc>
                  <a:txBody>
                    <a:bodyPr/>
                    <a:lstStyle/>
                    <a:p>
                      <a:pPr algn="l" fontAlgn="b"/>
                      <a:r>
                        <a:rPr lang="x-none" sz="950" u="none" strike="noStrike">
                          <a:solidFill>
                            <a:schemeClr val="bg1"/>
                          </a:solidFill>
                          <a:effectLst/>
                          <a:latin typeface="+mn-lt"/>
                        </a:rPr>
                        <a:t>N.º de estudiantes que hicieron el examen ACCESS y ya no están activos en el momento del análisis1</a:t>
                      </a:r>
                      <a:endParaRPr lang="en-US" sz="95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u="none" strike="noStrike">
                          <a:solidFill>
                            <a:schemeClr val="bg1"/>
                          </a:solidFill>
                          <a:effectLst/>
                          <a:latin typeface="+mn-lt"/>
                        </a:rPr>
                        <a:t>(1600)</a:t>
                      </a:r>
                      <a:endParaRPr lang="en-US" sz="950" b="0" i="0" u="none"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950" b="0" i="0" u="none" strike="noStrike" kern="1200">
                          <a:solidFill>
                            <a:srgbClr val="2E2E38"/>
                          </a:solidFill>
                          <a:effectLst/>
                          <a:latin typeface="+mn-lt"/>
                          <a:ea typeface="+mn-ea"/>
                          <a:cs typeface="+mn-cs"/>
                        </a:rPr>
                        <a:t>Estudiantes en el archivo de ACCESS que no estaban activos en el SIS </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65741332"/>
                  </a:ext>
                </a:extLst>
              </a:tr>
              <a:tr h="379828">
                <a:tc>
                  <a:txBody>
                    <a:bodyPr/>
                    <a:lstStyle/>
                    <a:p>
                      <a:pPr algn="l" fontAlgn="b"/>
                      <a:r>
                        <a:rPr lang="x-none" sz="950" b="0" i="0" u="none" strike="noStrike">
                          <a:solidFill>
                            <a:schemeClr val="bg1"/>
                          </a:solidFill>
                          <a:effectLst/>
                          <a:latin typeface="+mn-lt"/>
                        </a:rPr>
                        <a:t>N.º de estudiantes de EL activos que tienen un nivel de ELD, pero no hicieron el examen ACCESS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(1216)</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950" u="none" strike="noStrike">
                          <a:solidFill>
                            <a:srgbClr val="2E2E38"/>
                          </a:solidFill>
                          <a:effectLst/>
                          <a:latin typeface="+mn-lt"/>
                        </a:rPr>
                        <a:t>Estudiantes activos que no están presentes en el archivo de ACCESS del año pasado</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494384451"/>
                  </a:ext>
                </a:extLst>
              </a:tr>
              <a:tr h="362096">
                <a:tc>
                  <a:txBody>
                    <a:bodyPr/>
                    <a:lstStyle/>
                    <a:p>
                      <a:pPr algn="l" fontAlgn="b"/>
                      <a:r>
                        <a:rPr lang="x-none" sz="950" b="1" i="0" u="none" strike="noStrike">
                          <a:solidFill>
                            <a:schemeClr val="bg1"/>
                          </a:solidFill>
                          <a:effectLst/>
                          <a:latin typeface="+mn-lt"/>
                        </a:rPr>
                        <a:t>N.º de estudiantes activos con un nivel de ELD que hicieron el examen ACCESS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ctr" fontAlgn="b"/>
                      <a:r>
                        <a:rPr lang="x-none" sz="950" b="1" u="sng" strike="noStrike">
                          <a:solidFill>
                            <a:schemeClr val="bg1"/>
                          </a:solidFill>
                          <a:effectLst/>
                          <a:latin typeface="+mn-lt"/>
                        </a:rPr>
                        <a:t>9188</a:t>
                      </a:r>
                      <a:endParaRPr lang="en-US" sz="950" b="1" i="0" u="sng" strike="noStrike">
                        <a:solidFill>
                          <a:schemeClr val="bg1"/>
                        </a:solidFill>
                        <a:effectLst/>
                        <a:latin typeface="+mn-lt"/>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l" fontAlgn="b"/>
                      <a:r>
                        <a:rPr lang="x-none" sz="950" b="0" i="0" u="none" strike="noStrike">
                          <a:solidFill>
                            <a:schemeClr val="bg1"/>
                          </a:solidFill>
                          <a:effectLst/>
                          <a:latin typeface="+mn-lt"/>
                        </a:rPr>
                        <a:t>Diferencia de la primera fila y las dos siguientes</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extLst>
                  <a:ext uri="{0D108BD9-81ED-4DB2-BD59-A6C34878D82A}">
                    <a16:rowId xmlns:a16="http://schemas.microsoft.com/office/drawing/2014/main" val="1809579527"/>
                  </a:ext>
                </a:extLst>
              </a:tr>
              <a:tr h="499109">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u="none" strike="noStrike" kern="1200">
                          <a:solidFill>
                            <a:schemeClr val="bg1"/>
                          </a:solidFill>
                          <a:effectLst/>
                          <a:latin typeface="+mn-lt"/>
                          <a:ea typeface="+mn-ea"/>
                          <a:cs typeface="+mn-cs"/>
                        </a:rPr>
                        <a:t>N.º de estudiantes únicos activos cuyo nivel de ELD es dos o inferior a su puntuación de ACCESS </a:t>
                      </a:r>
                      <a:r>
                        <a:rPr lang="x-none" sz="950" b="0" i="0" u="none" strike="noStrike" kern="1200">
                          <a:solidFill>
                            <a:schemeClr val="bg1"/>
                          </a:solidFill>
                          <a:effectLst/>
                          <a:latin typeface="+mn-lt"/>
                          <a:ea typeface="+mn-ea"/>
                          <a:cs typeface="+mn-cs"/>
                        </a:rPr>
                        <a:t>por política</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1</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b="0" i="0" u="none" strike="noStrike" kern="1200">
                          <a:solidFill>
                            <a:schemeClr val="bg1"/>
                          </a:solidFill>
                          <a:effectLst/>
                          <a:latin typeface="+mn-lt"/>
                          <a:ea typeface="+mn-ea"/>
                          <a:cs typeface="+mn-cs"/>
                        </a:rPr>
                        <a:t>ELD (política) &gt;= 2 + ELD (real)</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007926581"/>
                  </a:ext>
                </a:extLst>
              </a:tr>
              <a:tr h="424531">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950" u="none" strike="noStrike" kern="1200">
                          <a:solidFill>
                            <a:schemeClr val="bg1"/>
                          </a:solidFill>
                          <a:effectLst/>
                          <a:latin typeface="+mn-lt"/>
                          <a:ea typeface="+mn-ea"/>
                          <a:cs typeface="+mn-cs"/>
                        </a:rPr>
                        <a:t>N.º de estudiantes únicos activos cuyo nivel de ELD es uno o inferior a su puntuación de ACCESS </a:t>
                      </a:r>
                      <a:r>
                        <a:rPr lang="x-none" sz="950" b="0" i="0" u="none" strike="noStrike" kern="1200">
                          <a:solidFill>
                            <a:schemeClr val="bg1"/>
                          </a:solidFill>
                          <a:effectLst/>
                          <a:latin typeface="+mn-lt"/>
                          <a:ea typeface="+mn-ea"/>
                          <a:cs typeface="+mn-cs"/>
                        </a:rPr>
                        <a:t>por política</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23</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b="0" i="0" u="none" strike="noStrike" kern="1200">
                          <a:solidFill>
                            <a:schemeClr val="bg1"/>
                          </a:solidFill>
                          <a:effectLst/>
                          <a:latin typeface="+mn-lt"/>
                          <a:ea typeface="+mn-ea"/>
                          <a:cs typeface="+mn-cs"/>
                        </a:rPr>
                        <a:t>ELD (política) = 1 + ELD (real)</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742929820"/>
                  </a:ext>
                </a:extLst>
              </a:tr>
              <a:tr h="424531">
                <a:tc>
                  <a:txBody>
                    <a:bodyPr/>
                    <a:lstStyle/>
                    <a:p>
                      <a:pPr algn="l" fontAlgn="b"/>
                      <a:r>
                        <a:rPr lang="x-none" sz="950" b="0" i="0" u="none" strike="noStrike">
                          <a:solidFill>
                            <a:schemeClr val="bg1"/>
                          </a:solidFill>
                          <a:effectLst/>
                          <a:latin typeface="+mn-lt"/>
                        </a:rPr>
                        <a:t>N.º de estudiantes únicos activos cuyo nivel de ELD coincide con su rango de puntuación de ACCESS por política</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5021</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950" b="0" i="0" u="none" strike="noStrike" kern="1200">
                          <a:solidFill>
                            <a:schemeClr val="bg1"/>
                          </a:solidFill>
                          <a:effectLst/>
                          <a:latin typeface="+mn-lt"/>
                          <a:ea typeface="+mn-ea"/>
                          <a:cs typeface="+mn-cs"/>
                        </a:rPr>
                        <a:t>ELD (política) = ELD (real)</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24019517"/>
                  </a:ext>
                </a:extLst>
              </a:tr>
              <a:tr h="424531">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950" u="none" strike="noStrike" kern="1200">
                          <a:solidFill>
                            <a:schemeClr val="bg1"/>
                          </a:solidFill>
                          <a:effectLst/>
                          <a:latin typeface="+mn-lt"/>
                          <a:ea typeface="+mn-ea"/>
                          <a:cs typeface="+mn-cs"/>
                        </a:rPr>
                        <a:t>N.º de estudiantes únicos activos cuyo nivel de ELD es uno o superior a su puntuación de ACCESS </a:t>
                      </a:r>
                      <a:r>
                        <a:rPr lang="x-none" sz="950" b="0" i="0" u="none" strike="noStrike" kern="1200">
                          <a:solidFill>
                            <a:schemeClr val="bg1"/>
                          </a:solidFill>
                          <a:effectLst/>
                          <a:latin typeface="+mn-lt"/>
                          <a:ea typeface="+mn-ea"/>
                          <a:cs typeface="+mn-cs"/>
                        </a:rPr>
                        <a:t>por política</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3032</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b="0" i="0" u="none" strike="noStrike" kern="1200">
                          <a:solidFill>
                            <a:schemeClr val="bg1"/>
                          </a:solidFill>
                          <a:effectLst/>
                          <a:latin typeface="+mn-lt"/>
                          <a:ea typeface="+mn-ea"/>
                          <a:cs typeface="+mn-cs"/>
                        </a:rPr>
                        <a:t>ELD (política) + 1 = ELD (real)</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282685745"/>
                  </a:ext>
                </a:extLst>
              </a:tr>
              <a:tr h="488261">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u="none" strike="noStrike" kern="1200">
                          <a:solidFill>
                            <a:schemeClr val="bg1"/>
                          </a:solidFill>
                          <a:effectLst/>
                          <a:latin typeface="+mn-lt"/>
                          <a:ea typeface="+mn-ea"/>
                          <a:cs typeface="+mn-cs"/>
                        </a:rPr>
                        <a:t>N.º de estudiantes únicos activos cuyo nivel de ELD es dos o superior a su puntuación de ACCESS </a:t>
                      </a:r>
                      <a:r>
                        <a:rPr lang="x-none" sz="950" b="0" i="0" u="none" strike="noStrike" kern="1200">
                          <a:solidFill>
                            <a:schemeClr val="bg1"/>
                          </a:solidFill>
                          <a:effectLst/>
                          <a:latin typeface="+mn-lt"/>
                          <a:ea typeface="+mn-ea"/>
                          <a:cs typeface="+mn-cs"/>
                        </a:rPr>
                        <a:t>por política</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950" b="0" i="0" u="none" strike="noStrike">
                          <a:solidFill>
                            <a:schemeClr val="bg1"/>
                          </a:solidFill>
                          <a:effectLst/>
                          <a:latin typeface="+mn-lt"/>
                        </a:rPr>
                        <a:t>1111</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marL="0" marR="0" lvl="0" indent="0" algn="l" defTabSz="913943" rtl="0" eaLnBrk="1" fontAlgn="auto" latinLnBrk="0" hangingPunct="1">
                        <a:lnSpc>
                          <a:spcPct val="100000"/>
                        </a:lnSpc>
                        <a:spcBef>
                          <a:spcPts val="600"/>
                        </a:spcBef>
                        <a:spcAft>
                          <a:spcPts val="0"/>
                        </a:spcAft>
                        <a:buClr>
                          <a:schemeClr val="bg1"/>
                        </a:buClr>
                        <a:buSzTx/>
                        <a:buFont typeface="EYInterstate" panose="02000503020000020004" pitchFamily="2" charset="0"/>
                        <a:buNone/>
                        <a:tabLst/>
                        <a:defRPr/>
                      </a:pPr>
                      <a:r>
                        <a:rPr lang="x-none" sz="950" b="0" i="0" u="none" strike="noStrike" kern="1200">
                          <a:solidFill>
                            <a:schemeClr val="bg1"/>
                          </a:solidFill>
                          <a:effectLst/>
                          <a:latin typeface="+mn-lt"/>
                          <a:ea typeface="+mn-ea"/>
                          <a:cs typeface="+mn-cs"/>
                        </a:rPr>
                        <a:t>ELD (política) + 2 &gt;= ELD (real)</a:t>
                      </a:r>
                      <a:endParaRPr lang="en-US" sz="950" u="none" strike="noStrike" kern="1200">
                        <a:solidFill>
                          <a:schemeClr val="bg1"/>
                        </a:solidFill>
                        <a:effectLst/>
                        <a:latin typeface="+mn-lt"/>
                        <a:ea typeface="+mn-ea"/>
                        <a:cs typeface="+mn-cs"/>
                      </a:endParaRP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960586442"/>
                  </a:ext>
                </a:extLst>
              </a:tr>
              <a:tr h="258719">
                <a:tc>
                  <a:txBody>
                    <a:bodyPr/>
                    <a:lstStyle/>
                    <a:p>
                      <a:pPr algn="l" fontAlgn="b"/>
                      <a:r>
                        <a:rPr lang="x-none" sz="950" b="1" u="none" strike="noStrike">
                          <a:solidFill>
                            <a:schemeClr val="bg1"/>
                          </a:solidFill>
                          <a:effectLst/>
                          <a:latin typeface="+mn-lt"/>
                        </a:rPr>
                        <a:t>N.º total de estudiantes incluidos en el análisis</a:t>
                      </a:r>
                      <a:endParaRPr lang="en-US" sz="950" b="1" i="0" u="none" strike="noStrike">
                        <a:solidFill>
                          <a:schemeClr val="bg1"/>
                        </a:solidFill>
                        <a:effectLst/>
                        <a:latin typeface="+mn-lt"/>
                      </a:endParaRP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ctr" fontAlgn="b"/>
                      <a:r>
                        <a:rPr lang="x-none" sz="950" b="1" i="0" u="sng" strike="noStrike">
                          <a:solidFill>
                            <a:schemeClr val="bg1"/>
                          </a:solidFill>
                          <a:effectLst/>
                          <a:latin typeface="+mn-lt"/>
                        </a:rPr>
                        <a:t>9188</a:t>
                      </a: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algn="l" fontAlgn="b"/>
                      <a:endParaRPr lang="en-US" sz="950" b="0" i="0" u="none" strike="noStrike">
                        <a:solidFill>
                          <a:schemeClr val="bg1"/>
                        </a:solidFill>
                        <a:effectLst/>
                        <a:latin typeface="+mn-lt"/>
                      </a:endParaRPr>
                    </a:p>
                  </a:txBody>
                  <a:tcPr marL="46966" marR="46966" marT="46966" marB="46966">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extLst>
                  <a:ext uri="{0D108BD9-81ED-4DB2-BD59-A6C34878D82A}">
                    <a16:rowId xmlns:a16="http://schemas.microsoft.com/office/drawing/2014/main" val="3318772456"/>
                  </a:ext>
                </a:extLst>
              </a:tr>
            </a:tbl>
          </a:graphicData>
        </a:graphic>
      </p:graphicFrame>
      <p:sp>
        <p:nvSpPr>
          <p:cNvPr id="19" name="Arrow: Left-Right 18">
            <a:extLst>
              <a:ext uri="{FF2B5EF4-FFF2-40B4-BE49-F238E27FC236}">
                <a16:creationId xmlns:a16="http://schemas.microsoft.com/office/drawing/2014/main" id="{493E056F-6AC4-4BBC-BDB8-2E6A1BB46590}"/>
              </a:ext>
            </a:extLst>
          </p:cNvPr>
          <p:cNvSpPr/>
          <p:nvPr/>
        </p:nvSpPr>
        <p:spPr>
          <a:xfrm>
            <a:off x="7591647" y="964484"/>
            <a:ext cx="4253023"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Política de nivelación del ELD de las BPS</a:t>
            </a:r>
            <a:r>
              <a:rPr kumimoji="0" lang="en-US" sz="1200" b="1" i="0" u="none" strike="noStrike" kern="1200" cap="none" spc="0" normalizeH="0" baseline="0" noProof="0" dirty="0">
                <a:ln>
                  <a:noFill/>
                </a:ln>
                <a:solidFill>
                  <a:srgbClr val="2E2E38"/>
                </a:solidFill>
                <a:effectLst/>
                <a:uLnTx/>
                <a:uFillTx/>
                <a:latin typeface="EYInterstate Light"/>
                <a:ea typeface="+mn-ea"/>
                <a:cs typeface="+mn-cs"/>
              </a:rPr>
              <a:t> </a:t>
            </a: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de mayo de 2022</a:t>
            </a: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20" name="Straight Connector 19">
            <a:extLst>
              <a:ext uri="{FF2B5EF4-FFF2-40B4-BE49-F238E27FC236}">
                <a16:creationId xmlns:a16="http://schemas.microsoft.com/office/drawing/2014/main" id="{32B51A14-65A3-4D9F-A2A9-768C8A41503A}"/>
              </a:ext>
              <a:ext uri="{C183D7F6-B498-43B3-948B-1728B52AA6E4}">
                <adec:decorative xmlns:adec="http://schemas.microsoft.com/office/drawing/2017/decorative" val="1"/>
              </a:ext>
            </a:extLst>
          </p:cNvPr>
          <p:cNvCxnSpPr/>
          <p:nvPr/>
        </p:nvCxnSpPr>
        <p:spPr>
          <a:xfrm>
            <a:off x="8138706" y="1226086"/>
            <a:ext cx="3170331"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7" name="Table 6">
            <a:extLst>
              <a:ext uri="{FF2B5EF4-FFF2-40B4-BE49-F238E27FC236}">
                <a16:creationId xmlns:a16="http://schemas.microsoft.com/office/drawing/2014/main" id="{1AE66C96-992C-4D54-BE59-96DD64719925}"/>
              </a:ext>
            </a:extLst>
          </p:cNvPr>
          <p:cNvGraphicFramePr>
            <a:graphicFrameLocks noGrp="1"/>
          </p:cNvGraphicFramePr>
          <p:nvPr/>
        </p:nvGraphicFramePr>
        <p:xfrm>
          <a:off x="8452152" y="1361619"/>
          <a:ext cx="2543437" cy="2890432"/>
        </p:xfrm>
        <a:graphic>
          <a:graphicData uri="http://schemas.openxmlformats.org/drawingml/2006/table">
            <a:tbl>
              <a:tblPr firstRow="1" bandRow="1">
                <a:tableStyleId>{2D5ABB26-0587-4C30-8999-92F81FD0307C}</a:tableStyleId>
              </a:tblPr>
              <a:tblGrid>
                <a:gridCol w="1218321">
                  <a:extLst>
                    <a:ext uri="{9D8B030D-6E8A-4147-A177-3AD203B41FA5}">
                      <a16:colId xmlns:a16="http://schemas.microsoft.com/office/drawing/2014/main" val="2285825454"/>
                    </a:ext>
                  </a:extLst>
                </a:gridCol>
                <a:gridCol w="1325116">
                  <a:extLst>
                    <a:ext uri="{9D8B030D-6E8A-4147-A177-3AD203B41FA5}">
                      <a16:colId xmlns:a16="http://schemas.microsoft.com/office/drawing/2014/main" val="2886172334"/>
                    </a:ext>
                  </a:extLst>
                </a:gridCol>
              </a:tblGrid>
              <a:tr h="438445">
                <a:tc>
                  <a:txBody>
                    <a:bodyPr/>
                    <a:lstStyle/>
                    <a:p>
                      <a:pPr algn="l" fontAlgn="b"/>
                      <a:r>
                        <a:rPr lang="x-none" sz="1100" b="1" i="0" u="none" strike="noStrike">
                          <a:solidFill>
                            <a:schemeClr val="bg1"/>
                          </a:solidFill>
                          <a:effectLst/>
                          <a:latin typeface="+mj-lt"/>
                        </a:rPr>
                        <a:t>Rango de puntuación de ACCESS 2022</a:t>
                      </a: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1100" b="1" i="0" u="none" strike="noStrike">
                          <a:solidFill>
                            <a:schemeClr val="bg1"/>
                          </a:solidFill>
                          <a:effectLst/>
                          <a:latin typeface="+mj-lt"/>
                        </a:rPr>
                        <a:t>Niveles de ELD del año escolar 2022-2023</a:t>
                      </a:r>
                    </a:p>
                  </a:txBody>
                  <a:tcPr marL="46966" marR="46966" marT="46966" marB="46966"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615790325"/>
                  </a:ext>
                </a:extLst>
              </a:tr>
              <a:tr h="458716">
                <a:tc>
                  <a:txBody>
                    <a:bodyPr/>
                    <a:lstStyle/>
                    <a:p>
                      <a:pPr algn="l" fontAlgn="b"/>
                      <a:r>
                        <a:rPr lang="x-none" sz="1100" b="0" i="0" u="none" strike="noStrike">
                          <a:solidFill>
                            <a:schemeClr val="bg1"/>
                          </a:solidFill>
                          <a:effectLst/>
                          <a:latin typeface="+mj-lt"/>
                        </a:rPr>
                        <a:t>ACCESS: 1,0-1,9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b="0" i="0" u="none" strike="noStrike">
                          <a:solidFill>
                            <a:schemeClr val="bg1"/>
                          </a:solidFill>
                          <a:effectLst/>
                          <a:latin typeface="+mj-lt"/>
                        </a:rPr>
                        <a:t>Nivel 1</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007926581"/>
                  </a:ext>
                </a:extLst>
              </a:tr>
              <a:tr h="458716">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1100" u="none" strike="noStrike" kern="1200">
                          <a:solidFill>
                            <a:schemeClr val="bg1"/>
                          </a:solidFill>
                          <a:effectLst/>
                          <a:latin typeface="+mn-lt"/>
                          <a:ea typeface="+mn-ea"/>
                          <a:cs typeface="+mn-cs"/>
                        </a:rPr>
                        <a:t>ACCESS: 2,0-2,9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b="0" i="0" u="none" strike="noStrike">
                          <a:solidFill>
                            <a:schemeClr val="bg1"/>
                          </a:solidFill>
                          <a:effectLst/>
                          <a:latin typeface="+mj-lt"/>
                        </a:rPr>
                        <a:t>Nivel 2</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742929820"/>
                  </a:ext>
                </a:extLst>
              </a:tr>
              <a:tr h="458716">
                <a:tc>
                  <a:txBody>
                    <a:bodyPr/>
                    <a:lstStyle/>
                    <a:p>
                      <a:pPr marL="0" marR="0" lvl="0" indent="0" algn="l" defTabSz="913943" rtl="0" eaLnBrk="1" fontAlgn="b" latinLnBrk="0" hangingPunct="1">
                        <a:lnSpc>
                          <a:spcPct val="100000"/>
                        </a:lnSpc>
                        <a:spcBef>
                          <a:spcPts val="0"/>
                        </a:spcBef>
                        <a:spcAft>
                          <a:spcPts val="0"/>
                        </a:spcAft>
                        <a:buClrTx/>
                        <a:buSzTx/>
                        <a:buFontTx/>
                        <a:buNone/>
                        <a:tabLst/>
                        <a:defRPr/>
                      </a:pPr>
                      <a:r>
                        <a:rPr lang="x-none" sz="1100" u="none" strike="noStrike" kern="1200">
                          <a:solidFill>
                            <a:schemeClr val="bg1"/>
                          </a:solidFill>
                          <a:effectLst/>
                          <a:latin typeface="+mn-lt"/>
                          <a:ea typeface="+mn-ea"/>
                          <a:cs typeface="+mn-cs"/>
                        </a:rPr>
                        <a:t>ACCESS: 3,0-3,9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b="0" i="0" u="none" strike="noStrike">
                          <a:solidFill>
                            <a:schemeClr val="bg1"/>
                          </a:solidFill>
                          <a:effectLst/>
                          <a:latin typeface="+mj-lt"/>
                        </a:rPr>
                        <a:t>Nivel 3</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824019517"/>
                  </a:ext>
                </a:extLst>
              </a:tr>
              <a:tr h="458716">
                <a:tc>
                  <a:txBody>
                    <a:bodyPr/>
                    <a:lstStyle/>
                    <a:p>
                      <a:pPr>
                        <a:spcBef>
                          <a:spcPts val="600"/>
                        </a:spcBef>
                        <a:spcAft>
                          <a:spcPts val="0"/>
                        </a:spcAft>
                        <a:buClr>
                          <a:schemeClr val="bg1"/>
                        </a:buClr>
                        <a:buFont typeface="EYInterstate" panose="02000503020000020004" pitchFamily="2" charset="0"/>
                        <a:buNone/>
                        <a:defRPr/>
                      </a:pPr>
                      <a:r>
                        <a:rPr lang="x-none" sz="1100">
                          <a:solidFill>
                            <a:schemeClr val="bg1"/>
                          </a:solidFill>
                          <a:cs typeface="+mn-cs"/>
                        </a:rPr>
                        <a:t>ACCESS: 4,0-4,9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b="0" i="0" u="none" strike="noStrike">
                          <a:solidFill>
                            <a:schemeClr val="bg1"/>
                          </a:solidFill>
                          <a:effectLst/>
                          <a:latin typeface="+mj-lt"/>
                        </a:rPr>
                        <a:t>Nivel 4</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282685745"/>
                  </a:ext>
                </a:extLst>
              </a:tr>
              <a:tr h="458716">
                <a:tc>
                  <a:txBody>
                    <a:bodyPr/>
                    <a:lstStyle/>
                    <a:p>
                      <a:pPr>
                        <a:spcBef>
                          <a:spcPts val="600"/>
                        </a:spcBef>
                        <a:spcAft>
                          <a:spcPts val="0"/>
                        </a:spcAft>
                        <a:buClr>
                          <a:schemeClr val="bg1"/>
                        </a:buClr>
                        <a:buFont typeface="EYInterstate" panose="02000503020000020004" pitchFamily="2" charset="0"/>
                        <a:buNone/>
                        <a:defRPr/>
                      </a:pPr>
                      <a:r>
                        <a:rPr lang="x-none" sz="1100">
                          <a:solidFill>
                            <a:schemeClr val="bg1"/>
                          </a:solidFill>
                          <a:cs typeface="+mn-cs"/>
                        </a:rPr>
                        <a:t>ACCESS: 5,0-5,9</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100" b="0" i="0" u="none" strike="noStrike">
                          <a:solidFill>
                            <a:schemeClr val="bg1"/>
                          </a:solidFill>
                          <a:effectLst/>
                          <a:latin typeface="+mj-lt"/>
                        </a:rPr>
                        <a:t>Nivel 5</a:t>
                      </a:r>
                    </a:p>
                  </a:txBody>
                  <a:tcPr marL="46966" marR="46966" marT="46966" marB="46966"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960586442"/>
                  </a:ext>
                </a:extLst>
              </a:tr>
            </a:tbl>
          </a:graphicData>
        </a:graphic>
      </p:graphicFrame>
      <p:sp>
        <p:nvSpPr>
          <p:cNvPr id="11" name="Callout_63804749004580674727">
            <a:extLst>
              <a:ext uri="{FF2B5EF4-FFF2-40B4-BE49-F238E27FC236}">
                <a16:creationId xmlns:a16="http://schemas.microsoft.com/office/drawing/2014/main" id="{EA1FC542-4E94-4624-BDB2-908641EB1215}"/>
              </a:ext>
            </a:extLst>
          </p:cNvPr>
          <p:cNvSpPr/>
          <p:nvPr>
            <p:custDataLst>
              <p:tags r:id="rId1"/>
            </p:custDataLst>
          </p:nvPr>
        </p:nvSpPr>
        <p:spPr>
          <a:xfrm>
            <a:off x="8398336" y="4567052"/>
            <a:ext cx="2414306" cy="1072777"/>
          </a:xfrm>
          <a:prstGeom prst="wedgeRectCallout">
            <a:avLst>
              <a:gd name="adj1" fmla="val -13191"/>
              <a:gd name="adj2" fmla="val -73586"/>
            </a:avLst>
          </a:prstGeom>
          <a:solidFill>
            <a:srgbClr val="FFFFFF"/>
          </a:solidFill>
          <a:ln w="9525">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0" i="1"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En mayo de 2022, las BPS actualizaron su política de niveles de ELD para basarlos totalmente en las puntuaciones de ACCESS, como se muestra en la tabla anterior. Las puntuaciones de ACCESS se administran cada enero, lo que significa que las puntuaciones de enero de 2022 entran en vigencia para las asignaciones de niveles de ELD del año escolar 2022-2023</a:t>
            </a:r>
          </a:p>
        </p:txBody>
      </p:sp>
      <p:sp>
        <p:nvSpPr>
          <p:cNvPr id="17" name="footnote_6380420316088055392" descr="Nota al pie">
            <a:extLst>
              <a:ext uri="{FF2B5EF4-FFF2-40B4-BE49-F238E27FC236}">
                <a16:creationId xmlns:a16="http://schemas.microsoft.com/office/drawing/2014/main" id="{F3F06C11-ADF3-4369-BC4D-04A1F4763353}"/>
              </a:ext>
            </a:extLst>
          </p:cNvPr>
          <p:cNvSpPr txBox="1"/>
          <p:nvPr/>
        </p:nvSpPr>
        <p:spPr>
          <a:xfrm>
            <a:off x="612778" y="6200818"/>
            <a:ext cx="6772760" cy="180122"/>
          </a:xfrm>
          <a:prstGeom prst="rect">
            <a:avLst/>
          </a:prstGeom>
          <a:noFill/>
        </p:spPr>
        <p:txBody>
          <a:bodyPr vert="horz" wrap="square" lIns="0" tIns="0" rIns="0" bIns="0" numCol="1"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9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No se encontraron a estos estudiantes en la lista de estudiantes activos de las BPS (transferencia, baja escolar, etc.)</a:t>
            </a:r>
            <a:r>
              <a:rPr kumimoji="0" lang="en-US" sz="9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x-none" sz="9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endParaRPr>
          </a:p>
        </p:txBody>
      </p:sp>
      <p:sp>
        <p:nvSpPr>
          <p:cNvPr id="12" name="source_63804743468530966221" descr="Fuente">
            <a:extLst>
              <a:ext uri="{FF2B5EF4-FFF2-40B4-BE49-F238E27FC236}">
                <a16:creationId xmlns:a16="http://schemas.microsoft.com/office/drawing/2014/main" id="{D2CCA2D0-74E6-4F8E-9D05-60B4EB620C0D}"/>
              </a:ext>
            </a:extLst>
          </p:cNvPr>
          <p:cNvSpPr txBox="1"/>
          <p:nvPr/>
        </p:nvSpPr>
        <p:spPr>
          <a:xfrm>
            <a:off x="533719" y="6481885"/>
            <a:ext cx="3292693" cy="274691"/>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r</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eunión de fin de año de LAT-F de las BPS, 23 de mayo de 2022; datos de la población de EL del DESE para el año escolar 2021-2022; entrevistas </a:t>
            </a:r>
            <a:b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de EY, DESE, BPS y entrevistas escolares; políticas de BPS y DESE</a:t>
            </a:r>
          </a:p>
        </p:txBody>
      </p:sp>
      <p:sp>
        <p:nvSpPr>
          <p:cNvPr id="26" name="TextBox 25">
            <a:extLst>
              <a:ext uri="{FF2B5EF4-FFF2-40B4-BE49-F238E27FC236}">
                <a16:creationId xmlns:a16="http://schemas.microsoft.com/office/drawing/2014/main" id="{75171BCF-CD30-404C-A855-C81F3E4B227B}"/>
              </a:ext>
            </a:extLst>
          </p:cNvPr>
          <p:cNvSpPr txBox="1"/>
          <p:nvPr/>
        </p:nvSpPr>
        <p:spPr>
          <a:xfrm>
            <a:off x="4023353"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C0D78431-CC0D-4DC5-AEEE-1B6832E236B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36DDB4EA-17BC-4EC7-906A-D59A465A054B}"/>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8" name="Text box_6380524123959099444">
            <a:extLst>
              <a:ext uri="{FF2B5EF4-FFF2-40B4-BE49-F238E27FC236}">
                <a16:creationId xmlns:a16="http://schemas.microsoft.com/office/drawing/2014/main" id="{1192D867-DC7F-4249-A174-D6BF25A12E2D}"/>
              </a:ext>
              <a:ext uri="{C183D7F6-B498-43B3-948B-1728B52AA6E4}">
                <adec:decorative xmlns:adec="http://schemas.microsoft.com/office/drawing/2017/decorative" val="1"/>
              </a:ext>
            </a:extLst>
          </p:cNvPr>
          <p:cNvSpPr/>
          <p:nvPr>
            <p:custDataLst>
              <p:tags r:id="rId2"/>
            </p:custDataLst>
          </p:nvPr>
        </p:nvSpPr>
        <p:spPr>
          <a:xfrm>
            <a:off x="9999168" y="508243"/>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21" name="Text box_6380524123959099444">
            <a:extLst>
              <a:ext uri="{FF2B5EF4-FFF2-40B4-BE49-F238E27FC236}">
                <a16:creationId xmlns:a16="http://schemas.microsoft.com/office/drawing/2014/main" id="{CF71D780-754F-425F-AE2C-098F3F446A3C}"/>
              </a:ext>
              <a:ext uri="{C183D7F6-B498-43B3-948B-1728B52AA6E4}">
                <adec:decorative xmlns:adec="http://schemas.microsoft.com/office/drawing/2017/decorative" val="1"/>
              </a:ext>
            </a:extLst>
          </p:cNvPr>
          <p:cNvSpPr/>
          <p:nvPr>
            <p:custDataLst>
              <p:tags r:id="rId3"/>
            </p:custDataLst>
          </p:nvPr>
        </p:nvSpPr>
        <p:spPr>
          <a:xfrm>
            <a:off x="10817229" y="508004"/>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Tree>
    <p:extLst>
      <p:ext uri="{BB962C8B-B14F-4D97-AF65-F5344CB8AC3E}">
        <p14:creationId xmlns:p14="http://schemas.microsoft.com/office/powerpoint/2010/main" val="117922911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1DAA21-B2AF-47E7-8379-271F8AC9E33A}"/>
              </a:ext>
            </a:extLst>
          </p:cNvPr>
          <p:cNvSpPr>
            <a:spLocks noGrp="1"/>
          </p:cNvSpPr>
          <p:nvPr>
            <p:ph type="title"/>
          </p:nvPr>
        </p:nvSpPr>
        <p:spPr>
          <a:xfrm>
            <a:off x="612776" y="203888"/>
            <a:ext cx="10972800" cy="590880"/>
          </a:xfrm>
        </p:spPr>
        <p:txBody>
          <a:bodyPr vert="horz"/>
          <a:lstStyle/>
          <a:p>
            <a:r>
              <a:rPr lang="x-none"/>
              <a:t>Apéndice</a:t>
            </a:r>
            <a:br>
              <a:rPr/>
            </a:br>
            <a:r>
              <a:rPr lang="x-none" sz="1400"/>
              <a:t>Las puntuaciones de ACCESS y los niveles de ELD de los estudiantes se compararon para comprender </a:t>
            </a:r>
            <a:br>
              <a:rPr lang="en-US" sz="1400"/>
            </a:br>
            <a:r>
              <a:rPr lang="x-none" sz="1400"/>
              <a:t>las asignaciones</a:t>
            </a:r>
          </a:p>
        </p:txBody>
      </p:sp>
      <p:sp>
        <p:nvSpPr>
          <p:cNvPr id="17" name="Rectangle 16">
            <a:extLst>
              <a:ext uri="{FF2B5EF4-FFF2-40B4-BE49-F238E27FC236}">
                <a16:creationId xmlns:a16="http://schemas.microsoft.com/office/drawing/2014/main" id="{74A88A73-5749-47BF-87D2-E84D2FEA6531}"/>
              </a:ext>
            </a:extLst>
          </p:cNvPr>
          <p:cNvSpPr/>
          <p:nvPr/>
        </p:nvSpPr>
        <p:spPr>
          <a:xfrm>
            <a:off x="8951913" y="78411"/>
            <a:ext cx="2614545" cy="373895"/>
          </a:xfrm>
          <a:prstGeom prst="rect">
            <a:avLst/>
          </a:prstGeom>
          <a:solidFill>
            <a:srgbClr val="0070C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1. Participación en programas para estudiantes</a:t>
            </a:r>
          </a:p>
        </p:txBody>
      </p:sp>
      <p:sp>
        <p:nvSpPr>
          <p:cNvPr id="25" name="Arrow: Left-Right 24">
            <a:extLst>
              <a:ext uri="{FF2B5EF4-FFF2-40B4-BE49-F238E27FC236}">
                <a16:creationId xmlns:a16="http://schemas.microsoft.com/office/drawing/2014/main" id="{93C2F409-B241-4F65-A4E8-9E1B5202C9A2}"/>
              </a:ext>
            </a:extLst>
          </p:cNvPr>
          <p:cNvSpPr/>
          <p:nvPr/>
        </p:nvSpPr>
        <p:spPr>
          <a:xfrm>
            <a:off x="2418116" y="1173954"/>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Nivel de ELD frente a puntuación de ACCESS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6" name="Straight Connector 25">
            <a:extLst>
              <a:ext uri="{FF2B5EF4-FFF2-40B4-BE49-F238E27FC236}">
                <a16:creationId xmlns:a16="http://schemas.microsoft.com/office/drawing/2014/main" id="{9EF6ADB7-00E4-44CD-9048-BDDD5DFDE7E4}"/>
              </a:ext>
              <a:ext uri="{C183D7F6-B498-43B3-948B-1728B52AA6E4}">
                <adec:decorative xmlns:adec="http://schemas.microsoft.com/office/drawing/2017/decorative" val="1"/>
              </a:ext>
            </a:extLst>
          </p:cNvPr>
          <p:cNvCxnSpPr>
            <a:stCxn id="25" idx="4"/>
            <a:endCxn id="25" idx="6"/>
          </p:cNvCxnSpPr>
          <p:nvPr/>
        </p:nvCxnSpPr>
        <p:spPr>
          <a:xfrm>
            <a:off x="2418116" y="1431323"/>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0" name="Table 29">
            <a:extLst>
              <a:ext uri="{FF2B5EF4-FFF2-40B4-BE49-F238E27FC236}">
                <a16:creationId xmlns:a16="http://schemas.microsoft.com/office/drawing/2014/main" id="{6C0623C5-FBD8-49E5-BF49-5301CFE872BB}"/>
              </a:ext>
            </a:extLst>
          </p:cNvPr>
          <p:cNvGraphicFramePr>
            <a:graphicFrameLocks noGrp="1"/>
          </p:cNvGraphicFramePr>
          <p:nvPr/>
        </p:nvGraphicFramePr>
        <p:xfrm>
          <a:off x="553026" y="1598236"/>
          <a:ext cx="6189847" cy="1838960"/>
        </p:xfrm>
        <a:graphic>
          <a:graphicData uri="http://schemas.openxmlformats.org/drawingml/2006/table">
            <a:tbl>
              <a:tblPr firstRow="1" bandRow="1">
                <a:tableStyleId>{5C22544A-7EE6-4342-B048-85BDC9FD1C3A}</a:tableStyleId>
              </a:tblPr>
              <a:tblGrid>
                <a:gridCol w="459848">
                  <a:extLst>
                    <a:ext uri="{9D8B030D-6E8A-4147-A177-3AD203B41FA5}">
                      <a16:colId xmlns:a16="http://schemas.microsoft.com/office/drawing/2014/main" val="1908095626"/>
                    </a:ext>
                  </a:extLst>
                </a:gridCol>
                <a:gridCol w="487250">
                  <a:extLst>
                    <a:ext uri="{9D8B030D-6E8A-4147-A177-3AD203B41FA5}">
                      <a16:colId xmlns:a16="http://schemas.microsoft.com/office/drawing/2014/main" val="923902260"/>
                    </a:ext>
                  </a:extLst>
                </a:gridCol>
                <a:gridCol w="537195">
                  <a:extLst>
                    <a:ext uri="{9D8B030D-6E8A-4147-A177-3AD203B41FA5}">
                      <a16:colId xmlns:a16="http://schemas.microsoft.com/office/drawing/2014/main" val="2821537201"/>
                    </a:ext>
                  </a:extLst>
                </a:gridCol>
                <a:gridCol w="537195">
                  <a:extLst>
                    <a:ext uri="{9D8B030D-6E8A-4147-A177-3AD203B41FA5}">
                      <a16:colId xmlns:a16="http://schemas.microsoft.com/office/drawing/2014/main" val="1508718010"/>
                    </a:ext>
                  </a:extLst>
                </a:gridCol>
                <a:gridCol w="537195">
                  <a:extLst>
                    <a:ext uri="{9D8B030D-6E8A-4147-A177-3AD203B41FA5}">
                      <a16:colId xmlns:a16="http://schemas.microsoft.com/office/drawing/2014/main" val="2283421696"/>
                    </a:ext>
                  </a:extLst>
                </a:gridCol>
                <a:gridCol w="537195">
                  <a:extLst>
                    <a:ext uri="{9D8B030D-6E8A-4147-A177-3AD203B41FA5}">
                      <a16:colId xmlns:a16="http://schemas.microsoft.com/office/drawing/2014/main" val="1092595345"/>
                    </a:ext>
                  </a:extLst>
                </a:gridCol>
                <a:gridCol w="537195">
                  <a:extLst>
                    <a:ext uri="{9D8B030D-6E8A-4147-A177-3AD203B41FA5}">
                      <a16:colId xmlns:a16="http://schemas.microsoft.com/office/drawing/2014/main" val="567080142"/>
                    </a:ext>
                  </a:extLst>
                </a:gridCol>
                <a:gridCol w="537195">
                  <a:extLst>
                    <a:ext uri="{9D8B030D-6E8A-4147-A177-3AD203B41FA5}">
                      <a16:colId xmlns:a16="http://schemas.microsoft.com/office/drawing/2014/main" val="1858901279"/>
                    </a:ext>
                  </a:extLst>
                </a:gridCol>
                <a:gridCol w="537195">
                  <a:extLst>
                    <a:ext uri="{9D8B030D-6E8A-4147-A177-3AD203B41FA5}">
                      <a16:colId xmlns:a16="http://schemas.microsoft.com/office/drawing/2014/main" val="3619370641"/>
                    </a:ext>
                  </a:extLst>
                </a:gridCol>
                <a:gridCol w="537195">
                  <a:extLst>
                    <a:ext uri="{9D8B030D-6E8A-4147-A177-3AD203B41FA5}">
                      <a16:colId xmlns:a16="http://schemas.microsoft.com/office/drawing/2014/main" val="340793375"/>
                    </a:ext>
                  </a:extLst>
                </a:gridCol>
                <a:gridCol w="945189">
                  <a:extLst>
                    <a:ext uri="{9D8B030D-6E8A-4147-A177-3AD203B41FA5}">
                      <a16:colId xmlns:a16="http://schemas.microsoft.com/office/drawing/2014/main" val="502289500"/>
                    </a:ext>
                  </a:extLst>
                </a:gridCol>
              </a:tblGrid>
              <a:tr h="372223">
                <a:tc>
                  <a:txBody>
                    <a:bodyPr/>
                    <a:lstStyle/>
                    <a:p>
                      <a:pPr algn="l" fontAlgn="b"/>
                      <a:endParaRPr lang="en-IN" sz="750" b="0"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1,0-1,4</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1,5-1,9</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2,0-2,4</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2,5-2,9</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3,0-3,4</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3,5-3,9</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4,0-4,4</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ACCESS 4,5-5,0</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Total general</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ctr" fontAlgn="b"/>
                      <a:r>
                        <a:rPr lang="x-none" sz="750" b="1" u="none" strike="noStrike">
                          <a:solidFill>
                            <a:schemeClr val="tx1"/>
                          </a:solidFill>
                          <a:effectLst/>
                          <a:latin typeface="+mj-lt"/>
                        </a:rPr>
                        <a:t>Recuento de estudiantes </a:t>
                      </a:r>
                      <a:br>
                        <a:rPr sz="750"/>
                      </a:br>
                      <a:r>
                        <a:rPr lang="x-none" sz="750" b="1" u="none" strike="noStrike">
                          <a:solidFill>
                            <a:schemeClr val="tx1"/>
                          </a:solidFill>
                          <a:effectLst/>
                          <a:latin typeface="+mj-lt"/>
                        </a:rPr>
                        <a:t>en nivel de ELD</a:t>
                      </a:r>
                      <a:endParaRPr lang="en-IN" sz="750" b="1" i="0" u="none" strike="noStrike">
                        <a:solidFill>
                          <a:schemeClr val="tx1"/>
                        </a:solidFill>
                        <a:effectLst/>
                        <a:latin typeface="+mj-lt"/>
                      </a:endParaRPr>
                    </a:p>
                  </a:txBody>
                  <a:tcPr marL="46990" marR="46990" marT="46990" marB="46990" anchor="b">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extLst>
                  <a:ext uri="{0D108BD9-81ED-4DB2-BD59-A6C34878D82A}">
                    <a16:rowId xmlns:a16="http://schemas.microsoft.com/office/drawing/2014/main" val="3833845008"/>
                  </a:ext>
                </a:extLst>
              </a:tr>
              <a:tr h="215900">
                <a:tc>
                  <a:txBody>
                    <a:bodyPr/>
                    <a:lstStyle/>
                    <a:p>
                      <a:pPr algn="ctr" fontAlgn="b"/>
                      <a:r>
                        <a:rPr lang="x-none" sz="750" b="1" u="none" strike="noStrike">
                          <a:solidFill>
                            <a:schemeClr val="tx1"/>
                          </a:solidFill>
                          <a:effectLst/>
                          <a:latin typeface="+mj-lt"/>
                        </a:rPr>
                        <a:t>ELD 1</a:t>
                      </a:r>
                      <a:endParaRPr lang="en-IN" sz="750" b="1"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r" fontAlgn="b"/>
                      <a:r>
                        <a:rPr lang="x-none" sz="750" u="none" strike="noStrike">
                          <a:solidFill>
                            <a:schemeClr val="bg1"/>
                          </a:solidFill>
                          <a:effectLst/>
                          <a:latin typeface="+mj-lt"/>
                        </a:rPr>
                        <a:t>18,9 %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80,6 %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2DB757"/>
                    </a:solidFill>
                  </a:tcPr>
                </a:tc>
                <a:tc>
                  <a:txBody>
                    <a:bodyPr/>
                    <a:lstStyle/>
                    <a:p>
                      <a:pPr algn="r" fontAlgn="b"/>
                      <a:r>
                        <a:rPr lang="x-none" sz="750" u="none" strike="noStrike">
                          <a:solidFill>
                            <a:schemeClr val="bg1"/>
                          </a:solidFill>
                          <a:effectLst/>
                          <a:latin typeface="+mj-lt"/>
                        </a:rPr>
                        <a:t>0,3 %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1204</a:t>
                      </a:r>
                      <a:endParaRPr lang="en-IN" sz="750" b="0"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extLst>
                  <a:ext uri="{0D108BD9-81ED-4DB2-BD59-A6C34878D82A}">
                    <a16:rowId xmlns:a16="http://schemas.microsoft.com/office/drawing/2014/main" val="170389248"/>
                  </a:ext>
                </a:extLst>
              </a:tr>
              <a:tr h="215900">
                <a:tc>
                  <a:txBody>
                    <a:bodyPr/>
                    <a:lstStyle/>
                    <a:p>
                      <a:pPr algn="ctr" fontAlgn="b"/>
                      <a:r>
                        <a:rPr lang="x-none" sz="750" b="1" u="none" strike="noStrike">
                          <a:solidFill>
                            <a:schemeClr val="tx1"/>
                          </a:solidFill>
                          <a:effectLst/>
                          <a:latin typeface="+mj-lt"/>
                        </a:rPr>
                        <a:t>ELD 2</a:t>
                      </a:r>
                      <a:endParaRPr lang="en-IN" sz="750" b="1"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r" fontAlgn="b"/>
                      <a:r>
                        <a:rPr lang="x-none" sz="750" u="none" strike="noStrike">
                          <a:solidFill>
                            <a:schemeClr val="bg1"/>
                          </a:solidFill>
                          <a:effectLst/>
                          <a:latin typeface="+mj-lt"/>
                        </a:rPr>
                        <a:t>5,5 %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26,0 %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40000"/>
                        <a:lumOff val="60000"/>
                      </a:schemeClr>
                    </a:solidFill>
                  </a:tcPr>
                </a:tc>
                <a:tc>
                  <a:txBody>
                    <a:bodyPr/>
                    <a:lstStyle/>
                    <a:p>
                      <a:pPr algn="r" fontAlgn="b"/>
                      <a:r>
                        <a:rPr lang="x-none" sz="750" u="none" strike="noStrike">
                          <a:solidFill>
                            <a:schemeClr val="bg1"/>
                          </a:solidFill>
                          <a:effectLst/>
                          <a:latin typeface="+mj-lt"/>
                        </a:rPr>
                        <a:t>37,0 %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60000"/>
                        <a:lumOff val="40000"/>
                      </a:schemeClr>
                    </a:solidFill>
                  </a:tcPr>
                </a:tc>
                <a:tc>
                  <a:txBody>
                    <a:bodyPr/>
                    <a:lstStyle/>
                    <a:p>
                      <a:pPr algn="r" fontAlgn="b"/>
                      <a:r>
                        <a:rPr lang="x-none" sz="750" u="none" strike="noStrike">
                          <a:solidFill>
                            <a:schemeClr val="bg1"/>
                          </a:solidFill>
                          <a:effectLst/>
                          <a:latin typeface="+mj-lt"/>
                        </a:rPr>
                        <a:t>30,7 %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60000"/>
                        <a:lumOff val="40000"/>
                      </a:schemeClr>
                    </a:solidFill>
                  </a:tcPr>
                </a:tc>
                <a:tc>
                  <a:txBody>
                    <a:bodyPr/>
                    <a:lstStyle/>
                    <a:p>
                      <a:pPr algn="r" fontAlgn="b"/>
                      <a:r>
                        <a:rPr lang="x-none" sz="750" u="none" strike="noStrike">
                          <a:solidFill>
                            <a:schemeClr val="bg1"/>
                          </a:solidFill>
                          <a:effectLst/>
                          <a:latin typeface="+mj-lt"/>
                        </a:rPr>
                        <a:t>0,3 %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0,4 %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1471</a:t>
                      </a:r>
                      <a:endParaRPr lang="en-IN" sz="750" b="0"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extLst>
                  <a:ext uri="{0D108BD9-81ED-4DB2-BD59-A6C34878D82A}">
                    <a16:rowId xmlns:a16="http://schemas.microsoft.com/office/drawing/2014/main" val="983665728"/>
                  </a:ext>
                </a:extLst>
              </a:tr>
              <a:tr h="215900">
                <a:tc>
                  <a:txBody>
                    <a:bodyPr/>
                    <a:lstStyle/>
                    <a:p>
                      <a:pPr algn="ctr" fontAlgn="b"/>
                      <a:r>
                        <a:rPr lang="x-none" sz="750" b="1" u="none" strike="noStrike">
                          <a:solidFill>
                            <a:schemeClr val="tx1"/>
                          </a:solidFill>
                          <a:effectLst/>
                          <a:latin typeface="+mj-lt"/>
                        </a:rPr>
                        <a:t>ELD 3</a:t>
                      </a:r>
                      <a:endParaRPr lang="en-IN" sz="750" b="1"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r" fontAlgn="b"/>
                      <a:r>
                        <a:rPr lang="x-none" sz="750" u="none" strike="noStrike">
                          <a:solidFill>
                            <a:schemeClr val="bg1"/>
                          </a:solidFill>
                          <a:effectLst/>
                          <a:latin typeface="+mj-lt"/>
                        </a:rPr>
                        <a:t>1,8 %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8,9 %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9,4 %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16,6 %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37,9 %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60000"/>
                        <a:lumOff val="40000"/>
                      </a:schemeClr>
                    </a:solidFill>
                  </a:tcPr>
                </a:tc>
                <a:tc>
                  <a:txBody>
                    <a:bodyPr/>
                    <a:lstStyle/>
                    <a:p>
                      <a:pPr algn="r" fontAlgn="b"/>
                      <a:r>
                        <a:rPr lang="x-none" sz="750" u="none" strike="noStrike">
                          <a:solidFill>
                            <a:schemeClr val="bg1"/>
                          </a:solidFill>
                          <a:effectLst/>
                          <a:latin typeface="+mj-lt"/>
                        </a:rPr>
                        <a:t>25,1 %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0,1 %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0,1 %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3445</a:t>
                      </a:r>
                      <a:endParaRPr lang="en-IN" sz="750" b="0"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extLst>
                  <a:ext uri="{0D108BD9-81ED-4DB2-BD59-A6C34878D82A}">
                    <a16:rowId xmlns:a16="http://schemas.microsoft.com/office/drawing/2014/main" val="1990514251"/>
                  </a:ext>
                </a:extLst>
              </a:tr>
              <a:tr h="215900">
                <a:tc>
                  <a:txBody>
                    <a:bodyPr/>
                    <a:lstStyle/>
                    <a:p>
                      <a:pPr algn="ctr" fontAlgn="b"/>
                      <a:r>
                        <a:rPr lang="x-none" sz="750" b="1" u="none" strike="noStrike">
                          <a:solidFill>
                            <a:schemeClr val="tx1"/>
                          </a:solidFill>
                          <a:effectLst/>
                          <a:latin typeface="+mj-lt"/>
                        </a:rPr>
                        <a:t>ELD 4</a:t>
                      </a:r>
                      <a:endParaRPr lang="en-IN" sz="750" b="1"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r" fontAlgn="b"/>
                      <a:r>
                        <a:rPr lang="x-none" sz="750" u="none" strike="noStrike">
                          <a:solidFill>
                            <a:schemeClr val="bg1"/>
                          </a:solidFill>
                          <a:effectLst/>
                          <a:latin typeface="+mj-lt"/>
                        </a:rPr>
                        <a:t>1,3 %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5,5 %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4,6 %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tx1"/>
                    </a:solidFill>
                  </a:tcPr>
                </a:tc>
                <a:tc>
                  <a:txBody>
                    <a:bodyPr/>
                    <a:lstStyle/>
                    <a:p>
                      <a:pPr algn="r" fontAlgn="b"/>
                      <a:r>
                        <a:rPr lang="x-none" sz="750" u="none" strike="noStrike">
                          <a:solidFill>
                            <a:schemeClr val="bg1"/>
                          </a:solidFill>
                          <a:effectLst/>
                          <a:latin typeface="+mj-lt"/>
                        </a:rPr>
                        <a:t>9,5 %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26,0 %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30,5 %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60000"/>
                        <a:lumOff val="40000"/>
                      </a:schemeClr>
                    </a:solidFill>
                  </a:tcPr>
                </a:tc>
                <a:tc>
                  <a:txBody>
                    <a:bodyPr/>
                    <a:lstStyle/>
                    <a:p>
                      <a:pPr algn="r" fontAlgn="b"/>
                      <a:r>
                        <a:rPr lang="x-none" sz="750" u="none" strike="noStrike">
                          <a:solidFill>
                            <a:schemeClr val="bg1"/>
                          </a:solidFill>
                          <a:effectLst/>
                          <a:latin typeface="+mj-lt"/>
                        </a:rPr>
                        <a:t>21,7 %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1,0 %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2893</a:t>
                      </a:r>
                      <a:endParaRPr lang="en-IN" sz="750" b="0"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extLst>
                  <a:ext uri="{0D108BD9-81ED-4DB2-BD59-A6C34878D82A}">
                    <a16:rowId xmlns:a16="http://schemas.microsoft.com/office/drawing/2014/main" val="2610712503"/>
                  </a:ext>
                </a:extLst>
              </a:tr>
              <a:tr h="215900">
                <a:tc>
                  <a:txBody>
                    <a:bodyPr/>
                    <a:lstStyle/>
                    <a:p>
                      <a:pPr algn="ctr" fontAlgn="b"/>
                      <a:r>
                        <a:rPr lang="x-none" sz="750" b="1" u="none" strike="noStrike">
                          <a:solidFill>
                            <a:schemeClr val="tx1"/>
                          </a:solidFill>
                          <a:effectLst/>
                          <a:latin typeface="+mj-lt"/>
                        </a:rPr>
                        <a:t>ELD 5</a:t>
                      </a:r>
                      <a:endParaRPr lang="en-IN" sz="750" b="1" i="0" u="none" strike="noStrike">
                        <a:solidFill>
                          <a:schemeClr val="tx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747480"/>
                    </a:solidFill>
                  </a:tcPr>
                </a:tc>
                <a:tc>
                  <a:txBody>
                    <a:bodyPr/>
                    <a:lstStyle/>
                    <a:p>
                      <a:pPr algn="r" fontAlgn="b"/>
                      <a:r>
                        <a:rPr lang="x-none" sz="750" u="none" strike="noStrike">
                          <a:solidFill>
                            <a:schemeClr val="bg1"/>
                          </a:solidFill>
                          <a:effectLst/>
                          <a:latin typeface="+mj-lt"/>
                        </a:rPr>
                        <a:t>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tx1"/>
                    </a:solidFill>
                  </a:tcPr>
                </a:tc>
                <a:tc>
                  <a:txBody>
                    <a:bodyPr/>
                    <a:lstStyle/>
                    <a:p>
                      <a:pPr algn="r" fontAlgn="b"/>
                      <a:r>
                        <a:rPr lang="x-none" sz="750" u="none" strike="noStrike">
                          <a:solidFill>
                            <a:schemeClr val="bg1"/>
                          </a:solidFill>
                          <a:effectLst/>
                          <a:latin typeface="+mj-lt"/>
                        </a:rPr>
                        <a:t>1,1 %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tx1"/>
                    </a:solidFill>
                  </a:tcPr>
                </a:tc>
                <a:tc>
                  <a:txBody>
                    <a:bodyPr/>
                    <a:lstStyle/>
                    <a:p>
                      <a:pPr algn="r" fontAlgn="b"/>
                      <a:r>
                        <a:rPr lang="x-none" sz="750" u="none" strike="noStrike">
                          <a:solidFill>
                            <a:schemeClr val="bg1"/>
                          </a:solidFill>
                          <a:effectLst/>
                          <a:latin typeface="+mj-lt"/>
                        </a:rPr>
                        <a:t>7,4 %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20000"/>
                        <a:lumOff val="80000"/>
                      </a:schemeClr>
                    </a:solidFill>
                  </a:tcPr>
                </a:tc>
                <a:tc>
                  <a:txBody>
                    <a:bodyPr/>
                    <a:lstStyle/>
                    <a:p>
                      <a:pPr algn="r" fontAlgn="b"/>
                      <a:r>
                        <a:rPr lang="x-none" sz="750" u="none" strike="noStrike">
                          <a:solidFill>
                            <a:schemeClr val="bg1"/>
                          </a:solidFill>
                          <a:effectLst/>
                          <a:latin typeface="+mj-lt"/>
                        </a:rPr>
                        <a:t>29,1 %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39,4 %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chemeClr val="accent1">
                        <a:lumMod val="60000"/>
                        <a:lumOff val="40000"/>
                      </a:schemeClr>
                    </a:solidFill>
                  </a:tcPr>
                </a:tc>
                <a:tc>
                  <a:txBody>
                    <a:bodyPr/>
                    <a:lstStyle/>
                    <a:p>
                      <a:pPr algn="r" fontAlgn="b"/>
                      <a:r>
                        <a:rPr lang="x-none" sz="750" u="none" strike="noStrike">
                          <a:solidFill>
                            <a:schemeClr val="bg1"/>
                          </a:solidFill>
                          <a:effectLst/>
                          <a:latin typeface="+mj-lt"/>
                        </a:rPr>
                        <a:t>21,1 %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A4E9B9"/>
                    </a:solidFill>
                  </a:tcPr>
                </a:tc>
                <a:tc>
                  <a:txBody>
                    <a:bodyPr/>
                    <a:lstStyle/>
                    <a:p>
                      <a:pPr algn="r" fontAlgn="b"/>
                      <a:r>
                        <a:rPr lang="x-none" sz="750" u="none" strike="noStrike">
                          <a:solidFill>
                            <a:schemeClr val="bg1"/>
                          </a:solidFill>
                          <a:effectLst/>
                          <a:latin typeface="+mj-lt"/>
                        </a:rPr>
                        <a:t>0,6 %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100 %</a:t>
                      </a:r>
                      <a:endParaRPr lang="en-IN" sz="750" b="0"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tc>
                  <a:txBody>
                    <a:bodyPr/>
                    <a:lstStyle/>
                    <a:p>
                      <a:pPr algn="r" fontAlgn="b"/>
                      <a:r>
                        <a:rPr lang="x-none" sz="750" u="none" strike="noStrike">
                          <a:solidFill>
                            <a:schemeClr val="bg1"/>
                          </a:solidFill>
                          <a:effectLst/>
                          <a:latin typeface="+mj-lt"/>
                        </a:rPr>
                        <a:t>175</a:t>
                      </a:r>
                      <a:endParaRPr lang="en-IN" sz="750" b="0"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noFill/>
                  </a:tcPr>
                </a:tc>
                <a:extLst>
                  <a:ext uri="{0D108BD9-81ED-4DB2-BD59-A6C34878D82A}">
                    <a16:rowId xmlns:a16="http://schemas.microsoft.com/office/drawing/2014/main" val="400828121"/>
                  </a:ext>
                </a:extLst>
              </a:tr>
              <a:tr h="273512">
                <a:tc>
                  <a:txBody>
                    <a:bodyPr/>
                    <a:lstStyle/>
                    <a:p>
                      <a:pPr algn="ctr" fontAlgn="b"/>
                      <a:r>
                        <a:rPr lang="x-none" sz="750" b="1" u="none" strike="noStrike">
                          <a:solidFill>
                            <a:schemeClr val="bg1"/>
                          </a:solidFill>
                          <a:effectLst/>
                          <a:latin typeface="+mj-lt"/>
                        </a:rPr>
                        <a:t>Total general</a:t>
                      </a:r>
                      <a:endParaRPr lang="en-IN" sz="750" b="1" i="0" u="none" strike="noStrike">
                        <a:solidFill>
                          <a:schemeClr val="bg1"/>
                        </a:solidFill>
                        <a:effectLst/>
                        <a:latin typeface="+mj-lt"/>
                      </a:endParaRPr>
                    </a:p>
                  </a:txBody>
                  <a:tcPr marL="46990" marR="46990" marT="46990" marB="46990">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4,5 %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19,8 %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11,0 %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14,3 %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23,0 %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19,8 %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7,3 %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0,4 %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100 %</a:t>
                      </a:r>
                      <a:endParaRPr lang="en-IN" sz="750" b="1" i="0" u="none" strike="noStrike">
                        <a:solidFill>
                          <a:schemeClr val="bg1"/>
                        </a:solidFill>
                        <a:effectLst/>
                        <a:latin typeface="+mj-lt"/>
                      </a:endParaRPr>
                    </a:p>
                  </a:txBody>
                  <a:tcPr marL="46990" marR="13716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tc>
                  <a:txBody>
                    <a:bodyPr/>
                    <a:lstStyle/>
                    <a:p>
                      <a:pPr algn="r" fontAlgn="b"/>
                      <a:r>
                        <a:rPr lang="x-none" sz="750" b="1" u="none" strike="noStrike">
                          <a:solidFill>
                            <a:schemeClr val="bg1"/>
                          </a:solidFill>
                          <a:effectLst/>
                          <a:latin typeface="+mj-lt"/>
                        </a:rPr>
                        <a:t>9188</a:t>
                      </a:r>
                      <a:endParaRPr lang="en-IN" sz="750" b="1" i="0" u="none" strike="noStrike">
                        <a:solidFill>
                          <a:schemeClr val="bg1"/>
                        </a:solidFill>
                        <a:effectLst/>
                        <a:latin typeface="+mj-lt"/>
                      </a:endParaRPr>
                    </a:p>
                  </a:txBody>
                  <a:tcPr marL="46990" marR="320040" marT="46990" marB="46990" anchor="ctr">
                    <a:lnL w="12700" cap="flat" cmpd="sng" algn="ctr">
                      <a:solidFill>
                        <a:srgbClr val="7F7F7F"/>
                      </a:solidFill>
                      <a:prstDash val="solid"/>
                      <a:round/>
                      <a:headEnd type="none" w="med" len="med"/>
                      <a:tailEnd type="none" w="med" len="med"/>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FE600"/>
                    </a:solidFill>
                  </a:tcPr>
                </a:tc>
                <a:extLst>
                  <a:ext uri="{0D108BD9-81ED-4DB2-BD59-A6C34878D82A}">
                    <a16:rowId xmlns:a16="http://schemas.microsoft.com/office/drawing/2014/main" val="3341988174"/>
                  </a:ext>
                </a:extLst>
              </a:tr>
            </a:tbl>
          </a:graphicData>
        </a:graphic>
      </p:graphicFrame>
      <p:sp>
        <p:nvSpPr>
          <p:cNvPr id="14" name="Content Placeholder 3">
            <a:extLst>
              <a:ext uri="{FF2B5EF4-FFF2-40B4-BE49-F238E27FC236}">
                <a16:creationId xmlns:a16="http://schemas.microsoft.com/office/drawing/2014/main" id="{17A8DA3F-BBBD-4A44-B56D-EFC17FCFC59E}"/>
              </a:ext>
            </a:extLst>
          </p:cNvPr>
          <p:cNvSpPr txBox="1">
            <a:spLocks/>
          </p:cNvSpPr>
          <p:nvPr/>
        </p:nvSpPr>
        <p:spPr>
          <a:xfrm>
            <a:off x="612776" y="3672183"/>
            <a:ext cx="6338867" cy="1236236"/>
          </a:xfrm>
          <a:prstGeom prst="rect">
            <a:avLst/>
          </a:prstGeom>
        </p:spPr>
        <p:txBody>
          <a:bodyPr wrap="squar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20040" marR="0" lvl="0" indent="-32004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1352 (14,7 %) estudiantes tienen niveles de ELD que difieren de sus puntuaciones de ACCESS en 1 o más puntos</a:t>
            </a:r>
            <a:r>
              <a:rPr kumimoji="0" lang="en-US"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a:t>
            </a:r>
            <a:endPar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endParaRPr>
          </a:p>
          <a:p>
            <a:pPr marL="640080" lvl="1" indent="-320040">
              <a:spcBef>
                <a:spcPts val="100"/>
              </a:spcBef>
              <a:spcAft>
                <a:spcPts val="100"/>
              </a:spcAft>
              <a:buClr>
                <a:srgbClr val="2E2E38"/>
              </a:buClr>
              <a:buFont typeface="EYInterstate" panose="02000503020000020004" pitchFamily="2" charset="0"/>
              <a:buChar char="•"/>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1328 (14,5 %) de ellos son estudiantes que se asignan a niveles de ELD superiores a sus puntuaciones de ACCESS</a:t>
            </a:r>
            <a:r>
              <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a:t>
            </a:r>
            <a:endPar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endParaRPr>
          </a:p>
          <a:p>
            <a:pPr marL="320040" marR="0" lvl="0" indent="-320040" algn="l" defTabSz="914390" rtl="0" eaLnBrk="1" fontAlgn="auto" latinLnBrk="0" hangingPunct="1">
              <a:lnSpc>
                <a:spcPct val="100000"/>
              </a:lnSpc>
              <a:spcBef>
                <a:spcPts val="100"/>
              </a:spcBef>
              <a:spcAft>
                <a:spcPts val="1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Debido a que los estudiantes pueden quedar fuera (si cumplen criterios adicionales) con una puntuación de ACCESS de 4,2, se espera que no haya muchos estudiantes con un nivel de ELD 5. Esto coincide con la matriz anterior</a:t>
            </a:r>
            <a:r>
              <a:rPr kumimoji="0" lang="en-US"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rPr>
              <a:t>.</a:t>
            </a:r>
            <a:endPar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cs typeface="+mn-cs"/>
            </a:endParaRPr>
          </a:p>
        </p:txBody>
      </p:sp>
      <p:sp>
        <p:nvSpPr>
          <p:cNvPr id="22" name="Arrow: Left-Right 21">
            <a:extLst>
              <a:ext uri="{FF2B5EF4-FFF2-40B4-BE49-F238E27FC236}">
                <a16:creationId xmlns:a16="http://schemas.microsoft.com/office/drawing/2014/main" id="{F44985E7-0B33-4AFE-9778-D9C805B1A6D0}"/>
              </a:ext>
            </a:extLst>
          </p:cNvPr>
          <p:cNvSpPr/>
          <p:nvPr/>
        </p:nvSpPr>
        <p:spPr>
          <a:xfrm>
            <a:off x="7596391" y="1173954"/>
            <a:ext cx="3670345"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Desglose de la Enseñanza de Inglés Protegida (SEI)</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3" name="Straight Connector 22">
            <a:extLst>
              <a:ext uri="{FF2B5EF4-FFF2-40B4-BE49-F238E27FC236}">
                <a16:creationId xmlns:a16="http://schemas.microsoft.com/office/drawing/2014/main" id="{EAAC49F6-44D3-4DD3-B633-BFE51BAEA9F8}"/>
              </a:ext>
              <a:ext uri="{C183D7F6-B498-43B3-948B-1728B52AA6E4}">
                <adec:decorative xmlns:adec="http://schemas.microsoft.com/office/drawing/2017/decorative" val="1"/>
              </a:ext>
            </a:extLst>
          </p:cNvPr>
          <p:cNvCxnSpPr>
            <a:stCxn id="22" idx="4"/>
            <a:endCxn id="22" idx="6"/>
          </p:cNvCxnSpPr>
          <p:nvPr/>
        </p:nvCxnSpPr>
        <p:spPr>
          <a:xfrm>
            <a:off x="7596391" y="1431323"/>
            <a:ext cx="367034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9393CCED-033D-43A4-8C84-D7A249896A1B}"/>
              </a:ext>
            </a:extLst>
          </p:cNvPr>
          <p:cNvSpPr txBox="1"/>
          <p:nvPr/>
        </p:nvSpPr>
        <p:spPr>
          <a:xfrm>
            <a:off x="7470776" y="1535215"/>
            <a:ext cx="3795960" cy="1052596"/>
          </a:xfrm>
          <a:prstGeom prst="rect">
            <a:avLst/>
          </a:prstGeom>
          <a:noFill/>
        </p:spPr>
        <p:txBody>
          <a:bodyPr wrap="square" lIns="0" tIns="36576" rIns="0" bIns="0" rtlCol="0">
            <a:spAutoFit/>
          </a:bodyPr>
          <a:lstStyle/>
          <a:p>
            <a:pPr marL="182880" marR="0" lvl="0" indent="-182880" algn="l" defTabSz="914400" rtl="0" eaLnBrk="1" fontAlgn="auto" latinLnBrk="0" hangingPunct="1">
              <a:lnSpc>
                <a:spcPct val="100000"/>
              </a:lnSpc>
              <a:spcBef>
                <a:spcPts val="600"/>
              </a:spcBef>
              <a:spcAft>
                <a:spcPts val="0"/>
              </a:spcAft>
              <a:buClr>
                <a:srgbClr val="2E2E38"/>
              </a:buClr>
              <a:buSzTx/>
              <a:buFont typeface="EYInterstate" panose="02000503020000020004" pitchFamily="2" charset="0"/>
              <a:buChar char="•"/>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10 614 (</a:t>
            </a:r>
            <a:r>
              <a:rPr lang="x-none" sz="1100">
                <a:solidFill>
                  <a:srgbClr val="000000"/>
                </a:solidFill>
                <a:latin typeface="EYInterstate Light"/>
              </a:rPr>
              <a:t>89,6</a:t>
            </a:r>
            <a:r>
              <a:rPr kumimoji="0" lang="x-none" sz="1100" b="0" i="0" u="none" strike="noStrike" kern="1200" cap="none" spc="0" normalizeH="0" baseline="0" noProof="0">
                <a:ln>
                  <a:noFill/>
                </a:ln>
                <a:solidFill>
                  <a:srgbClr val="000000"/>
                </a:solidFill>
                <a:effectLst/>
                <a:uLnTx/>
                <a:uFillTx/>
                <a:latin typeface="EYInterstate Light"/>
                <a:ea typeface="+mn-ea"/>
                <a:cs typeface="+mn-cs"/>
              </a:rPr>
              <a:t> %) estudiantes en los datos del SIMS </a:t>
            </a:r>
            <a:br>
              <a:rPr kumimoji="0" lang="en-US" sz="1100" b="0" i="0" u="none" strike="noStrike" kern="1200" cap="none" spc="0" normalizeH="0" baseline="0" noProof="0">
                <a:ln>
                  <a:noFill/>
                </a:ln>
                <a:solidFill>
                  <a:srgbClr val="000000"/>
                </a:solidFill>
                <a:effectLst/>
                <a:uLnTx/>
                <a:uFillTx/>
                <a:latin typeface="EYInterstate Light"/>
                <a:ea typeface="+mn-ea"/>
                <a:cs typeface="+mn-cs"/>
              </a:rPr>
            </a:br>
            <a:r>
              <a:rPr kumimoji="0" lang="x-none" sz="1100" b="0" i="0" u="none" strike="noStrike" kern="1200" cap="none" spc="0" normalizeH="0" baseline="0" noProof="0">
                <a:ln>
                  <a:noFill/>
                </a:ln>
                <a:solidFill>
                  <a:srgbClr val="000000"/>
                </a:solidFill>
                <a:effectLst/>
                <a:uLnTx/>
                <a:uFillTx/>
                <a:latin typeface="EYInterstate Light"/>
                <a:ea typeface="+mn-ea"/>
                <a:cs typeface="+mn-cs"/>
              </a:rPr>
              <a:t>de junio de 2022 que siguen</a:t>
            </a:r>
            <a:r>
              <a:rPr lang="x-none" sz="1100">
                <a:solidFill>
                  <a:srgbClr val="000000"/>
                </a:solidFill>
                <a:latin typeface="EYInterstate Light"/>
              </a:rPr>
              <a:t> activos en el SIS estaban </a:t>
            </a:r>
            <a:br>
              <a:rPr lang="en-US" sz="1100">
                <a:solidFill>
                  <a:srgbClr val="000000"/>
                </a:solidFill>
                <a:latin typeface="EYInterstate Light"/>
              </a:rPr>
            </a:br>
            <a:r>
              <a:rPr kumimoji="0" lang="x-none" sz="1100" b="0" i="0" u="none" strike="noStrike" kern="1200" cap="none" spc="0" normalizeH="0" baseline="0" noProof="0">
                <a:ln>
                  <a:noFill/>
                </a:ln>
                <a:solidFill>
                  <a:srgbClr val="000000"/>
                </a:solidFill>
                <a:effectLst/>
                <a:uLnTx/>
                <a:uFillTx/>
                <a:latin typeface="EYInterstate Light"/>
                <a:ea typeface="+mn-ea"/>
                <a:cs typeface="+mn-cs"/>
              </a:rPr>
              <a:t>en</a:t>
            </a:r>
            <a:r>
              <a:rPr kumimoji="0" lang="en-US" sz="1100" b="0" i="0" u="none" strike="noStrike" kern="1200" cap="none" spc="0" normalizeH="0" baseline="0" noProof="0">
                <a:ln>
                  <a:noFill/>
                </a:ln>
                <a:solidFill>
                  <a:srgbClr val="000000"/>
                </a:solidFill>
                <a:effectLst/>
                <a:uLnTx/>
                <a:uFillTx/>
                <a:latin typeface="EYInterstate Light"/>
                <a:ea typeface="+mn-ea"/>
                <a:cs typeface="+mn-cs"/>
              </a:rPr>
              <a:t> </a:t>
            </a:r>
            <a:r>
              <a:rPr kumimoji="0" lang="x-none" sz="1100" b="0" i="0" u="none" strike="noStrike" kern="1200" cap="none" spc="0" normalizeH="0" baseline="0" noProof="0">
                <a:ln>
                  <a:noFill/>
                </a:ln>
                <a:solidFill>
                  <a:srgbClr val="000000"/>
                </a:solidFill>
                <a:effectLst/>
                <a:uLnTx/>
                <a:uFillTx/>
                <a:latin typeface="EYInterstate Light"/>
                <a:ea typeface="+mn-ea"/>
                <a:cs typeface="+mn-cs"/>
              </a:rPr>
              <a:t>la Enseñanza de Inglés Protegida (SEI, por sus siglas en inglés; consulte la tabla a continuación). La siguiente tabla ofrece un desglose del nivel de ELD en el que están inscritos los estudiantes de la SEI.</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graphicFrame>
        <p:nvGraphicFramePr>
          <p:cNvPr id="16" name="Table 15">
            <a:extLst>
              <a:ext uri="{FF2B5EF4-FFF2-40B4-BE49-F238E27FC236}">
                <a16:creationId xmlns:a16="http://schemas.microsoft.com/office/drawing/2014/main" id="{BA1072CC-D194-4F86-8DFE-1D08F320349C}"/>
              </a:ext>
            </a:extLst>
          </p:cNvPr>
          <p:cNvGraphicFramePr>
            <a:graphicFrameLocks noGrp="1"/>
          </p:cNvGraphicFramePr>
          <p:nvPr/>
        </p:nvGraphicFramePr>
        <p:xfrm>
          <a:off x="8069329" y="2809545"/>
          <a:ext cx="2707821" cy="2183670"/>
        </p:xfrm>
        <a:graphic>
          <a:graphicData uri="http://schemas.openxmlformats.org/drawingml/2006/table">
            <a:tbl>
              <a:tblPr firstRow="1" bandRow="1">
                <a:tableStyleId>{5C22544A-7EE6-4342-B048-85BDC9FD1C3A}</a:tableStyleId>
              </a:tblPr>
              <a:tblGrid>
                <a:gridCol w="1356025">
                  <a:extLst>
                    <a:ext uri="{9D8B030D-6E8A-4147-A177-3AD203B41FA5}">
                      <a16:colId xmlns:a16="http://schemas.microsoft.com/office/drawing/2014/main" val="1610192018"/>
                    </a:ext>
                  </a:extLst>
                </a:gridCol>
                <a:gridCol w="1351796">
                  <a:extLst>
                    <a:ext uri="{9D8B030D-6E8A-4147-A177-3AD203B41FA5}">
                      <a16:colId xmlns:a16="http://schemas.microsoft.com/office/drawing/2014/main" val="1908095626"/>
                    </a:ext>
                  </a:extLst>
                </a:gridCol>
              </a:tblGrid>
              <a:tr h="440548">
                <a:tc>
                  <a:txBody>
                    <a:bodyPr/>
                    <a:lstStyle/>
                    <a:p>
                      <a:pPr algn="ctr"/>
                      <a:r>
                        <a:rPr lang="x-none" sz="1200">
                          <a:solidFill>
                            <a:srgbClr val="2E2E38"/>
                          </a:solidFill>
                        </a:rPr>
                        <a:t>Número de estudiantes en el programa de SEI</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tc>
                  <a:txBody>
                    <a:bodyPr/>
                    <a:lstStyle/>
                    <a:p>
                      <a:pPr algn="ctr"/>
                      <a:r>
                        <a:rPr lang="x-none" sz="1200">
                          <a:solidFill>
                            <a:srgbClr val="2E2E38"/>
                          </a:solidFill>
                        </a:rPr>
                        <a:t>Nivel de ELD actual </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FFE600"/>
                    </a:solidFill>
                  </a:tcPr>
                </a:tc>
                <a:extLst>
                  <a:ext uri="{0D108BD9-81ED-4DB2-BD59-A6C34878D82A}">
                    <a16:rowId xmlns:a16="http://schemas.microsoft.com/office/drawing/2014/main" val="1701128830"/>
                  </a:ext>
                </a:extLst>
              </a:tr>
              <a:tr h="308210">
                <a:tc>
                  <a:txBody>
                    <a:bodyPr/>
                    <a:lstStyle/>
                    <a:p>
                      <a:pPr algn="ctr"/>
                      <a:r>
                        <a:rPr lang="x-none" sz="1100">
                          <a:solidFill>
                            <a:srgbClr val="2E2E38"/>
                          </a:solidFill>
                        </a:rPr>
                        <a:t>7168</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a:r>
                        <a:rPr lang="x-none" sz="1100">
                          <a:solidFill>
                            <a:srgbClr val="2E2E38"/>
                          </a:solidFill>
                        </a:rPr>
                        <a:t>1-3</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915383528"/>
                  </a:ext>
                </a:extLst>
              </a:tr>
              <a:tr h="308210">
                <a:tc>
                  <a:txBody>
                    <a:bodyPr/>
                    <a:lstStyle/>
                    <a:p>
                      <a:pPr algn="ctr"/>
                      <a:r>
                        <a:rPr lang="x-none" sz="1100">
                          <a:solidFill>
                            <a:srgbClr val="2E2E38"/>
                          </a:solidFill>
                        </a:rPr>
                        <a:t>3241</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a:r>
                        <a:rPr lang="x-none" sz="1100">
                          <a:solidFill>
                            <a:srgbClr val="2E2E38"/>
                          </a:solidFill>
                        </a:rPr>
                        <a:t>4</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175995502"/>
                  </a:ext>
                </a:extLst>
              </a:tr>
              <a:tr h="308210">
                <a:tc>
                  <a:txBody>
                    <a:bodyPr/>
                    <a:lstStyle/>
                    <a:p>
                      <a:pPr algn="ctr"/>
                      <a:r>
                        <a:rPr lang="x-none" sz="1100">
                          <a:solidFill>
                            <a:srgbClr val="2E2E38"/>
                          </a:solidFill>
                        </a:rPr>
                        <a:t>177</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a:r>
                        <a:rPr lang="x-none" sz="1100">
                          <a:solidFill>
                            <a:srgbClr val="2E2E38"/>
                          </a:solidFill>
                        </a:rPr>
                        <a:t>5</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42022890"/>
                  </a:ext>
                </a:extLst>
              </a:tr>
              <a:tr h="308210">
                <a:tc>
                  <a:txBody>
                    <a:bodyPr/>
                    <a:lstStyle/>
                    <a:p>
                      <a:pPr algn="ctr"/>
                      <a:r>
                        <a:rPr lang="x-none" sz="1100">
                          <a:solidFill>
                            <a:srgbClr val="2E2E38"/>
                          </a:solidFill>
                        </a:rPr>
                        <a:t>28</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a:r>
                        <a:rPr lang="x-none" sz="1100">
                          <a:solidFill>
                            <a:srgbClr val="2E2E38"/>
                          </a:solidFill>
                        </a:rPr>
                        <a:t>NULO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78409604"/>
                  </a:ext>
                </a:extLst>
              </a:tr>
              <a:tr h="308210">
                <a:tc>
                  <a:txBody>
                    <a:bodyPr/>
                    <a:lstStyle/>
                    <a:p>
                      <a:pPr algn="ctr"/>
                      <a:r>
                        <a:rPr lang="x-none" sz="1100">
                          <a:solidFill>
                            <a:srgbClr val="2E2E38"/>
                          </a:solidFill>
                        </a:rPr>
                        <a:t>10 614</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tc>
                  <a:txBody>
                    <a:bodyPr/>
                    <a:lstStyle/>
                    <a:p>
                      <a:pPr algn="ctr"/>
                      <a:r>
                        <a:rPr lang="x-none" sz="1100" b="1">
                          <a:solidFill>
                            <a:srgbClr val="2E2E38"/>
                          </a:solidFill>
                        </a:rPr>
                        <a:t>Total en la SEI</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1">
                        <a:lumMod val="85000"/>
                      </a:schemeClr>
                    </a:solidFill>
                  </a:tcPr>
                </a:tc>
                <a:extLst>
                  <a:ext uri="{0D108BD9-81ED-4DB2-BD59-A6C34878D82A}">
                    <a16:rowId xmlns:a16="http://schemas.microsoft.com/office/drawing/2014/main" val="2022662165"/>
                  </a:ext>
                </a:extLst>
              </a:tr>
            </a:tbl>
          </a:graphicData>
        </a:graphic>
      </p:graphicFrame>
      <p:sp>
        <p:nvSpPr>
          <p:cNvPr id="13" name="TextBox 12">
            <a:extLst>
              <a:ext uri="{FF2B5EF4-FFF2-40B4-BE49-F238E27FC236}">
                <a16:creationId xmlns:a16="http://schemas.microsoft.com/office/drawing/2014/main" id="{B0B3C53B-CA25-4500-8EE4-13249B25B6DC}"/>
              </a:ext>
            </a:extLst>
          </p:cNvPr>
          <p:cNvSpPr txBox="1"/>
          <p:nvPr/>
        </p:nvSpPr>
        <p:spPr>
          <a:xfrm>
            <a:off x="7596391" y="5267452"/>
            <a:ext cx="4114800" cy="652486"/>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 Los programas de SEI solo están destinados a estudiantes con un ELD de 1 a 3. Dado que el nivel de ELD no forma parte del proceso de elaboración de informes del SIMS, utilizamos el nivel de ELD actual del Sistema de Información de Estudiantes</a:t>
            </a:r>
            <a:r>
              <a:rPr kumimoji="0" lang="en-US" sz="100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0" name="source_63804743468530966221" descr="Fuente">
            <a:extLst>
              <a:ext uri="{FF2B5EF4-FFF2-40B4-BE49-F238E27FC236}">
                <a16:creationId xmlns:a16="http://schemas.microsoft.com/office/drawing/2014/main" id="{E9F97817-B7FE-4833-B150-9D009C1470CD}"/>
              </a:ext>
            </a:extLst>
          </p:cNvPr>
          <p:cNvSpPr txBox="1"/>
          <p:nvPr/>
        </p:nvSpPr>
        <p:spPr>
          <a:xfrm>
            <a:off x="609919" y="6596742"/>
            <a:ext cx="3290020" cy="183127"/>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la población de EL del DESE del año escolar 2021-2022; entrevistas de EY, DESE, BPS y entrevistas escolares; políticas de BPS y el DESE</a:t>
            </a:r>
          </a:p>
        </p:txBody>
      </p:sp>
      <p:sp>
        <p:nvSpPr>
          <p:cNvPr id="29" name="TextBox 28">
            <a:extLst>
              <a:ext uri="{FF2B5EF4-FFF2-40B4-BE49-F238E27FC236}">
                <a16:creationId xmlns:a16="http://schemas.microsoft.com/office/drawing/2014/main" id="{B2F087A5-42ED-48BC-9E20-BDD74037938C}"/>
              </a:ext>
            </a:extLst>
          </p:cNvPr>
          <p:cNvSpPr txBox="1"/>
          <p:nvPr/>
        </p:nvSpPr>
        <p:spPr>
          <a:xfrm>
            <a:off x="3928075"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8" name="Date Placeholder 7">
            <a:extLst>
              <a:ext uri="{FF2B5EF4-FFF2-40B4-BE49-F238E27FC236}">
                <a16:creationId xmlns:a16="http://schemas.microsoft.com/office/drawing/2014/main" id="{2214666B-72B1-4CFC-981D-C59D4912FB5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9" name="Slide Number Placeholder 8">
            <a:extLst>
              <a:ext uri="{FF2B5EF4-FFF2-40B4-BE49-F238E27FC236}">
                <a16:creationId xmlns:a16="http://schemas.microsoft.com/office/drawing/2014/main" id="{D51EFB22-80D9-4DDA-AAA0-A1297F4EF4CE}"/>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9" name="Text box_6380524123959099444">
            <a:extLst>
              <a:ext uri="{FF2B5EF4-FFF2-40B4-BE49-F238E27FC236}">
                <a16:creationId xmlns:a16="http://schemas.microsoft.com/office/drawing/2014/main" id="{57C1EDB7-E562-489C-A1C1-DAC8CC5F46DE}"/>
              </a:ext>
              <a:ext uri="{C183D7F6-B498-43B3-948B-1728B52AA6E4}">
                <adec:decorative xmlns:adec="http://schemas.microsoft.com/office/drawing/2017/decorative" val="1"/>
              </a:ext>
            </a:extLst>
          </p:cNvPr>
          <p:cNvSpPr/>
          <p:nvPr>
            <p:custDataLst>
              <p:tags r:id="rId1"/>
            </p:custDataLst>
          </p:nvPr>
        </p:nvSpPr>
        <p:spPr>
          <a:xfrm>
            <a:off x="9999168" y="508243"/>
            <a:ext cx="743364" cy="338554"/>
          </a:xfrm>
          <a:prstGeom prst="rect">
            <a:avLst/>
          </a:prstGeom>
          <a:solidFill>
            <a:schemeClr val="bg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1" i="0" u="none" strike="noStrike" kern="1200" cap="none" spc="0" normalizeH="0" baseline="0" noProof="0">
                <a:ln>
                  <a:noFill/>
                </a:ln>
                <a:solidFill>
                  <a:srgbClr val="2E2E38"/>
                </a:solidFill>
                <a:effectLst/>
                <a:uLnTx/>
                <a:uFillTx/>
                <a:latin typeface="EYInterstate Light"/>
                <a:ea typeface="+mn-ea"/>
                <a:cs typeface="+mn-cs"/>
              </a:rPr>
              <a:t>1a. Educación especial</a:t>
            </a:r>
          </a:p>
        </p:txBody>
      </p:sp>
      <p:sp>
        <p:nvSpPr>
          <p:cNvPr id="21" name="Text box_6380524123959099444">
            <a:extLst>
              <a:ext uri="{FF2B5EF4-FFF2-40B4-BE49-F238E27FC236}">
                <a16:creationId xmlns:a16="http://schemas.microsoft.com/office/drawing/2014/main" id="{203830E7-38E4-49B1-BCE3-89AB672B09D7}"/>
              </a:ext>
              <a:ext uri="{C183D7F6-B498-43B3-948B-1728B52AA6E4}">
                <adec:decorative xmlns:adec="http://schemas.microsoft.com/office/drawing/2017/decorative" val="1"/>
              </a:ext>
            </a:extLst>
          </p:cNvPr>
          <p:cNvSpPr/>
          <p:nvPr>
            <p:custDataLst>
              <p:tags r:id="rId2"/>
            </p:custDataLst>
          </p:nvPr>
        </p:nvSpPr>
        <p:spPr>
          <a:xfrm>
            <a:off x="10817229" y="508004"/>
            <a:ext cx="743364" cy="33855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1b. EL</a:t>
            </a:r>
          </a:p>
        </p:txBody>
      </p:sp>
    </p:spTree>
    <p:extLst>
      <p:ext uri="{BB962C8B-B14F-4D97-AF65-F5344CB8AC3E}">
        <p14:creationId xmlns:p14="http://schemas.microsoft.com/office/powerpoint/2010/main" val="146900818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0E205CA-AAC3-4507-9B28-77E9471A8186}"/>
              </a:ext>
            </a:extLst>
          </p:cNvPr>
          <p:cNvSpPr>
            <a:spLocks noGrp="1"/>
          </p:cNvSpPr>
          <p:nvPr>
            <p:ph type="title"/>
          </p:nvPr>
        </p:nvSpPr>
        <p:spPr/>
        <p:txBody>
          <a:bodyPr vert="horz"/>
          <a:lstStyle/>
          <a:p>
            <a:r>
              <a:rPr lang="x-none"/>
              <a:t>Apéndice</a:t>
            </a:r>
            <a:br>
              <a:rPr/>
            </a:br>
            <a:r>
              <a:rPr lang="x-none" sz="1600"/>
              <a:t>Flujo del proceso: </a:t>
            </a:r>
            <a:r>
              <a:rPr lang="en-US" sz="1600" err="1"/>
              <a:t>i</a:t>
            </a:r>
            <a:r>
              <a:rPr lang="x-none" sz="1600"/>
              <a:t>nscripción de los estudiantes</a:t>
            </a:r>
          </a:p>
        </p:txBody>
      </p:sp>
      <p:sp>
        <p:nvSpPr>
          <p:cNvPr id="46" name="Rectangle 45">
            <a:extLst>
              <a:ext uri="{FF2B5EF4-FFF2-40B4-BE49-F238E27FC236}">
                <a16:creationId xmlns:a16="http://schemas.microsoft.com/office/drawing/2014/main" id="{2C9E87EE-E4B1-40BF-9C17-68A31837D93D}"/>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49" name="Text box_6380524123959099444">
            <a:extLst>
              <a:ext uri="{FF2B5EF4-FFF2-40B4-BE49-F238E27FC236}">
                <a16:creationId xmlns:a16="http://schemas.microsoft.com/office/drawing/2014/main" id="{1AB68D45-E9EB-46C2-AFF8-678EEA3C82BC}"/>
              </a:ext>
            </a:extLst>
          </p:cNvPr>
          <p:cNvSpPr/>
          <p:nvPr>
            <p:custDataLst>
              <p:tags r:id="rId1"/>
            </p:custDataLst>
          </p:nvPr>
        </p:nvSpPr>
        <p:spPr>
          <a:xfrm>
            <a:off x="9835740" y="505341"/>
            <a:ext cx="820769" cy="215444"/>
          </a:xfrm>
          <a:prstGeom prst="rect">
            <a:avLst/>
          </a:prstGeom>
          <a:solidFill>
            <a:srgbClr val="A2D1F5"/>
          </a:solidFill>
          <a:ln w="9525">
            <a:solidFill>
              <a:srgbClr val="188CE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188CE5">
                    <a:lumMod val="50000"/>
                  </a:srgbClr>
                </a:solidFill>
                <a:effectLst/>
                <a:uLnTx/>
                <a:uFillTx/>
                <a:latin typeface="EYInterstate Light"/>
                <a:ea typeface="+mn-ea"/>
                <a:cs typeface="+mn-cs"/>
              </a:rPr>
              <a:t>2a. Inscripción</a:t>
            </a:r>
          </a:p>
        </p:txBody>
      </p:sp>
      <p:sp>
        <p:nvSpPr>
          <p:cNvPr id="50" name="Text box_6380524123959099444">
            <a:extLst>
              <a:ext uri="{FF2B5EF4-FFF2-40B4-BE49-F238E27FC236}">
                <a16:creationId xmlns:a16="http://schemas.microsoft.com/office/drawing/2014/main" id="{7462852B-66A7-492F-9522-D4E683B5BF50}"/>
              </a:ext>
            </a:extLst>
          </p:cNvPr>
          <p:cNvSpPr/>
          <p:nvPr>
            <p:custDataLst>
              <p:tags r:id="rId2"/>
            </p:custDataLst>
          </p:nvPr>
        </p:nvSpPr>
        <p:spPr>
          <a:xfrm>
            <a:off x="10719773" y="505341"/>
            <a:ext cx="820769"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2b. Egreso</a:t>
            </a:r>
          </a:p>
        </p:txBody>
      </p:sp>
      <p:grpSp>
        <p:nvGrpSpPr>
          <p:cNvPr id="7" name="Group 6" descr="Consulte la sección de notas para ver la descripción del flujo &quot;Flujo del proceso: inscripción de estudiantes&quot;">
            <a:extLst>
              <a:ext uri="{FF2B5EF4-FFF2-40B4-BE49-F238E27FC236}">
                <a16:creationId xmlns:a16="http://schemas.microsoft.com/office/drawing/2014/main" id="{413DD296-ECD9-4512-A982-65C9463341B8}"/>
              </a:ext>
            </a:extLst>
          </p:cNvPr>
          <p:cNvGrpSpPr/>
          <p:nvPr/>
        </p:nvGrpSpPr>
        <p:grpSpPr>
          <a:xfrm>
            <a:off x="527846" y="1081983"/>
            <a:ext cx="11072016" cy="5226123"/>
            <a:chOff x="527846" y="1081983"/>
            <a:chExt cx="11072016" cy="5226123"/>
          </a:xfrm>
        </p:grpSpPr>
        <p:sp>
          <p:nvSpPr>
            <p:cNvPr id="104" name="Rectangle 103">
              <a:extLst>
                <a:ext uri="{FF2B5EF4-FFF2-40B4-BE49-F238E27FC236}">
                  <a16:creationId xmlns:a16="http://schemas.microsoft.com/office/drawing/2014/main" id="{BE32D3CF-243C-45CF-93BE-4CA12CB631E5}"/>
                </a:ext>
                <a:ext uri="{C183D7F6-B498-43B3-948B-1728B52AA6E4}">
                  <adec:decorative xmlns:adec="http://schemas.microsoft.com/office/drawing/2017/decorative" val="1"/>
                </a:ext>
              </a:extLst>
            </p:cNvPr>
            <p:cNvSpPr/>
            <p:nvPr/>
          </p:nvSpPr>
          <p:spPr bwMode="auto">
            <a:xfrm>
              <a:off x="1172856" y="2352955"/>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66" name="Arc 65">
              <a:extLst>
                <a:ext uri="{FF2B5EF4-FFF2-40B4-BE49-F238E27FC236}">
                  <a16:creationId xmlns:a16="http://schemas.microsoft.com/office/drawing/2014/main" id="{0363E971-59F8-409C-A1A9-56FE12A6694F}"/>
                </a:ext>
                <a:ext uri="{C183D7F6-B498-43B3-948B-1728B52AA6E4}">
                  <adec:decorative xmlns:adec="http://schemas.microsoft.com/office/drawing/2017/decorative" val="1"/>
                </a:ext>
              </a:extLst>
            </p:cNvPr>
            <p:cNvSpPr/>
            <p:nvPr/>
          </p:nvSpPr>
          <p:spPr>
            <a:xfrm>
              <a:off x="5004445" y="2675162"/>
              <a:ext cx="1347602"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7" name="Arc 66">
              <a:extLst>
                <a:ext uri="{FF2B5EF4-FFF2-40B4-BE49-F238E27FC236}">
                  <a16:creationId xmlns:a16="http://schemas.microsoft.com/office/drawing/2014/main" id="{81E9A89F-9361-4E1E-B363-841FD0B48497}"/>
                </a:ext>
                <a:ext uri="{C183D7F6-B498-43B3-948B-1728B52AA6E4}">
                  <adec:decorative xmlns:adec="http://schemas.microsoft.com/office/drawing/2017/decorative" val="1"/>
                </a:ext>
              </a:extLst>
            </p:cNvPr>
            <p:cNvSpPr/>
            <p:nvPr/>
          </p:nvSpPr>
          <p:spPr>
            <a:xfrm rot="10800000">
              <a:off x="5918717"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8" name="Arc 67">
              <a:extLst>
                <a:ext uri="{FF2B5EF4-FFF2-40B4-BE49-F238E27FC236}">
                  <a16:creationId xmlns:a16="http://schemas.microsoft.com/office/drawing/2014/main" id="{8DF45D8A-52D3-4CE8-A0E5-61D3AD782B15}"/>
                </a:ext>
                <a:ext uri="{C183D7F6-B498-43B3-948B-1728B52AA6E4}">
                  <adec:decorative xmlns:adec="http://schemas.microsoft.com/office/drawing/2017/decorative" val="1"/>
                </a:ext>
              </a:extLst>
            </p:cNvPr>
            <p:cNvSpPr/>
            <p:nvPr/>
          </p:nvSpPr>
          <p:spPr>
            <a:xfrm rot="10800000">
              <a:off x="4093343"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9" name="Arc 68">
              <a:extLst>
                <a:ext uri="{FF2B5EF4-FFF2-40B4-BE49-F238E27FC236}">
                  <a16:creationId xmlns:a16="http://schemas.microsoft.com/office/drawing/2014/main" id="{A37DF0AB-54A4-4062-AF27-7ADF9110A124}"/>
                </a:ext>
                <a:ext uri="{C183D7F6-B498-43B3-948B-1728B52AA6E4}">
                  <adec:decorative xmlns:adec="http://schemas.microsoft.com/office/drawing/2017/decorative" val="1"/>
                </a:ext>
              </a:extLst>
            </p:cNvPr>
            <p:cNvSpPr/>
            <p:nvPr/>
          </p:nvSpPr>
          <p:spPr>
            <a:xfrm>
              <a:off x="3180246" y="2675163"/>
              <a:ext cx="1347602" cy="1095529"/>
            </a:xfrm>
            <a:prstGeom prst="arc">
              <a:avLst>
                <a:gd name="adj1" fmla="val 958882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70" name="Arc 69">
              <a:extLst>
                <a:ext uri="{FF2B5EF4-FFF2-40B4-BE49-F238E27FC236}">
                  <a16:creationId xmlns:a16="http://schemas.microsoft.com/office/drawing/2014/main" id="{22F5125A-52F4-4891-9287-BA81891F4E0A}"/>
                </a:ext>
                <a:ext uri="{C183D7F6-B498-43B3-948B-1728B52AA6E4}">
                  <adec:decorative xmlns:adec="http://schemas.microsoft.com/office/drawing/2017/decorative" val="1"/>
                </a:ext>
              </a:extLst>
            </p:cNvPr>
            <p:cNvSpPr/>
            <p:nvPr/>
          </p:nvSpPr>
          <p:spPr>
            <a:xfrm>
              <a:off x="6828645" y="2675162"/>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79" name="Arc 78">
              <a:extLst>
                <a:ext uri="{FF2B5EF4-FFF2-40B4-BE49-F238E27FC236}">
                  <a16:creationId xmlns:a16="http://schemas.microsoft.com/office/drawing/2014/main" id="{D7F69A12-A133-4E81-8550-03403CBB9942}"/>
                </a:ext>
                <a:ext uri="{C183D7F6-B498-43B3-948B-1728B52AA6E4}">
                  <adec:decorative xmlns:adec="http://schemas.microsoft.com/office/drawing/2017/decorative" val="1"/>
                </a:ext>
              </a:extLst>
            </p:cNvPr>
            <p:cNvSpPr/>
            <p:nvPr/>
          </p:nvSpPr>
          <p:spPr>
            <a:xfrm rot="10800000">
              <a:off x="7725492" y="3487072"/>
              <a:ext cx="1347603" cy="1095530"/>
            </a:xfrm>
            <a:prstGeom prst="arc">
              <a:avLst>
                <a:gd name="adj1" fmla="val 838854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80" name="Oval 10">
              <a:extLst>
                <a:ext uri="{FF2B5EF4-FFF2-40B4-BE49-F238E27FC236}">
                  <a16:creationId xmlns:a16="http://schemas.microsoft.com/office/drawing/2014/main" id="{293E2738-F2DA-4E94-99D5-BB4E606F7C32}"/>
                </a:ext>
                <a:ext uri="{C183D7F6-B498-43B3-948B-1728B52AA6E4}">
                  <adec:decorative xmlns:adec="http://schemas.microsoft.com/office/drawing/2017/decorative" val="1"/>
                </a:ext>
              </a:extLst>
            </p:cNvPr>
            <p:cNvSpPr>
              <a:spLocks noChangeArrowheads="1"/>
            </p:cNvSpPr>
            <p:nvPr/>
          </p:nvSpPr>
          <p:spPr bwMode="auto">
            <a:xfrm>
              <a:off x="3011663" y="3193716"/>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1</a:t>
              </a:r>
            </a:p>
          </p:txBody>
        </p:sp>
        <p:cxnSp>
          <p:nvCxnSpPr>
            <p:cNvPr id="81" name="Elbow Connector 53">
              <a:extLst>
                <a:ext uri="{FF2B5EF4-FFF2-40B4-BE49-F238E27FC236}">
                  <a16:creationId xmlns:a16="http://schemas.microsoft.com/office/drawing/2014/main" id="{7CAC08EC-23AE-4E86-9281-C5400F6D349C}"/>
                </a:ext>
                <a:ext uri="{C183D7F6-B498-43B3-948B-1728B52AA6E4}">
                  <adec:decorative xmlns:adec="http://schemas.microsoft.com/office/drawing/2017/decorative" val="1"/>
                </a:ext>
              </a:extLst>
            </p:cNvPr>
            <p:cNvCxnSpPr>
              <a:cxnSpLocks/>
              <a:stCxn id="80" idx="2"/>
              <a:endCxn id="55" idx="3"/>
            </p:cNvCxnSpPr>
            <p:nvPr/>
          </p:nvCxnSpPr>
          <p:spPr>
            <a:xfrm rot="10800000">
              <a:off x="2493367" y="3050650"/>
              <a:ext cx="518296" cy="316802"/>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55" name="Rectangle 54">
              <a:extLst>
                <a:ext uri="{FF2B5EF4-FFF2-40B4-BE49-F238E27FC236}">
                  <a16:creationId xmlns:a16="http://schemas.microsoft.com/office/drawing/2014/main" id="{0644BCC8-D822-4433-B815-A0C1CE5C74B0}"/>
                </a:ext>
                <a:ext uri="{C183D7F6-B498-43B3-948B-1728B52AA6E4}">
                  <adec:decorative xmlns:adec="http://schemas.microsoft.com/office/drawing/2017/decorative" val="1"/>
                </a:ext>
              </a:extLst>
            </p:cNvPr>
            <p:cNvSpPr>
              <a:spLocks/>
            </p:cNvSpPr>
            <p:nvPr/>
          </p:nvSpPr>
          <p:spPr>
            <a:xfrm>
              <a:off x="612777" y="2639170"/>
              <a:ext cx="1880590" cy="82296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Inicio del proceso de inscripción en el Centro de Bienvenida de las BPS: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familia o el estudiante se dirige al Centro de Bienvenida para inscribir al estudiante en el distrito de las BPS con los formularios necesarios y la documentación requerida para la inscripción</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77" name="Oval 10">
              <a:extLst>
                <a:ext uri="{FF2B5EF4-FFF2-40B4-BE49-F238E27FC236}">
                  <a16:creationId xmlns:a16="http://schemas.microsoft.com/office/drawing/2014/main" id="{5CC5DB70-F90C-4E9E-BBB6-928C62C0BD98}"/>
                </a:ext>
                <a:ext uri="{C183D7F6-B498-43B3-948B-1728B52AA6E4}">
                  <adec:decorative xmlns:adec="http://schemas.microsoft.com/office/drawing/2017/decorative" val="1"/>
                </a:ext>
              </a:extLst>
            </p:cNvPr>
            <p:cNvSpPr>
              <a:spLocks noChangeArrowheads="1"/>
            </p:cNvSpPr>
            <p:nvPr/>
          </p:nvSpPr>
          <p:spPr bwMode="auto">
            <a:xfrm>
              <a:off x="3600224" y="2478260"/>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2</a:t>
              </a:r>
            </a:p>
          </p:txBody>
        </p:sp>
        <p:cxnSp>
          <p:nvCxnSpPr>
            <p:cNvPr id="78" name="Elbow Connector 53">
              <a:extLst>
                <a:ext uri="{FF2B5EF4-FFF2-40B4-BE49-F238E27FC236}">
                  <a16:creationId xmlns:a16="http://schemas.microsoft.com/office/drawing/2014/main" id="{B168FDED-408E-4EAC-A3F3-64FC055967E5}"/>
                </a:ext>
                <a:ext uri="{C183D7F6-B498-43B3-948B-1728B52AA6E4}">
                  <adec:decorative xmlns:adec="http://schemas.microsoft.com/office/drawing/2017/decorative" val="1"/>
                </a:ext>
              </a:extLst>
            </p:cNvPr>
            <p:cNvCxnSpPr>
              <a:cxnSpLocks/>
              <a:stCxn id="77" idx="0"/>
              <a:endCxn id="56" idx="2"/>
            </p:cNvCxnSpPr>
            <p:nvPr/>
          </p:nvCxnSpPr>
          <p:spPr>
            <a:xfrm rot="16200000" flipV="1">
              <a:off x="3243426" y="1947726"/>
              <a:ext cx="379059" cy="682010"/>
            </a:xfrm>
            <a:prstGeom prst="bentConnector3">
              <a:avLst>
                <a:gd name="adj1" fmla="val 50000"/>
              </a:avLst>
            </a:prstGeom>
            <a:solidFill>
              <a:schemeClr val="accent1"/>
            </a:solidFill>
            <a:ln w="9525" cap="flat" cmpd="sng" algn="ctr">
              <a:solidFill>
                <a:srgbClr val="747480"/>
              </a:solidFill>
              <a:prstDash val="solid"/>
              <a:round/>
              <a:headEnd type="none" w="med" len="med"/>
              <a:tailEnd type="oval" w="med" len="med"/>
            </a:ln>
            <a:effectLst/>
          </p:spPr>
        </p:cxnSp>
        <p:sp>
          <p:nvSpPr>
            <p:cNvPr id="56" name="Rectangle 55">
              <a:extLst>
                <a:ext uri="{FF2B5EF4-FFF2-40B4-BE49-F238E27FC236}">
                  <a16:creationId xmlns:a16="http://schemas.microsoft.com/office/drawing/2014/main" id="{7CA05E61-494E-4613-8BF0-A0A02D06E78F}"/>
                </a:ext>
                <a:ext uri="{C183D7F6-B498-43B3-948B-1728B52AA6E4}">
                  <adec:decorative xmlns:adec="http://schemas.microsoft.com/office/drawing/2017/decorative" val="1"/>
                </a:ext>
              </a:extLst>
            </p:cNvPr>
            <p:cNvSpPr>
              <a:spLocks/>
            </p:cNvSpPr>
            <p:nvPr/>
          </p:nvSpPr>
          <p:spPr>
            <a:xfrm>
              <a:off x="2040390" y="1143573"/>
              <a:ext cx="2103120" cy="955628"/>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Especialista en registro de BPS en el Centro </a:t>
              </a:r>
              <a:br>
                <a:rPr kumimoji="0" lang="en-US" sz="700" b="1"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1"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 Bienvenida: </a:t>
              </a:r>
              <a:r>
                <a:rPr kumimoji="0" lang="x-none" sz="7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crea un perfil de Aspen para el estudiante e introduce toda la documentación pertinente necesaria para la inscripción en las BPS (p. ej., certificado de nacimiento del estudiante, identificación de los padres). </a:t>
              </a:r>
              <a:br>
                <a:rPr kumimoji="0" lang="en-US" sz="7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Un estudiante ya puede tener un perfil de Aspen, en cuyo caso se crea un nuevo caso de registro</a:t>
              </a:r>
              <a:r>
                <a:rPr kumimoji="0" lang="en-US" sz="7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dirty="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86" name="Oval 10">
              <a:extLst>
                <a:ext uri="{FF2B5EF4-FFF2-40B4-BE49-F238E27FC236}">
                  <a16:creationId xmlns:a16="http://schemas.microsoft.com/office/drawing/2014/main" id="{A818BC0D-C947-4881-B7D6-D992602CC6A7}"/>
                </a:ext>
                <a:ext uri="{C183D7F6-B498-43B3-948B-1728B52AA6E4}">
                  <adec:decorative xmlns:adec="http://schemas.microsoft.com/office/drawing/2017/decorative" val="1"/>
                </a:ext>
              </a:extLst>
            </p:cNvPr>
            <p:cNvSpPr>
              <a:spLocks noChangeArrowheads="1"/>
            </p:cNvSpPr>
            <p:nvPr/>
          </p:nvSpPr>
          <p:spPr bwMode="auto">
            <a:xfrm>
              <a:off x="3892116" y="3795885"/>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3</a:t>
              </a:r>
            </a:p>
          </p:txBody>
        </p:sp>
        <p:cxnSp>
          <p:nvCxnSpPr>
            <p:cNvPr id="87" name="Elbow Connector 53">
              <a:extLst>
                <a:ext uri="{FF2B5EF4-FFF2-40B4-BE49-F238E27FC236}">
                  <a16:creationId xmlns:a16="http://schemas.microsoft.com/office/drawing/2014/main" id="{B48065E8-51D6-4E10-BB4A-E6DB22DF203F}"/>
                </a:ext>
                <a:ext uri="{C183D7F6-B498-43B3-948B-1728B52AA6E4}">
                  <adec:decorative xmlns:adec="http://schemas.microsoft.com/office/drawing/2017/decorative" val="1"/>
                </a:ext>
              </a:extLst>
            </p:cNvPr>
            <p:cNvCxnSpPr>
              <a:cxnSpLocks/>
              <a:stCxn id="86" idx="2"/>
              <a:endCxn id="57" idx="3"/>
            </p:cNvCxnSpPr>
            <p:nvPr/>
          </p:nvCxnSpPr>
          <p:spPr>
            <a:xfrm rot="10800000" flipV="1">
              <a:off x="2608924" y="3969620"/>
              <a:ext cx="1283192" cy="473111"/>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57" name="Rectangle 56">
              <a:extLst>
                <a:ext uri="{FF2B5EF4-FFF2-40B4-BE49-F238E27FC236}">
                  <a16:creationId xmlns:a16="http://schemas.microsoft.com/office/drawing/2014/main" id="{821B2295-58B1-432E-AD68-81A525CBA403}"/>
                </a:ext>
                <a:ext uri="{C183D7F6-B498-43B3-948B-1728B52AA6E4}">
                  <adec:decorative xmlns:adec="http://schemas.microsoft.com/office/drawing/2017/decorative" val="1"/>
                </a:ext>
              </a:extLst>
            </p:cNvPr>
            <p:cNvSpPr>
              <a:spLocks/>
            </p:cNvSpPr>
            <p:nvPr/>
          </p:nvSpPr>
          <p:spPr>
            <a:xfrm>
              <a:off x="612777" y="3770692"/>
              <a:ext cx="1996147" cy="134408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Evaluación del idioma: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familia o el estudiante rellenarán una encuesta sobre </a:t>
              </a:r>
              <a:b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idioma en el hogar en la se hacen tres preguntas. En caso de que la familia no respondiera inglés a las tres preguntas, el especialista en registro programará una cita para que el estudiante realice una evaluación de idioma. Según los resultados, al estudiante se le recomendarán las escuelas que mejor se ajusten a sus necesidades</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90" name="Oval 6">
              <a:extLst>
                <a:ext uri="{FF2B5EF4-FFF2-40B4-BE49-F238E27FC236}">
                  <a16:creationId xmlns:a16="http://schemas.microsoft.com/office/drawing/2014/main" id="{76C82B54-A816-40F6-9EE7-93FE84201939}"/>
                </a:ext>
                <a:ext uri="{C183D7F6-B498-43B3-948B-1728B52AA6E4}">
                  <adec:decorative xmlns:adec="http://schemas.microsoft.com/office/drawing/2017/decorative" val="1"/>
                </a:ext>
              </a:extLst>
            </p:cNvPr>
            <p:cNvSpPr>
              <a:spLocks noChangeArrowheads="1"/>
            </p:cNvSpPr>
            <p:nvPr/>
          </p:nvSpPr>
          <p:spPr bwMode="auto">
            <a:xfrm>
              <a:off x="4528510" y="4379503"/>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4</a:t>
              </a:r>
            </a:p>
          </p:txBody>
        </p:sp>
        <p:cxnSp>
          <p:nvCxnSpPr>
            <p:cNvPr id="91" name="Elbow Connector 63">
              <a:extLst>
                <a:ext uri="{FF2B5EF4-FFF2-40B4-BE49-F238E27FC236}">
                  <a16:creationId xmlns:a16="http://schemas.microsoft.com/office/drawing/2014/main" id="{6D8A6082-9FFE-44E8-BFD7-ADE62259265A}"/>
                </a:ext>
                <a:ext uri="{C183D7F6-B498-43B3-948B-1728B52AA6E4}">
                  <adec:decorative xmlns:adec="http://schemas.microsoft.com/office/drawing/2017/decorative" val="1"/>
                </a:ext>
              </a:extLst>
            </p:cNvPr>
            <p:cNvCxnSpPr>
              <a:cxnSpLocks/>
              <a:stCxn id="90" idx="4"/>
              <a:endCxn id="58" idx="0"/>
            </p:cNvCxnSpPr>
            <p:nvPr/>
          </p:nvCxnSpPr>
          <p:spPr>
            <a:xfrm rot="5400000">
              <a:off x="4103462" y="4337721"/>
              <a:ext cx="209531" cy="988039"/>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58" name="Rectangle 57">
              <a:extLst>
                <a:ext uri="{FF2B5EF4-FFF2-40B4-BE49-F238E27FC236}">
                  <a16:creationId xmlns:a16="http://schemas.microsoft.com/office/drawing/2014/main" id="{F3E9421F-0EFA-4FE6-BAC4-6DCD9D136422}"/>
                </a:ext>
                <a:ext uri="{C183D7F6-B498-43B3-948B-1728B52AA6E4}">
                  <adec:decorative xmlns:adec="http://schemas.microsoft.com/office/drawing/2017/decorative" val="1"/>
                </a:ext>
              </a:extLst>
            </p:cNvPr>
            <p:cNvSpPr>
              <a:spLocks/>
            </p:cNvSpPr>
            <p:nvPr/>
          </p:nvSpPr>
          <p:spPr>
            <a:xfrm>
              <a:off x="2719469" y="4936506"/>
              <a:ext cx="1989475" cy="137160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Estudiante con un IEP: se les pregunta a la f</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amilia o al estudiante si tienen un IEP o si necesitan uno. Si el estudiante tiene/necesita un IEP, el Departamento de Educación Especial de BPS maneja la asignación escolar del estudiante en función de sus necesidades y de las escuelas que mejor se adaptan al estudiante. Si el nivel o los servicios requeridos son lo suficientemente bajos, </a:t>
              </a:r>
              <a:b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puede enviar el caso de vuelta a un especialista en asignaciones para evaluar </a:t>
              </a:r>
              <a:b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asignación</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92" name="Oval 10">
              <a:extLst>
                <a:ext uri="{FF2B5EF4-FFF2-40B4-BE49-F238E27FC236}">
                  <a16:creationId xmlns:a16="http://schemas.microsoft.com/office/drawing/2014/main" id="{BB259F33-1BB2-4A93-B049-92C5FDB191AB}"/>
                </a:ext>
                <a:ext uri="{C183D7F6-B498-43B3-948B-1728B52AA6E4}">
                  <adec:decorative xmlns:adec="http://schemas.microsoft.com/office/drawing/2017/decorative" val="1"/>
                </a:ext>
              </a:extLst>
            </p:cNvPr>
            <p:cNvSpPr>
              <a:spLocks noChangeArrowheads="1"/>
            </p:cNvSpPr>
            <p:nvPr/>
          </p:nvSpPr>
          <p:spPr bwMode="auto">
            <a:xfrm>
              <a:off x="5444200" y="2502354"/>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5</a:t>
              </a:r>
            </a:p>
          </p:txBody>
        </p:sp>
        <p:cxnSp>
          <p:nvCxnSpPr>
            <p:cNvPr id="93" name="Elbow Connector 53">
              <a:extLst>
                <a:ext uri="{FF2B5EF4-FFF2-40B4-BE49-F238E27FC236}">
                  <a16:creationId xmlns:a16="http://schemas.microsoft.com/office/drawing/2014/main" id="{E0293E0A-4836-4464-B3B9-BF487301B811}"/>
                </a:ext>
                <a:ext uri="{C183D7F6-B498-43B3-948B-1728B52AA6E4}">
                  <adec:decorative xmlns:adec="http://schemas.microsoft.com/office/drawing/2017/decorative" val="1"/>
                </a:ext>
              </a:extLst>
            </p:cNvPr>
            <p:cNvCxnSpPr>
              <a:cxnSpLocks/>
              <a:stCxn id="92" idx="0"/>
              <a:endCxn id="59" idx="2"/>
            </p:cNvCxnSpPr>
            <p:nvPr/>
          </p:nvCxnSpPr>
          <p:spPr>
            <a:xfrm rot="16200000" flipV="1">
              <a:off x="5444360" y="2328778"/>
              <a:ext cx="289278" cy="5787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59" name="Rectangle 58">
              <a:extLst>
                <a:ext uri="{FF2B5EF4-FFF2-40B4-BE49-F238E27FC236}">
                  <a16:creationId xmlns:a16="http://schemas.microsoft.com/office/drawing/2014/main" id="{7B537F46-EB4D-495B-B03C-A527A454D346}"/>
                </a:ext>
                <a:ext uri="{C183D7F6-B498-43B3-948B-1728B52AA6E4}">
                  <adec:decorative xmlns:adec="http://schemas.microsoft.com/office/drawing/2017/decorative" val="1"/>
                </a:ext>
              </a:extLst>
            </p:cNvPr>
            <p:cNvSpPr>
              <a:spLocks/>
            </p:cNvSpPr>
            <p:nvPr/>
          </p:nvSpPr>
          <p:spPr>
            <a:xfrm>
              <a:off x="4417062" y="1081983"/>
              <a:ext cx="2286000" cy="1131093"/>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Estudiante sin IEP ni requisitos de evaluación del idioma: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el estudiante no tiene un IEP y no necesita una evaluación del idioma, la familia clasifica los centros por el orden de preferencia que el Especialista en Registro introduce. Los estudiantes con un IEP o una asignación de Inglés como Segundo Idioma (ESL, por sus siglas en inglés) también tienen la opción de clasificar las escuelas</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95" name="Oval 10">
              <a:extLst>
                <a:ext uri="{FF2B5EF4-FFF2-40B4-BE49-F238E27FC236}">
                  <a16:creationId xmlns:a16="http://schemas.microsoft.com/office/drawing/2014/main" id="{88774F6B-5752-48A7-9EA5-C21A91DA8971}"/>
                </a:ext>
                <a:ext uri="{C183D7F6-B498-43B3-948B-1728B52AA6E4}">
                  <adec:decorative xmlns:adec="http://schemas.microsoft.com/office/drawing/2017/decorative" val="1"/>
                </a:ext>
              </a:extLst>
            </p:cNvPr>
            <p:cNvSpPr>
              <a:spLocks noChangeArrowheads="1"/>
            </p:cNvSpPr>
            <p:nvPr/>
          </p:nvSpPr>
          <p:spPr bwMode="auto">
            <a:xfrm>
              <a:off x="6418781" y="4379503"/>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6</a:t>
              </a:r>
            </a:p>
          </p:txBody>
        </p:sp>
        <p:cxnSp>
          <p:nvCxnSpPr>
            <p:cNvPr id="99" name="Elbow Connector 63">
              <a:extLst>
                <a:ext uri="{FF2B5EF4-FFF2-40B4-BE49-F238E27FC236}">
                  <a16:creationId xmlns:a16="http://schemas.microsoft.com/office/drawing/2014/main" id="{DEBF0FE4-E3BA-4B88-9B22-83CADAF3EF85}"/>
                </a:ext>
                <a:ext uri="{C183D7F6-B498-43B3-948B-1728B52AA6E4}">
                  <adec:decorative xmlns:adec="http://schemas.microsoft.com/office/drawing/2017/decorative" val="1"/>
                </a:ext>
              </a:extLst>
            </p:cNvPr>
            <p:cNvCxnSpPr>
              <a:cxnSpLocks/>
              <a:stCxn id="95" idx="4"/>
              <a:endCxn id="61" idx="0"/>
            </p:cNvCxnSpPr>
            <p:nvPr/>
          </p:nvCxnSpPr>
          <p:spPr>
            <a:xfrm rot="5400000">
              <a:off x="6428545" y="4772535"/>
              <a:ext cx="209532" cy="118412"/>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1" name="Rectangle 60">
              <a:extLst>
                <a:ext uri="{FF2B5EF4-FFF2-40B4-BE49-F238E27FC236}">
                  <a16:creationId xmlns:a16="http://schemas.microsoft.com/office/drawing/2014/main" id="{048AAA6A-9F48-4403-A6CA-115AEB55CE9D}"/>
                </a:ext>
                <a:ext uri="{C183D7F6-B498-43B3-948B-1728B52AA6E4}">
                  <adec:decorative xmlns:adec="http://schemas.microsoft.com/office/drawing/2017/decorative" val="1"/>
                </a:ext>
              </a:extLst>
            </p:cNvPr>
            <p:cNvSpPr>
              <a:spLocks/>
            </p:cNvSpPr>
            <p:nvPr/>
          </p:nvSpPr>
          <p:spPr>
            <a:xfrm>
              <a:off x="4919625" y="4936507"/>
              <a:ext cx="3108960" cy="1334984"/>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no se acepta al estudiante en la escuela que clasificó como principal: </a:t>
              </a:r>
              <a:br>
                <a:rPr kumimoji="0" lang="en-US"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un especialista en asignaciones de las BPS revisará la solicitud del estudiante y se asignará a este último a la siguiente escuela disponible según las clasificaciones. La ubicación la realiza el algoritmo de asignación o el especialista en asignación, dependiendo de cuándo se produzca la inscripción. Se coloca al estudiante en la lista de espera de las escuelas con mayor clasificación y el 30 de noviembre se renueva dicha lista, excepto para los estudiantes de K0 a K2 cuya lista de espera se conserva hasta el 31 de enero. No se producen traslados voluntarios durante el año escolar después del 30 de noviembre</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96" name="Oval 6">
              <a:extLst>
                <a:ext uri="{FF2B5EF4-FFF2-40B4-BE49-F238E27FC236}">
                  <a16:creationId xmlns:a16="http://schemas.microsoft.com/office/drawing/2014/main" id="{4D3590D5-30FB-461A-8EFE-8C2423CE004C}"/>
                </a:ext>
                <a:ext uri="{C183D7F6-B498-43B3-948B-1728B52AA6E4}">
                  <adec:decorative xmlns:adec="http://schemas.microsoft.com/office/drawing/2017/decorative" val="1"/>
                </a:ext>
              </a:extLst>
            </p:cNvPr>
            <p:cNvSpPr>
              <a:spLocks noChangeArrowheads="1"/>
            </p:cNvSpPr>
            <p:nvPr/>
          </p:nvSpPr>
          <p:spPr bwMode="auto">
            <a:xfrm>
              <a:off x="7339451" y="2469911"/>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7</a:t>
              </a:r>
            </a:p>
          </p:txBody>
        </p:sp>
        <p:cxnSp>
          <p:nvCxnSpPr>
            <p:cNvPr id="98" name="Elbow Connector 63">
              <a:extLst>
                <a:ext uri="{FF2B5EF4-FFF2-40B4-BE49-F238E27FC236}">
                  <a16:creationId xmlns:a16="http://schemas.microsoft.com/office/drawing/2014/main" id="{98BBDA5B-14C2-490D-AD26-A46EF15447B6}"/>
                </a:ext>
                <a:ext uri="{C183D7F6-B498-43B3-948B-1728B52AA6E4}">
                  <adec:decorative xmlns:adec="http://schemas.microsoft.com/office/drawing/2017/decorative" val="1"/>
                </a:ext>
              </a:extLst>
            </p:cNvPr>
            <p:cNvCxnSpPr>
              <a:cxnSpLocks/>
              <a:stCxn id="96" idx="0"/>
              <a:endCxn id="62" idx="2"/>
            </p:cNvCxnSpPr>
            <p:nvPr/>
          </p:nvCxnSpPr>
          <p:spPr>
            <a:xfrm rot="5400000" flipH="1" flipV="1">
              <a:off x="8058612" y="1810768"/>
              <a:ext cx="113719" cy="1204568"/>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2" name="Rectangle 61">
              <a:extLst>
                <a:ext uri="{FF2B5EF4-FFF2-40B4-BE49-F238E27FC236}">
                  <a16:creationId xmlns:a16="http://schemas.microsoft.com/office/drawing/2014/main" id="{996E4B26-03B6-45D2-9156-197F0EC5543E}"/>
                </a:ext>
                <a:ext uri="{C183D7F6-B498-43B3-948B-1728B52AA6E4}">
                  <adec:decorative xmlns:adec="http://schemas.microsoft.com/office/drawing/2017/decorative" val="1"/>
                </a:ext>
              </a:extLst>
            </p:cNvPr>
            <p:cNvSpPr>
              <a:spLocks/>
            </p:cNvSpPr>
            <p:nvPr/>
          </p:nvSpPr>
          <p:spPr>
            <a:xfrm>
              <a:off x="7212267" y="1459886"/>
              <a:ext cx="3010976" cy="896306"/>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asigna al estudiante a una escuela de BPS y se le exige que acredite su asistencia en un plazo de 8 días a partir de la inscripción.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Si el estudiante asiste a la escuela dentro de los 8 días, entonces está inscrito oficialmente. Si el estudiante no se presenta en el plazo de 8 días, entonces se lo da de baja de Aspen con el código de baja "No se informó" (DNR, por sus siglas en inglés)</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00" name="Oval 6">
              <a:extLst>
                <a:ext uri="{FF2B5EF4-FFF2-40B4-BE49-F238E27FC236}">
                  <a16:creationId xmlns:a16="http://schemas.microsoft.com/office/drawing/2014/main" id="{0B82E199-993F-48B9-AFA6-BD9CA9A63A49}"/>
                </a:ext>
                <a:ext uri="{C183D7F6-B498-43B3-948B-1728B52AA6E4}">
                  <adec:decorative xmlns:adec="http://schemas.microsoft.com/office/drawing/2017/decorative" val="1"/>
                </a:ext>
              </a:extLst>
            </p:cNvPr>
            <p:cNvSpPr>
              <a:spLocks noChangeArrowheads="1"/>
            </p:cNvSpPr>
            <p:nvPr/>
          </p:nvSpPr>
          <p:spPr bwMode="auto">
            <a:xfrm>
              <a:off x="8141932" y="4416208"/>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8</a:t>
              </a:r>
            </a:p>
          </p:txBody>
        </p:sp>
        <p:cxnSp>
          <p:nvCxnSpPr>
            <p:cNvPr id="103" name="Elbow Connector 63">
              <a:extLst>
                <a:ext uri="{FF2B5EF4-FFF2-40B4-BE49-F238E27FC236}">
                  <a16:creationId xmlns:a16="http://schemas.microsoft.com/office/drawing/2014/main" id="{E13C45D0-AE2A-4BCB-B6A5-6E305BB7787B}"/>
                </a:ext>
                <a:ext uri="{C183D7F6-B498-43B3-948B-1728B52AA6E4}">
                  <adec:decorative xmlns:adec="http://schemas.microsoft.com/office/drawing/2017/decorative" val="1"/>
                </a:ext>
              </a:extLst>
            </p:cNvPr>
            <p:cNvCxnSpPr>
              <a:cxnSpLocks/>
              <a:stCxn id="100" idx="4"/>
              <a:endCxn id="64" idx="0"/>
            </p:cNvCxnSpPr>
            <p:nvPr/>
          </p:nvCxnSpPr>
          <p:spPr>
            <a:xfrm rot="16200000" flipH="1">
              <a:off x="8749667" y="4329680"/>
              <a:ext cx="246715" cy="1114713"/>
            </a:xfrm>
            <a:prstGeom prst="bentConnector3">
              <a:avLst>
                <a:gd name="adj1" fmla="val 50000"/>
              </a:avLst>
            </a:prstGeom>
            <a:noFill/>
            <a:ln w="9525" cap="flat" cmpd="sng" algn="ctr">
              <a:solidFill>
                <a:srgbClr val="2E2E38"/>
              </a:solidFill>
              <a:prstDash val="solid"/>
              <a:round/>
              <a:headEnd type="none" w="med" len="med"/>
              <a:tailEnd type="oval" w="med" len="med"/>
            </a:ln>
            <a:effectLst/>
          </p:spPr>
        </p:cxnSp>
        <p:sp>
          <p:nvSpPr>
            <p:cNvPr id="64" name="Rectangle 63">
              <a:extLst>
                <a:ext uri="{FF2B5EF4-FFF2-40B4-BE49-F238E27FC236}">
                  <a16:creationId xmlns:a16="http://schemas.microsoft.com/office/drawing/2014/main" id="{41C8D3E1-8176-4D4C-AF16-1F03FA6ED454}"/>
                </a:ext>
                <a:ext uri="{C183D7F6-B498-43B3-948B-1728B52AA6E4}">
                  <adec:decorative xmlns:adec="http://schemas.microsoft.com/office/drawing/2017/decorative" val="1"/>
                </a:ext>
              </a:extLst>
            </p:cNvPr>
            <p:cNvSpPr>
              <a:spLocks/>
            </p:cNvSpPr>
            <p:nvPr/>
          </p:nvSpPr>
          <p:spPr>
            <a:xfrm>
              <a:off x="8300295" y="5010395"/>
              <a:ext cx="2260171" cy="827935"/>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Oportunidad identificada: </a:t>
              </a:r>
              <a:r>
                <a:rPr kumimoji="0" lang="en-US"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eben existir procesos definidos para que las BPS supervisen de forma proactiva los perfiles de Aspen con el fin de garantizar que la información enviada al DESE </a:t>
              </a:r>
              <a:br>
                <a:rPr kumimoji="0" lang="en-US"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 lo largo del año escolar sea completa y precisa</a:t>
              </a:r>
              <a:r>
                <a:rPr kumimoji="0" lang="en-US"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06" name="Oval 6">
              <a:extLst>
                <a:ext uri="{FF2B5EF4-FFF2-40B4-BE49-F238E27FC236}">
                  <a16:creationId xmlns:a16="http://schemas.microsoft.com/office/drawing/2014/main" id="{35746BD4-6AEF-4173-8A72-21EB24A6F812}"/>
                </a:ext>
                <a:ext uri="{C183D7F6-B498-43B3-948B-1728B52AA6E4}">
                  <adec:decorative xmlns:adec="http://schemas.microsoft.com/office/drawing/2017/decorative" val="1"/>
                </a:ext>
              </a:extLst>
            </p:cNvPr>
            <p:cNvSpPr>
              <a:spLocks noChangeArrowheads="1"/>
            </p:cNvSpPr>
            <p:nvPr/>
          </p:nvSpPr>
          <p:spPr bwMode="auto">
            <a:xfrm>
              <a:off x="8762148" y="3520551"/>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9</a:t>
              </a:r>
            </a:p>
          </p:txBody>
        </p:sp>
        <p:cxnSp>
          <p:nvCxnSpPr>
            <p:cNvPr id="107" name="Elbow Connector 63">
              <a:extLst>
                <a:ext uri="{FF2B5EF4-FFF2-40B4-BE49-F238E27FC236}">
                  <a16:creationId xmlns:a16="http://schemas.microsoft.com/office/drawing/2014/main" id="{B7D56E68-B869-42A3-AE29-D41FE10FE4F6}"/>
                </a:ext>
                <a:ext uri="{C183D7F6-B498-43B3-948B-1728B52AA6E4}">
                  <adec:decorative xmlns:adec="http://schemas.microsoft.com/office/drawing/2017/decorative" val="1"/>
                </a:ext>
              </a:extLst>
            </p:cNvPr>
            <p:cNvCxnSpPr>
              <a:cxnSpLocks/>
              <a:stCxn id="106" idx="0"/>
              <a:endCxn id="65" idx="1"/>
            </p:cNvCxnSpPr>
            <p:nvPr/>
          </p:nvCxnSpPr>
          <p:spPr>
            <a:xfrm rot="5400000" flipH="1" flipV="1">
              <a:off x="9052925" y="3118100"/>
              <a:ext cx="285410" cy="519492"/>
            </a:xfrm>
            <a:prstGeom prst="bentConnector2">
              <a:avLst/>
            </a:prstGeom>
            <a:noFill/>
            <a:ln w="9525" cap="flat" cmpd="sng" algn="ctr">
              <a:solidFill>
                <a:srgbClr val="747480"/>
              </a:solidFill>
              <a:prstDash val="solid"/>
              <a:round/>
              <a:headEnd type="none" w="med" len="med"/>
              <a:tailEnd type="oval" w="med" len="med"/>
            </a:ln>
            <a:effectLst/>
          </p:spPr>
        </p:cxnSp>
        <p:sp>
          <p:nvSpPr>
            <p:cNvPr id="65" name="Rectangle 64">
              <a:extLst>
                <a:ext uri="{FF2B5EF4-FFF2-40B4-BE49-F238E27FC236}">
                  <a16:creationId xmlns:a16="http://schemas.microsoft.com/office/drawing/2014/main" id="{32A1CA52-D7B2-4D07-8B26-F4E4A4C05777}"/>
                </a:ext>
                <a:ext uri="{C183D7F6-B498-43B3-948B-1728B52AA6E4}">
                  <adec:decorative xmlns:adec="http://schemas.microsoft.com/office/drawing/2017/decorative" val="1"/>
                </a:ext>
              </a:extLst>
            </p:cNvPr>
            <p:cNvSpPr/>
            <p:nvPr/>
          </p:nvSpPr>
          <p:spPr>
            <a:xfrm>
              <a:off x="9455376" y="2861770"/>
              <a:ext cx="2144486" cy="746741"/>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BPS certifican los datos tres veces al año (octubre, marzo, junio): </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Director de Operaciones de Inscripción de las BPS examinará los errores que se identifiquen en el Portal del DESE</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05" name="Rectangle 104">
              <a:extLst>
                <a:ext uri="{FF2B5EF4-FFF2-40B4-BE49-F238E27FC236}">
                  <a16:creationId xmlns:a16="http://schemas.microsoft.com/office/drawing/2014/main" id="{95FF450B-6CEE-47C0-B3EE-C141930E709F}"/>
                </a:ext>
                <a:ext uri="{C183D7F6-B498-43B3-948B-1728B52AA6E4}">
                  <adec:decorative xmlns:adec="http://schemas.microsoft.com/office/drawing/2017/decorative" val="1"/>
                </a:ext>
              </a:extLst>
            </p:cNvPr>
            <p:cNvSpPr/>
            <p:nvPr/>
          </p:nvSpPr>
          <p:spPr bwMode="auto">
            <a:xfrm>
              <a:off x="10236720" y="2605446"/>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108" name="Rectangle 107">
              <a:extLst>
                <a:ext uri="{FF2B5EF4-FFF2-40B4-BE49-F238E27FC236}">
                  <a16:creationId xmlns:a16="http://schemas.microsoft.com/office/drawing/2014/main" id="{BE703012-4188-4DAF-8E28-5BF5DCFEFC47}"/>
                </a:ext>
                <a:ext uri="{C183D7F6-B498-43B3-948B-1728B52AA6E4}">
                  <adec:decorative xmlns:adec="http://schemas.microsoft.com/office/drawing/2017/decorative" val="1"/>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83" name="Oval 10">
              <a:extLst>
                <a:ext uri="{FF2B5EF4-FFF2-40B4-BE49-F238E27FC236}">
                  <a16:creationId xmlns:a16="http://schemas.microsoft.com/office/drawing/2014/main" id="{B8F728B7-19CD-400C-9572-A287E4E8EF3D}"/>
                </a:ext>
                <a:ext uri="{C183D7F6-B498-43B3-948B-1728B52AA6E4}">
                  <adec:decorative xmlns:adec="http://schemas.microsoft.com/office/drawing/2017/decorative" val="1"/>
                </a:ext>
              </a:extLst>
            </p:cNvPr>
            <p:cNvSpPr>
              <a:spLocks noChangeArrowheads="1"/>
            </p:cNvSpPr>
            <p:nvPr/>
          </p:nvSpPr>
          <p:spPr bwMode="auto">
            <a:xfrm>
              <a:off x="612776" y="558156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84" name="Oval 21">
              <a:extLst>
                <a:ext uri="{FF2B5EF4-FFF2-40B4-BE49-F238E27FC236}">
                  <a16:creationId xmlns:a16="http://schemas.microsoft.com/office/drawing/2014/main" id="{07414210-3857-434B-BFE3-D421E699CA3F}"/>
                </a:ext>
                <a:ext uri="{C183D7F6-B498-43B3-948B-1728B52AA6E4}">
                  <adec:decorative xmlns:adec="http://schemas.microsoft.com/office/drawing/2017/decorative" val="1"/>
                </a:ext>
              </a:extLst>
            </p:cNvPr>
            <p:cNvSpPr>
              <a:spLocks noChangeArrowheads="1"/>
            </p:cNvSpPr>
            <p:nvPr/>
          </p:nvSpPr>
          <p:spPr bwMode="auto">
            <a:xfrm>
              <a:off x="615431" y="5856294"/>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82" name="Rectangle 81">
              <a:extLst>
                <a:ext uri="{FF2B5EF4-FFF2-40B4-BE49-F238E27FC236}">
                  <a16:creationId xmlns:a16="http://schemas.microsoft.com/office/drawing/2014/main" id="{B98CAB7D-CC05-476E-B66F-E45868FB89B4}"/>
                </a:ext>
                <a:ext uri="{C183D7F6-B498-43B3-948B-1728B52AA6E4}">
                  <adec:decorative xmlns:adec="http://schemas.microsoft.com/office/drawing/2017/decorative" val="1"/>
                </a:ext>
              </a:extLst>
            </p:cNvPr>
            <p:cNvSpPr/>
            <p:nvPr/>
          </p:nvSpPr>
          <p:spPr bwMode="auto">
            <a:xfrm>
              <a:off x="820673" y="5528345"/>
              <a:ext cx="1591588" cy="641761"/>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ts val="100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p>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54" name="footnote_6380420316088055392" descr="Nota al pie">
            <a:extLst>
              <a:ext uri="{FF2B5EF4-FFF2-40B4-BE49-F238E27FC236}">
                <a16:creationId xmlns:a16="http://schemas.microsoft.com/office/drawing/2014/main" id="{8E6FB492-255F-4628-8C25-5657ECDC7E23}"/>
              </a:ext>
            </a:extLst>
          </p:cNvPr>
          <p:cNvSpPr txBox="1"/>
          <p:nvPr/>
        </p:nvSpPr>
        <p:spPr>
          <a:xfrm>
            <a:off x="609916" y="6114292"/>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700" dirty="0">
                <a:solidFill>
                  <a:srgbClr val="2E2E38"/>
                </a:solidFill>
                <a:latin typeface="EYInterstate Light"/>
                <a:cs typeface="Arial" panose="020B0604020202020204" pitchFamily="34" charset="0"/>
              </a:rPr>
              <a:t>Haga clic aquí para </a:t>
            </a:r>
            <a:r>
              <a:rPr lang="x-none" sz="700" dirty="0">
                <a:solidFill>
                  <a:srgbClr val="2E2E38"/>
                </a:solidFill>
                <a:latin typeface="EYInterstate Light"/>
                <a:cs typeface="Arial" panose="020B0604020202020204" pitchFamily="34" charset="0"/>
                <a:hlinkClick r:id="rId5" action="ppaction://hlinksldjump"/>
              </a:rPr>
              <a:t>acceder al dominio de </a:t>
            </a:r>
            <a:r>
              <a:rPr kumimoji="0" lang="x-none" sz="700" b="0" i="0" u="none" strike="noStrike" kern="1200" cap="none" spc="0" normalizeH="0" baseline="0" noProof="0" dirty="0">
                <a:ln>
                  <a:noFill/>
                </a:ln>
                <a:solidFill>
                  <a:srgbClr val="2E2E38"/>
                </a:solidFill>
                <a:effectLst/>
                <a:uLnTx/>
                <a:uFillTx/>
                <a:latin typeface="EYInterstate Light"/>
                <a:cs typeface="Arial" panose="020B0604020202020204" pitchFamily="34" charset="0"/>
              </a:rPr>
              <a:t>inscripción y egreso de estudiantes</a:t>
            </a:r>
            <a:r>
              <a:rPr kumimoji="0" lang="en-US" sz="700" b="0" i="0" u="none" strike="noStrike" kern="1200" cap="none" spc="0" normalizeH="0" baseline="0" noProof="0" dirty="0">
                <a:ln>
                  <a:noFill/>
                </a:ln>
                <a:solidFill>
                  <a:srgbClr val="2E2E38"/>
                </a:solidFill>
                <a:effectLst/>
                <a:uLnTx/>
                <a:uFillTx/>
                <a:latin typeface="EYInterstate Light"/>
                <a:cs typeface="Arial" panose="020B0604020202020204" pitchFamily="34" charset="0"/>
              </a:rPr>
              <a:t>.</a:t>
            </a:r>
            <a:endParaRPr kumimoji="0" lang="en-US" sz="700" b="0" i="0" u="none" strike="noStrike" kern="1200" cap="none" spc="0" normalizeH="0" baseline="0" noProof="0" dirty="0">
              <a:ln>
                <a:noFill/>
              </a:ln>
              <a:solidFill>
                <a:srgbClr val="FF0000"/>
              </a:solidFill>
              <a:effectLst/>
              <a:uLnTx/>
              <a:uFillTx/>
              <a:latin typeface="EYInterstate Light"/>
              <a:cs typeface="Arial" panose="020B0604020202020204" pitchFamily="34" charset="0"/>
            </a:endParaRPr>
          </a:p>
        </p:txBody>
      </p:sp>
      <p:sp>
        <p:nvSpPr>
          <p:cNvPr id="48" name="source_63804743468530966221" descr="Fuente">
            <a:extLst>
              <a:ext uri="{FF2B5EF4-FFF2-40B4-BE49-F238E27FC236}">
                <a16:creationId xmlns:a16="http://schemas.microsoft.com/office/drawing/2014/main" id="{6CFB610C-96A1-40C9-A681-15D826571C2B}"/>
              </a:ext>
            </a:extLst>
          </p:cNvPr>
          <p:cNvSpPr txBox="1"/>
          <p:nvPr/>
        </p:nvSpPr>
        <p:spPr>
          <a:xfrm>
            <a:off x="609918" y="6583679"/>
            <a:ext cx="2696953" cy="183127"/>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7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Entrevistas</a:t>
            </a: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EY, el DESE, BPS y las escuelas; políticas </a:t>
            </a:r>
            <a:br>
              <a:rPr kumimoji="0" lang="en-US"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7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de BPS y el DESE</a:t>
            </a:r>
          </a:p>
        </p:txBody>
      </p:sp>
      <p:sp>
        <p:nvSpPr>
          <p:cNvPr id="52" name="TextBox 51">
            <a:extLst>
              <a:ext uri="{FF2B5EF4-FFF2-40B4-BE49-F238E27FC236}">
                <a16:creationId xmlns:a16="http://schemas.microsoft.com/office/drawing/2014/main" id="{697F8A99-C04B-4E2B-A354-ABBBD32723CF}"/>
              </a:ext>
            </a:extLst>
          </p:cNvPr>
          <p:cNvSpPr txBox="1"/>
          <p:nvPr/>
        </p:nvSpPr>
        <p:spPr>
          <a:xfrm>
            <a:off x="4007324"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633EDED6-C0D9-437B-ABFA-B89CACF610F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4">
            <a:extLst>
              <a:ext uri="{FF2B5EF4-FFF2-40B4-BE49-F238E27FC236}">
                <a16:creationId xmlns:a16="http://schemas.microsoft.com/office/drawing/2014/main" id="{8A03CDA7-B00B-4783-AE1E-862262468BA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6900345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20BF409-D25E-4B6C-ACE3-4FBD9FACEF8D}"/>
              </a:ext>
            </a:extLst>
          </p:cNvPr>
          <p:cNvSpPr>
            <a:spLocks noGrp="1"/>
          </p:cNvSpPr>
          <p:nvPr>
            <p:ph type="title"/>
          </p:nvPr>
        </p:nvSpPr>
        <p:spPr/>
        <p:txBody>
          <a:bodyPr vert="horz"/>
          <a:lstStyle/>
          <a:p>
            <a:r>
              <a:rPr lang="x-none"/>
              <a:t>Apéndice</a:t>
            </a:r>
            <a:br>
              <a:rPr/>
            </a:br>
            <a:r>
              <a:rPr lang="x-none" sz="1600"/>
              <a:t>Flujo del proceso: </a:t>
            </a:r>
            <a:r>
              <a:rPr lang="en-US" sz="1600"/>
              <a:t>e</a:t>
            </a:r>
            <a:r>
              <a:rPr lang="x-none" sz="1600"/>
              <a:t>gresos de los estudiantes</a:t>
            </a:r>
          </a:p>
        </p:txBody>
      </p:sp>
      <p:sp>
        <p:nvSpPr>
          <p:cNvPr id="39" name="Rectangle 38">
            <a:extLst>
              <a:ext uri="{FF2B5EF4-FFF2-40B4-BE49-F238E27FC236}">
                <a16:creationId xmlns:a16="http://schemas.microsoft.com/office/drawing/2014/main" id="{9E107C5D-95B9-455E-B68C-202ED2F517E2}"/>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46" name="Text box_6380524123959099444">
            <a:extLst>
              <a:ext uri="{FF2B5EF4-FFF2-40B4-BE49-F238E27FC236}">
                <a16:creationId xmlns:a16="http://schemas.microsoft.com/office/drawing/2014/main" id="{D75183FD-C4BE-4F05-906E-5A7E9322A91B}"/>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2a. Inscripción</a:t>
            </a:r>
          </a:p>
        </p:txBody>
      </p:sp>
      <p:sp>
        <p:nvSpPr>
          <p:cNvPr id="47" name="Text box_6380524123959099444">
            <a:extLst>
              <a:ext uri="{FF2B5EF4-FFF2-40B4-BE49-F238E27FC236}">
                <a16:creationId xmlns:a16="http://schemas.microsoft.com/office/drawing/2014/main" id="{2B9482A9-EF99-4F7B-A73F-4CBF7F36FD4C}"/>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2b. Egreso</a:t>
            </a:r>
          </a:p>
        </p:txBody>
      </p:sp>
      <p:grpSp>
        <p:nvGrpSpPr>
          <p:cNvPr id="6" name="Group 5" descr="Consulte la sección de notas para ver la descripción del flujo &quot;Flujo del proceso: egreso de estudiantes&quot;">
            <a:extLst>
              <a:ext uri="{FF2B5EF4-FFF2-40B4-BE49-F238E27FC236}">
                <a16:creationId xmlns:a16="http://schemas.microsoft.com/office/drawing/2014/main" id="{C2502A1D-7F77-42F1-843A-43C9A5E7D16D}"/>
              </a:ext>
            </a:extLst>
          </p:cNvPr>
          <p:cNvGrpSpPr/>
          <p:nvPr/>
        </p:nvGrpSpPr>
        <p:grpSpPr>
          <a:xfrm>
            <a:off x="527846" y="1048161"/>
            <a:ext cx="11072016" cy="5064795"/>
            <a:chOff x="527846" y="1048161"/>
            <a:chExt cx="11072016" cy="5064795"/>
          </a:xfrm>
        </p:grpSpPr>
        <p:sp>
          <p:nvSpPr>
            <p:cNvPr id="88" name="Rectangle 87">
              <a:extLst>
                <a:ext uri="{FF2B5EF4-FFF2-40B4-BE49-F238E27FC236}">
                  <a16:creationId xmlns:a16="http://schemas.microsoft.com/office/drawing/2014/main" id="{18461F24-CEB7-444C-96E1-D3978C09033F}"/>
                </a:ext>
                <a:ext uri="{C183D7F6-B498-43B3-948B-1728B52AA6E4}">
                  <adec:decorative xmlns:adec="http://schemas.microsoft.com/office/drawing/2017/decorative" val="1"/>
                </a:ext>
              </a:extLst>
            </p:cNvPr>
            <p:cNvSpPr/>
            <p:nvPr/>
          </p:nvSpPr>
          <p:spPr bwMode="auto">
            <a:xfrm>
              <a:off x="1172856" y="2352955"/>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57" name="Arc 56">
              <a:extLst>
                <a:ext uri="{FF2B5EF4-FFF2-40B4-BE49-F238E27FC236}">
                  <a16:creationId xmlns:a16="http://schemas.microsoft.com/office/drawing/2014/main" id="{A8957871-8AAF-4A69-B463-A968D823A325}"/>
                </a:ext>
                <a:ext uri="{C183D7F6-B498-43B3-948B-1728B52AA6E4}">
                  <adec:decorative xmlns:adec="http://schemas.microsoft.com/office/drawing/2017/decorative" val="1"/>
                </a:ext>
              </a:extLst>
            </p:cNvPr>
            <p:cNvSpPr/>
            <p:nvPr/>
          </p:nvSpPr>
          <p:spPr>
            <a:xfrm>
              <a:off x="3174840" y="2586244"/>
              <a:ext cx="1521177" cy="1164915"/>
            </a:xfrm>
            <a:prstGeom prst="arc">
              <a:avLst>
                <a:gd name="adj1" fmla="val 9546225"/>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6" name="Arc 55">
              <a:extLst>
                <a:ext uri="{FF2B5EF4-FFF2-40B4-BE49-F238E27FC236}">
                  <a16:creationId xmlns:a16="http://schemas.microsoft.com/office/drawing/2014/main" id="{995EFBFB-DC5A-4C28-A11C-2A36A5A31254}"/>
                </a:ext>
                <a:ext uri="{C183D7F6-B498-43B3-948B-1728B52AA6E4}">
                  <adec:decorative xmlns:adec="http://schemas.microsoft.com/office/drawing/2017/decorative" val="1"/>
                </a:ext>
              </a:extLst>
            </p:cNvPr>
            <p:cNvSpPr/>
            <p:nvPr/>
          </p:nvSpPr>
          <p:spPr>
            <a:xfrm rot="10800000">
              <a:off x="4201967" y="3444758"/>
              <a:ext cx="1521179" cy="1164917"/>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4" name="Arc 53">
              <a:extLst>
                <a:ext uri="{FF2B5EF4-FFF2-40B4-BE49-F238E27FC236}">
                  <a16:creationId xmlns:a16="http://schemas.microsoft.com/office/drawing/2014/main" id="{35591ED4-DAC3-46E7-9FF6-BA3414363490}"/>
                </a:ext>
                <a:ext uri="{C183D7F6-B498-43B3-948B-1728B52AA6E4}">
                  <adec:decorative xmlns:adec="http://schemas.microsoft.com/office/drawing/2017/decorative" val="1"/>
                </a:ext>
              </a:extLst>
            </p:cNvPr>
            <p:cNvSpPr/>
            <p:nvPr/>
          </p:nvSpPr>
          <p:spPr>
            <a:xfrm>
              <a:off x="5234001" y="2586244"/>
              <a:ext cx="1521177" cy="1164915"/>
            </a:xfrm>
            <a:prstGeom prst="arc">
              <a:avLst>
                <a:gd name="adj1" fmla="val 7914138"/>
                <a:gd name="adj2" fmla="val 259922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5" name="Arc 54">
              <a:extLst>
                <a:ext uri="{FF2B5EF4-FFF2-40B4-BE49-F238E27FC236}">
                  <a16:creationId xmlns:a16="http://schemas.microsoft.com/office/drawing/2014/main" id="{733B524C-FA1F-425D-8620-708B969C2D4E}"/>
                </a:ext>
                <a:ext uri="{C183D7F6-B498-43B3-948B-1728B52AA6E4}">
                  <adec:decorative xmlns:adec="http://schemas.microsoft.com/office/drawing/2017/decorative" val="1"/>
                </a:ext>
              </a:extLst>
            </p:cNvPr>
            <p:cNvSpPr/>
            <p:nvPr/>
          </p:nvSpPr>
          <p:spPr>
            <a:xfrm rot="10800000">
              <a:off x="6266032" y="3444762"/>
              <a:ext cx="1521178" cy="1164915"/>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8" name="Arc 57">
              <a:extLst>
                <a:ext uri="{FF2B5EF4-FFF2-40B4-BE49-F238E27FC236}">
                  <a16:creationId xmlns:a16="http://schemas.microsoft.com/office/drawing/2014/main" id="{5A1B8E3E-C9C2-4FBE-8887-13D62F62E33E}"/>
                </a:ext>
                <a:ext uri="{C183D7F6-B498-43B3-948B-1728B52AA6E4}">
                  <adec:decorative xmlns:adec="http://schemas.microsoft.com/office/drawing/2017/decorative" val="1"/>
                </a:ext>
              </a:extLst>
            </p:cNvPr>
            <p:cNvSpPr/>
            <p:nvPr/>
          </p:nvSpPr>
          <p:spPr>
            <a:xfrm>
              <a:off x="7293162" y="2586244"/>
              <a:ext cx="1521178" cy="1164915"/>
            </a:xfrm>
            <a:prstGeom prst="arc">
              <a:avLst>
                <a:gd name="adj1" fmla="val 7914138"/>
                <a:gd name="adj2" fmla="val 2089794"/>
              </a:avLst>
            </a:prstGeom>
            <a:noFill/>
            <a:ln w="190500" cap="flat" cmpd="sng" algn="ctr">
              <a:solidFill>
                <a:srgbClr val="C4C4CD"/>
              </a:solidFill>
              <a:prstDash val="soli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9" name="Oval 10">
              <a:extLst>
                <a:ext uri="{FF2B5EF4-FFF2-40B4-BE49-F238E27FC236}">
                  <a16:creationId xmlns:a16="http://schemas.microsoft.com/office/drawing/2014/main" id="{22183159-782A-4FE7-9BEE-25F85E0609FD}"/>
                </a:ext>
                <a:ext uri="{C183D7F6-B498-43B3-948B-1728B52AA6E4}">
                  <adec:decorative xmlns:adec="http://schemas.microsoft.com/office/drawing/2017/decorative" val="1"/>
                </a:ext>
              </a:extLst>
            </p:cNvPr>
            <p:cNvSpPr>
              <a:spLocks noChangeArrowheads="1"/>
            </p:cNvSpPr>
            <p:nvPr/>
          </p:nvSpPr>
          <p:spPr bwMode="auto">
            <a:xfrm>
              <a:off x="3011663" y="3193716"/>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1</a:t>
              </a:r>
            </a:p>
          </p:txBody>
        </p:sp>
        <p:cxnSp>
          <p:nvCxnSpPr>
            <p:cNvPr id="70" name="Elbow Connector 53">
              <a:extLst>
                <a:ext uri="{FF2B5EF4-FFF2-40B4-BE49-F238E27FC236}">
                  <a16:creationId xmlns:a16="http://schemas.microsoft.com/office/drawing/2014/main" id="{7367144E-1AF4-40C1-BD7D-53AC6D828740}"/>
                </a:ext>
                <a:ext uri="{C183D7F6-B498-43B3-948B-1728B52AA6E4}">
                  <adec:decorative xmlns:adec="http://schemas.microsoft.com/office/drawing/2017/decorative" val="1"/>
                </a:ext>
              </a:extLst>
            </p:cNvPr>
            <p:cNvCxnSpPr>
              <a:cxnSpLocks/>
              <a:stCxn id="69" idx="2"/>
              <a:endCxn id="59" idx="3"/>
            </p:cNvCxnSpPr>
            <p:nvPr/>
          </p:nvCxnSpPr>
          <p:spPr>
            <a:xfrm rot="10800000">
              <a:off x="2493367" y="3063718"/>
              <a:ext cx="518296" cy="30373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59" name="Rectangle 58">
              <a:extLst>
                <a:ext uri="{FF2B5EF4-FFF2-40B4-BE49-F238E27FC236}">
                  <a16:creationId xmlns:a16="http://schemas.microsoft.com/office/drawing/2014/main" id="{53334DAB-CDE6-49AD-A972-6D3A412F3514}"/>
                </a:ext>
                <a:ext uri="{C183D7F6-B498-43B3-948B-1728B52AA6E4}">
                  <adec:decorative xmlns:adec="http://schemas.microsoft.com/office/drawing/2017/decorative" val="1"/>
                </a:ext>
              </a:extLst>
            </p:cNvPr>
            <p:cNvSpPr>
              <a:spLocks/>
            </p:cNvSpPr>
            <p:nvPr/>
          </p:nvSpPr>
          <p:spPr>
            <a:xfrm>
              <a:off x="612777" y="2639172"/>
              <a:ext cx="1880590" cy="849093"/>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Inicio de la baja de un estudiante desde las BPS: </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los padres, las madres o tutores del estudiante notifican a la escuela la baja del estudiante. También es posible que un estudiante deje de asistir a la escuela inesperadamente</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67" name="Oval 10">
              <a:extLst>
                <a:ext uri="{FF2B5EF4-FFF2-40B4-BE49-F238E27FC236}">
                  <a16:creationId xmlns:a16="http://schemas.microsoft.com/office/drawing/2014/main" id="{E792EA9B-DF9E-4DF1-8BD8-3ED034D04714}"/>
                </a:ext>
                <a:ext uri="{C183D7F6-B498-43B3-948B-1728B52AA6E4}">
                  <adec:decorative xmlns:adec="http://schemas.microsoft.com/office/drawing/2017/decorative" val="1"/>
                </a:ext>
              </a:extLst>
            </p:cNvPr>
            <p:cNvSpPr>
              <a:spLocks noChangeArrowheads="1"/>
            </p:cNvSpPr>
            <p:nvPr/>
          </p:nvSpPr>
          <p:spPr bwMode="auto">
            <a:xfrm>
              <a:off x="4143047" y="2506695"/>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2</a:t>
              </a:r>
            </a:p>
          </p:txBody>
        </p:sp>
        <p:cxnSp>
          <p:nvCxnSpPr>
            <p:cNvPr id="68" name="Elbow Connector 53">
              <a:extLst>
                <a:ext uri="{FF2B5EF4-FFF2-40B4-BE49-F238E27FC236}">
                  <a16:creationId xmlns:a16="http://schemas.microsoft.com/office/drawing/2014/main" id="{F0F8A206-0F4F-422E-AC44-23E188CEE77A}"/>
                </a:ext>
                <a:ext uri="{C183D7F6-B498-43B3-948B-1728B52AA6E4}">
                  <adec:decorative xmlns:adec="http://schemas.microsoft.com/office/drawing/2017/decorative" val="1"/>
                </a:ext>
              </a:extLst>
            </p:cNvPr>
            <p:cNvCxnSpPr>
              <a:cxnSpLocks/>
              <a:stCxn id="67" idx="0"/>
              <a:endCxn id="61" idx="2"/>
            </p:cNvCxnSpPr>
            <p:nvPr/>
          </p:nvCxnSpPr>
          <p:spPr>
            <a:xfrm rot="16200000" flipV="1">
              <a:off x="3477490" y="1667402"/>
              <a:ext cx="701423" cy="977164"/>
            </a:xfrm>
            <a:prstGeom prst="bentConnector3">
              <a:avLst>
                <a:gd name="adj1" fmla="val 50000"/>
              </a:avLst>
            </a:prstGeom>
            <a:solidFill>
              <a:schemeClr val="accent1"/>
            </a:solidFill>
            <a:ln w="9525" cap="flat" cmpd="sng" algn="ctr">
              <a:solidFill>
                <a:srgbClr val="747480"/>
              </a:solidFill>
              <a:prstDash val="solid"/>
              <a:round/>
              <a:headEnd type="none" w="med" len="med"/>
              <a:tailEnd type="oval" w="med" len="med"/>
            </a:ln>
            <a:effectLst/>
          </p:spPr>
        </p:cxnSp>
        <p:sp>
          <p:nvSpPr>
            <p:cNvPr id="61" name="Rectangle 60">
              <a:extLst>
                <a:ext uri="{FF2B5EF4-FFF2-40B4-BE49-F238E27FC236}">
                  <a16:creationId xmlns:a16="http://schemas.microsoft.com/office/drawing/2014/main" id="{BB615F0A-C71F-4821-B34B-04361B49EA62}"/>
                </a:ext>
                <a:ext uri="{C183D7F6-B498-43B3-948B-1728B52AA6E4}">
                  <adec:decorative xmlns:adec="http://schemas.microsoft.com/office/drawing/2017/decorative" val="1"/>
                </a:ext>
              </a:extLst>
            </p:cNvPr>
            <p:cNvSpPr>
              <a:spLocks/>
            </p:cNvSpPr>
            <p:nvPr/>
          </p:nvSpPr>
          <p:spPr>
            <a:xfrm>
              <a:off x="2063423" y="1134337"/>
              <a:ext cx="2552392" cy="670935"/>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Documentación de respaldo de la baja del estudiante: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escuela recibe documentación aceptable durante la conversación inicial con los padres, las madres o tutores para respaldar la baja del estudiante y la sube a Aspen a fin de respaldar el código de baja que asigne la escuela.</a:t>
              </a:r>
            </a:p>
          </p:txBody>
        </p:sp>
        <p:sp>
          <p:nvSpPr>
            <p:cNvPr id="77" name="Oval 10">
              <a:extLst>
                <a:ext uri="{FF2B5EF4-FFF2-40B4-BE49-F238E27FC236}">
                  <a16:creationId xmlns:a16="http://schemas.microsoft.com/office/drawing/2014/main" id="{92B7D0CC-E086-444E-8A04-5981436E5D04}"/>
                </a:ext>
                <a:ext uri="{C183D7F6-B498-43B3-948B-1728B52AA6E4}">
                  <adec:decorative xmlns:adec="http://schemas.microsoft.com/office/drawing/2017/decorative" val="1"/>
                </a:ext>
              </a:extLst>
            </p:cNvPr>
            <p:cNvSpPr>
              <a:spLocks noChangeArrowheads="1"/>
            </p:cNvSpPr>
            <p:nvPr/>
          </p:nvSpPr>
          <p:spPr bwMode="auto">
            <a:xfrm>
              <a:off x="4028229" y="3853480"/>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3</a:t>
              </a:r>
            </a:p>
          </p:txBody>
        </p:sp>
        <p:cxnSp>
          <p:nvCxnSpPr>
            <p:cNvPr id="78" name="Elbow Connector 53">
              <a:extLst>
                <a:ext uri="{FF2B5EF4-FFF2-40B4-BE49-F238E27FC236}">
                  <a16:creationId xmlns:a16="http://schemas.microsoft.com/office/drawing/2014/main" id="{56BFFCFC-3517-4F39-ADD9-404AB000616F}"/>
                </a:ext>
                <a:ext uri="{C183D7F6-B498-43B3-948B-1728B52AA6E4}">
                  <adec:decorative xmlns:adec="http://schemas.microsoft.com/office/drawing/2017/decorative" val="1"/>
                </a:ext>
              </a:extLst>
            </p:cNvPr>
            <p:cNvCxnSpPr>
              <a:cxnSpLocks/>
              <a:stCxn id="77" idx="2"/>
              <a:endCxn id="62" idx="3"/>
            </p:cNvCxnSpPr>
            <p:nvPr/>
          </p:nvCxnSpPr>
          <p:spPr>
            <a:xfrm rot="10800000" flipV="1">
              <a:off x="2493367" y="4027216"/>
              <a:ext cx="1534862" cy="470923"/>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2" name="Rectangle 61">
              <a:extLst>
                <a:ext uri="{FF2B5EF4-FFF2-40B4-BE49-F238E27FC236}">
                  <a16:creationId xmlns:a16="http://schemas.microsoft.com/office/drawing/2014/main" id="{ED9DBE9C-CC52-4329-A642-AA75C3F89FAD}"/>
                </a:ext>
                <a:ext uri="{C183D7F6-B498-43B3-948B-1728B52AA6E4}">
                  <adec:decorative xmlns:adec="http://schemas.microsoft.com/office/drawing/2017/decorative" val="1"/>
                </a:ext>
              </a:extLst>
            </p:cNvPr>
            <p:cNvSpPr>
              <a:spLocks/>
            </p:cNvSpPr>
            <p:nvPr/>
          </p:nvSpPr>
          <p:spPr>
            <a:xfrm>
              <a:off x="612777" y="4012798"/>
              <a:ext cx="1880590" cy="970682"/>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Proceso de seguimiento para la documentación de respaldo de baja:</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En caso de que la escuela no reciba la documentación aceptable para respaldar la baja del estudiante, la institución hará un seguimiento con la familia para obtener la documentación de respaldo</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p:txBody>
        </p:sp>
        <p:sp>
          <p:nvSpPr>
            <p:cNvPr id="79" name="Oval 6">
              <a:extLst>
                <a:ext uri="{FF2B5EF4-FFF2-40B4-BE49-F238E27FC236}">
                  <a16:creationId xmlns:a16="http://schemas.microsoft.com/office/drawing/2014/main" id="{FF850C1C-B143-4009-9963-41A753133E3D}"/>
                </a:ext>
                <a:ext uri="{C183D7F6-B498-43B3-948B-1728B52AA6E4}">
                  <adec:decorative xmlns:adec="http://schemas.microsoft.com/office/drawing/2017/decorative" val="1"/>
                </a:ext>
              </a:extLst>
            </p:cNvPr>
            <p:cNvSpPr>
              <a:spLocks noChangeArrowheads="1"/>
            </p:cNvSpPr>
            <p:nvPr/>
          </p:nvSpPr>
          <p:spPr bwMode="auto">
            <a:xfrm>
              <a:off x="5317588" y="4250388"/>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4</a:t>
              </a:r>
            </a:p>
          </p:txBody>
        </p:sp>
        <p:cxnSp>
          <p:nvCxnSpPr>
            <p:cNvPr id="80" name="Elbow Connector 63">
              <a:extLst>
                <a:ext uri="{FF2B5EF4-FFF2-40B4-BE49-F238E27FC236}">
                  <a16:creationId xmlns:a16="http://schemas.microsoft.com/office/drawing/2014/main" id="{9A3D9AF8-54B8-43BC-8E2C-3D856D9E561E}"/>
                </a:ext>
                <a:ext uri="{C183D7F6-B498-43B3-948B-1728B52AA6E4}">
                  <adec:decorative xmlns:adec="http://schemas.microsoft.com/office/drawing/2017/decorative" val="1"/>
                </a:ext>
              </a:extLst>
            </p:cNvPr>
            <p:cNvCxnSpPr>
              <a:cxnSpLocks/>
              <a:stCxn id="79" idx="4"/>
              <a:endCxn id="63" idx="0"/>
            </p:cNvCxnSpPr>
            <p:nvPr/>
          </p:nvCxnSpPr>
          <p:spPr>
            <a:xfrm rot="5400000">
              <a:off x="4688326" y="4133508"/>
              <a:ext cx="338646" cy="1267350"/>
            </a:xfrm>
            <a:prstGeom prst="bentConnector3">
              <a:avLst>
                <a:gd name="adj1" fmla="val 50000"/>
              </a:avLst>
            </a:prstGeom>
            <a:noFill/>
            <a:ln w="9525" cap="flat" cmpd="sng" algn="ctr">
              <a:solidFill>
                <a:schemeClr val="bg1"/>
              </a:solidFill>
              <a:prstDash val="solid"/>
              <a:round/>
              <a:headEnd type="none" w="med" len="med"/>
              <a:tailEnd type="oval" w="med" len="med"/>
            </a:ln>
            <a:effectLst/>
          </p:spPr>
        </p:cxnSp>
        <p:sp>
          <p:nvSpPr>
            <p:cNvPr id="63" name="Rectangle 62">
              <a:extLst>
                <a:ext uri="{FF2B5EF4-FFF2-40B4-BE49-F238E27FC236}">
                  <a16:creationId xmlns:a16="http://schemas.microsoft.com/office/drawing/2014/main" id="{EC4D92EC-59A8-45F0-AEF9-3B8E4FC6564E}"/>
                </a:ext>
                <a:ext uri="{C183D7F6-B498-43B3-948B-1728B52AA6E4}">
                  <adec:decorative xmlns:adec="http://schemas.microsoft.com/office/drawing/2017/decorative" val="1"/>
                </a:ext>
              </a:extLst>
            </p:cNvPr>
            <p:cNvSpPr>
              <a:spLocks/>
            </p:cNvSpPr>
            <p:nvPr/>
          </p:nvSpPr>
          <p:spPr>
            <a:xfrm>
              <a:off x="2760934" y="4936506"/>
              <a:ext cx="2926080" cy="712856"/>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Oportunidad identificada: </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eben existir políticas y procedimientos estandarizados que orienten a los responsables de los procesos a nivel escolar sobre cómo hacer un seguimiento de los estudiantes y de los padres o tutores para obtener documentación que respalde las bajas</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81" name="Oval 10">
              <a:extLst>
                <a:ext uri="{FF2B5EF4-FFF2-40B4-BE49-F238E27FC236}">
                  <a16:creationId xmlns:a16="http://schemas.microsoft.com/office/drawing/2014/main" id="{F97A0D10-F462-4EE5-B501-9D777562F85C}"/>
                </a:ext>
                <a:ext uri="{C183D7F6-B498-43B3-948B-1728B52AA6E4}">
                  <adec:decorative xmlns:adec="http://schemas.microsoft.com/office/drawing/2017/decorative" val="1"/>
                </a:ext>
              </a:extLst>
            </p:cNvPr>
            <p:cNvSpPr>
              <a:spLocks noChangeArrowheads="1"/>
            </p:cNvSpPr>
            <p:nvPr/>
          </p:nvSpPr>
          <p:spPr bwMode="auto">
            <a:xfrm>
              <a:off x="6060765" y="2468944"/>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5</a:t>
              </a:r>
            </a:p>
          </p:txBody>
        </p:sp>
        <p:cxnSp>
          <p:nvCxnSpPr>
            <p:cNvPr id="82" name="Elbow Connector 53">
              <a:extLst>
                <a:ext uri="{FF2B5EF4-FFF2-40B4-BE49-F238E27FC236}">
                  <a16:creationId xmlns:a16="http://schemas.microsoft.com/office/drawing/2014/main" id="{994E2DAE-7879-482F-9E72-0D92D25FFBAC}"/>
                </a:ext>
                <a:ext uri="{C183D7F6-B498-43B3-948B-1728B52AA6E4}">
                  <adec:decorative xmlns:adec="http://schemas.microsoft.com/office/drawing/2017/decorative" val="1"/>
                </a:ext>
              </a:extLst>
            </p:cNvPr>
            <p:cNvCxnSpPr>
              <a:cxnSpLocks/>
              <a:stCxn id="81" idx="0"/>
              <a:endCxn id="64" idx="2"/>
            </p:cNvCxnSpPr>
            <p:nvPr/>
          </p:nvCxnSpPr>
          <p:spPr>
            <a:xfrm rot="5400000" flipH="1" flipV="1">
              <a:off x="6497458" y="1950119"/>
              <a:ext cx="255868" cy="781783"/>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4" name="Rectangle 63">
              <a:extLst>
                <a:ext uri="{FF2B5EF4-FFF2-40B4-BE49-F238E27FC236}">
                  <a16:creationId xmlns:a16="http://schemas.microsoft.com/office/drawing/2014/main" id="{698A2268-5BE7-424E-87E5-B79BC59B51EB}"/>
                </a:ext>
                <a:ext uri="{C183D7F6-B498-43B3-948B-1728B52AA6E4}">
                  <adec:decorative xmlns:adec="http://schemas.microsoft.com/office/drawing/2017/decorative" val="1"/>
                </a:ext>
              </a:extLst>
            </p:cNvPr>
            <p:cNvSpPr>
              <a:spLocks/>
            </p:cNvSpPr>
            <p:nvPr/>
          </p:nvSpPr>
          <p:spPr>
            <a:xfrm>
              <a:off x="5994588" y="1048161"/>
              <a:ext cx="2043392" cy="1164915"/>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95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Actualización de la baja de un estudiante en Aspen: </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el seguimiento de la documentación de respaldo es satisfactorio, el estudiante se marca como dado de baja en Aspen con el código correspondiente.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los intentos de seguimiento no resultan satisfactorios, se considera de igual forma que el estudiante se ha dado de baja en Aspen y se utiliza el código de baja por abandono. </a:t>
              </a:r>
            </a:p>
          </p:txBody>
        </p:sp>
        <p:sp>
          <p:nvSpPr>
            <p:cNvPr id="83" name="Oval 10">
              <a:extLst>
                <a:ext uri="{FF2B5EF4-FFF2-40B4-BE49-F238E27FC236}">
                  <a16:creationId xmlns:a16="http://schemas.microsoft.com/office/drawing/2014/main" id="{909CFC3B-1CE1-4D8F-9DE1-DB5D92F39DAD}"/>
                </a:ext>
                <a:ext uri="{C183D7F6-B498-43B3-948B-1728B52AA6E4}">
                  <adec:decorative xmlns:adec="http://schemas.microsoft.com/office/drawing/2017/decorative" val="1"/>
                </a:ext>
              </a:extLst>
            </p:cNvPr>
            <p:cNvSpPr>
              <a:spLocks noChangeArrowheads="1"/>
            </p:cNvSpPr>
            <p:nvPr/>
          </p:nvSpPr>
          <p:spPr bwMode="auto">
            <a:xfrm>
              <a:off x="7431743" y="4204800"/>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6</a:t>
              </a:r>
            </a:p>
          </p:txBody>
        </p:sp>
        <p:cxnSp>
          <p:nvCxnSpPr>
            <p:cNvPr id="87" name="Elbow Connector 63">
              <a:extLst>
                <a:ext uri="{FF2B5EF4-FFF2-40B4-BE49-F238E27FC236}">
                  <a16:creationId xmlns:a16="http://schemas.microsoft.com/office/drawing/2014/main" id="{7A46B7F8-CBDC-4A3F-9195-55DBA7EA5C00}"/>
                </a:ext>
                <a:ext uri="{C183D7F6-B498-43B3-948B-1728B52AA6E4}">
                  <adec:decorative xmlns:adec="http://schemas.microsoft.com/office/drawing/2017/decorative" val="1"/>
                </a:ext>
              </a:extLst>
            </p:cNvPr>
            <p:cNvCxnSpPr>
              <a:cxnSpLocks/>
              <a:stCxn id="83" idx="4"/>
              <a:endCxn id="65" idx="0"/>
            </p:cNvCxnSpPr>
            <p:nvPr/>
          </p:nvCxnSpPr>
          <p:spPr>
            <a:xfrm rot="16200000" flipH="1">
              <a:off x="7850285" y="4307466"/>
              <a:ext cx="384235" cy="873846"/>
            </a:xfrm>
            <a:prstGeom prst="bentConnector3">
              <a:avLst>
                <a:gd name="adj1" fmla="val 50000"/>
              </a:avLst>
            </a:prstGeom>
            <a:noFill/>
            <a:ln w="9525" cap="flat" cmpd="sng" algn="ctr">
              <a:solidFill>
                <a:schemeClr val="bg1"/>
              </a:solidFill>
              <a:prstDash val="solid"/>
              <a:round/>
              <a:headEnd type="none" w="med" len="med"/>
              <a:tailEnd type="oval" w="med" len="med"/>
            </a:ln>
            <a:effectLst/>
          </p:spPr>
        </p:cxnSp>
        <p:sp>
          <p:nvSpPr>
            <p:cNvPr id="65" name="Rectangle 64">
              <a:extLst>
                <a:ext uri="{FF2B5EF4-FFF2-40B4-BE49-F238E27FC236}">
                  <a16:creationId xmlns:a16="http://schemas.microsoft.com/office/drawing/2014/main" id="{21950968-415A-407C-8D70-9A5C940BDD4C}"/>
                </a:ext>
                <a:ext uri="{C183D7F6-B498-43B3-948B-1728B52AA6E4}">
                  <adec:decorative xmlns:adec="http://schemas.microsoft.com/office/drawing/2017/decorative" val="1"/>
                </a:ext>
              </a:extLst>
            </p:cNvPr>
            <p:cNvSpPr>
              <a:spLocks/>
            </p:cNvSpPr>
            <p:nvPr/>
          </p:nvSpPr>
          <p:spPr>
            <a:xfrm>
              <a:off x="7016285" y="4936507"/>
              <a:ext cx="2926080" cy="791342"/>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Oportunidad identificada: </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eben existir procedimientos formalizados de validación de datos que las BPS realicen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 forma proactiva a lo largo del año escolar para comprobar que los códigos de baja son precisos y están respaldados por documentación subyacente aceptable, antes de las fechas </a:t>
              </a:r>
              <a:b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b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 certificación del DESE</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84" name="Oval 6">
              <a:extLst>
                <a:ext uri="{FF2B5EF4-FFF2-40B4-BE49-F238E27FC236}">
                  <a16:creationId xmlns:a16="http://schemas.microsoft.com/office/drawing/2014/main" id="{32191380-8BF0-459E-85BD-4A84A2A60013}"/>
                </a:ext>
                <a:ext uri="{C183D7F6-B498-43B3-948B-1728B52AA6E4}">
                  <adec:decorative xmlns:adec="http://schemas.microsoft.com/office/drawing/2017/decorative" val="1"/>
                </a:ext>
              </a:extLst>
            </p:cNvPr>
            <p:cNvSpPr>
              <a:spLocks noChangeArrowheads="1"/>
            </p:cNvSpPr>
            <p:nvPr/>
          </p:nvSpPr>
          <p:spPr bwMode="auto">
            <a:xfrm>
              <a:off x="8502402" y="3314528"/>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7</a:t>
              </a:r>
            </a:p>
          </p:txBody>
        </p:sp>
        <p:cxnSp>
          <p:nvCxnSpPr>
            <p:cNvPr id="86" name="Elbow Connector 63">
              <a:extLst>
                <a:ext uri="{FF2B5EF4-FFF2-40B4-BE49-F238E27FC236}">
                  <a16:creationId xmlns:a16="http://schemas.microsoft.com/office/drawing/2014/main" id="{FBF81D04-F1EA-4278-8888-EAD5108D4C7A}"/>
                </a:ext>
                <a:ext uri="{C183D7F6-B498-43B3-948B-1728B52AA6E4}">
                  <adec:decorative xmlns:adec="http://schemas.microsoft.com/office/drawing/2017/decorative" val="1"/>
                </a:ext>
              </a:extLst>
            </p:cNvPr>
            <p:cNvCxnSpPr>
              <a:cxnSpLocks/>
              <a:stCxn id="84" idx="6"/>
              <a:endCxn id="66" idx="1"/>
            </p:cNvCxnSpPr>
            <p:nvPr/>
          </p:nvCxnSpPr>
          <p:spPr>
            <a:xfrm flipV="1">
              <a:off x="8849874" y="3201479"/>
              <a:ext cx="605502" cy="286785"/>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66" name="Rectangle 65">
              <a:extLst>
                <a:ext uri="{FF2B5EF4-FFF2-40B4-BE49-F238E27FC236}">
                  <a16:creationId xmlns:a16="http://schemas.microsoft.com/office/drawing/2014/main" id="{12F3FF40-1348-4445-B9DE-74EA317CADC5}"/>
                </a:ext>
                <a:ext uri="{C183D7F6-B498-43B3-948B-1728B52AA6E4}">
                  <adec:decorative xmlns:adec="http://schemas.microsoft.com/office/drawing/2017/decorative" val="1"/>
                </a:ext>
              </a:extLst>
            </p:cNvPr>
            <p:cNvSpPr/>
            <p:nvPr/>
          </p:nvSpPr>
          <p:spPr>
            <a:xfrm>
              <a:off x="9455376" y="2861770"/>
              <a:ext cx="2144486" cy="679418"/>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5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Fechas de certificación:</a:t>
              </a:r>
              <a:r>
                <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las BPS certifican los datos tres veces al año (octubre, marzo, junio). el Director de Operaciones de Inscripción de las BPS examinará los errores que se identifiquen en el Portal del DESE</a:t>
              </a:r>
              <a:r>
                <a:rPr kumimoji="0" lang="en-US"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5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90" name="Rectangle 89">
              <a:extLst>
                <a:ext uri="{FF2B5EF4-FFF2-40B4-BE49-F238E27FC236}">
                  <a16:creationId xmlns:a16="http://schemas.microsoft.com/office/drawing/2014/main" id="{92642539-9DA3-47A3-BDD7-4ECE205D3155}"/>
                </a:ext>
                <a:ext uri="{C183D7F6-B498-43B3-948B-1728B52AA6E4}">
                  <adec:decorative xmlns:adec="http://schemas.microsoft.com/office/drawing/2017/decorative" val="1"/>
                </a:ext>
              </a:extLst>
            </p:cNvPr>
            <p:cNvSpPr/>
            <p:nvPr/>
          </p:nvSpPr>
          <p:spPr bwMode="auto">
            <a:xfrm>
              <a:off x="10236720" y="2605446"/>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91" name="Rectangle 90">
              <a:extLst>
                <a:ext uri="{FF2B5EF4-FFF2-40B4-BE49-F238E27FC236}">
                  <a16:creationId xmlns:a16="http://schemas.microsoft.com/office/drawing/2014/main" id="{EC6E12F5-6864-49E7-ABDF-AD2D7500695C}"/>
                </a:ext>
                <a:ext uri="{C183D7F6-B498-43B3-948B-1728B52AA6E4}">
                  <adec:decorative xmlns:adec="http://schemas.microsoft.com/office/drawing/2017/decorative" val="1"/>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75" name="Oval 10">
              <a:extLst>
                <a:ext uri="{FF2B5EF4-FFF2-40B4-BE49-F238E27FC236}">
                  <a16:creationId xmlns:a16="http://schemas.microsoft.com/office/drawing/2014/main" id="{82D80C96-44BE-4838-BE64-7CD62A183272}"/>
                </a:ext>
                <a:ext uri="{C183D7F6-B498-43B3-948B-1728B52AA6E4}">
                  <adec:decorative xmlns:adec="http://schemas.microsoft.com/office/drawing/2017/decorative" val="1"/>
                </a:ext>
              </a:extLst>
            </p:cNvPr>
            <p:cNvSpPr>
              <a:spLocks noChangeArrowheads="1"/>
            </p:cNvSpPr>
            <p:nvPr/>
          </p:nvSpPr>
          <p:spPr bwMode="auto">
            <a:xfrm>
              <a:off x="612776" y="558156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76" name="Oval 21">
              <a:extLst>
                <a:ext uri="{FF2B5EF4-FFF2-40B4-BE49-F238E27FC236}">
                  <a16:creationId xmlns:a16="http://schemas.microsoft.com/office/drawing/2014/main" id="{2AD377C3-9C08-4A15-B5A2-8CA3E1C87A74}"/>
                </a:ext>
                <a:ext uri="{C183D7F6-B498-43B3-948B-1728B52AA6E4}">
                  <adec:decorative xmlns:adec="http://schemas.microsoft.com/office/drawing/2017/decorative" val="1"/>
                </a:ext>
              </a:extLst>
            </p:cNvPr>
            <p:cNvSpPr>
              <a:spLocks noChangeArrowheads="1"/>
            </p:cNvSpPr>
            <p:nvPr/>
          </p:nvSpPr>
          <p:spPr bwMode="auto">
            <a:xfrm>
              <a:off x="615431" y="5856294"/>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74" name="Rectangle 73">
              <a:extLst>
                <a:ext uri="{FF2B5EF4-FFF2-40B4-BE49-F238E27FC236}">
                  <a16:creationId xmlns:a16="http://schemas.microsoft.com/office/drawing/2014/main" id="{079579B3-24DA-4576-99F4-618B6E7A98FD}"/>
                </a:ext>
                <a:ext uri="{C183D7F6-B498-43B3-948B-1728B52AA6E4}">
                  <adec:decorative xmlns:adec="http://schemas.microsoft.com/office/drawing/2017/decorative" val="1"/>
                </a:ext>
              </a:extLst>
            </p:cNvPr>
            <p:cNvSpPr/>
            <p:nvPr/>
          </p:nvSpPr>
          <p:spPr bwMode="auto">
            <a:xfrm>
              <a:off x="817872" y="5471195"/>
              <a:ext cx="1675495" cy="641761"/>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p>
            <a:p>
              <a:pPr marL="0" marR="0" lvl="0" indent="0" algn="l" defTabSz="913943" rtl="0" eaLnBrk="1" fontAlgn="base"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41" name="source_63804743468530966221" descr="Fuente">
            <a:extLst>
              <a:ext uri="{FF2B5EF4-FFF2-40B4-BE49-F238E27FC236}">
                <a16:creationId xmlns:a16="http://schemas.microsoft.com/office/drawing/2014/main" id="{A047027B-3DBA-4E53-8CC8-29D04D682091}"/>
              </a:ext>
            </a:extLst>
          </p:cNvPr>
          <p:cNvSpPr txBox="1"/>
          <p:nvPr/>
        </p:nvSpPr>
        <p:spPr>
          <a:xfrm>
            <a:off x="609918" y="6583679"/>
            <a:ext cx="2696953"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Entrevistas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EY, el DESE, BPS y las escuelas; políticas de BPS y el DESE</a:t>
            </a:r>
          </a:p>
        </p:txBody>
      </p:sp>
      <p:sp>
        <p:nvSpPr>
          <p:cNvPr id="44" name="TextBox 43">
            <a:extLst>
              <a:ext uri="{FF2B5EF4-FFF2-40B4-BE49-F238E27FC236}">
                <a16:creationId xmlns:a16="http://schemas.microsoft.com/office/drawing/2014/main" id="{7F5714A4-1240-4E3D-8FCC-D11B8DC49FCE}"/>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6380EE10-94FE-424C-9106-48838EC2C0C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4">
            <a:extLst>
              <a:ext uri="{FF2B5EF4-FFF2-40B4-BE49-F238E27FC236}">
                <a16:creationId xmlns:a16="http://schemas.microsoft.com/office/drawing/2014/main" id="{1524B3D8-14F3-4388-95A3-61DA2E8033F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72141947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D4C28-E9F6-4477-B54A-5C06DCE16FB9}"/>
              </a:ext>
            </a:extLst>
          </p:cNvPr>
          <p:cNvSpPr>
            <a:spLocks noGrp="1"/>
          </p:cNvSpPr>
          <p:nvPr>
            <p:ph type="title"/>
          </p:nvPr>
        </p:nvSpPr>
        <p:spPr>
          <a:xfrm>
            <a:off x="612776" y="296600"/>
            <a:ext cx="10972800" cy="589805"/>
          </a:xfrm>
        </p:spPr>
        <p:txBody>
          <a:bodyPr vert="horz"/>
          <a:lstStyle/>
          <a:p>
            <a:r>
              <a:rPr lang="x-none"/>
              <a:t>Apéndice</a:t>
            </a:r>
            <a:br>
              <a:rPr/>
            </a:br>
            <a:r>
              <a:rPr lang="x-none" sz="1550"/>
              <a:t>Se tomó una muestra de una población de bajas que facilitó el DESE para analizar los datos de las bajas</a:t>
            </a:r>
            <a:endParaRPr lang="en-GB" sz="1550"/>
          </a:p>
        </p:txBody>
      </p:sp>
      <p:sp>
        <p:nvSpPr>
          <p:cNvPr id="24" name="Rectangle 23">
            <a:extLst>
              <a:ext uri="{FF2B5EF4-FFF2-40B4-BE49-F238E27FC236}">
                <a16:creationId xmlns:a16="http://schemas.microsoft.com/office/drawing/2014/main" id="{F0E44CC4-BA55-445F-ACF9-86E0E7618124}"/>
              </a:ext>
            </a:extLst>
          </p:cNvPr>
          <p:cNvSpPr/>
          <p:nvPr/>
        </p:nvSpPr>
        <p:spPr>
          <a:xfrm>
            <a:off x="8950428" y="80156"/>
            <a:ext cx="2613184" cy="373700"/>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defTabSz="913943"/>
            <a:r>
              <a:rPr lang="x-none" sz="1199" b="1">
                <a:solidFill>
                  <a:srgbClr val="FFFFFF"/>
                </a:solidFill>
                <a:latin typeface="EYInterstate Light"/>
              </a:rPr>
              <a:t>2. Inscripción y egreso de los estudiantes</a:t>
            </a:r>
          </a:p>
        </p:txBody>
      </p:sp>
      <p:sp>
        <p:nvSpPr>
          <p:cNvPr id="30" name="Text box_6380524123959099444">
            <a:extLst>
              <a:ext uri="{FF2B5EF4-FFF2-40B4-BE49-F238E27FC236}">
                <a16:creationId xmlns:a16="http://schemas.microsoft.com/office/drawing/2014/main" id="{EA0E9DD6-0A1A-47A7-9E33-2CC4DD1A5450}"/>
              </a:ext>
            </a:extLst>
          </p:cNvPr>
          <p:cNvSpPr/>
          <p:nvPr>
            <p:custDataLst>
              <p:tags r:id="rId1"/>
            </p:custDataLst>
          </p:nvPr>
        </p:nvSpPr>
        <p:spPr>
          <a:xfrm>
            <a:off x="9856911" y="506863"/>
            <a:ext cx="809413" cy="215332"/>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696" tIns="45696" rIns="45696" bIns="45696" numCol="1" spcCol="0" rtlCol="0" fromWordArt="0" anchor="ctr" anchorCtr="0" forceAA="0" compatLnSpc="1">
            <a:prstTxWarp prst="textNoShape">
              <a:avLst/>
            </a:prstTxWarp>
            <a:spAutoFit/>
          </a:bodyPr>
          <a:lstStyle/>
          <a:p>
            <a:pPr algn="ctr" defTabSz="913943"/>
            <a:r>
              <a:rPr lang="x-none" sz="800" b="1">
                <a:solidFill>
                  <a:srgbClr val="2E2E38"/>
                </a:solidFill>
                <a:latin typeface="EYInterstate Light"/>
              </a:rPr>
              <a:t>2a. Inscripción</a:t>
            </a:r>
          </a:p>
        </p:txBody>
      </p:sp>
      <p:sp>
        <p:nvSpPr>
          <p:cNvPr id="36" name="Text box_6380524123959099444">
            <a:extLst>
              <a:ext uri="{FF2B5EF4-FFF2-40B4-BE49-F238E27FC236}">
                <a16:creationId xmlns:a16="http://schemas.microsoft.com/office/drawing/2014/main" id="{9AD808D9-9C1B-42C6-B5D8-41D7DB6F5919}"/>
              </a:ext>
            </a:extLst>
          </p:cNvPr>
          <p:cNvSpPr/>
          <p:nvPr>
            <p:custDataLst>
              <p:tags r:id="rId2"/>
            </p:custDataLst>
          </p:nvPr>
        </p:nvSpPr>
        <p:spPr>
          <a:xfrm>
            <a:off x="10734637" y="506863"/>
            <a:ext cx="809413" cy="215332"/>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696" tIns="45696" rIns="45696" bIns="45696" numCol="1" spcCol="0" rtlCol="0" fromWordArt="0" anchor="ctr" anchorCtr="0" forceAA="0" compatLnSpc="1">
            <a:prstTxWarp prst="textNoShape">
              <a:avLst/>
            </a:prstTxWarp>
            <a:spAutoFit/>
          </a:bodyPr>
          <a:lstStyle/>
          <a:p>
            <a:pPr algn="ctr" defTabSz="913943"/>
            <a:r>
              <a:rPr lang="x-none" sz="800" b="1">
                <a:solidFill>
                  <a:srgbClr val="2E2E38"/>
                </a:solidFill>
                <a:latin typeface="EYInterstate Light"/>
              </a:rPr>
              <a:t>2b. Egreso</a:t>
            </a:r>
          </a:p>
        </p:txBody>
      </p:sp>
      <p:sp>
        <p:nvSpPr>
          <p:cNvPr id="32" name="Arrow: Left-Right 31">
            <a:extLst>
              <a:ext uri="{FF2B5EF4-FFF2-40B4-BE49-F238E27FC236}">
                <a16:creationId xmlns:a16="http://schemas.microsoft.com/office/drawing/2014/main" id="{3A84D23E-3B7B-476E-ACEC-A8D87A25D135}"/>
              </a:ext>
            </a:extLst>
          </p:cNvPr>
          <p:cNvSpPr/>
          <p:nvPr/>
        </p:nvSpPr>
        <p:spPr>
          <a:xfrm>
            <a:off x="1576229" y="1011719"/>
            <a:ext cx="3475310" cy="25710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Identificación de la población</a:t>
            </a:r>
            <a:endParaRPr lang="en-US" sz="1199">
              <a:solidFill>
                <a:srgbClr val="2E2E38"/>
              </a:solidFill>
              <a:latin typeface="EYInterstate Light"/>
            </a:endParaRPr>
          </a:p>
        </p:txBody>
      </p:sp>
      <p:cxnSp>
        <p:nvCxnSpPr>
          <p:cNvPr id="43" name="Straight Connector 42">
            <a:extLst>
              <a:ext uri="{FF2B5EF4-FFF2-40B4-BE49-F238E27FC236}">
                <a16:creationId xmlns:a16="http://schemas.microsoft.com/office/drawing/2014/main" id="{B06F0108-416B-4B9F-9C52-80DA084683A6}"/>
              </a:ext>
              <a:ext uri="{C183D7F6-B498-43B3-948B-1728B52AA6E4}">
                <adec:decorative xmlns:adec="http://schemas.microsoft.com/office/drawing/2017/decorative" val="1"/>
              </a:ext>
            </a:extLst>
          </p:cNvPr>
          <p:cNvCxnSpPr>
            <a:stCxn id="32" idx="4"/>
            <a:endCxn id="32" idx="6"/>
          </p:cNvCxnSpPr>
          <p:nvPr/>
        </p:nvCxnSpPr>
        <p:spPr>
          <a:xfrm>
            <a:off x="1576229" y="1268825"/>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05D5A66C-F34B-46B4-9691-55E60DA8D438}"/>
              </a:ext>
            </a:extLst>
          </p:cNvPr>
          <p:cNvSpPr txBox="1">
            <a:spLocks/>
          </p:cNvSpPr>
          <p:nvPr/>
        </p:nvSpPr>
        <p:spPr>
          <a:xfrm>
            <a:off x="624959" y="1331273"/>
            <a:ext cx="5377852" cy="2267287"/>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789"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La cohorte de graduación de 2021 incluye a todos los estudiantes de 9º grado nuevos de los años escolares 2017 y 2018. Dicha cohorte no incluye a los estudiantes que </a:t>
            </a:r>
            <a:br>
              <a:rPr lang="en-US" dirty="0">
                <a:solidFill>
                  <a:srgbClr val="2E2E38"/>
                </a:solidFill>
                <a:latin typeface="EYInterstate Light" panose="02000506000000020004" pitchFamily="2" charset="0"/>
                <a:cs typeface="+mn-cs"/>
              </a:rPr>
            </a:br>
            <a:r>
              <a:rPr lang="x-none" dirty="0">
                <a:solidFill>
                  <a:srgbClr val="2E2E38"/>
                </a:solidFill>
                <a:latin typeface="EYInterstate Light" panose="02000506000000020004" pitchFamily="2" charset="0"/>
                <a:cs typeface="+mn-cs"/>
              </a:rPr>
              <a:t>se trasladen a otra escuela o fuera del distrito. Todos los estudiantes trasladados </a:t>
            </a:r>
            <a:br>
              <a:rPr lang="en-US" dirty="0">
                <a:solidFill>
                  <a:srgbClr val="2E2E38"/>
                </a:solidFill>
                <a:latin typeface="EYInterstate Light" panose="02000506000000020004" pitchFamily="2" charset="0"/>
                <a:cs typeface="+mn-cs"/>
              </a:rPr>
            </a:br>
            <a:r>
              <a:rPr lang="x-none" dirty="0">
                <a:solidFill>
                  <a:srgbClr val="2E2E38"/>
                </a:solidFill>
                <a:latin typeface="EYInterstate Light" panose="02000506000000020004" pitchFamily="2" charset="0"/>
                <a:cs typeface="+mn-cs"/>
              </a:rPr>
              <a:t>al distrito desde otro distrito se incluyen y se asignan a una cohorte de graduación </a:t>
            </a:r>
          </a:p>
          <a:p>
            <a:pPr marL="182789"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El DESE facilitó la población de datos y esta consta de 406 bajas para la cohorte</a:t>
            </a:r>
            <a:r>
              <a:rPr lang="en-US" dirty="0">
                <a:solidFill>
                  <a:srgbClr val="2E2E38"/>
                </a:solidFill>
                <a:latin typeface="EYInterstate Light" panose="02000506000000020004" pitchFamily="2" charset="0"/>
                <a:cs typeface="+mn-cs"/>
              </a:rPr>
              <a:t>.</a:t>
            </a:r>
            <a:r>
              <a:rPr lang="x-none" dirty="0">
                <a:solidFill>
                  <a:srgbClr val="2E2E38"/>
                </a:solidFill>
                <a:latin typeface="EYInterstate Light" panose="02000506000000020004" pitchFamily="2" charset="0"/>
                <a:cs typeface="+mn-cs"/>
              </a:rPr>
              <a:t> </a:t>
            </a:r>
            <a:br>
              <a:rPr lang="en-US" dirty="0">
                <a:solidFill>
                  <a:srgbClr val="2E2E38"/>
                </a:solidFill>
                <a:latin typeface="EYInterstate Light" panose="02000506000000020004" pitchFamily="2" charset="0"/>
                <a:cs typeface="+mn-cs"/>
              </a:rPr>
            </a:br>
            <a:r>
              <a:rPr lang="x-none" dirty="0">
                <a:solidFill>
                  <a:srgbClr val="2E2E38"/>
                </a:solidFill>
                <a:latin typeface="EYInterstate Light" panose="02000506000000020004" pitchFamily="2" charset="0"/>
                <a:cs typeface="+mn-cs"/>
              </a:rPr>
              <a:t>de graduación de la escuela secundaria del año escolar 2021 (9º a 12º grado)</a:t>
            </a:r>
            <a:r>
              <a:rPr lang="en-US" dirty="0">
                <a:solidFill>
                  <a:srgbClr val="2E2E38"/>
                </a:solidFill>
                <a:latin typeface="EYInterstate Light" panose="02000506000000020004" pitchFamily="2" charset="0"/>
                <a:cs typeface="+mn-cs"/>
              </a:rPr>
              <a:t>.</a:t>
            </a:r>
            <a:endParaRPr lang="x-none" dirty="0">
              <a:solidFill>
                <a:srgbClr val="2E2E38"/>
              </a:solidFill>
              <a:latin typeface="EYInterstate Light" panose="02000506000000020004" pitchFamily="2" charset="0"/>
              <a:cs typeface="+mn-cs"/>
            </a:endParaRPr>
          </a:p>
          <a:p>
            <a:pPr marL="365577" lvl="1"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El DESE recibió la información correspondiente de las BPS durante el proceso </a:t>
            </a:r>
            <a:br>
              <a:rPr lang="en-US" dirty="0">
                <a:solidFill>
                  <a:srgbClr val="2E2E38"/>
                </a:solidFill>
                <a:latin typeface="EYInterstate Light" panose="02000506000000020004" pitchFamily="2" charset="0"/>
                <a:cs typeface="+mn-cs"/>
              </a:rPr>
            </a:br>
            <a:r>
              <a:rPr lang="x-none" dirty="0">
                <a:solidFill>
                  <a:srgbClr val="2E2E38"/>
                </a:solidFill>
                <a:latin typeface="EYInterstate Light" panose="02000506000000020004" pitchFamily="2" charset="0"/>
                <a:cs typeface="+mn-cs"/>
              </a:rPr>
              <a:t>de certificación de datos de junio de 2021</a:t>
            </a:r>
            <a:r>
              <a:rPr lang="en-US" dirty="0">
                <a:solidFill>
                  <a:srgbClr val="2E2E38"/>
                </a:solidFill>
                <a:latin typeface="EYInterstate Light" panose="02000506000000020004" pitchFamily="2" charset="0"/>
                <a:cs typeface="+mn-cs"/>
              </a:rPr>
              <a:t>.</a:t>
            </a:r>
            <a:endParaRPr lang="x-none" dirty="0">
              <a:solidFill>
                <a:srgbClr val="2E2E38"/>
              </a:solidFill>
              <a:latin typeface="EYInterstate Light" panose="02000506000000020004" pitchFamily="2" charset="0"/>
              <a:cs typeface="+mn-cs"/>
            </a:endParaRPr>
          </a:p>
          <a:p>
            <a:pPr marL="365577" lvl="1"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La población que proporcionó el DESE no incluye a los estudiantes trasladados dentro del estado</a:t>
            </a:r>
            <a:r>
              <a:rPr lang="en-US" dirty="0">
                <a:solidFill>
                  <a:srgbClr val="2E2E38"/>
                </a:solidFill>
                <a:latin typeface="EYInterstate Light" panose="02000506000000020004" pitchFamily="2" charset="0"/>
                <a:cs typeface="+mn-cs"/>
              </a:rPr>
              <a:t>.</a:t>
            </a:r>
            <a:endParaRPr lang="x-none" dirty="0">
              <a:solidFill>
                <a:srgbClr val="2E2E38"/>
              </a:solidFill>
              <a:latin typeface="EYInterstate Light" panose="02000506000000020004" pitchFamily="2" charset="0"/>
              <a:cs typeface="+mn-cs"/>
            </a:endParaRPr>
          </a:p>
          <a:p>
            <a:pPr marL="182789"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También se hizo una investigación sobre 10 estudiantes que volvieron a inscribirse </a:t>
            </a:r>
            <a:br>
              <a:rPr lang="en-US" dirty="0">
                <a:solidFill>
                  <a:srgbClr val="2E2E38"/>
                </a:solidFill>
                <a:latin typeface="EYInterstate Light" panose="02000506000000020004" pitchFamily="2" charset="0"/>
                <a:cs typeface="+mn-cs"/>
              </a:rPr>
            </a:br>
            <a:r>
              <a:rPr lang="x-none" dirty="0">
                <a:solidFill>
                  <a:srgbClr val="2E2E38"/>
                </a:solidFill>
                <a:latin typeface="EYInterstate Light" panose="02000506000000020004" pitchFamily="2" charset="0"/>
                <a:cs typeface="+mn-cs"/>
              </a:rPr>
              <a:t>en las escuelas de BPS</a:t>
            </a:r>
            <a:r>
              <a:rPr lang="en-US" dirty="0">
                <a:solidFill>
                  <a:srgbClr val="2E2E38"/>
                </a:solidFill>
                <a:latin typeface="EYInterstate Light" panose="02000506000000020004" pitchFamily="2" charset="0"/>
                <a:cs typeface="+mn-cs"/>
              </a:rPr>
              <a:t>.</a:t>
            </a:r>
            <a:endParaRPr lang="x-none" dirty="0">
              <a:solidFill>
                <a:srgbClr val="2E2E38"/>
              </a:solidFill>
              <a:latin typeface="EYInterstate Light" panose="02000506000000020004" pitchFamily="2" charset="0"/>
              <a:cs typeface="+mn-cs"/>
            </a:endParaRPr>
          </a:p>
          <a:p>
            <a:pPr marL="365577" lvl="1" indent="-182789" defTabSz="913933">
              <a:lnSpc>
                <a:spcPct val="95000"/>
              </a:lnSpc>
              <a:spcBef>
                <a:spcPts val="200"/>
              </a:spcBef>
              <a:spcAft>
                <a:spcPts val="0"/>
              </a:spcAft>
              <a:buClr>
                <a:srgbClr val="2E2E38"/>
              </a:buClr>
              <a:buFont typeface="EYInterstate" panose="02000503020000020004" pitchFamily="2" charset="0"/>
              <a:buChar char="•"/>
            </a:pPr>
            <a:r>
              <a:rPr lang="x-none" dirty="0">
                <a:solidFill>
                  <a:srgbClr val="2E2E38"/>
                </a:solidFill>
                <a:latin typeface="EYInterstate Light" panose="02000506000000020004" pitchFamily="2" charset="0"/>
                <a:cs typeface="+mn-cs"/>
              </a:rPr>
              <a:t>Todas las bajas de los estudiantes activos son válidas, solo se trata de estudiantes que volvimos a inscribir en una fecha posterior</a:t>
            </a:r>
            <a:r>
              <a:rPr lang="en-US" dirty="0">
                <a:solidFill>
                  <a:srgbClr val="2E2E38"/>
                </a:solidFill>
                <a:latin typeface="EYInterstate Light" panose="02000506000000020004" pitchFamily="2" charset="0"/>
                <a:cs typeface="+mn-cs"/>
              </a:rPr>
              <a:t>.</a:t>
            </a:r>
            <a:endParaRPr lang="x-none" dirty="0">
              <a:solidFill>
                <a:srgbClr val="2E2E38"/>
              </a:solidFill>
              <a:latin typeface="EYInterstate Light" panose="02000506000000020004" pitchFamily="2" charset="0"/>
              <a:cs typeface="+mn-cs"/>
            </a:endParaRPr>
          </a:p>
        </p:txBody>
      </p:sp>
      <p:sp>
        <p:nvSpPr>
          <p:cNvPr id="48" name="Arrow: Left-Right 47">
            <a:extLst>
              <a:ext uri="{FF2B5EF4-FFF2-40B4-BE49-F238E27FC236}">
                <a16:creationId xmlns:a16="http://schemas.microsoft.com/office/drawing/2014/main" id="{A8B5FEF8-9700-408E-948A-2DF75DDE3A7D}"/>
              </a:ext>
            </a:extLst>
          </p:cNvPr>
          <p:cNvSpPr/>
          <p:nvPr/>
        </p:nvSpPr>
        <p:spPr>
          <a:xfrm>
            <a:off x="1576229" y="3761625"/>
            <a:ext cx="3475310" cy="25710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Principales códigos de baja de la población</a:t>
            </a:r>
            <a:endParaRPr lang="en-US" sz="1199">
              <a:solidFill>
                <a:srgbClr val="2E2E38"/>
              </a:solidFill>
              <a:latin typeface="EYInterstate Light"/>
            </a:endParaRPr>
          </a:p>
        </p:txBody>
      </p:sp>
      <p:cxnSp>
        <p:nvCxnSpPr>
          <p:cNvPr id="51" name="Straight Connector 50">
            <a:extLst>
              <a:ext uri="{FF2B5EF4-FFF2-40B4-BE49-F238E27FC236}">
                <a16:creationId xmlns:a16="http://schemas.microsoft.com/office/drawing/2014/main" id="{F4DFE422-D636-4095-9616-38E96895840A}"/>
              </a:ext>
              <a:ext uri="{C183D7F6-B498-43B3-948B-1728B52AA6E4}">
                <adec:decorative xmlns:adec="http://schemas.microsoft.com/office/drawing/2017/decorative" val="1"/>
              </a:ext>
            </a:extLst>
          </p:cNvPr>
          <p:cNvCxnSpPr>
            <a:stCxn id="48" idx="4"/>
            <a:endCxn id="48" idx="6"/>
          </p:cNvCxnSpPr>
          <p:nvPr/>
        </p:nvCxnSpPr>
        <p:spPr>
          <a:xfrm>
            <a:off x="1576229" y="4018731"/>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 name="Group 9" descr="Consulte la sección de notas para ver la descripción del gráfico &quot;Gráfico 1: principales códigos de baja de la población&quot;">
            <a:extLst>
              <a:ext uri="{FF2B5EF4-FFF2-40B4-BE49-F238E27FC236}">
                <a16:creationId xmlns:a16="http://schemas.microsoft.com/office/drawing/2014/main" id="{F5127E39-A761-4417-BC66-35BE20EE2815}"/>
              </a:ext>
            </a:extLst>
          </p:cNvPr>
          <p:cNvGrpSpPr/>
          <p:nvPr/>
        </p:nvGrpSpPr>
        <p:grpSpPr>
          <a:xfrm>
            <a:off x="624958" y="4039447"/>
            <a:ext cx="5373873" cy="2444786"/>
            <a:chOff x="622106" y="3896815"/>
            <a:chExt cx="5376672" cy="2446059"/>
          </a:xfrm>
        </p:grpSpPr>
        <p:graphicFrame>
          <p:nvGraphicFramePr>
            <p:cNvPr id="20" name="Chart 19">
              <a:extLst>
                <a:ext uri="{FF2B5EF4-FFF2-40B4-BE49-F238E27FC236}">
                  <a16:creationId xmlns:a16="http://schemas.microsoft.com/office/drawing/2014/main" id="{F2FE463C-D42E-47DF-807F-E2FAFA91045F}"/>
                </a:ext>
                <a:ext uri="{C183D7F6-B498-43B3-948B-1728B52AA6E4}">
                  <adec:decorative xmlns:adec="http://schemas.microsoft.com/office/drawing/2017/decorative" val="1"/>
                </a:ext>
              </a:extLst>
            </p:cNvPr>
            <p:cNvGraphicFramePr/>
            <p:nvPr/>
          </p:nvGraphicFramePr>
          <p:xfrm>
            <a:off x="622106" y="4042687"/>
            <a:ext cx="5376672" cy="2300187"/>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FC989E54-CE1B-46ED-9ABD-A60C3EA4BF19}"/>
                </a:ext>
              </a:extLst>
            </p:cNvPr>
            <p:cNvSpPr txBox="1"/>
            <p:nvPr/>
          </p:nvSpPr>
          <p:spPr>
            <a:xfrm>
              <a:off x="2342509" y="5069773"/>
              <a:ext cx="575352" cy="298543"/>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1999" b="1">
                  <a:solidFill>
                    <a:srgbClr val="2E2E38"/>
                  </a:solidFill>
                  <a:latin typeface="EYInterstate Light"/>
                </a:rPr>
                <a:t>406</a:t>
              </a:r>
            </a:p>
          </p:txBody>
        </p:sp>
        <p:sp>
          <p:nvSpPr>
            <p:cNvPr id="6" name="TextBox 5">
              <a:extLst>
                <a:ext uri="{FF2B5EF4-FFF2-40B4-BE49-F238E27FC236}">
                  <a16:creationId xmlns:a16="http://schemas.microsoft.com/office/drawing/2014/main" id="{BE252F9A-18FE-46AD-B913-B726146FB516}"/>
                </a:ext>
              </a:extLst>
            </p:cNvPr>
            <p:cNvSpPr txBox="1"/>
            <p:nvPr/>
          </p:nvSpPr>
          <p:spPr>
            <a:xfrm>
              <a:off x="4510355" y="3896815"/>
              <a:ext cx="1253447" cy="180819"/>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1099" b="1">
                  <a:solidFill>
                    <a:srgbClr val="2E2E38"/>
                  </a:solidFill>
                  <a:latin typeface="EYInterstate Light"/>
                </a:rPr>
                <a:t>Código de baja</a:t>
              </a:r>
            </a:p>
          </p:txBody>
        </p:sp>
      </p:grpSp>
      <p:sp>
        <p:nvSpPr>
          <p:cNvPr id="45" name="Arrow: Left-Right 44">
            <a:extLst>
              <a:ext uri="{FF2B5EF4-FFF2-40B4-BE49-F238E27FC236}">
                <a16:creationId xmlns:a16="http://schemas.microsoft.com/office/drawing/2014/main" id="{A64132F0-94D6-4367-94B7-8180C2995A67}"/>
              </a:ext>
            </a:extLst>
          </p:cNvPr>
          <p:cNvSpPr/>
          <p:nvPr/>
        </p:nvSpPr>
        <p:spPr>
          <a:xfrm>
            <a:off x="7165659" y="1011719"/>
            <a:ext cx="3475310" cy="25710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Selección de las muestras</a:t>
            </a:r>
            <a:endParaRPr lang="en-US" sz="1199">
              <a:solidFill>
                <a:srgbClr val="2E2E38"/>
              </a:solidFill>
              <a:latin typeface="EYInterstate Light"/>
            </a:endParaRPr>
          </a:p>
        </p:txBody>
      </p:sp>
      <p:cxnSp>
        <p:nvCxnSpPr>
          <p:cNvPr id="46" name="Straight Connector 45">
            <a:extLst>
              <a:ext uri="{FF2B5EF4-FFF2-40B4-BE49-F238E27FC236}">
                <a16:creationId xmlns:a16="http://schemas.microsoft.com/office/drawing/2014/main" id="{229D70A2-CEF3-4E4F-8B47-4A55F567E9F9}"/>
              </a:ext>
              <a:ext uri="{C183D7F6-B498-43B3-948B-1728B52AA6E4}">
                <adec:decorative xmlns:adec="http://schemas.microsoft.com/office/drawing/2017/decorative" val="1"/>
              </a:ext>
            </a:extLst>
          </p:cNvPr>
          <p:cNvCxnSpPr>
            <a:stCxn id="45" idx="4"/>
            <a:endCxn id="45" idx="6"/>
          </p:cNvCxnSpPr>
          <p:nvPr/>
        </p:nvCxnSpPr>
        <p:spPr>
          <a:xfrm>
            <a:off x="7165659" y="1268825"/>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Content Placeholder 4">
            <a:extLst>
              <a:ext uri="{FF2B5EF4-FFF2-40B4-BE49-F238E27FC236}">
                <a16:creationId xmlns:a16="http://schemas.microsoft.com/office/drawing/2014/main" id="{6D07DED5-BBFB-4F0C-AFC5-C0C8701F89BC}"/>
              </a:ext>
            </a:extLst>
          </p:cNvPr>
          <p:cNvSpPr txBox="1">
            <a:spLocks/>
          </p:cNvSpPr>
          <p:nvPr/>
        </p:nvSpPr>
        <p:spPr>
          <a:xfrm>
            <a:off x="6214389" y="1331271"/>
            <a:ext cx="5377851" cy="1426031"/>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789" indent="-182789" defTabSz="913933">
              <a:spcBef>
                <a:spcPts val="200"/>
              </a:spcBef>
              <a:spcAft>
                <a:spcPts val="0"/>
              </a:spcAft>
              <a:buClr>
                <a:srgbClr val="2E2E38"/>
              </a:buClr>
              <a:buFont typeface="EYInterstate" panose="02000503020000020004" pitchFamily="2" charset="0"/>
              <a:buChar char="•"/>
            </a:pPr>
            <a:r>
              <a:rPr lang="x-none" b="1">
                <a:solidFill>
                  <a:srgbClr val="2E2E38"/>
                </a:solidFill>
                <a:latin typeface="EYInterstate Light" panose="02000506000000020004" pitchFamily="2" charset="0"/>
                <a:cs typeface="+mn-cs"/>
              </a:rPr>
              <a:t>Se seleccionaron 100 muestras </a:t>
            </a:r>
            <a:r>
              <a:rPr lang="x-none">
                <a:solidFill>
                  <a:srgbClr val="2E2E38"/>
                </a:solidFill>
                <a:latin typeface="EYInterstate Light" panose="02000506000000020004" pitchFamily="2" charset="0"/>
                <a:cs typeface="+mn-cs"/>
              </a:rPr>
              <a:t>de la población de manera aleatoria</a:t>
            </a:r>
          </a:p>
          <a:p>
            <a:pPr marL="365577" lvl="1" indent="-182789" defTabSz="913933">
              <a:spcBef>
                <a:spcPts val="200"/>
              </a:spcBef>
              <a:spcAft>
                <a:spcPts val="0"/>
              </a:spcAft>
              <a:buClr>
                <a:srgbClr val="2E2E38"/>
              </a:buClr>
              <a:buFont typeface="EYInterstate" panose="02000503020000020004" pitchFamily="2" charset="0"/>
              <a:buChar char="•"/>
            </a:pPr>
            <a:r>
              <a:rPr lang="x-none">
                <a:solidFill>
                  <a:srgbClr val="2E2E38"/>
                </a:solidFill>
                <a:latin typeface="EYInterstate Light" panose="02000506000000020004" pitchFamily="2" charset="0"/>
                <a:cs typeface="+mn-cs"/>
              </a:rPr>
              <a:t>El número de muestras se acordó entre EY y el DESE</a:t>
            </a:r>
            <a:r>
              <a:rPr lang="en-US">
                <a:solidFill>
                  <a:srgbClr val="2E2E38"/>
                </a:solidFill>
                <a:latin typeface="EYInterstate Light" panose="02000506000000020004" pitchFamily="2" charset="0"/>
                <a:cs typeface="+mn-cs"/>
              </a:rPr>
              <a:t>.</a:t>
            </a:r>
            <a:endParaRPr lang="x-none">
              <a:solidFill>
                <a:srgbClr val="2E2E38"/>
              </a:solidFill>
              <a:latin typeface="EYInterstate Light" panose="02000506000000020004" pitchFamily="2" charset="0"/>
              <a:cs typeface="+mn-cs"/>
            </a:endParaRPr>
          </a:p>
          <a:p>
            <a:pPr marL="365577" lvl="1" indent="-182789" defTabSz="913933">
              <a:spcBef>
                <a:spcPts val="200"/>
              </a:spcBef>
              <a:spcAft>
                <a:spcPts val="0"/>
              </a:spcAft>
              <a:buClr>
                <a:srgbClr val="2E2E38"/>
              </a:buClr>
              <a:buFont typeface="EYInterstate" panose="02000503020000020004" pitchFamily="2" charset="0"/>
              <a:buChar char="•"/>
            </a:pPr>
            <a:r>
              <a:rPr lang="x-none">
                <a:solidFill>
                  <a:srgbClr val="2E2E38"/>
                </a:solidFill>
                <a:latin typeface="EYInterstate Light" panose="02000506000000020004" pitchFamily="2" charset="0"/>
                <a:cs typeface="+mn-cs"/>
              </a:rPr>
              <a:t>La selección de las muestras se efectuó asignando un índice a cada baja </a:t>
            </a:r>
            <a:br>
              <a:rPr lang="en-US">
                <a:solidFill>
                  <a:srgbClr val="2E2E38"/>
                </a:solidFill>
                <a:latin typeface="EYInterstate Light" panose="02000506000000020004" pitchFamily="2" charset="0"/>
                <a:cs typeface="+mn-cs"/>
              </a:rPr>
            </a:br>
            <a:r>
              <a:rPr lang="x-none">
                <a:solidFill>
                  <a:srgbClr val="2E2E38"/>
                </a:solidFill>
                <a:latin typeface="EYInterstate Light" panose="02000506000000020004" pitchFamily="2" charset="0"/>
                <a:cs typeface="+mn-cs"/>
              </a:rPr>
              <a:t>de la población</a:t>
            </a:r>
            <a:r>
              <a:rPr lang="en-US">
                <a:solidFill>
                  <a:srgbClr val="2E2E38"/>
                </a:solidFill>
                <a:latin typeface="EYInterstate Light" panose="02000506000000020004" pitchFamily="2" charset="0"/>
                <a:cs typeface="+mn-cs"/>
              </a:rPr>
              <a:t>.</a:t>
            </a:r>
            <a:endParaRPr lang="x-none">
              <a:solidFill>
                <a:srgbClr val="2E2E38"/>
              </a:solidFill>
              <a:latin typeface="EYInterstate Light" panose="02000506000000020004" pitchFamily="2" charset="0"/>
              <a:cs typeface="+mn-cs"/>
            </a:endParaRPr>
          </a:p>
          <a:p>
            <a:pPr marL="365577" lvl="1" indent="-182789" defTabSz="913933">
              <a:spcBef>
                <a:spcPts val="200"/>
              </a:spcBef>
              <a:spcAft>
                <a:spcPts val="0"/>
              </a:spcAft>
              <a:buClr>
                <a:srgbClr val="2E2E38"/>
              </a:buClr>
              <a:buFont typeface="EYInterstate" panose="02000503020000020004" pitchFamily="2" charset="0"/>
              <a:buChar char="•"/>
            </a:pPr>
            <a:r>
              <a:rPr lang="x-none">
                <a:solidFill>
                  <a:srgbClr val="2E2E38"/>
                </a:solidFill>
                <a:latin typeface="EYInterstate Light" panose="02000506000000020004" pitchFamily="2" charset="0"/>
                <a:cs typeface="+mn-cs"/>
              </a:rPr>
              <a:t>Se generó una lista de 100 índices mediante la herramienta "EY Random" </a:t>
            </a:r>
            <a:br>
              <a:rPr lang="en-US">
                <a:solidFill>
                  <a:srgbClr val="2E2E38"/>
                </a:solidFill>
                <a:latin typeface="EYInterstate Light" panose="02000506000000020004" pitchFamily="2" charset="0"/>
                <a:cs typeface="+mn-cs"/>
              </a:rPr>
            </a:br>
            <a:r>
              <a:rPr lang="x-none">
                <a:solidFill>
                  <a:srgbClr val="2E2E38"/>
                </a:solidFill>
                <a:latin typeface="EYInterstate Light" panose="02000506000000020004" pitchFamily="2" charset="0"/>
                <a:cs typeface="+mn-cs"/>
              </a:rPr>
              <a:t>con el fin de crear las selecciones de la muestra final para las pruebas</a:t>
            </a:r>
            <a:r>
              <a:rPr lang="en-US">
                <a:solidFill>
                  <a:srgbClr val="2E2E38"/>
                </a:solidFill>
                <a:latin typeface="EYInterstate Light" panose="02000506000000020004" pitchFamily="2" charset="0"/>
                <a:cs typeface="+mn-cs"/>
              </a:rPr>
              <a:t>.</a:t>
            </a:r>
            <a:r>
              <a:rPr lang="x-none">
                <a:solidFill>
                  <a:srgbClr val="2E2E38"/>
                </a:solidFill>
                <a:latin typeface="EYInterstate Light" panose="02000506000000020004" pitchFamily="2" charset="0"/>
                <a:cs typeface="+mn-cs"/>
              </a:rPr>
              <a:t> </a:t>
            </a:r>
          </a:p>
          <a:p>
            <a:pPr marL="182789" indent="-182789" defTabSz="913933">
              <a:spcBef>
                <a:spcPts val="200"/>
              </a:spcBef>
              <a:spcAft>
                <a:spcPts val="0"/>
              </a:spcAft>
              <a:buClr>
                <a:srgbClr val="2E2E38"/>
              </a:buClr>
              <a:buFont typeface="EYInterstate" panose="02000503020000020004" pitchFamily="2" charset="0"/>
              <a:buChar char="•"/>
            </a:pPr>
            <a:r>
              <a:rPr lang="x-none">
                <a:solidFill>
                  <a:srgbClr val="2E2E38"/>
                </a:solidFill>
                <a:latin typeface="EYInterstate Light" panose="02000506000000020004" pitchFamily="2" charset="0"/>
                <a:cs typeface="+mn-cs"/>
              </a:rPr>
              <a:t>Por comparación de la distribución de los códigos de baja entre la población </a:t>
            </a:r>
            <a:br>
              <a:rPr lang="en-US">
                <a:solidFill>
                  <a:srgbClr val="2E2E38"/>
                </a:solidFill>
                <a:latin typeface="EYInterstate Light" panose="02000506000000020004" pitchFamily="2" charset="0"/>
                <a:cs typeface="+mn-cs"/>
              </a:rPr>
            </a:br>
            <a:r>
              <a:rPr lang="x-none">
                <a:solidFill>
                  <a:srgbClr val="2E2E38"/>
                </a:solidFill>
                <a:latin typeface="EYInterstate Light" panose="02000506000000020004" pitchFamily="2" charset="0"/>
                <a:cs typeface="+mn-cs"/>
              </a:rPr>
              <a:t>y la muestra, la muestra seleccionada se consideró representativa</a:t>
            </a:r>
            <a:r>
              <a:rPr lang="en-US">
                <a:solidFill>
                  <a:srgbClr val="2E2E38"/>
                </a:solidFill>
                <a:latin typeface="EYInterstate Light" panose="02000506000000020004" pitchFamily="2" charset="0"/>
                <a:cs typeface="+mn-cs"/>
              </a:rPr>
              <a:t>.</a:t>
            </a:r>
            <a:endParaRPr lang="x-none">
              <a:solidFill>
                <a:srgbClr val="2E2E38"/>
              </a:solidFill>
              <a:latin typeface="EYInterstate Light" panose="02000506000000020004" pitchFamily="2" charset="0"/>
              <a:cs typeface="+mn-cs"/>
            </a:endParaRPr>
          </a:p>
        </p:txBody>
      </p:sp>
      <p:sp>
        <p:nvSpPr>
          <p:cNvPr id="53" name="Arrow: Left-Right 52">
            <a:extLst>
              <a:ext uri="{FF2B5EF4-FFF2-40B4-BE49-F238E27FC236}">
                <a16:creationId xmlns:a16="http://schemas.microsoft.com/office/drawing/2014/main" id="{F36F4873-0732-435F-9B4C-766261ECA3D6}"/>
              </a:ext>
            </a:extLst>
          </p:cNvPr>
          <p:cNvSpPr/>
          <p:nvPr/>
        </p:nvSpPr>
        <p:spPr>
          <a:xfrm>
            <a:off x="7165659" y="3761496"/>
            <a:ext cx="3475310" cy="2572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1963" rtlCol="0" anchor="b" anchorCtr="0">
            <a:spAutoFit/>
          </a:bodyPr>
          <a:lstStyle/>
          <a:p>
            <a:pPr algn="ctr" defTabSz="913943"/>
            <a:r>
              <a:rPr lang="x-none" sz="1199" b="1">
                <a:solidFill>
                  <a:srgbClr val="2E2E38"/>
                </a:solidFill>
                <a:latin typeface="EYInterstate Light"/>
              </a:rPr>
              <a:t>Códigos de baja de muestra</a:t>
            </a:r>
            <a:endParaRPr lang="en-US" sz="1199">
              <a:solidFill>
                <a:srgbClr val="2E2E38"/>
              </a:solidFill>
              <a:latin typeface="EYInterstate Light"/>
            </a:endParaRPr>
          </a:p>
        </p:txBody>
      </p:sp>
      <p:cxnSp>
        <p:nvCxnSpPr>
          <p:cNvPr id="54" name="Straight Connector 53">
            <a:extLst>
              <a:ext uri="{FF2B5EF4-FFF2-40B4-BE49-F238E27FC236}">
                <a16:creationId xmlns:a16="http://schemas.microsoft.com/office/drawing/2014/main" id="{0463EECA-2192-4F6F-AC4E-F4752BF0D646}"/>
              </a:ext>
              <a:ext uri="{C183D7F6-B498-43B3-948B-1728B52AA6E4}">
                <adec:decorative xmlns:adec="http://schemas.microsoft.com/office/drawing/2017/decorative" val="1"/>
              </a:ext>
            </a:extLst>
          </p:cNvPr>
          <p:cNvCxnSpPr>
            <a:stCxn id="53" idx="4"/>
            <a:endCxn id="53" idx="6"/>
          </p:cNvCxnSpPr>
          <p:nvPr/>
        </p:nvCxnSpPr>
        <p:spPr>
          <a:xfrm>
            <a:off x="7165659" y="4018730"/>
            <a:ext cx="347531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3" name="Group 12" descr="Consulte la sección de notas para ver la descripción del gráfico &quot;Gráfico 2: muestra de códigos de baja&quot;">
            <a:extLst>
              <a:ext uri="{FF2B5EF4-FFF2-40B4-BE49-F238E27FC236}">
                <a16:creationId xmlns:a16="http://schemas.microsoft.com/office/drawing/2014/main" id="{06CC03BF-E86A-4550-9C80-ED6B8271968B}"/>
              </a:ext>
            </a:extLst>
          </p:cNvPr>
          <p:cNvGrpSpPr/>
          <p:nvPr/>
        </p:nvGrpSpPr>
        <p:grpSpPr>
          <a:xfrm>
            <a:off x="6339032" y="4039447"/>
            <a:ext cx="5253209" cy="2444787"/>
            <a:chOff x="6339155" y="3896815"/>
            <a:chExt cx="5255945" cy="2446060"/>
          </a:xfrm>
        </p:grpSpPr>
        <p:graphicFrame>
          <p:nvGraphicFramePr>
            <p:cNvPr id="33" name="Chart 32">
              <a:extLst>
                <a:ext uri="{FF2B5EF4-FFF2-40B4-BE49-F238E27FC236}">
                  <a16:creationId xmlns:a16="http://schemas.microsoft.com/office/drawing/2014/main" id="{85036E2A-B3B9-401D-9916-01DC4694943F}"/>
                </a:ext>
                <a:ext uri="{C183D7F6-B498-43B3-948B-1728B52AA6E4}">
                  <adec:decorative xmlns:adec="http://schemas.microsoft.com/office/drawing/2017/decorative" val="1"/>
                </a:ext>
              </a:extLst>
            </p:cNvPr>
            <p:cNvGraphicFramePr/>
            <p:nvPr/>
          </p:nvGraphicFramePr>
          <p:xfrm>
            <a:off x="6339155" y="4014569"/>
            <a:ext cx="5255945" cy="2328306"/>
          </p:xfrm>
          <a:graphic>
            <a:graphicData uri="http://schemas.openxmlformats.org/drawingml/2006/chart">
              <c:chart xmlns:c="http://schemas.openxmlformats.org/drawingml/2006/chart" xmlns:r="http://schemas.openxmlformats.org/officeDocument/2006/relationships" r:id="rId6"/>
            </a:graphicData>
          </a:graphic>
        </p:graphicFrame>
        <p:sp>
          <p:nvSpPr>
            <p:cNvPr id="7" name="TextBox 6">
              <a:extLst>
                <a:ext uri="{FF2B5EF4-FFF2-40B4-BE49-F238E27FC236}">
                  <a16:creationId xmlns:a16="http://schemas.microsoft.com/office/drawing/2014/main" id="{89901614-BA8E-4F17-BA4F-F1AAC30CA0C8}"/>
                </a:ext>
              </a:extLst>
            </p:cNvPr>
            <p:cNvSpPr txBox="1"/>
            <p:nvPr/>
          </p:nvSpPr>
          <p:spPr>
            <a:xfrm>
              <a:off x="7972745" y="5069772"/>
              <a:ext cx="482885" cy="298543"/>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1999" b="1">
                  <a:solidFill>
                    <a:srgbClr val="2E2E38"/>
                  </a:solidFill>
                  <a:latin typeface="EYInterstate Light"/>
                </a:rPr>
                <a:t>100</a:t>
              </a:r>
            </a:p>
          </p:txBody>
        </p:sp>
        <p:sp>
          <p:nvSpPr>
            <p:cNvPr id="8" name="TextBox 7">
              <a:extLst>
                <a:ext uri="{FF2B5EF4-FFF2-40B4-BE49-F238E27FC236}">
                  <a16:creationId xmlns:a16="http://schemas.microsoft.com/office/drawing/2014/main" id="{96549C57-EBC1-4418-8008-093C3D689C4D}"/>
                </a:ext>
              </a:extLst>
            </p:cNvPr>
            <p:cNvSpPr txBox="1"/>
            <p:nvPr/>
          </p:nvSpPr>
          <p:spPr>
            <a:xfrm>
              <a:off x="10089223" y="3896815"/>
              <a:ext cx="1160980" cy="180819"/>
            </a:xfrm>
            <a:prstGeom prst="rect">
              <a:avLst/>
            </a:prstGeom>
            <a:noFill/>
          </p:spPr>
          <p:txBody>
            <a:bodyPr wrap="square" lIns="0" tIns="36557" rIns="0" bIns="0" rtlCol="0">
              <a:spAutoFit/>
            </a:bodyPr>
            <a:lstStyle/>
            <a:p>
              <a:pPr defTabSz="913943">
                <a:lnSpc>
                  <a:spcPct val="85000"/>
                </a:lnSpc>
                <a:spcAft>
                  <a:spcPts val="600"/>
                </a:spcAft>
                <a:buClr>
                  <a:srgbClr val="27ACAA"/>
                </a:buClr>
                <a:buSzPct val="70000"/>
              </a:pPr>
              <a:r>
                <a:rPr lang="x-none" sz="1099" b="1">
                  <a:solidFill>
                    <a:srgbClr val="2E2E38"/>
                  </a:solidFill>
                  <a:latin typeface="EYInterstate Light"/>
                </a:rPr>
                <a:t>Código de baja</a:t>
              </a:r>
            </a:p>
          </p:txBody>
        </p:sp>
      </p:grpSp>
      <p:sp>
        <p:nvSpPr>
          <p:cNvPr id="28" name="source_63804743468530966221" descr="Fuente">
            <a:extLst>
              <a:ext uri="{FF2B5EF4-FFF2-40B4-BE49-F238E27FC236}">
                <a16:creationId xmlns:a16="http://schemas.microsoft.com/office/drawing/2014/main" id="{21816E44-60C0-4AED-822B-F83869558308}"/>
              </a:ext>
            </a:extLst>
          </p:cNvPr>
          <p:cNvSpPr txBox="1"/>
          <p:nvPr/>
        </p:nvSpPr>
        <p:spPr>
          <a:xfrm>
            <a:off x="612777" y="6486837"/>
            <a:ext cx="2695549" cy="313769"/>
          </a:xfrm>
          <a:prstGeom prst="rect">
            <a:avLst/>
          </a:prstGeom>
          <a:noFill/>
        </p:spPr>
        <p:txBody>
          <a:bodyPr vert="horz" wrap="square" lIns="0" tIns="0" rIns="0" bIns="0" rtlCol="0">
            <a:spAutoFit/>
          </a:bodyPr>
          <a:lstStyle/>
          <a:p>
            <a:pPr defTabSz="913943">
              <a:lnSpc>
                <a:spcPct val="85000"/>
              </a:lnSpc>
              <a:spcAft>
                <a:spcPts val="600"/>
              </a:spcAft>
              <a:buSzPct val="75000"/>
            </a:pPr>
            <a:r>
              <a:rPr lang="en-US" sz="800" dirty="0">
                <a:solidFill>
                  <a:srgbClr val="2E2E38"/>
                </a:solidFill>
                <a:latin typeface="EYInterstate Light"/>
                <a:cs typeface="Arial" panose="020B0604020202020204" pitchFamily="34" charset="0"/>
              </a:rPr>
              <a:t>Fuente: </a:t>
            </a:r>
            <a:r>
              <a:rPr lang="en-US" sz="800" dirty="0" err="1">
                <a:solidFill>
                  <a:srgbClr val="2E2E38"/>
                </a:solidFill>
                <a:latin typeface="EYInterstate Light"/>
                <a:cs typeface="Arial" panose="020B0604020202020204" pitchFamily="34" charset="0"/>
              </a:rPr>
              <a:t>Datos</a:t>
            </a:r>
            <a:r>
              <a:rPr lang="x-none" sz="800" dirty="0">
                <a:solidFill>
                  <a:srgbClr val="2E2E38"/>
                </a:solidFill>
                <a:latin typeface="EYInterstate Light"/>
                <a:cs typeface="Arial" panose="020B0604020202020204" pitchFamily="34" charset="0"/>
              </a:rPr>
              <a:t> de población de bajas del DESE: cohorte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de graduación de 202</a:t>
            </a:r>
            <a:r>
              <a:rPr lang="en-US" sz="800" dirty="0">
                <a:solidFill>
                  <a:srgbClr val="2E2E38"/>
                </a:solidFill>
                <a:latin typeface="EYInterstate Light"/>
                <a:cs typeface="Arial" panose="020B0604020202020204" pitchFamily="34" charset="0"/>
              </a:rPr>
              <a:t>1</a:t>
            </a:r>
            <a:r>
              <a:rPr lang="x-none" sz="800" dirty="0">
                <a:solidFill>
                  <a:srgbClr val="2E2E38"/>
                </a:solidFill>
                <a:latin typeface="EYInterstate Light"/>
                <a:cs typeface="Arial" panose="020B0604020202020204" pitchFamily="34" charset="0"/>
              </a:rPr>
              <a:t>; entrevistas de EY, DESE, BPS </a:t>
            </a:r>
            <a:br>
              <a:rPr lang="en-US" sz="800" dirty="0">
                <a:solidFill>
                  <a:srgbClr val="2E2E38"/>
                </a:solidFill>
                <a:latin typeface="EYInterstate Light"/>
                <a:cs typeface="Arial" panose="020B0604020202020204" pitchFamily="34" charset="0"/>
              </a:rPr>
            </a:br>
            <a:r>
              <a:rPr lang="x-none" sz="800" dirty="0">
                <a:solidFill>
                  <a:srgbClr val="2E2E38"/>
                </a:solidFill>
                <a:latin typeface="EYInterstate Light"/>
                <a:cs typeface="Arial" panose="020B0604020202020204" pitchFamily="34" charset="0"/>
              </a:rPr>
              <a:t>y entrevistas escolares; políticas de BPS y el DESE</a:t>
            </a:r>
          </a:p>
        </p:txBody>
      </p:sp>
      <p:sp>
        <p:nvSpPr>
          <p:cNvPr id="14" name="TextBox 13">
            <a:extLst>
              <a:ext uri="{FF2B5EF4-FFF2-40B4-BE49-F238E27FC236}">
                <a16:creationId xmlns:a16="http://schemas.microsoft.com/office/drawing/2014/main" id="{EBCF803D-920C-453D-B62F-9D6017388790}"/>
              </a:ext>
            </a:extLst>
          </p:cNvPr>
          <p:cNvSpPr txBox="1"/>
          <p:nvPr/>
        </p:nvSpPr>
        <p:spPr>
          <a:xfrm>
            <a:off x="3686001" y="6380465"/>
            <a:ext cx="5056776" cy="429124"/>
          </a:xfrm>
          <a:prstGeom prst="rect">
            <a:avLst/>
          </a:prstGeom>
          <a:noFill/>
        </p:spPr>
        <p:txBody>
          <a:bodyPr wrap="square" lIns="0" tIns="36557" rIns="0" bIns="0" rtlCol="0">
            <a:spAutoFit/>
          </a:bodyPr>
          <a:lstStyle/>
          <a:p>
            <a:pPr algn="ctr" defTabSz="913943">
              <a:lnSpc>
                <a:spcPct val="85000"/>
              </a:lnSpc>
              <a:spcAft>
                <a:spcPts val="600"/>
              </a:spcAft>
              <a:buClr>
                <a:srgbClr val="27ACAA"/>
              </a:buClr>
              <a:buSzPct val="70000"/>
            </a:pPr>
            <a:r>
              <a:rPr lang="x-none" sz="999" i="1">
                <a:solidFill>
                  <a:srgbClr val="2E2E38"/>
                </a:solidFill>
                <a:latin typeface="EYInterstate Light"/>
                <a:ea typeface="Calibri" panose="020F0502020204030204" pitchFamily="34" charset="0"/>
              </a:rPr>
              <a:t>Elaborado exclusivamente para el Departamento de Educación Primaria y Secundaria </a:t>
            </a:r>
            <a:br>
              <a:rPr lang="en-US" sz="999" i="1">
                <a:solidFill>
                  <a:srgbClr val="2E2E38"/>
                </a:solidFill>
                <a:latin typeface="EYInterstate Light"/>
                <a:ea typeface="Calibri" panose="020F0502020204030204" pitchFamily="34" charset="0"/>
              </a:rPr>
            </a:br>
            <a:r>
              <a:rPr lang="x-none" sz="999" i="1">
                <a:solidFill>
                  <a:srgbClr val="2E2E38"/>
                </a:solidFill>
                <a:latin typeface="EYInterstate Light"/>
                <a:ea typeface="Calibri" panose="020F0502020204030204" pitchFamily="34" charset="0"/>
              </a:rPr>
              <a:t>de Massachusetts. Dependencia restringida. No constituye garantía ni asesoramiento legal. Consulte las </a:t>
            </a:r>
            <a:r>
              <a:rPr lang="en-US" sz="999" i="1" err="1">
                <a:solidFill>
                  <a:srgbClr val="2E2E38"/>
                </a:solidFill>
                <a:latin typeface="EYInterstate Light"/>
                <a:ea typeface="Calibri" panose="020F0502020204030204" pitchFamily="34" charset="0"/>
              </a:rPr>
              <a:t>limitaciones</a:t>
            </a:r>
            <a:r>
              <a:rPr lang="en-US" sz="999" i="1">
                <a:solidFill>
                  <a:srgbClr val="2E2E38"/>
                </a:solidFill>
                <a:latin typeface="EYInterstate Light"/>
                <a:ea typeface="Calibri" panose="020F0502020204030204" pitchFamily="34" charset="0"/>
              </a:rPr>
              <a:t> y </a:t>
            </a:r>
            <a:r>
              <a:rPr lang="en-US" sz="999" i="1" err="1">
                <a:solidFill>
                  <a:srgbClr val="2E2E38"/>
                </a:solidFill>
                <a:latin typeface="EYInterstate Light"/>
                <a:ea typeface="Calibri" panose="020F0502020204030204" pitchFamily="34" charset="0"/>
              </a:rPr>
              <a:t>restricciones</a:t>
            </a:r>
            <a:r>
              <a:rPr lang="x-none" sz="999" i="1">
                <a:solidFill>
                  <a:srgbClr val="2E2E38"/>
                </a:solidFill>
                <a:latin typeface="EYInterstate Light"/>
                <a:ea typeface="Calibri" panose="020F0502020204030204" pitchFamily="34" charset="0"/>
              </a:rPr>
              <a:t> en la página 2</a:t>
            </a:r>
            <a:r>
              <a:rPr lang="en-US" sz="999" i="1">
                <a:solidFill>
                  <a:srgbClr val="2E2E38"/>
                </a:solidFill>
                <a:latin typeface="EYInterstate Light"/>
                <a:ea typeface="Calibri" panose="020F0502020204030204" pitchFamily="34" charset="0"/>
              </a:rPr>
              <a:t>.</a:t>
            </a:r>
            <a:endParaRPr lang="en-IN" sz="999">
              <a:solidFill>
                <a:srgbClr val="2E2E38"/>
              </a:solidFill>
              <a:latin typeface="EYInterstate Light"/>
            </a:endParaRPr>
          </a:p>
        </p:txBody>
      </p:sp>
      <p:sp>
        <p:nvSpPr>
          <p:cNvPr id="3" name="Date Placeholder 2">
            <a:extLst>
              <a:ext uri="{FF2B5EF4-FFF2-40B4-BE49-F238E27FC236}">
                <a16:creationId xmlns:a16="http://schemas.microsoft.com/office/drawing/2014/main" id="{E71F8F17-3C52-49FE-8F31-FA7D697032B7}"/>
              </a:ext>
            </a:extLst>
          </p:cNvPr>
          <p:cNvSpPr>
            <a:spLocks noGrp="1"/>
          </p:cNvSpPr>
          <p:nvPr>
            <p:ph type="dt" sz="half" idx="10"/>
          </p:nvPr>
        </p:nvSpPr>
        <p:spPr/>
        <p:txBody>
          <a:bodyPr/>
          <a:lstStyle/>
          <a:p>
            <a:r>
              <a:rPr lang="x-none">
                <a:solidFill>
                  <a:srgbClr val="2E2E38"/>
                </a:solidFill>
              </a:rPr>
              <a:t>Febrero de 2023</a:t>
            </a:r>
            <a:endParaRPr lang="en-IN">
              <a:solidFill>
                <a:srgbClr val="2E2E38"/>
              </a:solidFill>
            </a:endParaRPr>
          </a:p>
        </p:txBody>
      </p:sp>
      <p:sp>
        <p:nvSpPr>
          <p:cNvPr id="4" name="Slide Number Placeholder 3">
            <a:extLst>
              <a:ext uri="{FF2B5EF4-FFF2-40B4-BE49-F238E27FC236}">
                <a16:creationId xmlns:a16="http://schemas.microsoft.com/office/drawing/2014/main" id="{0BD6AAED-C312-4337-9B09-87402114F8BF}"/>
              </a:ext>
            </a:extLst>
          </p:cNvPr>
          <p:cNvSpPr>
            <a:spLocks noGrp="1"/>
          </p:cNvSpPr>
          <p:nvPr>
            <p:ph type="sldNum" sz="quarter" idx="12"/>
          </p:nvPr>
        </p:nvSpPr>
        <p:spPr/>
        <p:txBody>
          <a:bodyPr/>
          <a:lstStyle/>
          <a:p>
            <a:r>
              <a:rPr lang="x-none">
                <a:solidFill>
                  <a:srgbClr val="2E2E38"/>
                </a:solidFill>
              </a:rPr>
              <a:t>Página </a:t>
            </a:r>
            <a:fld id="{F1BC30E3-FFE5-4B91-AA19-87A149EBB9EE}" type="slidenum">
              <a:rPr lang="en-GB">
                <a:solidFill>
                  <a:srgbClr val="2E2E38"/>
                </a:solidFill>
              </a:rPr>
              <a:pPr/>
              <a:t>78</a:t>
            </a:fld>
            <a:endParaRPr lang="en-GB">
              <a:solidFill>
                <a:srgbClr val="2E2E38"/>
              </a:solidFill>
            </a:endParaRPr>
          </a:p>
        </p:txBody>
      </p:sp>
    </p:spTree>
    <p:extLst>
      <p:ext uri="{BB962C8B-B14F-4D97-AF65-F5344CB8AC3E}">
        <p14:creationId xmlns:p14="http://schemas.microsoft.com/office/powerpoint/2010/main" val="427512983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D4C28-E9F6-4477-B54A-5C06DCE16FB9}"/>
              </a:ext>
            </a:extLst>
          </p:cNvPr>
          <p:cNvSpPr>
            <a:spLocks noGrp="1"/>
          </p:cNvSpPr>
          <p:nvPr>
            <p:ph type="title"/>
          </p:nvPr>
        </p:nvSpPr>
        <p:spPr>
          <a:xfrm>
            <a:off x="612776" y="285135"/>
            <a:ext cx="10972800" cy="599945"/>
          </a:xfrm>
        </p:spPr>
        <p:txBody>
          <a:bodyPr vert="horz"/>
          <a:lstStyle/>
          <a:p>
            <a:r>
              <a:rPr lang="x-none"/>
              <a:t>Apéndice</a:t>
            </a:r>
            <a:br>
              <a:rPr/>
            </a:br>
            <a:r>
              <a:rPr lang="x-none" sz="1600"/>
              <a:t>Una parte significativa de la muestra de bajas no contaba con la documentación adecuada</a:t>
            </a:r>
          </a:p>
        </p:txBody>
      </p:sp>
      <p:sp>
        <p:nvSpPr>
          <p:cNvPr id="25" name="Rectangle 24">
            <a:extLst>
              <a:ext uri="{FF2B5EF4-FFF2-40B4-BE49-F238E27FC236}">
                <a16:creationId xmlns:a16="http://schemas.microsoft.com/office/drawing/2014/main" id="{F0C892E2-DD2E-4F10-8F72-D1D5C11547C5}"/>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43" name="Text box_6380524123959099444">
            <a:extLst>
              <a:ext uri="{FF2B5EF4-FFF2-40B4-BE49-F238E27FC236}">
                <a16:creationId xmlns:a16="http://schemas.microsoft.com/office/drawing/2014/main" id="{0DE56B2B-8897-4985-B30F-9DE8364EA157}"/>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2a. Inscripción</a:t>
            </a:r>
          </a:p>
        </p:txBody>
      </p:sp>
      <p:sp>
        <p:nvSpPr>
          <p:cNvPr id="44" name="Text box_6380524123959099444">
            <a:extLst>
              <a:ext uri="{FF2B5EF4-FFF2-40B4-BE49-F238E27FC236}">
                <a16:creationId xmlns:a16="http://schemas.microsoft.com/office/drawing/2014/main" id="{A4A98671-CEF0-4C3E-8A2A-D4105873C12D}"/>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2b. Egreso</a:t>
            </a:r>
          </a:p>
        </p:txBody>
      </p:sp>
      <p:sp>
        <p:nvSpPr>
          <p:cNvPr id="32" name="Arrow: Left-Right 31">
            <a:extLst>
              <a:ext uri="{FF2B5EF4-FFF2-40B4-BE49-F238E27FC236}">
                <a16:creationId xmlns:a16="http://schemas.microsoft.com/office/drawing/2014/main" id="{4DBE352D-FA03-4783-ADD0-CD18C3ED763C}"/>
              </a:ext>
            </a:extLst>
          </p:cNvPr>
          <p:cNvSpPr/>
          <p:nvPr/>
        </p:nvSpPr>
        <p:spPr>
          <a:xfrm>
            <a:off x="1348970" y="1109456"/>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las muestras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3" name="Straight Connector 32">
            <a:extLst>
              <a:ext uri="{FF2B5EF4-FFF2-40B4-BE49-F238E27FC236}">
                <a16:creationId xmlns:a16="http://schemas.microsoft.com/office/drawing/2014/main" id="{3F040324-3A6D-4B32-9FAC-93D21A440D01}"/>
              </a:ext>
              <a:ext uri="{C183D7F6-B498-43B3-948B-1728B52AA6E4}">
                <adec:decorative xmlns:adec="http://schemas.microsoft.com/office/drawing/2017/decorative" val="1"/>
              </a:ext>
            </a:extLst>
          </p:cNvPr>
          <p:cNvCxnSpPr>
            <a:stCxn id="32" idx="4"/>
            <a:endCxn id="32" idx="6"/>
          </p:cNvCxnSpPr>
          <p:nvPr/>
        </p:nvCxnSpPr>
        <p:spPr>
          <a:xfrm>
            <a:off x="1348970" y="1366825"/>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Content Placeholder 3">
            <a:extLst>
              <a:ext uri="{FF2B5EF4-FFF2-40B4-BE49-F238E27FC236}">
                <a16:creationId xmlns:a16="http://schemas.microsoft.com/office/drawing/2014/main" id="{05D5A66C-F34B-46B4-9691-55E60DA8D438}"/>
              </a:ext>
            </a:extLst>
          </p:cNvPr>
          <p:cNvSpPr txBox="1">
            <a:spLocks/>
          </p:cNvSpPr>
          <p:nvPr/>
        </p:nvSpPr>
        <p:spPr>
          <a:xfrm>
            <a:off x="622107" y="1405091"/>
            <a:ext cx="5380653" cy="1759456"/>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20 de las 100 muestras (el 20 %) tenían documentación disponible de fácil acceso </a:t>
            </a:r>
            <a:b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en Aspen</a:t>
            </a:r>
            <a: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Esas 20 muestras tenían documentación suficiente y aceptable, según la política </a:t>
            </a:r>
            <a:b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las BPS</a:t>
            </a:r>
            <a: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6 de las 20 muestras eran confirmaciones de las familias compuestas por formularios firmados y correos electrónicos de las familias</a:t>
            </a:r>
            <a: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Puntualidad de las bajas:</a:t>
            </a:r>
          </a:p>
          <a:p>
            <a:pPr marL="365760"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16 de las 20 muestras tenían documentación con fechas identificables</a:t>
            </a:r>
            <a: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a:t>
            </a:r>
          </a:p>
          <a:p>
            <a:pPr marL="365760"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1 baja tenía documentación con más de dos semanas de diferencia entre la fecha </a:t>
            </a:r>
            <a:b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la documentación y la fecha de la baja</a:t>
            </a:r>
            <a:r>
              <a:rPr kumimoji="0" lang="en-US"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endParaRPr kumimoji="0" lang="x-none"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p:txBody>
      </p:sp>
      <p:sp>
        <p:nvSpPr>
          <p:cNvPr id="35" name="Arrow: Left-Right 34">
            <a:extLst>
              <a:ext uri="{FF2B5EF4-FFF2-40B4-BE49-F238E27FC236}">
                <a16:creationId xmlns:a16="http://schemas.microsoft.com/office/drawing/2014/main" id="{38C0948F-B4C2-4B74-AFF8-61FDD446D773}"/>
              </a:ext>
              <a:ext uri="{C183D7F6-B498-43B3-948B-1728B52AA6E4}">
                <adec:decorative xmlns:adec="http://schemas.microsoft.com/office/drawing/2017/decorative" val="0"/>
              </a:ext>
            </a:extLst>
          </p:cNvPr>
          <p:cNvSpPr/>
          <p:nvPr/>
        </p:nvSpPr>
        <p:spPr>
          <a:xfrm>
            <a:off x="7086245" y="1121179"/>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Contexto</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9" name="Straight Connector 38">
            <a:extLst>
              <a:ext uri="{FF2B5EF4-FFF2-40B4-BE49-F238E27FC236}">
                <a16:creationId xmlns:a16="http://schemas.microsoft.com/office/drawing/2014/main" id="{637C1D10-0583-43BB-8E88-6E1492BFCA62}"/>
              </a:ext>
              <a:ext uri="{C183D7F6-B498-43B3-948B-1728B52AA6E4}">
                <adec:decorative xmlns:adec="http://schemas.microsoft.com/office/drawing/2017/decorative" val="1"/>
              </a:ext>
            </a:extLst>
          </p:cNvPr>
          <p:cNvCxnSpPr>
            <a:stCxn id="35" idx="4"/>
            <a:endCxn id="35" idx="6"/>
          </p:cNvCxnSpPr>
          <p:nvPr/>
        </p:nvCxnSpPr>
        <p:spPr>
          <a:xfrm>
            <a:off x="7086245" y="1378548"/>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Content Placeholder 4">
            <a:extLst>
              <a:ext uri="{FF2B5EF4-FFF2-40B4-BE49-F238E27FC236}">
                <a16:creationId xmlns:a16="http://schemas.microsoft.com/office/drawing/2014/main" id="{EC343A84-3CFD-450F-A6A1-53058981D0E1}"/>
              </a:ext>
            </a:extLst>
          </p:cNvPr>
          <p:cNvSpPr txBox="1">
            <a:spLocks/>
          </p:cNvSpPr>
          <p:nvPr/>
        </p:nvSpPr>
        <p:spPr>
          <a:xfrm>
            <a:off x="6211273" y="1405091"/>
            <a:ext cx="5549318" cy="1862048"/>
          </a:xfrm>
          <a:prstGeom prst="rect">
            <a:avLst/>
          </a:prstGeom>
        </p:spPr>
        <p:txBody>
          <a:bodyPr wrap="square">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En octubre de 2021, se distribuyó a las escuelas un documento de preguntas frecuentes que incluía una lista de la documentación aceptable para el año </a:t>
            </a:r>
            <a:r>
              <a:rPr kumimoji="0" lang="x-none"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escolar 2021-2022 (consulte el Apéndice 2 para obtener detalles acerca de la documentación aceptable).</a:t>
            </a:r>
          </a:p>
          <a:p>
            <a:pPr marL="365760"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Tenga en cuenta que las BPS han creado desde entonces políticas más claras y han mejorado la comunicación de esas políticas para el año escolar 2022-2023</a:t>
            </a:r>
            <a:r>
              <a:rPr kumimoji="0" lang="x-none"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(consulte las siguientes diapositivas para obtener descripciones más detalladas sobre la política más reciente).</a:t>
            </a:r>
          </a:p>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endParaRPr kumimoji="0" lang="en-IN"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endParaRPr>
          </a:p>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r>
              <a:rPr kumimoji="0" lang="x-none"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Nota: Para que un correo electrónico o un mensaje de texto se consideren aceptables, </a:t>
            </a:r>
            <a:br>
              <a:rPr kumimoji="0" lang="en-US"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br>
            <a:r>
              <a:rPr kumimoji="0" lang="x-none" b="0" i="1"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los siguientes elementos deben estar presentes en la comunicación: nombre del estudiante, nombre del padre/madre y a qué escuela o lugar se trasladará el estudiante.</a:t>
            </a:r>
          </a:p>
        </p:txBody>
      </p:sp>
      <p:sp>
        <p:nvSpPr>
          <p:cNvPr id="56" name="Arrow: Left-Right 55">
            <a:extLst>
              <a:ext uri="{FF2B5EF4-FFF2-40B4-BE49-F238E27FC236}">
                <a16:creationId xmlns:a16="http://schemas.microsoft.com/office/drawing/2014/main" id="{CE3ACAE7-F419-428F-AF1F-58AA3070EA25}"/>
              </a:ext>
            </a:extLst>
          </p:cNvPr>
          <p:cNvSpPr/>
          <p:nvPr/>
        </p:nvSpPr>
        <p:spPr>
          <a:xfrm>
            <a:off x="4360615" y="3269466"/>
            <a:ext cx="3477120" cy="302473"/>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las pruebas de la muestra</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57" name="Straight Connector 56">
            <a:extLst>
              <a:ext uri="{FF2B5EF4-FFF2-40B4-BE49-F238E27FC236}">
                <a16:creationId xmlns:a16="http://schemas.microsoft.com/office/drawing/2014/main" id="{2CD3CEBA-B440-4BA7-B383-E3A04DF9279F}"/>
              </a:ext>
              <a:ext uri="{C183D7F6-B498-43B3-948B-1728B52AA6E4}">
                <adec:decorative xmlns:adec="http://schemas.microsoft.com/office/drawing/2017/decorative" val="1"/>
              </a:ext>
            </a:extLst>
          </p:cNvPr>
          <p:cNvCxnSpPr>
            <a:stCxn id="56" idx="4"/>
            <a:endCxn id="56" idx="6"/>
          </p:cNvCxnSpPr>
          <p:nvPr/>
        </p:nvCxnSpPr>
        <p:spPr>
          <a:xfrm>
            <a:off x="4360615" y="3571939"/>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5" name="Arrow: Left-Right 44">
            <a:extLst>
              <a:ext uri="{FF2B5EF4-FFF2-40B4-BE49-F238E27FC236}">
                <a16:creationId xmlns:a16="http://schemas.microsoft.com/office/drawing/2014/main" id="{E69054E1-222F-4386-9A9B-4399ECB94A47}"/>
              </a:ext>
            </a:extLst>
          </p:cNvPr>
          <p:cNvSpPr/>
          <p:nvPr/>
        </p:nvSpPr>
        <p:spPr>
          <a:xfrm>
            <a:off x="465584" y="3596438"/>
            <a:ext cx="3200399" cy="401726"/>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dirty="0">
                <a:ln>
                  <a:noFill/>
                </a:ln>
                <a:solidFill>
                  <a:srgbClr val="2E2E38"/>
                </a:solidFill>
                <a:effectLst/>
                <a:uLnTx/>
                <a:uFillTx/>
                <a:latin typeface="EYInterstate Light"/>
                <a:ea typeface="+mn-ea"/>
                <a:cs typeface="+mn-cs"/>
              </a:rPr>
              <a:t>¿La baja tiene documentación?</a:t>
            </a:r>
            <a:endParaRPr kumimoji="0" lang="en-US" sz="1100" b="0" i="0" u="none" strike="noStrike" kern="1200" cap="none" spc="0" normalizeH="0" baseline="0" noProof="0" dirty="0">
              <a:ln>
                <a:noFill/>
              </a:ln>
              <a:solidFill>
                <a:srgbClr val="2E2E38"/>
              </a:solidFill>
              <a:effectLst/>
              <a:uLnTx/>
              <a:uFillTx/>
              <a:latin typeface="EYInterstate Light"/>
              <a:ea typeface="+mn-ea"/>
              <a:cs typeface="+mn-cs"/>
            </a:endParaRPr>
          </a:p>
        </p:txBody>
      </p:sp>
      <p:cxnSp>
        <p:nvCxnSpPr>
          <p:cNvPr id="49" name="Straight Connector 48">
            <a:extLst>
              <a:ext uri="{FF2B5EF4-FFF2-40B4-BE49-F238E27FC236}">
                <a16:creationId xmlns:a16="http://schemas.microsoft.com/office/drawing/2014/main" id="{CDE43802-D91A-4CC5-A44C-66AB5A694F18}"/>
              </a:ext>
              <a:ext uri="{C183D7F6-B498-43B3-948B-1728B52AA6E4}">
                <adec:decorative xmlns:adec="http://schemas.microsoft.com/office/drawing/2017/decorative" val="1"/>
              </a:ext>
            </a:extLst>
          </p:cNvPr>
          <p:cNvCxnSpPr>
            <a:stCxn id="45" idx="4"/>
            <a:endCxn id="45" idx="6"/>
          </p:cNvCxnSpPr>
          <p:nvPr/>
        </p:nvCxnSpPr>
        <p:spPr>
          <a:xfrm>
            <a:off x="465584" y="3998164"/>
            <a:ext cx="3200399"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 name="Chart 7" descr="Consulte la sección de notas para ver la descripción del gráfico &quot;Gráfico 1: ¿La baja tiene documentación?&quot;">
            <a:extLst>
              <a:ext uri="{FF2B5EF4-FFF2-40B4-BE49-F238E27FC236}">
                <a16:creationId xmlns:a16="http://schemas.microsoft.com/office/drawing/2014/main" id="{C8ED3C4B-31D0-47C8-A5EA-F0B5F8D4792A}"/>
              </a:ext>
            </a:extLst>
          </p:cNvPr>
          <p:cNvGraphicFramePr/>
          <p:nvPr/>
        </p:nvGraphicFramePr>
        <p:xfrm>
          <a:off x="622106" y="3972232"/>
          <a:ext cx="3200400" cy="2358484"/>
        </p:xfrm>
        <a:graphic>
          <a:graphicData uri="http://schemas.openxmlformats.org/drawingml/2006/chart">
            <c:chart xmlns:c="http://schemas.openxmlformats.org/drawingml/2006/chart" xmlns:r="http://schemas.openxmlformats.org/officeDocument/2006/relationships" r:id="rId5"/>
          </a:graphicData>
        </a:graphic>
      </p:graphicFrame>
      <p:cxnSp>
        <p:nvCxnSpPr>
          <p:cNvPr id="11" name="Straight Connector 10">
            <a:extLst>
              <a:ext uri="{FF2B5EF4-FFF2-40B4-BE49-F238E27FC236}">
                <a16:creationId xmlns:a16="http://schemas.microsoft.com/office/drawing/2014/main" id="{CE356A9F-01D0-4A7B-83D0-065FD0F28FED}"/>
              </a:ext>
              <a:ext uri="{C183D7F6-B498-43B3-948B-1728B52AA6E4}">
                <adec:decorative xmlns:adec="http://schemas.microsoft.com/office/drawing/2017/decorative" val="1"/>
              </a:ext>
            </a:extLst>
          </p:cNvPr>
          <p:cNvCxnSpPr/>
          <p:nvPr/>
        </p:nvCxnSpPr>
        <p:spPr>
          <a:xfrm flipV="1">
            <a:off x="3865894" y="3663715"/>
            <a:ext cx="0" cy="2667001"/>
          </a:xfrm>
          <a:prstGeom prst="line">
            <a:avLst/>
          </a:prstGeom>
          <a:ln w="9525">
            <a:solidFill>
              <a:srgbClr val="747480"/>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53" name="Arrow: Left-Right 52">
            <a:extLst>
              <a:ext uri="{FF2B5EF4-FFF2-40B4-BE49-F238E27FC236}">
                <a16:creationId xmlns:a16="http://schemas.microsoft.com/office/drawing/2014/main" id="{CC9A88B4-DCFB-4072-9A53-5499D3A54483}"/>
              </a:ext>
            </a:extLst>
          </p:cNvPr>
          <p:cNvSpPr/>
          <p:nvPr/>
        </p:nvSpPr>
        <p:spPr>
          <a:xfrm>
            <a:off x="3955002" y="3596438"/>
            <a:ext cx="3200399" cy="401726"/>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¿La documentación es suficiente y aceptable?</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54" name="Straight Connector 53">
            <a:extLst>
              <a:ext uri="{FF2B5EF4-FFF2-40B4-BE49-F238E27FC236}">
                <a16:creationId xmlns:a16="http://schemas.microsoft.com/office/drawing/2014/main" id="{C6CB7CE9-5BCF-4128-9685-DBF967624CE3}"/>
              </a:ext>
              <a:ext uri="{C183D7F6-B498-43B3-948B-1728B52AA6E4}">
                <adec:decorative xmlns:adec="http://schemas.microsoft.com/office/drawing/2017/decorative" val="1"/>
              </a:ext>
            </a:extLst>
          </p:cNvPr>
          <p:cNvCxnSpPr>
            <a:stCxn id="53" idx="4"/>
            <a:endCxn id="53" idx="6"/>
          </p:cNvCxnSpPr>
          <p:nvPr/>
        </p:nvCxnSpPr>
        <p:spPr>
          <a:xfrm>
            <a:off x="3955002" y="3998164"/>
            <a:ext cx="3200399"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7" name="Chart 36" descr="Consulte la sección de notas para ver la descripción del gráfico &quot;Gráfico 2: ¿La documentación es suficiente y aceptable?&quot;">
            <a:extLst>
              <a:ext uri="{FF2B5EF4-FFF2-40B4-BE49-F238E27FC236}">
                <a16:creationId xmlns:a16="http://schemas.microsoft.com/office/drawing/2014/main" id="{7F829972-5F3F-43A6-8EA7-76D73233269E}"/>
              </a:ext>
            </a:extLst>
          </p:cNvPr>
          <p:cNvGraphicFramePr/>
          <p:nvPr/>
        </p:nvGraphicFramePr>
        <p:xfrm>
          <a:off x="3865894" y="3968515"/>
          <a:ext cx="3200400" cy="2362201"/>
        </p:xfrm>
        <a:graphic>
          <a:graphicData uri="http://schemas.openxmlformats.org/drawingml/2006/chart">
            <c:chart xmlns:c="http://schemas.openxmlformats.org/drawingml/2006/chart" xmlns:r="http://schemas.openxmlformats.org/officeDocument/2006/relationships" r:id="rId6"/>
          </a:graphicData>
        </a:graphic>
      </p:graphicFrame>
      <p:cxnSp>
        <p:nvCxnSpPr>
          <p:cNvPr id="36" name="Straight Connector 35">
            <a:extLst>
              <a:ext uri="{FF2B5EF4-FFF2-40B4-BE49-F238E27FC236}">
                <a16:creationId xmlns:a16="http://schemas.microsoft.com/office/drawing/2014/main" id="{C3EC49A2-2BCB-4CCD-B0CD-B1DBBBC687E2}"/>
              </a:ext>
              <a:ext uri="{C183D7F6-B498-43B3-948B-1728B52AA6E4}">
                <adec:decorative xmlns:adec="http://schemas.microsoft.com/office/drawing/2017/decorative" val="1"/>
              </a:ext>
            </a:extLst>
          </p:cNvPr>
          <p:cNvCxnSpPr/>
          <p:nvPr/>
        </p:nvCxnSpPr>
        <p:spPr>
          <a:xfrm flipV="1">
            <a:off x="7244509" y="3663715"/>
            <a:ext cx="0" cy="2667001"/>
          </a:xfrm>
          <a:prstGeom prst="line">
            <a:avLst/>
          </a:prstGeom>
          <a:ln w="9525">
            <a:solidFill>
              <a:srgbClr val="747480"/>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59" name="Arrow: Left-Right 58">
            <a:extLst>
              <a:ext uri="{FF2B5EF4-FFF2-40B4-BE49-F238E27FC236}">
                <a16:creationId xmlns:a16="http://schemas.microsoft.com/office/drawing/2014/main" id="{FD495772-F1C0-4A5A-AA66-19980E26EA37}"/>
              </a:ext>
            </a:extLst>
          </p:cNvPr>
          <p:cNvSpPr/>
          <p:nvPr/>
        </p:nvSpPr>
        <p:spPr>
          <a:xfrm>
            <a:off x="7478911" y="3753694"/>
            <a:ext cx="3477120" cy="24198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1" i="0" u="none" strike="noStrike" kern="1200" cap="none" spc="0" normalizeH="0" baseline="0" noProof="0">
                <a:ln>
                  <a:noFill/>
                </a:ln>
                <a:solidFill>
                  <a:srgbClr val="2E2E38"/>
                </a:solidFill>
                <a:effectLst/>
                <a:uLnTx/>
                <a:uFillTx/>
                <a:latin typeface="EYInterstate Light"/>
                <a:ea typeface="+mn-ea"/>
                <a:cs typeface="+mn-cs"/>
              </a:rPr>
              <a:t>Distribución de los tipos de documentación (20)</a:t>
            </a: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60" name="Straight Connector 59">
            <a:extLst>
              <a:ext uri="{FF2B5EF4-FFF2-40B4-BE49-F238E27FC236}">
                <a16:creationId xmlns:a16="http://schemas.microsoft.com/office/drawing/2014/main" id="{F0514070-F513-4C5C-B047-BD9B06841414}"/>
              </a:ext>
              <a:ext uri="{C183D7F6-B498-43B3-948B-1728B52AA6E4}">
                <adec:decorative xmlns:adec="http://schemas.microsoft.com/office/drawing/2017/decorative" val="1"/>
              </a:ext>
            </a:extLst>
          </p:cNvPr>
          <p:cNvCxnSpPr>
            <a:cxnSpLocks/>
            <a:stCxn id="59" idx="4"/>
            <a:endCxn id="59" idx="6"/>
          </p:cNvCxnSpPr>
          <p:nvPr/>
        </p:nvCxnSpPr>
        <p:spPr>
          <a:xfrm>
            <a:off x="7478911" y="3995674"/>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8" name="Chart 37" descr="Consulte la sección de notas para ver la descripción del gráfico &quot;Gráfico 3: distribución del tipo de documentación (21)&quot;">
            <a:extLst>
              <a:ext uri="{FF2B5EF4-FFF2-40B4-BE49-F238E27FC236}">
                <a16:creationId xmlns:a16="http://schemas.microsoft.com/office/drawing/2014/main" id="{FA9A54DD-E694-47DA-AD54-C24354D95EA0}"/>
              </a:ext>
            </a:extLst>
          </p:cNvPr>
          <p:cNvGraphicFramePr/>
          <p:nvPr/>
        </p:nvGraphicFramePr>
        <p:xfrm>
          <a:off x="7297420" y="3982583"/>
          <a:ext cx="4297680" cy="2362201"/>
        </p:xfrm>
        <a:graphic>
          <a:graphicData uri="http://schemas.openxmlformats.org/drawingml/2006/chart">
            <c:chart xmlns:c="http://schemas.openxmlformats.org/drawingml/2006/chart" xmlns:r="http://schemas.openxmlformats.org/officeDocument/2006/relationships" r:id="rId7"/>
          </a:graphicData>
        </a:graphic>
      </p:graphicFrame>
      <p:sp>
        <p:nvSpPr>
          <p:cNvPr id="28" name="source_63804743468530966221" descr="Fuente">
            <a:extLst>
              <a:ext uri="{FF2B5EF4-FFF2-40B4-BE49-F238E27FC236}">
                <a16:creationId xmlns:a16="http://schemas.microsoft.com/office/drawing/2014/main" id="{8D1A9DA2-9296-47DE-85B9-FA84AE49BC2C}"/>
              </a:ext>
            </a:extLst>
          </p:cNvPr>
          <p:cNvSpPr txBox="1"/>
          <p:nvPr/>
        </p:nvSpPr>
        <p:spPr>
          <a:xfrm>
            <a:off x="609918" y="6497954"/>
            <a:ext cx="2954376"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la población de bajas del DESE: cohorte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de graduación de 202</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1</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Aspen; entrevistas de EY, DESE,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BPS y entrevistas escolares; políticas de BPS y el DESE</a:t>
            </a:r>
          </a:p>
        </p:txBody>
      </p:sp>
      <p:sp>
        <p:nvSpPr>
          <p:cNvPr id="7" name="TextBox 6">
            <a:extLst>
              <a:ext uri="{FF2B5EF4-FFF2-40B4-BE49-F238E27FC236}">
                <a16:creationId xmlns:a16="http://schemas.microsoft.com/office/drawing/2014/main" id="{D02CBEBC-E74C-4C48-85D8-AC6173F5C6BD}"/>
              </a:ext>
            </a:extLst>
          </p:cNvPr>
          <p:cNvSpPr txBox="1"/>
          <p:nvPr/>
        </p:nvSpPr>
        <p:spPr>
          <a:xfrm>
            <a:off x="3665983" y="6410573"/>
            <a:ext cx="5045397"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a:t>
            </a:r>
            <a:b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b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811CEC54-555D-41DB-A77A-BC128C33CC4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EB2DC1B7-1D98-4F39-AF08-DAB2946A4F0E}"/>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3328902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5642C6C3-72B4-4C88-81E4-FC5B509BE282}"/>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52670223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99" name="think-cell Slide" r:id="rId5" imgW="415" imgH="416" progId="TCLayout.ActiveDocument.1">
                  <p:embed/>
                </p:oleObj>
              </mc:Choice>
              <mc:Fallback>
                <p:oleObj name="think-cell Slide" r:id="rId5" imgW="415" imgH="416" progId="TCLayout.ActiveDocument.1">
                  <p:embed/>
                  <p:pic>
                    <p:nvPicPr>
                      <p:cNvPr id="5" name="Object 4" hidden="1">
                        <a:extLst>
                          <a:ext uri="{FF2B5EF4-FFF2-40B4-BE49-F238E27FC236}">
                            <a16:creationId xmlns:a16="http://schemas.microsoft.com/office/drawing/2014/main" id="{5642C6C3-72B4-4C88-81E4-FC5B509BE282}"/>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Resumen ejecutivo (</a:t>
            </a:r>
            <a:r>
              <a:rPr lang="en-US"/>
              <a:t>5</a:t>
            </a:r>
            <a:r>
              <a:rPr lang="x-none"/>
              <a:t>/</a:t>
            </a:r>
            <a:r>
              <a:rPr lang="en-US"/>
              <a:t>8</a:t>
            </a:r>
            <a:r>
              <a:rPr lang="x-none"/>
              <a:t>)</a:t>
            </a:r>
            <a:br>
              <a:rPr/>
            </a:br>
            <a:endParaRPr lang="en-IN"/>
          </a:p>
        </p:txBody>
      </p:sp>
      <p:sp>
        <p:nvSpPr>
          <p:cNvPr id="11" name="Rectangle 10">
            <a:extLst>
              <a:ext uri="{FF2B5EF4-FFF2-40B4-BE49-F238E27FC236}">
                <a16:creationId xmlns:a16="http://schemas.microsoft.com/office/drawing/2014/main" id="{E52E2BFB-33DC-477A-A9CB-CC375D932257}"/>
              </a:ext>
            </a:extLst>
          </p:cNvPr>
          <p:cNvSpPr/>
          <p:nvPr/>
        </p:nvSpPr>
        <p:spPr>
          <a:xfrm>
            <a:off x="612775" y="1099612"/>
            <a:ext cx="1476918" cy="3769624"/>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400" spc="-10">
                <a:solidFill>
                  <a:schemeClr val="tx1"/>
                </a:solidFill>
              </a:rPr>
              <a:t>Observaciones </a:t>
            </a:r>
            <a:br>
              <a:rPr lang="en-US" sz="1400" spc="-10">
                <a:solidFill>
                  <a:schemeClr val="tx1"/>
                </a:solidFill>
              </a:rPr>
            </a:br>
            <a:r>
              <a:rPr lang="x-none" sz="1400" spc="-10">
                <a:solidFill>
                  <a:schemeClr val="tx1"/>
                </a:solidFill>
              </a:rPr>
              <a:t>y oportunidades de dominios </a:t>
            </a:r>
            <a:br>
              <a:rPr lang="en-US" sz="1400" spc="-10">
                <a:solidFill>
                  <a:schemeClr val="tx1"/>
                </a:solidFill>
              </a:rPr>
            </a:br>
            <a:r>
              <a:rPr lang="x-none" sz="1400" spc="-10">
                <a:solidFill>
                  <a:schemeClr val="tx1"/>
                </a:solidFill>
              </a:rPr>
              <a:t>de datos seleccionadas</a:t>
            </a:r>
          </a:p>
        </p:txBody>
      </p:sp>
      <p:sp>
        <p:nvSpPr>
          <p:cNvPr id="15" name="Rectangle 14">
            <a:extLst>
              <a:ext uri="{FF2B5EF4-FFF2-40B4-BE49-F238E27FC236}">
                <a16:creationId xmlns:a16="http://schemas.microsoft.com/office/drawing/2014/main" id="{5DCF1F6D-17F4-43BE-9FE0-E3BE0EE3D9E8}"/>
              </a:ext>
            </a:extLst>
          </p:cNvPr>
          <p:cNvSpPr/>
          <p:nvPr/>
        </p:nvSpPr>
        <p:spPr>
          <a:xfrm>
            <a:off x="2187082" y="1099611"/>
            <a:ext cx="9436594" cy="35386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x-none" sz="1400" b="1">
                <a:solidFill>
                  <a:schemeClr val="bg1"/>
                </a:solidFill>
              </a:rPr>
              <a:t>Dominios de datos de riesgo moderado</a:t>
            </a:r>
          </a:p>
        </p:txBody>
      </p:sp>
      <p:sp>
        <p:nvSpPr>
          <p:cNvPr id="12" name="Content Placeholder 2">
            <a:extLst>
              <a:ext uri="{FF2B5EF4-FFF2-40B4-BE49-F238E27FC236}">
                <a16:creationId xmlns:a16="http://schemas.microsoft.com/office/drawing/2014/main" id="{726D11FB-B0EB-4A61-A98B-D2626E21FB31}"/>
              </a:ext>
            </a:extLst>
          </p:cNvPr>
          <p:cNvSpPr txBox="1">
            <a:spLocks/>
          </p:cNvSpPr>
          <p:nvPr/>
        </p:nvSpPr>
        <p:spPr>
          <a:xfrm>
            <a:off x="2187082" y="1453473"/>
            <a:ext cx="9436594" cy="3462476"/>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spcBef>
                <a:spcPts val="0"/>
              </a:spcBef>
              <a:buClrTx/>
              <a:buSzPct val="75000"/>
              <a:buNone/>
            </a:pPr>
            <a:r>
              <a:rPr lang="x-none" sz="1350" b="1"/>
              <a:t>Funcionamiento puntual del autobús matutino:</a:t>
            </a:r>
            <a:r>
              <a:rPr lang="x-none" sz="1350"/>
              <a:t> </a:t>
            </a:r>
          </a:p>
          <a:p>
            <a:pPr marL="144000" indent="-144000">
              <a:spcBef>
                <a:spcPts val="0"/>
              </a:spcBef>
              <a:buClrTx/>
              <a:buSzPct val="75000"/>
              <a:buFont typeface="Wingdings 3" panose="05040102010807070707" pitchFamily="18" charset="2"/>
              <a:buChar char=""/>
            </a:pPr>
            <a:r>
              <a:rPr lang="x-none" sz="1350" u="sng"/>
              <a:t>Observaciones</a:t>
            </a:r>
            <a:r>
              <a:rPr lang="x-none" sz="1350"/>
              <a:t>: </a:t>
            </a:r>
            <a:r>
              <a:rPr lang="en-US" sz="1350" err="1"/>
              <a:t>en</a:t>
            </a:r>
            <a:r>
              <a:rPr lang="x-none" sz="1350"/>
              <a:t> cuanto al cálculo del funcionamiento puntual de los autobuses escolares matutinos, el distrito no cuenta con una forma sistemática de informar y validar las rutas planificadas para las que no hay datos sobre llegadas (p. ej., rutas no cubiertas, mal funcionamiento del dispositivo de GPS). Los cálculos de BPS que se presentaron ante el DESE respecto de las llegadas puntuales del autobús matutino omiten una gran parte de los datos para las rutas de llegada planificadas (faltan datos de aproximadamente el 25 % de las rutas). Además, una parte importante de la gestión de este procesamiento de datos en BPS es responsabilidad de un solo miembro del personal y depende de procesos </a:t>
            </a:r>
            <a:r>
              <a:rPr lang="en-US" sz="1350" err="1"/>
              <a:t>manuales</a:t>
            </a:r>
            <a:r>
              <a:rPr lang="en-US" sz="1350"/>
              <a:t>.</a:t>
            </a:r>
            <a:endParaRPr lang="x-none" sz="1350"/>
          </a:p>
          <a:p>
            <a:pPr marL="144000" indent="-144000">
              <a:spcBef>
                <a:spcPts val="0"/>
              </a:spcBef>
              <a:buClrTx/>
              <a:buSzPct val="75000"/>
              <a:buFont typeface="Wingdings 3" panose="05040102010807070707" pitchFamily="18" charset="2"/>
              <a:buChar char=""/>
            </a:pPr>
            <a:r>
              <a:rPr lang="x-none" sz="1350" u="sng"/>
              <a:t>Oportunidades de mejora</a:t>
            </a:r>
            <a:r>
              <a:rPr lang="x-none" sz="1350"/>
              <a:t>: </a:t>
            </a:r>
            <a:r>
              <a:rPr lang="en-US" sz="1350"/>
              <a:t>a</a:t>
            </a:r>
            <a:r>
              <a:rPr lang="x-none" sz="1350"/>
              <a:t>l realizar una conciliación periódica entre las rutas planificadas y las rutas de llegada en el software On-Screen (herramienta de planificación y seguimiento de rutas), BPS podría informar la cantidad potencial de rutas faltantes al DESE como parte de los informes mensuales. Implementar un proceso de calidad de los datos que incluya revisiones, seguimiento de datos y una planilla de datos puede ayudar a mejorar la capacidad de BPS de identificar las causas de los datos faltantes sobre las llegadas para generar mejores informes. Además, identificar y contratar a un recurso secundario con las habilidades técnicas necesarias para apoyar este proceso de datos e implementar una distribución de las responsabilidades puede disminuir el riesgo de que solo una persona gestione el proceso</a:t>
            </a:r>
            <a:r>
              <a:rPr lang="en-US" sz="1350"/>
              <a:t>.</a:t>
            </a:r>
            <a:endParaRPr lang="x-none" sz="1350"/>
          </a:p>
        </p:txBody>
      </p:sp>
      <p:sp>
        <p:nvSpPr>
          <p:cNvPr id="14" name="TextBox 13">
            <a:extLst>
              <a:ext uri="{FF2B5EF4-FFF2-40B4-BE49-F238E27FC236}">
                <a16:creationId xmlns:a16="http://schemas.microsoft.com/office/drawing/2014/main" id="{E5CBE3BD-034D-4136-93CF-0B470650500C}"/>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8</a:t>
            </a:fld>
            <a:endParaRPr/>
          </a:p>
        </p:txBody>
      </p:sp>
    </p:spTree>
    <p:extLst>
      <p:ext uri="{BB962C8B-B14F-4D97-AF65-F5344CB8AC3E}">
        <p14:creationId xmlns:p14="http://schemas.microsoft.com/office/powerpoint/2010/main" val="4044612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F5741-C6BE-4249-B39F-4FE137886791}"/>
              </a:ext>
            </a:extLst>
          </p:cNvPr>
          <p:cNvSpPr>
            <a:spLocks noGrp="1"/>
          </p:cNvSpPr>
          <p:nvPr>
            <p:ph type="title"/>
          </p:nvPr>
        </p:nvSpPr>
        <p:spPr>
          <a:xfrm>
            <a:off x="612776" y="252549"/>
            <a:ext cx="10972800" cy="632531"/>
          </a:xfrm>
        </p:spPr>
        <p:txBody>
          <a:bodyPr vert="horz"/>
          <a:lstStyle/>
          <a:p>
            <a:r>
              <a:rPr lang="x-none"/>
              <a:t>Apéndice</a:t>
            </a:r>
            <a:br>
              <a:rPr lang="en-US"/>
            </a:br>
            <a:r>
              <a:rPr lang="x-none" sz="1600"/>
              <a:t>Distribución de la documentación conservada por código de baja </a:t>
            </a:r>
          </a:p>
        </p:txBody>
      </p:sp>
      <p:sp>
        <p:nvSpPr>
          <p:cNvPr id="14" name="Rectangle 13">
            <a:extLst>
              <a:ext uri="{FF2B5EF4-FFF2-40B4-BE49-F238E27FC236}">
                <a16:creationId xmlns:a16="http://schemas.microsoft.com/office/drawing/2014/main" id="{5E4FE828-8CC5-49A5-AC84-60399B8A3024}"/>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2. Inscripción y egreso de los estudiantes</a:t>
            </a:r>
          </a:p>
        </p:txBody>
      </p:sp>
      <p:sp>
        <p:nvSpPr>
          <p:cNvPr id="18" name="Text box_6380524123959099444">
            <a:extLst>
              <a:ext uri="{FF2B5EF4-FFF2-40B4-BE49-F238E27FC236}">
                <a16:creationId xmlns:a16="http://schemas.microsoft.com/office/drawing/2014/main" id="{41859CCC-2FF0-42CD-AB15-74DC916188DB}"/>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chemeClr val="bg1"/>
                </a:solidFill>
              </a:rPr>
              <a:t>2a. Inscripción</a:t>
            </a:r>
          </a:p>
        </p:txBody>
      </p:sp>
      <p:sp>
        <p:nvSpPr>
          <p:cNvPr id="19" name="Text box_6380524123959099444">
            <a:extLst>
              <a:ext uri="{FF2B5EF4-FFF2-40B4-BE49-F238E27FC236}">
                <a16:creationId xmlns:a16="http://schemas.microsoft.com/office/drawing/2014/main" id="{A2381944-B2E9-42C0-B7B1-2F8F3F0E8AC4}"/>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rgbClr val="2E2E38"/>
                </a:solidFill>
              </a:rPr>
              <a:t>2b. Egreso</a:t>
            </a:r>
          </a:p>
        </p:txBody>
      </p:sp>
      <p:sp>
        <p:nvSpPr>
          <p:cNvPr id="21" name="Arrow: Left-Right 20">
            <a:extLst>
              <a:ext uri="{FF2B5EF4-FFF2-40B4-BE49-F238E27FC236}">
                <a16:creationId xmlns:a16="http://schemas.microsoft.com/office/drawing/2014/main" id="{227A6CBD-ECBB-4D55-8C0D-5E9D3350638D}"/>
              </a:ext>
            </a:extLst>
          </p:cNvPr>
          <p:cNvSpPr/>
          <p:nvPr/>
        </p:nvSpPr>
        <p:spPr>
          <a:xfrm>
            <a:off x="4354823" y="1400640"/>
            <a:ext cx="3477120" cy="338627"/>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Documentación por tipo de baja</a:t>
            </a:r>
            <a:endParaRPr lang="en-US" sz="1200">
              <a:solidFill>
                <a:schemeClr val="bg1"/>
              </a:solidFill>
            </a:endParaRPr>
          </a:p>
        </p:txBody>
      </p:sp>
      <p:cxnSp>
        <p:nvCxnSpPr>
          <p:cNvPr id="22" name="Straight Connector 21">
            <a:extLst>
              <a:ext uri="{FF2B5EF4-FFF2-40B4-BE49-F238E27FC236}">
                <a16:creationId xmlns:a16="http://schemas.microsoft.com/office/drawing/2014/main" id="{D176BD6F-8BF6-435B-BFEE-378E5FBC813B}"/>
              </a:ext>
              <a:ext uri="{C183D7F6-B498-43B3-948B-1728B52AA6E4}">
                <adec:decorative xmlns:adec="http://schemas.microsoft.com/office/drawing/2017/decorative" val="1"/>
              </a:ext>
            </a:extLst>
          </p:cNvPr>
          <p:cNvCxnSpPr>
            <a:stCxn id="21" idx="4"/>
            <a:endCxn id="21" idx="6"/>
          </p:cNvCxnSpPr>
          <p:nvPr/>
        </p:nvCxnSpPr>
        <p:spPr>
          <a:xfrm>
            <a:off x="4354823" y="1739267"/>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 name="Group 8" descr="Consulte la sección de notas para ver la descripción del gráfico &quot;Documentación por tipo de baja&quot;">
            <a:extLst>
              <a:ext uri="{FF2B5EF4-FFF2-40B4-BE49-F238E27FC236}">
                <a16:creationId xmlns:a16="http://schemas.microsoft.com/office/drawing/2014/main" id="{98BBE59F-05E1-43E8-805B-EDB1AEC3A4B9}"/>
              </a:ext>
            </a:extLst>
          </p:cNvPr>
          <p:cNvGrpSpPr/>
          <p:nvPr/>
        </p:nvGrpSpPr>
        <p:grpSpPr>
          <a:xfrm>
            <a:off x="605028" y="1400640"/>
            <a:ext cx="10985119" cy="4695362"/>
            <a:chOff x="605028" y="1400640"/>
            <a:chExt cx="10985119" cy="4695362"/>
          </a:xfrm>
        </p:grpSpPr>
        <p:graphicFrame>
          <p:nvGraphicFramePr>
            <p:cNvPr id="17" name="Chart 16">
              <a:extLst>
                <a:ext uri="{FF2B5EF4-FFF2-40B4-BE49-F238E27FC236}">
                  <a16:creationId xmlns:a16="http://schemas.microsoft.com/office/drawing/2014/main" id="{245708BC-CD13-4AE5-B1C9-B52C6518A749}"/>
                </a:ext>
                <a:ext uri="{C183D7F6-B498-43B3-948B-1728B52AA6E4}">
                  <adec:decorative xmlns:adec="http://schemas.microsoft.com/office/drawing/2017/decorative" val="0"/>
                </a:ext>
              </a:extLst>
            </p:cNvPr>
            <p:cNvGraphicFramePr/>
            <p:nvPr/>
          </p:nvGraphicFramePr>
          <p:xfrm>
            <a:off x="605028" y="1400640"/>
            <a:ext cx="10981944" cy="4695362"/>
          </p:xfrm>
          <a:graphic>
            <a:graphicData uri="http://schemas.openxmlformats.org/drawingml/2006/chart">
              <c:chart xmlns:c="http://schemas.openxmlformats.org/drawingml/2006/chart" xmlns:r="http://schemas.openxmlformats.org/officeDocument/2006/relationships" r:id="rId5"/>
            </a:graphicData>
          </a:graphic>
        </p:graphicFrame>
        <p:sp>
          <p:nvSpPr>
            <p:cNvPr id="15" name="Content Placeholder 3">
              <a:extLst>
                <a:ext uri="{FF2B5EF4-FFF2-40B4-BE49-F238E27FC236}">
                  <a16:creationId xmlns:a16="http://schemas.microsoft.com/office/drawing/2014/main" id="{94E2B678-AB3A-4793-B060-E51EE5970333}"/>
                </a:ext>
              </a:extLst>
            </p:cNvPr>
            <p:cNvSpPr txBox="1">
              <a:spLocks/>
            </p:cNvSpPr>
            <p:nvPr/>
          </p:nvSpPr>
          <p:spPr>
            <a:xfrm>
              <a:off x="10512929" y="3247746"/>
              <a:ext cx="1077218" cy="169277"/>
            </a:xfrm>
            <a:prstGeom prst="rect">
              <a:avLst/>
            </a:prstGeom>
          </p:spPr>
          <p:txBody>
            <a:bodyPr wrap="none" lIns="0" tIns="0" rIns="0" bIns="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200"/>
                </a:spcBef>
                <a:spcAft>
                  <a:spcPts val="0"/>
                </a:spcAft>
                <a:buClr>
                  <a:schemeClr val="bg1"/>
                </a:buClr>
                <a:buNone/>
              </a:pPr>
              <a:r>
                <a:rPr lang="x-none" sz="1100" b="1">
                  <a:solidFill>
                    <a:schemeClr val="bg1"/>
                  </a:solidFill>
                  <a:latin typeface="EYInterstate Light" panose="02000506000000020004" pitchFamily="2" charset="0"/>
                  <a:ea typeface="+mn-ea"/>
                  <a:cs typeface="+mn-cs"/>
                </a:rPr>
                <a:t>¿Tiene documentación?</a:t>
              </a:r>
            </a:p>
          </p:txBody>
        </p:sp>
      </p:grpSp>
      <p:sp>
        <p:nvSpPr>
          <p:cNvPr id="16" name="source_63804743468530966221" descr="Fuente">
            <a:extLst>
              <a:ext uri="{FF2B5EF4-FFF2-40B4-BE49-F238E27FC236}">
                <a16:creationId xmlns:a16="http://schemas.microsoft.com/office/drawing/2014/main" id="{C9D7482F-DF1F-4AED-B9BC-ACEAD55883AE}"/>
              </a:ext>
            </a:extLst>
          </p:cNvPr>
          <p:cNvSpPr txBox="1"/>
          <p:nvPr/>
        </p:nvSpPr>
        <p:spPr>
          <a:xfrm>
            <a:off x="609918" y="6583679"/>
            <a:ext cx="2696953" cy="209288"/>
          </a:xfrm>
          <a:prstGeom prst="rect">
            <a:avLst/>
          </a:prstGeom>
          <a:noFill/>
        </p:spPr>
        <p:txBody>
          <a:bodyPr vert="horz" wrap="square" lIns="0" tIns="0" rIns="0" bIns="0" rtlCol="0">
            <a:spAutoFit/>
          </a:bodyPr>
          <a:lstStyle/>
          <a:p>
            <a:pPr>
              <a:lnSpc>
                <a:spcPct val="85000"/>
              </a:lnSpc>
              <a:spcAft>
                <a:spcPts val="600"/>
              </a:spcAft>
              <a:buSzPct val="75000"/>
            </a:pPr>
            <a:r>
              <a:rPr lang="en-US" sz="800" dirty="0">
                <a:solidFill>
                  <a:srgbClr val="2E2E38"/>
                </a:solidFill>
                <a:cs typeface="Arial" panose="020B0604020202020204" pitchFamily="34" charset="0"/>
              </a:rPr>
              <a:t>Fuente: </a:t>
            </a:r>
            <a:r>
              <a:rPr lang="en-US" sz="800" dirty="0" err="1">
                <a:solidFill>
                  <a:srgbClr val="2E2E38"/>
                </a:solidFill>
                <a:cs typeface="Arial" panose="020B0604020202020204" pitchFamily="34" charset="0"/>
              </a:rPr>
              <a:t>Datos</a:t>
            </a:r>
            <a:r>
              <a:rPr lang="x-none" sz="800" dirty="0">
                <a:solidFill>
                  <a:srgbClr val="2E2E38"/>
                </a:solidFill>
                <a:cs typeface="Arial" panose="020B0604020202020204" pitchFamily="34" charset="0"/>
              </a:rPr>
              <a:t> de la población de bajas del DESE: cohorte de graduación de 202</a:t>
            </a:r>
            <a:r>
              <a:rPr lang="en-US" sz="800" dirty="0">
                <a:solidFill>
                  <a:srgbClr val="2E2E38"/>
                </a:solidFill>
                <a:cs typeface="Arial" panose="020B0604020202020204" pitchFamily="34" charset="0"/>
              </a:rPr>
              <a:t>1</a:t>
            </a:r>
            <a:r>
              <a:rPr lang="x-none" sz="800" dirty="0">
                <a:solidFill>
                  <a:srgbClr val="2E2E38"/>
                </a:solidFill>
                <a:cs typeface="Arial" panose="020B0604020202020204" pitchFamily="34" charset="0"/>
              </a:rPr>
              <a:t>; Aspen</a:t>
            </a:r>
          </a:p>
        </p:txBody>
      </p:sp>
      <p:sp>
        <p:nvSpPr>
          <p:cNvPr id="7" name="TextBox 6">
            <a:extLst>
              <a:ext uri="{FF2B5EF4-FFF2-40B4-BE49-F238E27FC236}">
                <a16:creationId xmlns:a16="http://schemas.microsoft.com/office/drawing/2014/main" id="{23F026C6-5F45-4A04-8BD7-9414CA7E52A2}"/>
              </a:ext>
            </a:extLst>
          </p:cNvPr>
          <p:cNvSpPr txBox="1"/>
          <p:nvPr/>
        </p:nvSpPr>
        <p:spPr>
          <a:xfrm>
            <a:off x="3559277" y="6378183"/>
            <a:ext cx="5250426" cy="429347"/>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a:t>
            </a:r>
            <a:br>
              <a:rPr lang="en-US" sz="1000" i="1">
                <a:solidFill>
                  <a:schemeClr val="bg1"/>
                </a:solidFill>
                <a:effectLst/>
                <a:latin typeface="+mj-lt"/>
                <a:ea typeface="Calibri" panose="020F0502020204030204" pitchFamily="34" charset="0"/>
              </a:rPr>
            </a:br>
            <a:r>
              <a:rPr lang="x-none" sz="1000" i="1">
                <a:solidFill>
                  <a:schemeClr val="bg1"/>
                </a:solidFill>
                <a:effectLst/>
                <a:latin typeface="+mj-lt"/>
                <a:ea typeface="Calibri" panose="020F0502020204030204" pitchFamily="34" charset="0"/>
              </a:rPr>
              <a:t>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página 2</a:t>
            </a:r>
            <a:r>
              <a:rPr lang="en-US" sz="1000" i="1">
                <a:solidFill>
                  <a:schemeClr val="bg1"/>
                </a:solidFill>
                <a:effectLst/>
                <a:latin typeface="+mj-lt"/>
                <a:ea typeface="Calibri" panose="020F0502020204030204" pitchFamily="34" charset="0"/>
              </a:rPr>
              <a:t>.</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5CD0DD8C-6916-4DC1-98DA-5EC28A87D8E1}"/>
              </a:ext>
            </a:extLst>
          </p:cNvPr>
          <p:cNvSpPr>
            <a:spLocks noGrp="1"/>
          </p:cNvSpPr>
          <p:nvPr>
            <p:ph type="dt" sz="half" idx="10"/>
          </p:nvPr>
        </p:nvSpPr>
        <p:spPr/>
        <p:txBody>
          <a:bodyPr/>
          <a:lstStyle/>
          <a:p>
            <a:r>
              <a:rPr lang="x-none"/>
              <a:t>Febrero de 2023</a:t>
            </a:r>
            <a:endParaRPr lang="en-IN"/>
          </a:p>
        </p:txBody>
      </p:sp>
      <p:sp>
        <p:nvSpPr>
          <p:cNvPr id="5" name="Slide Number Placeholder 4">
            <a:extLst>
              <a:ext uri="{FF2B5EF4-FFF2-40B4-BE49-F238E27FC236}">
                <a16:creationId xmlns:a16="http://schemas.microsoft.com/office/drawing/2014/main" id="{36E9309E-D070-4A46-AA61-C0018BEBD1DE}"/>
              </a:ext>
            </a:extLst>
          </p:cNvPr>
          <p:cNvSpPr>
            <a:spLocks noGrp="1"/>
          </p:cNvSpPr>
          <p:nvPr>
            <p:ph type="sldNum" sz="quarter" idx="12"/>
          </p:nvPr>
        </p:nvSpPr>
        <p:spPr/>
        <p:txBody>
          <a:bodyPr/>
          <a:lstStyle/>
          <a:p>
            <a:r>
              <a:rPr lang="x-none"/>
              <a:t>Página </a:t>
            </a:r>
            <a:fld id="{F1BC30E3-FFE5-4B91-AA19-87A149EBB9EE}" type="slidenum">
              <a:rPr smtClean="0"/>
              <a:pPr/>
              <a:t>80</a:t>
            </a:fld>
            <a:endParaRPr/>
          </a:p>
        </p:txBody>
      </p:sp>
    </p:spTree>
    <p:extLst>
      <p:ext uri="{BB962C8B-B14F-4D97-AF65-F5344CB8AC3E}">
        <p14:creationId xmlns:p14="http://schemas.microsoft.com/office/powerpoint/2010/main" val="24188265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F5741-C6BE-4249-B39F-4FE137886791}"/>
              </a:ext>
            </a:extLst>
          </p:cNvPr>
          <p:cNvSpPr>
            <a:spLocks noGrp="1"/>
          </p:cNvSpPr>
          <p:nvPr>
            <p:ph type="title"/>
          </p:nvPr>
        </p:nvSpPr>
        <p:spPr>
          <a:xfrm>
            <a:off x="612775" y="339634"/>
            <a:ext cx="10972800" cy="546192"/>
          </a:xfrm>
        </p:spPr>
        <p:txBody>
          <a:bodyPr vert="horz" anchor="t">
            <a:normAutofit/>
          </a:bodyPr>
          <a:lstStyle/>
          <a:p>
            <a:r>
              <a:rPr lang="x-none"/>
              <a:t>Apéndice</a:t>
            </a:r>
            <a:br>
              <a:rPr/>
            </a:br>
            <a:r>
              <a:rPr lang="x-none" sz="1600"/>
              <a:t>Se observaron algunas variaciones en las fechas de baja y de documentación de la muestra</a:t>
            </a:r>
          </a:p>
        </p:txBody>
      </p:sp>
      <p:sp>
        <p:nvSpPr>
          <p:cNvPr id="14" name="Rectangle 13">
            <a:extLst>
              <a:ext uri="{FF2B5EF4-FFF2-40B4-BE49-F238E27FC236}">
                <a16:creationId xmlns:a16="http://schemas.microsoft.com/office/drawing/2014/main" id="{49D1BD71-BB77-4CDD-BA8A-5BD6C6559AA8}"/>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2. Inscripción y egreso de los estudiantes</a:t>
            </a:r>
          </a:p>
        </p:txBody>
      </p:sp>
      <p:sp>
        <p:nvSpPr>
          <p:cNvPr id="15" name="Text box_6380524123959099444">
            <a:extLst>
              <a:ext uri="{FF2B5EF4-FFF2-40B4-BE49-F238E27FC236}">
                <a16:creationId xmlns:a16="http://schemas.microsoft.com/office/drawing/2014/main" id="{D015E143-A7AB-4F54-A6AC-A08FD607362C}"/>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chemeClr val="bg1"/>
                </a:solidFill>
              </a:rPr>
              <a:t>2a. Inscripción</a:t>
            </a:r>
          </a:p>
        </p:txBody>
      </p:sp>
      <p:sp>
        <p:nvSpPr>
          <p:cNvPr id="16" name="Text box_6380524123959099444">
            <a:extLst>
              <a:ext uri="{FF2B5EF4-FFF2-40B4-BE49-F238E27FC236}">
                <a16:creationId xmlns:a16="http://schemas.microsoft.com/office/drawing/2014/main" id="{F9352244-87FD-40C7-B9FD-B753298C49B5}"/>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rgbClr val="2E2E38"/>
                </a:solidFill>
              </a:rPr>
              <a:t>2b. Egreso</a:t>
            </a:r>
          </a:p>
        </p:txBody>
      </p:sp>
      <p:sp>
        <p:nvSpPr>
          <p:cNvPr id="18" name="Arrow: Left-Right 17">
            <a:extLst>
              <a:ext uri="{FF2B5EF4-FFF2-40B4-BE49-F238E27FC236}">
                <a16:creationId xmlns:a16="http://schemas.microsoft.com/office/drawing/2014/main" id="{19F1BB99-5D80-425F-834F-7AFF5EC5CB7F}"/>
              </a:ext>
            </a:extLst>
          </p:cNvPr>
          <p:cNvSpPr/>
          <p:nvPr/>
        </p:nvSpPr>
        <p:spPr>
          <a:xfrm>
            <a:off x="4354823" y="1400890"/>
            <a:ext cx="3477120"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Fechas de baja y documentación</a:t>
            </a:r>
            <a:endParaRPr lang="en-US" sz="1200">
              <a:solidFill>
                <a:schemeClr val="bg1"/>
              </a:solidFill>
            </a:endParaRPr>
          </a:p>
        </p:txBody>
      </p:sp>
      <p:cxnSp>
        <p:nvCxnSpPr>
          <p:cNvPr id="19" name="Straight Connector 18">
            <a:extLst>
              <a:ext uri="{FF2B5EF4-FFF2-40B4-BE49-F238E27FC236}">
                <a16:creationId xmlns:a16="http://schemas.microsoft.com/office/drawing/2014/main" id="{1489CF85-FEB9-4326-B05B-BEBB3AC7C9BC}"/>
              </a:ext>
              <a:ext uri="{C183D7F6-B498-43B3-948B-1728B52AA6E4}">
                <adec:decorative xmlns:adec="http://schemas.microsoft.com/office/drawing/2017/decorative" val="1"/>
              </a:ext>
            </a:extLst>
          </p:cNvPr>
          <p:cNvCxnSpPr>
            <a:stCxn id="18" idx="4"/>
            <a:endCxn id="18" idx="6"/>
          </p:cNvCxnSpPr>
          <p:nvPr/>
        </p:nvCxnSpPr>
        <p:spPr>
          <a:xfrm>
            <a:off x="4354823" y="1658259"/>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D97CEEE6-FA23-4E04-A3BA-D877B836E530}"/>
              </a:ext>
            </a:extLst>
          </p:cNvPr>
          <p:cNvSpPr txBox="1">
            <a:spLocks/>
          </p:cNvSpPr>
          <p:nvPr/>
        </p:nvSpPr>
        <p:spPr>
          <a:xfrm>
            <a:off x="612775" y="1907366"/>
            <a:ext cx="10981944" cy="1422411"/>
          </a:xfrm>
          <a:prstGeom prst="rect">
            <a:avLst/>
          </a:prstGeom>
        </p:spPr>
        <p:txBody>
          <a:bodyPr lIns="0" tIns="0" rIns="0" bIns="0">
            <a:noAutofit/>
          </a:bodyPr>
          <a:lstStyle>
            <a:lvl1pPr marL="267329" indent="-267329" algn="l" defTabSz="685457" rtl="0" eaLnBrk="1" latinLnBrk="0" hangingPunct="1">
              <a:spcBef>
                <a:spcPct val="20000"/>
              </a:spcBef>
              <a:buClr>
                <a:schemeClr val="tx2"/>
              </a:buClr>
              <a:buSzPct val="110000"/>
              <a:buFont typeface="EYInterstate Light" panose="02000506000000020004" pitchFamily="2" charset="0"/>
              <a:buChar char="•"/>
              <a:defRPr sz="1499" kern="1200">
                <a:solidFill>
                  <a:schemeClr val="bg1"/>
                </a:solidFill>
                <a:latin typeface="EYInterstate Light" panose="02000506000000020004" pitchFamily="2" charset="0"/>
                <a:ea typeface="+mn-ea"/>
                <a:cs typeface="+mn-cs"/>
              </a:defRPr>
            </a:lvl1pPr>
            <a:lvl2pPr marL="534656" indent="-267329" algn="l" defTabSz="685457" rtl="0" eaLnBrk="1" latinLnBrk="0" hangingPunct="1">
              <a:spcBef>
                <a:spcPct val="20000"/>
              </a:spcBef>
              <a:buClr>
                <a:schemeClr val="tx2"/>
              </a:buClr>
              <a:buSzPct val="110000"/>
              <a:buFont typeface="EYInterstate Light" panose="02000506000000020004" pitchFamily="2" charset="0"/>
              <a:buChar char="•"/>
              <a:defRPr sz="1349" kern="1200">
                <a:solidFill>
                  <a:schemeClr val="bg1"/>
                </a:solidFill>
                <a:latin typeface="EYInterstate Light" panose="02000506000000020004" pitchFamily="2" charset="0"/>
                <a:ea typeface="+mn-ea"/>
                <a:cs typeface="+mn-cs"/>
              </a:defRPr>
            </a:lvl2pPr>
            <a:lvl3pPr marL="801985" indent="-267329" algn="l" defTabSz="685457"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3pPr>
            <a:lvl4pPr marL="1069313" indent="-267329" algn="l" defTabSz="685457" rtl="0" eaLnBrk="1" latinLnBrk="0" hangingPunct="1">
              <a:spcBef>
                <a:spcPct val="20000"/>
              </a:spcBef>
              <a:buClr>
                <a:schemeClr val="tx2"/>
              </a:buClr>
              <a:buSzPct val="110000"/>
              <a:buFont typeface="EYInterstate Light" panose="02000506000000020004" pitchFamily="2" charset="0"/>
              <a:buChar char="•"/>
              <a:defRPr sz="1049" kern="1200">
                <a:solidFill>
                  <a:schemeClr val="bg1"/>
                </a:solidFill>
                <a:latin typeface="EYInterstate Light" panose="02000506000000020004" pitchFamily="2" charset="0"/>
                <a:ea typeface="+mn-ea"/>
                <a:cs typeface="+mn-cs"/>
              </a:defRPr>
            </a:lvl4pPr>
            <a:lvl5pPr marL="1336641" indent="-267329" algn="l" defTabSz="685457" rtl="0" eaLnBrk="1" latinLnBrk="0" hangingPunct="1">
              <a:spcBef>
                <a:spcPct val="20000"/>
              </a:spcBef>
              <a:buClr>
                <a:schemeClr val="tx2"/>
              </a:buClr>
              <a:buSzPct val="110000"/>
              <a:buFont typeface="EYInterstate Light" panose="02000506000000020004" pitchFamily="2" charset="0"/>
              <a:buChar char="•"/>
              <a:defRPr sz="899" kern="1200">
                <a:solidFill>
                  <a:schemeClr val="bg1"/>
                </a:solidFill>
                <a:latin typeface="EYInterstate Light" panose="02000506000000020004" pitchFamily="2" charset="0"/>
                <a:ea typeface="+mn-ea"/>
                <a:cs typeface="+mn-cs"/>
              </a:defRPr>
            </a:lvl5pPr>
            <a:lvl6pPr marL="1885007" indent="-171365" algn="l" defTabSz="685457"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736" indent="-171365" algn="l" defTabSz="685457"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465" indent="-171365" algn="l" defTabSz="685457"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193" indent="-171365" algn="l" defTabSz="685457"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a:buClrTx/>
              <a:buSzPct val="100000"/>
              <a:buFont typeface="EYInterstate" panose="02000503020000020004" pitchFamily="2" charset="0"/>
              <a:buChar char="•"/>
            </a:pPr>
            <a:r>
              <a:rPr lang="x-none" sz="1200"/>
              <a:t>De las 17 muestras con documentación aceptable, ¿cuántas tienen fechas de baja que no coinciden con la fecha anotada en la documentación?</a:t>
            </a:r>
          </a:p>
          <a:p>
            <a:pPr lvl="1">
              <a:buClrTx/>
              <a:buSzPct val="100000"/>
              <a:buFont typeface="EYInterstate" panose="02000503020000020004" pitchFamily="2" charset="0"/>
              <a:buChar char="•"/>
            </a:pPr>
            <a:r>
              <a:rPr lang="x-none" sz="1200"/>
              <a:t>Hubo 3 muestras con documentación no aceptable que no se inspeccionaron para comprobar su puntualidad porque no eran aceptables</a:t>
            </a:r>
            <a:r>
              <a:rPr lang="en-US" sz="1200"/>
              <a:t>.</a:t>
            </a:r>
            <a:endParaRPr lang="x-none" sz="1200"/>
          </a:p>
          <a:p>
            <a:pPr>
              <a:buClrTx/>
              <a:buSzPct val="100000"/>
              <a:buFont typeface="EYInterstate" panose="02000503020000020004" pitchFamily="2" charset="0"/>
              <a:buChar char="•"/>
            </a:pPr>
            <a:r>
              <a:rPr lang="x-none" sz="1200"/>
              <a:t>La mayoría de las pruebas están fechadas el mismo día que la fecha de baja dentro de Aspen</a:t>
            </a:r>
            <a:r>
              <a:rPr lang="en-US" sz="1200"/>
              <a:t>.</a:t>
            </a:r>
            <a:endParaRPr lang="x-none" sz="1200"/>
          </a:p>
          <a:p>
            <a:pPr lvl="1">
              <a:buClrTx/>
              <a:buSzPct val="100000"/>
              <a:buFont typeface="EYInterstate" panose="02000503020000020004" pitchFamily="2" charset="0"/>
              <a:buChar char="•"/>
            </a:pPr>
            <a:r>
              <a:rPr lang="x-none" sz="1200"/>
              <a:t>Solo en 1 </a:t>
            </a:r>
            <a:r>
              <a:rPr lang="x-none" sz="1200">
                <a:solidFill>
                  <a:srgbClr val="000000"/>
                </a:solidFill>
              </a:rPr>
              <a:t>caso</a:t>
            </a:r>
            <a:r>
              <a:rPr lang="x-none" sz="1200"/>
              <a:t> las pruebas no se recogieron a tiempo (la documentación está fechada 156 días después de la fecha de la baja)</a:t>
            </a:r>
            <a:r>
              <a:rPr lang="en-US" sz="1200"/>
              <a:t>.</a:t>
            </a:r>
            <a:endParaRPr lang="x-none" sz="1200"/>
          </a:p>
          <a:p>
            <a:pPr lvl="1">
              <a:buClrTx/>
              <a:buSzPct val="100000"/>
              <a:buFont typeface="EYInterstate" panose="02000503020000020004" pitchFamily="2" charset="0"/>
              <a:buChar char="•"/>
            </a:pPr>
            <a:r>
              <a:rPr lang="x-none" sz="1200"/>
              <a:t>5 de las 17 bajas anotadas tienen fechas que no coinciden</a:t>
            </a:r>
            <a:r>
              <a:rPr lang="en-US" sz="1200"/>
              <a:t>.</a:t>
            </a:r>
            <a:endParaRPr lang="x-none" sz="1200"/>
          </a:p>
        </p:txBody>
      </p:sp>
      <p:graphicFrame>
        <p:nvGraphicFramePr>
          <p:cNvPr id="13" name="Table 12">
            <a:extLst>
              <a:ext uri="{FF2B5EF4-FFF2-40B4-BE49-F238E27FC236}">
                <a16:creationId xmlns:a16="http://schemas.microsoft.com/office/drawing/2014/main" id="{E4AEB77C-936E-458B-B008-336041583B43}"/>
              </a:ext>
            </a:extLst>
          </p:cNvPr>
          <p:cNvGraphicFramePr>
            <a:graphicFrameLocks noGrp="1"/>
          </p:cNvGraphicFramePr>
          <p:nvPr/>
        </p:nvGraphicFramePr>
        <p:xfrm>
          <a:off x="603631" y="3323942"/>
          <a:ext cx="10981945" cy="1478280"/>
        </p:xfrm>
        <a:graphic>
          <a:graphicData uri="http://schemas.openxmlformats.org/drawingml/2006/table">
            <a:tbl>
              <a:tblPr firstRow="1">
                <a:tableStyleId>{2D5ABB26-0587-4C30-8999-92F81FD0307C}</a:tableStyleId>
              </a:tblPr>
              <a:tblGrid>
                <a:gridCol w="3048665">
                  <a:extLst>
                    <a:ext uri="{9D8B030D-6E8A-4147-A177-3AD203B41FA5}">
                      <a16:colId xmlns:a16="http://schemas.microsoft.com/office/drawing/2014/main" val="4258029635"/>
                    </a:ext>
                  </a:extLst>
                </a:gridCol>
                <a:gridCol w="3048665">
                  <a:extLst>
                    <a:ext uri="{9D8B030D-6E8A-4147-A177-3AD203B41FA5}">
                      <a16:colId xmlns:a16="http://schemas.microsoft.com/office/drawing/2014/main" val="4669707"/>
                    </a:ext>
                  </a:extLst>
                </a:gridCol>
                <a:gridCol w="4884615">
                  <a:extLst>
                    <a:ext uri="{9D8B030D-6E8A-4147-A177-3AD203B41FA5}">
                      <a16:colId xmlns:a16="http://schemas.microsoft.com/office/drawing/2014/main" val="1736677497"/>
                    </a:ext>
                  </a:extLst>
                </a:gridCol>
              </a:tblGrid>
              <a:tr h="0">
                <a:tc>
                  <a:txBody>
                    <a:bodyPr/>
                    <a:lstStyle/>
                    <a:p>
                      <a:pPr algn="l" fontAlgn="b"/>
                      <a:r>
                        <a:rPr lang="x-none" sz="1000" b="1" u="none" strike="noStrike">
                          <a:solidFill>
                            <a:schemeClr val="bg1"/>
                          </a:solidFill>
                          <a:effectLst/>
                          <a:latin typeface="+mj-lt"/>
                        </a:rPr>
                        <a:t>Fecha de la baja</a:t>
                      </a:r>
                      <a:endParaRPr lang="en-IN"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l" fontAlgn="b"/>
                      <a:r>
                        <a:rPr lang="x-none" sz="1000" b="1" u="none" strike="noStrike">
                          <a:solidFill>
                            <a:schemeClr val="bg1"/>
                          </a:solidFill>
                          <a:effectLst/>
                          <a:latin typeface="+mj-lt"/>
                        </a:rPr>
                        <a:t>Fecha de la documentación</a:t>
                      </a:r>
                      <a:endParaRPr lang="en-IN"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1000" b="1" u="none" strike="noStrike">
                          <a:solidFill>
                            <a:schemeClr val="bg1"/>
                          </a:solidFill>
                          <a:effectLst/>
                          <a:latin typeface="+mj-lt"/>
                        </a:rPr>
                        <a:t>Fecha de retraso</a:t>
                      </a:r>
                      <a:endParaRPr lang="en-IN"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1607901585"/>
                  </a:ext>
                </a:extLst>
              </a:tr>
              <a:tr h="0">
                <a:tc>
                  <a:txBody>
                    <a:bodyPr/>
                    <a:lstStyle/>
                    <a:p>
                      <a:pPr algn="l" fontAlgn="b"/>
                      <a:r>
                        <a:rPr lang="x-none" sz="1000" u="none" strike="noStrike">
                          <a:solidFill>
                            <a:schemeClr val="bg1"/>
                          </a:solidFill>
                          <a:effectLst/>
                          <a:latin typeface="+mj-lt"/>
                        </a:rPr>
                        <a:t>25/03/2019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u="none" strike="noStrike">
                          <a:solidFill>
                            <a:schemeClr val="bg1"/>
                          </a:solidFill>
                          <a:effectLst/>
                          <a:latin typeface="+mj-lt"/>
                        </a:rPr>
                        <a:t>28/08/2019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156</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427703403"/>
                  </a:ext>
                </a:extLst>
              </a:tr>
              <a:tr h="0">
                <a:tc>
                  <a:txBody>
                    <a:bodyPr/>
                    <a:lstStyle/>
                    <a:p>
                      <a:pPr algn="l" fontAlgn="b"/>
                      <a:r>
                        <a:rPr lang="x-none" sz="1000" u="none" strike="noStrike">
                          <a:solidFill>
                            <a:schemeClr val="bg1"/>
                          </a:solidFill>
                          <a:effectLst/>
                          <a:latin typeface="+mj-lt"/>
                        </a:rPr>
                        <a:t>19/09/2018</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u="none" strike="noStrike">
                          <a:solidFill>
                            <a:schemeClr val="bg1"/>
                          </a:solidFill>
                          <a:effectLst/>
                          <a:latin typeface="+mj-lt"/>
                        </a:rPr>
                        <a:t>10/01/2018</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12</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692966916"/>
                  </a:ext>
                </a:extLst>
              </a:tr>
              <a:tr h="0">
                <a:tc>
                  <a:txBody>
                    <a:bodyPr/>
                    <a:lstStyle/>
                    <a:p>
                      <a:pPr algn="l" fontAlgn="b"/>
                      <a:r>
                        <a:rPr lang="x-none" sz="1000" u="none" strike="noStrike">
                          <a:solidFill>
                            <a:schemeClr val="bg1"/>
                          </a:solidFill>
                          <a:effectLst/>
                          <a:latin typeface="+mj-lt"/>
                        </a:rPr>
                        <a:t>10/01/2019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u="none" strike="noStrike">
                          <a:solidFill>
                            <a:schemeClr val="bg1"/>
                          </a:solidFill>
                          <a:effectLst/>
                          <a:latin typeface="+mj-lt"/>
                        </a:rPr>
                        <a:t>10/08/2019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7</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21566076"/>
                  </a:ext>
                </a:extLst>
              </a:tr>
              <a:tr h="0">
                <a:tc>
                  <a:txBody>
                    <a:bodyPr/>
                    <a:lstStyle/>
                    <a:p>
                      <a:pPr algn="l" fontAlgn="b"/>
                      <a:r>
                        <a:rPr lang="x-none" sz="1000" u="none" strike="noStrike">
                          <a:solidFill>
                            <a:schemeClr val="bg1"/>
                          </a:solidFill>
                          <a:effectLst/>
                          <a:latin typeface="+mj-lt"/>
                        </a:rPr>
                        <a:t>04/11/2019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u="none" strike="noStrike">
                          <a:solidFill>
                            <a:schemeClr val="bg1"/>
                          </a:solidFill>
                          <a:effectLst/>
                          <a:latin typeface="+mj-lt"/>
                        </a:rPr>
                        <a:t>18/04/2019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7</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355500381"/>
                  </a:ext>
                </a:extLst>
              </a:tr>
              <a:tr h="0">
                <a:tc>
                  <a:txBody>
                    <a:bodyPr/>
                    <a:lstStyle/>
                    <a:p>
                      <a:pPr algn="l" fontAlgn="b"/>
                      <a:r>
                        <a:rPr lang="x-none" sz="1000" u="none" strike="noStrike">
                          <a:solidFill>
                            <a:schemeClr val="bg1"/>
                          </a:solidFill>
                          <a:effectLst/>
                          <a:latin typeface="+mj-lt"/>
                        </a:rPr>
                        <a:t>09/05/2019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l" fontAlgn="b"/>
                      <a:r>
                        <a:rPr lang="x-none" sz="1000" u="none" strike="noStrike">
                          <a:solidFill>
                            <a:schemeClr val="bg1"/>
                          </a:solidFill>
                          <a:effectLst/>
                          <a:latin typeface="+mj-lt"/>
                        </a:rPr>
                        <a:t>09/12/2019</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7</a:t>
                      </a:r>
                      <a:endParaRPr lang="en-IN" sz="1000" b="0" i="0" u="none" strike="noStrike">
                        <a:solidFill>
                          <a:schemeClr val="bg1"/>
                        </a:solidFill>
                        <a:effectLst/>
                        <a:latin typeface="+mj-lt"/>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869738804"/>
                  </a:ext>
                </a:extLst>
              </a:tr>
            </a:tbl>
          </a:graphicData>
        </a:graphic>
      </p:graphicFrame>
      <p:sp>
        <p:nvSpPr>
          <p:cNvPr id="12" name="source_63804743468530966221" descr="Fuente">
            <a:extLst>
              <a:ext uri="{FF2B5EF4-FFF2-40B4-BE49-F238E27FC236}">
                <a16:creationId xmlns:a16="http://schemas.microsoft.com/office/drawing/2014/main" id="{D7FC74DA-BA5A-46B6-834F-191D5AAEEEFC}"/>
              </a:ext>
            </a:extLst>
          </p:cNvPr>
          <p:cNvSpPr txBox="1"/>
          <p:nvPr/>
        </p:nvSpPr>
        <p:spPr>
          <a:xfrm>
            <a:off x="609918" y="6507479"/>
            <a:ext cx="2868388" cy="313932"/>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Datos de la población de bajas del DESE: cohorte de graduación de 202</a:t>
            </a:r>
            <a:r>
              <a:rPr lang="en-US" sz="800" dirty="0">
                <a:solidFill>
                  <a:srgbClr val="2E2E38"/>
                </a:solidFill>
                <a:cs typeface="Arial" panose="020B0604020202020204" pitchFamily="34" charset="0"/>
              </a:rPr>
              <a:t>1</a:t>
            </a:r>
            <a:r>
              <a:rPr lang="x-none" sz="800" dirty="0">
                <a:solidFill>
                  <a:srgbClr val="2E2E38"/>
                </a:solidFill>
                <a:cs typeface="Arial" panose="020B0604020202020204" pitchFamily="34" charset="0"/>
              </a:rPr>
              <a:t>; Aspen; entrevistas de EY, DESE, BPS y entrevistas escolares</a:t>
            </a:r>
          </a:p>
        </p:txBody>
      </p:sp>
      <p:sp>
        <p:nvSpPr>
          <p:cNvPr id="5" name="TextBox 4">
            <a:extLst>
              <a:ext uri="{FF2B5EF4-FFF2-40B4-BE49-F238E27FC236}">
                <a16:creationId xmlns:a16="http://schemas.microsoft.com/office/drawing/2014/main" id="{7EDA6B06-9BF1-468A-AB58-D64C154C3311}"/>
              </a:ext>
            </a:extLst>
          </p:cNvPr>
          <p:cNvSpPr txBox="1"/>
          <p:nvPr/>
        </p:nvSpPr>
        <p:spPr>
          <a:xfrm>
            <a:off x="3581494" y="6380251"/>
            <a:ext cx="5038524"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a:t>
            </a:r>
            <a:br>
              <a:rPr lang="en-US" sz="1000" i="1">
                <a:solidFill>
                  <a:schemeClr val="bg1"/>
                </a:solidFill>
                <a:effectLst/>
                <a:latin typeface="+mj-lt"/>
                <a:ea typeface="Calibri" panose="020F0502020204030204" pitchFamily="34" charset="0"/>
              </a:rPr>
            </a:br>
            <a:r>
              <a:rPr lang="x-none" sz="1000" i="1">
                <a:solidFill>
                  <a:schemeClr val="bg1"/>
                </a:solidFill>
                <a:effectLst/>
                <a:latin typeface="+mj-lt"/>
                <a:ea typeface="Calibri" panose="020F0502020204030204" pitchFamily="34" charset="0"/>
              </a:rPr>
              <a:t>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C2E57059-89DF-4E82-B76E-71FD454C1B74}"/>
              </a:ext>
            </a:extLst>
          </p:cNvPr>
          <p:cNvSpPr>
            <a:spLocks noGrp="1"/>
          </p:cNvSpPr>
          <p:nvPr>
            <p:ph type="dt" sz="half" idx="10"/>
          </p:nvPr>
        </p:nvSpPr>
        <p:spPr/>
        <p:txBody>
          <a:bodyPr/>
          <a:lstStyle/>
          <a:p>
            <a:r>
              <a:rPr lang="x-none"/>
              <a:t>Febrero de 2023</a:t>
            </a:r>
            <a:endParaRPr lang="en-IN"/>
          </a:p>
        </p:txBody>
      </p:sp>
      <p:sp>
        <p:nvSpPr>
          <p:cNvPr id="4" name="Slide Number Placeholder 3">
            <a:extLst>
              <a:ext uri="{FF2B5EF4-FFF2-40B4-BE49-F238E27FC236}">
                <a16:creationId xmlns:a16="http://schemas.microsoft.com/office/drawing/2014/main" id="{1C8EA28C-23E7-4951-9173-A1B267AB1237}"/>
              </a:ext>
            </a:extLst>
          </p:cNvPr>
          <p:cNvSpPr>
            <a:spLocks noGrp="1"/>
          </p:cNvSpPr>
          <p:nvPr>
            <p:ph type="sldNum" sz="quarter" idx="12"/>
          </p:nvPr>
        </p:nvSpPr>
        <p:spPr/>
        <p:txBody>
          <a:bodyPr/>
          <a:lstStyle/>
          <a:p>
            <a:r>
              <a:rPr lang="x-none"/>
              <a:t>Página </a:t>
            </a:r>
            <a:fld id="{F1BC30E3-FFE5-4B91-AA19-87A149EBB9EE}" type="slidenum">
              <a:rPr smtClean="0"/>
              <a:pPr/>
              <a:t>81</a:t>
            </a:fld>
            <a:endParaRPr/>
          </a:p>
        </p:txBody>
      </p:sp>
    </p:spTree>
    <p:extLst>
      <p:ext uri="{BB962C8B-B14F-4D97-AF65-F5344CB8AC3E}">
        <p14:creationId xmlns:p14="http://schemas.microsoft.com/office/powerpoint/2010/main" val="321340377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F5741-C6BE-4249-B39F-4FE137886791}"/>
              </a:ext>
            </a:extLst>
          </p:cNvPr>
          <p:cNvSpPr>
            <a:spLocks noGrp="1"/>
          </p:cNvSpPr>
          <p:nvPr>
            <p:ph type="title"/>
          </p:nvPr>
        </p:nvSpPr>
        <p:spPr>
          <a:xfrm>
            <a:off x="612775" y="275303"/>
            <a:ext cx="10972800" cy="610523"/>
          </a:xfrm>
        </p:spPr>
        <p:txBody>
          <a:bodyPr vert="horz"/>
          <a:lstStyle/>
          <a:p>
            <a:r>
              <a:rPr lang="x-none"/>
              <a:t>Apéndice</a:t>
            </a:r>
            <a:br>
              <a:rPr/>
            </a:br>
            <a:r>
              <a:rPr lang="x-none" sz="1600"/>
              <a:t>Política sobre la documentación de las bajas de las BPS (1/2)</a:t>
            </a:r>
          </a:p>
        </p:txBody>
      </p:sp>
      <p:sp>
        <p:nvSpPr>
          <p:cNvPr id="7" name="Rectangle 6">
            <a:extLst>
              <a:ext uri="{FF2B5EF4-FFF2-40B4-BE49-F238E27FC236}">
                <a16:creationId xmlns:a16="http://schemas.microsoft.com/office/drawing/2014/main" id="{D3F64FB7-0E6D-4C03-BAEF-7C881F2085F6}"/>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2. Inscripción y egreso de los estudiantes</a:t>
            </a:r>
          </a:p>
        </p:txBody>
      </p:sp>
      <p:sp>
        <p:nvSpPr>
          <p:cNvPr id="14" name="Text box_6380524123959099444">
            <a:extLst>
              <a:ext uri="{FF2B5EF4-FFF2-40B4-BE49-F238E27FC236}">
                <a16:creationId xmlns:a16="http://schemas.microsoft.com/office/drawing/2014/main" id="{DB1C8CB8-2D32-44C5-A9FF-8BD028E174A1}"/>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chemeClr val="bg1"/>
                </a:solidFill>
              </a:rPr>
              <a:t>2a. Inscripción</a:t>
            </a:r>
          </a:p>
        </p:txBody>
      </p:sp>
      <p:sp>
        <p:nvSpPr>
          <p:cNvPr id="15" name="Text box_6380524123959099444">
            <a:extLst>
              <a:ext uri="{FF2B5EF4-FFF2-40B4-BE49-F238E27FC236}">
                <a16:creationId xmlns:a16="http://schemas.microsoft.com/office/drawing/2014/main" id="{F30FE49F-9835-479C-B091-D6092D79DA9C}"/>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a:r>
              <a:rPr lang="x-none" sz="800" b="1">
                <a:solidFill>
                  <a:srgbClr val="2E2E38"/>
                </a:solidFill>
              </a:rPr>
              <a:t>2b. Egreso</a:t>
            </a:r>
          </a:p>
        </p:txBody>
      </p:sp>
      <p:sp>
        <p:nvSpPr>
          <p:cNvPr id="4" name="Content Placeholder 3">
            <a:extLst>
              <a:ext uri="{FF2B5EF4-FFF2-40B4-BE49-F238E27FC236}">
                <a16:creationId xmlns:a16="http://schemas.microsoft.com/office/drawing/2014/main" id="{B6E5B347-28AC-44AD-A0DB-839153040A30}"/>
              </a:ext>
            </a:extLst>
          </p:cNvPr>
          <p:cNvSpPr>
            <a:spLocks noGrp="1"/>
          </p:cNvSpPr>
          <p:nvPr>
            <p:ph idx="4294967295"/>
          </p:nvPr>
        </p:nvSpPr>
        <p:spPr>
          <a:xfrm>
            <a:off x="622106" y="1492430"/>
            <a:ext cx="9914596" cy="215444"/>
          </a:xfrm>
        </p:spPr>
        <p:txBody>
          <a:bodyPr wrap="square">
            <a:spAutoFit/>
          </a:bodyPr>
          <a:lstStyle/>
          <a:p>
            <a:pPr marL="0" indent="0">
              <a:buNone/>
            </a:pPr>
            <a:r>
              <a:rPr lang="x-none" sz="1400" b="1">
                <a:latin typeface="+mj-lt"/>
                <a:ea typeface="Lato" panose="020F0502020204030203" pitchFamily="34" charset="0"/>
                <a:cs typeface="Lato" panose="020F0502020204030203" pitchFamily="34" charset="0"/>
              </a:rPr>
              <a:t>¿Qué documentación se requiere para retirar a los estudiantes de la cohorte de graduación?</a:t>
            </a:r>
            <a:endParaRPr lang="en-US" sz="1400" b="1">
              <a:latin typeface="+mj-lt"/>
            </a:endParaRPr>
          </a:p>
        </p:txBody>
      </p:sp>
      <p:graphicFrame>
        <p:nvGraphicFramePr>
          <p:cNvPr id="6" name="Table 5">
            <a:extLst>
              <a:ext uri="{FF2B5EF4-FFF2-40B4-BE49-F238E27FC236}">
                <a16:creationId xmlns:a16="http://schemas.microsoft.com/office/drawing/2014/main" id="{EA875674-5C13-4B62-AD02-0BBE7BA9E328}"/>
              </a:ext>
            </a:extLst>
          </p:cNvPr>
          <p:cNvGraphicFramePr>
            <a:graphicFrameLocks noGrp="1"/>
          </p:cNvGraphicFramePr>
          <p:nvPr/>
        </p:nvGraphicFramePr>
        <p:xfrm>
          <a:off x="608203" y="1733363"/>
          <a:ext cx="10981944" cy="3768457"/>
        </p:xfrm>
        <a:graphic>
          <a:graphicData uri="http://schemas.openxmlformats.org/drawingml/2006/table">
            <a:tbl>
              <a:tblPr firstRow="1" bandRow="1">
                <a:tableStyleId>{2D5ABB26-0587-4C30-8999-92F81FD0307C}</a:tableStyleId>
              </a:tblPr>
              <a:tblGrid>
                <a:gridCol w="3103597">
                  <a:extLst>
                    <a:ext uri="{9D8B030D-6E8A-4147-A177-3AD203B41FA5}">
                      <a16:colId xmlns:a16="http://schemas.microsoft.com/office/drawing/2014/main" val="4217295267"/>
                    </a:ext>
                  </a:extLst>
                </a:gridCol>
                <a:gridCol w="7878347">
                  <a:extLst>
                    <a:ext uri="{9D8B030D-6E8A-4147-A177-3AD203B41FA5}">
                      <a16:colId xmlns:a16="http://schemas.microsoft.com/office/drawing/2014/main" val="2262704613"/>
                    </a:ext>
                  </a:extLst>
                </a:gridCol>
              </a:tblGrid>
              <a:tr h="319884">
                <a:tc>
                  <a:txBody>
                    <a:bodyPr/>
                    <a:lstStyle/>
                    <a:p>
                      <a:pPr marL="0" marR="0">
                        <a:lnSpc>
                          <a:spcPct val="107000"/>
                        </a:lnSpc>
                        <a:spcBef>
                          <a:spcPts val="0"/>
                        </a:spcBef>
                        <a:spcAft>
                          <a:spcPts val="800"/>
                        </a:spcAft>
                      </a:pPr>
                      <a:r>
                        <a:rPr lang="x-none" sz="1200" b="1">
                          <a:solidFill>
                            <a:schemeClr val="bg1"/>
                          </a:solidFill>
                          <a:effectLst/>
                          <a:latin typeface="+mj-lt"/>
                        </a:rPr>
                        <a:t>Escenario</a:t>
                      </a:r>
                      <a:endParaRPr lang="en-US" sz="1200" b="1">
                        <a:solidFill>
                          <a:schemeClr val="bg1"/>
                        </a:solidFill>
                        <a:effectLst/>
                        <a:latin typeface="+mj-lt"/>
                        <a:ea typeface="Calibri" panose="020F0502020204030204" pitchFamily="34" charset="0"/>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marL="0" marR="0">
                        <a:lnSpc>
                          <a:spcPct val="107000"/>
                        </a:lnSpc>
                        <a:spcBef>
                          <a:spcPts val="0"/>
                        </a:spcBef>
                        <a:spcAft>
                          <a:spcPts val="800"/>
                        </a:spcAft>
                      </a:pPr>
                      <a:r>
                        <a:rPr lang="x-none" sz="1200" b="1">
                          <a:solidFill>
                            <a:schemeClr val="bg1"/>
                          </a:solidFill>
                          <a:effectLst/>
                          <a:latin typeface="+mj-lt"/>
                        </a:rPr>
                        <a:t>Documentación requerida</a:t>
                      </a:r>
                      <a:endParaRPr lang="en-US" sz="1200" b="1">
                        <a:solidFill>
                          <a:schemeClr val="bg1"/>
                        </a:solidFill>
                        <a:effectLst/>
                        <a:latin typeface="+mj-lt"/>
                        <a:ea typeface="Calibri" panose="020F0502020204030204" pitchFamily="34" charset="0"/>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725480630"/>
                  </a:ext>
                </a:extLst>
              </a:tr>
              <a:tr h="981324">
                <a:tc>
                  <a:txBody>
                    <a:bodyPr/>
                    <a:lstStyle/>
                    <a:p>
                      <a:pPr marL="0" marR="0">
                        <a:lnSpc>
                          <a:spcPct val="107000"/>
                        </a:lnSpc>
                        <a:spcBef>
                          <a:spcPts val="0"/>
                        </a:spcBef>
                        <a:spcAft>
                          <a:spcPts val="800"/>
                        </a:spcAft>
                      </a:pPr>
                      <a:r>
                        <a:rPr lang="x-none" sz="1100">
                          <a:solidFill>
                            <a:schemeClr val="bg1"/>
                          </a:solidFill>
                          <a:effectLst/>
                          <a:latin typeface="+mj-lt"/>
                        </a:rPr>
                        <a:t>Estudiantes que se inscriben en otra escuela </a:t>
                      </a:r>
                      <a:br>
                        <a:rPr lang="en-US" sz="1100">
                          <a:solidFill>
                            <a:schemeClr val="bg1"/>
                          </a:solidFill>
                          <a:effectLst/>
                          <a:latin typeface="+mj-lt"/>
                        </a:rPr>
                      </a:br>
                      <a:r>
                        <a:rPr lang="x-none" sz="1100">
                          <a:solidFill>
                            <a:schemeClr val="bg1"/>
                          </a:solidFill>
                          <a:effectLst/>
                          <a:latin typeface="+mj-lt"/>
                        </a:rPr>
                        <a:t>o programa educativo público o privado que otorga diplomas en el estado</a:t>
                      </a:r>
                      <a:endParaRPr lang="en-US" sz="1100">
                        <a:solidFill>
                          <a:schemeClr val="bg1"/>
                        </a:solidFill>
                        <a:effectLst/>
                        <a:latin typeface="+mj-lt"/>
                        <a:ea typeface="Calibri" panose="020F0502020204030204" pitchFamily="34" charset="0"/>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Si está disponible, un registro del sistema de datos del estado </a:t>
                      </a:r>
                    </a:p>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Una solicitud de expedientes de un estudiante de una escuela secundaria pública o privada o de un programa educativo de destino (que culmina con un diploma de escuela secundaria regular)</a:t>
                      </a:r>
                    </a:p>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Registro escrito de la respuesta de un representante de la escuela o el programa de destino en la que se reconozca </a:t>
                      </a:r>
                      <a:br>
                        <a:rPr lang="en-US" sz="1100" kern="1200">
                          <a:solidFill>
                            <a:schemeClr val="bg1"/>
                          </a:solidFill>
                          <a:latin typeface="+mj-lt"/>
                          <a:ea typeface="+mn-ea"/>
                          <a:cs typeface="+mn-cs"/>
                        </a:rPr>
                      </a:br>
                      <a:r>
                        <a:rPr lang="x-none" sz="1100" kern="1200">
                          <a:solidFill>
                            <a:schemeClr val="bg1"/>
                          </a:solidFill>
                          <a:latin typeface="+mj-lt"/>
                          <a:ea typeface="+mn-ea"/>
                          <a:cs typeface="+mn-cs"/>
                        </a:rPr>
                        <a:t>la inscripción del estudiante </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304429978"/>
                  </a:ext>
                </a:extLst>
              </a:tr>
              <a:tr h="302238">
                <a:tc>
                  <a:txBody>
                    <a:bodyPr/>
                    <a:lstStyle/>
                    <a:p>
                      <a:pPr marL="0" marR="0">
                        <a:lnSpc>
                          <a:spcPct val="107000"/>
                        </a:lnSpc>
                        <a:spcBef>
                          <a:spcPts val="0"/>
                        </a:spcBef>
                        <a:spcAft>
                          <a:spcPts val="800"/>
                        </a:spcAft>
                      </a:pPr>
                      <a:r>
                        <a:rPr lang="x-none" sz="1100">
                          <a:solidFill>
                            <a:schemeClr val="bg1"/>
                          </a:solidFill>
                          <a:effectLst/>
                          <a:latin typeface="+mj-lt"/>
                        </a:rPr>
                        <a:t>Estudiantes con educación en casa</a:t>
                      </a:r>
                      <a:endParaRPr lang="en-US" sz="1100">
                        <a:solidFill>
                          <a:schemeClr val="bg1"/>
                        </a:solidFill>
                        <a:effectLst/>
                        <a:latin typeface="+mj-lt"/>
                        <a:ea typeface="Calibri" panose="020F0502020204030204" pitchFamily="34" charset="0"/>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Una carta de Educational Options en la que se indique un plan educativo aprobado para la educación en casa</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477469739"/>
                  </a:ext>
                </a:extLst>
              </a:tr>
              <a:tr h="745199">
                <a:tc>
                  <a:txBody>
                    <a:bodyPr/>
                    <a:lstStyle/>
                    <a:p>
                      <a:pPr marL="0" marR="0">
                        <a:lnSpc>
                          <a:spcPct val="107000"/>
                        </a:lnSpc>
                        <a:spcBef>
                          <a:spcPts val="0"/>
                        </a:spcBef>
                        <a:spcAft>
                          <a:spcPts val="800"/>
                        </a:spcAft>
                      </a:pPr>
                      <a:r>
                        <a:rPr lang="x-none" sz="1100">
                          <a:solidFill>
                            <a:schemeClr val="bg1"/>
                          </a:solidFill>
                          <a:effectLst/>
                          <a:latin typeface="+mj-lt"/>
                        </a:rPr>
                        <a:t>Estudiantes que se inscriben en otra escuela </a:t>
                      </a:r>
                      <a:br>
                        <a:rPr lang="en-US" sz="1100">
                          <a:solidFill>
                            <a:schemeClr val="bg1"/>
                          </a:solidFill>
                          <a:effectLst/>
                          <a:latin typeface="+mj-lt"/>
                        </a:rPr>
                      </a:br>
                      <a:r>
                        <a:rPr lang="x-none" sz="1100">
                          <a:solidFill>
                            <a:schemeClr val="bg1"/>
                          </a:solidFill>
                          <a:effectLst/>
                          <a:latin typeface="+mj-lt"/>
                        </a:rPr>
                        <a:t>o programa educativo público o privado que otorga diplomas fuera del estado</a:t>
                      </a:r>
                      <a:endParaRPr lang="en-US" sz="1100">
                        <a:solidFill>
                          <a:schemeClr val="bg1"/>
                        </a:solidFill>
                        <a:effectLst/>
                        <a:latin typeface="+mj-lt"/>
                        <a:ea typeface="Calibri" panose="020F0502020204030204" pitchFamily="34" charset="0"/>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Una solicitud de expedientes de un estudiante de una escuela secundaria pública o privada o de un programa educativo de destino (que culmina con un diploma de escuela secundaria regular)</a:t>
                      </a:r>
                    </a:p>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Registro escrito de la respuesta de un representante de la escuela o el programa de destino en la que se reconozca </a:t>
                      </a:r>
                      <a:br>
                        <a:rPr lang="en-US" sz="1100" kern="1200">
                          <a:solidFill>
                            <a:schemeClr val="bg1"/>
                          </a:solidFill>
                          <a:latin typeface="+mj-lt"/>
                          <a:ea typeface="+mn-ea"/>
                          <a:cs typeface="+mn-cs"/>
                        </a:rPr>
                      </a:br>
                      <a:r>
                        <a:rPr lang="x-none" sz="1100" kern="1200">
                          <a:solidFill>
                            <a:schemeClr val="bg1"/>
                          </a:solidFill>
                          <a:latin typeface="+mj-lt"/>
                          <a:ea typeface="+mn-ea"/>
                          <a:cs typeface="+mn-cs"/>
                        </a:rPr>
                        <a:t>la inscripción del estudiante</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1087811690"/>
                  </a:ext>
                </a:extLst>
              </a:tr>
              <a:tr h="509076">
                <a:tc>
                  <a:txBody>
                    <a:bodyPr/>
                    <a:lstStyle/>
                    <a:p>
                      <a:pPr marL="0" marR="0">
                        <a:lnSpc>
                          <a:spcPct val="107000"/>
                        </a:lnSpc>
                        <a:spcBef>
                          <a:spcPts val="0"/>
                        </a:spcBef>
                        <a:spcAft>
                          <a:spcPts val="800"/>
                        </a:spcAft>
                      </a:pPr>
                      <a:r>
                        <a:rPr lang="x-none" sz="1100">
                          <a:solidFill>
                            <a:schemeClr val="bg1"/>
                          </a:solidFill>
                          <a:effectLst/>
                          <a:latin typeface="+mj-lt"/>
                        </a:rPr>
                        <a:t>Estudiantes que emigran a otro país</a:t>
                      </a:r>
                      <a:endParaRPr lang="en-US" sz="1100">
                        <a:solidFill>
                          <a:schemeClr val="bg1"/>
                        </a:solidFill>
                        <a:effectLst/>
                        <a:latin typeface="+mj-lt"/>
                        <a:ea typeface="Calibri" panose="020F0502020204030204" pitchFamily="34" charset="0"/>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Confirmación escrita de que un estudiante ha emigrado a otro país. Por ejemplo, si un padre/madre informa a un administrador escolar de que la familia va a abandonar el país, el administrador escolar puede documentar esta conversación por escrito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867501513"/>
                  </a:ext>
                </a:extLst>
              </a:tr>
              <a:tr h="774486">
                <a:tc>
                  <a:txBody>
                    <a:bodyPr/>
                    <a:lstStyle/>
                    <a:p>
                      <a:pPr marL="0" marR="0">
                        <a:lnSpc>
                          <a:spcPct val="107000"/>
                        </a:lnSpc>
                        <a:spcBef>
                          <a:spcPts val="0"/>
                        </a:spcBef>
                        <a:spcAft>
                          <a:spcPts val="800"/>
                        </a:spcAft>
                      </a:pPr>
                      <a:r>
                        <a:rPr lang="x-none" sz="1100">
                          <a:solidFill>
                            <a:schemeClr val="bg1"/>
                          </a:solidFill>
                          <a:effectLst/>
                          <a:latin typeface="+mj-lt"/>
                        </a:rPr>
                        <a:t>Estudiantes que han fallecido</a:t>
                      </a:r>
                      <a:endParaRPr lang="en-US" sz="1100">
                        <a:solidFill>
                          <a:schemeClr val="bg1"/>
                        </a:solidFill>
                        <a:effectLst/>
                        <a:latin typeface="+mj-lt"/>
                        <a:ea typeface="Calibri" panose="020F0502020204030204" pitchFamily="34" charset="0"/>
                      </a:endParaRP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rgbClr val="C4C4CD"/>
                    </a:solidFill>
                  </a:tcPr>
                </a:tc>
                <a:tc>
                  <a:txBody>
                    <a:bodyPr/>
                    <a:lstStyle/>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Carta del padre/madre</a:t>
                      </a:r>
                    </a:p>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Obituario</a:t>
                      </a:r>
                    </a:p>
                    <a:p>
                      <a:pPr marL="182880" marR="0" lvl="1" indent="-182880" algn="l" defTabSz="914390" rtl="0" eaLnBrk="1" latinLnBrk="0" hangingPunct="1">
                        <a:lnSpc>
                          <a:spcPct val="107000"/>
                        </a:lnSpc>
                        <a:spcBef>
                          <a:spcPts val="200"/>
                        </a:spcBef>
                        <a:spcAft>
                          <a:spcPts val="0"/>
                        </a:spcAft>
                        <a:buClr>
                          <a:schemeClr val="bg1"/>
                        </a:buClr>
                        <a:buSzPct val="100000"/>
                        <a:buFont typeface="EYInterstate" panose="02000503020000020004" pitchFamily="2" charset="0"/>
                        <a:buChar char="•"/>
                      </a:pPr>
                      <a:r>
                        <a:rPr lang="x-none" sz="1100" kern="1200">
                          <a:solidFill>
                            <a:schemeClr val="bg1"/>
                          </a:solidFill>
                          <a:latin typeface="+mj-lt"/>
                          <a:ea typeface="+mn-ea"/>
                          <a:cs typeface="+mn-cs"/>
                        </a:rPr>
                        <a:t>Se acepta el certificado de defunción, pero no es obligatorio</a:t>
                      </a:r>
                    </a:p>
                  </a:txBody>
                  <a:tcPr marL="46990" marR="46990" marT="46990" marB="46990">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405943538"/>
                  </a:ext>
                </a:extLst>
              </a:tr>
            </a:tbl>
          </a:graphicData>
        </a:graphic>
      </p:graphicFrame>
      <p:sp>
        <p:nvSpPr>
          <p:cNvPr id="11" name="source_63804743468530966221" descr="Fuente">
            <a:extLst>
              <a:ext uri="{FF2B5EF4-FFF2-40B4-BE49-F238E27FC236}">
                <a16:creationId xmlns:a16="http://schemas.microsoft.com/office/drawing/2014/main" id="{786074A2-7069-4324-9304-C5DE3B162C36}"/>
              </a:ext>
            </a:extLst>
          </p:cNvPr>
          <p:cNvSpPr txBox="1"/>
          <p:nvPr/>
        </p:nvSpPr>
        <p:spPr>
          <a:xfrm>
            <a:off x="609918" y="6583679"/>
            <a:ext cx="2696953" cy="209288"/>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Entrevistas de EY, el DESE, BPS y las escuelas; políticas de BPS y el DESE</a:t>
            </a:r>
          </a:p>
        </p:txBody>
      </p:sp>
      <p:sp>
        <p:nvSpPr>
          <p:cNvPr id="8" name="TextBox 7">
            <a:extLst>
              <a:ext uri="{FF2B5EF4-FFF2-40B4-BE49-F238E27FC236}">
                <a16:creationId xmlns:a16="http://schemas.microsoft.com/office/drawing/2014/main" id="{D45A3DFA-1EEC-40A8-95BF-1872F8BA6124}"/>
              </a:ext>
            </a:extLst>
          </p:cNvPr>
          <p:cNvSpPr txBox="1"/>
          <p:nvPr/>
        </p:nvSpPr>
        <p:spPr>
          <a:xfrm>
            <a:off x="3569110" y="6440129"/>
            <a:ext cx="5250425"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a:t>
            </a:r>
            <a:br>
              <a:rPr lang="en-US" sz="1000" i="1">
                <a:solidFill>
                  <a:schemeClr val="bg1"/>
                </a:solidFill>
                <a:effectLst/>
                <a:latin typeface="+mj-lt"/>
                <a:ea typeface="Calibri" panose="020F0502020204030204" pitchFamily="34" charset="0"/>
              </a:rPr>
            </a:br>
            <a:r>
              <a:rPr lang="x-none" sz="1000" i="1">
                <a:solidFill>
                  <a:schemeClr val="bg1"/>
                </a:solidFill>
                <a:effectLst/>
                <a:latin typeface="+mj-lt"/>
                <a:ea typeface="Calibri" panose="020F0502020204030204" pitchFamily="34" charset="0"/>
              </a:rPr>
              <a:t>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A6A44F08-ABD1-42DD-90CC-FD551B1260D4}"/>
              </a:ext>
            </a:extLst>
          </p:cNvPr>
          <p:cNvSpPr>
            <a:spLocks noGrp="1"/>
          </p:cNvSpPr>
          <p:nvPr>
            <p:ph type="dt" sz="half" idx="10"/>
          </p:nvPr>
        </p:nvSpPr>
        <p:spPr/>
        <p:txBody>
          <a:bodyPr/>
          <a:lstStyle/>
          <a:p>
            <a:r>
              <a:rPr lang="x-none"/>
              <a:t>Febrero de 2023</a:t>
            </a:r>
            <a:endParaRPr lang="en-IN"/>
          </a:p>
        </p:txBody>
      </p:sp>
      <p:sp>
        <p:nvSpPr>
          <p:cNvPr id="10" name="Slide Number Placeholder 9">
            <a:extLst>
              <a:ext uri="{FF2B5EF4-FFF2-40B4-BE49-F238E27FC236}">
                <a16:creationId xmlns:a16="http://schemas.microsoft.com/office/drawing/2014/main" id="{6F00A9EE-918B-4C3E-A7D6-D8CAF82B9F34}"/>
              </a:ext>
            </a:extLst>
          </p:cNvPr>
          <p:cNvSpPr>
            <a:spLocks noGrp="1"/>
          </p:cNvSpPr>
          <p:nvPr>
            <p:ph type="sldNum" sz="quarter" idx="12"/>
          </p:nvPr>
        </p:nvSpPr>
        <p:spPr/>
        <p:txBody>
          <a:bodyPr/>
          <a:lstStyle/>
          <a:p>
            <a:r>
              <a:rPr lang="x-none"/>
              <a:t>Página </a:t>
            </a:r>
            <a:fld id="{F1BC30E3-FFE5-4B91-AA19-87A149EBB9EE}" type="slidenum">
              <a:rPr smtClean="0"/>
              <a:pPr/>
              <a:t>82</a:t>
            </a:fld>
            <a:endParaRPr/>
          </a:p>
        </p:txBody>
      </p:sp>
    </p:spTree>
    <p:extLst>
      <p:ext uri="{BB962C8B-B14F-4D97-AF65-F5344CB8AC3E}">
        <p14:creationId xmlns:p14="http://schemas.microsoft.com/office/powerpoint/2010/main" val="105734241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F5741-C6BE-4249-B39F-4FE137886791}"/>
              </a:ext>
            </a:extLst>
          </p:cNvPr>
          <p:cNvSpPr>
            <a:spLocks noGrp="1"/>
          </p:cNvSpPr>
          <p:nvPr>
            <p:ph type="title"/>
          </p:nvPr>
        </p:nvSpPr>
        <p:spPr>
          <a:xfrm>
            <a:off x="612775" y="293689"/>
            <a:ext cx="10972800" cy="592137"/>
          </a:xfrm>
        </p:spPr>
        <p:txBody>
          <a:bodyPr vert="horz" anchor="t">
            <a:normAutofit/>
          </a:bodyPr>
          <a:lstStyle/>
          <a:p>
            <a:r>
              <a:rPr lang="x-none"/>
              <a:t>Apéndice</a:t>
            </a:r>
            <a:br/>
            <a:r>
              <a:rPr lang="x-none" sz="1600"/>
              <a:t>Política sobre la documentación de las bajas de las BPS (2/2)</a:t>
            </a:r>
          </a:p>
        </p:txBody>
      </p:sp>
      <p:sp>
        <p:nvSpPr>
          <p:cNvPr id="12" name="Rectangle 11">
            <a:extLst>
              <a:ext uri="{FF2B5EF4-FFF2-40B4-BE49-F238E27FC236}">
                <a16:creationId xmlns:a16="http://schemas.microsoft.com/office/drawing/2014/main" id="{446A785B-97B7-4D06-B2D7-4CE0C675764E}"/>
              </a:ext>
            </a:extLst>
          </p:cNvPr>
          <p:cNvSpPr/>
          <p:nvPr/>
        </p:nvSpPr>
        <p:spPr>
          <a:xfrm>
            <a:off x="8951913" y="78411"/>
            <a:ext cx="2614545" cy="373895"/>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2. Inscripción y egreso de los estudiantes</a:t>
            </a:r>
          </a:p>
        </p:txBody>
      </p:sp>
      <p:sp>
        <p:nvSpPr>
          <p:cNvPr id="22" name="Text box_6380524123959099444">
            <a:extLst>
              <a:ext uri="{FF2B5EF4-FFF2-40B4-BE49-F238E27FC236}">
                <a16:creationId xmlns:a16="http://schemas.microsoft.com/office/drawing/2014/main" id="{92430E52-DCFC-434C-9287-5ACBC161C9B7}"/>
              </a:ext>
            </a:extLst>
          </p:cNvPr>
          <p:cNvSpPr/>
          <p:nvPr>
            <p:custDataLst>
              <p:tags r:id="rId1"/>
            </p:custDataLst>
          </p:nvPr>
        </p:nvSpPr>
        <p:spPr>
          <a:xfrm>
            <a:off x="9858866" y="505341"/>
            <a:ext cx="809835" cy="215444"/>
          </a:xfrm>
          <a:prstGeom prst="rect">
            <a:avLst/>
          </a:prstGeom>
          <a:solidFill>
            <a:srgbClr val="D9D9D9"/>
          </a:solidFill>
          <a:ln w="952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2a. Inscripción</a:t>
            </a:r>
          </a:p>
        </p:txBody>
      </p:sp>
      <p:sp>
        <p:nvSpPr>
          <p:cNvPr id="23" name="Text box_6380524123959099444">
            <a:extLst>
              <a:ext uri="{FF2B5EF4-FFF2-40B4-BE49-F238E27FC236}">
                <a16:creationId xmlns:a16="http://schemas.microsoft.com/office/drawing/2014/main" id="{9049DAFC-6234-4325-96C1-3400BD9261A6}"/>
              </a:ext>
            </a:extLst>
          </p:cNvPr>
          <p:cNvSpPr/>
          <p:nvPr>
            <p:custDataLst>
              <p:tags r:id="rId2"/>
            </p:custDataLst>
          </p:nvPr>
        </p:nvSpPr>
        <p:spPr>
          <a:xfrm>
            <a:off x="10737050" y="505341"/>
            <a:ext cx="809835" cy="215444"/>
          </a:xfrm>
          <a:prstGeom prst="rect">
            <a:avLst/>
          </a:prstGeom>
          <a:solidFill>
            <a:srgbClr val="A2D1F5"/>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2b. Egreso</a:t>
            </a:r>
          </a:p>
        </p:txBody>
      </p:sp>
      <p:sp>
        <p:nvSpPr>
          <p:cNvPr id="11" name="Content Placeholder 3">
            <a:extLst>
              <a:ext uri="{FF2B5EF4-FFF2-40B4-BE49-F238E27FC236}">
                <a16:creationId xmlns:a16="http://schemas.microsoft.com/office/drawing/2014/main" id="{3B3027B8-F564-462B-A428-711DF273E2A7}"/>
              </a:ext>
            </a:extLst>
          </p:cNvPr>
          <p:cNvSpPr>
            <a:spLocks noGrp="1"/>
          </p:cNvSpPr>
          <p:nvPr>
            <p:ph sz="half" idx="4294967295"/>
          </p:nvPr>
        </p:nvSpPr>
        <p:spPr>
          <a:xfrm>
            <a:off x="612776" y="1090612"/>
            <a:ext cx="10529191" cy="246221"/>
          </a:xfrm>
        </p:spPr>
        <p:txBody>
          <a:bodyPr wrap="square">
            <a:spAutoFit/>
          </a:bodyPr>
          <a:lstStyle/>
          <a:p>
            <a:pPr marL="0" indent="0">
              <a:buClrTx/>
              <a:buNone/>
            </a:pPr>
            <a:r>
              <a:rPr lang="x-none" sz="1600"/>
              <a:t>Fragmentos de una presentación de formación del 05/04/2022 para los directores de secundaria de las BPS: </a:t>
            </a:r>
          </a:p>
        </p:txBody>
      </p:sp>
      <p:sp>
        <p:nvSpPr>
          <p:cNvPr id="16" name="Rectangle 15">
            <a:extLst>
              <a:ext uri="{FF2B5EF4-FFF2-40B4-BE49-F238E27FC236}">
                <a16:creationId xmlns:a16="http://schemas.microsoft.com/office/drawing/2014/main" id="{A7C2FF6C-FE36-451F-9BD4-D7658A3056D2}"/>
              </a:ext>
              <a:ext uri="{C183D7F6-B498-43B3-948B-1728B52AA6E4}">
                <adec:decorative xmlns:adec="http://schemas.microsoft.com/office/drawing/2017/decorative" val="1"/>
              </a:ext>
            </a:extLst>
          </p:cNvPr>
          <p:cNvSpPr/>
          <p:nvPr/>
        </p:nvSpPr>
        <p:spPr>
          <a:xfrm>
            <a:off x="612775" y="1478431"/>
            <a:ext cx="3017520" cy="46175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2400" b="1" i="0" u="none" strike="noStrike" kern="1200" cap="none" spc="0" normalizeH="0" baseline="0" noProof="0">
              <a:ln>
                <a:noFill/>
              </a:ln>
              <a:solidFill>
                <a:srgbClr val="2E2E38"/>
              </a:solidFill>
              <a:effectLst/>
              <a:uLnTx/>
              <a:uFillTx/>
              <a:latin typeface="EYInterstate Light"/>
              <a:ea typeface="+mn-ea"/>
              <a:cs typeface="+mn-cs"/>
            </a:endParaRPr>
          </a:p>
        </p:txBody>
      </p:sp>
      <p:sp>
        <p:nvSpPr>
          <p:cNvPr id="18" name="Rectangle 17">
            <a:extLst>
              <a:ext uri="{FF2B5EF4-FFF2-40B4-BE49-F238E27FC236}">
                <a16:creationId xmlns:a16="http://schemas.microsoft.com/office/drawing/2014/main" id="{B5CE21A4-9AA2-4000-A512-37258ECB3B7E}"/>
              </a:ext>
              <a:ext uri="{C183D7F6-B498-43B3-948B-1728B52AA6E4}">
                <adec:decorative xmlns:adec="http://schemas.microsoft.com/office/drawing/2017/decorative" val="1"/>
              </a:ext>
            </a:extLst>
          </p:cNvPr>
          <p:cNvSpPr/>
          <p:nvPr/>
        </p:nvSpPr>
        <p:spPr>
          <a:xfrm>
            <a:off x="612775" y="1478430"/>
            <a:ext cx="457200" cy="4572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000" b="1" i="0" u="none" strike="noStrike" kern="1200" cap="none" spc="0" normalizeH="0" baseline="0" noProof="0">
              <a:ln>
                <a:noFill/>
              </a:ln>
              <a:solidFill>
                <a:srgbClr val="FFE600"/>
              </a:solidFill>
              <a:effectLst/>
              <a:uLnTx/>
              <a:uFillTx/>
              <a:latin typeface="EYInterstate Light"/>
              <a:ea typeface="+mn-ea"/>
              <a:cs typeface="+mn-cs"/>
            </a:endParaRPr>
          </a:p>
        </p:txBody>
      </p:sp>
      <p:sp>
        <p:nvSpPr>
          <p:cNvPr id="19" name="Content Placeholder 3">
            <a:extLst>
              <a:ext uri="{FF2B5EF4-FFF2-40B4-BE49-F238E27FC236}">
                <a16:creationId xmlns:a16="http://schemas.microsoft.com/office/drawing/2014/main" id="{B56B23ED-E3D1-4DC4-AB5B-249210D99022}"/>
              </a:ext>
            </a:extLst>
          </p:cNvPr>
          <p:cNvSpPr txBox="1">
            <a:spLocks/>
          </p:cNvSpPr>
          <p:nvPr/>
        </p:nvSpPr>
        <p:spPr>
          <a:xfrm>
            <a:off x="1201425" y="1551861"/>
            <a:ext cx="1934247" cy="310341"/>
          </a:xfrm>
          <a:prstGeom prst="rect">
            <a:avLst/>
          </a:prstGeom>
        </p:spPr>
        <p:txBody>
          <a:bodyPr wrap="none" lIns="46990" tIns="46990" rIns="46990" bIns="46990">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r>
              <a:rPr kumimoji="0" lang="x-none" sz="14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Escuelas Públicas de Boston</a:t>
            </a:r>
          </a:p>
        </p:txBody>
      </p:sp>
      <p:sp>
        <p:nvSpPr>
          <p:cNvPr id="8" name="TextBox 7">
            <a:extLst>
              <a:ext uri="{FF2B5EF4-FFF2-40B4-BE49-F238E27FC236}">
                <a16:creationId xmlns:a16="http://schemas.microsoft.com/office/drawing/2014/main" id="{D33EBB05-3AB1-41CD-9C1D-D9B5C3081656}"/>
              </a:ext>
            </a:extLst>
          </p:cNvPr>
          <p:cNvSpPr txBox="1"/>
          <p:nvPr/>
        </p:nvSpPr>
        <p:spPr>
          <a:xfrm>
            <a:off x="830155" y="3287730"/>
            <a:ext cx="2800140" cy="97872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2400" b="1" i="0" u="none" strike="noStrike" kern="1200" cap="none" spc="0" normalizeH="0" baseline="0" noProof="0">
                <a:ln>
                  <a:noFill/>
                </a:ln>
                <a:solidFill>
                  <a:srgbClr val="2E2E38"/>
                </a:solidFill>
                <a:effectLst/>
                <a:uLnTx/>
                <a:uFillTx/>
                <a:latin typeface="EYInterstate Light"/>
                <a:ea typeface="+mn-ea"/>
                <a:cs typeface="+mn-cs"/>
              </a:rPr>
              <a:t>¿Qué documentación debemos recopilar?</a:t>
            </a:r>
          </a:p>
        </p:txBody>
      </p:sp>
      <p:sp>
        <p:nvSpPr>
          <p:cNvPr id="20" name="Rectangle 19">
            <a:extLst>
              <a:ext uri="{FF2B5EF4-FFF2-40B4-BE49-F238E27FC236}">
                <a16:creationId xmlns:a16="http://schemas.microsoft.com/office/drawing/2014/main" id="{E403B6B6-0501-4A87-8ABD-E110F285DE4A}"/>
              </a:ext>
              <a:ext uri="{C183D7F6-B498-43B3-948B-1728B52AA6E4}">
                <adec:decorative xmlns:adec="http://schemas.microsoft.com/office/drawing/2017/decorative" val="0"/>
              </a:ext>
            </a:extLst>
          </p:cNvPr>
          <p:cNvSpPr/>
          <p:nvPr/>
        </p:nvSpPr>
        <p:spPr>
          <a:xfrm>
            <a:off x="3654666" y="1478431"/>
            <a:ext cx="7940434" cy="4617569"/>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3980" tIns="93980" rIns="93980" bIns="93980" rtlCol="0" anchor="t" anchorCtr="0"/>
          <a:lstStyle/>
          <a:p>
            <a:pPr marL="0" marR="0" lvl="0" indent="0" algn="l" defTabSz="914400" rtl="0" eaLnBrk="1" fontAlgn="auto" latinLnBrk="0" hangingPunct="1">
              <a:lnSpc>
                <a:spcPct val="100000"/>
              </a:lnSpc>
              <a:spcBef>
                <a:spcPts val="400"/>
              </a:spcBef>
              <a:spcAft>
                <a:spcPts val="0"/>
              </a:spcAft>
              <a:buClr>
                <a:srgbClr val="FFE600"/>
              </a:buClr>
              <a:buSzPct val="100000"/>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La documentación aceptable presenta las siguientes características:</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mj-lt"/>
              <a:buAutoNum type="arabicPeriod"/>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Está creada externamente.</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mj-lt"/>
              <a:buAutoNum type="arabicPeriod"/>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Se recopiló en el momento de la baja.</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mj-lt"/>
              <a:buAutoNum type="arabicPeriod"/>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Contiene lenguaje que confirma el código de baja.</a:t>
            </a:r>
          </a:p>
        </p:txBody>
      </p:sp>
      <p:sp>
        <p:nvSpPr>
          <p:cNvPr id="9" name="TextBox 8">
            <a:extLst>
              <a:ext uri="{FF2B5EF4-FFF2-40B4-BE49-F238E27FC236}">
                <a16:creationId xmlns:a16="http://schemas.microsoft.com/office/drawing/2014/main" id="{EAC97A9A-6385-4313-8DBC-A1563B7C15FD}"/>
              </a:ext>
            </a:extLst>
          </p:cNvPr>
          <p:cNvSpPr txBox="1"/>
          <p:nvPr/>
        </p:nvSpPr>
        <p:spPr>
          <a:xfrm>
            <a:off x="3748217" y="2663327"/>
            <a:ext cx="7651084" cy="852541"/>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1000"/>
              </a:spcBef>
              <a:spcAft>
                <a:spcPts val="0"/>
              </a:spcAft>
              <a:buClr>
                <a:srgbClr val="FFE600"/>
              </a:buClr>
              <a:buSzPct val="100000"/>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Preferido</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Solicitud de expediente académico de la escuela de destino.</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Comprobante de que un estudiante se trasladará (p. ej., boletos de avión).</a:t>
            </a:r>
          </a:p>
        </p:txBody>
      </p:sp>
      <p:sp>
        <p:nvSpPr>
          <p:cNvPr id="10" name="TextBox 9">
            <a:extLst>
              <a:ext uri="{FF2B5EF4-FFF2-40B4-BE49-F238E27FC236}">
                <a16:creationId xmlns:a16="http://schemas.microsoft.com/office/drawing/2014/main" id="{20EAB93B-72FC-425C-B119-F38C871B7FD5}"/>
              </a:ext>
            </a:extLst>
          </p:cNvPr>
          <p:cNvSpPr txBox="1"/>
          <p:nvPr/>
        </p:nvSpPr>
        <p:spPr>
          <a:xfrm>
            <a:off x="3750063" y="3521050"/>
            <a:ext cx="7651084" cy="852541"/>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1000"/>
              </a:spcBef>
              <a:spcAft>
                <a:spcPts val="0"/>
              </a:spcAft>
              <a:buClr>
                <a:srgbClr val="FFE600"/>
              </a:buClr>
              <a:buSzPct val="100000"/>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Aceptable</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Carta de un padre/madre o tutor.</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Documento interno (p. ej., formulario de retiro) firmado por padre/madre.</a:t>
            </a:r>
          </a:p>
        </p:txBody>
      </p:sp>
      <p:sp>
        <p:nvSpPr>
          <p:cNvPr id="14" name="TextBox 13">
            <a:extLst>
              <a:ext uri="{FF2B5EF4-FFF2-40B4-BE49-F238E27FC236}">
                <a16:creationId xmlns:a16="http://schemas.microsoft.com/office/drawing/2014/main" id="{5CD577AC-EA11-4CB7-A5F5-97ADD5EE8E6E}"/>
              </a:ext>
            </a:extLst>
          </p:cNvPr>
          <p:cNvSpPr txBox="1"/>
          <p:nvPr/>
        </p:nvSpPr>
        <p:spPr>
          <a:xfrm>
            <a:off x="3752252" y="4386479"/>
            <a:ext cx="7651084" cy="1421928"/>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1000"/>
              </a:spcBef>
              <a:spcAft>
                <a:spcPts val="0"/>
              </a:spcAft>
              <a:buClr>
                <a:srgbClr val="FFE600"/>
              </a:buClr>
              <a:buSzPct val="100000"/>
              <a:buFontTx/>
              <a:buNone/>
              <a:tabLst/>
              <a:defRPr/>
            </a:pPr>
            <a:r>
              <a:rPr kumimoji="0" lang="x-none" sz="1600" b="1" i="0" u="none" strike="noStrike" kern="1200" cap="none" spc="0" normalizeH="0" baseline="0" noProof="0">
                <a:ln>
                  <a:noFill/>
                </a:ln>
                <a:solidFill>
                  <a:srgbClr val="FFFFFF"/>
                </a:solidFill>
                <a:effectLst/>
                <a:uLnTx/>
                <a:uFillTx/>
                <a:latin typeface="EYInterstate Light"/>
                <a:ea typeface="+mn-ea"/>
                <a:cs typeface="+mn-cs"/>
              </a:rPr>
              <a:t>Inaceptable</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Correos electrónicos o formularios de baja internos.</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Capturas de pantalla de mensajes de texto.</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Documentos externos recopilados años después de la baja.</a:t>
            </a:r>
          </a:p>
          <a:p>
            <a:pPr marL="342900" marR="0" lvl="0" indent="-342900" algn="l" defTabSz="914400" rtl="0" eaLnBrk="1" fontAlgn="auto" latinLnBrk="0" hangingPunct="1">
              <a:lnSpc>
                <a:spcPct val="100000"/>
              </a:lnSpc>
              <a:spcBef>
                <a:spcPts val="300"/>
              </a:spcBef>
              <a:spcAft>
                <a:spcPts val="0"/>
              </a:spcAft>
              <a:buClr>
                <a:srgbClr val="FFE600"/>
              </a:buClr>
              <a:buSzPct val="100000"/>
              <a:buFont typeface="EYInterstate" panose="02000503020000020004" pitchFamily="2" charset="0"/>
              <a:buChar char="•"/>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Nada.</a:t>
            </a:r>
          </a:p>
        </p:txBody>
      </p:sp>
      <p:sp>
        <p:nvSpPr>
          <p:cNvPr id="15" name="source_63804743468530966221" descr="Fuente">
            <a:extLst>
              <a:ext uri="{FF2B5EF4-FFF2-40B4-BE49-F238E27FC236}">
                <a16:creationId xmlns:a16="http://schemas.microsoft.com/office/drawing/2014/main" id="{2B9C7F92-8931-4BF0-B507-71213BB9F268}"/>
              </a:ext>
            </a:extLst>
          </p:cNvPr>
          <p:cNvSpPr txBox="1"/>
          <p:nvPr/>
        </p:nvSpPr>
        <p:spPr>
          <a:xfrm>
            <a:off x="609918" y="6583679"/>
            <a:ext cx="2696953" cy="10464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Presentación de las BPS del 05/04/2022</a:t>
            </a:r>
          </a:p>
        </p:txBody>
      </p:sp>
      <p:sp>
        <p:nvSpPr>
          <p:cNvPr id="5" name="TextBox 4">
            <a:extLst>
              <a:ext uri="{FF2B5EF4-FFF2-40B4-BE49-F238E27FC236}">
                <a16:creationId xmlns:a16="http://schemas.microsoft.com/office/drawing/2014/main" id="{D0635827-8273-4588-BFF5-E6D8C99835A6}"/>
              </a:ext>
            </a:extLst>
          </p:cNvPr>
          <p:cNvSpPr txBox="1"/>
          <p:nvPr/>
        </p:nvSpPr>
        <p:spPr>
          <a:xfrm>
            <a:off x="3410058" y="6400799"/>
            <a:ext cx="5144007" cy="429347"/>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AD9D2E48-DABC-4177-9F25-CCF590065A8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89E9AF8B-D68E-4265-99A8-4BA922C0871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80096993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4A765338-FC6D-4933-AA26-65EE3108E472}"/>
              </a:ext>
            </a:extLst>
          </p:cNvPr>
          <p:cNvSpPr>
            <a:spLocks noGrp="1"/>
          </p:cNvSpPr>
          <p:nvPr>
            <p:ph type="title"/>
          </p:nvPr>
        </p:nvSpPr>
        <p:spPr/>
        <p:txBody>
          <a:bodyPr vert="horz"/>
          <a:lstStyle/>
          <a:p>
            <a:r>
              <a:rPr lang="x-none"/>
              <a:t>Apéndice </a:t>
            </a:r>
            <a:br>
              <a:rPr/>
            </a:br>
            <a:r>
              <a:rPr lang="x-none" sz="1600"/>
              <a:t>Flujo del proceso: sanciones disciplinarias a los estudiantes</a:t>
            </a:r>
          </a:p>
        </p:txBody>
      </p:sp>
      <p:sp>
        <p:nvSpPr>
          <p:cNvPr id="48" name="Rectangle 47">
            <a:extLst>
              <a:ext uri="{FF2B5EF4-FFF2-40B4-BE49-F238E27FC236}">
                <a16:creationId xmlns:a16="http://schemas.microsoft.com/office/drawing/2014/main" id="{D503C6E7-1B2D-47AE-91A4-36B76222A77B}"/>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3. Sanciones disciplinarias </a:t>
            </a:r>
            <a:br>
              <a:rPr kumimoji="0" lang="en-US" sz="1200" b="1" i="0" u="none" strike="noStrike" kern="1200" cap="none" spc="0" normalizeH="0" baseline="0" noProof="0">
                <a:ln>
                  <a:noFill/>
                </a:ln>
                <a:solidFill>
                  <a:srgbClr val="FFFFFF"/>
                </a:solidFill>
                <a:effectLst/>
                <a:uLnTx/>
                <a:uFillTx/>
                <a:latin typeface="EYInterstate Light"/>
                <a:ea typeface="+mn-ea"/>
                <a:cs typeface="+mn-cs"/>
              </a:rPr>
            </a:br>
            <a:r>
              <a:rPr kumimoji="0" lang="x-none" sz="1200" b="1" i="0" u="none" strike="noStrike" kern="1200" cap="none" spc="0" normalizeH="0" baseline="0" noProof="0">
                <a:ln>
                  <a:noFill/>
                </a:ln>
                <a:solidFill>
                  <a:srgbClr val="FFFFFF"/>
                </a:solidFill>
                <a:effectLst/>
                <a:uLnTx/>
                <a:uFillTx/>
                <a:latin typeface="EYInterstate Light"/>
                <a:ea typeface="+mn-ea"/>
                <a:cs typeface="+mn-cs"/>
              </a:rPr>
              <a:t>a los estudiantes</a:t>
            </a:r>
          </a:p>
        </p:txBody>
      </p:sp>
      <p:grpSp>
        <p:nvGrpSpPr>
          <p:cNvPr id="2" name="Group 1" descr="Consulte la sección de notas para ver la descripción del flujo &quot;Flujo del proceso: sanciones disciplinarias de los estudiantes&quot;">
            <a:extLst>
              <a:ext uri="{FF2B5EF4-FFF2-40B4-BE49-F238E27FC236}">
                <a16:creationId xmlns:a16="http://schemas.microsoft.com/office/drawing/2014/main" id="{4482341D-9F5F-4919-A1C7-EF0C5CF2310F}"/>
              </a:ext>
            </a:extLst>
          </p:cNvPr>
          <p:cNvGrpSpPr/>
          <p:nvPr/>
        </p:nvGrpSpPr>
        <p:grpSpPr>
          <a:xfrm>
            <a:off x="527846" y="1138301"/>
            <a:ext cx="11319865" cy="5228853"/>
            <a:chOff x="527846" y="1138301"/>
            <a:chExt cx="11319865" cy="5228853"/>
          </a:xfrm>
        </p:grpSpPr>
        <p:sp>
          <p:nvSpPr>
            <p:cNvPr id="104" name="Rectangle 103">
              <a:extLst>
                <a:ext uri="{FF2B5EF4-FFF2-40B4-BE49-F238E27FC236}">
                  <a16:creationId xmlns:a16="http://schemas.microsoft.com/office/drawing/2014/main" id="{EAF275F1-674F-4833-9AA3-3C6C203B8339}"/>
                </a:ext>
              </a:extLst>
            </p:cNvPr>
            <p:cNvSpPr/>
            <p:nvPr/>
          </p:nvSpPr>
          <p:spPr>
            <a:xfrm>
              <a:off x="2181857" y="1138301"/>
              <a:ext cx="1896480" cy="1201849"/>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Información en Aspen: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all" spc="0" normalizeH="0" noProof="0">
                  <a:ln>
                    <a:noFill/>
                  </a:ln>
                  <a:solidFill>
                    <a:srgbClr val="2E2E38"/>
                  </a:solidFill>
                  <a:effectLst/>
                  <a:uLnTx/>
                  <a:uFillTx/>
                  <a:latin typeface="+mj-lt"/>
                  <a:ea typeface="ＭＳ Ｐゴシック" panose="020B0600070205080204" pitchFamily="34" charset="-128"/>
                  <a:cs typeface="Calibri" panose="020F0502020204030204" pitchFamily="34" charset="0"/>
                </a:rPr>
                <a:t>l</a:t>
              </a: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 información sobre el incidente se registra en Aspen. Si es necesario, se crea un informe de audiencia junto con otros documentos del incidente. El incidente suele crearse en el mismo día o al día siguiente, pero debe notificarse en Aspen en un plazo de 10 días desde que se produce</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grpSp>
          <p:nvGrpSpPr>
            <p:cNvPr id="54" name="Group 53">
              <a:extLst>
                <a:ext uri="{FF2B5EF4-FFF2-40B4-BE49-F238E27FC236}">
                  <a16:creationId xmlns:a16="http://schemas.microsoft.com/office/drawing/2014/main" id="{7B73229E-72FE-4D39-9D04-00EA0E963BC8}"/>
                </a:ext>
              </a:extLst>
            </p:cNvPr>
            <p:cNvGrpSpPr/>
            <p:nvPr/>
          </p:nvGrpSpPr>
          <p:grpSpPr>
            <a:xfrm>
              <a:off x="3180254" y="2675162"/>
              <a:ext cx="5852160" cy="1902912"/>
              <a:chOff x="3177071" y="2675162"/>
              <a:chExt cx="4996001" cy="1902912"/>
            </a:xfrm>
          </p:grpSpPr>
          <p:sp>
            <p:nvSpPr>
              <p:cNvPr id="55" name="Arc 54">
                <a:extLst>
                  <a:ext uri="{FF2B5EF4-FFF2-40B4-BE49-F238E27FC236}">
                    <a16:creationId xmlns:a16="http://schemas.microsoft.com/office/drawing/2014/main" id="{36A17403-F66A-4D74-AAE4-93D2436B11AA}"/>
                  </a:ext>
                </a:extLst>
              </p:cNvPr>
              <p:cNvSpPr/>
              <p:nvPr/>
            </p:nvSpPr>
            <p:spPr>
              <a:xfrm>
                <a:off x="5001270" y="2675162"/>
                <a:ext cx="1347602"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6" name="Arc 55">
                <a:extLst>
                  <a:ext uri="{FF2B5EF4-FFF2-40B4-BE49-F238E27FC236}">
                    <a16:creationId xmlns:a16="http://schemas.microsoft.com/office/drawing/2014/main" id="{5EF8E86C-F217-450A-A28E-4326C38C84DA}"/>
                  </a:ext>
                </a:extLst>
              </p:cNvPr>
              <p:cNvSpPr/>
              <p:nvPr/>
            </p:nvSpPr>
            <p:spPr>
              <a:xfrm rot="10800000">
                <a:off x="5915541"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7" name="Arc 56">
                <a:extLst>
                  <a:ext uri="{FF2B5EF4-FFF2-40B4-BE49-F238E27FC236}">
                    <a16:creationId xmlns:a16="http://schemas.microsoft.com/office/drawing/2014/main" id="{3C81009A-D6CF-467F-9225-20A349BEF361}"/>
                  </a:ext>
                </a:extLst>
              </p:cNvPr>
              <p:cNvSpPr/>
              <p:nvPr/>
            </p:nvSpPr>
            <p:spPr>
              <a:xfrm rot="10800000">
                <a:off x="4090167" y="3482544"/>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8" name="Arc 57">
                <a:extLst>
                  <a:ext uri="{FF2B5EF4-FFF2-40B4-BE49-F238E27FC236}">
                    <a16:creationId xmlns:a16="http://schemas.microsoft.com/office/drawing/2014/main" id="{EAAE8A8A-BCF7-4C8A-9A2A-882CF4947B60}"/>
                  </a:ext>
                </a:extLst>
              </p:cNvPr>
              <p:cNvSpPr/>
              <p:nvPr/>
            </p:nvSpPr>
            <p:spPr>
              <a:xfrm>
                <a:off x="3177071" y="2675162"/>
                <a:ext cx="1347602" cy="1095529"/>
              </a:xfrm>
              <a:prstGeom prst="arc">
                <a:avLst>
                  <a:gd name="adj1" fmla="val 958882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59" name="Arc 58">
                <a:extLst>
                  <a:ext uri="{FF2B5EF4-FFF2-40B4-BE49-F238E27FC236}">
                    <a16:creationId xmlns:a16="http://schemas.microsoft.com/office/drawing/2014/main" id="{EE3A7A19-2C8A-423C-AE01-292AFB32DFFE}"/>
                  </a:ext>
                </a:extLst>
              </p:cNvPr>
              <p:cNvSpPr/>
              <p:nvPr/>
            </p:nvSpPr>
            <p:spPr>
              <a:xfrm>
                <a:off x="6825469" y="2675162"/>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grpSp>
        <p:sp>
          <p:nvSpPr>
            <p:cNvPr id="87" name="Rectangle 86">
              <a:extLst>
                <a:ext uri="{FF2B5EF4-FFF2-40B4-BE49-F238E27FC236}">
                  <a16:creationId xmlns:a16="http://schemas.microsoft.com/office/drawing/2014/main" id="{D2271DBE-C577-4A55-9CA5-786ADE38D2E7}"/>
                </a:ext>
              </a:extLst>
            </p:cNvPr>
            <p:cNvSpPr/>
            <p:nvPr/>
          </p:nvSpPr>
          <p:spPr bwMode="auto">
            <a:xfrm>
              <a:off x="991606" y="2302202"/>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64" name="Oval 10">
              <a:extLst>
                <a:ext uri="{FF2B5EF4-FFF2-40B4-BE49-F238E27FC236}">
                  <a16:creationId xmlns:a16="http://schemas.microsoft.com/office/drawing/2014/main" id="{5566B508-DA9E-4BD6-BDC0-67240254517A}"/>
                </a:ext>
              </a:extLst>
            </p:cNvPr>
            <p:cNvSpPr>
              <a:spLocks noChangeArrowheads="1"/>
            </p:cNvSpPr>
            <p:nvPr/>
          </p:nvSpPr>
          <p:spPr bwMode="auto">
            <a:xfrm>
              <a:off x="3011663" y="3193716"/>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1 </a:t>
              </a:r>
            </a:p>
          </p:txBody>
        </p:sp>
        <p:cxnSp>
          <p:nvCxnSpPr>
            <p:cNvPr id="65" name="Elbow Connector 53">
              <a:extLst>
                <a:ext uri="{FF2B5EF4-FFF2-40B4-BE49-F238E27FC236}">
                  <a16:creationId xmlns:a16="http://schemas.microsoft.com/office/drawing/2014/main" id="{D11058B6-6BD6-4822-BA51-C8C7A0399986}"/>
                </a:ext>
              </a:extLst>
            </p:cNvPr>
            <p:cNvCxnSpPr>
              <a:cxnSpLocks/>
              <a:stCxn id="64" idx="2"/>
              <a:endCxn id="92" idx="3"/>
            </p:cNvCxnSpPr>
            <p:nvPr/>
          </p:nvCxnSpPr>
          <p:spPr>
            <a:xfrm rot="10800000">
              <a:off x="2668825" y="2978784"/>
              <a:ext cx="342838" cy="388668"/>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92" name="Rectangle 91">
              <a:extLst>
                <a:ext uri="{FF2B5EF4-FFF2-40B4-BE49-F238E27FC236}">
                  <a16:creationId xmlns:a16="http://schemas.microsoft.com/office/drawing/2014/main" id="{C98A92CC-5FE5-4BFF-98D4-24E3A29E4DA4}"/>
                </a:ext>
              </a:extLst>
            </p:cNvPr>
            <p:cNvSpPr/>
            <p:nvPr/>
          </p:nvSpPr>
          <p:spPr>
            <a:xfrm>
              <a:off x="991606" y="2500970"/>
              <a:ext cx="1677219" cy="955628"/>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produce un incidente en la escuela: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Se produce un incidente que requiere medidas disciplinarias. Puede involucrar a un solo estudiante, a varios estudiantes o al personal escolar</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61" name="Oval 10">
              <a:extLst>
                <a:ext uri="{FF2B5EF4-FFF2-40B4-BE49-F238E27FC236}">
                  <a16:creationId xmlns:a16="http://schemas.microsoft.com/office/drawing/2014/main" id="{9497E803-B5F2-4CC6-92BA-163E68683556}"/>
                </a:ext>
              </a:extLst>
            </p:cNvPr>
            <p:cNvSpPr>
              <a:spLocks noChangeArrowheads="1"/>
            </p:cNvSpPr>
            <p:nvPr/>
          </p:nvSpPr>
          <p:spPr bwMode="auto">
            <a:xfrm>
              <a:off x="4364729" y="3423219"/>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2 </a:t>
              </a:r>
            </a:p>
          </p:txBody>
        </p:sp>
        <p:cxnSp>
          <p:nvCxnSpPr>
            <p:cNvPr id="62" name="Elbow Connector 53">
              <a:extLst>
                <a:ext uri="{FF2B5EF4-FFF2-40B4-BE49-F238E27FC236}">
                  <a16:creationId xmlns:a16="http://schemas.microsoft.com/office/drawing/2014/main" id="{060B1C48-939A-47A7-A24E-E29DB9BA97B9}"/>
                </a:ext>
              </a:extLst>
            </p:cNvPr>
            <p:cNvCxnSpPr>
              <a:cxnSpLocks/>
              <a:stCxn id="61" idx="4"/>
              <a:endCxn id="103" idx="3"/>
            </p:cNvCxnSpPr>
            <p:nvPr/>
          </p:nvCxnSpPr>
          <p:spPr>
            <a:xfrm rot="5400000">
              <a:off x="3825590" y="3748216"/>
              <a:ext cx="690400" cy="735350"/>
            </a:xfrm>
            <a:prstGeom prst="bentConnector2">
              <a:avLst/>
            </a:prstGeom>
            <a:solidFill>
              <a:schemeClr val="accent1"/>
            </a:solidFill>
            <a:ln w="9525" cap="flat" cmpd="sng" algn="ctr">
              <a:solidFill>
                <a:srgbClr val="747480"/>
              </a:solidFill>
              <a:prstDash val="solid"/>
              <a:round/>
              <a:headEnd type="none" w="med" len="med"/>
              <a:tailEnd type="oval" w="med" len="med"/>
            </a:ln>
            <a:effectLst/>
          </p:spPr>
        </p:cxnSp>
        <p:sp>
          <p:nvSpPr>
            <p:cNvPr id="103" name="Rectangle 102">
              <a:extLst>
                <a:ext uri="{FF2B5EF4-FFF2-40B4-BE49-F238E27FC236}">
                  <a16:creationId xmlns:a16="http://schemas.microsoft.com/office/drawing/2014/main" id="{1CD33492-3DF7-4A6A-A034-A2B74F4EA967}"/>
                </a:ext>
              </a:extLst>
            </p:cNvPr>
            <p:cNvSpPr/>
            <p:nvPr/>
          </p:nvSpPr>
          <p:spPr>
            <a:xfrm>
              <a:off x="2125896" y="3798611"/>
              <a:ext cx="1677219" cy="132496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Investigación del incidente: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20" normalizeH="0" noProof="0">
                  <a:ln>
                    <a:noFill/>
                  </a:ln>
                  <a:solidFill>
                    <a:srgbClr val="2E2E38"/>
                  </a:solidFill>
                  <a:effectLst/>
                  <a:uLnTx/>
                  <a:uFillTx/>
                  <a:latin typeface="+mj-lt"/>
                  <a:ea typeface="ＭＳ Ｐゴシック" panose="020B0600070205080204" pitchFamily="34" charset="-128"/>
                  <a:cs typeface="Calibri" panose="020F0502020204030204" pitchFamily="34" charset="0"/>
                </a:rPr>
                <a:t>Después de que se produce el incidente, la escuela recopila información sobre lo sucedido para asegurarse de comprender la magnitud del incidente antes de hablar con la familia. Es posible que se realicen más llamadas telefónicas a la familia a medida que se obtiene más información</a:t>
              </a:r>
              <a:r>
                <a:rPr kumimoji="0" lang="en-US" sz="800" b="0" i="0" u="none" strike="noStrike" kern="0" cap="none" spc="-20" normalizeH="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20" normalizeH="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69" name="Oval 10">
              <a:extLst>
                <a:ext uri="{FF2B5EF4-FFF2-40B4-BE49-F238E27FC236}">
                  <a16:creationId xmlns:a16="http://schemas.microsoft.com/office/drawing/2014/main" id="{203832AE-5E16-4ED0-A5C8-6CE582C19A4D}"/>
                </a:ext>
              </a:extLst>
            </p:cNvPr>
            <p:cNvSpPr>
              <a:spLocks noChangeArrowheads="1"/>
            </p:cNvSpPr>
            <p:nvPr/>
          </p:nvSpPr>
          <p:spPr bwMode="auto">
            <a:xfrm>
              <a:off x="4861983" y="4367501"/>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3 </a:t>
              </a:r>
            </a:p>
          </p:txBody>
        </p:sp>
        <p:cxnSp>
          <p:nvCxnSpPr>
            <p:cNvPr id="79" name="Elbow Connector 63">
              <a:extLst>
                <a:ext uri="{FF2B5EF4-FFF2-40B4-BE49-F238E27FC236}">
                  <a16:creationId xmlns:a16="http://schemas.microsoft.com/office/drawing/2014/main" id="{18EC310C-6187-41AA-9163-1DD39E65558D}"/>
                </a:ext>
              </a:extLst>
            </p:cNvPr>
            <p:cNvCxnSpPr>
              <a:cxnSpLocks/>
              <a:stCxn id="69" idx="4"/>
              <a:endCxn id="93" idx="0"/>
            </p:cNvCxnSpPr>
            <p:nvPr/>
          </p:nvCxnSpPr>
          <p:spPr>
            <a:xfrm rot="5400000">
              <a:off x="4215896" y="4468592"/>
              <a:ext cx="573442" cy="1066205"/>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93" name="Rectangle 92">
              <a:extLst>
                <a:ext uri="{FF2B5EF4-FFF2-40B4-BE49-F238E27FC236}">
                  <a16:creationId xmlns:a16="http://schemas.microsoft.com/office/drawing/2014/main" id="{B01BC97B-CF2A-4357-819F-5FC3379ED697}"/>
                </a:ext>
              </a:extLst>
            </p:cNvPr>
            <p:cNvSpPr/>
            <p:nvPr/>
          </p:nvSpPr>
          <p:spPr>
            <a:xfrm>
              <a:off x="3021274" y="5288415"/>
              <a:ext cx="1896480" cy="1078739"/>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contacta a la familia: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El administrador o el personal del establecimiento se ponen en contacto con la familia para informarles sobre el incidente, tanto por escrito como de forma oral, inmediatamente después de recopilar toda la información sobre el incidente</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78" name="Oval 6">
              <a:extLst>
                <a:ext uri="{FF2B5EF4-FFF2-40B4-BE49-F238E27FC236}">
                  <a16:creationId xmlns:a16="http://schemas.microsoft.com/office/drawing/2014/main" id="{D1C33E7D-7A6D-49E3-A5E4-90471EA3C403}"/>
                </a:ext>
              </a:extLst>
            </p:cNvPr>
            <p:cNvSpPr>
              <a:spLocks noChangeArrowheads="1"/>
            </p:cNvSpPr>
            <p:nvPr/>
          </p:nvSpPr>
          <p:spPr bwMode="auto">
            <a:xfrm>
              <a:off x="5390421" y="3423219"/>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4 </a:t>
              </a:r>
            </a:p>
          </p:txBody>
        </p:sp>
        <p:cxnSp>
          <p:nvCxnSpPr>
            <p:cNvPr id="81" name="Elbow Connector 53">
              <a:extLst>
                <a:ext uri="{FF2B5EF4-FFF2-40B4-BE49-F238E27FC236}">
                  <a16:creationId xmlns:a16="http://schemas.microsoft.com/office/drawing/2014/main" id="{E9ADA05D-2321-4B83-BCBA-F4D0F524D74E}"/>
                </a:ext>
              </a:extLst>
            </p:cNvPr>
            <p:cNvCxnSpPr>
              <a:cxnSpLocks/>
              <a:stCxn id="78" idx="0"/>
              <a:endCxn id="95" idx="2"/>
            </p:cNvCxnSpPr>
            <p:nvPr/>
          </p:nvCxnSpPr>
          <p:spPr>
            <a:xfrm rot="5400000" flipH="1" flipV="1">
              <a:off x="5167376" y="2860042"/>
              <a:ext cx="959958" cy="166397"/>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95" name="Rectangle 94">
              <a:extLst>
                <a:ext uri="{FF2B5EF4-FFF2-40B4-BE49-F238E27FC236}">
                  <a16:creationId xmlns:a16="http://schemas.microsoft.com/office/drawing/2014/main" id="{09C6F956-881F-4C72-845F-3562AC3AF1EA}"/>
                </a:ext>
              </a:extLst>
            </p:cNvPr>
            <p:cNvSpPr/>
            <p:nvPr/>
          </p:nvSpPr>
          <p:spPr>
            <a:xfrm>
              <a:off x="4782314" y="1138301"/>
              <a:ext cx="1896480" cy="132496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Notificación del incidente: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El incidente debe registrarse en Aspen en el plazo de 10 días desde que se produce. Si es necesario, Aspen generará un informe de audiencia junto con otros documentos del incidente. Los docentes o un miembro del personal serán las personas encargadas de registrar </a:t>
              </a:r>
              <a:b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b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los incidentes</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80" name="Oval 10">
              <a:extLst>
                <a:ext uri="{FF2B5EF4-FFF2-40B4-BE49-F238E27FC236}">
                  <a16:creationId xmlns:a16="http://schemas.microsoft.com/office/drawing/2014/main" id="{E0E1B6FE-B15E-4986-AE02-2C3244264FB2}"/>
                </a:ext>
              </a:extLst>
            </p:cNvPr>
            <p:cNvSpPr>
              <a:spLocks noChangeArrowheads="1"/>
            </p:cNvSpPr>
            <p:nvPr/>
          </p:nvSpPr>
          <p:spPr bwMode="auto">
            <a:xfrm>
              <a:off x="6459469" y="3423219"/>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5 </a:t>
              </a:r>
            </a:p>
          </p:txBody>
        </p:sp>
        <p:cxnSp>
          <p:nvCxnSpPr>
            <p:cNvPr id="70" name="Elbow Connector 53">
              <a:extLst>
                <a:ext uri="{FF2B5EF4-FFF2-40B4-BE49-F238E27FC236}">
                  <a16:creationId xmlns:a16="http://schemas.microsoft.com/office/drawing/2014/main" id="{7212CC7C-CE45-4BAD-94A3-884B2C3EF751}"/>
                </a:ext>
              </a:extLst>
            </p:cNvPr>
            <p:cNvCxnSpPr>
              <a:cxnSpLocks/>
              <a:stCxn id="80" idx="2"/>
              <a:endCxn id="96" idx="0"/>
            </p:cNvCxnSpPr>
            <p:nvPr/>
          </p:nvCxnSpPr>
          <p:spPr>
            <a:xfrm rot="10800000" flipV="1">
              <a:off x="6256780" y="3596955"/>
              <a:ext cx="202691" cy="1294875"/>
            </a:xfrm>
            <a:prstGeom prst="bentConnector2">
              <a:avLst/>
            </a:prstGeom>
            <a:noFill/>
            <a:ln w="9525" cap="flat" cmpd="sng" algn="ctr">
              <a:solidFill>
                <a:srgbClr val="747480"/>
              </a:solidFill>
              <a:prstDash val="solid"/>
              <a:round/>
              <a:headEnd type="none" w="med" len="med"/>
              <a:tailEnd type="oval" w="med" len="med"/>
            </a:ln>
            <a:effectLst/>
          </p:spPr>
        </p:cxnSp>
        <p:sp>
          <p:nvSpPr>
            <p:cNvPr id="96" name="Rectangle 95">
              <a:extLst>
                <a:ext uri="{FF2B5EF4-FFF2-40B4-BE49-F238E27FC236}">
                  <a16:creationId xmlns:a16="http://schemas.microsoft.com/office/drawing/2014/main" id="{AFC7762A-429B-4B5D-B75B-769E81EB64E1}"/>
                </a:ext>
              </a:extLst>
            </p:cNvPr>
            <p:cNvSpPr/>
            <p:nvPr/>
          </p:nvSpPr>
          <p:spPr>
            <a:xfrm>
              <a:off x="5370738" y="4891831"/>
              <a:ext cx="1772081" cy="1201849"/>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audiencia de determinación tiene lugar si el estudiante tiene necesidades especiales y ha sido suspendido 7 días o más: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Si el estudiante tiene un IEP o un plan 504, se celebra una audiencia para determinar si el incidente está relacionado con las adaptaciones actuales del estudiante</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82" name="Oval 10">
              <a:extLst>
                <a:ext uri="{FF2B5EF4-FFF2-40B4-BE49-F238E27FC236}">
                  <a16:creationId xmlns:a16="http://schemas.microsoft.com/office/drawing/2014/main" id="{85C53A88-E6CD-4A4A-A830-3810A45F6F0F}"/>
                </a:ext>
              </a:extLst>
            </p:cNvPr>
            <p:cNvSpPr>
              <a:spLocks noChangeArrowheads="1"/>
            </p:cNvSpPr>
            <p:nvPr/>
          </p:nvSpPr>
          <p:spPr bwMode="auto">
            <a:xfrm>
              <a:off x="7111994" y="4367501"/>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6 </a:t>
              </a:r>
            </a:p>
          </p:txBody>
        </p:sp>
        <p:cxnSp>
          <p:nvCxnSpPr>
            <p:cNvPr id="107" name="Elbow Connector 53">
              <a:extLst>
                <a:ext uri="{FF2B5EF4-FFF2-40B4-BE49-F238E27FC236}">
                  <a16:creationId xmlns:a16="http://schemas.microsoft.com/office/drawing/2014/main" id="{74AFF0F6-5352-4C6E-985D-F3421C9F3D88}"/>
                </a:ext>
              </a:extLst>
            </p:cNvPr>
            <p:cNvCxnSpPr>
              <a:cxnSpLocks/>
              <a:stCxn id="82" idx="4"/>
              <a:endCxn id="100" idx="0"/>
            </p:cNvCxnSpPr>
            <p:nvPr/>
          </p:nvCxnSpPr>
          <p:spPr>
            <a:xfrm rot="16200000" flipH="1">
              <a:off x="7916599" y="4084104"/>
              <a:ext cx="237877" cy="149961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00" name="TextBox 99">
              <a:extLst>
                <a:ext uri="{FF2B5EF4-FFF2-40B4-BE49-F238E27FC236}">
                  <a16:creationId xmlns:a16="http://schemas.microsoft.com/office/drawing/2014/main" id="{0DDC30EC-740B-404B-B9EB-4853F5332E04}"/>
                </a:ext>
              </a:extLst>
            </p:cNvPr>
            <p:cNvSpPr txBox="1"/>
            <p:nvPr/>
          </p:nvSpPr>
          <p:spPr>
            <a:xfrm>
              <a:off x="7899303" y="4952850"/>
              <a:ext cx="1772081" cy="1109516"/>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defPPr>
                <a:defRPr lang="en-US"/>
              </a:defPPr>
              <a:lvl1pPr defTabSz="674483" eaLnBrk="0" hangingPunct="0">
                <a:defRPr sz="800" kern="0">
                  <a:solidFill>
                    <a:srgbClr val="2E2E38"/>
                  </a:solidFill>
                  <a:latin typeface="EYInterstate Light"/>
                  <a:ea typeface="ＭＳ Ｐゴシック" panose="020B0600070205080204" pitchFamily="34" charset="-128"/>
                  <a:cs typeface="Calibri" panose="020F0502020204030204" pitchFamily="34" charset="0"/>
                </a:defRPr>
              </a:lvl1p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Medida disciplinaria: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El Responsable del Código de Conducta seguirá el código de conducta para determinar una medida. Si se suspende al estudiante durante un período prolongado o se lo expulsa, un líder operativo debe aprobar la medida</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p>
            <a:p>
              <a:pPr marL="0" marR="0" lvl="0" indent="0" algn="l" defTabSz="674483" rtl="0" eaLnBrk="0" fontAlgn="auto" latinLnBrk="0" hangingPunct="0">
                <a:lnSpc>
                  <a:spcPct val="100000"/>
                </a:lnSpc>
                <a:spcBef>
                  <a:spcPts val="0"/>
                </a:spcBef>
                <a:spcAft>
                  <a:spcPts val="0"/>
                </a:spcAft>
                <a:buClrTx/>
                <a:buSzTx/>
                <a:buFontTx/>
                <a:buNone/>
                <a:tabLst/>
                <a:defRPr/>
              </a:pPr>
              <a:endParaRPr kumimoji="0" lang="x-none" sz="1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06" name="Oval 10">
              <a:extLst>
                <a:ext uri="{FF2B5EF4-FFF2-40B4-BE49-F238E27FC236}">
                  <a16:creationId xmlns:a16="http://schemas.microsoft.com/office/drawing/2014/main" id="{5FEA1C62-A22F-4FD9-96EE-33016E52D9B1}"/>
                </a:ext>
              </a:extLst>
            </p:cNvPr>
            <p:cNvSpPr>
              <a:spLocks noChangeArrowheads="1"/>
            </p:cNvSpPr>
            <p:nvPr/>
          </p:nvSpPr>
          <p:spPr bwMode="auto">
            <a:xfrm>
              <a:off x="7551830" y="3431264"/>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7 </a:t>
              </a:r>
            </a:p>
          </p:txBody>
        </p:sp>
        <p:cxnSp>
          <p:nvCxnSpPr>
            <p:cNvPr id="105" name="Elbow Connector 53">
              <a:extLst>
                <a:ext uri="{FF2B5EF4-FFF2-40B4-BE49-F238E27FC236}">
                  <a16:creationId xmlns:a16="http://schemas.microsoft.com/office/drawing/2014/main" id="{7C3BF852-6A31-40DF-9EE2-EBE989DC94BC}"/>
                </a:ext>
              </a:extLst>
            </p:cNvPr>
            <p:cNvCxnSpPr>
              <a:cxnSpLocks/>
              <a:stCxn id="106" idx="2"/>
              <a:endCxn id="98" idx="1"/>
            </p:cNvCxnSpPr>
            <p:nvPr/>
          </p:nvCxnSpPr>
          <p:spPr>
            <a:xfrm rot="10800000">
              <a:off x="7551830" y="1554560"/>
              <a:ext cx="12700" cy="2050440"/>
            </a:xfrm>
            <a:prstGeom prst="bentConnector3">
              <a:avLst>
                <a:gd name="adj1" fmla="val 1800000"/>
              </a:avLst>
            </a:prstGeom>
            <a:noFill/>
            <a:ln w="9525" cap="flat" cmpd="sng" algn="ctr">
              <a:solidFill>
                <a:srgbClr val="747480"/>
              </a:solidFill>
              <a:prstDash val="solid"/>
              <a:round/>
              <a:headEnd type="none" w="med" len="med"/>
              <a:tailEnd type="oval" w="med" len="med"/>
            </a:ln>
            <a:effectLst/>
          </p:spPr>
        </p:cxnSp>
        <p:sp>
          <p:nvSpPr>
            <p:cNvPr id="98" name="Rectangle 97">
              <a:extLst>
                <a:ext uri="{FF2B5EF4-FFF2-40B4-BE49-F238E27FC236}">
                  <a16:creationId xmlns:a16="http://schemas.microsoft.com/office/drawing/2014/main" id="{19B9D4F4-F868-44A5-926A-22BCDFC58980}"/>
                </a:ext>
              </a:extLst>
            </p:cNvPr>
            <p:cNvSpPr/>
            <p:nvPr/>
          </p:nvSpPr>
          <p:spPr>
            <a:xfrm>
              <a:off x="7551830" y="1138301"/>
              <a:ext cx="1896480" cy="832517"/>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Se lleva a cabo la audiencia:</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En la audiencia participan la familia, los estudiantes, la persona encargada de la audiencia y el administrador de la escuela para debatir el incidente y determinar las medidas apropiadas.</a:t>
              </a:r>
            </a:p>
          </p:txBody>
        </p:sp>
        <p:sp>
          <p:nvSpPr>
            <p:cNvPr id="110" name="Oval 6">
              <a:extLst>
                <a:ext uri="{FF2B5EF4-FFF2-40B4-BE49-F238E27FC236}">
                  <a16:creationId xmlns:a16="http://schemas.microsoft.com/office/drawing/2014/main" id="{8451E891-760A-4CAD-A396-AC0BB37407F7}"/>
                </a:ext>
              </a:extLst>
            </p:cNvPr>
            <p:cNvSpPr>
              <a:spLocks noChangeArrowheads="1"/>
            </p:cNvSpPr>
            <p:nvPr/>
          </p:nvSpPr>
          <p:spPr bwMode="auto">
            <a:xfrm>
              <a:off x="8092535" y="2508200"/>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8 </a:t>
              </a:r>
            </a:p>
          </p:txBody>
        </p:sp>
        <p:cxnSp>
          <p:nvCxnSpPr>
            <p:cNvPr id="115" name="Elbow Connector 63">
              <a:extLst>
                <a:ext uri="{FF2B5EF4-FFF2-40B4-BE49-F238E27FC236}">
                  <a16:creationId xmlns:a16="http://schemas.microsoft.com/office/drawing/2014/main" id="{173EFDC2-874D-478F-913F-77A5A69C5F14}"/>
                </a:ext>
              </a:extLst>
            </p:cNvPr>
            <p:cNvCxnSpPr>
              <a:cxnSpLocks/>
              <a:stCxn id="110" idx="0"/>
              <a:endCxn id="114" idx="1"/>
            </p:cNvCxnSpPr>
            <p:nvPr/>
          </p:nvCxnSpPr>
          <p:spPr>
            <a:xfrm rot="16200000" flipH="1">
              <a:off x="8718426" y="2056045"/>
              <a:ext cx="95402" cy="999713"/>
            </a:xfrm>
            <a:prstGeom prst="bentConnector4">
              <a:avLst>
                <a:gd name="adj1" fmla="val -239618"/>
                <a:gd name="adj2" fmla="val 58689"/>
              </a:avLst>
            </a:prstGeom>
            <a:noFill/>
            <a:ln w="9525" cap="flat" cmpd="sng" algn="ctr">
              <a:solidFill>
                <a:srgbClr val="747480"/>
              </a:solidFill>
              <a:prstDash val="solid"/>
              <a:round/>
              <a:headEnd type="none" w="med" len="med"/>
              <a:tailEnd type="oval" w="med" len="med"/>
            </a:ln>
            <a:effectLst/>
          </p:spPr>
        </p:cxnSp>
        <p:sp>
          <p:nvSpPr>
            <p:cNvPr id="114" name="Rectangle 113">
              <a:extLst>
                <a:ext uri="{FF2B5EF4-FFF2-40B4-BE49-F238E27FC236}">
                  <a16:creationId xmlns:a16="http://schemas.microsoft.com/office/drawing/2014/main" id="{32C16DF6-0038-4A01-8E6D-38A62BE10575}"/>
                </a:ext>
              </a:extLst>
            </p:cNvPr>
            <p:cNvSpPr/>
            <p:nvPr/>
          </p:nvSpPr>
          <p:spPr>
            <a:xfrm>
              <a:off x="9265984" y="2095640"/>
              <a:ext cx="1896480" cy="955628"/>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Consideraciones de supervisión:</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20" normalizeH="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BPS deben crear un proceso de seguimiento y conciliación para garantizar que los atributos de las audiencias, como la fecha, los participantes y los resultados, se carguen en Aspen de manera oportuna.</a:t>
              </a:r>
            </a:p>
          </p:txBody>
        </p:sp>
        <p:sp>
          <p:nvSpPr>
            <p:cNvPr id="83" name="Oval 6">
              <a:extLst>
                <a:ext uri="{FF2B5EF4-FFF2-40B4-BE49-F238E27FC236}">
                  <a16:creationId xmlns:a16="http://schemas.microsoft.com/office/drawing/2014/main" id="{7A9EA271-E37C-4732-B95A-C36EF80D91DF}"/>
                </a:ext>
              </a:extLst>
            </p:cNvPr>
            <p:cNvSpPr>
              <a:spLocks noChangeArrowheads="1"/>
            </p:cNvSpPr>
            <p:nvPr/>
          </p:nvSpPr>
          <p:spPr bwMode="auto">
            <a:xfrm>
              <a:off x="8588412" y="3423219"/>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9 </a:t>
              </a:r>
            </a:p>
          </p:txBody>
        </p:sp>
        <p:cxnSp>
          <p:nvCxnSpPr>
            <p:cNvPr id="84" name="Elbow Connector 63">
              <a:extLst>
                <a:ext uri="{FF2B5EF4-FFF2-40B4-BE49-F238E27FC236}">
                  <a16:creationId xmlns:a16="http://schemas.microsoft.com/office/drawing/2014/main" id="{8939CB1C-CF19-4F6B-9D79-1ABF8A1C734E}"/>
                </a:ext>
              </a:extLst>
            </p:cNvPr>
            <p:cNvCxnSpPr>
              <a:cxnSpLocks/>
              <a:stCxn id="83" idx="6"/>
              <a:endCxn id="99" idx="1"/>
            </p:cNvCxnSpPr>
            <p:nvPr/>
          </p:nvCxnSpPr>
          <p:spPr>
            <a:xfrm>
              <a:off x="8935884" y="3596955"/>
              <a:ext cx="900095" cy="892610"/>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99" name="Rectangle 98">
              <a:extLst>
                <a:ext uri="{FF2B5EF4-FFF2-40B4-BE49-F238E27FC236}">
                  <a16:creationId xmlns:a16="http://schemas.microsoft.com/office/drawing/2014/main" id="{7C88EEDF-30F8-4C37-9352-57CDB51037C2}"/>
                </a:ext>
              </a:extLst>
            </p:cNvPr>
            <p:cNvSpPr/>
            <p:nvPr/>
          </p:nvSpPr>
          <p:spPr>
            <a:xfrm>
              <a:off x="9835979" y="3580864"/>
              <a:ext cx="2011732" cy="1817402"/>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Presentación de informes: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Una vez al año, en julio, se informan los datos disciplinarios a través del "Informe escolar sobre disciplina y seguridad" (SSDR, por sus siglas en inglés). Este informe se genera después de que las BPS envían los datos disciplinarios de Aspen al DESE a través del "Marco de Interoperabilidad Escolar" (SIF, por sus siglas en </a:t>
              </a:r>
              <a:r>
                <a:rPr kumimoji="0" lang="en-US" sz="800" b="0" i="0" u="none" strike="noStrike" kern="0" cap="none" spc="0" normalizeH="0" baseline="0" noProof="0" err="1">
                  <a:ln>
                    <a:noFill/>
                  </a:ln>
                  <a:solidFill>
                    <a:srgbClr val="2E2E38"/>
                  </a:solidFill>
                  <a:effectLst/>
                  <a:uLnTx/>
                  <a:uFillTx/>
                  <a:latin typeface="+mj-lt"/>
                  <a:ea typeface="ＭＳ Ｐゴシック" panose="020B0600070205080204" pitchFamily="34" charset="-128"/>
                  <a:cs typeface="Calibri" panose="020F0502020204030204" pitchFamily="34" charset="0"/>
                </a:rPr>
                <a:t>inglés</a:t>
              </a:r>
              <a:r>
                <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 o mediante la carga de un archivo. Una vez que se envían los datos, el DESE genera un informe de errores que las BPS deben revisar para presentar sus datos de forma oficial</a:t>
              </a:r>
              <a:r>
                <a:rPr kumimoji="0" lang="en-US"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a:t>
              </a:r>
              <a:endParaRPr kumimoji="0" lang="x-none" sz="8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endParaRPr>
            </a:p>
          </p:txBody>
        </p:sp>
        <p:sp>
          <p:nvSpPr>
            <p:cNvPr id="90" name="Rectangle 89">
              <a:extLst>
                <a:ext uri="{FF2B5EF4-FFF2-40B4-BE49-F238E27FC236}">
                  <a16:creationId xmlns:a16="http://schemas.microsoft.com/office/drawing/2014/main" id="{E9D52476-3CFF-4673-A07B-EC7644102A29}"/>
                </a:ext>
              </a:extLst>
            </p:cNvPr>
            <p:cNvSpPr/>
            <p:nvPr/>
          </p:nvSpPr>
          <p:spPr bwMode="auto">
            <a:xfrm>
              <a:off x="9835980" y="3389968"/>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91" name="Rectangle 90">
              <a:extLst>
                <a:ext uri="{FF2B5EF4-FFF2-40B4-BE49-F238E27FC236}">
                  <a16:creationId xmlns:a16="http://schemas.microsoft.com/office/drawing/2014/main" id="{A24FBE33-3AD0-4441-AAB7-2B2C7D743361}"/>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67" name="Oval 10">
              <a:extLst>
                <a:ext uri="{FF2B5EF4-FFF2-40B4-BE49-F238E27FC236}">
                  <a16:creationId xmlns:a16="http://schemas.microsoft.com/office/drawing/2014/main" id="{93404FF1-6C34-4525-935C-AA76BA5F5FAD}"/>
                </a:ext>
              </a:extLst>
            </p:cNvPr>
            <p:cNvSpPr>
              <a:spLocks noChangeArrowheads="1"/>
            </p:cNvSpPr>
            <p:nvPr/>
          </p:nvSpPr>
          <p:spPr bwMode="auto">
            <a:xfrm>
              <a:off x="586249" y="5595807"/>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68" name="Oval 21">
              <a:extLst>
                <a:ext uri="{FF2B5EF4-FFF2-40B4-BE49-F238E27FC236}">
                  <a16:creationId xmlns:a16="http://schemas.microsoft.com/office/drawing/2014/main" id="{0A75EDA2-FA7B-4AE9-B4DB-D519656575EE}"/>
                </a:ext>
              </a:extLst>
            </p:cNvPr>
            <p:cNvSpPr>
              <a:spLocks noChangeArrowheads="1"/>
            </p:cNvSpPr>
            <p:nvPr/>
          </p:nvSpPr>
          <p:spPr bwMode="auto">
            <a:xfrm>
              <a:off x="586249" y="5893533"/>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66" name="Rectangle 65">
              <a:extLst>
                <a:ext uri="{FF2B5EF4-FFF2-40B4-BE49-F238E27FC236}">
                  <a16:creationId xmlns:a16="http://schemas.microsoft.com/office/drawing/2014/main" id="{9373CD12-3BFD-4813-8A4C-518980302AAC}"/>
                </a:ext>
              </a:extLst>
            </p:cNvPr>
            <p:cNvSpPr/>
            <p:nvPr/>
          </p:nvSpPr>
          <p:spPr bwMode="auto">
            <a:xfrm>
              <a:off x="769129" y="5569517"/>
              <a:ext cx="2071114" cy="517149"/>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br>
                <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br>
              <a:endParaRPr kumimoji="0" lang="x-none" sz="5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a:p>
              <a:pPr marL="0" marR="0" lvl="0" indent="0" algn="l" defTabSz="913943" rtl="0" eaLnBrk="1" fontAlgn="base"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51" name="footnote_6380420316088055392" descr="Nota al pie">
            <a:extLst>
              <a:ext uri="{FF2B5EF4-FFF2-40B4-BE49-F238E27FC236}">
                <a16:creationId xmlns:a16="http://schemas.microsoft.com/office/drawing/2014/main" id="{EB45CB80-E9D1-4F1F-BF7B-3A71C11732AD}"/>
              </a:ext>
            </a:extLst>
          </p:cNvPr>
          <p:cNvSpPr txBox="1"/>
          <p:nvPr/>
        </p:nvSpPr>
        <p:spPr>
          <a:xfrm>
            <a:off x="586249" y="6130381"/>
            <a:ext cx="9985811" cy="404226"/>
          </a:xfrm>
          <a:prstGeom prst="rect">
            <a:avLst/>
          </a:prstGeom>
          <a:noFill/>
          <a:ln>
            <a:noFill/>
          </a:ln>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lang="x-none" sz="800" dirty="0">
                <a:solidFill>
                  <a:srgbClr val="0000FF"/>
                </a:solidFill>
                <a:latin typeface="EYInterstate Light"/>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acceder al dominio de</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sanciones disciplinarias a los estudiantes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47" name="source_6380462250142746980" descr="Fuente">
            <a:extLst>
              <a:ext uri="{FF2B5EF4-FFF2-40B4-BE49-F238E27FC236}">
                <a16:creationId xmlns:a16="http://schemas.microsoft.com/office/drawing/2014/main" id="{33F82429-CC79-467E-B584-A37B3B34EE51}"/>
              </a:ext>
            </a:extLst>
          </p:cNvPr>
          <p:cNvSpPr txBox="1"/>
          <p:nvPr/>
        </p:nvSpPr>
        <p:spPr>
          <a:xfrm>
            <a:off x="609918" y="6583679"/>
            <a:ext cx="2922422"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Entrevistas de EY, el DESE, BPS y las escuelas; políticas de BPS y el DESE</a:t>
            </a:r>
          </a:p>
        </p:txBody>
      </p:sp>
      <p:sp>
        <p:nvSpPr>
          <p:cNvPr id="3" name="TextBox 2">
            <a:extLst>
              <a:ext uri="{FF2B5EF4-FFF2-40B4-BE49-F238E27FC236}">
                <a16:creationId xmlns:a16="http://schemas.microsoft.com/office/drawing/2014/main" id="{2E0086A3-AF31-4162-BCCC-92BF6F97DC53}"/>
              </a:ext>
            </a:extLst>
          </p:cNvPr>
          <p:cNvSpPr txBox="1"/>
          <p:nvPr/>
        </p:nvSpPr>
        <p:spPr>
          <a:xfrm>
            <a:off x="3803114" y="6413434"/>
            <a:ext cx="5132770"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6" name="Date Placeholder 5">
            <a:extLst>
              <a:ext uri="{FF2B5EF4-FFF2-40B4-BE49-F238E27FC236}">
                <a16:creationId xmlns:a16="http://schemas.microsoft.com/office/drawing/2014/main" id="{7C7D3AEC-5566-44A7-B245-1B005782C04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8" name="Slide Number Placeholder 7">
            <a:extLst>
              <a:ext uri="{FF2B5EF4-FFF2-40B4-BE49-F238E27FC236}">
                <a16:creationId xmlns:a16="http://schemas.microsoft.com/office/drawing/2014/main" id="{6C629C5E-15EC-4509-9F0C-2ECB32FD3889}"/>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16106936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D3AE21-0D9A-4428-8A24-64C5EC8E7AF4}"/>
              </a:ext>
            </a:extLst>
          </p:cNvPr>
          <p:cNvSpPr>
            <a:spLocks noGrp="1"/>
          </p:cNvSpPr>
          <p:nvPr>
            <p:ph type="title"/>
          </p:nvPr>
        </p:nvSpPr>
        <p:spPr>
          <a:xfrm>
            <a:off x="612775" y="246580"/>
            <a:ext cx="10972800" cy="672207"/>
          </a:xfrm>
        </p:spPr>
        <p:txBody>
          <a:bodyPr vert="horz"/>
          <a:lstStyle/>
          <a:p>
            <a:r>
              <a:rPr lang="x-none"/>
              <a:t>Apéndice </a:t>
            </a:r>
            <a:br/>
            <a:r>
              <a:rPr lang="x-none" sz="1600"/>
              <a:t>Población de las sanciones disciplinarias a los estudiantes</a:t>
            </a:r>
            <a:br/>
            <a:endParaRPr lang="en-GB"/>
          </a:p>
        </p:txBody>
      </p:sp>
      <p:sp>
        <p:nvSpPr>
          <p:cNvPr id="35" name="Rectangle 34">
            <a:extLst>
              <a:ext uri="{FF2B5EF4-FFF2-40B4-BE49-F238E27FC236}">
                <a16:creationId xmlns:a16="http://schemas.microsoft.com/office/drawing/2014/main" id="{50C52580-4773-40E3-9F9B-298AC9F844CE}"/>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3. Sanciones disciplinarias a los estudiantes</a:t>
            </a:r>
          </a:p>
        </p:txBody>
      </p:sp>
      <p:sp>
        <p:nvSpPr>
          <p:cNvPr id="29" name="Arrow: Left-Right 28">
            <a:extLst>
              <a:ext uri="{FF2B5EF4-FFF2-40B4-BE49-F238E27FC236}">
                <a16:creationId xmlns:a16="http://schemas.microsoft.com/office/drawing/2014/main" id="{F700CAD8-DE29-45BB-9AC0-142239022BC6}"/>
              </a:ext>
            </a:extLst>
          </p:cNvPr>
          <p:cNvSpPr/>
          <p:nvPr/>
        </p:nvSpPr>
        <p:spPr>
          <a:xfrm>
            <a:off x="1392796" y="943898"/>
            <a:ext cx="3477120" cy="362960"/>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Identificación de la población</a:t>
            </a:r>
            <a:endParaRPr lang="en-US" sz="1200">
              <a:solidFill>
                <a:schemeClr val="bg1"/>
              </a:solidFill>
            </a:endParaRPr>
          </a:p>
        </p:txBody>
      </p:sp>
      <p:cxnSp>
        <p:nvCxnSpPr>
          <p:cNvPr id="40" name="Straight Connector 39">
            <a:extLst>
              <a:ext uri="{FF2B5EF4-FFF2-40B4-BE49-F238E27FC236}">
                <a16:creationId xmlns:a16="http://schemas.microsoft.com/office/drawing/2014/main" id="{7532844B-7DE2-46B1-A6BE-A4A84E300CDC}"/>
              </a:ext>
              <a:ext uri="{C183D7F6-B498-43B3-948B-1728B52AA6E4}">
                <adec:decorative xmlns:adec="http://schemas.microsoft.com/office/drawing/2017/decorative" val="1"/>
              </a:ext>
            </a:extLst>
          </p:cNvPr>
          <p:cNvCxnSpPr>
            <a:cxnSpLocks/>
            <a:stCxn id="29" idx="4"/>
            <a:endCxn id="29" idx="6"/>
          </p:cNvCxnSpPr>
          <p:nvPr/>
        </p:nvCxnSpPr>
        <p:spPr>
          <a:xfrm>
            <a:off x="1392796" y="1306857"/>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Content Placeholder 3">
            <a:extLst>
              <a:ext uri="{FF2B5EF4-FFF2-40B4-BE49-F238E27FC236}">
                <a16:creationId xmlns:a16="http://schemas.microsoft.com/office/drawing/2014/main" id="{5DE2787E-3EEB-473A-89B9-8B2B1BCC247D}"/>
              </a:ext>
            </a:extLst>
          </p:cNvPr>
          <p:cNvSpPr txBox="1">
            <a:spLocks/>
          </p:cNvSpPr>
          <p:nvPr/>
        </p:nvSpPr>
        <p:spPr>
          <a:xfrm>
            <a:off x="622107" y="1420125"/>
            <a:ext cx="5380653" cy="553998"/>
          </a:xfrm>
          <a:prstGeom prst="rect">
            <a:avLst/>
          </a:prstGeom>
        </p:spPr>
        <p:txBody>
          <a:bodyPr>
            <a:spAutoFit/>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200"/>
              </a:spcBef>
              <a:spcAft>
                <a:spcPts val="0"/>
              </a:spcAft>
              <a:buClr>
                <a:schemeClr val="bg1"/>
              </a:buClr>
              <a:buNone/>
            </a:pPr>
            <a:r>
              <a:rPr lang="x-none">
                <a:solidFill>
                  <a:schemeClr val="bg1"/>
                </a:solidFill>
                <a:latin typeface="EYInterstate Light" panose="02000506000000020004" pitchFamily="2" charset="0"/>
                <a:ea typeface="+mn-ea"/>
                <a:cs typeface="+mn-cs"/>
              </a:rPr>
              <a:t>La población disciplinaria consiste en incidentes disciplinarios y medidas adoptadas por el distrito para esos incidentes en el año escolar 2021-2022. En la siguiente tabla, se ofrece un resumen de los datos disciplinarios que las BPS proporcionaron:</a:t>
            </a:r>
          </a:p>
        </p:txBody>
      </p:sp>
      <p:graphicFrame>
        <p:nvGraphicFramePr>
          <p:cNvPr id="32" name="Table 31">
            <a:extLst>
              <a:ext uri="{FF2B5EF4-FFF2-40B4-BE49-F238E27FC236}">
                <a16:creationId xmlns:a16="http://schemas.microsoft.com/office/drawing/2014/main" id="{A396D05F-2CFD-4F67-8C5C-B8FD64FF0C6D}"/>
              </a:ext>
            </a:extLst>
          </p:cNvPr>
          <p:cNvGraphicFramePr>
            <a:graphicFrameLocks noGrp="1"/>
          </p:cNvGraphicFramePr>
          <p:nvPr/>
        </p:nvGraphicFramePr>
        <p:xfrm>
          <a:off x="622106" y="1964112"/>
          <a:ext cx="5376672" cy="962100"/>
        </p:xfrm>
        <a:graphic>
          <a:graphicData uri="http://schemas.openxmlformats.org/drawingml/2006/table">
            <a:tbl>
              <a:tblPr firstRow="1" bandRow="1">
                <a:tableStyleId>{F2DE63D5-997A-4646-A377-4702673A728D}</a:tableStyleId>
              </a:tblPr>
              <a:tblGrid>
                <a:gridCol w="4062126">
                  <a:extLst>
                    <a:ext uri="{9D8B030D-6E8A-4147-A177-3AD203B41FA5}">
                      <a16:colId xmlns:a16="http://schemas.microsoft.com/office/drawing/2014/main" val="3079127146"/>
                    </a:ext>
                  </a:extLst>
                </a:gridCol>
                <a:gridCol w="1314546">
                  <a:extLst>
                    <a:ext uri="{9D8B030D-6E8A-4147-A177-3AD203B41FA5}">
                      <a16:colId xmlns:a16="http://schemas.microsoft.com/office/drawing/2014/main" val="1490230525"/>
                    </a:ext>
                  </a:extLst>
                </a:gridCol>
              </a:tblGrid>
              <a:tr h="235368">
                <a:tc>
                  <a:txBody>
                    <a:bodyPr/>
                    <a:lstStyle/>
                    <a:p>
                      <a:pPr algn="ctr"/>
                      <a:r>
                        <a:rPr lang="x-none" sz="950" b="1">
                          <a:solidFill>
                            <a:schemeClr val="bg1"/>
                          </a:solidFill>
                          <a:latin typeface="+mn-lt"/>
                        </a:rPr>
                        <a:t>Población de sanciones disciplinarias</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x-none" sz="950" b="1">
                          <a:solidFill>
                            <a:schemeClr val="bg1"/>
                          </a:solidFill>
                          <a:latin typeface="+mn-lt"/>
                        </a:rPr>
                        <a:t>Recuento</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315923003"/>
                  </a:ext>
                </a:extLst>
              </a:tr>
              <a:tr h="235368">
                <a:tc>
                  <a:txBody>
                    <a:bodyPr/>
                    <a:lstStyle/>
                    <a:p>
                      <a:r>
                        <a:rPr lang="x-none" sz="950" kern="0" spc="-20" baseline="0">
                          <a:solidFill>
                            <a:schemeClr val="bg1"/>
                          </a:solidFill>
                          <a:latin typeface="+mn-lt"/>
                        </a:rPr>
                        <a:t>N.º total de incidentes únicos informados en el año escolar 2021-2022</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x-none" sz="950">
                          <a:solidFill>
                            <a:schemeClr val="bg1"/>
                          </a:solidFill>
                          <a:latin typeface="+mn-lt"/>
                        </a:rPr>
                        <a:t>15 275</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53784263"/>
                  </a:ext>
                </a:extLst>
              </a:tr>
              <a:tr h="245820">
                <a:tc>
                  <a:txBody>
                    <a:bodyPr/>
                    <a:lstStyle/>
                    <a:p>
                      <a:r>
                        <a:rPr lang="x-none" sz="950">
                          <a:solidFill>
                            <a:schemeClr val="bg1"/>
                          </a:solidFill>
                          <a:latin typeface="+mn-lt"/>
                        </a:rPr>
                        <a:t>N.º total de medidas adoptadas en el año escolar 2021-2022</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x-none" sz="950">
                          <a:solidFill>
                            <a:schemeClr val="bg1"/>
                          </a:solidFill>
                          <a:latin typeface="+mn-lt"/>
                        </a:rPr>
                        <a:t>13 733</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1124604"/>
                  </a:ext>
                </a:extLst>
              </a:tr>
              <a:tr h="0">
                <a:tc>
                  <a:txBody>
                    <a:bodyPr/>
                    <a:lstStyle/>
                    <a:p>
                      <a:r>
                        <a:rPr lang="x-none" sz="950" kern="0" spc="-20" baseline="0">
                          <a:solidFill>
                            <a:schemeClr val="bg1"/>
                          </a:solidFill>
                          <a:latin typeface="+mn-lt"/>
                        </a:rPr>
                        <a:t>N.º total de incidentes únicos que resultaron en las medidas a continuación*</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x-none" sz="950">
                          <a:solidFill>
                            <a:schemeClr val="bg1"/>
                          </a:solidFill>
                          <a:latin typeface="+mn-lt"/>
                        </a:rPr>
                        <a:t>2946</a:t>
                      </a:r>
                    </a:p>
                  </a:txBody>
                  <a:tcPr marL="46990" marR="46990" marT="46990" marB="4699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7622027"/>
                  </a:ext>
                </a:extLst>
              </a:tr>
            </a:tbl>
          </a:graphicData>
        </a:graphic>
      </p:graphicFrame>
      <p:sp>
        <p:nvSpPr>
          <p:cNvPr id="54" name="TextBox 53">
            <a:extLst>
              <a:ext uri="{FF2B5EF4-FFF2-40B4-BE49-F238E27FC236}">
                <a16:creationId xmlns:a16="http://schemas.microsoft.com/office/drawing/2014/main" id="{1DEB33B7-CB1B-4BDB-9716-9A16835497CE}"/>
              </a:ext>
            </a:extLst>
          </p:cNvPr>
          <p:cNvSpPr txBox="1"/>
          <p:nvPr/>
        </p:nvSpPr>
        <p:spPr>
          <a:xfrm>
            <a:off x="607231" y="2986428"/>
            <a:ext cx="2524125"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a:solidFill>
                  <a:schemeClr val="bg1"/>
                </a:solidFill>
              </a:rPr>
              <a:t>* Lista de medidas en el cuadro de abajo</a:t>
            </a:r>
          </a:p>
        </p:txBody>
      </p:sp>
      <p:sp>
        <p:nvSpPr>
          <p:cNvPr id="34" name="Bulleted list_6381007529894319544">
            <a:extLst>
              <a:ext uri="{FF2B5EF4-FFF2-40B4-BE49-F238E27FC236}">
                <a16:creationId xmlns:a16="http://schemas.microsoft.com/office/drawing/2014/main" id="{0659072A-B0E0-4CD7-B874-0C686946FDA2}"/>
              </a:ext>
            </a:extLst>
          </p:cNvPr>
          <p:cNvSpPr>
            <a:spLocks noChangeArrowheads="1"/>
          </p:cNvSpPr>
          <p:nvPr>
            <p:custDataLst>
              <p:tags r:id="rId1"/>
            </p:custDataLst>
          </p:nvPr>
        </p:nvSpPr>
        <p:spPr bwMode="auto">
          <a:xfrm>
            <a:off x="622107" y="3169730"/>
            <a:ext cx="5376672" cy="922310"/>
          </a:xfrm>
          <a:prstGeom prst="rect">
            <a:avLst/>
          </a:prstGeom>
          <a:noFill/>
          <a:ln w="12700">
            <a:solidFill>
              <a:schemeClr val="bg1"/>
            </a:solidFill>
            <a:miter lim="800000"/>
            <a:headEnd/>
            <a:tailEnd/>
          </a:ln>
          <a:effectLst/>
        </p:spPr>
        <p:txBody>
          <a:bodyPr wrap="square" lIns="91440" tIns="91440" rIns="91440" bIns="91440" numCol="3" spcCol="91440">
            <a:noAutofit/>
          </a:bodyPr>
          <a:lstStyle/>
          <a:p>
            <a:pPr marL="144000" indent="-144000">
              <a:buSzPct val="75000"/>
              <a:buFont typeface="Wingdings 3" panose="05040102010807070707" pitchFamily="18" charset="2"/>
              <a:buChar char=""/>
            </a:pPr>
            <a:r>
              <a:rPr lang="x-none" altLang="x-none" sz="1000">
                <a:solidFill>
                  <a:schemeClr val="bg1"/>
                </a:solidFill>
                <a:latin typeface="+mn-lt"/>
              </a:rPr>
              <a:t>Suspensión fuera </a:t>
            </a:r>
            <a:br>
              <a:rPr lang="en-US" altLang="x-none" sz="1000">
                <a:solidFill>
                  <a:schemeClr val="bg1"/>
                </a:solidFill>
                <a:latin typeface="+mn-lt"/>
              </a:rPr>
            </a:br>
            <a:r>
              <a:rPr lang="x-none" altLang="x-none" sz="1000">
                <a:solidFill>
                  <a:schemeClr val="bg1"/>
                </a:solidFill>
                <a:latin typeface="+mn-lt"/>
              </a:rPr>
              <a:t>de la escuela</a:t>
            </a:r>
          </a:p>
          <a:p>
            <a:pPr marL="144000" indent="-144000">
              <a:buSzPct val="75000"/>
              <a:buFont typeface="Wingdings 3" panose="05040102010807070707" pitchFamily="18" charset="2"/>
              <a:buChar char=""/>
            </a:pPr>
            <a:r>
              <a:rPr lang="x-none" altLang="x-none" sz="1000">
                <a:solidFill>
                  <a:schemeClr val="bg1"/>
                </a:solidFill>
              </a:rPr>
              <a:t>Suspensión dentro </a:t>
            </a:r>
            <a:br>
              <a:rPr lang="en-US" altLang="x-none" sz="1000">
                <a:solidFill>
                  <a:schemeClr val="bg1"/>
                </a:solidFill>
              </a:rPr>
            </a:br>
            <a:r>
              <a:rPr lang="x-none" altLang="x-none" sz="1000">
                <a:solidFill>
                  <a:schemeClr val="bg1"/>
                </a:solidFill>
              </a:rPr>
              <a:t>de la escuela</a:t>
            </a:r>
          </a:p>
          <a:p>
            <a:pPr marL="144000" indent="-144000">
              <a:buSzPct val="75000"/>
              <a:buFont typeface="Wingdings 3" panose="05040102010807070707" pitchFamily="18" charset="2"/>
              <a:buChar char=""/>
            </a:pPr>
            <a:r>
              <a:rPr lang="x-none" altLang="x-none" sz="1000">
                <a:solidFill>
                  <a:schemeClr val="bg1"/>
                </a:solidFill>
                <a:latin typeface="+mn-lt"/>
              </a:rPr>
              <a:t>Retiro de emergencia</a:t>
            </a:r>
          </a:p>
          <a:p>
            <a:pPr marL="144000" indent="-144000">
              <a:buSzPct val="75000"/>
              <a:buFont typeface="Wingdings 3" panose="05040102010807070707" pitchFamily="18" charset="2"/>
              <a:buChar char=""/>
            </a:pPr>
            <a:r>
              <a:rPr lang="x-none" altLang="x-none" sz="1000">
                <a:solidFill>
                  <a:schemeClr val="bg1"/>
                </a:solidFill>
              </a:rPr>
              <a:t>Suspensión (autobús)</a:t>
            </a:r>
          </a:p>
          <a:p>
            <a:pPr marL="144000" indent="-144000">
              <a:buSzPct val="75000"/>
              <a:buFont typeface="Wingdings 3" panose="05040102010807070707" pitchFamily="18" charset="2"/>
              <a:buChar char=""/>
            </a:pPr>
            <a:r>
              <a:rPr lang="x-none" altLang="x-none" sz="1000">
                <a:solidFill>
                  <a:schemeClr val="bg1"/>
                </a:solidFill>
                <a:latin typeface="+mn-lt"/>
              </a:rPr>
              <a:t>Colocaciones de CIC</a:t>
            </a:r>
          </a:p>
          <a:p>
            <a:pPr marL="144000" indent="-144000">
              <a:buSzPct val="75000"/>
              <a:buFont typeface="Wingdings 3" panose="05040102010807070707" pitchFamily="18" charset="2"/>
              <a:buChar char=""/>
            </a:pPr>
            <a:r>
              <a:rPr lang="x-none" altLang="x-none" sz="1000">
                <a:solidFill>
                  <a:schemeClr val="bg1"/>
                </a:solidFill>
              </a:rPr>
              <a:t>Retiro (temporal)</a:t>
            </a:r>
          </a:p>
          <a:p>
            <a:pPr marL="144000" indent="-144000">
              <a:buSzPct val="75000"/>
              <a:buFont typeface="Wingdings 3" panose="05040102010807070707" pitchFamily="18" charset="2"/>
              <a:buChar char=""/>
            </a:pPr>
            <a:r>
              <a:rPr lang="x-none" altLang="x-none" sz="1000">
                <a:solidFill>
                  <a:schemeClr val="bg1"/>
                </a:solidFill>
                <a:latin typeface="+mn-lt"/>
              </a:rPr>
              <a:t>Retiro (permanente)</a:t>
            </a:r>
          </a:p>
          <a:p>
            <a:pPr marL="144000" indent="-144000">
              <a:buSzPct val="75000"/>
              <a:buFont typeface="Wingdings 3" panose="05040102010807070707" pitchFamily="18" charset="2"/>
              <a:buChar char=""/>
            </a:pPr>
            <a:r>
              <a:rPr lang="en-US" altLang="x-none" sz="1000" err="1">
                <a:solidFill>
                  <a:schemeClr val="bg1"/>
                </a:solidFill>
              </a:rPr>
              <a:t>Restricción</a:t>
            </a:r>
            <a:r>
              <a:rPr lang="x-none" altLang="x-none" sz="1000">
                <a:solidFill>
                  <a:schemeClr val="bg1"/>
                </a:solidFill>
              </a:rPr>
              <a:t> física</a:t>
            </a:r>
          </a:p>
          <a:p>
            <a:pPr marL="144000" indent="-144000">
              <a:buSzPct val="75000"/>
              <a:buFont typeface="Wingdings 3" panose="05040102010807070707" pitchFamily="18" charset="2"/>
              <a:buChar char=""/>
            </a:pPr>
            <a:r>
              <a:rPr lang="x-none" altLang="x-none" sz="1000">
                <a:solidFill>
                  <a:schemeClr val="bg1"/>
                </a:solidFill>
                <a:latin typeface="+mn-lt"/>
              </a:rPr>
              <a:t>Restitución</a:t>
            </a:r>
          </a:p>
          <a:p>
            <a:pPr marL="144000" indent="-144000">
              <a:buSzPct val="75000"/>
              <a:buFont typeface="Wingdings 3" panose="05040102010807070707" pitchFamily="18" charset="2"/>
              <a:buChar char=""/>
            </a:pPr>
            <a:r>
              <a:rPr lang="x-none" altLang="x-none" sz="1000">
                <a:solidFill>
                  <a:schemeClr val="bg1"/>
                </a:solidFill>
              </a:rPr>
              <a:t>Expulsión con SVC</a:t>
            </a:r>
          </a:p>
          <a:p>
            <a:pPr marL="144000" indent="-144000">
              <a:buSzPct val="75000"/>
              <a:buFont typeface="Wingdings 3" panose="05040102010807070707" pitchFamily="18" charset="2"/>
              <a:buChar char=""/>
            </a:pPr>
            <a:r>
              <a:rPr lang="x-none" altLang="x-none" sz="1000">
                <a:solidFill>
                  <a:schemeClr val="bg1"/>
                </a:solidFill>
                <a:latin typeface="+mn-lt"/>
              </a:rPr>
              <a:t>Remisión a un Tribunal</a:t>
            </a:r>
          </a:p>
          <a:p>
            <a:pPr marL="144000" indent="-144000">
              <a:buSzPct val="75000"/>
              <a:buFont typeface="Wingdings 3" panose="05040102010807070707" pitchFamily="18" charset="2"/>
              <a:buChar char=""/>
            </a:pPr>
            <a:r>
              <a:rPr lang="x-none" altLang="x-none" sz="1000">
                <a:solidFill>
                  <a:schemeClr val="bg1"/>
                </a:solidFill>
              </a:rPr>
              <a:t>Aislamiento</a:t>
            </a:r>
          </a:p>
          <a:p>
            <a:pPr marL="144000" indent="-144000">
              <a:buSzPct val="75000"/>
              <a:buFont typeface="Wingdings 3" panose="05040102010807070707" pitchFamily="18" charset="2"/>
              <a:buChar char=""/>
            </a:pPr>
            <a:r>
              <a:rPr lang="x-none" altLang="x-none" sz="1000">
                <a:solidFill>
                  <a:schemeClr val="bg1"/>
                </a:solidFill>
                <a:latin typeface="+mn-lt"/>
              </a:rPr>
              <a:t>Sanción legal</a:t>
            </a:r>
            <a:r>
              <a:rPr lang="x-none" altLang="x-none" sz="1000">
                <a:solidFill>
                  <a:schemeClr val="bg1"/>
                </a:solidFill>
              </a:rPr>
              <a:t>/Arresto</a:t>
            </a:r>
            <a:endParaRPr lang="en-US" altLang="de-DE" sz="1000">
              <a:solidFill>
                <a:schemeClr val="bg1"/>
              </a:solidFill>
              <a:latin typeface="+mn-lt"/>
            </a:endParaRPr>
          </a:p>
        </p:txBody>
      </p:sp>
      <p:sp>
        <p:nvSpPr>
          <p:cNvPr id="42" name="Arrow: Left-Right 41">
            <a:extLst>
              <a:ext uri="{FF2B5EF4-FFF2-40B4-BE49-F238E27FC236}">
                <a16:creationId xmlns:a16="http://schemas.microsoft.com/office/drawing/2014/main" id="{80AFAFFC-83F6-414F-8ABF-264D9B20DF2C}"/>
              </a:ext>
            </a:extLst>
          </p:cNvPr>
          <p:cNvSpPr/>
          <p:nvPr/>
        </p:nvSpPr>
        <p:spPr>
          <a:xfrm>
            <a:off x="1392796" y="4070555"/>
            <a:ext cx="3477120" cy="33793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Recuento por tipo de medida</a:t>
            </a:r>
            <a:endParaRPr lang="en-US" sz="1200">
              <a:solidFill>
                <a:schemeClr val="bg1"/>
              </a:solidFill>
            </a:endParaRPr>
          </a:p>
        </p:txBody>
      </p:sp>
      <p:cxnSp>
        <p:nvCxnSpPr>
          <p:cNvPr id="45" name="Straight Connector 44">
            <a:extLst>
              <a:ext uri="{FF2B5EF4-FFF2-40B4-BE49-F238E27FC236}">
                <a16:creationId xmlns:a16="http://schemas.microsoft.com/office/drawing/2014/main" id="{0C72D485-F7BB-440F-9F59-9F83F83D13B3}"/>
              </a:ext>
              <a:ext uri="{C183D7F6-B498-43B3-948B-1728B52AA6E4}">
                <adec:decorative xmlns:adec="http://schemas.microsoft.com/office/drawing/2017/decorative" val="1"/>
              </a:ext>
            </a:extLst>
          </p:cNvPr>
          <p:cNvCxnSpPr>
            <a:stCxn id="42" idx="4"/>
            <a:endCxn id="42" idx="6"/>
          </p:cNvCxnSpPr>
          <p:nvPr/>
        </p:nvCxnSpPr>
        <p:spPr>
          <a:xfrm>
            <a:off x="1392796" y="4408494"/>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4" name="Chart 43" descr="Consulte la sección de notas para ver la descripción del gráfico &quot;Gráfico 1: conteo por tipo de acción&quot;">
            <a:extLst>
              <a:ext uri="{FF2B5EF4-FFF2-40B4-BE49-F238E27FC236}">
                <a16:creationId xmlns:a16="http://schemas.microsoft.com/office/drawing/2014/main" id="{95822CFE-6FA1-48BC-9DFC-2D82EE9C561C}"/>
              </a:ext>
            </a:extLst>
          </p:cNvPr>
          <p:cNvGraphicFramePr/>
          <p:nvPr/>
        </p:nvGraphicFramePr>
        <p:xfrm>
          <a:off x="626087" y="4455071"/>
          <a:ext cx="5376672" cy="1841555"/>
        </p:xfrm>
        <a:graphic>
          <a:graphicData uri="http://schemas.openxmlformats.org/drawingml/2006/chart">
            <c:chart xmlns:c="http://schemas.openxmlformats.org/drawingml/2006/chart" xmlns:r="http://schemas.openxmlformats.org/officeDocument/2006/relationships" r:id="rId4"/>
          </a:graphicData>
        </a:graphic>
      </p:graphicFrame>
      <p:sp>
        <p:nvSpPr>
          <p:cNvPr id="31" name="Rectangle 30">
            <a:extLst>
              <a:ext uri="{FF2B5EF4-FFF2-40B4-BE49-F238E27FC236}">
                <a16:creationId xmlns:a16="http://schemas.microsoft.com/office/drawing/2014/main" id="{1F7DC335-7DBA-42F2-A934-5AAD1CBDC1A3}"/>
              </a:ext>
              <a:ext uri="{C183D7F6-B498-43B3-948B-1728B52AA6E4}">
                <adec:decorative xmlns:adec="http://schemas.microsoft.com/office/drawing/2017/decorative" val="1"/>
              </a:ext>
            </a:extLst>
          </p:cNvPr>
          <p:cNvSpPr/>
          <p:nvPr/>
        </p:nvSpPr>
        <p:spPr>
          <a:xfrm>
            <a:off x="6665913" y="1014515"/>
            <a:ext cx="4572000" cy="3063240"/>
          </a:xfrm>
          <a:prstGeom prst="rect">
            <a:avLst/>
          </a:prstGeom>
          <a:noFill/>
          <a:ln w="9525" cap="flat" cmpd="sng" algn="ctr">
            <a:solidFill>
              <a:srgbClr val="747480"/>
            </a:solidFill>
            <a:prstDash val="solid"/>
            <a:round/>
            <a:headEnd type="none" w="med" len="med"/>
            <a:tailEnd type="none" w="med" len="med"/>
          </a:ln>
          <a:effectLst/>
        </p:spPr>
        <p:txBody>
          <a:bodyPr lIns="93931" tIns="93931" rIns="93931" bIns="93931" rtlCol="0" anchor="t" anchorCtr="0"/>
          <a:lstStyle/>
          <a:p>
            <a:pPr marL="182789" lvl="1" indent="-182789" defTabSz="685457">
              <a:spcBef>
                <a:spcPts val="300"/>
              </a:spcBef>
              <a:buClr>
                <a:schemeClr val="bg1"/>
              </a:buClr>
              <a:buFont typeface="Arial" panose="020B0604020202020204" pitchFamily="34" charset="0"/>
              <a:buChar char="•"/>
              <a:defRPr/>
            </a:pPr>
            <a:endParaRPr lang="en-IN" sz="900" kern="0">
              <a:solidFill>
                <a:schemeClr val="bg2"/>
              </a:solidFill>
              <a:cs typeface="Arial"/>
            </a:endParaRPr>
          </a:p>
        </p:txBody>
      </p:sp>
      <p:sp>
        <p:nvSpPr>
          <p:cNvPr id="33" name="Rectangle 32">
            <a:extLst>
              <a:ext uri="{FF2B5EF4-FFF2-40B4-BE49-F238E27FC236}">
                <a16:creationId xmlns:a16="http://schemas.microsoft.com/office/drawing/2014/main" id="{06E373CD-587D-45BE-8693-67B1C7E78679}"/>
              </a:ext>
            </a:extLst>
          </p:cNvPr>
          <p:cNvSpPr/>
          <p:nvPr/>
        </p:nvSpPr>
        <p:spPr>
          <a:xfrm>
            <a:off x="6711632" y="1057293"/>
            <a:ext cx="1463040" cy="914400"/>
          </a:xfrm>
          <a:prstGeom prst="rect">
            <a:avLst/>
          </a:prstGeom>
          <a:solidFill>
            <a:srgbClr val="747480"/>
          </a:solidFill>
          <a:ln w="9525" cap="flat" cmpd="sng" algn="ctr">
            <a:solidFill>
              <a:srgbClr val="747480"/>
            </a:solidFill>
            <a:prstDash val="solid"/>
            <a:round/>
            <a:headEnd type="none" w="med" len="med"/>
            <a:tailEnd type="none" w="med" len="med"/>
          </a:ln>
          <a:effectLst/>
        </p:spPr>
        <p:txBody>
          <a:bodyPr lIns="93931" tIns="93931" rIns="93931" bIns="93931" rtlCol="0" anchor="ctr" anchorCtr="0"/>
          <a:lstStyle/>
          <a:p>
            <a:pPr marL="0" lvl="1" algn="ctr" defTabSz="685457">
              <a:spcBef>
                <a:spcPts val="300"/>
              </a:spcBef>
              <a:buClr>
                <a:schemeClr val="bg1"/>
              </a:buClr>
              <a:defRPr/>
            </a:pPr>
            <a:r>
              <a:rPr lang="x-none" sz="2400" kern="0">
                <a:solidFill>
                  <a:schemeClr val="tx2"/>
                </a:solidFill>
                <a:cs typeface="Arial"/>
              </a:rPr>
              <a:t>1</a:t>
            </a:r>
          </a:p>
          <a:p>
            <a:pPr marL="0" lvl="1" algn="ctr" defTabSz="685457">
              <a:spcBef>
                <a:spcPts val="300"/>
              </a:spcBef>
              <a:buClr>
                <a:schemeClr val="bg1"/>
              </a:buClr>
              <a:defRPr/>
            </a:pPr>
            <a:r>
              <a:rPr lang="x-none" sz="900" kern="0">
                <a:cs typeface="Arial"/>
              </a:rPr>
              <a:t>Suspensión mínima </a:t>
            </a:r>
            <a:br>
              <a:rPr lang="en-US" sz="900" kern="0">
                <a:cs typeface="Arial"/>
              </a:rPr>
            </a:br>
            <a:r>
              <a:rPr lang="x-none" sz="900" kern="0">
                <a:cs typeface="Arial"/>
              </a:rPr>
              <a:t>en días</a:t>
            </a:r>
          </a:p>
        </p:txBody>
      </p:sp>
      <p:sp>
        <p:nvSpPr>
          <p:cNvPr id="37" name="Rectangle 36">
            <a:extLst>
              <a:ext uri="{FF2B5EF4-FFF2-40B4-BE49-F238E27FC236}">
                <a16:creationId xmlns:a16="http://schemas.microsoft.com/office/drawing/2014/main" id="{15597405-9810-4EAA-AD9C-5426FE9216A1}"/>
              </a:ext>
            </a:extLst>
          </p:cNvPr>
          <p:cNvSpPr/>
          <p:nvPr/>
        </p:nvSpPr>
        <p:spPr>
          <a:xfrm>
            <a:off x="8220393" y="1057293"/>
            <a:ext cx="1463040" cy="914400"/>
          </a:xfrm>
          <a:prstGeom prst="rect">
            <a:avLst/>
          </a:prstGeom>
          <a:solidFill>
            <a:srgbClr val="747480"/>
          </a:solidFill>
          <a:ln w="9525" cap="flat" cmpd="sng" algn="ctr">
            <a:solidFill>
              <a:srgbClr val="747480"/>
            </a:solidFill>
            <a:prstDash val="solid"/>
            <a:round/>
            <a:headEnd type="none" w="med" len="med"/>
            <a:tailEnd type="none" w="med" len="med"/>
          </a:ln>
          <a:effectLst/>
        </p:spPr>
        <p:txBody>
          <a:bodyPr lIns="93931" tIns="93931" rIns="93931" bIns="93931" rtlCol="0" anchor="ctr" anchorCtr="0"/>
          <a:lstStyle/>
          <a:p>
            <a:pPr marL="0" lvl="1" algn="ctr" defTabSz="685457">
              <a:spcBef>
                <a:spcPts val="300"/>
              </a:spcBef>
              <a:buClr>
                <a:schemeClr val="bg1"/>
              </a:buClr>
              <a:defRPr/>
            </a:pPr>
            <a:r>
              <a:rPr lang="x-none" sz="2400" kern="0">
                <a:solidFill>
                  <a:schemeClr val="tx2"/>
                </a:solidFill>
                <a:cs typeface="Arial"/>
              </a:rPr>
              <a:t>28</a:t>
            </a:r>
          </a:p>
          <a:p>
            <a:pPr marL="0" lvl="1" algn="ctr" defTabSz="685457">
              <a:spcBef>
                <a:spcPts val="300"/>
              </a:spcBef>
              <a:buClr>
                <a:schemeClr val="bg1"/>
              </a:buClr>
              <a:defRPr/>
            </a:pPr>
            <a:r>
              <a:rPr lang="x-none" sz="900" kern="0">
                <a:cs typeface="Arial"/>
              </a:rPr>
              <a:t>Suspensión máxima </a:t>
            </a:r>
            <a:br>
              <a:rPr lang="en-US" sz="900" kern="0">
                <a:cs typeface="Arial"/>
              </a:rPr>
            </a:br>
            <a:r>
              <a:rPr lang="x-none" sz="900" kern="0">
                <a:cs typeface="Arial"/>
              </a:rPr>
              <a:t>en días</a:t>
            </a:r>
          </a:p>
        </p:txBody>
      </p:sp>
      <p:sp>
        <p:nvSpPr>
          <p:cNvPr id="38" name="Rectangle 37">
            <a:extLst>
              <a:ext uri="{FF2B5EF4-FFF2-40B4-BE49-F238E27FC236}">
                <a16:creationId xmlns:a16="http://schemas.microsoft.com/office/drawing/2014/main" id="{9A22F47C-C313-4743-B2F3-85CF70D269AF}"/>
              </a:ext>
            </a:extLst>
          </p:cNvPr>
          <p:cNvSpPr/>
          <p:nvPr/>
        </p:nvSpPr>
        <p:spPr>
          <a:xfrm>
            <a:off x="9729155" y="1057293"/>
            <a:ext cx="1463040" cy="914400"/>
          </a:xfrm>
          <a:prstGeom prst="rect">
            <a:avLst/>
          </a:prstGeom>
          <a:solidFill>
            <a:srgbClr val="747480"/>
          </a:solidFill>
          <a:ln w="9525" cap="flat" cmpd="sng" algn="ctr">
            <a:solidFill>
              <a:srgbClr val="747480"/>
            </a:solidFill>
            <a:prstDash val="solid"/>
            <a:round/>
            <a:headEnd type="none" w="med" len="med"/>
            <a:tailEnd type="none" w="med" len="med"/>
          </a:ln>
          <a:effectLst/>
        </p:spPr>
        <p:txBody>
          <a:bodyPr lIns="93931" tIns="93931" rIns="93931" bIns="93931" rtlCol="0" anchor="ctr" anchorCtr="0"/>
          <a:lstStyle/>
          <a:p>
            <a:pPr marL="0" lvl="1" algn="ctr" defTabSz="685457">
              <a:spcBef>
                <a:spcPts val="300"/>
              </a:spcBef>
              <a:buClr>
                <a:schemeClr val="bg1"/>
              </a:buClr>
              <a:defRPr/>
            </a:pPr>
            <a:r>
              <a:rPr lang="x-none" sz="2400" kern="0">
                <a:solidFill>
                  <a:schemeClr val="tx2"/>
                </a:solidFill>
                <a:cs typeface="Arial"/>
              </a:rPr>
              <a:t>2,10</a:t>
            </a:r>
          </a:p>
          <a:p>
            <a:pPr marL="0" lvl="1" algn="ctr" defTabSz="685457">
              <a:spcBef>
                <a:spcPts val="300"/>
              </a:spcBef>
              <a:buClr>
                <a:schemeClr val="bg1"/>
              </a:buClr>
              <a:defRPr/>
            </a:pPr>
            <a:r>
              <a:rPr lang="x-none" sz="900" kern="0">
                <a:cs typeface="Arial"/>
              </a:rPr>
              <a:t>Suspensión promedio </a:t>
            </a:r>
            <a:br>
              <a:rPr lang="en-US" sz="900" kern="0">
                <a:cs typeface="Arial"/>
              </a:rPr>
            </a:br>
            <a:r>
              <a:rPr lang="x-none" sz="900" kern="0">
                <a:cs typeface="Arial"/>
              </a:rPr>
              <a:t>en días</a:t>
            </a:r>
          </a:p>
        </p:txBody>
      </p:sp>
      <p:graphicFrame>
        <p:nvGraphicFramePr>
          <p:cNvPr id="39" name="Chart 38" descr="Consulte la sección de notas para ver la descripción del gráfico &quot;Gráfico 2: desglose de las suspensiones&quot;">
            <a:extLst>
              <a:ext uri="{FF2B5EF4-FFF2-40B4-BE49-F238E27FC236}">
                <a16:creationId xmlns:a16="http://schemas.microsoft.com/office/drawing/2014/main" id="{8187DCE0-425E-4299-9281-729205583FC6}"/>
              </a:ext>
            </a:extLst>
          </p:cNvPr>
          <p:cNvGraphicFramePr/>
          <p:nvPr/>
        </p:nvGraphicFramePr>
        <p:xfrm>
          <a:off x="6711633" y="1979578"/>
          <a:ext cx="4480560" cy="2063284"/>
        </p:xfrm>
        <a:graphic>
          <a:graphicData uri="http://schemas.openxmlformats.org/drawingml/2006/chart">
            <c:chart xmlns:c="http://schemas.openxmlformats.org/drawingml/2006/chart" xmlns:r="http://schemas.openxmlformats.org/officeDocument/2006/relationships" r:id="rId5"/>
          </a:graphicData>
        </a:graphic>
      </p:graphicFrame>
      <p:sp>
        <p:nvSpPr>
          <p:cNvPr id="48" name="Arrow: Left-Right 47">
            <a:extLst>
              <a:ext uri="{FF2B5EF4-FFF2-40B4-BE49-F238E27FC236}">
                <a16:creationId xmlns:a16="http://schemas.microsoft.com/office/drawing/2014/main" id="{B65D11AD-1556-43F4-983D-42E4AA594C6B}"/>
              </a:ext>
            </a:extLst>
          </p:cNvPr>
          <p:cNvSpPr/>
          <p:nvPr/>
        </p:nvSpPr>
        <p:spPr>
          <a:xfrm>
            <a:off x="7164223" y="4090220"/>
            <a:ext cx="3477120" cy="315668"/>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dirty="0">
                <a:solidFill>
                  <a:schemeClr val="bg1"/>
                </a:solidFill>
              </a:rPr>
              <a:t>Número de incidentes por nivel de grado</a:t>
            </a:r>
            <a:endParaRPr lang="en-US" sz="1200" dirty="0">
              <a:solidFill>
                <a:schemeClr val="bg1"/>
              </a:solidFill>
            </a:endParaRPr>
          </a:p>
        </p:txBody>
      </p:sp>
      <p:cxnSp>
        <p:nvCxnSpPr>
          <p:cNvPr id="49" name="Straight Connector 48">
            <a:extLst>
              <a:ext uri="{FF2B5EF4-FFF2-40B4-BE49-F238E27FC236}">
                <a16:creationId xmlns:a16="http://schemas.microsoft.com/office/drawing/2014/main" id="{0F15040F-9A21-47D9-9241-413F798393E2}"/>
              </a:ext>
              <a:ext uri="{C183D7F6-B498-43B3-948B-1728B52AA6E4}">
                <adec:decorative xmlns:adec="http://schemas.microsoft.com/office/drawing/2017/decorative" val="1"/>
              </a:ext>
            </a:extLst>
          </p:cNvPr>
          <p:cNvCxnSpPr>
            <a:stCxn id="48" idx="4"/>
            <a:endCxn id="48" idx="6"/>
          </p:cNvCxnSpPr>
          <p:nvPr/>
        </p:nvCxnSpPr>
        <p:spPr>
          <a:xfrm>
            <a:off x="7164223" y="4405888"/>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6" name="Chart 45" descr="Consulte la sección de notas para ver la descripción del gráfico &quot;Gráfico 3: número de incidentes por cada nivel de grado&quot;">
            <a:extLst>
              <a:ext uri="{FF2B5EF4-FFF2-40B4-BE49-F238E27FC236}">
                <a16:creationId xmlns:a16="http://schemas.microsoft.com/office/drawing/2014/main" id="{E878DA0A-E890-4F25-9F47-4C033E56F451}"/>
              </a:ext>
            </a:extLst>
          </p:cNvPr>
          <p:cNvGraphicFramePr/>
          <p:nvPr/>
        </p:nvGraphicFramePr>
        <p:xfrm>
          <a:off x="6214447" y="4424055"/>
          <a:ext cx="5376672" cy="1716188"/>
        </p:xfrm>
        <a:graphic>
          <a:graphicData uri="http://schemas.openxmlformats.org/drawingml/2006/chart">
            <c:chart xmlns:c="http://schemas.openxmlformats.org/drawingml/2006/chart" xmlns:r="http://schemas.openxmlformats.org/officeDocument/2006/relationships" r:id="rId6"/>
          </a:graphicData>
        </a:graphic>
      </p:graphicFrame>
      <p:sp>
        <p:nvSpPr>
          <p:cNvPr id="51" name="TextBox 50">
            <a:extLst>
              <a:ext uri="{FF2B5EF4-FFF2-40B4-BE49-F238E27FC236}">
                <a16:creationId xmlns:a16="http://schemas.microsoft.com/office/drawing/2014/main" id="{3873D707-559D-4B78-874D-FD1BE67D11B2}"/>
              </a:ext>
            </a:extLst>
          </p:cNvPr>
          <p:cNvSpPr txBox="1"/>
          <p:nvPr/>
        </p:nvSpPr>
        <p:spPr>
          <a:xfrm>
            <a:off x="6214448" y="6103860"/>
            <a:ext cx="5160688" cy="3754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1000" kern="0" spc="-20">
                <a:solidFill>
                  <a:schemeClr val="bg1"/>
                </a:solidFill>
              </a:rPr>
              <a:t>* Grado 1 y 2: consiste en una medida de </a:t>
            </a:r>
            <a:r>
              <a:rPr lang="en-US" sz="1000" kern="0" spc="-20" err="1">
                <a:solidFill>
                  <a:schemeClr val="bg1"/>
                </a:solidFill>
              </a:rPr>
              <a:t>restricción</a:t>
            </a:r>
            <a:r>
              <a:rPr lang="x-none" sz="1000" kern="0" spc="-20">
                <a:solidFill>
                  <a:schemeClr val="bg1"/>
                </a:solidFill>
              </a:rPr>
              <a:t> física</a:t>
            </a:r>
          </a:p>
          <a:p>
            <a:pPr>
              <a:lnSpc>
                <a:spcPct val="85000"/>
              </a:lnSpc>
              <a:spcAft>
                <a:spcPts val="600"/>
              </a:spcAft>
              <a:buClr>
                <a:schemeClr val="accent2"/>
              </a:buClr>
              <a:buSzPct val="70000"/>
            </a:pPr>
            <a:r>
              <a:rPr lang="x-none" sz="1000" kern="0" spc="-20">
                <a:solidFill>
                  <a:schemeClr val="bg1"/>
                </a:solidFill>
              </a:rPr>
              <a:t>*Grado 3: consiste en medidas de </a:t>
            </a:r>
            <a:r>
              <a:rPr lang="en-US" sz="1000" kern="0" spc="-20" err="1">
                <a:solidFill>
                  <a:schemeClr val="bg1"/>
                </a:solidFill>
              </a:rPr>
              <a:t>restricción</a:t>
            </a:r>
            <a:r>
              <a:rPr lang="x-none" sz="1000" kern="0" spc="-20">
                <a:solidFill>
                  <a:schemeClr val="bg1"/>
                </a:solidFill>
              </a:rPr>
              <a:t> física, restitución y suspensión del autobús </a:t>
            </a:r>
          </a:p>
        </p:txBody>
      </p:sp>
      <p:sp>
        <p:nvSpPr>
          <p:cNvPr id="27" name="source_6380462250142746980" descr="Fuente">
            <a:extLst>
              <a:ext uri="{FF2B5EF4-FFF2-40B4-BE49-F238E27FC236}">
                <a16:creationId xmlns:a16="http://schemas.microsoft.com/office/drawing/2014/main" id="{25CC197F-D82C-4F73-8F15-4D528960DF8E}"/>
              </a:ext>
            </a:extLst>
          </p:cNvPr>
          <p:cNvSpPr txBox="1"/>
          <p:nvPr/>
        </p:nvSpPr>
        <p:spPr>
          <a:xfrm>
            <a:off x="576051" y="6400799"/>
            <a:ext cx="2843494" cy="418576"/>
          </a:xfrm>
          <a:prstGeom prst="rect">
            <a:avLst/>
          </a:prstGeom>
          <a:noFill/>
        </p:spPr>
        <p:txBody>
          <a:bodyPr vert="horz" wrap="square" lIns="0" tIns="0" rIns="0" bIns="0" rtlCol="0">
            <a:spAutoFit/>
          </a:bodyPr>
          <a:lstStyle/>
          <a:p>
            <a:pPr>
              <a:lnSpc>
                <a:spcPct val="85000"/>
              </a:lnSpc>
              <a:spcAft>
                <a:spcPts val="600"/>
              </a:spcAft>
              <a:buSzPct val="75000"/>
            </a:pPr>
            <a:r>
              <a:rPr lang="x-none" sz="800" spc="-20" dirty="0">
                <a:solidFill>
                  <a:srgbClr val="2E2E38"/>
                </a:solidFill>
                <a:cs typeface="Arial" panose="020B0604020202020204" pitchFamily="34" charset="0"/>
              </a:rPr>
              <a:t>Fuente: Fragmento de datos de Aspen sobre incidentes disciplinarios del año escolar 2021-2022; entrevistas de </a:t>
            </a:r>
            <a:br>
              <a:rPr lang="en-US" sz="800" spc="-20" dirty="0">
                <a:solidFill>
                  <a:srgbClr val="2E2E38"/>
                </a:solidFill>
                <a:cs typeface="Arial" panose="020B0604020202020204" pitchFamily="34" charset="0"/>
              </a:rPr>
            </a:br>
            <a:r>
              <a:rPr lang="x-none" sz="800" spc="-20" dirty="0">
                <a:solidFill>
                  <a:srgbClr val="2E2E38"/>
                </a:solidFill>
                <a:cs typeface="Arial" panose="020B0604020202020204" pitchFamily="34" charset="0"/>
              </a:rPr>
              <a:t>EY, DESE, BPS y entrevistas escolares; políticas de las BPS</a:t>
            </a:r>
            <a:br>
              <a:rPr lang="en-US" sz="800" spc="-20" dirty="0">
                <a:solidFill>
                  <a:srgbClr val="2E2E38"/>
                </a:solidFill>
                <a:cs typeface="Arial" panose="020B0604020202020204" pitchFamily="34" charset="0"/>
              </a:rPr>
            </a:br>
            <a:r>
              <a:rPr lang="x-none" sz="800" spc="-20" dirty="0">
                <a:solidFill>
                  <a:srgbClr val="2E2E38"/>
                </a:solidFill>
                <a:cs typeface="Arial" panose="020B0604020202020204" pitchFamily="34" charset="0"/>
              </a:rPr>
              <a:t>y el DESE</a:t>
            </a:r>
          </a:p>
        </p:txBody>
      </p:sp>
      <p:sp>
        <p:nvSpPr>
          <p:cNvPr id="5" name="TextBox 4">
            <a:extLst>
              <a:ext uri="{FF2B5EF4-FFF2-40B4-BE49-F238E27FC236}">
                <a16:creationId xmlns:a16="http://schemas.microsoft.com/office/drawing/2014/main" id="{7DAB02B5-201D-4D35-9926-9F56A6A1C421}"/>
              </a:ext>
            </a:extLst>
          </p:cNvPr>
          <p:cNvSpPr txBox="1"/>
          <p:nvPr/>
        </p:nvSpPr>
        <p:spPr>
          <a:xfrm>
            <a:off x="3635527" y="6435850"/>
            <a:ext cx="5030485" cy="406265"/>
          </a:xfrm>
          <a:prstGeom prst="rect">
            <a:avLst/>
          </a:prstGeom>
          <a:noFill/>
        </p:spPr>
        <p:txBody>
          <a:bodyPr wrap="square" lIns="0" tIns="36576" rIns="0" bIns="0" rtlCol="0">
            <a:spAutoFit/>
          </a:bodyPr>
          <a:lstStyle/>
          <a:p>
            <a:pPr algn="ctr">
              <a:lnSpc>
                <a:spcPct val="80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85A549B2-EDDC-4243-8A66-B1D700DF7ED9}"/>
              </a:ext>
            </a:extLst>
          </p:cNvPr>
          <p:cNvSpPr>
            <a:spLocks noGrp="1"/>
          </p:cNvSpPr>
          <p:nvPr>
            <p:ph type="dt" sz="half" idx="10"/>
          </p:nvPr>
        </p:nvSpPr>
        <p:spPr>
          <a:xfrm>
            <a:off x="9061807" y="6583679"/>
            <a:ext cx="1006867" cy="195910"/>
          </a:xfrm>
        </p:spPr>
        <p:txBody>
          <a:bodyPr/>
          <a:lstStyle/>
          <a:p>
            <a:r>
              <a:rPr lang="x-none"/>
              <a:t>Febrero de 2023</a:t>
            </a:r>
            <a:endParaRPr lang="en-IN"/>
          </a:p>
        </p:txBody>
      </p:sp>
      <p:sp>
        <p:nvSpPr>
          <p:cNvPr id="4" name="Slide Number Placeholder 3">
            <a:extLst>
              <a:ext uri="{FF2B5EF4-FFF2-40B4-BE49-F238E27FC236}">
                <a16:creationId xmlns:a16="http://schemas.microsoft.com/office/drawing/2014/main" id="{570FA06C-66F5-47B8-BA92-05F5EA6EAF7F}"/>
              </a:ext>
            </a:extLst>
          </p:cNvPr>
          <p:cNvSpPr>
            <a:spLocks noGrp="1"/>
          </p:cNvSpPr>
          <p:nvPr>
            <p:ph type="sldNum" sz="quarter" idx="12"/>
          </p:nvPr>
        </p:nvSpPr>
        <p:spPr/>
        <p:txBody>
          <a:bodyPr/>
          <a:lstStyle/>
          <a:p>
            <a:r>
              <a:rPr lang="x-none"/>
              <a:t>Página </a:t>
            </a:r>
            <a:fld id="{F1BC30E3-FFE5-4B91-AA19-87A149EBB9EE}" type="slidenum">
              <a:rPr smtClean="0"/>
              <a:pPr/>
              <a:t>85</a:t>
            </a:fld>
            <a:endParaRPr/>
          </a:p>
        </p:txBody>
      </p:sp>
    </p:spTree>
    <p:extLst>
      <p:ext uri="{BB962C8B-B14F-4D97-AF65-F5344CB8AC3E}">
        <p14:creationId xmlns:p14="http://schemas.microsoft.com/office/powerpoint/2010/main" val="263331458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D3AE21-0D9A-4428-8A24-64C5EC8E7AF4}"/>
              </a:ext>
            </a:extLst>
          </p:cNvPr>
          <p:cNvSpPr>
            <a:spLocks noGrp="1"/>
          </p:cNvSpPr>
          <p:nvPr>
            <p:ph type="title"/>
          </p:nvPr>
        </p:nvSpPr>
        <p:spPr>
          <a:xfrm>
            <a:off x="612777" y="294200"/>
            <a:ext cx="10972800" cy="590880"/>
          </a:xfrm>
        </p:spPr>
        <p:txBody>
          <a:bodyPr vert="horz"/>
          <a:lstStyle/>
          <a:p>
            <a:r>
              <a:rPr lang="x-none"/>
              <a:t>Apéndice </a:t>
            </a:r>
            <a:br/>
            <a:r>
              <a:rPr lang="x-none" sz="1600"/>
              <a:t>Enfoque y resultados de las pruebas de las muestras</a:t>
            </a:r>
            <a:br/>
            <a:endParaRPr lang="en-GB"/>
          </a:p>
        </p:txBody>
      </p:sp>
      <p:sp>
        <p:nvSpPr>
          <p:cNvPr id="23" name="Rectangle 22">
            <a:extLst>
              <a:ext uri="{FF2B5EF4-FFF2-40B4-BE49-F238E27FC236}">
                <a16:creationId xmlns:a16="http://schemas.microsoft.com/office/drawing/2014/main" id="{5BD3E2A1-E1EA-45C3-A54F-EE0B4EB2345E}"/>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3. Sanciones disciplinarias a los estudiantes</a:t>
            </a:r>
          </a:p>
        </p:txBody>
      </p:sp>
      <p:sp>
        <p:nvSpPr>
          <p:cNvPr id="34" name="Arrow: Left-Right 33">
            <a:extLst>
              <a:ext uri="{FF2B5EF4-FFF2-40B4-BE49-F238E27FC236}">
                <a16:creationId xmlns:a16="http://schemas.microsoft.com/office/drawing/2014/main" id="{E0A419BA-46F5-409B-A599-780C68A8E1B3}"/>
              </a:ext>
            </a:extLst>
          </p:cNvPr>
          <p:cNvSpPr/>
          <p:nvPr/>
        </p:nvSpPr>
        <p:spPr>
          <a:xfrm>
            <a:off x="972085" y="1081548"/>
            <a:ext cx="4501119" cy="33415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Enfoque y resultados de las muestras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38" name="Straight Connector 37">
            <a:extLst>
              <a:ext uri="{FF2B5EF4-FFF2-40B4-BE49-F238E27FC236}">
                <a16:creationId xmlns:a16="http://schemas.microsoft.com/office/drawing/2014/main" id="{C8625C5C-F0DC-488C-8106-EC6199BD74C9}"/>
              </a:ext>
              <a:ext uri="{C183D7F6-B498-43B3-948B-1728B52AA6E4}">
                <adec:decorative xmlns:adec="http://schemas.microsoft.com/office/drawing/2017/decorative" val="1"/>
              </a:ext>
            </a:extLst>
          </p:cNvPr>
          <p:cNvCxnSpPr>
            <a:stCxn id="34" idx="4"/>
            <a:endCxn id="34" idx="6"/>
          </p:cNvCxnSpPr>
          <p:nvPr/>
        </p:nvCxnSpPr>
        <p:spPr>
          <a:xfrm>
            <a:off x="972085" y="1415703"/>
            <a:ext cx="4501119"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Content Placeholder 4">
            <a:extLst>
              <a:ext uri="{FF2B5EF4-FFF2-40B4-BE49-F238E27FC236}">
                <a16:creationId xmlns:a16="http://schemas.microsoft.com/office/drawing/2014/main" id="{805828BE-FB78-4328-AA6A-9921E5193551}"/>
              </a:ext>
            </a:extLst>
          </p:cNvPr>
          <p:cNvSpPr txBox="1">
            <a:spLocks/>
          </p:cNvSpPr>
          <p:nvPr/>
        </p:nvSpPr>
        <p:spPr>
          <a:xfrm>
            <a:off x="609601" y="1451540"/>
            <a:ext cx="5380652" cy="4010191"/>
          </a:xfrm>
          <a:prstGeom prst="rect">
            <a:avLst/>
          </a:prstGeom>
        </p:spPr>
        <p:txBody>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sng" strike="noStrike" kern="1200" cap="none" spc="0" normalizeH="0" baseline="0" noProof="0">
                <a:ln>
                  <a:noFill/>
                </a:ln>
                <a:solidFill>
                  <a:srgbClr val="000000"/>
                </a:solidFill>
                <a:effectLst/>
                <a:uLnTx/>
                <a:uFillTx/>
                <a:latin typeface="EYInterstate Light"/>
                <a:ea typeface="Verdana" panose="020B0604030504040204" pitchFamily="34" charset="0"/>
              </a:rPr>
              <a:t>Se seleccionaron 100 muestras</a:t>
            </a:r>
            <a:r>
              <a:rPr kumimoji="0" lang="x-none" sz="1100" b="1" i="0" u="none" strike="noStrike" kern="1200" cap="none" spc="0" normalizeH="0" baseline="0" noProof="0">
                <a:ln>
                  <a:noFill/>
                </a:ln>
                <a:solidFill>
                  <a:srgbClr val="000000"/>
                </a:solidFill>
                <a:effectLst/>
                <a:uLnTx/>
                <a:uFillTx/>
                <a:latin typeface="EYInterstate Light"/>
                <a:ea typeface="Verdana" panose="020B0604030504040204" pitchFamily="34" charset="0"/>
              </a:rPr>
              <a:t> </a:t>
            </a:r>
            <a:r>
              <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rPr>
              <a:t>de la población de manera aleatoria:</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Los datos de los incidentes y los datos de las medidas se combinaron utilizando el número de estudiante y el ID de incidente para obtener el recuento total de registros de suspensión y de medidas más severas.</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000000"/>
                </a:solidFill>
                <a:effectLst/>
                <a:uLnTx/>
                <a:uFillTx/>
                <a:latin typeface="EYInterstate Light"/>
                <a:ea typeface="Verdana" panose="020B0604030504040204" pitchFamily="34" charset="0"/>
              </a:rPr>
              <a:t>De los 2946 registros distintos obtenidos a partir de la combinación de los datos, se seleccionó un total de 100 registros al azar para el análisis.</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0" cap="none" spc="-20" normalizeH="0" noProof="0">
                <a:ln>
                  <a:noFill/>
                </a:ln>
                <a:solidFill>
                  <a:srgbClr val="000000"/>
                </a:solidFill>
                <a:effectLst/>
                <a:uLnTx/>
                <a:uFillTx/>
                <a:latin typeface="EYInterstate Light"/>
                <a:ea typeface="Verdana" panose="020B0604030504040204" pitchFamily="34" charset="0"/>
              </a:rPr>
              <a:t>Se generó una lista de 100 índices mediante la herramienta "EY Random" con el fin de determinar la selección de la muestra definitiva para las pruebas.</a:t>
            </a:r>
          </a:p>
          <a:p>
            <a:pPr marL="343535" marR="0" lvl="1" indent="-17145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No hubo escuelas que informaran incidentes en Aspen durante el año escolar 2021-2022. </a:t>
            </a:r>
            <a:endParaRPr kumimoji="0" lang="en-US" sz="1100" b="1" i="0" u="none" strike="noStrike" kern="1200" cap="none" spc="0" normalizeH="0" baseline="0" noProof="0">
              <a:ln>
                <a:noFill/>
              </a:ln>
              <a:solidFill>
                <a:srgbClr val="2E2E38"/>
              </a:solidFill>
              <a:effectLst/>
              <a:highlight>
                <a:srgbClr val="FFFF00"/>
              </a:highlight>
              <a:uLnTx/>
              <a:uFillTx/>
              <a:latin typeface="EYInterstate Light"/>
              <a:ea typeface="Verdana" panose="020B0604030504040204" pitchFamily="34" charset="0"/>
            </a:endParaRPr>
          </a:p>
          <a:p>
            <a:pPr marL="182880" marR="0" lvl="0"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a:ea typeface="Verdana" panose="020B0604030504040204" pitchFamily="34" charset="0"/>
              </a:rPr>
              <a:t>Resultados de las pruebas de la muestra:</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Las 100 muestras tenían informes de incidentes apropiados en Aspen. </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Las 100 muestras tenían información sobre las medidas </a:t>
            </a:r>
            <a:br>
              <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b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disciplinarias adoptadas. </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73 de las 100 muestras consistían en suspensiones dentro de la escuela, suspensiones fuera de la escuela y expulsiones. </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Solo 46 de los 73 incidentes de suspensión dentro de la escuela, suspensión fuera de la escuela y expulsión contaban con informes de audiencia.*</a:t>
            </a:r>
          </a:p>
          <a:p>
            <a:pPr marL="365760" marR="0" lvl="1" indent="-182880" algn="l" defTabSz="914390" rtl="0" eaLnBrk="1" fontAlgn="auto" latinLnBrk="0" hangingPunct="1">
              <a:lnSpc>
                <a:spcPct val="100000"/>
              </a:lnSpc>
              <a:spcBef>
                <a:spcPts val="3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rPr>
              <a:t>En la tabla de la derecha, se muestra un desglose de las muestras seleccionadas y si se encontraron los informes de audiencia correspondientes en Aspen:</a:t>
            </a:r>
            <a:endParaRPr kumimoji="0" lang="en-US" sz="1100" b="0" i="0" u="none" strike="noStrike" kern="1200" cap="none" spc="0" normalizeH="0" baseline="0" noProof="0">
              <a:ln>
                <a:noFill/>
              </a:ln>
              <a:solidFill>
                <a:srgbClr val="000000"/>
              </a:solidFill>
              <a:effectLst/>
              <a:uLnTx/>
              <a:uFillTx/>
              <a:latin typeface="EYInterstate Light" panose="02000506000000020004" pitchFamily="2" charset="0"/>
              <a:ea typeface="Verdana" panose="020B0604030504040204" pitchFamily="34" charset="0"/>
              <a:cs typeface="+mn-cs"/>
            </a:endParaRPr>
          </a:p>
        </p:txBody>
      </p:sp>
      <p:sp>
        <p:nvSpPr>
          <p:cNvPr id="40" name="Arrow: Left-Right 39">
            <a:extLst>
              <a:ext uri="{FF2B5EF4-FFF2-40B4-BE49-F238E27FC236}">
                <a16:creationId xmlns:a16="http://schemas.microsoft.com/office/drawing/2014/main" id="{F2AE8345-82E2-4254-B2AC-7961BB2B2568}"/>
              </a:ext>
            </a:extLst>
          </p:cNvPr>
          <p:cNvSpPr/>
          <p:nvPr/>
        </p:nvSpPr>
        <p:spPr>
          <a:xfrm>
            <a:off x="6736405" y="1158334"/>
            <a:ext cx="4501119"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Porcentaje total de informes de audiencia disponibles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41" name="Straight Connector 40">
            <a:extLst>
              <a:ext uri="{FF2B5EF4-FFF2-40B4-BE49-F238E27FC236}">
                <a16:creationId xmlns:a16="http://schemas.microsoft.com/office/drawing/2014/main" id="{33C53A9D-B5FD-4A4F-950F-000DF25205A4}"/>
              </a:ext>
              <a:ext uri="{C183D7F6-B498-43B3-948B-1728B52AA6E4}">
                <adec:decorative xmlns:adec="http://schemas.microsoft.com/office/drawing/2017/decorative" val="1"/>
              </a:ext>
            </a:extLst>
          </p:cNvPr>
          <p:cNvCxnSpPr>
            <a:stCxn id="40" idx="4"/>
            <a:endCxn id="40" idx="6"/>
          </p:cNvCxnSpPr>
          <p:nvPr/>
        </p:nvCxnSpPr>
        <p:spPr>
          <a:xfrm>
            <a:off x="6736405" y="1415703"/>
            <a:ext cx="4501119"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D883A3A3-323D-4EF4-914A-83D30E729D70}"/>
              </a:ext>
            </a:extLst>
          </p:cNvPr>
          <p:cNvSpPr txBox="1"/>
          <p:nvPr/>
        </p:nvSpPr>
        <p:spPr>
          <a:xfrm>
            <a:off x="6356896" y="1474281"/>
            <a:ext cx="4911731" cy="18081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a:ea typeface="+mn-ea"/>
                <a:cs typeface="+mn-cs"/>
              </a:rPr>
              <a:t>N.º total de medidas (suspensión dentro de la escuela, suspensión fuera de la escuela, expulsión) = 73</a:t>
            </a:r>
          </a:p>
        </p:txBody>
      </p:sp>
      <p:graphicFrame>
        <p:nvGraphicFramePr>
          <p:cNvPr id="20" name="Chart 19" descr="Consulte la sección de notas para ver la descripción del gráfico &quot;Gráfico 1: porcentaje total de informes de audiencia disponibles&quot;">
            <a:extLst>
              <a:ext uri="{FF2B5EF4-FFF2-40B4-BE49-F238E27FC236}">
                <a16:creationId xmlns:a16="http://schemas.microsoft.com/office/drawing/2014/main" id="{D7BBB1CD-ACC7-4234-B917-D06AC98797D5}"/>
              </a:ext>
            </a:extLst>
          </p:cNvPr>
          <p:cNvGraphicFramePr/>
          <p:nvPr/>
        </p:nvGraphicFramePr>
        <p:xfrm>
          <a:off x="6201746" y="1785907"/>
          <a:ext cx="4740906" cy="19033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 name="Table 27">
            <a:extLst>
              <a:ext uri="{FF2B5EF4-FFF2-40B4-BE49-F238E27FC236}">
                <a16:creationId xmlns:a16="http://schemas.microsoft.com/office/drawing/2014/main" id="{297B1B4E-FEBC-43DE-879F-B18460F69857}"/>
              </a:ext>
            </a:extLst>
          </p:cNvPr>
          <p:cNvGraphicFramePr>
            <a:graphicFrameLocks noGrp="1"/>
          </p:cNvGraphicFramePr>
          <p:nvPr/>
        </p:nvGraphicFramePr>
        <p:xfrm>
          <a:off x="5975685" y="5036890"/>
          <a:ext cx="5380654" cy="891540"/>
        </p:xfrm>
        <a:graphic>
          <a:graphicData uri="http://schemas.openxmlformats.org/drawingml/2006/table">
            <a:tbl>
              <a:tblPr firstRow="1">
                <a:tableStyleId>{5C22544A-7EE6-4342-B048-85BDC9FD1C3A}</a:tableStyleId>
              </a:tblPr>
              <a:tblGrid>
                <a:gridCol w="762000">
                  <a:extLst>
                    <a:ext uri="{9D8B030D-6E8A-4147-A177-3AD203B41FA5}">
                      <a16:colId xmlns:a16="http://schemas.microsoft.com/office/drawing/2014/main" val="2582742144"/>
                    </a:ext>
                  </a:extLst>
                </a:gridCol>
                <a:gridCol w="2309327">
                  <a:extLst>
                    <a:ext uri="{9D8B030D-6E8A-4147-A177-3AD203B41FA5}">
                      <a16:colId xmlns:a16="http://schemas.microsoft.com/office/drawing/2014/main" val="3043089366"/>
                    </a:ext>
                  </a:extLst>
                </a:gridCol>
                <a:gridCol w="2309327">
                  <a:extLst>
                    <a:ext uri="{9D8B030D-6E8A-4147-A177-3AD203B41FA5}">
                      <a16:colId xmlns:a16="http://schemas.microsoft.com/office/drawing/2014/main" val="4233389966"/>
                    </a:ext>
                  </a:extLst>
                </a:gridCol>
              </a:tblGrid>
              <a:tr h="184150">
                <a:tc>
                  <a:txBody>
                    <a:bodyPr/>
                    <a:lstStyle/>
                    <a:p>
                      <a:pPr algn="ctr" fontAlgn="b"/>
                      <a:endParaRPr lang="en-US"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1000" b="1" u="none" strike="noStrike">
                          <a:solidFill>
                            <a:schemeClr val="bg1"/>
                          </a:solidFill>
                          <a:effectLst/>
                          <a:latin typeface="+mj-lt"/>
                        </a:rPr>
                        <a:t>Suspensión de corta duración </a:t>
                      </a:r>
                      <a:br>
                        <a:rPr lang="en-US" sz="1000" b="1" u="none" strike="noStrike">
                          <a:solidFill>
                            <a:schemeClr val="bg1"/>
                          </a:solidFill>
                          <a:effectLst/>
                          <a:latin typeface="+mj-lt"/>
                        </a:rPr>
                      </a:br>
                      <a:r>
                        <a:rPr lang="x-none" sz="1000" b="1" u="none" strike="noStrike">
                          <a:solidFill>
                            <a:schemeClr val="bg1"/>
                          </a:solidFill>
                          <a:effectLst/>
                          <a:latin typeface="+mj-lt"/>
                        </a:rPr>
                        <a:t>(&lt;=10 días)</a:t>
                      </a:r>
                      <a:endParaRPr lang="en-US"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tc>
                  <a:txBody>
                    <a:bodyPr/>
                    <a:lstStyle/>
                    <a:p>
                      <a:pPr algn="ctr" fontAlgn="b"/>
                      <a:r>
                        <a:rPr lang="x-none" sz="1000" b="1" u="none" strike="noStrike">
                          <a:solidFill>
                            <a:schemeClr val="bg1"/>
                          </a:solidFill>
                          <a:effectLst/>
                          <a:latin typeface="+mj-lt"/>
                        </a:rPr>
                        <a:t>Suspensión de larga duración </a:t>
                      </a:r>
                      <a:br>
                        <a:rPr lang="en-US" sz="1000" b="1" u="none" strike="noStrike">
                          <a:solidFill>
                            <a:schemeClr val="bg1"/>
                          </a:solidFill>
                          <a:effectLst/>
                          <a:latin typeface="+mj-lt"/>
                        </a:rPr>
                      </a:br>
                      <a:r>
                        <a:rPr lang="x-none" sz="1000" b="1" u="none" strike="noStrike">
                          <a:solidFill>
                            <a:schemeClr val="bg1"/>
                          </a:solidFill>
                          <a:effectLst/>
                          <a:latin typeface="+mj-lt"/>
                        </a:rPr>
                        <a:t>(&gt;10 días)</a:t>
                      </a:r>
                      <a:endParaRPr lang="en-US" sz="1000" b="1"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solidFill>
                      <a:schemeClr val="tx2"/>
                    </a:solidFill>
                  </a:tcPr>
                </a:tc>
                <a:extLst>
                  <a:ext uri="{0D108BD9-81ED-4DB2-BD59-A6C34878D82A}">
                    <a16:rowId xmlns:a16="http://schemas.microsoft.com/office/drawing/2014/main" val="2268277414"/>
                  </a:ext>
                </a:extLst>
              </a:tr>
              <a:tr h="184150">
                <a:tc>
                  <a:txBody>
                    <a:bodyPr/>
                    <a:lstStyle/>
                    <a:p>
                      <a:pPr algn="ctr" fontAlgn="b"/>
                      <a:r>
                        <a:rPr lang="x-none" sz="1000" b="0" i="0" u="none" strike="noStrike">
                          <a:solidFill>
                            <a:schemeClr val="bg1"/>
                          </a:solidFill>
                          <a:effectLst/>
                          <a:latin typeface="+mj-lt"/>
                        </a:rPr>
                        <a:t>Sí</a:t>
                      </a: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48 incidentes</a:t>
                      </a:r>
                      <a:endParaRPr lang="en-US" sz="1000" b="0"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2 incidentes</a:t>
                      </a:r>
                      <a:endParaRPr lang="en-US" sz="1000" b="0"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2088171883"/>
                  </a:ext>
                </a:extLst>
              </a:tr>
              <a:tr h="184150">
                <a:tc>
                  <a:txBody>
                    <a:bodyPr/>
                    <a:lstStyle/>
                    <a:p>
                      <a:pPr algn="ctr" fontAlgn="b"/>
                      <a:r>
                        <a:rPr lang="x-none" sz="1000" u="none" strike="noStrike">
                          <a:solidFill>
                            <a:schemeClr val="bg1"/>
                          </a:solidFill>
                          <a:effectLst/>
                          <a:latin typeface="+mj-lt"/>
                        </a:rPr>
                        <a:t>No</a:t>
                      </a:r>
                      <a:endParaRPr lang="en-US" sz="1000" b="0"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30 incidentes</a:t>
                      </a:r>
                      <a:endParaRPr lang="en-US" sz="1000" b="0"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tc>
                  <a:txBody>
                    <a:bodyPr/>
                    <a:lstStyle/>
                    <a:p>
                      <a:pPr algn="ctr" fontAlgn="b"/>
                      <a:r>
                        <a:rPr lang="x-none" sz="1000" u="none" strike="noStrike">
                          <a:solidFill>
                            <a:schemeClr val="bg1"/>
                          </a:solidFill>
                          <a:effectLst/>
                          <a:latin typeface="+mj-lt"/>
                        </a:rPr>
                        <a:t>1 incidente</a:t>
                      </a:r>
                      <a:endParaRPr lang="en-US" sz="1000" b="0" i="0" u="none" strike="noStrike">
                        <a:solidFill>
                          <a:schemeClr val="bg1"/>
                        </a:solidFill>
                        <a:effectLst/>
                        <a:latin typeface="+mj-lt"/>
                      </a:endParaRPr>
                    </a:p>
                  </a:txBody>
                  <a:tcPr marL="46990" marR="46990" marT="46990" marB="4699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noFill/>
                  </a:tcPr>
                </a:tc>
                <a:extLst>
                  <a:ext uri="{0D108BD9-81ED-4DB2-BD59-A6C34878D82A}">
                    <a16:rowId xmlns:a16="http://schemas.microsoft.com/office/drawing/2014/main" val="3954490739"/>
                  </a:ext>
                </a:extLst>
              </a:tr>
            </a:tbl>
          </a:graphicData>
        </a:graphic>
      </p:graphicFrame>
      <p:sp>
        <p:nvSpPr>
          <p:cNvPr id="33" name="TextBox 32">
            <a:extLst>
              <a:ext uri="{FF2B5EF4-FFF2-40B4-BE49-F238E27FC236}">
                <a16:creationId xmlns:a16="http://schemas.microsoft.com/office/drawing/2014/main" id="{06A29E50-E9F4-4A45-B9D2-5E3AE86CC52B}"/>
              </a:ext>
            </a:extLst>
          </p:cNvPr>
          <p:cNvSpPr txBox="1"/>
          <p:nvPr/>
        </p:nvSpPr>
        <p:spPr>
          <a:xfrm>
            <a:off x="630883" y="5675566"/>
            <a:ext cx="5015005" cy="652486"/>
          </a:xfrm>
          <a:prstGeom prst="rect">
            <a:avLst/>
          </a:prstGeom>
          <a:noFill/>
        </p:spPr>
        <p:txBody>
          <a:bodyPr wrap="square" lIns="0" tIns="36576" rIns="0" bIns="0" rtlCol="0" anchor="ctr">
            <a:spAutoFit/>
          </a:bodyPr>
          <a:lstStyle/>
          <a:p>
            <a:pPr marL="0" marR="0" lvl="0" indent="0" algn="l"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 En la Circular del Superintendente 05, se establece que "No debe imponerse ninguna suspensión, excepto en el caso de los retiros de emergencia, hasta que se haya </a:t>
            </a:r>
            <a:r>
              <a:rPr kumimoji="0" lang="x-none" sz="800" b="1" i="0" u="none" strike="noStrike" kern="1200" cap="none" spc="0" normalizeH="0" baseline="0" noProof="0">
                <a:ln>
                  <a:noFill/>
                </a:ln>
                <a:solidFill>
                  <a:srgbClr val="2E2E38"/>
                </a:solidFill>
                <a:effectLst/>
                <a:uLnTx/>
                <a:uFillTx/>
                <a:latin typeface="EYInterstate Light"/>
                <a:ea typeface="+mn-ea"/>
                <a:cs typeface="+mn-cs"/>
              </a:rPr>
              <a:t>notificado oralmente o por escrito a los padres, las madres, los tutores o cuidadores y se haya celebrado una audiencia disciplinaria en la escuela o de forma virtual o telefónica </a:t>
            </a:r>
            <a:r>
              <a:rPr kumimoji="0" lang="x-none" sz="800" b="0" i="0" u="none" strike="noStrike" kern="1200" cap="none" spc="0" normalizeH="0" baseline="0" noProof="0">
                <a:ln>
                  <a:noFill/>
                </a:ln>
                <a:solidFill>
                  <a:srgbClr val="2E2E38"/>
                </a:solidFill>
                <a:effectLst/>
                <a:uLnTx/>
                <a:uFillTx/>
                <a:latin typeface="EYInterstate Light"/>
                <a:ea typeface="+mn-ea"/>
                <a:cs typeface="+mn-cs"/>
              </a:rPr>
              <a:t>con el consentimiento de los padres, madres, tutores o cuidadores, a menos que estos últimos hayan renunciado por escrito al derecho de una audiencia".</a:t>
            </a:r>
          </a:p>
        </p:txBody>
      </p:sp>
      <p:sp>
        <p:nvSpPr>
          <p:cNvPr id="26" name="source_6380462250142746980" descr="Fuente">
            <a:extLst>
              <a:ext uri="{FF2B5EF4-FFF2-40B4-BE49-F238E27FC236}">
                <a16:creationId xmlns:a16="http://schemas.microsoft.com/office/drawing/2014/main" id="{54F6DE6F-BD41-4667-91C2-5BCA47F26994}"/>
              </a:ext>
            </a:extLst>
          </p:cNvPr>
          <p:cNvSpPr txBox="1"/>
          <p:nvPr/>
        </p:nvSpPr>
        <p:spPr>
          <a:xfrm>
            <a:off x="609918" y="6400799"/>
            <a:ext cx="2922422" cy="418576"/>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Fragmento de datos de Aspen sobre incidentes disciplinarios del año escolar 2021-2022; entrevistas de</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EY, DESE, BPS y entrevistas escolares; políticas de las BPS</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y el DESE</a:t>
            </a:r>
          </a:p>
        </p:txBody>
      </p:sp>
      <p:sp>
        <p:nvSpPr>
          <p:cNvPr id="5" name="TextBox 4">
            <a:extLst>
              <a:ext uri="{FF2B5EF4-FFF2-40B4-BE49-F238E27FC236}">
                <a16:creationId xmlns:a16="http://schemas.microsoft.com/office/drawing/2014/main" id="{B783D567-C0C9-4FCB-AD32-480F3863B569}"/>
              </a:ext>
            </a:extLst>
          </p:cNvPr>
          <p:cNvSpPr txBox="1"/>
          <p:nvPr/>
        </p:nvSpPr>
        <p:spPr>
          <a:xfrm>
            <a:off x="3532340" y="6420456"/>
            <a:ext cx="5133672"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24EA37D5-FDD8-4EC6-8071-29188F09639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49F3A962-550D-48E9-B50D-556E59E2C7A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9194971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7F5741-C6BE-4249-B39F-4FE137886791}"/>
              </a:ext>
            </a:extLst>
          </p:cNvPr>
          <p:cNvSpPr>
            <a:spLocks noGrp="1"/>
          </p:cNvSpPr>
          <p:nvPr>
            <p:ph type="title"/>
          </p:nvPr>
        </p:nvSpPr>
        <p:spPr>
          <a:xfrm>
            <a:off x="612775" y="313509"/>
            <a:ext cx="10972800" cy="572317"/>
          </a:xfrm>
        </p:spPr>
        <p:txBody>
          <a:bodyPr vert="horz" anchor="t">
            <a:normAutofit/>
          </a:bodyPr>
          <a:lstStyle/>
          <a:p>
            <a:r>
              <a:rPr lang="x-none"/>
              <a:t>Apéndice</a:t>
            </a:r>
            <a:br/>
            <a:r>
              <a:rPr lang="x-none" sz="1600"/>
              <a:t>Distribución total de los datos de sanciones disciplinarias (suspensión y medidas más severas)</a:t>
            </a:r>
            <a:endParaRPr lang="en-US"/>
          </a:p>
        </p:txBody>
      </p:sp>
      <p:sp>
        <p:nvSpPr>
          <p:cNvPr id="27" name="Rectangle 26">
            <a:extLst>
              <a:ext uri="{FF2B5EF4-FFF2-40B4-BE49-F238E27FC236}">
                <a16:creationId xmlns:a16="http://schemas.microsoft.com/office/drawing/2014/main" id="{E9E53030-6832-4870-902D-29A999423E93}"/>
              </a:ext>
            </a:extLst>
          </p:cNvPr>
          <p:cNvSpPr/>
          <p:nvPr/>
        </p:nvSpPr>
        <p:spPr>
          <a:xfrm>
            <a:off x="8951913" y="78411"/>
            <a:ext cx="2614545" cy="373895"/>
          </a:xfrm>
          <a:prstGeom prst="rect">
            <a:avLst/>
          </a:prstGeom>
          <a:solidFill>
            <a:srgbClr val="1E78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3. Sanciones disciplinarias a los estudiantes</a:t>
            </a:r>
          </a:p>
        </p:txBody>
      </p:sp>
      <p:sp>
        <p:nvSpPr>
          <p:cNvPr id="18" name="TextBox 17">
            <a:extLst>
              <a:ext uri="{FF2B5EF4-FFF2-40B4-BE49-F238E27FC236}">
                <a16:creationId xmlns:a16="http://schemas.microsoft.com/office/drawing/2014/main" id="{8BED3342-27C4-4A0D-936D-31A80FE34066}"/>
              </a:ext>
            </a:extLst>
          </p:cNvPr>
          <p:cNvSpPr txBox="1"/>
          <p:nvPr/>
        </p:nvSpPr>
        <p:spPr>
          <a:xfrm>
            <a:off x="608203" y="1130173"/>
            <a:ext cx="2651760" cy="238527"/>
          </a:xfrm>
          <a:prstGeom prst="rect">
            <a:avLst/>
          </a:prstGeom>
          <a:solidFill>
            <a:srgbClr val="747480"/>
          </a:solidFill>
          <a:ln>
            <a:solidFill>
              <a:srgbClr val="747480"/>
            </a:solidFill>
          </a:ln>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950" b="1" i="0" u="none" strike="noStrike" kern="1200" cap="none" spc="0" normalizeH="0" baseline="0" noProof="0">
                <a:ln>
                  <a:noFill/>
                </a:ln>
                <a:solidFill>
                  <a:srgbClr val="FFFFFF"/>
                </a:solidFill>
                <a:effectLst/>
                <a:uLnTx/>
                <a:uFillTx/>
                <a:latin typeface="EYInterstate Light"/>
                <a:ea typeface="+mn-ea"/>
                <a:cs typeface="+mn-cs"/>
              </a:rPr>
              <a:t>N.º de los distintos ID de incidentes</a:t>
            </a:r>
            <a:r>
              <a:rPr kumimoji="0" lang="x-none" sz="950" b="1" i="0" u="none" strike="noStrike" kern="1200" cap="none" spc="0" normalizeH="0" baseline="30000" noProof="0">
                <a:ln>
                  <a:noFill/>
                </a:ln>
                <a:solidFill>
                  <a:srgbClr val="FFFFFF"/>
                </a:solidFill>
                <a:effectLst/>
                <a:uLnTx/>
                <a:uFillTx/>
                <a:latin typeface="EYInterstate Light"/>
                <a:ea typeface="+mn-ea"/>
                <a:cs typeface="+mn-cs"/>
              </a:rPr>
              <a:t>1,2</a:t>
            </a:r>
            <a:endParaRPr kumimoji="0" lang="en-IN" sz="950" b="1" i="0" u="none" strike="noStrike" kern="1200" cap="none" spc="0" normalizeH="0" baseline="0" noProof="0">
              <a:ln>
                <a:noFill/>
              </a:ln>
              <a:solidFill>
                <a:srgbClr val="FFFFFF"/>
              </a:solidFill>
              <a:effectLst/>
              <a:uLnTx/>
              <a:uFillTx/>
              <a:latin typeface="EYInterstate Light"/>
              <a:ea typeface="+mn-ea"/>
              <a:cs typeface="+mn-cs"/>
            </a:endParaRPr>
          </a:p>
        </p:txBody>
      </p:sp>
      <p:sp>
        <p:nvSpPr>
          <p:cNvPr id="21" name="TextBox 20">
            <a:extLst>
              <a:ext uri="{FF2B5EF4-FFF2-40B4-BE49-F238E27FC236}">
                <a16:creationId xmlns:a16="http://schemas.microsoft.com/office/drawing/2014/main" id="{26A63279-BB77-4FD7-8AD3-805004687E24}"/>
              </a:ext>
            </a:extLst>
          </p:cNvPr>
          <p:cNvSpPr txBox="1"/>
          <p:nvPr/>
        </p:nvSpPr>
        <p:spPr>
          <a:xfrm>
            <a:off x="608203" y="1398288"/>
            <a:ext cx="2651760" cy="731520"/>
          </a:xfrm>
          <a:prstGeom prst="rect">
            <a:avLst/>
          </a:prstGeom>
          <a:noFill/>
          <a:ln>
            <a:solidFill>
              <a:srgbClr val="747480"/>
            </a:solidFill>
          </a:ln>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4000" b="1" i="0" u="none" strike="noStrike" kern="1200" cap="none" spc="0" normalizeH="0" baseline="0" noProof="0">
                <a:ln>
                  <a:noFill/>
                </a:ln>
                <a:solidFill>
                  <a:srgbClr val="2E2E38"/>
                </a:solidFill>
                <a:effectLst/>
                <a:uLnTx/>
                <a:uFillTx/>
                <a:latin typeface="EYInterstate Light"/>
                <a:ea typeface="+mn-ea"/>
                <a:cs typeface="+mn-cs"/>
              </a:rPr>
              <a:t>2946</a:t>
            </a:r>
          </a:p>
        </p:txBody>
      </p:sp>
      <p:sp>
        <p:nvSpPr>
          <p:cNvPr id="20" name="TextBox 19">
            <a:extLst>
              <a:ext uri="{FF2B5EF4-FFF2-40B4-BE49-F238E27FC236}">
                <a16:creationId xmlns:a16="http://schemas.microsoft.com/office/drawing/2014/main" id="{52EFC97A-D23D-47ED-92CF-5A52283C14AE}"/>
              </a:ext>
            </a:extLst>
          </p:cNvPr>
          <p:cNvSpPr txBox="1"/>
          <p:nvPr/>
        </p:nvSpPr>
        <p:spPr>
          <a:xfrm>
            <a:off x="4581892" y="1130173"/>
            <a:ext cx="2651760" cy="238527"/>
          </a:xfrm>
          <a:prstGeom prst="rect">
            <a:avLst/>
          </a:prstGeom>
          <a:solidFill>
            <a:srgbClr val="747480"/>
          </a:solidFill>
          <a:ln>
            <a:solidFill>
              <a:srgbClr val="747480"/>
            </a:solidFill>
          </a:ln>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950" b="1" i="0" u="none" strike="noStrike" kern="1200" cap="none" spc="0" normalizeH="0" baseline="0" noProof="0">
                <a:ln>
                  <a:noFill/>
                </a:ln>
                <a:solidFill>
                  <a:srgbClr val="FFFFFF"/>
                </a:solidFill>
                <a:effectLst/>
                <a:uLnTx/>
                <a:uFillTx/>
                <a:latin typeface="EYInterstate Light"/>
                <a:ea typeface="+mn-ea"/>
                <a:cs typeface="+mn-cs"/>
              </a:rPr>
              <a:t>N.º de los distintos números de estudiantes</a:t>
            </a:r>
          </a:p>
        </p:txBody>
      </p:sp>
      <p:sp>
        <p:nvSpPr>
          <p:cNvPr id="22" name="TextBox 21">
            <a:extLst>
              <a:ext uri="{FF2B5EF4-FFF2-40B4-BE49-F238E27FC236}">
                <a16:creationId xmlns:a16="http://schemas.microsoft.com/office/drawing/2014/main" id="{4F572207-9C48-49CD-959D-89108BF6698E}"/>
              </a:ext>
            </a:extLst>
          </p:cNvPr>
          <p:cNvSpPr txBox="1"/>
          <p:nvPr/>
        </p:nvSpPr>
        <p:spPr>
          <a:xfrm>
            <a:off x="4581892" y="1398288"/>
            <a:ext cx="2651760" cy="731520"/>
          </a:xfrm>
          <a:prstGeom prst="rect">
            <a:avLst/>
          </a:prstGeom>
          <a:noFill/>
          <a:ln>
            <a:solidFill>
              <a:srgbClr val="747480"/>
            </a:solidFill>
          </a:ln>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4000" b="1" i="0" u="none" strike="noStrike" kern="1200" cap="none" spc="0" normalizeH="0" baseline="0" noProof="0">
                <a:ln>
                  <a:noFill/>
                </a:ln>
                <a:solidFill>
                  <a:srgbClr val="2E2E38"/>
                </a:solidFill>
                <a:effectLst/>
                <a:uLnTx/>
                <a:uFillTx/>
                <a:latin typeface="EYInterstate Light"/>
                <a:ea typeface="+mn-ea"/>
                <a:cs typeface="+mn-cs"/>
              </a:rPr>
              <a:t>1923</a:t>
            </a:r>
          </a:p>
        </p:txBody>
      </p:sp>
      <p:sp>
        <p:nvSpPr>
          <p:cNvPr id="25" name="TextBox 24">
            <a:extLst>
              <a:ext uri="{FF2B5EF4-FFF2-40B4-BE49-F238E27FC236}">
                <a16:creationId xmlns:a16="http://schemas.microsoft.com/office/drawing/2014/main" id="{8338FEC2-0585-489B-AF68-79D050E2848A}"/>
              </a:ext>
            </a:extLst>
          </p:cNvPr>
          <p:cNvSpPr txBox="1"/>
          <p:nvPr/>
        </p:nvSpPr>
        <p:spPr>
          <a:xfrm>
            <a:off x="8933815" y="1130173"/>
            <a:ext cx="2651760" cy="238527"/>
          </a:xfrm>
          <a:prstGeom prst="rect">
            <a:avLst/>
          </a:prstGeom>
          <a:solidFill>
            <a:srgbClr val="747480"/>
          </a:solidFill>
          <a:ln>
            <a:solidFill>
              <a:srgbClr val="747480"/>
            </a:solidFill>
          </a:ln>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950" b="1" i="0" u="none" strike="noStrike" kern="1200" cap="none" spc="0" normalizeH="0" baseline="0" noProof="0">
                <a:ln>
                  <a:noFill/>
                </a:ln>
                <a:solidFill>
                  <a:srgbClr val="FFFFFF"/>
                </a:solidFill>
                <a:effectLst/>
                <a:uLnTx/>
                <a:uFillTx/>
                <a:latin typeface="EYInterstate Light"/>
                <a:ea typeface="+mn-ea"/>
                <a:cs typeface="+mn-cs"/>
              </a:rPr>
              <a:t>N.º de las distintas escuelas</a:t>
            </a:r>
          </a:p>
        </p:txBody>
      </p:sp>
      <p:sp>
        <p:nvSpPr>
          <p:cNvPr id="26" name="TextBox 25">
            <a:extLst>
              <a:ext uri="{FF2B5EF4-FFF2-40B4-BE49-F238E27FC236}">
                <a16:creationId xmlns:a16="http://schemas.microsoft.com/office/drawing/2014/main" id="{61203B28-88F4-4D74-A511-1FB49D08D756}"/>
              </a:ext>
            </a:extLst>
          </p:cNvPr>
          <p:cNvSpPr txBox="1"/>
          <p:nvPr/>
        </p:nvSpPr>
        <p:spPr>
          <a:xfrm>
            <a:off x="8933815" y="1398288"/>
            <a:ext cx="2651760" cy="731520"/>
          </a:xfrm>
          <a:prstGeom prst="rect">
            <a:avLst/>
          </a:prstGeom>
          <a:noFill/>
          <a:ln>
            <a:solidFill>
              <a:srgbClr val="747480"/>
            </a:solidFill>
          </a:ln>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4000" b="1" i="0" u="none" strike="noStrike" kern="1200" cap="none" spc="0" normalizeH="0" baseline="0" noProof="0">
                <a:ln>
                  <a:noFill/>
                </a:ln>
                <a:solidFill>
                  <a:srgbClr val="2E2E38"/>
                </a:solidFill>
                <a:effectLst/>
                <a:uLnTx/>
                <a:uFillTx/>
                <a:latin typeface="EYInterstate Light"/>
                <a:ea typeface="+mn-ea"/>
                <a:cs typeface="+mn-cs"/>
              </a:rPr>
              <a:t>90</a:t>
            </a:r>
          </a:p>
        </p:txBody>
      </p:sp>
      <p:sp>
        <p:nvSpPr>
          <p:cNvPr id="36" name="Arrow: Left-Right 35">
            <a:extLst>
              <a:ext uri="{FF2B5EF4-FFF2-40B4-BE49-F238E27FC236}">
                <a16:creationId xmlns:a16="http://schemas.microsoft.com/office/drawing/2014/main" id="{DCA7B462-A284-4344-B6B7-096236103CB5}"/>
              </a:ext>
            </a:extLst>
          </p:cNvPr>
          <p:cNvSpPr/>
          <p:nvPr/>
        </p:nvSpPr>
        <p:spPr>
          <a:xfrm>
            <a:off x="1880206" y="2274452"/>
            <a:ext cx="393885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N.º total de incidentes en las 10 ubicaciones principales</a:t>
            </a:r>
          </a:p>
        </p:txBody>
      </p:sp>
      <p:cxnSp>
        <p:nvCxnSpPr>
          <p:cNvPr id="40" name="Straight Connector 39">
            <a:extLst>
              <a:ext uri="{FF2B5EF4-FFF2-40B4-BE49-F238E27FC236}">
                <a16:creationId xmlns:a16="http://schemas.microsoft.com/office/drawing/2014/main" id="{5201C78B-65A2-475A-BB62-5FEFC04CC079}"/>
              </a:ext>
              <a:ext uri="{C183D7F6-B498-43B3-948B-1728B52AA6E4}">
                <adec:decorative xmlns:adec="http://schemas.microsoft.com/office/drawing/2017/decorative" val="1"/>
              </a:ext>
            </a:extLst>
          </p:cNvPr>
          <p:cNvCxnSpPr>
            <a:stCxn id="36" idx="4"/>
            <a:endCxn id="36" idx="6"/>
          </p:cNvCxnSpPr>
          <p:nvPr/>
        </p:nvCxnSpPr>
        <p:spPr>
          <a:xfrm>
            <a:off x="1880206" y="2531821"/>
            <a:ext cx="393885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39" name="Chart 38" descr="Consulte la sección de notas para ver la descripción del gráfico &quot;Gráfico 1: número total de incidentes en las 10 ubicaciones principales&quot;">
            <a:extLst>
              <a:ext uri="{FF2B5EF4-FFF2-40B4-BE49-F238E27FC236}">
                <a16:creationId xmlns:a16="http://schemas.microsoft.com/office/drawing/2014/main" id="{495DA822-53F7-498D-9C85-E7DF361FB57D}"/>
              </a:ext>
            </a:extLst>
          </p:cNvPr>
          <p:cNvGraphicFramePr/>
          <p:nvPr>
            <p:extLst>
              <p:ext uri="{D42A27DB-BD31-4B8C-83A1-F6EECF244321}">
                <p14:modId xmlns:p14="http://schemas.microsoft.com/office/powerpoint/2010/main" val="3388771619"/>
              </p:ext>
            </p:extLst>
          </p:nvPr>
        </p:nvGraphicFramePr>
        <p:xfrm>
          <a:off x="1880206" y="2612276"/>
          <a:ext cx="3566160" cy="1769435"/>
        </p:xfrm>
        <a:graphic>
          <a:graphicData uri="http://schemas.openxmlformats.org/drawingml/2006/chart">
            <c:chart xmlns:c="http://schemas.openxmlformats.org/drawingml/2006/chart" xmlns:r="http://schemas.openxmlformats.org/officeDocument/2006/relationships" r:id="rId3"/>
          </a:graphicData>
        </a:graphic>
      </p:graphicFrame>
      <p:sp>
        <p:nvSpPr>
          <p:cNvPr id="43" name="Arrow: Left-Right 42">
            <a:extLst>
              <a:ext uri="{FF2B5EF4-FFF2-40B4-BE49-F238E27FC236}">
                <a16:creationId xmlns:a16="http://schemas.microsoft.com/office/drawing/2014/main" id="{74259925-2E11-408D-BDCC-3561B6CA57F8}"/>
              </a:ext>
            </a:extLst>
          </p:cNvPr>
          <p:cNvSpPr/>
          <p:nvPr/>
        </p:nvSpPr>
        <p:spPr>
          <a:xfrm>
            <a:off x="6656466" y="2274452"/>
            <a:ext cx="3938856"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N.º total de ID de incidentes por grado</a:t>
            </a:r>
          </a:p>
        </p:txBody>
      </p:sp>
      <p:cxnSp>
        <p:nvCxnSpPr>
          <p:cNvPr id="44" name="Straight Connector 43">
            <a:extLst>
              <a:ext uri="{FF2B5EF4-FFF2-40B4-BE49-F238E27FC236}">
                <a16:creationId xmlns:a16="http://schemas.microsoft.com/office/drawing/2014/main" id="{FF73EAED-3F3E-48E3-A838-B00EA000FDB6}"/>
              </a:ext>
              <a:ext uri="{C183D7F6-B498-43B3-948B-1728B52AA6E4}">
                <adec:decorative xmlns:adec="http://schemas.microsoft.com/office/drawing/2017/decorative" val="1"/>
              </a:ext>
            </a:extLst>
          </p:cNvPr>
          <p:cNvCxnSpPr>
            <a:stCxn id="43" idx="4"/>
            <a:endCxn id="43" idx="6"/>
          </p:cNvCxnSpPr>
          <p:nvPr/>
        </p:nvCxnSpPr>
        <p:spPr>
          <a:xfrm>
            <a:off x="6656466" y="2531821"/>
            <a:ext cx="393885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42" name="Chart 41" descr="Consulte la sección de notas para ver la descripción del gráfico &quot;Gráfico 2: número total de ID de incidentes por grado&quot;">
            <a:extLst>
              <a:ext uri="{FF2B5EF4-FFF2-40B4-BE49-F238E27FC236}">
                <a16:creationId xmlns:a16="http://schemas.microsoft.com/office/drawing/2014/main" id="{0A1E7A06-6909-4651-9DBA-86DE715502B1}"/>
              </a:ext>
            </a:extLst>
          </p:cNvPr>
          <p:cNvGraphicFramePr/>
          <p:nvPr>
            <p:extLst>
              <p:ext uri="{D42A27DB-BD31-4B8C-83A1-F6EECF244321}">
                <p14:modId xmlns:p14="http://schemas.microsoft.com/office/powerpoint/2010/main" val="671984341"/>
              </p:ext>
            </p:extLst>
          </p:nvPr>
        </p:nvGraphicFramePr>
        <p:xfrm>
          <a:off x="6751986" y="2607775"/>
          <a:ext cx="3566160" cy="1773936"/>
        </p:xfrm>
        <a:graphic>
          <a:graphicData uri="http://schemas.openxmlformats.org/drawingml/2006/chart">
            <c:chart xmlns:c="http://schemas.openxmlformats.org/drawingml/2006/chart" xmlns:r="http://schemas.openxmlformats.org/officeDocument/2006/relationships" r:id="rId4"/>
          </a:graphicData>
        </a:graphic>
      </p:graphicFrame>
      <p:cxnSp>
        <p:nvCxnSpPr>
          <p:cNvPr id="54" name="Straight Connector 53">
            <a:extLst>
              <a:ext uri="{FF2B5EF4-FFF2-40B4-BE49-F238E27FC236}">
                <a16:creationId xmlns:a16="http://schemas.microsoft.com/office/drawing/2014/main" id="{6B013279-FEFD-4C11-8310-3279C2F6FA22}"/>
              </a:ext>
              <a:ext uri="{C183D7F6-B498-43B3-948B-1728B52AA6E4}">
                <adec:decorative xmlns:adec="http://schemas.microsoft.com/office/drawing/2017/decorative" val="1"/>
              </a:ext>
            </a:extLst>
          </p:cNvPr>
          <p:cNvCxnSpPr>
            <a:stCxn id="53" idx="4"/>
            <a:endCxn id="53" idx="6"/>
          </p:cNvCxnSpPr>
          <p:nvPr/>
        </p:nvCxnSpPr>
        <p:spPr>
          <a:xfrm>
            <a:off x="4129747" y="4650498"/>
            <a:ext cx="3938856"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3" name="Arrow: Left-Right 52">
            <a:extLst>
              <a:ext uri="{FF2B5EF4-FFF2-40B4-BE49-F238E27FC236}">
                <a16:creationId xmlns:a16="http://schemas.microsoft.com/office/drawing/2014/main" id="{333EA600-4181-4892-94E8-BF819179CCA1}"/>
              </a:ext>
            </a:extLst>
          </p:cNvPr>
          <p:cNvSpPr/>
          <p:nvPr/>
        </p:nvSpPr>
        <p:spPr>
          <a:xfrm>
            <a:off x="4129747" y="4218039"/>
            <a:ext cx="3938856" cy="43245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N.º total de los incidentes del distrito por mes</a:t>
            </a:r>
          </a:p>
        </p:txBody>
      </p:sp>
      <p:graphicFrame>
        <p:nvGraphicFramePr>
          <p:cNvPr id="47" name="Chart 46" descr="Consulte la sección de notas para ver la descripción del gráfico &quot;Gráfico 3: número total de incidentes del distrito por mes&quot;">
            <a:extLst>
              <a:ext uri="{FF2B5EF4-FFF2-40B4-BE49-F238E27FC236}">
                <a16:creationId xmlns:a16="http://schemas.microsoft.com/office/drawing/2014/main" id="{30FAE51A-3E46-4830-BFB1-51A4F734E323}"/>
              </a:ext>
            </a:extLst>
          </p:cNvPr>
          <p:cNvGraphicFramePr/>
          <p:nvPr>
            <p:extLst>
              <p:ext uri="{D42A27DB-BD31-4B8C-83A1-F6EECF244321}">
                <p14:modId xmlns:p14="http://schemas.microsoft.com/office/powerpoint/2010/main" val="1929068036"/>
              </p:ext>
            </p:extLst>
          </p:nvPr>
        </p:nvGraphicFramePr>
        <p:xfrm>
          <a:off x="608203" y="4728193"/>
          <a:ext cx="10981944" cy="1368706"/>
        </p:xfrm>
        <a:graphic>
          <a:graphicData uri="http://schemas.openxmlformats.org/drawingml/2006/chart">
            <c:chart xmlns:c="http://schemas.openxmlformats.org/drawingml/2006/chart" xmlns:r="http://schemas.openxmlformats.org/officeDocument/2006/relationships" r:id="rId5"/>
          </a:graphicData>
        </a:graphic>
      </p:graphicFrame>
      <p:sp>
        <p:nvSpPr>
          <p:cNvPr id="31" name="footnote_6380715128572223200" descr="Nota al pie">
            <a:extLst>
              <a:ext uri="{FF2B5EF4-FFF2-40B4-BE49-F238E27FC236}">
                <a16:creationId xmlns:a16="http://schemas.microsoft.com/office/drawing/2014/main" id="{0EDDF505-3004-4403-A227-7A3356ED5ED0}"/>
              </a:ext>
            </a:extLst>
          </p:cNvPr>
          <p:cNvSpPr txBox="1"/>
          <p:nvPr/>
        </p:nvSpPr>
        <p:spPr>
          <a:xfrm>
            <a:off x="609917" y="5995182"/>
            <a:ext cx="10008320"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Los distintos ID de incidentes pueden diferir de los distintos números de estudiantes porque los estudiantes pueden estar implicados en varios incidentes diferentes.</a:t>
            </a:r>
          </a:p>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Más de un estudiante puede estar implicado en un mismo incidente.</a:t>
            </a:r>
          </a:p>
        </p:txBody>
      </p:sp>
      <p:sp>
        <p:nvSpPr>
          <p:cNvPr id="24" name="source_6380462250142746980" descr="Fuente">
            <a:extLst>
              <a:ext uri="{FF2B5EF4-FFF2-40B4-BE49-F238E27FC236}">
                <a16:creationId xmlns:a16="http://schemas.microsoft.com/office/drawing/2014/main" id="{EDADCB04-067E-47FC-B450-A5481FDCCF53}"/>
              </a:ext>
            </a:extLst>
          </p:cNvPr>
          <p:cNvSpPr txBox="1"/>
          <p:nvPr/>
        </p:nvSpPr>
        <p:spPr>
          <a:xfrm>
            <a:off x="609918" y="6583679"/>
            <a:ext cx="2922422" cy="104644"/>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Fragmento de datos de Aspen sobre incidentes disciplinarios del año escolar 2021-2022</a:t>
            </a:r>
          </a:p>
        </p:txBody>
      </p:sp>
      <p:sp>
        <p:nvSpPr>
          <p:cNvPr id="6" name="TextBox 5">
            <a:extLst>
              <a:ext uri="{FF2B5EF4-FFF2-40B4-BE49-F238E27FC236}">
                <a16:creationId xmlns:a16="http://schemas.microsoft.com/office/drawing/2014/main" id="{9F7C4859-52CC-4140-BCEA-75E926090D98}"/>
              </a:ext>
            </a:extLst>
          </p:cNvPr>
          <p:cNvSpPr txBox="1"/>
          <p:nvPr/>
        </p:nvSpPr>
        <p:spPr>
          <a:xfrm>
            <a:off x="3472665" y="6412572"/>
            <a:ext cx="5193347" cy="441307"/>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ECFDB69D-860C-4596-A6ED-39C022529BE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5" name="Slide Number Placeholder 4">
            <a:extLst>
              <a:ext uri="{FF2B5EF4-FFF2-40B4-BE49-F238E27FC236}">
                <a16:creationId xmlns:a16="http://schemas.microsoft.com/office/drawing/2014/main" id="{40F80B9E-4D3E-4FDC-9498-36525CC57B0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28" name="TextBox 27">
            <a:extLst>
              <a:ext uri="{C183D7F6-B498-43B3-948B-1728B52AA6E4}">
                <adec:decorative xmlns:adec="http://schemas.microsoft.com/office/drawing/2017/decorative" val="1"/>
              </a:ext>
            </a:extLst>
          </p:cNvPr>
          <p:cNvSpPr txBox="1"/>
          <p:nvPr/>
        </p:nvSpPr>
        <p:spPr>
          <a:xfrm>
            <a:off x="868703" y="5819581"/>
            <a:ext cx="635584" cy="92122"/>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Septiembre</a:t>
            </a:r>
            <a:endParaRPr lang="en-IN" sz="700" err="1">
              <a:solidFill>
                <a:schemeClr val="bg1"/>
              </a:solidFill>
            </a:endParaRPr>
          </a:p>
        </p:txBody>
      </p:sp>
      <p:sp>
        <p:nvSpPr>
          <p:cNvPr id="29" name="TextBox 28">
            <a:extLst>
              <a:ext uri="{C183D7F6-B498-43B3-948B-1728B52AA6E4}">
                <adec:decorative xmlns:adec="http://schemas.microsoft.com/office/drawing/2017/decorative" val="1"/>
              </a:ext>
            </a:extLst>
          </p:cNvPr>
          <p:cNvSpPr txBox="1"/>
          <p:nvPr/>
        </p:nvSpPr>
        <p:spPr>
          <a:xfrm>
            <a:off x="2051685" y="5821292"/>
            <a:ext cx="635584" cy="92122"/>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Octubre</a:t>
            </a:r>
            <a:endParaRPr lang="en-IN" sz="700" err="1">
              <a:solidFill>
                <a:schemeClr val="bg1"/>
              </a:solidFill>
            </a:endParaRPr>
          </a:p>
        </p:txBody>
      </p:sp>
      <p:sp>
        <p:nvSpPr>
          <p:cNvPr id="30" name="TextBox 29">
            <a:extLst>
              <a:ext uri="{C183D7F6-B498-43B3-948B-1728B52AA6E4}">
                <adec:decorative xmlns:adec="http://schemas.microsoft.com/office/drawing/2017/decorative" val="1"/>
              </a:ext>
            </a:extLst>
          </p:cNvPr>
          <p:cNvSpPr txBox="1"/>
          <p:nvPr/>
        </p:nvSpPr>
        <p:spPr>
          <a:xfrm>
            <a:off x="3124177" y="5813477"/>
            <a:ext cx="635584" cy="92122"/>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Noviembre</a:t>
            </a:r>
            <a:endParaRPr lang="en-IN" sz="700" err="1">
              <a:solidFill>
                <a:schemeClr val="bg1"/>
              </a:solidFill>
            </a:endParaRPr>
          </a:p>
        </p:txBody>
      </p:sp>
      <p:sp>
        <p:nvSpPr>
          <p:cNvPr id="32" name="TextBox 31">
            <a:extLst>
              <a:ext uri="{C183D7F6-B498-43B3-948B-1728B52AA6E4}">
                <adec:decorative xmlns:adec="http://schemas.microsoft.com/office/drawing/2017/decorative" val="1"/>
              </a:ext>
            </a:extLst>
          </p:cNvPr>
          <p:cNvSpPr txBox="1"/>
          <p:nvPr/>
        </p:nvSpPr>
        <p:spPr>
          <a:xfrm>
            <a:off x="4248104" y="5819952"/>
            <a:ext cx="635584" cy="92122"/>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Diciembre</a:t>
            </a:r>
            <a:endParaRPr lang="en-IN" sz="700" err="1">
              <a:solidFill>
                <a:schemeClr val="bg1"/>
              </a:solidFill>
            </a:endParaRPr>
          </a:p>
        </p:txBody>
      </p:sp>
      <p:sp>
        <p:nvSpPr>
          <p:cNvPr id="33" name="TextBox 32">
            <a:extLst>
              <a:ext uri="{C183D7F6-B498-43B3-948B-1728B52AA6E4}">
                <adec:decorative xmlns:adec="http://schemas.microsoft.com/office/drawing/2017/decorative" val="1"/>
              </a:ext>
            </a:extLst>
          </p:cNvPr>
          <p:cNvSpPr txBox="1"/>
          <p:nvPr/>
        </p:nvSpPr>
        <p:spPr>
          <a:xfrm>
            <a:off x="5406321" y="5821819"/>
            <a:ext cx="635584" cy="101334"/>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Enero</a:t>
            </a:r>
            <a:endParaRPr lang="en-IN" sz="700" err="1">
              <a:solidFill>
                <a:schemeClr val="bg1"/>
              </a:solidFill>
            </a:endParaRPr>
          </a:p>
        </p:txBody>
      </p:sp>
      <p:sp>
        <p:nvSpPr>
          <p:cNvPr id="34" name="TextBox 33">
            <a:extLst>
              <a:ext uri="{C183D7F6-B498-43B3-948B-1728B52AA6E4}">
                <adec:decorative xmlns:adec="http://schemas.microsoft.com/office/drawing/2017/decorative" val="1"/>
              </a:ext>
            </a:extLst>
          </p:cNvPr>
          <p:cNvSpPr txBox="1"/>
          <p:nvPr/>
        </p:nvSpPr>
        <p:spPr>
          <a:xfrm>
            <a:off x="6511198" y="5813208"/>
            <a:ext cx="635584" cy="91564"/>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Febrero</a:t>
            </a:r>
            <a:endParaRPr lang="en-IN" sz="700" err="1">
              <a:solidFill>
                <a:schemeClr val="bg1"/>
              </a:solidFill>
            </a:endParaRPr>
          </a:p>
        </p:txBody>
      </p:sp>
      <p:sp>
        <p:nvSpPr>
          <p:cNvPr id="35" name="TextBox 34">
            <a:extLst>
              <a:ext uri="{C183D7F6-B498-43B3-948B-1728B52AA6E4}">
                <adec:decorative xmlns:adec="http://schemas.microsoft.com/office/drawing/2017/decorative" val="1"/>
              </a:ext>
            </a:extLst>
          </p:cNvPr>
          <p:cNvSpPr txBox="1"/>
          <p:nvPr/>
        </p:nvSpPr>
        <p:spPr>
          <a:xfrm>
            <a:off x="7696085" y="5816029"/>
            <a:ext cx="635584" cy="91564"/>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Marzo</a:t>
            </a:r>
            <a:endParaRPr lang="en-IN" sz="700" err="1">
              <a:solidFill>
                <a:schemeClr val="bg1"/>
              </a:solidFill>
            </a:endParaRPr>
          </a:p>
        </p:txBody>
      </p:sp>
      <p:sp>
        <p:nvSpPr>
          <p:cNvPr id="37" name="TextBox 36">
            <a:extLst>
              <a:ext uri="{C183D7F6-B498-43B3-948B-1728B52AA6E4}">
                <adec:decorative xmlns:adec="http://schemas.microsoft.com/office/drawing/2017/decorative" val="1"/>
              </a:ext>
            </a:extLst>
          </p:cNvPr>
          <p:cNvSpPr txBox="1"/>
          <p:nvPr/>
        </p:nvSpPr>
        <p:spPr>
          <a:xfrm>
            <a:off x="8850492" y="5820754"/>
            <a:ext cx="635584" cy="91564"/>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Abril</a:t>
            </a:r>
            <a:endParaRPr lang="en-IN" sz="700" err="1">
              <a:solidFill>
                <a:schemeClr val="bg1"/>
              </a:solidFill>
            </a:endParaRPr>
          </a:p>
        </p:txBody>
      </p:sp>
      <p:sp>
        <p:nvSpPr>
          <p:cNvPr id="38" name="TextBox 37">
            <a:extLst>
              <a:ext uri="{C183D7F6-B498-43B3-948B-1728B52AA6E4}">
                <adec:decorative xmlns:adec="http://schemas.microsoft.com/office/drawing/2017/decorative" val="1"/>
              </a:ext>
            </a:extLst>
          </p:cNvPr>
          <p:cNvSpPr txBox="1"/>
          <p:nvPr/>
        </p:nvSpPr>
        <p:spPr>
          <a:xfrm>
            <a:off x="9985849" y="5815953"/>
            <a:ext cx="635584" cy="108000"/>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a:solidFill>
                  <a:schemeClr val="bg1"/>
                </a:solidFill>
              </a:rPr>
              <a:t>Mayo</a:t>
            </a:r>
            <a:endParaRPr lang="en-IN" sz="700" err="1">
              <a:solidFill>
                <a:schemeClr val="bg1"/>
              </a:solidFill>
            </a:endParaRPr>
          </a:p>
        </p:txBody>
      </p:sp>
      <p:sp>
        <p:nvSpPr>
          <p:cNvPr id="41" name="TextBox 40">
            <a:extLst>
              <a:ext uri="{C183D7F6-B498-43B3-948B-1728B52AA6E4}">
                <adec:decorative xmlns:adec="http://schemas.microsoft.com/office/drawing/2017/decorative" val="1"/>
              </a:ext>
            </a:extLst>
          </p:cNvPr>
          <p:cNvSpPr txBox="1"/>
          <p:nvPr/>
        </p:nvSpPr>
        <p:spPr>
          <a:xfrm>
            <a:off x="11083129" y="5817859"/>
            <a:ext cx="635584" cy="91564"/>
          </a:xfrm>
          <a:prstGeom prst="rect">
            <a:avLst/>
          </a:prstGeom>
          <a:solidFill>
            <a:schemeClr val="tx1"/>
          </a:solidFill>
          <a:ln>
            <a:noFill/>
          </a:ln>
        </p:spPr>
        <p:txBody>
          <a:bodyPr wrap="square" lIns="0" tIns="0" rIns="0" bIns="0" rtlCol="0">
            <a:spAutoFit/>
          </a:bodyPr>
          <a:lstStyle/>
          <a:p>
            <a:pPr>
              <a:lnSpc>
                <a:spcPct val="85000"/>
              </a:lnSpc>
              <a:spcAft>
                <a:spcPts val="600"/>
              </a:spcAft>
              <a:buClr>
                <a:schemeClr val="accent2"/>
              </a:buClr>
              <a:buSzPct val="70000"/>
            </a:pPr>
            <a:r>
              <a:rPr lang="en-US" sz="700" err="1">
                <a:solidFill>
                  <a:schemeClr val="bg1"/>
                </a:solidFill>
              </a:rPr>
              <a:t>Junio</a:t>
            </a:r>
            <a:endParaRPr lang="en-IN" sz="700" err="1">
              <a:solidFill>
                <a:schemeClr val="bg1"/>
              </a:solidFill>
            </a:endParaRPr>
          </a:p>
        </p:txBody>
      </p:sp>
      <p:sp>
        <p:nvSpPr>
          <p:cNvPr id="45" name="TextBox 44">
            <a:extLst>
              <a:ext uri="{C183D7F6-B498-43B3-948B-1728B52AA6E4}">
                <adec:decorative xmlns:adec="http://schemas.microsoft.com/office/drawing/2017/decorative" val="1"/>
              </a:ext>
            </a:extLst>
          </p:cNvPr>
          <p:cNvSpPr txBox="1"/>
          <p:nvPr/>
        </p:nvSpPr>
        <p:spPr>
          <a:xfrm>
            <a:off x="2474595" y="2648784"/>
            <a:ext cx="496443" cy="91564"/>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a:solidFill>
                  <a:schemeClr val="bg1"/>
                </a:solidFill>
              </a:rPr>
              <a:t>Aula</a:t>
            </a:r>
            <a:endParaRPr lang="en-IN" sz="700" err="1">
              <a:solidFill>
                <a:schemeClr val="bg1"/>
              </a:solidFill>
            </a:endParaRPr>
          </a:p>
        </p:txBody>
      </p:sp>
      <p:sp>
        <p:nvSpPr>
          <p:cNvPr id="46" name="TextBox 45">
            <a:extLst>
              <a:ext uri="{C183D7F6-B498-43B3-948B-1728B52AA6E4}">
                <adec:decorative xmlns:adec="http://schemas.microsoft.com/office/drawing/2017/decorative" val="1"/>
              </a:ext>
            </a:extLst>
          </p:cNvPr>
          <p:cNvSpPr txBox="1"/>
          <p:nvPr/>
        </p:nvSpPr>
        <p:spPr>
          <a:xfrm>
            <a:off x="2502408" y="2839284"/>
            <a:ext cx="466344" cy="91564"/>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Pasillo</a:t>
            </a:r>
            <a:endParaRPr lang="en-IN" sz="700" err="1">
              <a:solidFill>
                <a:schemeClr val="bg1"/>
              </a:solidFill>
            </a:endParaRPr>
          </a:p>
        </p:txBody>
      </p:sp>
      <p:sp>
        <p:nvSpPr>
          <p:cNvPr id="48" name="TextBox 47">
            <a:extLst>
              <a:ext uri="{C183D7F6-B498-43B3-948B-1728B52AA6E4}">
                <adec:decorative xmlns:adec="http://schemas.microsoft.com/office/drawing/2017/decorative" val="1"/>
              </a:ext>
            </a:extLst>
          </p:cNvPr>
          <p:cNvSpPr txBox="1"/>
          <p:nvPr/>
        </p:nvSpPr>
        <p:spPr>
          <a:xfrm>
            <a:off x="1875258" y="3010169"/>
            <a:ext cx="1099614" cy="108000"/>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a:solidFill>
                  <a:schemeClr val="bg1"/>
                </a:solidFill>
              </a:rPr>
              <a:t>En el campus (</a:t>
            </a:r>
            <a:r>
              <a:rPr lang="en-US" sz="700" err="1">
                <a:solidFill>
                  <a:schemeClr val="bg1"/>
                </a:solidFill>
              </a:rPr>
              <a:t>adentro</a:t>
            </a:r>
            <a:r>
              <a:rPr lang="en-US" sz="700">
                <a:solidFill>
                  <a:schemeClr val="bg1"/>
                </a:solidFill>
              </a:rPr>
              <a:t>)</a:t>
            </a:r>
            <a:endParaRPr lang="en-IN" sz="700" err="1">
              <a:solidFill>
                <a:schemeClr val="bg1"/>
              </a:solidFill>
            </a:endParaRPr>
          </a:p>
        </p:txBody>
      </p:sp>
      <p:sp>
        <p:nvSpPr>
          <p:cNvPr id="49" name="TextBox 48">
            <a:extLst>
              <a:ext uri="{C183D7F6-B498-43B3-948B-1728B52AA6E4}">
                <adec:decorative xmlns:adec="http://schemas.microsoft.com/office/drawing/2017/decorative" val="1"/>
              </a:ext>
            </a:extLst>
          </p:cNvPr>
          <p:cNvSpPr txBox="1"/>
          <p:nvPr/>
        </p:nvSpPr>
        <p:spPr>
          <a:xfrm>
            <a:off x="2503273" y="3186450"/>
            <a:ext cx="466344" cy="91564"/>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Baño</a:t>
            </a:r>
            <a:endParaRPr lang="en-IN" sz="700" err="1">
              <a:solidFill>
                <a:schemeClr val="bg1"/>
              </a:solidFill>
            </a:endParaRPr>
          </a:p>
        </p:txBody>
      </p:sp>
      <p:sp>
        <p:nvSpPr>
          <p:cNvPr id="50" name="TextBox 49">
            <a:extLst>
              <a:ext uri="{C183D7F6-B498-43B3-948B-1728B52AA6E4}">
                <adec:decorative xmlns:adec="http://schemas.microsoft.com/office/drawing/2017/decorative" val="1"/>
              </a:ext>
            </a:extLst>
          </p:cNvPr>
          <p:cNvSpPr txBox="1"/>
          <p:nvPr/>
        </p:nvSpPr>
        <p:spPr>
          <a:xfrm>
            <a:off x="2503908" y="3365113"/>
            <a:ext cx="466344" cy="91564"/>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Cafetería</a:t>
            </a:r>
            <a:endParaRPr lang="en-IN" sz="700" err="1">
              <a:solidFill>
                <a:schemeClr val="bg1"/>
              </a:solidFill>
            </a:endParaRPr>
          </a:p>
        </p:txBody>
      </p:sp>
      <p:sp>
        <p:nvSpPr>
          <p:cNvPr id="51" name="TextBox 50">
            <a:extLst>
              <a:ext uri="{C183D7F6-B498-43B3-948B-1728B52AA6E4}">
                <adec:decorative xmlns:adec="http://schemas.microsoft.com/office/drawing/2017/decorative" val="1"/>
              </a:ext>
            </a:extLst>
          </p:cNvPr>
          <p:cNvSpPr txBox="1"/>
          <p:nvPr/>
        </p:nvSpPr>
        <p:spPr>
          <a:xfrm>
            <a:off x="2049780" y="3540213"/>
            <a:ext cx="925216" cy="108000"/>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a:solidFill>
                  <a:schemeClr val="bg1"/>
                </a:solidFill>
              </a:rPr>
              <a:t>En el campus (</a:t>
            </a:r>
            <a:r>
              <a:rPr lang="en-US" sz="700" err="1">
                <a:solidFill>
                  <a:schemeClr val="bg1"/>
                </a:solidFill>
              </a:rPr>
              <a:t>afuera</a:t>
            </a:r>
            <a:r>
              <a:rPr lang="en-US" sz="700">
                <a:solidFill>
                  <a:schemeClr val="bg1"/>
                </a:solidFill>
              </a:rPr>
              <a:t>)</a:t>
            </a:r>
            <a:endParaRPr lang="en-IN" sz="700" err="1">
              <a:solidFill>
                <a:schemeClr val="bg1"/>
              </a:solidFill>
            </a:endParaRPr>
          </a:p>
        </p:txBody>
      </p:sp>
      <p:sp>
        <p:nvSpPr>
          <p:cNvPr id="52" name="TextBox 51">
            <a:extLst>
              <a:ext uri="{C183D7F6-B498-43B3-948B-1728B52AA6E4}">
                <adec:decorative xmlns:adec="http://schemas.microsoft.com/office/drawing/2017/decorative" val="1"/>
              </a:ext>
            </a:extLst>
          </p:cNvPr>
          <p:cNvSpPr txBox="1"/>
          <p:nvPr/>
        </p:nvSpPr>
        <p:spPr>
          <a:xfrm>
            <a:off x="2279124" y="3713117"/>
            <a:ext cx="695128" cy="100720"/>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Área</a:t>
            </a:r>
            <a:r>
              <a:rPr lang="en-US" sz="700">
                <a:solidFill>
                  <a:schemeClr val="bg1"/>
                </a:solidFill>
              </a:rPr>
              <a:t> de </a:t>
            </a:r>
            <a:r>
              <a:rPr lang="en-US" sz="700" err="1">
                <a:solidFill>
                  <a:schemeClr val="bg1"/>
                </a:solidFill>
              </a:rPr>
              <a:t>juegos</a:t>
            </a:r>
            <a:endParaRPr lang="en-IN" sz="700" err="1">
              <a:solidFill>
                <a:schemeClr val="bg1"/>
              </a:solidFill>
            </a:endParaRPr>
          </a:p>
        </p:txBody>
      </p:sp>
      <p:sp>
        <p:nvSpPr>
          <p:cNvPr id="55" name="TextBox 54">
            <a:extLst>
              <a:ext uri="{C183D7F6-B498-43B3-948B-1728B52AA6E4}">
                <adec:decorative xmlns:adec="http://schemas.microsoft.com/office/drawing/2017/decorative" val="1"/>
              </a:ext>
            </a:extLst>
          </p:cNvPr>
          <p:cNvSpPr txBox="1"/>
          <p:nvPr/>
        </p:nvSpPr>
        <p:spPr>
          <a:xfrm>
            <a:off x="1953700" y="3893372"/>
            <a:ext cx="1023614" cy="92122"/>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Escuela</a:t>
            </a:r>
            <a:r>
              <a:rPr lang="en-US" sz="700">
                <a:solidFill>
                  <a:schemeClr val="bg1"/>
                </a:solidFill>
              </a:rPr>
              <a:t> </a:t>
            </a:r>
            <a:r>
              <a:rPr lang="en-US" sz="700" err="1">
                <a:solidFill>
                  <a:schemeClr val="bg1"/>
                </a:solidFill>
              </a:rPr>
              <a:t>fuera</a:t>
            </a:r>
            <a:r>
              <a:rPr lang="en-US" sz="700">
                <a:solidFill>
                  <a:schemeClr val="bg1"/>
                </a:solidFill>
              </a:rPr>
              <a:t> del campus</a:t>
            </a:r>
            <a:endParaRPr lang="en-IN" sz="700" err="1">
              <a:solidFill>
                <a:schemeClr val="bg1"/>
              </a:solidFill>
            </a:endParaRPr>
          </a:p>
        </p:txBody>
      </p:sp>
      <p:sp>
        <p:nvSpPr>
          <p:cNvPr id="56" name="TextBox 55">
            <a:extLst>
              <a:ext uri="{C183D7F6-B498-43B3-948B-1728B52AA6E4}">
                <adec:decorative xmlns:adec="http://schemas.microsoft.com/office/drawing/2017/decorative" val="1"/>
              </a:ext>
            </a:extLst>
          </p:cNvPr>
          <p:cNvSpPr txBox="1"/>
          <p:nvPr/>
        </p:nvSpPr>
        <p:spPr>
          <a:xfrm>
            <a:off x="1942270" y="4077522"/>
            <a:ext cx="1023614" cy="92122"/>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Autobús</a:t>
            </a:r>
            <a:endParaRPr lang="en-IN" sz="700" err="1">
              <a:solidFill>
                <a:schemeClr val="bg1"/>
              </a:solidFill>
            </a:endParaRPr>
          </a:p>
        </p:txBody>
      </p:sp>
      <p:sp>
        <p:nvSpPr>
          <p:cNvPr id="57" name="TextBox 56">
            <a:extLst>
              <a:ext uri="{C183D7F6-B498-43B3-948B-1728B52AA6E4}">
                <adec:decorative xmlns:adec="http://schemas.microsoft.com/office/drawing/2017/decorative" val="1"/>
              </a:ext>
            </a:extLst>
          </p:cNvPr>
          <p:cNvSpPr txBox="1"/>
          <p:nvPr/>
        </p:nvSpPr>
        <p:spPr>
          <a:xfrm>
            <a:off x="1943540" y="4248972"/>
            <a:ext cx="1023614" cy="92122"/>
          </a:xfrm>
          <a:prstGeom prst="rect">
            <a:avLst/>
          </a:prstGeom>
          <a:solidFill>
            <a:schemeClr val="tx1"/>
          </a:solidFill>
          <a:ln>
            <a:noFill/>
          </a:ln>
        </p:spPr>
        <p:txBody>
          <a:bodyPr wrap="square" lIns="0" tIns="0" rIns="0" bIns="0" rtlCol="0">
            <a:spAutoFit/>
          </a:bodyPr>
          <a:lstStyle/>
          <a:p>
            <a:pPr algn="r">
              <a:lnSpc>
                <a:spcPct val="85000"/>
              </a:lnSpc>
              <a:spcAft>
                <a:spcPts val="600"/>
              </a:spcAft>
              <a:buClr>
                <a:schemeClr val="accent2"/>
              </a:buClr>
              <a:buSzPct val="70000"/>
            </a:pPr>
            <a:r>
              <a:rPr lang="en-US" sz="700" err="1">
                <a:solidFill>
                  <a:schemeClr val="bg1"/>
                </a:solidFill>
              </a:rPr>
              <a:t>Área</a:t>
            </a:r>
            <a:r>
              <a:rPr lang="en-US" sz="700">
                <a:solidFill>
                  <a:schemeClr val="bg1"/>
                </a:solidFill>
              </a:rPr>
              <a:t> de </a:t>
            </a:r>
            <a:r>
              <a:rPr lang="en-US" sz="700" err="1">
                <a:solidFill>
                  <a:schemeClr val="bg1"/>
                </a:solidFill>
              </a:rPr>
              <a:t>administración</a:t>
            </a:r>
            <a:endParaRPr lang="en-IN" sz="700" err="1">
              <a:solidFill>
                <a:schemeClr val="bg1"/>
              </a:solidFill>
            </a:endParaRPr>
          </a:p>
        </p:txBody>
      </p:sp>
    </p:spTree>
    <p:extLst>
      <p:ext uri="{BB962C8B-B14F-4D97-AF65-F5344CB8AC3E}">
        <p14:creationId xmlns:p14="http://schemas.microsoft.com/office/powerpoint/2010/main" val="4186451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0258E0-7A87-4F40-B000-31A12E24BA10}"/>
              </a:ext>
            </a:extLst>
          </p:cNvPr>
          <p:cNvSpPr>
            <a:spLocks noGrp="1"/>
          </p:cNvSpPr>
          <p:nvPr>
            <p:ph type="title"/>
          </p:nvPr>
        </p:nvSpPr>
        <p:spPr/>
        <p:txBody>
          <a:bodyPr vert="horz"/>
          <a:lstStyle/>
          <a:p>
            <a:r>
              <a:rPr lang="x-none"/>
              <a:t>Apéndice</a:t>
            </a:r>
            <a:br>
              <a:rPr/>
            </a:br>
            <a:r>
              <a:rPr lang="x-none" sz="1600"/>
              <a:t>Flujo del proceso: </a:t>
            </a:r>
            <a:r>
              <a:rPr lang="en-US" sz="1600" err="1"/>
              <a:t>restricciones</a:t>
            </a:r>
            <a:r>
              <a:rPr lang="x-none" sz="1600"/>
              <a:t> de los estudiantes</a:t>
            </a:r>
          </a:p>
        </p:txBody>
      </p:sp>
      <p:sp>
        <p:nvSpPr>
          <p:cNvPr id="49" name="Rectangle 48">
            <a:extLst>
              <a:ext uri="{FF2B5EF4-FFF2-40B4-BE49-F238E27FC236}">
                <a16:creationId xmlns:a16="http://schemas.microsoft.com/office/drawing/2014/main" id="{57DF0FB2-F503-4547-87FB-0E0C48B0918E}"/>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4.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de los estudiantes</a:t>
            </a:r>
          </a:p>
        </p:txBody>
      </p:sp>
      <p:grpSp>
        <p:nvGrpSpPr>
          <p:cNvPr id="6" name="Group 5" descr="Consulte la sección de notas para ver la descripción del flujo &quot;Flujo del proceso: contenciones de los estudiantes&quot;">
            <a:extLst>
              <a:ext uri="{FF2B5EF4-FFF2-40B4-BE49-F238E27FC236}">
                <a16:creationId xmlns:a16="http://schemas.microsoft.com/office/drawing/2014/main" id="{BC4A0D85-8DE2-49FF-BAD1-3F6EB0BFDC42}"/>
              </a:ext>
            </a:extLst>
          </p:cNvPr>
          <p:cNvGrpSpPr/>
          <p:nvPr/>
        </p:nvGrpSpPr>
        <p:grpSpPr>
          <a:xfrm>
            <a:off x="527846" y="1134337"/>
            <a:ext cx="11072016" cy="4978619"/>
            <a:chOff x="527846" y="1134337"/>
            <a:chExt cx="11072016" cy="4978619"/>
          </a:xfrm>
        </p:grpSpPr>
        <p:grpSp>
          <p:nvGrpSpPr>
            <p:cNvPr id="5" name="Group 4">
              <a:extLst>
                <a:ext uri="{FF2B5EF4-FFF2-40B4-BE49-F238E27FC236}">
                  <a16:creationId xmlns:a16="http://schemas.microsoft.com/office/drawing/2014/main" id="{D168ADB2-AB32-44F3-8E48-4C9A46A33BE3}"/>
                </a:ext>
                <a:ext uri="{C183D7F6-B498-43B3-948B-1728B52AA6E4}">
                  <adec:decorative xmlns:adec="http://schemas.microsoft.com/office/drawing/2017/decorative" val="1"/>
                </a:ext>
              </a:extLst>
            </p:cNvPr>
            <p:cNvGrpSpPr/>
            <p:nvPr/>
          </p:nvGrpSpPr>
          <p:grpSpPr>
            <a:xfrm>
              <a:off x="3184476" y="2676090"/>
              <a:ext cx="5888619" cy="1906512"/>
              <a:chOff x="3184476" y="2676090"/>
              <a:chExt cx="5888619" cy="1906512"/>
            </a:xfrm>
          </p:grpSpPr>
          <p:sp>
            <p:nvSpPr>
              <p:cNvPr id="46" name="Arc 45">
                <a:extLst>
                  <a:ext uri="{FF2B5EF4-FFF2-40B4-BE49-F238E27FC236}">
                    <a16:creationId xmlns:a16="http://schemas.microsoft.com/office/drawing/2014/main" id="{27B3E00E-8806-467A-8194-84C463E88572}"/>
                  </a:ext>
                  <a:ext uri="{C183D7F6-B498-43B3-948B-1728B52AA6E4}">
                    <adec:decorative xmlns:adec="http://schemas.microsoft.com/office/drawing/2017/decorative" val="1"/>
                  </a:ext>
                </a:extLst>
              </p:cNvPr>
              <p:cNvSpPr/>
              <p:nvPr/>
            </p:nvSpPr>
            <p:spPr>
              <a:xfrm>
                <a:off x="3184476" y="2676091"/>
                <a:ext cx="1347602" cy="1095529"/>
              </a:xfrm>
              <a:prstGeom prst="arc">
                <a:avLst>
                  <a:gd name="adj1" fmla="val 958882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5" name="Arc 44">
                <a:extLst>
                  <a:ext uri="{FF2B5EF4-FFF2-40B4-BE49-F238E27FC236}">
                    <a16:creationId xmlns:a16="http://schemas.microsoft.com/office/drawing/2014/main" id="{0E22D271-8910-4D8A-9F2B-217A044436C1}"/>
                  </a:ext>
                  <a:ext uri="{C183D7F6-B498-43B3-948B-1728B52AA6E4}">
                    <adec:decorative xmlns:adec="http://schemas.microsoft.com/office/drawing/2017/decorative" val="1"/>
                  </a:ext>
                </a:extLst>
              </p:cNvPr>
              <p:cNvSpPr/>
              <p:nvPr/>
            </p:nvSpPr>
            <p:spPr>
              <a:xfrm rot="10800000">
                <a:off x="4097573" y="3483472"/>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3" name="Arc 42">
                <a:extLst>
                  <a:ext uri="{FF2B5EF4-FFF2-40B4-BE49-F238E27FC236}">
                    <a16:creationId xmlns:a16="http://schemas.microsoft.com/office/drawing/2014/main" id="{FF1C6264-E943-41BD-B1FA-675AAC5317EA}"/>
                  </a:ext>
                  <a:ext uri="{C183D7F6-B498-43B3-948B-1728B52AA6E4}">
                    <adec:decorative xmlns:adec="http://schemas.microsoft.com/office/drawing/2017/decorative" val="1"/>
                  </a:ext>
                </a:extLst>
              </p:cNvPr>
              <p:cNvSpPr/>
              <p:nvPr/>
            </p:nvSpPr>
            <p:spPr>
              <a:xfrm>
                <a:off x="5008675" y="2676090"/>
                <a:ext cx="1347602"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4" name="Arc 43">
                <a:extLst>
                  <a:ext uri="{FF2B5EF4-FFF2-40B4-BE49-F238E27FC236}">
                    <a16:creationId xmlns:a16="http://schemas.microsoft.com/office/drawing/2014/main" id="{13E1F852-444E-425B-99ED-3796FAB7E079}"/>
                  </a:ext>
                  <a:ext uri="{C183D7F6-B498-43B3-948B-1728B52AA6E4}">
                    <adec:decorative xmlns:adec="http://schemas.microsoft.com/office/drawing/2017/decorative" val="1"/>
                  </a:ext>
                </a:extLst>
              </p:cNvPr>
              <p:cNvSpPr/>
              <p:nvPr/>
            </p:nvSpPr>
            <p:spPr>
              <a:xfrm rot="10800000">
                <a:off x="5922947" y="3483472"/>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47" name="Arc 46">
                <a:extLst>
                  <a:ext uri="{FF2B5EF4-FFF2-40B4-BE49-F238E27FC236}">
                    <a16:creationId xmlns:a16="http://schemas.microsoft.com/office/drawing/2014/main" id="{6398841E-1D61-4BC6-BFB4-50B9336B8B0E}"/>
                  </a:ext>
                  <a:ext uri="{C183D7F6-B498-43B3-948B-1728B52AA6E4}">
                    <adec:decorative xmlns:adec="http://schemas.microsoft.com/office/drawing/2017/decorative" val="1"/>
                  </a:ext>
                </a:extLst>
              </p:cNvPr>
              <p:cNvSpPr/>
              <p:nvPr/>
            </p:nvSpPr>
            <p:spPr>
              <a:xfrm>
                <a:off x="6832875" y="2676090"/>
                <a:ext cx="1347603" cy="1095530"/>
              </a:xfrm>
              <a:prstGeom prst="arc">
                <a:avLst>
                  <a:gd name="adj1" fmla="val 7914138"/>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sp>
            <p:nvSpPr>
              <p:cNvPr id="63" name="Arc 62">
                <a:extLst>
                  <a:ext uri="{FF2B5EF4-FFF2-40B4-BE49-F238E27FC236}">
                    <a16:creationId xmlns:a16="http://schemas.microsoft.com/office/drawing/2014/main" id="{BBE56EEB-5F4A-4DFA-AC11-5470E5C77859}"/>
                  </a:ext>
                </a:extLst>
              </p:cNvPr>
              <p:cNvSpPr/>
              <p:nvPr/>
            </p:nvSpPr>
            <p:spPr>
              <a:xfrm rot="10800000">
                <a:off x="7725492" y="3487072"/>
                <a:ext cx="1347603" cy="1095530"/>
              </a:xfrm>
              <a:prstGeom prst="arc">
                <a:avLst>
                  <a:gd name="adj1" fmla="val 8388542"/>
                  <a:gd name="adj2" fmla="val 2868450"/>
                </a:avLst>
              </a:prstGeom>
              <a:noFill/>
              <a:ln w="190500" cap="flat" cmpd="sng" algn="ctr">
                <a:solidFill>
                  <a:srgbClr val="C4C4CD"/>
                </a:solidFill>
                <a:prstDash val="solid"/>
                <a:round/>
                <a:headEnd type="none" w="med" len="med"/>
                <a:tailEnd type="none" w="med" len="med"/>
              </a:ln>
              <a:effectLst/>
            </p:spPr>
            <p:txBody>
              <a:bodyPr vert="horz" wrap="square" lIns="61964" tIns="30982" rIns="61964" bIns="30982" rtlCol="0" anchor="ct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FFFFFF"/>
                  </a:solidFill>
                  <a:effectLst/>
                  <a:uLnTx/>
                  <a:uFillTx/>
                  <a:latin typeface="EYInterstate Light"/>
                  <a:ea typeface="+mn-ea"/>
                  <a:cs typeface="+mn-cs"/>
                </a:endParaRPr>
              </a:p>
            </p:txBody>
          </p:sp>
        </p:grpSp>
        <p:sp>
          <p:nvSpPr>
            <p:cNvPr id="41" name="Rectangle 40">
              <a:extLst>
                <a:ext uri="{FF2B5EF4-FFF2-40B4-BE49-F238E27FC236}">
                  <a16:creationId xmlns:a16="http://schemas.microsoft.com/office/drawing/2014/main" id="{1C86A307-E114-459B-8E15-D332E223A4AA}"/>
                </a:ext>
              </a:extLst>
            </p:cNvPr>
            <p:cNvSpPr/>
            <p:nvPr/>
          </p:nvSpPr>
          <p:spPr bwMode="auto">
            <a:xfrm>
              <a:off x="1172856" y="2352955"/>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INICIO</a:t>
              </a:r>
            </a:p>
          </p:txBody>
        </p:sp>
        <p:sp>
          <p:nvSpPr>
            <p:cNvPr id="71" name="Oval 10">
              <a:extLst>
                <a:ext uri="{FF2B5EF4-FFF2-40B4-BE49-F238E27FC236}">
                  <a16:creationId xmlns:a16="http://schemas.microsoft.com/office/drawing/2014/main" id="{AE75572D-BAF8-4CEA-AFF0-31D32C05A713}"/>
                </a:ext>
              </a:extLst>
            </p:cNvPr>
            <p:cNvSpPr>
              <a:spLocks noChangeArrowheads="1"/>
            </p:cNvSpPr>
            <p:nvPr/>
          </p:nvSpPr>
          <p:spPr bwMode="auto">
            <a:xfrm>
              <a:off x="3011663" y="3193716"/>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1 </a:t>
              </a:r>
            </a:p>
          </p:txBody>
        </p:sp>
        <p:cxnSp>
          <p:nvCxnSpPr>
            <p:cNvPr id="72" name="Elbow Connector 53">
              <a:extLst>
                <a:ext uri="{FF2B5EF4-FFF2-40B4-BE49-F238E27FC236}">
                  <a16:creationId xmlns:a16="http://schemas.microsoft.com/office/drawing/2014/main" id="{8707F789-579E-4854-89BE-AC865D59A4A2}"/>
                </a:ext>
              </a:extLst>
            </p:cNvPr>
            <p:cNvCxnSpPr>
              <a:cxnSpLocks/>
              <a:stCxn id="71" idx="2"/>
              <a:endCxn id="73" idx="3"/>
            </p:cNvCxnSpPr>
            <p:nvPr/>
          </p:nvCxnSpPr>
          <p:spPr>
            <a:xfrm rot="10800000">
              <a:off x="2493367" y="3130098"/>
              <a:ext cx="518296" cy="23735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73" name="Rectangle 72">
              <a:extLst>
                <a:ext uri="{FF2B5EF4-FFF2-40B4-BE49-F238E27FC236}">
                  <a16:creationId xmlns:a16="http://schemas.microsoft.com/office/drawing/2014/main" id="{FEFEA192-12ED-404F-923F-CFCC109B9920}"/>
                </a:ext>
              </a:extLst>
            </p:cNvPr>
            <p:cNvSpPr>
              <a:spLocks/>
            </p:cNvSpPr>
            <p:nvPr/>
          </p:nvSpPr>
          <p:spPr>
            <a:xfrm>
              <a:off x="612777" y="2639171"/>
              <a:ext cx="1880590" cy="981854"/>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Los docentes y los administradores reciben formación sobre las medidas de apaciguamiento y </a:t>
              </a:r>
              <a:r>
                <a:rPr kumimoji="0" lang="en-US" sz="700" b="1" i="0" u="none" strike="noStrike" kern="0" cap="none" spc="0" normalizeH="0" baseline="0" noProof="0" err="1">
                  <a:ln>
                    <a:noFill/>
                  </a:ln>
                  <a:solidFill>
                    <a:srgbClr val="2E2E38"/>
                  </a:solidFill>
                  <a:effectLst/>
                  <a:uLnTx/>
                  <a:uFillTx/>
                  <a:latin typeface="+mj-lt"/>
                  <a:ea typeface="ＭＳ Ｐゴシック" panose="020B0600070205080204" pitchFamily="34" charset="-128"/>
                  <a:cs typeface="Calibri" panose="020F0502020204030204" pitchFamily="34" charset="0"/>
                </a:rPr>
                <a:t>restricción</a:t>
              </a:r>
              <a:r>
                <a:rPr kumimoji="0" lang="x-none" sz="700" b="1"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Todos los empleados de la escuela reciben formación sobre las políticas de apaciguamiento. Algunos empleados también reciben formación para efectuar medidas de </a:t>
              </a:r>
              <a:r>
                <a:rPr kumimoji="0" lang="en-US" sz="700" b="0" i="0" u="none" strike="noStrike" kern="0" cap="none" spc="0" normalizeH="0" baseline="0" noProof="0" err="1">
                  <a:ln>
                    <a:noFill/>
                  </a:ln>
                  <a:solidFill>
                    <a:srgbClr val="2E2E38"/>
                  </a:solidFill>
                  <a:effectLst/>
                  <a:uLnTx/>
                  <a:uFillTx/>
                  <a:latin typeface="+mj-l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mj-lt"/>
                  <a:ea typeface="ＭＳ Ｐゴシック" panose="020B0600070205080204" pitchFamily="34" charset="-128"/>
                  <a:cs typeface="Calibri" panose="020F0502020204030204" pitchFamily="34" charset="0"/>
                </a:rPr>
                <a:t> de forma segura.</a:t>
              </a:r>
            </a:p>
          </p:txBody>
        </p:sp>
        <p:sp>
          <p:nvSpPr>
            <p:cNvPr id="50" name="Oval 10">
              <a:extLst>
                <a:ext uri="{FF2B5EF4-FFF2-40B4-BE49-F238E27FC236}">
                  <a16:creationId xmlns:a16="http://schemas.microsoft.com/office/drawing/2014/main" id="{567A2C0B-8549-4595-9EA9-8B24C306FECA}"/>
                </a:ext>
              </a:extLst>
            </p:cNvPr>
            <p:cNvSpPr>
              <a:spLocks noChangeArrowheads="1"/>
            </p:cNvSpPr>
            <p:nvPr/>
          </p:nvSpPr>
          <p:spPr bwMode="auto">
            <a:xfrm>
              <a:off x="3600224" y="2478260"/>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2 </a:t>
              </a:r>
            </a:p>
          </p:txBody>
        </p:sp>
        <p:cxnSp>
          <p:nvCxnSpPr>
            <p:cNvPr id="60" name="Elbow Connector 53">
              <a:extLst>
                <a:ext uri="{FF2B5EF4-FFF2-40B4-BE49-F238E27FC236}">
                  <a16:creationId xmlns:a16="http://schemas.microsoft.com/office/drawing/2014/main" id="{E7237266-9234-473B-9288-573B2EC343FA}"/>
                </a:ext>
              </a:extLst>
            </p:cNvPr>
            <p:cNvCxnSpPr>
              <a:cxnSpLocks/>
              <a:stCxn id="50" idx="0"/>
              <a:endCxn id="85" idx="2"/>
            </p:cNvCxnSpPr>
            <p:nvPr/>
          </p:nvCxnSpPr>
          <p:spPr>
            <a:xfrm rot="16200000" flipV="1">
              <a:off x="2983221" y="1687520"/>
              <a:ext cx="819182" cy="762297"/>
            </a:xfrm>
            <a:prstGeom prst="bentConnector3">
              <a:avLst>
                <a:gd name="adj1" fmla="val 50000"/>
              </a:avLst>
            </a:prstGeom>
            <a:solidFill>
              <a:schemeClr val="accent1"/>
            </a:solidFill>
            <a:ln w="9525" cap="flat" cmpd="sng" algn="ctr">
              <a:solidFill>
                <a:srgbClr val="747480"/>
              </a:solidFill>
              <a:prstDash val="solid"/>
              <a:round/>
              <a:headEnd type="none" w="med" len="med"/>
              <a:tailEnd type="oval" w="med" len="med"/>
            </a:ln>
            <a:effectLst/>
          </p:spPr>
        </p:cxnSp>
        <p:sp>
          <p:nvSpPr>
            <p:cNvPr id="85" name="Rectangle 84">
              <a:extLst>
                <a:ext uri="{FF2B5EF4-FFF2-40B4-BE49-F238E27FC236}">
                  <a16:creationId xmlns:a16="http://schemas.microsoft.com/office/drawing/2014/main" id="{573705D0-36F8-41D7-8398-3FC30820E11C}"/>
                </a:ext>
              </a:extLst>
            </p:cNvPr>
            <p:cNvSpPr>
              <a:spLocks/>
            </p:cNvSpPr>
            <p:nvPr/>
          </p:nvSpPr>
          <p:spPr>
            <a:xfrm>
              <a:off x="2063423" y="1134337"/>
              <a:ext cx="1896480" cy="524741"/>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sp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Esfuerzos de apaciguamiento:</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un estudiante no coopera, el personal de la escuela intentará calmar la situación mediante tácticas verbales o conductuales.</a:t>
              </a:r>
            </a:p>
          </p:txBody>
        </p:sp>
        <p:sp>
          <p:nvSpPr>
            <p:cNvPr id="101" name="Oval 10">
              <a:extLst>
                <a:ext uri="{FF2B5EF4-FFF2-40B4-BE49-F238E27FC236}">
                  <a16:creationId xmlns:a16="http://schemas.microsoft.com/office/drawing/2014/main" id="{42BF892F-FE72-454A-9EBA-4B11703DEA05}"/>
                </a:ext>
              </a:extLst>
            </p:cNvPr>
            <p:cNvSpPr>
              <a:spLocks noChangeArrowheads="1"/>
            </p:cNvSpPr>
            <p:nvPr/>
          </p:nvSpPr>
          <p:spPr bwMode="auto">
            <a:xfrm>
              <a:off x="3892116" y="3795885"/>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3 </a:t>
              </a:r>
            </a:p>
          </p:txBody>
        </p:sp>
        <p:cxnSp>
          <p:nvCxnSpPr>
            <p:cNvPr id="102" name="Elbow Connector 53">
              <a:extLst>
                <a:ext uri="{FF2B5EF4-FFF2-40B4-BE49-F238E27FC236}">
                  <a16:creationId xmlns:a16="http://schemas.microsoft.com/office/drawing/2014/main" id="{7BC7DF8C-DD69-4520-8F4C-81E74DB095CF}"/>
                </a:ext>
              </a:extLst>
            </p:cNvPr>
            <p:cNvCxnSpPr>
              <a:cxnSpLocks/>
              <a:stCxn id="101" idx="2"/>
              <a:endCxn id="111" idx="3"/>
            </p:cNvCxnSpPr>
            <p:nvPr/>
          </p:nvCxnSpPr>
          <p:spPr>
            <a:xfrm rot="10800000" flipV="1">
              <a:off x="2493368" y="3969620"/>
              <a:ext cx="1398749" cy="418619"/>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11" name="Rectangle 110">
              <a:extLst>
                <a:ext uri="{FF2B5EF4-FFF2-40B4-BE49-F238E27FC236}">
                  <a16:creationId xmlns:a16="http://schemas.microsoft.com/office/drawing/2014/main" id="{922C6F07-AE88-4971-986C-7E144097106E}"/>
                </a:ext>
              </a:extLst>
            </p:cNvPr>
            <p:cNvSpPr>
              <a:spLocks/>
            </p:cNvSpPr>
            <p:nvPr/>
          </p:nvSpPr>
          <p:spPr>
            <a:xfrm>
              <a:off x="612777" y="4012799"/>
              <a:ext cx="1880590" cy="750881"/>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Aplicación de la </a:t>
              </a:r>
              <a:r>
                <a:rPr kumimoji="0" lang="en-US" sz="700" b="1"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Si el estudiante sigue constituyendo un peligro inmediato para sí mismo o para los demás, se lo puede llegar a contener físicamente en el caso de que fracasen los demás esfuerzos de apaciguamiento</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16" name="Oval 6">
              <a:extLst>
                <a:ext uri="{FF2B5EF4-FFF2-40B4-BE49-F238E27FC236}">
                  <a16:creationId xmlns:a16="http://schemas.microsoft.com/office/drawing/2014/main" id="{C72E496E-CC2F-4901-8A14-FFFF60868166}"/>
                </a:ext>
              </a:extLst>
            </p:cNvPr>
            <p:cNvSpPr>
              <a:spLocks noChangeArrowheads="1"/>
            </p:cNvSpPr>
            <p:nvPr/>
          </p:nvSpPr>
          <p:spPr bwMode="auto">
            <a:xfrm>
              <a:off x="4528510" y="4379503"/>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4 </a:t>
              </a:r>
            </a:p>
          </p:txBody>
        </p:sp>
        <p:cxnSp>
          <p:nvCxnSpPr>
            <p:cNvPr id="117" name="Elbow Connector 63">
              <a:extLst>
                <a:ext uri="{FF2B5EF4-FFF2-40B4-BE49-F238E27FC236}">
                  <a16:creationId xmlns:a16="http://schemas.microsoft.com/office/drawing/2014/main" id="{57130D89-6F03-4F3D-8743-C2304ACEE501}"/>
                </a:ext>
              </a:extLst>
            </p:cNvPr>
            <p:cNvCxnSpPr>
              <a:cxnSpLocks/>
              <a:stCxn id="116" idx="4"/>
              <a:endCxn id="120" idx="0"/>
            </p:cNvCxnSpPr>
            <p:nvPr/>
          </p:nvCxnSpPr>
          <p:spPr>
            <a:xfrm rot="5400000">
              <a:off x="4030438" y="4264699"/>
              <a:ext cx="209532" cy="1134084"/>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20" name="Rectangle 119">
              <a:extLst>
                <a:ext uri="{FF2B5EF4-FFF2-40B4-BE49-F238E27FC236}">
                  <a16:creationId xmlns:a16="http://schemas.microsoft.com/office/drawing/2014/main" id="{4C624DE0-8408-482E-970A-A5E6CF90E87A}"/>
                </a:ext>
              </a:extLst>
            </p:cNvPr>
            <p:cNvSpPr>
              <a:spLocks/>
            </p:cNvSpPr>
            <p:nvPr/>
          </p:nvSpPr>
          <p:spPr>
            <a:xfrm>
              <a:off x="2760934" y="4936507"/>
              <a:ext cx="1614456" cy="781760"/>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Comunicación con el líder escolar:</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Tan pronto como se efectúe una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o mientras se esté llevando a cabo, se informará al líder escolar (en caso de que no aún participe del manejo del incidente)</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125" name="Oval 10">
              <a:extLst>
                <a:ext uri="{FF2B5EF4-FFF2-40B4-BE49-F238E27FC236}">
                  <a16:creationId xmlns:a16="http://schemas.microsoft.com/office/drawing/2014/main" id="{B59AA516-9D9B-4C9E-8AB4-73EF8870B6AC}"/>
                </a:ext>
              </a:extLst>
            </p:cNvPr>
            <p:cNvSpPr>
              <a:spLocks noChangeArrowheads="1"/>
            </p:cNvSpPr>
            <p:nvPr/>
          </p:nvSpPr>
          <p:spPr bwMode="auto">
            <a:xfrm>
              <a:off x="5444200" y="2502354"/>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5 </a:t>
              </a:r>
            </a:p>
          </p:txBody>
        </p:sp>
        <p:cxnSp>
          <p:nvCxnSpPr>
            <p:cNvPr id="126" name="Elbow Connector 53">
              <a:extLst>
                <a:ext uri="{FF2B5EF4-FFF2-40B4-BE49-F238E27FC236}">
                  <a16:creationId xmlns:a16="http://schemas.microsoft.com/office/drawing/2014/main" id="{7A8A6B5D-A820-4883-9B79-6787711E15DB}"/>
                </a:ext>
              </a:extLst>
            </p:cNvPr>
            <p:cNvCxnSpPr>
              <a:cxnSpLocks/>
              <a:stCxn id="125" idx="0"/>
              <a:endCxn id="132" idx="2"/>
            </p:cNvCxnSpPr>
            <p:nvPr/>
          </p:nvCxnSpPr>
          <p:spPr>
            <a:xfrm rot="16200000" flipV="1">
              <a:off x="5289511" y="2173928"/>
              <a:ext cx="436003" cy="220850"/>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32" name="Rectangle 131">
              <a:extLst>
                <a:ext uri="{FF2B5EF4-FFF2-40B4-BE49-F238E27FC236}">
                  <a16:creationId xmlns:a16="http://schemas.microsoft.com/office/drawing/2014/main" id="{76C2D46F-AAF3-4E06-AC74-98CE00F2869B}"/>
                </a:ext>
              </a:extLst>
            </p:cNvPr>
            <p:cNvSpPr>
              <a:spLocks/>
            </p:cNvSpPr>
            <p:nvPr/>
          </p:nvSpPr>
          <p:spPr>
            <a:xfrm>
              <a:off x="4375390" y="1134337"/>
              <a:ext cx="2043392" cy="932014"/>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Notificación a la familia sobre la </a:t>
              </a:r>
              <a:r>
                <a:rPr kumimoji="0" lang="en-US" sz="700" b="1"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Dentro de las 24 horas, pero generalmente al final de la jornada escolar, el contacto escolar notificará a la familia sobre la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efectuada por el medio de contacto de preferencia. Las familias también recibirán un aviso por escrito sobre la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en un plazo de tres días lectivos.</a:t>
              </a:r>
            </a:p>
          </p:txBody>
        </p:sp>
        <p:sp>
          <p:nvSpPr>
            <p:cNvPr id="133" name="Oval 10">
              <a:extLst>
                <a:ext uri="{FF2B5EF4-FFF2-40B4-BE49-F238E27FC236}">
                  <a16:creationId xmlns:a16="http://schemas.microsoft.com/office/drawing/2014/main" id="{88388E0B-0872-49F3-8A28-37A29636ED1C}"/>
                </a:ext>
              </a:extLst>
            </p:cNvPr>
            <p:cNvSpPr>
              <a:spLocks noChangeArrowheads="1"/>
            </p:cNvSpPr>
            <p:nvPr/>
          </p:nvSpPr>
          <p:spPr bwMode="auto">
            <a:xfrm>
              <a:off x="6418781" y="4379503"/>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6 </a:t>
              </a:r>
            </a:p>
          </p:txBody>
        </p:sp>
        <p:cxnSp>
          <p:nvCxnSpPr>
            <p:cNvPr id="155" name="Elbow Connector 63">
              <a:extLst>
                <a:ext uri="{FF2B5EF4-FFF2-40B4-BE49-F238E27FC236}">
                  <a16:creationId xmlns:a16="http://schemas.microsoft.com/office/drawing/2014/main" id="{641CA403-A878-492C-9A3C-46B3F9E613F7}"/>
                </a:ext>
              </a:extLst>
            </p:cNvPr>
            <p:cNvCxnSpPr>
              <a:cxnSpLocks/>
              <a:stCxn id="133" idx="4"/>
              <a:endCxn id="137" idx="0"/>
            </p:cNvCxnSpPr>
            <p:nvPr/>
          </p:nvCxnSpPr>
          <p:spPr>
            <a:xfrm rot="5400000">
              <a:off x="6291499" y="4635489"/>
              <a:ext cx="209532" cy="392504"/>
            </a:xfrm>
            <a:prstGeom prst="bentConnector3">
              <a:avLst>
                <a:gd name="adj1" fmla="val 50000"/>
              </a:avLst>
            </a:prstGeom>
            <a:noFill/>
            <a:ln w="9525" cap="flat" cmpd="sng" algn="ctr">
              <a:solidFill>
                <a:schemeClr val="accent3"/>
              </a:solidFill>
              <a:prstDash val="solid"/>
              <a:round/>
              <a:headEnd type="none" w="med" len="med"/>
              <a:tailEnd type="oval" w="med" len="med"/>
            </a:ln>
            <a:effectLst/>
          </p:spPr>
        </p:cxnSp>
        <p:sp>
          <p:nvSpPr>
            <p:cNvPr id="137" name="Rectangle 136">
              <a:extLst>
                <a:ext uri="{FF2B5EF4-FFF2-40B4-BE49-F238E27FC236}">
                  <a16:creationId xmlns:a16="http://schemas.microsoft.com/office/drawing/2014/main" id="{22F1EEF0-EBBD-42B5-BD6B-493FD7054571}"/>
                </a:ext>
              </a:extLst>
            </p:cNvPr>
            <p:cNvSpPr>
              <a:spLocks/>
            </p:cNvSpPr>
            <p:nvPr/>
          </p:nvSpPr>
          <p:spPr>
            <a:xfrm>
              <a:off x="5004446" y="4936507"/>
              <a:ext cx="2391133" cy="1083293"/>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líder escolar recibe una notificación por escrito con información sobre la </a:t>
              </a:r>
              <a:r>
                <a:rPr kumimoji="0" lang="en-US" sz="700" b="1"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20" normalizeH="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Debe existir un proceso más formal para que el contacto escolar principal implicado en la </a:t>
              </a:r>
              <a:r>
                <a:rPr kumimoji="0" lang="en-US" sz="700" b="0" i="0" u="none" strike="noStrike" kern="0" cap="none" spc="-20" normalizeH="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20" normalizeH="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proporcione al líder escolar toda la información necesaria para registrar la </a:t>
              </a:r>
              <a:r>
                <a:rPr kumimoji="0" lang="en-US" sz="700" b="0" i="0" u="none" strike="noStrike" kern="0" cap="none" spc="-20" normalizeH="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20" normalizeH="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de manera adecuada en el Portal de seguridad del DESE y a la vez sirva como fuente de validación de datos antes de que la oficina central de las BPS certifique los datos anualmente.</a:t>
              </a:r>
              <a:endParaRPr kumimoji="0" lang="en-IN" sz="700" b="0" i="0" u="none" strike="noStrike" kern="0" cap="none" spc="-20" normalizeH="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138" name="Oval 6">
              <a:extLst>
                <a:ext uri="{FF2B5EF4-FFF2-40B4-BE49-F238E27FC236}">
                  <a16:creationId xmlns:a16="http://schemas.microsoft.com/office/drawing/2014/main" id="{2F97141D-E9E0-43AA-B580-8A0997C67EB9}"/>
                </a:ext>
              </a:extLst>
            </p:cNvPr>
            <p:cNvSpPr>
              <a:spLocks noChangeArrowheads="1"/>
            </p:cNvSpPr>
            <p:nvPr/>
          </p:nvSpPr>
          <p:spPr bwMode="auto">
            <a:xfrm>
              <a:off x="7339451" y="2469911"/>
              <a:ext cx="347472" cy="347472"/>
            </a:xfrm>
            <a:prstGeom prst="ellipse">
              <a:avLst/>
            </a:prstGeom>
            <a:solidFill>
              <a:srgbClr val="74748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7 </a:t>
              </a:r>
            </a:p>
          </p:txBody>
        </p:sp>
        <p:cxnSp>
          <p:nvCxnSpPr>
            <p:cNvPr id="139" name="Elbow Connector 63">
              <a:extLst>
                <a:ext uri="{FF2B5EF4-FFF2-40B4-BE49-F238E27FC236}">
                  <a16:creationId xmlns:a16="http://schemas.microsoft.com/office/drawing/2014/main" id="{A1C5EE68-CAC1-4C8E-ACC1-60B3C088E75A}"/>
                </a:ext>
              </a:extLst>
            </p:cNvPr>
            <p:cNvCxnSpPr>
              <a:cxnSpLocks/>
              <a:stCxn id="138" idx="0"/>
              <a:endCxn id="142" idx="2"/>
            </p:cNvCxnSpPr>
            <p:nvPr/>
          </p:nvCxnSpPr>
          <p:spPr>
            <a:xfrm rot="5400000" flipH="1" flipV="1">
              <a:off x="7654836" y="1819864"/>
              <a:ext cx="508399" cy="791697"/>
            </a:xfrm>
            <a:prstGeom prst="bentConnector3">
              <a:avLst>
                <a:gd name="adj1" fmla="val 50000"/>
              </a:avLst>
            </a:prstGeom>
            <a:noFill/>
            <a:ln w="9525" cap="flat" cmpd="sng" algn="ctr">
              <a:solidFill>
                <a:srgbClr val="747480"/>
              </a:solidFill>
              <a:prstDash val="solid"/>
              <a:round/>
              <a:headEnd type="none" w="med" len="med"/>
              <a:tailEnd type="oval" w="med" len="med"/>
            </a:ln>
            <a:effectLst/>
          </p:spPr>
        </p:cxnSp>
        <p:sp>
          <p:nvSpPr>
            <p:cNvPr id="142" name="Rectangle 141">
              <a:extLst>
                <a:ext uri="{FF2B5EF4-FFF2-40B4-BE49-F238E27FC236}">
                  <a16:creationId xmlns:a16="http://schemas.microsoft.com/office/drawing/2014/main" id="{47361C9E-E7F1-4FEA-B2C4-7770505CB7CD}"/>
                </a:ext>
              </a:extLst>
            </p:cNvPr>
            <p:cNvSpPr>
              <a:spLocks/>
            </p:cNvSpPr>
            <p:nvPr/>
          </p:nvSpPr>
          <p:spPr>
            <a:xfrm>
              <a:off x="6639633" y="1134338"/>
              <a:ext cx="3330502" cy="827174"/>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a:t>
              </a:r>
              <a:r>
                <a:rPr kumimoji="0" lang="en-US" sz="700" b="1"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se registra en el Portal de Seguridad del DESE:</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El líder escolar (o delegado) registra la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en el Portal de Seguridad del DESE a partir de la información proporcionada en el informe escrito del contacto escolar. Si la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restricción</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involucra una lesión, por ley estatal, se debe informar en un plazo de tres días lectivos. De lo contrario, por ley estatal, todas las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restricciones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deben notificarse al final del año escolar, aunque el DESE prefiere que se notifiquen tan pronto como sea posible.</a:t>
              </a:r>
              <a:endParaRPr kumimoji="0" lang="en-IN" sz="700" b="0" i="0" u="none" strike="noStrike" kern="0" cap="none" spc="0" normalizeH="0" baseline="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88" name="Oval 6">
              <a:extLst>
                <a:ext uri="{FF2B5EF4-FFF2-40B4-BE49-F238E27FC236}">
                  <a16:creationId xmlns:a16="http://schemas.microsoft.com/office/drawing/2014/main" id="{12A2DF13-737F-4ECE-9504-6AE65EB1F20D}"/>
                </a:ext>
              </a:extLst>
            </p:cNvPr>
            <p:cNvSpPr>
              <a:spLocks noChangeArrowheads="1"/>
            </p:cNvSpPr>
            <p:nvPr/>
          </p:nvSpPr>
          <p:spPr bwMode="auto">
            <a:xfrm>
              <a:off x="8141932" y="4416208"/>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8 </a:t>
              </a:r>
            </a:p>
          </p:txBody>
        </p:sp>
        <p:cxnSp>
          <p:nvCxnSpPr>
            <p:cNvPr id="94" name="Elbow Connector 63">
              <a:extLst>
                <a:ext uri="{FF2B5EF4-FFF2-40B4-BE49-F238E27FC236}">
                  <a16:creationId xmlns:a16="http://schemas.microsoft.com/office/drawing/2014/main" id="{EFF89134-CA54-4A9A-9AC0-2A4EE2564A3D}"/>
                </a:ext>
              </a:extLst>
            </p:cNvPr>
            <p:cNvCxnSpPr>
              <a:cxnSpLocks/>
              <a:stCxn id="88" idx="4"/>
              <a:endCxn id="97" idx="0"/>
            </p:cNvCxnSpPr>
            <p:nvPr/>
          </p:nvCxnSpPr>
          <p:spPr>
            <a:xfrm rot="16200000" flipH="1">
              <a:off x="8655320" y="4424028"/>
              <a:ext cx="159749" cy="839052"/>
            </a:xfrm>
            <a:prstGeom prst="bentConnector3">
              <a:avLst>
                <a:gd name="adj1" fmla="val 50000"/>
              </a:avLst>
            </a:prstGeom>
            <a:noFill/>
            <a:ln w="9525" cap="flat" cmpd="sng" algn="ctr">
              <a:solidFill>
                <a:schemeClr val="accent3"/>
              </a:solidFill>
              <a:prstDash val="solid"/>
              <a:round/>
              <a:headEnd type="none" w="med" len="med"/>
              <a:tailEnd type="oval" w="med" len="med"/>
            </a:ln>
            <a:effectLst/>
          </p:spPr>
        </p:cxnSp>
        <p:sp>
          <p:nvSpPr>
            <p:cNvPr id="97" name="Rectangle 96">
              <a:extLst>
                <a:ext uri="{FF2B5EF4-FFF2-40B4-BE49-F238E27FC236}">
                  <a16:creationId xmlns:a16="http://schemas.microsoft.com/office/drawing/2014/main" id="{B3B22673-917A-4938-BC4F-CDCB0DD4D698}"/>
                </a:ext>
              </a:extLst>
            </p:cNvPr>
            <p:cNvSpPr>
              <a:spLocks/>
            </p:cNvSpPr>
            <p:nvPr/>
          </p:nvSpPr>
          <p:spPr>
            <a:xfrm>
              <a:off x="8024634" y="4923429"/>
              <a:ext cx="2260171" cy="1110522"/>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oficina central de las BPS realiza una validación trimestral en todo el distrito: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 oficina central de las BPS debe realizar una comprobación periódica de la lógica y la integridad de los datos para asegurarse de que se registran todas las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restricciones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en el Portal del DESE. Puede comparar los registros de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restricciones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de las herramientas que las escuelas utilizan (p. ej., Aspen) con las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restricciones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del Portal del DESE.</a:t>
              </a:r>
              <a:endParaRPr kumimoji="0" lang="en-IN" sz="700" b="0" i="0" u="none" strike="noStrike" kern="0" cap="none" spc="0" normalizeH="0" baseline="0" noProof="0">
                <a:ln>
                  <a:noFill/>
                </a:ln>
                <a:solidFill>
                  <a:srgbClr val="2E2E38"/>
                </a:solidFill>
                <a:effectLst/>
                <a:highlight>
                  <a:srgbClr val="FFFF00"/>
                </a:highlight>
                <a:uLnTx/>
                <a:uFillTx/>
                <a:latin typeface="EYInterstate Light"/>
                <a:ea typeface="ＭＳ Ｐゴシック" panose="020B0600070205080204" pitchFamily="34" charset="-128"/>
                <a:cs typeface="Calibri" panose="020F0502020204030204" pitchFamily="34" charset="0"/>
              </a:endParaRPr>
            </a:p>
          </p:txBody>
        </p:sp>
        <p:sp>
          <p:nvSpPr>
            <p:cNvPr id="69" name="Oval 6">
              <a:extLst>
                <a:ext uri="{FF2B5EF4-FFF2-40B4-BE49-F238E27FC236}">
                  <a16:creationId xmlns:a16="http://schemas.microsoft.com/office/drawing/2014/main" id="{1BAD608E-278D-47FE-B29B-AA73C8D25EC6}"/>
                </a:ext>
              </a:extLst>
            </p:cNvPr>
            <p:cNvSpPr>
              <a:spLocks noChangeArrowheads="1"/>
            </p:cNvSpPr>
            <p:nvPr/>
          </p:nvSpPr>
          <p:spPr bwMode="auto">
            <a:xfrm>
              <a:off x="8762148" y="3520551"/>
              <a:ext cx="347472" cy="347472"/>
            </a:xfrm>
            <a:prstGeom prst="ellipse">
              <a:avLst/>
            </a:prstGeom>
            <a:solidFill>
              <a:srgbClr val="0070C0"/>
            </a:solidFill>
            <a:ln w="9525">
              <a:noFill/>
              <a:round/>
              <a:headEnd/>
              <a:tailEnd/>
            </a:ln>
          </p:spPr>
          <p:txBody>
            <a:bodyPr vert="horz" wrap="square" lIns="0" tIns="30982" rIns="0" bIns="30982" numCol="1" anchor="ctr" anchorCtr="0" compatLnSpc="1">
              <a:prstTxWarp prst="textNoShape">
                <a:avLst/>
              </a:prstTxWarp>
            </a:bodyPr>
            <a:lstStyle/>
            <a:p>
              <a:pPr marL="0" marR="0" lvl="0" indent="0" algn="ctr" defTabSz="826140" rtl="0" eaLnBrk="1" fontAlgn="auto" latinLnBrk="0" hangingPunct="1">
                <a:lnSpc>
                  <a:spcPct val="100000"/>
                </a:lnSpc>
                <a:spcBef>
                  <a:spcPts val="0"/>
                </a:spcBef>
                <a:spcAft>
                  <a:spcPts val="0"/>
                </a:spcAft>
                <a:buClrTx/>
                <a:buSzTx/>
                <a:buFontTx/>
                <a:buNone/>
                <a:tabLst/>
                <a:defRPr/>
              </a:pPr>
              <a:r>
                <a:rPr kumimoji="0" lang="x-none" sz="1100" b="0" i="0" u="none" strike="noStrike" kern="0" cap="none" spc="0" normalizeH="0" baseline="0" noProof="0">
                  <a:ln>
                    <a:noFill/>
                  </a:ln>
                  <a:solidFill>
                    <a:srgbClr val="FFFFFF"/>
                  </a:solidFill>
                  <a:effectLst/>
                  <a:uLnTx/>
                  <a:uFillTx/>
                  <a:latin typeface="EYInterstate Light"/>
                  <a:ea typeface="+mn-ea"/>
                  <a:cs typeface="+mn-cs"/>
                </a:rPr>
                <a:t>9 </a:t>
              </a:r>
            </a:p>
          </p:txBody>
        </p:sp>
        <p:cxnSp>
          <p:nvCxnSpPr>
            <p:cNvPr id="70" name="Elbow Connector 63">
              <a:extLst>
                <a:ext uri="{FF2B5EF4-FFF2-40B4-BE49-F238E27FC236}">
                  <a16:creationId xmlns:a16="http://schemas.microsoft.com/office/drawing/2014/main" id="{776335A9-36E9-4EA1-A6D1-7BEE523D85FB}"/>
                </a:ext>
              </a:extLst>
            </p:cNvPr>
            <p:cNvCxnSpPr>
              <a:cxnSpLocks/>
              <a:stCxn id="69" idx="0"/>
              <a:endCxn id="77" idx="1"/>
            </p:cNvCxnSpPr>
            <p:nvPr/>
          </p:nvCxnSpPr>
          <p:spPr>
            <a:xfrm rot="5400000" flipH="1" flipV="1">
              <a:off x="9093702" y="3158877"/>
              <a:ext cx="203856" cy="519492"/>
            </a:xfrm>
            <a:prstGeom prst="bentConnector2">
              <a:avLst/>
            </a:prstGeom>
            <a:noFill/>
            <a:ln w="9525" cap="flat" cmpd="sng" algn="ctr">
              <a:solidFill>
                <a:schemeClr val="accent3"/>
              </a:solidFill>
              <a:prstDash val="solid"/>
              <a:round/>
              <a:headEnd type="none" w="med" len="med"/>
              <a:tailEnd type="oval" w="med" len="med"/>
            </a:ln>
            <a:effectLst/>
          </p:spPr>
        </p:cxnSp>
        <p:sp>
          <p:nvSpPr>
            <p:cNvPr id="77" name="Rectangle 76">
              <a:extLst>
                <a:ext uri="{FF2B5EF4-FFF2-40B4-BE49-F238E27FC236}">
                  <a16:creationId xmlns:a16="http://schemas.microsoft.com/office/drawing/2014/main" id="{09B786C0-42F7-4E36-9054-98C1EEC848D7}"/>
                </a:ext>
              </a:extLst>
            </p:cNvPr>
            <p:cNvSpPr/>
            <p:nvPr/>
          </p:nvSpPr>
          <p:spPr>
            <a:xfrm>
              <a:off x="9455376" y="2861771"/>
              <a:ext cx="2144486" cy="909848"/>
            </a:xfrm>
            <a:prstGeom prst="rect">
              <a:avLst/>
            </a:prstGeom>
            <a:noFill/>
            <a:ln w="9525" cap="flat" cmpd="sng" algn="ctr">
              <a:solidFill>
                <a:srgbClr val="747480"/>
              </a:solidFill>
              <a:prstDash val="solid"/>
              <a:round/>
              <a:headEnd type="none" w="med" len="med"/>
              <a:tailEnd type="none" w="med" len="med"/>
            </a:ln>
          </p:spPr>
          <p:txBody>
            <a:bodyPr vert="horz" wrap="square" lIns="61964" tIns="30982" rIns="61964" bIns="61964" anchor="t">
              <a:noAutofit/>
            </a:bodyPr>
            <a:lstStyle/>
            <a:p>
              <a:pPr marL="0" marR="0" lvl="0" indent="0" algn="l" defTabSz="674483" rtl="0" eaLnBrk="0" fontAlgn="auto" latinLnBrk="0" hangingPunct="0">
                <a:lnSpc>
                  <a:spcPct val="100000"/>
                </a:lnSpc>
                <a:spcBef>
                  <a:spcPts val="0"/>
                </a:spcBef>
                <a:spcAft>
                  <a:spcPts val="0"/>
                </a:spcAft>
                <a:buClrTx/>
                <a:buSzTx/>
                <a:buFontTx/>
                <a:buNone/>
                <a:tabLst/>
                <a:defRPr/>
              </a:pPr>
              <a:r>
                <a:rPr kumimoji="0" lang="x-none" sz="700" b="1"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Las BPS certificarán los datos al final del año escolar:</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t>
              </a:r>
            </a:p>
            <a:p>
              <a:pPr marL="0" marR="0" lvl="0" indent="0" algn="l" defTabSz="674483" rtl="0" eaLnBrk="0" fontAlgn="auto" latinLnBrk="0" hangingPunct="0">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L</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 oficina central de las BPS debe realizar una comprobación formal de la precisión y la integridad de los datos de las </a:t>
              </a:r>
              <a:r>
                <a:rPr kumimoji="0" lang="en-US" sz="700" b="0" i="0" u="none" strike="noStrike" kern="0" cap="none" spc="0" normalizeH="0" baseline="0" noProof="0" err="1">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restricciones</a:t>
              </a:r>
              <a:r>
                <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 al final del año escolar para validarlos antes de informarlos al DESE</a:t>
              </a:r>
              <a:r>
                <a:rPr kumimoji="0" lang="en-US"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rPr>
                <a:t>.</a:t>
              </a:r>
              <a:endParaRPr kumimoji="0" lang="x-none" sz="700" b="0" i="0" u="none" strike="noStrike" kern="0" cap="none" spc="0" normalizeH="0" baseline="0" noProof="0">
                <a:ln>
                  <a:noFill/>
                </a:ln>
                <a:solidFill>
                  <a:srgbClr val="2E2E38"/>
                </a:solidFill>
                <a:effectLst/>
                <a:uLnTx/>
                <a:uFillTx/>
                <a:latin typeface="EYInterstate Light"/>
                <a:ea typeface="ＭＳ Ｐゴシック" panose="020B0600070205080204" pitchFamily="34" charset="-128"/>
                <a:cs typeface="Calibri" panose="020F0502020204030204" pitchFamily="34" charset="0"/>
              </a:endParaRPr>
            </a:p>
          </p:txBody>
        </p:sp>
        <p:sp>
          <p:nvSpPr>
            <p:cNvPr id="52" name="Rectangle 51">
              <a:extLst>
                <a:ext uri="{FF2B5EF4-FFF2-40B4-BE49-F238E27FC236}">
                  <a16:creationId xmlns:a16="http://schemas.microsoft.com/office/drawing/2014/main" id="{A75275ED-D9F4-4553-B7AA-F96CA7916AAC}"/>
                </a:ext>
              </a:extLst>
            </p:cNvPr>
            <p:cNvSpPr/>
            <p:nvPr/>
          </p:nvSpPr>
          <p:spPr bwMode="auto">
            <a:xfrm>
              <a:off x="10236720" y="2605446"/>
              <a:ext cx="581799" cy="185152"/>
            </a:xfrm>
            <a:prstGeom prst="rect">
              <a:avLst/>
            </a:prstGeom>
            <a:solidFill>
              <a:srgbClr val="FFE600"/>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ctr" defTabSz="913943" rtl="0" eaLnBrk="1" fontAlgn="base" latinLnBrk="0" hangingPunct="1">
                <a:lnSpc>
                  <a:spcPct val="100000"/>
                </a:lnSpc>
                <a:spcBef>
                  <a:spcPct val="0"/>
                </a:spcBef>
                <a:spcAft>
                  <a:spcPct val="0"/>
                </a:spcAft>
                <a:buClrTx/>
                <a:buSzTx/>
                <a:buFontTx/>
                <a:buNone/>
                <a:tabLst/>
                <a:defRPr/>
              </a:pPr>
              <a:r>
                <a:rPr kumimoji="0" lang="x-none" sz="8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FIN</a:t>
              </a:r>
            </a:p>
          </p:txBody>
        </p:sp>
        <p:sp>
          <p:nvSpPr>
            <p:cNvPr id="42" name="Rectangle 41">
              <a:extLst>
                <a:ext uri="{FF2B5EF4-FFF2-40B4-BE49-F238E27FC236}">
                  <a16:creationId xmlns:a16="http://schemas.microsoft.com/office/drawing/2014/main" id="{30AC9CEE-EFC8-40E4-AD2C-9BB8B3AF41E6}"/>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1000" b="1"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Leyenda:</a:t>
              </a: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p:txBody>
        </p:sp>
        <p:sp>
          <p:nvSpPr>
            <p:cNvPr id="75" name="Oval 10">
              <a:extLst>
                <a:ext uri="{FF2B5EF4-FFF2-40B4-BE49-F238E27FC236}">
                  <a16:creationId xmlns:a16="http://schemas.microsoft.com/office/drawing/2014/main" id="{C85A79B7-4357-43C2-8868-A246F02EECAE}"/>
                </a:ext>
              </a:extLst>
            </p:cNvPr>
            <p:cNvSpPr>
              <a:spLocks noChangeArrowheads="1"/>
            </p:cNvSpPr>
            <p:nvPr/>
          </p:nvSpPr>
          <p:spPr bwMode="auto">
            <a:xfrm>
              <a:off x="584595" y="5535386"/>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76" name="Oval 21">
              <a:extLst>
                <a:ext uri="{FF2B5EF4-FFF2-40B4-BE49-F238E27FC236}">
                  <a16:creationId xmlns:a16="http://schemas.microsoft.com/office/drawing/2014/main" id="{4745536C-B821-45C3-B3E3-8FB82914DE0E}"/>
                </a:ext>
              </a:extLst>
            </p:cNvPr>
            <p:cNvSpPr>
              <a:spLocks noChangeArrowheads="1"/>
            </p:cNvSpPr>
            <p:nvPr/>
          </p:nvSpPr>
          <p:spPr bwMode="auto">
            <a:xfrm>
              <a:off x="584595" y="5851071"/>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marL="0" marR="0" lvl="0" indent="0" algn="l" defTabSz="826140" rtl="0" eaLnBrk="1" fontAlgn="auto" latinLnBrk="0" hangingPunct="1">
                <a:lnSpc>
                  <a:spcPct val="100000"/>
                </a:lnSpc>
                <a:spcBef>
                  <a:spcPts val="0"/>
                </a:spcBef>
                <a:spcAft>
                  <a:spcPts val="0"/>
                </a:spcAft>
                <a:buClrTx/>
                <a:buSzTx/>
                <a:buFontTx/>
                <a:buNone/>
                <a:tabLst/>
                <a:defRPr/>
              </a:pPr>
              <a:endParaRPr kumimoji="0" lang="en-US" sz="1626" b="0" i="0" u="none" strike="noStrike" kern="0" cap="none" spc="0" normalizeH="0" baseline="0" noProof="0">
                <a:ln>
                  <a:noFill/>
                </a:ln>
                <a:solidFill>
                  <a:srgbClr val="57565A"/>
                </a:solidFill>
                <a:effectLst/>
                <a:uLnTx/>
                <a:uFillTx/>
                <a:latin typeface="EYInterstate Light"/>
                <a:ea typeface="+mn-ea"/>
                <a:cs typeface="+mn-cs"/>
              </a:endParaRPr>
            </a:p>
          </p:txBody>
        </p:sp>
        <p:sp>
          <p:nvSpPr>
            <p:cNvPr id="74" name="Rectangle 73">
              <a:extLst>
                <a:ext uri="{FF2B5EF4-FFF2-40B4-BE49-F238E27FC236}">
                  <a16:creationId xmlns:a16="http://schemas.microsoft.com/office/drawing/2014/main" id="{B1EF15E2-193D-43BC-89E8-874751C26FEA}"/>
                </a:ext>
              </a:extLst>
            </p:cNvPr>
            <p:cNvSpPr/>
            <p:nvPr/>
          </p:nvSpPr>
          <p:spPr bwMode="auto">
            <a:xfrm>
              <a:off x="767475" y="5488279"/>
              <a:ext cx="1842361" cy="624677"/>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Proceso actual</a:t>
              </a:r>
            </a:p>
            <a:p>
              <a:pPr marL="0" marR="0" lvl="0" indent="0" algn="l" defTabSz="913943" rtl="0" eaLnBrk="1" fontAlgn="base"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endParaRPr>
            </a:p>
            <a:p>
              <a:pPr marL="0" marR="0" lvl="0" indent="0" algn="l" defTabSz="913943" rtl="0" eaLnBrk="1" fontAlgn="base" latinLnBrk="0" hangingPunct="1">
                <a:lnSpc>
                  <a:spcPct val="100000"/>
                </a:lnSpc>
                <a:spcBef>
                  <a:spcPct val="0"/>
                </a:spcBef>
                <a:spcAft>
                  <a:spcPct val="0"/>
                </a:spcAft>
                <a:buClrTx/>
                <a:buSzTx/>
                <a:buFontTx/>
                <a:buNone/>
                <a:tabLst/>
                <a:defRPr/>
              </a:pPr>
              <a:r>
                <a:rPr kumimoji="0" lang="x-none" sz="800" b="0" i="0" u="none" strike="noStrike" kern="0" cap="none" spc="0" normalizeH="0" baseline="0" noProof="0">
                  <a:ln>
                    <a:noFill/>
                  </a:ln>
                  <a:solidFill>
                    <a:srgbClr val="2E2E38">
                      <a:lumMod val="50000"/>
                    </a:srgbClr>
                  </a:solidFill>
                  <a:effectLst/>
                  <a:uLnTx/>
                  <a:uFillTx/>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51" name="footnote_6380420316088055392" descr="Nota al pie">
            <a:extLst>
              <a:ext uri="{FF2B5EF4-FFF2-40B4-BE49-F238E27FC236}">
                <a16:creationId xmlns:a16="http://schemas.microsoft.com/office/drawing/2014/main" id="{DA4053D7-B60C-4247-ACE2-56E36D5301D3}"/>
              </a:ext>
            </a:extLst>
          </p:cNvPr>
          <p:cNvSpPr txBox="1"/>
          <p:nvPr/>
        </p:nvSpPr>
        <p:spPr>
          <a:xfrm>
            <a:off x="609916" y="6052298"/>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3" action="ppaction://hlinksldjump"/>
              </a:rPr>
              <a:t>acceder al dominio de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restricción</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 estudiantes</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48" name="source_63804745642643047025" descr="Fuente">
            <a:extLst>
              <a:ext uri="{FF2B5EF4-FFF2-40B4-BE49-F238E27FC236}">
                <a16:creationId xmlns:a16="http://schemas.microsoft.com/office/drawing/2014/main" id="{5A69D474-92C5-4777-9ED7-079A7175499E}"/>
              </a:ext>
            </a:extLst>
          </p:cNvPr>
          <p:cNvSpPr txBox="1"/>
          <p:nvPr/>
        </p:nvSpPr>
        <p:spPr>
          <a:xfrm>
            <a:off x="609918" y="6561447"/>
            <a:ext cx="2934947"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Entrevistas de EY, el DESE, BPS y las escuelas; políticas de BPS y el DESE</a:t>
            </a:r>
          </a:p>
        </p:txBody>
      </p:sp>
      <p:sp>
        <p:nvSpPr>
          <p:cNvPr id="9" name="TextBox 8">
            <a:extLst>
              <a:ext uri="{FF2B5EF4-FFF2-40B4-BE49-F238E27FC236}">
                <a16:creationId xmlns:a16="http://schemas.microsoft.com/office/drawing/2014/main" id="{8E500C1F-E5D2-43F1-882A-111F65AF943B}"/>
              </a:ext>
            </a:extLst>
          </p:cNvPr>
          <p:cNvSpPr txBox="1"/>
          <p:nvPr/>
        </p:nvSpPr>
        <p:spPr>
          <a:xfrm>
            <a:off x="3600223" y="6370012"/>
            <a:ext cx="5053263"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7" name="Date Placeholder 6">
            <a:extLst>
              <a:ext uri="{FF2B5EF4-FFF2-40B4-BE49-F238E27FC236}">
                <a16:creationId xmlns:a16="http://schemas.microsoft.com/office/drawing/2014/main" id="{AE1818EC-8CBF-4C39-AFAF-46AAF40B93D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8" name="Slide Number Placeholder 7">
            <a:extLst>
              <a:ext uri="{FF2B5EF4-FFF2-40B4-BE49-F238E27FC236}">
                <a16:creationId xmlns:a16="http://schemas.microsoft.com/office/drawing/2014/main" id="{3F838F27-5870-4318-8A76-CC4371C8B72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44609308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D3AE21-0D9A-4428-8A24-64C5EC8E7AF4}"/>
              </a:ext>
            </a:extLst>
          </p:cNvPr>
          <p:cNvSpPr>
            <a:spLocks noGrp="1"/>
          </p:cNvSpPr>
          <p:nvPr>
            <p:ph type="title"/>
          </p:nvPr>
        </p:nvSpPr>
        <p:spPr>
          <a:xfrm>
            <a:off x="609918" y="299770"/>
            <a:ext cx="10978515" cy="581284"/>
          </a:xfrm>
        </p:spPr>
        <p:txBody>
          <a:bodyPr vert="horz"/>
          <a:lstStyle/>
          <a:p>
            <a:r>
              <a:rPr lang="x-none"/>
              <a:t>Apéndice</a:t>
            </a:r>
            <a:br>
              <a:rPr/>
            </a:br>
            <a:r>
              <a:rPr lang="x-none" sz="1600"/>
              <a:t>Población de datos sobre </a:t>
            </a:r>
            <a:r>
              <a:rPr lang="en-US" sz="1600" err="1"/>
              <a:t>restricción</a:t>
            </a:r>
            <a:r>
              <a:rPr lang="x-none" sz="1600"/>
              <a:t> de estudiantes</a:t>
            </a:r>
            <a:br>
              <a:rPr/>
            </a:br>
            <a:endParaRPr lang="en-GB"/>
          </a:p>
        </p:txBody>
      </p:sp>
      <p:sp>
        <p:nvSpPr>
          <p:cNvPr id="18" name="Rectangle 17">
            <a:extLst>
              <a:ext uri="{FF2B5EF4-FFF2-40B4-BE49-F238E27FC236}">
                <a16:creationId xmlns:a16="http://schemas.microsoft.com/office/drawing/2014/main" id="{E546566C-4B1B-417D-A75D-EE5A51B68CB7}"/>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bg1"/>
                </a:solidFill>
              </a:rPr>
              <a:t>4. </a:t>
            </a:r>
            <a:r>
              <a:rPr lang="en-US" sz="1200" b="1" err="1">
                <a:solidFill>
                  <a:schemeClr val="bg1"/>
                </a:solidFill>
              </a:rPr>
              <a:t>Restricciones</a:t>
            </a:r>
            <a:r>
              <a:rPr lang="x-none" sz="1200" b="1">
                <a:solidFill>
                  <a:schemeClr val="bg1"/>
                </a:solidFill>
              </a:rPr>
              <a:t> de los estudiantes</a:t>
            </a:r>
          </a:p>
        </p:txBody>
      </p:sp>
      <p:sp>
        <p:nvSpPr>
          <p:cNvPr id="19" name="Arrow: Left-Right 18">
            <a:extLst>
              <a:ext uri="{FF2B5EF4-FFF2-40B4-BE49-F238E27FC236}">
                <a16:creationId xmlns:a16="http://schemas.microsoft.com/office/drawing/2014/main" id="{64AABB7C-99E8-491F-92A1-731566156D4F}"/>
              </a:ext>
            </a:extLst>
          </p:cNvPr>
          <p:cNvSpPr/>
          <p:nvPr/>
        </p:nvSpPr>
        <p:spPr>
          <a:xfrm>
            <a:off x="1095373" y="1072355"/>
            <a:ext cx="4172275"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Identificación de la población</a:t>
            </a:r>
            <a:endParaRPr lang="en-US" sz="1200">
              <a:solidFill>
                <a:schemeClr val="bg1"/>
              </a:solidFill>
            </a:endParaRPr>
          </a:p>
        </p:txBody>
      </p:sp>
      <p:cxnSp>
        <p:nvCxnSpPr>
          <p:cNvPr id="21" name="Straight Connector 20">
            <a:extLst>
              <a:ext uri="{FF2B5EF4-FFF2-40B4-BE49-F238E27FC236}">
                <a16:creationId xmlns:a16="http://schemas.microsoft.com/office/drawing/2014/main" id="{1D57E2EE-CE74-4FB2-B543-AF84CF550E9E}"/>
              </a:ext>
              <a:ext uri="{C183D7F6-B498-43B3-948B-1728B52AA6E4}">
                <adec:decorative xmlns:adec="http://schemas.microsoft.com/office/drawing/2017/decorative" val="1"/>
              </a:ext>
            </a:extLst>
          </p:cNvPr>
          <p:cNvCxnSpPr>
            <a:stCxn id="19" idx="4"/>
            <a:endCxn id="19" idx="6"/>
          </p:cNvCxnSpPr>
          <p:nvPr/>
        </p:nvCxnSpPr>
        <p:spPr>
          <a:xfrm>
            <a:off x="1095373" y="1329724"/>
            <a:ext cx="417227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Content Placeholder 3">
            <a:extLst>
              <a:ext uri="{FF2B5EF4-FFF2-40B4-BE49-F238E27FC236}">
                <a16:creationId xmlns:a16="http://schemas.microsoft.com/office/drawing/2014/main" id="{6AF582F9-2245-40E0-B53D-49DF9709C368}"/>
              </a:ext>
            </a:extLst>
          </p:cNvPr>
          <p:cNvSpPr txBox="1">
            <a:spLocks/>
          </p:cNvSpPr>
          <p:nvPr/>
        </p:nvSpPr>
        <p:spPr>
          <a:xfrm>
            <a:off x="622107" y="1429418"/>
            <a:ext cx="5477069" cy="3642680"/>
          </a:xfrm>
          <a:prstGeom prst="rect">
            <a:avLst/>
          </a:prstGeom>
        </p:spPr>
        <p:txBody>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La población que facilitó el DESE consistía en 204 </a:t>
            </a:r>
            <a:r>
              <a:rPr lang="en-US" sz="1100" err="1">
                <a:solidFill>
                  <a:schemeClr val="bg1"/>
                </a:solidFill>
                <a:latin typeface="EYInterstate Light" panose="02000506000000020004" pitchFamily="2" charset="0"/>
                <a:ea typeface="+mn-ea"/>
                <a:cs typeface="+mn-cs"/>
              </a:rPr>
              <a:t>restricciones</a:t>
            </a:r>
            <a:r>
              <a:rPr lang="x-none" sz="1100">
                <a:solidFill>
                  <a:schemeClr val="bg1"/>
                </a:solidFill>
                <a:latin typeface="EYInterstate Light" panose="02000506000000020004" pitchFamily="2" charset="0"/>
                <a:ea typeface="+mn-ea"/>
                <a:cs typeface="+mn-cs"/>
              </a:rPr>
              <a:t> en 15 escuelas.</a:t>
            </a:r>
          </a:p>
          <a:p>
            <a:pPr marL="365760" lvl="1"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Estos datos incluyen todas las </a:t>
            </a:r>
            <a:r>
              <a:rPr lang="en-US" sz="1100" err="1">
                <a:solidFill>
                  <a:schemeClr val="bg1"/>
                </a:solidFill>
                <a:latin typeface="EYInterstate Light" panose="02000506000000020004" pitchFamily="2" charset="0"/>
                <a:ea typeface="+mn-ea"/>
                <a:cs typeface="+mn-cs"/>
              </a:rPr>
              <a:t>restricciones</a:t>
            </a:r>
            <a:r>
              <a:rPr lang="x-none" sz="1100">
                <a:solidFill>
                  <a:schemeClr val="bg1"/>
                </a:solidFill>
                <a:latin typeface="EYInterstate Light" panose="02000506000000020004" pitchFamily="2" charset="0"/>
                <a:ea typeface="+mn-ea"/>
                <a:cs typeface="+mn-cs"/>
              </a:rPr>
              <a:t> que las BPS informaron al </a:t>
            </a:r>
            <a:br>
              <a:rPr lang="en-US" sz="1100">
                <a:solidFill>
                  <a:schemeClr val="bg1"/>
                </a:solidFill>
                <a:latin typeface="EYInterstate Light" panose="02000506000000020004" pitchFamily="2" charset="0"/>
                <a:ea typeface="+mn-ea"/>
                <a:cs typeface="+mn-cs"/>
              </a:rPr>
            </a:br>
            <a:r>
              <a:rPr lang="x-none" sz="1100">
                <a:solidFill>
                  <a:schemeClr val="bg1"/>
                </a:solidFill>
                <a:latin typeface="EYInterstate Light" panose="02000506000000020004" pitchFamily="2" charset="0"/>
                <a:ea typeface="+mn-ea"/>
                <a:cs typeface="+mn-cs"/>
              </a:rPr>
              <a:t>DESE (a través del Portal de Seguridad del DESE) durante el año escolar 2021-2022.</a:t>
            </a:r>
          </a:p>
          <a:p>
            <a:pPr marL="365760" lvl="1" indent="-182880">
              <a:spcBef>
                <a:spcPts val="200"/>
              </a:spcBef>
              <a:spcAft>
                <a:spcPts val="0"/>
              </a:spcAft>
              <a:buClr>
                <a:schemeClr val="bg1"/>
              </a:buClr>
              <a:buFont typeface="EYInterstate" panose="02000503020000020004" pitchFamily="2" charset="0"/>
              <a:buChar char="•"/>
            </a:pPr>
            <a:r>
              <a:rPr lang="x-none" sz="1100" b="1">
                <a:solidFill>
                  <a:schemeClr val="bg1"/>
                </a:solidFill>
                <a:latin typeface="EYInterstate Light" panose="02000506000000020004" pitchFamily="2" charset="0"/>
                <a:ea typeface="+mn-ea"/>
                <a:cs typeface="+mn-cs"/>
              </a:rPr>
              <a:t>110 escuelas del distrito (el 88 %) no informaron </a:t>
            </a:r>
            <a:r>
              <a:rPr lang="en-US" sz="1100" b="1" err="1">
                <a:solidFill>
                  <a:schemeClr val="bg1"/>
                </a:solidFill>
                <a:latin typeface="EYInterstate Light" panose="02000506000000020004" pitchFamily="2" charset="0"/>
                <a:ea typeface="+mn-ea"/>
                <a:cs typeface="+mn-cs"/>
              </a:rPr>
              <a:t>restricciones</a:t>
            </a:r>
            <a:r>
              <a:rPr lang="x-none" sz="1100" b="1">
                <a:solidFill>
                  <a:schemeClr val="bg1"/>
                </a:solidFill>
                <a:latin typeface="EYInterstate Light" panose="02000506000000020004" pitchFamily="2" charset="0"/>
                <a:ea typeface="+mn-ea"/>
                <a:cs typeface="+mn-cs"/>
              </a:rPr>
              <a:t> en el Portal del DESE.</a:t>
            </a:r>
          </a:p>
          <a:p>
            <a:pPr marL="182880" indent="-182880">
              <a:spcBef>
                <a:spcPts val="200"/>
              </a:spcBef>
              <a:spcAft>
                <a:spcPts val="0"/>
              </a:spcAft>
              <a:buClr>
                <a:schemeClr val="bg1"/>
              </a:buClr>
              <a:buFont typeface="EYInterstate" panose="02000503020000020004" pitchFamily="2" charset="0"/>
              <a:buChar char="•"/>
            </a:pPr>
            <a:endParaRPr lang="en-US" sz="1100">
              <a:solidFill>
                <a:schemeClr val="bg1"/>
              </a:solidFill>
              <a:latin typeface="EYInterstate Light" panose="02000506000000020004" pitchFamily="2" charset="0"/>
              <a:ea typeface="+mn-ea"/>
              <a:cs typeface="+mn-cs"/>
            </a:endParaRPr>
          </a:p>
          <a:p>
            <a:pPr marL="182880"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El DESE facilitó estos datos a EY, en función de las observaciones recibidas directamente de las BPS en el Portal del DESE. </a:t>
            </a:r>
          </a:p>
          <a:p>
            <a:pPr marL="182880" indent="-182880">
              <a:spcBef>
                <a:spcPts val="200"/>
              </a:spcBef>
              <a:spcAft>
                <a:spcPts val="0"/>
              </a:spcAft>
              <a:buClr>
                <a:schemeClr val="bg1"/>
              </a:buClr>
              <a:buFont typeface="EYInterstate" panose="02000503020000020004" pitchFamily="2" charset="0"/>
              <a:buChar char="•"/>
            </a:pPr>
            <a:endParaRPr lang="en-US" sz="1100">
              <a:solidFill>
                <a:schemeClr val="bg1"/>
              </a:solidFill>
              <a:latin typeface="EYInterstate Light" panose="02000506000000020004" pitchFamily="2" charset="0"/>
              <a:ea typeface="+mn-ea"/>
              <a:cs typeface="+mn-cs"/>
            </a:endParaRPr>
          </a:p>
          <a:p>
            <a:pPr marL="182880"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La </a:t>
            </a:r>
            <a:r>
              <a:rPr lang="en-US" sz="1100" err="1">
                <a:solidFill>
                  <a:schemeClr val="bg1"/>
                </a:solidFill>
                <a:latin typeface="EYInterstate Light" panose="02000506000000020004" pitchFamily="2" charset="0"/>
                <a:ea typeface="+mn-ea"/>
                <a:cs typeface="+mn-cs"/>
              </a:rPr>
              <a:t>Oficina</a:t>
            </a:r>
            <a:r>
              <a:rPr lang="en-US" sz="1100">
                <a:solidFill>
                  <a:schemeClr val="bg1"/>
                </a:solidFill>
                <a:latin typeface="EYInterstate Light" panose="02000506000000020004" pitchFamily="2" charset="0"/>
                <a:ea typeface="+mn-ea"/>
                <a:cs typeface="+mn-cs"/>
              </a:rPr>
              <a:t> Central</a:t>
            </a:r>
            <a:r>
              <a:rPr lang="x-none" sz="1100">
                <a:solidFill>
                  <a:schemeClr val="bg1"/>
                </a:solidFill>
                <a:latin typeface="EYInterstate Light" panose="02000506000000020004" pitchFamily="2" charset="0"/>
                <a:ea typeface="+mn-ea"/>
                <a:cs typeface="+mn-cs"/>
              </a:rPr>
              <a:t> de las BPS (CIO, por sus siglas en inglés) certificó los datos en la fecha de certificación de junio (30/06/2022) al final del año escolar 2021-2022.</a:t>
            </a:r>
          </a:p>
          <a:p>
            <a:pPr marL="182880" indent="-182880">
              <a:spcBef>
                <a:spcPts val="200"/>
              </a:spcBef>
              <a:spcAft>
                <a:spcPts val="0"/>
              </a:spcAft>
              <a:buClr>
                <a:schemeClr val="bg1"/>
              </a:buClr>
              <a:buFont typeface="EYInterstate" panose="02000503020000020004" pitchFamily="2" charset="0"/>
              <a:buChar char="•"/>
            </a:pPr>
            <a:endParaRPr lang="en-US" sz="1100">
              <a:solidFill>
                <a:schemeClr val="bg1"/>
              </a:solidFill>
              <a:latin typeface="EYInterstate Light" panose="02000506000000020004" pitchFamily="2" charset="0"/>
              <a:ea typeface="+mn-ea"/>
              <a:cs typeface="+mn-cs"/>
            </a:endParaRPr>
          </a:p>
          <a:p>
            <a:pPr marL="182880"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No se espera que el número de </a:t>
            </a:r>
            <a:r>
              <a:rPr lang="en-US" sz="1100" err="1">
                <a:solidFill>
                  <a:schemeClr val="bg1"/>
                </a:solidFill>
                <a:latin typeface="EYInterstate Light" panose="02000506000000020004" pitchFamily="2" charset="0"/>
                <a:ea typeface="+mn-ea"/>
                <a:cs typeface="+mn-cs"/>
              </a:rPr>
              <a:t>restricciones</a:t>
            </a:r>
            <a:r>
              <a:rPr lang="x-none" sz="1100">
                <a:solidFill>
                  <a:schemeClr val="bg1"/>
                </a:solidFill>
                <a:latin typeface="EYInterstate Light" panose="02000506000000020004" pitchFamily="2" charset="0"/>
                <a:ea typeface="+mn-ea"/>
                <a:cs typeface="+mn-cs"/>
              </a:rPr>
              <a:t> informadas sea igual en todas las escuelas de BPS.</a:t>
            </a:r>
          </a:p>
          <a:p>
            <a:pPr marL="365760" lvl="1"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Algunas escuelas presentan mayores números de </a:t>
            </a:r>
            <a:r>
              <a:rPr lang="en-US" sz="1100" err="1">
                <a:solidFill>
                  <a:schemeClr val="bg1"/>
                </a:solidFill>
                <a:latin typeface="EYInterstate Light" panose="02000506000000020004" pitchFamily="2" charset="0"/>
                <a:ea typeface="+mn-ea"/>
                <a:cs typeface="+mn-cs"/>
              </a:rPr>
              <a:t>restricciones</a:t>
            </a:r>
            <a:r>
              <a:rPr lang="x-none" sz="1100">
                <a:solidFill>
                  <a:schemeClr val="bg1"/>
                </a:solidFill>
                <a:latin typeface="EYInterstate Light" panose="02000506000000020004" pitchFamily="2" charset="0"/>
                <a:ea typeface="+mn-ea"/>
                <a:cs typeface="+mn-cs"/>
              </a:rPr>
              <a:t> informadas debido a que se ocupan de grupos de estudiantes para los que, a veces, puede ser necesario implementar el control o la intervención física para su seguridad y la de los demás en el establecimiento.</a:t>
            </a:r>
          </a:p>
          <a:p>
            <a:pPr marL="91122" indent="-182880">
              <a:spcBef>
                <a:spcPts val="200"/>
              </a:spcBef>
              <a:spcAft>
                <a:spcPts val="0"/>
              </a:spcAft>
              <a:buClr>
                <a:schemeClr val="bg1"/>
              </a:buClr>
              <a:buFont typeface="EYInterstate" panose="02000503020000020004" pitchFamily="2" charset="0"/>
              <a:buChar char="•"/>
            </a:pPr>
            <a:endParaRPr lang="en-US" sz="1100">
              <a:solidFill>
                <a:schemeClr val="bg1"/>
              </a:solidFill>
              <a:latin typeface="EYInterstate Light" panose="02000506000000020004" pitchFamily="2" charset="0"/>
              <a:ea typeface="+mn-ea"/>
              <a:cs typeface="+mn-cs"/>
            </a:endParaRPr>
          </a:p>
          <a:p>
            <a:pPr marL="91122" indent="-182880">
              <a:spcBef>
                <a:spcPts val="200"/>
              </a:spcBef>
              <a:spcAft>
                <a:spcPts val="0"/>
              </a:spcAft>
              <a:buClr>
                <a:schemeClr val="bg1"/>
              </a:buClr>
              <a:buFont typeface="EYInterstate" panose="02000503020000020004" pitchFamily="2" charset="0"/>
              <a:buChar char="•"/>
            </a:pPr>
            <a:r>
              <a:rPr lang="x-none" sz="1100">
                <a:solidFill>
                  <a:schemeClr val="bg1"/>
                </a:solidFill>
                <a:latin typeface="EYInterstate Light" panose="02000506000000020004" pitchFamily="2" charset="0"/>
                <a:ea typeface="+mn-ea"/>
                <a:cs typeface="+mn-cs"/>
              </a:rPr>
              <a:t>Se informaron 14 </a:t>
            </a:r>
            <a:r>
              <a:rPr lang="en-US" sz="1100" err="1">
                <a:solidFill>
                  <a:schemeClr val="bg1"/>
                </a:solidFill>
                <a:latin typeface="EYInterstate Light" panose="02000506000000020004" pitchFamily="2" charset="0"/>
                <a:ea typeface="+mn-ea"/>
                <a:cs typeface="+mn-cs"/>
              </a:rPr>
              <a:t>restricciones</a:t>
            </a:r>
            <a:r>
              <a:rPr lang="x-none" sz="1100">
                <a:solidFill>
                  <a:schemeClr val="bg1"/>
                </a:solidFill>
                <a:latin typeface="EYInterstate Light" panose="02000506000000020004" pitchFamily="2" charset="0"/>
                <a:ea typeface="+mn-ea"/>
                <a:cs typeface="+mn-cs"/>
              </a:rPr>
              <a:t> con lesiones implicadas en todo el distrito.</a:t>
            </a:r>
          </a:p>
        </p:txBody>
      </p:sp>
      <p:sp>
        <p:nvSpPr>
          <p:cNvPr id="24" name="Arrow: Left-Right 23">
            <a:extLst>
              <a:ext uri="{FF2B5EF4-FFF2-40B4-BE49-F238E27FC236}">
                <a16:creationId xmlns:a16="http://schemas.microsoft.com/office/drawing/2014/main" id="{237084D5-EAEA-4974-AEED-DC3B073DFF33}"/>
              </a:ext>
            </a:extLst>
          </p:cNvPr>
          <p:cNvSpPr/>
          <p:nvPr/>
        </p:nvSpPr>
        <p:spPr>
          <a:xfrm>
            <a:off x="6954798" y="1072355"/>
            <a:ext cx="4172275"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Análisis de la población sobre </a:t>
            </a:r>
            <a:r>
              <a:rPr lang="en-US" sz="1200" b="1" err="1">
                <a:solidFill>
                  <a:schemeClr val="bg1"/>
                </a:solidFill>
              </a:rPr>
              <a:t>restricción</a:t>
            </a:r>
            <a:r>
              <a:rPr lang="x-none" sz="1200" b="1">
                <a:solidFill>
                  <a:schemeClr val="bg1"/>
                </a:solidFill>
              </a:rPr>
              <a:t> de estudiantes</a:t>
            </a:r>
            <a:endParaRPr lang="en-US" sz="1200">
              <a:solidFill>
                <a:schemeClr val="bg1"/>
              </a:solidFill>
            </a:endParaRPr>
          </a:p>
        </p:txBody>
      </p:sp>
      <p:cxnSp>
        <p:nvCxnSpPr>
          <p:cNvPr id="25" name="Straight Connector 24">
            <a:extLst>
              <a:ext uri="{FF2B5EF4-FFF2-40B4-BE49-F238E27FC236}">
                <a16:creationId xmlns:a16="http://schemas.microsoft.com/office/drawing/2014/main" id="{0F937094-50D0-4B35-9D69-4FE3F934685E}"/>
              </a:ext>
              <a:ext uri="{C183D7F6-B498-43B3-948B-1728B52AA6E4}">
                <adec:decorative xmlns:adec="http://schemas.microsoft.com/office/drawing/2017/decorative" val="1"/>
              </a:ext>
            </a:extLst>
          </p:cNvPr>
          <p:cNvCxnSpPr>
            <a:stCxn id="24" idx="4"/>
            <a:endCxn id="24" idx="6"/>
          </p:cNvCxnSpPr>
          <p:nvPr/>
        </p:nvCxnSpPr>
        <p:spPr>
          <a:xfrm>
            <a:off x="6954798" y="1329724"/>
            <a:ext cx="417227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Text box_63808948375907586526">
            <a:extLst>
              <a:ext uri="{FF2B5EF4-FFF2-40B4-BE49-F238E27FC236}">
                <a16:creationId xmlns:a16="http://schemas.microsoft.com/office/drawing/2014/main" id="{BE0E2CB4-3A7F-42B8-8DB7-C9C4F92D2CD0}"/>
              </a:ext>
            </a:extLst>
          </p:cNvPr>
          <p:cNvSpPr/>
          <p:nvPr>
            <p:custDataLst>
              <p:tags r:id="rId1"/>
            </p:custDataLst>
          </p:nvPr>
        </p:nvSpPr>
        <p:spPr>
          <a:xfrm>
            <a:off x="6440756" y="1429418"/>
            <a:ext cx="5286033" cy="3302251"/>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82880"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146 de las 204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informadas al DESE (el 72 %) se notificaron más de 3 días lectivos después de haberse producido. </a:t>
            </a:r>
            <a:br>
              <a:rPr lang="en-US" sz="1100">
                <a:solidFill>
                  <a:schemeClr val="bg1"/>
                </a:solidFill>
                <a:latin typeface="EYInterstate Light" panose="02000506000000020004" pitchFamily="2" charset="0"/>
              </a:rPr>
            </a:br>
            <a:endParaRPr lang="en-US" sz="500">
              <a:solidFill>
                <a:schemeClr val="bg1"/>
              </a:solidFill>
              <a:latin typeface="EYInterstate Light" panose="02000506000000020004" pitchFamily="2" charset="0"/>
            </a:endParaRPr>
          </a:p>
          <a:p>
            <a:pPr marL="182880"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12 de las 14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con lesiones implicadas (el 86 %) se notificaron tarde.</a:t>
            </a:r>
          </a:p>
          <a:p>
            <a:pPr marL="457518" lvl="1"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Según la reglamentación estatal 603 CMR 46.06, las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con lesiones deben informarse al DESE en un plazo de tres (3) días a partir de la fecha del incidente.</a:t>
            </a:r>
            <a:br>
              <a:rPr lang="en-US" sz="1100">
                <a:solidFill>
                  <a:schemeClr val="bg1"/>
                </a:solidFill>
                <a:latin typeface="EYInterstate Light" panose="02000506000000020004" pitchFamily="2" charset="0"/>
              </a:rPr>
            </a:br>
            <a:endParaRPr lang="en-US" sz="300">
              <a:solidFill>
                <a:schemeClr val="bg1"/>
              </a:solidFill>
              <a:latin typeface="EYInterstate Light" panose="02000506000000020004" pitchFamily="2" charset="0"/>
            </a:endParaRPr>
          </a:p>
          <a:p>
            <a:pPr marL="182880"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Hay algunos problemas con el ingreso y la calidad de los datos en las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informadas al DESE.</a:t>
            </a:r>
          </a:p>
          <a:p>
            <a:pPr marL="457518" lvl="1"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Una escuela informó de manera incorrecta seis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como efectuadas en la posición decúbito supino, lo cual no debe hacerse. Mediante una entrevista con la dirección de la escuela, EY confirmó que este era un caso de datos mal ingresados.</a:t>
            </a:r>
          </a:p>
          <a:p>
            <a:pPr marL="457518" lvl="1"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En el caso de seis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las fechas de notificación a la familia se fijaron un año después de los hechos. Algunas de estas fechas registradas son futuras.</a:t>
            </a:r>
          </a:p>
          <a:p>
            <a:pPr marL="457518" lvl="1" indent="-182880">
              <a:lnSpc>
                <a:spcPct val="93000"/>
              </a:lnSpc>
              <a:spcBef>
                <a:spcPts val="200"/>
              </a:spcBef>
              <a:buClr>
                <a:schemeClr val="bg1"/>
              </a:buClr>
              <a:buFont typeface="EYInterstate" panose="02000503020000020004" pitchFamily="2" charset="0"/>
              <a:buChar char="•"/>
            </a:pPr>
            <a:r>
              <a:rPr lang="x-none" sz="1100">
                <a:solidFill>
                  <a:schemeClr val="bg1"/>
                </a:solidFill>
                <a:latin typeface="EYInterstate Light" panose="02000506000000020004" pitchFamily="2" charset="0"/>
              </a:rPr>
              <a:t>Las mayoría de las </a:t>
            </a:r>
            <a:r>
              <a:rPr lang="en-US" sz="1100" err="1">
                <a:solidFill>
                  <a:schemeClr val="bg1"/>
                </a:solidFill>
                <a:latin typeface="EYInterstate Light" panose="02000506000000020004" pitchFamily="2" charset="0"/>
              </a:rPr>
              <a:t>restricciones</a:t>
            </a:r>
            <a:r>
              <a:rPr lang="x-none" sz="1100">
                <a:solidFill>
                  <a:schemeClr val="bg1"/>
                </a:solidFill>
                <a:latin typeface="EYInterstate Light" panose="02000506000000020004" pitchFamily="2" charset="0"/>
              </a:rPr>
              <a:t> no se notificaron en el momento en que se produjeron, sino que se ingresaron en el Portal de DESE por lotes, como se ilustra en el gráfico de abajo.</a:t>
            </a:r>
            <a:endParaRPr lang="en-US" sz="1100">
              <a:solidFill>
                <a:schemeClr val="tx1"/>
              </a:solidFill>
            </a:endParaRPr>
          </a:p>
          <a:p>
            <a:pPr>
              <a:lnSpc>
                <a:spcPct val="93000"/>
              </a:lnSpc>
            </a:pPr>
            <a:endParaRPr lang="en-US" sz="1400">
              <a:solidFill>
                <a:schemeClr val="bg1"/>
              </a:solidFill>
            </a:endParaRPr>
          </a:p>
        </p:txBody>
      </p:sp>
      <p:graphicFrame>
        <p:nvGraphicFramePr>
          <p:cNvPr id="15" name="Table 20">
            <a:extLst>
              <a:ext uri="{FF2B5EF4-FFF2-40B4-BE49-F238E27FC236}">
                <a16:creationId xmlns:a16="http://schemas.microsoft.com/office/drawing/2014/main" id="{E7AE536F-7B22-4904-8F74-D803BAF62656}"/>
              </a:ext>
            </a:extLst>
          </p:cNvPr>
          <p:cNvGraphicFramePr>
            <a:graphicFrameLocks noGrp="1"/>
          </p:cNvGraphicFramePr>
          <p:nvPr/>
        </p:nvGraphicFramePr>
        <p:xfrm>
          <a:off x="6099175" y="4623433"/>
          <a:ext cx="5754624" cy="1162212"/>
        </p:xfrm>
        <a:graphic>
          <a:graphicData uri="http://schemas.openxmlformats.org/drawingml/2006/table">
            <a:tbl>
              <a:tblPr firstRow="1" bandRow="1"/>
              <a:tblGrid>
                <a:gridCol w="899160">
                  <a:extLst>
                    <a:ext uri="{9D8B030D-6E8A-4147-A177-3AD203B41FA5}">
                      <a16:colId xmlns:a16="http://schemas.microsoft.com/office/drawing/2014/main" val="161596527"/>
                    </a:ext>
                  </a:extLst>
                </a:gridCol>
                <a:gridCol w="457200">
                  <a:extLst>
                    <a:ext uri="{9D8B030D-6E8A-4147-A177-3AD203B41FA5}">
                      <a16:colId xmlns:a16="http://schemas.microsoft.com/office/drawing/2014/main" val="25214672"/>
                    </a:ext>
                  </a:extLst>
                </a:gridCol>
                <a:gridCol w="411480">
                  <a:extLst>
                    <a:ext uri="{9D8B030D-6E8A-4147-A177-3AD203B41FA5}">
                      <a16:colId xmlns:a16="http://schemas.microsoft.com/office/drawing/2014/main" val="3956444381"/>
                    </a:ext>
                  </a:extLst>
                </a:gridCol>
                <a:gridCol w="475488">
                  <a:extLst>
                    <a:ext uri="{9D8B030D-6E8A-4147-A177-3AD203B41FA5}">
                      <a16:colId xmlns:a16="http://schemas.microsoft.com/office/drawing/2014/main" val="870548525"/>
                    </a:ext>
                  </a:extLst>
                </a:gridCol>
                <a:gridCol w="426569">
                  <a:extLst>
                    <a:ext uri="{9D8B030D-6E8A-4147-A177-3AD203B41FA5}">
                      <a16:colId xmlns:a16="http://schemas.microsoft.com/office/drawing/2014/main" val="985915415"/>
                    </a:ext>
                  </a:extLst>
                </a:gridCol>
                <a:gridCol w="495783">
                  <a:extLst>
                    <a:ext uri="{9D8B030D-6E8A-4147-A177-3AD203B41FA5}">
                      <a16:colId xmlns:a16="http://schemas.microsoft.com/office/drawing/2014/main" val="1884809105"/>
                    </a:ext>
                  </a:extLst>
                </a:gridCol>
                <a:gridCol w="495783">
                  <a:extLst>
                    <a:ext uri="{9D8B030D-6E8A-4147-A177-3AD203B41FA5}">
                      <a16:colId xmlns:a16="http://schemas.microsoft.com/office/drawing/2014/main" val="352192206"/>
                    </a:ext>
                  </a:extLst>
                </a:gridCol>
                <a:gridCol w="495783">
                  <a:extLst>
                    <a:ext uri="{9D8B030D-6E8A-4147-A177-3AD203B41FA5}">
                      <a16:colId xmlns:a16="http://schemas.microsoft.com/office/drawing/2014/main" val="119818198"/>
                    </a:ext>
                  </a:extLst>
                </a:gridCol>
                <a:gridCol w="495783">
                  <a:extLst>
                    <a:ext uri="{9D8B030D-6E8A-4147-A177-3AD203B41FA5}">
                      <a16:colId xmlns:a16="http://schemas.microsoft.com/office/drawing/2014/main" val="2179694382"/>
                    </a:ext>
                  </a:extLst>
                </a:gridCol>
                <a:gridCol w="495783">
                  <a:extLst>
                    <a:ext uri="{9D8B030D-6E8A-4147-A177-3AD203B41FA5}">
                      <a16:colId xmlns:a16="http://schemas.microsoft.com/office/drawing/2014/main" val="2311025788"/>
                    </a:ext>
                  </a:extLst>
                </a:gridCol>
                <a:gridCol w="605812">
                  <a:extLst>
                    <a:ext uri="{9D8B030D-6E8A-4147-A177-3AD203B41FA5}">
                      <a16:colId xmlns:a16="http://schemas.microsoft.com/office/drawing/2014/main" val="1946024287"/>
                    </a:ext>
                  </a:extLst>
                </a:gridCol>
              </a:tblGrid>
              <a:tr h="387404">
                <a:tc>
                  <a:txBody>
                    <a:bodyPr/>
                    <a:lstStyle/>
                    <a:p>
                      <a:r>
                        <a:rPr lang="x-none" sz="950">
                          <a:solidFill>
                            <a:schemeClr val="bg1"/>
                          </a:solidFill>
                        </a:rPr>
                        <a:t>Mes</a:t>
                      </a:r>
                    </a:p>
                  </a:txBody>
                  <a:tcPr anchor="ctr">
                    <a:solidFill>
                      <a:schemeClr val="tx2"/>
                    </a:solidFill>
                  </a:tcPr>
                </a:tc>
                <a:tc>
                  <a:txBody>
                    <a:bodyPr/>
                    <a:lstStyle/>
                    <a:p>
                      <a:r>
                        <a:rPr lang="x-none" sz="950">
                          <a:solidFill>
                            <a:schemeClr val="bg1"/>
                          </a:solidFill>
                        </a:rPr>
                        <a:t>Sep</a:t>
                      </a:r>
                    </a:p>
                  </a:txBody>
                  <a:tcPr anchor="ctr">
                    <a:solidFill>
                      <a:schemeClr val="tx2"/>
                    </a:solidFill>
                  </a:tcPr>
                </a:tc>
                <a:tc>
                  <a:txBody>
                    <a:bodyPr/>
                    <a:lstStyle/>
                    <a:p>
                      <a:r>
                        <a:rPr lang="x-none" sz="950">
                          <a:solidFill>
                            <a:schemeClr val="bg1"/>
                          </a:solidFill>
                        </a:rPr>
                        <a:t>Oct</a:t>
                      </a:r>
                    </a:p>
                  </a:txBody>
                  <a:tcPr anchor="ctr">
                    <a:solidFill>
                      <a:schemeClr val="tx2"/>
                    </a:solidFill>
                  </a:tcPr>
                </a:tc>
                <a:tc>
                  <a:txBody>
                    <a:bodyPr/>
                    <a:lstStyle/>
                    <a:p>
                      <a:r>
                        <a:rPr lang="x-none" sz="950">
                          <a:solidFill>
                            <a:schemeClr val="bg1"/>
                          </a:solidFill>
                        </a:rPr>
                        <a:t>Nov</a:t>
                      </a:r>
                    </a:p>
                  </a:txBody>
                  <a:tcPr anchor="ctr">
                    <a:solidFill>
                      <a:schemeClr val="tx2"/>
                    </a:solidFill>
                  </a:tcPr>
                </a:tc>
                <a:tc>
                  <a:txBody>
                    <a:bodyPr/>
                    <a:lstStyle/>
                    <a:p>
                      <a:r>
                        <a:rPr lang="x-none" sz="950">
                          <a:solidFill>
                            <a:schemeClr val="bg1"/>
                          </a:solidFill>
                        </a:rPr>
                        <a:t>Dic</a:t>
                      </a:r>
                    </a:p>
                  </a:txBody>
                  <a:tcPr anchor="ctr">
                    <a:solidFill>
                      <a:schemeClr val="tx2"/>
                    </a:solidFill>
                  </a:tcPr>
                </a:tc>
                <a:tc>
                  <a:txBody>
                    <a:bodyPr/>
                    <a:lstStyle/>
                    <a:p>
                      <a:r>
                        <a:rPr lang="x-none" sz="950">
                          <a:solidFill>
                            <a:schemeClr val="bg1"/>
                          </a:solidFill>
                        </a:rPr>
                        <a:t>Ene</a:t>
                      </a:r>
                    </a:p>
                  </a:txBody>
                  <a:tcPr anchor="ctr">
                    <a:solidFill>
                      <a:schemeClr val="tx2"/>
                    </a:solidFill>
                  </a:tcPr>
                </a:tc>
                <a:tc>
                  <a:txBody>
                    <a:bodyPr/>
                    <a:lstStyle/>
                    <a:p>
                      <a:r>
                        <a:rPr lang="x-none" sz="950">
                          <a:solidFill>
                            <a:schemeClr val="bg1"/>
                          </a:solidFill>
                        </a:rPr>
                        <a:t>Feb</a:t>
                      </a:r>
                    </a:p>
                  </a:txBody>
                  <a:tcPr anchor="ctr">
                    <a:solidFill>
                      <a:schemeClr val="tx2"/>
                    </a:solidFill>
                  </a:tcPr>
                </a:tc>
                <a:tc>
                  <a:txBody>
                    <a:bodyPr/>
                    <a:lstStyle/>
                    <a:p>
                      <a:r>
                        <a:rPr lang="x-none" sz="950">
                          <a:solidFill>
                            <a:schemeClr val="bg1"/>
                          </a:solidFill>
                        </a:rPr>
                        <a:t>Mar</a:t>
                      </a:r>
                    </a:p>
                  </a:txBody>
                  <a:tcPr anchor="ctr">
                    <a:solidFill>
                      <a:schemeClr val="tx2"/>
                    </a:solidFill>
                  </a:tcPr>
                </a:tc>
                <a:tc>
                  <a:txBody>
                    <a:bodyPr/>
                    <a:lstStyle/>
                    <a:p>
                      <a:r>
                        <a:rPr lang="x-none" sz="950">
                          <a:solidFill>
                            <a:schemeClr val="bg1"/>
                          </a:solidFill>
                        </a:rPr>
                        <a:t>Abr</a:t>
                      </a:r>
                    </a:p>
                  </a:txBody>
                  <a:tcPr anchor="ctr">
                    <a:solidFill>
                      <a:schemeClr val="tx2"/>
                    </a:solidFill>
                  </a:tcPr>
                </a:tc>
                <a:tc>
                  <a:txBody>
                    <a:bodyPr/>
                    <a:lstStyle/>
                    <a:p>
                      <a:r>
                        <a:rPr lang="x-none" sz="950">
                          <a:solidFill>
                            <a:schemeClr val="bg1"/>
                          </a:solidFill>
                        </a:rPr>
                        <a:t>May</a:t>
                      </a:r>
                    </a:p>
                  </a:txBody>
                  <a:tcPr anchor="ctr">
                    <a:solidFill>
                      <a:schemeClr val="tx2"/>
                    </a:solidFill>
                  </a:tcPr>
                </a:tc>
                <a:tc>
                  <a:txBody>
                    <a:bodyPr/>
                    <a:lstStyle/>
                    <a:p>
                      <a:r>
                        <a:rPr lang="x-none" sz="950">
                          <a:solidFill>
                            <a:schemeClr val="bg1"/>
                          </a:solidFill>
                        </a:rPr>
                        <a:t>Jun</a:t>
                      </a:r>
                    </a:p>
                  </a:txBody>
                  <a:tcPr anchor="ctr">
                    <a:solidFill>
                      <a:schemeClr val="tx2"/>
                    </a:solidFill>
                  </a:tcPr>
                </a:tc>
                <a:extLst>
                  <a:ext uri="{0D108BD9-81ED-4DB2-BD59-A6C34878D82A}">
                    <a16:rowId xmlns:a16="http://schemas.microsoft.com/office/drawing/2014/main" val="2153855481"/>
                  </a:ext>
                </a:extLst>
              </a:tr>
              <a:tr h="387404">
                <a:tc>
                  <a:txBody>
                    <a:bodyPr/>
                    <a:lstStyle/>
                    <a:p>
                      <a:r>
                        <a:rPr lang="en-US" sz="950" b="1" kern="0" spc="-20" baseline="0" err="1">
                          <a:solidFill>
                            <a:schemeClr val="bg1"/>
                          </a:solidFill>
                        </a:rPr>
                        <a:t>Restricciones</a:t>
                      </a:r>
                      <a:r>
                        <a:rPr lang="x-none" sz="950" b="1" kern="0" spc="-20" baseline="0">
                          <a:solidFill>
                            <a:schemeClr val="bg1"/>
                          </a:solidFill>
                        </a:rPr>
                        <a:t> producidas</a:t>
                      </a:r>
                    </a:p>
                  </a:txBody>
                  <a:tcPr anchor="ctr"/>
                </a:tc>
                <a:tc>
                  <a:txBody>
                    <a:bodyPr/>
                    <a:lstStyle/>
                    <a:p>
                      <a:pPr algn="ctr"/>
                      <a:r>
                        <a:rPr lang="x-none" sz="950">
                          <a:solidFill>
                            <a:schemeClr val="bg1"/>
                          </a:solidFill>
                        </a:rPr>
                        <a:t>24</a:t>
                      </a:r>
                    </a:p>
                  </a:txBody>
                  <a:tcPr anchor="ctr"/>
                </a:tc>
                <a:tc>
                  <a:txBody>
                    <a:bodyPr/>
                    <a:lstStyle/>
                    <a:p>
                      <a:pPr algn="ctr"/>
                      <a:r>
                        <a:rPr lang="x-none" sz="950">
                          <a:solidFill>
                            <a:schemeClr val="bg1"/>
                          </a:solidFill>
                        </a:rPr>
                        <a:t>31</a:t>
                      </a:r>
                    </a:p>
                  </a:txBody>
                  <a:tcPr anchor="ctr"/>
                </a:tc>
                <a:tc>
                  <a:txBody>
                    <a:bodyPr/>
                    <a:lstStyle/>
                    <a:p>
                      <a:pPr algn="ctr"/>
                      <a:r>
                        <a:rPr lang="x-none" sz="950">
                          <a:solidFill>
                            <a:schemeClr val="bg1"/>
                          </a:solidFill>
                        </a:rPr>
                        <a:t>18</a:t>
                      </a:r>
                    </a:p>
                  </a:txBody>
                  <a:tcPr anchor="ctr"/>
                </a:tc>
                <a:tc>
                  <a:txBody>
                    <a:bodyPr/>
                    <a:lstStyle/>
                    <a:p>
                      <a:pPr algn="ctr"/>
                      <a:r>
                        <a:rPr lang="x-none" sz="950">
                          <a:solidFill>
                            <a:schemeClr val="bg1"/>
                          </a:solidFill>
                        </a:rPr>
                        <a:t>20</a:t>
                      </a:r>
                    </a:p>
                  </a:txBody>
                  <a:tcPr anchor="ctr"/>
                </a:tc>
                <a:tc>
                  <a:txBody>
                    <a:bodyPr/>
                    <a:lstStyle/>
                    <a:p>
                      <a:pPr algn="ctr"/>
                      <a:r>
                        <a:rPr lang="x-none" sz="950">
                          <a:solidFill>
                            <a:schemeClr val="bg1"/>
                          </a:solidFill>
                        </a:rPr>
                        <a:t>13</a:t>
                      </a:r>
                    </a:p>
                  </a:txBody>
                  <a:tcPr anchor="ctr"/>
                </a:tc>
                <a:tc>
                  <a:txBody>
                    <a:bodyPr/>
                    <a:lstStyle/>
                    <a:p>
                      <a:pPr algn="ctr"/>
                      <a:r>
                        <a:rPr lang="x-none" sz="950">
                          <a:solidFill>
                            <a:schemeClr val="bg1"/>
                          </a:solidFill>
                        </a:rPr>
                        <a:t>17</a:t>
                      </a:r>
                    </a:p>
                  </a:txBody>
                  <a:tcPr anchor="ctr"/>
                </a:tc>
                <a:tc>
                  <a:txBody>
                    <a:bodyPr/>
                    <a:lstStyle/>
                    <a:p>
                      <a:pPr algn="ctr"/>
                      <a:r>
                        <a:rPr lang="x-none" sz="950">
                          <a:solidFill>
                            <a:schemeClr val="bg1"/>
                          </a:solidFill>
                        </a:rPr>
                        <a:t>26</a:t>
                      </a:r>
                    </a:p>
                  </a:txBody>
                  <a:tcPr anchor="ctr"/>
                </a:tc>
                <a:tc>
                  <a:txBody>
                    <a:bodyPr/>
                    <a:lstStyle/>
                    <a:p>
                      <a:pPr algn="ctr"/>
                      <a:r>
                        <a:rPr lang="x-none" sz="950">
                          <a:solidFill>
                            <a:schemeClr val="bg1"/>
                          </a:solidFill>
                        </a:rPr>
                        <a:t>27</a:t>
                      </a:r>
                    </a:p>
                  </a:txBody>
                  <a:tcPr anchor="ctr"/>
                </a:tc>
                <a:tc>
                  <a:txBody>
                    <a:bodyPr/>
                    <a:lstStyle/>
                    <a:p>
                      <a:pPr algn="ctr"/>
                      <a:r>
                        <a:rPr lang="x-none" sz="950">
                          <a:solidFill>
                            <a:schemeClr val="bg1"/>
                          </a:solidFill>
                        </a:rPr>
                        <a:t>11</a:t>
                      </a:r>
                    </a:p>
                  </a:txBody>
                  <a:tcPr anchor="ctr"/>
                </a:tc>
                <a:tc>
                  <a:txBody>
                    <a:bodyPr/>
                    <a:lstStyle/>
                    <a:p>
                      <a:pPr algn="ctr"/>
                      <a:r>
                        <a:rPr lang="x-none" sz="950">
                          <a:solidFill>
                            <a:schemeClr val="bg1"/>
                          </a:solidFill>
                        </a:rPr>
                        <a:t>17</a:t>
                      </a:r>
                    </a:p>
                  </a:txBody>
                  <a:tcPr anchor="ctr"/>
                </a:tc>
                <a:extLst>
                  <a:ext uri="{0D108BD9-81ED-4DB2-BD59-A6C34878D82A}">
                    <a16:rowId xmlns:a16="http://schemas.microsoft.com/office/drawing/2014/main" val="48745420"/>
                  </a:ext>
                </a:extLst>
              </a:tr>
              <a:tr h="387404">
                <a:tc>
                  <a:txBody>
                    <a:bodyPr/>
                    <a:lstStyle/>
                    <a:p>
                      <a:r>
                        <a:rPr lang="en-US" sz="950" b="1" kern="0" spc="-20" baseline="0" err="1">
                          <a:solidFill>
                            <a:schemeClr val="bg1"/>
                          </a:solidFill>
                        </a:rPr>
                        <a:t>Restricciones</a:t>
                      </a:r>
                      <a:r>
                        <a:rPr lang="x-none" sz="950" b="1" kern="0" spc="-20" baseline="0">
                          <a:solidFill>
                            <a:schemeClr val="bg1"/>
                          </a:solidFill>
                        </a:rPr>
                        <a:t> informadas</a:t>
                      </a:r>
                    </a:p>
                  </a:txBody>
                  <a:tcPr anchor="ctr"/>
                </a:tc>
                <a:tc>
                  <a:txBody>
                    <a:bodyPr/>
                    <a:lstStyle/>
                    <a:p>
                      <a:pPr algn="ctr"/>
                      <a:r>
                        <a:rPr lang="x-none" sz="950">
                          <a:solidFill>
                            <a:schemeClr val="bg1"/>
                          </a:solidFill>
                        </a:rPr>
                        <a:t>7</a:t>
                      </a:r>
                    </a:p>
                  </a:txBody>
                  <a:tcPr anchor="ctr"/>
                </a:tc>
                <a:tc>
                  <a:txBody>
                    <a:bodyPr/>
                    <a:lstStyle/>
                    <a:p>
                      <a:pPr algn="ctr"/>
                      <a:r>
                        <a:rPr lang="x-none" sz="950">
                          <a:solidFill>
                            <a:schemeClr val="bg1"/>
                          </a:solidFill>
                        </a:rPr>
                        <a:t>2</a:t>
                      </a:r>
                    </a:p>
                  </a:txBody>
                  <a:tcPr anchor="ctr"/>
                </a:tc>
                <a:tc>
                  <a:txBody>
                    <a:bodyPr/>
                    <a:lstStyle/>
                    <a:p>
                      <a:pPr algn="ctr"/>
                      <a:r>
                        <a:rPr lang="x-none" sz="950">
                          <a:solidFill>
                            <a:schemeClr val="bg1"/>
                          </a:solidFill>
                        </a:rPr>
                        <a:t>15</a:t>
                      </a:r>
                    </a:p>
                  </a:txBody>
                  <a:tcPr anchor="ctr"/>
                </a:tc>
                <a:tc>
                  <a:txBody>
                    <a:bodyPr/>
                    <a:lstStyle/>
                    <a:p>
                      <a:pPr algn="ctr"/>
                      <a:r>
                        <a:rPr lang="x-none" sz="950">
                          <a:solidFill>
                            <a:schemeClr val="bg1"/>
                          </a:solidFill>
                        </a:rPr>
                        <a:t>10</a:t>
                      </a:r>
                    </a:p>
                  </a:txBody>
                  <a:tcPr anchor="ctr"/>
                </a:tc>
                <a:tc>
                  <a:txBody>
                    <a:bodyPr/>
                    <a:lstStyle/>
                    <a:p>
                      <a:pPr algn="ctr"/>
                      <a:r>
                        <a:rPr lang="x-none" sz="950">
                          <a:solidFill>
                            <a:schemeClr val="bg1"/>
                          </a:solidFill>
                        </a:rPr>
                        <a:t>8</a:t>
                      </a:r>
                    </a:p>
                  </a:txBody>
                  <a:tcPr anchor="ctr"/>
                </a:tc>
                <a:tc>
                  <a:txBody>
                    <a:bodyPr/>
                    <a:lstStyle/>
                    <a:p>
                      <a:pPr algn="ctr"/>
                      <a:r>
                        <a:rPr lang="x-none" sz="950">
                          <a:solidFill>
                            <a:schemeClr val="bg1"/>
                          </a:solidFill>
                        </a:rPr>
                        <a:t>14</a:t>
                      </a:r>
                    </a:p>
                  </a:txBody>
                  <a:tcPr anchor="ctr"/>
                </a:tc>
                <a:tc>
                  <a:txBody>
                    <a:bodyPr/>
                    <a:lstStyle/>
                    <a:p>
                      <a:pPr algn="ctr"/>
                      <a:r>
                        <a:rPr lang="x-none" sz="950">
                          <a:solidFill>
                            <a:schemeClr val="bg1"/>
                          </a:solidFill>
                        </a:rPr>
                        <a:t>40</a:t>
                      </a:r>
                    </a:p>
                  </a:txBody>
                  <a:tcPr anchor="ctr"/>
                </a:tc>
                <a:tc>
                  <a:txBody>
                    <a:bodyPr/>
                    <a:lstStyle/>
                    <a:p>
                      <a:pPr algn="ctr"/>
                      <a:r>
                        <a:rPr lang="x-none" sz="950">
                          <a:solidFill>
                            <a:schemeClr val="bg1"/>
                          </a:solidFill>
                        </a:rPr>
                        <a:t>18</a:t>
                      </a:r>
                    </a:p>
                  </a:txBody>
                  <a:tcPr anchor="ctr"/>
                </a:tc>
                <a:tc>
                  <a:txBody>
                    <a:bodyPr/>
                    <a:lstStyle/>
                    <a:p>
                      <a:pPr algn="ctr"/>
                      <a:r>
                        <a:rPr lang="x-none" sz="950">
                          <a:solidFill>
                            <a:schemeClr val="bg1"/>
                          </a:solidFill>
                        </a:rPr>
                        <a:t>39</a:t>
                      </a:r>
                    </a:p>
                  </a:txBody>
                  <a:tcPr anchor="ctr"/>
                </a:tc>
                <a:tc>
                  <a:txBody>
                    <a:bodyPr/>
                    <a:lstStyle/>
                    <a:p>
                      <a:pPr algn="ctr"/>
                      <a:r>
                        <a:rPr lang="x-none" sz="950">
                          <a:solidFill>
                            <a:schemeClr val="bg1"/>
                          </a:solidFill>
                        </a:rPr>
                        <a:t>51</a:t>
                      </a:r>
                    </a:p>
                  </a:txBody>
                  <a:tcPr anchor="ctr"/>
                </a:tc>
                <a:extLst>
                  <a:ext uri="{0D108BD9-81ED-4DB2-BD59-A6C34878D82A}">
                    <a16:rowId xmlns:a16="http://schemas.microsoft.com/office/drawing/2014/main" val="798288800"/>
                  </a:ext>
                </a:extLst>
              </a:tr>
            </a:tbl>
          </a:graphicData>
        </a:graphic>
      </p:graphicFrame>
      <p:sp>
        <p:nvSpPr>
          <p:cNvPr id="14" name="source_63804745642643047025" descr="Fuente">
            <a:extLst>
              <a:ext uri="{FF2B5EF4-FFF2-40B4-BE49-F238E27FC236}">
                <a16:creationId xmlns:a16="http://schemas.microsoft.com/office/drawing/2014/main" id="{7E882450-662D-4693-A233-050180032B79}"/>
              </a:ext>
            </a:extLst>
          </p:cNvPr>
          <p:cNvSpPr txBox="1"/>
          <p:nvPr/>
        </p:nvSpPr>
        <p:spPr>
          <a:xfrm>
            <a:off x="609918" y="6515727"/>
            <a:ext cx="2934947" cy="313932"/>
          </a:xfrm>
          <a:prstGeom prst="rect">
            <a:avLst/>
          </a:prstGeom>
          <a:noFill/>
        </p:spPr>
        <p:txBody>
          <a:bodyPr vert="horz" wrap="square" lIns="0" tIns="0" rIns="0" bIns="0" rtlCol="0">
            <a:spAutoFit/>
          </a:bodyPr>
          <a:lstStyle/>
          <a:p>
            <a:pPr>
              <a:lnSpc>
                <a:spcPct val="85000"/>
              </a:lnSpc>
              <a:spcAft>
                <a:spcPts val="600"/>
              </a:spcAft>
              <a:buSzPct val="75000"/>
            </a:pPr>
            <a:r>
              <a:rPr lang="en-US" sz="800" dirty="0">
                <a:solidFill>
                  <a:srgbClr val="2E2E38"/>
                </a:solidFill>
                <a:cs typeface="Arial" panose="020B0604020202020204" pitchFamily="34" charset="0"/>
              </a:rPr>
              <a:t>Fuente: </a:t>
            </a:r>
            <a:r>
              <a:rPr lang="en-US" sz="800" dirty="0" err="1">
                <a:solidFill>
                  <a:srgbClr val="2E2E38"/>
                </a:solidFill>
                <a:cs typeface="Arial" panose="020B0604020202020204" pitchFamily="34" charset="0"/>
              </a:rPr>
              <a:t>Datos</a:t>
            </a:r>
            <a:r>
              <a:rPr lang="x-none" sz="800" dirty="0">
                <a:solidFill>
                  <a:srgbClr val="2E2E38"/>
                </a:solidFill>
                <a:cs typeface="Arial" panose="020B0604020202020204" pitchFamily="34" charset="0"/>
              </a:rPr>
              <a:t> informados al DESE sobre las </a:t>
            </a:r>
            <a:r>
              <a:rPr lang="en-US" sz="800" dirty="0" err="1">
                <a:solidFill>
                  <a:srgbClr val="2E2E38"/>
                </a:solidFill>
                <a:cs typeface="Arial" panose="020B0604020202020204" pitchFamily="34" charset="0"/>
              </a:rPr>
              <a:t>restricciones</a:t>
            </a:r>
            <a:r>
              <a:rPr lang="x-none" sz="800" dirty="0">
                <a:solidFill>
                  <a:srgbClr val="2E2E38"/>
                </a:solidFill>
                <a:cs typeface="Arial" panose="020B0604020202020204" pitchFamily="34" charset="0"/>
              </a:rPr>
              <a:t> del año escolar 2021-2022; entrevistas de EY, el DESE, BPS y las escuelas; políticas de BPS y el DESE</a:t>
            </a:r>
          </a:p>
        </p:txBody>
      </p:sp>
      <p:sp>
        <p:nvSpPr>
          <p:cNvPr id="5" name="TextBox 4">
            <a:extLst>
              <a:ext uri="{FF2B5EF4-FFF2-40B4-BE49-F238E27FC236}">
                <a16:creationId xmlns:a16="http://schemas.microsoft.com/office/drawing/2014/main" id="{A8E4115F-89FF-4375-A106-D3EFE1DB0A78}"/>
              </a:ext>
            </a:extLst>
          </p:cNvPr>
          <p:cNvSpPr txBox="1"/>
          <p:nvPr/>
        </p:nvSpPr>
        <p:spPr>
          <a:xfrm>
            <a:off x="3648051" y="6418217"/>
            <a:ext cx="5138897" cy="431694"/>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72E18C5D-2DAD-415D-98F6-7DC02E43639A}"/>
              </a:ext>
            </a:extLst>
          </p:cNvPr>
          <p:cNvSpPr>
            <a:spLocks noGrp="1"/>
          </p:cNvSpPr>
          <p:nvPr>
            <p:ph type="dt" sz="half" idx="10"/>
          </p:nvPr>
        </p:nvSpPr>
        <p:spPr/>
        <p:txBody>
          <a:bodyPr/>
          <a:lstStyle/>
          <a:p>
            <a:r>
              <a:rPr lang="x-none"/>
              <a:t>Febrero de 2023</a:t>
            </a:r>
            <a:endParaRPr lang="en-IN"/>
          </a:p>
        </p:txBody>
      </p:sp>
      <p:sp>
        <p:nvSpPr>
          <p:cNvPr id="4" name="Slide Number Placeholder 3">
            <a:extLst>
              <a:ext uri="{FF2B5EF4-FFF2-40B4-BE49-F238E27FC236}">
                <a16:creationId xmlns:a16="http://schemas.microsoft.com/office/drawing/2014/main" id="{7C9F59D6-8194-410B-9903-D8716FD4410F}"/>
              </a:ext>
            </a:extLst>
          </p:cNvPr>
          <p:cNvSpPr>
            <a:spLocks noGrp="1"/>
          </p:cNvSpPr>
          <p:nvPr>
            <p:ph type="sldNum" sz="quarter" idx="12"/>
          </p:nvPr>
        </p:nvSpPr>
        <p:spPr/>
        <p:txBody>
          <a:bodyPr/>
          <a:lstStyle/>
          <a:p>
            <a:r>
              <a:rPr lang="x-none"/>
              <a:t>Página </a:t>
            </a:r>
            <a:fld id="{F1BC30E3-FFE5-4B91-AA19-87A149EBB9EE}" type="slidenum">
              <a:rPr smtClean="0"/>
              <a:pPr/>
              <a:t>89</a:t>
            </a:fld>
            <a:endParaRPr/>
          </a:p>
        </p:txBody>
      </p:sp>
    </p:spTree>
    <p:extLst>
      <p:ext uri="{BB962C8B-B14F-4D97-AF65-F5344CB8AC3E}">
        <p14:creationId xmlns:p14="http://schemas.microsoft.com/office/powerpoint/2010/main" val="199734418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ED6AC05-2191-457A-98FF-2EA0CE1D6C79}"/>
              </a:ext>
              <a:ext uri="{C183D7F6-B498-43B3-948B-1728B52AA6E4}">
                <adec:decorative xmlns:adec="http://schemas.microsoft.com/office/drawing/2017/decorative" val="1"/>
              </a:ext>
            </a:extLst>
          </p:cNvPr>
          <p:cNvGraphicFramePr>
            <a:graphicFrameLocks noChangeAspect="1"/>
          </p:cNvGraphicFramePr>
          <p:nvPr>
            <p:custDataLst>
              <p:tags r:id="rId2"/>
            </p:custDataLst>
            <p:extLst>
              <p:ext uri="{D42A27DB-BD31-4B8C-83A1-F6EECF244321}">
                <p14:modId xmlns:p14="http://schemas.microsoft.com/office/powerpoint/2010/main" val="19208394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23" name="think-cell Slide" r:id="rId5" imgW="415" imgH="416" progId="TCLayout.ActiveDocument.1">
                  <p:embed/>
                </p:oleObj>
              </mc:Choice>
              <mc:Fallback>
                <p:oleObj name="think-cell Slide" r:id="rId5" imgW="415" imgH="416" progId="TCLayout.ActiveDocument.1">
                  <p:embed/>
                  <p:pic>
                    <p:nvPicPr>
                      <p:cNvPr id="5" name="Object 4" hidden="1">
                        <a:extLst>
                          <a:ext uri="{FF2B5EF4-FFF2-40B4-BE49-F238E27FC236}">
                            <a16:creationId xmlns:a16="http://schemas.microsoft.com/office/drawing/2014/main" id="{FED6AC05-2191-457A-98FF-2EA0CE1D6C79}"/>
                          </a:ext>
                          <a:ext uri="{C183D7F6-B498-43B3-948B-1728B52AA6E4}">
                            <adec:decorative xmlns:adec="http://schemas.microsoft.com/office/drawing/2017/decorative" val="1"/>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AE4354E-2313-45E9-8577-E7BE4D9D07EC}"/>
              </a:ext>
            </a:extLst>
          </p:cNvPr>
          <p:cNvSpPr>
            <a:spLocks noGrp="1"/>
          </p:cNvSpPr>
          <p:nvPr>
            <p:ph type="title"/>
          </p:nvPr>
        </p:nvSpPr>
        <p:spPr/>
        <p:txBody>
          <a:bodyPr vert="horz"/>
          <a:lstStyle/>
          <a:p>
            <a:r>
              <a:rPr lang="x-none"/>
              <a:t>Resumen ejecutivo (</a:t>
            </a:r>
            <a:r>
              <a:rPr lang="en-US"/>
              <a:t>6</a:t>
            </a:r>
            <a:r>
              <a:rPr lang="x-none"/>
              <a:t>/</a:t>
            </a:r>
            <a:r>
              <a:rPr lang="en-US"/>
              <a:t>8</a:t>
            </a:r>
            <a:r>
              <a:rPr lang="x-none"/>
              <a:t>)</a:t>
            </a:r>
            <a:br>
              <a:rPr/>
            </a:br>
            <a:endParaRPr lang="en-IN"/>
          </a:p>
        </p:txBody>
      </p:sp>
      <p:sp>
        <p:nvSpPr>
          <p:cNvPr id="11" name="Rectangle 10">
            <a:extLst>
              <a:ext uri="{FF2B5EF4-FFF2-40B4-BE49-F238E27FC236}">
                <a16:creationId xmlns:a16="http://schemas.microsoft.com/office/drawing/2014/main" id="{E52E2BFB-33DC-477A-A9CB-CC375D932257}"/>
              </a:ext>
            </a:extLst>
          </p:cNvPr>
          <p:cNvSpPr/>
          <p:nvPr/>
        </p:nvSpPr>
        <p:spPr>
          <a:xfrm>
            <a:off x="612775" y="1099611"/>
            <a:ext cx="1476918" cy="4671011"/>
          </a:xfrm>
          <a:prstGeom prst="rect">
            <a:avLst/>
          </a:prstGeom>
          <a:solidFill>
            <a:schemeClr val="bg2">
              <a:lumMod val="65000"/>
              <a:lumOff val="3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400" spc="-10">
                <a:solidFill>
                  <a:schemeClr val="tx1"/>
                </a:solidFill>
              </a:rPr>
              <a:t>Observaciones </a:t>
            </a:r>
            <a:br>
              <a:rPr lang="en-US" sz="1400" spc="-10">
                <a:solidFill>
                  <a:schemeClr val="tx1"/>
                </a:solidFill>
              </a:rPr>
            </a:br>
            <a:r>
              <a:rPr lang="x-none" sz="1400" spc="-10">
                <a:solidFill>
                  <a:schemeClr val="tx1"/>
                </a:solidFill>
              </a:rPr>
              <a:t>y oportunidades de dominios </a:t>
            </a:r>
            <a:br>
              <a:rPr lang="en-US" sz="1400" spc="-10">
                <a:solidFill>
                  <a:schemeClr val="tx1"/>
                </a:solidFill>
              </a:rPr>
            </a:br>
            <a:r>
              <a:rPr lang="x-none" sz="1400" spc="-10">
                <a:solidFill>
                  <a:schemeClr val="tx1"/>
                </a:solidFill>
              </a:rPr>
              <a:t>de datos seleccionadas</a:t>
            </a:r>
          </a:p>
        </p:txBody>
      </p:sp>
      <p:sp>
        <p:nvSpPr>
          <p:cNvPr id="15" name="Rectangle 14">
            <a:extLst>
              <a:ext uri="{FF2B5EF4-FFF2-40B4-BE49-F238E27FC236}">
                <a16:creationId xmlns:a16="http://schemas.microsoft.com/office/drawing/2014/main" id="{5DCF1F6D-17F4-43BE-9FE0-E3BE0EE3D9E8}"/>
              </a:ext>
            </a:extLst>
          </p:cNvPr>
          <p:cNvSpPr/>
          <p:nvPr/>
        </p:nvSpPr>
        <p:spPr>
          <a:xfrm>
            <a:off x="2187082" y="1099611"/>
            <a:ext cx="9436594" cy="35386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x-none" sz="1400" b="1">
                <a:solidFill>
                  <a:schemeClr val="bg1"/>
                </a:solidFill>
              </a:rPr>
              <a:t>Dominios de datos de riesgo moderado</a:t>
            </a:r>
          </a:p>
        </p:txBody>
      </p:sp>
      <p:sp>
        <p:nvSpPr>
          <p:cNvPr id="12" name="Content Placeholder 2">
            <a:extLst>
              <a:ext uri="{FF2B5EF4-FFF2-40B4-BE49-F238E27FC236}">
                <a16:creationId xmlns:a16="http://schemas.microsoft.com/office/drawing/2014/main" id="{726D11FB-B0EB-4A61-A98B-D2626E21FB31}"/>
              </a:ext>
            </a:extLst>
          </p:cNvPr>
          <p:cNvSpPr txBox="1">
            <a:spLocks/>
          </p:cNvSpPr>
          <p:nvPr/>
        </p:nvSpPr>
        <p:spPr>
          <a:xfrm>
            <a:off x="2187082" y="1453471"/>
            <a:ext cx="9436594" cy="4328254"/>
          </a:xfrm>
          <a:prstGeom prst="rect">
            <a:avLst/>
          </a:prstGeom>
          <a:solidFill>
            <a:schemeClr val="tx1">
              <a:lumMod val="95000"/>
            </a:schemeClr>
          </a:solidFill>
        </p:spPr>
        <p:txBody>
          <a:bodyPr vert="horz" lIns="0" tIns="0" rIns="91440" bIns="0" rtlCol="0" anchor="ctr"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lnSpc>
                <a:spcPct val="95000"/>
              </a:lnSpc>
              <a:spcBef>
                <a:spcPts val="0"/>
              </a:spcBef>
              <a:buClrTx/>
              <a:buSzPct val="75000"/>
              <a:buNone/>
            </a:pPr>
            <a:r>
              <a:rPr lang="x-none" sz="1250" b="1" spc="-10"/>
              <a:t>Programas para estudiantes (Educación especial): </a:t>
            </a:r>
          </a:p>
          <a:p>
            <a:pPr marL="144000" indent="-144000">
              <a:lnSpc>
                <a:spcPct val="95000"/>
              </a:lnSpc>
              <a:spcBef>
                <a:spcPts val="0"/>
              </a:spcBef>
              <a:buClrTx/>
              <a:buSzPct val="75000"/>
              <a:buFont typeface="Wingdings 3" panose="05040102010807070707" pitchFamily="18" charset="2"/>
              <a:buChar char=""/>
            </a:pPr>
            <a:r>
              <a:rPr lang="x-none" sz="1250" u="sng" spc="-10"/>
              <a:t>Observaciones</a:t>
            </a:r>
            <a:r>
              <a:rPr lang="x-none" sz="1250" spc="-10"/>
              <a:t>: </a:t>
            </a:r>
            <a:r>
              <a:rPr lang="en-US" sz="1250" spc="-10" err="1"/>
              <a:t>en</a:t>
            </a:r>
            <a:r>
              <a:rPr lang="x-none" sz="1250" spc="-10"/>
              <a:t> la actualidad, las revisiones y el seguimiento a nivel del distrito son insuficientes con respecto a los Programas de Educación Individualizada (IEP, por sus siglas en inglés) vencidos o próximos a vencer</a:t>
            </a:r>
            <a:r>
              <a:rPr lang="x-none" sz="1250" spc="-10" baseline="30000"/>
              <a:t>1</a:t>
            </a:r>
            <a:r>
              <a:rPr lang="x-none" sz="1250" spc="-10"/>
              <a:t>. Alrededor del 25 % de los IEP muestreados (n=100) estaban vencidos en EdPlan</a:t>
            </a:r>
            <a:r>
              <a:rPr lang="x-none" sz="1250" spc="-10" baseline="30000"/>
              <a:t>2</a:t>
            </a:r>
            <a:r>
              <a:rPr lang="x-none" sz="1250" spc="-10"/>
              <a:t> el 30 de junio de 2022, cuando BPS certificó los datos y los presentó ante el DESE. Si bien dos de los IEP vencieron en junio, se registró que los demás vencieron antes de junio</a:t>
            </a:r>
            <a:r>
              <a:rPr lang="en-US" sz="1250" spc="-10"/>
              <a:t>.</a:t>
            </a:r>
            <a:endParaRPr lang="x-none" sz="1250" spc="-10"/>
          </a:p>
          <a:p>
            <a:pPr marL="144000" indent="-144000">
              <a:lnSpc>
                <a:spcPct val="95000"/>
              </a:lnSpc>
              <a:spcBef>
                <a:spcPts val="0"/>
              </a:spcBef>
              <a:buClrTx/>
              <a:buSzPct val="75000"/>
              <a:buFont typeface="Wingdings 3" panose="05040102010807070707" pitchFamily="18" charset="2"/>
              <a:buChar char=""/>
            </a:pPr>
            <a:r>
              <a:rPr lang="x-none" sz="1250" u="sng" spc="-10"/>
              <a:t>Oportunidades de mejora</a:t>
            </a:r>
            <a:r>
              <a:rPr lang="x-none" sz="1250" spc="-10"/>
              <a:t>: </a:t>
            </a:r>
            <a:r>
              <a:rPr lang="en-US" sz="1250" spc="-10" err="1"/>
              <a:t>realizar</a:t>
            </a:r>
            <a:r>
              <a:rPr lang="x-none" sz="1250" spc="-10"/>
              <a:t> un proceso periódico de revisión de los datos del distrito (p. ej., en forma trimestral) para verificar que los datos de los estudiantes con IEP vigentes sean válidos en EdPlan</a:t>
            </a:r>
            <a:r>
              <a:rPr lang="x-none" sz="1250" spc="-10" baseline="30000"/>
              <a:t> </a:t>
            </a:r>
            <a:r>
              <a:rPr lang="x-none" sz="1250" spc="-10"/>
              <a:t>y revisar los IEP vencidos o próximos a vencer puede reducir la cantidad de IEP vencidos y permitir que las escuelas y el distrito comprendan con mayor claridad el estado general de</a:t>
            </a:r>
            <a:r>
              <a:rPr lang="en-US" sz="1250" spc="-10"/>
              <a:t> </a:t>
            </a:r>
            <a:r>
              <a:rPr lang="x-none" sz="1250" spc="-10"/>
              <a:t>los IEP</a:t>
            </a:r>
            <a:r>
              <a:rPr lang="en-US" sz="1250" spc="-10"/>
              <a:t>.</a:t>
            </a:r>
            <a:endParaRPr lang="x-none" sz="1250" spc="-10"/>
          </a:p>
          <a:p>
            <a:pPr marL="0" indent="0">
              <a:lnSpc>
                <a:spcPct val="95000"/>
              </a:lnSpc>
              <a:spcBef>
                <a:spcPts val="0"/>
              </a:spcBef>
              <a:buClrTx/>
              <a:buSzPct val="75000"/>
              <a:buNone/>
            </a:pPr>
            <a:endParaRPr lang="en-US" sz="700" spc="-10"/>
          </a:p>
          <a:p>
            <a:pPr marL="0" indent="0">
              <a:lnSpc>
                <a:spcPct val="95000"/>
              </a:lnSpc>
              <a:spcBef>
                <a:spcPts val="0"/>
              </a:spcBef>
              <a:buClrTx/>
              <a:buSzPct val="75000"/>
              <a:buNone/>
            </a:pPr>
            <a:r>
              <a:rPr lang="x-none" sz="1250" b="1" spc="-10"/>
              <a:t>Quejas de las familias: </a:t>
            </a:r>
          </a:p>
          <a:p>
            <a:pPr marL="144000" indent="-144000">
              <a:lnSpc>
                <a:spcPct val="95000"/>
              </a:lnSpc>
              <a:spcBef>
                <a:spcPts val="0"/>
              </a:spcBef>
              <a:buClrTx/>
              <a:buSzPct val="75000"/>
              <a:buFont typeface="Wingdings 3" panose="05040102010807070707" pitchFamily="18" charset="2"/>
              <a:buChar char=""/>
            </a:pPr>
            <a:r>
              <a:rPr lang="x-none" sz="1250" u="sng" spc="-10"/>
              <a:t>Observaciones</a:t>
            </a:r>
            <a:r>
              <a:rPr lang="x-none" sz="1250" spc="-10"/>
              <a:t>:</a:t>
            </a:r>
            <a:r>
              <a:rPr lang="x-none" sz="1250" b="1" spc="-10"/>
              <a:t> </a:t>
            </a:r>
            <a:r>
              <a:rPr lang="en-US" sz="1250" spc="-10"/>
              <a:t>las</a:t>
            </a:r>
            <a:r>
              <a:rPr lang="x-none" sz="1250" spc="-10"/>
              <a:t> quejas de las familias no cuentan con dimensiones con calificación de riesgo alto. La Línea Directa contra el Acoso Escolar de BPS no posee la funcionalidad suficiente como para registrar todos los datos necesarios para hacer un seguimiento de los incidentes, lo cual hace que los datos estén incompletos (p. ej., no hay un campo para la identificación del estudiante). No hay supervisión suficiente que permita verificar que las quejas se resolvieron. La política de BPS establece que las investigaciones sobre acoso escolar deben llevarse a cabo y marcarse como resueltas en un plazo de cinco (5) días desde que la escuela recibió la denuncia. Sin embargo, cerca del 32 % de los formularios de denuncia de acoso escolar enviados mediante la Línea Directa contra el Acoso Escolar de BPS durante el año escolar 2021-2022 no se habían marcado como finalizados para el final del año</a:t>
            </a:r>
            <a:r>
              <a:rPr lang="en-US" sz="1250" spc="-10"/>
              <a:t>.</a:t>
            </a:r>
            <a:endParaRPr lang="x-none" sz="1250" spc="-10"/>
          </a:p>
          <a:p>
            <a:pPr marL="144000" indent="-144000">
              <a:lnSpc>
                <a:spcPct val="95000"/>
              </a:lnSpc>
              <a:spcBef>
                <a:spcPts val="0"/>
              </a:spcBef>
              <a:buClrTx/>
              <a:buSzPct val="75000"/>
              <a:buFont typeface="Wingdings 3" panose="05040102010807070707" pitchFamily="18" charset="2"/>
              <a:buChar char=""/>
            </a:pPr>
            <a:r>
              <a:rPr lang="x-none" sz="1250" u="sng" spc="-10"/>
              <a:t>Oportunidades de mejora</a:t>
            </a:r>
            <a:r>
              <a:rPr lang="x-none" sz="1250" spc="-10"/>
              <a:t>: </a:t>
            </a:r>
            <a:r>
              <a:rPr lang="en-US" sz="1250" spc="-10" err="1"/>
              <a:t>actualizar</a:t>
            </a:r>
            <a:r>
              <a:rPr lang="x-none" sz="1250" spc="-10"/>
              <a:t> el formulario de denuncia de acoso escolar para obtener más información puede mejorar la capacidad del distrito de monitorear la resolución. Desarrollar un proceso que requiera que los formularios de denuncia de acoso escolar o los formularios de investigación se revisen y actualicen en forma periódica puede mejorar la supervisión de la resolución del incidente en tiempo y forma</a:t>
            </a:r>
            <a:r>
              <a:rPr lang="en-US" sz="1250" spc="-10"/>
              <a:t>.</a:t>
            </a:r>
            <a:endParaRPr lang="x-none" sz="1250" spc="-10"/>
          </a:p>
        </p:txBody>
      </p:sp>
      <p:sp>
        <p:nvSpPr>
          <p:cNvPr id="13" name="footnote_6381079627765013118" descr="Nota al pie">
            <a:extLst>
              <a:ext uri="{FF2B5EF4-FFF2-40B4-BE49-F238E27FC236}">
                <a16:creationId xmlns:a16="http://schemas.microsoft.com/office/drawing/2014/main" id="{EA9C622F-D03B-4DAE-8A5D-C8EDDC2B8171}"/>
              </a:ext>
            </a:extLst>
          </p:cNvPr>
          <p:cNvSpPr txBox="1"/>
          <p:nvPr/>
        </p:nvSpPr>
        <p:spPr>
          <a:xfrm>
            <a:off x="612775" y="5969473"/>
            <a:ext cx="9980613" cy="404226"/>
          </a:xfrm>
          <a:prstGeom prst="rect">
            <a:avLst/>
          </a:prstGeom>
          <a:noFill/>
        </p:spPr>
        <p:txBody>
          <a:bodyPr vert="horz" wrap="square" lIns="0" tIns="0" rIns="0" bIns="0" rtlCol="0" anchor="b" anchorCtr="0">
            <a:noAutofit/>
          </a:bodyPr>
          <a:lstStyle/>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Programas de Educación Individualizada</a:t>
            </a:r>
          </a:p>
          <a:p>
            <a:pPr marL="95202" indent="-95202">
              <a:spcBef>
                <a:spcPct val="0"/>
              </a:spcBef>
              <a:spcAft>
                <a:spcPct val="0"/>
              </a:spcAft>
              <a:buSzPct val="100000"/>
              <a:buFont typeface="Arial" pitchFamily="34" charset="0"/>
              <a:buAutoNum type="arabicPeriod"/>
            </a:pPr>
            <a:r>
              <a:rPr lang="x-none" sz="800" dirty="0">
                <a:solidFill>
                  <a:srgbClr val="2E2E38"/>
                </a:solidFill>
                <a:cs typeface="Arial" panose="020B0604020202020204" pitchFamily="34" charset="0"/>
              </a:rPr>
              <a:t>EdPlan es la base de datos de BPS para la información específica de estudiantes de Educación especial</a:t>
            </a:r>
          </a:p>
        </p:txBody>
      </p:sp>
      <p:sp>
        <p:nvSpPr>
          <p:cNvPr id="14" name="TextBox 13">
            <a:extLst>
              <a:ext uri="{FF2B5EF4-FFF2-40B4-BE49-F238E27FC236}">
                <a16:creationId xmlns:a16="http://schemas.microsoft.com/office/drawing/2014/main" id="{B2101AFF-6225-4564-B679-443D3CEFBD66}"/>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limitaciones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página 2</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4" name="Date Placeholder 3">
            <a:extLst>
              <a:ext uri="{FF2B5EF4-FFF2-40B4-BE49-F238E27FC236}">
                <a16:creationId xmlns:a16="http://schemas.microsoft.com/office/drawing/2014/main" id="{F0FB9BF3-73D9-4235-946F-F7A50A2404DF}"/>
              </a:ext>
            </a:extLst>
          </p:cNvPr>
          <p:cNvSpPr>
            <a:spLocks noGrp="1"/>
          </p:cNvSpPr>
          <p:nvPr>
            <p:ph type="dt" sz="half" idx="10"/>
          </p:nvPr>
        </p:nvSpPr>
        <p:spPr/>
        <p:txBody>
          <a:bodyPr/>
          <a:lstStyle/>
          <a:p>
            <a:r>
              <a:rPr lang="x-none"/>
              <a:t>Febrero de 2023</a:t>
            </a:r>
          </a:p>
        </p:txBody>
      </p:sp>
      <p:sp>
        <p:nvSpPr>
          <p:cNvPr id="6" name="Slide Number Placeholder 5">
            <a:extLst>
              <a:ext uri="{FF2B5EF4-FFF2-40B4-BE49-F238E27FC236}">
                <a16:creationId xmlns:a16="http://schemas.microsoft.com/office/drawing/2014/main" id="{11350930-A94D-4F8C-92B9-757DFC84027D}"/>
              </a:ext>
            </a:extLst>
          </p:cNvPr>
          <p:cNvSpPr>
            <a:spLocks noGrp="1"/>
          </p:cNvSpPr>
          <p:nvPr>
            <p:ph type="sldNum" sz="quarter" idx="12"/>
          </p:nvPr>
        </p:nvSpPr>
        <p:spPr/>
        <p:txBody>
          <a:bodyPr/>
          <a:lstStyle/>
          <a:p>
            <a:r>
              <a:rPr lang="x-none"/>
              <a:t>Página </a:t>
            </a:r>
            <a:fld id="{F1BC30E3-FFE5-4B91-AA19-87A149EBB9EE}" type="slidenum">
              <a:rPr smtClean="0"/>
              <a:pPr/>
              <a:t>9</a:t>
            </a:fld>
            <a:endParaRPr/>
          </a:p>
        </p:txBody>
      </p:sp>
    </p:spTree>
    <p:extLst>
      <p:ext uri="{BB962C8B-B14F-4D97-AF65-F5344CB8AC3E}">
        <p14:creationId xmlns:p14="http://schemas.microsoft.com/office/powerpoint/2010/main" val="410037902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23A8C9-D7BE-4A91-AF26-1E8F90477316}"/>
              </a:ext>
            </a:extLst>
          </p:cNvPr>
          <p:cNvSpPr>
            <a:spLocks noGrp="1"/>
          </p:cNvSpPr>
          <p:nvPr>
            <p:ph type="title"/>
          </p:nvPr>
        </p:nvSpPr>
        <p:spPr/>
        <p:txBody>
          <a:bodyPr vert="horz"/>
          <a:lstStyle/>
          <a:p>
            <a:r>
              <a:rPr lang="x-none"/>
              <a:t>Apéndice</a:t>
            </a:r>
            <a:br/>
            <a:r>
              <a:rPr lang="x-none" sz="1600"/>
              <a:t>Resultados de las pruebas de la muestra </a:t>
            </a:r>
          </a:p>
        </p:txBody>
      </p:sp>
      <p:sp>
        <p:nvSpPr>
          <p:cNvPr id="30" name="Rectangle 29">
            <a:extLst>
              <a:ext uri="{FF2B5EF4-FFF2-40B4-BE49-F238E27FC236}">
                <a16:creationId xmlns:a16="http://schemas.microsoft.com/office/drawing/2014/main" id="{FB510929-6C88-4429-BE31-EB426D1FEDEB}"/>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4.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de los estudiantes</a:t>
            </a:r>
          </a:p>
        </p:txBody>
      </p:sp>
      <p:sp>
        <p:nvSpPr>
          <p:cNvPr id="22" name="Arrow: Left-Right 21">
            <a:extLst>
              <a:ext uri="{FF2B5EF4-FFF2-40B4-BE49-F238E27FC236}">
                <a16:creationId xmlns:a16="http://schemas.microsoft.com/office/drawing/2014/main" id="{21AFE47D-965E-4DF2-AF15-EAFBA4D1A08D}"/>
              </a:ext>
            </a:extLst>
          </p:cNvPr>
          <p:cNvSpPr/>
          <p:nvPr/>
        </p:nvSpPr>
        <p:spPr>
          <a:xfrm>
            <a:off x="956758" y="1149726"/>
            <a:ext cx="4780177"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Resultados de las muestras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3" name="Straight Connector 22">
            <a:extLst>
              <a:ext uri="{FF2B5EF4-FFF2-40B4-BE49-F238E27FC236}">
                <a16:creationId xmlns:a16="http://schemas.microsoft.com/office/drawing/2014/main" id="{A2E992D9-327C-4251-9B39-FBAEAEACAE8E}"/>
              </a:ext>
              <a:ext uri="{C183D7F6-B498-43B3-948B-1728B52AA6E4}">
                <adec:decorative xmlns:adec="http://schemas.microsoft.com/office/drawing/2017/decorative" val="1"/>
              </a:ext>
            </a:extLst>
          </p:cNvPr>
          <p:cNvCxnSpPr>
            <a:cxnSpLocks/>
            <a:stCxn id="22" idx="4"/>
            <a:endCxn id="22" idx="6"/>
          </p:cNvCxnSpPr>
          <p:nvPr/>
        </p:nvCxnSpPr>
        <p:spPr>
          <a:xfrm>
            <a:off x="956758" y="1407095"/>
            <a:ext cx="478017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Content Placeholder 3">
            <a:extLst>
              <a:ext uri="{FF2B5EF4-FFF2-40B4-BE49-F238E27FC236}">
                <a16:creationId xmlns:a16="http://schemas.microsoft.com/office/drawing/2014/main" id="{03D66FC9-2F9B-45B6-9B54-9D1069452ED1}"/>
              </a:ext>
            </a:extLst>
          </p:cNvPr>
          <p:cNvSpPr txBox="1">
            <a:spLocks/>
          </p:cNvSpPr>
          <p:nvPr/>
        </p:nvSpPr>
        <p:spPr>
          <a:xfrm>
            <a:off x="622106" y="1470714"/>
            <a:ext cx="5471236" cy="4794915"/>
          </a:xfrm>
          <a:prstGeom prst="rect">
            <a:avLst/>
          </a:prstGeom>
        </p:spPr>
        <p:txBody>
          <a:bodyPr/>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documentación escolar facilitada era irregular en todo el distrito.</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Aunque en la Circular 3 del Superintendente se establece que las escuelas deben informar las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directamente al DESE, no existe un requisito explícito de conservación de la información en la política de BPS.</a:t>
            </a:r>
          </a:p>
          <a:p>
            <a:pPr marL="457518" marR="0" lvl="1" indent="-182880" algn="l" defTabSz="914390" rtl="0" eaLnBrk="1" fontAlgn="auto" latinLnBrk="0" hangingPunct="1">
              <a:lnSpc>
                <a:spcPct val="100000"/>
              </a:lnSpc>
              <a:spcBef>
                <a:spcPts val="200"/>
              </a:spcBef>
              <a:spcAft>
                <a:spcPts val="12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deben registrarse. Se menciona Aspen, pero no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es obligatorio.</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Según la reglamentación estatal 603 CMR 46.06, las escuelas deben notificar un incidente a la familia de forma oral dentro de las 24 horas y por escrito en un plazo de tres (3) días lectivos.</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Tres (3) cartas de notificación a las familias </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de las 20 recibidas</a:t>
            </a:r>
            <a:r>
              <a:rPr kumimoji="0" lang="x-none" sz="1100" b="1"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 enviaron con más de un mes de retraso respecto a lo exigido por la reglamentación estatal antes mencionada.</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EY no pudo confirmar si se notificó de forma oral a la familia en tiempo </a:t>
            </a:r>
            <a:br>
              <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y forma a partir de la documentación recibida.</a:t>
            </a:r>
          </a:p>
          <a:p>
            <a:pPr marL="274638" marR="0" lvl="1"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Dos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carecían de documentación.</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Una correspondía a una escuela que facilitó documentación para otras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La otra se trataba de la única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restricción</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de esa escuela.</a:t>
            </a:r>
          </a:p>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Según la reglamentación estatal 603 CMR 46.06, las escuelas deben notificar un incidente a los líderes escolares tan pronto como sea posible y por escrito dentro del día lectivo posterior al incidente.</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Según la documentación recibida, se informó a un líder escolar sobre el incidente tres días después de que se produjera la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restricción</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a:t>
            </a:r>
          </a:p>
        </p:txBody>
      </p:sp>
      <p:sp>
        <p:nvSpPr>
          <p:cNvPr id="25" name="Arrow: Left-Right 24">
            <a:extLst>
              <a:ext uri="{FF2B5EF4-FFF2-40B4-BE49-F238E27FC236}">
                <a16:creationId xmlns:a16="http://schemas.microsoft.com/office/drawing/2014/main" id="{D75BF994-1C28-422D-ACB4-268DCEB24D65}"/>
              </a:ext>
            </a:extLst>
          </p:cNvPr>
          <p:cNvSpPr/>
          <p:nvPr/>
        </p:nvSpPr>
        <p:spPr>
          <a:xfrm>
            <a:off x="6429386" y="1149726"/>
            <a:ext cx="4780177"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Tipo de documentación recibida</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6" name="Straight Connector 25">
            <a:extLst>
              <a:ext uri="{FF2B5EF4-FFF2-40B4-BE49-F238E27FC236}">
                <a16:creationId xmlns:a16="http://schemas.microsoft.com/office/drawing/2014/main" id="{99624DB8-2DC6-4C9F-B0E0-2A88DA9E47BC}"/>
              </a:ext>
              <a:ext uri="{C183D7F6-B498-43B3-948B-1728B52AA6E4}">
                <adec:decorative xmlns:adec="http://schemas.microsoft.com/office/drawing/2017/decorative" val="1"/>
              </a:ext>
            </a:extLst>
          </p:cNvPr>
          <p:cNvCxnSpPr>
            <a:stCxn id="25" idx="4"/>
            <a:endCxn id="25" idx="6"/>
          </p:cNvCxnSpPr>
          <p:nvPr/>
        </p:nvCxnSpPr>
        <p:spPr>
          <a:xfrm>
            <a:off x="6429386" y="1407095"/>
            <a:ext cx="4780177"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A98C9D46-88E0-4E0F-A180-3C8C82190490}"/>
              </a:ext>
            </a:extLst>
          </p:cNvPr>
          <p:cNvSpPr txBox="1"/>
          <p:nvPr/>
        </p:nvSpPr>
        <p:spPr>
          <a:xfrm>
            <a:off x="6214448" y="1470714"/>
            <a:ext cx="5361797" cy="545534"/>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En la siguiente tabla, se describe la documentación recibida para cada muestra de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restricción</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seleccionada:</a:t>
            </a:r>
          </a:p>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itchFamily="34" charset="0"/>
              <a:buChar char="►"/>
              <a:tabLst/>
              <a:defRPr/>
            </a:pPr>
            <a:endParaRPr kumimoji="0" lang="en-US" sz="1100" b="0" i="0" u="none" strike="noStrike" kern="1200" cap="none" spc="0" normalizeH="0" baseline="0" noProof="0">
              <a:ln>
                <a:noFill/>
              </a:ln>
              <a:solidFill>
                <a:srgbClr val="2E2E38"/>
              </a:solidFill>
              <a:effectLst/>
              <a:uLnTx/>
              <a:uFillTx/>
              <a:latin typeface="EYInterstate Light"/>
              <a:ea typeface="+mn-ea"/>
              <a:cs typeface="+mn-cs"/>
            </a:endParaRPr>
          </a:p>
        </p:txBody>
      </p:sp>
      <p:graphicFrame>
        <p:nvGraphicFramePr>
          <p:cNvPr id="20" name="Table 19">
            <a:extLst>
              <a:ext uri="{FF2B5EF4-FFF2-40B4-BE49-F238E27FC236}">
                <a16:creationId xmlns:a16="http://schemas.microsoft.com/office/drawing/2014/main" id="{A108E164-E634-4CB1-9799-FF5050FAA91B}"/>
              </a:ext>
            </a:extLst>
          </p:cNvPr>
          <p:cNvGraphicFramePr>
            <a:graphicFrameLocks noGrp="1"/>
          </p:cNvGraphicFramePr>
          <p:nvPr/>
        </p:nvGraphicFramePr>
        <p:xfrm>
          <a:off x="6220604" y="1822474"/>
          <a:ext cx="5367528" cy="2346960"/>
        </p:xfrm>
        <a:graphic>
          <a:graphicData uri="http://schemas.openxmlformats.org/drawingml/2006/table">
            <a:tbl>
              <a:tblPr firstRow="1" bandRow="1">
                <a:tableStyleId>{F2DE63D5-997A-4646-A377-4702673A728D}</a:tableStyleId>
              </a:tblPr>
              <a:tblGrid>
                <a:gridCol w="4473873">
                  <a:extLst>
                    <a:ext uri="{9D8B030D-6E8A-4147-A177-3AD203B41FA5}">
                      <a16:colId xmlns:a16="http://schemas.microsoft.com/office/drawing/2014/main" val="3079127146"/>
                    </a:ext>
                  </a:extLst>
                </a:gridCol>
                <a:gridCol w="893655">
                  <a:extLst>
                    <a:ext uri="{9D8B030D-6E8A-4147-A177-3AD203B41FA5}">
                      <a16:colId xmlns:a16="http://schemas.microsoft.com/office/drawing/2014/main" val="1490230525"/>
                    </a:ext>
                  </a:extLst>
                </a:gridCol>
              </a:tblGrid>
              <a:tr h="210230">
                <a:tc>
                  <a:txBody>
                    <a:bodyPr/>
                    <a:lstStyle/>
                    <a:p>
                      <a:pPr algn="ctr"/>
                      <a:r>
                        <a:rPr lang="x-none" sz="1200" b="1">
                          <a:solidFill>
                            <a:schemeClr val="bg1"/>
                          </a:solidFill>
                          <a:latin typeface="+mn-lt"/>
                        </a:rPr>
                        <a:t>Tipo de documentación</a:t>
                      </a:r>
                    </a:p>
                  </a:txBody>
                  <a:tcPr marL="45720" marR="4572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x-none" sz="1200" b="1">
                          <a:solidFill>
                            <a:schemeClr val="bg1"/>
                          </a:solidFill>
                          <a:latin typeface="+mn-lt"/>
                        </a:rPr>
                        <a:t>Recuento</a:t>
                      </a:r>
                    </a:p>
                  </a:txBody>
                  <a:tcPr marL="45720" marR="45720" anchor="b">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315923003"/>
                  </a:ext>
                </a:extLst>
              </a:tr>
              <a:tr h="241406">
                <a:tc>
                  <a:txBody>
                    <a:bodyPr/>
                    <a:lstStyle/>
                    <a:p>
                      <a:r>
                        <a:rPr lang="x-none" sz="1100">
                          <a:solidFill>
                            <a:schemeClr val="bg1"/>
                          </a:solidFill>
                          <a:latin typeface="+mn-lt"/>
                        </a:rPr>
                        <a:t>Solo informes de incidentes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x-none" sz="1100">
                          <a:solidFill>
                            <a:schemeClr val="bg1"/>
                          </a:solidFill>
                          <a:latin typeface="+mn-lt"/>
                        </a:rPr>
                        <a:t>12</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91124604"/>
                  </a:ext>
                </a:extLst>
              </a:tr>
              <a:tr h="241406">
                <a:tc>
                  <a:txBody>
                    <a:bodyPr/>
                    <a:lstStyle/>
                    <a:p>
                      <a:r>
                        <a:rPr lang="x-none" sz="1100">
                          <a:solidFill>
                            <a:schemeClr val="bg1"/>
                          </a:solidFill>
                          <a:latin typeface="+mn-lt"/>
                        </a:rPr>
                        <a:t>Informes de incidentes y cartas de notificación a las familias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x-none" sz="1100">
                          <a:solidFill>
                            <a:schemeClr val="bg1"/>
                          </a:solidFill>
                          <a:latin typeface="+mn-lt"/>
                        </a:rPr>
                        <a:t>1</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53784263"/>
                  </a:ext>
                </a:extLst>
              </a:tr>
              <a:tr h="241406">
                <a:tc>
                  <a:txBody>
                    <a:bodyPr/>
                    <a:lstStyle/>
                    <a:p>
                      <a:r>
                        <a:rPr lang="x-none" sz="1100">
                          <a:solidFill>
                            <a:schemeClr val="bg1"/>
                          </a:solidFill>
                          <a:latin typeface="+mn-lt"/>
                        </a:rPr>
                        <a:t>Solo cartas de notificación a las familias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x-none" sz="1100">
                          <a:solidFill>
                            <a:schemeClr val="bg1"/>
                          </a:solidFill>
                          <a:latin typeface="+mn-lt"/>
                        </a:rPr>
                        <a:t>20</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7622027"/>
                  </a:ext>
                </a:extLst>
              </a:tr>
              <a:tr h="241406">
                <a:tc>
                  <a:txBody>
                    <a:bodyPr/>
                    <a:lstStyle/>
                    <a:p>
                      <a:r>
                        <a:rPr lang="x-none" sz="1100">
                          <a:solidFill>
                            <a:schemeClr val="bg1"/>
                          </a:solidFill>
                          <a:latin typeface="+mn-lt"/>
                        </a:rPr>
                        <a:t>Otra documentación (p. ej., correos electrónicos, cuestionarios)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x-none" sz="1100">
                          <a:solidFill>
                            <a:schemeClr val="bg1"/>
                          </a:solidFill>
                          <a:latin typeface="+mn-lt"/>
                        </a:rPr>
                        <a:t>3</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7858348"/>
                  </a:ext>
                </a:extLst>
              </a:tr>
              <a:tr h="241406">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1100">
                          <a:solidFill>
                            <a:schemeClr val="bg1"/>
                          </a:solidFill>
                          <a:latin typeface="+mn-lt"/>
                        </a:rPr>
                        <a:t>Sin documentación</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x-none" sz="1100">
                          <a:solidFill>
                            <a:schemeClr val="bg1"/>
                          </a:solidFill>
                          <a:latin typeface="+mn-lt"/>
                        </a:rPr>
                        <a:t>2</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2422747"/>
                  </a:ext>
                </a:extLst>
              </a:tr>
              <a:tr h="228660">
                <a:tc>
                  <a:txBody>
                    <a:bodyPr/>
                    <a:lstStyle/>
                    <a:p>
                      <a:pPr marL="0" marR="0" lvl="0" indent="0" algn="r" defTabSz="913943" rtl="0" eaLnBrk="1" fontAlgn="auto" latinLnBrk="0" hangingPunct="1">
                        <a:lnSpc>
                          <a:spcPct val="100000"/>
                        </a:lnSpc>
                        <a:spcBef>
                          <a:spcPts val="0"/>
                        </a:spcBef>
                        <a:spcAft>
                          <a:spcPts val="0"/>
                        </a:spcAft>
                        <a:buClrTx/>
                        <a:buSzTx/>
                        <a:buFontTx/>
                        <a:buNone/>
                        <a:tabLst/>
                        <a:defRPr/>
                      </a:pPr>
                      <a:r>
                        <a:rPr lang="x-none" sz="1100" b="1">
                          <a:solidFill>
                            <a:schemeClr val="bg1"/>
                          </a:solidFill>
                          <a:latin typeface="+mn-lt"/>
                        </a:rPr>
                        <a:t>Total de muestras con documentación</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tc>
                  <a:txBody>
                    <a:bodyPr/>
                    <a:lstStyle/>
                    <a:p>
                      <a:pPr algn="ctr"/>
                      <a:r>
                        <a:rPr lang="x-none" sz="1100" b="1">
                          <a:solidFill>
                            <a:schemeClr val="bg1"/>
                          </a:solidFill>
                          <a:latin typeface="+mn-lt"/>
                        </a:rPr>
                        <a:t>38</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val="3839158097"/>
                  </a:ext>
                </a:extLst>
              </a:tr>
              <a:tr h="228660">
                <a:tc>
                  <a:txBody>
                    <a:bodyPr/>
                    <a:lstStyle/>
                    <a:p>
                      <a:pPr marL="0" marR="0" lvl="0" indent="0" algn="r" defTabSz="913943" rtl="0" eaLnBrk="1" fontAlgn="auto" latinLnBrk="0" hangingPunct="1">
                        <a:lnSpc>
                          <a:spcPct val="100000"/>
                        </a:lnSpc>
                        <a:spcBef>
                          <a:spcPts val="0"/>
                        </a:spcBef>
                        <a:spcAft>
                          <a:spcPts val="0"/>
                        </a:spcAft>
                        <a:buClrTx/>
                        <a:buSzTx/>
                        <a:buFontTx/>
                        <a:buNone/>
                        <a:tabLst/>
                        <a:defRPr/>
                      </a:pPr>
                      <a:r>
                        <a:rPr lang="x-none" sz="1100" b="0" i="1">
                          <a:solidFill>
                            <a:schemeClr val="bg1"/>
                          </a:solidFill>
                          <a:latin typeface="+mn-lt"/>
                        </a:rPr>
                        <a:t>Total de incidentes informados recibidos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tc>
                  <a:txBody>
                    <a:bodyPr/>
                    <a:lstStyle/>
                    <a:p>
                      <a:pPr algn="ctr"/>
                      <a:r>
                        <a:rPr lang="x-none" sz="1100" b="0" i="1">
                          <a:solidFill>
                            <a:schemeClr val="bg1"/>
                          </a:solidFill>
                          <a:latin typeface="+mn-lt"/>
                        </a:rPr>
                        <a:t>13</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val="1335455145"/>
                  </a:ext>
                </a:extLst>
              </a:tr>
              <a:tr h="0">
                <a:tc>
                  <a:txBody>
                    <a:bodyPr/>
                    <a:lstStyle/>
                    <a:p>
                      <a:pPr marL="0" marR="0" lvl="0" indent="0" algn="r" defTabSz="913943" rtl="0" eaLnBrk="1" fontAlgn="auto" latinLnBrk="0" hangingPunct="1">
                        <a:lnSpc>
                          <a:spcPct val="100000"/>
                        </a:lnSpc>
                        <a:spcBef>
                          <a:spcPts val="0"/>
                        </a:spcBef>
                        <a:spcAft>
                          <a:spcPts val="0"/>
                        </a:spcAft>
                        <a:buClrTx/>
                        <a:buSzTx/>
                        <a:buFontTx/>
                        <a:buNone/>
                        <a:tabLst/>
                        <a:defRPr/>
                      </a:pPr>
                      <a:r>
                        <a:rPr lang="x-none" sz="1100" b="0" i="1">
                          <a:solidFill>
                            <a:schemeClr val="bg1"/>
                          </a:solidFill>
                          <a:latin typeface="+mn-lt"/>
                        </a:rPr>
                        <a:t>Total de cartas de notificación a las familias recibidas</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tc>
                  <a:txBody>
                    <a:bodyPr/>
                    <a:lstStyle/>
                    <a:p>
                      <a:pPr algn="ctr"/>
                      <a:r>
                        <a:rPr lang="x-none" sz="1100" b="0" i="1">
                          <a:solidFill>
                            <a:schemeClr val="bg1"/>
                          </a:solidFill>
                          <a:latin typeface="+mn-lt"/>
                        </a:rPr>
                        <a:t>21</a:t>
                      </a:r>
                    </a:p>
                  </a:txBody>
                  <a:tcPr marL="45720" marR="45720" anchor="ctr">
                    <a:lnL w="9525" cap="flat" cmpd="sng" algn="ctr">
                      <a:solidFill>
                        <a:srgbClr val="747480"/>
                      </a:solidFill>
                      <a:prstDash val="solid"/>
                      <a:round/>
                      <a:headEnd type="none" w="med" len="med"/>
                      <a:tailEnd type="none" w="med" len="med"/>
                    </a:lnL>
                    <a:lnR w="9525" cap="flat" cmpd="sng" algn="ctr">
                      <a:solidFill>
                        <a:srgbClr val="747480"/>
                      </a:solidFill>
                      <a:prstDash val="solid"/>
                      <a:round/>
                      <a:headEnd type="none" w="med" len="med"/>
                      <a:tailEnd type="none" w="med" len="med"/>
                    </a:lnR>
                    <a:lnT w="9525" cap="flat" cmpd="sng" algn="ctr">
                      <a:solidFill>
                        <a:srgbClr val="747480"/>
                      </a:solidFill>
                      <a:prstDash val="solid"/>
                      <a:round/>
                      <a:headEnd type="none" w="med" len="med"/>
                      <a:tailEnd type="none" w="med" len="med"/>
                    </a:lnT>
                    <a:lnB w="9525" cap="flat" cmpd="sng" algn="ctr">
                      <a:solidFill>
                        <a:srgbClr val="747480"/>
                      </a:solidFill>
                      <a:prstDash val="solid"/>
                      <a:round/>
                      <a:headEnd type="none" w="med" len="med"/>
                      <a:tailEnd type="none" w="med" len="med"/>
                    </a:lnB>
                    <a:lnTlToBr w="12700" cmpd="sng">
                      <a:noFill/>
                      <a:prstDash val="solid"/>
                    </a:lnTlToBr>
                    <a:lnBlToTr w="12700" cmpd="sng">
                      <a:noFill/>
                      <a:prstDash val="solid"/>
                    </a:lnBlToTr>
                    <a:solidFill>
                      <a:schemeClr val="bg1">
                        <a:lumMod val="20000"/>
                        <a:lumOff val="80000"/>
                      </a:schemeClr>
                    </a:solidFill>
                  </a:tcPr>
                </a:tc>
                <a:extLst>
                  <a:ext uri="{0D108BD9-81ED-4DB2-BD59-A6C34878D82A}">
                    <a16:rowId xmlns:a16="http://schemas.microsoft.com/office/drawing/2014/main" val="2838179829"/>
                  </a:ext>
                </a:extLst>
              </a:tr>
            </a:tbl>
          </a:graphicData>
        </a:graphic>
      </p:graphicFrame>
      <p:sp>
        <p:nvSpPr>
          <p:cNvPr id="28" name="Arrow: Left-Right 27">
            <a:extLst>
              <a:ext uri="{FF2B5EF4-FFF2-40B4-BE49-F238E27FC236}">
                <a16:creationId xmlns:a16="http://schemas.microsoft.com/office/drawing/2014/main" id="{059AE99E-3ACB-477A-849F-257B4DD68BFA}"/>
              </a:ext>
            </a:extLst>
          </p:cNvPr>
          <p:cNvSpPr/>
          <p:nvPr/>
        </p:nvSpPr>
        <p:spPr>
          <a:xfrm>
            <a:off x="6380402" y="4261226"/>
            <a:ext cx="4911288"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Datos y presentación de informes sobre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9" name="Straight Connector 28">
            <a:extLst>
              <a:ext uri="{FF2B5EF4-FFF2-40B4-BE49-F238E27FC236}">
                <a16:creationId xmlns:a16="http://schemas.microsoft.com/office/drawing/2014/main" id="{4D19B850-8E4E-43A2-AA48-3D888C064359}"/>
              </a:ext>
              <a:ext uri="{C183D7F6-B498-43B3-948B-1728B52AA6E4}">
                <adec:decorative xmlns:adec="http://schemas.microsoft.com/office/drawing/2017/decorative" val="1"/>
              </a:ext>
            </a:extLst>
          </p:cNvPr>
          <p:cNvCxnSpPr>
            <a:stCxn id="28" idx="4"/>
            <a:endCxn id="28" idx="6"/>
          </p:cNvCxnSpPr>
          <p:nvPr/>
        </p:nvCxnSpPr>
        <p:spPr>
          <a:xfrm>
            <a:off x="6380402" y="4518595"/>
            <a:ext cx="4911288"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BFAF3F3A-5CF0-4C0B-9A92-BE41731F466F}"/>
              </a:ext>
            </a:extLst>
          </p:cNvPr>
          <p:cNvSpPr txBox="1"/>
          <p:nvPr/>
        </p:nvSpPr>
        <p:spPr>
          <a:xfrm>
            <a:off x="6214448" y="4562201"/>
            <a:ext cx="5371129" cy="1530747"/>
          </a:xfrm>
          <a:prstGeom prst="rect">
            <a:avLst/>
          </a:prstGeom>
        </p:spPr>
        <p:txBody>
          <a:bodyPr/>
          <a:lstStyle>
            <a:defPPr>
              <a:defRPr lang="en-US"/>
            </a:defPPr>
            <a:lvl1pPr marL="182880" indent="-182880" defTabSz="914390">
              <a:spcBef>
                <a:spcPts val="200"/>
              </a:spcBef>
              <a:spcAft>
                <a:spcPts val="0"/>
              </a:spcAft>
              <a:buClr>
                <a:schemeClr val="bg1"/>
              </a:buClr>
              <a:buSzPct val="100000"/>
              <a:buFont typeface="EYInterstate" panose="02000503020000020004" pitchFamily="2" charset="0"/>
              <a:buChar char="•"/>
              <a:defRPr sz="1200">
                <a:solidFill>
                  <a:schemeClr val="bg1"/>
                </a:solidFill>
                <a:latin typeface="EYInterstate Light" panose="02000506000000020004" pitchFamily="2" charset="0"/>
              </a:defRPr>
            </a:lvl1pPr>
            <a:lvl2pPr marL="457518" lvl="1" indent="-182880" defTabSz="914390">
              <a:spcBef>
                <a:spcPts val="200"/>
              </a:spcBef>
              <a:spcAft>
                <a:spcPts val="0"/>
              </a:spcAft>
              <a:buClr>
                <a:schemeClr val="bg1"/>
              </a:buClr>
              <a:buSzPct val="100000"/>
              <a:buFont typeface="EYInterstate" panose="02000503020000020004" pitchFamily="2" charset="0"/>
              <a:buChar char="•"/>
              <a:defRPr sz="1200">
                <a:solidFill>
                  <a:schemeClr val="bg1"/>
                </a:solidFill>
                <a:latin typeface="EYInterstate Light" panose="02000506000000020004" pitchFamily="2" charset="0"/>
              </a:defRPr>
            </a:lvl2pPr>
            <a:lvl3pPr marL="801688" indent="-263525"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3pPr>
            <a:lvl4pPr marL="1077913" indent="-258763"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4pPr>
            <a:lvl5pPr marL="1339850" indent="-266700" defTabSz="914390">
              <a:spcBef>
                <a:spcPts val="300"/>
              </a:spcBef>
              <a:spcAft>
                <a:spcPts val="300"/>
              </a:spcAft>
              <a:buClr>
                <a:schemeClr val="tx1">
                  <a:lumMod val="75000"/>
                  <a:lumOff val="25000"/>
                </a:schemeClr>
              </a:buClr>
              <a:buSzPct val="100000"/>
              <a:buFont typeface="Arial" pitchFamily="34" charset="0"/>
              <a:buChar char="►"/>
              <a:defRPr sz="1000">
                <a:latin typeface="+mj-lt"/>
                <a:ea typeface="Verdana" panose="020B0604030504040204" pitchFamily="34" charset="0"/>
                <a:cs typeface="Verdana" panose="020B0604030504040204" pitchFamily="34" charset="0"/>
              </a:defRPr>
            </a:lvl5pPr>
            <a:lvl6pPr marL="2514571" indent="-228596" defTabSz="914390">
              <a:spcBef>
                <a:spcPct val="20000"/>
              </a:spcBef>
              <a:buFont typeface="Arial" pitchFamily="34" charset="0"/>
              <a:buChar char="•"/>
              <a:defRPr sz="2000"/>
            </a:lvl6pPr>
            <a:lvl7pPr marL="2971766" indent="-228596" defTabSz="914390">
              <a:spcBef>
                <a:spcPct val="20000"/>
              </a:spcBef>
              <a:buFont typeface="Arial" pitchFamily="34" charset="0"/>
              <a:buChar char="•"/>
              <a:defRPr sz="2000"/>
            </a:lvl7pPr>
            <a:lvl8pPr marL="3428960" indent="-228596" defTabSz="914390">
              <a:spcBef>
                <a:spcPct val="20000"/>
              </a:spcBef>
              <a:buFont typeface="Arial" pitchFamily="34" charset="0"/>
              <a:buChar char="•"/>
              <a:defRPr sz="2000"/>
            </a:lvl8pPr>
            <a:lvl9pPr marL="3886155" indent="-228596" defTabSz="914390">
              <a:spcBef>
                <a:spcPct val="20000"/>
              </a:spcBef>
              <a:buFont typeface="Arial" pitchFamily="34" charset="0"/>
              <a:buChar char="•"/>
              <a:defRPr sz="2000"/>
            </a:lvl9pPr>
          </a:lstStyle>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Confirmamos con la escuela que los informes de las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en la posición decúbito supino surgieron de un problema de datos mal ingresados y en realidad no se aplicaron este tipo de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durante el año escolar 2021-2022.</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Varios líderes escolares confirmaron que se utilizó un proceso por lotes para cargar las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de forma masiva en el Portal de seguridad de DESE.</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Algunos líderes escolares no estaban al tanto de que había que informar las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directamente en el Portal de seguridad de DESE. </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endParaRPr kumimoji="0" lang="en-US"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9" name="source_63804745642643047025" descr="Fuente">
            <a:extLst>
              <a:ext uri="{FF2B5EF4-FFF2-40B4-BE49-F238E27FC236}">
                <a16:creationId xmlns:a16="http://schemas.microsoft.com/office/drawing/2014/main" id="{01E6E409-B7C6-44C1-8689-6E01B28E466E}"/>
              </a:ext>
            </a:extLst>
          </p:cNvPr>
          <p:cNvSpPr txBox="1"/>
          <p:nvPr/>
        </p:nvSpPr>
        <p:spPr>
          <a:xfrm>
            <a:off x="609918" y="6515727"/>
            <a:ext cx="2934947"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informados al DESE sobre las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restricciones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del año escolar 2021-2022; entrevistas de EY, el DESE, BPS y las escuelas; políticas de BPS y el DESE</a:t>
            </a:r>
          </a:p>
        </p:txBody>
      </p:sp>
      <p:sp>
        <p:nvSpPr>
          <p:cNvPr id="31" name="TextBox 30">
            <a:extLst>
              <a:ext uri="{FF2B5EF4-FFF2-40B4-BE49-F238E27FC236}">
                <a16:creationId xmlns:a16="http://schemas.microsoft.com/office/drawing/2014/main" id="{5512D1B4-356D-4197-BF1D-A8FBCC44F190}"/>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 name="Date Placeholder 9">
            <a:extLst>
              <a:ext uri="{FF2B5EF4-FFF2-40B4-BE49-F238E27FC236}">
                <a16:creationId xmlns:a16="http://schemas.microsoft.com/office/drawing/2014/main" id="{208DB1FD-5B26-4582-9B16-EDD469AF586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2" name="Slide Number Placeholder 11">
            <a:extLst>
              <a:ext uri="{FF2B5EF4-FFF2-40B4-BE49-F238E27FC236}">
                <a16:creationId xmlns:a16="http://schemas.microsoft.com/office/drawing/2014/main" id="{132BED25-F28F-4C7A-B593-B7110A57BB4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15570489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5A3F1-9438-40A4-A530-C974961003C5}"/>
              </a:ext>
            </a:extLst>
          </p:cNvPr>
          <p:cNvSpPr>
            <a:spLocks noGrp="1"/>
          </p:cNvSpPr>
          <p:nvPr>
            <p:ph type="title"/>
          </p:nvPr>
        </p:nvSpPr>
        <p:spPr/>
        <p:txBody>
          <a:bodyPr vert="horz"/>
          <a:lstStyle/>
          <a:p>
            <a:r>
              <a:rPr lang="x-none"/>
              <a:t>Apéndice</a:t>
            </a:r>
            <a:br>
              <a:rPr/>
            </a:br>
            <a:r>
              <a:rPr lang="x-none" sz="1600"/>
              <a:t>Determinación de la integridad de los informes sobre </a:t>
            </a:r>
            <a:r>
              <a:rPr lang="en-US" sz="1600" err="1"/>
              <a:t>restricciones</a:t>
            </a:r>
            <a:r>
              <a:rPr lang="x-none" sz="1600"/>
              <a:t> presentados al DESE</a:t>
            </a:r>
          </a:p>
        </p:txBody>
      </p:sp>
      <p:sp>
        <p:nvSpPr>
          <p:cNvPr id="21" name="Rectangle 20">
            <a:extLst>
              <a:ext uri="{FF2B5EF4-FFF2-40B4-BE49-F238E27FC236}">
                <a16:creationId xmlns:a16="http://schemas.microsoft.com/office/drawing/2014/main" id="{751C1DB1-61B7-40F7-96B7-D1610B8872A0}"/>
              </a:ext>
            </a:extLst>
          </p:cNvPr>
          <p:cNvSpPr/>
          <p:nvPr/>
        </p:nvSpPr>
        <p:spPr>
          <a:xfrm>
            <a:off x="8951913" y="78411"/>
            <a:ext cx="2614545" cy="373895"/>
          </a:xfrm>
          <a:prstGeom prst="rect">
            <a:avLst/>
          </a:prstGeom>
          <a:solidFill>
            <a:srgbClr val="FF802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4.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de los estudiantes</a:t>
            </a:r>
          </a:p>
        </p:txBody>
      </p:sp>
      <p:sp>
        <p:nvSpPr>
          <p:cNvPr id="28" name="Arrow: Left-Right 27">
            <a:extLst>
              <a:ext uri="{FF2B5EF4-FFF2-40B4-BE49-F238E27FC236}">
                <a16:creationId xmlns:a16="http://schemas.microsoft.com/office/drawing/2014/main" id="{23E8FA3D-7F3C-414E-8D80-AF6AB4EF54B3}"/>
              </a:ext>
            </a:extLst>
          </p:cNvPr>
          <p:cNvSpPr/>
          <p:nvPr/>
        </p:nvSpPr>
        <p:spPr>
          <a:xfrm>
            <a:off x="1457098" y="1176547"/>
            <a:ext cx="3477120" cy="442035"/>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Presentación de informes sobre las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en Aspen frente al Portal de DESE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cxnSp>
        <p:nvCxnSpPr>
          <p:cNvPr id="29" name="Straight Connector 28">
            <a:extLst>
              <a:ext uri="{FF2B5EF4-FFF2-40B4-BE49-F238E27FC236}">
                <a16:creationId xmlns:a16="http://schemas.microsoft.com/office/drawing/2014/main" id="{06A79B24-5F1D-4A28-BA77-2035FC73D912}"/>
              </a:ext>
              <a:ext uri="{C183D7F6-B498-43B3-948B-1728B52AA6E4}">
                <adec:decorative xmlns:adec="http://schemas.microsoft.com/office/drawing/2017/decorative" val="1"/>
              </a:ext>
            </a:extLst>
          </p:cNvPr>
          <p:cNvCxnSpPr>
            <a:stCxn id="28" idx="4"/>
            <a:endCxn id="28" idx="6"/>
          </p:cNvCxnSpPr>
          <p:nvPr/>
        </p:nvCxnSpPr>
        <p:spPr>
          <a:xfrm>
            <a:off x="1457098" y="1618582"/>
            <a:ext cx="3477120"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Content Placeholder 3">
            <a:extLst>
              <a:ext uri="{FF2B5EF4-FFF2-40B4-BE49-F238E27FC236}">
                <a16:creationId xmlns:a16="http://schemas.microsoft.com/office/drawing/2014/main" id="{0D1848F9-4605-4A6C-867B-502C8F28798D}"/>
              </a:ext>
            </a:extLst>
          </p:cNvPr>
          <p:cNvSpPr txBox="1">
            <a:spLocks/>
          </p:cNvSpPr>
          <p:nvPr/>
        </p:nvSpPr>
        <p:spPr>
          <a:xfrm>
            <a:off x="505331" y="1833122"/>
            <a:ext cx="5740021" cy="3945185"/>
          </a:xfrm>
          <a:prstGeom prst="rect">
            <a:avLst/>
          </a:prstGeom>
        </p:spPr>
        <p:txBody>
          <a:bodyPr lIns="91440" tIns="45720" rIns="91440" bIns="45720" anchor="t"/>
          <a:lstStyle>
            <a:lvl1pPr marL="263525"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1pPr>
            <a:lvl2pPr marL="538163" indent="-274638"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2pPr>
            <a:lvl3pPr marL="801688" indent="-263525"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3pPr>
            <a:lvl4pPr marL="1077913" indent="-258763"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4pPr>
            <a:lvl5pPr marL="1339850" indent="-266700" algn="l" defTabSz="914390" rtl="0" eaLnBrk="1" latinLnBrk="0" hangingPunct="1">
              <a:spcBef>
                <a:spcPts val="300"/>
              </a:spcBef>
              <a:spcAft>
                <a:spcPts val="300"/>
              </a:spcAft>
              <a:buClr>
                <a:schemeClr val="tx1">
                  <a:lumMod val="75000"/>
                  <a:lumOff val="25000"/>
                </a:schemeClr>
              </a:buClr>
              <a:buSzPct val="100000"/>
              <a:buFont typeface="Arial" pitchFamily="34" charset="0"/>
              <a:buChar char="►"/>
              <a:defRPr sz="1000" kern="1200">
                <a:solidFill>
                  <a:schemeClr val="tx1"/>
                </a:solidFill>
                <a:latin typeface="+mj-lt"/>
                <a:ea typeface="Verdana" panose="020B0604030504040204" pitchFamily="34" charset="0"/>
                <a:cs typeface="Verdana" panose="020B0604030504040204" pitchFamily="34" charset="0"/>
              </a:defRPr>
            </a:lvl5pPr>
            <a:lvl6pPr marL="2514571"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66"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60"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55" indent="-228596" algn="l" defTabSz="91439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Comparamos las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notificadas como parte de los datos de sanciones disciplinarias a los estudiantes durante el año escolar 2021-2022 en Aspen frente </a:t>
            </a:r>
            <a:br>
              <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a las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informadas en el Portal de DESE.</a:t>
            </a:r>
          </a:p>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endPar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endParaRP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En nuestra comparación observamos lo siguiente:</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217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se informaron en Aspen.</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204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se informaron en el Portal de DESE.</a:t>
            </a:r>
          </a:p>
          <a:p>
            <a:pPr marL="457200"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lang="x-none" sz="1100">
                <a:solidFill>
                  <a:srgbClr val="2E2E38"/>
                </a:solidFill>
                <a:latin typeface="EYInterstate Light"/>
                <a:cs typeface="+mn-cs"/>
              </a:rPr>
              <a:t>89</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que se registraron en Aspen no se informaron al DESE.</a:t>
            </a:r>
          </a:p>
          <a:p>
            <a:pPr marL="720725" marR="0" lvl="2"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Al comunicarnos con las escuelas, quedó claro que algunas de ellas no están al tanto de su responsabilidad de informar las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directamente </a:t>
            </a:r>
            <a:br>
              <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al DESE.</a:t>
            </a:r>
          </a:p>
          <a:p>
            <a:pPr marL="457200"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Hubo 293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en todo el distrito de acuerdo con los datos analizados.</a:t>
            </a:r>
          </a:p>
          <a:p>
            <a:pPr marL="720725" marR="0" lvl="2" indent="-182880" algn="l" defTabSz="914390" rtl="0" eaLnBrk="1" fontAlgn="auto" latinLnBrk="0" hangingPunct="1">
              <a:lnSpc>
                <a:spcPct val="100000"/>
              </a:lnSpc>
              <a:spcBef>
                <a:spcPts val="2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28 (aprox. un 9,5 %) del total de </a:t>
            </a:r>
            <a:r>
              <a:rPr kumimoji="0" lang="en-US" sz="1100" b="0" i="0" u="none" strike="noStrike" kern="1200" cap="none" spc="0" normalizeH="0" baseline="0" noProof="0" err="1">
                <a:ln>
                  <a:noFill/>
                </a:ln>
                <a:solidFill>
                  <a:srgbClr val="2E2E38"/>
                </a:solidFill>
                <a:effectLst/>
                <a:uLnTx/>
                <a:uFillTx/>
                <a:latin typeface="EYInterstate Light"/>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 comunicadas se efectuaron </a:t>
            </a:r>
            <a:br>
              <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br>
            <a:r>
              <a:rPr kumimoji="0" lang="x-none"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rPr>
              <a:t>a un alumno.</a:t>
            </a: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21 escuelas registraron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en Aspen, pero no notificaron ninguna en el Portal de DESE.</a:t>
            </a:r>
          </a:p>
          <a:p>
            <a:pPr marL="457518" marR="0" lvl="1" indent="-182880" algn="l" defTabSz="914390" rtl="0" eaLnBrk="1" fontAlgn="auto" latinLnBrk="0" hangingPunct="1">
              <a:lnSpc>
                <a:spcPct val="100000"/>
              </a:lnSpc>
              <a:spcBef>
                <a:spcPts val="200"/>
              </a:spcBef>
              <a:spcAft>
                <a:spcPts val="150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Dichas escuelas registraron 78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en Aspen.</a:t>
            </a:r>
            <a:endParaRPr kumimoji="0" lang="en-US" sz="1100" b="0" i="0" u="sng"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endParaRPr>
          </a:p>
          <a:p>
            <a:pPr marL="182880" marR="0" lvl="0"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Dos (2) escuelas informaron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tanto en Aspen como en el Portal de DESE, pero declararon un total de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inferior en DESE.</a:t>
            </a:r>
          </a:p>
          <a:p>
            <a:pPr marL="457518" marR="0" lvl="1" indent="-182880" algn="l" defTabSz="914390" rtl="0" eaLnBrk="1" fontAlgn="auto" latinLnBrk="0" hangingPunct="1">
              <a:lnSpc>
                <a:spcPct val="100000"/>
              </a:lnSpc>
              <a:spcBef>
                <a:spcPts val="200"/>
              </a:spcBef>
              <a:spcAft>
                <a:spcPts val="0"/>
              </a:spcAft>
              <a:buClr>
                <a:srgbClr val="2E2E38"/>
              </a:buClr>
              <a:buSzPct val="100000"/>
              <a:buFont typeface="EYInterstate" panose="02000503020000020004" pitchFamily="2" charset="0"/>
              <a:buChar char="•"/>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Cada escuela registró dos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Verdana" panose="020B0604030504040204" pitchFamily="34" charset="0"/>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Verdana" panose="020B0604030504040204" pitchFamily="34" charset="0"/>
                <a:cs typeface="+mn-cs"/>
              </a:rPr>
              <a:t> en Aspen, mientras que informó solo una al DESE.</a:t>
            </a:r>
          </a:p>
          <a:p>
            <a:pPr marL="0" marR="0" lvl="0" indent="0" algn="l" defTabSz="914390" rtl="0" eaLnBrk="1" fontAlgn="auto" latinLnBrk="0" hangingPunct="1">
              <a:lnSpc>
                <a:spcPct val="100000"/>
              </a:lnSpc>
              <a:spcBef>
                <a:spcPts val="200"/>
              </a:spcBef>
              <a:spcAft>
                <a:spcPts val="0"/>
              </a:spcAft>
              <a:buClr>
                <a:srgbClr val="2E2E38"/>
              </a:buClr>
              <a:buSzPct val="100000"/>
              <a:buFont typeface="Arial" pitchFamily="34" charset="0"/>
              <a:buNone/>
              <a:tabLst/>
              <a:defRPr/>
            </a:pPr>
            <a:endParaRPr kumimoji="0" lang="en-US" sz="1100" b="0" i="0" u="none" strike="noStrike" kern="1200" cap="none" spc="0" normalizeH="0" baseline="0" noProof="0">
              <a:ln>
                <a:noFill/>
              </a:ln>
              <a:solidFill>
                <a:srgbClr val="2E2E38"/>
              </a:solidFill>
              <a:effectLst/>
              <a:uLnTx/>
              <a:uFillTx/>
              <a:latin typeface="EYInterstate Light"/>
              <a:ea typeface="Verdana" panose="020B0604030504040204" pitchFamily="34" charset="0"/>
              <a:cs typeface="+mn-cs"/>
            </a:endParaRPr>
          </a:p>
        </p:txBody>
      </p:sp>
      <p:sp>
        <p:nvSpPr>
          <p:cNvPr id="24" name="Arrow: Left-Right 23">
            <a:extLst>
              <a:ext uri="{FF2B5EF4-FFF2-40B4-BE49-F238E27FC236}">
                <a16:creationId xmlns:a16="http://schemas.microsoft.com/office/drawing/2014/main" id="{55C7BB93-0DDC-4412-B367-6DB7BED55562}"/>
              </a:ext>
            </a:extLst>
          </p:cNvPr>
          <p:cNvSpPr/>
          <p:nvPr/>
        </p:nvSpPr>
        <p:spPr>
          <a:xfrm>
            <a:off x="7450785" y="991881"/>
            <a:ext cx="3476625" cy="626701"/>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72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2E2E38"/>
                </a:solidFill>
                <a:effectLst/>
                <a:uLnTx/>
                <a:uFillTx/>
                <a:latin typeface="EYInterstate Light"/>
                <a:ea typeface="+mn-ea"/>
                <a:cs typeface="+mn-cs"/>
              </a:rPr>
              <a:t>Presentación de informes sobre las </a:t>
            </a:r>
            <a:r>
              <a:rPr kumimoji="0" lang="en-US" sz="1200" b="1" i="0" u="none" strike="noStrike" kern="1200" cap="none" spc="0" normalizeH="0" baseline="0" noProof="0" err="1">
                <a:ln>
                  <a:noFill/>
                </a:ln>
                <a:solidFill>
                  <a:srgbClr val="2E2E38"/>
                </a:solidFill>
                <a:effectLst/>
                <a:uLnTx/>
                <a:uFillTx/>
                <a:latin typeface="EYInterstate Light"/>
                <a:ea typeface="+mn-ea"/>
                <a:cs typeface="+mn-cs"/>
              </a:rPr>
              <a:t>restricciones</a:t>
            </a:r>
            <a:r>
              <a:rPr kumimoji="0" lang="x-none" sz="1200" b="1" i="0" u="none" strike="noStrike" kern="1200" cap="none" spc="0" normalizeH="0" baseline="0" noProof="0">
                <a:ln>
                  <a:noFill/>
                </a:ln>
                <a:solidFill>
                  <a:srgbClr val="2E2E38"/>
                </a:solidFill>
                <a:effectLst/>
                <a:uLnTx/>
                <a:uFillTx/>
                <a:latin typeface="EYInterstate Light"/>
                <a:ea typeface="+mn-ea"/>
                <a:cs typeface="+mn-cs"/>
              </a:rPr>
              <a:t> de los estudiantes, por base de datos</a:t>
            </a:r>
            <a:r>
              <a:rPr kumimoji="0" lang="en-US" sz="1200" b="1" i="0" u="none" strike="noStrike" kern="1200" cap="none" spc="0" normalizeH="0" baseline="0" noProof="0">
                <a:ln>
                  <a:noFill/>
                </a:ln>
                <a:solidFill>
                  <a:srgbClr val="2E2E38"/>
                </a:solidFill>
                <a:effectLst/>
                <a:uLnTx/>
                <a:uFillTx/>
                <a:latin typeface="EYInterstate Light"/>
                <a:ea typeface="+mn-ea"/>
                <a:cs typeface="+mn-cs"/>
              </a:rPr>
              <a:t>, a</a:t>
            </a:r>
            <a:r>
              <a:rPr kumimoji="0" lang="x-none" sz="1200" b="1" u="none" strike="noStrike" kern="1200" cap="none" spc="0" normalizeH="0" baseline="0" noProof="0">
                <a:ln>
                  <a:noFill/>
                </a:ln>
                <a:solidFill>
                  <a:srgbClr val="2E2E38"/>
                </a:solidFill>
                <a:effectLst/>
                <a:uLnTx/>
                <a:uFillTx/>
                <a:latin typeface="EYInterstate Light"/>
                <a:ea typeface="+mn-ea"/>
                <a:cs typeface="+mn-cs"/>
              </a:rPr>
              <a:t>ño escolar </a:t>
            </a:r>
            <a:r>
              <a:rPr kumimoji="0" lang="x-none" sz="1200" b="0" i="1" u="none" strike="noStrike" kern="1200" cap="none" spc="0" normalizeH="0" baseline="0" noProof="0">
                <a:ln>
                  <a:noFill/>
                </a:ln>
                <a:solidFill>
                  <a:srgbClr val="2E2E38"/>
                </a:solidFill>
                <a:effectLst/>
                <a:uLnTx/>
                <a:uFillTx/>
                <a:latin typeface="EYInterstate Light"/>
                <a:ea typeface="+mn-ea"/>
                <a:cs typeface="+mn-cs"/>
              </a:rPr>
              <a:t>2021-2022</a:t>
            </a:r>
          </a:p>
        </p:txBody>
      </p:sp>
      <p:cxnSp>
        <p:nvCxnSpPr>
          <p:cNvPr id="25" name="Straight Connector 24">
            <a:extLst>
              <a:ext uri="{FF2B5EF4-FFF2-40B4-BE49-F238E27FC236}">
                <a16:creationId xmlns:a16="http://schemas.microsoft.com/office/drawing/2014/main" id="{EA6CAAAC-9561-467F-A342-6E1FEB24015C}"/>
              </a:ext>
              <a:ext uri="{C183D7F6-B498-43B3-948B-1728B52AA6E4}">
                <adec:decorative xmlns:adec="http://schemas.microsoft.com/office/drawing/2017/decorative" val="1"/>
              </a:ext>
            </a:extLst>
          </p:cNvPr>
          <p:cNvCxnSpPr>
            <a:cxnSpLocks/>
            <a:stCxn id="24" idx="4"/>
            <a:endCxn id="24" idx="6"/>
          </p:cNvCxnSpPr>
          <p:nvPr/>
        </p:nvCxnSpPr>
        <p:spPr>
          <a:xfrm>
            <a:off x="7450785" y="1618582"/>
            <a:ext cx="347662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Content Placeholder 2">
            <a:extLst>
              <a:ext uri="{FF2B5EF4-FFF2-40B4-BE49-F238E27FC236}">
                <a16:creationId xmlns:a16="http://schemas.microsoft.com/office/drawing/2014/main" id="{30AF4E4A-396A-42EE-9172-A6185B4AD295}"/>
              </a:ext>
            </a:extLst>
          </p:cNvPr>
          <p:cNvSpPr txBox="1">
            <a:spLocks/>
          </p:cNvSpPr>
          <p:nvPr/>
        </p:nvSpPr>
        <p:spPr>
          <a:xfrm>
            <a:off x="6544649" y="1833122"/>
            <a:ext cx="5288895" cy="406529"/>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Pct val="75000"/>
              <a:buFont typeface="EYInterstate Light" panose="02000506000000020004" pitchFamily="2" charset="0"/>
              <a:buNone/>
              <a:tabLst/>
              <a:defRPr/>
            </a:pP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DESE proporcionó una población de 204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informadas por las escuelas de BPS a través del Portal de seguridad de DESE en el año escolar 2021-2022. Abajo se presenta un desglose de dónde se informaron dichas </a:t>
            </a:r>
            <a:r>
              <a:rPr kumimoji="0" lang="en-US" sz="11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restricciones</a:t>
            </a:r>
            <a:r>
              <a:rPr kumimoji="0" lang="x-none" sz="11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p:txBody>
      </p:sp>
      <p:grpSp>
        <p:nvGrpSpPr>
          <p:cNvPr id="6" name="Group 5" descr="Consulte la sección de notas para ver la descripción del diagrama &quot;Gráfico 1: informes de contenciones de estudiantes por base de datos, año escolar 2021-2022&quot;">
            <a:extLst>
              <a:ext uri="{FF2B5EF4-FFF2-40B4-BE49-F238E27FC236}">
                <a16:creationId xmlns:a16="http://schemas.microsoft.com/office/drawing/2014/main" id="{DCE05196-3645-4D9C-8522-C1E635F8BE1B}"/>
              </a:ext>
            </a:extLst>
          </p:cNvPr>
          <p:cNvGrpSpPr/>
          <p:nvPr/>
        </p:nvGrpSpPr>
        <p:grpSpPr>
          <a:xfrm>
            <a:off x="7842652" y="2546598"/>
            <a:ext cx="2687649" cy="2488491"/>
            <a:chOff x="7842652" y="2546598"/>
            <a:chExt cx="2687649" cy="2488491"/>
          </a:xfrm>
        </p:grpSpPr>
        <p:sp>
          <p:nvSpPr>
            <p:cNvPr id="34" name="Freeform: Shape 33">
              <a:extLst>
                <a:ext uri="{FF2B5EF4-FFF2-40B4-BE49-F238E27FC236}">
                  <a16:creationId xmlns:a16="http://schemas.microsoft.com/office/drawing/2014/main" id="{52759A87-9109-494B-B38B-97C43E253D21}"/>
                </a:ext>
                <a:ext uri="{C183D7F6-B498-43B3-948B-1728B52AA6E4}">
                  <adec:decorative xmlns:adec="http://schemas.microsoft.com/office/drawing/2017/decorative" val="1"/>
                </a:ext>
              </a:extLst>
            </p:cNvPr>
            <p:cNvSpPr/>
            <p:nvPr/>
          </p:nvSpPr>
          <p:spPr>
            <a:xfrm>
              <a:off x="7859668" y="2546598"/>
              <a:ext cx="1741955" cy="1741955"/>
            </a:xfrm>
            <a:custGeom>
              <a:avLst/>
              <a:gdLst>
                <a:gd name="connsiteX0" fmla="*/ 0 w 1741955"/>
                <a:gd name="connsiteY0" fmla="*/ 870978 h 1741955"/>
                <a:gd name="connsiteX1" fmla="*/ 870978 w 1741955"/>
                <a:gd name="connsiteY1" fmla="*/ 0 h 1741955"/>
                <a:gd name="connsiteX2" fmla="*/ 1741956 w 1741955"/>
                <a:gd name="connsiteY2" fmla="*/ 870978 h 1741955"/>
                <a:gd name="connsiteX3" fmla="*/ 870978 w 1741955"/>
                <a:gd name="connsiteY3" fmla="*/ 1741956 h 1741955"/>
                <a:gd name="connsiteX4" fmla="*/ 0 w 1741955"/>
                <a:gd name="connsiteY4" fmla="*/ 870978 h 1741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955" h="1741955">
                  <a:moveTo>
                    <a:pt x="0" y="870978"/>
                  </a:moveTo>
                  <a:cubicBezTo>
                    <a:pt x="0" y="389950"/>
                    <a:pt x="389950" y="0"/>
                    <a:pt x="870978" y="0"/>
                  </a:cubicBezTo>
                  <a:cubicBezTo>
                    <a:pt x="1352006" y="0"/>
                    <a:pt x="1741956" y="389950"/>
                    <a:pt x="1741956" y="870978"/>
                  </a:cubicBezTo>
                  <a:cubicBezTo>
                    <a:pt x="1741956" y="1352006"/>
                    <a:pt x="1352006" y="1741956"/>
                    <a:pt x="870978" y="1741956"/>
                  </a:cubicBezTo>
                  <a:cubicBezTo>
                    <a:pt x="389950" y="1741956"/>
                    <a:pt x="0" y="1352006"/>
                    <a:pt x="0" y="870978"/>
                  </a:cubicBezTo>
                  <a:close/>
                </a:path>
              </a:pathLst>
            </a:custGeom>
            <a:ln w="9525">
              <a:solidFill>
                <a:schemeClr val="tx1">
                  <a:lumMod val="50000"/>
                </a:schemeClr>
              </a:solidFill>
            </a:ln>
          </p:spPr>
          <p:style>
            <a:lnRef idx="2">
              <a:scrgbClr r="0" g="0" b="0"/>
            </a:lnRef>
            <a:fillRef idx="1">
              <a:schemeClr val="accent2">
                <a:alpha val="50000"/>
                <a:hueOff val="0"/>
                <a:satOff val="0"/>
                <a:lumOff val="0"/>
                <a:alphaOff val="0"/>
              </a:schemeClr>
            </a:fillRef>
            <a:effectRef idx="0">
              <a:schemeClr val="accent2">
                <a:alpha val="50000"/>
                <a:hueOff val="0"/>
                <a:satOff val="0"/>
                <a:lumOff val="0"/>
                <a:alphaOff val="0"/>
              </a:schemeClr>
            </a:effectRef>
            <a:fontRef idx="minor">
              <a:schemeClr val="tx1"/>
            </a:fontRef>
          </p:style>
          <p:txBody>
            <a:bodyPr spcFirstLastPara="0" vert="horz" wrap="square" lIns="350969" tIns="275423" rIns="350969" bIns="275423" numCol="1" spcCol="1270" anchor="ctr" anchorCtr="0">
              <a:noAutofit/>
            </a:bodyPr>
            <a:lstStyle/>
            <a:p>
              <a:pPr marL="0" marR="0" lvl="0" indent="0" algn="ctr" defTabSz="711200" rtl="0" eaLnBrk="1" fontAlgn="auto" latinLnBrk="0" hangingPunct="1">
                <a:lnSpc>
                  <a:spcPct val="90000"/>
                </a:lnSpc>
                <a:spcBef>
                  <a:spcPct val="0"/>
                </a:spcBef>
                <a:spcAft>
                  <a:spcPct val="35000"/>
                </a:spcAft>
                <a:buClrTx/>
                <a:buSzTx/>
                <a:buFontTx/>
                <a:buNone/>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 </a:t>
              </a:r>
            </a:p>
          </p:txBody>
        </p:sp>
        <p:sp>
          <p:nvSpPr>
            <p:cNvPr id="31" name="TextBox 30">
              <a:extLst>
                <a:ext uri="{FF2B5EF4-FFF2-40B4-BE49-F238E27FC236}">
                  <a16:creationId xmlns:a16="http://schemas.microsoft.com/office/drawing/2014/main" id="{4053A6C8-26C2-4703-B9EB-C387DCDA6791}"/>
                </a:ext>
                <a:ext uri="{C183D7F6-B498-43B3-948B-1728B52AA6E4}">
                  <adec:decorative xmlns:adec="http://schemas.microsoft.com/office/drawing/2017/decorative" val="0"/>
                </a:ext>
              </a:extLst>
            </p:cNvPr>
            <p:cNvSpPr txBox="1"/>
            <p:nvPr/>
          </p:nvSpPr>
          <p:spPr>
            <a:xfrm>
              <a:off x="7842652" y="3215720"/>
              <a:ext cx="934057" cy="623376"/>
            </a:xfrm>
            <a:prstGeom prst="rect">
              <a:avLst/>
            </a:prstGeom>
            <a:noFill/>
          </p:spPr>
          <p:txBody>
            <a:bodyPr wrap="square" lIns="0" tIns="36576" rIns="0" bIns="0" rtlCol="0">
              <a:spAutoFit/>
            </a:bodyPr>
            <a:lstStyle/>
            <a:p>
              <a:pPr marL="0" marR="0" lvl="0" indent="0" algn="ctr" defTabSz="914400" rtl="0" eaLnBrk="1" fontAlgn="auto" latinLnBrk="0" hangingPunct="1">
                <a:lnSpc>
                  <a:spcPct val="108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Solo en </a:t>
              </a:r>
              <a:br>
                <a:rPr kumimoji="0" lang="en-US" sz="1100" b="0" i="0" u="none" strike="noStrike" kern="1200" cap="none" spc="0" normalizeH="0" baseline="0" noProof="0">
                  <a:ln>
                    <a:noFill/>
                  </a:ln>
                  <a:solidFill>
                    <a:srgbClr val="000000"/>
                  </a:solidFill>
                  <a:effectLst/>
                  <a:uLnTx/>
                  <a:uFillTx/>
                  <a:latin typeface="EYInterstate Light"/>
                  <a:ea typeface="+mn-ea"/>
                  <a:cs typeface="+mn-cs"/>
                </a:rPr>
              </a:br>
              <a:r>
                <a:rPr kumimoji="0" lang="x-none" sz="1100" b="0" i="0" u="none" strike="noStrike" kern="1200" cap="none" spc="0" normalizeH="0" baseline="0" noProof="0">
                  <a:ln>
                    <a:noFill/>
                  </a:ln>
                  <a:solidFill>
                    <a:srgbClr val="000000"/>
                  </a:solidFill>
                  <a:effectLst/>
                  <a:uLnTx/>
                  <a:uFillTx/>
                  <a:latin typeface="EYInterstate Light"/>
                  <a:ea typeface="+mn-ea"/>
                  <a:cs typeface="+mn-cs"/>
                </a:rPr>
                <a:t>Aspen </a:t>
              </a:r>
              <a:r>
                <a:rPr kumimoji="0" lang="x-none" sz="1100" b="0" i="1" u="none" strike="noStrike" kern="1200" cap="none" spc="0" normalizeH="0" baseline="0" noProof="0">
                  <a:ln>
                    <a:noFill/>
                  </a:ln>
                  <a:solidFill>
                    <a:srgbClr val="000000"/>
                  </a:solidFill>
                  <a:effectLst/>
                  <a:uLnTx/>
                  <a:uFillTx/>
                  <a:latin typeface="EYInterstate Light"/>
                  <a:ea typeface="+mn-ea"/>
                  <a:cs typeface="+mn-cs"/>
                </a:rPr>
                <a:t>(BPS)</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89</a:t>
              </a:r>
            </a:p>
          </p:txBody>
        </p:sp>
        <p:sp>
          <p:nvSpPr>
            <p:cNvPr id="35" name="Freeform: Shape 34">
              <a:extLst>
                <a:ext uri="{FF2B5EF4-FFF2-40B4-BE49-F238E27FC236}">
                  <a16:creationId xmlns:a16="http://schemas.microsoft.com/office/drawing/2014/main" id="{46B326A4-359E-4B42-A01D-982885B8065B}"/>
                </a:ext>
                <a:ext uri="{C183D7F6-B498-43B3-948B-1728B52AA6E4}">
                  <adec:decorative xmlns:adec="http://schemas.microsoft.com/office/drawing/2017/decorative" val="1"/>
                </a:ext>
              </a:extLst>
            </p:cNvPr>
            <p:cNvSpPr/>
            <p:nvPr/>
          </p:nvSpPr>
          <p:spPr>
            <a:xfrm>
              <a:off x="8735884" y="2546598"/>
              <a:ext cx="1741955" cy="1741955"/>
            </a:xfrm>
            <a:custGeom>
              <a:avLst/>
              <a:gdLst>
                <a:gd name="connsiteX0" fmla="*/ 0 w 1741955"/>
                <a:gd name="connsiteY0" fmla="*/ 870978 h 1741955"/>
                <a:gd name="connsiteX1" fmla="*/ 870978 w 1741955"/>
                <a:gd name="connsiteY1" fmla="*/ 0 h 1741955"/>
                <a:gd name="connsiteX2" fmla="*/ 1741956 w 1741955"/>
                <a:gd name="connsiteY2" fmla="*/ 870978 h 1741955"/>
                <a:gd name="connsiteX3" fmla="*/ 870978 w 1741955"/>
                <a:gd name="connsiteY3" fmla="*/ 1741956 h 1741955"/>
                <a:gd name="connsiteX4" fmla="*/ 0 w 1741955"/>
                <a:gd name="connsiteY4" fmla="*/ 870978 h 1741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955" h="1741955">
                  <a:moveTo>
                    <a:pt x="0" y="870978"/>
                  </a:moveTo>
                  <a:cubicBezTo>
                    <a:pt x="0" y="389950"/>
                    <a:pt x="389950" y="0"/>
                    <a:pt x="870978" y="0"/>
                  </a:cubicBezTo>
                  <a:cubicBezTo>
                    <a:pt x="1352006" y="0"/>
                    <a:pt x="1741956" y="389950"/>
                    <a:pt x="1741956" y="870978"/>
                  </a:cubicBezTo>
                  <a:cubicBezTo>
                    <a:pt x="1741956" y="1352006"/>
                    <a:pt x="1352006" y="1741956"/>
                    <a:pt x="870978" y="1741956"/>
                  </a:cubicBezTo>
                  <a:cubicBezTo>
                    <a:pt x="389950" y="1741956"/>
                    <a:pt x="0" y="1352006"/>
                    <a:pt x="0" y="870978"/>
                  </a:cubicBezTo>
                  <a:close/>
                </a:path>
              </a:pathLst>
            </a:custGeom>
            <a:ln w="9525">
              <a:solidFill>
                <a:schemeClr val="tx1">
                  <a:lumMod val="50000"/>
                </a:schemeClr>
              </a:solidFill>
            </a:ln>
          </p:spPr>
          <p:style>
            <a:lnRef idx="2">
              <a:scrgbClr r="0" g="0" b="0"/>
            </a:lnRef>
            <a:fillRef idx="1">
              <a:schemeClr val="accent3">
                <a:alpha val="50000"/>
                <a:hueOff val="0"/>
                <a:satOff val="0"/>
                <a:lumOff val="0"/>
                <a:alphaOff val="0"/>
              </a:schemeClr>
            </a:fillRef>
            <a:effectRef idx="0">
              <a:schemeClr val="accent3">
                <a:alpha val="50000"/>
                <a:hueOff val="0"/>
                <a:satOff val="0"/>
                <a:lumOff val="0"/>
                <a:alphaOff val="0"/>
              </a:schemeClr>
            </a:effectRef>
            <a:fontRef idx="minor">
              <a:schemeClr val="tx1"/>
            </a:fontRef>
          </p:style>
          <p:txBody>
            <a:bodyPr spcFirstLastPara="0" vert="horz" wrap="square" lIns="350969" tIns="275423" rIns="350969" bIns="275423" numCol="1" spcCol="1270" anchor="ctr" anchorCtr="0">
              <a:noAutofit/>
            </a:bodyPr>
            <a:lstStyle/>
            <a:p>
              <a:pPr marL="0" marR="0" lvl="0" indent="0" algn="ctr" defTabSz="711200" rtl="0" eaLnBrk="1" fontAlgn="auto" latinLnBrk="0" hangingPunct="1">
                <a:lnSpc>
                  <a:spcPct val="90000"/>
                </a:lnSpc>
                <a:spcBef>
                  <a:spcPct val="0"/>
                </a:spcBef>
                <a:spcAft>
                  <a:spcPct val="35000"/>
                </a:spcAft>
                <a:buClrTx/>
                <a:buSzTx/>
                <a:buFontTx/>
                <a:buNone/>
                <a:tabLst/>
                <a:defRPr/>
              </a:pPr>
              <a:r>
                <a:rPr kumimoji="0" lang="x-none" sz="1600" b="0" i="0" u="none" strike="noStrike" kern="1200" cap="none" spc="0" normalizeH="0" baseline="0" noProof="0">
                  <a:ln>
                    <a:noFill/>
                  </a:ln>
                  <a:solidFill>
                    <a:srgbClr val="FFFFFF"/>
                  </a:solidFill>
                  <a:effectLst/>
                  <a:uLnTx/>
                  <a:uFillTx/>
                  <a:latin typeface="EYInterstate Light"/>
                  <a:ea typeface="+mn-ea"/>
                  <a:cs typeface="+mn-cs"/>
                </a:rPr>
                <a:t> </a:t>
              </a:r>
            </a:p>
          </p:txBody>
        </p:sp>
        <p:sp>
          <p:nvSpPr>
            <p:cNvPr id="33" name="TextBox 32">
              <a:extLst>
                <a:ext uri="{FF2B5EF4-FFF2-40B4-BE49-F238E27FC236}">
                  <a16:creationId xmlns:a16="http://schemas.microsoft.com/office/drawing/2014/main" id="{BE43735C-4492-4E83-BD51-4CDEBDF647A9}"/>
                </a:ext>
                <a:ext uri="{C183D7F6-B498-43B3-948B-1728B52AA6E4}">
                  <adec:decorative xmlns:adec="http://schemas.microsoft.com/office/drawing/2017/decorative" val="0"/>
                </a:ext>
              </a:extLst>
            </p:cNvPr>
            <p:cNvSpPr txBox="1"/>
            <p:nvPr/>
          </p:nvSpPr>
          <p:spPr>
            <a:xfrm>
              <a:off x="9596244" y="3215721"/>
              <a:ext cx="934057" cy="714811"/>
            </a:xfrm>
            <a:prstGeom prst="rect">
              <a:avLst/>
            </a:prstGeom>
            <a:noFill/>
          </p:spPr>
          <p:txBody>
            <a:bodyPr wrap="square" lIns="0" tIns="36576" rIns="0" bIns="0" rtlCol="0">
              <a:spAutoFit/>
            </a:bodyPr>
            <a:lstStyle/>
            <a:p>
              <a:pPr marL="0" marR="0" lvl="0" indent="0" algn="ctr" defTabSz="914400" rtl="0" eaLnBrk="1" fontAlgn="auto" latinLnBrk="0" hangingPunct="1">
                <a:lnSpc>
                  <a:spcPct val="90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Solo en el portal del DESE</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76</a:t>
              </a:r>
            </a:p>
          </p:txBody>
        </p:sp>
        <p:sp>
          <p:nvSpPr>
            <p:cNvPr id="32" name="TextBox 31">
              <a:extLst>
                <a:ext uri="{FF2B5EF4-FFF2-40B4-BE49-F238E27FC236}">
                  <a16:creationId xmlns:a16="http://schemas.microsoft.com/office/drawing/2014/main" id="{7A2DD5C1-D37E-4964-8085-5655E64BA71C}"/>
                </a:ext>
                <a:ext uri="{C183D7F6-B498-43B3-948B-1728B52AA6E4}">
                  <adec:decorative xmlns:adec="http://schemas.microsoft.com/office/drawing/2017/decorative" val="0"/>
                </a:ext>
              </a:extLst>
            </p:cNvPr>
            <p:cNvSpPr txBox="1"/>
            <p:nvPr/>
          </p:nvSpPr>
          <p:spPr>
            <a:xfrm>
              <a:off x="8683422" y="3261483"/>
              <a:ext cx="933706" cy="4016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En ambos</a:t>
              </a:r>
            </a:p>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1100" b="0" i="0" u="none" strike="noStrike" kern="1200" cap="none" spc="0" normalizeH="0" baseline="0" noProof="0">
                  <a:ln>
                    <a:noFill/>
                  </a:ln>
                  <a:solidFill>
                    <a:srgbClr val="000000"/>
                  </a:solidFill>
                  <a:effectLst/>
                  <a:uLnTx/>
                  <a:uFillTx/>
                  <a:latin typeface="EYInterstate Light"/>
                  <a:ea typeface="+mn-ea"/>
                  <a:cs typeface="+mn-cs"/>
                </a:rPr>
                <a:t>128</a:t>
              </a:r>
            </a:p>
          </p:txBody>
        </p:sp>
        <p:sp>
          <p:nvSpPr>
            <p:cNvPr id="37" name="Right Brace 36" descr="Please refer notes section for 'Student restraint reporting, by database, SY2021-22' diagram description">
              <a:extLst>
                <a:ext uri="{FF2B5EF4-FFF2-40B4-BE49-F238E27FC236}">
                  <a16:creationId xmlns:a16="http://schemas.microsoft.com/office/drawing/2014/main" id="{BC0AEAA4-73D4-46A4-A402-681A18933FAC}"/>
                </a:ext>
                <a:ext uri="{C183D7F6-B498-43B3-948B-1728B52AA6E4}">
                  <adec:decorative xmlns:adec="http://schemas.microsoft.com/office/drawing/2017/decorative" val="1"/>
                </a:ext>
              </a:extLst>
            </p:cNvPr>
            <p:cNvSpPr/>
            <p:nvPr/>
          </p:nvSpPr>
          <p:spPr>
            <a:xfrm rot="5400000">
              <a:off x="8470165" y="3900414"/>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39" name="Text box_63807314039525464643">
              <a:extLst>
                <a:ext uri="{FF2B5EF4-FFF2-40B4-BE49-F238E27FC236}">
                  <a16:creationId xmlns:a16="http://schemas.microsoft.com/office/drawing/2014/main" id="{97DB5BE5-BD01-47FA-9038-C4898B4C043B}"/>
                </a:ext>
                <a:ext uri="{C183D7F6-B498-43B3-948B-1728B52AA6E4}">
                  <adec:decorative xmlns:adec="http://schemas.microsoft.com/office/drawing/2017/decorative" val="0"/>
                </a:ext>
              </a:extLst>
            </p:cNvPr>
            <p:cNvSpPr/>
            <p:nvPr>
              <p:custDataLst>
                <p:tags r:id="rId1"/>
              </p:custDataLst>
            </p:nvPr>
          </p:nvSpPr>
          <p:spPr>
            <a:xfrm>
              <a:off x="8006376" y="4615394"/>
              <a:ext cx="1098755" cy="419695"/>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Total informado a BPS: 217</a:t>
              </a:r>
            </a:p>
          </p:txBody>
        </p:sp>
        <p:sp>
          <p:nvSpPr>
            <p:cNvPr id="40" name="Right Brace 39" descr="Please refer notes section for 'Student restraint reporting, by database, SY2021-22' diagram description">
              <a:extLst>
                <a:ext uri="{FF2B5EF4-FFF2-40B4-BE49-F238E27FC236}">
                  <a16:creationId xmlns:a16="http://schemas.microsoft.com/office/drawing/2014/main" id="{BC3E3559-D97C-498A-973A-046C62FD938D}"/>
                </a:ext>
                <a:ext uri="{C183D7F6-B498-43B3-948B-1728B52AA6E4}">
                  <adec:decorative xmlns:adec="http://schemas.microsoft.com/office/drawing/2017/decorative" val="1"/>
                </a:ext>
              </a:extLst>
            </p:cNvPr>
            <p:cNvSpPr/>
            <p:nvPr/>
          </p:nvSpPr>
          <p:spPr>
            <a:xfrm rot="5400000">
              <a:off x="9633595" y="3900413"/>
              <a:ext cx="156587" cy="1134770"/>
            </a:xfrm>
            <a:prstGeom prst="rightBrac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38" name="Text box_63807314039525464643">
              <a:extLst>
                <a:ext uri="{FF2B5EF4-FFF2-40B4-BE49-F238E27FC236}">
                  <a16:creationId xmlns:a16="http://schemas.microsoft.com/office/drawing/2014/main" id="{2FF13AFE-A47B-4AA2-9A6C-F988AA135CD7}"/>
                </a:ext>
                <a:ext uri="{C183D7F6-B498-43B3-948B-1728B52AA6E4}">
                  <adec:decorative xmlns:adec="http://schemas.microsoft.com/office/drawing/2017/decorative" val="0"/>
                </a:ext>
              </a:extLst>
            </p:cNvPr>
            <p:cNvSpPr/>
            <p:nvPr>
              <p:custDataLst>
                <p:tags r:id="rId2"/>
              </p:custDataLst>
            </p:nvPr>
          </p:nvSpPr>
          <p:spPr>
            <a:xfrm>
              <a:off x="9192128" y="4611035"/>
              <a:ext cx="1134771" cy="338554"/>
            </a:xfrm>
            <a:prstGeom prst="rect">
              <a:avLst/>
            </a:prstGeom>
            <a:noFill/>
            <a:ln w="9525">
              <a:noFill/>
            </a:ln>
            <a:extLst>
              <a:ext uri="{909E8E84-426E-40DD-AFC4-6F175D3DCCD1}">
                <a14:hiddenFill xmlns:a14="http://schemas.microsoft.com/office/drawing/2010/main">
                  <a:solidFill>
                    <a:srgbClr val="FFFFFF">
                      <a:alpha val="0"/>
                    </a:srgb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Total informado al DESE: 204</a:t>
              </a:r>
            </a:p>
          </p:txBody>
        </p:sp>
      </p:grpSp>
      <p:sp>
        <p:nvSpPr>
          <p:cNvPr id="20" name="source_63804745642643047025" descr="Fuente">
            <a:extLst>
              <a:ext uri="{FF2B5EF4-FFF2-40B4-BE49-F238E27FC236}">
                <a16:creationId xmlns:a16="http://schemas.microsoft.com/office/drawing/2014/main" id="{72689072-A774-4BED-B9A1-F4311AC6AD88}"/>
              </a:ext>
            </a:extLst>
          </p:cNvPr>
          <p:cNvSpPr txBox="1"/>
          <p:nvPr/>
        </p:nvSpPr>
        <p:spPr>
          <a:xfrm>
            <a:off x="609918" y="6561447"/>
            <a:ext cx="2934947"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informados al DESE sobre las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restricciones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del año escolar 2021-2022; Aspen; políticas de BPS y DESE.</a:t>
            </a:r>
          </a:p>
        </p:txBody>
      </p:sp>
      <p:sp>
        <p:nvSpPr>
          <p:cNvPr id="41" name="TextBox 40">
            <a:extLst>
              <a:ext uri="{FF2B5EF4-FFF2-40B4-BE49-F238E27FC236}">
                <a16:creationId xmlns:a16="http://schemas.microsoft.com/office/drawing/2014/main" id="{F99DDA2F-A561-4073-9A29-B7FB178FE7A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AEA5FA8E-582B-4187-AA05-EE1CD99E997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4" name="Slide Number Placeholder 3">
            <a:extLst>
              <a:ext uri="{FF2B5EF4-FFF2-40B4-BE49-F238E27FC236}">
                <a16:creationId xmlns:a16="http://schemas.microsoft.com/office/drawing/2014/main" id="{1C61B08B-144D-411C-B3E9-84512BCCF08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33772021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A70E2E-F110-4CB2-8A0B-E24C8596AB34}"/>
              </a:ext>
            </a:extLst>
          </p:cNvPr>
          <p:cNvSpPr>
            <a:spLocks noGrp="1"/>
          </p:cNvSpPr>
          <p:nvPr>
            <p:ph type="title"/>
          </p:nvPr>
        </p:nvSpPr>
        <p:spPr>
          <a:xfrm>
            <a:off x="609919" y="158276"/>
            <a:ext cx="10978515" cy="590880"/>
          </a:xfrm>
        </p:spPr>
        <p:txBody>
          <a:bodyPr vert="horz"/>
          <a:lstStyle/>
          <a:p>
            <a:r>
              <a:rPr lang="x-none"/>
              <a:t>Apéndice</a:t>
            </a:r>
            <a:br>
              <a:rPr/>
            </a:br>
            <a:r>
              <a:rPr lang="x-none" sz="1600"/>
              <a:t>Flujo de la presentación de informes de </a:t>
            </a:r>
            <a:br>
              <a:rPr lang="en-US" sz="1600"/>
            </a:br>
            <a:r>
              <a:rPr lang="x-none" sz="1600"/>
              <a:t>datos del funcionamiento puntual</a:t>
            </a:r>
          </a:p>
        </p:txBody>
      </p:sp>
      <p:sp>
        <p:nvSpPr>
          <p:cNvPr id="41" name="Rectangle 40">
            <a:extLst>
              <a:ext uri="{FF2B5EF4-FFF2-40B4-BE49-F238E27FC236}">
                <a16:creationId xmlns:a16="http://schemas.microsoft.com/office/drawing/2014/main" id="{71E6C485-9CB0-42CD-9D5D-E0BEA2F78699}"/>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3" name="Content Placeholder 2">
            <a:extLst>
              <a:ext uri="{FF2B5EF4-FFF2-40B4-BE49-F238E27FC236}">
                <a16:creationId xmlns:a16="http://schemas.microsoft.com/office/drawing/2014/main" id="{2882095A-7BE4-4E03-BC89-9E06EC732A93}"/>
              </a:ext>
            </a:extLst>
          </p:cNvPr>
          <p:cNvSpPr>
            <a:spLocks noGrp="1"/>
          </p:cNvSpPr>
          <p:nvPr>
            <p:ph idx="4294967295"/>
          </p:nvPr>
        </p:nvSpPr>
        <p:spPr>
          <a:xfrm>
            <a:off x="609919" y="1204760"/>
            <a:ext cx="2743200" cy="4397090"/>
          </a:xfrm>
          <a:ln/>
        </p:spPr>
        <p:style>
          <a:lnRef idx="2">
            <a:schemeClr val="accent1"/>
          </a:lnRef>
          <a:fillRef idx="1">
            <a:schemeClr val="lt1"/>
          </a:fillRef>
          <a:effectRef idx="0">
            <a:schemeClr val="accent1"/>
          </a:effectRef>
          <a:fontRef idx="minor">
            <a:schemeClr val="dk1"/>
          </a:fontRef>
        </p:style>
        <p:txBody>
          <a:bodyPr lIns="93980" tIns="93980" rIns="93980" bIns="93980"/>
          <a:lstStyle/>
          <a:p>
            <a:pPr marL="0" indent="0" algn="ctr">
              <a:lnSpc>
                <a:spcPct val="95000"/>
              </a:lnSpc>
              <a:spcBef>
                <a:spcPts val="1200"/>
              </a:spcBef>
              <a:buNone/>
            </a:pPr>
            <a:r>
              <a:rPr lang="x-none" sz="1100" b="1">
                <a:solidFill>
                  <a:schemeClr val="tx1"/>
                </a:solidFill>
              </a:rPr>
              <a:t>Definiciones de los datos</a:t>
            </a:r>
          </a:p>
          <a:p>
            <a:pPr marL="0" indent="0">
              <a:spcBef>
                <a:spcPts val="1200"/>
              </a:spcBef>
              <a:buNone/>
            </a:pPr>
            <a:r>
              <a:rPr lang="x-none" sz="1000" b="1">
                <a:solidFill>
                  <a:schemeClr val="tx1"/>
                </a:solidFill>
              </a:rPr>
              <a:t>Los datos de </a:t>
            </a:r>
            <a:r>
              <a:rPr lang="x-none" sz="1000" b="1" u="sng">
                <a:solidFill>
                  <a:schemeClr val="tx1"/>
                </a:solidFill>
              </a:rPr>
              <a:t>rutas no cubiertas </a:t>
            </a:r>
            <a:r>
              <a:rPr lang="x-none" sz="1000">
                <a:solidFill>
                  <a:schemeClr val="tx1"/>
                </a:solidFill>
              </a:rPr>
              <a:t>consisten en rutas de autobuses que no se cubrieron en un día concreto. Esto puede deberse a la ausencia del conductor, a un error operativo o del conductor, a problemas en la carretera, etc. El seguimiento se lleva en una hoja de Google.</a:t>
            </a:r>
          </a:p>
          <a:p>
            <a:pPr marL="0" indent="0">
              <a:spcBef>
                <a:spcPts val="1200"/>
              </a:spcBef>
              <a:buNone/>
            </a:pPr>
            <a:r>
              <a:rPr lang="x-none" sz="1000" b="1">
                <a:solidFill>
                  <a:schemeClr val="tx1"/>
                </a:solidFill>
              </a:rPr>
              <a:t>Los datos de </a:t>
            </a:r>
            <a:r>
              <a:rPr lang="x-none" sz="1000" b="1" u="sng">
                <a:solidFill>
                  <a:schemeClr val="tx1"/>
                </a:solidFill>
              </a:rPr>
              <a:t>planificación de rutas </a:t>
            </a:r>
            <a:r>
              <a:rPr lang="x-none" sz="1000">
                <a:solidFill>
                  <a:schemeClr val="tx1"/>
                </a:solidFill>
              </a:rPr>
              <a:t>incluyen detalles sobre las rutas planificadas y su hora de llegada (hora de llegada estimada).</a:t>
            </a:r>
          </a:p>
          <a:p>
            <a:pPr marL="0" indent="0">
              <a:spcBef>
                <a:spcPts val="1200"/>
              </a:spcBef>
              <a:buNone/>
            </a:pPr>
            <a:r>
              <a:rPr lang="x-none" sz="1000" b="1" u="sng">
                <a:solidFill>
                  <a:schemeClr val="tx1"/>
                </a:solidFill>
              </a:rPr>
              <a:t>Los datos de llegada matutina </a:t>
            </a:r>
            <a:r>
              <a:rPr lang="x-none" sz="1000">
                <a:solidFill>
                  <a:schemeClr val="tx1"/>
                </a:solidFill>
              </a:rPr>
              <a:t>son los datos sin procesar que se extraen de la base de datos de OnScreen para obtener detalles sobre los horarios de llegada y los retrasos reales.</a:t>
            </a:r>
          </a:p>
          <a:p>
            <a:pPr marL="0" indent="0">
              <a:spcBef>
                <a:spcPts val="1200"/>
              </a:spcBef>
              <a:buNone/>
            </a:pPr>
            <a:r>
              <a:rPr lang="x-none" sz="1000" b="1">
                <a:solidFill>
                  <a:schemeClr val="tx1"/>
                </a:solidFill>
              </a:rPr>
              <a:t>BPS no utiliza actualmente los </a:t>
            </a:r>
            <a:r>
              <a:rPr lang="x-none" sz="1000" b="1" u="sng">
                <a:solidFill>
                  <a:schemeClr val="tx1"/>
                </a:solidFill>
              </a:rPr>
              <a:t>datos de </a:t>
            </a:r>
            <a:r>
              <a:rPr lang="x-none" sz="1000" b="1" u="sng" err="1">
                <a:solidFill>
                  <a:schemeClr val="tx1"/>
                </a:solidFill>
              </a:rPr>
              <a:t>Zonar</a:t>
            </a:r>
            <a:r>
              <a:rPr lang="x-none" sz="1000" u="sng">
                <a:solidFill>
                  <a:schemeClr val="tx1"/>
                </a:solidFill>
              </a:rPr>
              <a:t> </a:t>
            </a:r>
            <a:r>
              <a:rPr lang="x-none" sz="1000">
                <a:solidFill>
                  <a:schemeClr val="tx1"/>
                </a:solidFill>
              </a:rPr>
              <a:t>para los informes de funcionamiento puntual. Zonar recopila datos de GPS y rastrea todas las llegadas, mientras que Versatrans Onscreen solo rastrea las llegadas dentro de los 122 metros de </a:t>
            </a:r>
            <a:br>
              <a:rPr lang="en-US" sz="1000">
                <a:solidFill>
                  <a:schemeClr val="tx1"/>
                </a:solidFill>
              </a:rPr>
            </a:br>
            <a:r>
              <a:rPr lang="x-none" sz="1000">
                <a:solidFill>
                  <a:schemeClr val="tx1"/>
                </a:solidFill>
              </a:rPr>
              <a:t>la entrada de las escuelas</a:t>
            </a:r>
          </a:p>
        </p:txBody>
      </p:sp>
      <p:grpSp>
        <p:nvGrpSpPr>
          <p:cNvPr id="4" name="Group 3" descr="Consulte la sección de notas para ver la descripción del flujo &quot;Flujo de informes de datos del funcionamiento puntual&quot;">
            <a:extLst>
              <a:ext uri="{FF2B5EF4-FFF2-40B4-BE49-F238E27FC236}">
                <a16:creationId xmlns:a16="http://schemas.microsoft.com/office/drawing/2014/main" id="{4548689D-8583-4489-9480-36A27337AEED}"/>
              </a:ext>
            </a:extLst>
          </p:cNvPr>
          <p:cNvGrpSpPr/>
          <p:nvPr/>
        </p:nvGrpSpPr>
        <p:grpSpPr>
          <a:xfrm>
            <a:off x="3511982" y="574184"/>
            <a:ext cx="8076451" cy="5395692"/>
            <a:chOff x="3511982" y="574184"/>
            <a:chExt cx="8076451" cy="5395692"/>
          </a:xfrm>
        </p:grpSpPr>
        <p:sp>
          <p:nvSpPr>
            <p:cNvPr id="53" name="Rectangle 52">
              <a:extLst>
                <a:ext uri="{FF2B5EF4-FFF2-40B4-BE49-F238E27FC236}">
                  <a16:creationId xmlns:a16="http://schemas.microsoft.com/office/drawing/2014/main" id="{66FCEDBC-D41D-4EF6-9140-A99947D347DB}"/>
                </a:ext>
              </a:extLst>
            </p:cNvPr>
            <p:cNvSpPr/>
            <p:nvPr/>
          </p:nvSpPr>
          <p:spPr>
            <a:xfrm>
              <a:off x="5265592" y="580347"/>
              <a:ext cx="1482767" cy="307777"/>
            </a:xfrm>
            <a:prstGeom prst="rect">
              <a:avLst/>
            </a:prstGeom>
            <a:pattFill prst="pct5">
              <a:fgClr>
                <a:srgbClr val="FFFFFF"/>
              </a:fgClr>
              <a:bgClr>
                <a:schemeClr val="bg1"/>
              </a:bgClr>
            </a:pattFill>
            <a:ln w="9525">
              <a:solidFill>
                <a:schemeClr val="tx1"/>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Datos sin usar</a:t>
              </a:r>
            </a:p>
          </p:txBody>
        </p:sp>
        <p:sp>
          <p:nvSpPr>
            <p:cNvPr id="159" name="Rectangle 158">
              <a:extLst>
                <a:ext uri="{FF2B5EF4-FFF2-40B4-BE49-F238E27FC236}">
                  <a16:creationId xmlns:a16="http://schemas.microsoft.com/office/drawing/2014/main" id="{5E7932FE-87D0-45CA-B630-38595CE0F904}"/>
                </a:ext>
              </a:extLst>
            </p:cNvPr>
            <p:cNvSpPr/>
            <p:nvPr/>
          </p:nvSpPr>
          <p:spPr>
            <a:xfrm>
              <a:off x="6880053" y="577303"/>
              <a:ext cx="1482767" cy="307777"/>
            </a:xfrm>
            <a:prstGeom prst="rect">
              <a:avLst/>
            </a:prstGeom>
            <a:solidFill>
              <a:srgbClr val="747480"/>
            </a:solidFill>
            <a:ln w="9525">
              <a:solidFill>
                <a:schemeClr val="tx1"/>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Datos de origen</a:t>
              </a:r>
            </a:p>
          </p:txBody>
        </p:sp>
        <p:sp>
          <p:nvSpPr>
            <p:cNvPr id="144" name="Rectangle 143">
              <a:extLst>
                <a:ext uri="{FF2B5EF4-FFF2-40B4-BE49-F238E27FC236}">
                  <a16:creationId xmlns:a16="http://schemas.microsoft.com/office/drawing/2014/main" id="{ACC24D2A-623A-4936-BD55-15B4FF08FA7B}"/>
                </a:ext>
              </a:extLst>
            </p:cNvPr>
            <p:cNvSpPr/>
            <p:nvPr/>
          </p:nvSpPr>
          <p:spPr>
            <a:xfrm>
              <a:off x="8490522" y="574184"/>
              <a:ext cx="1483450" cy="310896"/>
            </a:xfrm>
            <a:prstGeom prst="rect">
              <a:avLst/>
            </a:prstGeom>
            <a:solidFill>
              <a:srgbClr val="C4C4CD"/>
            </a:solidFill>
            <a:ln w="9525">
              <a:solidFill>
                <a:schemeClr val="tx1"/>
              </a:solidFill>
            </a:ln>
          </p:spPr>
          <p:style>
            <a:lnRef idx="2">
              <a:schemeClr val="accent4"/>
            </a:lnRef>
            <a:fillRef idx="1">
              <a:schemeClr val="lt1"/>
            </a:fillRef>
            <a:effectRef idx="0">
              <a:schemeClr val="accent4"/>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Datos almacenados</a:t>
              </a:r>
            </a:p>
          </p:txBody>
        </p:sp>
        <p:sp>
          <p:nvSpPr>
            <p:cNvPr id="146" name="Rectangle 145">
              <a:extLst>
                <a:ext uri="{FF2B5EF4-FFF2-40B4-BE49-F238E27FC236}">
                  <a16:creationId xmlns:a16="http://schemas.microsoft.com/office/drawing/2014/main" id="{0539714C-B501-4620-9904-410FDFAE9D6C}"/>
                </a:ext>
              </a:extLst>
            </p:cNvPr>
            <p:cNvSpPr/>
            <p:nvPr/>
          </p:nvSpPr>
          <p:spPr>
            <a:xfrm>
              <a:off x="10105666" y="574184"/>
              <a:ext cx="1482767" cy="310896"/>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Datos de informes</a:t>
              </a:r>
            </a:p>
          </p:txBody>
        </p:sp>
        <p:sp>
          <p:nvSpPr>
            <p:cNvPr id="52" name="Rectangle 51">
              <a:extLst>
                <a:ext uri="{FF2B5EF4-FFF2-40B4-BE49-F238E27FC236}">
                  <a16:creationId xmlns:a16="http://schemas.microsoft.com/office/drawing/2014/main" id="{FEC02B9F-6CFA-4058-A2A9-20238D6BF6D5}"/>
                </a:ext>
              </a:extLst>
            </p:cNvPr>
            <p:cNvSpPr/>
            <p:nvPr/>
          </p:nvSpPr>
          <p:spPr>
            <a:xfrm>
              <a:off x="3649095" y="1367750"/>
              <a:ext cx="1420193" cy="485525"/>
            </a:xfrm>
            <a:prstGeom prst="rect">
              <a:avLst/>
            </a:prstGeom>
            <a:pattFill prst="pct5">
              <a:fgClr>
                <a:schemeClr val="tx1"/>
              </a:fgClr>
              <a:bgClr>
                <a:schemeClr val="bg2"/>
              </a:bgClr>
            </a:pattFill>
            <a:ln w="12700">
              <a:solidFill>
                <a:schemeClr val="bg2"/>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err="1">
                  <a:ln>
                    <a:noFill/>
                  </a:ln>
                  <a:solidFill>
                    <a:srgbClr val="FFFFFF"/>
                  </a:solidFill>
                  <a:effectLst/>
                  <a:uLnTx/>
                  <a:uFillTx/>
                  <a:latin typeface="EYInterstate Light"/>
                  <a:ea typeface="+mn-ea"/>
                  <a:cs typeface="+mn-cs"/>
                </a:rPr>
                <a:t>Zonar</a:t>
              </a:r>
              <a:endParaRPr kumimoji="0" lang="en-US" sz="1200" b="1" i="0" u="none" strike="noStrike" kern="1200" cap="none" spc="0" normalizeH="0" baseline="0" noProof="0">
                <a:ln>
                  <a:noFill/>
                </a:ln>
                <a:solidFill>
                  <a:srgbClr val="FFFFFF"/>
                </a:solidFill>
                <a:effectLst/>
                <a:uLnTx/>
                <a:uFillTx/>
                <a:latin typeface="EYInterstate Light"/>
                <a:ea typeface="+mn-ea"/>
                <a:cs typeface="+mn-cs"/>
              </a:endParaRPr>
            </a:p>
          </p:txBody>
        </p:sp>
        <p:sp>
          <p:nvSpPr>
            <p:cNvPr id="46" name="Rectangle 45">
              <a:extLst>
                <a:ext uri="{FF2B5EF4-FFF2-40B4-BE49-F238E27FC236}">
                  <a16:creationId xmlns:a16="http://schemas.microsoft.com/office/drawing/2014/main" id="{22ACD20F-B58B-4565-88A0-E5B579BB8C84}"/>
                </a:ext>
              </a:extLst>
            </p:cNvPr>
            <p:cNvSpPr/>
            <p:nvPr/>
          </p:nvSpPr>
          <p:spPr>
            <a:xfrm>
              <a:off x="5609132" y="1370172"/>
              <a:ext cx="1425836" cy="486953"/>
            </a:xfrm>
            <a:prstGeom prst="rect">
              <a:avLst/>
            </a:prstGeom>
            <a:solidFill>
              <a:srgbClr val="747480"/>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Rutas no cubiertas</a:t>
              </a:r>
            </a:p>
          </p:txBody>
        </p:sp>
        <p:sp>
          <p:nvSpPr>
            <p:cNvPr id="173" name="Rectangle 172">
              <a:extLst>
                <a:ext uri="{FF2B5EF4-FFF2-40B4-BE49-F238E27FC236}">
                  <a16:creationId xmlns:a16="http://schemas.microsoft.com/office/drawing/2014/main" id="{01523FB2-7A2D-4B13-B673-380024C21F65}"/>
                </a:ext>
              </a:extLst>
            </p:cNvPr>
            <p:cNvSpPr/>
            <p:nvPr/>
          </p:nvSpPr>
          <p:spPr>
            <a:xfrm>
              <a:off x="5872249" y="1083423"/>
              <a:ext cx="899602" cy="353501"/>
            </a:xfrm>
            <a:prstGeom prst="rect">
              <a:avLst/>
            </a:prstGeom>
            <a:solidFill>
              <a:schemeClr val="tx2"/>
            </a:solidFill>
            <a:ln w="3175">
              <a:noFill/>
            </a:ln>
          </p:spPr>
          <p:style>
            <a:lnRef idx="2">
              <a:schemeClr val="dk1"/>
            </a:lnRef>
            <a:fillRef idx="1">
              <a:schemeClr val="lt1"/>
            </a:fillRef>
            <a:effectRef idx="0">
              <a:schemeClr val="dk1"/>
            </a:effectRef>
            <a:fontRef idx="minor">
              <a:schemeClr val="dk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a:ln>
                    <a:noFill/>
                  </a:ln>
                  <a:solidFill>
                    <a:srgbClr val="2E2E38"/>
                  </a:solidFill>
                  <a:effectLst/>
                  <a:uLnTx/>
                  <a:uFillTx/>
                  <a:latin typeface="EYInterstate Light"/>
                  <a:ea typeface="+mn-ea"/>
                  <a:cs typeface="+mn-cs"/>
                </a:rPr>
                <a:t>Hoja de Google</a:t>
              </a:r>
            </a:p>
          </p:txBody>
        </p:sp>
        <p:sp>
          <p:nvSpPr>
            <p:cNvPr id="31" name="Rectangle 30">
              <a:extLst>
                <a:ext uri="{FF2B5EF4-FFF2-40B4-BE49-F238E27FC236}">
                  <a16:creationId xmlns:a16="http://schemas.microsoft.com/office/drawing/2014/main" id="{12E9C2FC-7559-4303-A12F-A83A4541D263}"/>
                </a:ext>
              </a:extLst>
            </p:cNvPr>
            <p:cNvSpPr/>
            <p:nvPr/>
          </p:nvSpPr>
          <p:spPr>
            <a:xfrm>
              <a:off x="7269477" y="1368079"/>
              <a:ext cx="1425836" cy="489047"/>
            </a:xfrm>
            <a:prstGeom prst="rect">
              <a:avLst/>
            </a:prstGeom>
            <a:solidFill>
              <a:srgbClr val="747480"/>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Planificación de rutas</a:t>
              </a:r>
            </a:p>
          </p:txBody>
        </p:sp>
        <p:sp>
          <p:nvSpPr>
            <p:cNvPr id="180" name="Rectangle 179">
              <a:extLst>
                <a:ext uri="{FF2B5EF4-FFF2-40B4-BE49-F238E27FC236}">
                  <a16:creationId xmlns:a16="http://schemas.microsoft.com/office/drawing/2014/main" id="{B111F9A2-8D3C-45F7-842E-B1FE53154C0C}"/>
                </a:ext>
              </a:extLst>
            </p:cNvPr>
            <p:cNvSpPr/>
            <p:nvPr/>
          </p:nvSpPr>
          <p:spPr>
            <a:xfrm>
              <a:off x="7330061" y="1083423"/>
              <a:ext cx="1299268" cy="353501"/>
            </a:xfrm>
            <a:prstGeom prst="rect">
              <a:avLst/>
            </a:prstGeom>
            <a:solidFill>
              <a:schemeClr val="tx2"/>
            </a:solidFill>
            <a:ln w="3175">
              <a:noFill/>
            </a:ln>
          </p:spPr>
          <p:style>
            <a:lnRef idx="2">
              <a:schemeClr val="dk1"/>
            </a:lnRef>
            <a:fillRef idx="1">
              <a:schemeClr val="lt1"/>
            </a:fillRef>
            <a:effectRef idx="0">
              <a:schemeClr val="dk1"/>
            </a:effectRef>
            <a:fontRef idx="minor">
              <a:schemeClr val="dk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err="1">
                  <a:ln>
                    <a:noFill/>
                  </a:ln>
                  <a:solidFill>
                    <a:srgbClr val="2E2E38"/>
                  </a:solidFill>
                  <a:effectLst/>
                  <a:uLnTx/>
                  <a:uFillTx/>
                  <a:latin typeface="EYInterstate Light"/>
                  <a:ea typeface="+mn-ea"/>
                  <a:cs typeface="+mn-cs"/>
                </a:rPr>
                <a:t>Versatrans Onscreen Routing and Planning</a:t>
              </a:r>
            </a:p>
          </p:txBody>
        </p:sp>
        <p:sp>
          <p:nvSpPr>
            <p:cNvPr id="38" name="Rectangle 37">
              <a:extLst>
                <a:ext uri="{FF2B5EF4-FFF2-40B4-BE49-F238E27FC236}">
                  <a16:creationId xmlns:a16="http://schemas.microsoft.com/office/drawing/2014/main" id="{01B7F20B-C93A-4DB1-B44D-0C6FD5A0758A}"/>
                </a:ext>
              </a:extLst>
            </p:cNvPr>
            <p:cNvSpPr/>
            <p:nvPr/>
          </p:nvSpPr>
          <p:spPr>
            <a:xfrm>
              <a:off x="9004851" y="1371600"/>
              <a:ext cx="1420193" cy="485525"/>
            </a:xfrm>
            <a:prstGeom prst="rect">
              <a:avLst/>
            </a:prstGeom>
            <a:solidFill>
              <a:srgbClr val="747480"/>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Llegada matutina</a:t>
              </a:r>
            </a:p>
          </p:txBody>
        </p:sp>
        <p:sp>
          <p:nvSpPr>
            <p:cNvPr id="181" name="Rectangle 180">
              <a:extLst>
                <a:ext uri="{FF2B5EF4-FFF2-40B4-BE49-F238E27FC236}">
                  <a16:creationId xmlns:a16="http://schemas.microsoft.com/office/drawing/2014/main" id="{F09D11A7-1135-4D01-B35F-B89CAC1F7127}"/>
                </a:ext>
              </a:extLst>
            </p:cNvPr>
            <p:cNvSpPr/>
            <p:nvPr/>
          </p:nvSpPr>
          <p:spPr>
            <a:xfrm>
              <a:off x="9259216" y="1083423"/>
              <a:ext cx="899602" cy="353501"/>
            </a:xfrm>
            <a:prstGeom prst="rect">
              <a:avLst/>
            </a:prstGeom>
            <a:solidFill>
              <a:schemeClr val="tx2"/>
            </a:solidFill>
            <a:ln w="3175">
              <a:noFill/>
            </a:ln>
          </p:spPr>
          <p:style>
            <a:lnRef idx="2">
              <a:schemeClr val="dk1"/>
            </a:lnRef>
            <a:fillRef idx="1">
              <a:schemeClr val="lt1"/>
            </a:fillRef>
            <a:effectRef idx="0">
              <a:schemeClr val="dk1"/>
            </a:effectRef>
            <a:fontRef idx="minor">
              <a:schemeClr val="dk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1" i="0" u="none" strike="noStrike" kern="1200" cap="none" spc="0" normalizeH="0" baseline="0" noProof="0" err="1">
                  <a:ln>
                    <a:noFill/>
                  </a:ln>
                  <a:solidFill>
                    <a:srgbClr val="2E2E38"/>
                  </a:solidFill>
                  <a:effectLst/>
                  <a:uLnTx/>
                  <a:uFillTx/>
                  <a:latin typeface="EYInterstate Light"/>
                  <a:ea typeface="+mn-ea"/>
                  <a:cs typeface="+mn-cs"/>
                </a:rPr>
                <a:t>Versatrans Onscreen</a:t>
              </a:r>
            </a:p>
          </p:txBody>
        </p:sp>
        <p:cxnSp>
          <p:nvCxnSpPr>
            <p:cNvPr id="49" name="Straight Arrow Connector 48">
              <a:extLst>
                <a:ext uri="{FF2B5EF4-FFF2-40B4-BE49-F238E27FC236}">
                  <a16:creationId xmlns:a16="http://schemas.microsoft.com/office/drawing/2014/main" id="{9F5237AB-7E39-4D6B-AEA0-640FAD4AD1A1}"/>
                </a:ext>
                <a:ext uri="{C183D7F6-B498-43B3-948B-1728B52AA6E4}">
                  <adec:decorative xmlns:adec="http://schemas.microsoft.com/office/drawing/2017/decorative" val="1"/>
                </a:ext>
              </a:extLst>
            </p:cNvPr>
            <p:cNvCxnSpPr>
              <a:cxnSpLocks/>
            </p:cNvCxnSpPr>
            <p:nvPr/>
          </p:nvCxnSpPr>
          <p:spPr>
            <a:xfrm>
              <a:off x="6322050" y="1857125"/>
              <a:ext cx="0" cy="2210967"/>
            </a:xfrm>
            <a:prstGeom prst="straightConnector1">
              <a:avLst/>
            </a:prstGeom>
            <a:ln w="12700">
              <a:solidFill>
                <a:srgbClr val="747480"/>
              </a:solidFill>
              <a:tailEnd type="triangle"/>
            </a:ln>
          </p:spPr>
          <p:style>
            <a:lnRef idx="2">
              <a:schemeClr val="accent4"/>
            </a:lnRef>
            <a:fillRef idx="1">
              <a:schemeClr val="lt1"/>
            </a:fillRef>
            <a:effectRef idx="0">
              <a:schemeClr val="accent4"/>
            </a:effectRef>
            <a:fontRef idx="minor">
              <a:schemeClr val="dk1"/>
            </a:fontRef>
          </p:style>
        </p:cxnSp>
        <p:cxnSp>
          <p:nvCxnSpPr>
            <p:cNvPr id="37" name="Straight Arrow Connector 36">
              <a:extLst>
                <a:ext uri="{FF2B5EF4-FFF2-40B4-BE49-F238E27FC236}">
                  <a16:creationId xmlns:a16="http://schemas.microsoft.com/office/drawing/2014/main" id="{6E49212F-916C-4FBE-83E4-920DF7F59876}"/>
                </a:ext>
                <a:ext uri="{C183D7F6-B498-43B3-948B-1728B52AA6E4}">
                  <adec:decorative xmlns:adec="http://schemas.microsoft.com/office/drawing/2017/decorative" val="1"/>
                </a:ext>
              </a:extLst>
            </p:cNvPr>
            <p:cNvCxnSpPr>
              <a:cxnSpLocks/>
            </p:cNvCxnSpPr>
            <p:nvPr/>
          </p:nvCxnSpPr>
          <p:spPr>
            <a:xfrm>
              <a:off x="7982394" y="1857126"/>
              <a:ext cx="4620" cy="397904"/>
            </a:xfrm>
            <a:prstGeom prst="straightConnector1">
              <a:avLst/>
            </a:prstGeom>
            <a:ln w="12700">
              <a:solidFill>
                <a:srgbClr val="747480"/>
              </a:solidFill>
              <a:tailEnd type="triangle"/>
            </a:ln>
          </p:spPr>
          <p:style>
            <a:lnRef idx="2">
              <a:schemeClr val="accent4"/>
            </a:lnRef>
            <a:fillRef idx="1">
              <a:schemeClr val="lt1"/>
            </a:fillRef>
            <a:effectRef idx="0">
              <a:schemeClr val="accent4"/>
            </a:effectRef>
            <a:fontRef idx="minor">
              <a:schemeClr val="dk1"/>
            </a:fontRef>
          </p:style>
        </p:cxnSp>
        <p:sp>
          <p:nvSpPr>
            <p:cNvPr id="32" name="Rectangle 31">
              <a:extLst>
                <a:ext uri="{FF2B5EF4-FFF2-40B4-BE49-F238E27FC236}">
                  <a16:creationId xmlns:a16="http://schemas.microsoft.com/office/drawing/2014/main" id="{E1040D45-C13F-4496-B958-96885FC8C4DC}"/>
                </a:ext>
              </a:extLst>
            </p:cNvPr>
            <p:cNvSpPr/>
            <p:nvPr/>
          </p:nvSpPr>
          <p:spPr>
            <a:xfrm>
              <a:off x="7274096" y="2255030"/>
              <a:ext cx="1425836" cy="490798"/>
            </a:xfrm>
            <a:prstGeom prst="rect">
              <a:avLst/>
            </a:prstGeom>
            <a:solidFill>
              <a:srgbClr val="C4C4CD"/>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Rutas</a:t>
              </a:r>
            </a:p>
          </p:txBody>
        </p:sp>
        <p:cxnSp>
          <p:nvCxnSpPr>
            <p:cNvPr id="35" name="Connector: Elbow 34">
              <a:extLst>
                <a:ext uri="{FF2B5EF4-FFF2-40B4-BE49-F238E27FC236}">
                  <a16:creationId xmlns:a16="http://schemas.microsoft.com/office/drawing/2014/main" id="{DA91E46B-EBA9-4ED5-94F7-DF6CEB8809F6}"/>
                </a:ext>
                <a:ext uri="{C183D7F6-B498-43B3-948B-1728B52AA6E4}">
                  <adec:decorative xmlns:adec="http://schemas.microsoft.com/office/drawing/2017/decorative" val="1"/>
                </a:ext>
              </a:extLst>
            </p:cNvPr>
            <p:cNvCxnSpPr>
              <a:cxnSpLocks/>
            </p:cNvCxnSpPr>
            <p:nvPr/>
          </p:nvCxnSpPr>
          <p:spPr>
            <a:xfrm rot="5400000">
              <a:off x="7449006" y="2607633"/>
              <a:ext cx="399813" cy="676203"/>
            </a:xfrm>
            <a:prstGeom prst="bentConnector3">
              <a:avLst>
                <a:gd name="adj1" fmla="val 50000"/>
              </a:avLst>
            </a:prstGeom>
            <a:ln w="12700">
              <a:solidFill>
                <a:srgbClr val="747480"/>
              </a:solidFill>
              <a:tailEnd type="triangle"/>
            </a:ln>
          </p:spPr>
          <p:style>
            <a:lnRef idx="2">
              <a:schemeClr val="accent4"/>
            </a:lnRef>
            <a:fillRef idx="1">
              <a:schemeClr val="lt1"/>
            </a:fillRef>
            <a:effectRef idx="0">
              <a:schemeClr val="accent4"/>
            </a:effectRef>
            <a:fontRef idx="minor">
              <a:schemeClr val="dk1"/>
            </a:fontRef>
          </p:style>
        </p:cxnSp>
        <p:sp>
          <p:nvSpPr>
            <p:cNvPr id="33" name="Rectangle 32">
              <a:extLst>
                <a:ext uri="{FF2B5EF4-FFF2-40B4-BE49-F238E27FC236}">
                  <a16:creationId xmlns:a16="http://schemas.microsoft.com/office/drawing/2014/main" id="{676B9E40-766E-4BEF-A72C-BD9DFCC54739}"/>
                </a:ext>
              </a:extLst>
            </p:cNvPr>
            <p:cNvSpPr/>
            <p:nvPr/>
          </p:nvSpPr>
          <p:spPr>
            <a:xfrm>
              <a:off x="6597893" y="3145641"/>
              <a:ext cx="1425836" cy="490798"/>
            </a:xfrm>
            <a:prstGeom prst="rect">
              <a:avLst/>
            </a:prstGeom>
            <a:solidFill>
              <a:srgbClr val="C4C4CD"/>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Rutas matutinas</a:t>
              </a:r>
            </a:p>
          </p:txBody>
        </p:sp>
        <p:cxnSp>
          <p:nvCxnSpPr>
            <p:cNvPr id="36" name="Connector: Elbow 35">
              <a:extLst>
                <a:ext uri="{FF2B5EF4-FFF2-40B4-BE49-F238E27FC236}">
                  <a16:creationId xmlns:a16="http://schemas.microsoft.com/office/drawing/2014/main" id="{63E9FCF4-5024-4823-AC52-7EF6A1311DD3}"/>
                </a:ext>
                <a:ext uri="{C183D7F6-B498-43B3-948B-1728B52AA6E4}">
                  <adec:decorative xmlns:adec="http://schemas.microsoft.com/office/drawing/2017/decorative" val="1"/>
                </a:ext>
              </a:extLst>
            </p:cNvPr>
            <p:cNvCxnSpPr>
              <a:cxnSpLocks/>
            </p:cNvCxnSpPr>
            <p:nvPr/>
          </p:nvCxnSpPr>
          <p:spPr>
            <a:xfrm rot="16200000" flipH="1">
              <a:off x="8216896" y="2515945"/>
              <a:ext cx="399813" cy="859578"/>
            </a:xfrm>
            <a:prstGeom prst="bentConnector3">
              <a:avLst/>
            </a:prstGeom>
            <a:ln w="12700">
              <a:solidFill>
                <a:srgbClr val="747480"/>
              </a:solidFill>
              <a:tailEnd type="triangle"/>
            </a:ln>
          </p:spPr>
          <p:style>
            <a:lnRef idx="2">
              <a:schemeClr val="accent4"/>
            </a:lnRef>
            <a:fillRef idx="1">
              <a:schemeClr val="lt1"/>
            </a:fillRef>
            <a:effectRef idx="0">
              <a:schemeClr val="accent4"/>
            </a:effectRef>
            <a:fontRef idx="minor">
              <a:schemeClr val="dk1"/>
            </a:fontRef>
          </p:style>
        </p:cxnSp>
        <p:sp>
          <p:nvSpPr>
            <p:cNvPr id="34" name="Rectangle 33">
              <a:extLst>
                <a:ext uri="{FF2B5EF4-FFF2-40B4-BE49-F238E27FC236}">
                  <a16:creationId xmlns:a16="http://schemas.microsoft.com/office/drawing/2014/main" id="{7CFBF4C6-9E99-4007-8753-47A418950424}"/>
                </a:ext>
              </a:extLst>
            </p:cNvPr>
            <p:cNvSpPr/>
            <p:nvPr/>
          </p:nvSpPr>
          <p:spPr>
            <a:xfrm>
              <a:off x="8133674" y="3145641"/>
              <a:ext cx="1425835" cy="490798"/>
            </a:xfrm>
            <a:prstGeom prst="rect">
              <a:avLst/>
            </a:prstGeom>
            <a:pattFill prst="ltUpDiag">
              <a:fgClr>
                <a:srgbClr val="C4C4CD"/>
              </a:fgClr>
              <a:bgClr>
                <a:schemeClr val="tx1">
                  <a:lumMod val="95000"/>
                </a:schemeClr>
              </a:bgClr>
            </a:pattFill>
            <a:ln w="12700">
              <a:noFill/>
            </a:ln>
          </p:spPr>
          <p:style>
            <a:lnRef idx="2">
              <a:schemeClr val="accent4"/>
            </a:lnRef>
            <a:fillRef idx="1">
              <a:schemeClr val="lt1"/>
            </a:fillRef>
            <a:effectRef idx="0">
              <a:schemeClr val="accent4"/>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Rutas vespertinas (fuera del alcance)</a:t>
              </a:r>
            </a:p>
          </p:txBody>
        </p:sp>
        <p:cxnSp>
          <p:nvCxnSpPr>
            <p:cNvPr id="48" name="Connector: Elbow 47">
              <a:extLst>
                <a:ext uri="{FF2B5EF4-FFF2-40B4-BE49-F238E27FC236}">
                  <a16:creationId xmlns:a16="http://schemas.microsoft.com/office/drawing/2014/main" id="{2EE4721B-C918-49FB-8C42-7EF9AD271388}"/>
                </a:ext>
                <a:ext uri="{C183D7F6-B498-43B3-948B-1728B52AA6E4}">
                  <adec:decorative xmlns:adec="http://schemas.microsoft.com/office/drawing/2017/decorative" val="1"/>
                </a:ext>
              </a:extLst>
            </p:cNvPr>
            <p:cNvCxnSpPr>
              <a:cxnSpLocks/>
            </p:cNvCxnSpPr>
            <p:nvPr/>
          </p:nvCxnSpPr>
          <p:spPr>
            <a:xfrm rot="5400000">
              <a:off x="6600605" y="3357885"/>
              <a:ext cx="431652" cy="988761"/>
            </a:xfrm>
            <a:prstGeom prst="bentConnector3">
              <a:avLst>
                <a:gd name="adj1" fmla="val 50000"/>
              </a:avLst>
            </a:prstGeom>
            <a:ln w="12700">
              <a:solidFill>
                <a:srgbClr val="747480"/>
              </a:solidFill>
              <a:tailEnd type="triangle"/>
            </a:ln>
          </p:spPr>
          <p:style>
            <a:lnRef idx="2">
              <a:schemeClr val="accent4"/>
            </a:lnRef>
            <a:fillRef idx="1">
              <a:schemeClr val="lt1"/>
            </a:fillRef>
            <a:effectRef idx="0">
              <a:schemeClr val="accent4"/>
            </a:effectRef>
            <a:fontRef idx="minor">
              <a:schemeClr val="dk1"/>
            </a:fontRef>
          </p:style>
        </p:cxnSp>
        <p:sp>
          <p:nvSpPr>
            <p:cNvPr id="47" name="Rectangle 46">
              <a:extLst>
                <a:ext uri="{FF2B5EF4-FFF2-40B4-BE49-F238E27FC236}">
                  <a16:creationId xmlns:a16="http://schemas.microsoft.com/office/drawing/2014/main" id="{F714122F-F62B-4D76-AB57-85297E8F0088}"/>
                </a:ext>
              </a:extLst>
            </p:cNvPr>
            <p:cNvSpPr/>
            <p:nvPr/>
          </p:nvSpPr>
          <p:spPr>
            <a:xfrm>
              <a:off x="5609132" y="4068092"/>
              <a:ext cx="1425836" cy="490798"/>
            </a:xfrm>
            <a:prstGeom prst="rect">
              <a:avLst/>
            </a:prstGeom>
            <a:solidFill>
              <a:srgbClr val="C4C4CD"/>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Rutas no cubiertas</a:t>
              </a:r>
            </a:p>
          </p:txBody>
        </p:sp>
        <p:cxnSp>
          <p:nvCxnSpPr>
            <p:cNvPr id="51" name="Straight Arrow Connector 50">
              <a:extLst>
                <a:ext uri="{FF2B5EF4-FFF2-40B4-BE49-F238E27FC236}">
                  <a16:creationId xmlns:a16="http://schemas.microsoft.com/office/drawing/2014/main" id="{EB9A22F8-A7D6-41D8-AD16-935060A77137}"/>
                </a:ext>
                <a:ext uri="{C183D7F6-B498-43B3-948B-1728B52AA6E4}">
                  <adec:decorative xmlns:adec="http://schemas.microsoft.com/office/drawing/2017/decorative" val="1"/>
                </a:ext>
              </a:extLst>
            </p:cNvPr>
            <p:cNvCxnSpPr>
              <a:cxnSpLocks/>
            </p:cNvCxnSpPr>
            <p:nvPr/>
          </p:nvCxnSpPr>
          <p:spPr>
            <a:xfrm>
              <a:off x="6322050" y="4558890"/>
              <a:ext cx="0" cy="277927"/>
            </a:xfrm>
            <a:prstGeom prst="straightConnector1">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9C097E68-D979-4272-96FC-DF276BB0D1EB}"/>
                </a:ext>
              </a:extLst>
            </p:cNvPr>
            <p:cNvSpPr/>
            <p:nvPr/>
          </p:nvSpPr>
          <p:spPr>
            <a:xfrm>
              <a:off x="5609132" y="4836817"/>
              <a:ext cx="1425836" cy="490798"/>
            </a:xfrm>
            <a:prstGeom prst="rect">
              <a:avLst/>
            </a:prstGeom>
            <a:solidFill>
              <a:srgbClr val="C4C4CD"/>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Rutas matutinas no cubiertas</a:t>
              </a:r>
            </a:p>
          </p:txBody>
        </p:sp>
        <p:cxnSp>
          <p:nvCxnSpPr>
            <p:cNvPr id="137" name="Straight Arrow Connector 136">
              <a:extLst>
                <a:ext uri="{FF2B5EF4-FFF2-40B4-BE49-F238E27FC236}">
                  <a16:creationId xmlns:a16="http://schemas.microsoft.com/office/drawing/2014/main" id="{434B947E-63E1-4CDA-80D9-C5E83830E674}"/>
                </a:ext>
                <a:ext uri="{C183D7F6-B498-43B3-948B-1728B52AA6E4}">
                  <adec:decorative xmlns:adec="http://schemas.microsoft.com/office/drawing/2017/decorative" val="1"/>
                </a:ext>
              </a:extLst>
            </p:cNvPr>
            <p:cNvCxnSpPr>
              <a:cxnSpLocks/>
            </p:cNvCxnSpPr>
            <p:nvPr/>
          </p:nvCxnSpPr>
          <p:spPr>
            <a:xfrm>
              <a:off x="6322050" y="5327615"/>
              <a:ext cx="0" cy="215243"/>
            </a:xfrm>
            <a:prstGeom prst="straightConnector1">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0D53DCB0-3E35-40E7-ADD6-336464E0AAFA}"/>
                </a:ext>
                <a:ext uri="{C183D7F6-B498-43B3-948B-1728B52AA6E4}">
                  <adec:decorative xmlns:adec="http://schemas.microsoft.com/office/drawing/2017/decorative" val="1"/>
                </a:ext>
              </a:extLst>
            </p:cNvPr>
            <p:cNvCxnSpPr>
              <a:cxnSpLocks/>
            </p:cNvCxnSpPr>
            <p:nvPr/>
          </p:nvCxnSpPr>
          <p:spPr>
            <a:xfrm>
              <a:off x="9709017" y="1857125"/>
              <a:ext cx="3110" cy="2979691"/>
            </a:xfrm>
            <a:prstGeom prst="straightConnector1">
              <a:avLst/>
            </a:prstGeom>
            <a:ln w="12700">
              <a:solidFill>
                <a:srgbClr val="747480"/>
              </a:solidFill>
              <a:tailEnd type="triangle"/>
            </a:ln>
          </p:spPr>
          <p:style>
            <a:lnRef idx="1">
              <a:schemeClr val="accent4"/>
            </a:lnRef>
            <a:fillRef idx="0">
              <a:schemeClr val="accent4"/>
            </a:fillRef>
            <a:effectRef idx="0">
              <a:schemeClr val="accent4"/>
            </a:effectRef>
            <a:fontRef idx="minor">
              <a:schemeClr val="tx1"/>
            </a:fontRef>
          </p:style>
        </p:cxnSp>
        <p:sp>
          <p:nvSpPr>
            <p:cNvPr id="40" name="Rectangle 39">
              <a:extLst>
                <a:ext uri="{FF2B5EF4-FFF2-40B4-BE49-F238E27FC236}">
                  <a16:creationId xmlns:a16="http://schemas.microsoft.com/office/drawing/2014/main" id="{892DA8D9-02B6-4E94-9F4A-0869AFF6E797}"/>
                </a:ext>
              </a:extLst>
            </p:cNvPr>
            <p:cNvSpPr/>
            <p:nvPr/>
          </p:nvSpPr>
          <p:spPr>
            <a:xfrm>
              <a:off x="8999208" y="4836817"/>
              <a:ext cx="1425837" cy="490798"/>
            </a:xfrm>
            <a:prstGeom prst="rect">
              <a:avLst/>
            </a:prstGeom>
            <a:solidFill>
              <a:srgbClr val="C4C4CD"/>
            </a:solidFill>
            <a:ln w="12700">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2E2E38"/>
                  </a:solidFill>
                  <a:effectLst/>
                  <a:uLnTx/>
                  <a:uFillTx/>
                  <a:latin typeface="EYInterstate Light"/>
                  <a:ea typeface="+mn-ea"/>
                  <a:cs typeface="+mn-cs"/>
                </a:rPr>
                <a:t>Llegada</a:t>
              </a:r>
            </a:p>
          </p:txBody>
        </p:sp>
        <p:cxnSp>
          <p:nvCxnSpPr>
            <p:cNvPr id="138" name="Straight Arrow Connector 137">
              <a:extLst>
                <a:ext uri="{FF2B5EF4-FFF2-40B4-BE49-F238E27FC236}">
                  <a16:creationId xmlns:a16="http://schemas.microsoft.com/office/drawing/2014/main" id="{43BC0E7C-0EAD-4EA5-B556-01DC04D0AB4A}"/>
                </a:ext>
                <a:ext uri="{C183D7F6-B498-43B3-948B-1728B52AA6E4}">
                  <adec:decorative xmlns:adec="http://schemas.microsoft.com/office/drawing/2017/decorative" val="1"/>
                </a:ext>
              </a:extLst>
            </p:cNvPr>
            <p:cNvCxnSpPr>
              <a:cxnSpLocks/>
            </p:cNvCxnSpPr>
            <p:nvPr/>
          </p:nvCxnSpPr>
          <p:spPr>
            <a:xfrm>
              <a:off x="9712127" y="5327615"/>
              <a:ext cx="0" cy="215243"/>
            </a:xfrm>
            <a:prstGeom prst="straightConnector1">
              <a:avLst/>
            </a:prstGeom>
            <a:ln w="9525">
              <a:solidFill>
                <a:srgbClr val="747480"/>
              </a:solidFill>
              <a:tailEnd type="triangle"/>
            </a:ln>
          </p:spPr>
          <p:style>
            <a:lnRef idx="1">
              <a:schemeClr val="accent1"/>
            </a:lnRef>
            <a:fillRef idx="0">
              <a:schemeClr val="accent1"/>
            </a:fillRef>
            <a:effectRef idx="0">
              <a:schemeClr val="accent1"/>
            </a:effectRef>
            <a:fontRef idx="minor">
              <a:schemeClr val="tx1"/>
            </a:fontRef>
          </p:style>
        </p:cxnSp>
        <p:sp>
          <p:nvSpPr>
            <p:cNvPr id="135" name="Rectangle 134">
              <a:extLst>
                <a:ext uri="{FF2B5EF4-FFF2-40B4-BE49-F238E27FC236}">
                  <a16:creationId xmlns:a16="http://schemas.microsoft.com/office/drawing/2014/main" id="{21AE506E-628B-4A01-B715-99392FFC313B}"/>
                </a:ext>
              </a:extLst>
            </p:cNvPr>
            <p:cNvSpPr/>
            <p:nvPr/>
          </p:nvSpPr>
          <p:spPr>
            <a:xfrm>
              <a:off x="3511982" y="5592123"/>
              <a:ext cx="8076450" cy="377753"/>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Informe matutino (cálculo del funcionamiento puntual)</a:t>
              </a:r>
            </a:p>
          </p:txBody>
        </p:sp>
      </p:grpSp>
      <p:sp>
        <p:nvSpPr>
          <p:cNvPr id="10" name="TextBox 9">
            <a:extLst>
              <a:ext uri="{FF2B5EF4-FFF2-40B4-BE49-F238E27FC236}">
                <a16:creationId xmlns:a16="http://schemas.microsoft.com/office/drawing/2014/main" id="{C7C243CB-44A5-4D4C-95D6-02B7B32B3D59}"/>
              </a:ext>
            </a:extLst>
          </p:cNvPr>
          <p:cNvSpPr txBox="1"/>
          <p:nvPr/>
        </p:nvSpPr>
        <p:spPr>
          <a:xfrm>
            <a:off x="651010" y="5953958"/>
            <a:ext cx="10797278" cy="332463"/>
          </a:xfrm>
          <a:prstGeom prst="rect">
            <a:avLst/>
          </a:prstGeom>
          <a:noFill/>
        </p:spPr>
        <p:txBody>
          <a:bodyPr wrap="square" lIns="0" tIns="36576" rIns="0" bIns="0" rtlCol="0">
            <a:spAutoFit/>
          </a:bodyPr>
          <a:lstStyle/>
          <a:p>
            <a:pPr marL="0" marR="0" lvl="0" indent="0" algn="l" defTabSz="914400" rtl="0" eaLnBrk="1" fontAlgn="auto" latinLnBrk="0" hangingPunct="1">
              <a:lnSpc>
                <a:spcPct val="80000"/>
              </a:lnSpc>
              <a:spcBef>
                <a:spcPts val="0"/>
              </a:spcBef>
              <a:spcAft>
                <a:spcPts val="600"/>
              </a:spcAft>
              <a:buClr>
                <a:srgbClr val="27ACAA"/>
              </a:buClr>
              <a:buSzPct val="70000"/>
              <a:buFontTx/>
              <a:buNone/>
              <a:tabLst/>
              <a:defRPr/>
            </a:pPr>
            <a:r>
              <a:rPr kumimoji="0" lang="x-none" sz="1200" b="1" i="0" u="none" strike="noStrike" kern="1200" cap="none" spc="0" normalizeH="0" baseline="0" noProof="0" dirty="0">
                <a:ln>
                  <a:noFill/>
                </a:ln>
                <a:solidFill>
                  <a:srgbClr val="2E2E38"/>
                </a:solidFill>
                <a:effectLst/>
                <a:uLnTx/>
                <a:uFillTx/>
                <a:latin typeface="EYInterstate Light"/>
                <a:ea typeface="+mn-ea"/>
                <a:cs typeface="+mn-cs"/>
              </a:rPr>
              <a:t>Nota</a:t>
            </a:r>
            <a:r>
              <a:rPr kumimoji="0" lang="x-none" sz="1200" b="0" i="0" u="none" strike="noStrike" kern="1200" cap="none" spc="0" normalizeH="0" baseline="0" noProof="0" dirty="0">
                <a:ln>
                  <a:noFill/>
                </a:ln>
                <a:solidFill>
                  <a:srgbClr val="2E2E38"/>
                </a:solidFill>
                <a:effectLst/>
                <a:uLnTx/>
                <a:uFillTx/>
                <a:latin typeface="EYInterstate Light"/>
                <a:ea typeface="+mn-ea"/>
                <a:cs typeface="+mn-cs"/>
              </a:rPr>
              <a:t>: Los datos de la terminal de autobuses y del conductor brindan información sobre los atributos de las terminales y los conductores del autobús, respectivamente. Sin embargo, estos datos solo se destinan a los informes internos de BPS y no están dentro del alcance. De ahí que no aparezcan en el flujo.</a:t>
            </a:r>
          </a:p>
        </p:txBody>
      </p:sp>
      <p:sp>
        <p:nvSpPr>
          <p:cNvPr id="39" name="footnote_6380420316088055392" descr="Nota al pie">
            <a:extLst>
              <a:ext uri="{FF2B5EF4-FFF2-40B4-BE49-F238E27FC236}">
                <a16:creationId xmlns:a16="http://schemas.microsoft.com/office/drawing/2014/main" id="{3BB533D0-0A5E-456B-A3D4-E80D394C6A32}"/>
              </a:ext>
            </a:extLst>
          </p:cNvPr>
          <p:cNvSpPr txBox="1"/>
          <p:nvPr/>
        </p:nvSpPr>
        <p:spPr>
          <a:xfrm>
            <a:off x="609916" y="6111432"/>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9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3" action="ppaction://hlinksldjump"/>
              </a:rPr>
              <a:t>acceder al dominio del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funcionamiento puntual del autobús matutino</a:t>
            </a: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a:t>
            </a:r>
            <a:endParaRPr kumimoji="0" lang="en-US" sz="800" b="0" i="0" u="none" strike="noStrike" kern="1200" cap="none" spc="0" normalizeH="0" baseline="0" noProof="0" dirty="0">
              <a:ln>
                <a:noFill/>
              </a:ln>
              <a:solidFill>
                <a:srgbClr val="FF0000"/>
              </a:solidFill>
              <a:effectLst/>
              <a:uLnTx/>
              <a:uFillTx/>
              <a:latin typeface="EYInterstate Light"/>
              <a:ea typeface="+mn-ea"/>
              <a:cs typeface="Arial" panose="020B0604020202020204" pitchFamily="34" charset="0"/>
            </a:endParaRPr>
          </a:p>
        </p:txBody>
      </p:sp>
      <p:sp>
        <p:nvSpPr>
          <p:cNvPr id="42" name="source_6380420058075255931" descr="Fuente">
            <a:extLst>
              <a:ext uri="{FF2B5EF4-FFF2-40B4-BE49-F238E27FC236}">
                <a16:creationId xmlns:a16="http://schemas.microsoft.com/office/drawing/2014/main" id="{1E039A69-F193-441B-99A6-2C36AA964221}"/>
              </a:ext>
            </a:extLst>
          </p:cNvPr>
          <p:cNvSpPr txBox="1"/>
          <p:nvPr/>
        </p:nvSpPr>
        <p:spPr>
          <a:xfrm>
            <a:off x="618007" y="6526724"/>
            <a:ext cx="2955182"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Datos informados al DESE del funcionamiento puntual del autobús matutino de 2021-2022; entrevistas de EY, DESE, BPS y entrevistas escolares; políticas de BPS y el DESE</a:t>
            </a:r>
          </a:p>
        </p:txBody>
      </p:sp>
      <p:sp>
        <p:nvSpPr>
          <p:cNvPr id="44" name="TextBox 43">
            <a:extLst>
              <a:ext uri="{FF2B5EF4-FFF2-40B4-BE49-F238E27FC236}">
                <a16:creationId xmlns:a16="http://schemas.microsoft.com/office/drawing/2014/main" id="{A09111D7-ACF6-4C68-8682-BE09FDA0E38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6" name="Date Placeholder 5">
            <a:extLst>
              <a:ext uri="{FF2B5EF4-FFF2-40B4-BE49-F238E27FC236}">
                <a16:creationId xmlns:a16="http://schemas.microsoft.com/office/drawing/2014/main" id="{3AB2E536-1773-4752-A224-623029260D2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7" name="Slide Number Placeholder 6">
            <a:extLst>
              <a:ext uri="{FF2B5EF4-FFF2-40B4-BE49-F238E27FC236}">
                <a16:creationId xmlns:a16="http://schemas.microsoft.com/office/drawing/2014/main" id="{E03A9BD9-7C5A-4938-AF24-C6D5CE694C7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73279470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E09659-BFBA-4942-886B-3A8502080A30}"/>
              </a:ext>
            </a:extLst>
          </p:cNvPr>
          <p:cNvSpPr>
            <a:spLocks noGrp="1"/>
          </p:cNvSpPr>
          <p:nvPr>
            <p:ph type="title"/>
          </p:nvPr>
        </p:nvSpPr>
        <p:spPr>
          <a:xfrm>
            <a:off x="609600" y="155744"/>
            <a:ext cx="10979150" cy="620354"/>
          </a:xfrm>
        </p:spPr>
        <p:txBody>
          <a:bodyPr vert="horz"/>
          <a:lstStyle/>
          <a:p>
            <a:r>
              <a:rPr lang="x-none"/>
              <a:t>Apéndice</a:t>
            </a:r>
            <a:br>
              <a:rPr/>
            </a:br>
            <a:r>
              <a:rPr lang="x-none" sz="1600"/>
              <a:t>Los datos sobre transporte estaban incompletos, con cerca del 25 % de las rutas matutinas planificadas no presentes en los datos de llegadas</a:t>
            </a:r>
          </a:p>
        </p:txBody>
      </p:sp>
      <p:sp>
        <p:nvSpPr>
          <p:cNvPr id="27" name="Rectangle 26">
            <a:extLst>
              <a:ext uri="{FF2B5EF4-FFF2-40B4-BE49-F238E27FC236}">
                <a16:creationId xmlns:a16="http://schemas.microsoft.com/office/drawing/2014/main" id="{5D3BD3C4-F380-4491-8E1F-38761C787205}"/>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5. Funcionamiento puntual del autobús matutino</a:t>
            </a:r>
          </a:p>
        </p:txBody>
      </p:sp>
      <p:grpSp>
        <p:nvGrpSpPr>
          <p:cNvPr id="9" name="Group 8" descr="Consulte la sección de notas para ver la descripción del gráfico &quot;Conciliación entre los datos de la ruta planificada y los datos de llegada&quot;">
            <a:extLst>
              <a:ext uri="{FF2B5EF4-FFF2-40B4-BE49-F238E27FC236}">
                <a16:creationId xmlns:a16="http://schemas.microsoft.com/office/drawing/2014/main" id="{263CD9C1-7528-454A-841E-85FE8AB3E5B3}"/>
              </a:ext>
            </a:extLst>
          </p:cNvPr>
          <p:cNvGrpSpPr/>
          <p:nvPr/>
        </p:nvGrpSpPr>
        <p:grpSpPr>
          <a:xfrm>
            <a:off x="609600" y="970485"/>
            <a:ext cx="8229600" cy="2514600"/>
            <a:chOff x="609600" y="970485"/>
            <a:chExt cx="8229600" cy="2514600"/>
          </a:xfrm>
        </p:grpSpPr>
        <p:graphicFrame>
          <p:nvGraphicFramePr>
            <p:cNvPr id="15" name="Chart 14">
              <a:extLst>
                <a:ext uri="{FF2B5EF4-FFF2-40B4-BE49-F238E27FC236}">
                  <a16:creationId xmlns:a16="http://schemas.microsoft.com/office/drawing/2014/main" id="{6F93969F-0752-4E57-9B50-229DA138243F}"/>
                </a:ext>
                <a:ext uri="{C183D7F6-B498-43B3-948B-1728B52AA6E4}">
                  <adec:decorative xmlns:adec="http://schemas.microsoft.com/office/drawing/2017/decorative" val="1"/>
                </a:ext>
              </a:extLst>
            </p:cNvPr>
            <p:cNvGraphicFramePr/>
            <p:nvPr/>
          </p:nvGraphicFramePr>
          <p:xfrm>
            <a:off x="609600" y="970485"/>
            <a:ext cx="8229600" cy="2514600"/>
          </p:xfrm>
          <a:graphic>
            <a:graphicData uri="http://schemas.openxmlformats.org/drawingml/2006/chart">
              <c:chart xmlns:c="http://schemas.openxmlformats.org/drawingml/2006/chart" xmlns:r="http://schemas.openxmlformats.org/officeDocument/2006/relationships" r:id="rId3"/>
            </a:graphicData>
          </a:graphic>
        </p:graphicFrame>
        <p:sp>
          <p:nvSpPr>
            <p:cNvPr id="24" name="Rectangle 23">
              <a:extLst>
                <a:ext uri="{FF2B5EF4-FFF2-40B4-BE49-F238E27FC236}">
                  <a16:creationId xmlns:a16="http://schemas.microsoft.com/office/drawing/2014/main" id="{F9348EB6-1AF1-49D7-B59D-98EA87312174}"/>
                </a:ext>
                <a:ext uri="{C183D7F6-B498-43B3-948B-1728B52AA6E4}">
                  <adec:decorative xmlns:adec="http://schemas.microsoft.com/office/drawing/2017/decorative" val="0"/>
                </a:ext>
              </a:extLst>
            </p:cNvPr>
            <p:cNvSpPr>
              <a:spLocks noChangeAspect="1"/>
            </p:cNvSpPr>
            <p:nvPr/>
          </p:nvSpPr>
          <p:spPr>
            <a:xfrm>
              <a:off x="6371486" y="1367574"/>
              <a:ext cx="90980" cy="112331"/>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0"/>
            <a:lstStyle/>
            <a:p>
              <a:pPr marL="91440"/>
              <a:r>
                <a:rPr lang="x-none" sz="1000">
                  <a:solidFill>
                    <a:schemeClr val="bg2"/>
                  </a:solidFill>
                </a:rPr>
                <a:t>Aumento</a:t>
              </a:r>
            </a:p>
          </p:txBody>
        </p:sp>
        <p:sp>
          <p:nvSpPr>
            <p:cNvPr id="25" name="Rectangle 24">
              <a:extLst>
                <a:ext uri="{FF2B5EF4-FFF2-40B4-BE49-F238E27FC236}">
                  <a16:creationId xmlns:a16="http://schemas.microsoft.com/office/drawing/2014/main" id="{F2EE7C85-2636-4FBF-B207-1FA24AB81193}"/>
                </a:ext>
                <a:ext uri="{C183D7F6-B498-43B3-948B-1728B52AA6E4}">
                  <adec:decorative xmlns:adec="http://schemas.microsoft.com/office/drawing/2017/decorative" val="0"/>
                </a:ext>
              </a:extLst>
            </p:cNvPr>
            <p:cNvSpPr>
              <a:spLocks noChangeAspect="1"/>
            </p:cNvSpPr>
            <p:nvPr/>
          </p:nvSpPr>
          <p:spPr>
            <a:xfrm>
              <a:off x="7171586" y="1367574"/>
              <a:ext cx="90980" cy="112331"/>
            </a:xfrm>
            <a:prstGeom prst="rect">
              <a:avLst/>
            </a:prstGeom>
            <a:solidFill>
              <a:srgbClr val="FF4136"/>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0"/>
            <a:lstStyle/>
            <a:p>
              <a:pPr marL="91440"/>
              <a:r>
                <a:rPr lang="x-none" sz="1000">
                  <a:solidFill>
                    <a:schemeClr val="bg2"/>
                  </a:solidFill>
                </a:rPr>
                <a:t>Reducción</a:t>
              </a:r>
            </a:p>
          </p:txBody>
        </p:sp>
        <p:sp>
          <p:nvSpPr>
            <p:cNvPr id="32" name="Rectangle 31">
              <a:extLst>
                <a:ext uri="{FF2B5EF4-FFF2-40B4-BE49-F238E27FC236}">
                  <a16:creationId xmlns:a16="http://schemas.microsoft.com/office/drawing/2014/main" id="{F65A60D5-4D69-46F3-815C-653E97369A4A}"/>
                </a:ext>
                <a:ext uri="{C183D7F6-B498-43B3-948B-1728B52AA6E4}">
                  <adec:decorative xmlns:adec="http://schemas.microsoft.com/office/drawing/2017/decorative" val="0"/>
                </a:ext>
              </a:extLst>
            </p:cNvPr>
            <p:cNvSpPr>
              <a:spLocks noChangeAspect="1"/>
            </p:cNvSpPr>
            <p:nvPr/>
          </p:nvSpPr>
          <p:spPr>
            <a:xfrm>
              <a:off x="7971686" y="1367574"/>
              <a:ext cx="90980" cy="11233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0"/>
            <a:lstStyle/>
            <a:p>
              <a:pPr marL="91440"/>
              <a:r>
                <a:rPr lang="x-none" sz="1000">
                  <a:solidFill>
                    <a:schemeClr val="bg2"/>
                  </a:solidFill>
                </a:rPr>
                <a:t>Total</a:t>
              </a:r>
            </a:p>
          </p:txBody>
        </p:sp>
        <p:sp>
          <p:nvSpPr>
            <p:cNvPr id="33" name="TextBox 32">
              <a:extLst>
                <a:ext uri="{FF2B5EF4-FFF2-40B4-BE49-F238E27FC236}">
                  <a16:creationId xmlns:a16="http://schemas.microsoft.com/office/drawing/2014/main" id="{E7D0E356-A6DA-4619-8DA2-9EF47461C7ED}"/>
                </a:ext>
              </a:extLst>
            </p:cNvPr>
            <p:cNvSpPr txBox="1"/>
            <p:nvPr/>
          </p:nvSpPr>
          <p:spPr>
            <a:xfrm>
              <a:off x="7199321" y="1716911"/>
              <a:ext cx="278890" cy="15465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x-none" sz="900">
                  <a:solidFill>
                    <a:schemeClr val="bg1"/>
                  </a:solidFill>
                </a:rPr>
                <a:t>36</a:t>
              </a:r>
            </a:p>
          </p:txBody>
        </p:sp>
      </p:grpSp>
      <p:graphicFrame>
        <p:nvGraphicFramePr>
          <p:cNvPr id="19" name="Table 3">
            <a:extLst>
              <a:ext uri="{FF2B5EF4-FFF2-40B4-BE49-F238E27FC236}">
                <a16:creationId xmlns:a16="http://schemas.microsoft.com/office/drawing/2014/main" id="{A5A48FC7-CF85-44DE-8D5B-F674F8344DC1}"/>
              </a:ext>
            </a:extLst>
          </p:cNvPr>
          <p:cNvGraphicFramePr>
            <a:graphicFrameLocks noGrp="1"/>
          </p:cNvGraphicFramePr>
          <p:nvPr/>
        </p:nvGraphicFramePr>
        <p:xfrm>
          <a:off x="268685" y="3522979"/>
          <a:ext cx="8656416" cy="2768613"/>
        </p:xfrm>
        <a:graphic>
          <a:graphicData uri="http://schemas.openxmlformats.org/drawingml/2006/table">
            <a:tbl>
              <a:tblPr firstRow="1" bandRow="1">
                <a:tableStyleId>{5C22544A-7EE6-4342-B048-85BDC9FD1C3A}</a:tableStyleId>
              </a:tblPr>
              <a:tblGrid>
                <a:gridCol w="1082052">
                  <a:extLst>
                    <a:ext uri="{9D8B030D-6E8A-4147-A177-3AD203B41FA5}">
                      <a16:colId xmlns:a16="http://schemas.microsoft.com/office/drawing/2014/main" val="3043472003"/>
                    </a:ext>
                  </a:extLst>
                </a:gridCol>
                <a:gridCol w="1082052">
                  <a:extLst>
                    <a:ext uri="{9D8B030D-6E8A-4147-A177-3AD203B41FA5}">
                      <a16:colId xmlns:a16="http://schemas.microsoft.com/office/drawing/2014/main" val="4121204445"/>
                    </a:ext>
                  </a:extLst>
                </a:gridCol>
                <a:gridCol w="993802">
                  <a:extLst>
                    <a:ext uri="{9D8B030D-6E8A-4147-A177-3AD203B41FA5}">
                      <a16:colId xmlns:a16="http://schemas.microsoft.com/office/drawing/2014/main" val="950792981"/>
                    </a:ext>
                  </a:extLst>
                </a:gridCol>
                <a:gridCol w="1170302">
                  <a:extLst>
                    <a:ext uri="{9D8B030D-6E8A-4147-A177-3AD203B41FA5}">
                      <a16:colId xmlns:a16="http://schemas.microsoft.com/office/drawing/2014/main" val="3568499276"/>
                    </a:ext>
                  </a:extLst>
                </a:gridCol>
                <a:gridCol w="1082052">
                  <a:extLst>
                    <a:ext uri="{9D8B030D-6E8A-4147-A177-3AD203B41FA5}">
                      <a16:colId xmlns:a16="http://schemas.microsoft.com/office/drawing/2014/main" val="2706551345"/>
                    </a:ext>
                  </a:extLst>
                </a:gridCol>
                <a:gridCol w="1082052">
                  <a:extLst>
                    <a:ext uri="{9D8B030D-6E8A-4147-A177-3AD203B41FA5}">
                      <a16:colId xmlns:a16="http://schemas.microsoft.com/office/drawing/2014/main" val="3332629902"/>
                    </a:ext>
                  </a:extLst>
                </a:gridCol>
                <a:gridCol w="1082052">
                  <a:extLst>
                    <a:ext uri="{9D8B030D-6E8A-4147-A177-3AD203B41FA5}">
                      <a16:colId xmlns:a16="http://schemas.microsoft.com/office/drawing/2014/main" val="751837045"/>
                    </a:ext>
                  </a:extLst>
                </a:gridCol>
                <a:gridCol w="1082052">
                  <a:extLst>
                    <a:ext uri="{9D8B030D-6E8A-4147-A177-3AD203B41FA5}">
                      <a16:colId xmlns:a16="http://schemas.microsoft.com/office/drawing/2014/main" val="1275309151"/>
                    </a:ext>
                  </a:extLst>
                </a:gridCol>
              </a:tblGrid>
              <a:tr h="851463">
                <a:tc>
                  <a:txBody>
                    <a:bodyPr/>
                    <a:lstStyle/>
                    <a:p>
                      <a:r>
                        <a:rPr lang="x-none" sz="1000" b="0"/>
                        <a:t>Rutas matutinas planificadas</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1000" b="0" kern="1200">
                          <a:solidFill>
                            <a:schemeClr val="bg1"/>
                          </a:solidFill>
                          <a:latin typeface="+mn-lt"/>
                          <a:ea typeface="+mn-ea"/>
                          <a:cs typeface="+mn-cs"/>
                        </a:rPr>
                        <a:t>Rutas privadas/chárter</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r>
                        <a:rPr lang="x-none" sz="1000" b="0"/>
                        <a:t>Rutas no cubiertas</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r>
                        <a:rPr lang="x-none" sz="1000" b="0"/>
                        <a:t>Rutas planificadas sin datos de llegada</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r>
                        <a:rPr lang="x-none" sz="1000" b="0"/>
                        <a:t>Llegadas matutinas sin planificar</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1000" b="0" kern="1200">
                          <a:solidFill>
                            <a:schemeClr val="bg1"/>
                          </a:solidFill>
                          <a:latin typeface="+mn-lt"/>
                          <a:ea typeface="+mn-ea"/>
                          <a:cs typeface="+mn-cs"/>
                        </a:rPr>
                        <a:t>Llegadas duplicadas</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lang="x-none" sz="1000" b="0"/>
                        <a:t>Llegadas duplicadas con diferentes horas de anclaje/horas de llegada</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tc>
                  <a:txBody>
                    <a:bodyPr/>
                    <a:lstStyle/>
                    <a:p>
                      <a:r>
                        <a:rPr lang="x-none" sz="1000" b="0"/>
                        <a:t>Total de llegadas informadas por BPS</a:t>
                      </a:r>
                    </a:p>
                  </a:txBody>
                  <a:tcPr marL="46990" marR="46990" marT="46990" marB="46990" anchor="ctr">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solidFill>
                      <a:srgbClr val="C4C4CD"/>
                    </a:solidFill>
                  </a:tcPr>
                </a:tc>
                <a:extLst>
                  <a:ext uri="{0D108BD9-81ED-4DB2-BD59-A6C34878D82A}">
                    <a16:rowId xmlns:a16="http://schemas.microsoft.com/office/drawing/2014/main" val="704110939"/>
                  </a:ext>
                </a:extLst>
              </a:tr>
              <a:tr h="1912633">
                <a:tc>
                  <a:txBody>
                    <a:bodyPr/>
                    <a:lstStyle/>
                    <a:p>
                      <a:pPr>
                        <a:lnSpc>
                          <a:spcPct val="95000"/>
                        </a:lnSpc>
                      </a:pPr>
                      <a:r>
                        <a:rPr lang="x-none" sz="850" b="0">
                          <a:solidFill>
                            <a:schemeClr val="bg1"/>
                          </a:solidFill>
                        </a:rPr>
                        <a:t>Total de rutas que BPS tenía previsto recorrer</a:t>
                      </a:r>
                      <a:r>
                        <a:rPr lang="en-US" sz="850" b="0">
                          <a:solidFill>
                            <a:schemeClr val="bg1"/>
                          </a:solidFill>
                        </a:rPr>
                        <a:t>.</a:t>
                      </a:r>
                      <a:endParaRPr lang="x-none" sz="850" b="0">
                        <a:solidFill>
                          <a:schemeClr val="bg1"/>
                        </a:solidFill>
                      </a:endParaRP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marL="0" marR="0" lvl="0" indent="0" algn="l" defTabSz="913943" rtl="0" eaLnBrk="1" fontAlgn="auto" latinLnBrk="0" hangingPunct="1">
                        <a:lnSpc>
                          <a:spcPct val="95000"/>
                        </a:lnSpc>
                        <a:spcBef>
                          <a:spcPts val="0"/>
                        </a:spcBef>
                        <a:spcAft>
                          <a:spcPts val="0"/>
                        </a:spcAft>
                        <a:buClrTx/>
                        <a:buSzTx/>
                        <a:buFontTx/>
                        <a:buNone/>
                        <a:tabLst/>
                        <a:defRPr/>
                      </a:pPr>
                      <a:r>
                        <a:rPr lang="x-none" sz="850" b="0" kern="1200">
                          <a:solidFill>
                            <a:schemeClr val="bg1"/>
                          </a:solidFill>
                          <a:latin typeface="+mn-lt"/>
                          <a:ea typeface="+mn-ea"/>
                          <a:cs typeface="+mn-cs"/>
                        </a:rPr>
                        <a:t>Se excluyeron las rutas chárter y privadas porque los datos de llegadas no contenían esas rutas recorridas antes del inicio del año escolar de BPS.</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a:lnSpc>
                          <a:spcPct val="95000"/>
                        </a:lnSpc>
                      </a:pPr>
                      <a:r>
                        <a:rPr lang="x-none" sz="850" b="0">
                          <a:solidFill>
                            <a:schemeClr val="bg1"/>
                          </a:solidFill>
                        </a:rPr>
                        <a:t>Las rutas de las muestras </a:t>
                      </a:r>
                      <a:r>
                        <a:rPr lang="x-none" sz="850" b="0" i="1">
                          <a:solidFill>
                            <a:schemeClr val="bg1"/>
                          </a:solidFill>
                        </a:rPr>
                        <a:t>(excepto las de septiembre de 2021) </a:t>
                      </a:r>
                      <a:r>
                        <a:rPr lang="x-none" sz="850" b="0">
                          <a:solidFill>
                            <a:schemeClr val="bg1"/>
                          </a:solidFill>
                        </a:rPr>
                        <a:t>que estaba previsto que se recorrieran, pero no fue así debido a problemas operativos, como la escasez de conductores.</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a:lnSpc>
                          <a:spcPct val="95000"/>
                        </a:lnSpc>
                      </a:pPr>
                      <a:r>
                        <a:rPr lang="x-none" sz="850" b="0">
                          <a:solidFill>
                            <a:schemeClr val="bg1"/>
                          </a:solidFill>
                        </a:rPr>
                        <a:t>Las rutas que estaba previsto que se recorrieran, pero no se disponía de datos GPS, probablemente por motivos como dispositivos de GPS averiados o mantenimiento del sistema. Esto también debido al problema de la integración entre Zonar y Versatrans OnScreen.</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a:lnSpc>
                          <a:spcPct val="95000"/>
                        </a:lnSpc>
                      </a:pPr>
                      <a:r>
                        <a:rPr lang="x-none" sz="850" b="0">
                          <a:solidFill>
                            <a:schemeClr val="bg1"/>
                          </a:solidFill>
                        </a:rPr>
                        <a:t>Las rutas que no se planificaron, pero se recorrieron según su inclusión en los datos de llegadas, como las rutas "amarillas" que se añaden después del proceso.</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marL="0" marR="0" lvl="0" indent="0" algn="l" defTabSz="913943" rtl="0" eaLnBrk="1" fontAlgn="auto" latinLnBrk="0" hangingPunct="1">
                        <a:lnSpc>
                          <a:spcPct val="95000"/>
                        </a:lnSpc>
                        <a:spcBef>
                          <a:spcPts val="0"/>
                        </a:spcBef>
                        <a:spcAft>
                          <a:spcPts val="0"/>
                        </a:spcAft>
                        <a:buClrTx/>
                        <a:buSzTx/>
                        <a:buFontTx/>
                        <a:buNone/>
                        <a:tabLst/>
                        <a:defRPr/>
                      </a:pPr>
                      <a:r>
                        <a:rPr lang="x-none" sz="850" b="0" kern="1200">
                          <a:solidFill>
                            <a:schemeClr val="bg1"/>
                          </a:solidFill>
                          <a:latin typeface="+mn-lt"/>
                          <a:ea typeface="+mn-ea"/>
                          <a:cs typeface="+mn-cs"/>
                        </a:rPr>
                        <a:t>Llegadas duplicadas: llegadas con filas enteras duplicadas. Según nuestras conversaciones con BPS, se debieron </a:t>
                      </a:r>
                      <a:br>
                        <a:rPr lang="en-US" sz="850" b="0" kern="1200">
                          <a:solidFill>
                            <a:schemeClr val="bg1"/>
                          </a:solidFill>
                          <a:latin typeface="+mn-lt"/>
                          <a:ea typeface="+mn-ea"/>
                          <a:cs typeface="+mn-cs"/>
                        </a:rPr>
                      </a:br>
                      <a:r>
                        <a:rPr lang="x-none" sz="850" b="0" kern="1200">
                          <a:solidFill>
                            <a:schemeClr val="bg1"/>
                          </a:solidFill>
                          <a:latin typeface="+mn-lt"/>
                          <a:ea typeface="+mn-ea"/>
                          <a:cs typeface="+mn-cs"/>
                        </a:rPr>
                        <a:t>a un error del sistema.</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marL="0" marR="0" lvl="0" indent="0" algn="l" defTabSz="913943" rtl="0" eaLnBrk="1" fontAlgn="auto" latinLnBrk="0" hangingPunct="1">
                        <a:lnSpc>
                          <a:spcPct val="95000"/>
                        </a:lnSpc>
                        <a:spcBef>
                          <a:spcPts val="0"/>
                        </a:spcBef>
                        <a:spcAft>
                          <a:spcPts val="0"/>
                        </a:spcAft>
                        <a:buClrTx/>
                        <a:buSzTx/>
                        <a:buFontTx/>
                        <a:buNone/>
                        <a:tabLst/>
                        <a:defRPr/>
                      </a:pPr>
                      <a:r>
                        <a:rPr lang="x-none" sz="850" b="0" i="0" u="none" strike="noStrike" kern="1200">
                          <a:solidFill>
                            <a:schemeClr val="bg1"/>
                          </a:solidFill>
                          <a:effectLst/>
                          <a:latin typeface="+mn-lt"/>
                          <a:ea typeface="+mn-ea"/>
                          <a:cs typeface="+mn-cs"/>
                        </a:rPr>
                        <a:t>Las llegadas duplicadas con diferentes horas de anclaje/horas de llegada para una combinación de cada día, ruta </a:t>
                      </a:r>
                      <a:br>
                        <a:rPr lang="en-US" sz="850" b="0" i="0" u="none" strike="noStrike" kern="1200">
                          <a:solidFill>
                            <a:schemeClr val="bg1"/>
                          </a:solidFill>
                          <a:effectLst/>
                          <a:latin typeface="+mn-lt"/>
                          <a:ea typeface="+mn-ea"/>
                          <a:cs typeface="+mn-cs"/>
                        </a:rPr>
                      </a:br>
                      <a:r>
                        <a:rPr lang="x-none" sz="850" b="0" i="0" u="none" strike="noStrike" kern="1200">
                          <a:solidFill>
                            <a:schemeClr val="bg1"/>
                          </a:solidFill>
                          <a:effectLst/>
                          <a:latin typeface="+mn-lt"/>
                          <a:ea typeface="+mn-ea"/>
                          <a:cs typeface="+mn-cs"/>
                        </a:rPr>
                        <a:t>y vehículo.</a:t>
                      </a:r>
                      <a:endParaRPr lang="en-US" sz="850" b="0">
                        <a:solidFill>
                          <a:schemeClr val="bg1"/>
                        </a:solidFill>
                      </a:endParaRP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tc>
                  <a:txBody>
                    <a:bodyPr/>
                    <a:lstStyle/>
                    <a:p>
                      <a:pPr>
                        <a:lnSpc>
                          <a:spcPct val="95000"/>
                        </a:lnSpc>
                      </a:pPr>
                      <a:r>
                        <a:rPr lang="x-none" sz="850" b="0">
                          <a:solidFill>
                            <a:schemeClr val="bg1"/>
                          </a:solidFill>
                        </a:rPr>
                        <a:t>Total de rutas recorridas y con datos de GPS disponibles para </a:t>
                      </a:r>
                      <a:br>
                        <a:rPr lang="en-US" sz="850" b="0">
                          <a:solidFill>
                            <a:schemeClr val="bg1"/>
                          </a:solidFill>
                        </a:rPr>
                      </a:br>
                      <a:r>
                        <a:rPr lang="x-none" sz="850" b="0">
                          <a:solidFill>
                            <a:schemeClr val="bg1"/>
                          </a:solidFill>
                        </a:rPr>
                        <a:t>la presentación </a:t>
                      </a:r>
                      <a:br>
                        <a:rPr lang="en-US" sz="850" b="0">
                          <a:solidFill>
                            <a:schemeClr val="bg1"/>
                          </a:solidFill>
                        </a:rPr>
                      </a:br>
                      <a:r>
                        <a:rPr lang="x-none" sz="850" b="0">
                          <a:solidFill>
                            <a:schemeClr val="bg1"/>
                          </a:solidFill>
                        </a:rPr>
                        <a:t>de informes. </a:t>
                      </a:r>
                    </a:p>
                  </a:txBody>
                  <a:tcPr marL="46990" marR="46990" marT="46990" marB="46990">
                    <a:lnL w="12700" cap="flat" cmpd="sng" algn="ctr">
                      <a:solidFill>
                        <a:srgbClr val="9E9E9E"/>
                      </a:solidFill>
                      <a:prstDash val="solid"/>
                      <a:round/>
                      <a:headEnd type="none" w="med" len="med"/>
                      <a:tailEnd type="none" w="med" len="med"/>
                    </a:lnL>
                    <a:lnR w="12700" cap="flat" cmpd="sng" algn="ctr">
                      <a:solidFill>
                        <a:srgbClr val="9E9E9E"/>
                      </a:solidFill>
                      <a:prstDash val="solid"/>
                      <a:round/>
                      <a:headEnd type="none" w="med" len="med"/>
                      <a:tailEnd type="none" w="med" len="med"/>
                    </a:lnR>
                    <a:lnT w="12700" cap="flat" cmpd="sng" algn="ctr">
                      <a:solidFill>
                        <a:srgbClr val="9E9E9E"/>
                      </a:solidFill>
                      <a:prstDash val="solid"/>
                      <a:round/>
                      <a:headEnd type="none" w="med" len="med"/>
                      <a:tailEnd type="none" w="med" len="med"/>
                    </a:lnT>
                    <a:lnB w="12700" cap="flat" cmpd="sng" algn="ctr">
                      <a:solidFill>
                        <a:srgbClr val="9E9E9E"/>
                      </a:solidFill>
                      <a:prstDash val="solid"/>
                      <a:round/>
                      <a:headEnd type="none" w="med" len="med"/>
                      <a:tailEnd type="none" w="med" len="med"/>
                    </a:lnB>
                    <a:noFill/>
                  </a:tcPr>
                </a:tc>
                <a:extLst>
                  <a:ext uri="{0D108BD9-81ED-4DB2-BD59-A6C34878D82A}">
                    <a16:rowId xmlns:a16="http://schemas.microsoft.com/office/drawing/2014/main" val="3505781309"/>
                  </a:ext>
                </a:extLst>
              </a:tr>
            </a:tbl>
          </a:graphicData>
        </a:graphic>
      </p:graphicFrame>
      <p:sp>
        <p:nvSpPr>
          <p:cNvPr id="23" name="Arrow: Left-Right 22">
            <a:extLst>
              <a:ext uri="{FF2B5EF4-FFF2-40B4-BE49-F238E27FC236}">
                <a16:creationId xmlns:a16="http://schemas.microsoft.com/office/drawing/2014/main" id="{16DDC068-DC8B-4EBD-9F3E-7FCB8525678B}"/>
              </a:ext>
            </a:extLst>
          </p:cNvPr>
          <p:cNvSpPr/>
          <p:nvPr/>
        </p:nvSpPr>
        <p:spPr>
          <a:xfrm>
            <a:off x="9024049" y="1200106"/>
            <a:ext cx="2670675" cy="257369"/>
          </a:xfrm>
          <a:prstGeom prst="leftRightArrow">
            <a:avLst>
              <a:gd name="adj1" fmla="val 100000"/>
              <a:gd name="adj2"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72000" rtlCol="0" anchor="b" anchorCtr="0">
            <a:spAutoFit/>
          </a:bodyPr>
          <a:lstStyle/>
          <a:p>
            <a:pPr algn="ctr"/>
            <a:r>
              <a:rPr lang="x-none" sz="1200" b="1">
                <a:solidFill>
                  <a:schemeClr val="bg1"/>
                </a:solidFill>
              </a:rPr>
              <a:t>Información clave</a:t>
            </a:r>
            <a:endParaRPr lang="en-US" sz="1200">
              <a:solidFill>
                <a:schemeClr val="bg1"/>
              </a:solidFill>
            </a:endParaRPr>
          </a:p>
        </p:txBody>
      </p:sp>
      <p:cxnSp>
        <p:nvCxnSpPr>
          <p:cNvPr id="26" name="Straight Connector 25">
            <a:extLst>
              <a:ext uri="{FF2B5EF4-FFF2-40B4-BE49-F238E27FC236}">
                <a16:creationId xmlns:a16="http://schemas.microsoft.com/office/drawing/2014/main" id="{77086E6A-144F-4C74-A32F-AE646F7C05C2}"/>
              </a:ext>
              <a:ext uri="{C183D7F6-B498-43B3-948B-1728B52AA6E4}">
                <adec:decorative xmlns:adec="http://schemas.microsoft.com/office/drawing/2017/decorative" val="1"/>
              </a:ext>
            </a:extLst>
          </p:cNvPr>
          <p:cNvCxnSpPr>
            <a:stCxn id="23" idx="4"/>
            <a:endCxn id="23" idx="6"/>
          </p:cNvCxnSpPr>
          <p:nvPr/>
        </p:nvCxnSpPr>
        <p:spPr>
          <a:xfrm>
            <a:off x="9024049" y="1457475"/>
            <a:ext cx="2670675" cy="0"/>
          </a:xfrm>
          <a:prstGeom prst="line">
            <a:avLst/>
          </a:prstGeom>
          <a:ln w="9525" cap="flat" cmpd="sng" algn="ctr">
            <a:solidFill>
              <a:srgbClr val="747480"/>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830737F-B941-47F8-AA59-BB01D2575538}"/>
              </a:ext>
            </a:extLst>
          </p:cNvPr>
          <p:cNvSpPr txBox="1"/>
          <p:nvPr/>
        </p:nvSpPr>
        <p:spPr>
          <a:xfrm>
            <a:off x="9024049" y="1573438"/>
            <a:ext cx="2670674" cy="3975447"/>
          </a:xfrm>
          <a:prstGeom prst="rect">
            <a:avLst/>
          </a:prstGeom>
          <a:solidFill>
            <a:srgbClr val="C4C4CD"/>
          </a:solidFill>
        </p:spPr>
        <p:txBody>
          <a:bodyPr rot="0" spcFirstLastPara="0" vertOverflow="overflow" horzOverflow="overflow" vert="horz" wrap="square" lIns="93980" tIns="93980" rIns="93980" bIns="93980" numCol="1" spcCol="0" rtlCol="0" fromWordArt="0" anchor="t" anchorCtr="0" forceAA="0" compatLnSpc="1">
            <a:prstTxWarp prst="textNoShape">
              <a:avLst/>
            </a:prstTxWarp>
            <a:spAutoFit/>
          </a:bodyPr>
          <a:lstStyle/>
          <a:p>
            <a:pPr marL="228600" indent="-228600" algn="l">
              <a:spcBef>
                <a:spcPts val="600"/>
              </a:spcBef>
              <a:buClr>
                <a:schemeClr val="bg1"/>
              </a:buClr>
              <a:buSzPct val="100000"/>
              <a:buFont typeface="EYInterstate" panose="02000503020000020004" pitchFamily="2" charset="0"/>
              <a:buChar char="•"/>
            </a:pPr>
            <a:r>
              <a:rPr lang="x-none" sz="1100">
                <a:solidFill>
                  <a:schemeClr val="bg1"/>
                </a:solidFill>
                <a:latin typeface="+mj-lt"/>
              </a:rPr>
              <a:t>Según nuestro análisis, hubo aproximadamente 107 000 rutas matutinas planificadas para los meses de muestra de septiembre de 2021, diciembre de 2021, enero de 2022 </a:t>
            </a:r>
            <a:br>
              <a:rPr lang="en-US" sz="1100">
                <a:solidFill>
                  <a:schemeClr val="bg1"/>
                </a:solidFill>
                <a:latin typeface="+mj-lt"/>
              </a:rPr>
            </a:br>
            <a:r>
              <a:rPr lang="x-none" sz="1100">
                <a:solidFill>
                  <a:schemeClr val="bg1"/>
                </a:solidFill>
                <a:latin typeface="+mj-lt"/>
              </a:rPr>
              <a:t>y junio de 2022.</a:t>
            </a:r>
          </a:p>
          <a:p>
            <a:pPr marL="228600" indent="-228600" algn="l">
              <a:spcBef>
                <a:spcPts val="600"/>
              </a:spcBef>
              <a:buClr>
                <a:schemeClr val="bg1"/>
              </a:buClr>
              <a:buSzPct val="100000"/>
              <a:buFont typeface="EYInterstate" panose="02000503020000020004" pitchFamily="2" charset="0"/>
              <a:buChar char="•"/>
            </a:pPr>
            <a:r>
              <a:rPr lang="x-none" sz="1100">
                <a:solidFill>
                  <a:schemeClr val="bg1"/>
                </a:solidFill>
                <a:latin typeface="+mj-lt"/>
              </a:rPr>
              <a:t>De esas casi 107 000 rutas planificadas, aproximadamente el 25 % no estaba presente en el conjunto de datos de llegadas.</a:t>
            </a:r>
          </a:p>
          <a:p>
            <a:pPr marL="228600" indent="-228600" algn="l">
              <a:spcBef>
                <a:spcPts val="600"/>
              </a:spcBef>
              <a:buClr>
                <a:schemeClr val="bg1"/>
              </a:buClr>
              <a:buSzPct val="100000"/>
              <a:buFont typeface="EYInterstate" panose="02000503020000020004" pitchFamily="2" charset="0"/>
              <a:buChar char="•"/>
            </a:pPr>
            <a:r>
              <a:rPr lang="x-none" sz="1100">
                <a:solidFill>
                  <a:schemeClr val="bg1"/>
                </a:solidFill>
                <a:latin typeface="+mj-lt"/>
              </a:rPr>
              <a:t>Alrededor de 3500 rutas que estaban presentes en los datos de llegadas no tenían rutas planificadas correspondientes.</a:t>
            </a:r>
          </a:p>
          <a:p>
            <a:pPr marL="228600" indent="-228600" algn="l">
              <a:spcBef>
                <a:spcPts val="600"/>
              </a:spcBef>
              <a:buClr>
                <a:schemeClr val="bg1"/>
              </a:buClr>
              <a:buSzPct val="100000"/>
              <a:buFont typeface="EYInterstate" panose="02000503020000020004" pitchFamily="2" charset="0"/>
              <a:buChar char="•"/>
            </a:pPr>
            <a:r>
              <a:rPr lang="x-none" sz="1100">
                <a:solidFill>
                  <a:schemeClr val="bg1"/>
                </a:solidFill>
                <a:latin typeface="+mj-lt"/>
              </a:rPr>
              <a:t>Según los datos, se recorrieron aproximadamente 81 000 rutas y se dispuso de datos de GPS para estas rutas durante los cuatro meses de </a:t>
            </a:r>
            <a:br>
              <a:rPr lang="en-US" sz="1100">
                <a:solidFill>
                  <a:schemeClr val="bg1"/>
                </a:solidFill>
                <a:latin typeface="+mj-lt"/>
              </a:rPr>
            </a:br>
            <a:r>
              <a:rPr lang="x-none" sz="1100">
                <a:solidFill>
                  <a:schemeClr val="bg1"/>
                </a:solidFill>
                <a:latin typeface="+mj-lt"/>
              </a:rPr>
              <a:t>la muestra.</a:t>
            </a:r>
          </a:p>
        </p:txBody>
      </p:sp>
      <p:sp>
        <p:nvSpPr>
          <p:cNvPr id="21" name="source_6380420058075255931" descr="Fuente">
            <a:extLst>
              <a:ext uri="{FF2B5EF4-FFF2-40B4-BE49-F238E27FC236}">
                <a16:creationId xmlns:a16="http://schemas.microsoft.com/office/drawing/2014/main" id="{39B16628-083B-41B2-B47B-32E2B1C7C6B2}"/>
              </a:ext>
            </a:extLst>
          </p:cNvPr>
          <p:cNvSpPr txBox="1"/>
          <p:nvPr/>
        </p:nvSpPr>
        <p:spPr>
          <a:xfrm>
            <a:off x="705097" y="6424406"/>
            <a:ext cx="2664404" cy="313932"/>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Datos informados al DESE del funcionamiento puntual del autobús matutino de 2021-2022; entrevistas de EY, DESE, BPS y entrevistas escolares; políticas de BPS y el DESE</a:t>
            </a:r>
          </a:p>
        </p:txBody>
      </p:sp>
      <p:sp>
        <p:nvSpPr>
          <p:cNvPr id="8" name="TextBox 7">
            <a:extLst>
              <a:ext uri="{FF2B5EF4-FFF2-40B4-BE49-F238E27FC236}">
                <a16:creationId xmlns:a16="http://schemas.microsoft.com/office/drawing/2014/main" id="{A473EF41-4C58-46F9-9584-037F39F53DC2}"/>
              </a:ext>
            </a:extLst>
          </p:cNvPr>
          <p:cNvSpPr txBox="1"/>
          <p:nvPr/>
        </p:nvSpPr>
        <p:spPr>
          <a:xfrm>
            <a:off x="3719245" y="6402019"/>
            <a:ext cx="5034338"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3" name="Date Placeholder 2">
            <a:extLst>
              <a:ext uri="{FF2B5EF4-FFF2-40B4-BE49-F238E27FC236}">
                <a16:creationId xmlns:a16="http://schemas.microsoft.com/office/drawing/2014/main" id="{392D2767-8B80-4B75-9CA2-92D6195DEEC6}"/>
              </a:ext>
            </a:extLst>
          </p:cNvPr>
          <p:cNvSpPr>
            <a:spLocks noGrp="1"/>
          </p:cNvSpPr>
          <p:nvPr>
            <p:ph type="dt" sz="half" idx="10"/>
          </p:nvPr>
        </p:nvSpPr>
        <p:spPr/>
        <p:txBody>
          <a:bodyPr/>
          <a:lstStyle/>
          <a:p>
            <a:r>
              <a:rPr lang="x-none"/>
              <a:t>Febrero de 2023</a:t>
            </a:r>
            <a:endParaRPr lang="en-IN"/>
          </a:p>
        </p:txBody>
      </p:sp>
      <p:sp>
        <p:nvSpPr>
          <p:cNvPr id="4" name="Slide Number Placeholder 3">
            <a:extLst>
              <a:ext uri="{FF2B5EF4-FFF2-40B4-BE49-F238E27FC236}">
                <a16:creationId xmlns:a16="http://schemas.microsoft.com/office/drawing/2014/main" id="{6DE3EE8B-DE09-44B6-A0FE-7AB4C0721113}"/>
              </a:ext>
            </a:extLst>
          </p:cNvPr>
          <p:cNvSpPr>
            <a:spLocks noGrp="1"/>
          </p:cNvSpPr>
          <p:nvPr>
            <p:ph type="sldNum" sz="quarter" idx="12"/>
          </p:nvPr>
        </p:nvSpPr>
        <p:spPr/>
        <p:txBody>
          <a:bodyPr/>
          <a:lstStyle/>
          <a:p>
            <a:r>
              <a:rPr lang="x-none"/>
              <a:t>Página </a:t>
            </a:r>
            <a:fld id="{F1BC30E3-FFE5-4B91-AA19-87A149EBB9EE}" type="slidenum">
              <a:rPr smtClean="0"/>
              <a:pPr/>
              <a:t>93</a:t>
            </a:fld>
            <a:endParaRPr/>
          </a:p>
        </p:txBody>
      </p:sp>
      <p:sp>
        <p:nvSpPr>
          <p:cNvPr id="7" name="TextBox 6">
            <a:extLst>
              <a:ext uri="{C183D7F6-B498-43B3-948B-1728B52AA6E4}">
                <adec:decorative xmlns:adec="http://schemas.microsoft.com/office/drawing/2017/decorative" val="1"/>
              </a:ext>
            </a:extLst>
          </p:cNvPr>
          <p:cNvSpPr txBox="1"/>
          <p:nvPr/>
        </p:nvSpPr>
        <p:spPr>
          <a:xfrm>
            <a:off x="1284224" y="2527808"/>
            <a:ext cx="877824" cy="429348"/>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n-US" sz="1000" err="1">
                <a:solidFill>
                  <a:schemeClr val="bg1"/>
                </a:solidFill>
              </a:rPr>
              <a:t>Rutas</a:t>
            </a:r>
            <a:r>
              <a:rPr lang="en-US" sz="1000">
                <a:solidFill>
                  <a:schemeClr val="bg1"/>
                </a:solidFill>
              </a:rPr>
              <a:t> </a:t>
            </a:r>
            <a:r>
              <a:rPr lang="en-US" sz="1000" err="1">
                <a:solidFill>
                  <a:schemeClr val="bg1"/>
                </a:solidFill>
              </a:rPr>
              <a:t>matutinas</a:t>
            </a:r>
            <a:r>
              <a:rPr lang="en-US" sz="1000">
                <a:solidFill>
                  <a:schemeClr val="bg1"/>
                </a:solidFill>
              </a:rPr>
              <a:t> </a:t>
            </a:r>
            <a:r>
              <a:rPr lang="en-US" sz="1000" err="1">
                <a:solidFill>
                  <a:schemeClr val="bg1"/>
                </a:solidFill>
              </a:rPr>
              <a:t>planificadas</a:t>
            </a:r>
            <a:endParaRPr lang="en-IN" sz="1000" err="1">
              <a:solidFill>
                <a:schemeClr val="bg1"/>
              </a:solidFill>
            </a:endParaRPr>
          </a:p>
        </p:txBody>
      </p:sp>
      <p:sp>
        <p:nvSpPr>
          <p:cNvPr id="22" name="TextBox 21">
            <a:extLst>
              <a:ext uri="{C183D7F6-B498-43B3-948B-1728B52AA6E4}">
                <adec:decorative xmlns:adec="http://schemas.microsoft.com/office/drawing/2017/decorative" val="1"/>
              </a:ext>
            </a:extLst>
          </p:cNvPr>
          <p:cNvSpPr txBox="1"/>
          <p:nvPr/>
        </p:nvSpPr>
        <p:spPr>
          <a:xfrm>
            <a:off x="2176557" y="2542022"/>
            <a:ext cx="1062167" cy="429348"/>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n-US" sz="1000" err="1">
                <a:solidFill>
                  <a:schemeClr val="bg1"/>
                </a:solidFill>
              </a:rPr>
              <a:t>Rutas</a:t>
            </a:r>
            <a:r>
              <a:rPr lang="en-US" sz="1000">
                <a:solidFill>
                  <a:schemeClr val="bg1"/>
                </a:solidFill>
              </a:rPr>
              <a:t> </a:t>
            </a:r>
            <a:r>
              <a:rPr lang="en-US" sz="1000" err="1">
                <a:solidFill>
                  <a:schemeClr val="bg1"/>
                </a:solidFill>
              </a:rPr>
              <a:t>privadas</a:t>
            </a:r>
            <a:r>
              <a:rPr lang="en-US" sz="1000">
                <a:solidFill>
                  <a:schemeClr val="bg1"/>
                </a:solidFill>
              </a:rPr>
              <a:t>/</a:t>
            </a:r>
            <a:r>
              <a:rPr lang="en-US" sz="1000" err="1">
                <a:solidFill>
                  <a:schemeClr val="bg1"/>
                </a:solidFill>
              </a:rPr>
              <a:t>chárter</a:t>
            </a:r>
            <a:endParaRPr lang="en-IN" sz="1000" err="1">
              <a:solidFill>
                <a:schemeClr val="bg1"/>
              </a:solidFill>
            </a:endParaRPr>
          </a:p>
        </p:txBody>
      </p:sp>
      <p:sp>
        <p:nvSpPr>
          <p:cNvPr id="28" name="TextBox 27">
            <a:extLst>
              <a:ext uri="{C183D7F6-B498-43B3-948B-1728B52AA6E4}">
                <adec:decorative xmlns:adec="http://schemas.microsoft.com/office/drawing/2017/decorative" val="1"/>
              </a:ext>
            </a:extLst>
          </p:cNvPr>
          <p:cNvSpPr txBox="1"/>
          <p:nvPr/>
        </p:nvSpPr>
        <p:spPr>
          <a:xfrm>
            <a:off x="3283709" y="2547102"/>
            <a:ext cx="676663" cy="298543"/>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n-US" sz="1000" err="1">
                <a:solidFill>
                  <a:schemeClr val="bg1"/>
                </a:solidFill>
              </a:rPr>
              <a:t>Rutas</a:t>
            </a:r>
            <a:r>
              <a:rPr lang="en-US" sz="1000">
                <a:solidFill>
                  <a:schemeClr val="bg1"/>
                </a:solidFill>
              </a:rPr>
              <a:t> no </a:t>
            </a:r>
            <a:r>
              <a:rPr lang="en-US" sz="1000" err="1">
                <a:solidFill>
                  <a:schemeClr val="bg1"/>
                </a:solidFill>
              </a:rPr>
              <a:t>cubiertas</a:t>
            </a:r>
            <a:endParaRPr lang="en-IN" sz="1000" err="1">
              <a:solidFill>
                <a:schemeClr val="bg1"/>
              </a:solidFill>
            </a:endParaRPr>
          </a:p>
        </p:txBody>
      </p:sp>
      <p:sp>
        <p:nvSpPr>
          <p:cNvPr id="29" name="TextBox 28">
            <a:extLst>
              <a:ext uri="{C183D7F6-B498-43B3-948B-1728B52AA6E4}">
                <adec:decorative xmlns:adec="http://schemas.microsoft.com/office/drawing/2017/decorative" val="1"/>
              </a:ext>
            </a:extLst>
          </p:cNvPr>
          <p:cNvSpPr txBox="1"/>
          <p:nvPr/>
        </p:nvSpPr>
        <p:spPr>
          <a:xfrm>
            <a:off x="3970680" y="2531923"/>
            <a:ext cx="1051652" cy="509230"/>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s-ES" sz="1000">
                <a:solidFill>
                  <a:schemeClr val="bg1"/>
                </a:solidFill>
              </a:rPr>
              <a:t>Rutas planificadas sin datos de llegada</a:t>
            </a:r>
            <a:endParaRPr lang="en-IN" sz="1000" err="1">
              <a:solidFill>
                <a:schemeClr val="bg1"/>
              </a:solidFill>
            </a:endParaRPr>
          </a:p>
        </p:txBody>
      </p:sp>
      <p:sp>
        <p:nvSpPr>
          <p:cNvPr id="30" name="TextBox 29">
            <a:extLst>
              <a:ext uri="{C183D7F6-B498-43B3-948B-1728B52AA6E4}">
                <adec:decorative xmlns:adec="http://schemas.microsoft.com/office/drawing/2017/decorative" val="1"/>
              </a:ext>
            </a:extLst>
          </p:cNvPr>
          <p:cNvSpPr txBox="1"/>
          <p:nvPr/>
        </p:nvSpPr>
        <p:spPr>
          <a:xfrm>
            <a:off x="5054255" y="2526782"/>
            <a:ext cx="835221" cy="429348"/>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s-ES" sz="1000">
                <a:solidFill>
                  <a:schemeClr val="bg1"/>
                </a:solidFill>
              </a:rPr>
              <a:t>Llegadas matutinas sin planificar</a:t>
            </a:r>
            <a:endParaRPr lang="en-IN" sz="1000" err="1">
              <a:solidFill>
                <a:schemeClr val="bg1"/>
              </a:solidFill>
            </a:endParaRPr>
          </a:p>
        </p:txBody>
      </p:sp>
      <p:sp>
        <p:nvSpPr>
          <p:cNvPr id="31" name="TextBox 30">
            <a:extLst>
              <a:ext uri="{C183D7F6-B498-43B3-948B-1728B52AA6E4}">
                <adec:decorative xmlns:adec="http://schemas.microsoft.com/office/drawing/2017/decorative" val="1"/>
              </a:ext>
            </a:extLst>
          </p:cNvPr>
          <p:cNvSpPr txBox="1"/>
          <p:nvPr/>
        </p:nvSpPr>
        <p:spPr>
          <a:xfrm>
            <a:off x="6030973" y="2531862"/>
            <a:ext cx="690265" cy="298543"/>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s-ES" sz="1000">
                <a:solidFill>
                  <a:schemeClr val="bg1"/>
                </a:solidFill>
              </a:rPr>
              <a:t>Llegadas duplicadas</a:t>
            </a:r>
            <a:endParaRPr lang="en-IN" sz="1000" err="1">
              <a:solidFill>
                <a:schemeClr val="bg1"/>
              </a:solidFill>
            </a:endParaRPr>
          </a:p>
        </p:txBody>
      </p:sp>
      <p:sp>
        <p:nvSpPr>
          <p:cNvPr id="34" name="TextBox 33">
            <a:extLst>
              <a:ext uri="{C183D7F6-B498-43B3-948B-1728B52AA6E4}">
                <adec:decorative xmlns:adec="http://schemas.microsoft.com/office/drawing/2017/decorative" val="1"/>
              </a:ext>
            </a:extLst>
          </p:cNvPr>
          <p:cNvSpPr txBox="1"/>
          <p:nvPr/>
        </p:nvSpPr>
        <p:spPr>
          <a:xfrm>
            <a:off x="6824230" y="2552169"/>
            <a:ext cx="1006387" cy="900521"/>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s-ES" sz="1000">
                <a:solidFill>
                  <a:schemeClr val="bg1"/>
                </a:solidFill>
              </a:rPr>
              <a:t>Llegadas duplicadas con diferentes horas de anclaje/horas de llegada</a:t>
            </a:r>
            <a:endParaRPr lang="en-IN" sz="1000" err="1">
              <a:solidFill>
                <a:schemeClr val="bg1"/>
              </a:solidFill>
            </a:endParaRPr>
          </a:p>
        </p:txBody>
      </p:sp>
      <p:sp>
        <p:nvSpPr>
          <p:cNvPr id="35" name="TextBox 34">
            <a:extLst>
              <a:ext uri="{C183D7F6-B498-43B3-948B-1728B52AA6E4}">
                <adec:decorative xmlns:adec="http://schemas.microsoft.com/office/drawing/2017/decorative" val="1"/>
              </a:ext>
            </a:extLst>
          </p:cNvPr>
          <p:cNvSpPr txBox="1"/>
          <p:nvPr/>
        </p:nvSpPr>
        <p:spPr>
          <a:xfrm>
            <a:off x="7823050" y="2557236"/>
            <a:ext cx="971181" cy="429348"/>
          </a:xfrm>
          <a:prstGeom prst="rect">
            <a:avLst/>
          </a:prstGeom>
          <a:solidFill>
            <a:schemeClr val="tx1"/>
          </a:solidFill>
        </p:spPr>
        <p:txBody>
          <a:bodyPr wrap="square" lIns="0" tIns="36576" rIns="0" bIns="0" rtlCol="0">
            <a:spAutoFit/>
          </a:bodyPr>
          <a:lstStyle/>
          <a:p>
            <a:pPr algn="ctr">
              <a:lnSpc>
                <a:spcPct val="85000"/>
              </a:lnSpc>
              <a:spcAft>
                <a:spcPts val="600"/>
              </a:spcAft>
              <a:buClr>
                <a:schemeClr val="accent2"/>
              </a:buClr>
              <a:buSzPct val="70000"/>
            </a:pPr>
            <a:r>
              <a:rPr lang="es-ES" sz="1000">
                <a:solidFill>
                  <a:schemeClr val="bg1"/>
                </a:solidFill>
              </a:rPr>
              <a:t>Total de llegadas informadas por BPS</a:t>
            </a:r>
            <a:endParaRPr lang="en-IN" sz="1000" err="1">
              <a:solidFill>
                <a:schemeClr val="bg1"/>
              </a:solidFill>
            </a:endParaRPr>
          </a:p>
        </p:txBody>
      </p:sp>
    </p:spTree>
    <p:extLst>
      <p:ext uri="{BB962C8B-B14F-4D97-AF65-F5344CB8AC3E}">
        <p14:creationId xmlns:p14="http://schemas.microsoft.com/office/powerpoint/2010/main" val="399215611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AB58EDE0-6298-4C87-A121-85E4AD567A85}"/>
              </a:ext>
            </a:extLst>
          </p:cNvPr>
          <p:cNvSpPr>
            <a:spLocks noGrp="1"/>
          </p:cNvSpPr>
          <p:nvPr>
            <p:ph type="title"/>
          </p:nvPr>
        </p:nvSpPr>
        <p:spPr>
          <a:xfrm>
            <a:off x="609919" y="294200"/>
            <a:ext cx="10978515" cy="590880"/>
          </a:xfrm>
        </p:spPr>
        <p:txBody>
          <a:bodyPr vert="horz"/>
          <a:lstStyle/>
          <a:p>
            <a:r>
              <a:rPr lang="x-none"/>
              <a:t>Apéndice</a:t>
            </a:r>
            <a:br/>
            <a:r>
              <a:rPr lang="x-none" sz="1600"/>
              <a:t>Temas fuera del alcance del dominio</a:t>
            </a:r>
          </a:p>
        </p:txBody>
      </p:sp>
      <p:sp>
        <p:nvSpPr>
          <p:cNvPr id="33" name="Rectangle 32">
            <a:extLst>
              <a:ext uri="{FF2B5EF4-FFF2-40B4-BE49-F238E27FC236}">
                <a16:creationId xmlns:a16="http://schemas.microsoft.com/office/drawing/2014/main" id="{DD56B120-F2FA-4DC9-99A0-84E5A61AB3D9}"/>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3" name="Rectangle 2">
            <a:extLst>
              <a:ext uri="{FF2B5EF4-FFF2-40B4-BE49-F238E27FC236}">
                <a16:creationId xmlns:a16="http://schemas.microsoft.com/office/drawing/2014/main" id="{6073753F-F93E-4111-9195-22EC2E6DC8FC}"/>
              </a:ext>
            </a:extLst>
          </p:cNvPr>
          <p:cNvSpPr/>
          <p:nvPr/>
        </p:nvSpPr>
        <p:spPr>
          <a:xfrm>
            <a:off x="374249" y="1225097"/>
            <a:ext cx="11217613" cy="462906"/>
          </a:xfrm>
          <a:prstGeom prst="rect">
            <a:avLst/>
          </a:prstGeom>
          <a:solidFill>
            <a:schemeClr val="bg1">
              <a:lumMod val="20000"/>
              <a:lumOff val="80000"/>
            </a:schemeClr>
          </a:solidFill>
          <a:ln w="9525">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2E2E38"/>
                </a:solidFill>
                <a:effectLst/>
                <a:uLnTx/>
                <a:uFillTx/>
                <a:latin typeface="EYInterstate Light"/>
                <a:ea typeface="+mn-ea"/>
                <a:cs typeface="+mn-cs"/>
              </a:rPr>
              <a:t>El alcance de este dominio se centró en las métricas del funcionamiento puntual de los autobuses matutinos que BPS informó al DESE de forma mensual. Como tal, EY no revisó ni analizó ningún otro dato relativo a este dominio. En la siguiente tabla, se describen los temas generales que quedaron fuera del alcance de este dominio. </a:t>
            </a:r>
          </a:p>
        </p:txBody>
      </p:sp>
      <p:sp>
        <p:nvSpPr>
          <p:cNvPr id="10" name="Rectangle 9">
            <a:extLst>
              <a:ext uri="{FF2B5EF4-FFF2-40B4-BE49-F238E27FC236}">
                <a16:creationId xmlns:a16="http://schemas.microsoft.com/office/drawing/2014/main" id="{EEBF835B-2796-499D-824C-336E566903B0}"/>
              </a:ext>
            </a:extLst>
          </p:cNvPr>
          <p:cNvSpPr/>
          <p:nvPr/>
        </p:nvSpPr>
        <p:spPr>
          <a:xfrm>
            <a:off x="374249" y="1955266"/>
            <a:ext cx="1902737" cy="4629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000000"/>
                </a:solidFill>
                <a:effectLst/>
                <a:uLnTx/>
                <a:uFillTx/>
                <a:latin typeface="EYInterstate Light"/>
                <a:ea typeface="+mn-ea"/>
                <a:cs typeface="+mn-cs"/>
              </a:rPr>
              <a:t>Rutas vespertinas</a:t>
            </a:r>
          </a:p>
        </p:txBody>
      </p:sp>
      <p:sp>
        <p:nvSpPr>
          <p:cNvPr id="15" name="Rectangle 14">
            <a:extLst>
              <a:ext uri="{FF2B5EF4-FFF2-40B4-BE49-F238E27FC236}">
                <a16:creationId xmlns:a16="http://schemas.microsoft.com/office/drawing/2014/main" id="{89A42C5F-1F13-47DE-8B5F-ED4D5FAAF802}"/>
              </a:ext>
            </a:extLst>
          </p:cNvPr>
          <p:cNvSpPr/>
          <p:nvPr/>
        </p:nvSpPr>
        <p:spPr>
          <a:xfrm>
            <a:off x="374249" y="2490927"/>
            <a:ext cx="1902737" cy="100584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FFFFFF"/>
                </a:solidFill>
                <a:effectLst/>
                <a:uLnTx/>
                <a:uFillTx/>
                <a:latin typeface="EYInterstate Light"/>
                <a:ea typeface="+mn-ea"/>
                <a:cs typeface="+mn-cs"/>
              </a:rPr>
              <a:t>Informe de datos sobre rutas de salida de autobuses vespertinos</a:t>
            </a:r>
          </a:p>
        </p:txBody>
      </p:sp>
      <p:sp>
        <p:nvSpPr>
          <p:cNvPr id="27" name="Rectangle 26">
            <a:extLst>
              <a:ext uri="{FF2B5EF4-FFF2-40B4-BE49-F238E27FC236}">
                <a16:creationId xmlns:a16="http://schemas.microsoft.com/office/drawing/2014/main" id="{A2585B23-567F-4B62-8C83-0081BBB059DA}"/>
              </a:ext>
            </a:extLst>
          </p:cNvPr>
          <p:cNvSpPr/>
          <p:nvPr/>
        </p:nvSpPr>
        <p:spPr>
          <a:xfrm>
            <a:off x="374249" y="3569522"/>
            <a:ext cx="1902737" cy="2107384"/>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000000"/>
                </a:solidFill>
                <a:effectLst/>
                <a:uLnTx/>
                <a:uFillTx/>
                <a:latin typeface="EYInterstate Light"/>
                <a:ea typeface="+mn-ea"/>
                <a:cs typeface="+mn-cs"/>
              </a:rPr>
              <a:t>Según lo acordado con DESE, solo se le pidió a EY que analizara las rutas matutinas.</a:t>
            </a:r>
          </a:p>
        </p:txBody>
      </p:sp>
      <p:sp>
        <p:nvSpPr>
          <p:cNvPr id="18" name="Rectangle 17">
            <a:extLst>
              <a:ext uri="{FF2B5EF4-FFF2-40B4-BE49-F238E27FC236}">
                <a16:creationId xmlns:a16="http://schemas.microsoft.com/office/drawing/2014/main" id="{5D64ACAD-A1AD-45A8-A9C7-2248028E2050}"/>
              </a:ext>
            </a:extLst>
          </p:cNvPr>
          <p:cNvSpPr/>
          <p:nvPr/>
        </p:nvSpPr>
        <p:spPr>
          <a:xfrm>
            <a:off x="2743381" y="1955266"/>
            <a:ext cx="1902737" cy="4629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000000"/>
                </a:solidFill>
                <a:effectLst/>
                <a:uLnTx/>
                <a:uFillTx/>
                <a:latin typeface="EYInterstate Light"/>
                <a:ea typeface="+mn-ea"/>
                <a:cs typeface="+mn-cs"/>
              </a:rPr>
              <a:t>Presentación de </a:t>
            </a:r>
            <a:br>
              <a:rPr kumimoji="0" lang="en-US" sz="1200" b="0" i="0" u="none" strike="noStrike" kern="1200" cap="none" spc="0" normalizeH="0" baseline="0" noProof="0">
                <a:ln>
                  <a:noFill/>
                </a:ln>
                <a:solidFill>
                  <a:srgbClr val="000000"/>
                </a:solidFill>
                <a:effectLst/>
                <a:uLnTx/>
                <a:uFillTx/>
                <a:latin typeface="EYInterstate Light"/>
                <a:ea typeface="+mn-ea"/>
                <a:cs typeface="+mn-cs"/>
              </a:rPr>
            </a:br>
            <a:r>
              <a:rPr kumimoji="0" lang="x-none" sz="1200" b="0" i="0" u="none" strike="noStrike" kern="1200" cap="none" spc="0" normalizeH="0" baseline="0" noProof="0">
                <a:ln>
                  <a:noFill/>
                </a:ln>
                <a:solidFill>
                  <a:srgbClr val="000000"/>
                </a:solidFill>
                <a:effectLst/>
                <a:uLnTx/>
                <a:uFillTx/>
                <a:latin typeface="EYInterstate Light"/>
                <a:ea typeface="+mn-ea"/>
                <a:cs typeface="+mn-cs"/>
              </a:rPr>
              <a:t>informes internos</a:t>
            </a:r>
          </a:p>
        </p:txBody>
      </p:sp>
      <p:sp>
        <p:nvSpPr>
          <p:cNvPr id="20" name="Rectangle 19">
            <a:extLst>
              <a:ext uri="{FF2B5EF4-FFF2-40B4-BE49-F238E27FC236}">
                <a16:creationId xmlns:a16="http://schemas.microsoft.com/office/drawing/2014/main" id="{07DB1C6C-1B64-40F8-B428-5862D4CD3BEB}"/>
              </a:ext>
            </a:extLst>
          </p:cNvPr>
          <p:cNvSpPr/>
          <p:nvPr/>
        </p:nvSpPr>
        <p:spPr>
          <a:xfrm>
            <a:off x="2743381" y="2490927"/>
            <a:ext cx="1902737" cy="100584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FFFFFF"/>
                </a:solidFill>
                <a:effectLst/>
                <a:uLnTx/>
                <a:uFillTx/>
                <a:latin typeface="EYInterstate Light"/>
                <a:ea typeface="+mn-ea"/>
                <a:cs typeface="+mn-cs"/>
              </a:rPr>
              <a:t>Categorías de terminales de autobuses </a:t>
            </a:r>
            <a:br>
              <a:rPr kumimoji="0" lang="en-US" sz="1150" b="0" i="0" u="none" strike="noStrike" kern="1200" cap="none" spc="0" normalizeH="0" baseline="0" noProof="0">
                <a:ln>
                  <a:noFill/>
                </a:ln>
                <a:solidFill>
                  <a:srgbClr val="FFFFFF"/>
                </a:solidFill>
                <a:effectLst/>
                <a:uLnTx/>
                <a:uFillTx/>
                <a:latin typeface="EYInterstate Light"/>
                <a:ea typeface="+mn-ea"/>
                <a:cs typeface="+mn-cs"/>
              </a:rPr>
            </a:br>
            <a:r>
              <a:rPr kumimoji="0" lang="x-none" sz="1150" b="0" i="0" u="none" strike="noStrike" kern="1200" cap="none" spc="0" normalizeH="0" baseline="0" noProof="0">
                <a:ln>
                  <a:noFill/>
                </a:ln>
                <a:solidFill>
                  <a:srgbClr val="FFFFFF"/>
                </a:solidFill>
                <a:effectLst/>
                <a:uLnTx/>
                <a:uFillTx/>
                <a:latin typeface="EYInterstate Light"/>
                <a:ea typeface="+mn-ea"/>
                <a:cs typeface="+mn-cs"/>
              </a:rPr>
              <a:t>y franjas horarias</a:t>
            </a:r>
          </a:p>
        </p:txBody>
      </p:sp>
      <p:sp>
        <p:nvSpPr>
          <p:cNvPr id="28" name="Rectangle 27">
            <a:extLst>
              <a:ext uri="{FF2B5EF4-FFF2-40B4-BE49-F238E27FC236}">
                <a16:creationId xmlns:a16="http://schemas.microsoft.com/office/drawing/2014/main" id="{03754ADF-EB77-41BD-A07A-8EA9A0BDE95B}"/>
              </a:ext>
            </a:extLst>
          </p:cNvPr>
          <p:cNvSpPr/>
          <p:nvPr/>
        </p:nvSpPr>
        <p:spPr>
          <a:xfrm>
            <a:off x="2743381" y="3569522"/>
            <a:ext cx="1902737" cy="2107384"/>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000000"/>
                </a:solidFill>
                <a:effectLst/>
                <a:uLnTx/>
                <a:uFillTx/>
                <a:latin typeface="EYInterstate Light"/>
                <a:ea typeface="+mn-ea"/>
                <a:cs typeface="+mn-cs"/>
              </a:rPr>
              <a:t>Solo las métricas del funcionamiento puntual informadas al DESE están dentro del alcance. </a:t>
            </a:r>
            <a:br>
              <a:rPr kumimoji="0" lang="en-US" sz="1150" b="0" i="0" u="none" strike="noStrike" kern="1200" cap="none" spc="0" normalizeH="0" baseline="0" noProof="0">
                <a:ln>
                  <a:noFill/>
                </a:ln>
                <a:solidFill>
                  <a:srgbClr val="000000"/>
                </a:solidFill>
                <a:effectLst/>
                <a:uLnTx/>
                <a:uFillTx/>
                <a:latin typeface="EYInterstate Light"/>
                <a:ea typeface="+mn-ea"/>
                <a:cs typeface="+mn-cs"/>
              </a:rPr>
            </a:br>
            <a:r>
              <a:rPr kumimoji="0" lang="x-none" sz="1150" b="0" i="0" u="none" strike="noStrike" kern="1200" cap="none" spc="0" normalizeH="0" baseline="0" noProof="0">
                <a:ln>
                  <a:noFill/>
                </a:ln>
                <a:solidFill>
                  <a:srgbClr val="000000"/>
                </a:solidFill>
                <a:effectLst/>
                <a:uLnTx/>
                <a:uFillTx/>
                <a:latin typeface="EYInterstate Light"/>
                <a:ea typeface="+mn-ea"/>
                <a:cs typeface="+mn-cs"/>
              </a:rPr>
              <a:t>Por lo tanto, no se </a:t>
            </a:r>
            <a:br>
              <a:rPr kumimoji="0" lang="en-US" sz="1150" b="0" i="0" u="none" strike="noStrike" kern="1200" cap="none" spc="0" normalizeH="0" baseline="0" noProof="0">
                <a:ln>
                  <a:noFill/>
                </a:ln>
                <a:solidFill>
                  <a:srgbClr val="000000"/>
                </a:solidFill>
                <a:effectLst/>
                <a:uLnTx/>
                <a:uFillTx/>
                <a:latin typeface="EYInterstate Light"/>
                <a:ea typeface="+mn-ea"/>
                <a:cs typeface="+mn-cs"/>
              </a:rPr>
            </a:br>
            <a:r>
              <a:rPr kumimoji="0" lang="x-none" sz="1150" b="0" i="0" u="none" strike="noStrike" kern="1200" cap="none" spc="0" normalizeH="0" baseline="0" noProof="0">
                <a:ln>
                  <a:noFill/>
                </a:ln>
                <a:solidFill>
                  <a:srgbClr val="000000"/>
                </a:solidFill>
                <a:effectLst/>
                <a:uLnTx/>
                <a:uFillTx/>
                <a:latin typeface="EYInterstate Light"/>
                <a:ea typeface="+mn-ea"/>
                <a:cs typeface="+mn-cs"/>
              </a:rPr>
              <a:t>han recalculado los parámetros de información interna </a:t>
            </a:r>
            <a:br>
              <a:rPr kumimoji="0" lang="en-US" sz="1150" b="0" i="0" u="none" strike="noStrike" kern="1200" cap="none" spc="0" normalizeH="0" baseline="0" noProof="0">
                <a:ln>
                  <a:noFill/>
                </a:ln>
                <a:solidFill>
                  <a:srgbClr val="000000"/>
                </a:solidFill>
                <a:effectLst/>
                <a:uLnTx/>
                <a:uFillTx/>
                <a:latin typeface="EYInterstate Light"/>
                <a:ea typeface="+mn-ea"/>
                <a:cs typeface="+mn-cs"/>
              </a:rPr>
            </a:br>
            <a:r>
              <a:rPr kumimoji="0" lang="x-none" sz="1150" b="0" i="0" u="none" strike="noStrike" kern="1200" cap="none" spc="0" normalizeH="0" baseline="0" noProof="0">
                <a:ln>
                  <a:noFill/>
                </a:ln>
                <a:solidFill>
                  <a:srgbClr val="000000"/>
                </a:solidFill>
                <a:effectLst/>
                <a:uLnTx/>
                <a:uFillTx/>
                <a:latin typeface="EYInterstate Light"/>
                <a:ea typeface="+mn-ea"/>
                <a:cs typeface="+mn-cs"/>
              </a:rPr>
              <a:t>como parte de nuestro enfoque.</a:t>
            </a:r>
          </a:p>
        </p:txBody>
      </p:sp>
      <p:sp>
        <p:nvSpPr>
          <p:cNvPr id="21" name="Rectangle 20">
            <a:extLst>
              <a:ext uri="{FF2B5EF4-FFF2-40B4-BE49-F238E27FC236}">
                <a16:creationId xmlns:a16="http://schemas.microsoft.com/office/drawing/2014/main" id="{0A97E8B5-852E-43C0-80C8-E34883CF98DA}"/>
              </a:ext>
            </a:extLst>
          </p:cNvPr>
          <p:cNvSpPr/>
          <p:nvPr/>
        </p:nvSpPr>
        <p:spPr>
          <a:xfrm>
            <a:off x="5112513" y="1955266"/>
            <a:ext cx="1902737" cy="4629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000000"/>
                </a:solidFill>
                <a:effectLst/>
                <a:uLnTx/>
                <a:uFillTx/>
                <a:latin typeface="EYInterstate Light"/>
                <a:ea typeface="+mn-ea"/>
                <a:cs typeface="+mn-cs"/>
              </a:rPr>
              <a:t>Autobuses de día completo</a:t>
            </a:r>
          </a:p>
        </p:txBody>
      </p:sp>
      <p:sp>
        <p:nvSpPr>
          <p:cNvPr id="23" name="Rectangle 22">
            <a:extLst>
              <a:ext uri="{FF2B5EF4-FFF2-40B4-BE49-F238E27FC236}">
                <a16:creationId xmlns:a16="http://schemas.microsoft.com/office/drawing/2014/main" id="{BEC2F961-7D71-46BB-8CF3-1F9355F62FC2}"/>
              </a:ext>
            </a:extLst>
          </p:cNvPr>
          <p:cNvSpPr/>
          <p:nvPr/>
        </p:nvSpPr>
        <p:spPr>
          <a:xfrm>
            <a:off x="5112513" y="2490927"/>
            <a:ext cx="1902737" cy="100584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FFFFFF"/>
                </a:solidFill>
                <a:effectLst/>
                <a:uLnTx/>
                <a:uFillTx/>
                <a:latin typeface="EYInterstate Light"/>
                <a:ea typeface="+mn-ea"/>
                <a:cs typeface="+mn-cs"/>
              </a:rPr>
              <a:t>Presentación de informes sobre el funcionamiento puntual de las rutas de los autobuses de día completo</a:t>
            </a:r>
          </a:p>
        </p:txBody>
      </p:sp>
      <p:sp>
        <p:nvSpPr>
          <p:cNvPr id="29" name="Rectangle 28">
            <a:extLst>
              <a:ext uri="{FF2B5EF4-FFF2-40B4-BE49-F238E27FC236}">
                <a16:creationId xmlns:a16="http://schemas.microsoft.com/office/drawing/2014/main" id="{CD9BAE7F-2460-4657-8C9F-2E1D49AF1773}"/>
              </a:ext>
            </a:extLst>
          </p:cNvPr>
          <p:cNvSpPr/>
          <p:nvPr/>
        </p:nvSpPr>
        <p:spPr>
          <a:xfrm>
            <a:off x="5112513" y="3569522"/>
            <a:ext cx="1902737" cy="2107384"/>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000000"/>
                </a:solidFill>
                <a:effectLst/>
                <a:uLnTx/>
                <a:uFillTx/>
                <a:latin typeface="EYInterstate Light"/>
                <a:ea typeface="+mn-ea"/>
                <a:cs typeface="+mn-cs"/>
              </a:rPr>
              <a:t>Según las conversaciones con el equipo de BPS, los autobuses de día completo no deben incluirse en las métricas del funcionamiento puntual, ya que funcionan durante todo el día y no tienen una hora de llegada programada.</a:t>
            </a:r>
          </a:p>
        </p:txBody>
      </p:sp>
      <p:sp>
        <p:nvSpPr>
          <p:cNvPr id="24" name="Rectangle 23">
            <a:extLst>
              <a:ext uri="{FF2B5EF4-FFF2-40B4-BE49-F238E27FC236}">
                <a16:creationId xmlns:a16="http://schemas.microsoft.com/office/drawing/2014/main" id="{636F87F7-00D4-431B-8FDB-A01709B5537E}"/>
              </a:ext>
            </a:extLst>
          </p:cNvPr>
          <p:cNvSpPr/>
          <p:nvPr/>
        </p:nvSpPr>
        <p:spPr>
          <a:xfrm>
            <a:off x="7481645" y="1955266"/>
            <a:ext cx="1902737" cy="4629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000000"/>
                </a:solidFill>
                <a:effectLst/>
                <a:uLnTx/>
                <a:uFillTx/>
                <a:latin typeface="EYInterstate Light"/>
                <a:ea typeface="+mn-ea"/>
                <a:cs typeface="+mn-cs"/>
              </a:rPr>
              <a:t>Proceso de transporte</a:t>
            </a:r>
          </a:p>
        </p:txBody>
      </p:sp>
      <p:sp>
        <p:nvSpPr>
          <p:cNvPr id="26" name="Rectangle 25">
            <a:extLst>
              <a:ext uri="{FF2B5EF4-FFF2-40B4-BE49-F238E27FC236}">
                <a16:creationId xmlns:a16="http://schemas.microsoft.com/office/drawing/2014/main" id="{906F01D4-7D7D-4C0F-AAFC-F58E53A304A7}"/>
              </a:ext>
            </a:extLst>
          </p:cNvPr>
          <p:cNvSpPr/>
          <p:nvPr/>
        </p:nvSpPr>
        <p:spPr>
          <a:xfrm>
            <a:off x="7481645" y="2490927"/>
            <a:ext cx="1902737" cy="100584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FFFFFF"/>
                </a:solidFill>
                <a:effectLst/>
                <a:uLnTx/>
                <a:uFillTx/>
                <a:latin typeface="EYInterstate Light"/>
                <a:ea typeface="+mn-ea"/>
                <a:cs typeface="+mn-cs"/>
              </a:rPr>
              <a:t>Los procesos operativos de BPS relacionados con los servicios de transporte para los estudiantes</a:t>
            </a:r>
          </a:p>
        </p:txBody>
      </p:sp>
      <p:sp>
        <p:nvSpPr>
          <p:cNvPr id="30" name="Rectangle 29">
            <a:extLst>
              <a:ext uri="{FF2B5EF4-FFF2-40B4-BE49-F238E27FC236}">
                <a16:creationId xmlns:a16="http://schemas.microsoft.com/office/drawing/2014/main" id="{3C13FAEE-19D7-40C5-958E-A844FED0A1B6}"/>
              </a:ext>
            </a:extLst>
          </p:cNvPr>
          <p:cNvSpPr/>
          <p:nvPr/>
        </p:nvSpPr>
        <p:spPr>
          <a:xfrm>
            <a:off x="7481645" y="3569522"/>
            <a:ext cx="1902737" cy="2107384"/>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000000"/>
                </a:solidFill>
                <a:effectLst/>
                <a:uLnTx/>
                <a:uFillTx/>
                <a:latin typeface="EYInterstate Light"/>
                <a:ea typeface="+mn-ea"/>
                <a:cs typeface="+mn-cs"/>
              </a:rPr>
              <a:t>Nos centramos en la presentación de informes sobre el transporte, es decir, el funcionamiento puntual de los autobuses. No revisamos los procesos operativos establecidos, es decir, la comparación de los IEP con los servicios de transporte.</a:t>
            </a:r>
          </a:p>
        </p:txBody>
      </p:sp>
      <p:sp>
        <p:nvSpPr>
          <p:cNvPr id="17" name="Rectangle 16">
            <a:extLst>
              <a:ext uri="{FF2B5EF4-FFF2-40B4-BE49-F238E27FC236}">
                <a16:creationId xmlns:a16="http://schemas.microsoft.com/office/drawing/2014/main" id="{3A5F7D56-4CFB-4022-8D11-0ECA5A3BC1C6}"/>
              </a:ext>
            </a:extLst>
          </p:cNvPr>
          <p:cNvSpPr/>
          <p:nvPr/>
        </p:nvSpPr>
        <p:spPr>
          <a:xfrm>
            <a:off x="9850779" y="1955266"/>
            <a:ext cx="1902737" cy="46290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0" i="0" u="none" strike="noStrike" kern="1200" cap="none" spc="0" normalizeH="0" baseline="0" noProof="0">
                <a:ln>
                  <a:noFill/>
                </a:ln>
                <a:solidFill>
                  <a:srgbClr val="000000"/>
                </a:solidFill>
                <a:effectLst/>
                <a:uLnTx/>
                <a:uFillTx/>
                <a:latin typeface="EYInterstate Light"/>
                <a:ea typeface="+mn-ea"/>
                <a:cs typeface="+mn-cs"/>
              </a:rPr>
              <a:t>Datos de Zonar</a:t>
            </a:r>
          </a:p>
        </p:txBody>
      </p:sp>
      <p:sp>
        <p:nvSpPr>
          <p:cNvPr id="19" name="Rectangle 18">
            <a:extLst>
              <a:ext uri="{FF2B5EF4-FFF2-40B4-BE49-F238E27FC236}">
                <a16:creationId xmlns:a16="http://schemas.microsoft.com/office/drawing/2014/main" id="{30850B8E-5776-40C5-87A6-58C3755192EA}"/>
              </a:ext>
            </a:extLst>
          </p:cNvPr>
          <p:cNvSpPr/>
          <p:nvPr/>
        </p:nvSpPr>
        <p:spPr>
          <a:xfrm>
            <a:off x="9850779" y="2490927"/>
            <a:ext cx="1902737" cy="1005840"/>
          </a:xfrm>
          <a:prstGeom prst="rect">
            <a:avLst/>
          </a:prstGeom>
          <a:solidFill>
            <a:srgbClr val="7474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FFFFFF"/>
                </a:solidFill>
                <a:effectLst/>
                <a:uLnTx/>
                <a:uFillTx/>
                <a:latin typeface="EYInterstate Light"/>
                <a:ea typeface="+mn-ea"/>
                <a:cs typeface="+mn-cs"/>
              </a:rPr>
              <a:t>Los datos de GPS que se recopilan a través del sistema Zonar</a:t>
            </a:r>
          </a:p>
        </p:txBody>
      </p:sp>
      <p:sp>
        <p:nvSpPr>
          <p:cNvPr id="22" name="Rectangle 21">
            <a:extLst>
              <a:ext uri="{FF2B5EF4-FFF2-40B4-BE49-F238E27FC236}">
                <a16:creationId xmlns:a16="http://schemas.microsoft.com/office/drawing/2014/main" id="{234EFF68-C333-4235-8233-22468556F846}"/>
              </a:ext>
            </a:extLst>
          </p:cNvPr>
          <p:cNvSpPr/>
          <p:nvPr/>
        </p:nvSpPr>
        <p:spPr>
          <a:xfrm>
            <a:off x="9850779" y="3569522"/>
            <a:ext cx="1902737" cy="2107384"/>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1150" b="0" i="0" u="none" strike="noStrike" kern="1200" cap="none" spc="0" normalizeH="0" baseline="0" noProof="0">
                <a:ln>
                  <a:noFill/>
                </a:ln>
                <a:solidFill>
                  <a:srgbClr val="000000"/>
                </a:solidFill>
                <a:effectLst/>
                <a:uLnTx/>
                <a:uFillTx/>
                <a:latin typeface="EYInterstate Light"/>
                <a:ea typeface="+mn-ea"/>
                <a:cs typeface="+mn-cs"/>
              </a:rPr>
              <a:t>El proceso de presentación de informes del funcionamiento puntual utiliza los datos de la base de datos de Onscreen. Los datos de Zonar se dejaron fuera del alcance y no se recopilaron ni se revisaron.</a:t>
            </a:r>
          </a:p>
        </p:txBody>
      </p:sp>
      <p:sp>
        <p:nvSpPr>
          <p:cNvPr id="31" name="source_6380420058075255931" descr="Fuente">
            <a:extLst>
              <a:ext uri="{FF2B5EF4-FFF2-40B4-BE49-F238E27FC236}">
                <a16:creationId xmlns:a16="http://schemas.microsoft.com/office/drawing/2014/main" id="{ABCAE968-C2B7-44A0-8D47-869F6323E3D5}"/>
              </a:ext>
            </a:extLst>
          </p:cNvPr>
          <p:cNvSpPr txBox="1"/>
          <p:nvPr/>
        </p:nvSpPr>
        <p:spPr>
          <a:xfrm>
            <a:off x="705097" y="6603095"/>
            <a:ext cx="2664404" cy="209288"/>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Entrevistas de EY, el DESE, BPS y las escuelas; políticas de BPS y el DESE</a:t>
            </a:r>
          </a:p>
        </p:txBody>
      </p:sp>
      <p:sp>
        <p:nvSpPr>
          <p:cNvPr id="34" name="TextBox 33">
            <a:extLst>
              <a:ext uri="{FF2B5EF4-FFF2-40B4-BE49-F238E27FC236}">
                <a16:creationId xmlns:a16="http://schemas.microsoft.com/office/drawing/2014/main" id="{052F4330-848E-4FF7-AA6E-A91CBDF2D3D4}"/>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D22EDD95-1A6E-43C4-B068-82904D67AB3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11" name="Slide Number Placeholder 10">
            <a:extLst>
              <a:ext uri="{FF2B5EF4-FFF2-40B4-BE49-F238E27FC236}">
                <a16:creationId xmlns:a16="http://schemas.microsoft.com/office/drawing/2014/main" id="{23284811-5087-4DF4-B035-101A141ACA0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82730402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4FC95E-BF72-4F0C-A58E-CE0E4018E405}"/>
              </a:ext>
            </a:extLst>
          </p:cNvPr>
          <p:cNvSpPr>
            <a:spLocks noGrp="1"/>
          </p:cNvSpPr>
          <p:nvPr>
            <p:ph type="title"/>
          </p:nvPr>
        </p:nvSpPr>
        <p:spPr>
          <a:xfrm>
            <a:off x="609919" y="294200"/>
            <a:ext cx="10978515" cy="590880"/>
          </a:xfrm>
        </p:spPr>
        <p:txBody>
          <a:bodyPr vert="horz"/>
          <a:lstStyle/>
          <a:p>
            <a:r>
              <a:rPr lang="x-none"/>
              <a:t>Apéndice</a:t>
            </a:r>
            <a:br/>
            <a:r>
              <a:rPr lang="x-none" sz="1600"/>
              <a:t>El recálculo del funcionamiento puntual mostró que BPS informó con precisión al DESE (1/3)</a:t>
            </a:r>
          </a:p>
        </p:txBody>
      </p:sp>
      <p:sp>
        <p:nvSpPr>
          <p:cNvPr id="14" name="Rectangle 13">
            <a:extLst>
              <a:ext uri="{FF2B5EF4-FFF2-40B4-BE49-F238E27FC236}">
                <a16:creationId xmlns:a16="http://schemas.microsoft.com/office/drawing/2014/main" id="{4A2F2FF8-FF43-4240-82FC-D50B99F3FBF9}"/>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7" name="TextBox 6">
            <a:extLst>
              <a:ext uri="{FF2B5EF4-FFF2-40B4-BE49-F238E27FC236}">
                <a16:creationId xmlns:a16="http://schemas.microsoft.com/office/drawing/2014/main" id="{0D046323-DE86-4D2D-87CD-BCDDEC6D7D32}"/>
              </a:ext>
            </a:extLst>
          </p:cNvPr>
          <p:cNvSpPr txBox="1"/>
          <p:nvPr/>
        </p:nvSpPr>
        <p:spPr>
          <a:xfrm>
            <a:off x="609918" y="1310731"/>
            <a:ext cx="10978514" cy="1113125"/>
          </a:xfrm>
          <a:prstGeom prst="rect">
            <a:avLst/>
          </a:prstGeom>
          <a:solidFill>
            <a:srgbClr val="747480"/>
          </a:solidFill>
        </p:spPr>
        <p:txBody>
          <a:bodyPr wrap="square" lIns="93980" tIns="93980" rIns="93980" bIns="93980" rtlCol="0">
            <a:spAutoFit/>
          </a:bodyPr>
          <a:lstStyle/>
          <a:p>
            <a:pPr marL="0" marR="0" lvl="0" indent="0" algn="l" defTabSz="914400" rtl="0" eaLnBrk="1" fontAlgn="auto" latinLnBrk="0" hangingPunct="1">
              <a:lnSpc>
                <a:spcPct val="100000"/>
              </a:lnSpc>
              <a:spcBef>
                <a:spcPts val="0"/>
              </a:spcBef>
              <a:spcAft>
                <a:spcPts val="600"/>
              </a:spcAft>
              <a:buClr>
                <a:srgbClr val="27ACAA"/>
              </a:buClr>
              <a:buSzPct val="70000"/>
              <a:buFontTx/>
              <a:buNone/>
              <a:tabLst/>
              <a:defRPr/>
            </a:pPr>
            <a:r>
              <a:rPr kumimoji="0" lang="x-none" sz="1500" b="0" i="0" u="none" strike="noStrike" kern="1200" cap="none" spc="0" normalizeH="0" baseline="0" noProof="0">
                <a:ln>
                  <a:noFill/>
                </a:ln>
                <a:solidFill>
                  <a:srgbClr val="FFFFFF"/>
                </a:solidFill>
                <a:effectLst/>
                <a:uLnTx/>
                <a:uFillTx/>
                <a:latin typeface="EYInterstate Light"/>
                <a:ea typeface="+mn-ea"/>
                <a:cs typeface="+mn-cs"/>
              </a:rPr>
              <a:t>El propósito del recálculo del funcionamiento puntual es efectuar un cálculo independiente de las métricas del </a:t>
            </a:r>
            <a:br>
              <a:rPr kumimoji="0" lang="en-US" sz="1500" b="0" i="0" u="none" strike="noStrike" kern="1200" cap="none" spc="0" normalizeH="0" baseline="0" noProof="0">
                <a:ln>
                  <a:noFill/>
                </a:ln>
                <a:solidFill>
                  <a:srgbClr val="FFFFFF"/>
                </a:solidFill>
                <a:effectLst/>
                <a:uLnTx/>
                <a:uFillTx/>
                <a:latin typeface="EYInterstate Light"/>
                <a:ea typeface="+mn-ea"/>
                <a:cs typeface="+mn-cs"/>
              </a:rPr>
            </a:br>
            <a:r>
              <a:rPr kumimoji="0" lang="x-none" sz="1500" b="0" i="0" u="none" strike="noStrike" kern="1200" cap="none" spc="0" normalizeH="0" baseline="0" noProof="0">
                <a:ln>
                  <a:noFill/>
                </a:ln>
                <a:solidFill>
                  <a:srgbClr val="FFFFFF"/>
                </a:solidFill>
                <a:effectLst/>
                <a:uLnTx/>
                <a:uFillTx/>
                <a:latin typeface="EYInterstate Light"/>
                <a:ea typeface="+mn-ea"/>
                <a:cs typeface="+mn-cs"/>
              </a:rPr>
              <a:t>funcionamiento puntual y compararlo con la presentación de informes de BPS al DESE para medir la precisión del funcionamiento puntual</a:t>
            </a:r>
            <a:r>
              <a:rPr kumimoji="0" lang="en-US" sz="1500" b="0" i="0" u="none" strike="noStrike" kern="1200" cap="none" spc="0" normalizeH="0" baseline="0" noProof="0">
                <a:ln>
                  <a:noFill/>
                </a:ln>
                <a:solidFill>
                  <a:srgbClr val="FFFFFF"/>
                </a:solidFill>
                <a:effectLst/>
                <a:uLnTx/>
                <a:uFillTx/>
                <a:latin typeface="EYInterstate Light"/>
                <a:ea typeface="+mn-ea"/>
                <a:cs typeface="+mn-cs"/>
              </a:rPr>
              <a:t> </a:t>
            </a:r>
            <a:r>
              <a:rPr kumimoji="0" lang="x-none" sz="1500" b="0" i="0" u="none" strike="noStrike" kern="1200" cap="none" spc="0" normalizeH="0" baseline="0" noProof="0">
                <a:ln>
                  <a:noFill/>
                </a:ln>
                <a:solidFill>
                  <a:srgbClr val="FFFFFF"/>
                </a:solidFill>
                <a:effectLst/>
                <a:uLnTx/>
                <a:uFillTx/>
                <a:latin typeface="EYInterstate Light"/>
                <a:ea typeface="+mn-ea"/>
                <a:cs typeface="+mn-cs"/>
              </a:rPr>
              <a:t>a medida que se informa al DESE. En las siguientes viñetas, se resumen los pasos seguidos para realizar el recálculo independiente.</a:t>
            </a:r>
          </a:p>
        </p:txBody>
      </p:sp>
      <p:sp>
        <p:nvSpPr>
          <p:cNvPr id="4" name="Content Placeholder 3">
            <a:extLst>
              <a:ext uri="{FF2B5EF4-FFF2-40B4-BE49-F238E27FC236}">
                <a16:creationId xmlns:a16="http://schemas.microsoft.com/office/drawing/2014/main" id="{04847319-56A4-4110-B24C-DCB20051EC87}"/>
              </a:ext>
            </a:extLst>
          </p:cNvPr>
          <p:cNvSpPr>
            <a:spLocks noGrp="1"/>
          </p:cNvSpPr>
          <p:nvPr>
            <p:ph idx="4294967295"/>
          </p:nvPr>
        </p:nvSpPr>
        <p:spPr>
          <a:xfrm>
            <a:off x="609919" y="2482501"/>
            <a:ext cx="10981944" cy="1421928"/>
          </a:xfrm>
        </p:spPr>
        <p:txBody>
          <a:bodyPr wrap="square">
            <a:spAutoFit/>
          </a:bodyPr>
          <a:lstStyle/>
          <a:p>
            <a:pPr marL="356616" indent="-356616">
              <a:lnSpc>
                <a:spcPct val="95000"/>
              </a:lnSpc>
              <a:buClrTx/>
              <a:buFont typeface="EYInterstate" panose="02000503020000020004" pitchFamily="2" charset="0"/>
              <a:buChar char="•"/>
            </a:pPr>
            <a:r>
              <a:rPr lang="x-none" sz="1100"/>
              <a:t>Para las rutas planificadas, por semana, se creó un conjunto de datos de rutas planificadas con las rutas planificadas de cada día en función de los días que circuló el vehículo o se recorrió la ruta.</a:t>
            </a:r>
          </a:p>
          <a:p>
            <a:pPr marL="356616" indent="-356616">
              <a:lnSpc>
                <a:spcPct val="95000"/>
              </a:lnSpc>
              <a:buClrTx/>
              <a:buFont typeface="EYInterstate" panose="02000503020000020004" pitchFamily="2" charset="0"/>
              <a:buChar char="•"/>
            </a:pPr>
            <a:r>
              <a:rPr lang="x-none" sz="1100"/>
              <a:t>A continuación, se comparó con el conjunto de datos de llegadas de los meses de muestra (septiembre de 2021, diciembre de 2021, enero de 2022, junio de 2022) para encontrar las rutas planificadas omitidas.</a:t>
            </a:r>
          </a:p>
          <a:p>
            <a:pPr marL="356616" indent="-356616">
              <a:lnSpc>
                <a:spcPct val="95000"/>
              </a:lnSpc>
              <a:buClrTx/>
              <a:buFont typeface="EYInterstate" panose="02000503020000020004" pitchFamily="2" charset="0"/>
              <a:buChar char="•"/>
            </a:pPr>
            <a:r>
              <a:rPr lang="x-none" sz="1100"/>
              <a:t>Según los minutos de retraso capturados por Onscreen (conjunto de datos de llegadas), se calcularon los indicadores del funcionamiento puntual real (dentro de los 15 minutos, dentro de los 30 minutos).</a:t>
            </a:r>
          </a:p>
          <a:p>
            <a:pPr marL="356616" indent="-356616">
              <a:lnSpc>
                <a:spcPct val="95000"/>
              </a:lnSpc>
              <a:buClrTx/>
              <a:buFont typeface="EYInterstate" panose="02000503020000020004" pitchFamily="2" charset="0"/>
              <a:buChar char="•"/>
            </a:pPr>
            <a:r>
              <a:rPr lang="x-none" sz="1100"/>
              <a:t>Los dos primeros días de septiembre son el 9 de septiembre de 2021 y el 10 de septiembre de 2021.</a:t>
            </a:r>
          </a:p>
          <a:p>
            <a:pPr marL="356616" indent="-356616">
              <a:lnSpc>
                <a:spcPct val="95000"/>
              </a:lnSpc>
              <a:buClrTx/>
              <a:buFont typeface="EYInterstate" panose="02000503020000020004" pitchFamily="2" charset="0"/>
              <a:buChar char="•"/>
            </a:pPr>
            <a:r>
              <a:rPr lang="x-none" sz="1100"/>
              <a:t>Las métricas del funcionamiento puntual se calcularon según los indicadores.</a:t>
            </a:r>
          </a:p>
        </p:txBody>
      </p:sp>
      <p:sp>
        <p:nvSpPr>
          <p:cNvPr id="13" name="Content Placeholder 9">
            <a:extLst>
              <a:ext uri="{FF2B5EF4-FFF2-40B4-BE49-F238E27FC236}">
                <a16:creationId xmlns:a16="http://schemas.microsoft.com/office/drawing/2014/main" id="{FE21998D-6491-4487-8852-B9E2E8182716}"/>
              </a:ext>
            </a:extLst>
          </p:cNvPr>
          <p:cNvSpPr txBox="1">
            <a:spLocks/>
          </p:cNvSpPr>
          <p:nvPr/>
        </p:nvSpPr>
        <p:spPr>
          <a:xfrm>
            <a:off x="609919" y="3942571"/>
            <a:ext cx="5868062" cy="1603003"/>
          </a:xfrm>
          <a:prstGeom prst="rect">
            <a:avLst/>
          </a:prstGeom>
        </p:spPr>
        <p:txBody>
          <a:bodyPr vert="horz" wrap="square" lIns="46990" tIns="46990" rIns="46990" bIns="46990" rtlCol="0" anchor="t" anchorCtr="0">
            <a:spAutoFit/>
          </a:bodyPr>
          <a:lstStyle>
            <a:lvl1pPr marL="0" indent="0" algn="l" defTabSz="914400" rtl="0" eaLnBrk="1" latinLnBrk="0" hangingPunct="1">
              <a:spcBef>
                <a:spcPts val="0"/>
              </a:spcBef>
              <a:buClr>
                <a:schemeClr val="tx2"/>
              </a:buClr>
              <a:buSzPct val="110000"/>
              <a:buFont typeface="EYInterstate Light" panose="02000506000000020004" pitchFamily="2" charset="0"/>
              <a:buNone/>
              <a:defRPr sz="2000" kern="1200">
                <a:solidFill>
                  <a:schemeClr val="bg1"/>
                </a:solidFill>
                <a:latin typeface="EYInterstate Light" panose="02000506000000020004" pitchFamily="2" charset="0"/>
                <a:ea typeface="+mn-ea"/>
                <a:cs typeface="+mn-cs"/>
              </a:defRPr>
            </a:lvl1pPr>
            <a:lvl2pPr marL="0" indent="0" algn="l" defTabSz="914400" rtl="0" eaLnBrk="1" latinLnBrk="0" hangingPunct="1">
              <a:spcBef>
                <a:spcPts val="0"/>
              </a:spcBef>
              <a:buClr>
                <a:schemeClr val="tx2"/>
              </a:buClr>
              <a:buSzPct val="110000"/>
              <a:buFont typeface="EYInterstate Light" panose="02000506000000020004" pitchFamily="2" charset="0"/>
              <a:buNone/>
              <a:defRPr sz="1800" kern="1200">
                <a:solidFill>
                  <a:schemeClr val="bg1"/>
                </a:solidFill>
                <a:latin typeface="EYInterstate Light" panose="02000506000000020004" pitchFamily="2" charset="0"/>
                <a:ea typeface="+mn-ea"/>
                <a:cs typeface="+mn-cs"/>
              </a:defRPr>
            </a:lvl2pPr>
            <a:lvl3pPr marL="0" indent="0" algn="l" defTabSz="914400" rtl="0" eaLnBrk="1" latinLnBrk="0" hangingPunct="1">
              <a:spcBef>
                <a:spcPts val="0"/>
              </a:spcBef>
              <a:buClr>
                <a:schemeClr val="tx2"/>
              </a:buClr>
              <a:buSzPct val="110000"/>
              <a:buFont typeface="EYInterstate Light" panose="02000506000000020004" pitchFamily="2" charset="0"/>
              <a:buNone/>
              <a:defRPr sz="1600" kern="1200">
                <a:solidFill>
                  <a:schemeClr val="bg1"/>
                </a:solidFill>
                <a:latin typeface="EYInterstate Light" panose="02000506000000020004" pitchFamily="2" charset="0"/>
                <a:ea typeface="+mn-ea"/>
                <a:cs typeface="+mn-cs"/>
              </a:defRPr>
            </a:lvl3pPr>
            <a:lvl4pPr marL="0" indent="0" algn="l" defTabSz="914400" rtl="0" eaLnBrk="1" latinLnBrk="0" hangingPunct="1">
              <a:spcBef>
                <a:spcPts val="0"/>
              </a:spcBef>
              <a:buClr>
                <a:schemeClr val="tx2"/>
              </a:buClr>
              <a:buSzPct val="110000"/>
              <a:buFont typeface="EYInterstate Light" panose="02000506000000020004" pitchFamily="2" charset="0"/>
              <a:buNone/>
              <a:defRPr sz="1400" kern="1200">
                <a:solidFill>
                  <a:schemeClr val="bg1"/>
                </a:solidFill>
                <a:latin typeface="EYInterstate Light" panose="02000506000000020004" pitchFamily="2" charset="0"/>
                <a:ea typeface="+mn-ea"/>
                <a:cs typeface="+mn-cs"/>
              </a:defRPr>
            </a:lvl4pPr>
            <a:lvl5pPr marL="0" indent="0" algn="l" defTabSz="914400" rtl="0" eaLnBrk="1" latinLnBrk="0" hangingPunct="1">
              <a:spcBef>
                <a:spcPts val="0"/>
              </a:spcBef>
              <a:buClr>
                <a:schemeClr val="tx2"/>
              </a:buClr>
              <a:buSzPct val="110000"/>
              <a:buFont typeface="EYInterstate Light" panose="02000506000000020004" pitchFamily="2" charset="0"/>
              <a:buNone/>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00"/>
              </a:spcBef>
              <a:spcAft>
                <a:spcPts val="0"/>
              </a:spcAft>
              <a:buClr>
                <a:srgbClr val="FFE600"/>
              </a:buClr>
              <a:buSzPct val="110000"/>
              <a:buFont typeface="EYInterstate Light" panose="02000506000000020004" pitchFamily="2" charset="0"/>
              <a:buNone/>
              <a:tabLst/>
              <a:defRPr/>
            </a:pPr>
            <a:r>
              <a:rPr kumimoji="0" lang="x-none" sz="1100" b="1" i="1" u="none" strike="noStrike" kern="1200" cap="none" spc="0" normalizeH="0" baseline="0" noProof="0">
                <a:ln>
                  <a:noFill/>
                </a:ln>
                <a:solidFill>
                  <a:srgbClr val="2E2E38"/>
                </a:solidFill>
                <a:effectLst/>
                <a:uLnTx/>
                <a:uFillTx/>
                <a:latin typeface="EYInterstate Light"/>
                <a:ea typeface="+mn-ea"/>
                <a:cs typeface="+mn-cs"/>
              </a:rPr>
              <a:t>Nota:</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Los indicadores del funcionamiento puntual real (dentro de los 15 minutos, dentro de los 30 minutos) se calculan en función de la hora del ingreso escolar, que es 15 minutos después de la hora de anclaje. </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BPS no facilitó rutas no cubiertas para el mes de septiembre de 2021, porque este aspecto no fue objeto de un seguimiento sistemático hasta noviembre de 2021.</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Los autobuses de día completo están clasificados en función de los nombres de los autobuses que BPS compartió.</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Se han excluido los datos del 7 de septiembre de 2021 del conjunto de datos de planificación de rutas, ya que tienen en cuenta el transporte escolar chárter/privado, el cual no forma parte del conjunto de datos de llegadas.</a:t>
            </a:r>
          </a:p>
        </p:txBody>
      </p:sp>
      <p:sp>
        <p:nvSpPr>
          <p:cNvPr id="12" name="TextBox 11">
            <a:extLst>
              <a:ext uri="{FF2B5EF4-FFF2-40B4-BE49-F238E27FC236}">
                <a16:creationId xmlns:a16="http://schemas.microsoft.com/office/drawing/2014/main" id="{60F1FE58-9ED4-40D9-8A75-76F462C4F863}"/>
              </a:ext>
            </a:extLst>
          </p:cNvPr>
          <p:cNvSpPr txBox="1"/>
          <p:nvPr/>
        </p:nvSpPr>
        <p:spPr>
          <a:xfrm>
            <a:off x="7005097" y="3942571"/>
            <a:ext cx="4849159" cy="1603003"/>
          </a:xfrm>
          <a:prstGeom prst="rect">
            <a:avLst/>
          </a:prstGeom>
          <a:noFill/>
        </p:spPr>
        <p:txBody>
          <a:bodyPr wrap="square" lIns="46990" tIns="46990" rIns="46990" bIns="46990">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x-none" sz="1100" b="1" i="1" u="none" strike="noStrike" kern="1200" cap="none" spc="0" normalizeH="0" baseline="0" noProof="0">
                <a:ln>
                  <a:noFill/>
                </a:ln>
                <a:solidFill>
                  <a:srgbClr val="2E2E38"/>
                </a:solidFill>
                <a:effectLst/>
                <a:uLnTx/>
                <a:uFillTx/>
                <a:latin typeface="EYInterstate Light"/>
                <a:ea typeface="+mn-ea"/>
                <a:cs typeface="+mn-cs"/>
              </a:rPr>
              <a:t>Fórmulas:</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 de OTP = puntualidad real/(total de llegadas + rutas no cubiertas)</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 de OTP dentro de 15 min = dentro de 15 min/(total de llegadas + rutas no cubiertas)</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 de OTP dentro de 30 min = dentro de 30 min/(total de llegadas + rutas no cubiertas)</a:t>
            </a:r>
          </a:p>
          <a:p>
            <a:pPr marL="171450" marR="0" lvl="0" indent="-171450" algn="l" defTabSz="914400" rtl="0" eaLnBrk="1" fontAlgn="auto" latinLnBrk="0" hangingPunct="1">
              <a:lnSpc>
                <a:spcPct val="100000"/>
              </a:lnSpc>
              <a:spcBef>
                <a:spcPts val="300"/>
              </a:spcBef>
              <a:spcAft>
                <a:spcPts val="0"/>
              </a:spcAft>
              <a:buClrTx/>
              <a:buSzPct val="100000"/>
              <a:buFont typeface="EYInterstate" panose="02000503020000020004" pitchFamily="2" charset="0"/>
              <a:buChar char="•"/>
              <a:tabLst/>
              <a:defRPr/>
            </a:pPr>
            <a:r>
              <a:rPr kumimoji="0" lang="x-none" sz="1100" b="0" i="1" u="none" strike="noStrike" kern="1200" cap="none" spc="0" normalizeH="0" baseline="0" noProof="0">
                <a:ln>
                  <a:noFill/>
                </a:ln>
                <a:solidFill>
                  <a:srgbClr val="2E2E38"/>
                </a:solidFill>
                <a:effectLst/>
                <a:uLnTx/>
                <a:uFillTx/>
                <a:latin typeface="EYInterstate Light"/>
                <a:ea typeface="+mn-ea"/>
                <a:cs typeface="+mn-cs"/>
              </a:rPr>
              <a:t>% de rutas no cubiertas = rutas no cubiertas/(total de llegadas + rutas </a:t>
            </a:r>
            <a:br>
              <a:rPr kumimoji="0" lang="en-US" sz="1100" b="0" i="1" u="none" strike="noStrike" kern="1200" cap="none" spc="0" normalizeH="0" baseline="0" noProof="0">
                <a:ln>
                  <a:noFill/>
                </a:ln>
                <a:solidFill>
                  <a:srgbClr val="2E2E38"/>
                </a:solidFill>
                <a:effectLst/>
                <a:uLnTx/>
                <a:uFillTx/>
                <a:latin typeface="EYInterstate Light"/>
                <a:ea typeface="+mn-ea"/>
                <a:cs typeface="+mn-cs"/>
              </a:rPr>
            </a:br>
            <a:r>
              <a:rPr kumimoji="0" lang="x-none" sz="1100" b="0" i="1" u="none" strike="noStrike" kern="1200" cap="none" spc="0" normalizeH="0" baseline="0" noProof="0">
                <a:ln>
                  <a:noFill/>
                </a:ln>
                <a:solidFill>
                  <a:srgbClr val="2E2E38"/>
                </a:solidFill>
                <a:effectLst/>
                <a:uLnTx/>
                <a:uFillTx/>
                <a:latin typeface="EYInterstate Light"/>
                <a:ea typeface="+mn-ea"/>
                <a:cs typeface="+mn-cs"/>
              </a:rPr>
              <a:t>no cubiertas)</a:t>
            </a:r>
          </a:p>
        </p:txBody>
      </p:sp>
      <p:sp>
        <p:nvSpPr>
          <p:cNvPr id="11" name="source_6380420058075255931" descr="Fuente">
            <a:extLst>
              <a:ext uri="{FF2B5EF4-FFF2-40B4-BE49-F238E27FC236}">
                <a16:creationId xmlns:a16="http://schemas.microsoft.com/office/drawing/2014/main" id="{F209CED9-2BE5-480A-9322-ACBDA822F581}"/>
              </a:ext>
            </a:extLst>
          </p:cNvPr>
          <p:cNvSpPr txBox="1"/>
          <p:nvPr/>
        </p:nvSpPr>
        <p:spPr>
          <a:xfrm>
            <a:off x="705097" y="6373436"/>
            <a:ext cx="2664404" cy="418576"/>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a:t>
            </a:r>
            <a:r>
              <a:rPr kumimoji="0" lang="en-US" sz="800" b="0" i="0" u="none" strike="noStrike" kern="1200" cap="none" spc="0" normalizeH="0" baseline="0" noProof="0" dirty="0" err="1">
                <a:ln>
                  <a:noFill/>
                </a:ln>
                <a:solidFill>
                  <a:srgbClr val="2E2E38"/>
                </a:solidFill>
                <a:effectLst/>
                <a:uLnTx/>
                <a:uFillTx/>
                <a:latin typeface="EYInterstate Light"/>
                <a:ea typeface="+mn-ea"/>
                <a:cs typeface="Arial" panose="020B0604020202020204" pitchFamily="34" charset="0"/>
              </a:rPr>
              <a:t>Datos</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informados al DESE del funcionamiento puntual del autobús matutino de 2021-2022; R-script para OTP de BPS; entrevistas de EY, DESE, BPS </a:t>
            </a:r>
            <a:br>
              <a:rPr kumimoji="0" lang="en-US"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b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y entrevistas escolares; políticas de BPS y DESE.</a:t>
            </a:r>
          </a:p>
        </p:txBody>
      </p:sp>
      <p:sp>
        <p:nvSpPr>
          <p:cNvPr id="15" name="TextBox 14">
            <a:extLst>
              <a:ext uri="{FF2B5EF4-FFF2-40B4-BE49-F238E27FC236}">
                <a16:creationId xmlns:a16="http://schemas.microsoft.com/office/drawing/2014/main" id="{0AE420E1-5811-45B0-933F-A7C9A390F56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120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120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9CE9ECD2-009A-42D1-AD0E-6C8656EE81F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6" name="Slide Number Placeholder 5">
            <a:extLst>
              <a:ext uri="{FF2B5EF4-FFF2-40B4-BE49-F238E27FC236}">
                <a16:creationId xmlns:a16="http://schemas.microsoft.com/office/drawing/2014/main" id="{64853F08-4A99-4F3F-A8E1-72C32691A82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248835263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5C7289-C61A-429A-9847-03F3FAE54ED5}"/>
              </a:ext>
            </a:extLst>
          </p:cNvPr>
          <p:cNvSpPr>
            <a:spLocks noGrp="1"/>
          </p:cNvSpPr>
          <p:nvPr>
            <p:ph type="title"/>
          </p:nvPr>
        </p:nvSpPr>
        <p:spPr>
          <a:xfrm>
            <a:off x="609918" y="294200"/>
            <a:ext cx="10978515" cy="590400"/>
          </a:xfrm>
        </p:spPr>
        <p:txBody>
          <a:bodyPr vert="horz" anchor="t">
            <a:normAutofit/>
          </a:bodyPr>
          <a:lstStyle/>
          <a:p>
            <a:r>
              <a:rPr lang="x-none"/>
              <a:t>Apéndice	</a:t>
            </a:r>
            <a:br/>
            <a:r>
              <a:rPr lang="x-none" sz="1600"/>
              <a:t>El recálculo del funcionamiento puntual mostró que BPS informó con precisión al DESE (2/3)</a:t>
            </a:r>
          </a:p>
        </p:txBody>
      </p:sp>
      <p:sp>
        <p:nvSpPr>
          <p:cNvPr id="25" name="Rectangle 24">
            <a:extLst>
              <a:ext uri="{FF2B5EF4-FFF2-40B4-BE49-F238E27FC236}">
                <a16:creationId xmlns:a16="http://schemas.microsoft.com/office/drawing/2014/main" id="{CC4205E1-76A2-40AE-AC2A-CCD8D36C6037}"/>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11" name="TextBox 10">
            <a:extLst>
              <a:ext uri="{FF2B5EF4-FFF2-40B4-BE49-F238E27FC236}">
                <a16:creationId xmlns:a16="http://schemas.microsoft.com/office/drawing/2014/main" id="{CE1B4DA0-448B-4D57-AA9B-3CB787B22E6C}"/>
              </a:ext>
            </a:extLst>
          </p:cNvPr>
          <p:cNvSpPr txBox="1"/>
          <p:nvPr/>
        </p:nvSpPr>
        <p:spPr>
          <a:xfrm>
            <a:off x="606489" y="926614"/>
            <a:ext cx="10981944" cy="406265"/>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1" i="0" u="none" strike="noStrike" kern="1200" cap="none" spc="0" normalizeH="0" baseline="0" noProof="0">
                <a:ln>
                  <a:noFill/>
                </a:ln>
                <a:solidFill>
                  <a:srgbClr val="2E2E38"/>
                </a:solidFill>
                <a:effectLst/>
                <a:uLnTx/>
                <a:uFillTx/>
                <a:latin typeface="EYInterstate Light"/>
                <a:ea typeface="+mn-ea"/>
                <a:cs typeface="+mn-cs"/>
              </a:rPr>
              <a:t>Información:</a:t>
            </a:r>
          </a:p>
          <a:p>
            <a:pPr marL="171450" marR="0" lvl="0" indent="-1714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Enero tiene el mayor número de rutas no cubiertas, lo cual influye drásticamente sobre el funcionamiento puntual.</a:t>
            </a:r>
          </a:p>
          <a:p>
            <a:pPr marL="171450" marR="0" lvl="0" indent="-1714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El funcionamiento es peor cuando se consideran las llegadas dentro de la hora de anclaje (15 minutos antes de la hora del ingreso escolar; aproximadamente un 45 % en una media de cuatro meses de muestra).</a:t>
            </a:r>
          </a:p>
        </p:txBody>
      </p:sp>
      <p:sp>
        <p:nvSpPr>
          <p:cNvPr id="29" name="Rectangle 28">
            <a:extLst>
              <a:ext uri="{FF2B5EF4-FFF2-40B4-BE49-F238E27FC236}">
                <a16:creationId xmlns:a16="http://schemas.microsoft.com/office/drawing/2014/main" id="{7A13A154-B4B4-4861-A951-28AE6342129C}"/>
              </a:ext>
            </a:extLst>
          </p:cNvPr>
          <p:cNvSpPr/>
          <p:nvPr/>
        </p:nvSpPr>
        <p:spPr>
          <a:xfrm>
            <a:off x="606489" y="1368236"/>
            <a:ext cx="10983439"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Informe de BPS enviado al DESE</a:t>
            </a:r>
          </a:p>
        </p:txBody>
      </p:sp>
      <p:graphicFrame>
        <p:nvGraphicFramePr>
          <p:cNvPr id="26" name="Table 25">
            <a:extLst>
              <a:ext uri="{FF2B5EF4-FFF2-40B4-BE49-F238E27FC236}">
                <a16:creationId xmlns:a16="http://schemas.microsoft.com/office/drawing/2014/main" id="{73918B8A-74EA-4519-8570-D891DC51E9CB}"/>
              </a:ext>
            </a:extLst>
          </p:cNvPr>
          <p:cNvGraphicFramePr>
            <a:graphicFrameLocks noGrp="1"/>
          </p:cNvGraphicFramePr>
          <p:nvPr/>
        </p:nvGraphicFramePr>
        <p:xfrm>
          <a:off x="609600" y="1558470"/>
          <a:ext cx="10979146" cy="1280160"/>
        </p:xfrm>
        <a:graphic>
          <a:graphicData uri="http://schemas.openxmlformats.org/drawingml/2006/table">
            <a:tbl>
              <a:tblPr firstRow="1" bandRow="1" bandCol="1">
                <a:tableStyleId>{2D5ABB26-0587-4C30-8999-92F81FD0307C}</a:tableStyleId>
              </a:tblPr>
              <a:tblGrid>
                <a:gridCol w="1246632">
                  <a:extLst>
                    <a:ext uri="{9D8B030D-6E8A-4147-A177-3AD203B41FA5}">
                      <a16:colId xmlns:a16="http://schemas.microsoft.com/office/drawing/2014/main" val="1935001372"/>
                    </a:ext>
                  </a:extLst>
                </a:gridCol>
                <a:gridCol w="762854">
                  <a:extLst>
                    <a:ext uri="{9D8B030D-6E8A-4147-A177-3AD203B41FA5}">
                      <a16:colId xmlns:a16="http://schemas.microsoft.com/office/drawing/2014/main" val="2933804262"/>
                    </a:ext>
                  </a:extLst>
                </a:gridCol>
                <a:gridCol w="896966">
                  <a:extLst>
                    <a:ext uri="{9D8B030D-6E8A-4147-A177-3AD203B41FA5}">
                      <a16:colId xmlns:a16="http://schemas.microsoft.com/office/drawing/2014/main" val="210535009"/>
                    </a:ext>
                  </a:extLst>
                </a:gridCol>
                <a:gridCol w="896966">
                  <a:extLst>
                    <a:ext uri="{9D8B030D-6E8A-4147-A177-3AD203B41FA5}">
                      <a16:colId xmlns:a16="http://schemas.microsoft.com/office/drawing/2014/main" val="3511878900"/>
                    </a:ext>
                  </a:extLst>
                </a:gridCol>
                <a:gridCol w="896966">
                  <a:extLst>
                    <a:ext uri="{9D8B030D-6E8A-4147-A177-3AD203B41FA5}">
                      <a16:colId xmlns:a16="http://schemas.microsoft.com/office/drawing/2014/main" val="2839175961"/>
                    </a:ext>
                  </a:extLst>
                </a:gridCol>
                <a:gridCol w="896966">
                  <a:extLst>
                    <a:ext uri="{9D8B030D-6E8A-4147-A177-3AD203B41FA5}">
                      <a16:colId xmlns:a16="http://schemas.microsoft.com/office/drawing/2014/main" val="544245170"/>
                    </a:ext>
                  </a:extLst>
                </a:gridCol>
                <a:gridCol w="896966">
                  <a:extLst>
                    <a:ext uri="{9D8B030D-6E8A-4147-A177-3AD203B41FA5}">
                      <a16:colId xmlns:a16="http://schemas.microsoft.com/office/drawing/2014/main" val="3106260695"/>
                    </a:ext>
                  </a:extLst>
                </a:gridCol>
                <a:gridCol w="896966">
                  <a:extLst>
                    <a:ext uri="{9D8B030D-6E8A-4147-A177-3AD203B41FA5}">
                      <a16:colId xmlns:a16="http://schemas.microsoft.com/office/drawing/2014/main" val="2471378896"/>
                    </a:ext>
                  </a:extLst>
                </a:gridCol>
                <a:gridCol w="896966">
                  <a:extLst>
                    <a:ext uri="{9D8B030D-6E8A-4147-A177-3AD203B41FA5}">
                      <a16:colId xmlns:a16="http://schemas.microsoft.com/office/drawing/2014/main" val="1404468357"/>
                    </a:ext>
                  </a:extLst>
                </a:gridCol>
                <a:gridCol w="896966">
                  <a:extLst>
                    <a:ext uri="{9D8B030D-6E8A-4147-A177-3AD203B41FA5}">
                      <a16:colId xmlns:a16="http://schemas.microsoft.com/office/drawing/2014/main" val="4240210259"/>
                    </a:ext>
                  </a:extLst>
                </a:gridCol>
                <a:gridCol w="896966">
                  <a:extLst>
                    <a:ext uri="{9D8B030D-6E8A-4147-A177-3AD203B41FA5}">
                      <a16:colId xmlns:a16="http://schemas.microsoft.com/office/drawing/2014/main" val="239726064"/>
                    </a:ext>
                  </a:extLst>
                </a:gridCol>
                <a:gridCol w="896966">
                  <a:extLst>
                    <a:ext uri="{9D8B030D-6E8A-4147-A177-3AD203B41FA5}">
                      <a16:colId xmlns:a16="http://schemas.microsoft.com/office/drawing/2014/main" val="220040856"/>
                    </a:ext>
                  </a:extLst>
                </a:gridCol>
              </a:tblGrid>
              <a:tr h="180945">
                <a:tc>
                  <a:txBody>
                    <a:bodyPr/>
                    <a:lstStyle/>
                    <a:p>
                      <a:pPr algn="ctr" fontAlgn="b"/>
                      <a:r>
                        <a:rPr lang="x-none" sz="600" u="none" strike="noStrike">
                          <a:solidFill>
                            <a:schemeClr val="tx1"/>
                          </a:solidFill>
                          <a:effectLst/>
                          <a:latin typeface="+mn-lt"/>
                        </a:rPr>
                        <a:t>Meses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Total de llegadas informadas por BPS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mn-lt"/>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0">
                <a:tc>
                  <a:txBody>
                    <a:bodyPr/>
                    <a:lstStyle/>
                    <a:p>
                      <a:pPr algn="l" fontAlgn="b"/>
                      <a:r>
                        <a:rPr lang="x-none" sz="700" u="none" strike="noStrike" kern="0" spc="-20" baseline="0">
                          <a:solidFill>
                            <a:schemeClr val="bg1"/>
                          </a:solidFill>
                          <a:effectLst/>
                          <a:latin typeface="+mn-lt"/>
                        </a:rPr>
                        <a:t>Primeros 2 días de septiembre</a:t>
                      </a:r>
                      <a:endParaRPr lang="en-IN" sz="700" b="0" i="0" u="none" strike="noStrike" kern="0" spc="-20" baseline="0">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65,00 %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86,00 %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92,00 %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4,70 %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035918350"/>
                  </a:ext>
                </a:extLst>
              </a:tr>
              <a:tr h="0">
                <a:tc>
                  <a:txBody>
                    <a:bodyPr/>
                    <a:lstStyle/>
                    <a:p>
                      <a:pPr algn="l" fontAlgn="b"/>
                      <a:r>
                        <a:rPr lang="x-none" sz="700" u="none" strike="noStrike">
                          <a:solidFill>
                            <a:schemeClr val="bg1"/>
                          </a:solidFill>
                          <a:effectLst/>
                          <a:latin typeface="+mn-lt"/>
                        </a:rPr>
                        <a:t>Septiembre de 2021</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83,00 %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95,00 %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97,00 %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2,40 %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793651135"/>
                  </a:ext>
                </a:extLst>
              </a:tr>
              <a:tr h="0">
                <a:tc>
                  <a:txBody>
                    <a:bodyPr/>
                    <a:lstStyle/>
                    <a:p>
                      <a:pPr algn="l" fontAlgn="b"/>
                      <a:r>
                        <a:rPr lang="x-none" sz="700" u="none" strike="noStrike">
                          <a:solidFill>
                            <a:schemeClr val="bg1"/>
                          </a:solidFill>
                          <a:effectLst/>
                          <a:latin typeface="+mn-lt"/>
                        </a:rPr>
                        <a:t>Diciembre de 2021</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92,00 %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97,00 %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98,00 %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1,50 %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16584860"/>
                  </a:ext>
                </a:extLst>
              </a:tr>
              <a:tr h="0">
                <a:tc>
                  <a:txBody>
                    <a:bodyPr/>
                    <a:lstStyle/>
                    <a:p>
                      <a:pPr algn="l" fontAlgn="b"/>
                      <a:r>
                        <a:rPr lang="x-none" sz="700" u="none" strike="noStrike">
                          <a:solidFill>
                            <a:schemeClr val="bg1"/>
                          </a:solidFill>
                          <a:effectLst/>
                          <a:latin typeface="+mn-lt"/>
                        </a:rPr>
                        <a:t>Enero de 2022</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87,00 %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93,00 %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94,00 %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4,60 %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41972271"/>
                  </a:ext>
                </a:extLst>
              </a:tr>
              <a:tr h="0">
                <a:tc>
                  <a:txBody>
                    <a:bodyPr/>
                    <a:lstStyle/>
                    <a:p>
                      <a:pPr algn="l" fontAlgn="b"/>
                      <a:r>
                        <a:rPr lang="x-none" sz="700" u="none" strike="noStrike">
                          <a:solidFill>
                            <a:schemeClr val="bg1"/>
                          </a:solidFill>
                          <a:effectLst/>
                          <a:latin typeface="+mn-lt"/>
                        </a:rPr>
                        <a:t>Junio de 2022</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91,00 %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97,00 %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98,00 %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dirty="0">
                          <a:solidFill>
                            <a:schemeClr val="bg1"/>
                          </a:solidFill>
                          <a:effectLst/>
                          <a:latin typeface="+mn-lt"/>
                        </a:rPr>
                        <a:t>1,40 %</a:t>
                      </a:r>
                      <a:endParaRPr lang="en-IN" sz="700" b="0" i="0" u="none" strike="noStrike" dirty="0">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40704406"/>
                  </a:ext>
                </a:extLst>
              </a:tr>
            </a:tbl>
          </a:graphicData>
        </a:graphic>
      </p:graphicFrame>
      <p:sp>
        <p:nvSpPr>
          <p:cNvPr id="30" name="Rectangle 29">
            <a:extLst>
              <a:ext uri="{FF2B5EF4-FFF2-40B4-BE49-F238E27FC236}">
                <a16:creationId xmlns:a16="http://schemas.microsoft.com/office/drawing/2014/main" id="{8FA5557F-89CA-4117-BCAF-C4C00BA9E82D}"/>
              </a:ext>
            </a:extLst>
          </p:cNvPr>
          <p:cNvSpPr/>
          <p:nvPr/>
        </p:nvSpPr>
        <p:spPr>
          <a:xfrm>
            <a:off x="609919" y="2941240"/>
            <a:ext cx="10980010"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Recálculo de EY (con los autobuses de día completo)</a:t>
            </a:r>
          </a:p>
        </p:txBody>
      </p:sp>
      <p:graphicFrame>
        <p:nvGraphicFramePr>
          <p:cNvPr id="27" name="Table 26">
            <a:extLst>
              <a:ext uri="{FF2B5EF4-FFF2-40B4-BE49-F238E27FC236}">
                <a16:creationId xmlns:a16="http://schemas.microsoft.com/office/drawing/2014/main" id="{1E6B52AB-25B6-435F-B62B-27BBD85518BE}"/>
              </a:ext>
            </a:extLst>
          </p:cNvPr>
          <p:cNvGraphicFramePr>
            <a:graphicFrameLocks noGrp="1"/>
          </p:cNvGraphicFramePr>
          <p:nvPr/>
        </p:nvGraphicFramePr>
        <p:xfrm>
          <a:off x="609600" y="3139530"/>
          <a:ext cx="10979146" cy="1280160"/>
        </p:xfrm>
        <a:graphic>
          <a:graphicData uri="http://schemas.openxmlformats.org/drawingml/2006/table">
            <a:tbl>
              <a:tblPr firstRow="1" bandRow="1" bandCol="1">
                <a:tableStyleId>{2D5ABB26-0587-4C30-8999-92F81FD0307C}</a:tableStyleId>
              </a:tblPr>
              <a:tblGrid>
                <a:gridCol w="1255776">
                  <a:extLst>
                    <a:ext uri="{9D8B030D-6E8A-4147-A177-3AD203B41FA5}">
                      <a16:colId xmlns:a16="http://schemas.microsoft.com/office/drawing/2014/main" val="1935001372"/>
                    </a:ext>
                  </a:extLst>
                </a:gridCol>
                <a:gridCol w="753710">
                  <a:extLst>
                    <a:ext uri="{9D8B030D-6E8A-4147-A177-3AD203B41FA5}">
                      <a16:colId xmlns:a16="http://schemas.microsoft.com/office/drawing/2014/main" val="2933804262"/>
                    </a:ext>
                  </a:extLst>
                </a:gridCol>
                <a:gridCol w="896966">
                  <a:extLst>
                    <a:ext uri="{9D8B030D-6E8A-4147-A177-3AD203B41FA5}">
                      <a16:colId xmlns:a16="http://schemas.microsoft.com/office/drawing/2014/main" val="210535009"/>
                    </a:ext>
                  </a:extLst>
                </a:gridCol>
                <a:gridCol w="896966">
                  <a:extLst>
                    <a:ext uri="{9D8B030D-6E8A-4147-A177-3AD203B41FA5}">
                      <a16:colId xmlns:a16="http://schemas.microsoft.com/office/drawing/2014/main" val="3511878900"/>
                    </a:ext>
                  </a:extLst>
                </a:gridCol>
                <a:gridCol w="896966">
                  <a:extLst>
                    <a:ext uri="{9D8B030D-6E8A-4147-A177-3AD203B41FA5}">
                      <a16:colId xmlns:a16="http://schemas.microsoft.com/office/drawing/2014/main" val="2839175961"/>
                    </a:ext>
                  </a:extLst>
                </a:gridCol>
                <a:gridCol w="896966">
                  <a:extLst>
                    <a:ext uri="{9D8B030D-6E8A-4147-A177-3AD203B41FA5}">
                      <a16:colId xmlns:a16="http://schemas.microsoft.com/office/drawing/2014/main" val="544245170"/>
                    </a:ext>
                  </a:extLst>
                </a:gridCol>
                <a:gridCol w="896966">
                  <a:extLst>
                    <a:ext uri="{9D8B030D-6E8A-4147-A177-3AD203B41FA5}">
                      <a16:colId xmlns:a16="http://schemas.microsoft.com/office/drawing/2014/main" val="3106260695"/>
                    </a:ext>
                  </a:extLst>
                </a:gridCol>
                <a:gridCol w="896966">
                  <a:extLst>
                    <a:ext uri="{9D8B030D-6E8A-4147-A177-3AD203B41FA5}">
                      <a16:colId xmlns:a16="http://schemas.microsoft.com/office/drawing/2014/main" val="2471378896"/>
                    </a:ext>
                  </a:extLst>
                </a:gridCol>
                <a:gridCol w="896966">
                  <a:extLst>
                    <a:ext uri="{9D8B030D-6E8A-4147-A177-3AD203B41FA5}">
                      <a16:colId xmlns:a16="http://schemas.microsoft.com/office/drawing/2014/main" val="1404468357"/>
                    </a:ext>
                  </a:extLst>
                </a:gridCol>
                <a:gridCol w="896966">
                  <a:extLst>
                    <a:ext uri="{9D8B030D-6E8A-4147-A177-3AD203B41FA5}">
                      <a16:colId xmlns:a16="http://schemas.microsoft.com/office/drawing/2014/main" val="4240210259"/>
                    </a:ext>
                  </a:extLst>
                </a:gridCol>
                <a:gridCol w="896966">
                  <a:extLst>
                    <a:ext uri="{9D8B030D-6E8A-4147-A177-3AD203B41FA5}">
                      <a16:colId xmlns:a16="http://schemas.microsoft.com/office/drawing/2014/main" val="239726064"/>
                    </a:ext>
                  </a:extLst>
                </a:gridCol>
                <a:gridCol w="896966">
                  <a:extLst>
                    <a:ext uri="{9D8B030D-6E8A-4147-A177-3AD203B41FA5}">
                      <a16:colId xmlns:a16="http://schemas.microsoft.com/office/drawing/2014/main" val="220040856"/>
                    </a:ext>
                  </a:extLst>
                </a:gridCol>
              </a:tblGrid>
              <a:tr h="180945">
                <a:tc>
                  <a:txBody>
                    <a:bodyPr/>
                    <a:lstStyle/>
                    <a:p>
                      <a:pPr algn="ctr" fontAlgn="b"/>
                      <a:r>
                        <a:rPr lang="x-none" sz="600" u="none" strike="noStrike" dirty="0">
                          <a:solidFill>
                            <a:schemeClr val="tx1"/>
                          </a:solidFill>
                          <a:effectLst/>
                          <a:latin typeface="+mn-lt"/>
                        </a:rPr>
                        <a:t>Meses</a:t>
                      </a:r>
                      <a:endParaRPr lang="en-IN" sz="600" b="0" i="0" u="none" strike="noStrike" dirty="0">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5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Total de llegadas informadas por BPS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mn-lt"/>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0">
                <a:tc>
                  <a:txBody>
                    <a:bodyPr/>
                    <a:lstStyle/>
                    <a:p>
                      <a:pPr algn="l" fontAlgn="b"/>
                      <a:r>
                        <a:rPr lang="x-none" sz="700" u="none" strike="noStrike" kern="0" spc="-20" baseline="0">
                          <a:solidFill>
                            <a:schemeClr val="bg1"/>
                          </a:solidFill>
                          <a:effectLst/>
                          <a:latin typeface="+mn-lt"/>
                        </a:rPr>
                        <a:t>Primeros 2 días de septiembre</a:t>
                      </a:r>
                      <a:endParaRPr lang="en-IN" sz="700" b="0" i="0" u="none" strike="noStrike" kern="0" spc="-20" baseline="0">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439</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1652</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2178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2344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2400</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b="0" i="0" u="none" strike="noStrike">
                          <a:solidFill>
                            <a:schemeClr val="tx1"/>
                          </a:solidFill>
                          <a:effectLst/>
                          <a:latin typeface="+mn-l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latin typeface="+mn-lt"/>
                        </a:rPr>
                        <a:t>18,29 %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68,83 %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90,75 %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97,67 %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latin typeface="+mn-lt"/>
                        </a:rPr>
                        <a:t>N/C</a:t>
                      </a:r>
                      <a:endParaRPr lang="en-IN" sz="7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947373325"/>
                  </a:ext>
                </a:extLst>
              </a:tr>
              <a:tr h="0">
                <a:tc>
                  <a:txBody>
                    <a:bodyPr/>
                    <a:lstStyle/>
                    <a:p>
                      <a:pPr algn="l" fontAlgn="b"/>
                      <a:r>
                        <a:rPr lang="x-none" sz="700" u="none" strike="noStrike">
                          <a:solidFill>
                            <a:schemeClr val="bg1"/>
                          </a:solidFill>
                          <a:effectLst/>
                          <a:latin typeface="+mn-lt"/>
                        </a:rPr>
                        <a:t>Septiembre de 2021</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6483</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17 324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19 728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20 144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20 335</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baseline="30000">
                          <a:solidFill>
                            <a:schemeClr val="tx1"/>
                          </a:solidFill>
                          <a:effectLst/>
                          <a:latin typeface="+mn-lt"/>
                        </a:rPr>
                        <a:t>1</a:t>
                      </a:r>
                      <a:r>
                        <a:rPr lang="x-none" sz="700" u="none" strike="noStrike">
                          <a:solidFill>
                            <a:schemeClr val="tx1"/>
                          </a:solidFill>
                          <a:effectLst/>
                          <a:latin typeface="+mn-lt"/>
                        </a:rPr>
                        <a:t>N/C</a:t>
                      </a:r>
                      <a:endParaRPr lang="en-IN" sz="7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latin typeface="+mn-lt"/>
                        </a:rPr>
                        <a:t>31,88 %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85,19 %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97,01 %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99,06 %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latin typeface="+mn-lt"/>
                        </a:rPr>
                        <a:t>N/C</a:t>
                      </a:r>
                      <a:endParaRPr lang="en-IN" sz="7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793651135"/>
                  </a:ext>
                </a:extLst>
              </a:tr>
              <a:tr h="0">
                <a:tc>
                  <a:txBody>
                    <a:bodyPr/>
                    <a:lstStyle/>
                    <a:p>
                      <a:pPr algn="l" fontAlgn="b"/>
                      <a:r>
                        <a:rPr lang="x-none" sz="700" u="none" strike="noStrike">
                          <a:solidFill>
                            <a:schemeClr val="bg1"/>
                          </a:solidFill>
                          <a:effectLst/>
                          <a:latin typeface="+mn-lt"/>
                        </a:rPr>
                        <a:t>Diciembre de 2021</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9697</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18 498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19 494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19 624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19 670</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368</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48,39 %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92,31 %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97,29 %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97,93 %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1,84 %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16584860"/>
                  </a:ext>
                </a:extLst>
              </a:tr>
              <a:tr h="0">
                <a:tc>
                  <a:txBody>
                    <a:bodyPr/>
                    <a:lstStyle/>
                    <a:p>
                      <a:pPr algn="l" fontAlgn="b"/>
                      <a:r>
                        <a:rPr lang="x-none" sz="700" u="none" strike="noStrike">
                          <a:solidFill>
                            <a:schemeClr val="bg1"/>
                          </a:solidFill>
                          <a:effectLst/>
                          <a:latin typeface="+mn-lt"/>
                        </a:rPr>
                        <a:t>Enero de 2022</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10 166</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18 306</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19 431</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19 694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19 801</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1147</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48,53 %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87,39 %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92,76 %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94,01 %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5,48 %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41972271"/>
                  </a:ext>
                </a:extLst>
              </a:tr>
              <a:tr h="0">
                <a:tc>
                  <a:txBody>
                    <a:bodyPr/>
                    <a:lstStyle/>
                    <a:p>
                      <a:pPr algn="l" fontAlgn="b"/>
                      <a:r>
                        <a:rPr lang="x-none" sz="700" u="none" strike="noStrike">
                          <a:solidFill>
                            <a:schemeClr val="bg1"/>
                          </a:solidFill>
                          <a:effectLst/>
                          <a:latin typeface="+mn-lt"/>
                        </a:rPr>
                        <a:t>Junio de 2022</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11 658</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20 553</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21 781</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21 958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21 985</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319</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52,27 %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92,15 %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97,66 %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mn-lt"/>
                        </a:rPr>
                        <a:t>98,45 %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dirty="0">
                          <a:solidFill>
                            <a:schemeClr val="bg1"/>
                          </a:solidFill>
                          <a:effectLst/>
                          <a:latin typeface="+mn-lt"/>
                        </a:rPr>
                        <a:t>1,43 %</a:t>
                      </a:r>
                      <a:endParaRPr lang="en-IN" sz="700" b="0" i="0" u="none" strike="noStrike" dirty="0">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40704406"/>
                  </a:ext>
                </a:extLst>
              </a:tr>
            </a:tbl>
          </a:graphicData>
        </a:graphic>
      </p:graphicFrame>
      <p:sp>
        <p:nvSpPr>
          <p:cNvPr id="31" name="Rectangle 30">
            <a:extLst>
              <a:ext uri="{FF2B5EF4-FFF2-40B4-BE49-F238E27FC236}">
                <a16:creationId xmlns:a16="http://schemas.microsoft.com/office/drawing/2014/main" id="{CF986395-A954-408A-B5FB-E562F8BA30CA}"/>
              </a:ext>
            </a:extLst>
          </p:cNvPr>
          <p:cNvSpPr/>
          <p:nvPr/>
        </p:nvSpPr>
        <p:spPr>
          <a:xfrm>
            <a:off x="606489" y="4529175"/>
            <a:ext cx="10983439"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Diferencia entre los informes de BPS enviados y el recálculo de EY (con los autobuses de día completo)</a:t>
            </a:r>
          </a:p>
        </p:txBody>
      </p:sp>
      <p:graphicFrame>
        <p:nvGraphicFramePr>
          <p:cNvPr id="28" name="Table 27">
            <a:extLst>
              <a:ext uri="{FF2B5EF4-FFF2-40B4-BE49-F238E27FC236}">
                <a16:creationId xmlns:a16="http://schemas.microsoft.com/office/drawing/2014/main" id="{189E8AFC-278D-44D3-BB48-001934CD6377}"/>
              </a:ext>
            </a:extLst>
          </p:cNvPr>
          <p:cNvGraphicFramePr>
            <a:graphicFrameLocks noGrp="1"/>
          </p:cNvGraphicFramePr>
          <p:nvPr/>
        </p:nvGraphicFramePr>
        <p:xfrm>
          <a:off x="609599" y="4713914"/>
          <a:ext cx="10976844" cy="1314578"/>
        </p:xfrm>
        <a:graphic>
          <a:graphicData uri="http://schemas.openxmlformats.org/drawingml/2006/table">
            <a:tbl>
              <a:tblPr firstRow="1" bandRow="1" bandCol="1">
                <a:tableStyleId>{2D5ABB26-0587-4C30-8999-92F81FD0307C}</a:tableStyleId>
              </a:tblPr>
              <a:tblGrid>
                <a:gridCol w="1255777">
                  <a:extLst>
                    <a:ext uri="{9D8B030D-6E8A-4147-A177-3AD203B41FA5}">
                      <a16:colId xmlns:a16="http://schemas.microsoft.com/office/drawing/2014/main" val="1935001372"/>
                    </a:ext>
                  </a:extLst>
                </a:gridCol>
                <a:gridCol w="753311">
                  <a:extLst>
                    <a:ext uri="{9D8B030D-6E8A-4147-A177-3AD203B41FA5}">
                      <a16:colId xmlns:a16="http://schemas.microsoft.com/office/drawing/2014/main" val="2933804262"/>
                    </a:ext>
                  </a:extLst>
                </a:gridCol>
                <a:gridCol w="896666">
                  <a:extLst>
                    <a:ext uri="{9D8B030D-6E8A-4147-A177-3AD203B41FA5}">
                      <a16:colId xmlns:a16="http://schemas.microsoft.com/office/drawing/2014/main" val="210535009"/>
                    </a:ext>
                  </a:extLst>
                </a:gridCol>
                <a:gridCol w="896940">
                  <a:extLst>
                    <a:ext uri="{9D8B030D-6E8A-4147-A177-3AD203B41FA5}">
                      <a16:colId xmlns:a16="http://schemas.microsoft.com/office/drawing/2014/main" val="3511878900"/>
                    </a:ext>
                  </a:extLst>
                </a:gridCol>
                <a:gridCol w="896666">
                  <a:extLst>
                    <a:ext uri="{9D8B030D-6E8A-4147-A177-3AD203B41FA5}">
                      <a16:colId xmlns:a16="http://schemas.microsoft.com/office/drawing/2014/main" val="2839175961"/>
                    </a:ext>
                  </a:extLst>
                </a:gridCol>
                <a:gridCol w="896940">
                  <a:extLst>
                    <a:ext uri="{9D8B030D-6E8A-4147-A177-3AD203B41FA5}">
                      <a16:colId xmlns:a16="http://schemas.microsoft.com/office/drawing/2014/main" val="544245170"/>
                    </a:ext>
                  </a:extLst>
                </a:gridCol>
                <a:gridCol w="896666">
                  <a:extLst>
                    <a:ext uri="{9D8B030D-6E8A-4147-A177-3AD203B41FA5}">
                      <a16:colId xmlns:a16="http://schemas.microsoft.com/office/drawing/2014/main" val="3106260695"/>
                    </a:ext>
                  </a:extLst>
                </a:gridCol>
                <a:gridCol w="896940">
                  <a:extLst>
                    <a:ext uri="{9D8B030D-6E8A-4147-A177-3AD203B41FA5}">
                      <a16:colId xmlns:a16="http://schemas.microsoft.com/office/drawing/2014/main" val="2258177711"/>
                    </a:ext>
                  </a:extLst>
                </a:gridCol>
                <a:gridCol w="896666">
                  <a:extLst>
                    <a:ext uri="{9D8B030D-6E8A-4147-A177-3AD203B41FA5}">
                      <a16:colId xmlns:a16="http://schemas.microsoft.com/office/drawing/2014/main" val="2471378896"/>
                    </a:ext>
                  </a:extLst>
                </a:gridCol>
                <a:gridCol w="896940">
                  <a:extLst>
                    <a:ext uri="{9D8B030D-6E8A-4147-A177-3AD203B41FA5}">
                      <a16:colId xmlns:a16="http://schemas.microsoft.com/office/drawing/2014/main" val="1404468357"/>
                    </a:ext>
                  </a:extLst>
                </a:gridCol>
                <a:gridCol w="896666">
                  <a:extLst>
                    <a:ext uri="{9D8B030D-6E8A-4147-A177-3AD203B41FA5}">
                      <a16:colId xmlns:a16="http://schemas.microsoft.com/office/drawing/2014/main" val="4240210259"/>
                    </a:ext>
                  </a:extLst>
                </a:gridCol>
                <a:gridCol w="896666">
                  <a:extLst>
                    <a:ext uri="{9D8B030D-6E8A-4147-A177-3AD203B41FA5}">
                      <a16:colId xmlns:a16="http://schemas.microsoft.com/office/drawing/2014/main" val="220040856"/>
                    </a:ext>
                  </a:extLst>
                </a:gridCol>
              </a:tblGrid>
              <a:tr h="224596">
                <a:tc>
                  <a:txBody>
                    <a:bodyPr/>
                    <a:lstStyle/>
                    <a:p>
                      <a:pPr algn="ctr" fontAlgn="b"/>
                      <a:r>
                        <a:rPr lang="x-none" sz="600" u="none" strike="noStrike">
                          <a:solidFill>
                            <a:schemeClr val="tx1"/>
                          </a:solidFill>
                          <a:effectLst/>
                          <a:latin typeface="+mn-lt"/>
                        </a:rPr>
                        <a:t>Meses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Total de llegadas informadas por BPS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mn-lt"/>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lnSpc>
                          <a:spcPct val="90000"/>
                        </a:lnSpc>
                      </a:pPr>
                      <a:r>
                        <a:rPr lang="x-none" sz="600" b="0" i="0" u="none" strike="noStrike">
                          <a:solidFill>
                            <a:srgbClr val="FFFFFF"/>
                          </a:solidFill>
                          <a:effectLst/>
                          <a:latin typeface="+mn-lt"/>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n-lt"/>
                        </a:rPr>
                        <a:t>Rutas no cubiertas</a:t>
                      </a:r>
                      <a:endParaRPr lang="en-IN" sz="600" b="0" i="0" u="none" strike="noStrike">
                        <a:solidFill>
                          <a:schemeClr val="tx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235078">
                <a:tc>
                  <a:txBody>
                    <a:bodyPr/>
                    <a:lstStyle/>
                    <a:p>
                      <a:pPr algn="l" fontAlgn="b"/>
                      <a:r>
                        <a:rPr lang="x-none" sz="700" u="none" strike="noStrike" spc="-20" baseline="0">
                          <a:solidFill>
                            <a:schemeClr val="bg1"/>
                          </a:solidFill>
                          <a:effectLst/>
                          <a:latin typeface="+mn-lt"/>
                        </a:rPr>
                        <a:t>Primeros 2 días de septiembre</a:t>
                      </a:r>
                      <a:endParaRPr lang="en-IN" sz="700" b="0" i="0" u="none" strike="noStrike" spc="-20" baseline="0">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 (3,83)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5">
                        <a:lumMod val="20000"/>
                        <a:lumOff val="80000"/>
                      </a:schemeClr>
                    </a:solidFill>
                  </a:tcPr>
                </a:tc>
                <a:tc>
                  <a:txBody>
                    <a:bodyPr/>
                    <a:lstStyle/>
                    <a:p>
                      <a:pPr algn="ctr" fontAlgn="b"/>
                      <a:r>
                        <a:rPr lang="x-none" sz="700" u="none" strike="noStrike">
                          <a:solidFill>
                            <a:schemeClr val="bg1"/>
                          </a:solidFill>
                          <a:effectLst/>
                          <a:latin typeface="+mn-lt"/>
                        </a:rPr>
                        <a:t> (4,75)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5">
                        <a:lumMod val="20000"/>
                        <a:lumOff val="80000"/>
                      </a:schemeClr>
                    </a:solidFill>
                  </a:tcPr>
                </a:tc>
                <a:tc>
                  <a:txBody>
                    <a:bodyPr/>
                    <a:lstStyle/>
                    <a:p>
                      <a:pPr algn="ctr" fontAlgn="b"/>
                      <a:r>
                        <a:rPr lang="x-none" sz="700" u="none" strike="noStrike">
                          <a:solidFill>
                            <a:schemeClr val="bg1"/>
                          </a:solidFill>
                          <a:effectLst/>
                          <a:latin typeface="+mn-lt"/>
                        </a:rPr>
                        <a:t> (5,67)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5">
                        <a:lumMod val="20000"/>
                        <a:lumOff val="80000"/>
                      </a:schemeClr>
                    </a:solidFill>
                  </a:tcPr>
                </a:tc>
                <a:tc>
                  <a:txBody>
                    <a:bodyPr/>
                    <a:lstStyle/>
                    <a:p>
                      <a:pPr algn="ctr" fontAlgn="b"/>
                      <a:r>
                        <a:rPr lang="x-none" sz="700" u="none" strike="noStrike">
                          <a:solidFill>
                            <a:schemeClr val="bg1"/>
                          </a:solidFill>
                          <a:effectLst/>
                          <a:latin typeface="+mn-lt"/>
                        </a:rPr>
                        <a:t>4,70 %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811659773"/>
                  </a:ext>
                </a:extLst>
              </a:tr>
              <a:tr h="146637">
                <a:tc>
                  <a:txBody>
                    <a:bodyPr/>
                    <a:lstStyle/>
                    <a:p>
                      <a:pPr algn="l" fontAlgn="b"/>
                      <a:r>
                        <a:rPr lang="x-none" sz="700" u="none" strike="noStrike">
                          <a:solidFill>
                            <a:schemeClr val="bg1"/>
                          </a:solidFill>
                          <a:effectLst/>
                          <a:latin typeface="+mn-lt"/>
                        </a:rPr>
                        <a:t>Septiembre de 2021</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 (2,19)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6">
                        <a:lumMod val="20000"/>
                        <a:lumOff val="80000"/>
                      </a:schemeClr>
                    </a:solidFill>
                  </a:tcPr>
                </a:tc>
                <a:tc>
                  <a:txBody>
                    <a:bodyPr/>
                    <a:lstStyle/>
                    <a:p>
                      <a:pPr algn="ctr" fontAlgn="b"/>
                      <a:r>
                        <a:rPr lang="x-none" sz="700" u="none" strike="noStrike">
                          <a:solidFill>
                            <a:schemeClr val="bg1"/>
                          </a:solidFill>
                          <a:effectLst/>
                          <a:latin typeface="+mn-lt"/>
                        </a:rPr>
                        <a:t> (2,01)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6">
                        <a:lumMod val="20000"/>
                        <a:lumOff val="80000"/>
                      </a:schemeClr>
                    </a:solidFill>
                  </a:tcPr>
                </a:tc>
                <a:tc>
                  <a:txBody>
                    <a:bodyPr/>
                    <a:lstStyle/>
                    <a:p>
                      <a:pPr algn="ctr" fontAlgn="b"/>
                      <a:r>
                        <a:rPr lang="x-none" sz="700" u="none" strike="noStrike">
                          <a:solidFill>
                            <a:schemeClr val="bg1"/>
                          </a:solidFill>
                          <a:effectLst/>
                          <a:latin typeface="+mn-lt"/>
                        </a:rPr>
                        <a:t> (2,06)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6">
                        <a:lumMod val="20000"/>
                        <a:lumOff val="80000"/>
                      </a:schemeClr>
                    </a:solidFill>
                  </a:tcPr>
                </a:tc>
                <a:tc>
                  <a:txBody>
                    <a:bodyPr/>
                    <a:lstStyle/>
                    <a:p>
                      <a:pPr algn="ctr" fontAlgn="b"/>
                      <a:r>
                        <a:rPr lang="x-none" sz="700" u="none" strike="noStrike">
                          <a:solidFill>
                            <a:schemeClr val="bg1"/>
                          </a:solidFill>
                          <a:effectLst/>
                          <a:latin typeface="+mn-lt"/>
                        </a:rPr>
                        <a:t>2,40 %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93651135"/>
                  </a:ext>
                </a:extLst>
              </a:tr>
              <a:tr h="146637">
                <a:tc>
                  <a:txBody>
                    <a:bodyPr/>
                    <a:lstStyle/>
                    <a:p>
                      <a:pPr algn="l" fontAlgn="b"/>
                      <a:r>
                        <a:rPr lang="x-none" sz="700" u="none" strike="noStrike">
                          <a:solidFill>
                            <a:schemeClr val="bg1"/>
                          </a:solidFill>
                          <a:effectLst/>
                          <a:latin typeface="+mn-lt"/>
                        </a:rPr>
                        <a:t>Diciembre de 2021</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 (0,31)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(0,29)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(0,07)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(0,34)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516584860"/>
                  </a:ext>
                </a:extLst>
              </a:tr>
              <a:tr h="146637">
                <a:tc>
                  <a:txBody>
                    <a:bodyPr/>
                    <a:lstStyle/>
                    <a:p>
                      <a:pPr algn="l" fontAlgn="b"/>
                      <a:r>
                        <a:rPr lang="x-none" sz="700" u="none" strike="noStrike">
                          <a:solidFill>
                            <a:schemeClr val="bg1"/>
                          </a:solidFill>
                          <a:effectLst/>
                          <a:latin typeface="+mn-lt"/>
                        </a:rPr>
                        <a:t>Enero de 2022</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 (0,39)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(0,24)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(0,01)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(0,88)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941972271"/>
                  </a:ext>
                </a:extLst>
              </a:tr>
              <a:tr h="146637">
                <a:tc>
                  <a:txBody>
                    <a:bodyPr/>
                    <a:lstStyle/>
                    <a:p>
                      <a:pPr algn="l" fontAlgn="b"/>
                      <a:r>
                        <a:rPr lang="x-none" sz="700" u="none" strike="noStrike">
                          <a:solidFill>
                            <a:schemeClr val="bg1"/>
                          </a:solidFill>
                          <a:effectLst/>
                          <a:latin typeface="+mn-lt"/>
                        </a:rPr>
                        <a:t>Junio de 2022</a:t>
                      </a:r>
                      <a:endParaRPr lang="en-IN" sz="700" b="0" i="0" u="none" strike="noStrike">
                        <a:solidFill>
                          <a:schemeClr val="bg1"/>
                        </a:solidFill>
                        <a:effectLst/>
                        <a:latin typeface="+mn-lt"/>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N/C</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latin typeface="+mn-lt"/>
                        </a:rPr>
                        <a:t> (1,15)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tx2">
                        <a:lumMod val="20000"/>
                        <a:lumOff val="80000"/>
                      </a:schemeClr>
                    </a:solidFill>
                  </a:tcPr>
                </a:tc>
                <a:tc>
                  <a:txBody>
                    <a:bodyPr/>
                    <a:lstStyle/>
                    <a:p>
                      <a:pPr algn="ctr" fontAlgn="b"/>
                      <a:r>
                        <a:rPr lang="x-none" sz="700" u="none" strike="noStrike">
                          <a:solidFill>
                            <a:schemeClr val="bg1"/>
                          </a:solidFill>
                          <a:effectLst/>
                          <a:latin typeface="+mn-lt"/>
                        </a:rPr>
                        <a:t> (0,66)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latin typeface="+mn-lt"/>
                        </a:rPr>
                        <a:t> (0,45) %</a:t>
                      </a:r>
                      <a:endParaRPr lang="en-IN" sz="700" b="0" i="0" u="none" strike="noStrike">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dirty="0">
                          <a:solidFill>
                            <a:schemeClr val="bg1"/>
                          </a:solidFill>
                          <a:effectLst/>
                          <a:latin typeface="+mn-lt"/>
                        </a:rPr>
                        <a:t> (0,03) %</a:t>
                      </a:r>
                      <a:endParaRPr lang="en-IN" sz="700" b="0" i="0" u="none" strike="noStrike" dirty="0">
                        <a:solidFill>
                          <a:schemeClr val="bg1"/>
                        </a:solidFill>
                        <a:effectLst/>
                        <a:latin typeface="+mn-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40704406"/>
                  </a:ext>
                </a:extLst>
              </a:tr>
            </a:tbl>
          </a:graphicData>
        </a:graphic>
      </p:graphicFrame>
      <p:grpSp>
        <p:nvGrpSpPr>
          <p:cNvPr id="10" name="Group 9" descr="Los datos de los primeros 2 días de septiembre y del mes de septiembre de 2021 utilizados para volver a calcular septiembre no contaban con las rutas no cubiertas, lo que podría afectar las diferencias observadas">
            <a:extLst>
              <a:ext uri="{FF2B5EF4-FFF2-40B4-BE49-F238E27FC236}">
                <a16:creationId xmlns:a16="http://schemas.microsoft.com/office/drawing/2014/main" id="{21CE08F9-EEED-40FA-A4BC-14FA9C4E6D88}"/>
              </a:ext>
            </a:extLst>
          </p:cNvPr>
          <p:cNvGrpSpPr/>
          <p:nvPr/>
        </p:nvGrpSpPr>
        <p:grpSpPr>
          <a:xfrm>
            <a:off x="537882" y="5009893"/>
            <a:ext cx="11122586" cy="1343109"/>
            <a:chOff x="537882" y="5134072"/>
            <a:chExt cx="11122586" cy="1343109"/>
          </a:xfrm>
        </p:grpSpPr>
        <p:sp>
          <p:nvSpPr>
            <p:cNvPr id="9" name="Rectangle 8">
              <a:extLst>
                <a:ext uri="{FF2B5EF4-FFF2-40B4-BE49-F238E27FC236}">
                  <a16:creationId xmlns:a16="http://schemas.microsoft.com/office/drawing/2014/main" id="{C003BD07-E4D4-40F4-8B0F-38C7C51734A3}"/>
                </a:ext>
                <a:ext uri="{C183D7F6-B498-43B3-948B-1728B52AA6E4}">
                  <adec:decorative xmlns:adec="http://schemas.microsoft.com/office/drawing/2017/decorative" val="1"/>
                </a:ext>
              </a:extLst>
            </p:cNvPr>
            <p:cNvSpPr/>
            <p:nvPr/>
          </p:nvSpPr>
          <p:spPr>
            <a:xfrm>
              <a:off x="537882" y="5134072"/>
              <a:ext cx="11122586" cy="452432"/>
            </a:xfrm>
            <a:prstGeom prst="rect">
              <a:avLst/>
            </a:prstGeom>
            <a:noFill/>
            <a:ln w="38100">
              <a:solidFill>
                <a:schemeClr val="accent3"/>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					</a:t>
              </a:r>
            </a:p>
          </p:txBody>
        </p:sp>
        <p:sp>
          <p:nvSpPr>
            <p:cNvPr id="23" name="Rectangle 22">
              <a:extLst>
                <a:ext uri="{FF2B5EF4-FFF2-40B4-BE49-F238E27FC236}">
                  <a16:creationId xmlns:a16="http://schemas.microsoft.com/office/drawing/2014/main" id="{42A62048-E316-4612-8D94-FC6CFA4B11D2}"/>
                </a:ext>
                <a:ext uri="{C183D7F6-B498-43B3-948B-1728B52AA6E4}">
                  <adec:decorative xmlns:adec="http://schemas.microsoft.com/office/drawing/2017/decorative" val="1"/>
                </a:ext>
              </a:extLst>
            </p:cNvPr>
            <p:cNvSpPr/>
            <p:nvPr/>
          </p:nvSpPr>
          <p:spPr>
            <a:xfrm>
              <a:off x="4576190" y="6192722"/>
              <a:ext cx="3209960" cy="284459"/>
            </a:xfrm>
            <a:prstGeom prst="rect">
              <a:avLst/>
            </a:prstGeom>
            <a:noFill/>
            <a:ln w="28575">
              <a:solidFill>
                <a:schemeClr val="accent3"/>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700" b="0" i="0" u="none" strike="noStrike" kern="1200" cap="none" spc="0" normalizeH="0" baseline="0" noProof="0">
                  <a:ln>
                    <a:noFill/>
                  </a:ln>
                  <a:solidFill>
                    <a:srgbClr val="2E2E38"/>
                  </a:solidFill>
                  <a:effectLst/>
                  <a:uLnTx/>
                  <a:uFillTx/>
                  <a:latin typeface="EYInterstate Light"/>
                  <a:ea typeface="+mn-ea"/>
                  <a:cs typeface="+mn-cs"/>
                </a:rPr>
                <a:t>Faltaban datos de las rutas no cubiertas, datos utilizados para volver a calcular para septiembre, lo que podría afectar las diferencias observadas</a:t>
              </a:r>
            </a:p>
          </p:txBody>
        </p:sp>
      </p:grpSp>
      <p:sp>
        <p:nvSpPr>
          <p:cNvPr id="4" name="TextBox 3">
            <a:extLst>
              <a:ext uri="{FF2B5EF4-FFF2-40B4-BE49-F238E27FC236}">
                <a16:creationId xmlns:a16="http://schemas.microsoft.com/office/drawing/2014/main" id="{52ABFD75-09EA-4196-9DB9-EF8038DF857E}"/>
              </a:ext>
            </a:extLst>
          </p:cNvPr>
          <p:cNvSpPr txBox="1"/>
          <p:nvPr/>
        </p:nvSpPr>
        <p:spPr>
          <a:xfrm>
            <a:off x="625705" y="6082027"/>
            <a:ext cx="3786497" cy="311624"/>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700" b="0" i="0" u="none" strike="noStrike" kern="1200" cap="none" spc="0" normalizeH="0" baseline="30000" noProof="0">
                <a:ln>
                  <a:noFill/>
                </a:ln>
                <a:solidFill>
                  <a:srgbClr val="2E2E38"/>
                </a:solidFill>
                <a:effectLst/>
                <a:uLnTx/>
                <a:uFillTx/>
                <a:latin typeface="EYInterstate Light"/>
                <a:ea typeface="+mn-ea"/>
                <a:cs typeface="+mn-cs"/>
              </a:rPr>
              <a:t>1</a:t>
            </a:r>
            <a:r>
              <a:rPr kumimoji="0" lang="x-none" sz="700" b="0" i="0" u="none" strike="noStrike" kern="1200" cap="none" spc="0" normalizeH="0" baseline="0" noProof="0">
                <a:ln>
                  <a:noFill/>
                </a:ln>
                <a:solidFill>
                  <a:srgbClr val="2E2E38"/>
                </a:solidFill>
                <a:effectLst/>
                <a:uLnTx/>
                <a:uFillTx/>
                <a:latin typeface="EYInterstate Light"/>
                <a:ea typeface="+mn-ea"/>
                <a:cs typeface="+mn-cs"/>
              </a:rPr>
              <a:t>Las métricas para el mes de septiembre y los primeros dos días de septiembre están desfasados en aproximadamente un 2 % y el 4 %, lo que podría ser el resultado de que no se hayan contabilizado las rutas no cubiertas debido a la ausencia de datos.</a:t>
            </a:r>
          </a:p>
        </p:txBody>
      </p:sp>
      <p:sp>
        <p:nvSpPr>
          <p:cNvPr id="13" name="Rectangle 12">
            <a:extLst>
              <a:ext uri="{FF2B5EF4-FFF2-40B4-BE49-F238E27FC236}">
                <a16:creationId xmlns:a16="http://schemas.microsoft.com/office/drawing/2014/main" id="{1E8EC955-59B5-4403-9046-F0A9D90F56D4}"/>
              </a:ext>
              <a:ext uri="{C183D7F6-B498-43B3-948B-1728B52AA6E4}">
                <adec:decorative xmlns:adec="http://schemas.microsoft.com/office/drawing/2017/decorative" val="1"/>
              </a:ext>
            </a:extLst>
          </p:cNvPr>
          <p:cNvSpPr/>
          <p:nvPr/>
        </p:nvSpPr>
        <p:spPr>
          <a:xfrm>
            <a:off x="8041892" y="6180922"/>
            <a:ext cx="95250" cy="104774"/>
          </a:xfrm>
          <a:prstGeom prst="rect">
            <a:avLst/>
          </a:prstGeom>
          <a:solidFill>
            <a:schemeClr val="accent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3" name="TextBox 2">
            <a:extLst>
              <a:ext uri="{FF2B5EF4-FFF2-40B4-BE49-F238E27FC236}">
                <a16:creationId xmlns:a16="http://schemas.microsoft.com/office/drawing/2014/main" id="{E7159D91-738E-49D2-9232-2EA130BAFAE9}"/>
              </a:ext>
            </a:extLst>
          </p:cNvPr>
          <p:cNvSpPr txBox="1"/>
          <p:nvPr/>
        </p:nvSpPr>
        <p:spPr>
          <a:xfrm>
            <a:off x="8198966" y="6162521"/>
            <a:ext cx="403957"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Del 0 % al 1 %</a:t>
            </a:r>
          </a:p>
        </p:txBody>
      </p:sp>
      <p:sp>
        <p:nvSpPr>
          <p:cNvPr id="14" name="Rectangle 13">
            <a:extLst>
              <a:ext uri="{FF2B5EF4-FFF2-40B4-BE49-F238E27FC236}">
                <a16:creationId xmlns:a16="http://schemas.microsoft.com/office/drawing/2014/main" id="{5DB541A1-78AD-492E-8152-52969AF89F4F}"/>
              </a:ext>
              <a:ext uri="{C183D7F6-B498-43B3-948B-1728B52AA6E4}">
                <adec:decorative xmlns:adec="http://schemas.microsoft.com/office/drawing/2017/decorative" val="1"/>
              </a:ext>
            </a:extLst>
          </p:cNvPr>
          <p:cNvSpPr/>
          <p:nvPr/>
        </p:nvSpPr>
        <p:spPr>
          <a:xfrm>
            <a:off x="8875059" y="6180922"/>
            <a:ext cx="95250" cy="104774"/>
          </a:xfrm>
          <a:prstGeom prst="rect">
            <a:avLst/>
          </a:prstGeom>
          <a:solidFill>
            <a:schemeClr val="tx2">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5" name="TextBox 14">
            <a:extLst>
              <a:ext uri="{FF2B5EF4-FFF2-40B4-BE49-F238E27FC236}">
                <a16:creationId xmlns:a16="http://schemas.microsoft.com/office/drawing/2014/main" id="{D0315E28-CC82-4330-BFFB-54773271B806}"/>
              </a:ext>
            </a:extLst>
          </p:cNvPr>
          <p:cNvSpPr txBox="1"/>
          <p:nvPr/>
        </p:nvSpPr>
        <p:spPr>
          <a:xfrm>
            <a:off x="9013845" y="6162521"/>
            <a:ext cx="528991"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Del 1 % al 2 %</a:t>
            </a:r>
          </a:p>
        </p:txBody>
      </p:sp>
      <p:sp>
        <p:nvSpPr>
          <p:cNvPr id="12" name="Rectangle 11">
            <a:extLst>
              <a:ext uri="{FF2B5EF4-FFF2-40B4-BE49-F238E27FC236}">
                <a16:creationId xmlns:a16="http://schemas.microsoft.com/office/drawing/2014/main" id="{1F76D7F5-9356-406E-91C5-57819094A787}"/>
              </a:ext>
              <a:ext uri="{C183D7F6-B498-43B3-948B-1728B52AA6E4}">
                <adec:decorative xmlns:adec="http://schemas.microsoft.com/office/drawing/2017/decorative" val="1"/>
              </a:ext>
            </a:extLst>
          </p:cNvPr>
          <p:cNvSpPr/>
          <p:nvPr/>
        </p:nvSpPr>
        <p:spPr>
          <a:xfrm>
            <a:off x="9696100" y="6180922"/>
            <a:ext cx="95250" cy="104774"/>
          </a:xfrm>
          <a:prstGeom prst="rect">
            <a:avLst/>
          </a:prstGeom>
          <a:solidFill>
            <a:schemeClr val="accent6">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6" name="TextBox 15">
            <a:extLst>
              <a:ext uri="{FF2B5EF4-FFF2-40B4-BE49-F238E27FC236}">
                <a16:creationId xmlns:a16="http://schemas.microsoft.com/office/drawing/2014/main" id="{4BEB27FA-AD4A-47D7-8D8C-34508707ADA3}"/>
              </a:ext>
            </a:extLst>
          </p:cNvPr>
          <p:cNvSpPr txBox="1"/>
          <p:nvPr/>
        </p:nvSpPr>
        <p:spPr>
          <a:xfrm>
            <a:off x="9844030" y="6162521"/>
            <a:ext cx="528991"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Del 2 % al 3 %</a:t>
            </a:r>
          </a:p>
        </p:txBody>
      </p:sp>
      <p:sp>
        <p:nvSpPr>
          <p:cNvPr id="5" name="Rectangle 4">
            <a:extLst>
              <a:ext uri="{FF2B5EF4-FFF2-40B4-BE49-F238E27FC236}">
                <a16:creationId xmlns:a16="http://schemas.microsoft.com/office/drawing/2014/main" id="{6399E6E3-A814-4BF5-B6DF-FE112C6C6527}"/>
              </a:ext>
              <a:ext uri="{C183D7F6-B498-43B3-948B-1728B52AA6E4}">
                <adec:decorative xmlns:adec="http://schemas.microsoft.com/office/drawing/2017/decorative" val="1"/>
              </a:ext>
            </a:extLst>
          </p:cNvPr>
          <p:cNvSpPr/>
          <p:nvPr/>
        </p:nvSpPr>
        <p:spPr>
          <a:xfrm>
            <a:off x="10544573" y="6180922"/>
            <a:ext cx="95250" cy="104774"/>
          </a:xfrm>
          <a:prstGeom prst="rect">
            <a:avLst/>
          </a:prstGeom>
          <a:solidFill>
            <a:schemeClr val="accent5">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7" name="TextBox 16">
            <a:extLst>
              <a:ext uri="{FF2B5EF4-FFF2-40B4-BE49-F238E27FC236}">
                <a16:creationId xmlns:a16="http://schemas.microsoft.com/office/drawing/2014/main" id="{45EAADDA-3808-4020-BF93-728E821DE76D}"/>
              </a:ext>
            </a:extLst>
          </p:cNvPr>
          <p:cNvSpPr txBox="1"/>
          <p:nvPr/>
        </p:nvSpPr>
        <p:spPr>
          <a:xfrm>
            <a:off x="10719933" y="6162521"/>
            <a:ext cx="253274"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&gt;|3| %</a:t>
            </a:r>
          </a:p>
        </p:txBody>
      </p:sp>
      <p:sp>
        <p:nvSpPr>
          <p:cNvPr id="24" name="source_6380420058075255931" descr="Fuente">
            <a:extLst>
              <a:ext uri="{FF2B5EF4-FFF2-40B4-BE49-F238E27FC236}">
                <a16:creationId xmlns:a16="http://schemas.microsoft.com/office/drawing/2014/main" id="{89BD8C40-BB5B-4096-AF0C-332A77A71BA6}"/>
              </a:ext>
            </a:extLst>
          </p:cNvPr>
          <p:cNvSpPr txBox="1"/>
          <p:nvPr/>
        </p:nvSpPr>
        <p:spPr>
          <a:xfrm>
            <a:off x="705097" y="6417715"/>
            <a:ext cx="2664404"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Fuente: Datos informados al DESE del funcionamiento puntual del autobús matutino de 2021-2022; R-script funcionamiento puntual de BPS; entrevistas de EY, DESE, BPS y entrevistas escolares</a:t>
            </a:r>
          </a:p>
        </p:txBody>
      </p:sp>
      <p:sp>
        <p:nvSpPr>
          <p:cNvPr id="32" name="TextBox 31">
            <a:extLst>
              <a:ext uri="{FF2B5EF4-FFF2-40B4-BE49-F238E27FC236}">
                <a16:creationId xmlns:a16="http://schemas.microsoft.com/office/drawing/2014/main" id="{0CB11460-9872-4C4B-A752-1951DA2832D7}"/>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6" name="Date Placeholder 5">
            <a:extLst>
              <a:ext uri="{FF2B5EF4-FFF2-40B4-BE49-F238E27FC236}">
                <a16:creationId xmlns:a16="http://schemas.microsoft.com/office/drawing/2014/main" id="{3FA46CEF-DFFD-4776-9BA1-5A98AD26BE7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8" name="Slide Number Placeholder 7">
            <a:extLst>
              <a:ext uri="{FF2B5EF4-FFF2-40B4-BE49-F238E27FC236}">
                <a16:creationId xmlns:a16="http://schemas.microsoft.com/office/drawing/2014/main" id="{EBB686A8-0BDF-42C3-A5D0-965B877FD64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91528537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08A8E71C-9F58-0B6A-EA9C-9A258BE89D16}"/>
              </a:ext>
            </a:extLst>
          </p:cNvPr>
          <p:cNvSpPr>
            <a:spLocks noGrp="1"/>
          </p:cNvSpPr>
          <p:nvPr>
            <p:ph type="title"/>
          </p:nvPr>
        </p:nvSpPr>
        <p:spPr>
          <a:xfrm>
            <a:off x="609918" y="294200"/>
            <a:ext cx="10978515" cy="590400"/>
          </a:xfrm>
        </p:spPr>
        <p:txBody>
          <a:bodyPr vert="horz" anchor="t">
            <a:normAutofit/>
          </a:bodyPr>
          <a:lstStyle/>
          <a:p>
            <a:r>
              <a:rPr lang="x-none"/>
              <a:t>Apéndice</a:t>
            </a:r>
            <a:br/>
            <a:r>
              <a:rPr lang="x-none" sz="1600"/>
              <a:t>El recálculo del funcionamiento puntual mostró que BPS informó con precisión al DESE (3/3)</a:t>
            </a:r>
          </a:p>
        </p:txBody>
      </p:sp>
      <p:sp>
        <p:nvSpPr>
          <p:cNvPr id="19" name="Rectangle 18">
            <a:extLst>
              <a:ext uri="{FF2B5EF4-FFF2-40B4-BE49-F238E27FC236}">
                <a16:creationId xmlns:a16="http://schemas.microsoft.com/office/drawing/2014/main" id="{9EA24371-FC6D-4B9E-B27E-F0F3C48CDF27}"/>
              </a:ext>
            </a:extLst>
          </p:cNvPr>
          <p:cNvSpPr/>
          <p:nvPr/>
        </p:nvSpPr>
        <p:spPr>
          <a:xfrm>
            <a:off x="8951913" y="78411"/>
            <a:ext cx="2614545" cy="373895"/>
          </a:xfrm>
          <a:prstGeom prst="rect">
            <a:avLst/>
          </a:prstGeom>
          <a:solidFill>
            <a:srgbClr val="7E40E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200" b="1" i="0" u="none" strike="noStrike" kern="1200" cap="none" spc="0" normalizeH="0" baseline="0" noProof="0">
                <a:ln>
                  <a:noFill/>
                </a:ln>
                <a:solidFill>
                  <a:srgbClr val="FFFFFF"/>
                </a:solidFill>
                <a:effectLst/>
                <a:uLnTx/>
                <a:uFillTx/>
                <a:latin typeface="EYInterstate Light"/>
                <a:ea typeface="+mn-ea"/>
                <a:cs typeface="+mn-cs"/>
              </a:rPr>
              <a:t>5. Funcionamiento puntual del autobús matutino</a:t>
            </a:r>
          </a:p>
        </p:txBody>
      </p:sp>
      <p:sp>
        <p:nvSpPr>
          <p:cNvPr id="6" name="TextBox 5">
            <a:extLst>
              <a:ext uri="{FF2B5EF4-FFF2-40B4-BE49-F238E27FC236}">
                <a16:creationId xmlns:a16="http://schemas.microsoft.com/office/drawing/2014/main" id="{F4D808FF-6E68-4F6E-8FFB-DF4091A4340B}"/>
              </a:ext>
            </a:extLst>
          </p:cNvPr>
          <p:cNvSpPr txBox="1"/>
          <p:nvPr/>
        </p:nvSpPr>
        <p:spPr>
          <a:xfrm>
            <a:off x="609918" y="992483"/>
            <a:ext cx="10981944" cy="498598"/>
          </a:xfrm>
          <a:prstGeom prst="rect">
            <a:avLst/>
          </a:prstGeom>
          <a:noFill/>
        </p:spPr>
        <p:txBody>
          <a:bodyPr wrap="square" lIns="0" tIns="36576"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750" b="1" i="0" u="none" strike="noStrike" kern="1200" cap="none" spc="0" normalizeH="0" baseline="0" noProof="0">
                <a:ln>
                  <a:noFill/>
                </a:ln>
                <a:solidFill>
                  <a:srgbClr val="2E2E38"/>
                </a:solidFill>
                <a:effectLst/>
                <a:uLnTx/>
                <a:uFillTx/>
                <a:latin typeface="EYInterstate Light"/>
                <a:ea typeface="+mn-ea"/>
                <a:cs typeface="+mn-cs"/>
              </a:rPr>
              <a:t>Información:</a:t>
            </a:r>
          </a:p>
          <a:p>
            <a:pPr marL="171450" marR="0" lvl="0" indent="-1714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750" b="0" i="0" u="none" strike="noStrike" kern="1200" cap="none" spc="0" normalizeH="0" baseline="0" noProof="0">
                <a:ln>
                  <a:noFill/>
                </a:ln>
                <a:solidFill>
                  <a:srgbClr val="2E2E38"/>
                </a:solidFill>
                <a:effectLst/>
                <a:uLnTx/>
                <a:uFillTx/>
                <a:latin typeface="EYInterstate Light"/>
                <a:ea typeface="+mn-ea"/>
                <a:cs typeface="+mn-cs"/>
              </a:rPr>
              <a:t>Se calcularon las métricas del funcionamiento puntual, incluyendo y excluyendo los autobuses de todo el día</a:t>
            </a:r>
            <a:r>
              <a:rPr kumimoji="0" lang="en-US" sz="7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750" b="0" i="0" u="none" strike="noStrike" kern="1200" cap="none" spc="0" normalizeH="0" baseline="0" noProof="0">
              <a:ln>
                <a:noFill/>
              </a:ln>
              <a:solidFill>
                <a:srgbClr val="2E2E38"/>
              </a:solidFill>
              <a:effectLst/>
              <a:uLnTx/>
              <a:uFillTx/>
              <a:latin typeface="EYInterstate Light"/>
              <a:ea typeface="+mn-ea"/>
              <a:cs typeface="+mn-cs"/>
            </a:endParaRPr>
          </a:p>
          <a:p>
            <a:pPr marL="171450" marR="0" lvl="0" indent="-1714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750" b="0" i="0" u="none" strike="noStrike" kern="1200" cap="none" spc="0" normalizeH="0" baseline="0" noProof="0">
                <a:ln>
                  <a:noFill/>
                </a:ln>
                <a:solidFill>
                  <a:srgbClr val="2E2E38"/>
                </a:solidFill>
                <a:effectLst/>
                <a:uLnTx/>
                <a:uFillTx/>
                <a:latin typeface="EYInterstate Light"/>
                <a:ea typeface="+mn-ea"/>
                <a:cs typeface="+mn-cs"/>
              </a:rPr>
              <a:t>El cálculo del funcionamiento puntual para las rutas de autobuses matutinos debe calcularse sin los autobuses de todo el día en el cálculo; sin embargo, para los años 2021-2022, los autobuses de todo el día no se filtran para excluirlos del cálculo</a:t>
            </a:r>
            <a:r>
              <a:rPr kumimoji="0" lang="en-US" sz="7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750" b="0" i="0" u="none" strike="noStrike" kern="1200" cap="none" spc="0" normalizeH="0" baseline="0" noProof="0">
              <a:ln>
                <a:noFill/>
              </a:ln>
              <a:solidFill>
                <a:srgbClr val="2E2E38"/>
              </a:solidFill>
              <a:effectLst/>
              <a:uLnTx/>
              <a:uFillTx/>
              <a:latin typeface="EYInterstate Light"/>
              <a:ea typeface="+mn-ea"/>
              <a:cs typeface="+mn-cs"/>
            </a:endParaRPr>
          </a:p>
          <a:p>
            <a:pPr marL="171450" marR="0" lvl="0" indent="-171450" algn="l" defTabSz="914400" rtl="0" eaLnBrk="1" fontAlgn="auto" latinLnBrk="0" hangingPunct="1">
              <a:lnSpc>
                <a:spcPct val="100000"/>
              </a:lnSpc>
              <a:spcBef>
                <a:spcPts val="0"/>
              </a:spcBef>
              <a:spcAft>
                <a:spcPts val="0"/>
              </a:spcAft>
              <a:buClr>
                <a:srgbClr val="2E2E38"/>
              </a:buClr>
              <a:buSzPct val="100000"/>
              <a:buFont typeface="EYInterstate" panose="02000503020000020004" pitchFamily="2" charset="0"/>
              <a:buChar char="•"/>
              <a:tabLst/>
              <a:defRPr/>
            </a:pPr>
            <a:r>
              <a:rPr kumimoji="0" lang="x-none" sz="750" b="0" i="0" u="none" strike="noStrike" kern="1200" cap="none" spc="0" normalizeH="0" baseline="0" noProof="0">
                <a:ln>
                  <a:noFill/>
                </a:ln>
                <a:solidFill>
                  <a:srgbClr val="2E2E38"/>
                </a:solidFill>
                <a:effectLst/>
                <a:uLnTx/>
                <a:uFillTx/>
                <a:latin typeface="EYInterstate Light"/>
                <a:ea typeface="+mn-ea"/>
                <a:cs typeface="+mn-cs"/>
              </a:rPr>
              <a:t>Según el cálculo anterior, los autobuses de todo el día no tienen un efecto significativo en las métricas del funcionamiento puntual</a:t>
            </a:r>
            <a:r>
              <a:rPr kumimoji="0" lang="en-US" sz="750" b="0" i="0" u="none" strike="noStrike" kern="1200" cap="none" spc="0" normalizeH="0" baseline="0" noProof="0">
                <a:ln>
                  <a:noFill/>
                </a:ln>
                <a:solidFill>
                  <a:srgbClr val="2E2E38"/>
                </a:solidFill>
                <a:effectLst/>
                <a:uLnTx/>
                <a:uFillTx/>
                <a:latin typeface="EYInterstate Light"/>
                <a:ea typeface="+mn-ea"/>
                <a:cs typeface="+mn-cs"/>
              </a:rPr>
              <a:t>.</a:t>
            </a:r>
            <a:endParaRPr kumimoji="0" lang="x-none" sz="75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23" name="Rectangle 22">
            <a:extLst>
              <a:ext uri="{FF2B5EF4-FFF2-40B4-BE49-F238E27FC236}">
                <a16:creationId xmlns:a16="http://schemas.microsoft.com/office/drawing/2014/main" id="{7203AFEF-9FB9-4116-9DD0-EC7607255053}"/>
              </a:ext>
            </a:extLst>
          </p:cNvPr>
          <p:cNvSpPr/>
          <p:nvPr/>
        </p:nvSpPr>
        <p:spPr>
          <a:xfrm>
            <a:off x="611541" y="1594641"/>
            <a:ext cx="10986743"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Recálculo de EY (con los autobuses de día completo)</a:t>
            </a:r>
          </a:p>
        </p:txBody>
      </p:sp>
      <p:graphicFrame>
        <p:nvGraphicFramePr>
          <p:cNvPr id="21" name="Table 20">
            <a:extLst>
              <a:ext uri="{FF2B5EF4-FFF2-40B4-BE49-F238E27FC236}">
                <a16:creationId xmlns:a16="http://schemas.microsoft.com/office/drawing/2014/main" id="{EB2236E1-9271-47F8-BEFD-169FA5AE0FCE}"/>
              </a:ext>
            </a:extLst>
          </p:cNvPr>
          <p:cNvGraphicFramePr>
            <a:graphicFrameLocks noGrp="1"/>
          </p:cNvGraphicFramePr>
          <p:nvPr/>
        </p:nvGraphicFramePr>
        <p:xfrm>
          <a:off x="609600" y="1783879"/>
          <a:ext cx="10982267" cy="1332978"/>
        </p:xfrm>
        <a:graphic>
          <a:graphicData uri="http://schemas.openxmlformats.org/drawingml/2006/table">
            <a:tbl>
              <a:tblPr firstRow="1" bandRow="1" bandCol="1">
                <a:tableStyleId>{2D5ABB26-0587-4C30-8999-92F81FD0307C}</a:tableStyleId>
              </a:tblPr>
              <a:tblGrid>
                <a:gridCol w="1255776">
                  <a:extLst>
                    <a:ext uri="{9D8B030D-6E8A-4147-A177-3AD203B41FA5}">
                      <a16:colId xmlns:a16="http://schemas.microsoft.com/office/drawing/2014/main" val="1935001372"/>
                    </a:ext>
                  </a:extLst>
                </a:gridCol>
                <a:gridCol w="754281">
                  <a:extLst>
                    <a:ext uri="{9D8B030D-6E8A-4147-A177-3AD203B41FA5}">
                      <a16:colId xmlns:a16="http://schemas.microsoft.com/office/drawing/2014/main" val="479216570"/>
                    </a:ext>
                  </a:extLst>
                </a:gridCol>
                <a:gridCol w="897221">
                  <a:extLst>
                    <a:ext uri="{9D8B030D-6E8A-4147-A177-3AD203B41FA5}">
                      <a16:colId xmlns:a16="http://schemas.microsoft.com/office/drawing/2014/main" val="2933804262"/>
                    </a:ext>
                  </a:extLst>
                </a:gridCol>
                <a:gridCol w="897221">
                  <a:extLst>
                    <a:ext uri="{9D8B030D-6E8A-4147-A177-3AD203B41FA5}">
                      <a16:colId xmlns:a16="http://schemas.microsoft.com/office/drawing/2014/main" val="210535009"/>
                    </a:ext>
                  </a:extLst>
                </a:gridCol>
                <a:gridCol w="897221">
                  <a:extLst>
                    <a:ext uri="{9D8B030D-6E8A-4147-A177-3AD203B41FA5}">
                      <a16:colId xmlns:a16="http://schemas.microsoft.com/office/drawing/2014/main" val="3511878900"/>
                    </a:ext>
                  </a:extLst>
                </a:gridCol>
                <a:gridCol w="897221">
                  <a:extLst>
                    <a:ext uri="{9D8B030D-6E8A-4147-A177-3AD203B41FA5}">
                      <a16:colId xmlns:a16="http://schemas.microsoft.com/office/drawing/2014/main" val="544245170"/>
                    </a:ext>
                  </a:extLst>
                </a:gridCol>
                <a:gridCol w="897221">
                  <a:extLst>
                    <a:ext uri="{9D8B030D-6E8A-4147-A177-3AD203B41FA5}">
                      <a16:colId xmlns:a16="http://schemas.microsoft.com/office/drawing/2014/main" val="3106260695"/>
                    </a:ext>
                  </a:extLst>
                </a:gridCol>
                <a:gridCol w="897221">
                  <a:extLst>
                    <a:ext uri="{9D8B030D-6E8A-4147-A177-3AD203B41FA5}">
                      <a16:colId xmlns:a16="http://schemas.microsoft.com/office/drawing/2014/main" val="2471378896"/>
                    </a:ext>
                  </a:extLst>
                </a:gridCol>
                <a:gridCol w="897221">
                  <a:extLst>
                    <a:ext uri="{9D8B030D-6E8A-4147-A177-3AD203B41FA5}">
                      <a16:colId xmlns:a16="http://schemas.microsoft.com/office/drawing/2014/main" val="1404468357"/>
                    </a:ext>
                  </a:extLst>
                </a:gridCol>
                <a:gridCol w="897221">
                  <a:extLst>
                    <a:ext uri="{9D8B030D-6E8A-4147-A177-3AD203B41FA5}">
                      <a16:colId xmlns:a16="http://schemas.microsoft.com/office/drawing/2014/main" val="4240210259"/>
                    </a:ext>
                  </a:extLst>
                </a:gridCol>
                <a:gridCol w="897221">
                  <a:extLst>
                    <a:ext uri="{9D8B030D-6E8A-4147-A177-3AD203B41FA5}">
                      <a16:colId xmlns:a16="http://schemas.microsoft.com/office/drawing/2014/main" val="239726064"/>
                    </a:ext>
                  </a:extLst>
                </a:gridCol>
                <a:gridCol w="897221">
                  <a:extLst>
                    <a:ext uri="{9D8B030D-6E8A-4147-A177-3AD203B41FA5}">
                      <a16:colId xmlns:a16="http://schemas.microsoft.com/office/drawing/2014/main" val="220040856"/>
                    </a:ext>
                  </a:extLst>
                </a:gridCol>
              </a:tblGrid>
              <a:tr h="312578">
                <a:tc>
                  <a:txBody>
                    <a:bodyPr/>
                    <a:lstStyle/>
                    <a:p>
                      <a:pPr algn="ctr" fontAlgn="b"/>
                      <a:r>
                        <a:rPr lang="x-none" sz="600" u="none" strike="noStrike">
                          <a:solidFill>
                            <a:schemeClr val="tx1"/>
                          </a:solidFill>
                          <a:effectLst/>
                          <a:latin typeface="+mj-lt"/>
                        </a:rPr>
                        <a:t>Meses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Total de llegadas informadas por BPS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204080">
                <a:tc>
                  <a:txBody>
                    <a:bodyPr/>
                    <a:lstStyle/>
                    <a:p>
                      <a:pPr algn="l" fontAlgn="b"/>
                      <a:r>
                        <a:rPr lang="x-none" sz="700" u="none" strike="noStrike" kern="0" spc="-20" baseline="0">
                          <a:solidFill>
                            <a:schemeClr val="bg1"/>
                          </a:solidFill>
                          <a:effectLst/>
                        </a:rPr>
                        <a:t>Primeros 2 días de septiembre</a:t>
                      </a:r>
                      <a:endParaRPr lang="en-IN" sz="700" b="0" i="0" u="none" strike="noStrike" kern="0" spc="-20" baseline="0">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439</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1652</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2178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2344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2400</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rPr>
                        <a:t>18,29 %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68,83 %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90,75 %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97,67 %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741015929"/>
                  </a:ext>
                </a:extLst>
              </a:tr>
              <a:tr h="204080">
                <a:tc>
                  <a:txBody>
                    <a:bodyPr/>
                    <a:lstStyle/>
                    <a:p>
                      <a:pPr algn="l" fontAlgn="b"/>
                      <a:r>
                        <a:rPr lang="x-none" sz="700" u="none" strike="noStrike">
                          <a:solidFill>
                            <a:schemeClr val="bg1"/>
                          </a:solidFill>
                          <a:effectLst/>
                        </a:rPr>
                        <a:t>Septiembre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6483</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17 324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19 728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20 144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20 335</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rPr>
                        <a:t>31,88 %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85,19 %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99,06 %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793651135"/>
                  </a:ext>
                </a:extLst>
              </a:tr>
              <a:tr h="204080">
                <a:tc>
                  <a:txBody>
                    <a:bodyPr/>
                    <a:lstStyle/>
                    <a:p>
                      <a:pPr algn="l" fontAlgn="b"/>
                      <a:r>
                        <a:rPr lang="x-none" sz="700" u="none" strike="noStrike">
                          <a:solidFill>
                            <a:schemeClr val="bg1"/>
                          </a:solidFill>
                          <a:effectLst/>
                        </a:rPr>
                        <a:t>Diciembre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9697</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18 498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19 494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19 624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19 670</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368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48,39 %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92,31 %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97,29 %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97,93 %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1,87 %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16584860"/>
                  </a:ext>
                </a:extLst>
              </a:tr>
              <a:tr h="204080">
                <a:tc>
                  <a:txBody>
                    <a:bodyPr/>
                    <a:lstStyle/>
                    <a:p>
                      <a:pPr algn="l" fontAlgn="b"/>
                      <a:r>
                        <a:rPr lang="x-none" sz="700" u="none" strike="noStrike">
                          <a:solidFill>
                            <a:schemeClr val="bg1"/>
                          </a:solidFill>
                          <a:effectLst/>
                        </a:rPr>
                        <a:t>Enero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10 166</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18 306</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19 431</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19 694</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19 801</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1147</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48,53 %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87,39 %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92,76 %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94,01 %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5,79 %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41972271"/>
                  </a:ext>
                </a:extLst>
              </a:tr>
              <a:tr h="204080">
                <a:tc>
                  <a:txBody>
                    <a:bodyPr/>
                    <a:lstStyle/>
                    <a:p>
                      <a:pPr algn="l" fontAlgn="b"/>
                      <a:r>
                        <a:rPr lang="x-none" sz="700" u="none" strike="noStrike">
                          <a:solidFill>
                            <a:schemeClr val="bg1"/>
                          </a:solidFill>
                          <a:effectLst/>
                        </a:rPr>
                        <a:t>Junio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11 658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20 553</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21 781</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21 958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21 985</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319</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52,27 %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92,15 %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97,66 %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98,45 %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1,45 %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40704406"/>
                  </a:ext>
                </a:extLst>
              </a:tr>
            </a:tbl>
          </a:graphicData>
        </a:graphic>
      </p:graphicFrame>
      <p:sp>
        <p:nvSpPr>
          <p:cNvPr id="24" name="Rectangle 23">
            <a:extLst>
              <a:ext uri="{FF2B5EF4-FFF2-40B4-BE49-F238E27FC236}">
                <a16:creationId xmlns:a16="http://schemas.microsoft.com/office/drawing/2014/main" id="{730D22E2-DA46-4310-97D0-52B4D58154C5}"/>
              </a:ext>
            </a:extLst>
          </p:cNvPr>
          <p:cNvSpPr/>
          <p:nvPr/>
        </p:nvSpPr>
        <p:spPr>
          <a:xfrm>
            <a:off x="606292" y="3155975"/>
            <a:ext cx="10986743"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Recálculo de EY (sin incluir los autobuses del todo el día)</a:t>
            </a:r>
          </a:p>
        </p:txBody>
      </p:sp>
      <p:graphicFrame>
        <p:nvGraphicFramePr>
          <p:cNvPr id="20" name="Table 19">
            <a:extLst>
              <a:ext uri="{FF2B5EF4-FFF2-40B4-BE49-F238E27FC236}">
                <a16:creationId xmlns:a16="http://schemas.microsoft.com/office/drawing/2014/main" id="{EC3C3A93-2F5A-45D1-BA83-86AA981EDCC7}"/>
              </a:ext>
            </a:extLst>
          </p:cNvPr>
          <p:cNvGraphicFramePr>
            <a:graphicFrameLocks noGrp="1"/>
          </p:cNvGraphicFramePr>
          <p:nvPr/>
        </p:nvGraphicFramePr>
        <p:xfrm>
          <a:off x="609600" y="3352199"/>
          <a:ext cx="10979146" cy="1285240"/>
        </p:xfrm>
        <a:graphic>
          <a:graphicData uri="http://schemas.openxmlformats.org/drawingml/2006/table">
            <a:tbl>
              <a:tblPr firstRow="1" bandRow="1" bandCol="1">
                <a:tableStyleId>{2D5ABB26-0587-4C30-8999-92F81FD0307C}</a:tableStyleId>
              </a:tblPr>
              <a:tblGrid>
                <a:gridCol w="1246632">
                  <a:extLst>
                    <a:ext uri="{9D8B030D-6E8A-4147-A177-3AD203B41FA5}">
                      <a16:colId xmlns:a16="http://schemas.microsoft.com/office/drawing/2014/main" val="1935001372"/>
                    </a:ext>
                  </a:extLst>
                </a:gridCol>
                <a:gridCol w="762854">
                  <a:extLst>
                    <a:ext uri="{9D8B030D-6E8A-4147-A177-3AD203B41FA5}">
                      <a16:colId xmlns:a16="http://schemas.microsoft.com/office/drawing/2014/main" val="2933804262"/>
                    </a:ext>
                  </a:extLst>
                </a:gridCol>
                <a:gridCol w="896966">
                  <a:extLst>
                    <a:ext uri="{9D8B030D-6E8A-4147-A177-3AD203B41FA5}">
                      <a16:colId xmlns:a16="http://schemas.microsoft.com/office/drawing/2014/main" val="210535009"/>
                    </a:ext>
                  </a:extLst>
                </a:gridCol>
                <a:gridCol w="896966">
                  <a:extLst>
                    <a:ext uri="{9D8B030D-6E8A-4147-A177-3AD203B41FA5}">
                      <a16:colId xmlns:a16="http://schemas.microsoft.com/office/drawing/2014/main" val="3511878900"/>
                    </a:ext>
                  </a:extLst>
                </a:gridCol>
                <a:gridCol w="896966">
                  <a:extLst>
                    <a:ext uri="{9D8B030D-6E8A-4147-A177-3AD203B41FA5}">
                      <a16:colId xmlns:a16="http://schemas.microsoft.com/office/drawing/2014/main" val="2839175961"/>
                    </a:ext>
                  </a:extLst>
                </a:gridCol>
                <a:gridCol w="896966">
                  <a:extLst>
                    <a:ext uri="{9D8B030D-6E8A-4147-A177-3AD203B41FA5}">
                      <a16:colId xmlns:a16="http://schemas.microsoft.com/office/drawing/2014/main" val="544245170"/>
                    </a:ext>
                  </a:extLst>
                </a:gridCol>
                <a:gridCol w="896966">
                  <a:extLst>
                    <a:ext uri="{9D8B030D-6E8A-4147-A177-3AD203B41FA5}">
                      <a16:colId xmlns:a16="http://schemas.microsoft.com/office/drawing/2014/main" val="3106260695"/>
                    </a:ext>
                  </a:extLst>
                </a:gridCol>
                <a:gridCol w="896966">
                  <a:extLst>
                    <a:ext uri="{9D8B030D-6E8A-4147-A177-3AD203B41FA5}">
                      <a16:colId xmlns:a16="http://schemas.microsoft.com/office/drawing/2014/main" val="2471378896"/>
                    </a:ext>
                  </a:extLst>
                </a:gridCol>
                <a:gridCol w="896966">
                  <a:extLst>
                    <a:ext uri="{9D8B030D-6E8A-4147-A177-3AD203B41FA5}">
                      <a16:colId xmlns:a16="http://schemas.microsoft.com/office/drawing/2014/main" val="1404468357"/>
                    </a:ext>
                  </a:extLst>
                </a:gridCol>
                <a:gridCol w="896966">
                  <a:extLst>
                    <a:ext uri="{9D8B030D-6E8A-4147-A177-3AD203B41FA5}">
                      <a16:colId xmlns:a16="http://schemas.microsoft.com/office/drawing/2014/main" val="4240210259"/>
                    </a:ext>
                  </a:extLst>
                </a:gridCol>
                <a:gridCol w="896966">
                  <a:extLst>
                    <a:ext uri="{9D8B030D-6E8A-4147-A177-3AD203B41FA5}">
                      <a16:colId xmlns:a16="http://schemas.microsoft.com/office/drawing/2014/main" val="239726064"/>
                    </a:ext>
                  </a:extLst>
                </a:gridCol>
                <a:gridCol w="896966">
                  <a:extLst>
                    <a:ext uri="{9D8B030D-6E8A-4147-A177-3AD203B41FA5}">
                      <a16:colId xmlns:a16="http://schemas.microsoft.com/office/drawing/2014/main" val="220040856"/>
                    </a:ext>
                  </a:extLst>
                </a:gridCol>
              </a:tblGrid>
              <a:tr h="0">
                <a:tc>
                  <a:txBody>
                    <a:bodyPr/>
                    <a:lstStyle/>
                    <a:p>
                      <a:pPr algn="ctr" fontAlgn="b"/>
                      <a:r>
                        <a:rPr lang="x-none" sz="600" u="none" strike="noStrike">
                          <a:solidFill>
                            <a:schemeClr val="tx1"/>
                          </a:solidFill>
                          <a:effectLst/>
                          <a:latin typeface="+mj-lt"/>
                        </a:rPr>
                        <a:t>Meses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Total de llegadas informadas por BPS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0">
                <a:tc>
                  <a:txBody>
                    <a:bodyPr/>
                    <a:lstStyle/>
                    <a:p>
                      <a:pPr algn="l" fontAlgn="b"/>
                      <a:r>
                        <a:rPr lang="x-none" sz="700" u="none" strike="noStrike" spc="-20" baseline="0">
                          <a:solidFill>
                            <a:schemeClr val="bg1"/>
                          </a:solidFill>
                          <a:effectLst/>
                        </a:rPr>
                        <a:t>Primeros 2 días de septiembre</a:t>
                      </a:r>
                      <a:endParaRPr lang="en-IN" sz="700" b="0" i="0" u="none" strike="noStrike" spc="-20" baseline="0">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433</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1633</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2155</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2320</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2376</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kern="1200">
                          <a:solidFill>
                            <a:schemeClr val="tx1"/>
                          </a:solidFill>
                          <a:effectLst/>
                          <a:latin typeface="+mn-lt"/>
                          <a:ea typeface="+mn-ea"/>
                          <a:cs typeface="+mn-cs"/>
                        </a:rPr>
                        <a:t>N/C</a:t>
                      </a:r>
                      <a:endParaRPr lang="en-IN" sz="7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rPr>
                        <a:t>18,22 %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68,73 %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90,70 %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97,64 %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44639838"/>
                  </a:ext>
                </a:extLst>
              </a:tr>
              <a:tr h="0">
                <a:tc>
                  <a:txBody>
                    <a:bodyPr/>
                    <a:lstStyle/>
                    <a:p>
                      <a:pPr algn="l" fontAlgn="b"/>
                      <a:r>
                        <a:rPr lang="x-none" sz="700" u="none" strike="noStrike">
                          <a:solidFill>
                            <a:schemeClr val="bg1"/>
                          </a:solidFill>
                          <a:effectLst/>
                        </a:rPr>
                        <a:t>Septiembre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6377</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17 104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19 492</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19 905</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20 089</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kern="1200">
                          <a:solidFill>
                            <a:schemeClr val="tx1"/>
                          </a:solidFill>
                          <a:effectLst/>
                          <a:latin typeface="+mn-lt"/>
                          <a:ea typeface="+mn-ea"/>
                          <a:cs typeface="+mn-cs"/>
                        </a:rPr>
                        <a:t>N/C</a:t>
                      </a:r>
                      <a:endParaRPr lang="en-IN" sz="7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tc>
                  <a:txBody>
                    <a:bodyPr/>
                    <a:lstStyle/>
                    <a:p>
                      <a:pPr algn="ctr" fontAlgn="b"/>
                      <a:r>
                        <a:rPr lang="x-none" sz="700" u="none" strike="noStrike">
                          <a:solidFill>
                            <a:schemeClr val="bg1"/>
                          </a:solidFill>
                          <a:effectLst/>
                        </a:rPr>
                        <a:t>31,74 %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85,14 %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97,03 %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99,08 %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a:solidFill>
                            <a:schemeClr val="tx1"/>
                          </a:solidFill>
                          <a:effectLst/>
                        </a:rPr>
                        <a:t>N/C</a:t>
                      </a: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793651135"/>
                  </a:ext>
                </a:extLst>
              </a:tr>
              <a:tr h="0">
                <a:tc>
                  <a:txBody>
                    <a:bodyPr/>
                    <a:lstStyle/>
                    <a:p>
                      <a:pPr algn="l" fontAlgn="b"/>
                      <a:r>
                        <a:rPr lang="x-none" sz="700" u="none" strike="noStrike">
                          <a:solidFill>
                            <a:schemeClr val="bg1"/>
                          </a:solidFill>
                          <a:effectLst/>
                        </a:rPr>
                        <a:t>Diciembre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9560</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18 277</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19 268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19 398</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19 436</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368</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48,27 %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92,29 %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97,29 %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97,95 %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1,89 %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516584860"/>
                  </a:ext>
                </a:extLst>
              </a:tr>
              <a:tr h="0">
                <a:tc>
                  <a:txBody>
                    <a:bodyPr/>
                    <a:lstStyle/>
                    <a:p>
                      <a:pPr algn="l" fontAlgn="b"/>
                      <a:r>
                        <a:rPr lang="x-none" sz="700" u="none" strike="noStrike">
                          <a:solidFill>
                            <a:schemeClr val="bg1"/>
                          </a:solidFill>
                          <a:effectLst/>
                        </a:rPr>
                        <a:t>Enero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10 032</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18 080</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19 193</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19 454</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19 559</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1141</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48,46 %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87,34 %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92,72 %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93,98 %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5,83 %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41972271"/>
                  </a:ext>
                </a:extLst>
              </a:tr>
              <a:tr h="0">
                <a:tc>
                  <a:txBody>
                    <a:bodyPr/>
                    <a:lstStyle/>
                    <a:p>
                      <a:pPr algn="l" fontAlgn="b"/>
                      <a:r>
                        <a:rPr lang="x-none" sz="700" u="none" strike="noStrike">
                          <a:solidFill>
                            <a:schemeClr val="bg1"/>
                          </a:solidFill>
                          <a:effectLst/>
                        </a:rPr>
                        <a:t>Junio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11 517</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20 326</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21 539</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21 710</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21 731</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316</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52,24 %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92,19 %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97,70 %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98,47 %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1,45 %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1440704406"/>
                  </a:ext>
                </a:extLst>
              </a:tr>
            </a:tbl>
          </a:graphicData>
        </a:graphic>
      </p:graphicFrame>
      <p:sp>
        <p:nvSpPr>
          <p:cNvPr id="25" name="Rectangle 24">
            <a:extLst>
              <a:ext uri="{FF2B5EF4-FFF2-40B4-BE49-F238E27FC236}">
                <a16:creationId xmlns:a16="http://schemas.microsoft.com/office/drawing/2014/main" id="{6B9E2E62-4143-4F6E-9AEF-7436B51FE03F}"/>
              </a:ext>
            </a:extLst>
          </p:cNvPr>
          <p:cNvSpPr/>
          <p:nvPr/>
        </p:nvSpPr>
        <p:spPr>
          <a:xfrm>
            <a:off x="606292" y="4689500"/>
            <a:ext cx="10986743" cy="19038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x-none" sz="1000" b="0" i="0" u="none" strike="noStrike" kern="1200" cap="none" spc="0" normalizeH="0" baseline="0" noProof="0">
                <a:ln>
                  <a:noFill/>
                </a:ln>
                <a:solidFill>
                  <a:srgbClr val="2E2E38"/>
                </a:solidFill>
                <a:effectLst/>
                <a:uLnTx/>
                <a:uFillTx/>
                <a:latin typeface="EYInterstate Light"/>
                <a:ea typeface="+mn-ea"/>
                <a:cs typeface="+mn-cs"/>
              </a:rPr>
              <a:t>Diferencia entre el recálculo de EY incluyendo y excluyendo los autobuses de todo el día</a:t>
            </a:r>
          </a:p>
        </p:txBody>
      </p:sp>
      <p:graphicFrame>
        <p:nvGraphicFramePr>
          <p:cNvPr id="22" name="Table 21">
            <a:extLst>
              <a:ext uri="{FF2B5EF4-FFF2-40B4-BE49-F238E27FC236}">
                <a16:creationId xmlns:a16="http://schemas.microsoft.com/office/drawing/2014/main" id="{E0ED2F55-6FCA-4B00-A06D-9100E51DC14A}"/>
              </a:ext>
            </a:extLst>
          </p:cNvPr>
          <p:cNvGraphicFramePr>
            <a:graphicFrameLocks noGrp="1"/>
          </p:cNvGraphicFramePr>
          <p:nvPr/>
        </p:nvGraphicFramePr>
        <p:xfrm>
          <a:off x="609600" y="4884003"/>
          <a:ext cx="10979146" cy="1285240"/>
        </p:xfrm>
        <a:graphic>
          <a:graphicData uri="http://schemas.openxmlformats.org/drawingml/2006/table">
            <a:tbl>
              <a:tblPr firstRow="1" bandRow="1" bandCol="1">
                <a:tableStyleId>{2D5ABB26-0587-4C30-8999-92F81FD0307C}</a:tableStyleId>
              </a:tblPr>
              <a:tblGrid>
                <a:gridCol w="1246632">
                  <a:extLst>
                    <a:ext uri="{9D8B030D-6E8A-4147-A177-3AD203B41FA5}">
                      <a16:colId xmlns:a16="http://schemas.microsoft.com/office/drawing/2014/main" val="1935001372"/>
                    </a:ext>
                  </a:extLst>
                </a:gridCol>
                <a:gridCol w="762854">
                  <a:extLst>
                    <a:ext uri="{9D8B030D-6E8A-4147-A177-3AD203B41FA5}">
                      <a16:colId xmlns:a16="http://schemas.microsoft.com/office/drawing/2014/main" val="2933804262"/>
                    </a:ext>
                  </a:extLst>
                </a:gridCol>
                <a:gridCol w="896966">
                  <a:extLst>
                    <a:ext uri="{9D8B030D-6E8A-4147-A177-3AD203B41FA5}">
                      <a16:colId xmlns:a16="http://schemas.microsoft.com/office/drawing/2014/main" val="210535009"/>
                    </a:ext>
                  </a:extLst>
                </a:gridCol>
                <a:gridCol w="896966">
                  <a:extLst>
                    <a:ext uri="{9D8B030D-6E8A-4147-A177-3AD203B41FA5}">
                      <a16:colId xmlns:a16="http://schemas.microsoft.com/office/drawing/2014/main" val="3511878900"/>
                    </a:ext>
                  </a:extLst>
                </a:gridCol>
                <a:gridCol w="896966">
                  <a:extLst>
                    <a:ext uri="{9D8B030D-6E8A-4147-A177-3AD203B41FA5}">
                      <a16:colId xmlns:a16="http://schemas.microsoft.com/office/drawing/2014/main" val="2839175961"/>
                    </a:ext>
                  </a:extLst>
                </a:gridCol>
                <a:gridCol w="896966">
                  <a:extLst>
                    <a:ext uri="{9D8B030D-6E8A-4147-A177-3AD203B41FA5}">
                      <a16:colId xmlns:a16="http://schemas.microsoft.com/office/drawing/2014/main" val="544245170"/>
                    </a:ext>
                  </a:extLst>
                </a:gridCol>
                <a:gridCol w="896966">
                  <a:extLst>
                    <a:ext uri="{9D8B030D-6E8A-4147-A177-3AD203B41FA5}">
                      <a16:colId xmlns:a16="http://schemas.microsoft.com/office/drawing/2014/main" val="3106260695"/>
                    </a:ext>
                  </a:extLst>
                </a:gridCol>
                <a:gridCol w="896966">
                  <a:extLst>
                    <a:ext uri="{9D8B030D-6E8A-4147-A177-3AD203B41FA5}">
                      <a16:colId xmlns:a16="http://schemas.microsoft.com/office/drawing/2014/main" val="2471378896"/>
                    </a:ext>
                  </a:extLst>
                </a:gridCol>
                <a:gridCol w="896966">
                  <a:extLst>
                    <a:ext uri="{9D8B030D-6E8A-4147-A177-3AD203B41FA5}">
                      <a16:colId xmlns:a16="http://schemas.microsoft.com/office/drawing/2014/main" val="1404468357"/>
                    </a:ext>
                  </a:extLst>
                </a:gridCol>
                <a:gridCol w="896966">
                  <a:extLst>
                    <a:ext uri="{9D8B030D-6E8A-4147-A177-3AD203B41FA5}">
                      <a16:colId xmlns:a16="http://schemas.microsoft.com/office/drawing/2014/main" val="4240210259"/>
                    </a:ext>
                  </a:extLst>
                </a:gridCol>
                <a:gridCol w="896966">
                  <a:extLst>
                    <a:ext uri="{9D8B030D-6E8A-4147-A177-3AD203B41FA5}">
                      <a16:colId xmlns:a16="http://schemas.microsoft.com/office/drawing/2014/main" val="239726064"/>
                    </a:ext>
                  </a:extLst>
                </a:gridCol>
                <a:gridCol w="896966">
                  <a:extLst>
                    <a:ext uri="{9D8B030D-6E8A-4147-A177-3AD203B41FA5}">
                      <a16:colId xmlns:a16="http://schemas.microsoft.com/office/drawing/2014/main" val="220040856"/>
                    </a:ext>
                  </a:extLst>
                </a:gridCol>
              </a:tblGrid>
              <a:tr h="0">
                <a:tc>
                  <a:txBody>
                    <a:bodyPr/>
                    <a:lstStyle/>
                    <a:p>
                      <a:pPr algn="ctr" fontAlgn="b"/>
                      <a:r>
                        <a:rPr lang="x-none" sz="600" u="none" strike="noStrike">
                          <a:solidFill>
                            <a:schemeClr val="tx1"/>
                          </a:solidFill>
                          <a:effectLst/>
                          <a:latin typeface="+mj-lt"/>
                        </a:rPr>
                        <a:t>Meses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Funcionamiento puntual: antes/a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Total de llegadas informadas por BPS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marL="0" marR="0" lvl="0" indent="0" algn="ctr" defTabSz="913943" rtl="0" eaLnBrk="1" fontAlgn="b" latinLnBrk="0" hangingPunct="1">
                        <a:lnSpc>
                          <a:spcPct val="100000"/>
                        </a:lnSpc>
                        <a:spcBef>
                          <a:spcPts val="0"/>
                        </a:spcBef>
                        <a:spcAft>
                          <a:spcPts val="0"/>
                        </a:spcAft>
                        <a:buClrTx/>
                        <a:buSzTx/>
                        <a:buFontTx/>
                        <a:buNone/>
                        <a:tabLst/>
                        <a:defRPr/>
                      </a:pPr>
                      <a:r>
                        <a:rPr lang="x-none" sz="600" u="none" strike="noStrike" kern="1200">
                          <a:solidFill>
                            <a:schemeClr val="tx1"/>
                          </a:solidFill>
                          <a:effectLst/>
                          <a:latin typeface="+mn-lt"/>
                          <a:ea typeface="+mn-ea"/>
                          <a:cs typeface="+mn-cs"/>
                        </a:rPr>
                        <a:t>Antes de la hora de anclaje</a:t>
                      </a:r>
                      <a:endParaRPr lang="en-IN" sz="6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Antes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15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rtl="0" fontAlgn="b"/>
                      <a:r>
                        <a:rPr lang="x-none" sz="600" b="0" i="0" u="none" strike="noStrike">
                          <a:solidFill>
                            <a:srgbClr val="FFFFFF"/>
                          </a:solidFill>
                          <a:effectLst/>
                          <a:latin typeface="EYInterstate Light" panose="02000506000000020004" pitchFamily="2" charset="0"/>
                        </a:rPr>
                        <a:t>Dentro de 30 minutos después de la hora del ingreso escolar</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tc>
                  <a:txBody>
                    <a:bodyPr/>
                    <a:lstStyle/>
                    <a:p>
                      <a:pPr algn="ctr" fontAlgn="b"/>
                      <a:r>
                        <a:rPr lang="x-none" sz="600" u="none" strike="noStrike">
                          <a:solidFill>
                            <a:schemeClr val="tx1"/>
                          </a:solidFill>
                          <a:effectLst/>
                          <a:latin typeface="+mj-lt"/>
                        </a:rPr>
                        <a:t>Rutas no cubiertas</a:t>
                      </a:r>
                      <a:endParaRPr lang="en-IN" sz="600" b="0" i="0" u="none" strike="noStrike">
                        <a:solidFill>
                          <a:schemeClr val="tx1"/>
                        </a:solidFill>
                        <a:effectLst/>
                        <a:latin typeface="+mj-lt"/>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rgbClr val="747480"/>
                    </a:solidFill>
                  </a:tcPr>
                </a:tc>
                <a:extLst>
                  <a:ext uri="{0D108BD9-81ED-4DB2-BD59-A6C34878D82A}">
                    <a16:rowId xmlns:a16="http://schemas.microsoft.com/office/drawing/2014/main" val="3837976758"/>
                  </a:ext>
                </a:extLst>
              </a:tr>
              <a:tr h="0">
                <a:tc>
                  <a:txBody>
                    <a:bodyPr/>
                    <a:lstStyle/>
                    <a:p>
                      <a:pPr algn="l" fontAlgn="b"/>
                      <a:r>
                        <a:rPr lang="x-none" sz="700" u="none" strike="noStrike" spc="-20" baseline="0">
                          <a:solidFill>
                            <a:schemeClr val="bg1"/>
                          </a:solidFill>
                          <a:effectLst/>
                        </a:rPr>
                        <a:t>Primeros 2 días de septiembre</a:t>
                      </a:r>
                      <a:endParaRPr lang="en-IN" sz="700" b="0" i="0" u="none" strike="noStrike" spc="-20" baseline="0">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0,10 %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tx2">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0,02 %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kern="1200">
                          <a:solidFill>
                            <a:schemeClr val="tx1"/>
                          </a:solidFill>
                          <a:effectLst/>
                          <a:latin typeface="+mn-lt"/>
                          <a:ea typeface="+mn-ea"/>
                          <a:cs typeface="+mn-cs"/>
                        </a:rPr>
                        <a:t>N/C</a:t>
                      </a:r>
                      <a:endParaRPr lang="en-IN" sz="7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213437833"/>
                  </a:ext>
                </a:extLst>
              </a:tr>
              <a:tr h="0">
                <a:tc>
                  <a:txBody>
                    <a:bodyPr/>
                    <a:lstStyle/>
                    <a:p>
                      <a:pPr algn="l" fontAlgn="b"/>
                      <a:r>
                        <a:rPr lang="x-none" sz="700" u="none" strike="noStrike">
                          <a:solidFill>
                            <a:schemeClr val="bg1"/>
                          </a:solidFill>
                          <a:effectLst/>
                        </a:rPr>
                        <a:t>Septiembre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0,05 %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tx2">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(0,02)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kern="1200" baseline="30000">
                          <a:solidFill>
                            <a:schemeClr val="tx1"/>
                          </a:solidFill>
                          <a:effectLst/>
                          <a:latin typeface="+mn-lt"/>
                          <a:ea typeface="+mn-ea"/>
                          <a:cs typeface="+mn-cs"/>
                        </a:rPr>
                        <a:t>1</a:t>
                      </a:r>
                      <a:r>
                        <a:rPr lang="x-none" sz="700" u="none" strike="noStrike" kern="1200">
                          <a:solidFill>
                            <a:schemeClr val="tx1"/>
                          </a:solidFill>
                          <a:effectLst/>
                          <a:latin typeface="+mn-lt"/>
                          <a:ea typeface="+mn-ea"/>
                          <a:cs typeface="+mn-cs"/>
                        </a:rPr>
                        <a:t>N/C</a:t>
                      </a:r>
                      <a:endParaRPr lang="en-IN" sz="700" b="0" i="0" u="none" strike="noStrike" kern="1200">
                        <a:solidFill>
                          <a:schemeClr val="tx1"/>
                        </a:solidFill>
                        <a:effectLst/>
                        <a:latin typeface="+mn-lt"/>
                        <a:ea typeface="+mn-ea"/>
                        <a:cs typeface="+mn-cs"/>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793651135"/>
                  </a:ext>
                </a:extLst>
              </a:tr>
              <a:tr h="0">
                <a:tc>
                  <a:txBody>
                    <a:bodyPr/>
                    <a:lstStyle/>
                    <a:p>
                      <a:pPr algn="l" fontAlgn="b"/>
                      <a:r>
                        <a:rPr lang="x-none" sz="700" u="none" strike="noStrike">
                          <a:solidFill>
                            <a:schemeClr val="bg1"/>
                          </a:solidFill>
                          <a:effectLst/>
                        </a:rPr>
                        <a:t>Diciembre de 2021</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0,03 %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(0,01)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(0,02)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rPr>
                        <a:t> (0,02)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516584860"/>
                  </a:ext>
                </a:extLst>
              </a:tr>
              <a:tr h="0">
                <a:tc>
                  <a:txBody>
                    <a:bodyPr/>
                    <a:lstStyle/>
                    <a:p>
                      <a:pPr algn="l" fontAlgn="b"/>
                      <a:r>
                        <a:rPr lang="x-none" sz="700" u="none" strike="noStrike">
                          <a:solidFill>
                            <a:schemeClr val="bg1"/>
                          </a:solidFill>
                          <a:effectLst/>
                        </a:rPr>
                        <a:t>Enero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0,04 %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0,03 %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rPr>
                        <a:t> (0,04)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941972271"/>
                  </a:ext>
                </a:extLst>
              </a:tr>
              <a:tr h="0">
                <a:tc>
                  <a:txBody>
                    <a:bodyPr/>
                    <a:lstStyle/>
                    <a:p>
                      <a:pPr algn="l" fontAlgn="b"/>
                      <a:r>
                        <a:rPr lang="x-none" sz="700" u="none" strike="noStrike">
                          <a:solidFill>
                            <a:schemeClr val="bg1"/>
                          </a:solidFill>
                          <a:effectLst/>
                        </a:rPr>
                        <a:t>Junio de 2022</a:t>
                      </a:r>
                      <a:endParaRPr lang="en-IN" sz="700" b="0" i="0" u="none" strike="noStrike">
                        <a:solidFill>
                          <a:schemeClr val="bg1"/>
                        </a:solidFill>
                        <a:effectLst/>
                        <a:latin typeface="Times New Roman" panose="02020603050405020304" pitchFamily="18" charset="0"/>
                      </a:endParaRPr>
                    </a:p>
                  </a:txBody>
                  <a:tcPr marL="46990" marR="46990" marT="46990" marB="46990" anchor="b">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fontAlgn="b"/>
                      <a:r>
                        <a:rPr lang="x-none" sz="700" u="none" strike="noStrike">
                          <a:solidFill>
                            <a:schemeClr val="bg1"/>
                          </a:solidFill>
                          <a:effectLst/>
                        </a:rPr>
                        <a:t>N/C</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noFill/>
                  </a:tcPr>
                </a:tc>
                <a:tc>
                  <a:txBody>
                    <a:bodyPr/>
                    <a:lstStyle/>
                    <a:p>
                      <a:pPr algn="ctr" rtl="0" fontAlgn="b"/>
                      <a:r>
                        <a:rPr lang="x-none" sz="700" b="0" i="0" u="none" strike="noStrike">
                          <a:solidFill>
                            <a:srgbClr val="2E2E38"/>
                          </a:solidFill>
                          <a:effectLst/>
                          <a:latin typeface="EYInterstate Light" panose="02000506000000020004" pitchFamily="2" charset="0"/>
                        </a:rPr>
                        <a:t>(0,04)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(0,04)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rtl="0" fontAlgn="b"/>
                      <a:r>
                        <a:rPr lang="x-none" sz="700" b="0" i="0" u="none" strike="noStrike">
                          <a:solidFill>
                            <a:srgbClr val="2E2E38"/>
                          </a:solidFill>
                          <a:effectLst/>
                          <a:latin typeface="EYInterstate Light" panose="02000506000000020004" pitchFamily="2" charset="0"/>
                        </a:rPr>
                        <a:t>(0,02) %</a:t>
                      </a:r>
                    </a:p>
                  </a:txBody>
                  <a:tcPr marL="7620" marR="7620" marT="7620" marB="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tc>
                  <a:txBody>
                    <a:bodyPr/>
                    <a:lstStyle/>
                    <a:p>
                      <a:pPr algn="ctr" fontAlgn="b"/>
                      <a:r>
                        <a:rPr lang="x-none" sz="700" u="none" strike="noStrike">
                          <a:solidFill>
                            <a:schemeClr val="bg1"/>
                          </a:solidFill>
                          <a:effectLst/>
                        </a:rPr>
                        <a:t>0,00 %</a:t>
                      </a:r>
                      <a:endParaRPr lang="en-IN" sz="700" b="0" i="0" u="none" strike="noStrike">
                        <a:solidFill>
                          <a:schemeClr val="bg1"/>
                        </a:solidFill>
                        <a:effectLst/>
                        <a:latin typeface="Times New Roman" panose="02020603050405020304" pitchFamily="18" charset="0"/>
                      </a:endParaRPr>
                    </a:p>
                  </a:txBody>
                  <a:tcPr marL="46990" marR="46990" marT="46990" marB="46990" anchor="ctr">
                    <a:lnL w="9525" cap="flat" cmpd="sng" algn="ctr">
                      <a:solidFill>
                        <a:srgbClr val="C4C4CD"/>
                      </a:solidFill>
                      <a:prstDash val="solid"/>
                      <a:round/>
                      <a:headEnd type="none" w="med" len="med"/>
                      <a:tailEnd type="none" w="med" len="med"/>
                    </a:lnL>
                    <a:lnR w="9525" cap="flat" cmpd="sng" algn="ctr">
                      <a:solidFill>
                        <a:srgbClr val="C4C4CD"/>
                      </a:solidFill>
                      <a:prstDash val="solid"/>
                      <a:round/>
                      <a:headEnd type="none" w="med" len="med"/>
                      <a:tailEnd type="none" w="med" len="med"/>
                    </a:lnR>
                    <a:lnT w="9525" cap="flat" cmpd="sng" algn="ctr">
                      <a:solidFill>
                        <a:srgbClr val="C4C4CD"/>
                      </a:solidFill>
                      <a:prstDash val="solid"/>
                      <a:round/>
                      <a:headEnd type="none" w="med" len="med"/>
                      <a:tailEnd type="none" w="med" len="med"/>
                    </a:lnT>
                    <a:lnB w="9525" cap="flat" cmpd="sng" algn="ctr">
                      <a:solidFill>
                        <a:srgbClr val="C4C4CD"/>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40704406"/>
                  </a:ext>
                </a:extLst>
              </a:tr>
            </a:tbl>
          </a:graphicData>
        </a:graphic>
      </p:graphicFrame>
      <p:sp>
        <p:nvSpPr>
          <p:cNvPr id="16" name="TextBox 15">
            <a:extLst>
              <a:ext uri="{FF2B5EF4-FFF2-40B4-BE49-F238E27FC236}">
                <a16:creationId xmlns:a16="http://schemas.microsoft.com/office/drawing/2014/main" id="{CF1E5E38-D079-4C26-89F4-A6186B9BB90A}"/>
              </a:ext>
            </a:extLst>
          </p:cNvPr>
          <p:cNvSpPr txBox="1"/>
          <p:nvPr/>
        </p:nvSpPr>
        <p:spPr>
          <a:xfrm>
            <a:off x="606292" y="6174472"/>
            <a:ext cx="7772396" cy="301621"/>
          </a:xfrm>
          <a:prstGeom prst="rect">
            <a:avLst/>
          </a:prstGeom>
          <a:noFill/>
        </p:spPr>
        <p:txBody>
          <a:bodyPr wrap="square">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30000" noProof="0">
                <a:ln>
                  <a:noFill/>
                </a:ln>
                <a:solidFill>
                  <a:srgbClr val="2E2E38"/>
                </a:solidFill>
                <a:effectLst/>
                <a:uLnTx/>
                <a:uFillTx/>
                <a:latin typeface="EYInterstate Light"/>
                <a:ea typeface="+mn-ea"/>
                <a:cs typeface="+mn-cs"/>
              </a:rPr>
              <a:t>1</a:t>
            </a:r>
            <a:r>
              <a:rPr kumimoji="0" lang="x-none" sz="800" b="0" i="0" u="none" strike="noStrike" kern="1200" cap="none" spc="0" normalizeH="0" baseline="0" noProof="0">
                <a:ln>
                  <a:noFill/>
                </a:ln>
                <a:solidFill>
                  <a:srgbClr val="2E2E38"/>
                </a:solidFill>
                <a:effectLst/>
                <a:uLnTx/>
                <a:uFillTx/>
                <a:latin typeface="EYInterstate Light"/>
                <a:ea typeface="+mn-ea"/>
                <a:cs typeface="+mn-cs"/>
              </a:rPr>
              <a:t>Las métricas para el mes de septiembre y los primeros dos días de septiembre están desfasados en aproximadamente un 2 % y el 4 %, respectivamente, lo que podría ser el resultado de que no se hayan contabilizado las rutas no cubiertas debido a la ausencia de datos.</a:t>
            </a:r>
          </a:p>
        </p:txBody>
      </p:sp>
      <p:sp>
        <p:nvSpPr>
          <p:cNvPr id="12" name="Rectangle 11">
            <a:extLst>
              <a:ext uri="{FF2B5EF4-FFF2-40B4-BE49-F238E27FC236}">
                <a16:creationId xmlns:a16="http://schemas.microsoft.com/office/drawing/2014/main" id="{0C953CB7-8ACF-4E6C-9BD7-E1B9575251C1}"/>
              </a:ext>
              <a:ext uri="{C183D7F6-B498-43B3-948B-1728B52AA6E4}">
                <adec:decorative xmlns:adec="http://schemas.microsoft.com/office/drawing/2017/decorative" val="1"/>
              </a:ext>
            </a:extLst>
          </p:cNvPr>
          <p:cNvSpPr/>
          <p:nvPr/>
        </p:nvSpPr>
        <p:spPr>
          <a:xfrm>
            <a:off x="9068495" y="6315547"/>
            <a:ext cx="95250" cy="104774"/>
          </a:xfrm>
          <a:prstGeom prst="rect">
            <a:avLst/>
          </a:prstGeom>
          <a:solidFill>
            <a:schemeClr val="accent1">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4" name="TextBox 13">
            <a:extLst>
              <a:ext uri="{FF2B5EF4-FFF2-40B4-BE49-F238E27FC236}">
                <a16:creationId xmlns:a16="http://schemas.microsoft.com/office/drawing/2014/main" id="{3C313CD9-11A2-4349-978D-526C80005AB2}"/>
              </a:ext>
            </a:extLst>
          </p:cNvPr>
          <p:cNvSpPr txBox="1"/>
          <p:nvPr/>
        </p:nvSpPr>
        <p:spPr>
          <a:xfrm>
            <a:off x="9208711" y="6291079"/>
            <a:ext cx="564257"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Del 0 % al 0.05 %</a:t>
            </a:r>
          </a:p>
        </p:txBody>
      </p:sp>
      <p:sp>
        <p:nvSpPr>
          <p:cNvPr id="11" name="Rectangle 10">
            <a:extLst>
              <a:ext uri="{FF2B5EF4-FFF2-40B4-BE49-F238E27FC236}">
                <a16:creationId xmlns:a16="http://schemas.microsoft.com/office/drawing/2014/main" id="{B1783B5B-15AB-43BC-9A59-85203ECCE1F8}"/>
              </a:ext>
              <a:ext uri="{C183D7F6-B498-43B3-948B-1728B52AA6E4}">
                <adec:decorative xmlns:adec="http://schemas.microsoft.com/office/drawing/2017/decorative" val="1"/>
              </a:ext>
            </a:extLst>
          </p:cNvPr>
          <p:cNvSpPr/>
          <p:nvPr/>
        </p:nvSpPr>
        <p:spPr>
          <a:xfrm>
            <a:off x="10028246" y="6300327"/>
            <a:ext cx="95250" cy="104774"/>
          </a:xfrm>
          <a:prstGeom prst="rect">
            <a:avLst/>
          </a:prstGeom>
          <a:solidFill>
            <a:schemeClr val="tx2">
              <a:lumMod val="20000"/>
              <a:lumOff val="80000"/>
            </a:schemeClr>
          </a:solidFill>
          <a:ln w="9525">
            <a:solidFill>
              <a:schemeClr val="bg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5" name="TextBox 14">
            <a:extLst>
              <a:ext uri="{FF2B5EF4-FFF2-40B4-BE49-F238E27FC236}">
                <a16:creationId xmlns:a16="http://schemas.microsoft.com/office/drawing/2014/main" id="{F4519AD3-714C-4773-A041-6FED28E1F474}"/>
              </a:ext>
            </a:extLst>
          </p:cNvPr>
          <p:cNvSpPr txBox="1"/>
          <p:nvPr/>
        </p:nvSpPr>
        <p:spPr>
          <a:xfrm>
            <a:off x="10195895" y="6281935"/>
            <a:ext cx="477695" cy="141577"/>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mn-cs"/>
              </a:rPr>
              <a:t>&gt;=|0,05| %</a:t>
            </a:r>
          </a:p>
        </p:txBody>
      </p:sp>
      <p:sp>
        <p:nvSpPr>
          <p:cNvPr id="17" name="source_6380420058075255931" descr="Fuente">
            <a:extLst>
              <a:ext uri="{FF2B5EF4-FFF2-40B4-BE49-F238E27FC236}">
                <a16:creationId xmlns:a16="http://schemas.microsoft.com/office/drawing/2014/main" id="{9B0F3341-01FA-414C-B6DE-285D0531B74A}"/>
              </a:ext>
            </a:extLst>
          </p:cNvPr>
          <p:cNvSpPr txBox="1"/>
          <p:nvPr/>
        </p:nvSpPr>
        <p:spPr>
          <a:xfrm>
            <a:off x="705097" y="6440651"/>
            <a:ext cx="2664404" cy="313932"/>
          </a:xfrm>
          <a:prstGeom prst="rect">
            <a:avLst/>
          </a:prstGeom>
          <a:noFill/>
        </p:spPr>
        <p:txBody>
          <a:bodyPr vert="horz" wrap="square" lIns="0" tIns="0" rIns="0" bIns="0" rtlCol="0">
            <a:spAutoFit/>
          </a:bodyPr>
          <a:lstStyle/>
          <a:p>
            <a:pPr marL="0" marR="0" lvl="0" indent="0" algn="l" defTabSz="914400" rtl="0" eaLnBrk="1" fontAlgn="auto" latinLnBrk="0" hangingPunct="1">
              <a:lnSpc>
                <a:spcPct val="85000"/>
              </a:lnSpc>
              <a:spcBef>
                <a:spcPts val="0"/>
              </a:spcBef>
              <a:spcAft>
                <a:spcPts val="600"/>
              </a:spcAft>
              <a:buClrTx/>
              <a:buSzPct val="75000"/>
              <a:buFontTx/>
              <a:buNone/>
              <a:tabLst/>
              <a:defRPr/>
            </a:pPr>
            <a:r>
              <a:rPr kumimoji="0" lang="x-none" sz="800" b="0" i="0" u="none" strike="noStrike" kern="1200" cap="none" spc="0" normalizeH="0" baseline="0" noProof="0">
                <a:ln>
                  <a:noFill/>
                </a:ln>
                <a:solidFill>
                  <a:srgbClr val="2E2E38"/>
                </a:solidFill>
                <a:effectLst/>
                <a:uLnTx/>
                <a:uFillTx/>
                <a:latin typeface="EYInterstate Light"/>
                <a:ea typeface="+mn-ea"/>
                <a:cs typeface="Arial" panose="020B0604020202020204" pitchFamily="34" charset="0"/>
              </a:rPr>
              <a:t>Fuente: Datos informados al DESE del funcionamiento puntual del autobús matutino de 2021-2022; R-script funcionamiento puntual de BPS; entrevistas de EY, DESE, BPS y entrevistas escolares</a:t>
            </a:r>
          </a:p>
        </p:txBody>
      </p:sp>
      <p:sp>
        <p:nvSpPr>
          <p:cNvPr id="26" name="TextBox 25">
            <a:extLst>
              <a:ext uri="{FF2B5EF4-FFF2-40B4-BE49-F238E27FC236}">
                <a16:creationId xmlns:a16="http://schemas.microsoft.com/office/drawing/2014/main" id="{77D3E79A-335F-422F-A8D4-05EED1F88D0F}"/>
              </a:ext>
            </a:extLst>
          </p:cNvPr>
          <p:cNvSpPr txBox="1"/>
          <p:nvPr/>
        </p:nvSpPr>
        <p:spPr>
          <a:xfrm>
            <a:off x="3573188" y="6399378"/>
            <a:ext cx="5051974" cy="429348"/>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 typeface="Arial" pitchFamily="34" charset="0"/>
              <a:buNone/>
              <a:tabLst/>
              <a:defRPr/>
            </a:pP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Elaborado exclusivamente para el Departamento de Educación Primaria y Secundaria de Massachusetts. Dependencia restringida. No constituye garantía ni asesoramiento legal. Consulte las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limitaciones</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y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restricciones</a:t>
            </a:r>
            <a:r>
              <a:rPr kumimoji="0" lang="x-none"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en la </a:t>
            </a:r>
            <a:r>
              <a:rPr kumimoji="0" lang="en-US" sz="1000" b="0" i="1" u="none" strike="noStrike" kern="0" cap="none" spc="0" normalizeH="0" baseline="0" noProof="0" err="1">
                <a:ln>
                  <a:noFill/>
                </a:ln>
                <a:solidFill>
                  <a:srgbClr val="2E2E38"/>
                </a:solidFill>
                <a:effectLst/>
                <a:uLnTx/>
                <a:uFillTx/>
                <a:latin typeface="EYInterstate Light"/>
                <a:ea typeface="Calibri" panose="020F0502020204030204" pitchFamily="34" charset="0"/>
                <a:cs typeface="+mn-cs"/>
              </a:rPr>
              <a:t>página</a:t>
            </a:r>
            <a:r>
              <a:rPr kumimoji="0" lang="en-US" sz="1000" b="0" i="1" u="none" strike="noStrike" kern="0" cap="none" spc="0" normalizeH="0" baseline="0" noProof="0">
                <a:ln>
                  <a:noFill/>
                </a:ln>
                <a:solidFill>
                  <a:srgbClr val="2E2E38"/>
                </a:solidFill>
                <a:effectLst/>
                <a:uLnTx/>
                <a:uFillTx/>
                <a:latin typeface="EYInterstate Light"/>
                <a:ea typeface="Calibri" panose="020F0502020204030204" pitchFamily="34" charset="0"/>
                <a:cs typeface="+mn-cs"/>
              </a:rPr>
              <a:t> 2.</a:t>
            </a:r>
            <a:endParaRPr kumimoji="0" lang="en-IN" sz="10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2" name="Date Placeholder 1">
            <a:extLst>
              <a:ext uri="{FF2B5EF4-FFF2-40B4-BE49-F238E27FC236}">
                <a16:creationId xmlns:a16="http://schemas.microsoft.com/office/drawing/2014/main" id="{52E85CA1-FAE4-414F-AAE8-80B4980A68F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Febrero de 2023</a:t>
            </a:r>
            <a:endParaRPr kumimoji="0" lang="en-IN"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
        <p:nvSpPr>
          <p:cNvPr id="3" name="Slide Number Placeholder 2">
            <a:extLst>
              <a:ext uri="{FF2B5EF4-FFF2-40B4-BE49-F238E27FC236}">
                <a16:creationId xmlns:a16="http://schemas.microsoft.com/office/drawing/2014/main" id="{F059DA0C-DC39-4E63-8CDD-A3114460CA8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x-none"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rPr>
              <a:t>Página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GB" sz="800" b="0" i="0" u="none" strike="noStrike" kern="1200" cap="none" spc="0" normalizeH="0" baseline="0" noProof="0">
              <a:ln>
                <a:noFill/>
              </a:ln>
              <a:solidFill>
                <a:srgbClr val="2E2E38"/>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49986247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2">
            <a:extLst>
              <a:ext uri="{FF2B5EF4-FFF2-40B4-BE49-F238E27FC236}">
                <a16:creationId xmlns:a16="http://schemas.microsoft.com/office/drawing/2014/main" id="{63B49349-810A-4C66-9577-5DCCBC20C8B9}"/>
              </a:ext>
            </a:extLst>
          </p:cNvPr>
          <p:cNvSpPr>
            <a:spLocks noGrp="1"/>
          </p:cNvSpPr>
          <p:nvPr>
            <p:ph type="title"/>
          </p:nvPr>
        </p:nvSpPr>
        <p:spPr>
          <a:xfrm>
            <a:off x="609918" y="294200"/>
            <a:ext cx="10978515" cy="590880"/>
          </a:xfrm>
        </p:spPr>
        <p:txBody>
          <a:bodyPr vert="horz"/>
          <a:lstStyle/>
          <a:p>
            <a:r>
              <a:rPr lang="x-none"/>
              <a:t>Apéndice</a:t>
            </a:r>
            <a:br>
              <a:rPr/>
            </a:br>
            <a:r>
              <a:rPr lang="x-none" sz="1600"/>
              <a:t>Flujo del proceso: </a:t>
            </a:r>
            <a:r>
              <a:rPr lang="en-US" sz="1600"/>
              <a:t>p</a:t>
            </a:r>
            <a:r>
              <a:rPr lang="x-none" sz="1600"/>
              <a:t>roceso de la Línea de Ayuda de BPS</a:t>
            </a:r>
          </a:p>
        </p:txBody>
      </p:sp>
      <p:sp>
        <p:nvSpPr>
          <p:cNvPr id="67" name="Rectangle 66">
            <a:extLst>
              <a:ext uri="{FF2B5EF4-FFF2-40B4-BE49-F238E27FC236}">
                <a16:creationId xmlns:a16="http://schemas.microsoft.com/office/drawing/2014/main" id="{B4B2B475-0B4C-4A36-B245-66C9C6933A0B}"/>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6. Quejas de las familias</a:t>
            </a:r>
          </a:p>
        </p:txBody>
      </p:sp>
      <p:grpSp>
        <p:nvGrpSpPr>
          <p:cNvPr id="4" name="Group 3" descr="Consulte la sección de notas para ver la descripción del flujo &quot;Flujo del proceso: proceso de la Línea de Ayuda de las BPS&quot;">
            <a:extLst>
              <a:ext uri="{FF2B5EF4-FFF2-40B4-BE49-F238E27FC236}">
                <a16:creationId xmlns:a16="http://schemas.microsoft.com/office/drawing/2014/main" id="{B986FD44-454B-4B89-A2D2-F2781F3ED7C2}"/>
              </a:ext>
            </a:extLst>
          </p:cNvPr>
          <p:cNvGrpSpPr/>
          <p:nvPr/>
        </p:nvGrpSpPr>
        <p:grpSpPr>
          <a:xfrm>
            <a:off x="527846" y="1040665"/>
            <a:ext cx="11067255" cy="5177195"/>
            <a:chOff x="527846" y="1040665"/>
            <a:chExt cx="11067255" cy="5177195"/>
          </a:xfrm>
        </p:grpSpPr>
        <p:sp>
          <p:nvSpPr>
            <p:cNvPr id="53" name="Rectangle 52">
              <a:extLst>
                <a:ext uri="{FF2B5EF4-FFF2-40B4-BE49-F238E27FC236}">
                  <a16:creationId xmlns:a16="http://schemas.microsoft.com/office/drawing/2014/main" id="{2DA3B80E-E6A6-4B97-8EB5-65C23698B03B}"/>
                </a:ext>
              </a:extLst>
            </p:cNvPr>
            <p:cNvSpPr/>
            <p:nvPr/>
          </p:nvSpPr>
          <p:spPr>
            <a:xfrm>
              <a:off x="612778" y="1051639"/>
              <a:ext cx="1469861" cy="740184"/>
            </a:xfrm>
            <a:prstGeom prst="rect">
              <a:avLst/>
            </a:prstGeom>
          </p:spPr>
          <p:txBody>
            <a:bodyPr vert="horz" wrap="square" lIns="61964" tIns="30982" rIns="61964" bIns="61964" anchor="t">
              <a:spAutoFit/>
            </a:bodyPr>
            <a:lstStyle/>
            <a:p>
              <a:pPr defTabSz="674483" eaLnBrk="0" hangingPunct="0">
                <a:defRPr/>
              </a:pPr>
              <a:r>
                <a:rPr lang="x-none" sz="700" b="1" i="1" kern="0">
                  <a:solidFill>
                    <a:schemeClr val="bg1"/>
                  </a:solidFill>
                  <a:latin typeface="EYInterstate Light"/>
                  <a:ea typeface="ＭＳ Ｐゴシック" panose="020B0600070205080204" pitchFamily="34" charset="-128"/>
                  <a:cs typeface="Calibri" panose="020F0502020204030204" pitchFamily="34" charset="0"/>
                </a:rPr>
                <a:t>Nota: </a:t>
              </a:r>
              <a:r>
                <a:rPr lang="x-none" sz="700" i="1" kern="0">
                  <a:solidFill>
                    <a:schemeClr val="bg1"/>
                  </a:solidFill>
                  <a:latin typeface="EYInterstate Light"/>
                  <a:ea typeface="ＭＳ Ｐゴシック" panose="020B0600070205080204" pitchFamily="34" charset="-128"/>
                  <a:cs typeface="Calibri" panose="020F0502020204030204" pitchFamily="34" charset="0"/>
                </a:rPr>
                <a:t>Las familias pueden presentar quejas a través de varios métodos diferentes. El enfoque de este flujo de proceso está en la Línea de Ayuda de las BPS, que es el foro principal para las quejas de las familias</a:t>
              </a:r>
            </a:p>
          </p:txBody>
        </p:sp>
        <p:sp>
          <p:nvSpPr>
            <p:cNvPr id="41" name="Rectangle 40">
              <a:extLst>
                <a:ext uri="{FF2B5EF4-FFF2-40B4-BE49-F238E27FC236}">
                  <a16:creationId xmlns:a16="http://schemas.microsoft.com/office/drawing/2014/main" id="{1C86A307-E114-459B-8E15-D332E223A4AA}"/>
                </a:ext>
              </a:extLst>
            </p:cNvPr>
            <p:cNvSpPr/>
            <p:nvPr/>
          </p:nvSpPr>
          <p:spPr bwMode="auto">
            <a:xfrm>
              <a:off x="609116" y="2173225"/>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algn="ctr" defTabSz="913943" fontAlgn="base">
                <a:spcBef>
                  <a:spcPct val="0"/>
                </a:spcBef>
                <a:spcAft>
                  <a:spcPct val="0"/>
                </a:spcAft>
                <a:defRPr/>
              </a:pPr>
              <a:r>
                <a:rPr lang="x-none" sz="8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INICIO</a:t>
              </a:r>
            </a:p>
          </p:txBody>
        </p:sp>
        <p:grpSp>
          <p:nvGrpSpPr>
            <p:cNvPr id="3" name="Group 2">
              <a:extLst>
                <a:ext uri="{FF2B5EF4-FFF2-40B4-BE49-F238E27FC236}">
                  <a16:creationId xmlns:a16="http://schemas.microsoft.com/office/drawing/2014/main" id="{74012CAA-C0E2-4F04-B093-975CB76DCA9B}"/>
                </a:ext>
                <a:ext uri="{C183D7F6-B498-43B3-948B-1728B52AA6E4}">
                  <adec:decorative xmlns:adec="http://schemas.microsoft.com/office/drawing/2017/decorative" val="1"/>
                </a:ext>
              </a:extLst>
            </p:cNvPr>
            <p:cNvGrpSpPr/>
            <p:nvPr/>
          </p:nvGrpSpPr>
          <p:grpSpPr>
            <a:xfrm>
              <a:off x="3130099" y="2728888"/>
              <a:ext cx="5892849" cy="1907444"/>
              <a:chOff x="3130099" y="2728888"/>
              <a:chExt cx="5892849" cy="1907444"/>
            </a:xfrm>
          </p:grpSpPr>
          <p:sp>
            <p:nvSpPr>
              <p:cNvPr id="46" name="Arc 45">
                <a:extLst>
                  <a:ext uri="{FF2B5EF4-FFF2-40B4-BE49-F238E27FC236}">
                    <a16:creationId xmlns:a16="http://schemas.microsoft.com/office/drawing/2014/main" id="{27B3E00E-8806-467A-8194-84C463E88572}"/>
                  </a:ext>
                </a:extLst>
              </p:cNvPr>
              <p:cNvSpPr/>
              <p:nvPr/>
            </p:nvSpPr>
            <p:spPr>
              <a:xfrm>
                <a:off x="3130099" y="2728889"/>
                <a:ext cx="1347602" cy="1095531"/>
              </a:xfrm>
              <a:prstGeom prst="arc">
                <a:avLst>
                  <a:gd name="adj1" fmla="val 958882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5" name="Arc 44">
                <a:extLst>
                  <a:ext uri="{FF2B5EF4-FFF2-40B4-BE49-F238E27FC236}">
                    <a16:creationId xmlns:a16="http://schemas.microsoft.com/office/drawing/2014/main" id="{0E22D271-8910-4D8A-9F2B-217A044436C1}"/>
                  </a:ext>
                </a:extLst>
              </p:cNvPr>
              <p:cNvSpPr/>
              <p:nvPr/>
            </p:nvSpPr>
            <p:spPr>
              <a:xfrm rot="10800000">
                <a:off x="4043196" y="3536272"/>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3" name="Arc 42">
                <a:extLst>
                  <a:ext uri="{FF2B5EF4-FFF2-40B4-BE49-F238E27FC236}">
                    <a16:creationId xmlns:a16="http://schemas.microsoft.com/office/drawing/2014/main" id="{FF1C6264-E943-41BD-B1FA-675AAC5317EA}"/>
                  </a:ext>
                </a:extLst>
              </p:cNvPr>
              <p:cNvSpPr/>
              <p:nvPr/>
            </p:nvSpPr>
            <p:spPr>
              <a:xfrm>
                <a:off x="4954298" y="2728888"/>
                <a:ext cx="1347602"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4" name="Arc 43">
                <a:extLst>
                  <a:ext uri="{FF2B5EF4-FFF2-40B4-BE49-F238E27FC236}">
                    <a16:creationId xmlns:a16="http://schemas.microsoft.com/office/drawing/2014/main" id="{13E1F852-444E-425B-99ED-3796FAB7E079}"/>
                  </a:ext>
                </a:extLst>
              </p:cNvPr>
              <p:cNvSpPr/>
              <p:nvPr/>
            </p:nvSpPr>
            <p:spPr>
              <a:xfrm rot="10800000">
                <a:off x="5868570" y="3536272"/>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7" name="Arc 46">
                <a:extLst>
                  <a:ext uri="{FF2B5EF4-FFF2-40B4-BE49-F238E27FC236}">
                    <a16:creationId xmlns:a16="http://schemas.microsoft.com/office/drawing/2014/main" id="{6398841E-1D61-4BC6-BFB4-50B9336B8B0E}"/>
                  </a:ext>
                </a:extLst>
              </p:cNvPr>
              <p:cNvSpPr/>
              <p:nvPr/>
            </p:nvSpPr>
            <p:spPr>
              <a:xfrm>
                <a:off x="6778498" y="2728888"/>
                <a:ext cx="1347603" cy="1095532"/>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63" name="Arc 62">
                <a:extLst>
                  <a:ext uri="{FF2B5EF4-FFF2-40B4-BE49-F238E27FC236}">
                    <a16:creationId xmlns:a16="http://schemas.microsoft.com/office/drawing/2014/main" id="{BBE56EEB-5F4A-4DFA-AC11-5470E5C77859}"/>
                  </a:ext>
                </a:extLst>
              </p:cNvPr>
              <p:cNvSpPr/>
              <p:nvPr/>
            </p:nvSpPr>
            <p:spPr>
              <a:xfrm rot="10800000">
                <a:off x="7675345" y="3540800"/>
                <a:ext cx="1347603" cy="1095532"/>
              </a:xfrm>
              <a:prstGeom prst="arc">
                <a:avLst>
                  <a:gd name="adj1" fmla="val 838854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grpSp>
        <p:sp>
          <p:nvSpPr>
            <p:cNvPr id="71" name="Oval 10">
              <a:extLst>
                <a:ext uri="{FF2B5EF4-FFF2-40B4-BE49-F238E27FC236}">
                  <a16:creationId xmlns:a16="http://schemas.microsoft.com/office/drawing/2014/main" id="{AE75572D-BAF8-4CEA-AFF0-31D32C05A713}"/>
                </a:ext>
              </a:extLst>
            </p:cNvPr>
            <p:cNvSpPr>
              <a:spLocks noChangeArrowheads="1"/>
            </p:cNvSpPr>
            <p:nvPr/>
          </p:nvSpPr>
          <p:spPr bwMode="auto">
            <a:xfrm>
              <a:off x="2961513" y="324744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1 </a:t>
              </a:r>
            </a:p>
          </p:txBody>
        </p:sp>
        <p:cxnSp>
          <p:nvCxnSpPr>
            <p:cNvPr id="72" name="Elbow Connector 53">
              <a:extLst>
                <a:ext uri="{FF2B5EF4-FFF2-40B4-BE49-F238E27FC236}">
                  <a16:creationId xmlns:a16="http://schemas.microsoft.com/office/drawing/2014/main" id="{8707F789-579E-4854-89BE-AC865D59A4A2}"/>
                </a:ext>
                <a:ext uri="{C183D7F6-B498-43B3-948B-1728B52AA6E4}">
                  <adec:decorative xmlns:adec="http://schemas.microsoft.com/office/drawing/2017/decorative" val="1"/>
                </a:ext>
              </a:extLst>
            </p:cNvPr>
            <p:cNvCxnSpPr>
              <a:cxnSpLocks/>
              <a:stCxn id="71" idx="2"/>
              <a:endCxn id="73" idx="3"/>
            </p:cNvCxnSpPr>
            <p:nvPr/>
          </p:nvCxnSpPr>
          <p:spPr>
            <a:xfrm rot="10800000">
              <a:off x="2286335" y="3215270"/>
              <a:ext cx="675178" cy="205906"/>
            </a:xfrm>
            <a:prstGeom prst="bentConnector3">
              <a:avLst>
                <a:gd name="adj1" fmla="val 50000"/>
              </a:avLst>
            </a:prstGeom>
            <a:noFill/>
            <a:ln w="9525" cap="flat" cmpd="sng" algn="ctr">
              <a:solidFill>
                <a:srgbClr val="747480"/>
              </a:solidFill>
              <a:prstDash val="solid"/>
              <a:tailEnd type="oval"/>
            </a:ln>
            <a:effectLst/>
          </p:spPr>
        </p:cxnSp>
        <p:sp>
          <p:nvSpPr>
            <p:cNvPr id="73" name="Rectangle 72">
              <a:extLst>
                <a:ext uri="{FF2B5EF4-FFF2-40B4-BE49-F238E27FC236}">
                  <a16:creationId xmlns:a16="http://schemas.microsoft.com/office/drawing/2014/main" id="{FEFEA192-12ED-404F-923F-CFCC109B9920}"/>
                </a:ext>
              </a:extLst>
            </p:cNvPr>
            <p:cNvSpPr/>
            <p:nvPr/>
          </p:nvSpPr>
          <p:spPr>
            <a:xfrm>
              <a:off x="609116" y="2429679"/>
              <a:ext cx="1677219" cy="1571181"/>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Inicio del proceso de queja de las familias: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Los padres, las madres o tutores tienen una queja que desean presentar o informar. Las familias pueden presentar sus quejas de varias maneras. Pueden ponerse en contacto directamente con el líder escolar o con cualquier punto de contacto del distrito de las BPS, o pueden llamar a otra línea directa (p. ej., la Línea Directa contra el Acoso Escolar). A partir de mayo de 2022, se ha implementado una Línea de Ayuda de las BPS que acepta cualquier llamada que incluya, entre otras, quejas de las familias. En el año escolar actual, los líderes escolares también pueden denunciar los incidentes de acoso escolar de los estudiantes en Aspen</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50" name="Oval 10">
              <a:extLst>
                <a:ext uri="{FF2B5EF4-FFF2-40B4-BE49-F238E27FC236}">
                  <a16:creationId xmlns:a16="http://schemas.microsoft.com/office/drawing/2014/main" id="{567A2C0B-8549-4595-9EA9-8B24C306FECA}"/>
                </a:ext>
              </a:extLst>
            </p:cNvPr>
            <p:cNvSpPr>
              <a:spLocks noChangeArrowheads="1"/>
            </p:cNvSpPr>
            <p:nvPr/>
          </p:nvSpPr>
          <p:spPr bwMode="auto">
            <a:xfrm>
              <a:off x="3550077" y="2531986"/>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2 </a:t>
              </a:r>
            </a:p>
          </p:txBody>
        </p:sp>
        <p:cxnSp>
          <p:nvCxnSpPr>
            <p:cNvPr id="60" name="Elbow Connector 53">
              <a:extLst>
                <a:ext uri="{FF2B5EF4-FFF2-40B4-BE49-F238E27FC236}">
                  <a16:creationId xmlns:a16="http://schemas.microsoft.com/office/drawing/2014/main" id="{E7237266-9234-473B-9288-573B2EC343FA}"/>
                </a:ext>
                <a:ext uri="{C183D7F6-B498-43B3-948B-1728B52AA6E4}">
                  <adec:decorative xmlns:adec="http://schemas.microsoft.com/office/drawing/2017/decorative" val="1"/>
                </a:ext>
              </a:extLst>
            </p:cNvPr>
            <p:cNvCxnSpPr>
              <a:cxnSpLocks/>
              <a:stCxn id="50" idx="0"/>
              <a:endCxn id="85" idx="2"/>
            </p:cNvCxnSpPr>
            <p:nvPr/>
          </p:nvCxnSpPr>
          <p:spPr>
            <a:xfrm rot="16200000" flipV="1">
              <a:off x="3399420" y="2207593"/>
              <a:ext cx="333348" cy="315438"/>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85" name="Rectangle 84">
              <a:extLst>
                <a:ext uri="{FF2B5EF4-FFF2-40B4-BE49-F238E27FC236}">
                  <a16:creationId xmlns:a16="http://schemas.microsoft.com/office/drawing/2014/main" id="{573705D0-36F8-41D7-8398-3FC30820E11C}"/>
                </a:ext>
              </a:extLst>
            </p:cNvPr>
            <p:cNvSpPr/>
            <p:nvPr/>
          </p:nvSpPr>
          <p:spPr>
            <a:xfrm>
              <a:off x="2084745" y="1089122"/>
              <a:ext cx="2647260" cy="1109516"/>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Seguimiento de quejas:</a:t>
              </a:r>
              <a:r>
                <a:rPr lang="x-none" sz="6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Si un padre, madre o tutor presenta una queja a nivel de la escuela directamente o con otra línea directa, no existe un sistema centralizado formal para realizar el seguimiento de estas quejas. Sin embargo, con la nueva Línea de Ayuda de las BPS, hay especialistas que escuchan la queja de las familias e intentan resolverla o transferir a la persona que llama al departamento adecuado que pueda ayudarla a resolver su queja (p. ej., la Línea Directa contra el Acoso Escolar). La Línea de Ayuda de las BPS crea un tique en Freshdesk que registra con qué se relaciona la queja (p. ej., acoso escolar, asunto de seguridad) para realizar un seguimiento de la queja</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01" name="Oval 10">
              <a:extLst>
                <a:ext uri="{FF2B5EF4-FFF2-40B4-BE49-F238E27FC236}">
                  <a16:creationId xmlns:a16="http://schemas.microsoft.com/office/drawing/2014/main" id="{42BF892F-FE72-454A-9EBA-4B11703DEA05}"/>
                </a:ext>
              </a:extLst>
            </p:cNvPr>
            <p:cNvSpPr>
              <a:spLocks noChangeArrowheads="1"/>
            </p:cNvSpPr>
            <p:nvPr/>
          </p:nvSpPr>
          <p:spPr bwMode="auto">
            <a:xfrm>
              <a:off x="3841966" y="3849609"/>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3 </a:t>
              </a:r>
            </a:p>
          </p:txBody>
        </p:sp>
        <p:cxnSp>
          <p:nvCxnSpPr>
            <p:cNvPr id="102" name="Elbow Connector 53">
              <a:extLst>
                <a:ext uri="{FF2B5EF4-FFF2-40B4-BE49-F238E27FC236}">
                  <a16:creationId xmlns:a16="http://schemas.microsoft.com/office/drawing/2014/main" id="{7BC7DF8C-DD69-4520-8F4C-81E74DB095CF}"/>
                </a:ext>
                <a:ext uri="{C183D7F6-B498-43B3-948B-1728B52AA6E4}">
                  <adec:decorative xmlns:adec="http://schemas.microsoft.com/office/drawing/2017/decorative" val="1"/>
                </a:ext>
              </a:extLst>
            </p:cNvPr>
            <p:cNvCxnSpPr>
              <a:cxnSpLocks/>
              <a:stCxn id="101" idx="2"/>
              <a:endCxn id="111" idx="3"/>
            </p:cNvCxnSpPr>
            <p:nvPr/>
          </p:nvCxnSpPr>
          <p:spPr>
            <a:xfrm rot="10800000" flipV="1">
              <a:off x="3483800" y="4023345"/>
              <a:ext cx="358167" cy="761622"/>
            </a:xfrm>
            <a:prstGeom prst="bentConnector3">
              <a:avLst>
                <a:gd name="adj1" fmla="val 50000"/>
              </a:avLst>
            </a:prstGeom>
            <a:noFill/>
            <a:ln w="9525" cap="flat" cmpd="sng" algn="ctr">
              <a:solidFill>
                <a:srgbClr val="747480"/>
              </a:solidFill>
              <a:prstDash val="solid"/>
              <a:tailEnd type="oval"/>
            </a:ln>
            <a:effectLst/>
          </p:spPr>
        </p:cxnSp>
        <p:sp>
          <p:nvSpPr>
            <p:cNvPr id="111" name="Rectangle 110">
              <a:extLst>
                <a:ext uri="{FF2B5EF4-FFF2-40B4-BE49-F238E27FC236}">
                  <a16:creationId xmlns:a16="http://schemas.microsoft.com/office/drawing/2014/main" id="{922C6F07-AE88-4971-986C-7E144097106E}"/>
                </a:ext>
              </a:extLst>
            </p:cNvPr>
            <p:cNvSpPr/>
            <p:nvPr/>
          </p:nvSpPr>
          <p:spPr>
            <a:xfrm>
              <a:off x="1587319" y="4368708"/>
              <a:ext cx="1896480" cy="832517"/>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Tique creado en Freshdesk: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Se crea un tique para la queja en Freshdesk y este registra elementos clave de la persona que llama (p. ej., quién presentó la queja; la priorización de la queja en una escala baja, media, alta; tiempo de resolución; información de contacto). Se crea el tique para ayudar a realizar un seguimiento de la queja o el problema hasta que se resuelva</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16" name="Oval 6">
              <a:extLst>
                <a:ext uri="{FF2B5EF4-FFF2-40B4-BE49-F238E27FC236}">
                  <a16:creationId xmlns:a16="http://schemas.microsoft.com/office/drawing/2014/main" id="{C72E496E-CC2F-4901-8A14-FFFF60868166}"/>
                </a:ext>
              </a:extLst>
            </p:cNvPr>
            <p:cNvSpPr>
              <a:spLocks noChangeArrowheads="1"/>
            </p:cNvSpPr>
            <p:nvPr/>
          </p:nvSpPr>
          <p:spPr bwMode="auto">
            <a:xfrm>
              <a:off x="4478360" y="4433227"/>
              <a:ext cx="347472" cy="347472"/>
            </a:xfrm>
            <a:prstGeom prst="ellipse">
              <a:avLst/>
            </a:prstGeom>
            <a:solidFill>
              <a:srgbClr val="0070C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4 </a:t>
              </a:r>
            </a:p>
          </p:txBody>
        </p:sp>
        <p:cxnSp>
          <p:nvCxnSpPr>
            <p:cNvPr id="117" name="Elbow Connector 63">
              <a:extLst>
                <a:ext uri="{FF2B5EF4-FFF2-40B4-BE49-F238E27FC236}">
                  <a16:creationId xmlns:a16="http://schemas.microsoft.com/office/drawing/2014/main" id="{57130D89-6F03-4F3D-8743-C2304ACEE501}"/>
                </a:ext>
                <a:ext uri="{C183D7F6-B498-43B3-948B-1728B52AA6E4}">
                  <adec:decorative xmlns:adec="http://schemas.microsoft.com/office/drawing/2017/decorative" val="1"/>
                </a:ext>
              </a:extLst>
            </p:cNvPr>
            <p:cNvCxnSpPr>
              <a:cxnSpLocks/>
              <a:stCxn id="116" idx="4"/>
              <a:endCxn id="120" idx="0"/>
            </p:cNvCxnSpPr>
            <p:nvPr/>
          </p:nvCxnSpPr>
          <p:spPr>
            <a:xfrm rot="16200000" flipH="1">
              <a:off x="4423046" y="5009748"/>
              <a:ext cx="495246" cy="37147"/>
            </a:xfrm>
            <a:prstGeom prst="bentConnector3">
              <a:avLst>
                <a:gd name="adj1" fmla="val 50000"/>
              </a:avLst>
            </a:prstGeom>
            <a:noFill/>
            <a:ln w="9525" cap="flat" cmpd="sng" algn="ctr">
              <a:solidFill>
                <a:schemeClr val="accent3"/>
              </a:solidFill>
              <a:prstDash val="solid"/>
              <a:tailEnd type="oval"/>
            </a:ln>
            <a:effectLst/>
          </p:spPr>
        </p:cxnSp>
        <p:sp>
          <p:nvSpPr>
            <p:cNvPr id="120" name="Rectangle 119">
              <a:extLst>
                <a:ext uri="{FF2B5EF4-FFF2-40B4-BE49-F238E27FC236}">
                  <a16:creationId xmlns:a16="http://schemas.microsoft.com/office/drawing/2014/main" id="{4C624DE0-8408-482E-970A-A5E6CF90E87A}"/>
                </a:ext>
              </a:extLst>
            </p:cNvPr>
            <p:cNvSpPr/>
            <p:nvPr/>
          </p:nvSpPr>
          <p:spPr>
            <a:xfrm>
              <a:off x="3741003" y="5275945"/>
              <a:ext cx="1896480" cy="555519"/>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Estado futuro recomendado:</a:t>
              </a:r>
              <a:r>
                <a:rPr lang="x-none" sz="6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Cree una política que describa qué llamadas, inquietudes, problemas o quejas justifican la creación de un tique y orientación adicional sobre cómo usar Freshdesk</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25" name="Oval 10">
              <a:extLst>
                <a:ext uri="{FF2B5EF4-FFF2-40B4-BE49-F238E27FC236}">
                  <a16:creationId xmlns:a16="http://schemas.microsoft.com/office/drawing/2014/main" id="{B59AA516-9D9B-4C9E-8AB4-73EF8870B6AC}"/>
                </a:ext>
              </a:extLst>
            </p:cNvPr>
            <p:cNvSpPr>
              <a:spLocks noChangeArrowheads="1"/>
            </p:cNvSpPr>
            <p:nvPr/>
          </p:nvSpPr>
          <p:spPr bwMode="auto">
            <a:xfrm>
              <a:off x="5394050" y="2556078"/>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5 </a:t>
              </a:r>
            </a:p>
          </p:txBody>
        </p:sp>
        <p:cxnSp>
          <p:nvCxnSpPr>
            <p:cNvPr id="126" name="Elbow Connector 53">
              <a:extLst>
                <a:ext uri="{FF2B5EF4-FFF2-40B4-BE49-F238E27FC236}">
                  <a16:creationId xmlns:a16="http://schemas.microsoft.com/office/drawing/2014/main" id="{7A8A6B5D-A820-4883-9B79-6787711E15DB}"/>
                </a:ext>
                <a:ext uri="{C183D7F6-B498-43B3-948B-1728B52AA6E4}">
                  <adec:decorative xmlns:adec="http://schemas.microsoft.com/office/drawing/2017/decorative" val="1"/>
                </a:ext>
              </a:extLst>
            </p:cNvPr>
            <p:cNvCxnSpPr>
              <a:cxnSpLocks/>
              <a:stCxn id="125" idx="0"/>
              <a:endCxn id="132" idx="2"/>
            </p:cNvCxnSpPr>
            <p:nvPr/>
          </p:nvCxnSpPr>
          <p:spPr>
            <a:xfrm rot="5400000" flipH="1" flipV="1">
              <a:off x="5389876" y="1877400"/>
              <a:ext cx="856588" cy="500769"/>
            </a:xfrm>
            <a:prstGeom prst="bentConnector3">
              <a:avLst>
                <a:gd name="adj1" fmla="val 50000"/>
              </a:avLst>
            </a:prstGeom>
            <a:noFill/>
            <a:ln w="9525" cap="flat" cmpd="sng" algn="ctr">
              <a:solidFill>
                <a:srgbClr val="747480"/>
              </a:solidFill>
              <a:prstDash val="solid"/>
              <a:tailEnd type="oval"/>
            </a:ln>
            <a:effectLst/>
          </p:spPr>
        </p:cxnSp>
        <p:sp>
          <p:nvSpPr>
            <p:cNvPr id="132" name="Rectangle 131">
              <a:extLst>
                <a:ext uri="{FF2B5EF4-FFF2-40B4-BE49-F238E27FC236}">
                  <a16:creationId xmlns:a16="http://schemas.microsoft.com/office/drawing/2014/main" id="{76C2D46F-AAF3-4E06-AC74-98CE00F2869B}"/>
                </a:ext>
              </a:extLst>
            </p:cNvPr>
            <p:cNvSpPr/>
            <p:nvPr/>
          </p:nvSpPr>
          <p:spPr>
            <a:xfrm>
              <a:off x="5182514" y="1051639"/>
              <a:ext cx="1772081" cy="647851"/>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Escalar una queja o inquietud:</a:t>
              </a:r>
              <a:r>
                <a:rPr lang="x-none" sz="6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Si el especialista de la Línea Directa no puede resolver el problema de la persona que llama, debe comprender cuál es el problema y encontrar qué departamento puede ayudara resolver dicho problema</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33" name="Oval 10">
              <a:extLst>
                <a:ext uri="{FF2B5EF4-FFF2-40B4-BE49-F238E27FC236}">
                  <a16:creationId xmlns:a16="http://schemas.microsoft.com/office/drawing/2014/main" id="{88388E0B-0872-49F3-8A28-37A29636ED1C}"/>
                </a:ext>
              </a:extLst>
            </p:cNvPr>
            <p:cNvSpPr>
              <a:spLocks noChangeArrowheads="1"/>
            </p:cNvSpPr>
            <p:nvPr/>
          </p:nvSpPr>
          <p:spPr bwMode="auto">
            <a:xfrm>
              <a:off x="6320393"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6 </a:t>
              </a:r>
            </a:p>
          </p:txBody>
        </p:sp>
        <p:cxnSp>
          <p:nvCxnSpPr>
            <p:cNvPr id="155" name="Elbow Connector 63">
              <a:extLst>
                <a:ext uri="{FF2B5EF4-FFF2-40B4-BE49-F238E27FC236}">
                  <a16:creationId xmlns:a16="http://schemas.microsoft.com/office/drawing/2014/main" id="{641CA403-A878-492C-9A3C-46B3F9E613F7}"/>
                </a:ext>
                <a:ext uri="{C183D7F6-B498-43B3-948B-1728B52AA6E4}">
                  <adec:decorative xmlns:adec="http://schemas.microsoft.com/office/drawing/2017/decorative" val="1"/>
                </a:ext>
              </a:extLst>
            </p:cNvPr>
            <p:cNvCxnSpPr>
              <a:cxnSpLocks/>
              <a:stCxn id="133" idx="4"/>
              <a:endCxn id="137" idx="0"/>
            </p:cNvCxnSpPr>
            <p:nvPr/>
          </p:nvCxnSpPr>
          <p:spPr>
            <a:xfrm rot="16200000" flipH="1">
              <a:off x="6408523" y="4860637"/>
              <a:ext cx="544160" cy="372949"/>
            </a:xfrm>
            <a:prstGeom prst="bentConnector3">
              <a:avLst>
                <a:gd name="adj1" fmla="val 50000"/>
              </a:avLst>
            </a:prstGeom>
            <a:noFill/>
            <a:ln w="9525" cap="flat" cmpd="sng" algn="ctr">
              <a:solidFill>
                <a:srgbClr val="747480"/>
              </a:solidFill>
              <a:prstDash val="solid"/>
              <a:tailEnd type="oval"/>
            </a:ln>
            <a:effectLst/>
          </p:spPr>
        </p:cxnSp>
        <p:sp>
          <p:nvSpPr>
            <p:cNvPr id="137" name="Rectangle 136">
              <a:extLst>
                <a:ext uri="{FF2B5EF4-FFF2-40B4-BE49-F238E27FC236}">
                  <a16:creationId xmlns:a16="http://schemas.microsoft.com/office/drawing/2014/main" id="{22F1EEF0-EBBD-42B5-BD6B-493FD7054571}"/>
                </a:ext>
              </a:extLst>
            </p:cNvPr>
            <p:cNvSpPr/>
            <p:nvPr/>
          </p:nvSpPr>
          <p:spPr>
            <a:xfrm>
              <a:off x="5741523" y="5319192"/>
              <a:ext cx="2251109" cy="832517"/>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Transferir a la persona que llama al departamento correspondiente: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El especialista de la Línea de Ayuda guía a la persona que llama a través del proceso de comunicarse con el departamento apropiado, transfiere directamente a la persona al departamento o etiqueta al personal en un departamento apropiado para responder y hacer un seguimiento con la familia</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61" name="Oval 6">
              <a:extLst>
                <a:ext uri="{FF2B5EF4-FFF2-40B4-BE49-F238E27FC236}">
                  <a16:creationId xmlns:a16="http://schemas.microsoft.com/office/drawing/2014/main" id="{8F4CBCAF-92B3-426A-922B-F0AE2F66B67F}"/>
                </a:ext>
              </a:extLst>
            </p:cNvPr>
            <p:cNvSpPr>
              <a:spLocks noChangeArrowheads="1"/>
            </p:cNvSpPr>
            <p:nvPr/>
          </p:nvSpPr>
          <p:spPr bwMode="auto">
            <a:xfrm>
              <a:off x="7291177" y="2520979"/>
              <a:ext cx="347472" cy="347472"/>
            </a:xfrm>
            <a:prstGeom prst="ellipse">
              <a:avLst/>
            </a:prstGeom>
            <a:solidFill>
              <a:srgbClr val="0070C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7 </a:t>
              </a:r>
            </a:p>
          </p:txBody>
        </p:sp>
        <p:cxnSp>
          <p:nvCxnSpPr>
            <p:cNvPr id="62" name="Elbow Connector 63">
              <a:extLst>
                <a:ext uri="{FF2B5EF4-FFF2-40B4-BE49-F238E27FC236}">
                  <a16:creationId xmlns:a16="http://schemas.microsoft.com/office/drawing/2014/main" id="{F88B2CD0-A628-4B41-BA7B-63C8FFAAAD55}"/>
                </a:ext>
                <a:ext uri="{C183D7F6-B498-43B3-948B-1728B52AA6E4}">
                  <adec:decorative xmlns:adec="http://schemas.microsoft.com/office/drawing/2017/decorative" val="1"/>
                </a:ext>
              </a:extLst>
            </p:cNvPr>
            <p:cNvCxnSpPr>
              <a:cxnSpLocks/>
              <a:stCxn id="61" idx="0"/>
              <a:endCxn id="65" idx="2"/>
            </p:cNvCxnSpPr>
            <p:nvPr/>
          </p:nvCxnSpPr>
          <p:spPr>
            <a:xfrm rot="5400000" flipH="1" flipV="1">
              <a:off x="7603516" y="1826912"/>
              <a:ext cx="555464" cy="832671"/>
            </a:xfrm>
            <a:prstGeom prst="bentConnector3">
              <a:avLst>
                <a:gd name="adj1" fmla="val 50000"/>
              </a:avLst>
            </a:prstGeom>
            <a:noFill/>
            <a:ln w="9525" cap="flat" cmpd="sng" algn="ctr">
              <a:solidFill>
                <a:schemeClr val="accent3"/>
              </a:solidFill>
              <a:prstDash val="solid"/>
              <a:tailEnd type="oval"/>
            </a:ln>
            <a:effectLst/>
          </p:spPr>
        </p:cxnSp>
        <p:sp>
          <p:nvSpPr>
            <p:cNvPr id="65" name="Rectangle 64">
              <a:extLst>
                <a:ext uri="{FF2B5EF4-FFF2-40B4-BE49-F238E27FC236}">
                  <a16:creationId xmlns:a16="http://schemas.microsoft.com/office/drawing/2014/main" id="{50AC9B30-928D-46CE-B89F-A97D8D40FE4A}"/>
                </a:ext>
              </a:extLst>
            </p:cNvPr>
            <p:cNvSpPr/>
            <p:nvPr/>
          </p:nvSpPr>
          <p:spPr>
            <a:xfrm>
              <a:off x="7154584" y="1040665"/>
              <a:ext cx="2286000" cy="924850"/>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Estado futuro recomendado:</a:t>
              </a:r>
              <a:r>
                <a:rPr lang="x-none" sz="6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Otros departamentos (p. ej., la Línea Directa contra el Acoso Escolar) también deben utilizar Freshdesk para rastrear </a:t>
              </a:r>
              <a:br>
                <a:rPr lang="en-US" sz="600" kern="0">
                  <a:solidFill>
                    <a:schemeClr val="bg1"/>
                  </a:solidFill>
                  <a:latin typeface="EYInterstate Light"/>
                  <a:ea typeface="ＭＳ Ｐゴシック" panose="020B0600070205080204" pitchFamily="34" charset="-128"/>
                  <a:cs typeface="Calibri" panose="020F0502020204030204" pitchFamily="34" charset="0"/>
                </a:rPr>
              </a:br>
              <a:r>
                <a:rPr lang="x-none" sz="600" kern="0">
                  <a:solidFill>
                    <a:schemeClr val="bg1"/>
                  </a:solidFill>
                  <a:latin typeface="EYInterstate Light"/>
                  <a:ea typeface="ＭＳ Ｐゴシック" panose="020B0600070205080204" pitchFamily="34" charset="-128"/>
                  <a:cs typeface="Calibri" panose="020F0502020204030204" pitchFamily="34" charset="0"/>
                </a:rPr>
                <a:t>y supervisar las quejas. De este modo, existiría a nivel central un sistema centralizado de presentación y seguimiento de las quejas de las familias. En caso de que una queja no pase primero directamente por la Línea de Ayuda de las BPS, los demás departamentos también pueden enviar y rastrear quejas en un sistema centralizado como Freshdesk</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38" name="Oval 6">
              <a:extLst>
                <a:ext uri="{FF2B5EF4-FFF2-40B4-BE49-F238E27FC236}">
                  <a16:creationId xmlns:a16="http://schemas.microsoft.com/office/drawing/2014/main" id="{2F97141D-E9E0-43AA-B580-8A0997C67EB9}"/>
                </a:ext>
              </a:extLst>
            </p:cNvPr>
            <p:cNvSpPr>
              <a:spLocks noChangeArrowheads="1"/>
            </p:cNvSpPr>
            <p:nvPr/>
          </p:nvSpPr>
          <p:spPr bwMode="auto">
            <a:xfrm>
              <a:off x="7939092" y="3160674"/>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8 </a:t>
              </a:r>
            </a:p>
          </p:txBody>
        </p:sp>
        <p:cxnSp>
          <p:nvCxnSpPr>
            <p:cNvPr id="139" name="Elbow Connector 63">
              <a:extLst>
                <a:ext uri="{FF2B5EF4-FFF2-40B4-BE49-F238E27FC236}">
                  <a16:creationId xmlns:a16="http://schemas.microsoft.com/office/drawing/2014/main" id="{A1C5EE68-CAC1-4C8E-ACC1-60B3C088E75A}"/>
                </a:ext>
                <a:ext uri="{C183D7F6-B498-43B3-948B-1728B52AA6E4}">
                  <adec:decorative xmlns:adec="http://schemas.microsoft.com/office/drawing/2017/decorative" val="1"/>
                </a:ext>
              </a:extLst>
            </p:cNvPr>
            <p:cNvCxnSpPr>
              <a:cxnSpLocks/>
              <a:stCxn id="138" idx="6"/>
              <a:endCxn id="142" idx="1"/>
            </p:cNvCxnSpPr>
            <p:nvPr/>
          </p:nvCxnSpPr>
          <p:spPr>
            <a:xfrm flipV="1">
              <a:off x="8286564" y="2410358"/>
              <a:ext cx="1412056" cy="924052"/>
            </a:xfrm>
            <a:prstGeom prst="bentConnector3">
              <a:avLst>
                <a:gd name="adj1" fmla="val 50000"/>
              </a:avLst>
            </a:prstGeom>
            <a:noFill/>
            <a:ln w="9525" cap="flat" cmpd="sng" algn="ctr">
              <a:solidFill>
                <a:srgbClr val="747480"/>
              </a:solidFill>
              <a:prstDash val="solid"/>
              <a:tailEnd type="oval"/>
            </a:ln>
            <a:effectLst/>
          </p:spPr>
        </p:cxnSp>
        <p:sp>
          <p:nvSpPr>
            <p:cNvPr id="142" name="Rectangle 141">
              <a:extLst>
                <a:ext uri="{FF2B5EF4-FFF2-40B4-BE49-F238E27FC236}">
                  <a16:creationId xmlns:a16="http://schemas.microsoft.com/office/drawing/2014/main" id="{47361C9E-E7F1-4FEA-B2C4-7770505CB7CD}"/>
                </a:ext>
              </a:extLst>
            </p:cNvPr>
            <p:cNvSpPr/>
            <p:nvPr/>
          </p:nvSpPr>
          <p:spPr>
            <a:xfrm>
              <a:off x="9698620" y="1809433"/>
              <a:ext cx="1896480" cy="1201849"/>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Seguimiento para ver si se resolvió la queja o inquietud: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Una vez que la persona que llama se transfiere </a:t>
              </a:r>
              <a:br>
                <a:rPr lang="en-US" sz="600" kern="0">
                  <a:solidFill>
                    <a:schemeClr val="bg1"/>
                  </a:solidFill>
                  <a:latin typeface="EYInterstate Light"/>
                  <a:ea typeface="ＭＳ Ｐゴシック" panose="020B0600070205080204" pitchFamily="34" charset="-128"/>
                  <a:cs typeface="Calibri" panose="020F0502020204030204" pitchFamily="34" charset="0"/>
                </a:rPr>
              </a:br>
              <a:r>
                <a:rPr lang="x-none" sz="600" kern="0">
                  <a:solidFill>
                    <a:schemeClr val="bg1"/>
                  </a:solidFill>
                  <a:latin typeface="EYInterstate Light"/>
                  <a:ea typeface="ＭＳ Ｐゴシック" panose="020B0600070205080204" pitchFamily="34" charset="-128"/>
                  <a:cs typeface="Calibri" panose="020F0502020204030204" pitchFamily="34" charset="0"/>
                </a:rPr>
                <a:t>a otro departamento, el especialista realiza un seguimiento con el departamento respectivo y el padre o la madre para determinar si el problema de la persona que llama se resolvió. El departamento que atiende la llamada también debe informar a la Línea de Ayuda de las BPS cuando se haya resuelto el problema para que el tique creado para la persona que llama se pueda etiquetar como "resuelto".</a:t>
              </a:r>
            </a:p>
          </p:txBody>
        </p:sp>
        <p:sp>
          <p:nvSpPr>
            <p:cNvPr id="48" name="Oval 10">
              <a:extLst>
                <a:ext uri="{FF2B5EF4-FFF2-40B4-BE49-F238E27FC236}">
                  <a16:creationId xmlns:a16="http://schemas.microsoft.com/office/drawing/2014/main" id="{551BE8A1-C49E-4D6C-9875-95929F8F5A18}"/>
                </a:ext>
              </a:extLst>
            </p:cNvPr>
            <p:cNvSpPr>
              <a:spLocks noChangeArrowheads="1"/>
            </p:cNvSpPr>
            <p:nvPr/>
          </p:nvSpPr>
          <p:spPr bwMode="auto">
            <a:xfrm>
              <a:off x="8162426"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9 </a:t>
              </a:r>
            </a:p>
          </p:txBody>
        </p:sp>
        <p:cxnSp>
          <p:nvCxnSpPr>
            <p:cNvPr id="51" name="Elbow Connector 63">
              <a:extLst>
                <a:ext uri="{FF2B5EF4-FFF2-40B4-BE49-F238E27FC236}">
                  <a16:creationId xmlns:a16="http://schemas.microsoft.com/office/drawing/2014/main" id="{833C2257-A241-4961-96B2-75D602B24E5D}"/>
                </a:ext>
                <a:ext uri="{C183D7F6-B498-43B3-948B-1728B52AA6E4}">
                  <adec:decorative xmlns:adec="http://schemas.microsoft.com/office/drawing/2017/decorative" val="1"/>
                </a:ext>
              </a:extLst>
            </p:cNvPr>
            <p:cNvCxnSpPr>
              <a:cxnSpLocks/>
              <a:stCxn id="48" idx="4"/>
              <a:endCxn id="49" idx="0"/>
            </p:cNvCxnSpPr>
            <p:nvPr/>
          </p:nvCxnSpPr>
          <p:spPr>
            <a:xfrm rot="16200000" flipH="1">
              <a:off x="8661824" y="4449370"/>
              <a:ext cx="388116" cy="1039440"/>
            </a:xfrm>
            <a:prstGeom prst="bentConnector3">
              <a:avLst>
                <a:gd name="adj1" fmla="val 50000"/>
              </a:avLst>
            </a:prstGeom>
            <a:noFill/>
            <a:ln w="9525" cap="flat" cmpd="sng" algn="ctr">
              <a:solidFill>
                <a:srgbClr val="747480"/>
              </a:solidFill>
              <a:prstDash val="solid"/>
              <a:tailEnd type="oval"/>
            </a:ln>
            <a:effectLst/>
          </p:spPr>
        </p:cxnSp>
        <p:sp>
          <p:nvSpPr>
            <p:cNvPr id="49" name="Rectangle 48">
              <a:extLst>
                <a:ext uri="{FF2B5EF4-FFF2-40B4-BE49-F238E27FC236}">
                  <a16:creationId xmlns:a16="http://schemas.microsoft.com/office/drawing/2014/main" id="{8BFACF62-92C3-4C0D-B5CD-E7BB60AB3706}"/>
                </a:ext>
              </a:extLst>
            </p:cNvPr>
            <p:cNvSpPr/>
            <p:nvPr/>
          </p:nvSpPr>
          <p:spPr>
            <a:xfrm>
              <a:off x="8377900" y="5163148"/>
              <a:ext cx="1995403" cy="740184"/>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Si no se resuelve el problema:</a:t>
              </a:r>
              <a:r>
                <a:rPr lang="x-none" sz="6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Cuando la queja o inquietud de una persona que llama no se resuelve, el especialista de la Línea de Ayuda trabaja para escalar el problema al líder escolar, luego al líder operativo y, finalmente, al líder regional, según sea necesario. Si el problema aún no se resuelve, se involucrará a un comité de resolución</a:t>
              </a:r>
              <a:r>
                <a:rPr lang="en-US" sz="600" kern="0">
                  <a:solidFill>
                    <a:schemeClr val="bg1"/>
                  </a:solidFill>
                  <a:latin typeface="EYInterstate Light"/>
                  <a:ea typeface="ＭＳ Ｐゴシック" panose="020B0600070205080204" pitchFamily="34" charset="-128"/>
                  <a:cs typeface="Calibri" panose="020F0502020204030204" pitchFamily="34" charset="0"/>
                </a:rPr>
                <a:t>.</a:t>
              </a:r>
              <a:endParaRPr lang="x-none" sz="6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88" name="Oval 6">
              <a:extLst>
                <a:ext uri="{FF2B5EF4-FFF2-40B4-BE49-F238E27FC236}">
                  <a16:creationId xmlns:a16="http://schemas.microsoft.com/office/drawing/2014/main" id="{12A2DF13-737F-4ECE-9504-6AE65EB1F20D}"/>
                </a:ext>
              </a:extLst>
            </p:cNvPr>
            <p:cNvSpPr>
              <a:spLocks noChangeArrowheads="1"/>
            </p:cNvSpPr>
            <p:nvPr/>
          </p:nvSpPr>
          <p:spPr bwMode="auto">
            <a:xfrm>
              <a:off x="8703592" y="3527819"/>
              <a:ext cx="347472" cy="347472"/>
            </a:xfrm>
            <a:prstGeom prst="ellipse">
              <a:avLst/>
            </a:prstGeom>
            <a:solidFill>
              <a:srgbClr val="747480"/>
            </a:solidFill>
            <a:ln w="9525">
              <a:solidFill>
                <a:schemeClr val="tx1"/>
              </a:solidFill>
              <a:round/>
              <a:headEnd/>
              <a:tailEnd/>
            </a:ln>
          </p:spPr>
          <p:txBody>
            <a:bodyPr vert="horz" wrap="non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10</a:t>
              </a:r>
            </a:p>
          </p:txBody>
        </p:sp>
        <p:cxnSp>
          <p:nvCxnSpPr>
            <p:cNvPr id="94" name="Elbow Connector 63">
              <a:extLst>
                <a:ext uri="{FF2B5EF4-FFF2-40B4-BE49-F238E27FC236}">
                  <a16:creationId xmlns:a16="http://schemas.microsoft.com/office/drawing/2014/main" id="{EFF89134-CA54-4A9A-9AC0-2A4EE2564A3D}"/>
                </a:ext>
                <a:ext uri="{C183D7F6-B498-43B3-948B-1728B52AA6E4}">
                  <adec:decorative xmlns:adec="http://schemas.microsoft.com/office/drawing/2017/decorative" val="1"/>
                </a:ext>
              </a:extLst>
            </p:cNvPr>
            <p:cNvCxnSpPr>
              <a:cxnSpLocks/>
              <a:stCxn id="88" idx="6"/>
              <a:endCxn id="97" idx="1"/>
            </p:cNvCxnSpPr>
            <p:nvPr/>
          </p:nvCxnSpPr>
          <p:spPr>
            <a:xfrm>
              <a:off x="9051064" y="3701555"/>
              <a:ext cx="692624" cy="302935"/>
            </a:xfrm>
            <a:prstGeom prst="bentConnector3">
              <a:avLst>
                <a:gd name="adj1" fmla="val 50000"/>
              </a:avLst>
            </a:prstGeom>
            <a:noFill/>
            <a:ln w="9525" cap="flat" cmpd="sng" algn="ctr">
              <a:solidFill>
                <a:srgbClr val="747480"/>
              </a:solidFill>
              <a:prstDash val="solid"/>
              <a:tailEnd type="oval"/>
            </a:ln>
            <a:effectLst/>
          </p:spPr>
        </p:cxnSp>
        <p:sp>
          <p:nvSpPr>
            <p:cNvPr id="97" name="Rectangle 96">
              <a:extLst>
                <a:ext uri="{FF2B5EF4-FFF2-40B4-BE49-F238E27FC236}">
                  <a16:creationId xmlns:a16="http://schemas.microsoft.com/office/drawing/2014/main" id="{B3B22673-917A-4938-BC4F-CDCB0DD4D698}"/>
                </a:ext>
              </a:extLst>
            </p:cNvPr>
            <p:cNvSpPr/>
            <p:nvPr/>
          </p:nvSpPr>
          <p:spPr>
            <a:xfrm>
              <a:off x="9743688" y="3680564"/>
              <a:ext cx="1851413" cy="647851"/>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600" b="1" kern="0">
                  <a:solidFill>
                    <a:schemeClr val="bg1"/>
                  </a:solidFill>
                  <a:latin typeface="EYInterstate Light"/>
                  <a:ea typeface="ＭＳ Ｐゴシック" panose="020B0600070205080204" pitchFamily="34" charset="-128"/>
                  <a:cs typeface="Calibri" panose="020F0502020204030204" pitchFamily="34" charset="0"/>
                </a:rPr>
                <a:t>Cuando se resuelve la queja/inquietud de la persona que llama: </a:t>
              </a:r>
            </a:p>
            <a:p>
              <a:pPr defTabSz="674483" eaLnBrk="0" hangingPunct="0">
                <a:defRPr/>
              </a:pPr>
              <a:r>
                <a:rPr lang="x-none" sz="600" kern="0">
                  <a:solidFill>
                    <a:schemeClr val="bg1"/>
                  </a:solidFill>
                  <a:latin typeface="EYInterstate Light"/>
                  <a:ea typeface="ＭＳ Ｐゴシック" panose="020B0600070205080204" pitchFamily="34" charset="-128"/>
                  <a:cs typeface="Calibri" panose="020F0502020204030204" pitchFamily="34" charset="0"/>
                </a:rPr>
                <a:t>El tique se marca como resuelto y se envía una encuesta a la persona que llama para obtener comentarios sobre su interacción con la Línea de Ayuda y saber si está satisfecha con el resultado.</a:t>
              </a:r>
            </a:p>
          </p:txBody>
        </p:sp>
        <p:sp>
          <p:nvSpPr>
            <p:cNvPr id="56" name="Rectangle 55">
              <a:extLst>
                <a:ext uri="{FF2B5EF4-FFF2-40B4-BE49-F238E27FC236}">
                  <a16:creationId xmlns:a16="http://schemas.microsoft.com/office/drawing/2014/main" id="{A887C921-068C-4C66-90B1-90CAE88C1657}"/>
                </a:ext>
              </a:extLst>
            </p:cNvPr>
            <p:cNvSpPr/>
            <p:nvPr/>
          </p:nvSpPr>
          <p:spPr>
            <a:xfrm>
              <a:off x="10125240" y="4488032"/>
              <a:ext cx="1469861" cy="417019"/>
            </a:xfrm>
            <a:prstGeom prst="rect">
              <a:avLst/>
            </a:prstGeom>
          </p:spPr>
          <p:txBody>
            <a:bodyPr vert="horz" wrap="square" lIns="61964" tIns="30982" rIns="61964" bIns="61964" anchor="t">
              <a:spAutoFit/>
            </a:bodyPr>
            <a:lstStyle/>
            <a:p>
              <a:pPr defTabSz="674483" eaLnBrk="0" hangingPunct="0">
                <a:defRPr/>
              </a:pPr>
              <a:r>
                <a:rPr lang="x-none" sz="700" b="1" i="1" kern="0">
                  <a:solidFill>
                    <a:schemeClr val="bg1"/>
                  </a:solidFill>
                  <a:latin typeface="EYInterstate Light"/>
                  <a:ea typeface="ＭＳ Ｐゴシック" panose="020B0600070205080204" pitchFamily="34" charset="-128"/>
                  <a:cs typeface="Calibri" panose="020F0502020204030204" pitchFamily="34" charset="0"/>
                </a:rPr>
                <a:t>Nota: </a:t>
              </a:r>
              <a:r>
                <a:rPr lang="x-none" sz="700" i="1" kern="0">
                  <a:solidFill>
                    <a:schemeClr val="bg1"/>
                  </a:solidFill>
                  <a:latin typeface="EYInterstate Light"/>
                  <a:ea typeface="ＭＳ Ｐゴシック" panose="020B0600070205080204" pitchFamily="34" charset="-128"/>
                  <a:cs typeface="Calibri" panose="020F0502020204030204" pitchFamily="34" charset="0"/>
                </a:rPr>
                <a:t>Las BPS no requieren formalmente que los datos de quejas de las familias se informen al DESE</a:t>
              </a:r>
            </a:p>
          </p:txBody>
        </p:sp>
        <p:sp>
          <p:nvSpPr>
            <p:cNvPr id="52" name="Rectangle 51">
              <a:extLst>
                <a:ext uri="{FF2B5EF4-FFF2-40B4-BE49-F238E27FC236}">
                  <a16:creationId xmlns:a16="http://schemas.microsoft.com/office/drawing/2014/main" id="{A75275ED-D9F4-4553-B7AA-F96CA7916AAC}"/>
                </a:ext>
              </a:extLst>
            </p:cNvPr>
            <p:cNvSpPr/>
            <p:nvPr/>
          </p:nvSpPr>
          <p:spPr bwMode="auto">
            <a:xfrm>
              <a:off x="9790357" y="3495411"/>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algn="ctr" defTabSz="913943" fontAlgn="base">
                <a:spcBef>
                  <a:spcPct val="0"/>
                </a:spcBef>
                <a:spcAft>
                  <a:spcPct val="0"/>
                </a:spcAft>
                <a:defRPr/>
              </a:pPr>
              <a:r>
                <a:rPr lang="x-none" sz="8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FIN</a:t>
              </a:r>
            </a:p>
          </p:txBody>
        </p:sp>
        <p:sp>
          <p:nvSpPr>
            <p:cNvPr id="64" name="Rectangle 63">
              <a:extLst>
                <a:ext uri="{FF2B5EF4-FFF2-40B4-BE49-F238E27FC236}">
                  <a16:creationId xmlns:a16="http://schemas.microsoft.com/office/drawing/2014/main" id="{E5C74BFA-CB6F-4520-9C0E-4C4FDE3A6A89}"/>
                </a:ext>
              </a:extLst>
            </p:cNvPr>
            <p:cNvSpPr/>
            <p:nvPr/>
          </p:nvSpPr>
          <p:spPr bwMode="auto">
            <a:xfrm>
              <a:off x="527846" y="5269458"/>
              <a:ext cx="92813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defTabSz="913943" fontAlgn="base">
                <a:spcBef>
                  <a:spcPct val="0"/>
                </a:spcBef>
                <a:spcAft>
                  <a:spcPct val="0"/>
                </a:spcAft>
                <a:defRPr/>
              </a:pPr>
              <a:r>
                <a:rPr lang="x-none" sz="10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Leyenda:</a:t>
              </a: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p:txBody>
        </p:sp>
        <p:sp>
          <p:nvSpPr>
            <p:cNvPr id="58" name="Oval 10">
              <a:extLst>
                <a:ext uri="{FF2B5EF4-FFF2-40B4-BE49-F238E27FC236}">
                  <a16:creationId xmlns:a16="http://schemas.microsoft.com/office/drawing/2014/main" id="{B397B07B-D8E7-4E37-80D3-2587FA5A073D}"/>
                </a:ext>
                <a:ext uri="{C183D7F6-B498-43B3-948B-1728B52AA6E4}">
                  <adec:decorative xmlns:adec="http://schemas.microsoft.com/office/drawing/2017/decorative" val="1"/>
                </a:ext>
              </a:extLst>
            </p:cNvPr>
            <p:cNvSpPr>
              <a:spLocks noChangeArrowheads="1"/>
            </p:cNvSpPr>
            <p:nvPr/>
          </p:nvSpPr>
          <p:spPr bwMode="auto">
            <a:xfrm>
              <a:off x="612776" y="558156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defTabSz="826140">
                <a:defRPr/>
              </a:pPr>
              <a:endParaRPr lang="en-US" sz="1626" kern="0">
                <a:solidFill>
                  <a:srgbClr val="57565A"/>
                </a:solidFill>
                <a:latin typeface="EYInterstate Light"/>
              </a:endParaRPr>
            </a:p>
          </p:txBody>
        </p:sp>
        <p:sp>
          <p:nvSpPr>
            <p:cNvPr id="59" name="Oval 21">
              <a:extLst>
                <a:ext uri="{FF2B5EF4-FFF2-40B4-BE49-F238E27FC236}">
                  <a16:creationId xmlns:a16="http://schemas.microsoft.com/office/drawing/2014/main" id="{831E6450-7D70-47D9-A99F-7210D7290DBC}"/>
                </a:ext>
                <a:ext uri="{C183D7F6-B498-43B3-948B-1728B52AA6E4}">
                  <adec:decorative xmlns:adec="http://schemas.microsoft.com/office/drawing/2017/decorative" val="1"/>
                </a:ext>
              </a:extLst>
            </p:cNvPr>
            <p:cNvSpPr>
              <a:spLocks noChangeArrowheads="1"/>
            </p:cNvSpPr>
            <p:nvPr/>
          </p:nvSpPr>
          <p:spPr bwMode="auto">
            <a:xfrm>
              <a:off x="612776" y="5856294"/>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defTabSz="826140">
                <a:defRPr/>
              </a:pPr>
              <a:endParaRPr lang="en-US" sz="1626" kern="0">
                <a:solidFill>
                  <a:srgbClr val="57565A"/>
                </a:solidFill>
                <a:latin typeface="EYInterstate Light"/>
              </a:endParaRPr>
            </a:p>
          </p:txBody>
        </p:sp>
        <p:sp>
          <p:nvSpPr>
            <p:cNvPr id="54" name="Rectangle 53">
              <a:extLst>
                <a:ext uri="{FF2B5EF4-FFF2-40B4-BE49-F238E27FC236}">
                  <a16:creationId xmlns:a16="http://schemas.microsoft.com/office/drawing/2014/main" id="{E3098EA4-53B3-494F-8BEA-A38234F09F29}"/>
                </a:ext>
              </a:extLst>
            </p:cNvPr>
            <p:cNvSpPr/>
            <p:nvPr/>
          </p:nvSpPr>
          <p:spPr bwMode="auto">
            <a:xfrm>
              <a:off x="832039" y="5500690"/>
              <a:ext cx="1679235" cy="717170"/>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defTabSz="913943"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Proceso actual</a:t>
              </a:r>
            </a:p>
            <a:p>
              <a:pPr defTabSz="913943" fontAlgn="base">
                <a:spcBef>
                  <a:spcPct val="0"/>
                </a:spcBef>
                <a:spcAft>
                  <a:spcPct val="0"/>
                </a:spcAft>
                <a:defRPr/>
              </a:pP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943"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55" name="footnote_6380420316088055392" descr="Nota al pie">
            <a:extLst>
              <a:ext uri="{FF2B5EF4-FFF2-40B4-BE49-F238E27FC236}">
                <a16:creationId xmlns:a16="http://schemas.microsoft.com/office/drawing/2014/main" id="{573B9E2B-2DD2-45CC-94C8-547FF88CE665}"/>
              </a:ext>
            </a:extLst>
          </p:cNvPr>
          <p:cNvSpPr txBox="1"/>
          <p:nvPr/>
        </p:nvSpPr>
        <p:spPr>
          <a:xfrm>
            <a:off x="609916" y="5959309"/>
            <a:ext cx="9985811" cy="404226"/>
          </a:xfrm>
          <a:prstGeom prst="rect">
            <a:avLst/>
          </a:prstGeom>
          <a:noFill/>
        </p:spPr>
        <p:txBody>
          <a:bodyPr vert="horz" wrap="square" lIns="0" tIns="0" rIns="0" bIns="0" rtlCol="0" anchor="b" anchorCtr="0">
            <a:noAutofit/>
          </a:bodyPr>
          <a:lstStyle/>
          <a:p>
            <a:pPr marL="95250" marR="0" lvl="0" indent="-95250" algn="l" defTabSz="914400" rtl="0" eaLnBrk="1" fontAlgn="auto" latinLnBrk="0" hangingPunct="1">
              <a:lnSpc>
                <a:spcPct val="100000"/>
              </a:lnSpc>
              <a:spcBef>
                <a:spcPct val="0"/>
              </a:spcBef>
              <a:spcAft>
                <a:spcPct val="0"/>
              </a:spcAft>
              <a:buClrTx/>
              <a:buSzPct val="100000"/>
              <a:buFont typeface="Arial" pitchFamily="34" charset="0"/>
              <a:buAutoNum type="arabicPeriod"/>
              <a:tabLst/>
              <a:defRPr/>
            </a:pPr>
            <a:r>
              <a:rPr lang="x-none" sz="800" dirty="0">
                <a:solidFill>
                  <a:srgbClr val="2E2E38"/>
                </a:solidFill>
                <a:latin typeface="EYInterstate Light"/>
                <a:cs typeface="Arial" panose="020B0604020202020204" pitchFamily="34" charset="0"/>
              </a:rPr>
              <a:t>Haga clic aquí para</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hlinkClick r:id="rId3" action="ppaction://hlinksldjump"/>
              </a:rPr>
              <a:t>acceder al dominio </a:t>
            </a:r>
            <a:r>
              <a:rPr kumimoji="0" lang="x-none" sz="800" b="0" i="0" u="none" strike="noStrike" kern="1200" cap="none" spc="0" normalizeH="0" baseline="0" noProof="0" dirty="0">
                <a:ln>
                  <a:noFill/>
                </a:ln>
                <a:solidFill>
                  <a:srgbClr val="2E2E38"/>
                </a:solidFill>
                <a:effectLst/>
                <a:uLnTx/>
                <a:uFillTx/>
                <a:latin typeface="EYInterstate Light"/>
                <a:ea typeface="+mn-ea"/>
                <a:cs typeface="Arial" panose="020B0604020202020204" pitchFamily="34" charset="0"/>
              </a:rPr>
              <a:t>de </a:t>
            </a:r>
            <a:r>
              <a:rPr lang="x-none" sz="800" dirty="0">
                <a:solidFill>
                  <a:srgbClr val="2E2E38"/>
                </a:solidFill>
                <a:latin typeface="EYInterstate Light"/>
                <a:cs typeface="Arial" panose="020B0604020202020204" pitchFamily="34" charset="0"/>
              </a:rPr>
              <a:t>quejas de las familias</a:t>
            </a:r>
            <a:endParaRPr lang="en-US" sz="800" dirty="0">
              <a:solidFill>
                <a:srgbClr val="2E2E38"/>
              </a:solidFill>
              <a:latin typeface="EYInterstate Light"/>
              <a:cs typeface="Arial" panose="020B0604020202020204" pitchFamily="34" charset="0"/>
            </a:endParaRPr>
          </a:p>
        </p:txBody>
      </p:sp>
      <p:sp>
        <p:nvSpPr>
          <p:cNvPr id="66" name="source_6380420058075255931" descr="Fuente">
            <a:extLst>
              <a:ext uri="{FF2B5EF4-FFF2-40B4-BE49-F238E27FC236}">
                <a16:creationId xmlns:a16="http://schemas.microsoft.com/office/drawing/2014/main" id="{3BA7CD1E-4825-47D6-96D2-E9D069F482A0}"/>
              </a:ext>
            </a:extLst>
          </p:cNvPr>
          <p:cNvSpPr txBox="1"/>
          <p:nvPr/>
        </p:nvSpPr>
        <p:spPr>
          <a:xfrm>
            <a:off x="705097" y="6393033"/>
            <a:ext cx="3200400" cy="572464"/>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Entrevistas de EY, el DESE, BPS y las escuelas; políticas </a:t>
            </a:r>
            <a:br>
              <a:rPr lang="en-US" sz="800" dirty="0">
                <a:solidFill>
                  <a:srgbClr val="2E2E38"/>
                </a:solidFill>
                <a:cs typeface="Arial" panose="020B0604020202020204" pitchFamily="34" charset="0"/>
              </a:rPr>
            </a:br>
            <a:r>
              <a:rPr lang="x-none" sz="800" dirty="0">
                <a:solidFill>
                  <a:srgbClr val="2E2E38"/>
                </a:solidFill>
                <a:cs typeface="Arial" panose="020B0604020202020204" pitchFamily="34" charset="0"/>
              </a:rPr>
              <a:t>de BPS y el DESE</a:t>
            </a:r>
            <a:r>
              <a:rPr lang="en-US" sz="800" dirty="0">
                <a:solidFill>
                  <a:srgbClr val="2E2E38"/>
                </a:solidFill>
                <a:cs typeface="Arial" panose="020B0604020202020204" pitchFamily="34" charset="0"/>
              </a:rPr>
              <a:t>.</a:t>
            </a:r>
            <a:endParaRPr lang="en-US" sz="800" b="0" dirty="0">
              <a:solidFill>
                <a:schemeClr val="bg1"/>
              </a:solidFill>
              <a:latin typeface="+mj-lt"/>
            </a:endParaRPr>
          </a:p>
          <a:p>
            <a:pPr>
              <a:lnSpc>
                <a:spcPct val="85000"/>
              </a:lnSpc>
              <a:spcAft>
                <a:spcPts val="600"/>
              </a:spcAft>
              <a:buSzPct val="75000"/>
            </a:pPr>
            <a:endParaRPr lang="en-US" sz="800" b="0" dirty="0">
              <a:solidFill>
                <a:schemeClr val="bg1"/>
              </a:solidFill>
              <a:latin typeface="+mj-lt"/>
            </a:endParaRPr>
          </a:p>
          <a:p>
            <a:pPr>
              <a:lnSpc>
                <a:spcPct val="85000"/>
              </a:lnSpc>
              <a:spcAft>
                <a:spcPts val="600"/>
              </a:spcAft>
              <a:buSzPct val="75000"/>
            </a:pPr>
            <a:endParaRPr lang="en-US" sz="800" dirty="0">
              <a:solidFill>
                <a:srgbClr val="2E2E38"/>
              </a:solidFill>
              <a:cs typeface="Arial" panose="020B0604020202020204" pitchFamily="34" charset="0"/>
            </a:endParaRPr>
          </a:p>
        </p:txBody>
      </p:sp>
      <p:sp>
        <p:nvSpPr>
          <p:cNvPr id="6" name="TextBox 5">
            <a:extLst>
              <a:ext uri="{FF2B5EF4-FFF2-40B4-BE49-F238E27FC236}">
                <a16:creationId xmlns:a16="http://schemas.microsoft.com/office/drawing/2014/main" id="{31CCE9D8-4668-4CC2-9E39-D05F6C6B9572}"/>
              </a:ext>
            </a:extLst>
          </p:cNvPr>
          <p:cNvSpPr txBox="1"/>
          <p:nvPr/>
        </p:nvSpPr>
        <p:spPr>
          <a:xfrm>
            <a:off x="3905497" y="6363534"/>
            <a:ext cx="5182519"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8" name="Date Placeholder 7">
            <a:extLst>
              <a:ext uri="{FF2B5EF4-FFF2-40B4-BE49-F238E27FC236}">
                <a16:creationId xmlns:a16="http://schemas.microsoft.com/office/drawing/2014/main" id="{753DEC3C-1949-4800-ACE0-4250F4F4DCA5}"/>
              </a:ext>
            </a:extLst>
          </p:cNvPr>
          <p:cNvSpPr>
            <a:spLocks noGrp="1"/>
          </p:cNvSpPr>
          <p:nvPr>
            <p:ph type="dt" sz="half" idx="10"/>
          </p:nvPr>
        </p:nvSpPr>
        <p:spPr/>
        <p:txBody>
          <a:bodyPr/>
          <a:lstStyle/>
          <a:p>
            <a:r>
              <a:rPr lang="x-none"/>
              <a:t>Febrero de 2023</a:t>
            </a:r>
            <a:endParaRPr lang="en-IN"/>
          </a:p>
        </p:txBody>
      </p:sp>
      <p:sp>
        <p:nvSpPr>
          <p:cNvPr id="9" name="Slide Number Placeholder 8">
            <a:extLst>
              <a:ext uri="{FF2B5EF4-FFF2-40B4-BE49-F238E27FC236}">
                <a16:creationId xmlns:a16="http://schemas.microsoft.com/office/drawing/2014/main" id="{CFD5E682-F0AD-470F-BA17-19A1FF80C18A}"/>
              </a:ext>
            </a:extLst>
          </p:cNvPr>
          <p:cNvSpPr>
            <a:spLocks noGrp="1"/>
          </p:cNvSpPr>
          <p:nvPr>
            <p:ph type="sldNum" sz="quarter" idx="12"/>
          </p:nvPr>
        </p:nvSpPr>
        <p:spPr/>
        <p:txBody>
          <a:bodyPr/>
          <a:lstStyle/>
          <a:p>
            <a:r>
              <a:rPr lang="x-none"/>
              <a:t>Página </a:t>
            </a:r>
            <a:fld id="{F1BC30E3-FFE5-4B91-AA19-87A149EBB9EE}" type="slidenum">
              <a:rPr smtClean="0"/>
              <a:pPr/>
              <a:t>98</a:t>
            </a:fld>
            <a:endParaRPr/>
          </a:p>
        </p:txBody>
      </p:sp>
    </p:spTree>
    <p:extLst>
      <p:ext uri="{BB962C8B-B14F-4D97-AF65-F5344CB8AC3E}">
        <p14:creationId xmlns:p14="http://schemas.microsoft.com/office/powerpoint/2010/main" val="163180506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itle 2">
            <a:extLst>
              <a:ext uri="{FF2B5EF4-FFF2-40B4-BE49-F238E27FC236}">
                <a16:creationId xmlns:a16="http://schemas.microsoft.com/office/drawing/2014/main" id="{CBFAF76B-D9C1-4B01-8B62-8E39DEB0842A}"/>
              </a:ext>
            </a:extLst>
          </p:cNvPr>
          <p:cNvSpPr>
            <a:spLocks noGrp="1"/>
          </p:cNvSpPr>
          <p:nvPr>
            <p:ph type="title"/>
          </p:nvPr>
        </p:nvSpPr>
        <p:spPr>
          <a:xfrm>
            <a:off x="609918" y="294200"/>
            <a:ext cx="10978515" cy="590880"/>
          </a:xfrm>
        </p:spPr>
        <p:txBody>
          <a:bodyPr vert="horz"/>
          <a:lstStyle/>
          <a:p>
            <a:r>
              <a:rPr lang="x-none"/>
              <a:t>Apéndice</a:t>
            </a:r>
            <a:br>
              <a:rPr/>
            </a:br>
            <a:r>
              <a:rPr lang="x-none" sz="1600"/>
              <a:t>Flujo del proceso: </a:t>
            </a:r>
            <a:r>
              <a:rPr lang="en-US" sz="1600"/>
              <a:t>p</a:t>
            </a:r>
            <a:r>
              <a:rPr lang="x-none" sz="1600"/>
              <a:t>roceso de la Línea Directa contra el Acoso Escolar </a:t>
            </a:r>
          </a:p>
        </p:txBody>
      </p:sp>
      <p:sp>
        <p:nvSpPr>
          <p:cNvPr id="54" name="Rectangle 53">
            <a:extLst>
              <a:ext uri="{FF2B5EF4-FFF2-40B4-BE49-F238E27FC236}">
                <a16:creationId xmlns:a16="http://schemas.microsoft.com/office/drawing/2014/main" id="{53FA302A-7AF7-4EC8-9897-55CF88481DA0}"/>
              </a:ext>
            </a:extLst>
          </p:cNvPr>
          <p:cNvSpPr/>
          <p:nvPr/>
        </p:nvSpPr>
        <p:spPr>
          <a:xfrm>
            <a:off x="8951913" y="78411"/>
            <a:ext cx="2614545" cy="373895"/>
          </a:xfrm>
          <a:prstGeom prst="rect">
            <a:avLst/>
          </a:prstGeom>
          <a:solidFill>
            <a:srgbClr val="CC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x-none" sz="1200" b="1">
                <a:solidFill>
                  <a:schemeClr val="tx1"/>
                </a:solidFill>
              </a:rPr>
              <a:t>6. Quejas de las familias</a:t>
            </a:r>
          </a:p>
        </p:txBody>
      </p:sp>
      <p:grpSp>
        <p:nvGrpSpPr>
          <p:cNvPr id="7" name="Group 6" descr="Consulte la sección de notas para ver la descripción del flujo &quot;Flujo del proceso: proceso de la Línea Directa contra el Acoso Escolar&quot;">
            <a:extLst>
              <a:ext uri="{FF2B5EF4-FFF2-40B4-BE49-F238E27FC236}">
                <a16:creationId xmlns:a16="http://schemas.microsoft.com/office/drawing/2014/main" id="{A67EFD63-E582-4673-8A68-51E8F1584B72}"/>
              </a:ext>
            </a:extLst>
          </p:cNvPr>
          <p:cNvGrpSpPr/>
          <p:nvPr/>
        </p:nvGrpSpPr>
        <p:grpSpPr>
          <a:xfrm>
            <a:off x="527113" y="1051639"/>
            <a:ext cx="11362409" cy="5147505"/>
            <a:chOff x="527113" y="1051639"/>
            <a:chExt cx="11362409" cy="5147505"/>
          </a:xfrm>
        </p:grpSpPr>
        <p:sp>
          <p:nvSpPr>
            <p:cNvPr id="59" name="Rectangle 58">
              <a:extLst>
                <a:ext uri="{FF2B5EF4-FFF2-40B4-BE49-F238E27FC236}">
                  <a16:creationId xmlns:a16="http://schemas.microsoft.com/office/drawing/2014/main" id="{87AC56D6-D682-4CEA-81AC-02BEEAA3781C}"/>
                </a:ext>
              </a:extLst>
            </p:cNvPr>
            <p:cNvSpPr/>
            <p:nvPr/>
          </p:nvSpPr>
          <p:spPr>
            <a:xfrm>
              <a:off x="612778" y="1051639"/>
              <a:ext cx="1469861" cy="740184"/>
            </a:xfrm>
            <a:prstGeom prst="rect">
              <a:avLst/>
            </a:prstGeom>
          </p:spPr>
          <p:txBody>
            <a:bodyPr vert="horz" wrap="square" lIns="61964" tIns="30982" rIns="61964" bIns="61964" anchor="t">
              <a:spAutoFit/>
            </a:bodyPr>
            <a:lstStyle/>
            <a:p>
              <a:pPr defTabSz="674483" eaLnBrk="0" hangingPunct="0">
                <a:defRPr/>
              </a:pPr>
              <a:r>
                <a:rPr lang="x-none" sz="700" b="1" i="1" kern="0">
                  <a:solidFill>
                    <a:schemeClr val="bg1"/>
                  </a:solidFill>
                  <a:latin typeface="EYInterstate Light"/>
                  <a:ea typeface="ＭＳ Ｐゴシック" panose="020B0600070205080204" pitchFamily="34" charset="-128"/>
                  <a:cs typeface="Calibri" panose="020F0502020204030204" pitchFamily="34" charset="0"/>
                </a:rPr>
                <a:t>Nota: </a:t>
              </a:r>
              <a:r>
                <a:rPr lang="x-none" sz="700" i="1" kern="0">
                  <a:solidFill>
                    <a:schemeClr val="bg1"/>
                  </a:solidFill>
                  <a:latin typeface="EYInterstate Light"/>
                  <a:ea typeface="ＭＳ Ｐゴシック" panose="020B0600070205080204" pitchFamily="34" charset="-128"/>
                  <a:cs typeface="Calibri" panose="020F0502020204030204" pitchFamily="34" charset="0"/>
                </a:rPr>
                <a:t>Las familias pueden presentar quejas a través de varios métodos diferentes. El enfoque de este flujo de proceso está en la Línea de Ayuda de las BPS, que es el foro principal para las quejas de las familias</a:t>
              </a:r>
            </a:p>
          </p:txBody>
        </p:sp>
        <p:sp>
          <p:nvSpPr>
            <p:cNvPr id="41" name="Rectangle 40">
              <a:extLst>
                <a:ext uri="{FF2B5EF4-FFF2-40B4-BE49-F238E27FC236}">
                  <a16:creationId xmlns:a16="http://schemas.microsoft.com/office/drawing/2014/main" id="{1C86A307-E114-459B-8E15-D332E223A4AA}"/>
                </a:ext>
              </a:extLst>
            </p:cNvPr>
            <p:cNvSpPr/>
            <p:nvPr/>
          </p:nvSpPr>
          <p:spPr bwMode="auto">
            <a:xfrm>
              <a:off x="527846" y="2608917"/>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algn="ctr" defTabSz="913943" fontAlgn="base">
                <a:spcBef>
                  <a:spcPct val="0"/>
                </a:spcBef>
                <a:spcAft>
                  <a:spcPct val="0"/>
                </a:spcAft>
                <a:defRPr/>
              </a:pPr>
              <a:r>
                <a:rPr lang="x-none" sz="8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INICIO</a:t>
              </a:r>
            </a:p>
          </p:txBody>
        </p:sp>
        <p:grpSp>
          <p:nvGrpSpPr>
            <p:cNvPr id="2" name="Group 1">
              <a:extLst>
                <a:ext uri="{FF2B5EF4-FFF2-40B4-BE49-F238E27FC236}">
                  <a16:creationId xmlns:a16="http://schemas.microsoft.com/office/drawing/2014/main" id="{2494355A-F140-4416-B5B6-0AB4B962BC95}"/>
                </a:ext>
                <a:ext uri="{C183D7F6-B498-43B3-948B-1728B52AA6E4}">
                  <adec:decorative xmlns:adec="http://schemas.microsoft.com/office/drawing/2017/decorative" val="1"/>
                </a:ext>
              </a:extLst>
            </p:cNvPr>
            <p:cNvGrpSpPr/>
            <p:nvPr/>
          </p:nvGrpSpPr>
          <p:grpSpPr>
            <a:xfrm>
              <a:off x="3130091" y="2728884"/>
              <a:ext cx="5885511" cy="1910192"/>
              <a:chOff x="3130091" y="2728884"/>
              <a:chExt cx="5885511" cy="1910192"/>
            </a:xfrm>
          </p:grpSpPr>
          <p:sp>
            <p:nvSpPr>
              <p:cNvPr id="46" name="Arc 45">
                <a:extLst>
                  <a:ext uri="{FF2B5EF4-FFF2-40B4-BE49-F238E27FC236}">
                    <a16:creationId xmlns:a16="http://schemas.microsoft.com/office/drawing/2014/main" id="{27B3E00E-8806-467A-8194-84C463E88572}"/>
                  </a:ext>
                </a:extLst>
              </p:cNvPr>
              <p:cNvSpPr/>
              <p:nvPr/>
            </p:nvSpPr>
            <p:spPr>
              <a:xfrm>
                <a:off x="3130091" y="2728885"/>
                <a:ext cx="1347602" cy="1095529"/>
              </a:xfrm>
              <a:prstGeom prst="arc">
                <a:avLst>
                  <a:gd name="adj1" fmla="val 958882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5" name="Arc 44">
                <a:extLst>
                  <a:ext uri="{FF2B5EF4-FFF2-40B4-BE49-F238E27FC236}">
                    <a16:creationId xmlns:a16="http://schemas.microsoft.com/office/drawing/2014/main" id="{0E22D271-8910-4D8A-9F2B-217A044436C1}"/>
                  </a:ext>
                </a:extLst>
              </p:cNvPr>
              <p:cNvSpPr/>
              <p:nvPr/>
            </p:nvSpPr>
            <p:spPr>
              <a:xfrm rot="10800000">
                <a:off x="4043188" y="3536266"/>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3" name="Arc 42">
                <a:extLst>
                  <a:ext uri="{FF2B5EF4-FFF2-40B4-BE49-F238E27FC236}">
                    <a16:creationId xmlns:a16="http://schemas.microsoft.com/office/drawing/2014/main" id="{FF1C6264-E943-41BD-B1FA-675AAC5317EA}"/>
                  </a:ext>
                </a:extLst>
              </p:cNvPr>
              <p:cNvSpPr/>
              <p:nvPr/>
            </p:nvSpPr>
            <p:spPr>
              <a:xfrm>
                <a:off x="4954291" y="2728884"/>
                <a:ext cx="1347602"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4" name="Arc 43">
                <a:extLst>
                  <a:ext uri="{FF2B5EF4-FFF2-40B4-BE49-F238E27FC236}">
                    <a16:creationId xmlns:a16="http://schemas.microsoft.com/office/drawing/2014/main" id="{13E1F852-444E-425B-99ED-3796FAB7E079}"/>
                  </a:ext>
                </a:extLst>
              </p:cNvPr>
              <p:cNvSpPr/>
              <p:nvPr/>
            </p:nvSpPr>
            <p:spPr>
              <a:xfrm rot="10800000">
                <a:off x="5868563" y="3536266"/>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47" name="Arc 46">
                <a:extLst>
                  <a:ext uri="{FF2B5EF4-FFF2-40B4-BE49-F238E27FC236}">
                    <a16:creationId xmlns:a16="http://schemas.microsoft.com/office/drawing/2014/main" id="{6398841E-1D61-4BC6-BFB4-50B9336B8B0E}"/>
                  </a:ext>
                </a:extLst>
              </p:cNvPr>
              <p:cNvSpPr/>
              <p:nvPr/>
            </p:nvSpPr>
            <p:spPr>
              <a:xfrm>
                <a:off x="6778491" y="2728884"/>
                <a:ext cx="1347603" cy="1095530"/>
              </a:xfrm>
              <a:prstGeom prst="arc">
                <a:avLst>
                  <a:gd name="adj1" fmla="val 7914138"/>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sp>
            <p:nvSpPr>
              <p:cNvPr id="63" name="Arc 62">
                <a:extLst>
                  <a:ext uri="{FF2B5EF4-FFF2-40B4-BE49-F238E27FC236}">
                    <a16:creationId xmlns:a16="http://schemas.microsoft.com/office/drawing/2014/main" id="{BBE56EEB-5F4A-4DFA-AC11-5470E5C77859}"/>
                  </a:ext>
                </a:extLst>
              </p:cNvPr>
              <p:cNvSpPr/>
              <p:nvPr/>
            </p:nvSpPr>
            <p:spPr>
              <a:xfrm rot="10800000">
                <a:off x="7667999" y="3543546"/>
                <a:ext cx="1347603" cy="1095530"/>
              </a:xfrm>
              <a:prstGeom prst="arc">
                <a:avLst>
                  <a:gd name="adj1" fmla="val 8388542"/>
                  <a:gd name="adj2" fmla="val 2868450"/>
                </a:avLst>
              </a:prstGeom>
              <a:noFill/>
              <a:ln w="190500" cap="flat" cmpd="sng" algn="ctr">
                <a:solidFill>
                  <a:srgbClr val="C4C4CD"/>
                </a:solidFill>
                <a:prstDash val="solid"/>
              </a:ln>
              <a:effectLst/>
            </p:spPr>
            <p:txBody>
              <a:bodyPr vert="horz" wrap="square" lIns="61964" tIns="30982" rIns="61964" bIns="30982" rtlCol="0" anchor="ctr"/>
              <a:lstStyle/>
              <a:p>
                <a:pPr defTabSz="826140">
                  <a:defRPr/>
                </a:pPr>
                <a:endParaRPr lang="en-US" sz="1626" kern="0">
                  <a:solidFill>
                    <a:srgbClr val="FFFFFF"/>
                  </a:solidFill>
                  <a:latin typeface="EYInterstate Light"/>
                </a:endParaRPr>
              </a:p>
            </p:txBody>
          </p:sp>
        </p:grpSp>
        <p:sp>
          <p:nvSpPr>
            <p:cNvPr id="71" name="Oval 10">
              <a:extLst>
                <a:ext uri="{FF2B5EF4-FFF2-40B4-BE49-F238E27FC236}">
                  <a16:creationId xmlns:a16="http://schemas.microsoft.com/office/drawing/2014/main" id="{AE75572D-BAF8-4CEA-AFF0-31D32C05A713}"/>
                </a:ext>
              </a:extLst>
            </p:cNvPr>
            <p:cNvSpPr>
              <a:spLocks noChangeArrowheads="1"/>
            </p:cNvSpPr>
            <p:nvPr/>
          </p:nvSpPr>
          <p:spPr bwMode="auto">
            <a:xfrm>
              <a:off x="2961513" y="324744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1 </a:t>
              </a:r>
            </a:p>
          </p:txBody>
        </p:sp>
        <p:cxnSp>
          <p:nvCxnSpPr>
            <p:cNvPr id="72" name="Elbow Connector 53">
              <a:extLst>
                <a:ext uri="{FF2B5EF4-FFF2-40B4-BE49-F238E27FC236}">
                  <a16:creationId xmlns:a16="http://schemas.microsoft.com/office/drawing/2014/main" id="{8707F789-579E-4854-89BE-AC865D59A4A2}"/>
                </a:ext>
                <a:ext uri="{C183D7F6-B498-43B3-948B-1728B52AA6E4}">
                  <adec:decorative xmlns:adec="http://schemas.microsoft.com/office/drawing/2017/decorative" val="1"/>
                </a:ext>
              </a:extLst>
            </p:cNvPr>
            <p:cNvCxnSpPr>
              <a:cxnSpLocks/>
              <a:stCxn id="71" idx="2"/>
              <a:endCxn id="73" idx="3"/>
            </p:cNvCxnSpPr>
            <p:nvPr/>
          </p:nvCxnSpPr>
          <p:spPr>
            <a:xfrm rot="10800000" flipV="1">
              <a:off x="2363901" y="3421176"/>
              <a:ext cx="597612" cy="343150"/>
            </a:xfrm>
            <a:prstGeom prst="bentConnector3">
              <a:avLst>
                <a:gd name="adj1" fmla="val 50000"/>
              </a:avLst>
            </a:prstGeom>
            <a:noFill/>
            <a:ln w="9525" cap="flat" cmpd="sng" algn="ctr">
              <a:solidFill>
                <a:srgbClr val="747480"/>
              </a:solidFill>
              <a:prstDash val="solid"/>
              <a:tailEnd type="oval"/>
            </a:ln>
            <a:effectLst/>
          </p:spPr>
        </p:cxnSp>
        <p:sp>
          <p:nvSpPr>
            <p:cNvPr id="73" name="Rectangle 72">
              <a:extLst>
                <a:ext uri="{FF2B5EF4-FFF2-40B4-BE49-F238E27FC236}">
                  <a16:creationId xmlns:a16="http://schemas.microsoft.com/office/drawing/2014/main" id="{FEFEA192-12ED-404F-923F-CFCC109B9920}"/>
                </a:ext>
              </a:extLst>
            </p:cNvPr>
            <p:cNvSpPr/>
            <p:nvPr/>
          </p:nvSpPr>
          <p:spPr>
            <a:xfrm>
              <a:off x="527113" y="2794070"/>
              <a:ext cx="1836789" cy="1940513"/>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Inicio del proceso de quejas de las familias con la Línea Directa contra el Acoso Escolar:</a:t>
              </a:r>
              <a:r>
                <a:rPr lang="x-none" sz="7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Cualquier persona puede comunicarse con la Línea Directa contra el Acoso Escolar, incluidos los padres, las madres o tutores, y también hay una opción para enviar un formulario de queja por acoso escolar en línea. El formulario de queja se completa automáticamente en una hoja de Google que tiene un registro de todos los formularios de acoso enviados. El padre, la madre o tutor también puede comunicarse con el líder escolar sobre la situación de acoso escolar y el líder escolar enviará estos formularios con respecto a la situación</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en-IN"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50" name="Oval 10">
              <a:extLst>
                <a:ext uri="{FF2B5EF4-FFF2-40B4-BE49-F238E27FC236}">
                  <a16:creationId xmlns:a16="http://schemas.microsoft.com/office/drawing/2014/main" id="{567A2C0B-8549-4595-9EA9-8B24C306FECA}"/>
                </a:ext>
              </a:extLst>
            </p:cNvPr>
            <p:cNvSpPr>
              <a:spLocks noChangeArrowheads="1"/>
            </p:cNvSpPr>
            <p:nvPr/>
          </p:nvSpPr>
          <p:spPr bwMode="auto">
            <a:xfrm>
              <a:off x="3649396" y="2547807"/>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2 </a:t>
              </a:r>
            </a:p>
          </p:txBody>
        </p:sp>
        <p:cxnSp>
          <p:nvCxnSpPr>
            <p:cNvPr id="60" name="Elbow Connector 53">
              <a:extLst>
                <a:ext uri="{FF2B5EF4-FFF2-40B4-BE49-F238E27FC236}">
                  <a16:creationId xmlns:a16="http://schemas.microsoft.com/office/drawing/2014/main" id="{E7237266-9234-473B-9288-573B2EC343FA}"/>
                </a:ext>
                <a:ext uri="{C183D7F6-B498-43B3-948B-1728B52AA6E4}">
                  <adec:decorative xmlns:adec="http://schemas.microsoft.com/office/drawing/2017/decorative" val="1"/>
                </a:ext>
              </a:extLst>
            </p:cNvPr>
            <p:cNvCxnSpPr>
              <a:cxnSpLocks/>
              <a:stCxn id="50" idx="0"/>
              <a:endCxn id="85" idx="2"/>
            </p:cNvCxnSpPr>
            <p:nvPr/>
          </p:nvCxnSpPr>
          <p:spPr>
            <a:xfrm rot="16200000" flipV="1">
              <a:off x="3064864" y="1789538"/>
              <a:ext cx="654918" cy="861619"/>
            </a:xfrm>
            <a:prstGeom prst="bentConnector3">
              <a:avLst>
                <a:gd name="adj1" fmla="val 50000"/>
              </a:avLst>
            </a:prstGeom>
            <a:solidFill>
              <a:schemeClr val="accent1"/>
            </a:solidFill>
            <a:ln w="9525" cap="flat" cmpd="sng" algn="ctr">
              <a:solidFill>
                <a:srgbClr val="747480"/>
              </a:solidFill>
              <a:prstDash val="solid"/>
              <a:tailEnd type="oval"/>
            </a:ln>
            <a:effectLst/>
          </p:spPr>
        </p:cxnSp>
        <p:sp>
          <p:nvSpPr>
            <p:cNvPr id="85" name="Rectangle 84">
              <a:extLst>
                <a:ext uri="{FF2B5EF4-FFF2-40B4-BE49-F238E27FC236}">
                  <a16:creationId xmlns:a16="http://schemas.microsoft.com/office/drawing/2014/main" id="{573705D0-36F8-41D7-8398-3FC30820E11C}"/>
                </a:ext>
              </a:extLst>
            </p:cNvPr>
            <p:cNvSpPr/>
            <p:nvPr/>
          </p:nvSpPr>
          <p:spPr>
            <a:xfrm>
              <a:off x="2013273" y="1152705"/>
              <a:ext cx="1896480" cy="740184"/>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El especialista en acoso escolar revisa la queja: </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Un especialista de la Línea Directa contra el Acoso Escolar recibe y revisa los formularios y los envía a la escuela asociada con la queja</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en-IN"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16" name="Oval 6">
              <a:extLst>
                <a:ext uri="{FF2B5EF4-FFF2-40B4-BE49-F238E27FC236}">
                  <a16:creationId xmlns:a16="http://schemas.microsoft.com/office/drawing/2014/main" id="{C72E496E-CC2F-4901-8A14-FFFF60868166}"/>
                </a:ext>
              </a:extLst>
            </p:cNvPr>
            <p:cNvSpPr>
              <a:spLocks noChangeArrowheads="1"/>
            </p:cNvSpPr>
            <p:nvPr/>
          </p:nvSpPr>
          <p:spPr bwMode="auto">
            <a:xfrm>
              <a:off x="4478360" y="4433227"/>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3 </a:t>
              </a:r>
            </a:p>
          </p:txBody>
        </p:sp>
        <p:cxnSp>
          <p:nvCxnSpPr>
            <p:cNvPr id="117" name="Elbow Connector 63">
              <a:extLst>
                <a:ext uri="{FF2B5EF4-FFF2-40B4-BE49-F238E27FC236}">
                  <a16:creationId xmlns:a16="http://schemas.microsoft.com/office/drawing/2014/main" id="{57130D89-6F03-4F3D-8743-C2304ACEE501}"/>
                </a:ext>
                <a:ext uri="{C183D7F6-B498-43B3-948B-1728B52AA6E4}">
                  <adec:decorative xmlns:adec="http://schemas.microsoft.com/office/drawing/2017/decorative" val="1"/>
                </a:ext>
              </a:extLst>
            </p:cNvPr>
            <p:cNvCxnSpPr>
              <a:cxnSpLocks/>
              <a:stCxn id="116" idx="4"/>
              <a:endCxn id="120" idx="3"/>
            </p:cNvCxnSpPr>
            <p:nvPr/>
          </p:nvCxnSpPr>
          <p:spPr>
            <a:xfrm rot="5400000">
              <a:off x="4240886" y="4903105"/>
              <a:ext cx="533616" cy="288805"/>
            </a:xfrm>
            <a:prstGeom prst="bentConnector2">
              <a:avLst/>
            </a:prstGeom>
            <a:noFill/>
            <a:ln w="9525" cap="flat" cmpd="sng" algn="ctr">
              <a:solidFill>
                <a:srgbClr val="747480"/>
              </a:solidFill>
              <a:prstDash val="solid"/>
              <a:tailEnd type="oval"/>
            </a:ln>
            <a:effectLst/>
          </p:spPr>
        </p:cxnSp>
        <p:sp>
          <p:nvSpPr>
            <p:cNvPr id="120" name="Rectangle 119">
              <a:extLst>
                <a:ext uri="{FF2B5EF4-FFF2-40B4-BE49-F238E27FC236}">
                  <a16:creationId xmlns:a16="http://schemas.microsoft.com/office/drawing/2014/main" id="{4C624DE0-8408-482E-970A-A5E6CF90E87A}"/>
                </a:ext>
              </a:extLst>
            </p:cNvPr>
            <p:cNvSpPr/>
            <p:nvPr/>
          </p:nvSpPr>
          <p:spPr>
            <a:xfrm>
              <a:off x="2438074" y="4674918"/>
              <a:ext cx="1925217" cy="1278793"/>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El líder escolar responde a la queja:</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Los líderes escolares tienen 48 horas para responder a las familias sobre una queja por acoso escolar. La escuela investigará la situación. Las familias también puede ponerse en contacto directamente con una escuela, que puede iniciar el proceso de investigación. Si uno de los estudiantes involucrados en la queja por acoso escolar tiene un IEP, el equipo del IEP de la escuela participará en la investigación</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en-IN"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25" name="Oval 10">
              <a:extLst>
                <a:ext uri="{FF2B5EF4-FFF2-40B4-BE49-F238E27FC236}">
                  <a16:creationId xmlns:a16="http://schemas.microsoft.com/office/drawing/2014/main" id="{B59AA516-9D9B-4C9E-8AB4-73EF8870B6AC}"/>
                </a:ext>
              </a:extLst>
            </p:cNvPr>
            <p:cNvSpPr>
              <a:spLocks noChangeArrowheads="1"/>
            </p:cNvSpPr>
            <p:nvPr/>
          </p:nvSpPr>
          <p:spPr bwMode="auto">
            <a:xfrm>
              <a:off x="5394050" y="2556078"/>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4 </a:t>
              </a:r>
            </a:p>
          </p:txBody>
        </p:sp>
        <p:cxnSp>
          <p:nvCxnSpPr>
            <p:cNvPr id="126" name="Elbow Connector 53">
              <a:extLst>
                <a:ext uri="{FF2B5EF4-FFF2-40B4-BE49-F238E27FC236}">
                  <a16:creationId xmlns:a16="http://schemas.microsoft.com/office/drawing/2014/main" id="{7A8A6B5D-A820-4883-9B79-6787711E15DB}"/>
                </a:ext>
                <a:ext uri="{C183D7F6-B498-43B3-948B-1728B52AA6E4}">
                  <adec:decorative xmlns:adec="http://schemas.microsoft.com/office/drawing/2017/decorative" val="1"/>
                </a:ext>
              </a:extLst>
            </p:cNvPr>
            <p:cNvCxnSpPr>
              <a:cxnSpLocks/>
              <a:stCxn id="125" idx="0"/>
              <a:endCxn id="132" idx="2"/>
            </p:cNvCxnSpPr>
            <p:nvPr/>
          </p:nvCxnSpPr>
          <p:spPr>
            <a:xfrm rot="5400000" flipH="1" flipV="1">
              <a:off x="5544553" y="2023843"/>
              <a:ext cx="555468" cy="509003"/>
            </a:xfrm>
            <a:prstGeom prst="bentConnector3">
              <a:avLst>
                <a:gd name="adj1" fmla="val 50000"/>
              </a:avLst>
            </a:prstGeom>
            <a:noFill/>
            <a:ln w="9525" cap="flat" cmpd="sng" algn="ctr">
              <a:solidFill>
                <a:srgbClr val="747480"/>
              </a:solidFill>
              <a:prstDash val="solid"/>
              <a:tailEnd type="oval"/>
            </a:ln>
            <a:effectLst/>
          </p:spPr>
        </p:cxnSp>
        <p:sp>
          <p:nvSpPr>
            <p:cNvPr id="132" name="Rectangle 131">
              <a:extLst>
                <a:ext uri="{FF2B5EF4-FFF2-40B4-BE49-F238E27FC236}">
                  <a16:creationId xmlns:a16="http://schemas.microsoft.com/office/drawing/2014/main" id="{76C2D46F-AAF3-4E06-AC74-98CE00F2869B}"/>
                </a:ext>
              </a:extLst>
            </p:cNvPr>
            <p:cNvSpPr/>
            <p:nvPr/>
          </p:nvSpPr>
          <p:spPr>
            <a:xfrm>
              <a:off x="5025229" y="1152704"/>
              <a:ext cx="2103120" cy="847906"/>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Si la investigación no se completa en 5 días: </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El superintendente académico y el líder operativo reciben una notificación de que no se ha completado una investigación en 5 días. El superintendente académico se involucra en el caso para asegurarse de que se realice la investigación</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x-none"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133" name="Oval 10">
              <a:extLst>
                <a:ext uri="{FF2B5EF4-FFF2-40B4-BE49-F238E27FC236}">
                  <a16:creationId xmlns:a16="http://schemas.microsoft.com/office/drawing/2014/main" id="{88388E0B-0872-49F3-8A28-37A29636ED1C}"/>
                </a:ext>
              </a:extLst>
            </p:cNvPr>
            <p:cNvSpPr>
              <a:spLocks noChangeArrowheads="1"/>
            </p:cNvSpPr>
            <p:nvPr/>
          </p:nvSpPr>
          <p:spPr bwMode="auto">
            <a:xfrm>
              <a:off x="6320393" y="4427560"/>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5 </a:t>
              </a:r>
            </a:p>
          </p:txBody>
        </p:sp>
        <p:cxnSp>
          <p:nvCxnSpPr>
            <p:cNvPr id="155" name="Elbow Connector 63">
              <a:extLst>
                <a:ext uri="{FF2B5EF4-FFF2-40B4-BE49-F238E27FC236}">
                  <a16:creationId xmlns:a16="http://schemas.microsoft.com/office/drawing/2014/main" id="{641CA403-A878-492C-9A3C-46B3F9E613F7}"/>
                </a:ext>
                <a:ext uri="{C183D7F6-B498-43B3-948B-1728B52AA6E4}">
                  <adec:decorative xmlns:adec="http://schemas.microsoft.com/office/drawing/2017/decorative" val="1"/>
                </a:ext>
              </a:extLst>
            </p:cNvPr>
            <p:cNvCxnSpPr>
              <a:cxnSpLocks/>
              <a:stCxn id="133" idx="4"/>
              <a:endCxn id="49" idx="0"/>
            </p:cNvCxnSpPr>
            <p:nvPr/>
          </p:nvCxnSpPr>
          <p:spPr>
            <a:xfrm rot="16200000" flipH="1">
              <a:off x="6270228" y="4998932"/>
              <a:ext cx="576206" cy="128405"/>
            </a:xfrm>
            <a:prstGeom prst="bentConnector3">
              <a:avLst>
                <a:gd name="adj1" fmla="val 50000"/>
              </a:avLst>
            </a:prstGeom>
            <a:noFill/>
            <a:ln w="9525" cap="flat" cmpd="sng" algn="ctr">
              <a:solidFill>
                <a:srgbClr val="747480"/>
              </a:solidFill>
              <a:prstDash val="solid"/>
              <a:tailEnd type="oval"/>
            </a:ln>
            <a:effectLst/>
          </p:spPr>
        </p:cxnSp>
        <p:sp>
          <p:nvSpPr>
            <p:cNvPr id="49" name="Rectangle 48">
              <a:extLst>
                <a:ext uri="{FF2B5EF4-FFF2-40B4-BE49-F238E27FC236}">
                  <a16:creationId xmlns:a16="http://schemas.microsoft.com/office/drawing/2014/main" id="{3E5B1BEE-72F1-4388-87F4-D25EA1F617EC}"/>
                </a:ext>
              </a:extLst>
            </p:cNvPr>
            <p:cNvSpPr/>
            <p:nvPr/>
          </p:nvSpPr>
          <p:spPr>
            <a:xfrm>
              <a:off x="5736493" y="5351238"/>
              <a:ext cx="1772081" cy="847906"/>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Resultados de la investigación: </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Una vez que se complete la investigación, se implementará un plan de apoyo de seguridad para la víctima del acoso escolar. La escuela implementará un plan de acción para el agresor de la situación</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en-IN"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38" name="Oval 10">
              <a:extLst>
                <a:ext uri="{FF2B5EF4-FFF2-40B4-BE49-F238E27FC236}">
                  <a16:creationId xmlns:a16="http://schemas.microsoft.com/office/drawing/2014/main" id="{4F972BF5-3EA6-4CA3-9094-F1EC81727433}"/>
                </a:ext>
              </a:extLst>
            </p:cNvPr>
            <p:cNvSpPr>
              <a:spLocks noChangeArrowheads="1"/>
            </p:cNvSpPr>
            <p:nvPr/>
          </p:nvSpPr>
          <p:spPr bwMode="auto">
            <a:xfrm>
              <a:off x="7952357" y="2937571"/>
              <a:ext cx="347472" cy="347472"/>
            </a:xfrm>
            <a:prstGeom prst="ellipse">
              <a:avLst/>
            </a:prstGeom>
            <a:solidFill>
              <a:srgbClr val="74748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6 </a:t>
              </a:r>
            </a:p>
          </p:txBody>
        </p:sp>
        <p:cxnSp>
          <p:nvCxnSpPr>
            <p:cNvPr id="40" name="Elbow Connector 63">
              <a:extLst>
                <a:ext uri="{FF2B5EF4-FFF2-40B4-BE49-F238E27FC236}">
                  <a16:creationId xmlns:a16="http://schemas.microsoft.com/office/drawing/2014/main" id="{E929B0D1-D3F1-4DAE-A936-53EB230D9991}"/>
                </a:ext>
                <a:ext uri="{C183D7F6-B498-43B3-948B-1728B52AA6E4}">
                  <adec:decorative xmlns:adec="http://schemas.microsoft.com/office/drawing/2017/decorative" val="1"/>
                </a:ext>
              </a:extLst>
            </p:cNvPr>
            <p:cNvCxnSpPr>
              <a:cxnSpLocks/>
              <a:stCxn id="38" idx="0"/>
              <a:endCxn id="39" idx="2"/>
            </p:cNvCxnSpPr>
            <p:nvPr/>
          </p:nvCxnSpPr>
          <p:spPr>
            <a:xfrm rot="5400000" flipH="1" flipV="1">
              <a:off x="8069650" y="1841612"/>
              <a:ext cx="1152403" cy="1039517"/>
            </a:xfrm>
            <a:prstGeom prst="bentConnector3">
              <a:avLst>
                <a:gd name="adj1" fmla="val 50000"/>
              </a:avLst>
            </a:prstGeom>
            <a:noFill/>
            <a:ln w="9525" cap="flat" cmpd="sng" algn="ctr">
              <a:solidFill>
                <a:srgbClr val="747480"/>
              </a:solidFill>
              <a:prstDash val="solid"/>
              <a:tailEnd type="oval"/>
            </a:ln>
            <a:effectLst/>
          </p:spPr>
        </p:cxnSp>
        <p:sp>
          <p:nvSpPr>
            <p:cNvPr id="39" name="Rectangle 38">
              <a:extLst>
                <a:ext uri="{FF2B5EF4-FFF2-40B4-BE49-F238E27FC236}">
                  <a16:creationId xmlns:a16="http://schemas.microsoft.com/office/drawing/2014/main" id="{E0A8A466-7EF6-4BAF-A2CA-65C3E6281D2E}"/>
                </a:ext>
              </a:extLst>
            </p:cNvPr>
            <p:cNvSpPr/>
            <p:nvPr/>
          </p:nvSpPr>
          <p:spPr>
            <a:xfrm>
              <a:off x="8251210" y="1152705"/>
              <a:ext cx="1828800" cy="632463"/>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Una vez que se completa la investigación:</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Un especialista de la línea directa actualiza el caso como cerrado en la hoja de Google una vez que se completa la investigación</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en-IN"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36" name="Oval 6">
              <a:extLst>
                <a:ext uri="{FF2B5EF4-FFF2-40B4-BE49-F238E27FC236}">
                  <a16:creationId xmlns:a16="http://schemas.microsoft.com/office/drawing/2014/main" id="{FF31BA9C-109C-409E-9AF2-58A57E6DD860}"/>
                </a:ext>
              </a:extLst>
            </p:cNvPr>
            <p:cNvSpPr>
              <a:spLocks noChangeArrowheads="1"/>
            </p:cNvSpPr>
            <p:nvPr/>
          </p:nvSpPr>
          <p:spPr bwMode="auto">
            <a:xfrm>
              <a:off x="8668129" y="3559822"/>
              <a:ext cx="347472" cy="347472"/>
            </a:xfrm>
            <a:prstGeom prst="ellipse">
              <a:avLst/>
            </a:prstGeom>
            <a:solidFill>
              <a:srgbClr val="0070C0"/>
            </a:solidFill>
            <a:ln w="9525">
              <a:solidFill>
                <a:schemeClr val="tx1"/>
              </a:solidFill>
              <a:round/>
              <a:headEnd/>
              <a:tailEnd/>
            </a:ln>
          </p:spPr>
          <p:txBody>
            <a:bodyPr vert="horz" wrap="square" lIns="61964" tIns="30982" rIns="61964" bIns="30982" numCol="1" anchor="ctr" anchorCtr="0" compatLnSpc="1">
              <a:prstTxWarp prst="textNoShape">
                <a:avLst/>
              </a:prstTxWarp>
            </a:bodyPr>
            <a:lstStyle/>
            <a:p>
              <a:pPr algn="ctr" defTabSz="826140">
                <a:defRPr/>
              </a:pPr>
              <a:r>
                <a:rPr lang="x-none" sz="1626" kern="0">
                  <a:solidFill>
                    <a:srgbClr val="FFFFFF"/>
                  </a:solidFill>
                  <a:latin typeface="EYInterstate Light"/>
                </a:rPr>
                <a:t>7 </a:t>
              </a:r>
            </a:p>
          </p:txBody>
        </p:sp>
        <p:cxnSp>
          <p:nvCxnSpPr>
            <p:cNvPr id="37" name="Elbow Connector 63">
              <a:extLst>
                <a:ext uri="{FF2B5EF4-FFF2-40B4-BE49-F238E27FC236}">
                  <a16:creationId xmlns:a16="http://schemas.microsoft.com/office/drawing/2014/main" id="{79B9A798-432F-4138-A38C-007F39052469}"/>
                </a:ext>
                <a:ext uri="{C183D7F6-B498-43B3-948B-1728B52AA6E4}">
                  <adec:decorative xmlns:adec="http://schemas.microsoft.com/office/drawing/2017/decorative" val="1"/>
                </a:ext>
              </a:extLst>
            </p:cNvPr>
            <p:cNvCxnSpPr>
              <a:cxnSpLocks/>
              <a:stCxn id="36" idx="6"/>
              <a:endCxn id="67" idx="1"/>
            </p:cNvCxnSpPr>
            <p:nvPr/>
          </p:nvCxnSpPr>
          <p:spPr>
            <a:xfrm flipV="1">
              <a:off x="9015601" y="3471189"/>
              <a:ext cx="673496" cy="262369"/>
            </a:xfrm>
            <a:prstGeom prst="bentConnector3">
              <a:avLst>
                <a:gd name="adj1" fmla="val 50000"/>
              </a:avLst>
            </a:prstGeom>
            <a:noFill/>
            <a:ln w="9525" cap="flat" cmpd="sng" algn="ctr">
              <a:solidFill>
                <a:schemeClr val="accent3"/>
              </a:solidFill>
              <a:prstDash val="solid"/>
              <a:tailEnd type="oval"/>
            </a:ln>
            <a:effectLst/>
          </p:spPr>
        </p:cxnSp>
        <p:sp>
          <p:nvSpPr>
            <p:cNvPr id="67" name="Rectangle 66">
              <a:extLst>
                <a:ext uri="{FF2B5EF4-FFF2-40B4-BE49-F238E27FC236}">
                  <a16:creationId xmlns:a16="http://schemas.microsoft.com/office/drawing/2014/main" id="{BF25373B-6F17-4DBB-ABFD-D274D2584DDE}"/>
                </a:ext>
              </a:extLst>
            </p:cNvPr>
            <p:cNvSpPr/>
            <p:nvPr/>
          </p:nvSpPr>
          <p:spPr>
            <a:xfrm>
              <a:off x="9689097" y="2993375"/>
              <a:ext cx="1896480" cy="955628"/>
            </a:xfrm>
            <a:prstGeom prst="rect">
              <a:avLst/>
            </a:prstGeom>
            <a:ln>
              <a:solidFill>
                <a:srgbClr val="747480"/>
              </a:solidFill>
            </a:ln>
          </p:spPr>
          <p:txBody>
            <a:bodyPr vert="horz" wrap="square" lIns="61964" tIns="30982" rIns="61964" bIns="61964" anchor="t">
              <a:spAutoFit/>
            </a:bodyPr>
            <a:lstStyle/>
            <a:p>
              <a:pPr defTabSz="674483" eaLnBrk="0" hangingPunct="0">
                <a:defRPr/>
              </a:pPr>
              <a:r>
                <a:rPr lang="x-none" sz="700" b="1" kern="0">
                  <a:solidFill>
                    <a:schemeClr val="bg1"/>
                  </a:solidFill>
                  <a:latin typeface="EYInterstate Light"/>
                  <a:ea typeface="ＭＳ Ｐゴシック" panose="020B0600070205080204" pitchFamily="34" charset="-128"/>
                  <a:cs typeface="Calibri" panose="020F0502020204030204" pitchFamily="34" charset="0"/>
                </a:rPr>
                <a:t>Estado futuro recomendado:</a:t>
              </a:r>
              <a:r>
                <a:rPr lang="x-none" sz="700" kern="0">
                  <a:solidFill>
                    <a:schemeClr val="bg1"/>
                  </a:solidFill>
                  <a:latin typeface="EYInterstate Light"/>
                  <a:ea typeface="ＭＳ Ｐゴシック" panose="020B0600070205080204" pitchFamily="34" charset="-128"/>
                  <a:cs typeface="Calibri" panose="020F0502020204030204" pitchFamily="34" charset="0"/>
                </a:rPr>
                <a:t> </a:t>
              </a:r>
            </a:p>
            <a:p>
              <a:pPr defTabSz="674483" eaLnBrk="0" hangingPunct="0">
                <a:defRPr/>
              </a:pPr>
              <a:r>
                <a:rPr lang="x-none" sz="700" kern="0">
                  <a:solidFill>
                    <a:schemeClr val="bg1"/>
                  </a:solidFill>
                  <a:latin typeface="EYInterstate Light"/>
                  <a:ea typeface="ＭＳ Ｐゴシック" panose="020B0600070205080204" pitchFamily="34" charset="-128"/>
                  <a:cs typeface="Calibri" panose="020F0502020204030204" pitchFamily="34" charset="0"/>
                </a:rPr>
                <a:t>Existe una política y un procedimiento para supervisar las quejas por acoso escolar para garantizar que se resuelvan. Esto también incluye revisar las resoluciones para garantizar que las escuelas implementen el apoyo y los planes de acción y los sigan según sea necesario</a:t>
              </a:r>
              <a:r>
                <a:rPr lang="en-US" sz="700" kern="0">
                  <a:solidFill>
                    <a:schemeClr val="bg1"/>
                  </a:solidFill>
                  <a:latin typeface="EYInterstate Light"/>
                  <a:ea typeface="ＭＳ Ｐゴシック" panose="020B0600070205080204" pitchFamily="34" charset="-128"/>
                  <a:cs typeface="Calibri" panose="020F0502020204030204" pitchFamily="34" charset="0"/>
                </a:rPr>
                <a:t>.</a:t>
              </a:r>
              <a:endParaRPr lang="x-none" sz="700" kern="0">
                <a:solidFill>
                  <a:schemeClr val="bg1"/>
                </a:solidFill>
                <a:latin typeface="EYInterstate Light"/>
                <a:ea typeface="ＭＳ Ｐゴシック" panose="020B0600070205080204" pitchFamily="34" charset="-128"/>
                <a:cs typeface="Calibri" panose="020F0502020204030204" pitchFamily="34" charset="0"/>
              </a:endParaRPr>
            </a:p>
          </p:txBody>
        </p:sp>
        <p:sp>
          <p:nvSpPr>
            <p:cNvPr id="52" name="Rectangle 51">
              <a:extLst>
                <a:ext uri="{FF2B5EF4-FFF2-40B4-BE49-F238E27FC236}">
                  <a16:creationId xmlns:a16="http://schemas.microsoft.com/office/drawing/2014/main" id="{A75275ED-D9F4-4553-B7AA-F96CA7916AAC}"/>
                </a:ext>
              </a:extLst>
            </p:cNvPr>
            <p:cNvSpPr/>
            <p:nvPr/>
          </p:nvSpPr>
          <p:spPr bwMode="auto">
            <a:xfrm>
              <a:off x="9753868" y="2794069"/>
              <a:ext cx="581799" cy="185152"/>
            </a:xfrm>
            <a:prstGeom prst="rect">
              <a:avLst/>
            </a:prstGeom>
            <a:solidFill>
              <a:schemeClr val="tx2">
                <a:lumMod val="60000"/>
                <a:lumOff val="40000"/>
              </a:schemeClr>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algn="ctr" defTabSz="913943" fontAlgn="base">
                <a:spcBef>
                  <a:spcPct val="0"/>
                </a:spcBef>
                <a:spcAft>
                  <a:spcPct val="0"/>
                </a:spcAft>
                <a:defRPr/>
              </a:pPr>
              <a:r>
                <a:rPr lang="x-none" sz="8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FIN</a:t>
              </a:r>
            </a:p>
          </p:txBody>
        </p:sp>
        <p:sp>
          <p:nvSpPr>
            <p:cNvPr id="55" name="Rectangle 54">
              <a:extLst>
                <a:ext uri="{FF2B5EF4-FFF2-40B4-BE49-F238E27FC236}">
                  <a16:creationId xmlns:a16="http://schemas.microsoft.com/office/drawing/2014/main" id="{8E90F05B-3296-4E65-B70F-B3C46261E1F5}"/>
                </a:ext>
              </a:extLst>
            </p:cNvPr>
            <p:cNvSpPr/>
            <p:nvPr/>
          </p:nvSpPr>
          <p:spPr>
            <a:xfrm>
              <a:off x="10419661" y="4257899"/>
              <a:ext cx="1469861" cy="417019"/>
            </a:xfrm>
            <a:prstGeom prst="rect">
              <a:avLst/>
            </a:prstGeom>
          </p:spPr>
          <p:txBody>
            <a:bodyPr vert="horz" wrap="square" lIns="61964" tIns="30982" rIns="61964" bIns="61964" anchor="t">
              <a:spAutoFit/>
            </a:bodyPr>
            <a:lstStyle/>
            <a:p>
              <a:pPr defTabSz="674483" eaLnBrk="0" hangingPunct="0">
                <a:defRPr/>
              </a:pPr>
              <a:r>
                <a:rPr lang="x-none" sz="700" b="1" i="1" kern="0">
                  <a:solidFill>
                    <a:schemeClr val="bg1"/>
                  </a:solidFill>
                  <a:latin typeface="EYInterstate Light"/>
                  <a:ea typeface="ＭＳ Ｐゴシック" panose="020B0600070205080204" pitchFamily="34" charset="-128"/>
                  <a:cs typeface="Calibri" panose="020F0502020204030204" pitchFamily="34" charset="0"/>
                </a:rPr>
                <a:t>Nota: </a:t>
              </a:r>
              <a:r>
                <a:rPr lang="x-none" sz="700" i="1" kern="0">
                  <a:solidFill>
                    <a:schemeClr val="bg1"/>
                  </a:solidFill>
                  <a:latin typeface="EYInterstate Light"/>
                  <a:ea typeface="ＭＳ Ｐゴシック" panose="020B0600070205080204" pitchFamily="34" charset="-128"/>
                  <a:cs typeface="Calibri" panose="020F0502020204030204" pitchFamily="34" charset="0"/>
                </a:rPr>
                <a:t>Las BPS no requieren formalmente que los datos de quejas de las familias se informen al DESE</a:t>
              </a:r>
            </a:p>
          </p:txBody>
        </p:sp>
        <p:sp>
          <p:nvSpPr>
            <p:cNvPr id="58" name="Rectangle 57">
              <a:extLst>
                <a:ext uri="{FF2B5EF4-FFF2-40B4-BE49-F238E27FC236}">
                  <a16:creationId xmlns:a16="http://schemas.microsoft.com/office/drawing/2014/main" id="{B8AADBA1-68E5-47A6-B02E-4FF7EED60957}"/>
                </a:ext>
              </a:extLst>
            </p:cNvPr>
            <p:cNvSpPr/>
            <p:nvPr/>
          </p:nvSpPr>
          <p:spPr bwMode="auto">
            <a:xfrm>
              <a:off x="527846" y="5269458"/>
              <a:ext cx="1836789" cy="171212"/>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defTabSz="913943" fontAlgn="base">
                <a:spcBef>
                  <a:spcPct val="0"/>
                </a:spcBef>
                <a:spcAft>
                  <a:spcPct val="0"/>
                </a:spcAft>
                <a:defRPr/>
              </a:pPr>
              <a:r>
                <a:rPr lang="x-none" sz="1000" b="1"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Leyenda:</a:t>
              </a: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p:txBody>
        </p:sp>
        <p:sp>
          <p:nvSpPr>
            <p:cNvPr id="56" name="Oval 10">
              <a:extLst>
                <a:ext uri="{FF2B5EF4-FFF2-40B4-BE49-F238E27FC236}">
                  <a16:creationId xmlns:a16="http://schemas.microsoft.com/office/drawing/2014/main" id="{7345F9A1-5359-43AA-9677-87B96263548F}"/>
                </a:ext>
                <a:ext uri="{C183D7F6-B498-43B3-948B-1728B52AA6E4}">
                  <adec:decorative xmlns:adec="http://schemas.microsoft.com/office/drawing/2017/decorative" val="1"/>
                </a:ext>
              </a:extLst>
            </p:cNvPr>
            <p:cNvSpPr>
              <a:spLocks noChangeArrowheads="1"/>
            </p:cNvSpPr>
            <p:nvPr/>
          </p:nvSpPr>
          <p:spPr bwMode="auto">
            <a:xfrm>
              <a:off x="566538" y="5557042"/>
              <a:ext cx="182880" cy="182880"/>
            </a:xfrm>
            <a:prstGeom prst="ellipse">
              <a:avLst/>
            </a:prstGeom>
            <a:solidFill>
              <a:srgbClr val="747480"/>
            </a:solidFill>
            <a:ln w="9525">
              <a:noFill/>
              <a:round/>
              <a:headEnd/>
              <a:tailEnd/>
            </a:ln>
          </p:spPr>
          <p:txBody>
            <a:bodyPr vert="horz" wrap="square" lIns="61964" tIns="30982" rIns="61964" bIns="30982" numCol="1" anchor="t" anchorCtr="0" compatLnSpc="1">
              <a:prstTxWarp prst="textNoShape">
                <a:avLst/>
              </a:prstTxWarp>
            </a:bodyPr>
            <a:lstStyle/>
            <a:p>
              <a:pPr defTabSz="826140">
                <a:defRPr/>
              </a:pPr>
              <a:endParaRPr lang="en-US" sz="1626" kern="0">
                <a:solidFill>
                  <a:srgbClr val="57565A"/>
                </a:solidFill>
                <a:latin typeface="EYInterstate Light"/>
              </a:endParaRPr>
            </a:p>
          </p:txBody>
        </p:sp>
        <p:sp>
          <p:nvSpPr>
            <p:cNvPr id="57" name="Oval 21">
              <a:extLst>
                <a:ext uri="{FF2B5EF4-FFF2-40B4-BE49-F238E27FC236}">
                  <a16:creationId xmlns:a16="http://schemas.microsoft.com/office/drawing/2014/main" id="{8D6F23B2-128B-44EE-B285-E4FD0F8DCC64}"/>
                </a:ext>
                <a:ext uri="{C183D7F6-B498-43B3-948B-1728B52AA6E4}">
                  <adec:decorative xmlns:adec="http://schemas.microsoft.com/office/drawing/2017/decorative" val="1"/>
                </a:ext>
              </a:extLst>
            </p:cNvPr>
            <p:cNvSpPr>
              <a:spLocks noChangeArrowheads="1"/>
            </p:cNvSpPr>
            <p:nvPr/>
          </p:nvSpPr>
          <p:spPr bwMode="auto">
            <a:xfrm>
              <a:off x="566538" y="5856294"/>
              <a:ext cx="182880" cy="182880"/>
            </a:xfrm>
            <a:prstGeom prst="ellipse">
              <a:avLst/>
            </a:prstGeom>
            <a:solidFill>
              <a:srgbClr val="0070C0"/>
            </a:solidFill>
            <a:ln w="19050" cap="rnd" cmpd="sng">
              <a:noFill/>
              <a:prstDash val="solid"/>
              <a:round/>
              <a:headEnd/>
              <a:tailEnd/>
            </a:ln>
          </p:spPr>
          <p:txBody>
            <a:bodyPr vert="horz" wrap="square" lIns="61964" tIns="30982" rIns="61964" bIns="30982" numCol="1" anchor="t" anchorCtr="0" compatLnSpc="1">
              <a:prstTxWarp prst="textNoShape">
                <a:avLst/>
              </a:prstTxWarp>
            </a:bodyPr>
            <a:lstStyle/>
            <a:p>
              <a:pPr defTabSz="826140">
                <a:defRPr/>
              </a:pPr>
              <a:endParaRPr lang="en-US" sz="1626" kern="0">
                <a:solidFill>
                  <a:srgbClr val="57565A"/>
                </a:solidFill>
                <a:latin typeface="EYInterstate Light"/>
              </a:endParaRPr>
            </a:p>
          </p:txBody>
        </p:sp>
        <p:sp>
          <p:nvSpPr>
            <p:cNvPr id="51" name="Rectangle 50">
              <a:extLst>
                <a:ext uri="{FF2B5EF4-FFF2-40B4-BE49-F238E27FC236}">
                  <a16:creationId xmlns:a16="http://schemas.microsoft.com/office/drawing/2014/main" id="{0320A047-28FD-4224-9882-A520B5A5CF10}"/>
                </a:ext>
              </a:extLst>
            </p:cNvPr>
            <p:cNvSpPr/>
            <p:nvPr/>
          </p:nvSpPr>
          <p:spPr bwMode="auto">
            <a:xfrm>
              <a:off x="773047" y="5471195"/>
              <a:ext cx="1590853" cy="641761"/>
            </a:xfrm>
            <a:prstGeom prst="rect">
              <a:avLst/>
            </a:prstGeom>
            <a:solidFill>
              <a:sysClr val="window" lastClr="FFFFFF"/>
            </a:solidFill>
            <a:ln w="12700" cap="flat" cmpd="sng" algn="ctr">
              <a:noFill/>
              <a:prstDash val="solid"/>
              <a:round/>
              <a:headEnd type="none" w="med" len="med"/>
              <a:tailEnd type="none" w="med" len="med"/>
            </a:ln>
            <a:effectLst/>
          </p:spPr>
          <p:txBody>
            <a:bodyPr vert="horz" wrap="square" lIns="91392" tIns="45696" rIns="91392" bIns="45696" numCol="1" rtlCol="0" anchor="ctr" anchorCtr="0" compatLnSpc="1">
              <a:prstTxWarp prst="textNoShape">
                <a:avLst/>
              </a:prstTxWarp>
            </a:bodyPr>
            <a:lstStyle/>
            <a:p>
              <a:pPr defTabSz="913943"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Proceso actual</a:t>
              </a:r>
            </a:p>
            <a:p>
              <a:pPr defTabSz="913943" fontAlgn="base">
                <a:spcBef>
                  <a:spcPct val="0"/>
                </a:spcBef>
                <a:spcAft>
                  <a:spcPct val="0"/>
                </a:spcAft>
                <a:defRPr/>
              </a:pPr>
              <a:endParaRPr lang="en-US"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endParaRPr>
            </a:p>
            <a:p>
              <a:pPr defTabSz="913943" fontAlgn="base">
                <a:spcBef>
                  <a:spcPct val="0"/>
                </a:spcBef>
                <a:spcAft>
                  <a:spcPct val="0"/>
                </a:spcAft>
                <a:defRPr/>
              </a:pPr>
              <a:r>
                <a:rPr lang="x-none" sz="800" kern="0">
                  <a:solidFill>
                    <a:srgbClr val="2E2E38">
                      <a:lumMod val="50000"/>
                    </a:srgbClr>
                  </a:solidFill>
                  <a:latin typeface="EYInterstate Light"/>
                  <a:ea typeface="ヒラギノ角ゴ ProN W3" pitchFamily="-110" charset="-128"/>
                  <a:cs typeface="ヒラギノ角ゴ ProN W3" pitchFamily="-110" charset="-128"/>
                  <a:sym typeface="Arial" pitchFamily="-110" charset="0"/>
                </a:rPr>
                <a:t>Oportunidades de mejora identificadas</a:t>
              </a:r>
            </a:p>
          </p:txBody>
        </p:sp>
      </p:grpSp>
      <p:sp>
        <p:nvSpPr>
          <p:cNvPr id="48" name="source_6380420058075255931" descr="Fuente">
            <a:extLst>
              <a:ext uri="{FF2B5EF4-FFF2-40B4-BE49-F238E27FC236}">
                <a16:creationId xmlns:a16="http://schemas.microsoft.com/office/drawing/2014/main" id="{1142D79A-CDED-45E5-BF99-B25DCAACB95D}"/>
              </a:ext>
            </a:extLst>
          </p:cNvPr>
          <p:cNvSpPr txBox="1"/>
          <p:nvPr/>
        </p:nvSpPr>
        <p:spPr>
          <a:xfrm>
            <a:off x="705097" y="6305017"/>
            <a:ext cx="3474720" cy="572464"/>
          </a:xfrm>
          <a:prstGeom prst="rect">
            <a:avLst/>
          </a:prstGeom>
          <a:noFill/>
        </p:spPr>
        <p:txBody>
          <a:bodyPr vert="horz" wrap="square" lIns="0" tIns="0" rIns="0" bIns="0" rtlCol="0">
            <a:spAutoFit/>
          </a:bodyPr>
          <a:lstStyle/>
          <a:p>
            <a:pPr>
              <a:lnSpc>
                <a:spcPct val="85000"/>
              </a:lnSpc>
              <a:spcAft>
                <a:spcPts val="600"/>
              </a:spcAft>
              <a:buSzPct val="75000"/>
            </a:pPr>
            <a:r>
              <a:rPr lang="x-none" sz="800" dirty="0">
                <a:solidFill>
                  <a:srgbClr val="2E2E38"/>
                </a:solidFill>
                <a:cs typeface="Arial" panose="020B0604020202020204" pitchFamily="34" charset="0"/>
              </a:rPr>
              <a:t>Fuente: Entrevistas de EY, el DESE, BPS y las escuelas; políticas </a:t>
            </a:r>
            <a:br>
              <a:rPr lang="en-US" sz="800" dirty="0">
                <a:solidFill>
                  <a:srgbClr val="2E2E38"/>
                </a:solidFill>
                <a:cs typeface="Arial" panose="020B0604020202020204" pitchFamily="34" charset="0"/>
              </a:rPr>
            </a:br>
            <a:r>
              <a:rPr lang="x-none" sz="800" dirty="0">
                <a:solidFill>
                  <a:srgbClr val="2E2E38"/>
                </a:solidFill>
                <a:cs typeface="Arial" panose="020B0604020202020204" pitchFamily="34" charset="0"/>
              </a:rPr>
              <a:t>de BPS y el DESE</a:t>
            </a:r>
            <a:endParaRPr lang="en-US" sz="800" b="0" dirty="0">
              <a:solidFill>
                <a:schemeClr val="bg1"/>
              </a:solidFill>
              <a:latin typeface="+mj-lt"/>
            </a:endParaRPr>
          </a:p>
          <a:p>
            <a:pPr>
              <a:lnSpc>
                <a:spcPct val="85000"/>
              </a:lnSpc>
              <a:spcAft>
                <a:spcPts val="600"/>
              </a:spcAft>
              <a:buSzPct val="75000"/>
            </a:pPr>
            <a:endParaRPr lang="en-US" sz="800" b="0" dirty="0">
              <a:solidFill>
                <a:schemeClr val="bg1"/>
              </a:solidFill>
              <a:latin typeface="+mj-lt"/>
            </a:endParaRPr>
          </a:p>
          <a:p>
            <a:pPr>
              <a:lnSpc>
                <a:spcPct val="85000"/>
              </a:lnSpc>
              <a:spcAft>
                <a:spcPts val="600"/>
              </a:spcAft>
              <a:buSzPct val="75000"/>
            </a:pPr>
            <a:endParaRPr lang="en-US" sz="800" dirty="0">
              <a:solidFill>
                <a:srgbClr val="2E2E38"/>
              </a:solidFill>
              <a:cs typeface="Arial" panose="020B0604020202020204" pitchFamily="34" charset="0"/>
            </a:endParaRPr>
          </a:p>
        </p:txBody>
      </p:sp>
      <p:sp>
        <p:nvSpPr>
          <p:cNvPr id="3" name="TextBox 2">
            <a:extLst>
              <a:ext uri="{FF2B5EF4-FFF2-40B4-BE49-F238E27FC236}">
                <a16:creationId xmlns:a16="http://schemas.microsoft.com/office/drawing/2014/main" id="{8A8C3B00-F4DE-4F16-8CB1-798C2C2EC51D}"/>
              </a:ext>
            </a:extLst>
          </p:cNvPr>
          <p:cNvSpPr txBox="1"/>
          <p:nvPr/>
        </p:nvSpPr>
        <p:spPr>
          <a:xfrm>
            <a:off x="3852809" y="6411073"/>
            <a:ext cx="5132020" cy="429348"/>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x-none" sz="1000" i="1">
                <a:solidFill>
                  <a:schemeClr val="bg1"/>
                </a:solidFill>
                <a:effectLst/>
                <a:latin typeface="+mj-lt"/>
                <a:ea typeface="Calibri" panose="020F0502020204030204" pitchFamily="34" charset="0"/>
              </a:rPr>
              <a:t>Elaborado exclusivamente para el Departamento de Educación Primaria y Secundaria de Massachusetts. Dependencia restringida. No constituye garantía ni asesoramiento legal. Consulte las </a:t>
            </a:r>
            <a:r>
              <a:rPr lang="en-US" sz="1000" i="1" err="1">
                <a:solidFill>
                  <a:schemeClr val="bg1"/>
                </a:solidFill>
                <a:effectLst/>
                <a:latin typeface="+mj-lt"/>
                <a:ea typeface="Calibri" panose="020F0502020204030204" pitchFamily="34" charset="0"/>
              </a:rPr>
              <a:t>limitaciones</a:t>
            </a:r>
            <a:r>
              <a:rPr lang="en-US" sz="1000" i="1">
                <a:solidFill>
                  <a:schemeClr val="bg1"/>
                </a:solidFill>
                <a:effectLst/>
                <a:latin typeface="+mj-lt"/>
                <a:ea typeface="Calibri" panose="020F0502020204030204" pitchFamily="34" charset="0"/>
              </a:rPr>
              <a:t> y </a:t>
            </a:r>
            <a:r>
              <a:rPr lang="en-US" sz="1000" i="1" err="1">
                <a:solidFill>
                  <a:schemeClr val="bg1"/>
                </a:solidFill>
                <a:effectLst/>
                <a:latin typeface="+mj-lt"/>
                <a:ea typeface="Calibri" panose="020F0502020204030204" pitchFamily="34" charset="0"/>
              </a:rPr>
              <a:t>restricciones</a:t>
            </a:r>
            <a:r>
              <a:rPr lang="x-none" sz="1000" i="1">
                <a:solidFill>
                  <a:schemeClr val="bg1"/>
                </a:solidFill>
                <a:effectLst/>
                <a:latin typeface="+mj-lt"/>
                <a:ea typeface="Calibri" panose="020F0502020204030204" pitchFamily="34" charset="0"/>
              </a:rPr>
              <a:t> en la </a:t>
            </a:r>
            <a:r>
              <a:rPr lang="en-US" sz="1000" i="1" err="1">
                <a:solidFill>
                  <a:schemeClr val="bg1"/>
                </a:solidFill>
                <a:effectLst/>
                <a:latin typeface="+mj-lt"/>
                <a:ea typeface="Calibri" panose="020F0502020204030204" pitchFamily="34" charset="0"/>
              </a:rPr>
              <a:t>página</a:t>
            </a:r>
            <a:r>
              <a:rPr lang="en-US" sz="1000" i="1">
                <a:solidFill>
                  <a:schemeClr val="bg1"/>
                </a:solidFill>
                <a:effectLst/>
                <a:latin typeface="+mj-lt"/>
                <a:ea typeface="Calibri" panose="020F0502020204030204" pitchFamily="34" charset="0"/>
              </a:rPr>
              <a:t> 2.</a:t>
            </a:r>
            <a:endParaRPr lang="en-IN" sz="1000">
              <a:solidFill>
                <a:schemeClr val="bg1"/>
              </a:solidFill>
              <a:latin typeface="+mj-lt"/>
            </a:endParaRPr>
          </a:p>
        </p:txBody>
      </p:sp>
      <p:sp>
        <p:nvSpPr>
          <p:cNvPr id="10" name="Date Placeholder 9">
            <a:extLst>
              <a:ext uri="{FF2B5EF4-FFF2-40B4-BE49-F238E27FC236}">
                <a16:creationId xmlns:a16="http://schemas.microsoft.com/office/drawing/2014/main" id="{A30778A9-A24F-4B27-91AF-37F728220838}"/>
              </a:ext>
            </a:extLst>
          </p:cNvPr>
          <p:cNvSpPr>
            <a:spLocks noGrp="1"/>
          </p:cNvSpPr>
          <p:nvPr>
            <p:ph type="dt" sz="half" idx="10"/>
          </p:nvPr>
        </p:nvSpPr>
        <p:spPr/>
        <p:txBody>
          <a:bodyPr/>
          <a:lstStyle/>
          <a:p>
            <a:r>
              <a:rPr lang="x-none"/>
              <a:t>Febrero de 2023</a:t>
            </a:r>
            <a:endParaRPr lang="en-IN"/>
          </a:p>
        </p:txBody>
      </p:sp>
      <p:sp>
        <p:nvSpPr>
          <p:cNvPr id="11" name="Slide Number Placeholder 10">
            <a:extLst>
              <a:ext uri="{FF2B5EF4-FFF2-40B4-BE49-F238E27FC236}">
                <a16:creationId xmlns:a16="http://schemas.microsoft.com/office/drawing/2014/main" id="{17AAEC6A-5B18-408B-B571-E8BA1B22BD71}"/>
              </a:ext>
            </a:extLst>
          </p:cNvPr>
          <p:cNvSpPr>
            <a:spLocks noGrp="1"/>
          </p:cNvSpPr>
          <p:nvPr>
            <p:ph type="sldNum" sz="quarter" idx="12"/>
          </p:nvPr>
        </p:nvSpPr>
        <p:spPr/>
        <p:txBody>
          <a:bodyPr/>
          <a:lstStyle/>
          <a:p>
            <a:r>
              <a:rPr lang="x-none"/>
              <a:t>Página </a:t>
            </a:r>
            <a:fld id="{F1BC30E3-FFE5-4B91-AA19-87A149EBB9EE}" type="slidenum">
              <a:rPr smtClean="0"/>
              <a:pPr/>
              <a:t>99</a:t>
            </a:fld>
            <a:endParaRPr/>
          </a:p>
        </p:txBody>
      </p:sp>
    </p:spTree>
    <p:extLst>
      <p:ext uri="{BB962C8B-B14F-4D97-AF65-F5344CB8AC3E}">
        <p14:creationId xmlns:p14="http://schemas.microsoft.com/office/powerpoint/2010/main" val="416664283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CUSTOMLAYOUT" val="F"/>
  <p:tag name="THINKCELLPRESENTATIONDONOTDELETE" val="&lt;?xml version=&quot;1.0&quot; encoding=&quot;UTF-16&quot; standalone=&quot;yes&quot;?&gt;&lt;root reqver=&quot;27037&quot;&gt;&lt;version val=&quot;32992&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4&lt;/m_strFormatTime&gt;&lt;m_yearfmt&gt;&lt;begin val=&quot;0&quot;/&gt;&lt;end val=&quot;4&quot;/&gt;&lt;/m_yearfmt&gt;&lt;/m_precDefaultWeek&gt;&lt;m_precDefaultMonth&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3&quot;&gt;&lt;elem m_fUsage=&quot;2.87959984325429863006E+00&quot;&gt;&lt;m_msothmcolidx val=&quot;0&quot;/&gt;&lt;m_rgb r=&quot;EE&quot; g=&quot;A6&quot; b=&quot;A4&quot;/&gt;&lt;/elem&gt;&lt;elem m_fUsage=&quot;2.24294517564629725115E+00&quot;&gt;&lt;m_msothmcolidx val=&quot;0&quot;/&gt;&lt;m_rgb r=&quot;AE&quot; g=&quot;E3&quot; b=&quot;B3&quot;/&gt;&lt;/elem&gt;&lt;elem m_fUsage=&quot;1.78502958850339510377E+00&quot;&gt;&lt;m_msothmcolidx val=&quot;0&quot;/&gt;&lt;m_rgb r=&quot;77&quot; g=&quot;DE&quot; b=&quot;96&quot;/&gt;&lt;/elem&gt;&lt;elem m_fUsage=&quot;1.59105157639728567176E+00&quot;&gt;&lt;m_msothmcolidx val=&quot;0&quot;/&gt;&lt;m_rgb r=&quot;D2&quot; g=&quot;F4&quot; b=&quot;DC&quot;/&gt;&lt;/elem&gt;&lt;elem m_fUsage=&quot;4.78296900000000135833E-01&quot;&gt;&lt;m_msothmcolidx val=&quot;0&quot;/&gt;&lt;m_rgb r=&quot;E8&quot; g=&quot;B1&quot; b=&quot;AA&quot;/&gt;&lt;/elem&gt;&lt;elem m_fUsage=&quot;2.49912837777450991261E-01&quot;&gt;&lt;m_msothmcolidx val=&quot;0&quot;/&gt;&lt;m_rgb r=&quot;AE&quot; g=&quot;DC&quot; b=&quot;FD&quot;/&gt;&lt;/elem&gt;&lt;elem m_fUsage=&quot;9.84770902183611934744E-02&quot;&gt;&lt;m_msothmcolidx val=&quot;0&quot;/&gt;&lt;m_rgb r=&quot;E3&quot; g=&quot;AE&quot; b=&quot;DC&quot;/&gt;&lt;/elem&gt;&lt;elem m_fUsage=&quot;9.68680357746966036459E-02&quot;&gt;&lt;m_msothmcolidx val=&quot;0&quot;/&gt;&lt;m_rgb r=&quot;F4&quot; g=&quot;B5&quot; b=&quot;6F&quot;/&gt;&lt;/elem&gt;&lt;elem m_fUsage=&quot;8.86293811965250810658E-02&quot;&gt;&lt;m_msothmcolidx val=&quot;0&quot;/&gt;&lt;m_rgb r=&quot;06&quot; g=&quot;A3&quot; b=&quot;EE&quot;/&gt;&lt;/elem&gt;&lt;elem m_fUsage=&quot;7.97664430768725701837E-02&quot;&gt;&lt;m_msothmcolidx val=&quot;0&quot;/&gt;&lt;m_rgb r=&quot;BC&quot; g=&quot;BD&quot; b=&quot;D6&quot;/&gt;&lt;/elem&gt;&lt;elem m_fUsage=&quot;7.67279964781413803543E-02&quot;&gt;&lt;m_msothmcolidx val=&quot;0&quot;/&gt;&lt;m_rgb r=&quot;AC&quot; g=&quot;9B&quot; b=&quot;FF&quot;/&gt;&lt;/elem&gt;&lt;elem m_fUsage=&quot;7.17897987691853145531E-02&quot;&gt;&lt;m_msothmcolidx val=&quot;0&quot;/&gt;&lt;m_rgb r=&quot;E6&quot; g=&quot;FD&quot; b=&quot;FF&quot;/&gt;&lt;/elem&gt;&lt;elem m_fUsage=&quot;5.81497370030401097840E-02&quot;&gt;&lt;m_msothmcolidx val=&quot;0&quot;/&gt;&lt;m_rgb r=&quot;FF&quot; g=&quot;8D&quot; b=&quot;86&quot;/&gt;&lt;/elem&gt;&lt;/m_vecMRU&gt;&lt;/m_mruColor&gt;&lt;m_eweekdayFirstOfWeek val=&quot;1&quot;/&gt;&lt;m_eweekdayFirstOfWorkweek val=&quot;2&quot;/&gt;&lt;m_eweekdayFirstOfWeekend val=&quot;7&quot;/&gt;&lt;/CPresentation&gt;&lt;/root&gt;"/>
  <p:tag name="THINKCELLUNDODONOTDELETE" val="0"/>
  <p:tag name="ARTICULATE_SLIDE_COUNT" val="113"/>
  <p:tag name="ARTICULATE_PROJECT_OPEN"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6jdn1pHF3Tsh1Wt2efG5u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m1RA0Z2u62_hTndk3E2yxA"/>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XfO7oqUhtV2MHc2JHn5Cl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fx6wXbONQMwCCoDcjIHsbA"/>
</p:tagLst>
</file>

<file path=ppt/tags/tag104.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2kgJ92fBhTDb54VWNgk9x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zm497s0tYG0ocyuSOsLQuQ"/>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yZmVYb0YVtSO0.eqmsCxBQ"/>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pQhPQE_knzlcLMXQG0ium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ZpeFAQPMxzAlpf4EXHSgm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NmxU1DVmfeGLbRToUMXS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ZPPrIPvpSOEf8mXBn_qTD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Rw2DL9RoqbBNIpJGa1_7gQ"/>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dg9w9wIRJ.U_czDNY0EAa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Aypq.9xwmPTjJxLDo9vDT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d5aGG4UTZqk2Dj.mSoNNT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KOv8sXOWyU4GPSc_FaFStQ"/>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EZdMcWfgDR4YUEqOCPNZA"/>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kqjFrb8QunBsDd54.OLyOQ"/>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gR2_24MpPIVfVBa9znpyrQ"/>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SYMBOL" val="Custom_Long horizontal takeaway"/>
  <p:tag name="DYNAMICSHAPE" val="Custom_Long horizontal takeaway"/>
  <p:tag name="SYMBOLCOLOR" val="single"/>
  <p:tag name="FIXEDPOSITION" val="T"/>
</p:tagLst>
</file>

<file path=ppt/tags/tag121.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2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3.xml><?xml version="1.0" encoding="utf-8"?>
<p:tagLst xmlns:a="http://schemas.openxmlformats.org/drawingml/2006/main" xmlns:r="http://schemas.openxmlformats.org/officeDocument/2006/relationships" xmlns:p="http://schemas.openxmlformats.org/presentationml/2006/main">
  <p:tag name="HASEMBEDDEDCELLS" val="Table 6380723481983799272"/>
</p:tagLst>
</file>

<file path=ppt/tags/tag13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3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i_AZ1fLGOC7WIa7xMsVwZA"/>
</p:tagLst>
</file>

<file path=ppt/tags/tag133.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gcyP6D9_OeQCmcE5.2qHy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NGRluhmsKXVWkDwAeNh3E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_wBBhv5OWF97UOtRsj6Cg"/>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6myolMv9_dQK7qGqdcSVOQ"/>
</p:tagLst>
</file>

<file path=ppt/tags/tag138.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3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xml><?xml version="1.0" encoding="utf-8"?>
<p:tagLst xmlns:a="http://schemas.openxmlformats.org/drawingml/2006/main" xmlns:r="http://schemas.openxmlformats.org/officeDocument/2006/relationships" xmlns:p="http://schemas.openxmlformats.org/presentationml/2006/main">
  <p:tag name="SYMBOL" val="Traffic light"/>
  <p:tag name="DYNAMICSHAPE" val="Traffic light"/>
  <p:tag name="SYMBOLCOLOR" val="multi"/>
  <p:tag name="FIXEDPOSITION" val="F"/>
  <p:tag name="GAUGE" val="1"/>
  <p:tag name="EMBEDCELL" val="Table 6380723481983799272__2,1"/>
</p:tagLst>
</file>

<file path=ppt/tags/tag14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45.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GyksNOD1.0K2tyFpX3Iw4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1XADXPhVJo.NIGle8N9J3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uxhbEQoxn13UnzQc9DJuT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W0GsGVq5s5Dsx5DWI2p2YQ"/>
</p:tagLst>
</file>

<file path=ppt/tags/tag15.xml><?xml version="1.0" encoding="utf-8"?>
<p:tagLst xmlns:a="http://schemas.openxmlformats.org/drawingml/2006/main" xmlns:r="http://schemas.openxmlformats.org/officeDocument/2006/relationships" xmlns:p="http://schemas.openxmlformats.org/presentationml/2006/main">
  <p:tag name="SYMBOL" val="Traffic light"/>
  <p:tag name="DYNAMICSHAPE" val="Traffic light"/>
  <p:tag name="SYMBOLCOLOR" val="multi"/>
  <p:tag name="FIXEDPOSITION" val="F"/>
  <p:tag name="GAUGE" val="2"/>
  <p:tag name="EMBEDCELL" val="Table 6380723481983799272__3,1"/>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b2Ekwz8ot3919gTzwu7LX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Z9wsN_vJCDSFKQjej2bO7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L..vJQhFaaXC6WlwbHVmu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PnUU9mDtdxO5qMNEHuVZkQ"/>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5OxFT3qa4LA4mA99Hyb1k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M5ZeXQNjkaF0uscP7G9Hi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pVXY7GPCZUT5mRpawU6lD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4Z_df_JJI9F3KYRVAIb3PQ"/>
</p:tagLst>
</file>

<file path=ppt/tags/tag158.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59.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6.xml><?xml version="1.0" encoding="utf-8"?>
<p:tagLst xmlns:a="http://schemas.openxmlformats.org/drawingml/2006/main" xmlns:r="http://schemas.openxmlformats.org/officeDocument/2006/relationships" xmlns:p="http://schemas.openxmlformats.org/presentationml/2006/main">
  <p:tag name="SYMBOL" val="Traffic light"/>
  <p:tag name="DYNAMICSHAPE" val="Traffic light"/>
  <p:tag name="SYMBOLCOLOR" val="multi"/>
  <p:tag name="FIXEDPOSITION" val="F"/>
  <p:tag name="GAUGE" val="5"/>
  <p:tag name="EMBEDCELL" val="Table 6380723481983799272__4,1"/>
</p:tagLst>
</file>

<file path=ppt/tags/tag16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WVQBzQx0qonFr.dbom6ZA"/>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WK3jWR2koGFmG5AHQyIimQ"/>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Kv_jNzKLlMfIbfcx8i4axg"/>
</p:tagLst>
</file>

<file path=ppt/tags/tag17.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oHT0hKoF7Ijo2kc2CuUk0g"/>
</p:tagLst>
</file>

<file path=ppt/tags/tag171.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7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7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bEnoE82jD0WCCiTwZx6WKg"/>
</p:tagLst>
</file>

<file path=ppt/tags/tag180.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ECzF8_aEJTlxt1IIzSAWjw"/>
</p:tagLst>
</file>

<file path=ppt/tags/tag182.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W3XIITLABhe0Um9MperNy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CMLn1JU1XcZSXS8uhPnCFw"/>
</p:tagLst>
</file>

<file path=ppt/tags/tag185.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ak7e9msKyA8h7JdGqlZkRg"/>
</p:tagLst>
</file>

<file path=ppt/tags/tag187.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88.xml><?xml version="1.0" encoding="utf-8"?>
<p:tagLst xmlns:a="http://schemas.openxmlformats.org/drawingml/2006/main" xmlns:r="http://schemas.openxmlformats.org/officeDocument/2006/relationships" xmlns:p="http://schemas.openxmlformats.org/presentationml/2006/main">
  <p:tag name="HASEMBEDDEDCELLS" val="Table 6380412381335984473"/>
</p:tagLst>
</file>

<file path=ppt/tags/tag189.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wEfXEiWC4UqYnvObcAJ0qw"/>
</p:tagLst>
</file>

<file path=ppt/tags/tag190.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9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9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193.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Pno.oz3uoC8LZjzVRTW9lA"/>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MI5iLiotVUSfTBLdl2wsd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lMGRgBg4paTjIS2BPxKMOQ"/>
</p:tagLst>
</file>

<file path=ppt/tags/tag199.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EevHact_wEu74sgYW0kbC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kwYWMNE_bepR1E_32yuIxQ"/>
</p:tagLst>
</file>

<file path=ppt/tags/tag201.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02.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5.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06.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07.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POVhLAX11TgFtu1a9I8tNQ"/>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blVN9erUrjXOBP1ZjZR5X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bEnoE82jD0WCCiTwZx6WK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6ulpEm3_Lle2Tj.GaoZQJw"/>
</p:tagLst>
</file>

<file path=ppt/tags/tag211.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2APBMSK2AbhY_YXGSd7Q0w"/>
</p:tagLst>
</file>

<file path=ppt/tags/tag213.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l4KdOuwkxtBtTGZrd_HuJg"/>
</p:tagLst>
</file>

<file path=ppt/tags/tag21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1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1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1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1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wEfXEiWC4UqYnvObcAJ0qw"/>
</p:tagLst>
</file>

<file path=ppt/tags/tag22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PxhcbxeMO5j_N0N9SE6o.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EevHact_wEu74sgYW0kbCQ"/>
</p:tagLst>
</file>

<file path=ppt/tags/tag230.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3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39.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bEnoE82jD0WCCiTwZx6WKg"/>
</p:tagLst>
</file>

<file path=ppt/tags/tag24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4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wEfXEiWC4UqYnvObcAJ0qw"/>
</p:tagLst>
</file>

<file path=ppt/tags/tag25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5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EevHact_wEu74sgYW0kbCQ"/>
</p:tagLst>
</file>

<file path=ppt/tags/tag260.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26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6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6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68.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69.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FIXEDLOCATIONTITLE" val="LHTitle"/>
</p:tagLst>
</file>

<file path=ppt/tags/tag3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3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36.xml><?xml version="1.0" encoding="utf-8"?>
<p:tagLst xmlns:a="http://schemas.openxmlformats.org/drawingml/2006/main" xmlns:r="http://schemas.openxmlformats.org/officeDocument/2006/relationships" xmlns:p="http://schemas.openxmlformats.org/presentationml/2006/main">
  <p:tag name="SYMBOL" val="Callout"/>
  <p:tag name="DYNAMICSHAPE" val="Callout"/>
  <p:tag name="SYMBOLCOLOR" val="single"/>
  <p:tag name="FIXEDPOSITION" val="T"/>
</p:tagLst>
</file>

<file path=ppt/tags/tag37.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38.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39.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SYMBOL" val="Long horizontal takeaway"/>
  <p:tag name="DYNAMICSHAPE" val="Long horizontal takeaway"/>
  <p:tag name="SYMBOLCOLOR" val="single"/>
  <p:tag name="FIXEDPOSITION" val="T"/>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iN5KVzyB.o0dqtWY3D7M0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8aX1fpdm.gFuKhWU_5KKV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zyvliGBT9ECjzLnsSg5rg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bjfqt.8UfZ0CKPksyL5z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ou8EJ8gJJ7bEvenQOH7Rt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i_58E8tzzeOL7Bd6PEuU4w"/>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jGodvuJEBhLyazz4B1hKd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TXhJDWuhZ86yRuRTMycUs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vuAq8ia7TC7seDqrDSk8U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FWWUVlBBH2l3k9hxXzMmWg"/>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mCk.X5.Tqt8t4O5RtBK0d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kkbWL4PaiqaJG29g5tY.y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7_QS4UQ2fzmH.rTUyAz0z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R0qyodfpZGcJCNpP9oiYV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d.A_2cOBnNG9E1ipCLrxY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UHk7ZoXZivdICQsLBtUQ6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aaPccqIhLGRXfvkBfJmoj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yLE7rvpKydmPpjzeUGw9yw"/>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EkRjA_Gdf7LGOeG4Og.EN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SbNyroNIqOgNhVcSE0N.oA"/>
</p:tagLst>
</file>

<file path=ppt/tags/tag6.xml><?xml version="1.0" encoding="utf-8"?>
<p:tagLst xmlns:a="http://schemas.openxmlformats.org/drawingml/2006/main" xmlns:r="http://schemas.openxmlformats.org/officeDocument/2006/relationships" xmlns:p="http://schemas.openxmlformats.org/presentationml/2006/main">
  <p:tag name="INLINETEXTSHAPEGUID" val="e9e5e1f3-2ee8-4172-b94e-5125acf75fab"/>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zyfgc0JjwxLpoZRTY4j0X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8xx3fwPMhEMDXlRlwuhux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Lj8XXxsYL.tnFJLuVGH8J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RMUtyLr1ol5aY.fnhO4QP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buZ6vVwQRqhLI9mOTzBJxw"/>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Mbw2tEbu8SNsb8i5dyMkYQ"/>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n0Swk59SX8Z9j8hraIkPg"/>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Fsn18uRQNRo.bagxgC0H1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ktamy8xOwLOPKyR_IjLLyg"/>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7442MhDJ9SoT7Sx3nVC17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ik9g.6aq00WkbNTDofa0yw"/>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CN.p0E_WfFWpkjajQLpeE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GwPIA_VBKtWw6ZL.Q9qpH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qsI6jN0Bhs_WSk3N5XDzy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k1oN8vOyJFH3MPWr1Wamk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MB0qptMG5QZG7hqT699R9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0hkg46Sz.GS9Zv0KaOpK_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LHFoncW8dhcYlEOD8YbY2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8N5TxBD9OPdRHxTm.St5i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L4i0PFrWRMhOJ00XVbgmS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rzZn3vzVJ9dvThZFvHHZc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ik9g.6aq00WkbNTDofa0yw"/>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IMFWnVCWFLBhiBXg57MJqg"/>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TSrELUDgAw6hRGGkECOT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mYKV0OJNSfGfpj.3Wtm0F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jwOxGIWWnDiw4v8ug6d0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vIpztsF4Cy9DVtAm8EAD0A"/>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19wx1BiN_M5kT_UOcv5FIw"/>
</p:tagLst>
</file>

<file path=ppt/tags/tag86.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87.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88.xml><?xml version="1.0" encoding="utf-8"?>
<p:tagLst xmlns:a="http://schemas.openxmlformats.org/drawingml/2006/main" xmlns:r="http://schemas.openxmlformats.org/officeDocument/2006/relationships" xmlns:p="http://schemas.openxmlformats.org/presentationml/2006/main">
  <p:tag name="SYMBOL" val="Bulleted list"/>
  <p:tag name="DYNAMICSHAPE" val="Bulleted list"/>
  <p:tag name="SYMBOLCOLOR" val="single"/>
  <p:tag name="FIXEDPOSITION" val="T"/>
</p:tagLst>
</file>

<file path=ppt/tags/tag8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1.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2.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3.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4.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5.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6.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7.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8.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ags/tag99.xml><?xml version="1.0" encoding="utf-8"?>
<p:tagLst xmlns:a="http://schemas.openxmlformats.org/drawingml/2006/main" xmlns:r="http://schemas.openxmlformats.org/officeDocument/2006/relationships" xmlns:p="http://schemas.openxmlformats.org/presentationml/2006/main">
  <p:tag name="SYMBOL" val="Text box"/>
  <p:tag name="DYNAMICSHAPE" val="Text box"/>
  <p:tag name="SYMBOLCOLOR" val="single"/>
  <p:tag name="FIXEDPOSITION" val="T"/>
</p:tagLst>
</file>

<file path=ppt/theme/theme1.xml><?xml version="1.0" encoding="utf-8"?>
<a:theme xmlns:a="http://schemas.openxmlformats.org/drawingml/2006/main" name="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2.xml><?xml version="1.0" encoding="utf-8"?>
<a:theme xmlns:a="http://schemas.openxmlformats.org/drawingml/2006/main" name="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20000"/>
            <a:lumOff val="80000"/>
          </a:schemeClr>
        </a:solidFill>
        <a:ln w="9525">
          <a:noFill/>
        </a:ln>
      </a:spPr>
      <a:bodyPr rtlCol="0" anchor="t" anchorCtr="0"/>
      <a:lstStyle>
        <a:defPPr algn="ctr">
          <a:defRPr sz="1000" dirty="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3.xml><?xml version="1.0" encoding="utf-8"?>
<a:theme xmlns:a="http://schemas.openxmlformats.org/drawingml/2006/main" name="EY-P Widescreen Template 2022">
  <a:themeElements>
    <a:clrScheme name="EYP2020_PPT">
      <a:dk1>
        <a:srgbClr val="FFFFFF"/>
      </a:dk1>
      <a:lt1>
        <a:srgbClr val="2E2E38"/>
      </a:lt1>
      <a:dk2>
        <a:srgbClr val="FFE600"/>
      </a:dk2>
      <a:lt2>
        <a:srgbClr val="000000"/>
      </a:lt2>
      <a:accent1>
        <a:srgbClr val="1A9AFA"/>
      </a:accent1>
      <a:accent2>
        <a:srgbClr val="2E2E38"/>
      </a:accent2>
      <a:accent3>
        <a:srgbClr val="747480"/>
      </a:accent3>
      <a:accent4>
        <a:srgbClr val="C4C4CD"/>
      </a:accent4>
      <a:accent5>
        <a:srgbClr val="FF4136"/>
      </a:accent5>
      <a:accent6>
        <a:srgbClr val="2DB757"/>
      </a:accent6>
      <a:hlink>
        <a:srgbClr val="1A9AFA"/>
      </a:hlink>
      <a:folHlink>
        <a:srgbClr val="800080"/>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w="9525">
          <a:noFill/>
        </a:ln>
      </a:spPr>
      <a:bodyPr lIns="72000" tIns="72000" rIns="72000" bIns="72000" rtlCol="0" anchor="ctr" anchorCtr="0"/>
      <a:lstStyle>
        <a:defPPr algn="l">
          <a:defRPr sz="12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spAutoFit/>
      </a:bodyPr>
      <a:lstStyle>
        <a:defPPr marL="171450" indent="-171450" algn="l">
          <a:lnSpc>
            <a:spcPct val="85000"/>
          </a:lnSpc>
          <a:spcAft>
            <a:spcPts val="600"/>
          </a:spcAft>
          <a:buSzPct val="110000"/>
          <a:buFont typeface="EYInterstate Light" panose="02000506000000020004" pitchFamily="2" charset="0"/>
          <a:buChar char="•"/>
          <a:defRPr sz="1100" dirty="0" smtClean="0">
            <a:solidFill>
              <a:schemeClr val="bg1"/>
            </a:solidFill>
          </a:defRPr>
        </a:defPPr>
      </a:lstStyle>
    </a:txDef>
  </a:objectDefaults>
  <a:extraClrSchemeLst/>
  <a:custClrLst>
    <a:custClr name="Teal">
      <a:srgbClr val="27ACAA"/>
    </a:custClr>
    <a:custClr name="Green">
      <a:srgbClr val="2DB757"/>
    </a:custClr>
    <a:custClr name="Orange">
      <a:srgbClr val="FF6D00"/>
    </a:custClr>
    <a:custClr name="Purple">
      <a:srgbClr val="3D108A"/>
    </a:custClr>
    <a:custClr name="Maroon">
      <a:srgbClr val="750E5C"/>
    </a:custClr>
    <a:custClr name="Red">
      <a:srgbClr val="FF4136"/>
    </a:custClr>
    <a:custClr name="blank">
      <a:srgbClr val="FFFFFF"/>
    </a:custClr>
    <a:custClr name="blank">
      <a:srgbClr val="FFFFFF"/>
    </a:custClr>
    <a:custClr name="blank">
      <a:srgbClr val="FFFFFF"/>
    </a:custClr>
    <a:custClr name="blank">
      <a:srgbClr val="FFFFFF"/>
    </a:custClr>
    <a:custClr name="Teal">
      <a:srgbClr val="42C9C2"/>
    </a:custClr>
    <a:custClr name="Green">
      <a:srgbClr val="34C768"/>
    </a:custClr>
    <a:custClr name="Orange">
      <a:srgbClr val="FF810A"/>
    </a:custClr>
    <a:custClr name="Purple">
      <a:srgbClr val="542EA5"/>
    </a:custClr>
    <a:custClr name="Maroon">
      <a:srgbClr val="922B73"/>
    </a:custClr>
    <a:custClr name="Red">
      <a:srgbClr val="F95D54"/>
    </a:custClr>
    <a:custClr name="blank">
      <a:srgbClr val="FFFFFF"/>
    </a:custClr>
    <a:custClr name="blank">
      <a:srgbClr val="FFFFFF"/>
    </a:custClr>
    <a:custClr name="blank">
      <a:srgbClr val="FFFFFF"/>
    </a:custClr>
    <a:custClr name="blank">
      <a:srgbClr val="FFFFFF"/>
    </a:custClr>
    <a:custClr name="Teal">
      <a:srgbClr val="60E6E1"/>
    </a:custClr>
    <a:custClr name="Green">
      <a:srgbClr val="57E188"/>
    </a:custClr>
    <a:custClr name="Orange">
      <a:srgbClr val="FF9831"/>
    </a:custClr>
    <a:custClr name="Purple">
      <a:srgbClr val="724BC3"/>
    </a:custClr>
    <a:custClr name="Maroon">
      <a:srgbClr val="B14891"/>
    </a:custClr>
    <a:custClr name="Red">
      <a:srgbClr val="FF736A"/>
    </a:custClr>
    <a:custClr name="blank">
      <a:srgbClr val="FFFFFF"/>
    </a:custClr>
    <a:custClr name="blank">
      <a:srgbClr val="FFFFFF"/>
    </a:custClr>
    <a:custClr name="blank">
      <a:srgbClr val="FFFFFF"/>
    </a:custClr>
    <a:custClr name="blank">
      <a:srgbClr val="FFFFFF"/>
    </a:custClr>
    <a:custClr name="Teal">
      <a:srgbClr val="93F0E6"/>
    </a:custClr>
    <a:custClr name="Green">
      <a:srgbClr val="8CE8AD"/>
    </a:custClr>
    <a:custClr name="Orange">
      <a:srgbClr val="FFB46A"/>
    </a:custClr>
    <a:custClr name="Purple">
      <a:srgbClr val="9C82D4"/>
    </a:custClr>
    <a:custClr name="Maroon">
      <a:srgbClr val="C981B2"/>
    </a:custClr>
    <a:custClr name="Red">
      <a:srgbClr val="FF9A91"/>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EY-Parthenon (blank).potx" id="{CE52F024-EC4E-441C-9153-361D5F44F3F6}" vid="{0EFBFF98-DD65-424B-BCC6-0920D7E449F9}"/>
    </a:ext>
  </a:extLst>
</a:theme>
</file>

<file path=ppt/theme/theme4.xml><?xml version="1.0" encoding="utf-8"?>
<a:theme xmlns:a="http://schemas.openxmlformats.org/drawingml/2006/main" name="1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20000"/>
            <a:lumOff val="80000"/>
          </a:schemeClr>
        </a:solidFill>
        <a:ln w="9525">
          <a:noFill/>
        </a:ln>
      </a:spPr>
      <a:bodyPr rtlCol="0" anchor="t" anchorCtr="0"/>
      <a:lstStyle>
        <a:defPPr algn="ctr">
          <a:defRPr sz="1000" dirty="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5.xml><?xml version="1.0" encoding="utf-8"?>
<a:theme xmlns:a="http://schemas.openxmlformats.org/drawingml/2006/main" name="1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20000"/>
            <a:lumOff val="80000"/>
          </a:schemeClr>
        </a:solidFill>
        <a:ln w="9525">
          <a:noFill/>
        </a:ln>
      </a:spPr>
      <a:bodyPr rtlCol="0" anchor="t" anchorCtr="0"/>
      <a:lstStyle>
        <a:defPPr algn="ctr">
          <a:defRPr sz="1000" dirty="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6.xml><?xml version="1.0" encoding="utf-8"?>
<a:theme xmlns:a="http://schemas.openxmlformats.org/drawingml/2006/main" name="1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20000"/>
            <a:lumOff val="80000"/>
          </a:schemeClr>
        </a:solidFill>
        <a:ln w="9525">
          <a:noFill/>
        </a:ln>
      </a:spPr>
      <a:bodyPr rtlCol="0" anchor="t" anchorCtr="0"/>
      <a:lstStyle>
        <a:defPPr algn="ctr">
          <a:defRPr sz="1000" dirty="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537026F9728184AB52C163C9949ECB6" ma:contentTypeVersion="4" ma:contentTypeDescription="Create a new document." ma:contentTypeScope="" ma:versionID="b6adda261a3865a51c799a348df3483f">
  <xsd:schema xmlns:xsd="http://www.w3.org/2001/XMLSchema" xmlns:xs="http://www.w3.org/2001/XMLSchema" xmlns:p="http://schemas.microsoft.com/office/2006/metadata/properties" xmlns:ns2="b5d540f5-df78-4134-9901-11927155d372" xmlns:ns3="0a020e6d-7cc1-4846-9d71-995371862250" targetNamespace="http://schemas.microsoft.com/office/2006/metadata/properties" ma:root="true" ma:fieldsID="4f1ae8f4f8ede20b1342cc7678145443" ns2:_="" ns3:_="">
    <xsd:import namespace="b5d540f5-df78-4134-9901-11927155d372"/>
    <xsd:import namespace="0a020e6d-7cc1-4846-9d71-995371862250"/>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5d540f5-df78-4134-9901-11927155d37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a020e6d-7cc1-4846-9d71-995371862250"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haredWithUsers xmlns="0a020e6d-7cc1-4846-9d71-995371862250">
      <UserInfo>
        <DisplayName>Sam J Wolfson</DisplayName>
        <AccountId>81</AccountId>
        <AccountType/>
      </UserInfo>
      <UserInfo>
        <DisplayName>Umair Naeem</DisplayName>
        <AccountId>53</AccountId>
        <AccountType/>
      </UserInfo>
      <UserInfo>
        <DisplayName>Meghan Egan</DisplayName>
        <AccountId>43</AccountId>
        <AccountType/>
      </UserInfo>
      <UserInfo>
        <DisplayName>Kate Pinto</DisplayName>
        <AccountId>18</AccountId>
        <AccountType/>
      </UserInfo>
      <UserInfo>
        <DisplayName>Chris J Librizzi</DisplayName>
        <AccountId>23</AccountId>
        <AccountType/>
      </UserInfo>
      <UserInfo>
        <DisplayName>Kasia Lundy</DisplayName>
        <AccountId>13</AccountId>
        <AccountType/>
      </UserInfo>
      <UserInfo>
        <DisplayName>Mary Kryska</DisplayName>
        <AccountId>22</AccountId>
        <AccountType/>
      </UserInfo>
      <UserInfo>
        <DisplayName>David J Dreher</DisplayName>
        <AccountId>19</AccountId>
        <AccountType/>
      </UserInfo>
      <UserInfo>
        <DisplayName>Teddy P Christakos</DisplayName>
        <AccountId>87</AccountId>
        <AccountType/>
      </UserInfo>
      <UserInfo>
        <DisplayName>Kyle T Madura</DisplayName>
        <AccountId>86</AccountId>
        <AccountType/>
      </UserInfo>
      <UserInfo>
        <DisplayName>Reyni Easow</DisplayName>
        <AccountId>128</AccountId>
        <AccountType/>
      </UserInfo>
      <UserInfo>
        <DisplayName>Jibin G Jacob</DisplayName>
        <AccountId>131</AccountId>
        <AccountType/>
      </UserInfo>
      <UserInfo>
        <DisplayName>Gautam Rao</DisplayName>
        <AccountId>132</AccountId>
        <AccountType/>
      </UserInfo>
      <UserInfo>
        <DisplayName>Lavanya Puttaraju</DisplayName>
        <AccountId>133</AccountId>
        <AccountType/>
      </UserInfo>
      <UserInfo>
        <DisplayName>Mahalakshmi B</DisplayName>
        <AccountId>134</AccountId>
        <AccountType/>
      </UserInfo>
      <UserInfo>
        <DisplayName>Srilakshmi B S</DisplayName>
        <AccountId>135</AccountId>
        <AccountType/>
      </UserInfo>
      <UserInfo>
        <DisplayName>Dona Gilbertson</DisplayName>
        <AccountId>117</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1CA1367-4CEA-4FFD-B1B4-353A87BF471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5d540f5-df78-4134-9901-11927155d372"/>
    <ds:schemaRef ds:uri="0a020e6d-7cc1-4846-9d71-99537186225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D2F75BB-1905-4028-823D-F94C133619D9}">
  <ds:schemaRefs>
    <ds:schemaRef ds:uri="http://purl.org/dc/terms/"/>
    <ds:schemaRef ds:uri="http://schemas.openxmlformats.org/package/2006/metadata/core-properties"/>
    <ds:schemaRef ds:uri="http://schemas.microsoft.com/office/2006/documentManagement/types"/>
    <ds:schemaRef ds:uri="http://purl.org/dc/dcmitype/"/>
    <ds:schemaRef ds:uri="http://schemas.microsoft.com/office/infopath/2007/PartnerControls"/>
    <ds:schemaRef ds:uri="0a020e6d-7cc1-4846-9d71-995371862250"/>
    <ds:schemaRef ds:uri="b5d540f5-df78-4134-9901-11927155d372"/>
    <ds:schemaRef ds:uri="http://purl.org/dc/elements/1.1/"/>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E0452801-B128-448F-9908-C5BD099B19D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180</TotalTime>
  <Words>64188</Words>
  <Application>Microsoft Office PowerPoint</Application>
  <PresentationFormat>Custom</PresentationFormat>
  <Paragraphs>5103</Paragraphs>
  <Slides>113</Slides>
  <Notes>113</Notes>
  <HiddenSlides>0</HiddenSlides>
  <MMClips>0</MMClips>
  <ScaleCrop>false</ScaleCrop>
  <HeadingPairs>
    <vt:vector size="8" baseType="variant">
      <vt:variant>
        <vt:lpstr>Fonts Used</vt:lpstr>
      </vt:variant>
      <vt:variant>
        <vt:i4>12</vt:i4>
      </vt:variant>
      <vt:variant>
        <vt:lpstr>Theme</vt:lpstr>
      </vt:variant>
      <vt:variant>
        <vt:i4>6</vt:i4>
      </vt:variant>
      <vt:variant>
        <vt:lpstr>Embedded OLE Servers</vt:lpstr>
      </vt:variant>
      <vt:variant>
        <vt:i4>1</vt:i4>
      </vt:variant>
      <vt:variant>
        <vt:lpstr>Slide Titles</vt:lpstr>
      </vt:variant>
      <vt:variant>
        <vt:i4>113</vt:i4>
      </vt:variant>
    </vt:vector>
  </HeadingPairs>
  <TitlesOfParts>
    <vt:vector size="132" baseType="lpstr">
      <vt:lpstr>Arial</vt:lpstr>
      <vt:lpstr>Calibri</vt:lpstr>
      <vt:lpstr>Cambria Math</vt:lpstr>
      <vt:lpstr>EYInterstate</vt:lpstr>
      <vt:lpstr>EYInterstate Light</vt:lpstr>
      <vt:lpstr>Georgia</vt:lpstr>
      <vt:lpstr>Segoe UI</vt:lpstr>
      <vt:lpstr>Symbol</vt:lpstr>
      <vt:lpstr>Times New Roman</vt:lpstr>
      <vt:lpstr>Wingdings</vt:lpstr>
      <vt:lpstr>Wingdings 2</vt:lpstr>
      <vt:lpstr>Wingdings 3</vt:lpstr>
      <vt:lpstr>EY dark background</vt:lpstr>
      <vt:lpstr>EY light background</vt:lpstr>
      <vt:lpstr>EY-P Widescreen Template 2022</vt:lpstr>
      <vt:lpstr>1_EY light background</vt:lpstr>
      <vt:lpstr>1_EY light background</vt:lpstr>
      <vt:lpstr>1_EY light background</vt:lpstr>
      <vt:lpstr>think-cell Slide</vt:lpstr>
      <vt:lpstr>Consultor de datos independiente DESE – BPS</vt:lpstr>
      <vt:lpstr>Limitaciones y restricciones</vt:lpstr>
      <vt:lpstr>Agenda (0/5)</vt:lpstr>
      <vt:lpstr>Resumen ejecutivo (1/8) </vt:lpstr>
      <vt:lpstr>Resumen ejecutivo (2/8) </vt:lpstr>
      <vt:lpstr>Resumen ejecutivo (3/8)</vt:lpstr>
      <vt:lpstr>Resumen ejecutivo (4/8)</vt:lpstr>
      <vt:lpstr>Resumen ejecutivo (5/8) </vt:lpstr>
      <vt:lpstr>Resumen ejecutivo (6/8) </vt:lpstr>
      <vt:lpstr>Resumen ejecutivo (7/8) </vt:lpstr>
      <vt:lpstr>Resumen ejecutivo (8/8) </vt:lpstr>
      <vt:lpstr>Agenda (1/5)</vt:lpstr>
      <vt:lpstr>Descripción general del proyecto Tras la revisión en mayo de 2022 por parte del DESE de BPS, el distrito y el estado acordaron un Plan de Mejora Sistémica (SIP, por sus siglas en inglés)</vt:lpstr>
      <vt:lpstr>Descripción general del proyecto El enfoque de la evaluación para la iniciativa de datos requirió la coordinación entre DESE, BPS y EY </vt:lpstr>
      <vt:lpstr>Descripción general del proyecto EY completó la evaluación de los dominios de datos durante un período de aproximadamente seis meses</vt:lpstr>
      <vt:lpstr>Descripción general del proyecto Durante el proyecto, EY entrevistó a 47 personas de la oficina central de BPS, escuelas de BPS y DESE</vt:lpstr>
      <vt:lpstr>Descripción general del proyecto EY aprovechó los datos del año escolar2021-2022 de varias bases de datos de BPS y DESE</vt:lpstr>
      <vt:lpstr>Descripción general del proyecto "Dominios de datos" de BPS (año escolar 2021-2022) analizados de forma independiente por EY en nombre de DESE</vt:lpstr>
      <vt:lpstr>Descripción general del proyecto ¿Cómo se ven los "dominios de datos de BPS" en el recorrido de un estudiante de principio a fin?</vt:lpstr>
      <vt:lpstr>Descripción general del proyecto Este informe evalúa cada dominio de datos en siete dimensiones, y proporciona una de las tres posibles calificaciones de riesgo</vt:lpstr>
      <vt:lpstr>Agenda (2/5)</vt:lpstr>
      <vt:lpstr>Contexto de DESE y BPS DESE es responsable de realizar revisiones del distrito para apoyar la mejora del distrito local</vt:lpstr>
      <vt:lpstr>Contexto de DESE y BPS Las Escuelas Públicas de Boston están en el distrito más grande de MA, que es un distrito de mayoría y minoría</vt:lpstr>
      <vt:lpstr>Contexto de DESE y BPS BPS atiende a una gran población de alta necesidad, aunque su porcentaje de estudiantes de alta necesidad es similar a otros distritos grandes</vt:lpstr>
      <vt:lpstr>Agenda (3/5)</vt:lpstr>
      <vt:lpstr>Resumen de observaciones  En todos los dominios de datos, surgieron varios desafíos más amplios</vt:lpstr>
      <vt:lpstr>Resumen de oportunidades Hay varias oportunidades de mejora de alto nivel que pueden habilitar y respaldar oportunidades específicas del dominio</vt:lpstr>
      <vt:lpstr>Resumen de observaciones y oportunidades Cada dominio de datos recibió una calificación de riesgo en siete dimensiones</vt:lpstr>
      <vt:lpstr>Resumen de puntos de datos clave Dentro de cada dominio, hay puntos de datos clave que informan las calificaciones de riesgo de nivel moderado y alto</vt:lpstr>
      <vt:lpstr>Resumen de observaciones y oportunidades Descripción general de observaciones detalladas y estructura de oportunidades</vt:lpstr>
      <vt:lpstr>Agenda (4/5)</vt:lpstr>
      <vt:lpstr>Observaciones detalladas de dominio y oportunidades  Dentro de la participación del programa estudiantil, los datos de educación especial son esenciales dadas las leyes de EE. UU. relacionadas con estos servicios</vt:lpstr>
      <vt:lpstr>Observaciones detalladas de dominio y oportunidades (1/2) Los equipos de Educación especial de BPS cuentan con políticas, procedimientos y roles exhaustivos</vt:lpstr>
      <vt:lpstr>Observaciones detalladas de dominio y oportunidades (2/2) Los sistemas de datos vigentes podrían mejorarse para aumentar la eficiencia y abordar mejor los IEP vencidos</vt:lpstr>
      <vt:lpstr>Observaciones detalladas de dominio y oportunidades  Dentro de la participación del programa estudiantil, los datos de Estudiante de Inglés (EL) ayudan al DESE a supervisar las mejoras  de este grupo</vt:lpstr>
      <vt:lpstr>Observaciones detalladas de dominio y recomendaciones (1/2) BPS tiene políticas amplias y roles bien establecidos para prestar servicios a los estudiantes de EL, pero podría mejorar los procedimientos actuales</vt:lpstr>
      <vt:lpstr>Observaciones detalladas de dominio y recomendaciones (2/2) Se podrían mejorar los sistemas de datos para garantizar que todos los estudiantes de EL reciban apoyo</vt:lpstr>
      <vt:lpstr>Observaciones detalladas de dominio y oportunidades  Dentro de la inscripción y el egreso de los estudiantes, la fidelidad de los datos de las bajas es crucial dado el impacto en las tasas de  graduación informadas</vt:lpstr>
      <vt:lpstr>Observaciones detalladas de dominio y oportunidades  La inscripción de los estudiantes tenía políticas y procedimientos claros, pero un análisis limitado de los datos del distrito de BPS</vt:lpstr>
      <vt:lpstr>Observaciones detalladas de dominio y oportunidades (1/2) No hay suficientes roles y responsabilidades a nivel escolar para las bajas y no hay consecuencias para el incumplimiento</vt:lpstr>
      <vt:lpstr>Observaciones detalladas de dominio y oportunidades (2/2) A nivel de distrito, no existe un proceso para analizar o verificar los datos de bajas de la escuela</vt:lpstr>
      <vt:lpstr>Observaciones detalladas de dominio y oportunidades  Desde el año escolar 2021-2022, las entrevistas sugieren que BPS ha tomado varias medidas para mejorar la documentación de bajas</vt:lpstr>
      <vt:lpstr>Observaciones detalladas de dominio y oportunidades  Las acciones disciplinarias que resultan en suspensión o acciones más severas representan aproximadamente el 17 % de todos los incidentes informados</vt:lpstr>
      <vt:lpstr>Observaciones detalladas de dominio y oportunidades (1/2) BPS tiene políticas y procedimientos bien establecidos para la disciplina estudiantil, con roles bien definidos</vt:lpstr>
      <vt:lpstr>Observaciones detalladas de dominio y oportunidades (2/2) Hubo un riesgo notable dentro de BPS con respecto a la supervisión y el control de la disciplina </vt:lpstr>
      <vt:lpstr>Observaciones detalladas de dominio y oportunidades  Todas las restricciones de los estudiantes deben ser informadas al DESE; sin embargo, muchas solo se están informando en los sistemas de BPS</vt:lpstr>
      <vt:lpstr>Observaciones detalladas de dominio y oportunidades (1/2) Si bien las escuelas de BPS tienen procedimientos de restricción establecidos, existe confusión respecto a las políticas de informes</vt:lpstr>
      <vt:lpstr>Observaciones detalladas de dominio y oportunidades (2/2) Se necesita una mejor supervisión y apoyo para facilitar la recopilación adecuada de datos para el uso de restricciones</vt:lpstr>
      <vt:lpstr>Observaciones detalladas de dominio y oportunidades Los informes sobre el funcionamiento puntual del autobús matutino de BPS han sido en su mayoría precisos; sin embargo, los datos anteriores están incompletos</vt:lpstr>
      <vt:lpstr>Observaciones detalladas de dominio y oportunidades (1/3) El equipo de transporte es muy pequeño, con un rol responsable de la mayor parte de la gestión de los datos y el sistema</vt:lpstr>
      <vt:lpstr>Observaciones detalladas de dominio y oportunidades (2/3) Los sistemas y la supervisión del funcionamiento puntual del autobús matutino tenían oportunidades de mejora en el año escolar 2021-2022</vt:lpstr>
      <vt:lpstr>Observaciones detalladas de dominio y oportunidades (3/3) Los sistemas de datos de funcionamiento puntual del autobús matutino en el año escolar 2021-2022 estaban incompletos</vt:lpstr>
      <vt:lpstr>Observaciones detalladas de dominio y oportunidades  Las entrevistas sugieren que BPS ha tomado varias medidas desde el año escolar 2022-2023 para mejorar los datos de informes de autobuses</vt:lpstr>
      <vt:lpstr>Observaciones detalladas de dominio y oportunidades  BPS utiliza dos líneas de servicio para quejas de las familias y existen brechas en los informes de los datos sobre acoso escolar</vt:lpstr>
      <vt:lpstr>Observaciones detalladas de dominio y oportunidades (1/3) La falta de políticas con respecto a la presentación de datos de quejas de las familias está generando brechas en el proceso de presentación de informes</vt:lpstr>
      <vt:lpstr>Observaciones detalladas de dominio y oportunidades (2/3) Los sistemas utilizados para procesar las quejas están dando como resultado una falta de documentación y procesamiento de datos</vt:lpstr>
      <vt:lpstr>Observaciones detalladas de dominio y oportunidades (3/3) No existe un proceso central estandarizado para monitorear las quejas de las familias</vt:lpstr>
      <vt:lpstr>Observaciones detalladas de dominio y oportunidades  Las entrevistas sugieren que BPS ya ha realizado un esfuerzo sustancial para mejorar la recopilación de datos de las quejas de las familias</vt:lpstr>
      <vt:lpstr>Observaciones detalladas de dominio y oportunidades  El proceso de asignación por algoritmo de BPS da como resultado que cerca del 85 % de los estudiantes asistan a una de sus tres opciones principales para las escuelas</vt:lpstr>
      <vt:lpstr>Observaciones detalladas de dominio y oportunidades (1/2) No se evaluó por riesgo la asignación de estudiantes de BPS</vt:lpstr>
      <vt:lpstr>Observaciones detalladas de dominio y oportunidades (2/2) No se evaluó por riesgo la asignación de estudiantes de BPS</vt:lpstr>
      <vt:lpstr>Agenda (5/5)</vt:lpstr>
      <vt:lpstr>Apéndice Flujo del proceso: participación en el programa: educación especial (IEP inicial/plan 504)</vt:lpstr>
      <vt:lpstr>Apéndice Flujo del proceso: participación en el programa: educación especial (renovación anual del plan IEP) </vt:lpstr>
      <vt:lpstr>Apéndice Flujo del proceso: participación en el programa: educación especial (renovación de tres años del IEP/plan 504) </vt:lpstr>
      <vt:lpstr>Apéndice Educación especial: los campos del diccionario de datos de SIMS se utilizaron para identificar niveles de servicio específicos</vt:lpstr>
      <vt:lpstr>Apéndice El análisis de datos de Educación especial se llevó a cabo con la siguiente población </vt:lpstr>
      <vt:lpstr>Apéndice Datos de EdPlan y resultados de entrevistas con respecto a la Educación especial de BPS </vt:lpstr>
      <vt:lpstr>Apéndice Datos de IEP vencidos del año escolar 2021-2022</vt:lpstr>
      <vt:lpstr>Apéndice Muestreo de datos de EdPlan para revisar la documentación de IEP </vt:lpstr>
      <vt:lpstr>Apéndice Se compararon los datos del SIMS y EdPlan para evaluar la precisión e integridad de los datos de Educación especial </vt:lpstr>
      <vt:lpstr>Apéndice Flujo del proceso: estudiantes de inglés (EL)</vt:lpstr>
      <vt:lpstr>Apéndice La información de la población de EL procede de los datos del SIMS, las puntuaciones de ACCESS y la Encuesta  sobre el idioma en el hogar </vt:lpstr>
      <vt:lpstr>Apéndice Análisis de datos sobre estudiantes de Inglés: puntuación de ACCESS vs. conciliación de niveles de ELD  mediante la política de BPS de mayo de 2022 </vt:lpstr>
      <vt:lpstr>Apéndice Las puntuaciones de ACCESS y los niveles de ELD de los estudiantes se compararon para comprender  las asignaciones</vt:lpstr>
      <vt:lpstr>Apéndice Flujo del proceso: inscripción de los estudiantes</vt:lpstr>
      <vt:lpstr>Apéndice Flujo del proceso: egresos de los estudiantes</vt:lpstr>
      <vt:lpstr>Apéndice Se tomó una muestra de una población de bajas que facilitó el DESE para analizar los datos de las bajas</vt:lpstr>
      <vt:lpstr>Apéndice Una parte significativa de la muestra de bajas no contaba con la documentación adecuada</vt:lpstr>
      <vt:lpstr>Apéndice Distribución de la documentación conservada por código de baja </vt:lpstr>
      <vt:lpstr>Apéndice Se observaron algunas variaciones en las fechas de baja y de documentación de la muestra</vt:lpstr>
      <vt:lpstr>Apéndice Política sobre la documentación de las bajas de las BPS (1/2)</vt:lpstr>
      <vt:lpstr>Apéndice Política sobre la documentación de las bajas de las BPS (2/2)</vt:lpstr>
      <vt:lpstr>Apéndice  Flujo del proceso: sanciones disciplinarias a los estudiantes</vt:lpstr>
      <vt:lpstr>Apéndice  Población de las sanciones disciplinarias a los estudiantes </vt:lpstr>
      <vt:lpstr>Apéndice  Enfoque y resultados de las pruebas de las muestras </vt:lpstr>
      <vt:lpstr>Apéndice Distribución total de los datos de sanciones disciplinarias (suspensión y medidas más severas)</vt:lpstr>
      <vt:lpstr>Apéndice Flujo del proceso: restricciones de los estudiantes</vt:lpstr>
      <vt:lpstr>Apéndice Población de datos sobre restricción de estudiantes </vt:lpstr>
      <vt:lpstr>Apéndice Resultados de las pruebas de la muestra </vt:lpstr>
      <vt:lpstr>Apéndice Determinación de la integridad de los informes sobre restricciones presentados al DESE</vt:lpstr>
      <vt:lpstr>Apéndice Flujo de la presentación de informes de  datos del funcionamiento puntual</vt:lpstr>
      <vt:lpstr>Apéndice Los datos sobre transporte estaban incompletos, con cerca del 25 % de las rutas matutinas planificadas no presentes en los datos de llegadas</vt:lpstr>
      <vt:lpstr>Apéndice Temas fuera del alcance del dominio</vt:lpstr>
      <vt:lpstr>Apéndice El recálculo del funcionamiento puntual mostró que BPS informó con precisión al DESE (1/3)</vt:lpstr>
      <vt:lpstr>Apéndice  El recálculo del funcionamiento puntual mostró que BPS informó con precisión al DESE (2/3)</vt:lpstr>
      <vt:lpstr>Apéndice El recálculo del funcionamiento puntual mostró que BPS informó con precisión al DESE (3/3)</vt:lpstr>
      <vt:lpstr>Apéndice Flujo del proceso: proceso de la Línea de Ayuda de BPS</vt:lpstr>
      <vt:lpstr>Apéndice Flujo del proceso: proceso de la Línea Directa contra el Acoso Escolar </vt:lpstr>
      <vt:lpstr>Apéndice Análisis de la población de datos de la Línea de Ayuda de las BPS</vt:lpstr>
      <vt:lpstr>Apéndice Análisis de la población de datos de la Línea Directa contra el Acoso Escolar</vt:lpstr>
      <vt:lpstr>Apéndice Análisis de la población de datos del formulario de investigación de acoso escolar (1/2)</vt:lpstr>
      <vt:lpstr>Apéndice Análisis de la población de datos del formulario de investigación de acoso escolar (2/2)</vt:lpstr>
      <vt:lpstr>Apéndice Flujo del proceso: proceso de asignación de estudiantes para el próximo año escolar (enero de 2021 a mayo de 2021 para el año escolar 2021-2022)</vt:lpstr>
      <vt:lpstr>Apéndice Flujo del proceso: proceso de asignación de estudiantes para el año escolar actual (junio de 2021 a junio de 2022 para el años escolar 2021-2022) </vt:lpstr>
      <vt:lpstr>Apéndice Alcance y limitaciones de los datos de asignación de los estudiantes</vt:lpstr>
      <vt:lpstr>Apéndice Análisis de ubicación del estudiante</vt:lpstr>
      <vt:lpstr>Apéndice Análisis de ubicación del estudiante: el mapa de calor muestra que los estudiantes a menudo van a escuelas en su propio vecindario</vt:lpstr>
      <vt:lpstr>Apéndice Análisis de ubicación del estudiante: clasificaciones de servicios escolares utilizadas para este análisis </vt:lpstr>
      <vt:lpstr>Apéndice Análisis de ubicación del estudiante: escuelas especializadas</vt:lpstr>
      <vt:lpstr>Apéndice Análisis de preferencia de los estudiantes</vt:lpstr>
      <vt:lpstr>Apéndice Preferencias de los estudiantes: Conciliación de datos</vt:lpstr>
      <vt:lpstr>EY  | Construyendo un mundo laboral mejor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Boston Public Schools Independent Data Assessment Report February 2023 - Spanish</dc:title>
  <dc:creator>DESE</dc:creator>
  <cp:lastModifiedBy>Zou, Dong (EOE)</cp:lastModifiedBy>
  <cp:revision>18</cp:revision>
  <dcterms:created xsi:type="dcterms:W3CDTF">2020-06-09T18:31:46Z</dcterms:created>
  <dcterms:modified xsi:type="dcterms:W3CDTF">2023-02-24T19:57:21Z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tadate">
    <vt:lpwstr>Feb 24 2023 12:00AM</vt:lpwstr>
  </property>
  <property fmtid="{D5CDD505-2E9C-101B-9397-08002B2CF9AE}" pid="3" name="_MarkAsFinal">
    <vt:bool>true</vt:bool>
  </property>
</Properties>
</file>