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30"/>
  </p:notesMasterIdLst>
  <p:sldIdLst>
    <p:sldId id="256" r:id="rId6"/>
    <p:sldId id="258" r:id="rId7"/>
    <p:sldId id="257" r:id="rId8"/>
    <p:sldId id="281" r:id="rId9"/>
    <p:sldId id="259" r:id="rId10"/>
    <p:sldId id="260" r:id="rId11"/>
    <p:sldId id="261" r:id="rId12"/>
    <p:sldId id="262" r:id="rId13"/>
    <p:sldId id="263" r:id="rId14"/>
    <p:sldId id="264" r:id="rId15"/>
    <p:sldId id="280"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9" r:id="rId29"/>
  </p:sldIdLst>
  <p:sldSz cx="12192000" cy="6858000"/>
  <p:notesSz cx="7010400" cy="9296400"/>
  <p:embeddedFontLst>
    <p:embeddedFont>
      <p:font typeface="Calibri" panose="020F0502020204030204" pitchFamily="34" charset="0"/>
      <p:regular r:id="rId31"/>
      <p:bold r:id="rId32"/>
      <p:italic r:id="rId33"/>
      <p:boldItalic r:id="rId34"/>
    </p:embeddedFont>
    <p:embeddedFont>
      <p:font typeface="Quattrocento Sans" panose="020B05020500000200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hnl/RQADFwi7SQE2KyOHYcDMGV9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801E"/>
    <a:srgbClr val="ECAB6A"/>
    <a:srgbClr val="E79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55" autoAdjust="0"/>
  </p:normalViewPr>
  <p:slideViewPr>
    <p:cSldViewPr snapToGrid="0">
      <p:cViewPr varScale="1">
        <p:scale>
          <a:sx n="81" d="100"/>
          <a:sy n="81" d="100"/>
        </p:scale>
        <p:origin x="108" y="396"/>
      </p:cViewPr>
      <p:guideLst>
        <p:guide orient="horz" pos="2160"/>
        <p:guide pos="3840"/>
      </p:guideLst>
    </p:cSldViewPr>
  </p:slideViewPr>
  <p:outlineViewPr>
    <p:cViewPr>
      <p:scale>
        <a:sx n="33" d="100"/>
        <a:sy n="33" d="100"/>
      </p:scale>
      <p:origin x="0" y="-22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2909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8ef2e9a8_2_0:notes"/>
          <p:cNvSpPr txBox="1">
            <a:spLocks noGrp="1"/>
          </p:cNvSpPr>
          <p:nvPr>
            <p:ph type="body" idx="1"/>
          </p:nvPr>
        </p:nvSpPr>
        <p:spPr>
          <a:xfrm>
            <a:off x="701040" y="4473898"/>
            <a:ext cx="5608200" cy="36603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2" name="Google Shape;82;g6e8ef2e9a8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e8ef2e9a8_2_1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6e8ef2e9a8_2_19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59" name="Google Shape;159;g6e8ef2e9a8_2_19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427500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e8ef2e9a8_2_2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6e8ef2e9a8_2_2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1" name="Google Shape;171;g6e8ef2e9a8_2_20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p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e9b94fd2f_3_7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6e9b94fd2f_3_7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0" name="Google Shape;210;g6e9b94fd2f_3_7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e8ef2e9a8_1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5" name="Google Shape;215;g6e8ef2e9a8_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e8ef2e9a8_3_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6e8ef2e9a8_3_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3" name="Google Shape;223;g6e8ef2e9a8_3_1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e8ef2e9a8_3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6e8ef2e9a8_3_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317500" algn="l" rtl="0">
              <a:lnSpc>
                <a:spcPct val="100000"/>
              </a:lnSpc>
              <a:spcBef>
                <a:spcPts val="0"/>
              </a:spcBef>
              <a:spcAft>
                <a:spcPts val="0"/>
              </a:spcAft>
              <a:buSzPts val="1400"/>
              <a:buChar char="●"/>
            </a:pPr>
            <a:endParaRPr dirty="0"/>
          </a:p>
        </p:txBody>
      </p:sp>
      <p:sp>
        <p:nvSpPr>
          <p:cNvPr id="232" name="Google Shape;232;g6e8ef2e9a8_3_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9b94fd2f_5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9b94fd2f_5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g6e9b94fd2f_5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e8ef2e9a8_3_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6e8ef2e9a8_3_2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317500" algn="l" rtl="0">
              <a:lnSpc>
                <a:spcPct val="100000"/>
              </a:lnSpc>
              <a:spcBef>
                <a:spcPts val="0"/>
              </a:spcBef>
              <a:spcAft>
                <a:spcPts val="0"/>
              </a:spcAft>
              <a:buSzPts val="1400"/>
              <a:buChar char="●"/>
            </a:pPr>
            <a:endParaRPr dirty="0"/>
          </a:p>
        </p:txBody>
      </p:sp>
      <p:sp>
        <p:nvSpPr>
          <p:cNvPr id="241" name="Google Shape;241;g6e8ef2e9a8_3_2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e8ef2e9a8_3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6e8ef2e9a8_3_3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317500" algn="l" rtl="0">
              <a:lnSpc>
                <a:spcPct val="100000"/>
              </a:lnSpc>
              <a:spcBef>
                <a:spcPts val="0"/>
              </a:spcBef>
              <a:spcAft>
                <a:spcPts val="0"/>
              </a:spcAft>
              <a:buSzPts val="1400"/>
              <a:buChar char="●"/>
            </a:pPr>
            <a:endParaRPr dirty="0"/>
          </a:p>
        </p:txBody>
      </p:sp>
      <p:sp>
        <p:nvSpPr>
          <p:cNvPr id="250" name="Google Shape;250;g6e8ef2e9a8_3_3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e8ef2e9a8_3_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6e8ef2e9a8_3_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9" name="Google Shape;259;g6e8ef2e9a8_3_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e8ef2e9a8_2_2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6e8ef2e9a8_2_2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7" name="Google Shape;267;g6e8ef2e9a8_2_2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9bb373d6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9bb373d6_1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g6e9bb373d6_1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8ef2e9a8_2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6e8ef2e9a8_2_1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6" name="Google Shape;126;g6e8ef2e9a8_2_10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e8ef2e9a8_2_2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6e8ef2e9a8_2_22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g6e8ef2e9a8_2_22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e9b94fd2f_3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e9b94fd2f_3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2" name="Google Shape;142;g6e9b94fd2f_3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e8ef2e9a8_2_1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6e8ef2e9a8_2_1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g6e8ef2e9a8_2_1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6"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6"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6"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6"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6"/>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78" name="Google Shape;7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6"/>
          <p:cNvSpPr txBox="1"/>
          <p:nvPr/>
        </p:nvSpPr>
        <p:spPr>
          <a:xfrm>
            <a:off x="23913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22"/>
        <p:cNvGrpSpPr/>
        <p:nvPr/>
      </p:nvGrpSpPr>
      <p:grpSpPr>
        <a:xfrm>
          <a:off x="0" y="0"/>
          <a:ext cx="0" cy="0"/>
          <a:chOff x="0" y="0"/>
          <a:chExt cx="0" cy="0"/>
        </a:xfrm>
      </p:grpSpPr>
      <p:pic>
        <p:nvPicPr>
          <p:cNvPr id="23" name="Google Shape;23;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6" name="Google Shape;26;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7" name="Google Shape;27;p13"/>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3"/>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3"/>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p:nvPr/>
        </p:nvSpPr>
        <p:spPr>
          <a:xfrm>
            <a:off x="250371" y="6352143"/>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41"/>
        <p:cNvGrpSpPr/>
        <p:nvPr/>
      </p:nvGrpSpPr>
      <p:grpSpPr>
        <a:xfrm>
          <a:off x="0" y="0"/>
          <a:ext cx="0" cy="0"/>
          <a:chOff x="0" y="0"/>
          <a:chExt cx="0" cy="0"/>
        </a:xfrm>
      </p:grpSpPr>
      <p:pic>
        <p:nvPicPr>
          <p:cNvPr id="42" name="Google Shape;42;p8"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43" name="Google Shape;43;p8"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4" name="Google Shape;44;p8"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45" name="Google Shape;45;p8"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9"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48" name="Google Shape;48;p9"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49" name="Google Shape;49;p9"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0" name="Google Shape;50;p9"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1" name="Google Shape;51;p9"/>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b="0" i="0" u="none" strike="noStrike" cap="none">
              <a:solidFill>
                <a:schemeClr val="lt1"/>
              </a:solidFill>
              <a:latin typeface="Quattrocento Sans"/>
              <a:ea typeface="Quattrocento Sans"/>
              <a:cs typeface="Quattrocento Sans"/>
              <a:sym typeface="Quattrocento Sans"/>
            </a:endParaRPr>
          </a:p>
        </p:txBody>
      </p:sp>
      <p:sp>
        <p:nvSpPr>
          <p:cNvPr id="52" name="Google Shape;52;p9"/>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01D34"/>
                </a:solidFill>
                <a:latin typeface="Quattrocento Sans"/>
                <a:ea typeface="Quattrocento Sans"/>
                <a:cs typeface="Quattrocento Sans"/>
                <a:sym typeface="Quattrocento Sans"/>
              </a:rPr>
              <a:t>Place Subtitle/Host/Date Here</a:t>
            </a:r>
            <a:endParaRPr sz="24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0"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1"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57"/>
        <p:cNvGrpSpPr/>
        <p:nvPr/>
      </p:nvGrpSpPr>
      <p:grpSpPr>
        <a:xfrm>
          <a:off x="0" y="0"/>
          <a:ext cx="0" cy="0"/>
          <a:chOff x="0" y="0"/>
          <a:chExt cx="0" cy="0"/>
        </a:xfrm>
      </p:grpSpPr>
      <p:pic>
        <p:nvPicPr>
          <p:cNvPr id="58" name="Google Shape;58;p12"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59" name="Google Shape;59;p12"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0" name="Google Shape;60;p12"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1" name="Google Shape;61;p12"/>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2"/>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65"/>
        <p:cNvGrpSpPr/>
        <p:nvPr/>
      </p:nvGrpSpPr>
      <p:grpSpPr>
        <a:xfrm>
          <a:off x="0" y="0"/>
          <a:ext cx="0" cy="0"/>
          <a:chOff x="0" y="0"/>
          <a:chExt cx="0" cy="0"/>
        </a:xfrm>
      </p:grpSpPr>
      <p:pic>
        <p:nvPicPr>
          <p:cNvPr id="66" name="Google Shape;66;p1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67" name="Google Shape;67;p14"/>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8" name="Google Shape;68;p14"/>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1" name="Google Shape;71;p14"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2" name="Google Shape;72;p14"/>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4"/>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386SyL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SOAplans@doemass.edu"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SOAplans@doe.mass.ed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grpSp>
        <p:nvGrpSpPr>
          <p:cNvPr id="84" name="Google Shape;84;g6e8ef2e9a8_2_0" descr="photos of 4 students&#10;"/>
          <p:cNvGrpSpPr/>
          <p:nvPr/>
        </p:nvGrpSpPr>
        <p:grpSpPr>
          <a:xfrm>
            <a:off x="-14860" y="-53796"/>
            <a:ext cx="12208321" cy="3753704"/>
            <a:chOff x="-14860" y="-53796"/>
            <a:chExt cx="12208321" cy="3753704"/>
          </a:xfrm>
        </p:grpSpPr>
        <p:pic>
          <p:nvPicPr>
            <p:cNvPr id="85" name="Google Shape;85;g6e8ef2e9a8_2_0" descr="photo of male student&#10;"/>
            <p:cNvPicPr preferRelativeResize="0"/>
            <p:nvPr/>
          </p:nvPicPr>
          <p:blipFill rotWithShape="1">
            <a:blip r:embed="rId3">
              <a:alphaModFix/>
            </a:blip>
            <a:srcRect l="60449" t="15359" b="1119"/>
            <a:stretch/>
          </p:blipFill>
          <p:spPr>
            <a:xfrm>
              <a:off x="3008061" y="-20171"/>
              <a:ext cx="3086090" cy="3720079"/>
            </a:xfrm>
            <a:prstGeom prst="rect">
              <a:avLst/>
            </a:prstGeom>
            <a:noFill/>
            <a:ln>
              <a:noFill/>
            </a:ln>
          </p:spPr>
        </p:pic>
        <p:pic>
          <p:nvPicPr>
            <p:cNvPr id="86" name="Google Shape;86;g6e8ef2e9a8_2_0" descr="photo of male student"/>
            <p:cNvPicPr preferRelativeResize="0"/>
            <p:nvPr/>
          </p:nvPicPr>
          <p:blipFill rotWithShape="1">
            <a:blip r:embed="rId4">
              <a:alphaModFix/>
            </a:blip>
            <a:srcRect l="64569" t="23614" r="879" b="1512"/>
            <a:stretch/>
          </p:blipFill>
          <p:spPr>
            <a:xfrm>
              <a:off x="9153931" y="-42682"/>
              <a:ext cx="3039530" cy="3723948"/>
            </a:xfrm>
            <a:prstGeom prst="rect">
              <a:avLst/>
            </a:prstGeom>
            <a:noFill/>
            <a:ln>
              <a:noFill/>
            </a:ln>
          </p:spPr>
        </p:pic>
        <p:pic>
          <p:nvPicPr>
            <p:cNvPr id="87" name="Google Shape;87;g6e8ef2e9a8_2_0" descr="photo of female student"/>
            <p:cNvPicPr preferRelativeResize="0"/>
            <p:nvPr/>
          </p:nvPicPr>
          <p:blipFill rotWithShape="1">
            <a:blip r:embed="rId5">
              <a:alphaModFix/>
            </a:blip>
            <a:srcRect l="62103" t="10650" r="300" b="8663"/>
            <a:stretch/>
          </p:blipFill>
          <p:spPr>
            <a:xfrm>
              <a:off x="6078323" y="-42682"/>
              <a:ext cx="3085940" cy="3723947"/>
            </a:xfrm>
            <a:prstGeom prst="rect">
              <a:avLst/>
            </a:prstGeom>
            <a:noFill/>
            <a:ln>
              <a:noFill/>
            </a:ln>
          </p:spPr>
        </p:pic>
        <p:pic>
          <p:nvPicPr>
            <p:cNvPr id="88" name="Google Shape;88;g6e8ef2e9a8_2_0" descr="photo of female student"/>
            <p:cNvPicPr preferRelativeResize="0"/>
            <p:nvPr/>
          </p:nvPicPr>
          <p:blipFill rotWithShape="1">
            <a:blip r:embed="rId6">
              <a:alphaModFix/>
            </a:blip>
            <a:srcRect l="4918" t="552" r="49709" b="779"/>
            <a:stretch/>
          </p:blipFill>
          <p:spPr>
            <a:xfrm>
              <a:off x="-14860" y="-25396"/>
              <a:ext cx="3044257" cy="3723949"/>
            </a:xfrm>
            <a:prstGeom prst="rect">
              <a:avLst/>
            </a:prstGeom>
            <a:noFill/>
            <a:ln>
              <a:noFill/>
            </a:ln>
          </p:spPr>
        </p:pic>
        <p:cxnSp>
          <p:nvCxnSpPr>
            <p:cNvPr id="89" name="Google Shape;89;g6e8ef2e9a8_2_0" descr="photo of male student"/>
            <p:cNvCxnSpPr/>
            <p:nvPr/>
          </p:nvCxnSpPr>
          <p:spPr>
            <a:xfrm>
              <a:off x="3008061" y="-25396"/>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0" name="Google Shape;90;g6e8ef2e9a8_2_0" descr="photo of four students"/>
            <p:cNvCxnSpPr/>
            <p:nvPr/>
          </p:nvCxnSpPr>
          <p:spPr>
            <a:xfrm>
              <a:off x="6062876" y="-31568"/>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1" name="Google Shape;91;g6e8ef2e9a8_2_0" descr="photos of four students"/>
            <p:cNvCxnSpPr/>
            <p:nvPr/>
          </p:nvCxnSpPr>
          <p:spPr>
            <a:xfrm>
              <a:off x="9159822" y="-53796"/>
              <a:ext cx="21300" cy="3723900"/>
            </a:xfrm>
            <a:prstGeom prst="straightConnector1">
              <a:avLst/>
            </a:prstGeom>
            <a:noFill/>
            <a:ln w="28575" cap="flat" cmpd="sng">
              <a:solidFill>
                <a:schemeClr val="lt1"/>
              </a:solidFill>
              <a:prstDash val="solid"/>
              <a:miter lim="800000"/>
              <a:headEnd type="none" w="sm" len="sm"/>
              <a:tailEnd type="none" w="sm" len="sm"/>
            </a:ln>
          </p:spPr>
        </p:cxnSp>
      </p:grpSp>
      <p:sp>
        <p:nvSpPr>
          <p:cNvPr id="4" name="Title 3">
            <a:extLst>
              <a:ext uri="{FF2B5EF4-FFF2-40B4-BE49-F238E27FC236}">
                <a16:creationId xmlns:a16="http://schemas.microsoft.com/office/drawing/2014/main" id="{412990D6-2BC6-411A-8CAC-447AB5805544}"/>
              </a:ext>
            </a:extLst>
          </p:cNvPr>
          <p:cNvSpPr>
            <a:spLocks noGrp="1"/>
          </p:cNvSpPr>
          <p:nvPr>
            <p:ph type="ctrTitle"/>
          </p:nvPr>
        </p:nvSpPr>
        <p:spPr/>
        <p:txBody>
          <a:bodyPr/>
          <a:lstStyle/>
          <a:p>
            <a:r>
              <a:rPr lang="en-US" dirty="0"/>
              <a:t>Cover Page</a:t>
            </a:r>
          </a:p>
        </p:txBody>
      </p:sp>
      <p:grpSp>
        <p:nvGrpSpPr>
          <p:cNvPr id="92" name="Google Shape;92;g6e8ef2e9a8_2_0" descr="photos of four students&#10;"/>
          <p:cNvGrpSpPr/>
          <p:nvPr/>
        </p:nvGrpSpPr>
        <p:grpSpPr>
          <a:xfrm>
            <a:off x="-14860" y="3659788"/>
            <a:ext cx="12206999" cy="969000"/>
            <a:chOff x="-14860" y="3659788"/>
            <a:chExt cx="12206999" cy="969000"/>
          </a:xfrm>
        </p:grpSpPr>
        <p:sp>
          <p:nvSpPr>
            <p:cNvPr id="93" name="Google Shape;95;g6e8ef2e9a8_2_0" descr="deeper learning logo and sentence &quot;When students go deep in their learning, they turn every challenge into an opportunity to shine.&quot;&#10;"/>
            <p:cNvSpPr/>
            <p:nvPr/>
          </p:nvSpPr>
          <p:spPr>
            <a:xfrm>
              <a:off x="-14860" y="3659788"/>
              <a:ext cx="12206999" cy="969000"/>
            </a:xfrm>
            <a:prstGeom prst="rect">
              <a:avLst/>
            </a:prstGeom>
            <a:solidFill>
              <a:srgbClr val="3A3838"/>
            </a:solidFill>
            <a:ln w="127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 name="Google Shape;94;g6e8ef2e9a8_2_0" descr="When students go deep in their learning, they turn every challenge into an opportunity to shine.&#10;&#10;"/>
            <p:cNvSpPr txBox="1"/>
            <p:nvPr/>
          </p:nvSpPr>
          <p:spPr>
            <a:xfrm>
              <a:off x="1053137" y="3762338"/>
              <a:ext cx="11127600" cy="76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Calibri"/>
                  <a:ea typeface="Calibri"/>
                  <a:cs typeface="Calibri"/>
                  <a:sym typeface="Calibri"/>
                </a:rPr>
                <a:t>When students go deep in their learning, they turn every challenge into an opportunity to shine.</a:t>
              </a:r>
              <a:endParaRPr sz="1400" b="0" i="0" u="none" strike="noStrike" cap="none" dirty="0">
                <a:solidFill>
                  <a:srgbClr val="000000"/>
                </a:solidFill>
                <a:latin typeface="Calibri"/>
                <a:ea typeface="Calibri"/>
                <a:cs typeface="Calibri"/>
                <a:sym typeface="Calibri"/>
              </a:endParaRPr>
            </a:p>
          </p:txBody>
        </p:sp>
        <p:pic>
          <p:nvPicPr>
            <p:cNvPr id="94" name="Google Shape;93;g6e8ef2e9a8_2_0" descr="Deeper learning logo &#10;"/>
            <p:cNvPicPr preferRelativeResize="0"/>
            <p:nvPr/>
          </p:nvPicPr>
          <p:blipFill rotWithShape="1">
            <a:blip r:embed="rId7">
              <a:alphaModFix/>
            </a:blip>
            <a:srcRect/>
            <a:stretch/>
          </p:blipFill>
          <p:spPr>
            <a:xfrm>
              <a:off x="231465" y="3776298"/>
              <a:ext cx="745471" cy="745471"/>
            </a:xfrm>
            <a:prstGeom prst="rect">
              <a:avLst/>
            </a:prstGeom>
            <a:noFill/>
            <a:ln>
              <a:noFill/>
            </a:ln>
          </p:spPr>
        </p:pic>
      </p:grpSp>
      <p:sp>
        <p:nvSpPr>
          <p:cNvPr id="96" name="Google Shape;96;g6e8ef2e9a8_2_0" descr="Student Opportunity Act Long Form Webinar  &#10;February 7, 2020&#10;"/>
          <p:cNvSpPr txBox="1"/>
          <p:nvPr/>
        </p:nvSpPr>
        <p:spPr>
          <a:xfrm>
            <a:off x="-26263" y="4609450"/>
            <a:ext cx="12206999" cy="1384950"/>
          </a:xfrm>
          <a:prstGeom prst="rect">
            <a:avLst/>
          </a:prstGeom>
          <a:noFill/>
          <a:ln>
            <a:noFill/>
          </a:ln>
        </p:spPr>
        <p:txBody>
          <a:bodyPr spcFirstLastPara="1" wrap="square" lIns="91425" tIns="182875" rIns="91425" bIns="45700" anchor="t" anchorCtr="0">
            <a:noAutofit/>
          </a:bodyPr>
          <a:lstStyle/>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Student Opportunity Act Long Form Webinar  </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0" i="0" u="none" strike="noStrike" cap="none" dirty="0">
                <a:solidFill>
                  <a:srgbClr val="000000"/>
                </a:solidFill>
                <a:latin typeface="Calibri"/>
                <a:ea typeface="Calibri"/>
                <a:cs typeface="Calibri"/>
                <a:sym typeface="Calibri"/>
              </a:rPr>
              <a:t>February 7, 2020</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2;g6e8ef2e9a8_2_191" descr="Evidence-based programs: 17 examples of high-quality programs (cont.)"/>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 </a:t>
            </a:r>
            <a:r>
              <a:rPr lang="en-US" i="1" dirty="0">
                <a:latin typeface="Calibri"/>
                <a:ea typeface="Calibri"/>
                <a:cs typeface="Calibri"/>
                <a:sym typeface="Calibri"/>
              </a:rPr>
              <a:t>(cont.)</a:t>
            </a:r>
            <a:endParaRPr i="1" dirty="0">
              <a:latin typeface="Calibri"/>
              <a:ea typeface="Calibri"/>
              <a:cs typeface="Calibri"/>
              <a:sym typeface="Calibri"/>
            </a:endParaRPr>
          </a:p>
        </p:txBody>
      </p:sp>
      <p:sp>
        <p:nvSpPr>
          <p:cNvPr id="164" name="Google Shape;163;g6e8ef2e9a8_2_191" descr="Talent Development &#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Talent Development </a:t>
            </a:r>
            <a:endParaRPr dirty="0">
              <a:solidFill>
                <a:srgbClr val="000000"/>
              </a:solidFill>
              <a:latin typeface="Calibri"/>
              <a:ea typeface="Calibri"/>
              <a:cs typeface="Calibri"/>
              <a:sym typeface="Calibri"/>
            </a:endParaRPr>
          </a:p>
        </p:txBody>
      </p:sp>
      <p:sp>
        <p:nvSpPr>
          <p:cNvPr id="162" name="Google Shape;165;g6e8ef2e9a8_2_191" descr="Diversifying the educator/administrator workforce through recruitment and retention*&#10;Leadership pipeline development programs for schools&#10;Increased staffing to expand student access to arts, athletics, and enrichment, and strategic scheduling to enable common planning time for teachers&#10;Strategies to recruit and retain educators/administrators "/>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b="1" dirty="0">
                <a:latin typeface="Calibri"/>
                <a:ea typeface="Calibri"/>
                <a:cs typeface="Calibri"/>
                <a:sym typeface="Calibri"/>
              </a:rPr>
              <a:t>Diversifying the educator/administrator workforce through recruitment and retention*</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Leadership pipeline development programs for schools</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Increased staffing to expand student access to arts, athletics, and enrichment, and strategic scheduling to enable common planning time for teachers</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Strategies to recruit and retain educators/administrators in hard-to-staff schools and positions</a:t>
            </a:r>
            <a:endParaRPr sz="1800" dirty="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65" name="Google Shape;164;g6e8ef2e9a8_2_191" descr="Conditions for Student Success&#10;"/>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Conditions for Student Success</a:t>
            </a:r>
            <a:endParaRPr sz="1800" b="0" dirty="0">
              <a:solidFill>
                <a:srgbClr val="000000"/>
              </a:solidFill>
              <a:latin typeface="Calibri"/>
              <a:ea typeface="Calibri"/>
              <a:cs typeface="Calibri"/>
              <a:sym typeface="Calibri"/>
            </a:endParaRPr>
          </a:p>
        </p:txBody>
      </p:sp>
      <p:sp>
        <p:nvSpPr>
          <p:cNvPr id="166" name="Google Shape;166;g6e8ef2e9a8_2_191" descr="Community partnerships for in-school enrichment and wraparound services&#10;Parent-teacher home visiting programs&#10;Labor-management partnerships to improve student performance&#10;Facilities improvements to create healthy and safe school environments&#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Community partnerships for in-school enrichment and wraparound services</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Parent-teacher home visiting programs</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Labor-management partnerships to improve student performance</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Facilities improvements to create healthy and safe school environments</a:t>
            </a:r>
            <a:endParaRPr sz="1800" dirty="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67" name="Google Shape;167;g6e8ef2e9a8_2_191" descr="* The commissioner is encouraging the adoption of Priority Programs and will likely offer competitive grant funds&#10;&#10;The above evidence-based programs correspond to the program categories outlined in the SOA.  See the footnote on page 6 for the full list of SOA program categories.  &#10;"/>
          <p:cNvSpPr txBox="1"/>
          <p:nvPr/>
        </p:nvSpPr>
        <p:spPr>
          <a:xfrm>
            <a:off x="305400" y="5522080"/>
            <a:ext cx="11581200" cy="9629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 The commissioner is encouraging the adoption of Priority Programs and will likely offer competitive grant funds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n-US" sz="8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The above evidence-based programs correspond to the program categories outlined in the SOA.  See the footnote on page 6 for the full list of SOA program categories.  </a:t>
            </a:r>
            <a:endParaRPr sz="1400" b="0" i="1" u="none" strike="noStrike" cap="none" dirty="0">
              <a:solidFill>
                <a:srgbClr val="000000"/>
              </a:solidFill>
              <a:latin typeface="Calibri"/>
              <a:ea typeface="Calibri"/>
              <a:cs typeface="Calibri"/>
              <a:sym typeface="Calibri"/>
            </a:endParaRPr>
          </a:p>
        </p:txBody>
      </p:sp>
      <p:sp>
        <p:nvSpPr>
          <p:cNvPr id="163" name="Google Shape;161;g6e8ef2e9a8_2_191" descr="page 10">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SOA Program Categories</a:t>
            </a:r>
            <a:endParaRPr dirty="0"/>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SOA outlines 9 evidence-based program categories and provides opportunity for additional programs determined to be evidence-based by the commissioner.</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Expanded learning time in the form of a longer school day or year;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opportunity for common planning time for teachers;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Social services to support students’ social-emotional and physical health;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Hiring school personnel that best support improved student performance;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or improved professional development;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Purchase of curriculum materials and equipment that are aligned with the statewide curriculum frameworks;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Expanded early education and pre-kindergarten programming within the district in consultation or in partnership with community based organizations;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Diversifying the educator and administrator workforce;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Developing additional pathways to strengthen college and career readiness;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Any other program determined to be evidence-based by the commissioner.</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11450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6e8ef2e9a8_2_20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Quick Poll! </a:t>
            </a:r>
            <a:endParaRPr dirty="0">
              <a:latin typeface="Calibri"/>
              <a:ea typeface="Calibri"/>
              <a:cs typeface="Calibri"/>
              <a:sym typeface="Calibri"/>
            </a:endParaRPr>
          </a:p>
        </p:txBody>
      </p:sp>
      <p:sp>
        <p:nvSpPr>
          <p:cNvPr id="174" name="Google Shape;174;g6e8ef2e9a8_2_203"/>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endParaRPr dirty="0">
              <a:latin typeface="Calibri"/>
              <a:ea typeface="Calibri"/>
              <a:cs typeface="Calibri"/>
              <a:sym typeface="Calibri"/>
            </a:endParaRPr>
          </a:p>
          <a:p>
            <a:pPr marL="0" lvl="0" indent="0" algn="ctr" rtl="0">
              <a:lnSpc>
                <a:spcPct val="100000"/>
              </a:lnSpc>
              <a:spcBef>
                <a:spcPts val="1000"/>
              </a:spcBef>
              <a:spcAft>
                <a:spcPts val="0"/>
              </a:spcAft>
              <a:buSzPts val="3200"/>
              <a:buNone/>
            </a:pPr>
            <a:r>
              <a:rPr lang="en-US" dirty="0">
                <a:latin typeface="Calibri"/>
                <a:ea typeface="Calibri"/>
                <a:cs typeface="Calibri"/>
                <a:sym typeface="Calibri"/>
              </a:rPr>
              <a:t>Tell us what programs your district is currently thinking of implementing.</a:t>
            </a:r>
            <a:endParaRPr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dirty="0">
              <a:latin typeface="Calibri"/>
              <a:ea typeface="Calibri"/>
              <a:cs typeface="Calibri"/>
              <a:sym typeface="Calibri"/>
            </a:endParaRPr>
          </a:p>
          <a:p>
            <a:pPr marL="0" lvl="0" indent="0" algn="ctr">
              <a:buNone/>
            </a:pPr>
            <a:r>
              <a:rPr lang="en-US" dirty="0">
                <a:latin typeface="Calibri"/>
                <a:ea typeface="Calibri"/>
                <a:cs typeface="Calibri"/>
                <a:sym typeface="Calibri"/>
                <a:hlinkClick r:id="rId3"/>
              </a:rPr>
              <a:t>Take our poll (https://bit.ly/386SyLg)</a:t>
            </a:r>
            <a:endParaRPr dirty="0">
              <a:latin typeface="Calibri"/>
              <a:ea typeface="Calibri"/>
              <a:cs typeface="Calibri"/>
              <a:sym typeface="Calibri"/>
            </a:endParaRPr>
          </a:p>
        </p:txBody>
      </p:sp>
      <p:sp>
        <p:nvSpPr>
          <p:cNvPr id="175" name="Google Shape;175;g6e8ef2e9a8_2_2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2;p1" descr="Checklist (1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(1 of 3)</a:t>
            </a:r>
            <a:endParaRPr sz="3200" dirty="0">
              <a:latin typeface="Calibri"/>
              <a:ea typeface="Calibri"/>
              <a:cs typeface="Calibri"/>
              <a:sym typeface="Calibri"/>
            </a:endParaRPr>
          </a:p>
        </p:txBody>
      </p:sp>
      <p:sp>
        <p:nvSpPr>
          <p:cNvPr id="182" name="Google Shape;183;p1" descr="Commitment #1 – Focusing on Student Subgroups &#10;"/>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Commitment #1 – Focusing on Student Subgroups </a:t>
            </a:r>
            <a:endParaRPr sz="2400" b="1" dirty="0">
              <a:solidFill>
                <a:schemeClr val="accent2"/>
              </a:solidFill>
              <a:latin typeface="Calibri"/>
              <a:ea typeface="Calibri"/>
              <a:cs typeface="Calibri"/>
              <a:sym typeface="Calibri"/>
            </a:endParaRPr>
          </a:p>
        </p:txBody>
      </p:sp>
      <p:sp>
        <p:nvSpPr>
          <p:cNvPr id="184" name="Google Shape;184;p1" descr="Provide a narrative of district data that identifies opportunity and achievement gaps for student subgroups, including students of color, low income students, English learners, and students with disabilities.  Data sources could include: DESE’s accountability system, local measures of student performance, and the ability of all students to access district programs, wraparound services, and other opportunities"/>
          <p:cNvSpPr txBox="1"/>
          <p:nvPr/>
        </p:nvSpPr>
        <p:spPr>
          <a:xfrm>
            <a:off x="567743" y="1530431"/>
            <a:ext cx="11370900" cy="2579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Provide a narrative of district data that identifies opportunity and achievement gaps for student subgroups, including students of color, low income students, English learners, and students with disabilities.  Data sources could include: DESE’s accountability system, local measures of student performance, and the ability of all students to access district programs, wraparound services, and other opportunities.</a:t>
            </a:r>
            <a:endParaRPr sz="1800" b="0" i="0" u="none" strike="noStrike" cap="none" dirty="0">
              <a:solidFill>
                <a:srgbClr val="000000"/>
              </a:solidFill>
              <a:sym typeface="Arial"/>
            </a:endParaRPr>
          </a:p>
          <a:p>
            <a:pPr marL="457200" marR="0" lvl="0" indent="-228600" algn="l" rtl="0">
              <a:lnSpc>
                <a:spcPct val="100000"/>
              </a:lnSpc>
              <a:spcBef>
                <a:spcPts val="0"/>
              </a:spcBef>
              <a:spcAft>
                <a:spcPts val="0"/>
              </a:spcAft>
              <a:buClr>
                <a:srgbClr val="E38526"/>
              </a:buClr>
              <a:buSzPts val="1800"/>
              <a:buFont typeface="Arial"/>
              <a:buNone/>
            </a:pPr>
            <a:endParaRPr sz="1800" b="0" i="0" u="none" strike="noStrike" cap="none" dirty="0">
              <a:solidFill>
                <a:srgbClr val="101D34"/>
              </a:solidFill>
              <a:latin typeface="Calibri"/>
              <a:ea typeface="Calibri"/>
              <a:cs typeface="Calibri"/>
              <a:sym typeface="Calibri"/>
            </a:endParaRPr>
          </a:p>
        </p:txBody>
      </p:sp>
      <p:sp>
        <p:nvSpPr>
          <p:cNvPr id="185" name="Google Shape;185;p1" descr="Commitment #2 – Using Resources and Evidence-Based Programs to Close Gaps&#10;"/>
          <p:cNvSpPr txBox="1"/>
          <p:nvPr/>
        </p:nvSpPr>
        <p:spPr>
          <a:xfrm>
            <a:off x="567743" y="2786883"/>
            <a:ext cx="11370900" cy="6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38526"/>
              </a:buClr>
              <a:buSzPts val="3200"/>
              <a:buFont typeface="Arial"/>
              <a:buNone/>
            </a:pPr>
            <a:r>
              <a:rPr lang="en-US" sz="2400" b="1" i="0" u="none" strike="noStrike" cap="none" dirty="0">
                <a:solidFill>
                  <a:schemeClr val="accent2"/>
                </a:solidFill>
                <a:latin typeface="Calibri"/>
                <a:ea typeface="Calibri"/>
                <a:cs typeface="Calibri"/>
                <a:sym typeface="Calibri"/>
              </a:rPr>
              <a:t>Commitment #2 – Using Resources and Evidence-Based Programs to Close Gaps</a:t>
            </a:r>
            <a:endParaRPr sz="1400" b="0" i="0" u="none" strike="noStrike" cap="none" dirty="0">
              <a:solidFill>
                <a:srgbClr val="000000"/>
              </a:solidFill>
              <a:latin typeface="Arial"/>
              <a:ea typeface="Arial"/>
              <a:cs typeface="Arial"/>
              <a:sym typeface="Arial"/>
            </a:endParaRPr>
          </a:p>
        </p:txBody>
      </p:sp>
      <p:sp>
        <p:nvSpPr>
          <p:cNvPr id="186" name="Google Shape;186;p1" descr="Consider selecting from the evidence-based program examples identified by DESE. &#10;Describe each program in detail, making sure to include the number of students impacted by the program in FY21 and in the following 2 years, details of the program model in FY21 and the expected evolution of the program over the next 2 years, which schools in the district will be impacted by the program (answer can be district-wide), and which student subgroups the program will address.&#10;Please note that the federal definition of supplanting does not apply to incremental Chapter 70 funding. &#10;Identify how the program is evidence-based.&#10;"/>
          <p:cNvSpPr txBox="1"/>
          <p:nvPr/>
        </p:nvSpPr>
        <p:spPr>
          <a:xfrm>
            <a:off x="567743" y="3116647"/>
            <a:ext cx="11370900" cy="2579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Consider </a:t>
            </a:r>
            <a:r>
              <a:rPr lang="en-US" sz="1800" b="1" i="0" u="none" strike="noStrike" cap="none" dirty="0">
                <a:solidFill>
                  <a:srgbClr val="101D34"/>
                </a:solidFill>
                <a:latin typeface="Calibri"/>
                <a:ea typeface="Calibri"/>
                <a:cs typeface="Calibri"/>
                <a:sym typeface="Calibri"/>
              </a:rPr>
              <a:t>selecting from the evidence-based program examples</a:t>
            </a:r>
            <a:r>
              <a:rPr lang="en-US" sz="1800" b="0" i="0" u="none" strike="noStrike" cap="none" dirty="0">
                <a:solidFill>
                  <a:srgbClr val="101D34"/>
                </a:solidFill>
                <a:latin typeface="Calibri"/>
                <a:ea typeface="Calibri"/>
                <a:cs typeface="Calibri"/>
                <a:sym typeface="Calibri"/>
              </a:rPr>
              <a:t> identified by DESE. </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1" i="0" u="none" strike="noStrike" cap="none" dirty="0">
                <a:solidFill>
                  <a:srgbClr val="101D34"/>
                </a:solidFill>
                <a:latin typeface="Calibri"/>
                <a:ea typeface="Calibri"/>
                <a:cs typeface="Calibri"/>
                <a:sym typeface="Calibri"/>
              </a:rPr>
              <a:t>Describe each program in detail</a:t>
            </a:r>
            <a:r>
              <a:rPr lang="en-US" sz="1800" b="0" i="0" u="none" strike="noStrike" cap="none" dirty="0">
                <a:solidFill>
                  <a:srgbClr val="101D34"/>
                </a:solidFill>
                <a:latin typeface="Calibri"/>
                <a:ea typeface="Calibri"/>
                <a:cs typeface="Calibri"/>
                <a:sym typeface="Calibri"/>
              </a:rPr>
              <a:t>, making sure to include the number of students impacted by the program in FY21</a:t>
            </a:r>
            <a:r>
              <a:rPr lang="en-US" sz="1800" dirty="0">
                <a:solidFill>
                  <a:srgbClr val="101D34"/>
                </a:solidFill>
                <a:latin typeface="Calibri"/>
                <a:ea typeface="Calibri"/>
                <a:cs typeface="Calibri"/>
                <a:sym typeface="Calibri"/>
              </a:rPr>
              <a:t> and in the following 2 years, details of the program model in FY21 and the expected evolution of the program over the next 2 years, </a:t>
            </a:r>
            <a:r>
              <a:rPr lang="en-US" sz="1800" b="0" i="0" u="none" strike="noStrike" cap="none" dirty="0">
                <a:solidFill>
                  <a:srgbClr val="101D34"/>
                </a:solidFill>
                <a:latin typeface="Calibri"/>
                <a:ea typeface="Calibri"/>
                <a:cs typeface="Calibri"/>
                <a:sym typeface="Calibri"/>
              </a:rPr>
              <a:t>which schools in the district will be impacted by the program (answer can be district-wide), and which student subgroups the program will address.</a:t>
            </a:r>
          </a:p>
          <a:p>
            <a:pPr marL="285750" indent="-285750" algn="ctr">
              <a:spcBef>
                <a:spcPts val="1000"/>
              </a:spcBef>
              <a:buClr>
                <a:srgbClr val="E38526"/>
              </a:buClr>
              <a:buSzPct val="130000"/>
              <a:buFont typeface="Wingdings" charset="2"/>
              <a:buChar char="§"/>
            </a:pPr>
            <a:r>
              <a:rPr lang="en-US" sz="1800" dirty="0">
                <a:solidFill>
                  <a:srgbClr val="101D34"/>
                </a:solidFill>
                <a:latin typeface="Calibri"/>
                <a:ea typeface="Calibri"/>
                <a:cs typeface="Calibri"/>
                <a:sym typeface="Calibri"/>
              </a:rPr>
              <a:t>Please note that the federal definition of supplanting does not apply to incremental Chapter 70 funding. </a:t>
            </a:r>
            <a:endParaRPr sz="1800" b="0" i="0" u="none" strike="noStrike" cap="none" dirty="0">
              <a:solidFill>
                <a:srgbClr val="000000"/>
              </a:solidFill>
              <a:sym typeface="Arial"/>
            </a:endParaRPr>
          </a:p>
          <a:p>
            <a:pPr marL="285750" indent="-285750">
              <a:spcBef>
                <a:spcPts val="1000"/>
              </a:spcBef>
              <a:buClr>
                <a:srgbClr val="E38526"/>
              </a:buClr>
              <a:buSzPct val="130000"/>
              <a:buFont typeface="Noto Sans Symbols"/>
              <a:buChar char="✔"/>
            </a:pPr>
            <a:r>
              <a:rPr lang="en-US" sz="1800" dirty="0">
                <a:solidFill>
                  <a:srgbClr val="101D34"/>
                </a:solidFill>
                <a:latin typeface="Calibri"/>
                <a:ea typeface="Calibri"/>
                <a:cs typeface="Calibri"/>
                <a:sym typeface="Calibri"/>
              </a:rPr>
              <a:t>Identify </a:t>
            </a:r>
            <a:r>
              <a:rPr lang="en-US" sz="1800" b="1" dirty="0">
                <a:solidFill>
                  <a:srgbClr val="101D34"/>
                </a:solidFill>
                <a:latin typeface="Calibri"/>
                <a:ea typeface="Calibri"/>
                <a:cs typeface="Calibri"/>
                <a:sym typeface="Calibri"/>
              </a:rPr>
              <a:t>how </a:t>
            </a:r>
            <a:r>
              <a:rPr lang="en-US" sz="1800" dirty="0">
                <a:solidFill>
                  <a:srgbClr val="101D34"/>
                </a:solidFill>
                <a:latin typeface="Calibri"/>
                <a:ea typeface="Calibri"/>
                <a:cs typeface="Calibri"/>
                <a:sym typeface="Calibri"/>
              </a:rPr>
              <a:t>the program is evidence-based.</a:t>
            </a: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Fill in the table with the following </a:t>
            </a:r>
            <a:r>
              <a:rPr lang="en-US" sz="1800" b="1" i="0" u="none" strike="noStrike" cap="none" dirty="0">
                <a:solidFill>
                  <a:srgbClr val="101D34"/>
                </a:solidFill>
                <a:latin typeface="Calibri"/>
                <a:ea typeface="Calibri"/>
                <a:cs typeface="Calibri"/>
                <a:sym typeface="Calibri"/>
              </a:rPr>
              <a:t>budget information for FY21</a:t>
            </a:r>
            <a:r>
              <a:rPr lang="en-US" sz="1800" b="0" i="0" u="none" strike="noStrike" cap="none" dirty="0">
                <a:solidFill>
                  <a:srgbClr val="101D34"/>
                </a:solidFill>
                <a:latin typeface="Calibri"/>
                <a:ea typeface="Calibri"/>
                <a:cs typeface="Calibri"/>
                <a:sym typeface="Calibri"/>
              </a:rPr>
              <a:t>: 1) Input budget line items (staff, PD, purchases, etc.), 2) provide the cost of the items, and 3) identify the foundation budget category for each cost listed (see page 13 of this document). </a:t>
            </a:r>
            <a:endParaRPr sz="1800" b="0" i="0" u="none" strike="noStrike" cap="none" dirty="0">
              <a:solidFill>
                <a:srgbClr val="000000"/>
              </a:solidFill>
              <a:sym typeface="Arial"/>
            </a:endParaRPr>
          </a:p>
        </p:txBody>
      </p:sp>
      <p:sp>
        <p:nvSpPr>
          <p:cNvPr id="183" name="Google Shape;181;p1" descr="page 13">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3;p3" descr="Checklist (2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(2 of 3)</a:t>
            </a:r>
            <a:endParaRPr sz="3200" dirty="0">
              <a:latin typeface="Calibri"/>
              <a:ea typeface="Calibri"/>
              <a:cs typeface="Calibri"/>
              <a:sym typeface="Calibri"/>
            </a:endParaRPr>
          </a:p>
        </p:txBody>
      </p:sp>
      <p:sp>
        <p:nvSpPr>
          <p:cNvPr id="193" name="Google Shape;194;p3" descr="Commitment #3 – Monitoring Success with Outcome Metrics and Targets&#10;"/>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Commitment #3 – Monitoring Success with Outcome Metrics and Targets</a:t>
            </a:r>
            <a:endParaRPr sz="2400" b="1" dirty="0">
              <a:solidFill>
                <a:schemeClr val="accent2"/>
              </a:solidFill>
              <a:latin typeface="Calibri"/>
              <a:ea typeface="Calibri"/>
              <a:cs typeface="Calibri"/>
              <a:sym typeface="Calibri"/>
            </a:endParaRPr>
          </a:p>
        </p:txBody>
      </p:sp>
      <p:sp>
        <p:nvSpPr>
          <p:cNvPr id="195" name="Google Shape;195;p3" descr="Select at least 3 outcome metrics to include in your plan. These can include metrics from the list provided by DESE (p 14) or custom district metrics.&#10;Where possible, align outcome metrics with the evidence-based programs described in Commitment 2.&#10;Each district must also identify targets for each metric. Targets will be added to plans in fall 2020. If you choose a DESE metric, we will notify you of the targets.  Districts choosing their own metrics will be required to update their plans with targets in the fall. For more information, see pages 13-14.&#10;"/>
          <p:cNvSpPr txBox="1"/>
          <p:nvPr/>
        </p:nvSpPr>
        <p:spPr>
          <a:xfrm>
            <a:off x="567743" y="165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Select </a:t>
            </a:r>
            <a:r>
              <a:rPr lang="en-US" sz="1800" b="1" i="0" u="none" strike="noStrike" cap="none" dirty="0">
                <a:solidFill>
                  <a:srgbClr val="101D34"/>
                </a:solidFill>
                <a:latin typeface="Calibri"/>
                <a:ea typeface="Calibri"/>
                <a:cs typeface="Calibri"/>
                <a:sym typeface="Calibri"/>
              </a:rPr>
              <a:t>at least 3 outcome metrics</a:t>
            </a:r>
            <a:r>
              <a:rPr lang="en-US" sz="1800" b="0" i="0" u="none" strike="noStrike" cap="none" dirty="0">
                <a:solidFill>
                  <a:srgbClr val="101D34"/>
                </a:solidFill>
                <a:latin typeface="Calibri"/>
                <a:ea typeface="Calibri"/>
                <a:cs typeface="Calibri"/>
                <a:sym typeface="Calibri"/>
              </a:rPr>
              <a:t> to include in your plan. These can include metrics from the list provided by DESE (p 14) or custom district metrics.</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Where possible, </a:t>
            </a:r>
            <a:r>
              <a:rPr lang="en-US" sz="1800" b="1" i="0" u="none" strike="noStrike" cap="none" dirty="0">
                <a:solidFill>
                  <a:srgbClr val="101D34"/>
                </a:solidFill>
                <a:latin typeface="Calibri"/>
                <a:ea typeface="Calibri"/>
                <a:cs typeface="Calibri"/>
                <a:sym typeface="Calibri"/>
              </a:rPr>
              <a:t>align outcome metrics with the evidence-based programs</a:t>
            </a:r>
            <a:r>
              <a:rPr lang="en-US" sz="1800" b="0" i="0" u="none" strike="noStrike" cap="none" dirty="0">
                <a:solidFill>
                  <a:srgbClr val="101D34"/>
                </a:solidFill>
                <a:latin typeface="Calibri"/>
                <a:ea typeface="Calibri"/>
                <a:cs typeface="Calibri"/>
                <a:sym typeface="Calibri"/>
              </a:rPr>
              <a:t> described in Commitment 2.</a:t>
            </a:r>
            <a:endParaRPr sz="1800" b="0" i="0" u="none" strike="noStrike" cap="none" dirty="0">
              <a:solidFill>
                <a:srgbClr val="000000"/>
              </a:solidFill>
              <a:sym typeface="Arial"/>
            </a:endParaRPr>
          </a:p>
          <a:p>
            <a:pPr marL="285750" lvl="0" indent="-285750">
              <a:spcBef>
                <a:spcPts val="1000"/>
              </a:spcBef>
              <a:buClr>
                <a:srgbClr val="E38526"/>
              </a:buClr>
              <a:buSzPct val="130000"/>
              <a:buFont typeface="Noto Sans Symbols"/>
              <a:buChar char="✔"/>
            </a:pPr>
            <a:r>
              <a:rPr lang="en-US" sz="1800" dirty="0">
                <a:solidFill>
                  <a:srgbClr val="101D34"/>
                </a:solidFill>
                <a:latin typeface="Calibri"/>
                <a:ea typeface="Calibri"/>
                <a:cs typeface="Calibri"/>
                <a:sym typeface="Calibri"/>
              </a:rPr>
              <a:t>Each district must also </a:t>
            </a:r>
            <a:r>
              <a:rPr lang="en-US" sz="1800" b="1" dirty="0">
                <a:solidFill>
                  <a:srgbClr val="101D34"/>
                </a:solidFill>
                <a:latin typeface="Calibri"/>
                <a:ea typeface="Calibri"/>
                <a:cs typeface="Calibri"/>
                <a:sym typeface="Calibri"/>
              </a:rPr>
              <a:t>identify targets for each metric</a:t>
            </a:r>
            <a:r>
              <a:rPr lang="en-US" sz="1800" dirty="0">
                <a:solidFill>
                  <a:srgbClr val="101D34"/>
                </a:solidFill>
                <a:latin typeface="Calibri"/>
                <a:ea typeface="Calibri"/>
                <a:cs typeface="Calibri"/>
                <a:sym typeface="Calibri"/>
              </a:rPr>
              <a:t>. Targets will be added to plans in fall 2020. If you choose a DESE metric, we will notify you of the targets.  Districts choosing their own metrics will be required to update their plans with targets in the fall. For more information, see pages 13-14.</a:t>
            </a:r>
            <a:endParaRPr sz="1800" b="0" i="0" u="none" strike="noStrike" cap="none" dirty="0">
              <a:solidFill>
                <a:srgbClr val="000000"/>
              </a:solidFill>
              <a:sym typeface="Arial"/>
            </a:endParaRPr>
          </a:p>
        </p:txBody>
      </p:sp>
      <p:sp>
        <p:nvSpPr>
          <p:cNvPr id="196" name="Google Shape;196;p3" descr="Commitment #4 – Engaging All Families&#10;"/>
          <p:cNvSpPr txBox="1"/>
          <p:nvPr/>
        </p:nvSpPr>
        <p:spPr>
          <a:xfrm>
            <a:off x="567743" y="3934478"/>
            <a:ext cx="11370900" cy="6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38526"/>
              </a:buClr>
              <a:buSzPts val="3200"/>
              <a:buFont typeface="Arial"/>
              <a:buNone/>
            </a:pPr>
            <a:r>
              <a:rPr lang="en-US" sz="2400" b="1" i="0" u="none" strike="noStrike" cap="none" dirty="0">
                <a:solidFill>
                  <a:schemeClr val="accent2"/>
                </a:solidFill>
                <a:latin typeface="Calibri"/>
                <a:ea typeface="Calibri"/>
                <a:cs typeface="Calibri"/>
                <a:sym typeface="Calibri"/>
              </a:rPr>
              <a:t>Commitment #4 – Engaging All Families</a:t>
            </a:r>
            <a:endParaRPr sz="1400" b="0" i="0" u="none" strike="noStrike" cap="none" dirty="0">
              <a:solidFill>
                <a:srgbClr val="000000"/>
              </a:solidFill>
              <a:latin typeface="Arial"/>
              <a:ea typeface="Arial"/>
              <a:cs typeface="Arial"/>
              <a:sym typeface="Arial"/>
            </a:endParaRPr>
          </a:p>
        </p:txBody>
      </p:sp>
      <p:sp>
        <p:nvSpPr>
          <p:cNvPr id="197" name="Google Shape;197;p3" descr="Describe your district’s ongoing plan for engaging families, including targeted strategies for families of low-income students, English learners, and students with disabilities. See page 15 for suggestions.&#10;Explain how your district will measure increases in family engagement based on these efforts.&#10;"/>
          <p:cNvSpPr txBox="1"/>
          <p:nvPr/>
        </p:nvSpPr>
        <p:spPr>
          <a:xfrm>
            <a:off x="567750" y="4477863"/>
            <a:ext cx="11370900" cy="2066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Describe your district’s ongoing plan for engaging families, including targeted strategies for families of low-income students, English learners, and students with disabilities. See page 15 for suggestions.</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Explain how your district will measure increases in family engagement based on these efforts.</a:t>
            </a:r>
            <a:endParaRPr sz="1800" b="0" i="0" u="none" strike="noStrike" cap="none" dirty="0">
              <a:solidFill>
                <a:srgbClr val="000000"/>
              </a:solidFill>
              <a:sym typeface="Arial"/>
            </a:endParaRPr>
          </a:p>
          <a:p>
            <a:pPr marL="0" marR="0" lvl="0" indent="0" algn="l" rtl="0">
              <a:lnSpc>
                <a:spcPct val="100000"/>
              </a:lnSpc>
              <a:spcBef>
                <a:spcPts val="1000"/>
              </a:spcBef>
              <a:spcAft>
                <a:spcPts val="0"/>
              </a:spcAft>
              <a:buClr>
                <a:srgbClr val="E38526"/>
              </a:buClr>
              <a:buSzPct val="130000"/>
              <a:buFont typeface="Arial"/>
              <a:buNone/>
            </a:pPr>
            <a:endParaRPr sz="1800" b="0" i="0" u="none" strike="noStrike" cap="none" dirty="0">
              <a:solidFill>
                <a:srgbClr val="101D34"/>
              </a:solidFill>
              <a:latin typeface="Calibri"/>
              <a:ea typeface="Calibri"/>
              <a:cs typeface="Calibri"/>
              <a:sym typeface="Calibri"/>
            </a:endParaRPr>
          </a:p>
        </p:txBody>
      </p:sp>
      <p:sp>
        <p:nvSpPr>
          <p:cNvPr id="194" name="Google Shape;192;p3" descr="page 14">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4;p17" descr="Checklist (3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(3 of 3)</a:t>
            </a:r>
            <a:endParaRPr sz="3200" dirty="0">
              <a:latin typeface="Calibri"/>
              <a:ea typeface="Calibri"/>
              <a:cs typeface="Calibri"/>
              <a:sym typeface="Calibri"/>
            </a:endParaRPr>
          </a:p>
        </p:txBody>
      </p:sp>
      <p:sp>
        <p:nvSpPr>
          <p:cNvPr id="204" name="Google Shape;205;p17" descr="Certifications"/>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Certifications</a:t>
            </a:r>
            <a:endParaRPr sz="2400" b="1" dirty="0">
              <a:solidFill>
                <a:schemeClr val="accent2"/>
              </a:solidFill>
              <a:latin typeface="Calibri"/>
              <a:ea typeface="Calibri"/>
              <a:cs typeface="Calibri"/>
              <a:sym typeface="Calibri"/>
            </a:endParaRPr>
          </a:p>
        </p:txBody>
      </p:sp>
      <p:sp>
        <p:nvSpPr>
          <p:cNvPr id="206" name="Google Shape;206;p17" descr="Certify that you engaged stakeholders as specified by the law: “Each plan must be developed by the superintendent in consultation with the school committee and shall consider input and recommendations from parents/guardians and other relevant community stakeholders, including special education and English learner parent advisory councils, school improvement councils and educators in the district.”&#10;Describe your district’s stakeholder engagement process and provide a list of stakeholders that were engaged. See pages 15-16 for suggestions.&#10;School committees should vote on the plan, as it will have budgetary and policy implications. Confirm that school committee voted on the plan and provide the date of the vote and the outcome.&#10;"/>
          <p:cNvSpPr txBox="1"/>
          <p:nvPr/>
        </p:nvSpPr>
        <p:spPr>
          <a:xfrm>
            <a:off x="567743" y="165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Certify that you engaged stakeholders as specified by the law: “Each plan must be developed by the superintendent in consultation with the school committee and shall consider input and recommendations from parents/guardians and other relevant community stakeholders, including special education and English learner parent advisory councils, school improvement councils and educators in the district.”</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Describe your district’s stakeholder engagement process and provide a list of stakeholders that were engaged. See pages 15-16 for suggestions.</a:t>
            </a:r>
            <a:endParaRPr sz="1800" b="0" i="0" u="none" strike="noStrike" cap="none" dirty="0">
              <a:solidFill>
                <a:srgbClr val="000000"/>
              </a:solidFill>
              <a:sym typeface="Arial"/>
            </a:endParaRP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School committees should vote on the plan, as it will have budgetary and policy implications. Confirm that school committee voted on the plan and provide the date of the vote and the outcome.</a:t>
            </a:r>
            <a:endParaRPr sz="1400" b="0" i="0" u="none" strike="noStrike" cap="none" dirty="0">
              <a:solidFill>
                <a:srgbClr val="000000"/>
              </a:solidFill>
              <a:latin typeface="Arial"/>
              <a:ea typeface="Arial"/>
              <a:cs typeface="Arial"/>
              <a:sym typeface="Arial"/>
            </a:endParaRPr>
          </a:p>
        </p:txBody>
      </p:sp>
      <p:sp>
        <p:nvSpPr>
          <p:cNvPr id="205" name="Google Shape;203;p17" descr="page 15">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Title 2">
            <a:extLst>
              <a:ext uri="{FF2B5EF4-FFF2-40B4-BE49-F238E27FC236}">
                <a16:creationId xmlns:a16="http://schemas.microsoft.com/office/drawing/2014/main" id="{71BBB439-9FA6-4EA6-BFA4-C923CEA2722E}"/>
              </a:ext>
            </a:extLst>
          </p:cNvPr>
          <p:cNvSpPr>
            <a:spLocks noGrp="1"/>
          </p:cNvSpPr>
          <p:nvPr>
            <p:ph type="title" idx="4294967295"/>
          </p:nvPr>
        </p:nvSpPr>
        <p:spPr/>
        <p:txBody>
          <a:bodyPr/>
          <a:lstStyle/>
          <a:p>
            <a:r>
              <a:rPr lang="en-US" dirty="0"/>
              <a:t>Questions </a:t>
            </a:r>
          </a:p>
        </p:txBody>
      </p:sp>
      <p:sp>
        <p:nvSpPr>
          <p:cNvPr id="212" name="Google Shape;212;g6e9b94fd2f_3_76" descr="Questions&#10;"/>
          <p:cNvSpPr txBox="1"/>
          <p:nvPr/>
        </p:nvSpPr>
        <p:spPr>
          <a:xfrm>
            <a:off x="3597950" y="2114775"/>
            <a:ext cx="7757400" cy="21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Questions </a:t>
            </a: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 </a:t>
            </a:r>
            <a:endParaRPr sz="3600" b="1" dirty="0">
              <a:solidFill>
                <a:srgbClr val="E38526"/>
              </a:solidFill>
              <a:latin typeface="Quattrocento Sans"/>
              <a:ea typeface="Quattrocento Sans"/>
              <a:cs typeface="Quattrocento Sans"/>
              <a:sym typeface="Quattrocento Sans"/>
            </a:endParaRPr>
          </a:p>
          <a:p>
            <a:pPr marL="0" lvl="0" indent="0" algn="l"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6e8ef2e9a8_1_0"/>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latin typeface="Calibri"/>
                <a:ea typeface="Calibri"/>
                <a:cs typeface="Calibri"/>
                <a:sym typeface="Calibri"/>
              </a:rPr>
              <a:t>Budget Requirements for Long Form Districts</a:t>
            </a:r>
            <a:endParaRPr dirty="0">
              <a:latin typeface="Calibri"/>
              <a:ea typeface="Calibri"/>
              <a:cs typeface="Calibri"/>
              <a:sym typeface="Calibri"/>
            </a:endParaRPr>
          </a:p>
        </p:txBody>
      </p:sp>
      <p:sp>
        <p:nvSpPr>
          <p:cNvPr id="218" name="Google Shape;218;g6e8ef2e9a8_1_0"/>
          <p:cNvSpPr txBox="1">
            <a:spLocks noGrp="1"/>
          </p:cNvSpPr>
          <p:nvPr>
            <p:ph type="body" idx="1"/>
          </p:nvPr>
        </p:nvSpPr>
        <p:spPr>
          <a:xfrm>
            <a:off x="567750" y="1395225"/>
            <a:ext cx="11370900" cy="4961400"/>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Long form districts must complete a </a:t>
            </a:r>
            <a:r>
              <a:rPr lang="en-US" sz="1900" b="1" dirty="0">
                <a:latin typeface="Calibri"/>
                <a:ea typeface="Calibri"/>
                <a:cs typeface="Calibri"/>
                <a:sym typeface="Calibri"/>
              </a:rPr>
              <a:t>separate budget file</a:t>
            </a:r>
            <a:r>
              <a:rPr lang="en-US" sz="1900" dirty="0">
                <a:latin typeface="Calibri"/>
                <a:ea typeface="Calibri"/>
                <a:cs typeface="Calibri"/>
                <a:sym typeface="Calibri"/>
              </a:rPr>
              <a:t> that provides further details about the evidence-based programs they have committed to adopting or expanding. </a:t>
            </a:r>
            <a:endParaRPr sz="1900" dirty="0">
              <a:latin typeface="Calibri"/>
              <a:ea typeface="Calibri"/>
              <a:cs typeface="Calibri"/>
              <a:sym typeface="Calibri"/>
            </a:endParaRPr>
          </a:p>
          <a:p>
            <a:pPr marL="228600" lvl="0" indent="0" algn="l" rtl="0">
              <a:lnSpc>
                <a:spcPct val="100000"/>
              </a:lnSpc>
              <a:spcBef>
                <a:spcPts val="0"/>
              </a:spcBef>
              <a:spcAft>
                <a:spcPts val="0"/>
              </a:spcAft>
              <a:buSzPts val="3200"/>
              <a:buNone/>
            </a:pPr>
            <a:endParaRPr sz="1900" dirty="0">
              <a:latin typeface="Calibri"/>
              <a:ea typeface="Calibri"/>
              <a:cs typeface="Calibri"/>
              <a:sym typeface="Calibri"/>
            </a:endParaRPr>
          </a:p>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The Department is providing a budget file template (Long Form SOA Programs Budget File) and a </a:t>
            </a:r>
            <a:r>
              <a:rPr lang="en-US" sz="1900" b="1" dirty="0">
                <a:latin typeface="Calibri"/>
                <a:ea typeface="Calibri"/>
                <a:cs typeface="Calibri"/>
                <a:sym typeface="Calibri"/>
              </a:rPr>
              <a:t>sample long form budget file</a:t>
            </a:r>
            <a:r>
              <a:rPr lang="en-US" sz="1900" dirty="0">
                <a:latin typeface="Calibri"/>
                <a:ea typeface="Calibri"/>
                <a:cs typeface="Calibri"/>
                <a:sym typeface="Calibri"/>
              </a:rPr>
              <a:t> aligned to the sample long form narrative plan in this document. </a:t>
            </a:r>
            <a:endParaRPr sz="1900" dirty="0">
              <a:latin typeface="Calibri"/>
              <a:ea typeface="Calibri"/>
              <a:cs typeface="Calibri"/>
              <a:sym typeface="Calibri"/>
            </a:endParaRPr>
          </a:p>
          <a:p>
            <a:pPr marL="457200" lvl="0" indent="0" algn="l" rtl="0">
              <a:lnSpc>
                <a:spcPct val="100000"/>
              </a:lnSpc>
              <a:spcBef>
                <a:spcPts val="0"/>
              </a:spcBef>
              <a:spcAft>
                <a:spcPts val="0"/>
              </a:spcAft>
              <a:buNone/>
            </a:pPr>
            <a:endParaRPr sz="1900" dirty="0">
              <a:latin typeface="Calibri"/>
              <a:ea typeface="Calibri"/>
              <a:cs typeface="Calibri"/>
              <a:sym typeface="Calibri"/>
            </a:endParaRPr>
          </a:p>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The budget file will span </a:t>
            </a:r>
            <a:r>
              <a:rPr lang="en-US" sz="1900" b="1" dirty="0">
                <a:latin typeface="Calibri"/>
                <a:ea typeface="Calibri"/>
                <a:cs typeface="Calibri"/>
                <a:sym typeface="Calibri"/>
              </a:rPr>
              <a:t>Year 0 (FY20) and Year 1 (FY21).</a:t>
            </a:r>
            <a:r>
              <a:rPr lang="en-US" sz="1900" dirty="0">
                <a:latin typeface="Calibri"/>
                <a:ea typeface="Calibri"/>
                <a:cs typeface="Calibri"/>
                <a:sym typeface="Calibri"/>
              </a:rPr>
              <a:t> Year 0 is included so that DESE can understand a </a:t>
            </a:r>
            <a:r>
              <a:rPr lang="en-US" sz="1900" b="1" dirty="0">
                <a:latin typeface="Calibri"/>
                <a:ea typeface="Calibri"/>
                <a:cs typeface="Calibri"/>
                <a:sym typeface="Calibri"/>
              </a:rPr>
              <a:t>district’s starting point for existing programs</a:t>
            </a:r>
            <a:r>
              <a:rPr lang="en-US" sz="1900" dirty="0">
                <a:latin typeface="Calibri"/>
                <a:ea typeface="Calibri"/>
                <a:cs typeface="Calibri"/>
                <a:sym typeface="Calibri"/>
              </a:rPr>
              <a:t> that will be expanded. </a:t>
            </a:r>
            <a:endParaRPr sz="1900" dirty="0">
              <a:latin typeface="Calibri"/>
              <a:ea typeface="Calibri"/>
              <a:cs typeface="Calibri"/>
              <a:sym typeface="Calibri"/>
            </a:endParaRPr>
          </a:p>
          <a:p>
            <a:pPr marL="457200" lvl="0" indent="0" algn="l" rtl="0">
              <a:lnSpc>
                <a:spcPct val="100000"/>
              </a:lnSpc>
              <a:spcBef>
                <a:spcPts val="0"/>
              </a:spcBef>
              <a:spcAft>
                <a:spcPts val="0"/>
              </a:spcAft>
              <a:buNone/>
            </a:pPr>
            <a:endParaRPr sz="1900" dirty="0">
              <a:latin typeface="Calibri"/>
              <a:ea typeface="Calibri"/>
              <a:cs typeface="Calibri"/>
              <a:sym typeface="Calibri"/>
            </a:endParaRPr>
          </a:p>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While districts will not submit detailed budgets for FY22 and FY23 at this time, please be sure to </a:t>
            </a:r>
            <a:r>
              <a:rPr lang="en-US" sz="1900" b="1" dirty="0">
                <a:latin typeface="Calibri"/>
                <a:ea typeface="Calibri"/>
                <a:cs typeface="Calibri"/>
                <a:sym typeface="Calibri"/>
              </a:rPr>
              <a:t>include a description in your narrative plan of how the implementation of selected programs is expected to unfold over Years 2 and 3 of the plan</a:t>
            </a:r>
            <a:r>
              <a:rPr lang="en-US" sz="1900" dirty="0">
                <a:latin typeface="Calibri"/>
                <a:ea typeface="Calibri"/>
                <a:cs typeface="Calibri"/>
                <a:sym typeface="Calibri"/>
              </a:rPr>
              <a:t>, considering high-level budget projections. </a:t>
            </a:r>
            <a:endParaRPr sz="1900" dirty="0">
              <a:latin typeface="Calibri"/>
              <a:ea typeface="Calibri"/>
              <a:cs typeface="Calibri"/>
              <a:sym typeface="Calibri"/>
            </a:endParaRPr>
          </a:p>
          <a:p>
            <a:pPr marL="457200" lvl="0" indent="0" algn="l" rtl="0">
              <a:lnSpc>
                <a:spcPct val="100000"/>
              </a:lnSpc>
              <a:spcBef>
                <a:spcPts val="0"/>
              </a:spcBef>
              <a:spcAft>
                <a:spcPts val="0"/>
              </a:spcAft>
              <a:buNone/>
            </a:pPr>
            <a:endParaRPr sz="1900" dirty="0">
              <a:latin typeface="Calibri"/>
              <a:ea typeface="Calibri"/>
              <a:cs typeface="Calibri"/>
              <a:sym typeface="Calibri"/>
            </a:endParaRPr>
          </a:p>
          <a:p>
            <a:pPr marL="457200" lvl="0" indent="-349250" algn="l" rtl="0">
              <a:lnSpc>
                <a:spcPct val="100000"/>
              </a:lnSpc>
              <a:spcBef>
                <a:spcPts val="0"/>
              </a:spcBef>
              <a:spcAft>
                <a:spcPts val="0"/>
              </a:spcAft>
              <a:buSzPts val="1900"/>
              <a:buFont typeface="Calibri"/>
              <a:buChar char="•"/>
            </a:pPr>
            <a:r>
              <a:rPr lang="en-US" sz="1900" dirty="0">
                <a:latin typeface="Calibri"/>
                <a:ea typeface="Calibri"/>
                <a:cs typeface="Calibri"/>
                <a:sym typeface="Calibri"/>
              </a:rPr>
              <a:t>All districts will be expected to make </a:t>
            </a:r>
            <a:r>
              <a:rPr lang="en-US" sz="1900" b="1" dirty="0">
                <a:latin typeface="Calibri"/>
                <a:ea typeface="Calibri"/>
                <a:cs typeface="Calibri"/>
                <a:sym typeface="Calibri"/>
              </a:rPr>
              <a:t>sustainable, multi-year commitments to their selected programs, which will be further detailed in annual budget submissions for Years 2 and 3 </a:t>
            </a:r>
            <a:r>
              <a:rPr lang="en-US" sz="1900" dirty="0">
                <a:latin typeface="Calibri"/>
                <a:ea typeface="Calibri"/>
                <a:cs typeface="Calibri"/>
                <a:sym typeface="Calibri"/>
              </a:rPr>
              <a:t>as amendments to their plans in subsequent years. More information will be provided about the amendment process in the coming months. </a:t>
            </a:r>
            <a:endParaRPr sz="1900" dirty="0">
              <a:latin typeface="Calibri"/>
              <a:ea typeface="Calibri"/>
              <a:cs typeface="Calibri"/>
              <a:sym typeface="Calibri"/>
            </a:endParaRPr>
          </a:p>
          <a:p>
            <a:pPr marL="228600" lvl="0" indent="-25400" algn="l" rtl="0">
              <a:lnSpc>
                <a:spcPct val="100000"/>
              </a:lnSpc>
              <a:spcBef>
                <a:spcPts val="2200"/>
              </a:spcBef>
              <a:spcAft>
                <a:spcPts val="0"/>
              </a:spcAft>
              <a:buClr>
                <a:srgbClr val="E38526"/>
              </a:buClr>
              <a:buSzPts val="3200"/>
              <a:buFont typeface="Arial"/>
              <a:buNone/>
            </a:pPr>
            <a:endParaRPr sz="1900" dirty="0">
              <a:latin typeface="Calibri"/>
              <a:ea typeface="Calibri"/>
              <a:cs typeface="Calibri"/>
              <a:sym typeface="Calibri"/>
            </a:endParaRPr>
          </a:p>
        </p:txBody>
      </p:sp>
      <p:sp>
        <p:nvSpPr>
          <p:cNvPr id="219" name="Google Shape;219;g6e8ef2e9a8_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6;g6e8ef2e9a8_3_18" descr="The Budget File - A Quick Review"/>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The Budget File - A Quick Review</a:t>
            </a:r>
            <a:endParaRPr dirty="0">
              <a:latin typeface="Calibri"/>
              <a:ea typeface="Calibri"/>
              <a:cs typeface="Calibri"/>
              <a:sym typeface="Calibri"/>
            </a:endParaRPr>
          </a:p>
        </p:txBody>
      </p:sp>
      <p:sp>
        <p:nvSpPr>
          <p:cNvPr id="226" name="Google Shape;227;g6e8ef2e9a8_3_18" descr="Each evidence-based program budget should be on its own tab. Copy the worksheet if you have selected more than four programs.&#10;Green cells are pull-down cells. If you click on the cell, a message will appear with instructions.&#10;Yellow cells are manual entry. &#10;If your district already spends funds on the evidence-based program you selected, please include the current budget (FY2020) in Year 0. &#10;Foundation Budget Functional Category definitions can be founds at: http://www.doe.mass.edu/finance/accounting/eoy/chartofaccounts.docx&#10;"/>
          <p:cNvSpPr txBox="1">
            <a:spLocks noGrp="1"/>
          </p:cNvSpPr>
          <p:nvPr>
            <p:ph type="body" idx="1"/>
          </p:nvPr>
        </p:nvSpPr>
        <p:spPr>
          <a:xfrm>
            <a:off x="339150" y="1230400"/>
            <a:ext cx="5757000" cy="504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endParaRPr sz="600" b="1" dirty="0">
              <a:solidFill>
                <a:srgbClr val="000000"/>
              </a:solidFill>
              <a:latin typeface="Calibri"/>
              <a:ea typeface="Calibri"/>
              <a:cs typeface="Calibri"/>
              <a:sym typeface="Calibri"/>
            </a:endParaRPr>
          </a:p>
          <a:p>
            <a:pPr marL="342900" lvl="0" indent="-349250" algn="l" rtl="0">
              <a:lnSpc>
                <a:spcPct val="115000"/>
              </a:lnSpc>
              <a:spcBef>
                <a:spcPts val="1000"/>
              </a:spcBef>
              <a:spcAft>
                <a:spcPts val="0"/>
              </a:spcAft>
              <a:buSzPts val="1900"/>
              <a:buFont typeface="Arial"/>
              <a:buChar char="•"/>
            </a:pPr>
            <a:r>
              <a:rPr lang="en-US" sz="1900" b="1" dirty="0">
                <a:solidFill>
                  <a:srgbClr val="000000"/>
                </a:solidFill>
                <a:latin typeface="Calibri"/>
                <a:ea typeface="Calibri"/>
                <a:cs typeface="Calibri"/>
                <a:sym typeface="Calibri"/>
              </a:rPr>
              <a:t>Each evidence-based program budget should be on its own tab</a:t>
            </a:r>
            <a:r>
              <a:rPr lang="en-US" sz="1900" dirty="0">
                <a:solidFill>
                  <a:srgbClr val="000000"/>
                </a:solidFill>
                <a:latin typeface="Calibri"/>
                <a:ea typeface="Calibri"/>
                <a:cs typeface="Calibri"/>
                <a:sym typeface="Calibri"/>
              </a:rPr>
              <a:t>. Copy the worksheet if you have selected more than four programs.</a:t>
            </a:r>
            <a:endParaRPr sz="1900" dirty="0"/>
          </a:p>
          <a:p>
            <a:pPr marL="342900" lvl="0" indent="-349250" algn="l" rtl="0">
              <a:lnSpc>
                <a:spcPct val="115000"/>
              </a:lnSpc>
              <a:spcBef>
                <a:spcPts val="1000"/>
              </a:spcBef>
              <a:spcAft>
                <a:spcPts val="0"/>
              </a:spcAft>
              <a:buSzPts val="1900"/>
              <a:buChar char="•"/>
            </a:pPr>
            <a:r>
              <a:rPr lang="en-US" sz="1900" b="1" dirty="0">
                <a:solidFill>
                  <a:srgbClr val="000000"/>
                </a:solidFill>
                <a:latin typeface="Calibri"/>
                <a:ea typeface="Calibri"/>
                <a:cs typeface="Calibri"/>
                <a:sym typeface="Calibri"/>
              </a:rPr>
              <a:t>Green cells are pull-down cells</a:t>
            </a:r>
            <a:r>
              <a:rPr lang="en-US" sz="1900" dirty="0">
                <a:solidFill>
                  <a:srgbClr val="000000"/>
                </a:solidFill>
                <a:latin typeface="Calibri"/>
                <a:ea typeface="Calibri"/>
                <a:cs typeface="Calibri"/>
                <a:sym typeface="Calibri"/>
              </a:rPr>
              <a:t>. If you click on the cell, a message will appear with instructions.</a:t>
            </a:r>
            <a:endParaRPr sz="1900" dirty="0"/>
          </a:p>
          <a:p>
            <a:pPr marL="342900" lvl="0" indent="-349250" algn="l" rtl="0">
              <a:lnSpc>
                <a:spcPct val="115000"/>
              </a:lnSpc>
              <a:spcBef>
                <a:spcPts val="1000"/>
              </a:spcBef>
              <a:spcAft>
                <a:spcPts val="0"/>
              </a:spcAft>
              <a:buSzPts val="1900"/>
              <a:buChar char="•"/>
            </a:pPr>
            <a:r>
              <a:rPr lang="en-US" sz="1900" b="1" dirty="0">
                <a:solidFill>
                  <a:srgbClr val="000000"/>
                </a:solidFill>
                <a:latin typeface="Calibri"/>
                <a:ea typeface="Calibri"/>
                <a:cs typeface="Calibri"/>
                <a:sym typeface="Calibri"/>
              </a:rPr>
              <a:t>Yellow cells are manual entry</a:t>
            </a:r>
            <a:r>
              <a:rPr lang="en-US" sz="1900" dirty="0">
                <a:solidFill>
                  <a:srgbClr val="000000"/>
                </a:solidFill>
                <a:latin typeface="Calibri"/>
                <a:ea typeface="Calibri"/>
                <a:cs typeface="Calibri"/>
                <a:sym typeface="Calibri"/>
              </a:rPr>
              <a:t>. </a:t>
            </a:r>
            <a:endParaRPr sz="1900" dirty="0"/>
          </a:p>
          <a:p>
            <a:pPr marL="342900" lvl="0" indent="-349250" algn="l" rtl="0">
              <a:lnSpc>
                <a:spcPct val="115000"/>
              </a:lnSpc>
              <a:spcBef>
                <a:spcPts val="1000"/>
              </a:spcBef>
              <a:spcAft>
                <a:spcPts val="0"/>
              </a:spcAft>
              <a:buSzPts val="1900"/>
              <a:buChar char="•"/>
            </a:pPr>
            <a:r>
              <a:rPr lang="en-US" sz="1900" dirty="0">
                <a:solidFill>
                  <a:srgbClr val="000000"/>
                </a:solidFill>
                <a:latin typeface="Calibri"/>
                <a:ea typeface="Calibri"/>
                <a:cs typeface="Calibri"/>
                <a:sym typeface="Calibri"/>
              </a:rPr>
              <a:t>If your district already spends funds on the evidence-based program you selected, please </a:t>
            </a:r>
            <a:r>
              <a:rPr lang="en-US" sz="1900" b="1" dirty="0">
                <a:solidFill>
                  <a:srgbClr val="000000"/>
                </a:solidFill>
                <a:latin typeface="Calibri"/>
                <a:ea typeface="Calibri"/>
                <a:cs typeface="Calibri"/>
                <a:sym typeface="Calibri"/>
              </a:rPr>
              <a:t>include the current budget (FY2020) in Year 0.</a:t>
            </a:r>
            <a:r>
              <a:rPr lang="en-US" sz="1900" dirty="0">
                <a:solidFill>
                  <a:srgbClr val="000000"/>
                </a:solidFill>
                <a:latin typeface="Calibri"/>
                <a:ea typeface="Calibri"/>
                <a:cs typeface="Calibri"/>
                <a:sym typeface="Calibri"/>
              </a:rPr>
              <a:t> </a:t>
            </a:r>
            <a:endParaRPr sz="1900" dirty="0"/>
          </a:p>
          <a:p>
            <a:pPr marL="342900" lvl="0" indent="-349250" algn="l" rtl="0">
              <a:lnSpc>
                <a:spcPct val="115000"/>
              </a:lnSpc>
              <a:spcBef>
                <a:spcPts val="1000"/>
              </a:spcBef>
              <a:spcAft>
                <a:spcPts val="0"/>
              </a:spcAft>
              <a:buSzPts val="1900"/>
              <a:buChar char="•"/>
            </a:pPr>
            <a:r>
              <a:rPr lang="en-US" sz="1900" dirty="0">
                <a:solidFill>
                  <a:srgbClr val="000000"/>
                </a:solidFill>
                <a:latin typeface="Calibri"/>
                <a:ea typeface="Calibri"/>
                <a:cs typeface="Calibri"/>
                <a:sym typeface="Calibri"/>
              </a:rPr>
              <a:t>Foundation Budget Functional Category definitions can be founds at: </a:t>
            </a:r>
            <a:r>
              <a:rPr lang="en-US" sz="1900" dirty="0">
                <a:solidFill>
                  <a:srgbClr val="0000FF"/>
                </a:solidFill>
                <a:latin typeface="Calibri"/>
                <a:ea typeface="Calibri"/>
                <a:cs typeface="Calibri"/>
                <a:sym typeface="Calibri"/>
              </a:rPr>
              <a:t>http://</a:t>
            </a:r>
            <a:r>
              <a:rPr lang="en-US" sz="1900" dirty="0" err="1">
                <a:solidFill>
                  <a:srgbClr val="0000FF"/>
                </a:solidFill>
                <a:latin typeface="Calibri"/>
                <a:ea typeface="Calibri"/>
                <a:cs typeface="Calibri"/>
                <a:sym typeface="Calibri"/>
              </a:rPr>
              <a:t>www.doe.mass.edu</a:t>
            </a:r>
            <a:r>
              <a:rPr lang="en-US" sz="1900" dirty="0">
                <a:solidFill>
                  <a:srgbClr val="0000FF"/>
                </a:solidFill>
                <a:latin typeface="Calibri"/>
                <a:ea typeface="Calibri"/>
                <a:cs typeface="Calibri"/>
                <a:sym typeface="Calibri"/>
              </a:rPr>
              <a:t>/finance/accounting/</a:t>
            </a:r>
            <a:r>
              <a:rPr lang="en-US" sz="1900" dirty="0" err="1">
                <a:solidFill>
                  <a:srgbClr val="0000FF"/>
                </a:solidFill>
                <a:latin typeface="Calibri"/>
                <a:ea typeface="Calibri"/>
                <a:cs typeface="Calibri"/>
                <a:sym typeface="Calibri"/>
              </a:rPr>
              <a:t>eoy</a:t>
            </a:r>
            <a:r>
              <a:rPr lang="en-US" sz="1900" dirty="0">
                <a:solidFill>
                  <a:srgbClr val="0000FF"/>
                </a:solidFill>
                <a:latin typeface="Calibri"/>
                <a:ea typeface="Calibri"/>
                <a:cs typeface="Calibri"/>
                <a:sym typeface="Calibri"/>
              </a:rPr>
              <a:t>/</a:t>
            </a:r>
            <a:r>
              <a:rPr lang="en-US" sz="1900" dirty="0" err="1">
                <a:solidFill>
                  <a:srgbClr val="0000FF"/>
                </a:solidFill>
                <a:latin typeface="Calibri"/>
                <a:ea typeface="Calibri"/>
                <a:cs typeface="Calibri"/>
                <a:sym typeface="Calibri"/>
              </a:rPr>
              <a:t>chartofaccounts.docx</a:t>
            </a:r>
            <a:endParaRPr sz="1900" dirty="0">
              <a:solidFill>
                <a:srgbClr val="0000FF"/>
              </a:solidFill>
              <a:latin typeface="Calibri"/>
              <a:ea typeface="Calibri"/>
              <a:cs typeface="Calibri"/>
              <a:sym typeface="Calibri"/>
            </a:endParaRPr>
          </a:p>
          <a:p>
            <a:pPr marL="0" lvl="0" indent="0" algn="l" rtl="0">
              <a:lnSpc>
                <a:spcPct val="100000"/>
              </a:lnSpc>
              <a:spcBef>
                <a:spcPts val="1000"/>
              </a:spcBef>
              <a:spcAft>
                <a:spcPts val="1000"/>
              </a:spcAft>
              <a:buSzPts val="3200"/>
              <a:buNone/>
            </a:pPr>
            <a:endParaRPr sz="1800" dirty="0">
              <a:latin typeface="Calibri"/>
              <a:ea typeface="Calibri"/>
              <a:cs typeface="Calibri"/>
              <a:sym typeface="Calibri"/>
            </a:endParaRPr>
          </a:p>
        </p:txBody>
      </p:sp>
      <p:pic>
        <p:nvPicPr>
          <p:cNvPr id="228" name="Google Shape;228;g6e8ef2e9a8_3_18" descr="Student Opportunity Plan Long Form Budget&#10;&#10;"/>
          <p:cNvPicPr preferRelativeResize="0"/>
          <p:nvPr/>
        </p:nvPicPr>
        <p:blipFill rotWithShape="1">
          <a:blip r:embed="rId3">
            <a:alphaModFix/>
          </a:blip>
          <a:srcRect t="31250" r="26863" b="13417"/>
          <a:stretch/>
        </p:blipFill>
        <p:spPr>
          <a:xfrm>
            <a:off x="6130200" y="1477650"/>
            <a:ext cx="5757000" cy="4121099"/>
          </a:xfrm>
          <a:prstGeom prst="rect">
            <a:avLst/>
          </a:prstGeom>
          <a:noFill/>
          <a:ln>
            <a:noFill/>
          </a:ln>
        </p:spPr>
      </p:pic>
      <p:sp>
        <p:nvSpPr>
          <p:cNvPr id="227" name="Google Shape;225;g6e8ef2e9a8_3_18" descr="page 18">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5;g6e8ef2e9a8_3_10" descr="Step-by-Step Instructions on Completing the Budget File"/>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Step-by-Step Instructions on Completing the Budget File</a:t>
            </a:r>
            <a:endParaRPr dirty="0">
              <a:latin typeface="Calibri"/>
              <a:ea typeface="Calibri"/>
              <a:cs typeface="Calibri"/>
              <a:sym typeface="Calibri"/>
            </a:endParaRPr>
          </a:p>
        </p:txBody>
      </p:sp>
      <p:sp>
        <p:nvSpPr>
          <p:cNvPr id="237" name="Google Shape;236;g6e8ef2e9a8_3_10" descr="Evidence-based Program Identified by the Commissioner:  &#10;Choose one from 17 programs in the pull-down menu.&#10;To enter district’s choice, select #18 from the pull-down menu and then enter the program name in the “Program Description” section below.&#10;Primary SOA Evidence-Based Program:&#10;These are program categories in the SOA law.&#10; Pg 6 in the guidance document lists the 17 evidence-based programs and shows how they are aligned to the categories in the SOA law.&#10;Secondary SOA Evidence-Based Program (Optional):&#10;If the chosen program aligns with multiple categories in the SOA law, choose a second one from Categories A to J in the pull-down menu. &#10;Program Description:&#10;Type in a brief (1 to 2 paragraph) description of the chosen program.&#10;Schools or District-Wide:&#10;If the program will impact select schools within the district, name the impacted schools.  If the program impacts all students, indicated “District-Wide”.&#10;"/>
          <p:cNvSpPr txBox="1"/>
          <p:nvPr/>
        </p:nvSpPr>
        <p:spPr>
          <a:xfrm>
            <a:off x="355600" y="1208500"/>
            <a:ext cx="7101839" cy="533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Evidence-based </a:t>
            </a:r>
            <a:r>
              <a:rPr lang="en-US" sz="1800" b="1" dirty="0">
                <a:solidFill>
                  <a:srgbClr val="E38526"/>
                </a:solidFill>
                <a:latin typeface="Calibri"/>
                <a:ea typeface="Calibri"/>
                <a:cs typeface="Calibri"/>
                <a:sym typeface="Calibri"/>
              </a:rPr>
              <a:t>P</a:t>
            </a:r>
            <a:r>
              <a:rPr lang="en-US" sz="1800" b="1" i="0" u="none" strike="noStrike" cap="none" dirty="0">
                <a:solidFill>
                  <a:srgbClr val="E38526"/>
                </a:solidFill>
                <a:latin typeface="Calibri"/>
                <a:ea typeface="Calibri"/>
                <a:cs typeface="Calibri"/>
                <a:sym typeface="Calibri"/>
              </a:rPr>
              <a:t>rogram </a:t>
            </a:r>
            <a:r>
              <a:rPr lang="en-US" sz="1800" b="1" dirty="0">
                <a:solidFill>
                  <a:srgbClr val="E38526"/>
                </a:solidFill>
                <a:latin typeface="Calibri"/>
                <a:ea typeface="Calibri"/>
                <a:cs typeface="Calibri"/>
                <a:sym typeface="Calibri"/>
              </a:rPr>
              <a:t>I</a:t>
            </a:r>
            <a:r>
              <a:rPr lang="en-US" sz="1800" b="1" i="0" u="none" strike="noStrike" cap="none" dirty="0">
                <a:solidFill>
                  <a:srgbClr val="E38526"/>
                </a:solidFill>
                <a:latin typeface="Calibri"/>
                <a:ea typeface="Calibri"/>
                <a:cs typeface="Calibri"/>
                <a:sym typeface="Calibri"/>
              </a:rPr>
              <a:t>dentified by the </a:t>
            </a:r>
            <a:r>
              <a:rPr lang="en-US" sz="1800" b="1" dirty="0">
                <a:solidFill>
                  <a:srgbClr val="E38526"/>
                </a:solidFill>
                <a:latin typeface="Calibri"/>
                <a:ea typeface="Calibri"/>
                <a:cs typeface="Calibri"/>
                <a:sym typeface="Calibri"/>
              </a:rPr>
              <a:t>C</a:t>
            </a:r>
            <a:r>
              <a:rPr lang="en-US" sz="1800" b="1" i="0" u="none" strike="noStrike" cap="none" dirty="0">
                <a:solidFill>
                  <a:srgbClr val="E38526"/>
                </a:solidFill>
                <a:latin typeface="Calibri"/>
                <a:ea typeface="Calibri"/>
                <a:cs typeface="Calibri"/>
                <a:sym typeface="Calibri"/>
              </a:rPr>
              <a:t>ommissioner:  </a:t>
            </a:r>
            <a:endParaRPr sz="1800" b="1"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Choose one from 17 programs in the pull-down menu.</a:t>
            </a:r>
            <a:endParaRPr sz="1800" b="0" i="0" u="none" strike="noStrike" cap="none" dirty="0">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To enter district’s choice, select #18 from the pull-down menu and then enter the program name in the “Program Description” section below.</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Primary SOA Evidence-Based Program:</a:t>
            </a:r>
            <a:endParaRPr sz="1800" b="1"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These are program categories in the SOA law.</a:t>
            </a:r>
            <a:endParaRPr sz="1800" b="0" i="0" u="none" strike="noStrike" cap="none" dirty="0">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Pg</a:t>
            </a:r>
            <a:r>
              <a:rPr lang="en-US" sz="1800" b="0" i="0" u="none" strike="noStrike" cap="none" dirty="0">
                <a:solidFill>
                  <a:srgbClr val="000000"/>
                </a:solidFill>
                <a:latin typeface="Calibri"/>
                <a:ea typeface="Calibri"/>
                <a:cs typeface="Calibri"/>
                <a:sym typeface="Calibri"/>
              </a:rPr>
              <a:t> 6 in the guidance document lists the 17 evidence-based programs and shows how they are aligned to the categories in the SOA law.</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Secondary SOA Evidence-Based Program (Optional)</a:t>
            </a:r>
            <a:r>
              <a:rPr lang="en-US" sz="1800" b="0" i="0" u="none" strike="noStrike" cap="none" dirty="0">
                <a:solidFill>
                  <a:srgbClr val="E38526"/>
                </a:solidFill>
                <a:latin typeface="Calibri"/>
                <a:ea typeface="Calibri"/>
                <a:cs typeface="Calibri"/>
                <a:sym typeface="Calibri"/>
              </a:rPr>
              <a:t>:</a:t>
            </a:r>
            <a:endParaRPr sz="1800" b="0"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If the chosen program aligns with multiple categories in the SOA law, choose a second one from Categories A to J in the pull-down menu.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Program Description:</a:t>
            </a:r>
            <a:endParaRPr sz="1800" b="1"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Type in a brief (1 to 2 paragraph) description of the chosen program.</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E38526"/>
                </a:solidFill>
                <a:latin typeface="Calibri"/>
                <a:ea typeface="Calibri"/>
                <a:cs typeface="Calibri"/>
                <a:sym typeface="Calibri"/>
              </a:rPr>
              <a:t>Schools or District-Wide:</a:t>
            </a:r>
            <a:endParaRPr sz="1800" b="1" i="0" u="none" strike="noStrike" cap="none" dirty="0">
              <a:solidFill>
                <a:srgbClr val="E38526"/>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Quattrocento Sans"/>
              <a:buChar char="●"/>
            </a:pPr>
            <a:r>
              <a:rPr lang="en-US" sz="1800" b="0" i="0" u="none" strike="noStrike" cap="none" dirty="0">
                <a:solidFill>
                  <a:srgbClr val="000000"/>
                </a:solidFill>
                <a:latin typeface="Calibri"/>
                <a:ea typeface="Calibri"/>
                <a:cs typeface="Calibri"/>
                <a:sym typeface="Calibri"/>
              </a:rPr>
              <a:t>If the program will impact select schools within the district, name the impacted schools.  If the program impacts all students, indicated “District-Wide”.</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236" name="Google Shape;237;g6e8ef2e9a8_3_10" descr="A screenshot of a step by step instructions on completing the budget file&#10;&#10;"/>
          <p:cNvPicPr preferRelativeResize="0"/>
          <p:nvPr/>
        </p:nvPicPr>
        <p:blipFill rotWithShape="1">
          <a:blip r:embed="rId3">
            <a:alphaModFix/>
          </a:blip>
          <a:srcRect l="1862" t="49722" r="67903" b="19392"/>
          <a:stretch/>
        </p:blipFill>
        <p:spPr>
          <a:xfrm>
            <a:off x="7457439" y="1974175"/>
            <a:ext cx="4481203" cy="2679105"/>
          </a:xfrm>
          <a:prstGeom prst="rect">
            <a:avLst/>
          </a:prstGeom>
          <a:noFill/>
          <a:ln>
            <a:noFill/>
          </a:ln>
        </p:spPr>
      </p:pic>
      <p:sp>
        <p:nvSpPr>
          <p:cNvPr id="235" name="Google Shape;234;g6e8ef2e9a8_3_10" descr="page 19">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e9b94fd2f_5_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libri"/>
                <a:ea typeface="Calibri"/>
                <a:cs typeface="Calibri"/>
                <a:sym typeface="Calibri"/>
              </a:rPr>
              <a:t>Introductions </a:t>
            </a:r>
            <a:endParaRPr dirty="0">
              <a:latin typeface="Calibri"/>
              <a:ea typeface="Calibri"/>
              <a:cs typeface="Calibri"/>
              <a:sym typeface="Calibri"/>
            </a:endParaRPr>
          </a:p>
        </p:txBody>
      </p:sp>
      <p:sp>
        <p:nvSpPr>
          <p:cNvPr id="113" name="Google Shape;113;g6e9b94fd2f_5_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Calibri"/>
                <a:ea typeface="Calibri"/>
                <a:cs typeface="Calibri"/>
                <a:sym typeface="Calibri"/>
              </a:rPr>
              <a:t>Commissioner Jeffrey C. Riley</a:t>
            </a: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r>
              <a:rPr lang="en-US" sz="2400">
                <a:latin typeface="Calibri"/>
                <a:ea typeface="Calibri"/>
                <a:cs typeface="Calibri"/>
                <a:sym typeface="Calibri"/>
              </a:rPr>
              <a:t>Senior Associate Commissioner Russell Johnston</a:t>
            </a: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r>
              <a:rPr lang="en-US" sz="2400">
                <a:latin typeface="Calibri"/>
                <a:ea typeface="Calibri"/>
                <a:cs typeface="Calibri"/>
                <a:sym typeface="Calibri"/>
              </a:rPr>
              <a:t>Associate Commissioner Daniel Anderson</a:t>
            </a:r>
            <a:endParaRPr sz="2400">
              <a:latin typeface="Calibri"/>
              <a:ea typeface="Calibri"/>
              <a:cs typeface="Calibri"/>
              <a:sym typeface="Calibri"/>
            </a:endParaRPr>
          </a:p>
        </p:txBody>
      </p:sp>
      <p:sp>
        <p:nvSpPr>
          <p:cNvPr id="114" name="Google Shape;114;g6e9b94fd2f_5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4;g6e8ef2e9a8_3_27" descr="Step-by-Step Instructions on Completing the Budget File"/>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Step-by-Step Instructions on Completing the Budget File      </a:t>
            </a:r>
            <a:endParaRPr dirty="0">
              <a:latin typeface="Calibri"/>
              <a:ea typeface="Calibri"/>
              <a:cs typeface="Calibri"/>
              <a:sym typeface="Calibri"/>
            </a:endParaRPr>
          </a:p>
        </p:txBody>
      </p:sp>
      <p:pic>
        <p:nvPicPr>
          <p:cNvPr id="246" name="Google Shape;245;g6e8ef2e9a8_3_27" descr="step by step instructions on completing the budget file cont.&#10;&#10;"/>
          <p:cNvPicPr preferRelativeResize="0"/>
          <p:nvPr/>
        </p:nvPicPr>
        <p:blipFill rotWithShape="1">
          <a:blip r:embed="rId3">
            <a:alphaModFix/>
          </a:blip>
          <a:srcRect l="1467" t="47494" r="26584" b="41884"/>
          <a:stretch/>
        </p:blipFill>
        <p:spPr>
          <a:xfrm>
            <a:off x="331200" y="1157815"/>
            <a:ext cx="11745902" cy="975224"/>
          </a:xfrm>
          <a:prstGeom prst="rect">
            <a:avLst/>
          </a:prstGeom>
          <a:noFill/>
          <a:ln>
            <a:noFill/>
          </a:ln>
        </p:spPr>
      </p:pic>
      <p:sp>
        <p:nvSpPr>
          <p:cNvPr id="245" name="Google Shape;246;g6e8ef2e9a8_3_27" descr="Please refer to the provided Sample Long Form Programs Budget file for concrete examples.&#10;&#10;Key Activity/Expenditure Description:&#10;Type in a brief description of the cost incurring activity or item (e.g. Benefits, Teacher Salary).&#10;Foundation Budget Functional Category:&#10;These are the functional categories used in the Foundation Budget Funding Formula.&#10;For definitions of the categories, please refer to the Chart of Accounts document at the top of the worksheet.&#10;Choose one of the 11 categories in the pull-down menu and if the expense does not belong to any of the categories (e.g. Capital expenditures), then choose “Other”.&#10;"/>
          <p:cNvSpPr txBox="1"/>
          <p:nvPr/>
        </p:nvSpPr>
        <p:spPr>
          <a:xfrm>
            <a:off x="331200" y="2147853"/>
            <a:ext cx="11529600" cy="221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rgbClr val="000000"/>
                </a:solidFill>
                <a:latin typeface="Calibri"/>
                <a:ea typeface="Calibri"/>
                <a:cs typeface="Calibri"/>
                <a:sym typeface="Calibri"/>
              </a:rPr>
              <a:t>Please refer to the provided Sample Long Form Programs Budget file for concrete examples.</a:t>
            </a:r>
            <a:endParaRPr sz="18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6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50" b="1" i="0" u="none" strike="noStrike" cap="none" dirty="0">
                <a:solidFill>
                  <a:srgbClr val="E38526"/>
                </a:solidFill>
                <a:latin typeface="Calibri"/>
                <a:ea typeface="Calibri"/>
                <a:cs typeface="Calibri"/>
                <a:sym typeface="Calibri"/>
              </a:rPr>
              <a:t>Key Activity/Expenditure Description:</a:t>
            </a:r>
            <a:endParaRPr sz="1750" b="0" i="0" u="none" strike="noStrike" cap="none" dirty="0">
              <a:solidFill>
                <a:srgbClr val="E38526"/>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Type in a brief description of the cost incurring activity or item (e.g. Benefits, Teacher Salary).</a:t>
            </a:r>
            <a:endParaRPr sz="17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50" b="1" i="0" u="none" strike="noStrike" cap="none" dirty="0">
                <a:solidFill>
                  <a:srgbClr val="E38526"/>
                </a:solidFill>
                <a:latin typeface="Calibri"/>
                <a:ea typeface="Calibri"/>
                <a:cs typeface="Calibri"/>
                <a:sym typeface="Calibri"/>
              </a:rPr>
              <a:t>Foundation Budget Functional Category:</a:t>
            </a:r>
            <a:endParaRPr sz="1750" b="1" i="0" u="none" strike="noStrike" cap="none" dirty="0">
              <a:solidFill>
                <a:srgbClr val="E38526"/>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These are the functional categories used in the Foundation Budget Funding Formula.</a:t>
            </a:r>
            <a:endParaRPr sz="1750" b="0" i="0" u="none" strike="noStrike" cap="none" dirty="0">
              <a:solidFill>
                <a:srgbClr val="000000"/>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For definitions of the categories, please refer to the Chart of Accounts document at the top of the worksheet.</a:t>
            </a:r>
            <a:endParaRPr sz="1750" b="0" i="0" u="none" strike="noStrike" cap="none" dirty="0">
              <a:solidFill>
                <a:srgbClr val="000000"/>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Choose one of the 11 categories in the pull-down menu and if the expense does not belong to any of the categories (e.g. Capital expenditures), then choose “Other”.</a:t>
            </a:r>
            <a:endParaRPr sz="17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50" b="1" i="0" u="none" strike="noStrike" cap="none" dirty="0">
                <a:solidFill>
                  <a:srgbClr val="E38526"/>
                </a:solidFill>
                <a:latin typeface="Calibri"/>
                <a:ea typeface="Calibri"/>
                <a:cs typeface="Calibri"/>
                <a:sym typeface="Calibri"/>
              </a:rPr>
              <a:t>Expenditure Category:</a:t>
            </a:r>
            <a:endParaRPr sz="1750" b="1" i="0" u="none" strike="noStrike" cap="none" dirty="0">
              <a:solidFill>
                <a:srgbClr val="E38526"/>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These categories essentially serve as detailed “Object” codes.  </a:t>
            </a:r>
            <a:endParaRPr sz="1750" b="0" i="0" u="none" strike="noStrike" cap="none" dirty="0">
              <a:solidFill>
                <a:srgbClr val="000000"/>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Choose on of the 10 categories in the pull-down menu and if the expense does not belong to any of the categories, choose “Other Costs”.</a:t>
            </a:r>
            <a:endParaRPr sz="17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50" b="1" i="0" u="none" strike="noStrike" cap="none" dirty="0">
                <a:solidFill>
                  <a:srgbClr val="E38526"/>
                </a:solidFill>
                <a:latin typeface="Calibri"/>
                <a:ea typeface="Calibri"/>
                <a:cs typeface="Calibri"/>
                <a:sym typeface="Calibri"/>
              </a:rPr>
              <a:t>Ongoing Expenses:</a:t>
            </a:r>
            <a:endParaRPr sz="1750" b="1" i="0" u="none" strike="noStrike" cap="none" dirty="0">
              <a:solidFill>
                <a:srgbClr val="E38526"/>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Choose “Yes” if the line item is a recurring expense that you anticipate in year 2 and 3.</a:t>
            </a:r>
            <a:endParaRPr sz="1750" b="0" i="0" u="none" strike="noStrike" cap="none" dirty="0">
              <a:solidFill>
                <a:srgbClr val="000000"/>
              </a:solidFill>
              <a:latin typeface="Calibri"/>
              <a:ea typeface="Calibri"/>
              <a:cs typeface="Calibri"/>
              <a:sym typeface="Calibri"/>
            </a:endParaRPr>
          </a:p>
          <a:p>
            <a:pPr marL="457200" marR="0" lvl="0" indent="-339725" algn="l" rtl="0">
              <a:lnSpc>
                <a:spcPct val="100000"/>
              </a:lnSpc>
              <a:spcBef>
                <a:spcPts val="0"/>
              </a:spcBef>
              <a:spcAft>
                <a:spcPts val="0"/>
              </a:spcAft>
              <a:buClr>
                <a:srgbClr val="000000"/>
              </a:buClr>
              <a:buSzPts val="1750"/>
              <a:buFont typeface="Quattrocento Sans"/>
              <a:buChar char="●"/>
            </a:pPr>
            <a:r>
              <a:rPr lang="en-US" sz="1750" b="0" i="0" u="none" strike="noStrike" cap="none" dirty="0">
                <a:solidFill>
                  <a:srgbClr val="000000"/>
                </a:solidFill>
                <a:latin typeface="Calibri"/>
                <a:ea typeface="Calibri"/>
                <a:cs typeface="Calibri"/>
                <a:sym typeface="Calibri"/>
              </a:rPr>
              <a:t>Choose “No” if the line item is a one time expense that will not be recurring in the year 2 or 3 budgets.</a:t>
            </a:r>
            <a:endParaRPr sz="175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7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4" name="Google Shape;243;g6e8ef2e9a8_3_27" descr="page 20">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3g6e8ef2e9a8_3_37" descr="Step-by-Step Instructions on Completing the Budget File"/>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Step-by-Step Instructions on Completing the Budget File </a:t>
            </a:r>
            <a:endParaRPr dirty="0">
              <a:latin typeface="Calibri"/>
              <a:ea typeface="Calibri"/>
              <a:cs typeface="Calibri"/>
              <a:sym typeface="Calibri"/>
            </a:endParaRPr>
          </a:p>
        </p:txBody>
      </p:sp>
      <p:pic>
        <p:nvPicPr>
          <p:cNvPr id="255" name="Google Shape;254;g6e8ef2e9a8_3_37" descr="A screenshot of a budget file&#10;&#10;"/>
          <p:cNvPicPr preferRelativeResize="0"/>
          <p:nvPr/>
        </p:nvPicPr>
        <p:blipFill rotWithShape="1">
          <a:blip r:embed="rId3">
            <a:alphaModFix/>
          </a:blip>
          <a:srcRect l="61022" t="33737" r="6875" b="9597"/>
          <a:stretch/>
        </p:blipFill>
        <p:spPr>
          <a:xfrm>
            <a:off x="308100" y="1322175"/>
            <a:ext cx="4799899" cy="4765999"/>
          </a:xfrm>
          <a:prstGeom prst="rect">
            <a:avLst/>
          </a:prstGeom>
          <a:noFill/>
          <a:ln>
            <a:noFill/>
          </a:ln>
        </p:spPr>
      </p:pic>
      <p:sp>
        <p:nvSpPr>
          <p:cNvPr id="253" name="Google Shape;255;g6e8ef2e9a8_3_37" descr="Year 0 (FY20):  If your district already spends funds on the evidence-based program you selected, please include the current budget (FY2020) in Year 0.&#10;&#10;Year 1 (FY21):  If your district spent funds on the evidence-based program you selected in Year 0, Year 1 data should be the combined total amount and FTE for both years (Year 0 and Year 1).&#10;&#10;The incremental Year 1 total will be automatically calculated once all data have been entered for Years 0 and/or 1.&#10;&#10;The incremental Year 1 total amount across all programs combined should be close to or exceed the recommended minimum amount to be spent on SOA programs as indicated in column F of “Recommended SOA Programs "/>
          <p:cNvSpPr txBox="1">
            <a:spLocks noGrp="1"/>
          </p:cNvSpPr>
          <p:nvPr>
            <p:ph type="body" idx="1"/>
          </p:nvPr>
        </p:nvSpPr>
        <p:spPr>
          <a:xfrm>
            <a:off x="5285200" y="1230400"/>
            <a:ext cx="67794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1800" b="1" dirty="0">
                <a:solidFill>
                  <a:srgbClr val="E38526"/>
                </a:solidFill>
                <a:latin typeface="Calibri"/>
                <a:ea typeface="Calibri"/>
                <a:cs typeface="Calibri"/>
                <a:sym typeface="Calibri"/>
              </a:rPr>
              <a:t>Year 0 (FY20):</a:t>
            </a:r>
            <a:r>
              <a:rPr lang="en-US" sz="1800" b="1" dirty="0">
                <a:latin typeface="Calibri"/>
                <a:ea typeface="Calibri"/>
                <a:cs typeface="Calibri"/>
                <a:sym typeface="Calibri"/>
              </a:rPr>
              <a:t> </a:t>
            </a:r>
            <a:r>
              <a:rPr lang="en-US" sz="1800" dirty="0">
                <a:latin typeface="Calibri"/>
                <a:ea typeface="Calibri"/>
                <a:cs typeface="Calibri"/>
                <a:sym typeface="Calibri"/>
              </a:rPr>
              <a:t> </a:t>
            </a:r>
            <a:r>
              <a:rPr lang="en-US" sz="1800" dirty="0">
                <a:solidFill>
                  <a:srgbClr val="000000"/>
                </a:solidFill>
                <a:latin typeface="Calibri"/>
                <a:ea typeface="Calibri"/>
                <a:cs typeface="Calibri"/>
                <a:sym typeface="Calibri"/>
              </a:rPr>
              <a:t>If your district already spends funds on the evidence-based program you selected, please include the current budget (FY2020) in Year 0.</a:t>
            </a:r>
            <a:endParaRPr sz="1800"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SzPts val="3200"/>
              <a:buNone/>
            </a:pPr>
            <a:endParaRPr sz="600"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b="1" dirty="0">
                <a:solidFill>
                  <a:srgbClr val="E38526"/>
                </a:solidFill>
                <a:latin typeface="Calibri"/>
                <a:ea typeface="Calibri"/>
                <a:cs typeface="Calibri"/>
                <a:sym typeface="Calibri"/>
              </a:rPr>
              <a:t>Year 1 (FY21):</a:t>
            </a:r>
            <a:r>
              <a:rPr lang="en-US" sz="1800" b="1" dirty="0">
                <a:solidFill>
                  <a:srgbClr val="000000"/>
                </a:solidFill>
                <a:latin typeface="Calibri"/>
                <a:ea typeface="Calibri"/>
                <a:cs typeface="Calibri"/>
                <a:sym typeface="Calibri"/>
              </a:rPr>
              <a:t>  </a:t>
            </a:r>
            <a:r>
              <a:rPr lang="en-US" sz="1800" dirty="0">
                <a:solidFill>
                  <a:srgbClr val="000000"/>
                </a:solidFill>
                <a:latin typeface="Calibri"/>
                <a:ea typeface="Calibri"/>
                <a:cs typeface="Calibri"/>
                <a:sym typeface="Calibri"/>
              </a:rPr>
              <a:t>If your district spent funds on the evidence-based program you selected in Year 0, Year 1 data should be the combined total amount and FTE for both years (Year 0 and Year 1).</a:t>
            </a:r>
            <a:endParaRPr sz="1800"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SzPts val="3200"/>
              <a:buNone/>
            </a:pPr>
            <a:endParaRPr sz="600" dirty="0">
              <a:solidFill>
                <a:srgbClr val="000000"/>
              </a:solidFill>
              <a:latin typeface="Calibri"/>
              <a:ea typeface="Calibri"/>
              <a:cs typeface="Calibri"/>
              <a:sym typeface="Calibri"/>
            </a:endParaRPr>
          </a:p>
          <a:p>
            <a:pPr marL="457200" lvl="0" indent="-342900" algn="l" rtl="0">
              <a:lnSpc>
                <a:spcPct val="100000"/>
              </a:lnSpc>
              <a:spcBef>
                <a:spcPts val="1000"/>
              </a:spcBef>
              <a:spcAft>
                <a:spcPts val="0"/>
              </a:spcAft>
              <a:buClr>
                <a:srgbClr val="000000"/>
              </a:buClr>
              <a:buSzPts val="1800"/>
              <a:buChar char="•"/>
            </a:pPr>
            <a:r>
              <a:rPr lang="en-US" sz="1800" dirty="0">
                <a:solidFill>
                  <a:srgbClr val="000000"/>
                </a:solidFill>
                <a:latin typeface="Calibri"/>
                <a:ea typeface="Calibri"/>
                <a:cs typeface="Calibri"/>
                <a:sym typeface="Calibri"/>
              </a:rPr>
              <a:t>The incremental Year 1 total will be automatically calculated once all data have been entered for Years 0 and/or 1.</a:t>
            </a:r>
            <a:endParaRPr sz="1800" dirty="0">
              <a:solidFill>
                <a:srgbClr val="000000"/>
              </a:solidFill>
              <a:latin typeface="Calibri"/>
              <a:ea typeface="Calibri"/>
              <a:cs typeface="Calibri"/>
              <a:sym typeface="Calibri"/>
            </a:endParaRPr>
          </a:p>
          <a:p>
            <a:pPr marL="457200" lvl="0" indent="0" algn="l" rtl="0">
              <a:lnSpc>
                <a:spcPct val="100000"/>
              </a:lnSpc>
              <a:spcBef>
                <a:spcPts val="1000"/>
              </a:spcBef>
              <a:spcAft>
                <a:spcPts val="0"/>
              </a:spcAft>
              <a:buSzPts val="3200"/>
              <a:buNone/>
            </a:pPr>
            <a:endParaRPr sz="600" dirty="0">
              <a:solidFill>
                <a:srgbClr val="000000"/>
              </a:solidFill>
              <a:latin typeface="Calibri"/>
              <a:ea typeface="Calibri"/>
              <a:cs typeface="Calibri"/>
              <a:sym typeface="Calibri"/>
            </a:endParaRPr>
          </a:p>
          <a:p>
            <a:pPr marL="457200" lvl="0" indent="-342900" algn="l" rtl="0">
              <a:lnSpc>
                <a:spcPct val="100000"/>
              </a:lnSpc>
              <a:spcBef>
                <a:spcPts val="1000"/>
              </a:spcBef>
              <a:spcAft>
                <a:spcPts val="0"/>
              </a:spcAft>
              <a:buClr>
                <a:srgbClr val="000000"/>
              </a:buClr>
              <a:buSzPts val="1800"/>
              <a:buChar char="•"/>
            </a:pPr>
            <a:r>
              <a:rPr lang="en-US" sz="1800" dirty="0">
                <a:solidFill>
                  <a:srgbClr val="000000"/>
                </a:solidFill>
                <a:latin typeface="Calibri"/>
                <a:ea typeface="Calibri"/>
                <a:cs typeface="Calibri"/>
                <a:sym typeface="Calibri"/>
              </a:rPr>
              <a:t>The incremental Year 1 total amount across all programs combined should be close to or exceed the recommended minimum amount to be spent on SOA programs as indicated in column F of “Recommended SOA Programs Budget - Chapter 70” file. (see next slide for details)</a:t>
            </a:r>
            <a:endParaRPr sz="1800"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solidFill>
                <a:srgbClr val="000000"/>
              </a:solidFill>
              <a:latin typeface="Calibri"/>
              <a:ea typeface="Calibri"/>
              <a:cs typeface="Calibri"/>
              <a:sym typeface="Calibri"/>
            </a:endParaRPr>
          </a:p>
        </p:txBody>
      </p:sp>
      <p:sp>
        <p:nvSpPr>
          <p:cNvPr id="254" name="Google Shape;252;g6e8ef2e9a8_3_37" descr="page 21">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6e8ef2e9a8_3_2"/>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latin typeface="Calibri"/>
                <a:ea typeface="Calibri"/>
                <a:cs typeface="Calibri"/>
                <a:sym typeface="Calibri"/>
              </a:rPr>
              <a:t>Recommended Spending Amount on Evidence Based Programs</a:t>
            </a:r>
            <a:endParaRPr>
              <a:latin typeface="Calibri"/>
              <a:ea typeface="Calibri"/>
              <a:cs typeface="Calibri"/>
              <a:sym typeface="Calibri"/>
            </a:endParaRPr>
          </a:p>
        </p:txBody>
      </p:sp>
      <p:sp>
        <p:nvSpPr>
          <p:cNvPr id="262" name="Google Shape;262;g6e8ef2e9a8_3_2"/>
          <p:cNvSpPr txBox="1">
            <a:spLocks noGrp="1"/>
          </p:cNvSpPr>
          <p:nvPr>
            <p:ph type="body" idx="1"/>
          </p:nvPr>
        </p:nvSpPr>
        <p:spPr>
          <a:xfrm>
            <a:off x="567743" y="1078003"/>
            <a:ext cx="11370900" cy="5049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SzPts val="1800"/>
              <a:buFont typeface="Calibri"/>
              <a:buChar char="•"/>
            </a:pPr>
            <a:r>
              <a:rPr lang="en-US" sz="1800">
                <a:latin typeface="Calibri"/>
                <a:ea typeface="Calibri"/>
                <a:cs typeface="Calibri"/>
                <a:sym typeface="Calibri"/>
              </a:rPr>
              <a:t>While DESE acknowledges that all districts are facing rising costs associated with their core operating budgets, </a:t>
            </a:r>
            <a:r>
              <a:rPr lang="en-US" sz="1800" b="1">
                <a:latin typeface="Calibri"/>
                <a:ea typeface="Calibri"/>
                <a:cs typeface="Calibri"/>
                <a:sym typeface="Calibri"/>
              </a:rPr>
              <a:t>the spirit of the SOA calls</a:t>
            </a:r>
            <a:r>
              <a:rPr lang="en-US" sz="1800">
                <a:latin typeface="Calibri"/>
                <a:ea typeface="Calibri"/>
                <a:cs typeface="Calibri"/>
                <a:sym typeface="Calibri"/>
              </a:rPr>
              <a:t> </a:t>
            </a:r>
            <a:r>
              <a:rPr lang="en-US" sz="1800" b="1">
                <a:latin typeface="Calibri"/>
                <a:ea typeface="Calibri"/>
                <a:cs typeface="Calibri"/>
                <a:sym typeface="Calibri"/>
              </a:rPr>
              <a:t>for districts receiving significant incremental state aid to devote the bulk of their new Chapter 70 revenue to evidence-based programs</a:t>
            </a:r>
            <a:r>
              <a:rPr lang="en-US" sz="1800">
                <a:latin typeface="Calibri"/>
                <a:ea typeface="Calibri"/>
                <a:cs typeface="Calibri"/>
                <a:sym typeface="Calibri"/>
              </a:rPr>
              <a:t>. </a:t>
            </a:r>
            <a:endParaRPr sz="1800">
              <a:latin typeface="Calibri"/>
              <a:ea typeface="Calibri"/>
              <a:cs typeface="Calibri"/>
              <a:sym typeface="Calibri"/>
            </a:endParaRPr>
          </a:p>
          <a:p>
            <a:pPr marL="457200" lvl="0" indent="0" algn="l" rtl="0">
              <a:lnSpc>
                <a:spcPct val="100000"/>
              </a:lnSpc>
              <a:spcBef>
                <a:spcPts val="1000"/>
              </a:spcBef>
              <a:spcAft>
                <a:spcPts val="0"/>
              </a:spcAft>
              <a:buSzPts val="3200"/>
              <a:buNone/>
            </a:pPr>
            <a:endParaRPr sz="6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Districts are encouraged to allocate other new or existing resources to evidence-based programs, sufficient to significantly improve student outcomes and close achievement gaps over time. </a:t>
            </a:r>
            <a:endParaRPr sz="1800">
              <a:latin typeface="Calibri"/>
              <a:ea typeface="Calibri"/>
              <a:cs typeface="Calibri"/>
              <a:sym typeface="Calibri"/>
            </a:endParaRPr>
          </a:p>
          <a:p>
            <a:pPr marL="457200" lvl="0" indent="0" algn="l" rtl="0">
              <a:lnSpc>
                <a:spcPct val="100000"/>
              </a:lnSpc>
              <a:spcBef>
                <a:spcPts val="0"/>
              </a:spcBef>
              <a:spcAft>
                <a:spcPts val="0"/>
              </a:spcAft>
              <a:buSzPts val="3200"/>
              <a:buNone/>
            </a:pPr>
            <a:endParaRPr sz="6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Refer to spreadsheet called </a:t>
            </a:r>
            <a:r>
              <a:rPr lang="en-US" sz="1800" i="1">
                <a:latin typeface="Calibri"/>
                <a:ea typeface="Calibri"/>
                <a:cs typeface="Calibri"/>
                <a:sym typeface="Calibri"/>
              </a:rPr>
              <a:t>Recommended SOA Programs Budget – Chapter 70</a:t>
            </a:r>
            <a:r>
              <a:rPr lang="en-US" sz="1800">
                <a:latin typeface="Calibri"/>
                <a:ea typeface="Calibri"/>
                <a:cs typeface="Calibri"/>
                <a:sym typeface="Calibri"/>
              </a:rPr>
              <a:t> for details on:</a:t>
            </a:r>
            <a:endParaRPr sz="1800">
              <a:latin typeface="Calibri"/>
              <a:ea typeface="Calibri"/>
              <a:cs typeface="Calibri"/>
              <a:sym typeface="Calibri"/>
            </a:endParaRPr>
          </a:p>
          <a:p>
            <a:pPr marL="914400" lvl="1" indent="-342900" algn="l" rtl="0">
              <a:lnSpc>
                <a:spcPct val="100000"/>
              </a:lnSpc>
              <a:spcBef>
                <a:spcPts val="0"/>
              </a:spcBef>
              <a:spcAft>
                <a:spcPts val="0"/>
              </a:spcAft>
              <a:buSzPts val="1800"/>
              <a:buFont typeface="Calibri"/>
              <a:buChar char="o"/>
            </a:pPr>
            <a:r>
              <a:rPr lang="en-US" sz="1800">
                <a:latin typeface="Calibri"/>
                <a:ea typeface="Calibri"/>
                <a:cs typeface="Calibri"/>
                <a:sym typeface="Calibri"/>
              </a:rPr>
              <a:t>The </a:t>
            </a:r>
            <a:r>
              <a:rPr lang="en-US" sz="1800" b="1">
                <a:latin typeface="Calibri"/>
                <a:ea typeface="Calibri"/>
                <a:cs typeface="Calibri"/>
                <a:sym typeface="Calibri"/>
              </a:rPr>
              <a:t>minimum amount recommended for districts to spend on SOA evidence-based programs</a:t>
            </a:r>
            <a:r>
              <a:rPr lang="en-US" sz="1800">
                <a:latin typeface="Calibri"/>
                <a:ea typeface="Calibri"/>
                <a:cs typeface="Calibri"/>
                <a:sym typeface="Calibri"/>
              </a:rPr>
              <a:t>, which is the difference between the incremental FY21 Chapter 70 aid (House 2) and inflation related costs for ongoing expenses (and increase of 15-yr avg inflation rate of 2.4% above FY20 Foundation Budget). This recommendation only pertains to districts’ incremental FY21 aid. </a:t>
            </a:r>
            <a:endParaRPr sz="1800">
              <a:latin typeface="Calibri"/>
              <a:ea typeface="Calibri"/>
              <a:cs typeface="Calibri"/>
              <a:sym typeface="Calibri"/>
            </a:endParaRPr>
          </a:p>
          <a:p>
            <a:pPr marL="914400" lvl="0" indent="0" algn="l" rtl="0">
              <a:lnSpc>
                <a:spcPct val="100000"/>
              </a:lnSpc>
              <a:spcBef>
                <a:spcPts val="0"/>
              </a:spcBef>
              <a:spcAft>
                <a:spcPts val="0"/>
              </a:spcAft>
              <a:buSzPts val="3200"/>
              <a:buNone/>
            </a:pPr>
            <a:endParaRPr sz="6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sz="1800" b="1">
                <a:latin typeface="Calibri"/>
                <a:ea typeface="Calibri"/>
                <a:cs typeface="Calibri"/>
                <a:sym typeface="Calibri"/>
              </a:rPr>
              <a:t>All districts, even those receiving smaller amounts of incremental aid, are expected to invest in evidence-based programs to support student subgroups, including by using other local, state or federal funding sources or re-allocating existing resources if necessary</a:t>
            </a:r>
            <a:r>
              <a:rPr lang="en-US" sz="1800">
                <a:latin typeface="Calibri"/>
                <a:ea typeface="Calibri"/>
                <a:cs typeface="Calibri"/>
                <a:sym typeface="Calibri"/>
              </a:rPr>
              <a:t>. </a:t>
            </a:r>
            <a:endParaRPr sz="1800">
              <a:latin typeface="Calibri"/>
              <a:ea typeface="Calibri"/>
              <a:cs typeface="Calibri"/>
              <a:sym typeface="Calibri"/>
            </a:endParaRPr>
          </a:p>
          <a:p>
            <a:pPr marL="457200" lvl="0" indent="0" algn="l" rtl="0">
              <a:lnSpc>
                <a:spcPct val="100000"/>
              </a:lnSpc>
              <a:spcBef>
                <a:spcPts val="0"/>
              </a:spcBef>
              <a:spcAft>
                <a:spcPts val="0"/>
              </a:spcAft>
              <a:buSzPts val="3200"/>
              <a:buNone/>
            </a:pPr>
            <a:endParaRPr sz="6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If districts expect to deviate from the recommendation on budgeting for SOA programs, please contact SOAplans@doe.mass.edu so we can follow up with you. We will want to better understand your district’s current financial condition in advance of your plan submission. </a:t>
            </a:r>
            <a:endParaRPr sz="1800">
              <a:latin typeface="Calibri"/>
              <a:ea typeface="Calibri"/>
              <a:cs typeface="Calibri"/>
              <a:sym typeface="Calibri"/>
            </a:endParaRPr>
          </a:p>
        </p:txBody>
      </p:sp>
      <p:sp>
        <p:nvSpPr>
          <p:cNvPr id="263" name="Google Shape;263;g6e8ef2e9a8_3_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6e8ef2e9a8_2_210"/>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latin typeface="Calibri"/>
                <a:ea typeface="Calibri"/>
                <a:cs typeface="Calibri"/>
                <a:sym typeface="Calibri"/>
              </a:rPr>
              <a:t>How To Get Started</a:t>
            </a:r>
            <a:endParaRPr>
              <a:latin typeface="Calibri"/>
              <a:ea typeface="Calibri"/>
              <a:cs typeface="Calibri"/>
              <a:sym typeface="Calibri"/>
            </a:endParaRPr>
          </a:p>
        </p:txBody>
      </p:sp>
      <p:sp>
        <p:nvSpPr>
          <p:cNvPr id="270" name="Google Shape;270;g6e8ef2e9a8_2_210"/>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None/>
            </a:pPr>
            <a:r>
              <a:rPr lang="en-US" sz="2400" b="1" dirty="0">
                <a:solidFill>
                  <a:schemeClr val="accent2"/>
                </a:solidFill>
                <a:latin typeface="Calibri"/>
                <a:ea typeface="Calibri"/>
                <a:cs typeface="Calibri"/>
                <a:sym typeface="Calibri"/>
              </a:rPr>
              <a:t>Next Steps</a:t>
            </a:r>
            <a:r>
              <a:rPr lang="en-US" sz="1800" b="1" dirty="0">
                <a:solidFill>
                  <a:schemeClr val="accent2"/>
                </a:solidFill>
                <a:latin typeface="Calibri"/>
                <a:ea typeface="Calibri"/>
                <a:cs typeface="Calibri"/>
                <a:sym typeface="Calibri"/>
              </a:rPr>
              <a:t> </a:t>
            </a:r>
            <a:endParaRPr sz="1800" b="1" dirty="0">
              <a:solidFill>
                <a:schemeClr val="accent2"/>
              </a:solidFill>
              <a:latin typeface="Calibri"/>
              <a:ea typeface="Calibri"/>
              <a:cs typeface="Calibri"/>
              <a:sym typeface="Calibri"/>
            </a:endParaRPr>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Plan for and organize stakeholder engagement.</a:t>
            </a:r>
            <a:endParaRPr dirty="0"/>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Use the provided template to start drafting responses (the online form will be available in mid-March).</a:t>
            </a:r>
            <a:endParaRPr sz="1800" dirty="0">
              <a:latin typeface="Calibri"/>
              <a:ea typeface="Calibri"/>
              <a:cs typeface="Calibri"/>
              <a:sym typeface="Calibri"/>
            </a:endParaRPr>
          </a:p>
          <a:p>
            <a:pPr marL="819150" lvl="1" indent="-285750">
              <a:spcBef>
                <a:spcPts val="0"/>
              </a:spcBef>
              <a:buSzPts val="2400"/>
              <a:buFont typeface="Arial"/>
              <a:buChar char="•"/>
            </a:pPr>
            <a:r>
              <a:rPr lang="en-US" sz="1800" dirty="0">
                <a:latin typeface="Calibri"/>
                <a:ea typeface="Calibri"/>
                <a:cs typeface="Calibri"/>
                <a:sym typeface="Calibri"/>
              </a:rPr>
              <a:t>If you have a question about whether a program you are considering meets requirements, please email </a:t>
            </a:r>
            <a:r>
              <a:rPr lang="en-US" sz="1800" dirty="0">
                <a:latin typeface="Calibri"/>
                <a:ea typeface="Calibri"/>
                <a:cs typeface="Calibri"/>
                <a:sym typeface="Calibri"/>
                <a:hlinkClick r:id="rId3"/>
              </a:rPr>
              <a:t>SOAplans@doe.mass.edu</a:t>
            </a:r>
            <a:r>
              <a:rPr lang="en-US" sz="1800" dirty="0">
                <a:latin typeface="Calibri"/>
                <a:ea typeface="Calibri"/>
                <a:cs typeface="Calibri"/>
                <a:sym typeface="Calibri"/>
              </a:rPr>
              <a:t>. </a:t>
            </a:r>
          </a:p>
          <a:p>
            <a:pPr marL="419100" lvl="0" indent="-342900" algn="l" rtl="0">
              <a:spcBef>
                <a:spcPts val="0"/>
              </a:spcBef>
              <a:spcAft>
                <a:spcPts val="0"/>
              </a:spcAft>
            </a:pPr>
            <a:endParaRPr sz="2200" dirty="0">
              <a:latin typeface="Calibri"/>
              <a:ea typeface="Calibri"/>
              <a:cs typeface="Calibri"/>
              <a:sym typeface="Calibri"/>
            </a:endParaRPr>
          </a:p>
          <a:p>
            <a:pPr marL="76200" lvl="0" indent="0" algn="l" rtl="0">
              <a:spcBef>
                <a:spcPts val="0"/>
              </a:spcBef>
              <a:spcAft>
                <a:spcPts val="0"/>
              </a:spcAft>
              <a:buNone/>
            </a:pPr>
            <a:r>
              <a:rPr lang="en-US" sz="2400" b="1" dirty="0">
                <a:solidFill>
                  <a:schemeClr val="accent2"/>
                </a:solidFill>
                <a:latin typeface="Calibri"/>
                <a:ea typeface="Calibri"/>
                <a:cs typeface="Calibri"/>
                <a:sym typeface="Calibri"/>
              </a:rPr>
              <a:t>Support</a:t>
            </a:r>
            <a:r>
              <a:rPr lang="en-US" sz="1800" dirty="0">
                <a:latin typeface="Calibri"/>
                <a:ea typeface="Calibri"/>
                <a:cs typeface="Calibri"/>
                <a:sym typeface="Calibri"/>
              </a:rPr>
              <a:t> </a:t>
            </a:r>
            <a:endParaRPr dirty="0"/>
          </a:p>
          <a:p>
            <a:pPr lvl="1" indent="-381000">
              <a:spcBef>
                <a:spcPts val="0"/>
              </a:spcBef>
              <a:buSzPts val="2400"/>
              <a:buFont typeface="Arial"/>
              <a:buChar char="•"/>
            </a:pPr>
            <a:r>
              <a:rPr lang="en-US" sz="1800" dirty="0">
                <a:latin typeface="Calibri"/>
                <a:ea typeface="Calibri"/>
                <a:cs typeface="Calibri"/>
                <a:sym typeface="Calibri"/>
              </a:rPr>
              <a:t>A full list of district funding to be distributed by February 10.</a:t>
            </a:r>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Detailed summaries for each of the 17 programs will be provided soon. Each summary will list a DESE contact person who can provide additional information.</a:t>
            </a:r>
            <a:endParaRPr dirty="0"/>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An FAQ will be distributed and posted online.</a:t>
            </a:r>
            <a:endParaRPr sz="1800" dirty="0">
              <a:latin typeface="Calibri"/>
              <a:ea typeface="Calibri"/>
              <a:cs typeface="Calibri"/>
              <a:sym typeface="Calibri"/>
            </a:endParaRPr>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For districts receiving assistance from the Statewide System of Support, regional staff can serve as thought partners for districts considering how to proceed or integrate improvement efforts.</a:t>
            </a:r>
            <a:endParaRPr sz="1800" dirty="0">
              <a:latin typeface="Calibri"/>
              <a:ea typeface="Calibri"/>
              <a:cs typeface="Calibri"/>
              <a:sym typeface="Calibri"/>
            </a:endParaRPr>
          </a:p>
          <a:p>
            <a:pPr marL="914400" lvl="1" indent="-381000" algn="l" rtl="0">
              <a:spcBef>
                <a:spcPts val="0"/>
              </a:spcBef>
              <a:spcAft>
                <a:spcPts val="0"/>
              </a:spcAft>
              <a:buSzPts val="2400"/>
              <a:buFont typeface="Arial"/>
              <a:buChar char="•"/>
            </a:pPr>
            <a:r>
              <a:rPr lang="en-US" sz="1800" dirty="0">
                <a:latin typeface="Calibri"/>
                <a:ea typeface="Calibri"/>
                <a:cs typeface="Calibri"/>
                <a:sym typeface="Calibri"/>
              </a:rPr>
              <a:t>Other questions? Reach out to </a:t>
            </a:r>
            <a:r>
              <a:rPr lang="en-US" sz="1800" u="sng" dirty="0">
                <a:solidFill>
                  <a:schemeClr val="accent4"/>
                </a:solidFill>
                <a:latin typeface="Calibri"/>
                <a:ea typeface="Calibri"/>
                <a:cs typeface="Calibri"/>
                <a:sym typeface="Calibri"/>
                <a:hlinkClick r:id="rId4"/>
              </a:rPr>
              <a:t>SOAplans@doe.mass.edu</a:t>
            </a:r>
            <a:endParaRPr sz="2400" b="1" dirty="0">
              <a:solidFill>
                <a:schemeClr val="accent2"/>
              </a:solidFill>
              <a:latin typeface="Calibri"/>
              <a:ea typeface="Calibri"/>
              <a:cs typeface="Calibri"/>
              <a:sym typeface="Calibri"/>
            </a:endParaRPr>
          </a:p>
        </p:txBody>
      </p:sp>
      <p:sp>
        <p:nvSpPr>
          <p:cNvPr id="271" name="Google Shape;271;g6e8ef2e9a8_2_2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2" descr="Thank You&#10;">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sp>
        <p:nvSpPr>
          <p:cNvPr id="3" name="Title 2">
            <a:extLst>
              <a:ext uri="{FF2B5EF4-FFF2-40B4-BE49-F238E27FC236}">
                <a16:creationId xmlns:a16="http://schemas.microsoft.com/office/drawing/2014/main" id="{A78D0915-9953-4D9E-9605-CB50838112E9}"/>
              </a:ext>
            </a:extLst>
          </p:cNvPr>
          <p:cNvSpPr>
            <a:spLocks noGrp="1"/>
          </p:cNvSpPr>
          <p:nvPr>
            <p:ph type="title" idx="4294967295"/>
          </p:nvPr>
        </p:nvSpPr>
        <p:spPr/>
        <p:txBody>
          <a:bodyPr/>
          <a:lstStyle/>
          <a:p>
            <a:r>
              <a:rPr lang="en-US" dirty="0"/>
              <a:t>Thank you</a:t>
            </a:r>
          </a:p>
        </p:txBody>
      </p:sp>
      <p:pic>
        <p:nvPicPr>
          <p:cNvPr id="13" name="图片 13"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4" descr="http://www.doe.mass.edu/commissioner/spec-advisories/soa.html&#10;">
            <a:extLst>
              <a:ext uri="{FF2B5EF4-FFF2-40B4-BE49-F238E27FC236}">
                <a16:creationId xmlns:a16="http://schemas.microsoft.com/office/drawing/2014/main" id="{A2246D95-2355-47E1-9E27-1351EA05075A}"/>
              </a:ext>
            </a:extLst>
          </p:cNvPr>
          <p:cNvSpPr txBox="1"/>
          <p:nvPr/>
        </p:nvSpPr>
        <p:spPr>
          <a:xfrm>
            <a:off x="2320906" y="4415383"/>
            <a:ext cx="8829693"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http://www.doe.mass.edu/commissioner/spec-advisories/soa.html</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2;p2" descr="Welcome!"/>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Welcome!</a:t>
            </a:r>
            <a:endParaRPr dirty="0"/>
          </a:p>
        </p:txBody>
      </p:sp>
      <p:sp>
        <p:nvSpPr>
          <p:cNvPr id="104" name="Google Shape;103;p2" descr="Agenda&#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Agenda</a:t>
            </a:r>
            <a:endParaRPr dirty="0">
              <a:solidFill>
                <a:srgbClr val="000000"/>
              </a:solidFill>
              <a:latin typeface="Calibri"/>
              <a:ea typeface="Calibri"/>
              <a:cs typeface="Calibri"/>
              <a:sym typeface="Calibri"/>
            </a:endParaRPr>
          </a:p>
        </p:txBody>
      </p:sp>
      <p:sp>
        <p:nvSpPr>
          <p:cNvPr id="103" name="Google Shape;104p2" descr="Commissioner’s Remarks&#10;Student Opportunity Commitments&#10;Suggestions for Successful Planning&#10;Evidence-Based Programs &#10;Quick Poll&#10;Commitments Checklist&#10;Budget Template&#10;Next Steps: how to get started&#10;Q&amp;A &#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Commissioner’s Remarks</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Student Opportunity Commitments</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Suggestions for Successful Planning</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Evidence-Based Programs </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Quick Poll</a:t>
            </a:r>
            <a:endParaRPr sz="2400" dirty="0">
              <a:highlight>
                <a:schemeClr val="accent6"/>
              </a:highlight>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Commitments Checklist</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Budget Template</a:t>
            </a:r>
            <a:endParaRPr dirty="0"/>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Next Steps: how to get started</a:t>
            </a:r>
            <a:endParaRPr sz="2400" dirty="0">
              <a:latin typeface="Calibri"/>
              <a:ea typeface="Calibri"/>
              <a:cs typeface="Calibri"/>
              <a:sym typeface="Calibri"/>
            </a:endParaRPr>
          </a:p>
          <a:p>
            <a:pPr marL="457200" lvl="0" indent="-381000" algn="l" rtl="0">
              <a:lnSpc>
                <a:spcPct val="110000"/>
              </a:lnSpc>
              <a:spcBef>
                <a:spcPts val="0"/>
              </a:spcBef>
              <a:spcAft>
                <a:spcPts val="0"/>
              </a:spcAft>
              <a:buSzPts val="2400"/>
              <a:buChar char="•"/>
            </a:pPr>
            <a:r>
              <a:rPr lang="en-US" sz="2400" dirty="0">
                <a:latin typeface="Calibri"/>
                <a:ea typeface="Calibri"/>
                <a:cs typeface="Calibri"/>
                <a:sym typeface="Calibri"/>
              </a:rPr>
              <a:t>Q&amp;A </a:t>
            </a:r>
            <a:endParaRPr sz="2400" dirty="0">
              <a:latin typeface="Calibri"/>
              <a:ea typeface="Calibri"/>
              <a:cs typeface="Calibri"/>
              <a:sym typeface="Calibri"/>
            </a:endParaRPr>
          </a:p>
        </p:txBody>
      </p:sp>
      <p:sp>
        <p:nvSpPr>
          <p:cNvPr id="105" name="Google Shape;105;p2" descr="Please note...&#10;"/>
          <p:cNvSpPr txBox="1">
            <a:spLocks noGrp="1"/>
          </p:cNvSpPr>
          <p:nvPr>
            <p:ph type="body" idx="3"/>
          </p:nvPr>
        </p:nvSpPr>
        <p:spPr>
          <a:xfrm>
            <a:off x="6313714" y="1336505"/>
            <a:ext cx="5452200" cy="776700"/>
          </a:xfrm>
          <a:prstGeom prst="rect">
            <a:avLst/>
          </a:prstGeom>
          <a:solidFill>
            <a:srgbClr val="E2801E"/>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Please note...</a:t>
            </a:r>
            <a:endParaRPr dirty="0">
              <a:solidFill>
                <a:srgbClr val="000000"/>
              </a:solidFill>
              <a:latin typeface="Calibri"/>
              <a:ea typeface="Calibri"/>
              <a:cs typeface="Calibri"/>
              <a:sym typeface="Calibri"/>
            </a:endParaRPr>
          </a:p>
        </p:txBody>
      </p:sp>
      <p:sp>
        <p:nvSpPr>
          <p:cNvPr id="106" name="Google Shape;106;p2" descr="This webinar is being recorded.&#10;Questions may be submitted via chat.&#10;We will pause at a few points during the conversation to answer clarifying questions.&#10;"/>
          <p:cNvSpPr txBox="1"/>
          <p:nvPr/>
        </p:nvSpPr>
        <p:spPr>
          <a:xfrm>
            <a:off x="6284693" y="2189408"/>
            <a:ext cx="5452200" cy="37992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0000"/>
              </a:lnSpc>
              <a:spcBef>
                <a:spcPts val="0"/>
              </a:spcBef>
              <a:spcAft>
                <a:spcPts val="0"/>
              </a:spcAft>
              <a:buClr>
                <a:srgbClr val="E38526"/>
              </a:buClr>
              <a:buSzPts val="2400"/>
              <a:buFont typeface="Arial"/>
              <a:buChar char="•"/>
            </a:pPr>
            <a:r>
              <a:rPr lang="en-US" sz="2400" b="0" i="0" u="none" strike="noStrike" cap="none" dirty="0">
                <a:solidFill>
                  <a:srgbClr val="101D34"/>
                </a:solidFill>
                <a:latin typeface="Calibri"/>
                <a:ea typeface="Calibri"/>
                <a:cs typeface="Calibri"/>
                <a:sym typeface="Calibri"/>
              </a:rPr>
              <a:t>This webinar is being recorded.</a:t>
            </a:r>
            <a:endParaRPr sz="1400" b="0" i="0" u="none" strike="noStrike" cap="none" dirty="0">
              <a:solidFill>
                <a:srgbClr val="000000"/>
              </a:solidFill>
              <a:latin typeface="Arial"/>
              <a:ea typeface="Arial"/>
              <a:cs typeface="Arial"/>
              <a:sym typeface="Arial"/>
            </a:endParaRPr>
          </a:p>
          <a:p>
            <a:pPr marL="457200" marR="0" lvl="0" indent="-381000" algn="l" rtl="0">
              <a:lnSpc>
                <a:spcPct val="110000"/>
              </a:lnSpc>
              <a:spcBef>
                <a:spcPts val="0"/>
              </a:spcBef>
              <a:spcAft>
                <a:spcPts val="0"/>
              </a:spcAft>
              <a:buClr>
                <a:srgbClr val="E38526"/>
              </a:buClr>
              <a:buSzPts val="2400"/>
              <a:buFont typeface="Arial"/>
              <a:buChar char="•"/>
            </a:pPr>
            <a:r>
              <a:rPr lang="en-US" sz="2400" b="0" i="0" u="none" strike="noStrike" cap="none" dirty="0">
                <a:solidFill>
                  <a:srgbClr val="101D34"/>
                </a:solidFill>
                <a:latin typeface="Calibri"/>
                <a:ea typeface="Calibri"/>
                <a:cs typeface="Calibri"/>
                <a:sym typeface="Calibri"/>
              </a:rPr>
              <a:t>Questions may be submitted via chat.</a:t>
            </a:r>
            <a:endParaRPr sz="2400" b="0" i="0" u="none" strike="noStrike" cap="none" dirty="0">
              <a:solidFill>
                <a:srgbClr val="101D34"/>
              </a:solidFill>
              <a:latin typeface="Calibri"/>
              <a:ea typeface="Calibri"/>
              <a:cs typeface="Calibri"/>
              <a:sym typeface="Calibri"/>
            </a:endParaRPr>
          </a:p>
          <a:p>
            <a:pPr marL="457200" marR="0" lvl="0" indent="-381000" algn="l" rtl="0">
              <a:lnSpc>
                <a:spcPct val="110000"/>
              </a:lnSpc>
              <a:spcBef>
                <a:spcPts val="0"/>
              </a:spcBef>
              <a:spcAft>
                <a:spcPts val="0"/>
              </a:spcAft>
              <a:buClr>
                <a:srgbClr val="E38526"/>
              </a:buClr>
              <a:buSzPts val="2400"/>
              <a:buChar char="•"/>
            </a:pPr>
            <a:r>
              <a:rPr lang="en-US" sz="2400" dirty="0">
                <a:solidFill>
                  <a:srgbClr val="101D34"/>
                </a:solidFill>
                <a:latin typeface="Calibri"/>
                <a:ea typeface="Calibri"/>
                <a:cs typeface="Calibri"/>
                <a:sym typeface="Calibri"/>
              </a:rPr>
              <a:t>We will pause at a few points during the conversation to answer clarifying questions.</a:t>
            </a:r>
            <a:endParaRPr sz="2400" dirty="0">
              <a:solidFill>
                <a:srgbClr val="101D34"/>
              </a:solidFill>
              <a:latin typeface="Calibri"/>
              <a:ea typeface="Calibri"/>
              <a:cs typeface="Calibri"/>
              <a:sym typeface="Calibri"/>
            </a:endParaRPr>
          </a:p>
          <a:p>
            <a:pPr marL="76200" marR="0" lvl="0" indent="0" algn="l" rtl="0">
              <a:lnSpc>
                <a:spcPct val="100000"/>
              </a:lnSpc>
              <a:spcBef>
                <a:spcPts val="0"/>
              </a:spcBef>
              <a:spcAft>
                <a:spcPts val="0"/>
              </a:spcAft>
              <a:buClr>
                <a:srgbClr val="E38526"/>
              </a:buClr>
              <a:buSzPts val="2400"/>
              <a:buFont typeface="Arial"/>
              <a:buNone/>
            </a:pPr>
            <a:endParaRPr sz="2400" b="0" i="0" u="none" strike="noStrike" cap="none" dirty="0">
              <a:solidFill>
                <a:srgbClr val="101D34"/>
              </a:solidFill>
              <a:latin typeface="Calibri"/>
              <a:ea typeface="Calibri"/>
              <a:cs typeface="Calibri"/>
              <a:sym typeface="Calibri"/>
            </a:endParaRPr>
          </a:p>
        </p:txBody>
      </p:sp>
      <p:sp>
        <p:nvSpPr>
          <p:cNvPr id="102" name="Google Shape;101;p2" descr="page 3">
            <a:extLst>
              <a:ext uri="{C183D7F6-B498-43B3-948B-1728B52AA6E4}">
                <adec:decorative xmlns:adec="http://schemas.microsoft.com/office/drawing/2017/decorative" val="0"/>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e9bb373d6_1_2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libri"/>
                <a:ea typeface="Calibri"/>
                <a:cs typeface="Calibri"/>
                <a:sym typeface="Calibri"/>
              </a:rPr>
              <a:t>Student Opportunity Act</a:t>
            </a:r>
            <a:endParaRPr dirty="0">
              <a:latin typeface="Calibri"/>
              <a:ea typeface="Calibri"/>
              <a:cs typeface="Calibri"/>
              <a:sym typeface="Calibri"/>
            </a:endParaRPr>
          </a:p>
        </p:txBody>
      </p:sp>
      <p:sp>
        <p:nvSpPr>
          <p:cNvPr id="113" name="Google Shape;113;g6e9bb373d6_1_2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buNone/>
            </a:pPr>
            <a:r>
              <a:rPr lang="en-US" sz="2200" dirty="0">
                <a:latin typeface="Calibri"/>
                <a:ea typeface="Calibri"/>
                <a:cs typeface="Calibri"/>
                <a:sym typeface="Calibri"/>
              </a:rPr>
              <a:t>The Student Opportunity Act (Chapter 132 of the Acts of 2019) requires districts to submit three-year, evidence-based plans to the Department by April 1, 2020. The plans will address four areas outlined in the law: </a:t>
            </a:r>
          </a:p>
          <a:p>
            <a:pPr marL="342900" indent="-342900"/>
            <a:r>
              <a:rPr lang="en-US" sz="2200" dirty="0">
                <a:latin typeface="Calibri"/>
                <a:ea typeface="Calibri"/>
                <a:cs typeface="Calibri"/>
                <a:sym typeface="Calibri"/>
              </a:rPr>
              <a:t>Identify specific evidence-based programs the district intends to implement to effectively reduce disparities among student subgroups;</a:t>
            </a:r>
          </a:p>
          <a:p>
            <a:pPr marL="342900" indent="-342900"/>
            <a:r>
              <a:rPr lang="en-US" sz="2200" dirty="0">
                <a:latin typeface="Calibri"/>
                <a:ea typeface="Calibri"/>
                <a:cs typeface="Calibri"/>
                <a:sym typeface="Calibri"/>
              </a:rPr>
              <a:t>Outline how G.L. c. 70 funds, as well as other local, state, and federal funds, will be used to implement the plan, including an explanation of the relationship between the allocation of the funds and the educational needs of English learners and low-income students; </a:t>
            </a:r>
          </a:p>
          <a:p>
            <a:pPr marL="342900" indent="-342900"/>
            <a:r>
              <a:rPr lang="en-US" sz="2200" dirty="0">
                <a:latin typeface="Calibri"/>
                <a:ea typeface="Calibri"/>
                <a:cs typeface="Calibri"/>
                <a:sym typeface="Calibri"/>
              </a:rPr>
              <a:t>Establish targets and outcome measures for addressing persistent disparities in achievement among student subgroups; and </a:t>
            </a:r>
          </a:p>
          <a:p>
            <a:pPr marL="342900" indent="-342900"/>
            <a:r>
              <a:rPr lang="en-US" sz="2200" dirty="0">
                <a:latin typeface="Calibri"/>
                <a:ea typeface="Calibri"/>
                <a:cs typeface="Calibri"/>
                <a:sym typeface="Calibri"/>
              </a:rPr>
              <a:t>Specify ongoing plans to effectively engage families and measure family engagement efforts.</a:t>
            </a:r>
          </a:p>
        </p:txBody>
      </p:sp>
      <p:sp>
        <p:nvSpPr>
          <p:cNvPr id="114" name="Google Shape;114;g6e9bb373d6_1_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290252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Student Opportunity Commitments</a:t>
            </a:r>
            <a:endParaRPr dirty="0"/>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Department has established a template that asks each district to make 4 “Student Opportunity Commitments” in order to close opportunity and achievement gaps among student subgroups: </a:t>
            </a:r>
            <a:endParaRPr sz="1800" dirty="0">
              <a:latin typeface="Calibri"/>
              <a:ea typeface="Calibri"/>
              <a:cs typeface="Calibri"/>
              <a:sym typeface="Calibri"/>
            </a:endParaRPr>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Intentionally focus on student subgroups</a:t>
            </a:r>
            <a:r>
              <a:rPr lang="en-US" sz="1800" dirty="0">
                <a:latin typeface="Calibri"/>
                <a:ea typeface="Calibri"/>
                <a:cs typeface="Calibri"/>
                <a:sym typeface="Calibri"/>
              </a:rPr>
              <a:t> who are not achieving at the same high levels as their peers;</a:t>
            </a:r>
            <a:endParaRPr dirty="0"/>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Adopt, deepen or continue specific evidence-based programs to close opportunity and achievement gaps</a:t>
            </a:r>
            <a:r>
              <a:rPr lang="en-US" sz="1800" dirty="0">
                <a:latin typeface="Calibri"/>
                <a:ea typeface="Calibri"/>
                <a:cs typeface="Calibri"/>
                <a:sym typeface="Calibri"/>
              </a:rPr>
              <a:t> for student subgroups and </a:t>
            </a:r>
            <a:r>
              <a:rPr lang="en-US" sz="1800" b="1" dirty="0">
                <a:latin typeface="Calibri"/>
                <a:ea typeface="Calibri"/>
                <a:cs typeface="Calibri"/>
                <a:sym typeface="Calibri"/>
              </a:rPr>
              <a:t>allocate</a:t>
            </a:r>
            <a:r>
              <a:rPr lang="en-US" sz="1800" dirty="0">
                <a:latin typeface="Calibri"/>
                <a:ea typeface="Calibri"/>
                <a:cs typeface="Calibri"/>
                <a:sym typeface="Calibri"/>
              </a:rPr>
              <a:t> </a:t>
            </a:r>
            <a:r>
              <a:rPr lang="en-US" sz="1800" b="1" dirty="0">
                <a:latin typeface="Calibri"/>
                <a:ea typeface="Calibri"/>
                <a:cs typeface="Calibri"/>
                <a:sym typeface="Calibri"/>
              </a:rPr>
              <a:t>resources</a:t>
            </a:r>
            <a:r>
              <a:rPr lang="en-US" sz="1800" dirty="0">
                <a:latin typeface="Calibri"/>
                <a:ea typeface="Calibri"/>
                <a:cs typeface="Calibri"/>
                <a:sym typeface="Calibri"/>
              </a:rPr>
              <a:t> to support these programs;</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Monitor success in reducing disparities in achievement among student subgroups</a:t>
            </a:r>
            <a:r>
              <a:rPr lang="en-US" sz="1800" dirty="0">
                <a:latin typeface="Calibri"/>
                <a:ea typeface="Calibri"/>
                <a:cs typeface="Calibri"/>
                <a:sym typeface="Calibri"/>
              </a:rPr>
              <a:t> over three years with a small number of metrics and targets; and</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Engage families, particularly those families representing student subgroups </a:t>
            </a:r>
            <a:r>
              <a:rPr lang="en-US" sz="1800" dirty="0">
                <a:latin typeface="Calibri"/>
                <a:ea typeface="Calibri"/>
                <a:cs typeface="Calibri"/>
                <a:sym typeface="Calibri"/>
              </a:rPr>
              <a:t>most in need of support, about how best to meet their students’ needs.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6e8ef2e9a8_2_10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a:latin typeface="Calibri"/>
                <a:ea typeface="Calibri"/>
                <a:cs typeface="Calibri"/>
                <a:sym typeface="Calibri"/>
              </a:rPr>
              <a:t>Suggestions for Successful Planning</a:t>
            </a:r>
            <a:endParaRPr sz="3200">
              <a:latin typeface="Calibri"/>
              <a:ea typeface="Calibri"/>
              <a:cs typeface="Calibri"/>
              <a:sym typeface="Calibri"/>
            </a:endParaRPr>
          </a:p>
        </p:txBody>
      </p:sp>
      <p:sp>
        <p:nvSpPr>
          <p:cNvPr id="129" name="Google Shape;129;g6e8ef2e9a8_2_103"/>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Focus on evidence-based program selection </a:t>
            </a:r>
            <a:endParaRPr sz="2400" b="1" dirty="0">
              <a:solidFill>
                <a:schemeClr val="accent2"/>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primary focus will be on which </a:t>
            </a:r>
            <a:r>
              <a:rPr lang="en-US" sz="1800" b="1" dirty="0">
                <a:latin typeface="Calibri"/>
                <a:ea typeface="Calibri"/>
                <a:cs typeface="Calibri"/>
                <a:sym typeface="Calibri"/>
              </a:rPr>
              <a:t>evidence-based programs a district is selecting and the resources being allocated to those programs.</a:t>
            </a:r>
            <a:r>
              <a:rPr lang="en-US" sz="1800" dirty="0">
                <a:latin typeface="Calibri"/>
                <a:ea typeface="Calibri"/>
                <a:cs typeface="Calibri"/>
                <a:sym typeface="Calibri"/>
              </a:rPr>
              <a:t> The commissioner and his leadership team selected 17 examples of programs based both on evidence and experience seeing these programs move the needle for students.</a:t>
            </a:r>
            <a:endParaRPr dirty="0"/>
          </a:p>
          <a:p>
            <a:pPr marL="457200" lvl="0" indent="-342900" algn="l" rtl="0">
              <a:lnSpc>
                <a:spcPct val="100000"/>
              </a:lnSpc>
              <a:spcBef>
                <a:spcPts val="1000"/>
              </a:spcBef>
              <a:spcAft>
                <a:spcPts val="0"/>
              </a:spcAft>
              <a:buSzPts val="1800"/>
              <a:buChar char="•"/>
            </a:pPr>
            <a:r>
              <a:rPr lang="en-US" sz="1800" b="1" dirty="0">
                <a:latin typeface="Calibri"/>
                <a:ea typeface="Calibri"/>
                <a:cs typeface="Calibri"/>
                <a:sym typeface="Calibri"/>
              </a:rPr>
              <a:t>Districts that select from this menu, assuming their specific program generally matches the features of the example provided, can expect that their selection will satisfy the statutory requirement to include evidence-based programs in their plans.</a:t>
            </a:r>
            <a:endParaRPr dirty="0"/>
          </a:p>
          <a:p>
            <a:pPr marL="457200" lvl="0" indent="-342900" algn="l" rtl="0">
              <a:lnSpc>
                <a:spcPct val="100000"/>
              </a:lnSpc>
              <a:spcBef>
                <a:spcPts val="0"/>
              </a:spcBef>
              <a:spcAft>
                <a:spcPts val="0"/>
              </a:spcAft>
              <a:buSzPts val="1800"/>
              <a:buChar char="•"/>
            </a:pPr>
            <a:r>
              <a:rPr lang="en-US" sz="1800" dirty="0">
                <a:latin typeface="Calibri"/>
                <a:ea typeface="Calibri"/>
                <a:cs typeface="Calibri"/>
                <a:sym typeface="Calibri"/>
              </a:rPr>
              <a:t>Districts may also identify their own evidence-based programs outside of the menu, so long as they align to one or more of first nine categories in the law.</a:t>
            </a:r>
            <a:endParaRPr dirty="0"/>
          </a:p>
          <a:p>
            <a:pPr marL="0" lvl="0" indent="0" algn="l" rtl="0">
              <a:lnSpc>
                <a:spcPct val="100000"/>
              </a:lnSpc>
              <a:spcBef>
                <a:spcPts val="1000"/>
              </a:spcBef>
              <a:spcAft>
                <a:spcPts val="0"/>
              </a:spcAft>
              <a:buSzPts val="3200"/>
              <a:buNone/>
            </a:pPr>
            <a:r>
              <a:rPr lang="en-US" sz="2400" b="1" dirty="0">
                <a:solidFill>
                  <a:srgbClr val="E38526"/>
                </a:solidFill>
                <a:latin typeface="Calibri"/>
                <a:ea typeface="Calibri"/>
                <a:cs typeface="Calibri"/>
                <a:sym typeface="Calibri"/>
              </a:rPr>
              <a:t>Thoughtfully engage your community </a:t>
            </a:r>
            <a:endParaRPr sz="2400" b="1" dirty="0">
              <a:solidFill>
                <a:srgbClr val="E38526"/>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We will look for districts to confirm they engaged groups outlined in the statute alongside other local community groups, so that plans </a:t>
            </a:r>
            <a:r>
              <a:rPr lang="en-US" sz="1800" b="1" dirty="0">
                <a:latin typeface="Calibri"/>
                <a:ea typeface="Calibri"/>
                <a:cs typeface="Calibri"/>
                <a:sym typeface="Calibri"/>
              </a:rPr>
              <a:t>reflect student needs as identified by the community</a:t>
            </a:r>
            <a:r>
              <a:rPr lang="en-US" sz="1800" dirty="0">
                <a:latin typeface="Calibri"/>
                <a:ea typeface="Calibri"/>
                <a:cs typeface="Calibri"/>
                <a:sym typeface="Calibri"/>
              </a:rPr>
              <a:t> and so communities can in turn support districts in their implementation of evidence-based programs.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2000" dirty="0">
              <a:latin typeface="Calibri"/>
              <a:ea typeface="Calibri"/>
              <a:cs typeface="Calibri"/>
              <a:sym typeface="Calibri"/>
            </a:endParaRPr>
          </a:p>
        </p:txBody>
      </p:sp>
      <p:sp>
        <p:nvSpPr>
          <p:cNvPr id="130" name="Google Shape;130;g6e8ef2e9a8_2_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e8ef2e9a8_2_227" descr="Suggestions for Successful Planning"/>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Suggestions for Successful Planning </a:t>
            </a:r>
            <a:endParaRPr sz="3200" dirty="0">
              <a:latin typeface="Calibri"/>
              <a:ea typeface="Calibri"/>
              <a:cs typeface="Calibri"/>
              <a:sym typeface="Calibri"/>
            </a:endParaRPr>
          </a:p>
        </p:txBody>
      </p:sp>
      <p:sp>
        <p:nvSpPr>
          <p:cNvPr id="137" name="Google Shape;137;g6e8ef2e9a8_2_227" descr="Do a few things well &#10;Commit to a small number of high-impact, evidence-based programs to close opportunity and achievement gaps among student subgroups. A completed Student Opportunity Plan should not look and feel like a comprehensive strategic plan. &#10;Remember that districts can “adopt, deepen or continue” evidence-based programs. 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10;If districts do not currently have programs to support student subgroups, districts should reallocate resources to ensure evidence-based programs are in place beginning in FY21. SOA programs are not limited to incremental Chapter 70 funding; districts should consider all resources in developing these programs. &#10;Focus on implementation &#10;We are interested in concise, thoughtful commitments that will be backed up by high-quality implementation. We strongly recommend districts keep their plans to a similar length as the sample template in this guidance document. Rather than filling out additional paperwork, DESE encourages districts to spend that time with their teams ensuring that new programs will be implemented well. The commissioner intends to focus future school visits and DESE monitoring on observing the evidence-based programs that districts described in their plans.&#10;"/>
          <p:cNvSpPr txBox="1">
            <a:spLocks noGrp="1"/>
          </p:cNvSpPr>
          <p:nvPr>
            <p:ph type="body" idx="1"/>
          </p:nvPr>
        </p:nvSpPr>
        <p:spPr>
          <a:xfrm>
            <a:off x="567749" y="1146255"/>
            <a:ext cx="11624251" cy="616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Do a few things well </a:t>
            </a:r>
            <a:endParaRPr sz="2400" b="1" dirty="0">
              <a:solidFill>
                <a:schemeClr val="accent2"/>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b="1" dirty="0">
                <a:latin typeface="Calibri"/>
                <a:ea typeface="Calibri"/>
                <a:cs typeface="Calibri"/>
                <a:sym typeface="Calibri"/>
              </a:rPr>
              <a:t>Commit to a small number of high-impact, evidence-based programs to close opportunity and achievement gaps among student subgroups</a:t>
            </a:r>
            <a:r>
              <a:rPr lang="en-US" sz="1800" dirty="0">
                <a:latin typeface="Calibri"/>
                <a:ea typeface="Calibri"/>
                <a:cs typeface="Calibri"/>
                <a:sym typeface="Calibri"/>
              </a:rPr>
              <a:t>. A completed Student Opportunity Plan should </a:t>
            </a:r>
            <a:r>
              <a:rPr lang="en-US" sz="1800" b="1" u="sng" dirty="0">
                <a:latin typeface="Calibri"/>
                <a:ea typeface="Calibri"/>
                <a:cs typeface="Calibri"/>
                <a:sym typeface="Calibri"/>
              </a:rPr>
              <a:t>not</a:t>
            </a:r>
            <a:r>
              <a:rPr lang="en-US" sz="1800" dirty="0">
                <a:latin typeface="Calibri"/>
                <a:ea typeface="Calibri"/>
                <a:cs typeface="Calibri"/>
                <a:sym typeface="Calibri"/>
              </a:rPr>
              <a:t> look and feel like a comprehensive strategic plan. </a:t>
            </a:r>
            <a:endParaRPr sz="1800" dirty="0">
              <a:latin typeface="Calibri"/>
              <a:ea typeface="Calibri"/>
              <a:cs typeface="Calibri"/>
              <a:sym typeface="Calibri"/>
            </a:endParaRPr>
          </a:p>
          <a:p>
            <a:pPr marL="457200" lvl="0" indent="-342900" algn="l" rtl="0">
              <a:lnSpc>
                <a:spcPct val="100000"/>
              </a:lnSpc>
              <a:spcBef>
                <a:spcPts val="1000"/>
              </a:spcBef>
              <a:spcAft>
                <a:spcPts val="0"/>
              </a:spcAft>
              <a:buSzPts val="1800"/>
              <a:buChar char="•"/>
            </a:pPr>
            <a:r>
              <a:rPr lang="en-US" sz="1800" b="1" dirty="0">
                <a:latin typeface="Calibri"/>
                <a:ea typeface="Calibri"/>
                <a:cs typeface="Calibri"/>
                <a:sym typeface="Calibri"/>
              </a:rPr>
              <a:t>Remember that districts can “adopt, deepen or continue” evidence-based programs. </a:t>
            </a:r>
            <a:r>
              <a:rPr lang="en-US" sz="1800" dirty="0">
                <a:latin typeface="Calibri"/>
                <a:ea typeface="Calibri"/>
                <a:cs typeface="Calibri"/>
                <a:sym typeface="Calibri"/>
              </a:rPr>
              <a:t>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a:t>
            </a:r>
            <a:endParaRPr sz="1800" dirty="0">
              <a:latin typeface="Calibri"/>
              <a:ea typeface="Calibri"/>
              <a:cs typeface="Calibri"/>
              <a:sym typeface="Calibri"/>
            </a:endParaRPr>
          </a:p>
          <a:p>
            <a:pPr indent="-342900">
              <a:spcBef>
                <a:spcPts val="0"/>
              </a:spcBef>
              <a:buSzPts val="1800"/>
            </a:pPr>
            <a:r>
              <a:rPr lang="en-US" sz="1800" dirty="0">
                <a:latin typeface="Calibri"/>
                <a:ea typeface="Calibri"/>
                <a:cs typeface="Calibri"/>
                <a:sym typeface="Calibri"/>
              </a:rPr>
              <a:t>If districts do not currently have programs to support student subgroups, districts should reallocate resources to ensure evidence-based programs are in place beginning in FY21. </a:t>
            </a:r>
            <a:r>
              <a:rPr lang="en-US" sz="1800" b="1" dirty="0">
                <a:latin typeface="Calibri"/>
                <a:ea typeface="Calibri"/>
                <a:cs typeface="Calibri"/>
                <a:sym typeface="Calibri"/>
              </a:rPr>
              <a:t>SOA programs are not limited to incremental Chapter 70 funding; districts should consider all resources in developing these programs. </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2400" b="1" dirty="0">
                <a:solidFill>
                  <a:srgbClr val="E38526"/>
                </a:solidFill>
                <a:latin typeface="Calibri"/>
                <a:ea typeface="Calibri"/>
                <a:cs typeface="Calibri"/>
                <a:sym typeface="Calibri"/>
              </a:rPr>
              <a:t>Focus on implementation </a:t>
            </a:r>
            <a:endParaRPr sz="2400" b="1" dirty="0">
              <a:solidFill>
                <a:srgbClr val="E38526"/>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We are interested in </a:t>
            </a:r>
            <a:r>
              <a:rPr lang="en-US" sz="1800" b="1" dirty="0">
                <a:latin typeface="Calibri"/>
                <a:ea typeface="Calibri"/>
                <a:cs typeface="Calibri"/>
                <a:sym typeface="Calibri"/>
              </a:rPr>
              <a:t>concise, thoughtful commitments that will be backed up by high-quality implementation.</a:t>
            </a:r>
            <a:r>
              <a:rPr lang="en-US" sz="1800" dirty="0">
                <a:latin typeface="Calibri"/>
                <a:ea typeface="Calibri"/>
                <a:cs typeface="Calibri"/>
                <a:sym typeface="Calibri"/>
              </a:rPr>
              <a:t> We </a:t>
            </a:r>
            <a:r>
              <a:rPr lang="en-US" sz="1800" b="1" dirty="0">
                <a:latin typeface="Calibri"/>
                <a:ea typeface="Calibri"/>
                <a:cs typeface="Calibri"/>
                <a:sym typeface="Calibri"/>
              </a:rPr>
              <a:t>strongly recommend</a:t>
            </a:r>
            <a:r>
              <a:rPr lang="en-US" sz="1800" dirty="0">
                <a:latin typeface="Calibri"/>
                <a:ea typeface="Calibri"/>
                <a:cs typeface="Calibri"/>
                <a:sym typeface="Calibri"/>
              </a:rPr>
              <a:t> </a:t>
            </a:r>
            <a:r>
              <a:rPr lang="en-US" sz="1800" b="1" dirty="0">
                <a:latin typeface="Calibri"/>
                <a:ea typeface="Calibri"/>
                <a:cs typeface="Calibri"/>
                <a:sym typeface="Calibri"/>
              </a:rPr>
              <a:t>districts keep their plans to a similar length as the sample template in this guidance document. </a:t>
            </a:r>
            <a:r>
              <a:rPr lang="en-US" sz="1800" dirty="0">
                <a:latin typeface="Calibri"/>
                <a:ea typeface="Calibri"/>
                <a:cs typeface="Calibri"/>
                <a:sym typeface="Calibri"/>
              </a:rPr>
              <a:t>Rather than filling out additional paperwork, DESE encourages districts to spend that time with their teams ensuring that new programs will be implemented well. The commissioner intends to focus future school visits and DESE monitoring on observing the evidence-based programs that districts described in their plans.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38" name="Google Shape;138;g6e8ef2e9a8_2_227" descr="page 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Title 2">
            <a:extLst>
              <a:ext uri="{FF2B5EF4-FFF2-40B4-BE49-F238E27FC236}">
                <a16:creationId xmlns:a16="http://schemas.microsoft.com/office/drawing/2014/main" id="{F359A9BA-0BD5-403F-8D2F-CD0CC26DB903}"/>
              </a:ext>
            </a:extLst>
          </p:cNvPr>
          <p:cNvSpPr>
            <a:spLocks noGrp="1"/>
          </p:cNvSpPr>
          <p:nvPr>
            <p:ph type="title" idx="4294967295"/>
          </p:nvPr>
        </p:nvSpPr>
        <p:spPr/>
        <p:txBody>
          <a:bodyPr/>
          <a:lstStyle/>
          <a:p>
            <a:r>
              <a:rPr lang="en-US" dirty="0"/>
              <a:t>Questions</a:t>
            </a:r>
          </a:p>
        </p:txBody>
      </p:sp>
      <p:sp>
        <p:nvSpPr>
          <p:cNvPr id="144" name="Google Shape;144;g6e9b94fd2f_3_0" descr="Questions&#10;"/>
          <p:cNvSpPr txBox="1"/>
          <p:nvPr/>
        </p:nvSpPr>
        <p:spPr>
          <a:xfrm>
            <a:off x="3784987" y="2338500"/>
            <a:ext cx="7757400" cy="21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Questions</a:t>
            </a: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 </a:t>
            </a:r>
            <a:endParaRPr sz="3600" b="1" dirty="0">
              <a:solidFill>
                <a:srgbClr val="E38526"/>
              </a:solidFill>
              <a:latin typeface="Quattrocento Sans"/>
              <a:ea typeface="Quattrocento Sans"/>
              <a:cs typeface="Quattrocento Sans"/>
              <a:sym typeface="Quattrocento Sans"/>
            </a:endParaRPr>
          </a:p>
          <a:p>
            <a:pPr marL="0" lvl="0" indent="0" algn="l"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6e8ef2e9a8_2_110"/>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a:t>
            </a:r>
            <a:endParaRPr dirty="0">
              <a:latin typeface="Calibri"/>
              <a:ea typeface="Calibri"/>
              <a:cs typeface="Calibri"/>
              <a:sym typeface="Calibri"/>
            </a:endParaRPr>
          </a:p>
        </p:txBody>
      </p:sp>
      <p:sp>
        <p:nvSpPr>
          <p:cNvPr id="153" name="Google Shape;153;g6e8ef2e9a8_2_1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Enhanced Core Instruction </a:t>
            </a:r>
            <a:endParaRPr>
              <a:solidFill>
                <a:srgbClr val="000000"/>
              </a:solidFill>
              <a:latin typeface="Calibri"/>
              <a:ea typeface="Calibri"/>
              <a:cs typeface="Calibri"/>
              <a:sym typeface="Calibri"/>
            </a:endParaRPr>
          </a:p>
        </p:txBody>
      </p:sp>
      <p:sp>
        <p:nvSpPr>
          <p:cNvPr id="151" name="Google Shape;151;g6e8ef2e9a8_2_1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2"/>
              </a:buClr>
              <a:buSzPts val="1800"/>
              <a:buFont typeface="Arial"/>
              <a:buAutoNum type="arabicPeriod"/>
            </a:pPr>
            <a:r>
              <a:rPr lang="en-US" sz="1800" b="1" dirty="0">
                <a:latin typeface="Calibri"/>
                <a:ea typeface="Calibri"/>
                <a:cs typeface="Calibri"/>
                <a:sym typeface="Calibri"/>
              </a:rPr>
              <a:t>Expanded access to full-day, high-quality pre-kindergarten for 4-year-olds, including potential collaboration with other local providers*</a:t>
            </a:r>
            <a:endParaRPr dirty="0"/>
          </a:p>
          <a:p>
            <a:pPr marL="342900" lvl="0" indent="-342900" algn="l" rtl="0">
              <a:lnSpc>
                <a:spcPct val="100000"/>
              </a:lnSpc>
              <a:spcBef>
                <a:spcPts val="1000"/>
              </a:spcBef>
              <a:spcAft>
                <a:spcPts val="0"/>
              </a:spcAft>
              <a:buClr>
                <a:schemeClr val="dk2"/>
              </a:buClr>
              <a:buSzPts val="1800"/>
              <a:buFont typeface="Arial"/>
              <a:buAutoNum type="arabicPeriod"/>
            </a:pPr>
            <a:r>
              <a:rPr lang="en-US" sz="1800" b="1" dirty="0">
                <a:latin typeface="Calibri"/>
                <a:ea typeface="Calibri"/>
                <a:cs typeface="Calibri"/>
                <a:sym typeface="Calibri"/>
              </a:rPr>
              <a:t>Research-based early literacy programs in pre-kindergarten and early elementary grades* </a:t>
            </a:r>
            <a:endParaRPr dirty="0"/>
          </a:p>
          <a:p>
            <a:pPr marL="342900" lvl="0" indent="-342900" algn="l" rtl="0">
              <a:lnSpc>
                <a:spcPct val="100000"/>
              </a:lnSpc>
              <a:spcBef>
                <a:spcPts val="1000"/>
              </a:spcBef>
              <a:spcAft>
                <a:spcPts val="0"/>
              </a:spcAft>
              <a:buClr>
                <a:schemeClr val="dk2"/>
              </a:buClr>
              <a:buSzPts val="1800"/>
              <a:buFont typeface="Arial"/>
              <a:buAutoNum type="arabicPeriod"/>
            </a:pPr>
            <a:r>
              <a:rPr lang="en-US" sz="1800" b="1" dirty="0">
                <a:latin typeface="Calibri"/>
                <a:ea typeface="Calibri"/>
                <a:cs typeface="Calibri"/>
                <a:sym typeface="Calibri"/>
              </a:rPr>
              <a:t>Early College programs focused primarily on students under-represented in higher education*</a:t>
            </a:r>
            <a:endParaRPr dirty="0"/>
          </a:p>
          <a:p>
            <a:pPr marL="342900" lvl="0" indent="-342900" algn="l" rtl="0">
              <a:lnSpc>
                <a:spcPct val="100000"/>
              </a:lnSpc>
              <a:spcBef>
                <a:spcPts val="1000"/>
              </a:spcBef>
              <a:spcAft>
                <a:spcPts val="0"/>
              </a:spcAft>
              <a:buClr>
                <a:schemeClr val="dk2"/>
              </a:buClr>
              <a:buSzPts val="1800"/>
              <a:buFont typeface="Arial"/>
              <a:buAutoNum type="arabicPeriod"/>
            </a:pPr>
            <a:r>
              <a:rPr lang="en-US" sz="1800" dirty="0">
                <a:latin typeface="Calibri"/>
                <a:ea typeface="Calibri"/>
                <a:cs typeface="Calibri"/>
                <a:sym typeface="Calibri"/>
              </a:rPr>
              <a:t>Supporting educators to implement high-quality, aligned curriculum</a:t>
            </a:r>
            <a:endParaRPr dirty="0"/>
          </a:p>
          <a:p>
            <a:pPr marL="342900" lvl="0" indent="-342900" algn="l" rtl="0">
              <a:lnSpc>
                <a:spcPct val="100000"/>
              </a:lnSpc>
              <a:spcBef>
                <a:spcPts val="1000"/>
              </a:spcBef>
              <a:spcAft>
                <a:spcPts val="0"/>
              </a:spcAft>
              <a:buClr>
                <a:schemeClr val="dk2"/>
              </a:buClr>
              <a:buSzPts val="1800"/>
              <a:buFont typeface="Arial"/>
              <a:buAutoNum type="arabicPeriod"/>
            </a:pPr>
            <a:r>
              <a:rPr lang="en-US" sz="1800" dirty="0">
                <a:latin typeface="Calibri"/>
                <a:ea typeface="Calibri"/>
                <a:cs typeface="Calibri"/>
                <a:sym typeface="Calibri"/>
              </a:rPr>
              <a:t>Expanded access to career-technical education, including “After Dark” district-vocational partnerships and innovation pathways reflecting local labor market priorities</a:t>
            </a:r>
            <a:endParaRPr dirty="0"/>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54" name="Google Shape;154;g6e8ef2e9a8_2_110"/>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Targeted Student Supports</a:t>
            </a:r>
            <a:endParaRPr>
              <a:solidFill>
                <a:srgbClr val="000000"/>
              </a:solidFill>
              <a:latin typeface="Calibri"/>
              <a:ea typeface="Calibri"/>
              <a:cs typeface="Calibri"/>
              <a:sym typeface="Calibri"/>
            </a:endParaRPr>
          </a:p>
        </p:txBody>
      </p:sp>
      <p:sp>
        <p:nvSpPr>
          <p:cNvPr id="155" name="Google Shape;155;g6e8ef2e9a8_2_1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Increased personnel and services to support holistic student needs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Inclusion/co-teaching for students with disabilities and English learners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Acceleration Academies and/or summer learning to support skill development and accelerate advanced learners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Dropout prevention and recovery programs </a:t>
            </a:r>
            <a:endParaRPr sz="180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52" name="Google Shape;152;g6e8ef2e9a8_2_1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DESE-231-58229</_dlc_DocId>
    <_dlc_DocIdUrl xmlns="733efe1c-5bbe-4968-87dc-d400e65c879f">
      <Url>https://sharepoint.doemass.org/ese/webteam/cps/_layouts/DocIdRedir.aspx?ID=DESE-231-58229</Url>
      <Description>DESE-231-58229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E61F16FF-956A-438B-B6CA-FC2FA46938E1}">
  <ds:schemaRefs>
    <ds:schemaRef ds:uri="http://schemas.microsoft.com/sharepoint/events"/>
  </ds:schemaRefs>
</ds:datastoreItem>
</file>

<file path=customXml/itemProps2.xml><?xml version="1.0" encoding="utf-8"?>
<ds:datastoreItem xmlns:ds="http://schemas.openxmlformats.org/officeDocument/2006/customXml" ds:itemID="{43EDFC36-82D7-4DDA-8416-84657296D64F}">
  <ds:schemaRefs>
    <ds:schemaRef ds:uri="http://purl.org/dc/dcmitype/"/>
    <ds:schemaRef ds:uri="http://schemas.microsoft.com/office/2006/documentManagement/types"/>
    <ds:schemaRef ds:uri="http://purl.org/dc/elements/1.1/"/>
    <ds:schemaRef ds:uri="http://schemas.microsoft.com/office/2006/metadata/properties"/>
    <ds:schemaRef ds:uri="0a4e05da-b9bc-4326-ad73-01ef31b95567"/>
    <ds:schemaRef ds:uri="http://purl.org/dc/terms/"/>
    <ds:schemaRef ds:uri="733efe1c-5bbe-4968-87dc-d400e65c879f"/>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5F36F0-4F4A-4BC9-8CE1-C5F0E7A78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5745F74-81ED-47EC-A515-06EAF1E6C9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3096</Words>
  <Application>Microsoft Office PowerPoint</Application>
  <PresentationFormat>Widescreen</PresentationFormat>
  <Paragraphs>245</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Segoe SemiBold</vt:lpstr>
      <vt:lpstr>Courier New</vt:lpstr>
      <vt:lpstr>Arial</vt:lpstr>
      <vt:lpstr>Noto Sans Symbols</vt:lpstr>
      <vt:lpstr>Calibri</vt:lpstr>
      <vt:lpstr>Wingdings</vt:lpstr>
      <vt:lpstr>Quattrocento Sans</vt:lpstr>
      <vt:lpstr>ESE​​</vt:lpstr>
      <vt:lpstr>Cover Page</vt:lpstr>
      <vt:lpstr>Introductions </vt:lpstr>
      <vt:lpstr>Welcome!</vt:lpstr>
      <vt:lpstr>Student Opportunity Act</vt:lpstr>
      <vt:lpstr>Student Opportunity Commitments</vt:lpstr>
      <vt:lpstr>Suggestions for Successful Planning</vt:lpstr>
      <vt:lpstr>Suggestions for Successful Planning </vt:lpstr>
      <vt:lpstr>Questions</vt:lpstr>
      <vt:lpstr>Evidence-based programs: 17 examples of high-quality programs</vt:lpstr>
      <vt:lpstr>Evidence-based programs: 17 examples of high-quality programs (cont.)</vt:lpstr>
      <vt:lpstr>SOA Program Categories</vt:lpstr>
      <vt:lpstr>Quick Poll! </vt:lpstr>
      <vt:lpstr>Checklist (1 of 3)</vt:lpstr>
      <vt:lpstr>Checklist (2 of 3)</vt:lpstr>
      <vt:lpstr>Checklist (3 of 3)</vt:lpstr>
      <vt:lpstr>Questions </vt:lpstr>
      <vt:lpstr>Budget Requirements for Long Form Districts</vt:lpstr>
      <vt:lpstr>The Budget File - A Quick Review</vt:lpstr>
      <vt:lpstr>Step-by-Step Instructions on Completing the Budget File</vt:lpstr>
      <vt:lpstr>Step-by-Step Instructions on Completing the Budget File      </vt:lpstr>
      <vt:lpstr>Step-by-Step Instructions on Completing the Budget File </vt:lpstr>
      <vt:lpstr>Recommended Spending Amount on Evidence Based Programs</vt:lpstr>
      <vt:lpstr>How To Get Started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2020-02-07 SOA Long Form Webinar Powerpoint</dc:title>
  <dc:subject/>
  <dc:creator>DESE</dc:creator>
  <cp:lastModifiedBy>Zou, Dong (EOE)</cp:lastModifiedBy>
  <cp:revision>2</cp:revision>
  <dcterms:created xsi:type="dcterms:W3CDTF">2020-02-10T21:00:06Z</dcterms:created>
  <dcterms:modified xsi:type="dcterms:W3CDTF">2021-04-07T17:59:17Z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13 2020</vt:lpwstr>
  </property>
</Properties>
</file>