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heme/themeOverride7.xml" ContentType="application/vnd.openxmlformats-officedocument.themeOverr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s/slide97.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 id="2147483827" r:id="rId6"/>
    <p:sldMasterId id="2147483841" r:id="rId7"/>
    <p:sldMasterId id="2147483883" r:id="rId8"/>
    <p:sldMasterId id="2147483911" r:id="rId9"/>
    <p:sldMasterId id="2147483925" r:id="rId10"/>
    <p:sldMasterId id="2147483953" r:id="rId11"/>
    <p:sldMasterId id="2147483995" r:id="rId12"/>
  </p:sldMasterIdLst>
  <p:notesMasterIdLst>
    <p:notesMasterId r:id="rId110"/>
  </p:notesMasterIdLst>
  <p:handoutMasterIdLst>
    <p:handoutMasterId r:id="rId111"/>
  </p:handoutMasterIdLst>
  <p:sldIdLst>
    <p:sldId id="260" r:id="rId13"/>
    <p:sldId id="307" r:id="rId14"/>
    <p:sldId id="311" r:id="rId15"/>
    <p:sldId id="400" r:id="rId16"/>
    <p:sldId id="402" r:id="rId17"/>
    <p:sldId id="405" r:id="rId18"/>
    <p:sldId id="315" r:id="rId19"/>
    <p:sldId id="316" r:id="rId20"/>
    <p:sldId id="317" r:id="rId21"/>
    <p:sldId id="318" r:id="rId22"/>
    <p:sldId id="445" r:id="rId23"/>
    <p:sldId id="447" r:id="rId24"/>
    <p:sldId id="323" r:id="rId25"/>
    <p:sldId id="324" r:id="rId26"/>
    <p:sldId id="325" r:id="rId27"/>
    <p:sldId id="326" r:id="rId28"/>
    <p:sldId id="446" r:id="rId29"/>
    <p:sldId id="328" r:id="rId30"/>
    <p:sldId id="329" r:id="rId31"/>
    <p:sldId id="330" r:id="rId32"/>
    <p:sldId id="331" r:id="rId33"/>
    <p:sldId id="332" r:id="rId34"/>
    <p:sldId id="333" r:id="rId35"/>
    <p:sldId id="334" r:id="rId36"/>
    <p:sldId id="335" r:id="rId37"/>
    <p:sldId id="409" r:id="rId38"/>
    <p:sldId id="410" r:id="rId39"/>
    <p:sldId id="411" r:id="rId40"/>
    <p:sldId id="412" r:id="rId41"/>
    <p:sldId id="336" r:id="rId42"/>
    <p:sldId id="413" r:id="rId43"/>
    <p:sldId id="337" r:id="rId44"/>
    <p:sldId id="338" r:id="rId45"/>
    <p:sldId id="339" r:id="rId46"/>
    <p:sldId id="452" r:id="rId47"/>
    <p:sldId id="453" r:id="rId48"/>
    <p:sldId id="454" r:id="rId49"/>
    <p:sldId id="455" r:id="rId50"/>
    <p:sldId id="456"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414" r:id="rId69"/>
    <p:sldId id="359" r:id="rId70"/>
    <p:sldId id="415" r:id="rId71"/>
    <p:sldId id="416" r:id="rId72"/>
    <p:sldId id="417" r:id="rId73"/>
    <p:sldId id="418" r:id="rId74"/>
    <p:sldId id="419" r:id="rId75"/>
    <p:sldId id="420" r:id="rId76"/>
    <p:sldId id="422" r:id="rId77"/>
    <p:sldId id="425" r:id="rId78"/>
    <p:sldId id="448" r:id="rId79"/>
    <p:sldId id="426" r:id="rId80"/>
    <p:sldId id="457" r:id="rId81"/>
    <p:sldId id="458" r:id="rId82"/>
    <p:sldId id="450" r:id="rId83"/>
    <p:sldId id="360" r:id="rId84"/>
    <p:sldId id="362" r:id="rId85"/>
    <p:sldId id="428" r:id="rId86"/>
    <p:sldId id="430" r:id="rId87"/>
    <p:sldId id="431" r:id="rId88"/>
    <p:sldId id="432" r:id="rId89"/>
    <p:sldId id="424" r:id="rId90"/>
    <p:sldId id="434" r:id="rId91"/>
    <p:sldId id="433" r:id="rId92"/>
    <p:sldId id="435" r:id="rId93"/>
    <p:sldId id="436" r:id="rId94"/>
    <p:sldId id="365" r:id="rId95"/>
    <p:sldId id="451" r:id="rId96"/>
    <p:sldId id="374" r:id="rId97"/>
    <p:sldId id="375" r:id="rId98"/>
    <p:sldId id="376" r:id="rId99"/>
    <p:sldId id="377" r:id="rId100"/>
    <p:sldId id="378" r:id="rId101"/>
    <p:sldId id="379" r:id="rId102"/>
    <p:sldId id="380" r:id="rId103"/>
    <p:sldId id="381" r:id="rId104"/>
    <p:sldId id="382" r:id="rId105"/>
    <p:sldId id="383" r:id="rId106"/>
    <p:sldId id="385" r:id="rId107"/>
    <p:sldId id="386" r:id="rId108"/>
    <p:sldId id="394" r:id="rId10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00CC"/>
    <a:srgbClr val="FF6600"/>
    <a:srgbClr val="99CCFF"/>
    <a:srgbClr val="66CCFF"/>
    <a:srgbClr val="33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8551" autoAdjust="0"/>
  </p:normalViewPr>
  <p:slideViewPr>
    <p:cSldViewPr>
      <p:cViewPr>
        <p:scale>
          <a:sx n="90" d="100"/>
          <a:sy n="90" d="100"/>
        </p:scale>
        <p:origin x="-108" y="156"/>
      </p:cViewPr>
      <p:guideLst>
        <p:guide orient="horz" pos="2160"/>
        <p:guide pos="3168"/>
      </p:guideLst>
    </p:cSldViewPr>
  </p:slideViewPr>
  <p:notesTextViewPr>
    <p:cViewPr>
      <p:scale>
        <a:sx n="100" d="100"/>
        <a:sy n="100" d="100"/>
      </p:scale>
      <p:origin x="0" y="0"/>
    </p:cViewPr>
  </p:notesTextViewPr>
  <p:sorterViewPr>
    <p:cViewPr>
      <p:scale>
        <a:sx n="100" d="100"/>
        <a:sy n="100" d="100"/>
      </p:scale>
      <p:origin x="0" y="15270"/>
    </p:cViewPr>
  </p:sorterViewPr>
  <p:notesViewPr>
    <p:cSldViewPr>
      <p:cViewPr varScale="1">
        <p:scale>
          <a:sx n="65" d="100"/>
          <a:sy n="65" d="100"/>
        </p:scale>
        <p:origin x="-322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presProps" Target="pres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theme" Target="theme/theme1.xml"/><Relationship Id="rId10" Type="http://schemas.openxmlformats.org/officeDocument/2006/relationships/slideMaster" Target="slideMasters/slideMaster6.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3.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1" tIns="46586" rIns="93171" bIns="4658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3171" tIns="46586" rIns="93171" bIns="46586" rtlCol="0"/>
          <a:lstStyle>
            <a:lvl1pPr algn="r" fontAlgn="auto">
              <a:spcBef>
                <a:spcPts val="0"/>
              </a:spcBef>
              <a:spcAft>
                <a:spcPts val="0"/>
              </a:spcAft>
              <a:defRPr sz="1200">
                <a:latin typeface="+mn-lt"/>
                <a:cs typeface="+mn-cs"/>
              </a:defRPr>
            </a:lvl1pPr>
          </a:lstStyle>
          <a:p>
            <a:pPr>
              <a:defRPr/>
            </a:pPr>
            <a:fld id="{AFD4B07B-3587-443C-9353-E9466B3BF799}" type="datetimeFigureOut">
              <a:rPr lang="en-US"/>
              <a:pPr>
                <a:defRPr/>
              </a:pPr>
              <a:t>2/22/2016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1" tIns="46586" rIns="93171" bIns="46586" rtlCol="0" anchor="b"/>
          <a:lstStyle>
            <a:lvl1pPr algn="l" fontAlgn="auto">
              <a:spcBef>
                <a:spcPts val="0"/>
              </a:spcBef>
              <a:spcAft>
                <a:spcPts val="0"/>
              </a:spcAft>
              <a:defRPr sz="1200">
                <a:latin typeface="+mn-lt"/>
                <a:cs typeface="+mn-cs"/>
              </a:defRPr>
            </a:lvl1pPr>
          </a:lstStyle>
          <a:p>
            <a:pPr>
              <a:defRPr/>
            </a:pPr>
            <a:r>
              <a:rPr lang="en-US"/>
              <a:t>Massachusetts Department of Elementary and Secondary Education</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1" tIns="46586" rIns="93171" bIns="46586" rtlCol="0" anchor="b"/>
          <a:lstStyle>
            <a:lvl1pPr algn="r" fontAlgn="auto">
              <a:spcBef>
                <a:spcPts val="0"/>
              </a:spcBef>
              <a:spcAft>
                <a:spcPts val="0"/>
              </a:spcAft>
              <a:defRPr sz="1200">
                <a:latin typeface="+mn-lt"/>
                <a:cs typeface="+mn-cs"/>
              </a:defRPr>
            </a:lvl1pPr>
          </a:lstStyle>
          <a:p>
            <a:pPr>
              <a:defRPr/>
            </a:pPr>
            <a:fld id="{5E720A7C-D1A2-44CE-9A9E-A09DFA2612AE}" type="slidenum">
              <a:rPr lang="en-US"/>
              <a:pPr>
                <a:defRPr/>
              </a:pPr>
              <a:t>‹#›</a:t>
            </a:fld>
            <a:endParaRPr lang="en-US"/>
          </a:p>
        </p:txBody>
      </p:sp>
    </p:spTree>
    <p:extLst>
      <p:ext uri="{BB962C8B-B14F-4D97-AF65-F5344CB8AC3E}">
        <p14:creationId xmlns:p14="http://schemas.microsoft.com/office/powerpoint/2010/main" xmlns="" val="16233260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1" tIns="46586" rIns="93171" bIns="4658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3171" tIns="46586" rIns="93171" bIns="46586" rtlCol="0"/>
          <a:lstStyle>
            <a:lvl1pPr algn="r" fontAlgn="auto">
              <a:spcBef>
                <a:spcPts val="0"/>
              </a:spcBef>
              <a:spcAft>
                <a:spcPts val="0"/>
              </a:spcAft>
              <a:defRPr sz="1200">
                <a:latin typeface="+mn-lt"/>
                <a:cs typeface="+mn-cs"/>
              </a:defRPr>
            </a:lvl1pPr>
          </a:lstStyle>
          <a:p>
            <a:pPr>
              <a:defRPr/>
            </a:pPr>
            <a:fld id="{2D6C1326-0691-4184-B2E6-43F0035D00E9}" type="datetimeFigureOut">
              <a:rPr lang="en-US"/>
              <a:pPr>
                <a:defRPr/>
              </a:pPr>
              <a:t>2/22/2016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a:p>
        </p:txBody>
      </p:sp>
      <p:sp>
        <p:nvSpPr>
          <p:cNvPr id="5" name="Notes Placeholder 4"/>
          <p:cNvSpPr>
            <a:spLocks noGrp="1"/>
          </p:cNvSpPr>
          <p:nvPr>
            <p:ph type="body" sz="quarter" idx="3"/>
          </p:nvPr>
        </p:nvSpPr>
        <p:spPr>
          <a:xfrm>
            <a:off x="701675" y="4414838"/>
            <a:ext cx="5607050" cy="4184650"/>
          </a:xfrm>
          <a:prstGeom prst="rect">
            <a:avLst/>
          </a:prstGeom>
        </p:spPr>
        <p:txBody>
          <a:bodyPr vert="horz" lIns="93171" tIns="46586" rIns="93171"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1" tIns="46586" rIns="93171" bIns="46586" rtlCol="0" anchor="b"/>
          <a:lstStyle>
            <a:lvl1pPr algn="l" fontAlgn="auto">
              <a:spcBef>
                <a:spcPts val="0"/>
              </a:spcBef>
              <a:spcAft>
                <a:spcPts val="0"/>
              </a:spcAft>
              <a:defRPr sz="1200">
                <a:latin typeface="+mn-lt"/>
                <a:cs typeface="+mn-cs"/>
              </a:defRPr>
            </a:lvl1pPr>
          </a:lstStyle>
          <a:p>
            <a:pPr>
              <a:defRPr/>
            </a:pPr>
            <a:r>
              <a:rPr lang="en-US"/>
              <a:t>Massachusetts Department of Elementary and Secondary Education</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1" tIns="46586" rIns="93171" bIns="46586" rtlCol="0" anchor="b"/>
          <a:lstStyle>
            <a:lvl1pPr algn="r" fontAlgn="auto">
              <a:spcBef>
                <a:spcPts val="0"/>
              </a:spcBef>
              <a:spcAft>
                <a:spcPts val="0"/>
              </a:spcAft>
              <a:defRPr sz="1200">
                <a:latin typeface="+mn-lt"/>
                <a:cs typeface="+mn-cs"/>
              </a:defRPr>
            </a:lvl1pPr>
          </a:lstStyle>
          <a:p>
            <a:pPr>
              <a:defRPr/>
            </a:pPr>
            <a:fld id="{CBE1AF1B-6C59-451B-973F-1B9392F993EC}" type="slidenum">
              <a:rPr lang="en-US"/>
              <a:pPr>
                <a:defRPr/>
              </a:pPr>
              <a:t>‹#›</a:t>
            </a:fld>
            <a:endParaRPr lang="en-US"/>
          </a:p>
        </p:txBody>
      </p:sp>
    </p:spTree>
    <p:extLst>
      <p:ext uri="{BB962C8B-B14F-4D97-AF65-F5344CB8AC3E}">
        <p14:creationId xmlns:p14="http://schemas.microsoft.com/office/powerpoint/2010/main" xmlns="" val="66989236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A9C2F4-833B-414D-A668-F51645C0A159}" type="slidenum">
              <a:rPr lang="en-US" altLang="en-US" smtClean="0">
                <a:latin typeface="Times New Roman" pitchFamily="18" charset="0"/>
              </a:rPr>
              <a:pPr fontAlgn="base">
                <a:spcBef>
                  <a:spcPct val="0"/>
                </a:spcBef>
                <a:spcAft>
                  <a:spcPct val="0"/>
                </a:spcAft>
                <a:defRPr/>
              </a:pPr>
              <a:t>1</a:t>
            </a:fld>
            <a:endParaRPr lang="en-US" altLang="en-US" dirty="0" smtClean="0">
              <a:latin typeface="Times New Roman" pitchFamily="18" charset="0"/>
            </a:endParaRPr>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8" name="Rectangle 3"/>
          <p:cNvSpPr>
            <a:spLocks noGrp="1" noChangeArrowheads="1"/>
          </p:cNvSpPr>
          <p:nvPr>
            <p:ph type="body" idx="1"/>
          </p:nvPr>
        </p:nvSpPr>
        <p:spPr bwMode="auto">
          <a:xfrm>
            <a:off x="311150" y="4416425"/>
            <a:ext cx="6308725" cy="44989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60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294052-AECD-41AE-BEDC-60BE6C99017A}" type="slidenum">
              <a:rPr lang="en-US" altLang="en-US" smtClean="0">
                <a:latin typeface="Times New Roman" pitchFamily="18" charset="0"/>
              </a:rPr>
              <a:pPr fontAlgn="base">
                <a:spcBef>
                  <a:spcPct val="0"/>
                </a:spcBef>
                <a:spcAft>
                  <a:spcPct val="0"/>
                </a:spcAft>
                <a:defRPr/>
              </a:pPr>
              <a:t>14</a:t>
            </a:fld>
            <a:endParaRPr lang="en-US" altLang="en-US" dirty="0" smtClean="0">
              <a:latin typeface="Times New Roman" pitchFamily="18" charset="0"/>
            </a:endParaRPr>
          </a:p>
        </p:txBody>
      </p:sp>
      <p:sp>
        <p:nvSpPr>
          <p:cNvPr id="153603" name="Rectangle 4098"/>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04" name="Rectangle 4099"/>
          <p:cNvSpPr>
            <a:spLocks noGrp="1" noChangeArrowheads="1"/>
          </p:cNvSpPr>
          <p:nvPr>
            <p:ph type="body" idx="1"/>
          </p:nvPr>
        </p:nvSpPr>
        <p:spPr bwMode="auto">
          <a:xfrm>
            <a:off x="390525" y="4416425"/>
            <a:ext cx="6229350" cy="48799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400" smtClean="0">
                <a:latin typeface="Times New Roman" pitchFamily="18" charset="0"/>
              </a:rPr>
              <a:t> Remind participants that they also have a copy of this form in their packets. </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This tool is to prompt the thinking of the general educators before they come to the meeting.</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The categories selected are based on role requirements under Federal regulation.</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.The next series of handouts are generally designed and are NOT required forms!!!  They are designed to help you understand your role and prepare for a Team meeting.  Use them if you like but remember, they are NOT mandated forms!</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As we go through these forms you will see that the roles are not always distinct and that individuals may need to bring similar types of information to the IEP meeting.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23963A-3116-45D9-9D82-387033190DD7}" type="slidenum">
              <a:rPr lang="en-US" altLang="en-US" smtClean="0">
                <a:latin typeface="Times New Roman" pitchFamily="18" charset="0"/>
              </a:rPr>
              <a:pPr fontAlgn="base">
                <a:spcBef>
                  <a:spcPct val="0"/>
                </a:spcBef>
                <a:spcAft>
                  <a:spcPct val="0"/>
                </a:spcAft>
                <a:defRPr/>
              </a:pPr>
              <a:t>15</a:t>
            </a:fld>
            <a:endParaRPr lang="en-US" altLang="en-US" dirty="0" smtClean="0">
              <a:latin typeface="Times New Roman" pitchFamily="18" charset="0"/>
            </a:endParaRPr>
          </a:p>
        </p:txBody>
      </p:sp>
      <p:sp>
        <p:nvSpPr>
          <p:cNvPr id="154627"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8" name="Rectangle 2051"/>
          <p:cNvSpPr>
            <a:spLocks noGrp="1" noChangeArrowheads="1"/>
          </p:cNvSpPr>
          <p:nvPr>
            <p:ph type="body" idx="1"/>
          </p:nvPr>
        </p:nvSpPr>
        <p:spPr bwMode="auto">
          <a:xfrm>
            <a:off x="311150" y="4416425"/>
            <a:ext cx="630872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Handout is in packet.</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We know districts will require teachers to complete and submit a written report in advance of the meeting.</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But . . . You might want to bring in your own notes on these issues - especially if you turn in a form and don’t keep or  receive a copy of it previous to the meeting.</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The message here is to </a:t>
            </a:r>
          </a:p>
          <a:p>
            <a:pPr lvl="1" eaLnBrk="1" hangingPunct="1">
              <a:spcBef>
                <a:spcPct val="0"/>
              </a:spcBef>
              <a:buFontTx/>
              <a:buChar char="•"/>
            </a:pPr>
            <a:r>
              <a:rPr lang="en-US" altLang="en-US" sz="1600" u="sng" smtClean="0">
                <a:latin typeface="Times New Roman" pitchFamily="18" charset="0"/>
              </a:rPr>
              <a:t> be prepared</a:t>
            </a:r>
            <a:endParaRPr lang="en-US" altLang="en-US" sz="1600" smtClean="0">
              <a:latin typeface="Times New Roman" pitchFamily="18" charset="0"/>
            </a:endParaRPr>
          </a:p>
          <a:p>
            <a:pPr lvl="1" eaLnBrk="1" hangingPunct="1">
              <a:spcBef>
                <a:spcPct val="0"/>
              </a:spcBef>
              <a:buFontTx/>
              <a:buChar char="•"/>
            </a:pPr>
            <a:r>
              <a:rPr lang="en-US" altLang="en-US" sz="1600" smtClean="0">
                <a:latin typeface="Times New Roman" pitchFamily="18" charset="0"/>
              </a:rPr>
              <a:t> maximize your contribution as a Team member and </a:t>
            </a:r>
          </a:p>
          <a:p>
            <a:pPr lvl="1" eaLnBrk="1" hangingPunct="1">
              <a:spcBef>
                <a:spcPct val="0"/>
              </a:spcBef>
              <a:buFontTx/>
              <a:buChar char="•"/>
            </a:pPr>
            <a:r>
              <a:rPr lang="en-US" altLang="en-US" sz="1600" smtClean="0">
                <a:latin typeface="Times New Roman" pitchFamily="18" charset="0"/>
              </a:rPr>
              <a:t> help develop a better student program, a program that leads to better student outcomes.</a:t>
            </a:r>
          </a:p>
          <a:p>
            <a:pPr eaLnBrk="1" hangingPunct="1">
              <a:spcBef>
                <a:spcPct val="0"/>
              </a:spcBef>
              <a:buFontTx/>
              <a:buChar char="•"/>
            </a:pPr>
            <a:endParaRPr lang="en-US" altLang="en-US" sz="16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4B0809-9DF0-4311-A1B6-BA3A2B8C32F4}" type="slidenum">
              <a:rPr lang="en-US" altLang="en-US" smtClean="0">
                <a:latin typeface="Times New Roman" pitchFamily="18" charset="0"/>
              </a:rPr>
              <a:pPr fontAlgn="base">
                <a:spcBef>
                  <a:spcPct val="0"/>
                </a:spcBef>
                <a:spcAft>
                  <a:spcPct val="0"/>
                </a:spcAft>
                <a:defRPr/>
              </a:pPr>
              <a:t>16</a:t>
            </a:fld>
            <a:endParaRPr lang="en-US" altLang="en-US" dirty="0" smtClean="0">
              <a:latin typeface="Times New Roman" pitchFamily="18" charset="0"/>
            </a:endParaRPr>
          </a:p>
        </p:txBody>
      </p:sp>
      <p:sp>
        <p:nvSpPr>
          <p:cNvPr id="155651"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5652" name="Rectangle 205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400" smtClean="0">
                <a:latin typeface="Times New Roman" pitchFamily="18" charset="0"/>
              </a:rPr>
              <a:t>You will also find this tool in your packet.</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Give participants an opportunity to read through the form.</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Here is a similarly designed set of tools for special education teachers - based on role responsibilities as defined by Federal regulation.</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The first tool is to prompt thinking about important Team decisions.</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endParaRPr lang="en-US" altLang="en-US" sz="14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E0EE82-6127-4802-963B-4B2CEA718CC6}" type="slidenum">
              <a:rPr lang="en-US" altLang="en-US" smtClean="0">
                <a:latin typeface="Times New Roman" pitchFamily="18" charset="0"/>
              </a:rPr>
              <a:pPr fontAlgn="base">
                <a:spcBef>
                  <a:spcPct val="0"/>
                </a:spcBef>
                <a:spcAft>
                  <a:spcPct val="0"/>
                </a:spcAft>
                <a:defRPr/>
              </a:pPr>
              <a:t>17</a:t>
            </a:fld>
            <a:endParaRPr lang="en-US" altLang="en-US" dirty="0" smtClean="0">
              <a:latin typeface="Times New Roman" pitchFamily="18" charset="0"/>
            </a:endParaRPr>
          </a:p>
        </p:txBody>
      </p:sp>
      <p:sp>
        <p:nvSpPr>
          <p:cNvPr id="156675"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6" name="Rectangle 205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400" smtClean="0">
                <a:latin typeface="Times New Roman" pitchFamily="18" charset="0"/>
              </a:rPr>
              <a:t>You will also find this tool in your packet.</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Give participants an opportunity to read through the form.</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Here is a similarly designed set of tools for special education teachers - based on role responsibilities as defined by Federal regulation.</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The first tool is to prompt thinking about important Team decisions.</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endParaRPr lang="en-US" altLang="en-US" sz="14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2123FF-C528-4416-AF06-FBB1872A8BCF}" type="slidenum">
              <a:rPr lang="en-US" altLang="en-US" smtClean="0">
                <a:latin typeface="Times New Roman" pitchFamily="18" charset="0"/>
              </a:rPr>
              <a:pPr fontAlgn="base">
                <a:spcBef>
                  <a:spcPct val="0"/>
                </a:spcBef>
                <a:spcAft>
                  <a:spcPct val="0"/>
                </a:spcAft>
                <a:defRPr/>
              </a:pPr>
              <a:t>18</a:t>
            </a:fld>
            <a:endParaRPr lang="en-US" altLang="en-US" dirty="0" smtClean="0">
              <a:latin typeface="Times New Roman" pitchFamily="18" charset="0"/>
            </a:endParaRPr>
          </a:p>
        </p:txBody>
      </p:sp>
      <p:sp>
        <p:nvSpPr>
          <p:cNvPr id="157699"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7700" name="Rectangle 205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Next two slides are tools for the related service provider which you will find in your packet.</a:t>
            </a:r>
          </a:p>
          <a:p>
            <a:pPr eaLnBrk="1" hangingPunct="1">
              <a:spcBef>
                <a:spcPct val="0"/>
              </a:spcBef>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Remind participants about the change in Massachusetts definition of special education to include related services necessary to access the general curriculum  (full definition at 28.02(21) </a:t>
            </a:r>
            <a:r>
              <a:rPr lang="en-US" altLang="en-US" sz="1400" i="1" smtClean="0">
                <a:latin typeface="Times New Roman" pitchFamily="18" charset="0"/>
              </a:rPr>
              <a:t>Special education </a:t>
            </a:r>
            <a:r>
              <a:rPr lang="en-US" altLang="en-US" sz="1400" smtClean="0">
                <a:latin typeface="Times New Roman" pitchFamily="18" charset="0"/>
              </a:rPr>
              <a:t>shall mean specially designed instruction to meet the unique needs of the eligible student or related services necessary to access the general curriculum and shall include the programs and services set forth in state and federal special education law.)</a:t>
            </a:r>
          </a:p>
          <a:p>
            <a:pPr eaLnBrk="1" hangingPunct="1">
              <a:spcBef>
                <a:spcPct val="0"/>
              </a:spcBef>
              <a:buFontTx/>
              <a:buChar char="•"/>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Refer individuals to </a:t>
            </a:r>
            <a:r>
              <a:rPr lang="en-US" altLang="en-US" sz="1400" i="1" smtClean="0">
                <a:latin typeface="Times New Roman" pitchFamily="18" charset="0"/>
              </a:rPr>
              <a:t>Administrative Advisory SPED 2001-1: Changes to Massachusetts Special Education Law</a:t>
            </a:r>
            <a:r>
              <a:rPr lang="en-US" altLang="en-US" sz="1400" smtClean="0">
                <a:latin typeface="Times New Roman" pitchFamily="18" charset="0"/>
              </a:rPr>
              <a:t> (9/1/00) for further information on this change.- ACCESS OFF WEB PAGE - web address is on the final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972E67-F494-443A-9153-2E72AEB140A1}" type="slidenum">
              <a:rPr lang="en-US" altLang="en-US" smtClean="0">
                <a:latin typeface="Times New Roman" pitchFamily="18" charset="0"/>
              </a:rPr>
              <a:pPr fontAlgn="base">
                <a:spcBef>
                  <a:spcPct val="0"/>
                </a:spcBef>
                <a:spcAft>
                  <a:spcPct val="0"/>
                </a:spcAft>
                <a:defRPr/>
              </a:pPr>
              <a:t>19</a:t>
            </a:fld>
            <a:endParaRPr lang="en-US" altLang="en-US" dirty="0" smtClean="0">
              <a:latin typeface="Times New Roman" pitchFamily="18" charset="0"/>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4" name="Rectangle 3"/>
          <p:cNvSpPr>
            <a:spLocks noGrp="1" noChangeArrowheads="1"/>
          </p:cNvSpPr>
          <p:nvPr>
            <p:ph type="body" idx="1"/>
          </p:nvPr>
        </p:nvSpPr>
        <p:spPr bwMode="auto">
          <a:xfrm>
            <a:off x="466725" y="4419600"/>
            <a:ext cx="59975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Handout in packet - look for same title but two column format which allows a teacher to jot down some thoughts before entering the IEP Meeting.</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Emphasis within 2(b): “maximizing extent to which student is educated with nondisabled students.”</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Special note for the related service provider:  Related services should be an integral part of the whole education program - not a stand alone service.  Related services should either ensure access to the general curriculum (state definition for special education) or be integral to benefiting from specially designed instruction (federal definition for related service).</a:t>
            </a:r>
          </a:p>
          <a:p>
            <a:pPr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9F2785-69CB-4D39-8B8C-606D34B2963E}" type="slidenum">
              <a:rPr lang="en-US" altLang="en-US" smtClean="0">
                <a:latin typeface="Times New Roman" pitchFamily="18" charset="0"/>
              </a:rPr>
              <a:pPr fontAlgn="base">
                <a:spcBef>
                  <a:spcPct val="0"/>
                </a:spcBef>
                <a:spcAft>
                  <a:spcPct val="0"/>
                </a:spcAft>
                <a:defRPr/>
              </a:pPr>
              <a:t>20</a:t>
            </a:fld>
            <a:endParaRPr lang="en-US" altLang="en-US" dirty="0" smtClean="0">
              <a:latin typeface="Times New Roman" pitchFamily="18" charset="0"/>
            </a:endParaRPr>
          </a:p>
        </p:txBody>
      </p:sp>
      <p:sp>
        <p:nvSpPr>
          <p:cNvPr id="159747"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9748" name="Rectangle 2051"/>
          <p:cNvSpPr>
            <a:spLocks noGrp="1" noChangeArrowheads="1"/>
          </p:cNvSpPr>
          <p:nvPr>
            <p:ph type="body" idx="1"/>
          </p:nvPr>
        </p:nvSpPr>
        <p:spPr bwMode="auto">
          <a:xfrm>
            <a:off x="234950" y="4656138"/>
            <a:ext cx="6464300" cy="4411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We have emphasized the role of some key Team members; however, let’s not forget Federal regulation require other Team members as well.</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Please pay close attention to the following information:</a:t>
            </a:r>
          </a:p>
          <a:p>
            <a:pPr eaLnBrk="1" hangingPunct="1">
              <a:spcBef>
                <a:spcPct val="0"/>
              </a:spcBef>
            </a:pPr>
            <a:endParaRPr lang="en-US" altLang="en-US" sz="1600" smtClean="0">
              <a:latin typeface="Times New Roman" pitchFamily="18" charset="0"/>
            </a:endParaRPr>
          </a:p>
          <a:p>
            <a:pPr lvl="1" eaLnBrk="1" hangingPunct="1">
              <a:spcBef>
                <a:spcPct val="0"/>
              </a:spcBef>
              <a:buFontTx/>
              <a:buChar char="•"/>
            </a:pPr>
            <a:r>
              <a:rPr lang="en-US" altLang="en-US" sz="1600" smtClean="0">
                <a:latin typeface="Times New Roman" pitchFamily="18" charset="0"/>
              </a:rPr>
              <a:t> When OSEP monitored activities within Massachusetts, they found repeated instances where individuals who were able to commit school district resources were not in attendance at Team meetings.</a:t>
            </a:r>
          </a:p>
          <a:p>
            <a:pPr lvl="1" eaLnBrk="1" hangingPunct="1">
              <a:spcBef>
                <a:spcPct val="0"/>
              </a:spcBef>
            </a:pPr>
            <a:endParaRPr lang="en-US" altLang="en-US" sz="1600" smtClean="0">
              <a:latin typeface="Times New Roman" pitchFamily="18" charset="0"/>
            </a:endParaRPr>
          </a:p>
          <a:p>
            <a:pPr lvl="1" eaLnBrk="1" hangingPunct="1">
              <a:spcBef>
                <a:spcPct val="0"/>
              </a:spcBef>
              <a:buFontTx/>
              <a:buChar char="•"/>
            </a:pPr>
            <a:r>
              <a:rPr lang="en-US" altLang="en-US" sz="1600" smtClean="0">
                <a:latin typeface="Times New Roman" pitchFamily="18" charset="0"/>
              </a:rPr>
              <a:t> Therefore, IEPs developed by Teams were inappropriately sent to a higher authority for approval - in other words, a second level of review that is in non-compliance with Federal regulation was put into place.</a:t>
            </a:r>
          </a:p>
          <a:p>
            <a:pPr lvl="1" eaLnBrk="1" hangingPunct="1">
              <a:spcBef>
                <a:spcPct val="0"/>
              </a:spcBef>
            </a:pPr>
            <a:endParaRPr lang="en-US" altLang="en-US" sz="1600" smtClean="0">
              <a:latin typeface="Times New Roman" pitchFamily="18" charset="0"/>
            </a:endParaRPr>
          </a:p>
          <a:p>
            <a:pPr lvl="1" eaLnBrk="1" hangingPunct="1">
              <a:spcBef>
                <a:spcPct val="0"/>
              </a:spcBef>
              <a:buFontTx/>
              <a:buChar char="•"/>
            </a:pPr>
            <a:r>
              <a:rPr lang="en-US" altLang="en-US" sz="1600" smtClean="0">
                <a:latin typeface="Times New Roman" pitchFamily="18" charset="0"/>
              </a:rPr>
              <a:t> </a:t>
            </a:r>
            <a:r>
              <a:rPr lang="en-US" altLang="en-US" sz="1600" b="1" u="sng" smtClean="0">
                <a:latin typeface="Times New Roman" pitchFamily="18" charset="0"/>
              </a:rPr>
              <a:t>This type of practice must be stopped immediately</a:t>
            </a:r>
            <a:r>
              <a:rPr lang="en-US" altLang="en-US" sz="1600" smtClean="0">
                <a:latin typeface="Times New Roman" pitchFamily="18" charset="0"/>
              </a:rP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7C63BD-1AA2-4D0F-92E5-B6AD0819716B}" type="slidenum">
              <a:rPr lang="en-US" altLang="en-US" smtClean="0">
                <a:latin typeface="Times New Roman" pitchFamily="18" charset="0"/>
              </a:rPr>
              <a:pPr fontAlgn="base">
                <a:spcBef>
                  <a:spcPct val="0"/>
                </a:spcBef>
                <a:spcAft>
                  <a:spcPct val="0"/>
                </a:spcAft>
                <a:defRPr/>
              </a:pPr>
              <a:t>21</a:t>
            </a:fld>
            <a:endParaRPr lang="en-US" altLang="en-US" dirty="0" smtClean="0">
              <a:latin typeface="Times New Roman" pitchFamily="18" charset="0"/>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2" name="Rectangle 3"/>
          <p:cNvSpPr>
            <a:spLocks noGrp="1" noChangeArrowheads="1"/>
          </p:cNvSpPr>
          <p:nvPr>
            <p:ph type="body" idx="1"/>
          </p:nvPr>
        </p:nvSpPr>
        <p:spPr bwMode="auto">
          <a:xfrm>
            <a:off x="0" y="4260850"/>
            <a:ext cx="6775450" cy="48799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Here are some additional team members that will be needed at meetings.</a:t>
            </a:r>
          </a:p>
          <a:p>
            <a:pPr eaLnBrk="1" hangingPunct="1">
              <a:spcBef>
                <a:spcPct val="0"/>
              </a:spcBef>
              <a:buFontTx/>
              <a:buChar char="•"/>
            </a:pPr>
            <a:r>
              <a:rPr lang="en-US" altLang="en-US" sz="1600" smtClean="0">
                <a:latin typeface="Times New Roman" pitchFamily="18" charset="0"/>
              </a:rPr>
              <a:t> The first bullet tells you about the transition requirement that kicks in any time an IEP meeting will consider transition services.</a:t>
            </a:r>
          </a:p>
          <a:p>
            <a:pPr eaLnBrk="1" hangingPunct="1">
              <a:spcBef>
                <a:spcPct val="0"/>
              </a:spcBef>
              <a:buFontTx/>
              <a:buChar char="•"/>
            </a:pPr>
            <a:r>
              <a:rPr lang="en-US" altLang="en-US" sz="1600" smtClean="0">
                <a:latin typeface="Times New Roman" pitchFamily="18" charset="0"/>
              </a:rPr>
              <a:t> The second bullet tells you about a condition that kicks in any time placement will be discussed.</a:t>
            </a:r>
          </a:p>
          <a:p>
            <a:pPr lvl="1" eaLnBrk="1" hangingPunct="1">
              <a:spcBef>
                <a:spcPct val="0"/>
              </a:spcBef>
              <a:buFontTx/>
              <a:buChar char="•"/>
            </a:pPr>
            <a:r>
              <a:rPr lang="en-US" altLang="en-US" sz="1600" smtClean="0">
                <a:latin typeface="Times New Roman" pitchFamily="18" charset="0"/>
              </a:rPr>
              <a:t> Most of the time, the Team will determine placement immediately following IEP development and at the same Team meeting.</a:t>
            </a:r>
          </a:p>
          <a:p>
            <a:pPr lvl="1" eaLnBrk="1" hangingPunct="1">
              <a:spcBef>
                <a:spcPct val="0"/>
              </a:spcBef>
              <a:buFontTx/>
              <a:buChar char="•"/>
            </a:pPr>
            <a:r>
              <a:rPr lang="en-US" altLang="en-US" sz="1600" smtClean="0">
                <a:latin typeface="Times New Roman" pitchFamily="18" charset="0"/>
              </a:rPr>
              <a:t> However, within Massachusetts, the state regulation gives some latitude in holding a separate placement meeting under the following circumstances:</a:t>
            </a:r>
          </a:p>
          <a:p>
            <a:pPr lvl="2" eaLnBrk="1" hangingPunct="1">
              <a:lnSpc>
                <a:spcPct val="60000"/>
              </a:lnSpc>
              <a:spcBef>
                <a:spcPct val="0"/>
              </a:spcBef>
            </a:pPr>
            <a:r>
              <a:rPr lang="en-US" altLang="en-US" sz="1600" smtClean="0">
                <a:latin typeface="Times New Roman" pitchFamily="18" charset="0"/>
              </a:rPr>
              <a:t>“. . . if the needs of the student and the services identified by the Team are complex and the Team is considering an initial placement out-of-district or a different setting for a student who has been served in an out-of-district program, the school district may schedule a separate Team meeting to determine placement.”  </a:t>
            </a:r>
          </a:p>
          <a:p>
            <a:pPr lvl="2" eaLnBrk="1" hangingPunct="1">
              <a:lnSpc>
                <a:spcPct val="60000"/>
              </a:lnSpc>
              <a:spcBef>
                <a:spcPct val="0"/>
              </a:spcBef>
            </a:pPr>
            <a:r>
              <a:rPr lang="en-US" altLang="en-US" sz="1600" smtClean="0">
                <a:latin typeface="Times New Roman" pitchFamily="18" charset="0"/>
              </a:rPr>
              <a:t>(quote taken from 603 CMR 28.06(2)(e).</a:t>
            </a:r>
          </a:p>
          <a:p>
            <a:pPr lvl="2" eaLnBrk="1" hangingPunct="1">
              <a:lnSpc>
                <a:spcPct val="60000"/>
              </a:lnSpc>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The good news here is that Team members may serve in more than one role within a single Team meeting but each and every required role must be covered.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4ED155-29B3-4695-A322-8D5F0F2A30CA}" type="slidenum">
              <a:rPr lang="en-US" altLang="en-US" smtClean="0">
                <a:latin typeface="Times New Roman" pitchFamily="18" charset="0"/>
              </a:rPr>
              <a:pPr fontAlgn="base">
                <a:spcBef>
                  <a:spcPct val="0"/>
                </a:spcBef>
                <a:spcAft>
                  <a:spcPct val="0"/>
                </a:spcAft>
                <a:defRPr/>
              </a:pPr>
              <a:t>22</a:t>
            </a:fld>
            <a:endParaRPr lang="en-US" altLang="en-US" dirty="0" smtClean="0">
              <a:latin typeface="Times New Roman" pitchFamily="18" charset="0"/>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6" name="Rectangle 3"/>
          <p:cNvSpPr>
            <a:spLocks noGrp="1" noChangeArrowheads="1"/>
          </p:cNvSpPr>
          <p:nvPr>
            <p:ph type="body" idx="1"/>
          </p:nvPr>
        </p:nvSpPr>
        <p:spPr bwMode="auto">
          <a:xfrm>
            <a:off x="234950" y="4416425"/>
            <a:ext cx="654050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sz="16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D68A6-FCBC-41FE-BBFF-2BF6A4636EA5}" type="slidenum">
              <a:rPr lang="en-US" altLang="en-US" smtClean="0">
                <a:latin typeface="Times New Roman" pitchFamily="18" charset="0"/>
              </a:rPr>
              <a:pPr fontAlgn="base">
                <a:spcBef>
                  <a:spcPct val="0"/>
                </a:spcBef>
                <a:spcAft>
                  <a:spcPct val="0"/>
                </a:spcAft>
                <a:defRPr/>
              </a:pPr>
              <a:t>23</a:t>
            </a:fld>
            <a:endParaRPr lang="en-US" altLang="en-US" dirty="0" smtClean="0">
              <a:latin typeface="Times New Roman" pitchFamily="18" charset="0"/>
            </a:endParaRPr>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20" name="Rectangle 3"/>
          <p:cNvSpPr>
            <a:spLocks noGrp="1" noChangeArrowheads="1"/>
          </p:cNvSpPr>
          <p:nvPr>
            <p:ph type="body" idx="1"/>
          </p:nvPr>
        </p:nvSpPr>
        <p:spPr bwMode="auto">
          <a:xfrm>
            <a:off x="390525" y="4416425"/>
            <a:ext cx="61531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ndParaRPr>
          </a:p>
          <a:p>
            <a:pPr eaLnBrk="1" hangingPunct="1">
              <a:spcBef>
                <a:spcPct val="0"/>
              </a:spcBef>
              <a:buFontTx/>
              <a:buChar char="•"/>
            </a:pPr>
            <a:r>
              <a:rPr lang="en-US" altLang="en-US" smtClean="0">
                <a:latin typeface="Times New Roman" pitchFamily="18" charset="0"/>
              </a:rPr>
              <a:t> </a:t>
            </a:r>
            <a:r>
              <a:rPr lang="en-US" altLang="en-US" sz="1600" smtClean="0">
                <a:latin typeface="Times New Roman" pitchFamily="18" charset="0"/>
              </a:rPr>
              <a:t>We consider these practices to be central to the likelihood of improved student outcomes.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Massachusetts Department of Elementary and Secondary Education</a:t>
            </a:r>
          </a:p>
        </p:txBody>
      </p:sp>
      <p:sp>
        <p:nvSpPr>
          <p:cNvPr id="10957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109C50-B4DA-4A2D-9716-80B706AB370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A6F9BF-0C4A-4E17-B103-A77F001A02B2}" type="slidenum">
              <a:rPr lang="en-US" altLang="en-US" smtClean="0">
                <a:latin typeface="Times New Roman" pitchFamily="18" charset="0"/>
              </a:rPr>
              <a:pPr fontAlgn="base">
                <a:spcBef>
                  <a:spcPct val="0"/>
                </a:spcBef>
                <a:spcAft>
                  <a:spcPct val="0"/>
                </a:spcAft>
                <a:defRPr/>
              </a:pPr>
              <a:t>24</a:t>
            </a:fld>
            <a:endParaRPr lang="en-US" altLang="en-US" dirty="0" smtClean="0">
              <a:latin typeface="Times New Roman" pitchFamily="18" charset="0"/>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4" name="Rectangle 3"/>
          <p:cNvSpPr>
            <a:spLocks noGrp="1" noChangeArrowheads="1"/>
          </p:cNvSpPr>
          <p:nvPr>
            <p:ph type="body" idx="1"/>
          </p:nvPr>
        </p:nvSpPr>
        <p:spPr bwMode="auto">
          <a:xfrm>
            <a:off x="234950" y="4416425"/>
            <a:ext cx="6540500" cy="4492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The Team decides what gets included within the IEP but the Team must remember to write in generally understandable language - it’s a regulatory requirement.</a:t>
            </a:r>
          </a:p>
          <a:p>
            <a:pPr eaLnBrk="1" hangingPunct="1">
              <a:spcBef>
                <a:spcPct val="0"/>
              </a:spcBef>
            </a:pPr>
            <a:endParaRPr lang="en-US" altLang="en-US" sz="16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710755-139D-4D14-8C1F-40567120D254}" type="slidenum">
              <a:rPr lang="en-US" altLang="en-US" smtClean="0">
                <a:latin typeface="Times New Roman" pitchFamily="18" charset="0"/>
              </a:rPr>
              <a:pPr fontAlgn="base">
                <a:spcBef>
                  <a:spcPct val="0"/>
                </a:spcBef>
                <a:spcAft>
                  <a:spcPct val="0"/>
                </a:spcAft>
                <a:defRPr/>
              </a:pPr>
              <a:t>25</a:t>
            </a:fld>
            <a:endParaRPr lang="en-US" altLang="en-US" dirty="0" smtClean="0">
              <a:latin typeface="Times New Roman" pitchFamily="18" charset="0"/>
            </a:endParaRPr>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8" name="Rectangle 3"/>
          <p:cNvSpPr>
            <a:spLocks noGrp="1" noChangeArrowheads="1"/>
          </p:cNvSpPr>
          <p:nvPr>
            <p:ph type="body" idx="1"/>
          </p:nvPr>
        </p:nvSpPr>
        <p:spPr bwMode="auto">
          <a:xfrm>
            <a:off x="234950" y="4340225"/>
            <a:ext cx="6540500" cy="49561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buFontTx/>
              <a:buChar char="•"/>
            </a:pPr>
            <a:r>
              <a:rPr lang="en-US" altLang="en-US" sz="1600" smtClean="0">
                <a:latin typeface="Times New Roman" pitchFamily="18" charset="0"/>
              </a:rPr>
              <a:t> You will find a copy of the IEP Checklist and the IEP within your handouts.  Please pull them out so you may refer to them during this next section of the presentation.</a:t>
            </a:r>
          </a:p>
          <a:p>
            <a:pPr eaLnBrk="1" hangingPunct="1">
              <a:lnSpc>
                <a:spcPct val="90000"/>
              </a:lnSpc>
              <a:spcBef>
                <a:spcPct val="0"/>
              </a:spcBef>
            </a:pPr>
            <a:endParaRPr lang="en-US" altLang="en-US" sz="800" smtClean="0">
              <a:latin typeface="Times New Roman" pitchFamily="18" charset="0"/>
            </a:endParaRPr>
          </a:p>
          <a:p>
            <a:pPr eaLnBrk="1" hangingPunct="1">
              <a:lnSpc>
                <a:spcPct val="90000"/>
              </a:lnSpc>
              <a:spcBef>
                <a:spcPct val="0"/>
              </a:spcBef>
              <a:buFontTx/>
              <a:buChar char="•"/>
            </a:pPr>
            <a:r>
              <a:rPr lang="en-US" altLang="en-US" sz="1600" smtClean="0">
                <a:latin typeface="Times New Roman" pitchFamily="18" charset="0"/>
              </a:rPr>
              <a:t> The IEP Checklist is a page by page reference tool for the IEP that lists the items you must consider within each IEP section and their regulatory citations.  This tool helps Team members become acquainted with the new process and form.</a:t>
            </a:r>
          </a:p>
          <a:p>
            <a:pPr eaLnBrk="1" hangingPunct="1">
              <a:lnSpc>
                <a:spcPct val="90000"/>
              </a:lnSpc>
              <a:spcBef>
                <a:spcPct val="0"/>
              </a:spcBef>
            </a:pPr>
            <a:endParaRPr lang="en-US" altLang="en-US" sz="800" smtClean="0">
              <a:latin typeface="Times New Roman" pitchFamily="18" charset="0"/>
            </a:endParaRPr>
          </a:p>
          <a:p>
            <a:pPr eaLnBrk="1" hangingPunct="1">
              <a:lnSpc>
                <a:spcPct val="90000"/>
              </a:lnSpc>
              <a:spcBef>
                <a:spcPct val="0"/>
              </a:spcBef>
              <a:buFontTx/>
              <a:buChar char="•"/>
            </a:pPr>
            <a:r>
              <a:rPr lang="en-US" altLang="en-US" sz="1600" smtClean="0">
                <a:latin typeface="Times New Roman" pitchFamily="18" charset="0"/>
              </a:rPr>
              <a:t> The IEP form is also a tool - a communication tool that is based on the required IEP process.  </a:t>
            </a:r>
          </a:p>
          <a:p>
            <a:pPr eaLnBrk="1" hangingPunct="1">
              <a:lnSpc>
                <a:spcPct val="90000"/>
              </a:lnSpc>
              <a:spcBef>
                <a:spcPct val="0"/>
              </a:spcBef>
              <a:buFontTx/>
              <a:buChar char="•"/>
            </a:pPr>
            <a:endParaRPr lang="en-US" altLang="en-US" sz="800" smtClean="0">
              <a:latin typeface="Times New Roman" pitchFamily="18" charset="0"/>
            </a:endParaRPr>
          </a:p>
          <a:p>
            <a:pPr eaLnBrk="1" hangingPunct="1">
              <a:lnSpc>
                <a:spcPct val="90000"/>
              </a:lnSpc>
              <a:spcBef>
                <a:spcPct val="0"/>
              </a:spcBef>
              <a:buFontTx/>
              <a:buChar char="•"/>
            </a:pPr>
            <a:r>
              <a:rPr lang="en-US" altLang="en-US" sz="1600" smtClean="0">
                <a:latin typeface="Times New Roman" pitchFamily="18" charset="0"/>
              </a:rPr>
              <a:t> The IEP process is important to understand on its own, the form was designed to assist the Team to express their decisions -- the form is not meant to dictate specific directions for any individual student.   The form follows the process and not the reverse.  </a:t>
            </a:r>
          </a:p>
          <a:p>
            <a:pPr eaLnBrk="1" hangingPunct="1">
              <a:lnSpc>
                <a:spcPct val="90000"/>
              </a:lnSpc>
              <a:spcBef>
                <a:spcPct val="0"/>
              </a:spcBef>
              <a:buFontTx/>
              <a:buChar char="•"/>
            </a:pPr>
            <a:endParaRPr lang="en-US" altLang="en-US" sz="1600" smtClean="0">
              <a:latin typeface="Times New Roman" pitchFamily="18" charset="0"/>
            </a:endParaRPr>
          </a:p>
          <a:p>
            <a:pPr eaLnBrk="1" hangingPunct="1">
              <a:lnSpc>
                <a:spcPct val="90000"/>
              </a:lnSpc>
              <a:spcBef>
                <a:spcPct val="0"/>
              </a:spcBef>
              <a:buFontTx/>
              <a:buChar char="•"/>
            </a:pPr>
            <a:r>
              <a:rPr lang="en-US" altLang="en-US" sz="1600" smtClean="0">
                <a:latin typeface="Times New Roman" pitchFamily="18" charset="0"/>
              </a:rPr>
              <a:t> Read each section completely when filling out the IEP -- the questions included in each section are designed to assist you in fully understanding information that should be included.  Each section must be considered by each team.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E779C3-CC84-4BF8-8667-BA793F8D3549}" type="slidenum">
              <a:rPr lang="en-US" altLang="en-US" smtClean="0">
                <a:latin typeface="Arial" pitchFamily="34" charset="0"/>
              </a:rPr>
              <a:pPr fontAlgn="base">
                <a:spcBef>
                  <a:spcPct val="0"/>
                </a:spcBef>
                <a:spcAft>
                  <a:spcPct val="0"/>
                </a:spcAft>
                <a:defRPr/>
              </a:pPr>
              <a:t>26</a:t>
            </a:fld>
            <a:endParaRPr lang="en-US" altLang="en-US" dirty="0" smtClean="0">
              <a:latin typeface="Arial" pitchFamily="34" charset="0"/>
            </a:endParaRPr>
          </a:p>
        </p:txBody>
      </p:sp>
      <p:sp>
        <p:nvSpPr>
          <p:cNvPr id="165891"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2"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that they may have heard that there have been changes to the requirements of Measurable Annual Goals and Objectives/Benchmarks in IDEA 2004.</a:t>
            </a:r>
          </a:p>
          <a:p>
            <a:pPr eaLnBrk="1" hangingPunct="1">
              <a:spcBef>
                <a:spcPct val="0"/>
              </a:spcBef>
            </a:pPr>
            <a:endParaRPr lang="en-US" altLang="en-US" smtClean="0"/>
          </a:p>
          <a:p>
            <a:pPr eaLnBrk="1" hangingPunct="1">
              <a:spcBef>
                <a:spcPct val="0"/>
              </a:spcBef>
            </a:pPr>
            <a:r>
              <a:rPr lang="en-US" altLang="en-US" smtClean="0"/>
              <a:t>Massachusetts has continued to maintain the standard of using measurable annual goals and objectives/benchmarks for </a:t>
            </a:r>
            <a:r>
              <a:rPr lang="en-US" altLang="en-US" b="1" smtClean="0"/>
              <a:t>all </a:t>
            </a:r>
            <a:r>
              <a:rPr lang="en-US" altLang="en-US" smtClean="0"/>
              <a:t>students.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A9179A-A031-43DC-A0D6-1CECA65E35F4}" type="slidenum">
              <a:rPr lang="en-US" altLang="en-US" smtClean="0">
                <a:latin typeface="Arial" pitchFamily="34" charset="0"/>
              </a:rPr>
              <a:pPr fontAlgn="base">
                <a:spcBef>
                  <a:spcPct val="0"/>
                </a:spcBef>
                <a:spcAft>
                  <a:spcPct val="0"/>
                </a:spcAft>
                <a:defRPr/>
              </a:pPr>
              <a:t>27</a:t>
            </a:fld>
            <a:endParaRPr lang="en-US" altLang="en-US" dirty="0" smtClean="0">
              <a:latin typeface="Arial" pitchFamily="34" charset="0"/>
            </a:endParaRPr>
          </a:p>
        </p:txBody>
      </p:sp>
      <p:sp>
        <p:nvSpPr>
          <p:cNvPr id="166915" name="Rectangle 2"/>
          <p:cNvSpPr>
            <a:spLocks noGrp="1" noRot="1" noChangeAspect="1" noChangeArrowheads="1" noTextEdit="1"/>
          </p:cNvSpPr>
          <p:nvPr>
            <p:ph type="sldImg"/>
          </p:nvPr>
        </p:nvSpPr>
        <p:spPr bwMode="auto">
          <a:xfrm>
            <a:off x="1184275" y="698500"/>
            <a:ext cx="4643438"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6916" name="Rectangle 3"/>
          <p:cNvSpPr>
            <a:spLocks noGrp="1" noChangeArrowheads="1"/>
          </p:cNvSpPr>
          <p:nvPr>
            <p:ph type="body" idx="1"/>
          </p:nvPr>
        </p:nvSpPr>
        <p:spPr bwMode="auto">
          <a:xfrm>
            <a:off x="311150" y="4413250"/>
            <a:ext cx="64643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  Parent and Student Participation</a:t>
            </a:r>
          </a:p>
          <a:p>
            <a:pPr eaLnBrk="1" hangingPunct="1">
              <a:lnSpc>
                <a:spcPct val="80000"/>
              </a:lnSpc>
              <a:spcBef>
                <a:spcPct val="0"/>
              </a:spcBef>
            </a:pPr>
            <a:r>
              <a:rPr lang="en-US" altLang="en-US" smtClean="0"/>
              <a:t>2.  Free and Appropriate Public Education (FAPE)</a:t>
            </a:r>
          </a:p>
          <a:p>
            <a:pPr eaLnBrk="1" hangingPunct="1">
              <a:spcBef>
                <a:spcPct val="0"/>
              </a:spcBef>
            </a:pPr>
            <a:r>
              <a:rPr lang="en-US" altLang="en-US" smtClean="0"/>
              <a:t>3.  Appropriate Evaluation</a:t>
            </a:r>
          </a:p>
          <a:p>
            <a:pPr eaLnBrk="1" hangingPunct="1">
              <a:spcBef>
                <a:spcPct val="0"/>
              </a:spcBef>
            </a:pPr>
            <a:r>
              <a:rPr lang="en-US" altLang="en-US" smtClean="0"/>
              <a:t>4.  Individualized Education Program (IEP)</a:t>
            </a:r>
          </a:p>
          <a:p>
            <a:pPr eaLnBrk="1" hangingPunct="1">
              <a:spcBef>
                <a:spcPct val="0"/>
              </a:spcBef>
            </a:pPr>
            <a:r>
              <a:rPr lang="en-US" altLang="en-US" smtClean="0"/>
              <a:t>5.  Least Restrictive Environment (LRE)</a:t>
            </a:r>
          </a:p>
          <a:p>
            <a:pPr eaLnBrk="1" hangingPunct="1">
              <a:spcBef>
                <a:spcPct val="0"/>
              </a:spcBef>
            </a:pPr>
            <a:r>
              <a:rPr lang="en-US" altLang="en-US" smtClean="0"/>
              <a:t>6.  Procedural Safeguards</a:t>
            </a:r>
          </a:p>
          <a:p>
            <a:pPr eaLnBrk="1" hangingPunct="1">
              <a:spcBef>
                <a:spcPct val="0"/>
              </a:spcBef>
            </a:pPr>
            <a:endParaRPr lang="en-US" altLang="en-US" smtClean="0"/>
          </a:p>
          <a:p>
            <a:pPr eaLnBrk="1" hangingPunct="1">
              <a:spcBef>
                <a:spcPct val="0"/>
              </a:spcBef>
            </a:pPr>
            <a:r>
              <a:rPr lang="en-US" altLang="en-US" smtClean="0"/>
              <a:t>Understanding these six principles will help provide a strong understanding of the purposes of the law.</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18E1A1-AC7B-435B-9CCA-49CFF45AF067}" type="slidenum">
              <a:rPr lang="en-US" altLang="en-US" smtClean="0">
                <a:latin typeface="Arial" pitchFamily="34" charset="0"/>
              </a:rPr>
              <a:pPr fontAlgn="base">
                <a:spcBef>
                  <a:spcPct val="0"/>
                </a:spcBef>
                <a:spcAft>
                  <a:spcPct val="0"/>
                </a:spcAft>
                <a:defRPr/>
              </a:pPr>
              <a:t>28</a:t>
            </a:fld>
            <a:endParaRPr lang="en-US" altLang="en-US" dirty="0" smtClean="0">
              <a:latin typeface="Arial" pitchFamily="34" charset="0"/>
            </a:endParaRPr>
          </a:p>
        </p:txBody>
      </p:sp>
      <p:sp>
        <p:nvSpPr>
          <p:cNvPr id="167939" name="Rectangle 2"/>
          <p:cNvSpPr>
            <a:spLocks noGrp="1" noRot="1" noChangeAspect="1" noChangeArrowheads="1" noTextEdit="1"/>
          </p:cNvSpPr>
          <p:nvPr>
            <p:ph type="sldImg"/>
          </p:nvPr>
        </p:nvSpPr>
        <p:spPr bwMode="auto">
          <a:xfrm>
            <a:off x="1184275" y="698500"/>
            <a:ext cx="4643438"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40" name="Rectangle 3"/>
          <p:cNvSpPr>
            <a:spLocks noGrp="1" noChangeArrowheads="1"/>
          </p:cNvSpPr>
          <p:nvPr>
            <p:ph type="body" idx="1"/>
          </p:nvPr>
        </p:nvSpPr>
        <p:spPr bwMode="auto">
          <a:xfrm>
            <a:off x="933450" y="4413250"/>
            <a:ext cx="5143500" cy="3663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Special education is an extremely complex and highly regulated area of education law.  It takes practice and time to fully understand the complexity of the law.</a:t>
            </a:r>
          </a:p>
          <a:p>
            <a:pPr eaLnBrk="1" hangingPunct="1">
              <a:spcBef>
                <a:spcPct val="0"/>
              </a:spcBef>
            </a:pPr>
            <a:endParaRPr lang="en-US" altLang="en-US" smtClean="0"/>
          </a:p>
          <a:p>
            <a:pPr eaLnBrk="1" hangingPunct="1">
              <a:spcBef>
                <a:spcPct val="0"/>
              </a:spcBef>
            </a:pPr>
            <a:r>
              <a:rPr lang="en-US" altLang="en-US" b="1" smtClean="0"/>
              <a:t>Resources:</a:t>
            </a:r>
            <a:endParaRPr lang="en-US" altLang="en-US" u="sng" smtClean="0"/>
          </a:p>
          <a:p>
            <a:pPr eaLnBrk="1" hangingPunct="1">
              <a:spcBef>
                <a:spcPct val="0"/>
              </a:spcBef>
              <a:buFontTx/>
              <a:buChar char="•"/>
            </a:pPr>
            <a:r>
              <a:rPr lang="en-US" altLang="en-US" u="sng" smtClean="0"/>
              <a:t>Massachusetts Special Education Regulations 603 CMR 28.00</a:t>
            </a:r>
            <a:r>
              <a:rPr lang="en-US" altLang="en-US" smtClean="0"/>
              <a:t> 	http://www.doe.mass.edu/lawsregs/603cmr28  </a:t>
            </a:r>
          </a:p>
          <a:p>
            <a:pPr eaLnBrk="1" hangingPunct="1">
              <a:spcBef>
                <a:spcPct val="0"/>
              </a:spcBef>
              <a:buFontTx/>
              <a:buChar char="•"/>
            </a:pPr>
            <a:endParaRPr lang="en-US" altLang="en-US" smtClean="0"/>
          </a:p>
          <a:p>
            <a:pPr eaLnBrk="1" hangingPunct="1">
              <a:spcBef>
                <a:spcPct val="0"/>
              </a:spcBef>
              <a:buFontTx/>
              <a:buChar char="•"/>
            </a:pPr>
            <a:r>
              <a:rPr lang="en-US" altLang="en-US" u="sng" smtClean="0"/>
              <a:t>Parents Rights in Special Education</a:t>
            </a:r>
            <a:endParaRPr lang="en-US" altLang="en-US" smtClean="0"/>
          </a:p>
          <a:p>
            <a:pPr eaLnBrk="1" hangingPunct="1">
              <a:spcBef>
                <a:spcPct val="0"/>
              </a:spcBef>
            </a:pPr>
            <a:r>
              <a:rPr lang="en-US" altLang="en-US" smtClean="0"/>
              <a:t>	http://www.doe.mass.edu/sped/2001/paccurricm.pps</a:t>
            </a:r>
          </a:p>
          <a:p>
            <a:pPr lvl="1" eaLnBrk="1" hangingPunct="1">
              <a:spcBef>
                <a:spcPct val="0"/>
              </a:spcBef>
            </a:pPr>
            <a:r>
              <a:rPr lang="en-US" altLang="en-US" smtClean="0"/>
              <a:t>	Handouts: http://www.doe.mass.edu/sped/handouts.html</a:t>
            </a:r>
          </a:p>
          <a:p>
            <a:pPr eaLnBrk="1" hangingPunct="1">
              <a:spcBef>
                <a:spcPct val="0"/>
              </a:spcBef>
              <a:buFontTx/>
              <a:buChar char="•"/>
            </a:pPr>
            <a:endParaRPr lang="en-US" altLang="en-US" sz="800" smtClean="0"/>
          </a:p>
          <a:p>
            <a:pPr eaLnBrk="1" hangingPunct="1">
              <a:spcBef>
                <a:spcPct val="0"/>
              </a:spcBef>
              <a:buFontTx/>
              <a:buChar char="•"/>
            </a:pPr>
            <a:r>
              <a:rPr lang="en-US" altLang="en-US" u="sng" smtClean="0"/>
              <a:t>Parent’s Rights Brochure</a:t>
            </a:r>
            <a:r>
              <a:rPr lang="en-US" altLang="en-US" smtClean="0"/>
              <a:t> </a:t>
            </a:r>
          </a:p>
          <a:p>
            <a:pPr eaLnBrk="1" hangingPunct="1">
              <a:spcBef>
                <a:spcPct val="0"/>
              </a:spcBef>
            </a:pPr>
            <a:r>
              <a:rPr lang="en-US" altLang="en-US" smtClean="0"/>
              <a:t>	http://www.doe.mass.edu/sped/prb</a:t>
            </a:r>
          </a:p>
          <a:p>
            <a:pPr eaLnBrk="1" hangingPunct="1">
              <a:spcBef>
                <a:spcPct val="0"/>
              </a:spcBef>
            </a:pPr>
            <a:r>
              <a:rPr lang="en-US" altLang="en-US" sz="800" smtClean="0"/>
              <a:t>   </a:t>
            </a:r>
          </a:p>
          <a:p>
            <a:pPr eaLnBrk="1" hangingPunct="1">
              <a:spcBef>
                <a:spcPct val="0"/>
              </a:spcBef>
              <a:buFontTx/>
              <a:buChar char="•"/>
            </a:pPr>
            <a:r>
              <a:rPr lang="en-US" altLang="en-US" u="sng" smtClean="0"/>
              <a:t>A Parent’s Guide to Special Education</a:t>
            </a:r>
          </a:p>
          <a:p>
            <a:pPr eaLnBrk="1" hangingPunct="1">
              <a:spcBef>
                <a:spcPct val="0"/>
              </a:spcBef>
            </a:pPr>
            <a:r>
              <a:rPr lang="en-US" altLang="en-US" smtClean="0"/>
              <a:t>	 http://www.fcsn.org/parentguide/pgintro.html</a:t>
            </a:r>
          </a:p>
          <a:p>
            <a:pPr eaLnBrk="1" hangingPunct="1">
              <a:spcBef>
                <a:spcPct val="0"/>
              </a:spcBef>
              <a:buFontTx/>
              <a:buChar char="•"/>
            </a:pPr>
            <a:endParaRPr lang="en-US" altLang="en-US" smtClean="0"/>
          </a:p>
          <a:p>
            <a:pPr eaLnBrk="1" hangingPunct="1">
              <a:spcBef>
                <a:spcPct val="0"/>
              </a:spcBef>
              <a:buFontTx/>
              <a:buChar char="•"/>
            </a:pPr>
            <a:endParaRPr lang="en-US" altLang="en-US" smtClean="0"/>
          </a:p>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6943AB-73B2-41DB-86EC-C1E1A053F8B7}" type="slidenum">
              <a:rPr lang="en-US" altLang="en-US" smtClean="0">
                <a:latin typeface="Arial" pitchFamily="34" charset="0"/>
              </a:rPr>
              <a:pPr fontAlgn="base">
                <a:spcBef>
                  <a:spcPct val="0"/>
                </a:spcBef>
                <a:spcAft>
                  <a:spcPct val="0"/>
                </a:spcAft>
                <a:defRPr/>
              </a:pPr>
              <a:t>29</a:t>
            </a:fld>
            <a:endParaRPr lang="en-US" altLang="en-US" dirty="0" smtClean="0">
              <a:latin typeface="Arial" pitchFamily="34" charset="0"/>
            </a:endParaRPr>
          </a:p>
        </p:txBody>
      </p:sp>
      <p:sp>
        <p:nvSpPr>
          <p:cNvPr id="168963"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8964" name="Rectangle 3"/>
          <p:cNvSpPr>
            <a:spLocks noGrp="1" noChangeArrowheads="1"/>
          </p:cNvSpPr>
          <p:nvPr>
            <p:ph type="body" idx="1"/>
          </p:nvPr>
        </p:nvSpPr>
        <p:spPr bwMode="auto">
          <a:xfrm>
            <a:off x="390525" y="4267200"/>
            <a:ext cx="6315075" cy="47990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145" tIns="46572" rIns="93145" bIns="46572" numCol="1" anchor="t" anchorCtr="0" compatLnSpc="1">
            <a:prstTxWarp prst="textNoShape">
              <a:avLst/>
            </a:prstTxWarp>
          </a:bodyPr>
          <a:lstStyle/>
          <a:p>
            <a:pPr eaLnBrk="1" hangingPunct="1">
              <a:spcBef>
                <a:spcPct val="0"/>
              </a:spcBef>
            </a:pPr>
            <a:endParaRPr lang="en-US" altLang="en-US" sz="800" smtClean="0">
              <a:solidFill>
                <a:srgbClr val="000000"/>
              </a:solidFill>
            </a:endParaRPr>
          </a:p>
          <a:p>
            <a:pPr eaLnBrk="1" hangingPunct="1">
              <a:spcBef>
                <a:spcPct val="0"/>
              </a:spcBef>
            </a:pPr>
            <a:r>
              <a:rPr lang="en-US" altLang="en-US" sz="1400" smtClean="0">
                <a:solidFill>
                  <a:srgbClr val="000000"/>
                </a:solidFill>
              </a:rPr>
              <a:t>This image emphasizes that the IEP is a single unit with many components.  While today we are talking about Measurable Annual Goals, it is important to remember that:</a:t>
            </a:r>
          </a:p>
          <a:p>
            <a:pPr marL="581025" lvl="1" eaLnBrk="1" hangingPunct="1">
              <a:spcBef>
                <a:spcPct val="0"/>
              </a:spcBef>
              <a:buFont typeface="Wingdings" pitchFamily="2" charset="2"/>
              <a:buChar char="s"/>
            </a:pPr>
            <a:r>
              <a:rPr lang="en-US" altLang="en-US" sz="1400" smtClean="0">
                <a:solidFill>
                  <a:srgbClr val="000000"/>
                </a:solidFill>
              </a:rPr>
              <a:t>The IEP Goals do not stand alone.  </a:t>
            </a:r>
          </a:p>
          <a:p>
            <a:pPr marL="581025" lvl="1" eaLnBrk="1" hangingPunct="1">
              <a:spcBef>
                <a:spcPct val="0"/>
              </a:spcBef>
              <a:buFont typeface="Wingdings" pitchFamily="2" charset="2"/>
              <a:buChar char="s"/>
            </a:pPr>
            <a:r>
              <a:rPr lang="en-US" altLang="en-US" sz="1400" i="1" smtClean="0">
                <a:solidFill>
                  <a:srgbClr val="000000"/>
                </a:solidFill>
              </a:rPr>
              <a:t>The Goals depend on all the information documented prior to to writing the Goals</a:t>
            </a:r>
            <a:r>
              <a:rPr lang="en-US" altLang="en-US" sz="1400" smtClean="0">
                <a:solidFill>
                  <a:srgbClr val="000000"/>
                </a:solidFill>
              </a:rPr>
              <a:t> – Parent and Student Concerns, </a:t>
            </a:r>
            <a:r>
              <a:rPr lang="en-US" altLang="en-US" sz="1400" smtClean="0">
                <a:solidFill>
                  <a:srgbClr val="000000"/>
                </a:solidFill>
                <a:latin typeface="Helvetica" pitchFamily="34" charset="0"/>
                <a:cs typeface="Times New Roman" pitchFamily="18" charset="0"/>
              </a:rPr>
              <a:t>Student Strengths and Key Evaluation Results Summary, Vision Statement, Present Level of Educational Performance, Accommodations and Specially Designed Instruction, and Current Level of Performance</a:t>
            </a:r>
            <a:endParaRPr lang="en-US" altLang="en-US" sz="1400" smtClean="0">
              <a:solidFill>
                <a:srgbClr val="000000"/>
              </a:solidFill>
            </a:endParaRPr>
          </a:p>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F57A5D-2E44-4F98-B1A4-391348B397A5}" type="slidenum">
              <a:rPr lang="en-US" altLang="en-US" smtClean="0">
                <a:latin typeface="Times New Roman" pitchFamily="18" charset="0"/>
              </a:rPr>
              <a:pPr fontAlgn="base">
                <a:spcBef>
                  <a:spcPct val="0"/>
                </a:spcBef>
                <a:spcAft>
                  <a:spcPct val="0"/>
                </a:spcAft>
                <a:defRPr/>
              </a:pPr>
              <a:t>30</a:t>
            </a:fld>
            <a:endParaRPr lang="en-US" altLang="en-US" smtClean="0">
              <a:latin typeface="Times New Roman" pitchFamily="18" charset="0"/>
            </a:endParaRPr>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8" name="Rectangle 3"/>
          <p:cNvSpPr>
            <a:spLocks noGrp="1" noChangeArrowheads="1"/>
          </p:cNvSpPr>
          <p:nvPr>
            <p:ph type="body" idx="1"/>
          </p:nvPr>
        </p:nvSpPr>
        <p:spPr bwMode="auto">
          <a:xfrm>
            <a:off x="390525" y="4416425"/>
            <a:ext cx="630872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After each IEP page we will be looking at sample statements or page reminders that will assist in future IEP development.</a:t>
            </a:r>
          </a:p>
          <a:p>
            <a:pPr eaLnBrk="1" hangingPunct="1">
              <a:spcBef>
                <a:spcPct val="0"/>
              </a:spcBef>
            </a:pPr>
            <a:r>
              <a:rPr lang="en-US" altLang="en-US" sz="1600" smtClean="0">
                <a:latin typeface="Times New Roman" pitchFamily="18" charset="0"/>
              </a:rPr>
              <a:t> </a:t>
            </a:r>
          </a:p>
          <a:p>
            <a:pPr eaLnBrk="1" hangingPunct="1">
              <a:spcBef>
                <a:spcPct val="0"/>
              </a:spcBef>
              <a:buFontTx/>
              <a:buChar char="•"/>
            </a:pPr>
            <a:r>
              <a:rPr lang="en-US" altLang="en-US" sz="1600" smtClean="0">
                <a:latin typeface="Times New Roman" pitchFamily="18" charset="0"/>
              </a:rPr>
              <a:t> All examples reflect a reasonable response as long as the information reflects Team decisions in generally understandable language.</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Sample statements show a variety of writing styles:</a:t>
            </a:r>
          </a:p>
          <a:p>
            <a:pPr lvl="2" eaLnBrk="1" hangingPunct="1">
              <a:spcBef>
                <a:spcPct val="0"/>
              </a:spcBef>
              <a:buFontTx/>
              <a:buChar char="•"/>
            </a:pPr>
            <a:r>
              <a:rPr lang="en-US" altLang="en-US" sz="1600" smtClean="0">
                <a:latin typeface="Times New Roman" pitchFamily="18" charset="0"/>
              </a:rPr>
              <a:t> sentences - statements and questions</a:t>
            </a:r>
          </a:p>
          <a:p>
            <a:pPr lvl="2" eaLnBrk="1" hangingPunct="1">
              <a:spcBef>
                <a:spcPct val="0"/>
              </a:spcBef>
              <a:buFontTx/>
              <a:buChar char="•"/>
            </a:pPr>
            <a:r>
              <a:rPr lang="en-US" altLang="en-US" sz="1600" smtClean="0">
                <a:latin typeface="Times New Roman" pitchFamily="18" charset="0"/>
              </a:rPr>
              <a:t> phrases</a:t>
            </a:r>
          </a:p>
          <a:p>
            <a:pPr lvl="2" eaLnBrk="1" hangingPunct="1">
              <a:spcBef>
                <a:spcPct val="0"/>
              </a:spcBef>
              <a:buFontTx/>
              <a:buChar char="•"/>
            </a:pPr>
            <a:r>
              <a:rPr lang="en-US" altLang="en-US" sz="1600" smtClean="0">
                <a:latin typeface="Times New Roman" pitchFamily="18" charset="0"/>
              </a:rPr>
              <a:t> use of numbering and lettering.</a:t>
            </a:r>
          </a:p>
          <a:p>
            <a:pPr eaLnBrk="1" hangingPunct="1">
              <a:spcBef>
                <a:spcPct val="0"/>
              </a:spcBef>
            </a:pPr>
            <a:endParaRPr lang="en-US" altLang="en-US" sz="16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DF69A-99DB-4AED-BB57-A773135F0808}" type="slidenum">
              <a:rPr lang="en-US" altLang="en-US" smtClean="0">
                <a:latin typeface="Arial" pitchFamily="34" charset="0"/>
              </a:rPr>
              <a:pPr fontAlgn="base">
                <a:spcBef>
                  <a:spcPct val="0"/>
                </a:spcBef>
                <a:spcAft>
                  <a:spcPct val="0"/>
                </a:spcAft>
                <a:defRPr/>
              </a:pPr>
              <a:t>31</a:t>
            </a:fld>
            <a:endParaRPr lang="en-US" altLang="en-US" smtClean="0">
              <a:latin typeface="Arial" pitchFamily="34" charset="0"/>
            </a:endParaRPr>
          </a:p>
        </p:txBody>
      </p:sp>
      <p:sp>
        <p:nvSpPr>
          <p:cNvPr id="171011"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2" name="Rectangle 3"/>
          <p:cNvSpPr>
            <a:spLocks noGrp="1" noChangeArrowheads="1"/>
          </p:cNvSpPr>
          <p:nvPr>
            <p:ph type="body" idx="1"/>
          </p:nvPr>
        </p:nvSpPr>
        <p:spPr bwMode="auto">
          <a:xfrm>
            <a:off x="152400" y="4267200"/>
            <a:ext cx="6627813" cy="4957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145" tIns="46572" rIns="93145" bIns="46572" numCol="1" anchor="t" anchorCtr="0" compatLnSpc="1">
            <a:prstTxWarp prst="textNoShape">
              <a:avLst/>
            </a:prstTxWarp>
          </a:bodyPr>
          <a:lstStyle/>
          <a:p>
            <a:pPr defTabSz="347663" eaLnBrk="1" hangingPunct="1">
              <a:spcBef>
                <a:spcPct val="0"/>
              </a:spcBef>
            </a:pPr>
            <a:r>
              <a:rPr lang="en-US" altLang="en-US" smtClean="0">
                <a:solidFill>
                  <a:srgbClr val="000000"/>
                </a:solidFill>
                <a:cs typeface="Times New Roman" pitchFamily="18" charset="0"/>
              </a:rPr>
              <a:t>Remember: IEPs are written to inform educators and families of the route the student will take so he/she will access, participate and progress in the general curriculum and the life of the school.</a:t>
            </a:r>
          </a:p>
          <a:p>
            <a:pPr defTabSz="347663" eaLnBrk="1" hangingPunct="1">
              <a:spcBef>
                <a:spcPct val="0"/>
              </a:spcBef>
            </a:pPr>
            <a:r>
              <a:rPr lang="en-US" altLang="en-US" smtClean="0">
                <a:solidFill>
                  <a:srgbClr val="000000"/>
                </a:solidFill>
                <a:cs typeface="Times New Roman" pitchFamily="18" charset="0"/>
              </a:rPr>
              <a:t> </a:t>
            </a:r>
          </a:p>
          <a:p>
            <a:pPr defTabSz="347663" eaLnBrk="1" hangingPunct="1">
              <a:spcBef>
                <a:spcPct val="0"/>
              </a:spcBef>
            </a:pPr>
            <a:r>
              <a:rPr lang="en-US" altLang="en-US" smtClean="0">
                <a:solidFill>
                  <a:srgbClr val="000000"/>
                </a:solidFill>
                <a:cs typeface="Times New Roman" pitchFamily="18" charset="0"/>
              </a:rPr>
              <a:t>It is a picture of the child as student and member of the school community, including concerns visions, strengths, weaknesses, disability impact, services, placement…  While this presentation, focuses on goals and objectives/benchmarks – note the subtle distinction:  </a:t>
            </a:r>
            <a:r>
              <a:rPr lang="en-US" altLang="en-US" b="1" smtClean="0">
                <a:solidFill>
                  <a:srgbClr val="000000"/>
                </a:solidFill>
                <a:cs typeface="Times New Roman" pitchFamily="18" charset="0"/>
              </a:rPr>
              <a:t>educators</a:t>
            </a:r>
            <a:r>
              <a:rPr lang="en-US" altLang="en-US" smtClean="0">
                <a:solidFill>
                  <a:srgbClr val="000000"/>
                </a:solidFill>
                <a:cs typeface="Times New Roman" pitchFamily="18" charset="0"/>
              </a:rPr>
              <a:t> will provide accommodations and specially designed instruction, as necessary – so that </a:t>
            </a:r>
            <a:r>
              <a:rPr lang="en-US" altLang="en-US" b="1" smtClean="0">
                <a:solidFill>
                  <a:srgbClr val="000000"/>
                </a:solidFill>
                <a:cs typeface="Times New Roman" pitchFamily="18" charset="0"/>
              </a:rPr>
              <a:t>students </a:t>
            </a:r>
            <a:r>
              <a:rPr lang="en-US" altLang="en-US" smtClean="0">
                <a:solidFill>
                  <a:srgbClr val="000000"/>
                </a:solidFill>
                <a:cs typeface="Times New Roman" pitchFamily="18" charset="0"/>
              </a:rPr>
              <a:t>can accomplish their students IEP goals, and objectives/benchmarks. </a:t>
            </a:r>
          </a:p>
          <a:p>
            <a:pPr defTabSz="347663" eaLnBrk="1" hangingPunct="1">
              <a:spcBef>
                <a:spcPct val="0"/>
              </a:spcBef>
            </a:pPr>
            <a:endParaRPr lang="en-US" altLang="en-US" smtClean="0">
              <a:solidFill>
                <a:srgbClr val="000000"/>
              </a:solidFill>
              <a:cs typeface="Times New Roman" pitchFamily="18" charset="0"/>
            </a:endParaRPr>
          </a:p>
          <a:p>
            <a:pPr defTabSz="347663" eaLnBrk="1" hangingPunct="1">
              <a:spcBef>
                <a:spcPct val="0"/>
              </a:spcBef>
            </a:pPr>
            <a:r>
              <a:rPr lang="en-US" altLang="en-US" smtClean="0">
                <a:solidFill>
                  <a:srgbClr val="000000"/>
                </a:solidFill>
              </a:rPr>
              <a:t>The arrows on either side of the blue box indicate the cyclical nature of the process.  They show how the IEP helps the student  ACCESS SCHOOL(the general curriculum and life of the school), as well as the annual nature of the process.</a:t>
            </a:r>
          </a:p>
          <a:p>
            <a:pPr defTabSz="347663" eaLnBrk="1" hangingPunct="1">
              <a:spcBef>
                <a:spcPct val="0"/>
              </a:spcBef>
            </a:pPr>
            <a:endParaRPr lang="en-US" altLang="en-US" smtClean="0">
              <a:solidFill>
                <a:srgbClr val="000000"/>
              </a:solidFill>
            </a:endParaRPr>
          </a:p>
          <a:p>
            <a:pPr defTabSz="347663" eaLnBrk="1" hangingPunct="1">
              <a:spcBef>
                <a:spcPct val="0"/>
              </a:spcBef>
            </a:pPr>
            <a:r>
              <a:rPr lang="en-US" altLang="en-US" smtClean="0">
                <a:solidFill>
                  <a:srgbClr val="000000"/>
                </a:solidFill>
              </a:rPr>
              <a:t>This demonstrates the dynamic process that results in access, participation and progress. Everything together, the Accommodations and SDI, IEP Goals, Related Services, all help the student access the general curriculum.</a:t>
            </a:r>
            <a:r>
              <a:rPr lang="en-US" altLang="en-US" u="sng" smtClean="0">
                <a:solidFill>
                  <a:srgbClr val="000000"/>
                </a:solidFill>
              </a:rPr>
              <a:t> </a:t>
            </a:r>
            <a:endParaRPr lang="en-US" altLang="en-US" smtClean="0">
              <a:solidFill>
                <a:srgbClr val="000000"/>
              </a:solidFill>
            </a:endParaRPr>
          </a:p>
          <a:p>
            <a:pPr defTabSz="347663" eaLnBrk="1" hangingPunct="1">
              <a:spcBef>
                <a:spcPct val="0"/>
              </a:spcBef>
            </a:pPr>
            <a:endParaRPr lang="en-US" altLang="en-US" b="1" i="1" u="sng" smtClean="0">
              <a:solidFill>
                <a:srgbClr val="000000"/>
              </a:solidFill>
            </a:endParaRPr>
          </a:p>
          <a:p>
            <a:pPr defTabSz="347663" eaLnBrk="1" hangingPunct="1">
              <a:spcBef>
                <a:spcPct val="0"/>
              </a:spcBef>
            </a:pPr>
            <a:r>
              <a:rPr lang="en-US" altLang="en-US" b="1" i="1" u="sng" smtClean="0">
                <a:solidFill>
                  <a:srgbClr val="000000"/>
                </a:solidFill>
              </a:rPr>
              <a:t>This graphic can be a Major Training Tool for all Team members</a:t>
            </a:r>
          </a:p>
          <a:p>
            <a:pPr defTabSz="347663" eaLnBrk="1" hangingPunct="1">
              <a:spcBef>
                <a:spcPct val="0"/>
              </a:spcBef>
            </a:pPr>
            <a:endParaRPr lang="en-US" altLang="en-US" b="1" i="1" u="sng" smtClean="0">
              <a:solidFill>
                <a:srgbClr val="000000"/>
              </a:solidFill>
            </a:endParaRPr>
          </a:p>
          <a:p>
            <a:pPr defTabSz="347663" eaLnBrk="1" hangingPunct="1">
              <a:spcBef>
                <a:spcPct val="0"/>
              </a:spcBef>
            </a:pPr>
            <a:r>
              <a:rPr lang="en-US" altLang="en-US" b="1" smtClean="0">
                <a:solidFill>
                  <a:srgbClr val="000000"/>
                </a:solidFill>
              </a:rPr>
              <a:t>Now that we have placed the IEP into context, and understand its use as a tool for access, participation, and progress in the general curriculum and life of the school (SCHOOL), we move on to the development of goals, and our next KEY CONCEPT.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B1534C-91DB-4FCA-9E58-2A9DED30EA87}" type="slidenum">
              <a:rPr lang="en-US" altLang="en-US" smtClean="0">
                <a:latin typeface="Times New Roman" pitchFamily="18" charset="0"/>
              </a:rPr>
              <a:pPr fontAlgn="base">
                <a:spcBef>
                  <a:spcPct val="0"/>
                </a:spcBef>
                <a:spcAft>
                  <a:spcPct val="0"/>
                </a:spcAft>
                <a:defRPr/>
              </a:pPr>
              <a:t>32</a:t>
            </a:fld>
            <a:endParaRPr lang="en-US" altLang="en-US" smtClean="0">
              <a:latin typeface="Times New Roman" pitchFamily="18"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6" name="Rectangle 3"/>
          <p:cNvSpPr>
            <a:spLocks noGrp="1" noChangeArrowheads="1"/>
          </p:cNvSpPr>
          <p:nvPr>
            <p:ph type="body" idx="1"/>
          </p:nvPr>
        </p:nvSpPr>
        <p:spPr bwMode="auto">
          <a:xfrm>
            <a:off x="155575" y="4416425"/>
            <a:ext cx="66198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pPr>
            <a:endParaRPr lang="en-US" altLang="en-US" smtClean="0">
              <a:latin typeface="Times New Roman" pitchFamily="18" charset="0"/>
            </a:endParaRPr>
          </a:p>
        </p:txBody>
      </p:sp>
      <p:sp>
        <p:nvSpPr>
          <p:cNvPr id="172037" name="Text Box 4"/>
          <p:cNvSpPr txBox="1">
            <a:spLocks noChangeArrowheads="1"/>
          </p:cNvSpPr>
          <p:nvPr/>
        </p:nvSpPr>
        <p:spPr bwMode="auto">
          <a:xfrm>
            <a:off x="917575" y="4862513"/>
            <a:ext cx="5108575"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6586" rIns="93171" bIns="4658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1600">
                <a:latin typeface="Times New Roman" pitchFamily="18" charset="0"/>
              </a:rPr>
              <a:t> Samples are provided for each of these sections on IEP 1.</a:t>
            </a:r>
          </a:p>
          <a:p>
            <a:pPr eaLnBrk="1" hangingPunct="1">
              <a:buFontTx/>
              <a:buChar char="•"/>
            </a:pPr>
            <a:endParaRPr lang="en-US" altLang="en-US" sz="1600">
              <a:latin typeface="Times New Roman" pitchFamily="18" charset="0"/>
            </a:endParaRPr>
          </a:p>
          <a:p>
            <a:pPr eaLnBrk="1" hangingPunct="1">
              <a:buFontTx/>
              <a:buChar char="•"/>
            </a:pPr>
            <a:r>
              <a:rPr lang="en-US" altLang="en-US" sz="1600">
                <a:latin typeface="Times New Roman" pitchFamily="18" charset="0"/>
              </a:rPr>
              <a:t> Again, remember that all Teams must consider all IEP sections within a Team meeting.</a:t>
            </a:r>
          </a:p>
          <a:p>
            <a:pPr eaLnBrk="1" hangingPunct="1">
              <a:buFontTx/>
              <a:buChar char="•"/>
            </a:pPr>
            <a:endParaRPr lang="en-US" altLang="en-US" sz="1600">
              <a:latin typeface="Times New Roman" pitchFamily="18" charset="0"/>
            </a:endParaRPr>
          </a:p>
          <a:p>
            <a:pPr eaLnBrk="1" hangingPunct="1">
              <a:buFontTx/>
              <a:buChar char="•"/>
            </a:pPr>
            <a:endParaRPr lang="en-US" altLang="en-US" sz="1600">
              <a:latin typeface="Times New Roman" pitchFamily="18" charset="0"/>
            </a:endParaRPr>
          </a:p>
          <a:p>
            <a:pPr eaLnBrk="1" hangingPunct="1">
              <a:buFontTx/>
              <a:buChar char="•"/>
            </a:pPr>
            <a:endParaRPr lang="en-US" altLang="en-US" sz="1600">
              <a:latin typeface="Times New Roman" pitchFamily="18" charset="0"/>
            </a:endParaRPr>
          </a:p>
          <a:p>
            <a:pPr eaLnBrk="1" hangingPunct="1">
              <a:buFontTx/>
              <a:buChar char="•"/>
            </a:pPr>
            <a:endParaRPr lang="en-US" altLang="en-US" sz="1600">
              <a:latin typeface="Times New Roman" pitchFamily="18" charset="0"/>
            </a:endParaRPr>
          </a:p>
          <a:p>
            <a:pPr eaLnBrk="1" hangingPunct="1">
              <a:buFontTx/>
              <a:buChar char="•"/>
            </a:pPr>
            <a:endParaRPr lang="en-US" altLang="en-US" sz="1600">
              <a:latin typeface="Times New Roman" pitchFamily="18" charset="0"/>
            </a:endParaRPr>
          </a:p>
          <a:p>
            <a:pPr eaLnBrk="1" hangingPunct="1">
              <a:buFontTx/>
              <a:buChar char="•"/>
            </a:pPr>
            <a:endParaRPr lang="en-US" altLang="en-US" sz="1600">
              <a:latin typeface="Times New Roman" pitchFamily="18" charset="0"/>
            </a:endParaRPr>
          </a:p>
          <a:p>
            <a:pPr eaLnBrk="1" hangingPunct="1">
              <a:buFontTx/>
              <a:buChar char="•"/>
            </a:pPr>
            <a:endParaRPr lang="en-US" altLang="en-US" sz="1600">
              <a:latin typeface="Times New Roman" pitchFamily="18" charset="0"/>
            </a:endParaRPr>
          </a:p>
          <a:p>
            <a:pPr eaLnBrk="1" hangingPunct="1"/>
            <a:endParaRPr lang="en-US" altLang="en-US" sz="16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B17980-E50B-4FCE-935E-59578AD305DE}" type="slidenum">
              <a:rPr lang="en-US" altLang="en-US" smtClean="0">
                <a:latin typeface="Times New Roman" pitchFamily="18" charset="0"/>
              </a:rPr>
              <a:pPr fontAlgn="base">
                <a:spcBef>
                  <a:spcPct val="0"/>
                </a:spcBef>
                <a:spcAft>
                  <a:spcPct val="0"/>
                </a:spcAft>
                <a:defRPr/>
              </a:pPr>
              <a:t>33</a:t>
            </a:fld>
            <a:endParaRPr lang="en-US" altLang="en-US" smtClean="0">
              <a:latin typeface="Times New Roman" pitchFamily="18" charset="0"/>
            </a:endParaRPr>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60" name="Rectangle 3"/>
          <p:cNvSpPr>
            <a:spLocks noGrp="1" noChangeArrowheads="1"/>
          </p:cNvSpPr>
          <p:nvPr>
            <p:ph type="body" idx="1"/>
          </p:nvPr>
        </p:nvSpPr>
        <p:spPr bwMode="auto">
          <a:xfrm>
            <a:off x="311150" y="4416425"/>
            <a:ext cx="6464300" cy="4492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As you are well aware by this point in this presentation, parent participation is essential during IEP development.</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This section of the IEP should ALWAYS have recorded information and should never say something like: non-applicable or parent was not in attendance.</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Make sure the information that you record answers the question listed on the IEP - What concern(s) does the parent/student want to see addressed in this IEP to enhance the student’s education?</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Think well beyond just attendance at a meeting even though attendance is the ideal.</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Remember to plan meetings at a mutually convenient time and place.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0B2583-8463-454F-8C57-30A9399172FC}" type="slidenum">
              <a:rPr lang="en-US" altLang="en-US" smtClean="0">
                <a:latin typeface="Times New Roman" pitchFamily="18" charset="0"/>
              </a:rPr>
              <a:pPr fontAlgn="base">
                <a:spcBef>
                  <a:spcPct val="0"/>
                </a:spcBef>
                <a:spcAft>
                  <a:spcPct val="0"/>
                </a:spcAft>
                <a:defRPr/>
              </a:pPr>
              <a:t>3</a:t>
            </a:fld>
            <a:endParaRPr lang="en-US" altLang="en-US" dirty="0" smtClean="0">
              <a:latin typeface="Times New Roman" pitchFamily="18" charset="0"/>
            </a:endParaRPr>
          </a:p>
        </p:txBody>
      </p:sp>
      <p:sp>
        <p:nvSpPr>
          <p:cNvPr id="146435" name="Rectangle 2"/>
          <p:cNvSpPr>
            <a:spLocks noGrp="1" noRot="1" noChangeAspect="1" noChangeArrowheads="1" noTextEdit="1"/>
          </p:cNvSpPr>
          <p:nvPr>
            <p:ph type="sldImg"/>
          </p:nvPr>
        </p:nvSpPr>
        <p:spPr bwMode="auto">
          <a:xfrm>
            <a:off x="-893763" y="0"/>
            <a:ext cx="8883651" cy="6664325"/>
          </a:xfrm>
          <a:noFill/>
          <a:ln>
            <a:solidFill>
              <a:schemeClr val="bg1"/>
            </a:solidFill>
            <a:miter lim="800000"/>
            <a:headEnd/>
            <a:tailEnd/>
          </a:ln>
          <a:extLst>
            <a:ext uri="{909E8E84-426E-40DD-AFC4-6F175D3DCCD1}">
              <a14:hiddenFill xmlns:a14="http://schemas.microsoft.com/office/drawing/2010/main" xmlns="">
                <a:solidFill>
                  <a:srgbClr val="FFFFFF"/>
                </a:solidFill>
              </a14:hiddenFill>
            </a:ext>
          </a:extLst>
        </p:spPr>
      </p:sp>
      <p:sp>
        <p:nvSpPr>
          <p:cNvPr id="146436" name="Text Box 5"/>
          <p:cNvSpPr txBox="1">
            <a:spLocks noChangeArrowheads="1"/>
          </p:cNvSpPr>
          <p:nvPr/>
        </p:nvSpPr>
        <p:spPr bwMode="auto">
          <a:xfrm>
            <a:off x="155575" y="5689600"/>
            <a:ext cx="6740525" cy="284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6586" rIns="93171" bIns="4658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1600">
                <a:latin typeface="Comic Sans MS" pitchFamily="66" charset="0"/>
              </a:rPr>
              <a:t> </a:t>
            </a:r>
            <a:r>
              <a:rPr lang="en-US" altLang="en-US" sz="1600">
                <a:latin typeface="Times New Roman" pitchFamily="18" charset="0"/>
              </a:rPr>
              <a:t>Let’s start out by stepping back from the process itself and taking a look at the larger picture. </a:t>
            </a:r>
          </a:p>
          <a:p>
            <a:pPr eaLnBrk="1" hangingPunct="1"/>
            <a:endParaRPr lang="en-US" altLang="en-US" sz="800">
              <a:latin typeface="Times New Roman" pitchFamily="18" charset="0"/>
            </a:endParaRPr>
          </a:p>
          <a:p>
            <a:pPr eaLnBrk="1" hangingPunct="1">
              <a:buFontTx/>
              <a:buChar char="•"/>
            </a:pPr>
            <a:r>
              <a:rPr lang="en-US" altLang="en-US" sz="1600">
                <a:latin typeface="Times New Roman" pitchFamily="18" charset="0"/>
              </a:rPr>
              <a:t> Successful IEP development occurs only when there are effective school practices in place.</a:t>
            </a:r>
          </a:p>
          <a:p>
            <a:pPr eaLnBrk="1" hangingPunct="1"/>
            <a:endParaRPr lang="en-US" altLang="en-US" sz="800">
              <a:latin typeface="Times New Roman" pitchFamily="18" charset="0"/>
            </a:endParaRPr>
          </a:p>
          <a:p>
            <a:pPr eaLnBrk="1" hangingPunct="1">
              <a:buFontTx/>
              <a:buChar char="•"/>
            </a:pPr>
            <a:r>
              <a:rPr lang="en-US" altLang="en-US" sz="1600">
                <a:latin typeface="Times New Roman" pitchFamily="18" charset="0"/>
              </a:rPr>
              <a:t> We have listed 4 conditions that, research has shown, need to be in place to support IEP development.</a:t>
            </a:r>
          </a:p>
          <a:p>
            <a:pPr eaLnBrk="1" hangingPunct="1"/>
            <a:endParaRPr lang="en-US" altLang="en-US" sz="800">
              <a:latin typeface="Times New Roman" pitchFamily="18" charset="0"/>
            </a:endParaRPr>
          </a:p>
          <a:p>
            <a:pPr eaLnBrk="1" hangingPunct="1">
              <a:buFontTx/>
              <a:buChar char="•"/>
            </a:pPr>
            <a:r>
              <a:rPr lang="en-US" altLang="en-US" sz="1600">
                <a:latin typeface="Times New Roman" pitchFamily="18" charset="0"/>
              </a:rPr>
              <a:t> If you feel your system has these important practices in place, then GREAT!</a:t>
            </a:r>
          </a:p>
          <a:p>
            <a:pPr eaLnBrk="1" hangingPunct="1">
              <a:buFontTx/>
              <a:buChar char="•"/>
            </a:pPr>
            <a:endParaRPr lang="en-US" altLang="en-US" sz="800">
              <a:latin typeface="Times New Roman" pitchFamily="18" charset="0"/>
            </a:endParaRPr>
          </a:p>
          <a:p>
            <a:pPr eaLnBrk="1" hangingPunct="1">
              <a:buFontTx/>
              <a:buChar char="•"/>
            </a:pPr>
            <a:r>
              <a:rPr lang="en-US" altLang="en-US" sz="1600">
                <a:latin typeface="Times New Roman" pitchFamily="18" charset="0"/>
              </a:rPr>
              <a:t> If not, you may want to work with your colleagues to examine how these areas might be improved.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5B59A4-EFC1-41F8-B69D-1C9C9BE9D9C9}" type="slidenum">
              <a:rPr lang="en-US" altLang="en-US" smtClean="0">
                <a:latin typeface="Times New Roman" pitchFamily="18" charset="0"/>
              </a:rPr>
              <a:pPr fontAlgn="base">
                <a:spcBef>
                  <a:spcPct val="0"/>
                </a:spcBef>
                <a:spcAft>
                  <a:spcPct val="0"/>
                </a:spcAft>
                <a:defRPr/>
              </a:pPr>
              <a:t>34</a:t>
            </a:fld>
            <a:endParaRPr lang="en-US" altLang="en-US" smtClean="0">
              <a:latin typeface="Times New Roman" pitchFamily="18" charset="0"/>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4" name="Rectangle 3"/>
          <p:cNvSpPr>
            <a:spLocks noGrp="1" noChangeArrowheads="1"/>
          </p:cNvSpPr>
          <p:nvPr>
            <p:ph type="body" idx="1"/>
          </p:nvPr>
        </p:nvSpPr>
        <p:spPr bwMode="auto">
          <a:xfrm>
            <a:off x="311150" y="4416425"/>
            <a:ext cx="6464300" cy="4492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FB11C-A9D5-4133-9D41-D742792B71B5}" type="slidenum">
              <a:rPr lang="en-US" altLang="en-US" smtClean="0">
                <a:latin typeface="Times New Roman" pitchFamily="18" charset="0"/>
              </a:rPr>
              <a:pPr fontAlgn="base">
                <a:spcBef>
                  <a:spcPct val="0"/>
                </a:spcBef>
                <a:spcAft>
                  <a:spcPct val="0"/>
                </a:spcAft>
                <a:defRPr/>
              </a:pPr>
              <a:t>35</a:t>
            </a:fld>
            <a:endParaRPr lang="en-US" altLang="en-US" smtClean="0">
              <a:latin typeface="Times New Roman" pitchFamily="18" charset="0"/>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8" name="Rectangle 3"/>
          <p:cNvSpPr>
            <a:spLocks noGrp="1" noChangeArrowheads="1"/>
          </p:cNvSpPr>
          <p:nvPr>
            <p:ph type="body" idx="1"/>
          </p:nvPr>
        </p:nvSpPr>
        <p:spPr bwMode="auto">
          <a:xfrm>
            <a:off x="234950" y="4416425"/>
            <a:ext cx="638492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As a Team, you may decide that you need to say more in this area than you see in these sample statements - that’s fine - we would encourage recording complete information.</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This is the first of four places in the IEP that evaluation data gets reflected.  The evaluation information here is broader in nature.  More specific evaluation information is asked for on IEP 2, IEP 3 and IEP 4.  I will point out those places as we move along.</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Remember our samples model </a:t>
            </a:r>
            <a:r>
              <a:rPr lang="en-US" altLang="en-US" sz="1600" u="sng" smtClean="0">
                <a:latin typeface="Times New Roman" pitchFamily="18" charset="0"/>
              </a:rPr>
              <a:t>style</a:t>
            </a:r>
            <a:r>
              <a:rPr lang="en-US" altLang="en-US" sz="1600" smtClean="0">
                <a:latin typeface="Times New Roman" pitchFamily="18" charset="0"/>
              </a:rPr>
              <a:t> and</a:t>
            </a:r>
            <a:r>
              <a:rPr lang="en-US" altLang="en-US" sz="1600" u="sng" smtClean="0">
                <a:latin typeface="Times New Roman" pitchFamily="18" charset="0"/>
              </a:rPr>
              <a:t> language</a:t>
            </a:r>
            <a:r>
              <a:rPr lang="en-US" altLang="en-US" sz="1600" smtClean="0">
                <a:latin typeface="Times New Roman" pitchFamily="18" charset="0"/>
              </a:rPr>
              <a:t>, not necessarily length and detail that the Team might choose to include within the IEP.</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The important factor to consider is whether your Team’s response hits upon all the aspects required by regulation - this is where the guiding questions and checklist can be of help to you.</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56C38-F53B-49FF-BF4C-EE6F8E113060}" type="slidenum">
              <a:rPr lang="en-US" altLang="en-US" smtClean="0">
                <a:latin typeface="Times New Roman" pitchFamily="18" charset="0"/>
              </a:rPr>
              <a:pPr fontAlgn="base">
                <a:spcBef>
                  <a:spcPct val="0"/>
                </a:spcBef>
                <a:spcAft>
                  <a:spcPct val="0"/>
                </a:spcAft>
                <a:defRPr/>
              </a:pPr>
              <a:t>36</a:t>
            </a:fld>
            <a:endParaRPr lang="en-US" altLang="en-US" smtClean="0">
              <a:latin typeface="Times New Roman" pitchFamily="18"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6132" name="Rectangle 3"/>
          <p:cNvSpPr>
            <a:spLocks noGrp="1" noChangeArrowheads="1"/>
          </p:cNvSpPr>
          <p:nvPr>
            <p:ph type="body" idx="1"/>
          </p:nvPr>
        </p:nvSpPr>
        <p:spPr bwMode="auto">
          <a:xfrm>
            <a:off x="234950" y="4416425"/>
            <a:ext cx="638492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As a Team, you may decide that you need to say more in this area than you see in these sample statements - that’s fine - we would encourage recording complete information.</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This is the first of four places in the IEP that evaluation data gets reflected.  The evaluation information here is broader in nature.  More specific evaluation information is asked for on IEP 2, IEP 3 and IEP 4.  I will point out those places as we move along.</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Remember our samples model </a:t>
            </a:r>
            <a:r>
              <a:rPr lang="en-US" altLang="en-US" sz="1600" u="sng" smtClean="0">
                <a:latin typeface="Times New Roman" pitchFamily="18" charset="0"/>
              </a:rPr>
              <a:t>style</a:t>
            </a:r>
            <a:r>
              <a:rPr lang="en-US" altLang="en-US" sz="1600" smtClean="0">
                <a:latin typeface="Times New Roman" pitchFamily="18" charset="0"/>
              </a:rPr>
              <a:t> and</a:t>
            </a:r>
            <a:r>
              <a:rPr lang="en-US" altLang="en-US" sz="1600" u="sng" smtClean="0">
                <a:latin typeface="Times New Roman" pitchFamily="18" charset="0"/>
              </a:rPr>
              <a:t> language</a:t>
            </a:r>
            <a:r>
              <a:rPr lang="en-US" altLang="en-US" sz="1600" smtClean="0">
                <a:latin typeface="Times New Roman" pitchFamily="18" charset="0"/>
              </a:rPr>
              <a:t>, not necessarily length and detail that the Team might choose to include within the IEP.</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The important factor to consider is whether your Team’s response hits upon all the aspects required by regulation - this is where the guiding questions and checklist can be of help to you.</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05E844-6F5D-45EB-A0A0-CF21DFB83915}" type="slidenum">
              <a:rPr lang="en-US" altLang="en-US" smtClean="0">
                <a:latin typeface="Times New Roman" pitchFamily="18" charset="0"/>
              </a:rPr>
              <a:pPr fontAlgn="base">
                <a:spcBef>
                  <a:spcPct val="0"/>
                </a:spcBef>
                <a:spcAft>
                  <a:spcPct val="0"/>
                </a:spcAft>
                <a:defRPr/>
              </a:pPr>
              <a:t>37</a:t>
            </a:fld>
            <a:endParaRPr lang="en-US" altLang="en-US" smtClean="0">
              <a:latin typeface="Times New Roman" pitchFamily="18"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latin typeface="Times New Roman" pitchFamily="18" charset="0"/>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BFC69D-97EA-40F0-9F8C-5E3759B70AA6}" type="slidenum">
              <a:rPr lang="en-US" altLang="en-US" smtClean="0">
                <a:latin typeface="Times New Roman" pitchFamily="18" charset="0"/>
              </a:rPr>
              <a:pPr fontAlgn="base">
                <a:spcBef>
                  <a:spcPct val="0"/>
                </a:spcBef>
                <a:spcAft>
                  <a:spcPct val="0"/>
                </a:spcAft>
                <a:defRPr/>
              </a:pPr>
              <a:t>38</a:t>
            </a:fld>
            <a:endParaRPr lang="en-US" altLang="en-US" smtClean="0">
              <a:latin typeface="Times New Roman" pitchFamily="18"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latin typeface="Times New Roman" pitchFamily="18"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2E5D7D-B9E5-46FA-B1A8-7E6FF1CF08AE}" type="slidenum">
              <a:rPr lang="en-US" altLang="en-US" smtClean="0">
                <a:latin typeface="Times New Roman" pitchFamily="18" charset="0"/>
              </a:rPr>
              <a:pPr fontAlgn="base">
                <a:spcBef>
                  <a:spcPct val="0"/>
                </a:spcBef>
                <a:spcAft>
                  <a:spcPct val="0"/>
                </a:spcAft>
                <a:defRPr/>
              </a:pPr>
              <a:t>39</a:t>
            </a:fld>
            <a:endParaRPr lang="en-US" altLang="en-US" smtClean="0">
              <a:latin typeface="Times New Roman" pitchFamily="18" charset="0"/>
            </a:endParaRPr>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latin typeface="Times New Roman" pitchFamily="18" charset="0"/>
              </a:rPr>
              <a:t> </a:t>
            </a:r>
            <a:r>
              <a:rPr lang="en-US" altLang="en-US" sz="1400" smtClean="0"/>
              <a:t>Any assessment that is conducted when a student on an IEP is aged 14-22 can be viewed as a transition assessment, in that it affords information which can be used to discern the student's vision; understand the student's needs, strengths, preference, and interests; and measure progress towards the acquisition of skills. </a:t>
            </a:r>
            <a:endParaRPr lang="en-US" altLang="en-US" sz="140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F711D8-7B19-446B-BC46-24BF8935C12A}" type="slidenum">
              <a:rPr lang="en-US" altLang="en-US" smtClean="0">
                <a:latin typeface="Times New Roman" pitchFamily="18" charset="0"/>
              </a:rPr>
              <a:pPr fontAlgn="base">
                <a:spcBef>
                  <a:spcPct val="0"/>
                </a:spcBef>
                <a:spcAft>
                  <a:spcPct val="0"/>
                </a:spcAft>
                <a:defRPr/>
              </a:pPr>
              <a:t>40</a:t>
            </a:fld>
            <a:endParaRPr lang="en-US" altLang="en-US" smtClean="0">
              <a:latin typeface="Times New Roman" pitchFamily="18" charset="0"/>
            </a:endParaRPr>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0228" name="Rectangle 3"/>
          <p:cNvSpPr>
            <a:spLocks noGrp="1" noChangeArrowheads="1"/>
          </p:cNvSpPr>
          <p:nvPr>
            <p:ph type="body" idx="1"/>
          </p:nvPr>
        </p:nvSpPr>
        <p:spPr bwMode="auto">
          <a:xfrm>
            <a:off x="234950" y="4724400"/>
            <a:ext cx="6464300" cy="4419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The Massachusetts IEP requires a vision statement for every student with a disability who is eligible for special education services.</a:t>
            </a:r>
          </a:p>
          <a:p>
            <a:pPr eaLnBrk="1" hangingPunct="1">
              <a:spcBef>
                <a:spcPct val="0"/>
              </a:spcBef>
              <a:buFontTx/>
              <a:buChar char="•"/>
            </a:pPr>
            <a:r>
              <a:rPr lang="en-US" altLang="en-US" sz="1600" smtClean="0">
                <a:latin typeface="Times New Roman" pitchFamily="18" charset="0"/>
              </a:rPr>
              <a:t> The vision statement became a required element for all IEPs based on the belief that the Team, in order to understand what will make the biggest difference in a student’s educational life, must be able to balance a long-range perspective or dream against the immediate concerns for the next IEP period.  Knowing the hopes and possibilities for a student makes it easier for the Team to determine if the plans for activities or services for this student can make these possibilities more likely.  </a:t>
            </a:r>
          </a:p>
          <a:p>
            <a:pPr eaLnBrk="1" hangingPunct="1">
              <a:spcBef>
                <a:spcPct val="0"/>
              </a:spcBef>
              <a:buFontTx/>
              <a:buChar char="•"/>
            </a:pPr>
            <a:r>
              <a:rPr lang="en-US" altLang="en-US" sz="1600" smtClean="0">
                <a:latin typeface="Times New Roman" pitchFamily="18" charset="0"/>
              </a:rPr>
              <a:t> As you read through these statements, you will see the shift from Team written to student written vision statements, an important shift required by regulation but also important in making the student an integral part of the Team process and in assisting the student in developing self-determination skills.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99E265-A205-4C0C-BFE8-7D9E9EDB229C}" type="slidenum">
              <a:rPr lang="en-US" altLang="en-US" smtClean="0">
                <a:latin typeface="Times New Roman" pitchFamily="18" charset="0"/>
              </a:rPr>
              <a:pPr fontAlgn="base">
                <a:spcBef>
                  <a:spcPct val="0"/>
                </a:spcBef>
                <a:spcAft>
                  <a:spcPct val="0"/>
                </a:spcAft>
                <a:defRPr/>
              </a:pPr>
              <a:t>41</a:t>
            </a:fld>
            <a:endParaRPr lang="en-US" altLang="en-US" smtClean="0">
              <a:latin typeface="Times New Roman" pitchFamily="18" charset="0"/>
            </a:endParaRPr>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1252" name="Rectangle 3"/>
          <p:cNvSpPr>
            <a:spLocks noGrp="1" noChangeArrowheads="1"/>
          </p:cNvSpPr>
          <p:nvPr>
            <p:ph type="body" idx="1"/>
          </p:nvPr>
        </p:nvSpPr>
        <p:spPr bwMode="auto">
          <a:xfrm>
            <a:off x="622300" y="4416425"/>
            <a:ext cx="5765800" cy="45704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DDB0BE-D6D8-48B2-8C21-74FF7D8BBFDB}" type="slidenum">
              <a:rPr lang="en-US" altLang="en-US" smtClean="0">
                <a:latin typeface="Times New Roman" pitchFamily="18" charset="0"/>
              </a:rPr>
              <a:pPr fontAlgn="base">
                <a:spcBef>
                  <a:spcPct val="0"/>
                </a:spcBef>
                <a:spcAft>
                  <a:spcPct val="0"/>
                </a:spcAft>
                <a:defRPr/>
              </a:pPr>
              <a:t>42</a:t>
            </a:fld>
            <a:endParaRPr lang="en-US" altLang="en-US" smtClean="0">
              <a:latin typeface="Times New Roman" pitchFamily="18" charset="0"/>
            </a:endParaRPr>
          </a:p>
        </p:txBody>
      </p:sp>
      <p:sp>
        <p:nvSpPr>
          <p:cNvPr id="18227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2276" name="Rectangle 1027"/>
          <p:cNvSpPr>
            <a:spLocks noGrp="1" noChangeArrowheads="1"/>
          </p:cNvSpPr>
          <p:nvPr>
            <p:ph type="body" idx="1"/>
          </p:nvPr>
        </p:nvSpPr>
        <p:spPr bwMode="auto">
          <a:xfrm>
            <a:off x="622300" y="4416425"/>
            <a:ext cx="5765800" cy="45704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latin typeface="Times New Roman" pitchFamily="18" charset="0"/>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1DA0E8-CEE3-4805-AB2A-AFD61697B3DA}" type="slidenum">
              <a:rPr lang="en-US" altLang="en-US" smtClean="0">
                <a:latin typeface="Times New Roman" pitchFamily="18" charset="0"/>
              </a:rPr>
              <a:pPr fontAlgn="base">
                <a:spcBef>
                  <a:spcPct val="0"/>
                </a:spcBef>
                <a:spcAft>
                  <a:spcPct val="0"/>
                </a:spcAft>
                <a:defRPr/>
              </a:pPr>
              <a:t>43</a:t>
            </a:fld>
            <a:endParaRPr lang="en-US" altLang="en-US" smtClean="0">
              <a:latin typeface="Times New Roman" pitchFamily="18" charset="0"/>
            </a:endParaRPr>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3300" name="Rectangle 3"/>
          <p:cNvSpPr>
            <a:spLocks noGrp="1" noChangeArrowheads="1"/>
          </p:cNvSpPr>
          <p:nvPr>
            <p:ph type="body" idx="1"/>
          </p:nvPr>
        </p:nvSpPr>
        <p:spPr bwMode="auto">
          <a:xfrm>
            <a:off x="155575" y="4416425"/>
            <a:ext cx="66198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pPr>
            <a:endParaRPr lang="en-US" altLang="en-US" smtClean="0">
              <a:latin typeface="Times New Roman" pitchFamily="18" charset="0"/>
            </a:endParaRPr>
          </a:p>
        </p:txBody>
      </p:sp>
      <p:sp>
        <p:nvSpPr>
          <p:cNvPr id="183301" name="Text Box 4"/>
          <p:cNvSpPr txBox="1">
            <a:spLocks noChangeArrowheads="1"/>
          </p:cNvSpPr>
          <p:nvPr/>
        </p:nvSpPr>
        <p:spPr bwMode="auto">
          <a:xfrm>
            <a:off x="79375" y="4419600"/>
            <a:ext cx="6851650" cy="460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6586" rIns="93171" bIns="4658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1600">
                <a:latin typeface="Times New Roman" pitchFamily="18" charset="0"/>
              </a:rPr>
              <a:t> Here we begin to answer the question about how the disability affects education and, in particular, how the disability impacts progress within curriculum areas.  This is the second place within the IEP where you include evaluation information.  This information is more specific in nature and related to specific areas of the student’s education. Good preparation will be the key to being able to respond to this series of questions in a thorough manner.</a:t>
            </a:r>
          </a:p>
          <a:p>
            <a:pPr eaLnBrk="1" hangingPunct="1">
              <a:lnSpc>
                <a:spcPct val="70000"/>
              </a:lnSpc>
            </a:pPr>
            <a:endParaRPr lang="en-US" altLang="en-US" sz="1600">
              <a:latin typeface="Times New Roman" pitchFamily="18" charset="0"/>
            </a:endParaRPr>
          </a:p>
          <a:p>
            <a:pPr eaLnBrk="1" hangingPunct="1">
              <a:buFontTx/>
              <a:buChar char="•"/>
            </a:pPr>
            <a:r>
              <a:rPr lang="en-US" altLang="en-US" sz="1600">
                <a:latin typeface="Times New Roman" pitchFamily="18" charset="0"/>
              </a:rPr>
              <a:t> IEP 3 is similarly designed, except it speaks to other areas of educational need.</a:t>
            </a:r>
          </a:p>
          <a:p>
            <a:pPr eaLnBrk="1" hangingPunct="1">
              <a:lnSpc>
                <a:spcPct val="50000"/>
              </a:lnSpc>
            </a:pPr>
            <a:endParaRPr lang="en-US" altLang="en-US" sz="1600">
              <a:latin typeface="Times New Roman" pitchFamily="18" charset="0"/>
            </a:endParaRPr>
          </a:p>
          <a:p>
            <a:pPr eaLnBrk="1" hangingPunct="1">
              <a:buFontTx/>
              <a:buChar char="•"/>
            </a:pPr>
            <a:r>
              <a:rPr lang="en-US" altLang="en-US" sz="1600">
                <a:latin typeface="Times New Roman" pitchFamily="18" charset="0"/>
              </a:rPr>
              <a:t> Each sample for IEP 2 and IEP 3 details one effect of a disability on that student’s education.</a:t>
            </a:r>
          </a:p>
          <a:p>
            <a:pPr eaLnBrk="1" hangingPunct="1">
              <a:lnSpc>
                <a:spcPct val="60000"/>
              </a:lnSpc>
            </a:pPr>
            <a:endParaRPr lang="en-US" altLang="en-US" sz="1600">
              <a:latin typeface="Times New Roman" pitchFamily="18" charset="0"/>
            </a:endParaRPr>
          </a:p>
          <a:p>
            <a:pPr eaLnBrk="1" hangingPunct="1">
              <a:buFontTx/>
              <a:buChar char="•"/>
            </a:pPr>
            <a:r>
              <a:rPr lang="en-US" altLang="en-US" sz="1600">
                <a:latin typeface="Times New Roman" pitchFamily="18" charset="0"/>
              </a:rPr>
              <a:t> Therefore, your IEP statements - more than likely - will be longer especially if the student’s needs are complex.</a:t>
            </a:r>
          </a:p>
          <a:p>
            <a:pPr eaLnBrk="1" hangingPunct="1">
              <a:lnSpc>
                <a:spcPct val="70000"/>
              </a:lnSpc>
            </a:pPr>
            <a:endParaRPr lang="en-US" altLang="en-US" sz="1600">
              <a:latin typeface="Times New Roman" pitchFamily="18" charset="0"/>
            </a:endParaRPr>
          </a:p>
          <a:p>
            <a:pPr eaLnBrk="1" hangingPunct="1">
              <a:buFontTx/>
              <a:buChar char="•"/>
            </a:pPr>
            <a:r>
              <a:rPr lang="en-US" altLang="en-US" sz="1600">
                <a:latin typeface="Times New Roman" pitchFamily="18" charset="0"/>
              </a:rPr>
              <a:t> Remember - there is no one correct way to write an IEP so this response may not be your next Team’s response - that’s perfectly appropriate.  In fact, it’s what should be going on.  Each meeting should be different and each IEP should be different - a cookie cutter approach to IEP development leads to disappointing student results and dissatisfied parents.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C089CF-C595-40B8-9ADC-C1F1C9D64F40}" type="slidenum">
              <a:rPr lang="en-US" altLang="en-US" smtClean="0">
                <a:latin typeface="Times New Roman" pitchFamily="18" charset="0"/>
              </a:rPr>
              <a:pPr fontAlgn="base">
                <a:spcBef>
                  <a:spcPct val="0"/>
                </a:spcBef>
                <a:spcAft>
                  <a:spcPct val="0"/>
                </a:spcAft>
                <a:defRPr/>
              </a:pPr>
              <a:t>7</a:t>
            </a:fld>
            <a:endParaRPr lang="en-US" altLang="en-US" smtClean="0">
              <a:latin typeface="Times New Roman" pitchFamily="18" charset="0"/>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74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600" smtClean="0">
              <a:latin typeface="Times New Roman" pitchFamily="18" charset="0"/>
            </a:endParaRPr>
          </a:p>
          <a:p>
            <a:pPr eaLnBrk="1" hangingPunct="1">
              <a:spcBef>
                <a:spcPct val="0"/>
              </a:spcBef>
            </a:pPr>
            <a:endParaRPr lang="en-US" altLang="en-US" sz="160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93325E-E035-410F-AA77-C2E2B4D9B290}" type="slidenum">
              <a:rPr lang="en-US" altLang="en-US" smtClean="0">
                <a:latin typeface="Times New Roman" pitchFamily="18" charset="0"/>
              </a:rPr>
              <a:pPr fontAlgn="base">
                <a:spcBef>
                  <a:spcPct val="0"/>
                </a:spcBef>
                <a:spcAft>
                  <a:spcPct val="0"/>
                </a:spcAft>
                <a:defRPr/>
              </a:pPr>
              <a:t>44</a:t>
            </a:fld>
            <a:endParaRPr lang="en-US" altLang="en-US" smtClean="0">
              <a:latin typeface="Times New Roman" pitchFamily="18"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24" name="Rectangle 3"/>
          <p:cNvSpPr>
            <a:spLocks noGrp="1" noChangeArrowheads="1"/>
          </p:cNvSpPr>
          <p:nvPr>
            <p:ph type="body" idx="1"/>
          </p:nvPr>
        </p:nvSpPr>
        <p:spPr bwMode="auto">
          <a:xfrm>
            <a:off x="390525" y="4416425"/>
            <a:ext cx="6308725" cy="47275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Some of these examples show how the disability affects performance in all curriculum areas.  However, the accommodations and specially designed instruction is different from case to case.  All of these differences should be expected and encouraged as that is the essence of the Team process, an individual inquiry process.</a:t>
            </a:r>
          </a:p>
          <a:p>
            <a:pPr eaLnBrk="1" hangingPunct="1">
              <a:spcBef>
                <a:spcPct val="0"/>
              </a:spcBef>
              <a:buFontTx/>
              <a:buChar char="•"/>
            </a:pPr>
            <a:endParaRPr lang="en-US" altLang="en-US" sz="800" smtClean="0">
              <a:latin typeface="Times New Roman" pitchFamily="18" charset="0"/>
            </a:endParaRPr>
          </a:p>
          <a:p>
            <a:pPr eaLnBrk="1" hangingPunct="1">
              <a:spcBef>
                <a:spcPct val="0"/>
              </a:spcBef>
              <a:buFontTx/>
              <a:buChar char="•"/>
            </a:pPr>
            <a:r>
              <a:rPr lang="en-US" altLang="en-US" sz="1600" smtClean="0">
                <a:latin typeface="Times New Roman" pitchFamily="18" charset="0"/>
              </a:rPr>
              <a:t> You may run into students whose educational profiles affect just a single curriculum area.  That’s fine because the IEP should only contain information on areas affected by the student’s disability(ies).  Just note the one or two areas affected and proceed through the 3 sections of this IEP page. </a:t>
            </a:r>
          </a:p>
          <a:p>
            <a:pPr eaLnBrk="1" hangingPunct="1">
              <a:spcBef>
                <a:spcPct val="0"/>
              </a:spcBef>
              <a:buFontTx/>
              <a:buChar char="•"/>
            </a:pPr>
            <a:endParaRPr lang="en-US" altLang="en-US" sz="800" smtClean="0">
              <a:latin typeface="Times New Roman" pitchFamily="18" charset="0"/>
            </a:endParaRPr>
          </a:p>
          <a:p>
            <a:pPr eaLnBrk="1" hangingPunct="1">
              <a:spcBef>
                <a:spcPct val="0"/>
              </a:spcBef>
              <a:buFontTx/>
              <a:buChar char="•"/>
            </a:pPr>
            <a:r>
              <a:rPr lang="en-US" altLang="en-US" sz="1400" smtClean="0">
                <a:latin typeface="Times New Roman" pitchFamily="18" charset="0"/>
              </a:rPr>
              <a:t> </a:t>
            </a:r>
            <a:r>
              <a:rPr lang="en-US" altLang="en-US" sz="1600" smtClean="0">
                <a:latin typeface="Times New Roman" pitchFamily="18" charset="0"/>
              </a:rPr>
              <a:t>Stay as close as appropriate to what the student’s peer are learning and doing.</a:t>
            </a:r>
          </a:p>
          <a:p>
            <a:pPr eaLnBrk="1" hangingPunct="1">
              <a:spcBef>
                <a:spcPct val="0"/>
              </a:spcBef>
              <a:buFontTx/>
              <a:buChar char="•"/>
            </a:pPr>
            <a:endParaRPr lang="en-US" altLang="en-US" sz="800" smtClean="0">
              <a:latin typeface="Times New Roman" pitchFamily="18" charset="0"/>
            </a:endParaRPr>
          </a:p>
          <a:p>
            <a:pPr eaLnBrk="1" hangingPunct="1">
              <a:spcBef>
                <a:spcPct val="0"/>
              </a:spcBef>
              <a:buFontTx/>
              <a:buChar char="•"/>
            </a:pPr>
            <a:r>
              <a:rPr lang="en-US" altLang="en-US" sz="1600" smtClean="0">
                <a:latin typeface="Times New Roman" pitchFamily="18" charset="0"/>
              </a:rPr>
              <a:t> Remember access to the general curriculum is a required component of every student’s IEP regardless of the nature or type of disability.</a:t>
            </a:r>
          </a:p>
          <a:p>
            <a:pPr eaLnBrk="1" hangingPunct="1">
              <a:spcBef>
                <a:spcPct val="0"/>
              </a:spcBef>
              <a:buFontTx/>
              <a:buChar char="•"/>
            </a:pPr>
            <a:endParaRPr lang="en-US" altLang="en-US" sz="800" smtClean="0">
              <a:latin typeface="Times New Roman" pitchFamily="18" charset="0"/>
            </a:endParaRPr>
          </a:p>
          <a:p>
            <a:pPr eaLnBrk="1" hangingPunct="1">
              <a:spcBef>
                <a:spcPct val="0"/>
              </a:spcBef>
              <a:buFontTx/>
              <a:buChar char="•"/>
            </a:pPr>
            <a:r>
              <a:rPr lang="en-US" altLang="en-US" sz="1600" smtClean="0">
                <a:latin typeface="Times New Roman" pitchFamily="18" charset="0"/>
              </a:rPr>
              <a:t> WRITTEN LANGUAGE SKILLS- AFFECT ALL AREAS.</a:t>
            </a:r>
            <a:endParaRPr lang="en-US" altLang="en-US" sz="140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3EB4CF-5F9A-497A-AE71-1A349CE67E19}" type="slidenum">
              <a:rPr lang="en-US" altLang="en-US" smtClean="0">
                <a:latin typeface="Times New Roman" pitchFamily="18" charset="0"/>
              </a:rPr>
              <a:pPr fontAlgn="base">
                <a:spcBef>
                  <a:spcPct val="0"/>
                </a:spcBef>
                <a:spcAft>
                  <a:spcPct val="0"/>
                </a:spcAft>
                <a:defRPr/>
              </a:pPr>
              <a:t>45</a:t>
            </a:fld>
            <a:endParaRPr lang="en-US" altLang="en-US" smtClean="0">
              <a:latin typeface="Times New Roman" pitchFamily="18" charset="0"/>
            </a:endParaRPr>
          </a:p>
        </p:txBody>
      </p:sp>
      <p:sp>
        <p:nvSpPr>
          <p:cNvPr id="18534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5348" name="Rectangle 1028"/>
          <p:cNvSpPr>
            <a:spLocks noGrp="1" noChangeArrowheads="1"/>
          </p:cNvSpPr>
          <p:nvPr>
            <p:ph type="body" idx="1"/>
          </p:nvPr>
        </p:nvSpPr>
        <p:spPr bwMode="auto">
          <a:xfrm>
            <a:off x="622300" y="4416425"/>
            <a:ext cx="568642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Note that the Team recommended that Jorge have some accommodations and specially designed instruction but only made that recommendation in one area- performance criteria. </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This is perfectly appropriate, as specially designed instruction should only be recommended in needed areas.</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Also remember as you will see in the next example, the IEP only needs to reflect areas impacted by the student’s disability.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3FE3AD-EC15-4643-9757-0ADE2C200585}" type="slidenum">
              <a:rPr lang="en-US" altLang="en-US" smtClean="0">
                <a:latin typeface="Times New Roman" pitchFamily="18" charset="0"/>
              </a:rPr>
              <a:pPr fontAlgn="base">
                <a:spcBef>
                  <a:spcPct val="0"/>
                </a:spcBef>
                <a:spcAft>
                  <a:spcPct val="0"/>
                </a:spcAft>
                <a:defRPr/>
              </a:pPr>
              <a:t>46</a:t>
            </a:fld>
            <a:endParaRPr lang="en-US" altLang="en-US" smtClean="0">
              <a:latin typeface="Times New Roman" pitchFamily="18" charset="0"/>
            </a:endParaRPr>
          </a:p>
        </p:txBody>
      </p:sp>
      <p:sp>
        <p:nvSpPr>
          <p:cNvPr id="18637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2" name="Rectangle 1027"/>
          <p:cNvSpPr>
            <a:spLocks noGrp="1" noChangeArrowheads="1"/>
          </p:cNvSpPr>
          <p:nvPr>
            <p:ph type="body" idx="1"/>
          </p:nvPr>
        </p:nvSpPr>
        <p:spPr bwMode="auto">
          <a:xfrm>
            <a:off x="546100" y="4416425"/>
            <a:ext cx="584200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Tony’s disability only affects one area- MATHEMATICS.</a:t>
            </a:r>
          </a:p>
          <a:p>
            <a:pPr eaLnBrk="1" hangingPunct="1">
              <a:spcBef>
                <a:spcPct val="0"/>
              </a:spcBef>
            </a:pPr>
            <a:endParaRPr lang="en-US" altLang="en-US" sz="1600" smtClean="0">
              <a:latin typeface="Times New Roman" pitchFamily="18" charset="0"/>
            </a:endParaRPr>
          </a:p>
          <a:p>
            <a:pPr eaLnBrk="1" hangingPunct="1">
              <a:spcBef>
                <a:spcPct val="0"/>
              </a:spcBef>
            </a:pPr>
            <a:endParaRPr lang="en-US" altLang="en-US" sz="160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3BC2AB-E39E-48BE-8933-F99B76F1786A}" type="slidenum">
              <a:rPr lang="en-US" altLang="en-US" smtClean="0">
                <a:latin typeface="Times New Roman" pitchFamily="18" charset="0"/>
              </a:rPr>
              <a:pPr fontAlgn="base">
                <a:spcBef>
                  <a:spcPct val="0"/>
                </a:spcBef>
                <a:spcAft>
                  <a:spcPct val="0"/>
                </a:spcAft>
                <a:defRPr/>
              </a:pPr>
              <a:t>47</a:t>
            </a:fld>
            <a:endParaRPr lang="en-US" altLang="en-US" smtClean="0">
              <a:latin typeface="Times New Roman" pitchFamily="18" charset="0"/>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7396" name="Rectangle 3"/>
          <p:cNvSpPr>
            <a:spLocks noGrp="1" noChangeArrowheads="1"/>
          </p:cNvSpPr>
          <p:nvPr>
            <p:ph type="body" idx="1"/>
          </p:nvPr>
        </p:nvSpPr>
        <p:spPr bwMode="auto">
          <a:xfrm>
            <a:off x="466725" y="4416425"/>
            <a:ext cx="60769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The Team recommended for him accommodations as well as specially designed instruction in methodology/delivery of instruction and performance criteria.</a:t>
            </a:r>
            <a:endParaRPr lang="en-US" altLang="en-US" smtClean="0">
              <a:latin typeface="Times New Roman" pitchFamily="18" charset="0"/>
            </a:endParaRPr>
          </a:p>
          <a:p>
            <a:pPr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39A53-B104-4EFD-8A7E-500054D6C780}" type="slidenum">
              <a:rPr lang="en-US" altLang="en-US" smtClean="0">
                <a:latin typeface="Times New Roman" pitchFamily="18" charset="0"/>
              </a:rPr>
              <a:pPr fontAlgn="base">
                <a:spcBef>
                  <a:spcPct val="0"/>
                </a:spcBef>
                <a:spcAft>
                  <a:spcPct val="0"/>
                </a:spcAft>
                <a:defRPr/>
              </a:pPr>
              <a:t>48</a:t>
            </a:fld>
            <a:endParaRPr lang="en-US" altLang="en-US" smtClean="0">
              <a:latin typeface="Times New Roman" pitchFamily="18" charset="0"/>
            </a:endParaRPr>
          </a:p>
        </p:txBody>
      </p:sp>
      <p:sp>
        <p:nvSpPr>
          <p:cNvPr id="18841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8420" name="Rectangle 1027"/>
          <p:cNvSpPr>
            <a:spLocks noGrp="1" noChangeArrowheads="1"/>
          </p:cNvSpPr>
          <p:nvPr>
            <p:ph type="body" idx="1"/>
          </p:nvPr>
        </p:nvSpPr>
        <p:spPr bwMode="auto">
          <a:xfrm>
            <a:off x="390525" y="4416425"/>
            <a:ext cx="61531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Here you see a different type of disability and its effect on a student’s education and a different style.</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This student has a communication disorder that effects all areas.</a:t>
            </a:r>
          </a:p>
          <a:p>
            <a:pPr eaLnBrk="1" hangingPunct="1">
              <a:spcBef>
                <a:spcPct val="0"/>
              </a:spcBef>
            </a:pPr>
            <a:endParaRPr lang="en-US" altLang="en-US" sz="1600"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093A49-ACDB-4BC6-BC8F-81F703E59DBC}" type="slidenum">
              <a:rPr lang="en-US" altLang="en-US" smtClean="0">
                <a:latin typeface="Times New Roman" pitchFamily="18" charset="0"/>
              </a:rPr>
              <a:pPr fontAlgn="base">
                <a:spcBef>
                  <a:spcPct val="0"/>
                </a:spcBef>
                <a:spcAft>
                  <a:spcPct val="0"/>
                </a:spcAft>
                <a:defRPr/>
              </a:pPr>
              <a:t>49</a:t>
            </a:fld>
            <a:endParaRPr lang="en-US" altLang="en-US" smtClean="0">
              <a:latin typeface="Times New Roman" pitchFamily="18" charset="0"/>
            </a:endParaRPr>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9444" name="Rectangle 3"/>
          <p:cNvSpPr>
            <a:spLocks noGrp="1" noChangeArrowheads="1"/>
          </p:cNvSpPr>
          <p:nvPr>
            <p:ph type="body" idx="1"/>
          </p:nvPr>
        </p:nvSpPr>
        <p:spPr bwMode="auto">
          <a:xfrm>
            <a:off x="622300" y="4416425"/>
            <a:ext cx="54546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buFontTx/>
              <a:buChar char="•"/>
            </a:pPr>
            <a:r>
              <a:rPr lang="en-US" altLang="en-US" sz="1400" smtClean="0">
                <a:latin typeface="Times New Roman" pitchFamily="18" charset="0"/>
              </a:rPr>
              <a:t> </a:t>
            </a:r>
            <a:r>
              <a:rPr lang="en-US" altLang="en-US" sz="1600" smtClean="0">
                <a:latin typeface="Times New Roman" pitchFamily="18" charset="0"/>
              </a:rPr>
              <a:t>Think about some suggestions that you might make for accommodations and specially designed instruction - I am sure that you can think of other excellent suggestions that are not reflected here.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E609BB-9B9E-400D-99E7-DB5151D5CE6D}" type="slidenum">
              <a:rPr lang="en-US" altLang="en-US" smtClean="0">
                <a:latin typeface="Times New Roman" pitchFamily="18" charset="0"/>
              </a:rPr>
              <a:pPr fontAlgn="base">
                <a:spcBef>
                  <a:spcPct val="0"/>
                </a:spcBef>
                <a:spcAft>
                  <a:spcPct val="0"/>
                </a:spcAft>
                <a:defRPr/>
              </a:pPr>
              <a:t>50</a:t>
            </a:fld>
            <a:endParaRPr lang="en-US" altLang="en-US" smtClean="0">
              <a:latin typeface="Times New Roman" pitchFamily="18" charset="0"/>
            </a:endParaRPr>
          </a:p>
        </p:txBody>
      </p:sp>
      <p:sp>
        <p:nvSpPr>
          <p:cNvPr id="190467" name="Rectangle 2"/>
          <p:cNvSpPr>
            <a:spLocks noGrp="1" noRot="1" noChangeAspect="1" noChangeArrowheads="1" noTextEdit="1"/>
          </p:cNvSpPr>
          <p:nvPr>
            <p:ph type="sldImg"/>
          </p:nvPr>
        </p:nvSpPr>
        <p:spPr bwMode="auto">
          <a:xfrm>
            <a:off x="1185863" y="690563"/>
            <a:ext cx="4646612"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Note that Dan’s disability effects his in-school behavior and in particular his progress in the general curriculum. Hence IEP 2.</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873AA1-67BD-475E-81DD-95DA7557A5FC}" type="slidenum">
              <a:rPr lang="en-US" altLang="en-US" smtClean="0">
                <a:latin typeface="Times New Roman" pitchFamily="18" charset="0"/>
              </a:rPr>
              <a:pPr fontAlgn="base">
                <a:spcBef>
                  <a:spcPct val="0"/>
                </a:spcBef>
                <a:spcAft>
                  <a:spcPct val="0"/>
                </a:spcAft>
                <a:defRPr/>
              </a:pPr>
              <a:t>51</a:t>
            </a:fld>
            <a:endParaRPr lang="en-US" altLang="en-US" smtClean="0">
              <a:latin typeface="Times New Roman" pitchFamily="18" charset="0"/>
            </a:endParaRPr>
          </a:p>
        </p:txBody>
      </p:sp>
      <p:sp>
        <p:nvSpPr>
          <p:cNvPr id="19149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1492" name="Rectangle 1028"/>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39CB3E-48F2-4A25-A7DE-8D1086F80C18}" type="slidenum">
              <a:rPr lang="en-US" altLang="en-US" smtClean="0">
                <a:latin typeface="Times New Roman" pitchFamily="18" charset="0"/>
              </a:rPr>
              <a:pPr fontAlgn="base">
                <a:spcBef>
                  <a:spcPct val="0"/>
                </a:spcBef>
                <a:spcAft>
                  <a:spcPct val="0"/>
                </a:spcAft>
                <a:defRPr/>
              </a:pPr>
              <a:t>52</a:t>
            </a:fld>
            <a:endParaRPr lang="en-US" altLang="en-US" smtClean="0">
              <a:latin typeface="Times New Roman" pitchFamily="18" charset="0"/>
            </a:endParaRPr>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2516" name="Rectangle 3"/>
          <p:cNvSpPr>
            <a:spLocks noGrp="1" noChangeArrowheads="1"/>
          </p:cNvSpPr>
          <p:nvPr>
            <p:ph type="body" idx="1"/>
          </p:nvPr>
        </p:nvSpPr>
        <p:spPr bwMode="auto">
          <a:xfrm>
            <a:off x="155575" y="4416425"/>
            <a:ext cx="66198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pPr>
            <a:endParaRPr lang="en-US" altLang="en-US" smtClean="0">
              <a:latin typeface="Times New Roman" pitchFamily="18" charset="0"/>
            </a:endParaRPr>
          </a:p>
        </p:txBody>
      </p:sp>
      <p:sp>
        <p:nvSpPr>
          <p:cNvPr id="192517" name="Text Box 5"/>
          <p:cNvSpPr txBox="1">
            <a:spLocks noChangeArrowheads="1"/>
          </p:cNvSpPr>
          <p:nvPr/>
        </p:nvSpPr>
        <p:spPr bwMode="auto">
          <a:xfrm>
            <a:off x="155575" y="4314825"/>
            <a:ext cx="6699250" cy="497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6586" rIns="93171" bIns="46586">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1600">
                <a:latin typeface="Times New Roman" pitchFamily="18" charset="0"/>
              </a:rPr>
              <a:t> Here we are at IEP 3.  The top of this page contains the following:</a:t>
            </a:r>
          </a:p>
          <a:p>
            <a:pPr lvl="1" eaLnBrk="1" hangingPunct="1">
              <a:buFontTx/>
              <a:buChar char="•"/>
            </a:pPr>
            <a:r>
              <a:rPr lang="en-US" altLang="en-US" sz="1600">
                <a:latin typeface="Times New Roman" pitchFamily="18" charset="0"/>
              </a:rPr>
              <a:t> areas included in the Federal definition of special education</a:t>
            </a:r>
          </a:p>
          <a:p>
            <a:pPr lvl="1" eaLnBrk="1" hangingPunct="1">
              <a:buFontTx/>
              <a:buChar char="•"/>
            </a:pPr>
            <a:r>
              <a:rPr lang="en-US" altLang="en-US" sz="1600">
                <a:latin typeface="Times New Roman" pitchFamily="18" charset="0"/>
              </a:rPr>
              <a:t> areas required in Federal regulation to be considered by Teams</a:t>
            </a:r>
          </a:p>
          <a:p>
            <a:pPr lvl="1" eaLnBrk="1" hangingPunct="1">
              <a:buFontTx/>
              <a:buChar char="•"/>
            </a:pPr>
            <a:r>
              <a:rPr lang="en-US" altLang="en-US" sz="1600">
                <a:latin typeface="Times New Roman" pitchFamily="18" charset="0"/>
              </a:rPr>
              <a:t> areas required in Federal regulation to be included in an IEP.</a:t>
            </a:r>
          </a:p>
          <a:p>
            <a:pPr lvl="1" eaLnBrk="1" hangingPunct="1">
              <a:buFontTx/>
              <a:buChar char="•"/>
            </a:pPr>
            <a:endParaRPr lang="en-US" altLang="en-US" sz="800">
              <a:latin typeface="Times New Roman" pitchFamily="18" charset="0"/>
            </a:endParaRPr>
          </a:p>
          <a:p>
            <a:pPr lvl="1" eaLnBrk="1" hangingPunct="1">
              <a:buFontTx/>
              <a:buChar char="•"/>
            </a:pPr>
            <a:r>
              <a:rPr lang="en-US" altLang="en-US" sz="1600">
                <a:latin typeface="Times New Roman" pitchFamily="18" charset="0"/>
              </a:rPr>
              <a:t> However, this list is NOT EXHAUSTIVE.  The needs of the student dictate all the necessary components of that student’s IEP.</a:t>
            </a:r>
          </a:p>
          <a:p>
            <a:pPr eaLnBrk="1" hangingPunct="1">
              <a:buFontTx/>
              <a:buChar char="•"/>
            </a:pPr>
            <a:endParaRPr lang="en-US" altLang="en-US" sz="800">
              <a:latin typeface="Times New Roman" pitchFamily="18" charset="0"/>
            </a:endParaRPr>
          </a:p>
          <a:p>
            <a:pPr eaLnBrk="1" hangingPunct="1">
              <a:buFontTx/>
              <a:buChar char="•"/>
            </a:pPr>
            <a:r>
              <a:rPr lang="en-US" altLang="en-US" sz="1600">
                <a:latin typeface="Times New Roman" pitchFamily="18" charset="0"/>
              </a:rPr>
              <a:t> Again, it’s important to be familiar with these regulatory requirements. If you are not, pull out your checklist, your regulations and read - or ask for technical assistance from others within your agency.</a:t>
            </a:r>
          </a:p>
          <a:p>
            <a:pPr eaLnBrk="1" hangingPunct="1"/>
            <a:endParaRPr lang="en-US" altLang="en-US" sz="800">
              <a:latin typeface="Times New Roman" pitchFamily="18" charset="0"/>
            </a:endParaRPr>
          </a:p>
          <a:p>
            <a:pPr eaLnBrk="1" hangingPunct="1">
              <a:buFontTx/>
              <a:buChar char="•"/>
            </a:pPr>
            <a:r>
              <a:rPr lang="en-US" altLang="en-US" sz="1600">
                <a:latin typeface="Times New Roman" pitchFamily="18" charset="0"/>
              </a:rPr>
              <a:t> DOE has been asked many times whether this page may be eliminated from a particular student’s IEP because it doesn’t apply.  No - is the only and emphatic answer to that question.  All IEP sections need to be considered by all Teams.  No section should be skipped.  If the IEP Team determines that no information is needed in a section, they should indicate such on the IEP.  However, do not use the term, “non-applicable” - rather, for </a:t>
            </a:r>
            <a:r>
              <a:rPr lang="en-US" altLang="en-US" sz="1600" u="sng">
                <a:latin typeface="Times New Roman" pitchFamily="18" charset="0"/>
              </a:rPr>
              <a:t>Other Educational Needs</a:t>
            </a:r>
            <a:r>
              <a:rPr lang="en-US" altLang="en-US" sz="1600">
                <a:latin typeface="Times New Roman" pitchFamily="18" charset="0"/>
              </a:rPr>
              <a:t> if the Team determines that the student does not have other educational needs affected by the disability(ies) this section should indicate something like “No affect on progress in this area.”</a:t>
            </a:r>
            <a:endParaRPr lang="en-US" altLang="en-US" sz="1600">
              <a:latin typeface="Comic Sans MS" pitchFamily="66"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4CEFC8-76C4-4134-AF93-A8E4A12BA634}" type="slidenum">
              <a:rPr lang="en-US" altLang="en-US" smtClean="0">
                <a:latin typeface="Times New Roman" pitchFamily="18" charset="0"/>
              </a:rPr>
              <a:pPr fontAlgn="base">
                <a:spcBef>
                  <a:spcPct val="0"/>
                </a:spcBef>
                <a:spcAft>
                  <a:spcPct val="0"/>
                </a:spcAft>
                <a:defRPr/>
              </a:pPr>
              <a:t>53</a:t>
            </a:fld>
            <a:endParaRPr lang="en-US" altLang="en-US" smtClean="0">
              <a:latin typeface="Times New Roman" pitchFamily="18"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3540" name="Rectangle 3"/>
          <p:cNvSpPr>
            <a:spLocks noGrp="1" noChangeArrowheads="1"/>
          </p:cNvSpPr>
          <p:nvPr>
            <p:ph type="body" idx="1"/>
          </p:nvPr>
        </p:nvSpPr>
        <p:spPr bwMode="auto">
          <a:xfrm>
            <a:off x="546100" y="4416425"/>
            <a:ext cx="62293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Our last example was Dan- with an emotional disability that impacted his access to the general curriculum.  </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Here we have Carl.   He has a disability that would have been addressed on IEP 2. Additionally he has a behavior problem that interferes with his learning and/or the learning of others.  His behavior affects extracurricular areas and therefore is addressed on IEP 3.</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On the top of page three there is a reminder to consider behavior which is meant to trigger thinking about behavior, positive intervention… on both pages.  IT’S A REQUIRED ELEMENT OF IEP DEVELOPMENT.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A41611-729E-4E40-8236-5B0563929A74}" type="slidenum">
              <a:rPr lang="en-US" altLang="en-US" smtClean="0">
                <a:latin typeface="Times New Roman" pitchFamily="18" charset="0"/>
              </a:rPr>
              <a:pPr fontAlgn="base">
                <a:spcBef>
                  <a:spcPct val="0"/>
                </a:spcBef>
                <a:spcAft>
                  <a:spcPct val="0"/>
                </a:spcAft>
                <a:defRPr/>
              </a:pPr>
              <a:t>8</a:t>
            </a:fld>
            <a:endParaRPr lang="en-US" altLang="en-US" smtClean="0">
              <a:latin typeface="Times New Roman" pitchFamily="18" charset="0"/>
            </a:endParaRPr>
          </a:p>
        </p:txBody>
      </p:sp>
      <p:sp>
        <p:nvSpPr>
          <p:cNvPr id="14848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4"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Review information on slide.</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Emphasis that regulation speaks to parent participation not just attendance at meeting.</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Emphasize the need for ongoing parent training.</a:t>
            </a:r>
          </a:p>
          <a:p>
            <a:pPr eaLnBrk="1" hangingPunct="1">
              <a:spcBef>
                <a:spcPct val="0"/>
              </a:spcBef>
              <a:buFontTx/>
              <a:buChar char="•"/>
            </a:pPr>
            <a:endParaRPr lang="en-US" altLang="en-US" sz="160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E2350F-59AF-4B34-BEDE-D40942FA6D77}" type="slidenum">
              <a:rPr lang="en-US" altLang="en-US" smtClean="0">
                <a:latin typeface="Times New Roman" pitchFamily="18" charset="0"/>
              </a:rPr>
              <a:pPr fontAlgn="base">
                <a:spcBef>
                  <a:spcPct val="0"/>
                </a:spcBef>
                <a:spcAft>
                  <a:spcPct val="0"/>
                </a:spcAft>
                <a:defRPr/>
              </a:pPr>
              <a:t>54</a:t>
            </a:fld>
            <a:endParaRPr lang="en-US" altLang="en-US" smtClean="0">
              <a:latin typeface="Times New Roman" pitchFamily="18" charset="0"/>
            </a:endParaRPr>
          </a:p>
        </p:txBody>
      </p:sp>
      <p:sp>
        <p:nvSpPr>
          <p:cNvPr id="194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4" name="Rectangle 3"/>
          <p:cNvSpPr>
            <a:spLocks noGrp="1" noChangeArrowheads="1"/>
          </p:cNvSpPr>
          <p:nvPr>
            <p:ph type="body" idx="1"/>
          </p:nvPr>
        </p:nvSpPr>
        <p:spPr bwMode="auto">
          <a:xfrm>
            <a:off x="466725" y="4416425"/>
            <a:ext cx="59975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Suggestions under specially designed instruction on IEP 3 would constitute the elements of a behavioral intervention plan.</a:t>
            </a:r>
            <a:endParaRPr lang="en-US" alt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BD6608-ADE0-43CE-8FFB-752046F77653}" type="slidenum">
              <a:rPr lang="en-US" altLang="en-US" smtClean="0">
                <a:latin typeface="Times New Roman" pitchFamily="18" charset="0"/>
              </a:rPr>
              <a:pPr fontAlgn="base">
                <a:spcBef>
                  <a:spcPct val="0"/>
                </a:spcBef>
                <a:spcAft>
                  <a:spcPct val="0"/>
                </a:spcAft>
                <a:defRPr/>
              </a:pPr>
              <a:t>55</a:t>
            </a:fld>
            <a:endParaRPr lang="en-US" altLang="en-US" smtClean="0">
              <a:latin typeface="Times New Roman" pitchFamily="18" charset="0"/>
            </a:endParaRPr>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Another example of the impact of a disability on a student’s total educational experience.</a:t>
            </a:r>
            <a:endParaRPr lang="en-US" alt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824C28-4463-4139-B893-775D7752619F}" type="slidenum">
              <a:rPr lang="en-US" altLang="en-US" smtClean="0">
                <a:latin typeface="Times New Roman" pitchFamily="18" charset="0"/>
              </a:rPr>
              <a:pPr fontAlgn="base">
                <a:spcBef>
                  <a:spcPct val="0"/>
                </a:spcBef>
                <a:spcAft>
                  <a:spcPct val="0"/>
                </a:spcAft>
                <a:defRPr/>
              </a:pPr>
              <a:t>56</a:t>
            </a:fld>
            <a:endParaRPr lang="en-US" altLang="en-US" smtClean="0">
              <a:latin typeface="Times New Roman" pitchFamily="18" charset="0"/>
            </a:endParaRPr>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66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There is no need to repeat information previously written within an IEP.  You will see under Accommodation(s) that “same as previous IEP page” is written.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D71366-7AC8-472E-81E1-76FAF144CFB5}" type="slidenum">
              <a:rPr lang="en-US" altLang="en-US" smtClean="0">
                <a:latin typeface="Arial" pitchFamily="34" charset="0"/>
              </a:rPr>
              <a:pPr fontAlgn="base">
                <a:spcBef>
                  <a:spcPct val="0"/>
                </a:spcBef>
                <a:spcAft>
                  <a:spcPct val="0"/>
                </a:spcAft>
                <a:defRPr/>
              </a:pPr>
              <a:t>57</a:t>
            </a:fld>
            <a:endParaRPr lang="en-US" altLang="en-US" smtClean="0">
              <a:latin typeface="Arial" pitchFamily="34" charset="0"/>
            </a:endParaRPr>
          </a:p>
        </p:txBody>
      </p:sp>
      <p:sp>
        <p:nvSpPr>
          <p:cNvPr id="19763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7636"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t>COMMENT: WE COLLECTED THIS DATA SO THAT WE COULD PREPARE THIS PRESENTATION TO BE A HELPFUL DISCUSSION, NOT AS A MONITORING TOOL.</a:t>
            </a:r>
          </a:p>
          <a:p>
            <a:pPr eaLnBrk="1" hangingPunct="1">
              <a:spcBef>
                <a:spcPct val="0"/>
              </a:spcBef>
            </a:pPr>
            <a:endParaRPr lang="en-US" altLang="en-US" sz="1600" smtClean="0"/>
          </a:p>
          <a:p>
            <a:pPr eaLnBrk="1" hangingPunct="1">
              <a:spcBef>
                <a:spcPct val="0"/>
              </a:spcBef>
            </a:pPr>
            <a:r>
              <a:rPr lang="en-US" altLang="en-US" sz="1400" u="sng" smtClean="0"/>
              <a:t>Two tools developed to help Team members</a:t>
            </a:r>
            <a:r>
              <a:rPr lang="en-US" altLang="en-US" sz="1400" smtClean="0"/>
              <a:t>:</a:t>
            </a:r>
          </a:p>
          <a:p>
            <a:pPr eaLnBrk="1" hangingPunct="1">
              <a:spcBef>
                <a:spcPct val="0"/>
              </a:spcBef>
            </a:pPr>
            <a:r>
              <a:rPr lang="en-US" altLang="en-US" sz="1400" smtClean="0"/>
              <a:t>1) Better understand the required elements of each component of the IEP - </a:t>
            </a:r>
            <a:r>
              <a:rPr lang="en-US" altLang="en-US" sz="1400" b="1" smtClean="0"/>
              <a:t>The IEP Writing Guide</a:t>
            </a:r>
          </a:p>
          <a:p>
            <a:pPr eaLnBrk="1" hangingPunct="1">
              <a:spcBef>
                <a:spcPct val="0"/>
              </a:spcBef>
            </a:pPr>
            <a:r>
              <a:rPr lang="en-US" altLang="en-US" sz="1400" smtClean="0"/>
              <a:t>2) Evaluate their responses to each component on IEPs they have participated in writing - </a:t>
            </a:r>
            <a:r>
              <a:rPr lang="en-US" altLang="en-US" sz="1400" b="1" smtClean="0"/>
              <a:t>The IEP Rubric </a:t>
            </a:r>
            <a:endParaRPr lang="en-US" altLang="en-US" sz="1600" b="1" smtClean="0"/>
          </a:p>
          <a:p>
            <a:pPr eaLnBrk="1" hangingPunct="1">
              <a:spcBef>
                <a:spcPct val="0"/>
              </a:spcBef>
            </a:pPr>
            <a:endParaRPr lang="en-US" altLang="en-US" sz="1400" smtClean="0"/>
          </a:p>
          <a:p>
            <a:pPr eaLnBrk="1" hangingPunct="1">
              <a:spcBef>
                <a:spcPct val="0"/>
              </a:spcBef>
            </a:pPr>
            <a:r>
              <a:rPr lang="en-US" altLang="en-US" sz="1400" smtClean="0"/>
              <a:t>Goals and benchmarks/objectives are not part of this list. Look for them further on in the workshop.</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436A9-FBCB-4F6C-A7C7-54AE3023BA0C}" type="slidenum">
              <a:rPr lang="en-US" altLang="en-US" smtClean="0">
                <a:latin typeface="Times New Roman" pitchFamily="18" charset="0"/>
              </a:rPr>
              <a:pPr fontAlgn="base">
                <a:spcBef>
                  <a:spcPct val="0"/>
                </a:spcBef>
                <a:spcAft>
                  <a:spcPct val="0"/>
                </a:spcAft>
                <a:defRPr/>
              </a:pPr>
              <a:t>58</a:t>
            </a:fld>
            <a:endParaRPr lang="en-US" altLang="en-US" smtClean="0">
              <a:latin typeface="Times New Roman" pitchFamily="18" charset="0"/>
            </a:endParaRPr>
          </a:p>
        </p:txBody>
      </p:sp>
      <p:sp>
        <p:nvSpPr>
          <p:cNvPr id="19865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8660" name="Rectangle 1027"/>
          <p:cNvSpPr>
            <a:spLocks noGrp="1" noChangeArrowheads="1"/>
          </p:cNvSpPr>
          <p:nvPr>
            <p:ph type="body" idx="1"/>
          </p:nvPr>
        </p:nvSpPr>
        <p:spPr bwMode="auto">
          <a:xfrm>
            <a:off x="155575" y="4416425"/>
            <a:ext cx="66198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pPr>
            <a:endParaRPr lang="en-US" altLang="en-US" smtClean="0">
              <a:latin typeface="Times New Roman" pitchFamily="18" charset="0"/>
            </a:endParaRPr>
          </a:p>
        </p:txBody>
      </p:sp>
      <p:sp>
        <p:nvSpPr>
          <p:cNvPr id="198661" name="Text Box 1028"/>
          <p:cNvSpPr txBox="1">
            <a:spLocks noChangeArrowheads="1"/>
          </p:cNvSpPr>
          <p:nvPr/>
        </p:nvSpPr>
        <p:spPr bwMode="auto">
          <a:xfrm>
            <a:off x="79375" y="4400550"/>
            <a:ext cx="6775450" cy="439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6586" rIns="93171" bIns="4658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1600">
                <a:latin typeface="Times New Roman" pitchFamily="18" charset="0"/>
              </a:rPr>
              <a:t> </a:t>
            </a:r>
            <a:r>
              <a:rPr lang="en-US" altLang="en-US" sz="1400">
                <a:latin typeface="Times New Roman" pitchFamily="18" charset="0"/>
              </a:rPr>
              <a:t>On IEP 4, Team members must now focus on what they want the student to accomplish over the next IEP period.</a:t>
            </a:r>
          </a:p>
          <a:p>
            <a:pPr eaLnBrk="1" hangingPunct="1"/>
            <a:endParaRPr lang="en-US" altLang="en-US" sz="1400">
              <a:latin typeface="Times New Roman" pitchFamily="18" charset="0"/>
            </a:endParaRPr>
          </a:p>
          <a:p>
            <a:pPr eaLnBrk="1" hangingPunct="1">
              <a:buFontTx/>
              <a:buChar char="•"/>
            </a:pPr>
            <a:r>
              <a:rPr lang="en-US" altLang="en-US" sz="1400">
                <a:latin typeface="Times New Roman" pitchFamily="18" charset="0"/>
              </a:rPr>
              <a:t> The Team, at this point in IEP development, should not lose focus and become too comprehensive in nature.  Remember -  decide what will make the biggest difference in the education of the student.</a:t>
            </a:r>
          </a:p>
          <a:p>
            <a:pPr eaLnBrk="1" hangingPunct="1"/>
            <a:endParaRPr lang="en-US" altLang="en-US" sz="1400">
              <a:latin typeface="Times New Roman" pitchFamily="18" charset="0"/>
            </a:endParaRPr>
          </a:p>
          <a:p>
            <a:pPr eaLnBrk="1" hangingPunct="1">
              <a:buFontTx/>
              <a:buChar char="•"/>
            </a:pPr>
            <a:r>
              <a:rPr lang="en-US" altLang="en-US" sz="1400">
                <a:latin typeface="Times New Roman" pitchFamily="18" charset="0"/>
              </a:rPr>
              <a:t>IEP 4 is , also, the fourth and last place in the IEP for the Team to reflect evaluation data.  The information recorded here is the most specific in nature. </a:t>
            </a:r>
          </a:p>
          <a:p>
            <a:pPr eaLnBrk="1" hangingPunct="1">
              <a:buFontTx/>
              <a:buChar char="•"/>
            </a:pPr>
            <a:endParaRPr lang="en-US" altLang="en-US" sz="1400">
              <a:latin typeface="Times New Roman" pitchFamily="18" charset="0"/>
            </a:endParaRPr>
          </a:p>
          <a:p>
            <a:pPr eaLnBrk="1" hangingPunct="1">
              <a:buFontTx/>
              <a:buChar char="•"/>
            </a:pPr>
            <a:r>
              <a:rPr lang="en-US" altLang="en-US" sz="1400">
                <a:latin typeface="Times New Roman" pitchFamily="18" charset="0"/>
              </a:rPr>
              <a:t>This IEP should be written with a connection between the current performance statement and the goal statement.  These two statement should, in fact, contain parallel information.</a:t>
            </a:r>
          </a:p>
          <a:p>
            <a:pPr eaLnBrk="1" hangingPunct="1"/>
            <a:endParaRPr lang="en-US" altLang="en-US" sz="1400">
              <a:latin typeface="Times New Roman" pitchFamily="18" charset="0"/>
            </a:endParaRPr>
          </a:p>
          <a:p>
            <a:pPr eaLnBrk="1" hangingPunct="1">
              <a:buFontTx/>
              <a:buChar char="•"/>
            </a:pPr>
            <a:r>
              <a:rPr lang="en-US" altLang="en-US" sz="1400">
                <a:latin typeface="Times New Roman" pitchFamily="18" charset="0"/>
              </a:rPr>
              <a:t>The current performance statement is what the student already knows and serves as the starting point for the indicated IEP period.  It might also include any known stumbling blocks that are preventing the student from making progress.</a:t>
            </a:r>
          </a:p>
          <a:p>
            <a:pPr eaLnBrk="1" hangingPunct="1"/>
            <a:endParaRPr lang="en-US" altLang="en-US" sz="1400">
              <a:latin typeface="Times New Roman" pitchFamily="18" charset="0"/>
            </a:endParaRPr>
          </a:p>
          <a:p>
            <a:pPr eaLnBrk="1" hangingPunct="1">
              <a:buFontTx/>
              <a:buChar char="•"/>
            </a:pPr>
            <a:r>
              <a:rPr lang="en-US" altLang="en-US" sz="1400">
                <a:latin typeface="Times New Roman" pitchFamily="18" charset="0"/>
              </a:rPr>
              <a:t> The annual goal statement is the end point for the IEP period.  Each annual goal statement must also be written in measurable terms to assist the Team in making a good faith effort in assisting the student in achieving his/her IEP goals and objectives/benchmarks.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3B36F8-7FF8-47B9-9C07-DD6037B9451A}" type="slidenum">
              <a:rPr lang="en-US" altLang="en-US" smtClean="0">
                <a:latin typeface="Arial" pitchFamily="34" charset="0"/>
              </a:rPr>
              <a:pPr fontAlgn="base">
                <a:spcBef>
                  <a:spcPct val="0"/>
                </a:spcBef>
                <a:spcAft>
                  <a:spcPct val="0"/>
                </a:spcAft>
                <a:defRPr/>
              </a:pPr>
              <a:t>59</a:t>
            </a:fld>
            <a:endParaRPr lang="en-US" altLang="en-US" smtClean="0">
              <a:latin typeface="Arial" pitchFamily="34" charset="0"/>
            </a:endParaRPr>
          </a:p>
        </p:txBody>
      </p:sp>
      <p:sp>
        <p:nvSpPr>
          <p:cNvPr id="199683"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9684"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t>Setting up the content of today's presentation.</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A0420C-3E74-47D6-A0E1-779F6459253B}" type="slidenum">
              <a:rPr lang="en-US" altLang="en-US" smtClean="0">
                <a:latin typeface="Arial" pitchFamily="34" charset="0"/>
              </a:rPr>
              <a:pPr fontAlgn="base">
                <a:spcBef>
                  <a:spcPct val="0"/>
                </a:spcBef>
                <a:spcAft>
                  <a:spcPct val="0"/>
                </a:spcAft>
                <a:defRPr/>
              </a:pPr>
              <a:t>60</a:t>
            </a:fld>
            <a:endParaRPr lang="en-US" altLang="en-US" smtClean="0">
              <a:latin typeface="Arial" pitchFamily="34" charset="0"/>
            </a:endParaRPr>
          </a:p>
        </p:txBody>
      </p:sp>
      <p:sp>
        <p:nvSpPr>
          <p:cNvPr id="200707"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8" name="Rectangle 3"/>
          <p:cNvSpPr>
            <a:spLocks noGrp="1" noChangeArrowheads="1"/>
          </p:cNvSpPr>
          <p:nvPr>
            <p:ph type="body" idx="1"/>
          </p:nvPr>
        </p:nvSpPr>
        <p:spPr bwMode="auto">
          <a:xfrm>
            <a:off x="155575" y="4475163"/>
            <a:ext cx="6699250" cy="48625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31775" lvl="2" algn="ctr" eaLnBrk="1" hangingPunct="1">
              <a:spcBef>
                <a:spcPct val="0"/>
              </a:spcBef>
            </a:pPr>
            <a:r>
              <a:rPr lang="en-US" altLang="en-US" b="1" smtClean="0">
                <a:solidFill>
                  <a:srgbClr val="000000"/>
                </a:solidFill>
              </a:rPr>
              <a:t> </a:t>
            </a:r>
            <a:r>
              <a:rPr lang="en-US" altLang="en-US" sz="1400" b="1" u="sng" smtClean="0">
                <a:solidFill>
                  <a:srgbClr val="000000"/>
                </a:solidFill>
              </a:rPr>
              <a:t>KEY CONCEPT #2: A GOAL IS SKILL BUILDING</a:t>
            </a:r>
          </a:p>
          <a:p>
            <a:pPr marL="231775" lvl="2" eaLnBrk="1" hangingPunct="1">
              <a:spcBef>
                <a:spcPct val="0"/>
              </a:spcBef>
            </a:pPr>
            <a:endParaRPr lang="en-US" altLang="en-US" smtClean="0">
              <a:solidFill>
                <a:srgbClr val="000000"/>
              </a:solidFill>
            </a:endParaRPr>
          </a:p>
          <a:p>
            <a:pPr marL="231775" lvl="2" algn="ctr" eaLnBrk="1" hangingPunct="1">
              <a:spcBef>
                <a:spcPct val="0"/>
              </a:spcBef>
            </a:pPr>
            <a:r>
              <a:rPr lang="en-US" altLang="en-US" smtClean="0">
                <a:solidFill>
                  <a:srgbClr val="000000"/>
                </a:solidFill>
              </a:rPr>
              <a:t>A GOAL </a:t>
            </a:r>
            <a:r>
              <a:rPr lang="en-US" altLang="en-US" u="sng" smtClean="0">
                <a:solidFill>
                  <a:srgbClr val="000000"/>
                </a:solidFill>
              </a:rPr>
              <a:t>BUILDS SKILLS</a:t>
            </a:r>
            <a:r>
              <a:rPr lang="en-US" altLang="en-US" smtClean="0">
                <a:solidFill>
                  <a:srgbClr val="000000"/>
                </a:solidFill>
              </a:rPr>
              <a:t> AND ALLOWS THE STUDENT TO  ACCESS, PARTICIPATE AND MAKE PROGRESS IN  THE GENERAL CURRICULUM AND THE LIFE OF THE SCHOOL.  </a:t>
            </a:r>
          </a:p>
          <a:p>
            <a:pPr marL="231775" lvl="2" eaLnBrk="1" hangingPunct="1">
              <a:spcBef>
                <a:spcPct val="0"/>
              </a:spcBef>
            </a:pPr>
            <a:endParaRPr lang="en-US" altLang="en-US" sz="800" smtClean="0">
              <a:solidFill>
                <a:srgbClr val="000000"/>
              </a:solidFill>
            </a:endParaRPr>
          </a:p>
          <a:p>
            <a:pPr marL="231775" lvl="2" algn="ctr" eaLnBrk="1" hangingPunct="1">
              <a:spcBef>
                <a:spcPct val="0"/>
              </a:spcBef>
            </a:pPr>
            <a:r>
              <a:rPr lang="en-US" altLang="en-US" smtClean="0">
                <a:solidFill>
                  <a:srgbClr val="000000"/>
                </a:solidFill>
              </a:rPr>
              <a:t>A GOAL DOES NOT REWRITE THE CURRICULUM AND  IS NOT CONTENT AREA (</a:t>
            </a:r>
            <a:r>
              <a:rPr lang="en-US" altLang="en-US" sz="1000" smtClean="0">
                <a:solidFill>
                  <a:srgbClr val="000000"/>
                </a:solidFill>
              </a:rPr>
              <a:t>ALGEBRA, U.S.HISTORY, BIOLOGY, LITERATURE</a:t>
            </a:r>
            <a:r>
              <a:rPr lang="en-US" altLang="en-US" smtClean="0">
                <a:solidFill>
                  <a:srgbClr val="000000"/>
                </a:solidFill>
              </a:rPr>
              <a:t>).          </a:t>
            </a:r>
          </a:p>
          <a:p>
            <a:pPr marL="231775" lvl="2" algn="ctr" eaLnBrk="1" hangingPunct="1">
              <a:spcBef>
                <a:spcPct val="0"/>
              </a:spcBef>
            </a:pPr>
            <a:endParaRPr lang="en-US" altLang="en-US" smtClean="0">
              <a:solidFill>
                <a:srgbClr val="000000"/>
              </a:solidFill>
            </a:endParaRPr>
          </a:p>
          <a:p>
            <a:pPr marL="231775" lvl="2" algn="ctr" eaLnBrk="1" hangingPunct="1">
              <a:spcBef>
                <a:spcPct val="0"/>
              </a:spcBef>
            </a:pPr>
            <a:r>
              <a:rPr lang="en-US" altLang="en-US" smtClean="0">
                <a:solidFill>
                  <a:srgbClr val="000000"/>
                </a:solidFill>
              </a:rPr>
              <a:t>               IT MOVES A STUDENT TOWARD GREATER INDEPENDENCE                                    IN ACADEMICS AND OTHER SKILLS.</a:t>
            </a:r>
            <a:endParaRPr lang="en-US" altLang="en-US" b="1" smtClean="0">
              <a:solidFill>
                <a:srgbClr val="000000"/>
              </a:solidFill>
            </a:endParaRPr>
          </a:p>
          <a:p>
            <a:pPr eaLnBrk="1" hangingPunct="1">
              <a:lnSpc>
                <a:spcPct val="80000"/>
              </a:lnSpc>
              <a:spcBef>
                <a:spcPct val="0"/>
              </a:spcBef>
            </a:pPr>
            <a:r>
              <a:rPr lang="en-US" altLang="en-US" b="1" smtClean="0">
                <a:solidFill>
                  <a:srgbClr val="000000"/>
                </a:solidFill>
              </a:rPr>
              <a:t>   </a:t>
            </a:r>
            <a:r>
              <a:rPr lang="en-US" altLang="en-US" sz="800" b="1" smtClean="0">
                <a:solidFill>
                  <a:srgbClr val="000000"/>
                </a:solidFill>
              </a:rPr>
              <a:t>      </a:t>
            </a:r>
            <a:endParaRPr lang="en-US" altLang="en-US" sz="800" smtClean="0">
              <a:solidFill>
                <a:srgbClr val="000000"/>
              </a:solidFill>
            </a:endParaRPr>
          </a:p>
          <a:p>
            <a:pPr marL="231775" lvl="2" eaLnBrk="1" hangingPunct="1">
              <a:spcBef>
                <a:spcPct val="0"/>
              </a:spcBef>
              <a:buFontTx/>
              <a:buChar char="•"/>
            </a:pPr>
            <a:r>
              <a:rPr lang="en-US" altLang="en-US" sz="1400" smtClean="0">
                <a:solidFill>
                  <a:srgbClr val="000000"/>
                </a:solidFill>
              </a:rPr>
              <a:t>These skills are directly related to how the disability impacts the student’s learning and participation in the life of the school. </a:t>
            </a:r>
          </a:p>
          <a:p>
            <a:pPr marL="231775" lvl="2" eaLnBrk="1" hangingPunct="1">
              <a:spcBef>
                <a:spcPct val="0"/>
              </a:spcBef>
            </a:pPr>
            <a:endParaRPr lang="en-US" altLang="en-US" sz="800" smtClean="0">
              <a:solidFill>
                <a:srgbClr val="000000"/>
              </a:solidFill>
            </a:endParaRPr>
          </a:p>
          <a:p>
            <a:pPr marL="231775" lvl="2" eaLnBrk="1" hangingPunct="1">
              <a:spcBef>
                <a:spcPct val="0"/>
              </a:spcBef>
              <a:buFontTx/>
              <a:buChar char="•"/>
            </a:pPr>
            <a:r>
              <a:rPr lang="en-US" altLang="en-US" sz="1400" smtClean="0">
                <a:solidFill>
                  <a:srgbClr val="000000"/>
                </a:solidFill>
              </a:rPr>
              <a:t>Remember, Special Education is specially designed instruction and/or related services - not curriculum. The IEP is a tool to help ACCESS SCHOOL. The Measurable Annual Goals, through skill building, are part of the process. </a:t>
            </a:r>
          </a:p>
          <a:p>
            <a:pPr marL="231775" lvl="2" algn="ctr" eaLnBrk="1" hangingPunct="1">
              <a:spcBef>
                <a:spcPct val="0"/>
              </a:spcBef>
            </a:pPr>
            <a:endParaRPr lang="en-US" altLang="en-US" b="1" smtClean="0">
              <a:solidFill>
                <a:srgbClr val="000000"/>
              </a:solidFill>
            </a:endParaRPr>
          </a:p>
          <a:p>
            <a:pPr marL="231775" lvl="2" algn="ctr" eaLnBrk="1" hangingPunct="1">
              <a:spcBef>
                <a:spcPct val="0"/>
              </a:spcBef>
            </a:pPr>
            <a:endParaRPr lang="en-US" altLang="en-US" b="1" smtClean="0">
              <a:solidFill>
                <a:srgbClr val="000000"/>
              </a:solidFill>
            </a:endParaRPr>
          </a:p>
        </p:txBody>
      </p:sp>
      <p:sp>
        <p:nvSpPr>
          <p:cNvPr id="200709" name="Line 4"/>
          <p:cNvSpPr>
            <a:spLocks noChangeShapeType="1"/>
          </p:cNvSpPr>
          <p:nvPr/>
        </p:nvSpPr>
        <p:spPr bwMode="auto">
          <a:xfrm>
            <a:off x="622300" y="6249988"/>
            <a:ext cx="57658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wrap="none" lIns="93171" tIns="46586" rIns="93171" bIns="46586"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D76FC9-3C0C-4EC8-8954-593F393960E0}" type="slidenum">
              <a:rPr lang="en-US" altLang="en-US" smtClean="0">
                <a:latin typeface="Arial" pitchFamily="34" charset="0"/>
              </a:rPr>
              <a:pPr fontAlgn="base">
                <a:spcBef>
                  <a:spcPct val="0"/>
                </a:spcBef>
                <a:spcAft>
                  <a:spcPct val="0"/>
                </a:spcAft>
                <a:defRPr/>
              </a:pPr>
              <a:t>61</a:t>
            </a:fld>
            <a:endParaRPr lang="en-US" altLang="en-US" smtClean="0">
              <a:latin typeface="Arial" pitchFamily="34" charset="0"/>
            </a:endParaRPr>
          </a:p>
        </p:txBody>
      </p:sp>
      <p:sp>
        <p:nvSpPr>
          <p:cNvPr id="201731"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1732" name="Rectangle 3"/>
          <p:cNvSpPr>
            <a:spLocks noGrp="1" noChangeArrowheads="1"/>
          </p:cNvSpPr>
          <p:nvPr>
            <p:ph type="body" idx="1"/>
          </p:nvPr>
        </p:nvSpPr>
        <p:spPr bwMode="auto">
          <a:xfrm>
            <a:off x="230188" y="4414838"/>
            <a:ext cx="6627812"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145" tIns="46572" rIns="93145" bIns="46572" numCol="1" anchor="t" anchorCtr="0" compatLnSpc="1">
            <a:prstTxWarp prst="textNoShape">
              <a:avLst/>
            </a:prstTxWarp>
          </a:bodyPr>
          <a:lstStyle/>
          <a:p>
            <a:pPr eaLnBrk="1" hangingPunct="1">
              <a:spcBef>
                <a:spcPct val="0"/>
              </a:spcBef>
            </a:pPr>
            <a:r>
              <a:rPr lang="en-US" altLang="en-US" sz="1400" b="1" u="sng" smtClean="0">
                <a:solidFill>
                  <a:srgbClr val="000000"/>
                </a:solidFill>
              </a:rPr>
              <a:t>4th Component in the image:</a:t>
            </a:r>
            <a:endParaRPr lang="en-US" altLang="en-US" sz="1400" b="1" smtClean="0">
              <a:solidFill>
                <a:srgbClr val="000000"/>
              </a:solidFill>
            </a:endParaRPr>
          </a:p>
          <a:p>
            <a:pPr eaLnBrk="1" hangingPunct="1">
              <a:spcBef>
                <a:spcPct val="0"/>
              </a:spcBef>
            </a:pPr>
            <a:endParaRPr lang="en-US" altLang="en-US" sz="800" b="1" smtClean="0">
              <a:solidFill>
                <a:srgbClr val="000000"/>
              </a:solidFill>
            </a:endParaRPr>
          </a:p>
          <a:p>
            <a:pPr eaLnBrk="1" hangingPunct="1">
              <a:spcBef>
                <a:spcPct val="0"/>
              </a:spcBef>
            </a:pPr>
            <a:r>
              <a:rPr lang="en-US" altLang="en-US" sz="1400" smtClean="0">
                <a:solidFill>
                  <a:srgbClr val="000000"/>
                </a:solidFill>
              </a:rPr>
              <a:t>The goals and objectives/benchmarks describes what the student needs to do to access, participate and make progress in the general curriculum and the life of the school.    </a:t>
            </a:r>
            <a:r>
              <a:rPr lang="en-US" altLang="en-US" sz="1400" u="sng" smtClean="0">
                <a:solidFill>
                  <a:srgbClr val="000000"/>
                </a:solidFill>
              </a:rPr>
              <a:t>(IEP 4)</a:t>
            </a:r>
          </a:p>
          <a:p>
            <a:pPr eaLnBrk="1" hangingPunct="1">
              <a:spcBef>
                <a:spcPct val="0"/>
              </a:spcBef>
            </a:pPr>
            <a:endParaRPr lang="en-US" altLang="en-US" sz="800" b="1" smtClean="0">
              <a:solidFill>
                <a:srgbClr val="000000"/>
              </a:solidFill>
            </a:endParaRPr>
          </a:p>
          <a:p>
            <a:pPr eaLnBrk="1" hangingPunct="1">
              <a:spcBef>
                <a:spcPct val="0"/>
              </a:spcBef>
            </a:pPr>
            <a:r>
              <a:rPr lang="en-US" altLang="en-US" sz="1400" smtClean="0">
                <a:solidFill>
                  <a:srgbClr val="000000"/>
                </a:solidFill>
              </a:rPr>
              <a:t>The goals and objectives/benchmarks address the specific goal focus areas that will make the biggest difference to the student’s ability to access, participate and make progress in school.  They must be attainable and measurable.  Students are working to narrow the gulf between their achievement and that of their nondisabled peers as independently as is possible.</a:t>
            </a:r>
          </a:p>
          <a:p>
            <a:pPr eaLnBrk="1" hangingPunct="1">
              <a:spcBef>
                <a:spcPct val="0"/>
              </a:spcBef>
            </a:pPr>
            <a:endParaRPr lang="en-US" altLang="en-US" sz="1400" smtClean="0">
              <a:solidFill>
                <a:srgbClr val="000000"/>
              </a:solidFill>
            </a:endParaRPr>
          </a:p>
          <a:p>
            <a:pPr eaLnBrk="1" hangingPunct="1">
              <a:spcBef>
                <a:spcPct val="0"/>
              </a:spcBef>
            </a:pPr>
            <a:endParaRPr lang="en-US" altLang="en-US" smtClean="0">
              <a:solidFill>
                <a:srgbClr val="000000"/>
              </a:solidFill>
            </a:endParaRPr>
          </a:p>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101110-7AF8-4398-8742-C58D4C016C46}" type="slidenum">
              <a:rPr lang="en-US" altLang="en-US" smtClean="0">
                <a:latin typeface="Arial" pitchFamily="34" charset="0"/>
              </a:rPr>
              <a:pPr fontAlgn="base">
                <a:spcBef>
                  <a:spcPct val="0"/>
                </a:spcBef>
                <a:spcAft>
                  <a:spcPct val="0"/>
                </a:spcAft>
                <a:defRPr/>
              </a:pPr>
              <a:t>62</a:t>
            </a:fld>
            <a:endParaRPr lang="en-US" altLang="en-US" smtClean="0">
              <a:latin typeface="Arial" pitchFamily="34" charset="0"/>
            </a:endParaRPr>
          </a:p>
        </p:txBody>
      </p:sp>
      <p:sp>
        <p:nvSpPr>
          <p:cNvPr id="202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2756"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8" tIns="45705" rIns="91408" bIns="45705" numCol="1" anchor="t" anchorCtr="0" compatLnSpc="1">
            <a:prstTxWarp prst="textNoShape">
              <a:avLst/>
            </a:prstTxWarp>
          </a:bodyPr>
          <a:lstStyle/>
          <a:p>
            <a:pPr eaLnBrk="1" hangingPunct="1">
              <a:spcBef>
                <a:spcPct val="0"/>
              </a:spcBef>
            </a:pPr>
            <a:r>
              <a:rPr lang="en-US" altLang="en-US" smtClean="0"/>
              <a:t>Review Slide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08276-0BDC-47C6-843A-3E4EA79047EC}" type="slidenum">
              <a:rPr lang="en-US" altLang="en-US" smtClean="0">
                <a:latin typeface="Arial" pitchFamily="34" charset="0"/>
              </a:rPr>
              <a:pPr fontAlgn="base">
                <a:spcBef>
                  <a:spcPct val="0"/>
                </a:spcBef>
                <a:spcAft>
                  <a:spcPct val="0"/>
                </a:spcAft>
                <a:defRPr/>
              </a:pPr>
              <a:t>63</a:t>
            </a:fld>
            <a:endParaRPr lang="en-US" altLang="en-US" smtClean="0">
              <a:latin typeface="Arial" pitchFamily="34" charset="0"/>
            </a:endParaRPr>
          </a:p>
        </p:txBody>
      </p:sp>
      <p:sp>
        <p:nvSpPr>
          <p:cNvPr id="20377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3780"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ALWAYS KEEP IN MIND THE INDIVIDUALITY OF THE STUDENT.</a:t>
            </a:r>
            <a:r>
              <a:rPr lang="en-US" altLang="en-US" sz="1400" smtClean="0"/>
              <a:t>    </a:t>
            </a:r>
          </a:p>
          <a:p>
            <a:pPr eaLnBrk="1" hangingPunct="1">
              <a:spcBef>
                <a:spcPct val="0"/>
              </a:spcBef>
            </a:pPr>
            <a:endParaRPr lang="en-US" altLang="en-US" sz="1400" smtClean="0"/>
          </a:p>
          <a:p>
            <a:pPr eaLnBrk="1" hangingPunct="1">
              <a:spcBef>
                <a:spcPct val="0"/>
              </a:spcBef>
            </a:pPr>
            <a:r>
              <a:rPr lang="en-US" altLang="en-US" sz="1400" smtClean="0"/>
              <a:t>A student in need of skill building related to communication looks very different, and will require different skill building goals, if his/her disability is in the Sensory/Hearing category, Autism spectrum, or is a Communications Impairment.</a:t>
            </a:r>
          </a:p>
          <a:p>
            <a:pPr eaLnBrk="1" hangingPunct="1">
              <a:spcBef>
                <a:spcPct val="0"/>
              </a:spcBef>
            </a:pPr>
            <a:endParaRPr lang="en-US" altLang="en-US" sz="1400" smtClean="0"/>
          </a:p>
          <a:p>
            <a:pPr eaLnBrk="1" hangingPunct="1">
              <a:spcBef>
                <a:spcPct val="0"/>
              </a:spcBef>
            </a:pPr>
            <a:endParaRPr lang="en-US" altLang="en-US"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167AAC-D00F-4EB0-BCCE-A6337359E5AB}" type="slidenum">
              <a:rPr lang="en-US" altLang="en-US" smtClean="0">
                <a:latin typeface="Times New Roman" pitchFamily="18" charset="0"/>
              </a:rPr>
              <a:pPr fontAlgn="base">
                <a:spcBef>
                  <a:spcPct val="0"/>
                </a:spcBef>
                <a:spcAft>
                  <a:spcPct val="0"/>
                </a:spcAft>
                <a:defRPr/>
              </a:pPr>
              <a:t>9</a:t>
            </a:fld>
            <a:endParaRPr lang="en-US" altLang="en-US" smtClean="0">
              <a:latin typeface="Times New Roman" pitchFamily="18" charset="0"/>
            </a:endParaRPr>
          </a:p>
        </p:txBody>
      </p:sp>
      <p:sp>
        <p:nvSpPr>
          <p:cNvPr id="1495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8" name="Rectangle 1027"/>
          <p:cNvSpPr>
            <a:spLocks noGrp="1" noChangeArrowheads="1"/>
          </p:cNvSpPr>
          <p:nvPr>
            <p:ph type="body" idx="1"/>
          </p:nvPr>
        </p:nvSpPr>
        <p:spPr bwMode="auto">
          <a:xfrm>
            <a:off x="311150" y="4416425"/>
            <a:ext cx="638810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Remind participants that efforts to gain parent participation must be documented.</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The suggestions given are general in nature and should be used as professional judgment dictates.  For instance, would you mail home a copy of a psychological report in advance of the meeting that contained “sensitive” information or might you contact the parent to request that they meet with the school psychologist previous to the IEP meeting?</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If time allows, ask participants to share successful practices that they have found helpful in working with parents.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C59366-9A0E-4B0B-AB94-E12F5020C2E7}" type="slidenum">
              <a:rPr lang="en-US" altLang="en-US" smtClean="0">
                <a:latin typeface="Arial" pitchFamily="34" charset="0"/>
              </a:rPr>
              <a:pPr fontAlgn="base">
                <a:spcBef>
                  <a:spcPct val="0"/>
                </a:spcBef>
                <a:spcAft>
                  <a:spcPct val="0"/>
                </a:spcAft>
                <a:defRPr/>
              </a:pPr>
              <a:t>64</a:t>
            </a:fld>
            <a:endParaRPr lang="en-US" altLang="en-US" smtClean="0">
              <a:latin typeface="Arial" pitchFamily="34" charset="0"/>
            </a:endParaRPr>
          </a:p>
        </p:txBody>
      </p:sp>
      <p:sp>
        <p:nvSpPr>
          <p:cNvPr id="204803" name="Rectangle 2"/>
          <p:cNvSpPr>
            <a:spLocks noGrp="1" noRot="1" noChangeAspect="1" noChangeArrowheads="1" noTextEdit="1"/>
          </p:cNvSpPr>
          <p:nvPr>
            <p:ph type="sldImg"/>
          </p:nvPr>
        </p:nvSpPr>
        <p:spPr bwMode="auto">
          <a:xfrm>
            <a:off x="1196975" y="685800"/>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04" name="Rectangle 3"/>
          <p:cNvSpPr>
            <a:spLocks noGrp="1" noChangeArrowheads="1"/>
          </p:cNvSpPr>
          <p:nvPr>
            <p:ph type="body" idx="1"/>
          </p:nvPr>
        </p:nvSpPr>
        <p:spPr bwMode="auto">
          <a:xfrm>
            <a:off x="0" y="4343400"/>
            <a:ext cx="6858000" cy="48799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smtClean="0">
                <a:solidFill>
                  <a:srgbClr val="000000"/>
                </a:solidFill>
              </a:rPr>
              <a:t> </a:t>
            </a:r>
            <a:r>
              <a:rPr lang="en-US" altLang="en-US" sz="1400" b="1" u="sng" smtClean="0">
                <a:solidFill>
                  <a:srgbClr val="000000"/>
                </a:solidFill>
              </a:rPr>
              <a:t>KEY CONCEPT #1: A GOAL IS SKILL BUILDING</a:t>
            </a:r>
          </a:p>
          <a:p>
            <a:pPr lvl="2" eaLnBrk="1" hangingPunct="1">
              <a:spcBef>
                <a:spcPct val="0"/>
              </a:spcBef>
            </a:pPr>
            <a:endParaRPr lang="en-US" altLang="en-US" sz="900" smtClean="0">
              <a:solidFill>
                <a:srgbClr val="000000"/>
              </a:solidFill>
            </a:endParaRPr>
          </a:p>
          <a:p>
            <a:pPr lvl="2" eaLnBrk="1" hangingPunct="1">
              <a:spcBef>
                <a:spcPct val="0"/>
              </a:spcBef>
            </a:pPr>
            <a:r>
              <a:rPr lang="en-US" altLang="en-US" smtClean="0">
                <a:solidFill>
                  <a:srgbClr val="000000"/>
                </a:solidFill>
              </a:rPr>
              <a:t>A GOAL </a:t>
            </a:r>
            <a:r>
              <a:rPr lang="en-US" altLang="en-US" u="sng" smtClean="0">
                <a:solidFill>
                  <a:srgbClr val="000000"/>
                </a:solidFill>
              </a:rPr>
              <a:t>BUILDS SKILLS</a:t>
            </a:r>
            <a:r>
              <a:rPr lang="en-US" altLang="en-US" smtClean="0">
                <a:solidFill>
                  <a:srgbClr val="000000"/>
                </a:solidFill>
              </a:rPr>
              <a:t> AND ALLOWS THE STUDENT TO  ACCESS, PARTICIPATE AND MAKE PROGRESS IN  THE GENERAL CURRICULUM AND THE LIFE OF THE SCHOOL.  </a:t>
            </a:r>
          </a:p>
          <a:p>
            <a:pPr lvl="2" eaLnBrk="1" hangingPunct="1">
              <a:spcBef>
                <a:spcPct val="0"/>
              </a:spcBef>
            </a:pPr>
            <a:endParaRPr lang="en-US" altLang="en-US" sz="800" smtClean="0">
              <a:solidFill>
                <a:srgbClr val="000000"/>
              </a:solidFill>
            </a:endParaRPr>
          </a:p>
          <a:p>
            <a:pPr lvl="2" eaLnBrk="1" hangingPunct="1">
              <a:spcBef>
                <a:spcPct val="0"/>
              </a:spcBef>
            </a:pPr>
            <a:r>
              <a:rPr lang="en-US" altLang="en-US" smtClean="0">
                <a:solidFill>
                  <a:srgbClr val="000000"/>
                </a:solidFill>
              </a:rPr>
              <a:t>A GOAL DOES NOT REWRITE THE CURRICULUM AND  IS NOT CONTENT AREA (</a:t>
            </a:r>
            <a:r>
              <a:rPr lang="en-US" altLang="en-US" sz="1000" smtClean="0">
                <a:solidFill>
                  <a:srgbClr val="000000"/>
                </a:solidFill>
              </a:rPr>
              <a:t>ALGEBRA, U.S.HISTORY, BIOLOGY, LITERATURE</a:t>
            </a:r>
            <a:r>
              <a:rPr lang="en-US" altLang="en-US" smtClean="0">
                <a:solidFill>
                  <a:srgbClr val="000000"/>
                </a:solidFill>
              </a:rPr>
              <a:t>).          </a:t>
            </a:r>
          </a:p>
          <a:p>
            <a:pPr lvl="2" eaLnBrk="1" hangingPunct="1">
              <a:spcBef>
                <a:spcPct val="0"/>
              </a:spcBef>
            </a:pPr>
            <a:endParaRPr lang="en-US" altLang="en-US" sz="800" smtClean="0">
              <a:solidFill>
                <a:srgbClr val="000000"/>
              </a:solidFill>
            </a:endParaRPr>
          </a:p>
          <a:p>
            <a:pPr lvl="2" eaLnBrk="1" hangingPunct="1">
              <a:spcBef>
                <a:spcPct val="0"/>
              </a:spcBef>
            </a:pPr>
            <a:r>
              <a:rPr lang="en-US" altLang="en-US" smtClean="0">
                <a:solidFill>
                  <a:srgbClr val="000000"/>
                </a:solidFill>
              </a:rPr>
              <a:t>IT MOVES A STUDENT TOWARD GREATER INDEPENDENCE IN ACADEMICS AND OTHER SKILLS.</a:t>
            </a:r>
            <a:endParaRPr lang="en-US" altLang="en-US" b="1" smtClean="0">
              <a:solidFill>
                <a:srgbClr val="000000"/>
              </a:solidFill>
            </a:endParaRPr>
          </a:p>
          <a:p>
            <a:pPr eaLnBrk="1" hangingPunct="1">
              <a:lnSpc>
                <a:spcPct val="80000"/>
              </a:lnSpc>
              <a:spcBef>
                <a:spcPct val="0"/>
              </a:spcBef>
            </a:pPr>
            <a:r>
              <a:rPr lang="en-US" altLang="en-US" b="1" smtClean="0">
                <a:solidFill>
                  <a:srgbClr val="000000"/>
                </a:solidFill>
              </a:rPr>
              <a:t>   </a:t>
            </a:r>
            <a:r>
              <a:rPr lang="en-US" altLang="en-US" sz="800" b="1" smtClean="0">
                <a:solidFill>
                  <a:srgbClr val="000000"/>
                </a:solidFill>
              </a:rPr>
              <a:t>      </a:t>
            </a:r>
            <a:endParaRPr lang="en-US" altLang="en-US" sz="800" smtClean="0">
              <a:solidFill>
                <a:srgbClr val="000000"/>
              </a:solidFill>
            </a:endParaRPr>
          </a:p>
          <a:p>
            <a:pPr lvl="2" eaLnBrk="1" hangingPunct="1">
              <a:spcBef>
                <a:spcPct val="0"/>
              </a:spcBef>
              <a:buFontTx/>
              <a:buChar char="•"/>
            </a:pPr>
            <a:r>
              <a:rPr lang="en-US" altLang="en-US" sz="1400" smtClean="0">
                <a:solidFill>
                  <a:srgbClr val="000000"/>
                </a:solidFill>
              </a:rPr>
              <a:t>These skills are directly related to how the disability impacts the student’s learning and participation in the life of the school. </a:t>
            </a:r>
            <a:r>
              <a:rPr lang="en-US" altLang="en-US" sz="1400" smtClean="0"/>
              <a:t>A</a:t>
            </a:r>
          </a:p>
          <a:p>
            <a:pPr lvl="2" eaLnBrk="1" hangingPunct="1">
              <a:spcBef>
                <a:spcPct val="0"/>
              </a:spcBef>
              <a:buFontTx/>
              <a:buChar char="•"/>
            </a:pPr>
            <a:r>
              <a:rPr lang="en-US" altLang="en-US" sz="1400" smtClean="0"/>
              <a:t> student in need of skill building related to reading looks very different, and will require different skill building goals, if his/her disability is in the Specific Learning Disability Category, Intellectual Impairment, or is a Sensory/Vision Impairment</a:t>
            </a:r>
            <a:endParaRPr lang="en-US" altLang="en-US" sz="1400" smtClean="0">
              <a:solidFill>
                <a:srgbClr val="000000"/>
              </a:solidFill>
            </a:endParaRPr>
          </a:p>
          <a:p>
            <a:pPr lvl="2" eaLnBrk="1" hangingPunct="1">
              <a:spcBef>
                <a:spcPct val="0"/>
              </a:spcBef>
            </a:pPr>
            <a:endParaRPr lang="en-US" altLang="en-US" sz="800" smtClean="0">
              <a:solidFill>
                <a:srgbClr val="000000"/>
              </a:solidFill>
            </a:endParaRPr>
          </a:p>
          <a:p>
            <a:pPr lvl="2" eaLnBrk="1" hangingPunct="1">
              <a:spcBef>
                <a:spcPct val="0"/>
              </a:spcBef>
              <a:buFontTx/>
              <a:buChar char="•"/>
            </a:pPr>
            <a:r>
              <a:rPr lang="en-US" altLang="en-US" sz="1400" smtClean="0">
                <a:solidFill>
                  <a:srgbClr val="000000"/>
                </a:solidFill>
              </a:rPr>
              <a:t>Remember, Special Education is specially designed instruction and/or related services - not curriculum. The IEP is a tool to help ACCESS SCHOOL. The Measurable Annual Goals, through skill building, are part of the process. </a:t>
            </a:r>
          </a:p>
          <a:p>
            <a:pPr eaLnBrk="1" hangingPunct="1">
              <a:spcBef>
                <a:spcPct val="0"/>
              </a:spcBef>
            </a:pPr>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F1BC0B-BA68-477F-B05F-9F4D5EBA5EF2}" type="slidenum">
              <a:rPr lang="en-US" altLang="en-US" smtClean="0">
                <a:latin typeface="Arial" pitchFamily="34" charset="0"/>
              </a:rPr>
              <a:pPr fontAlgn="base">
                <a:spcBef>
                  <a:spcPct val="0"/>
                </a:spcBef>
                <a:spcAft>
                  <a:spcPct val="0"/>
                </a:spcAft>
                <a:defRPr/>
              </a:pPr>
              <a:t>65</a:t>
            </a:fld>
            <a:endParaRPr lang="en-US" altLang="en-US" smtClean="0">
              <a:latin typeface="Arial" pitchFamily="34" charset="0"/>
            </a:endParaRPr>
          </a:p>
        </p:txBody>
      </p:sp>
      <p:sp>
        <p:nvSpPr>
          <p:cNvPr id="205827"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828" name="Rectangle 3"/>
          <p:cNvSpPr>
            <a:spLocks noGrp="1" noChangeArrowheads="1"/>
          </p:cNvSpPr>
          <p:nvPr>
            <p:ph type="body" idx="1"/>
          </p:nvPr>
        </p:nvSpPr>
        <p:spPr bwMode="auto">
          <a:xfrm>
            <a:off x="466725" y="4414838"/>
            <a:ext cx="615315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400" u="sng" smtClean="0"/>
              <a:t>Services for a student with disabilities are identified on IEP 2&amp;3. </a:t>
            </a:r>
          </a:p>
          <a:p>
            <a:pPr eaLnBrk="1" hangingPunct="1">
              <a:spcBef>
                <a:spcPct val="0"/>
              </a:spcBef>
              <a:buFontTx/>
              <a:buChar char="•"/>
            </a:pPr>
            <a:r>
              <a:rPr lang="en-US" altLang="en-US" sz="1400" u="sng" smtClean="0"/>
              <a:t>Specially Designed Instruction and/or Related Services are recorded on IEP 5 on the service delivery grid.</a:t>
            </a:r>
          </a:p>
          <a:p>
            <a:pPr eaLnBrk="1" hangingPunct="1">
              <a:spcBef>
                <a:spcPct val="0"/>
              </a:spcBef>
              <a:buFontTx/>
              <a:buChar char="•"/>
            </a:pPr>
            <a:r>
              <a:rPr lang="en-US" altLang="en-US" sz="1400" u="sng" smtClean="0"/>
              <a:t>The Goals are what the student will do - recorded on IEP 4.</a:t>
            </a:r>
            <a:endParaRPr lang="en-US" altLang="en-US" sz="1400" smtClean="0"/>
          </a:p>
          <a:p>
            <a:pPr eaLnBrk="1" hangingPunct="1">
              <a:spcBef>
                <a:spcPct val="0"/>
              </a:spcBef>
            </a:pPr>
            <a:endParaRPr lang="en-US" altLang="en-US" sz="1400" smtClean="0"/>
          </a:p>
          <a:p>
            <a:pPr eaLnBrk="1" hangingPunct="1">
              <a:spcBef>
                <a:spcPct val="0"/>
              </a:spcBef>
            </a:pPr>
            <a:r>
              <a:rPr lang="en-US" altLang="en-US" sz="1400" smtClean="0"/>
              <a:t>In most cases, services can be incorporated in a student’s goal, making the goal interdisciplinary.</a:t>
            </a:r>
          </a:p>
          <a:p>
            <a:pPr eaLnBrk="1" hangingPunct="1">
              <a:spcBef>
                <a:spcPct val="0"/>
              </a:spcBef>
            </a:pPr>
            <a:endParaRPr lang="en-US" altLang="en-US" sz="1400" smtClean="0"/>
          </a:p>
          <a:p>
            <a:pPr eaLnBrk="1" hangingPunct="1">
              <a:spcBef>
                <a:spcPct val="0"/>
              </a:spcBef>
            </a:pPr>
            <a:r>
              <a:rPr lang="en-US" altLang="en-US" sz="1400" smtClean="0"/>
              <a:t>For example:  A student working to improve communications skills may work on it in more than one venue with more than one practitioner - in the general education classroom with the speech therapist, general educator, paraprofessional… and the progress would be reported in an integrated report.</a:t>
            </a:r>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37D837-E671-4FE1-9A18-1EADE4138F37}" type="slidenum">
              <a:rPr lang="en-US" altLang="en-US" smtClean="0">
                <a:latin typeface="Arial" pitchFamily="34" charset="0"/>
              </a:rPr>
              <a:pPr fontAlgn="base">
                <a:spcBef>
                  <a:spcPct val="0"/>
                </a:spcBef>
                <a:spcAft>
                  <a:spcPct val="0"/>
                </a:spcAft>
                <a:defRPr/>
              </a:pPr>
              <a:t>66</a:t>
            </a:fld>
            <a:endParaRPr lang="en-US" altLang="en-US" smtClean="0">
              <a:latin typeface="Arial" pitchFamily="34" charset="0"/>
            </a:endParaRPr>
          </a:p>
        </p:txBody>
      </p:sp>
      <p:sp>
        <p:nvSpPr>
          <p:cNvPr id="206851"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2" name="Rectangle 3"/>
          <p:cNvSpPr>
            <a:spLocks noGrp="1" noChangeArrowheads="1"/>
          </p:cNvSpPr>
          <p:nvPr>
            <p:ph type="body" idx="1"/>
          </p:nvPr>
        </p:nvSpPr>
        <p:spPr bwMode="auto">
          <a:xfrm>
            <a:off x="234950" y="4267200"/>
            <a:ext cx="6540500" cy="4878388"/>
          </a:xfrm>
        </p:spPr>
        <p:txBody>
          <a:bodyPr wrap="square" lIns="93145" tIns="46572" rIns="93145" bIns="46572" numCol="1" anchor="t" anchorCtr="0" compatLnSpc="1">
            <a:prstTxWarp prst="textNoShape">
              <a:avLst/>
            </a:prstTxWarp>
            <a:normAutofit lnSpcReduction="10000"/>
          </a:bodyPr>
          <a:lstStyle/>
          <a:p>
            <a:pPr eaLnBrk="1" hangingPunct="1">
              <a:spcBef>
                <a:spcPct val="0"/>
              </a:spcBef>
              <a:defRPr/>
            </a:pPr>
            <a:r>
              <a:rPr lang="en-US" altLang="en-US" sz="1400" dirty="0" smtClean="0"/>
              <a:t>Results of the survey indicated the need to define a measurable annual goal.  We have defined a measurable annual goal to have three components:</a:t>
            </a:r>
          </a:p>
          <a:p>
            <a:pPr eaLnBrk="1" hangingPunct="1">
              <a:spcBef>
                <a:spcPct val="50000"/>
              </a:spcBef>
              <a:buFont typeface="Wingdings" pitchFamily="2" charset="2"/>
              <a:buChar char="w"/>
              <a:defRPr/>
            </a:pPr>
            <a:r>
              <a:rPr lang="en-US" altLang="en-US" sz="1400" b="1" u="sng" dirty="0" smtClean="0"/>
              <a:t>Target Behavior</a:t>
            </a:r>
            <a:r>
              <a:rPr lang="en-US" altLang="en-US" sz="1400" dirty="0" smtClean="0"/>
              <a:t> - The skill or behavior in need of change.</a:t>
            </a:r>
          </a:p>
          <a:p>
            <a:pPr eaLnBrk="1" hangingPunct="1">
              <a:spcBef>
                <a:spcPct val="50000"/>
              </a:spcBef>
              <a:buFont typeface="Wingdings" pitchFamily="2" charset="2"/>
              <a:buChar char="w"/>
              <a:defRPr/>
            </a:pPr>
            <a:r>
              <a:rPr lang="en-US" altLang="en-US" sz="1400" b="1" u="sng" dirty="0" smtClean="0"/>
              <a:t>Condition</a:t>
            </a:r>
            <a:r>
              <a:rPr lang="en-US" altLang="en-US" sz="1400" dirty="0" smtClean="0"/>
              <a:t> - Circumstances under which the target behavior is to occur.</a:t>
            </a:r>
          </a:p>
          <a:p>
            <a:pPr eaLnBrk="1" hangingPunct="1">
              <a:spcBef>
                <a:spcPct val="50000"/>
              </a:spcBef>
              <a:buFont typeface="Wingdings" pitchFamily="2" charset="2"/>
              <a:buChar char="w"/>
              <a:defRPr/>
            </a:pPr>
            <a:r>
              <a:rPr lang="en-US" altLang="en-US" sz="1400" b="1" u="sng" dirty="0" smtClean="0"/>
              <a:t>Criteria</a:t>
            </a:r>
            <a:r>
              <a:rPr lang="en-US" altLang="en-US" sz="1400" b="1" dirty="0" smtClean="0"/>
              <a:t> </a:t>
            </a:r>
            <a:r>
              <a:rPr lang="en-US" altLang="en-US" sz="1400" dirty="0" smtClean="0"/>
              <a:t>- Acceptable level of performance of the target behavior. And to have a data collection strategy that allows for measurability.</a:t>
            </a:r>
          </a:p>
          <a:p>
            <a:pPr eaLnBrk="1" hangingPunct="1">
              <a:spcBef>
                <a:spcPct val="50000"/>
              </a:spcBef>
              <a:buFont typeface="Wingdings" pitchFamily="2" charset="2"/>
              <a:buNone/>
              <a:defRPr/>
            </a:pPr>
            <a:endParaRPr lang="en-US" altLang="en-US" sz="800" dirty="0" smtClean="0"/>
          </a:p>
          <a:p>
            <a:pPr eaLnBrk="1" hangingPunct="1">
              <a:spcBef>
                <a:spcPct val="0"/>
              </a:spcBef>
              <a:defRPr/>
            </a:pPr>
            <a:r>
              <a:rPr lang="en-US" altLang="en-US" sz="1400" u="sng" dirty="0" smtClean="0"/>
              <a:t>Criteria</a:t>
            </a:r>
            <a:r>
              <a:rPr lang="en-US" altLang="en-US" sz="1400" b="1" dirty="0" smtClean="0"/>
              <a:t>:</a:t>
            </a:r>
            <a:r>
              <a:rPr lang="en-US" altLang="en-US" sz="1400" dirty="0" smtClean="0"/>
              <a:t>   Words that connote measurability often imply a 100% compliance.  “Accurate”, “consistent”, and “independent” are words of measurability that sometimes translate into 100% - but not necessarily.  You can be very independent and still need help.  You may be accurate and still make some mistake.  However, some things need to be learned at 100% accuracy, such as learning the alphabet or crossing the street.  Please keep this in mind.</a:t>
            </a:r>
          </a:p>
          <a:p>
            <a:pPr eaLnBrk="1" hangingPunct="1">
              <a:spcBef>
                <a:spcPct val="0"/>
              </a:spcBef>
              <a:defRPr/>
            </a:pPr>
            <a:endParaRPr lang="en-US" altLang="en-US" sz="800" dirty="0" smtClean="0"/>
          </a:p>
          <a:p>
            <a:pPr eaLnBrk="1" hangingPunct="1">
              <a:spcBef>
                <a:spcPct val="0"/>
              </a:spcBef>
              <a:defRPr/>
            </a:pPr>
            <a:r>
              <a:rPr lang="en-US" altLang="en-US" sz="1400" u="sng" dirty="0" smtClean="0"/>
              <a:t>Terms of Measurability </a:t>
            </a:r>
            <a:r>
              <a:rPr lang="en-US" altLang="en-US" sz="1400" dirty="0" smtClean="0"/>
              <a:t>- See handout.  Some examples of terms that can be used when developing a measurable goal.  This is a short list.  There are many more.</a:t>
            </a:r>
            <a:endParaRPr lang="en-US" altLang="en-US" sz="800" u="sng" dirty="0" smtClean="0"/>
          </a:p>
          <a:p>
            <a:pPr eaLnBrk="1" hangingPunct="1">
              <a:spcBef>
                <a:spcPct val="0"/>
              </a:spcBef>
              <a:defRPr/>
            </a:pPr>
            <a:endParaRPr lang="en-US" altLang="en-US" sz="800" u="sng" dirty="0" smtClean="0"/>
          </a:p>
          <a:p>
            <a:pPr eaLnBrk="1" hangingPunct="1">
              <a:spcBef>
                <a:spcPct val="0"/>
              </a:spcBef>
              <a:defRPr/>
            </a:pPr>
            <a:r>
              <a:rPr lang="en-US" altLang="en-US" sz="1400" dirty="0" smtClean="0"/>
              <a:t>Also - we have frequently been asked, “ What’s wrong with using percents when measuring?”  Percents are only useful when a goal is meaningful.  The next slide is an example of a goal in which the criteria was changed (using benchmarks and percents).  However there was no task analysis, no clear breakdown of skills being learned, and lots of potential for confusion.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56367B-68D5-4789-96F2-F9933FBE3BCB}" type="slidenum">
              <a:rPr lang="en-US" altLang="en-US" smtClean="0"/>
              <a:pPr fontAlgn="base">
                <a:spcBef>
                  <a:spcPct val="0"/>
                </a:spcBef>
                <a:spcAft>
                  <a:spcPct val="0"/>
                </a:spcAft>
                <a:defRPr/>
              </a:pPr>
              <a:t>67</a:t>
            </a:fld>
            <a:endParaRPr lang="en-US" altLang="en-US" smtClean="0"/>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7876" name="Rectangle 5"/>
          <p:cNvSpPr>
            <a:spLocks noGrp="1" noChangeArrowheads="1"/>
          </p:cNvSpPr>
          <p:nvPr>
            <p:ph type="body" idx="1"/>
          </p:nvPr>
        </p:nvSpPr>
        <p:spPr bwMode="auto">
          <a:xfrm>
            <a:off x="609600" y="4416425"/>
            <a:ext cx="586740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z="1400" smtClean="0"/>
              <a:t>Note that Nadia’s goal is aligned to the MCAS scoring Guide.  The district may have a writing rubric that could be a criteria as well.</a:t>
            </a:r>
          </a:p>
          <a:p>
            <a:pPr eaLnBrk="1" hangingPunct="1">
              <a:spcBef>
                <a:spcPct val="0"/>
              </a:spcBef>
            </a:pPr>
            <a:endParaRPr lang="en-US" altLang="en-US" sz="1400" smtClean="0"/>
          </a:p>
          <a:p>
            <a:pPr eaLnBrk="1" hangingPunct="1">
              <a:spcBef>
                <a:spcPct val="0"/>
              </a:spcBef>
            </a:pPr>
            <a:r>
              <a:rPr lang="en-US" altLang="en-US" sz="1400" smtClean="0"/>
              <a:t>Carlos’ goal works well for the secondary level, as it includes subject areas as conditions.</a:t>
            </a:r>
          </a:p>
          <a:p>
            <a:pPr eaLnBrk="1" hangingPunct="1">
              <a:spcBef>
                <a:spcPct val="0"/>
              </a:spcBef>
            </a:pPr>
            <a:endParaRPr lang="en-US" altLang="en-US" sz="1400" smtClean="0"/>
          </a:p>
          <a:p>
            <a:pPr eaLnBrk="1" hangingPunct="1">
              <a:spcBef>
                <a:spcPct val="0"/>
              </a:spcBef>
            </a:pPr>
            <a:r>
              <a:rPr lang="en-US" altLang="en-US" sz="1400" smtClean="0"/>
              <a:t>Activities:</a:t>
            </a:r>
          </a:p>
          <a:p>
            <a:pPr eaLnBrk="1" hangingPunct="1">
              <a:spcBef>
                <a:spcPct val="0"/>
              </a:spcBef>
              <a:buFontTx/>
              <a:buChar char="•"/>
            </a:pPr>
            <a:r>
              <a:rPr lang="en-US" altLang="en-US" sz="1400" smtClean="0"/>
              <a:t>During professional development training opportunities, staff can practice diagramming their own goals.</a:t>
            </a:r>
          </a:p>
          <a:p>
            <a:pPr eaLnBrk="1" hangingPunct="1">
              <a:spcBef>
                <a:spcPct val="0"/>
              </a:spcBef>
              <a:buFontTx/>
              <a:buChar char="•"/>
            </a:pPr>
            <a:r>
              <a:rPr lang="en-US" altLang="en-US" sz="1400" smtClean="0"/>
              <a:t>Diagramming activity included in handouts.</a:t>
            </a:r>
          </a:p>
          <a:p>
            <a:pPr eaLnBrk="1" hangingPunct="1">
              <a:spcBef>
                <a:spcPct val="0"/>
              </a:spcBef>
              <a:buFontTx/>
              <a:buChar char="•"/>
            </a:pPr>
            <a:r>
              <a:rPr lang="en-US" altLang="en-US" sz="1400" smtClean="0"/>
              <a:t>Examples of re-written goals included in handouts.</a:t>
            </a:r>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435934-60E3-46B6-8901-21518A9615C3}" type="slidenum">
              <a:rPr lang="en-US" altLang="en-US" smtClean="0">
                <a:latin typeface="Arial" pitchFamily="34" charset="0"/>
              </a:rPr>
              <a:pPr fontAlgn="base">
                <a:spcBef>
                  <a:spcPct val="0"/>
                </a:spcBef>
                <a:spcAft>
                  <a:spcPct val="0"/>
                </a:spcAft>
                <a:defRPr/>
              </a:pPr>
              <a:t>68</a:t>
            </a:fld>
            <a:endParaRPr lang="en-US" altLang="en-US" smtClean="0">
              <a:latin typeface="Arial" pitchFamily="34" charset="0"/>
            </a:endParaRPr>
          </a:p>
        </p:txBody>
      </p:sp>
      <p:sp>
        <p:nvSpPr>
          <p:cNvPr id="20889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8900" name="Rectangle 3"/>
          <p:cNvSpPr>
            <a:spLocks noGrp="1" noChangeArrowheads="1"/>
          </p:cNvSpPr>
          <p:nvPr>
            <p:ph type="body" idx="1"/>
          </p:nvPr>
        </p:nvSpPr>
        <p:spPr bwMode="auto">
          <a:xfrm>
            <a:off x="609600" y="4414838"/>
            <a:ext cx="5865813"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z="1400" smtClean="0"/>
              <a:t>Note that Nadia’s goal is aligned to the MCAS scoring Guide.  The district may have a writing rubric that could be a criteria as well.</a:t>
            </a:r>
          </a:p>
          <a:p>
            <a:pPr eaLnBrk="1" hangingPunct="1">
              <a:spcBef>
                <a:spcPct val="0"/>
              </a:spcBef>
            </a:pPr>
            <a:endParaRPr lang="en-US" altLang="en-US" sz="1400" smtClean="0"/>
          </a:p>
          <a:p>
            <a:pPr eaLnBrk="1" hangingPunct="1">
              <a:spcBef>
                <a:spcPct val="0"/>
              </a:spcBef>
            </a:pPr>
            <a:r>
              <a:rPr lang="en-US" altLang="en-US" sz="1400" smtClean="0"/>
              <a:t>Carlos’ goal works well for the secondary level, as it includes subject areas as conditions.</a:t>
            </a:r>
          </a:p>
          <a:p>
            <a:pPr eaLnBrk="1" hangingPunct="1">
              <a:spcBef>
                <a:spcPct val="0"/>
              </a:spcBef>
            </a:pPr>
            <a:endParaRPr lang="en-US" altLang="en-US" sz="1400" smtClean="0"/>
          </a:p>
          <a:p>
            <a:pPr eaLnBrk="1" hangingPunct="1">
              <a:spcBef>
                <a:spcPct val="0"/>
              </a:spcBef>
            </a:pPr>
            <a:r>
              <a:rPr lang="en-US" altLang="en-US" sz="1400" smtClean="0"/>
              <a:t>Activities:</a:t>
            </a:r>
          </a:p>
          <a:p>
            <a:pPr eaLnBrk="1" hangingPunct="1">
              <a:spcBef>
                <a:spcPct val="0"/>
              </a:spcBef>
              <a:buFontTx/>
              <a:buChar char="•"/>
            </a:pPr>
            <a:r>
              <a:rPr lang="en-US" altLang="en-US" sz="1400" smtClean="0"/>
              <a:t>During professional development training opportunities, staff can practice diagramming their own goals.</a:t>
            </a:r>
          </a:p>
          <a:p>
            <a:pPr eaLnBrk="1" hangingPunct="1">
              <a:spcBef>
                <a:spcPct val="0"/>
              </a:spcBef>
              <a:buFontTx/>
              <a:buChar char="•"/>
            </a:pPr>
            <a:r>
              <a:rPr lang="en-US" altLang="en-US" sz="1400" smtClean="0"/>
              <a:t>Diagramming activity included in handouts.</a:t>
            </a:r>
          </a:p>
          <a:p>
            <a:pPr eaLnBrk="1" hangingPunct="1">
              <a:spcBef>
                <a:spcPct val="0"/>
              </a:spcBef>
              <a:buFontTx/>
              <a:buChar char="•"/>
            </a:pPr>
            <a:r>
              <a:rPr lang="en-US" altLang="en-US" sz="1400" smtClean="0"/>
              <a:t>Examples of re-written goals included in handouts.</a:t>
            </a:r>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435934-60E3-46B6-8901-21518A9615C3}" type="slidenum">
              <a:rPr lang="en-US" altLang="en-US" smtClean="0">
                <a:latin typeface="Arial" pitchFamily="34" charset="0"/>
              </a:rPr>
              <a:pPr fontAlgn="base">
                <a:spcBef>
                  <a:spcPct val="0"/>
                </a:spcBef>
                <a:spcAft>
                  <a:spcPct val="0"/>
                </a:spcAft>
                <a:defRPr/>
              </a:pPr>
              <a:t>69</a:t>
            </a:fld>
            <a:endParaRPr lang="en-US" altLang="en-US" smtClean="0">
              <a:latin typeface="Arial" pitchFamily="34" charset="0"/>
            </a:endParaRPr>
          </a:p>
        </p:txBody>
      </p:sp>
      <p:sp>
        <p:nvSpPr>
          <p:cNvPr id="20889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8900" name="Rectangle 3"/>
          <p:cNvSpPr>
            <a:spLocks noGrp="1" noChangeArrowheads="1"/>
          </p:cNvSpPr>
          <p:nvPr>
            <p:ph type="body" idx="1"/>
          </p:nvPr>
        </p:nvSpPr>
        <p:spPr bwMode="auto">
          <a:xfrm>
            <a:off x="609600" y="4414838"/>
            <a:ext cx="5865813"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z="1400" smtClean="0"/>
              <a:t>Note that Nadia’s goal is aligned to the MCAS scoring Guide.  The district may have a writing rubric that could be a criteria as well.</a:t>
            </a:r>
          </a:p>
          <a:p>
            <a:pPr eaLnBrk="1" hangingPunct="1">
              <a:spcBef>
                <a:spcPct val="0"/>
              </a:spcBef>
            </a:pPr>
            <a:endParaRPr lang="en-US" altLang="en-US" sz="1400" smtClean="0"/>
          </a:p>
          <a:p>
            <a:pPr eaLnBrk="1" hangingPunct="1">
              <a:spcBef>
                <a:spcPct val="0"/>
              </a:spcBef>
            </a:pPr>
            <a:r>
              <a:rPr lang="en-US" altLang="en-US" sz="1400" smtClean="0"/>
              <a:t>Carlos’ goal works well for the secondary level, as it includes subject areas as conditions.</a:t>
            </a:r>
          </a:p>
          <a:p>
            <a:pPr eaLnBrk="1" hangingPunct="1">
              <a:spcBef>
                <a:spcPct val="0"/>
              </a:spcBef>
            </a:pPr>
            <a:endParaRPr lang="en-US" altLang="en-US" sz="1400" smtClean="0"/>
          </a:p>
          <a:p>
            <a:pPr eaLnBrk="1" hangingPunct="1">
              <a:spcBef>
                <a:spcPct val="0"/>
              </a:spcBef>
            </a:pPr>
            <a:r>
              <a:rPr lang="en-US" altLang="en-US" sz="1400" smtClean="0"/>
              <a:t>Activities:</a:t>
            </a:r>
          </a:p>
          <a:p>
            <a:pPr eaLnBrk="1" hangingPunct="1">
              <a:spcBef>
                <a:spcPct val="0"/>
              </a:spcBef>
              <a:buFontTx/>
              <a:buChar char="•"/>
            </a:pPr>
            <a:r>
              <a:rPr lang="en-US" altLang="en-US" sz="1400" smtClean="0"/>
              <a:t>During professional development training opportunities, staff can practice diagramming their own goals.</a:t>
            </a:r>
          </a:p>
          <a:p>
            <a:pPr eaLnBrk="1" hangingPunct="1">
              <a:spcBef>
                <a:spcPct val="0"/>
              </a:spcBef>
              <a:buFontTx/>
              <a:buChar char="•"/>
            </a:pPr>
            <a:r>
              <a:rPr lang="en-US" altLang="en-US" sz="1400" smtClean="0"/>
              <a:t>Diagramming activity included in handouts.</a:t>
            </a:r>
          </a:p>
          <a:p>
            <a:pPr eaLnBrk="1" hangingPunct="1">
              <a:spcBef>
                <a:spcPct val="0"/>
              </a:spcBef>
              <a:buFontTx/>
              <a:buChar char="•"/>
            </a:pPr>
            <a:r>
              <a:rPr lang="en-US" altLang="en-US" sz="1400" smtClean="0"/>
              <a:t>Examples of re-written goals included in handouts.</a:t>
            </a:r>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435934-60E3-46B6-8901-21518A9615C3}" type="slidenum">
              <a:rPr lang="en-US" altLang="en-US" smtClean="0">
                <a:latin typeface="Arial" pitchFamily="34" charset="0"/>
              </a:rPr>
              <a:pPr fontAlgn="base">
                <a:spcBef>
                  <a:spcPct val="0"/>
                </a:spcBef>
                <a:spcAft>
                  <a:spcPct val="0"/>
                </a:spcAft>
                <a:defRPr/>
              </a:pPr>
              <a:t>70</a:t>
            </a:fld>
            <a:endParaRPr lang="en-US" altLang="en-US" smtClean="0">
              <a:latin typeface="Arial" pitchFamily="34" charset="0"/>
            </a:endParaRPr>
          </a:p>
        </p:txBody>
      </p:sp>
      <p:sp>
        <p:nvSpPr>
          <p:cNvPr id="20889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8900" name="Rectangle 3"/>
          <p:cNvSpPr>
            <a:spLocks noGrp="1" noChangeArrowheads="1"/>
          </p:cNvSpPr>
          <p:nvPr>
            <p:ph type="body" idx="1"/>
          </p:nvPr>
        </p:nvSpPr>
        <p:spPr bwMode="auto">
          <a:xfrm>
            <a:off x="609600" y="4414838"/>
            <a:ext cx="5865813"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z="1400" smtClean="0"/>
              <a:t>Note that Nadia’s goal is aligned to the MCAS scoring Guide.  The district may have a writing rubric that could be a criteria as well.</a:t>
            </a:r>
          </a:p>
          <a:p>
            <a:pPr eaLnBrk="1" hangingPunct="1">
              <a:spcBef>
                <a:spcPct val="0"/>
              </a:spcBef>
            </a:pPr>
            <a:endParaRPr lang="en-US" altLang="en-US" sz="1400" smtClean="0"/>
          </a:p>
          <a:p>
            <a:pPr eaLnBrk="1" hangingPunct="1">
              <a:spcBef>
                <a:spcPct val="0"/>
              </a:spcBef>
            </a:pPr>
            <a:r>
              <a:rPr lang="en-US" altLang="en-US" sz="1400" smtClean="0"/>
              <a:t>Carlos’ goal works well for the secondary level, as it includes subject areas as conditions.</a:t>
            </a:r>
          </a:p>
          <a:p>
            <a:pPr eaLnBrk="1" hangingPunct="1">
              <a:spcBef>
                <a:spcPct val="0"/>
              </a:spcBef>
            </a:pPr>
            <a:endParaRPr lang="en-US" altLang="en-US" sz="1400" smtClean="0"/>
          </a:p>
          <a:p>
            <a:pPr eaLnBrk="1" hangingPunct="1">
              <a:spcBef>
                <a:spcPct val="0"/>
              </a:spcBef>
            </a:pPr>
            <a:r>
              <a:rPr lang="en-US" altLang="en-US" sz="1400" smtClean="0"/>
              <a:t>Activities:</a:t>
            </a:r>
          </a:p>
          <a:p>
            <a:pPr eaLnBrk="1" hangingPunct="1">
              <a:spcBef>
                <a:spcPct val="0"/>
              </a:spcBef>
              <a:buFontTx/>
              <a:buChar char="•"/>
            </a:pPr>
            <a:r>
              <a:rPr lang="en-US" altLang="en-US" sz="1400" smtClean="0"/>
              <a:t>During professional development training opportunities, staff can practice diagramming their own goals.</a:t>
            </a:r>
          </a:p>
          <a:p>
            <a:pPr eaLnBrk="1" hangingPunct="1">
              <a:spcBef>
                <a:spcPct val="0"/>
              </a:spcBef>
              <a:buFontTx/>
              <a:buChar char="•"/>
            </a:pPr>
            <a:r>
              <a:rPr lang="en-US" altLang="en-US" sz="1400" smtClean="0"/>
              <a:t>Diagramming activity included in handouts.</a:t>
            </a:r>
          </a:p>
          <a:p>
            <a:pPr eaLnBrk="1" hangingPunct="1">
              <a:spcBef>
                <a:spcPct val="0"/>
              </a:spcBef>
              <a:buFontTx/>
              <a:buChar char="•"/>
            </a:pPr>
            <a:r>
              <a:rPr lang="en-US" altLang="en-US" sz="1400" smtClean="0"/>
              <a:t>Examples of re-written goals included in handouts.</a:t>
            </a:r>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02BEE-82BA-459B-8A6A-974093E318A2}" type="slidenum">
              <a:rPr lang="en-US" altLang="en-US" smtClean="0">
                <a:latin typeface="Times New Roman" pitchFamily="18" charset="0"/>
              </a:rPr>
              <a:pPr fontAlgn="base">
                <a:spcBef>
                  <a:spcPct val="0"/>
                </a:spcBef>
                <a:spcAft>
                  <a:spcPct val="0"/>
                </a:spcAft>
                <a:defRPr/>
              </a:pPr>
              <a:t>72</a:t>
            </a:fld>
            <a:endParaRPr lang="en-US" altLang="en-US" smtClean="0">
              <a:latin typeface="Times New Roman" pitchFamily="18" charset="0"/>
            </a:endParaRPr>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1972" name="Rectangle 3"/>
          <p:cNvSpPr>
            <a:spLocks noGrp="1" noChangeArrowheads="1"/>
          </p:cNvSpPr>
          <p:nvPr>
            <p:ph type="body" idx="1"/>
          </p:nvPr>
        </p:nvSpPr>
        <p:spPr bwMode="auto">
          <a:xfrm>
            <a:off x="234950" y="4416425"/>
            <a:ext cx="6540500" cy="46339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Tx/>
              <a:buChar char="•"/>
            </a:pPr>
            <a:r>
              <a:rPr lang="en-US" altLang="en-US" sz="1600" smtClean="0">
                <a:latin typeface="Times New Roman" pitchFamily="18" charset="0"/>
              </a:rPr>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0652C9-0E50-41C4-933C-060A8926F12F}" type="slidenum">
              <a:rPr lang="en-US" altLang="en-US" smtClean="0">
                <a:latin typeface="Times New Roman" pitchFamily="18" charset="0"/>
              </a:rPr>
              <a:pPr fontAlgn="base">
                <a:spcBef>
                  <a:spcPct val="0"/>
                </a:spcBef>
                <a:spcAft>
                  <a:spcPct val="0"/>
                </a:spcAft>
                <a:defRPr/>
              </a:pPr>
              <a:t>73</a:t>
            </a:fld>
            <a:endParaRPr lang="en-US" altLang="en-US" smtClean="0">
              <a:latin typeface="Times New Roman" pitchFamily="18"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2996" name="Rectangle 3"/>
          <p:cNvSpPr>
            <a:spLocks noGrp="1" noChangeArrowheads="1"/>
          </p:cNvSpPr>
          <p:nvPr>
            <p:ph type="body" idx="1"/>
          </p:nvPr>
        </p:nvSpPr>
        <p:spPr bwMode="auto">
          <a:xfrm>
            <a:off x="234950" y="4267200"/>
            <a:ext cx="6540500"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buFontTx/>
              <a:buChar char="•"/>
            </a:pPr>
            <a:r>
              <a:rPr lang="en-US" altLang="en-US" sz="1600" smtClean="0">
                <a:latin typeface="Times New Roman" pitchFamily="18" charset="0"/>
              </a:rPr>
              <a:t> Parallel: Develop vocabulary from 18 words to 26 words.</a:t>
            </a:r>
          </a:p>
          <a:p>
            <a:pPr eaLnBrk="1" hangingPunct="1">
              <a:lnSpc>
                <a:spcPct val="90000"/>
              </a:lnSpc>
              <a:spcBef>
                <a:spcPct val="0"/>
              </a:spcBef>
            </a:pPr>
            <a:endParaRPr lang="en-US" altLang="en-US" sz="800" smtClean="0">
              <a:latin typeface="Times New Roman" pitchFamily="18" charset="0"/>
            </a:endParaRPr>
          </a:p>
          <a:p>
            <a:pPr eaLnBrk="1" hangingPunct="1">
              <a:lnSpc>
                <a:spcPct val="90000"/>
              </a:lnSpc>
              <a:spcBef>
                <a:spcPct val="0"/>
              </a:spcBef>
              <a:buFontTx/>
              <a:buChar char="•"/>
            </a:pPr>
            <a:r>
              <a:rPr lang="en-US" altLang="en-US" sz="1600" smtClean="0">
                <a:latin typeface="Times New Roman" pitchFamily="18" charset="0"/>
              </a:rPr>
              <a:t> Measurable: Demonstrate correct usage of the 26 words when test.</a:t>
            </a:r>
          </a:p>
          <a:p>
            <a:pPr eaLnBrk="1" hangingPunct="1">
              <a:lnSpc>
                <a:spcPct val="90000"/>
              </a:lnSpc>
              <a:spcBef>
                <a:spcPct val="0"/>
              </a:spcBef>
            </a:pPr>
            <a:endParaRPr lang="en-US" altLang="en-US" sz="800" smtClean="0">
              <a:latin typeface="Times New Roman" pitchFamily="18" charset="0"/>
            </a:endParaRPr>
          </a:p>
          <a:p>
            <a:pPr eaLnBrk="1" hangingPunct="1">
              <a:lnSpc>
                <a:spcPct val="90000"/>
              </a:lnSpc>
              <a:spcBef>
                <a:spcPct val="0"/>
              </a:spcBef>
              <a:buFontTx/>
              <a:buChar char="•"/>
            </a:pPr>
            <a:r>
              <a:rPr lang="en-US" altLang="en-US" sz="1600" smtClean="0">
                <a:latin typeface="Times New Roman" pitchFamily="18" charset="0"/>
              </a:rPr>
              <a:t> NOTE: Benchmarks are used in this example.</a:t>
            </a:r>
          </a:p>
          <a:p>
            <a:pPr eaLnBrk="1" hangingPunct="1">
              <a:lnSpc>
                <a:spcPct val="90000"/>
              </a:lnSpc>
              <a:spcBef>
                <a:spcPct val="0"/>
              </a:spcBef>
            </a:pPr>
            <a:endParaRPr lang="en-US" altLang="en-US" sz="800" smtClean="0">
              <a:latin typeface="Times New Roman" pitchFamily="18" charset="0"/>
            </a:endParaRPr>
          </a:p>
          <a:p>
            <a:pPr eaLnBrk="1" hangingPunct="1">
              <a:lnSpc>
                <a:spcPct val="90000"/>
              </a:lnSpc>
              <a:spcBef>
                <a:spcPct val="0"/>
              </a:spcBef>
              <a:buFontTx/>
              <a:buChar char="•"/>
            </a:pPr>
            <a:r>
              <a:rPr lang="en-US" altLang="en-US" sz="1600" smtClean="0">
                <a:latin typeface="Times New Roman" pitchFamily="18" charset="0"/>
              </a:rPr>
              <a:t> Federal Regulations for IDEA - Appendix A says -</a:t>
            </a:r>
          </a:p>
          <a:p>
            <a:pPr lvl="1" eaLnBrk="1" hangingPunct="1">
              <a:lnSpc>
                <a:spcPct val="90000"/>
              </a:lnSpc>
              <a:spcBef>
                <a:spcPct val="0"/>
              </a:spcBef>
              <a:buFontTx/>
              <a:buChar char="•"/>
            </a:pPr>
            <a:r>
              <a:rPr lang="en-US" altLang="en-US" sz="1600" smtClean="0">
                <a:latin typeface="Times New Roman" pitchFamily="18" charset="0"/>
              </a:rPr>
              <a:t>objectives - “generally break the skills described in the annual goal down into discrete components”</a:t>
            </a:r>
          </a:p>
          <a:p>
            <a:pPr lvl="1" eaLnBrk="1" hangingPunct="1">
              <a:lnSpc>
                <a:spcPct val="90000"/>
              </a:lnSpc>
              <a:spcBef>
                <a:spcPct val="0"/>
              </a:spcBef>
              <a:buFontTx/>
              <a:buChar char="•"/>
            </a:pPr>
            <a:r>
              <a:rPr lang="en-US" altLang="en-US" sz="1600" smtClean="0">
                <a:latin typeface="Times New Roman" pitchFamily="18" charset="0"/>
              </a:rPr>
              <a:t>benchmarks - “establish expected performance levels that allow for regular checks of progress that  coincide with” progress reporting cycles </a:t>
            </a:r>
          </a:p>
          <a:p>
            <a:pPr eaLnBrk="1" hangingPunct="1">
              <a:lnSpc>
                <a:spcPct val="90000"/>
              </a:lnSpc>
              <a:spcBef>
                <a:spcPct val="0"/>
              </a:spcBef>
            </a:pPr>
            <a:endParaRPr lang="en-US" altLang="en-US" sz="800" smtClean="0">
              <a:latin typeface="Times New Roman" pitchFamily="18" charset="0"/>
            </a:endParaRPr>
          </a:p>
          <a:p>
            <a:pPr eaLnBrk="1" hangingPunct="1">
              <a:lnSpc>
                <a:spcPct val="90000"/>
              </a:lnSpc>
              <a:spcBef>
                <a:spcPct val="0"/>
              </a:spcBef>
              <a:buFontTx/>
              <a:buChar char="•"/>
            </a:pPr>
            <a:r>
              <a:rPr lang="en-US" altLang="en-US" sz="1600" smtClean="0">
                <a:latin typeface="Times New Roman" pitchFamily="18" charset="0"/>
              </a:rPr>
              <a:t> The Team may use one or both depending of the nature of the goal and needs of the student.</a:t>
            </a:r>
          </a:p>
          <a:p>
            <a:pPr eaLnBrk="1" hangingPunct="1">
              <a:lnSpc>
                <a:spcPct val="90000"/>
              </a:lnSpc>
              <a:spcBef>
                <a:spcPct val="0"/>
              </a:spcBef>
            </a:pPr>
            <a:endParaRPr lang="en-US" altLang="en-US" sz="1600" smtClean="0">
              <a:latin typeface="Times New Roman" pitchFamily="18" charset="0"/>
            </a:endParaRPr>
          </a:p>
          <a:p>
            <a:pPr eaLnBrk="1" hangingPunct="1">
              <a:lnSpc>
                <a:spcPct val="90000"/>
              </a:lnSpc>
              <a:spcBef>
                <a:spcPct val="0"/>
              </a:spcBef>
              <a:buFontTx/>
              <a:buChar char="•"/>
            </a:pPr>
            <a:r>
              <a:rPr lang="en-US" altLang="en-US" sz="1600" smtClean="0">
                <a:latin typeface="Times New Roman" pitchFamily="18" charset="0"/>
              </a:rPr>
              <a:t> This goal might be shared by a series of providers as many goals should be.  Teams should not necessarily write a goal for each service provider.  If time allows, ask participants to think of examples when service providers could work together to assist a student in reaching an annual goal.</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3E4D38-F71D-4E37-AD6F-45CC5BB772B7}" type="slidenum">
              <a:rPr lang="en-US" altLang="en-US" smtClean="0">
                <a:latin typeface="Arial" pitchFamily="34" charset="0"/>
              </a:rPr>
              <a:pPr fontAlgn="base">
                <a:spcBef>
                  <a:spcPct val="0"/>
                </a:spcBef>
                <a:spcAft>
                  <a:spcPct val="0"/>
                </a:spcAft>
                <a:defRPr/>
              </a:pPr>
              <a:t>74</a:t>
            </a:fld>
            <a:endParaRPr lang="en-US" altLang="en-US" smtClean="0">
              <a:latin typeface="Arial" pitchFamily="34" charset="0"/>
            </a:endParaRPr>
          </a:p>
        </p:txBody>
      </p:sp>
      <p:sp>
        <p:nvSpPr>
          <p:cNvPr id="21401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4020" name="Rectangle 3"/>
          <p:cNvSpPr>
            <a:spLocks noGrp="1" noChangeArrowheads="1"/>
          </p:cNvSpPr>
          <p:nvPr>
            <p:ph type="body" idx="1"/>
          </p:nvPr>
        </p:nvSpPr>
        <p:spPr bwMode="auto">
          <a:xfrm>
            <a:off x="234950" y="4241800"/>
            <a:ext cx="6551613" cy="46545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t>More survey questions/requests:</a:t>
            </a:r>
          </a:p>
          <a:p>
            <a:pPr eaLnBrk="1" hangingPunct="1">
              <a:spcBef>
                <a:spcPct val="0"/>
              </a:spcBef>
              <a:buFontTx/>
              <a:buChar char="•"/>
            </a:pPr>
            <a:r>
              <a:rPr lang="en-US" altLang="en-US" sz="1400" smtClean="0"/>
              <a:t>the definitions of objectives and benchmarks - Is there a difference?</a:t>
            </a:r>
          </a:p>
          <a:p>
            <a:pPr eaLnBrk="1" hangingPunct="1">
              <a:spcBef>
                <a:spcPct val="0"/>
              </a:spcBef>
              <a:buFontTx/>
              <a:buChar char="•"/>
            </a:pPr>
            <a:r>
              <a:rPr lang="en-US" altLang="en-US" sz="1400" smtClean="0"/>
              <a:t>does it matter whether a goals is broken into objectives or benchmarks?</a:t>
            </a:r>
          </a:p>
          <a:p>
            <a:pPr eaLnBrk="1" hangingPunct="1">
              <a:spcBef>
                <a:spcPct val="0"/>
              </a:spcBef>
            </a:pPr>
            <a:endParaRPr lang="en-US" altLang="en-US" sz="800" smtClean="0"/>
          </a:p>
          <a:p>
            <a:pPr eaLnBrk="1" hangingPunct="1">
              <a:spcBef>
                <a:spcPct val="0"/>
              </a:spcBef>
            </a:pPr>
            <a:r>
              <a:rPr lang="en-US" altLang="en-US" sz="1400" b="1" smtClean="0"/>
              <a:t>OBJECTIVES:</a:t>
            </a:r>
            <a:r>
              <a:rPr lang="en-US" altLang="en-US" sz="1400" smtClean="0"/>
              <a:t> break the Measurable Annual Goal into discrete components that are short-term, measurable, intermediate steps. Reinforce the process for measurability.</a:t>
            </a:r>
          </a:p>
          <a:p>
            <a:pPr eaLnBrk="1" hangingPunct="1">
              <a:spcBef>
                <a:spcPct val="0"/>
              </a:spcBef>
            </a:pPr>
            <a:endParaRPr lang="en-US" altLang="en-US" sz="800" smtClean="0"/>
          </a:p>
          <a:p>
            <a:pPr eaLnBrk="1" hangingPunct="1">
              <a:spcBef>
                <a:spcPct val="0"/>
              </a:spcBef>
              <a:buFontTx/>
              <a:buChar char="•"/>
            </a:pPr>
            <a:r>
              <a:rPr lang="en-US" altLang="en-US" sz="1400" smtClean="0"/>
              <a:t>Has the same components as a goal. CONTAINS: Target Behavior, Condition, and Criteria.</a:t>
            </a:r>
          </a:p>
          <a:p>
            <a:pPr eaLnBrk="1" hangingPunct="1">
              <a:spcBef>
                <a:spcPct val="0"/>
              </a:spcBef>
              <a:buFontTx/>
              <a:buChar char="•"/>
            </a:pPr>
            <a:r>
              <a:rPr lang="en-US" altLang="en-US" sz="1400" smtClean="0"/>
              <a:t>Needs to be measurable - apply the ‘Data Collection Strategy’.</a:t>
            </a:r>
          </a:p>
          <a:p>
            <a:pPr eaLnBrk="1" hangingPunct="1">
              <a:spcBef>
                <a:spcPct val="0"/>
              </a:spcBef>
            </a:pPr>
            <a:endParaRPr lang="en-US" altLang="en-US" sz="800" smtClean="0"/>
          </a:p>
          <a:p>
            <a:pPr eaLnBrk="1" hangingPunct="1">
              <a:spcBef>
                <a:spcPct val="0"/>
              </a:spcBef>
            </a:pPr>
            <a:r>
              <a:rPr lang="en-US" altLang="en-US" sz="1400" smtClean="0"/>
              <a:t>A Goal can be broken into objectives or benchmarks - whichever works best.  Both need to be measurable!!! - AS DOES THE GOAL!</a:t>
            </a:r>
            <a:endParaRPr lang="en-US" altLang="en-US" smtClean="0"/>
          </a:p>
          <a:p>
            <a:pPr eaLnBrk="1" hangingPunct="1">
              <a:spcBef>
                <a:spcPct val="0"/>
              </a:spcBef>
            </a:pPr>
            <a:endParaRPr lang="en-US" altLang="en-US" sz="800" smtClean="0"/>
          </a:p>
          <a:p>
            <a:pPr algn="ctr" eaLnBrk="1" hangingPunct="1">
              <a:spcBef>
                <a:spcPct val="0"/>
              </a:spcBef>
            </a:pPr>
            <a:r>
              <a:rPr lang="en-US" altLang="en-US" sz="1400" b="1" smtClean="0"/>
              <a:t>NOTE:  Knowing your student remains imperative.  </a:t>
            </a:r>
          </a:p>
          <a:p>
            <a:pPr algn="ctr" eaLnBrk="1" hangingPunct="1">
              <a:spcBef>
                <a:spcPct val="0"/>
              </a:spcBef>
            </a:pPr>
            <a:r>
              <a:rPr lang="en-US" altLang="en-US" sz="1400" b="1" smtClean="0"/>
              <a:t>One Team’s OBJECTIVE may be another Team’s GOAL.</a:t>
            </a:r>
            <a:endParaRPr lang="en-US" altLang="en-US" smtClean="0"/>
          </a:p>
          <a:p>
            <a:pPr eaLnBrk="1" hangingPunct="1">
              <a:spcBef>
                <a:spcPct val="0"/>
              </a:spcBef>
            </a:pPr>
            <a:endParaRPr lang="en-US" altLang="en-US" sz="800" smtClean="0"/>
          </a:p>
          <a:p>
            <a:pPr eaLnBrk="1" hangingPunct="1">
              <a:spcBef>
                <a:spcPct val="0"/>
              </a:spcBef>
            </a:pPr>
            <a:r>
              <a:rPr lang="en-US" altLang="en-US" sz="1400" smtClean="0"/>
              <a:t>Next slide - EXAMPLES OF OBJECTIVES</a:t>
            </a:r>
          </a:p>
          <a:p>
            <a:pPr eaLnBrk="1" hangingPunct="1">
              <a:spcBef>
                <a:spcPct val="0"/>
              </a:spcBef>
            </a:pPr>
            <a:endParaRPr lang="en-US" altLang="en-US" sz="1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5B705-67EE-450E-AA4E-E2A4A2F64CF6}" type="slidenum">
              <a:rPr lang="en-US" altLang="en-US" smtClean="0">
                <a:latin typeface="Times New Roman" pitchFamily="18" charset="0"/>
              </a:rPr>
              <a:pPr fontAlgn="base">
                <a:spcBef>
                  <a:spcPct val="0"/>
                </a:spcBef>
                <a:spcAft>
                  <a:spcPct val="0"/>
                </a:spcAft>
                <a:defRPr/>
              </a:pPr>
              <a:t>10</a:t>
            </a:fld>
            <a:endParaRPr lang="en-US" altLang="en-US" smtClean="0">
              <a:latin typeface="Times New Roman" pitchFamily="18" charset="0"/>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2" name="Rectangle 3"/>
          <p:cNvSpPr>
            <a:spLocks noGrp="1" noChangeArrowheads="1"/>
          </p:cNvSpPr>
          <p:nvPr>
            <p:ph type="body" idx="1"/>
          </p:nvPr>
        </p:nvSpPr>
        <p:spPr bwMode="auto">
          <a:xfrm>
            <a:off x="155575" y="4416425"/>
            <a:ext cx="66992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400" smtClean="0">
                <a:latin typeface="Times New Roman" pitchFamily="18" charset="0"/>
              </a:rPr>
              <a:t> </a:t>
            </a:r>
            <a:r>
              <a:rPr lang="en-US" altLang="en-US" sz="1600" smtClean="0">
                <a:latin typeface="Times New Roman" pitchFamily="18" charset="0"/>
              </a:rPr>
              <a:t>Research has shown that students with better self-determination skills are more successful as adults.</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Self-determination skills help students to: </a:t>
            </a:r>
          </a:p>
          <a:p>
            <a:pPr lvl="1" eaLnBrk="1" hangingPunct="1">
              <a:spcBef>
                <a:spcPct val="0"/>
              </a:spcBef>
              <a:buFontTx/>
              <a:buChar char="•"/>
            </a:pPr>
            <a:r>
              <a:rPr lang="en-US" altLang="en-US" sz="1600" smtClean="0">
                <a:latin typeface="Times New Roman" pitchFamily="18" charset="0"/>
              </a:rPr>
              <a:t> assess self and needs, </a:t>
            </a:r>
          </a:p>
          <a:p>
            <a:pPr lvl="1" eaLnBrk="1" hangingPunct="1">
              <a:spcBef>
                <a:spcPct val="0"/>
              </a:spcBef>
              <a:buFontTx/>
              <a:buChar char="•"/>
            </a:pPr>
            <a:r>
              <a:rPr lang="en-US" altLang="en-US" sz="1600" smtClean="0">
                <a:latin typeface="Times New Roman" pitchFamily="18" charset="0"/>
              </a:rPr>
              <a:t> become aware of needed accommodations</a:t>
            </a:r>
          </a:p>
          <a:p>
            <a:pPr lvl="1" eaLnBrk="1" hangingPunct="1">
              <a:spcBef>
                <a:spcPct val="0"/>
              </a:spcBef>
              <a:buFontTx/>
              <a:buChar char="•"/>
            </a:pPr>
            <a:r>
              <a:rPr lang="en-US" altLang="en-US" sz="1600" smtClean="0">
                <a:latin typeface="Times New Roman" pitchFamily="18" charset="0"/>
              </a:rPr>
              <a:t> know civil rights and </a:t>
            </a:r>
          </a:p>
          <a:p>
            <a:pPr lvl="1" eaLnBrk="1" hangingPunct="1">
              <a:spcBef>
                <a:spcPct val="0"/>
              </a:spcBef>
              <a:buFontTx/>
              <a:buChar char="•"/>
            </a:pPr>
            <a:r>
              <a:rPr lang="en-US" altLang="en-US" sz="1600" smtClean="0">
                <a:latin typeface="Times New Roman" pitchFamily="18" charset="0"/>
              </a:rPr>
              <a:t> advocate for self in the workplace, in educational institutions and in community settings.</a:t>
            </a:r>
          </a:p>
          <a:p>
            <a:pPr lvl="1"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Learning more about self-determination skills would constitute a separate presentation in and of itself - you may want to do some reading in this area if you are unfamiliar with the concept.</a:t>
            </a:r>
          </a:p>
          <a:p>
            <a:pPr eaLnBrk="1" hangingPunct="1">
              <a:spcBef>
                <a:spcPct val="0"/>
              </a:spcBef>
            </a:pPr>
            <a:r>
              <a:rPr lang="en-US" altLang="en-US" sz="1400" smtClean="0">
                <a:latin typeface="Times New Roman" pitchFamily="18" charset="0"/>
              </a:rPr>
              <a:t>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FD393E-485D-47C1-88C4-8AB265CCA9C3}" type="slidenum">
              <a:rPr lang="en-US" altLang="en-US" smtClean="0">
                <a:latin typeface="Arial" pitchFamily="34" charset="0"/>
              </a:rPr>
              <a:pPr fontAlgn="base">
                <a:spcBef>
                  <a:spcPct val="0"/>
                </a:spcBef>
                <a:spcAft>
                  <a:spcPct val="0"/>
                </a:spcAft>
                <a:defRPr/>
              </a:pPr>
              <a:t>75</a:t>
            </a:fld>
            <a:endParaRPr lang="en-US" altLang="en-US" smtClean="0">
              <a:latin typeface="Arial" pitchFamily="34" charset="0"/>
            </a:endParaRPr>
          </a:p>
        </p:txBody>
      </p:sp>
      <p:sp>
        <p:nvSpPr>
          <p:cNvPr id="215043" name="Rectangle 2"/>
          <p:cNvSpPr>
            <a:spLocks noGrp="1" noRot="1" noChangeAspect="1" noChangeArrowheads="1" noTextEdit="1"/>
          </p:cNvSpPr>
          <p:nvPr>
            <p:ph type="sldImg"/>
          </p:nvPr>
        </p:nvSpPr>
        <p:spPr bwMode="auto">
          <a:xfrm>
            <a:off x="1198563" y="685800"/>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44"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A97B30-B242-42B7-85DB-B809E333C29E}" type="slidenum">
              <a:rPr lang="en-US" altLang="en-US" smtClean="0">
                <a:latin typeface="Arial" pitchFamily="34" charset="0"/>
              </a:rPr>
              <a:pPr fontAlgn="base">
                <a:spcBef>
                  <a:spcPct val="0"/>
                </a:spcBef>
                <a:spcAft>
                  <a:spcPct val="0"/>
                </a:spcAft>
                <a:defRPr/>
              </a:pPr>
              <a:t>76</a:t>
            </a:fld>
            <a:endParaRPr lang="en-US" altLang="en-US" smtClean="0">
              <a:latin typeface="Arial" pitchFamily="34" charset="0"/>
            </a:endParaRPr>
          </a:p>
        </p:txBody>
      </p:sp>
      <p:sp>
        <p:nvSpPr>
          <p:cNvPr id="216067" name="Rectangle 2"/>
          <p:cNvSpPr>
            <a:spLocks noGrp="1" noRot="1" noChangeAspect="1" noChangeArrowheads="1" noTextEdit="1"/>
          </p:cNvSpPr>
          <p:nvPr>
            <p:ph type="sldImg"/>
          </p:nvPr>
        </p:nvSpPr>
        <p:spPr bwMode="auto">
          <a:xfrm>
            <a:off x="1198563" y="685800"/>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8"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smtClean="0"/>
              <a:t>Benchmarks</a:t>
            </a:r>
            <a:r>
              <a:rPr lang="en-US" altLang="en-US" sz="1400" smtClean="0"/>
              <a:t> break the Measurable Annual Goal into major milestones that the student is expected to reach </a:t>
            </a:r>
            <a:r>
              <a:rPr lang="en-US" altLang="en-US" sz="1400" b="1" smtClean="0"/>
              <a:t>within a specified period of time.</a:t>
            </a:r>
          </a:p>
          <a:p>
            <a:pPr eaLnBrk="1" hangingPunct="1">
              <a:spcBef>
                <a:spcPct val="0"/>
              </a:spcBef>
            </a:pPr>
            <a:endParaRPr lang="en-US" altLang="en-US" smtClean="0"/>
          </a:p>
          <a:p>
            <a:pPr eaLnBrk="1" hangingPunct="1">
              <a:spcBef>
                <a:spcPct val="0"/>
              </a:spcBef>
            </a:pPr>
            <a:r>
              <a:rPr lang="en-US" altLang="en-US" sz="1400" smtClean="0"/>
              <a:t>To help ensure measurability, Benchmarks may also have Target Behaviors, Conditions, and Criteria.</a:t>
            </a:r>
          </a:p>
          <a:p>
            <a:pPr eaLnBrk="1" hangingPunct="1">
              <a:spcBef>
                <a:spcPct val="0"/>
              </a:spcBef>
            </a:pPr>
            <a:endParaRPr lang="en-US" altLang="en-US" sz="1400" smtClean="0"/>
          </a:p>
          <a:p>
            <a:pPr eaLnBrk="1" hangingPunct="1">
              <a:spcBef>
                <a:spcPct val="0"/>
              </a:spcBef>
            </a:pPr>
            <a:r>
              <a:rPr lang="en-US" altLang="en-US" sz="1400" smtClean="0"/>
              <a:t>Next slide: EXAMPLES OF BENCHKMARKS</a:t>
            </a:r>
            <a:endParaRPr lang="en-US" altLang="en-US" smtClean="0"/>
          </a:p>
          <a:p>
            <a:pPr eaLnBrk="1" hangingPunct="1">
              <a:spcBef>
                <a:spcPct val="0"/>
              </a:spcBef>
            </a:pPr>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0D0E07-F44E-4189-B9D3-0CB9549E692D}" type="slidenum">
              <a:rPr lang="en-US" altLang="en-US" smtClean="0">
                <a:latin typeface="Arial" pitchFamily="34" charset="0"/>
              </a:rPr>
              <a:pPr fontAlgn="base">
                <a:spcBef>
                  <a:spcPct val="0"/>
                </a:spcBef>
                <a:spcAft>
                  <a:spcPct val="0"/>
                </a:spcAft>
                <a:defRPr/>
              </a:pPr>
              <a:t>77</a:t>
            </a:fld>
            <a:endParaRPr lang="en-US" altLang="en-US" smtClean="0">
              <a:latin typeface="Arial" pitchFamily="34" charset="0"/>
            </a:endParaRPr>
          </a:p>
        </p:txBody>
      </p:sp>
      <p:sp>
        <p:nvSpPr>
          <p:cNvPr id="217091"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7092" name="Rectangle 3"/>
          <p:cNvSpPr>
            <a:spLocks noGrp="1" noChangeArrowheads="1"/>
          </p:cNvSpPr>
          <p:nvPr>
            <p:ph type="body" idx="1"/>
          </p:nvPr>
        </p:nvSpPr>
        <p:spPr bwMode="auto">
          <a:xfrm>
            <a:off x="534988" y="4414838"/>
            <a:ext cx="6092825"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itchFamily="2" charset="2"/>
              <a:buNone/>
            </a:pPr>
            <a:r>
              <a:rPr lang="en-US" altLang="en-US" sz="1400" b="1" smtClean="0"/>
              <a:t>Benchmarks</a:t>
            </a:r>
            <a:r>
              <a:rPr lang="en-US" altLang="en-US" sz="1400" smtClean="0"/>
              <a:t> break the Measurable Annual Goal into major milestones that the student is expected to reach within a specified period of time.</a:t>
            </a:r>
          </a:p>
          <a:p>
            <a:pPr eaLnBrk="1" hangingPunct="1">
              <a:spcBef>
                <a:spcPct val="0"/>
              </a:spcBef>
              <a:buFont typeface="Wingdings" pitchFamily="2" charset="2"/>
              <a:buNone/>
            </a:pPr>
            <a:endParaRPr lang="en-US" altLang="en-US" sz="1400" smtClean="0"/>
          </a:p>
          <a:p>
            <a:pPr eaLnBrk="1" hangingPunct="1">
              <a:spcBef>
                <a:spcPct val="0"/>
              </a:spcBef>
            </a:pPr>
            <a:r>
              <a:rPr lang="en-US" altLang="en-US" sz="1400" u="sng" smtClean="0"/>
              <a:t>Remember Jillian’s Annual Goal -</a:t>
            </a:r>
          </a:p>
          <a:p>
            <a:pPr eaLnBrk="1" hangingPunct="1">
              <a:spcBef>
                <a:spcPct val="0"/>
              </a:spcBef>
            </a:pPr>
            <a:endParaRPr lang="en-US" altLang="en-US" sz="1400" u="sng" smtClean="0"/>
          </a:p>
          <a:p>
            <a:pPr eaLnBrk="1" hangingPunct="1">
              <a:spcBef>
                <a:spcPct val="0"/>
              </a:spcBef>
            </a:pPr>
            <a:r>
              <a:rPr lang="en-US" altLang="en-US" sz="1400" u="sng" smtClean="0"/>
              <a:t>Monday through Friday</a:t>
            </a:r>
            <a:r>
              <a:rPr lang="en-US" altLang="en-US" sz="1400" smtClean="0"/>
              <a:t>, Jillian will </a:t>
            </a:r>
            <a:r>
              <a:rPr lang="en-US" altLang="en-US" sz="1400" i="1" smtClean="0">
                <a:solidFill>
                  <a:srgbClr val="FF3300"/>
                </a:solidFill>
              </a:rPr>
              <a:t>use the public transportation system to get to and from her job placement</a:t>
            </a:r>
            <a:r>
              <a:rPr lang="en-US" altLang="en-US" sz="1400" i="1" smtClean="0"/>
              <a:t>,</a:t>
            </a:r>
            <a:r>
              <a:rPr lang="en-US" altLang="en-US" sz="1400" smtClean="0"/>
              <a:t> </a:t>
            </a:r>
            <a:r>
              <a:rPr lang="en-US" altLang="en-US" sz="1400" i="1" u="sng" smtClean="0">
                <a:solidFill>
                  <a:srgbClr val="0033CC"/>
                </a:solidFill>
              </a:rPr>
              <a:t>independently arriving at work on time, for any five consecutive days.</a:t>
            </a:r>
            <a:endParaRPr lang="en-US" altLang="en-US" i="1" u="sng" smtClean="0">
              <a:solidFill>
                <a:srgbClr val="0033CC"/>
              </a:solidFill>
            </a:endParaRPr>
          </a:p>
          <a:p>
            <a:pPr eaLnBrk="1" hangingPunct="1">
              <a:spcBef>
                <a:spcPct val="0"/>
              </a:spcBef>
            </a:pPr>
            <a:endParaRPr lang="en-US" altLang="en-US" i="1" u="sng" smtClean="0"/>
          </a:p>
          <a:p>
            <a:pPr eaLnBrk="1" hangingPunct="1">
              <a:spcBef>
                <a:spcPct val="0"/>
              </a:spcBef>
              <a:buFont typeface="Wingdings" pitchFamily="2" charset="2"/>
              <a:buNone/>
            </a:pPr>
            <a:endParaRPr lang="en-US" altLang="en-US" smtClean="0">
              <a:solidFill>
                <a:srgbClr val="FF3300"/>
              </a:solidFill>
            </a:endParaRPr>
          </a:p>
          <a:p>
            <a:pPr eaLnBrk="1" hangingPunct="1">
              <a:spcBef>
                <a:spcPct val="0"/>
              </a:spcBef>
              <a:buFont typeface="Wingdings" pitchFamily="2" charset="2"/>
              <a:buNone/>
            </a:pPr>
            <a:endParaRPr lang="en-US" altLang="en-US" smtClean="0">
              <a:solidFill>
                <a:srgbClr val="FF3300"/>
              </a:solidFill>
            </a:endParaRPr>
          </a:p>
          <a:p>
            <a:pPr eaLnBrk="1" hangingPunct="1">
              <a:spcBef>
                <a:spcPct val="0"/>
              </a:spcBef>
              <a:buFont typeface="Wingdings" pitchFamily="2" charset="2"/>
              <a:buNone/>
            </a:pPr>
            <a:endParaRPr lang="en-US" altLang="en-US" sz="19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8E5309-B3DA-4211-94EA-3AEAC1431387}" type="slidenum">
              <a:rPr lang="en-US" altLang="en-US" smtClean="0">
                <a:latin typeface="Arial" pitchFamily="34" charset="0"/>
              </a:rPr>
              <a:pPr fontAlgn="base">
                <a:spcBef>
                  <a:spcPct val="0"/>
                </a:spcBef>
                <a:spcAft>
                  <a:spcPct val="0"/>
                </a:spcAft>
                <a:defRPr/>
              </a:pPr>
              <a:t>78</a:t>
            </a:fld>
            <a:endParaRPr lang="en-US" altLang="en-US" smtClean="0">
              <a:latin typeface="Arial" pitchFamily="34" charset="0"/>
            </a:endParaRPr>
          </a:p>
        </p:txBody>
      </p:sp>
      <p:sp>
        <p:nvSpPr>
          <p:cNvPr id="2181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8116" name="Rectangle 3"/>
          <p:cNvSpPr>
            <a:spLocks noGrp="1" noChangeArrowheads="1"/>
          </p:cNvSpPr>
          <p:nvPr>
            <p:ph type="body" idx="1"/>
          </p:nvPr>
        </p:nvSpPr>
        <p:spPr bwMode="auto">
          <a:xfrm>
            <a:off x="234950" y="4267200"/>
            <a:ext cx="6545263" cy="48371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t>As a Team begins the discussion of goal focus and goals, included in the thinking must be the question - ‘How will we measure this goal?’.  </a:t>
            </a:r>
          </a:p>
          <a:p>
            <a:pPr eaLnBrk="1" hangingPunct="1">
              <a:spcBef>
                <a:spcPct val="0"/>
              </a:spcBef>
            </a:pPr>
            <a:endParaRPr lang="en-US" altLang="en-US" sz="800" smtClean="0"/>
          </a:p>
          <a:p>
            <a:pPr eaLnBrk="1" hangingPunct="1">
              <a:spcBef>
                <a:spcPct val="0"/>
              </a:spcBef>
            </a:pPr>
            <a:r>
              <a:rPr lang="en-US" altLang="en-US" sz="1400" smtClean="0"/>
              <a:t>If we are going to be able to measure or assess progress, DATA must be collected in our Data Collection System, and the Team must be able to answer:</a:t>
            </a:r>
          </a:p>
          <a:p>
            <a:pPr eaLnBrk="1" hangingPunct="1">
              <a:spcBef>
                <a:spcPct val="0"/>
              </a:spcBef>
            </a:pPr>
            <a:endParaRPr lang="en-US" altLang="en-US" sz="800" smtClean="0"/>
          </a:p>
          <a:p>
            <a:pPr eaLnBrk="1" hangingPunct="1">
              <a:spcBef>
                <a:spcPct val="0"/>
              </a:spcBef>
            </a:pPr>
            <a:r>
              <a:rPr lang="en-US" altLang="en-US" sz="1600" i="1" smtClean="0"/>
              <a:t>What data will be collected?</a:t>
            </a:r>
            <a:endParaRPr lang="en-US" altLang="en-US" i="1" smtClean="0"/>
          </a:p>
          <a:p>
            <a:pPr eaLnBrk="1" hangingPunct="1">
              <a:spcBef>
                <a:spcPct val="0"/>
              </a:spcBef>
            </a:pPr>
            <a:r>
              <a:rPr lang="en-US" altLang="en-US" sz="1600" i="1" smtClean="0"/>
              <a:t>What is the source of the data?</a:t>
            </a:r>
          </a:p>
          <a:p>
            <a:pPr eaLnBrk="1" hangingPunct="1">
              <a:spcBef>
                <a:spcPct val="0"/>
              </a:spcBef>
            </a:pPr>
            <a:r>
              <a:rPr lang="en-US" altLang="en-US" sz="1600" i="1" smtClean="0"/>
              <a:t>What is the data collection schedule?</a:t>
            </a:r>
          </a:p>
          <a:p>
            <a:pPr eaLnBrk="1" hangingPunct="1">
              <a:spcBef>
                <a:spcPct val="0"/>
              </a:spcBef>
              <a:buFont typeface="Wingdings" pitchFamily="2" charset="2"/>
              <a:buNone/>
            </a:pPr>
            <a:r>
              <a:rPr lang="en-US" altLang="en-US" sz="1600" i="1" smtClean="0"/>
              <a:t>Who will collect the data?</a:t>
            </a:r>
          </a:p>
          <a:p>
            <a:pPr eaLnBrk="1" hangingPunct="1">
              <a:spcBef>
                <a:spcPct val="0"/>
              </a:spcBef>
              <a:buFont typeface="Wingdings" pitchFamily="2" charset="2"/>
              <a:buNone/>
            </a:pPr>
            <a:endParaRPr lang="en-US" altLang="en-US" sz="800" smtClean="0"/>
          </a:p>
          <a:p>
            <a:pPr eaLnBrk="1" hangingPunct="1">
              <a:spcBef>
                <a:spcPct val="0"/>
              </a:spcBef>
              <a:buFont typeface="Wingdings" pitchFamily="2" charset="2"/>
              <a:buNone/>
            </a:pPr>
            <a:r>
              <a:rPr lang="en-US" altLang="en-US" sz="1400" smtClean="0"/>
              <a:t>For a goal to be measurable, these questions need to be answered - not as an addition to the IEP, but to ensure measurability.  Therefore, the data collection strategy must be implemented.</a:t>
            </a:r>
          </a:p>
          <a:p>
            <a:pPr eaLnBrk="1" hangingPunct="1">
              <a:spcBef>
                <a:spcPct val="0"/>
              </a:spcBef>
              <a:buFont typeface="Wingdings" pitchFamily="2" charset="2"/>
              <a:buNone/>
            </a:pPr>
            <a:endParaRPr lang="en-US" altLang="en-US" sz="800" smtClean="0"/>
          </a:p>
          <a:p>
            <a:pPr eaLnBrk="1" hangingPunct="1">
              <a:spcBef>
                <a:spcPct val="0"/>
              </a:spcBef>
              <a:buFont typeface="Wingdings" pitchFamily="2" charset="2"/>
              <a:buNone/>
            </a:pPr>
            <a:r>
              <a:rPr lang="en-US" altLang="en-US" sz="1400" b="1" smtClean="0"/>
              <a:t>KEY CONCEPT #3 - WORKING DEFINITION OF MEASURABILITY -</a:t>
            </a:r>
          </a:p>
          <a:p>
            <a:pPr eaLnBrk="1" hangingPunct="1">
              <a:spcBef>
                <a:spcPct val="0"/>
              </a:spcBef>
              <a:buFont typeface="Wingdings" pitchFamily="2" charset="2"/>
              <a:buNone/>
            </a:pPr>
            <a:r>
              <a:rPr lang="en-US" altLang="en-US" sz="1400" b="1" smtClean="0"/>
              <a:t>                                       DATA COLLECTION STRATEGY</a:t>
            </a:r>
            <a:endParaRPr lang="en-US" altLang="en-US" sz="1400" smtClean="0"/>
          </a:p>
          <a:p>
            <a:pPr eaLnBrk="1" hangingPunct="1">
              <a:spcBef>
                <a:spcPct val="0"/>
              </a:spcBef>
            </a:pPr>
            <a:endParaRPr lang="en-US" altLang="en-US" sz="1000" smtClean="0"/>
          </a:p>
          <a:p>
            <a:pPr eaLnBrk="1" hangingPunct="1">
              <a:spcBef>
                <a:spcPct val="0"/>
              </a:spcBef>
            </a:pPr>
            <a:r>
              <a:rPr lang="en-US" altLang="en-US" sz="1400" smtClean="0"/>
              <a:t>We encourage PRACTICE, PRACTICE, PRACTICE, needed for learning new techniques.</a:t>
            </a:r>
          </a:p>
        </p:txBody>
      </p:sp>
      <p:sp>
        <p:nvSpPr>
          <p:cNvPr id="218117" name="Text Box 4"/>
          <p:cNvSpPr txBox="1">
            <a:spLocks noChangeArrowheads="1"/>
          </p:cNvSpPr>
          <p:nvPr/>
        </p:nvSpPr>
        <p:spPr bwMode="auto">
          <a:xfrm>
            <a:off x="3505200" y="5588000"/>
            <a:ext cx="2803525" cy="123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43" tIns="46471" rIns="92943" bIns="46471">
            <a:spAutoFit/>
          </a:bodyPr>
          <a:lstStyle>
            <a:lvl1pPr defTabSz="903288" eaLnBrk="0" hangingPunct="0">
              <a:defRPr>
                <a:solidFill>
                  <a:schemeClr val="tx1"/>
                </a:solidFill>
                <a:latin typeface="Arial" pitchFamily="34" charset="0"/>
                <a:cs typeface="Arial" pitchFamily="34" charset="0"/>
              </a:defRPr>
            </a:lvl1pPr>
            <a:lvl2pPr marL="742950" indent="-285750" defTabSz="903288" eaLnBrk="0" hangingPunct="0">
              <a:defRPr>
                <a:solidFill>
                  <a:schemeClr val="tx1"/>
                </a:solidFill>
                <a:latin typeface="Arial" pitchFamily="34" charset="0"/>
                <a:cs typeface="Arial" pitchFamily="34" charset="0"/>
              </a:defRPr>
            </a:lvl2pPr>
            <a:lvl3pPr marL="1143000" indent="-228600" defTabSz="903288" eaLnBrk="0" hangingPunct="0">
              <a:defRPr>
                <a:solidFill>
                  <a:schemeClr val="tx1"/>
                </a:solidFill>
                <a:latin typeface="Arial" pitchFamily="34" charset="0"/>
                <a:cs typeface="Arial" pitchFamily="34" charset="0"/>
              </a:defRPr>
            </a:lvl3pPr>
            <a:lvl4pPr marL="1600200" indent="-228600" defTabSz="903288" eaLnBrk="0" hangingPunct="0">
              <a:defRPr>
                <a:solidFill>
                  <a:schemeClr val="tx1"/>
                </a:solidFill>
                <a:latin typeface="Arial" pitchFamily="34" charset="0"/>
                <a:cs typeface="Arial" pitchFamily="34" charset="0"/>
              </a:defRPr>
            </a:lvl4pPr>
            <a:lvl5pPr marL="2057400" indent="-228600" defTabSz="903288" eaLnBrk="0" hangingPunct="0">
              <a:defRPr>
                <a:solidFill>
                  <a:schemeClr val="tx1"/>
                </a:solidFill>
                <a:latin typeface="Arial" pitchFamily="34" charset="0"/>
                <a:cs typeface="Arial" pitchFamily="34" charset="0"/>
              </a:defRPr>
            </a:lvl5pPr>
            <a:lvl6pPr marL="2514600" indent="-228600" defTabSz="9032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032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032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03288"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500">
                <a:latin typeface="Times New Roman" pitchFamily="18" charset="0"/>
              </a:rPr>
              <a:t>DATA COLLECTION STRATEGY</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83C8E2-EEC3-4AA0-8BA6-B19D63F2A176}" type="slidenum">
              <a:rPr lang="en-US" altLang="en-US" smtClean="0">
                <a:latin typeface="Arial" pitchFamily="34" charset="0"/>
              </a:rPr>
              <a:pPr fontAlgn="base">
                <a:spcBef>
                  <a:spcPct val="0"/>
                </a:spcBef>
                <a:spcAft>
                  <a:spcPct val="0"/>
                </a:spcAft>
                <a:defRPr/>
              </a:pPr>
              <a:t>79</a:t>
            </a:fld>
            <a:endParaRPr lang="en-US" altLang="en-US" smtClean="0">
              <a:latin typeface="Arial" pitchFamily="34" charset="0"/>
            </a:endParaRPr>
          </a:p>
        </p:txBody>
      </p:sp>
      <p:sp>
        <p:nvSpPr>
          <p:cNvPr id="21913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9140" name="Rectangle 3"/>
          <p:cNvSpPr>
            <a:spLocks noGrp="1" noChangeArrowheads="1"/>
          </p:cNvSpPr>
          <p:nvPr>
            <p:ph type="body" idx="1"/>
          </p:nvPr>
        </p:nvSpPr>
        <p:spPr bwMode="auto">
          <a:xfrm>
            <a:off x="609600" y="4414838"/>
            <a:ext cx="5791200" cy="45005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t>Review slide: </a:t>
            </a:r>
          </a:p>
          <a:p>
            <a:pPr eaLnBrk="1" hangingPunct="1">
              <a:spcBef>
                <a:spcPct val="0"/>
              </a:spcBef>
            </a:pPr>
            <a:endParaRPr lang="en-US" altLang="en-US" sz="1400" smtClean="0"/>
          </a:p>
          <a:p>
            <a:pPr eaLnBrk="1" hangingPunct="1">
              <a:spcBef>
                <a:spcPct val="0"/>
              </a:spcBef>
              <a:buFontTx/>
              <a:buChar char="•"/>
            </a:pPr>
            <a:r>
              <a:rPr lang="en-US" altLang="en-US" sz="1400" smtClean="0"/>
              <a:t>First bullet gives examples of data collection sources - with multifaceted complex skills a rubric gives the data collector an opportunity to address multiple areas.</a:t>
            </a:r>
          </a:p>
          <a:p>
            <a:pPr eaLnBrk="1" hangingPunct="1">
              <a:spcBef>
                <a:spcPct val="0"/>
              </a:spcBef>
              <a:buFontTx/>
              <a:buChar char="•"/>
            </a:pPr>
            <a:r>
              <a:rPr lang="en-US" altLang="en-US" sz="1400" smtClean="0"/>
              <a:t>Second bullet gives examples of data collection schedule - particularly important for goals and benchmarks.</a:t>
            </a:r>
          </a:p>
          <a:p>
            <a:pPr eaLnBrk="1" hangingPunct="1">
              <a:spcBef>
                <a:spcPct val="0"/>
              </a:spcBef>
              <a:buFontTx/>
              <a:buChar char="•"/>
            </a:pPr>
            <a:r>
              <a:rPr lang="en-US" altLang="en-US" sz="1400" smtClean="0"/>
              <a:t>Third bullet gives examples of people who might be part of the data collection.  Can be more than one person depending upon the skill being developed.  For example, data may be collected on free time behaviors by lunch time staff (teachers, principals, lunch monitors), playground staff, and bus drivers.</a:t>
            </a:r>
          </a:p>
          <a:p>
            <a:pPr eaLnBrk="1" hangingPunct="1">
              <a:spcBef>
                <a:spcPct val="0"/>
              </a:spcBef>
            </a:pPr>
            <a:endParaRPr lang="en-US" altLang="en-US" sz="1400" smtClean="0"/>
          </a:p>
          <a:p>
            <a:pPr eaLnBrk="1" hangingPunct="1">
              <a:spcBef>
                <a:spcPct val="0"/>
              </a:spcBef>
            </a:pPr>
            <a:r>
              <a:rPr lang="en-US" altLang="en-US" sz="1400" smtClean="0"/>
              <a:t>Handouts to help staff with data collection:</a:t>
            </a:r>
          </a:p>
          <a:p>
            <a:pPr eaLnBrk="1" hangingPunct="1">
              <a:spcBef>
                <a:spcPct val="0"/>
              </a:spcBef>
              <a:buFontTx/>
              <a:buChar char="•"/>
            </a:pPr>
            <a:r>
              <a:rPr lang="en-US" altLang="en-US" sz="1400" smtClean="0"/>
              <a:t>Seven Ways to Collect Observation Data</a:t>
            </a:r>
          </a:p>
          <a:p>
            <a:pPr eaLnBrk="1" hangingPunct="1">
              <a:spcBef>
                <a:spcPct val="0"/>
              </a:spcBef>
              <a:buFontTx/>
              <a:buChar char="•"/>
            </a:pPr>
            <a:r>
              <a:rPr lang="en-US" altLang="en-US" sz="1400" smtClean="0"/>
              <a:t>Sample Forms for Data Collection</a:t>
            </a:r>
          </a:p>
          <a:p>
            <a:pPr eaLnBrk="1" hangingPunct="1">
              <a:spcBef>
                <a:spcPct val="0"/>
              </a:spcBef>
            </a:pPr>
            <a:endParaRPr lang="en-US" altLang="en-US" sz="1400" smtClean="0"/>
          </a:p>
          <a:p>
            <a:pPr eaLnBrk="1" hangingPunct="1">
              <a:spcBef>
                <a:spcPct val="0"/>
              </a:spcBef>
            </a:pPr>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15A2BF-858A-4712-84EB-3A0EC6535C66}" type="slidenum">
              <a:rPr lang="en-US" altLang="en-US" smtClean="0">
                <a:latin typeface="Arial" pitchFamily="34" charset="0"/>
              </a:rPr>
              <a:pPr fontAlgn="base">
                <a:spcBef>
                  <a:spcPct val="0"/>
                </a:spcBef>
                <a:spcAft>
                  <a:spcPct val="0"/>
                </a:spcAft>
                <a:defRPr/>
              </a:pPr>
              <a:t>80</a:t>
            </a:fld>
            <a:endParaRPr lang="en-US" altLang="en-US" smtClean="0">
              <a:latin typeface="Arial" pitchFamily="34" charset="0"/>
            </a:endParaRPr>
          </a:p>
        </p:txBody>
      </p:sp>
      <p:sp>
        <p:nvSpPr>
          <p:cNvPr id="220163"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0164"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8" tIns="45705" rIns="91408" bIns="45705" numCol="1" anchor="t" anchorCtr="0" compatLnSpc="1">
            <a:prstTxWarp prst="textNoShape">
              <a:avLst/>
            </a:prstTxWarp>
          </a:bodyPr>
          <a:lstStyle/>
          <a:p>
            <a:pPr eaLnBrk="1" hangingPunct="1">
              <a:spcBef>
                <a:spcPct val="0"/>
              </a:spcBef>
            </a:pPr>
            <a:r>
              <a:rPr lang="en-US" altLang="en-US" smtClean="0"/>
              <a:t>We must do this in order to have this process of checking measurability work. </a:t>
            </a:r>
          </a:p>
          <a:p>
            <a:pPr eaLnBrk="1" hangingPunct="1">
              <a:spcBef>
                <a:spcPct val="0"/>
              </a:spcBef>
            </a:pPr>
            <a:endParaRPr lang="en-US" altLang="en-US" smtClean="0"/>
          </a:p>
          <a:p>
            <a:pPr eaLnBrk="1" hangingPunct="1">
              <a:spcBef>
                <a:spcPct val="0"/>
              </a:spcBef>
            </a:pPr>
            <a:r>
              <a:rPr lang="en-US" altLang="en-US" smtClean="0"/>
              <a:t>This is not a “must” in the legal sense, as it is not a requirement under the law.</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6D71F5-5B2A-4953-88E1-7FFF67DAAE9B}" type="slidenum">
              <a:rPr lang="en-US" altLang="en-US" smtClean="0">
                <a:latin typeface="Arial" pitchFamily="34" charset="0"/>
              </a:rPr>
              <a:pPr fontAlgn="base">
                <a:spcBef>
                  <a:spcPct val="0"/>
                </a:spcBef>
                <a:spcAft>
                  <a:spcPct val="0"/>
                </a:spcAft>
                <a:defRPr/>
              </a:pPr>
              <a:t>81</a:t>
            </a:fld>
            <a:endParaRPr lang="en-US" altLang="en-US" smtClean="0">
              <a:latin typeface="Arial" pitchFamily="34" charset="0"/>
            </a:endParaRPr>
          </a:p>
        </p:txBody>
      </p:sp>
      <p:sp>
        <p:nvSpPr>
          <p:cNvPr id="221187" name="Rectangle 2"/>
          <p:cNvSpPr>
            <a:spLocks noGrp="1" noRot="1" noChangeAspect="1" noChangeArrowheads="1" noTextEdit="1"/>
          </p:cNvSpPr>
          <p:nvPr>
            <p:ph type="sldImg"/>
          </p:nvPr>
        </p:nvSpPr>
        <p:spPr bwMode="auto">
          <a:xfrm>
            <a:off x="1198563" y="685800"/>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1188"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t>Review of the Progress Report Requirement</a:t>
            </a:r>
          </a:p>
          <a:p>
            <a:pPr eaLnBrk="1" hangingPunct="1">
              <a:spcBef>
                <a:spcPct val="0"/>
              </a:spcBef>
            </a:pPr>
            <a:endParaRPr lang="en-US" altLang="en-US" sz="1400" smtClean="0"/>
          </a:p>
          <a:p>
            <a:pPr eaLnBrk="1" hangingPunct="1">
              <a:spcBef>
                <a:spcPct val="0"/>
              </a:spcBef>
            </a:pPr>
            <a:r>
              <a:rPr lang="en-US" altLang="en-US" sz="1400" smtClean="0"/>
              <a:t>Belief that if data is collected using this procedure, progress reports almost write themselves.  They will be responsive to goals, and provide corroboration about progress.</a:t>
            </a:r>
          </a:p>
          <a:p>
            <a:pPr eaLnBrk="1" hangingPunct="1">
              <a:spcBef>
                <a:spcPct val="0"/>
              </a:spcBef>
            </a:pPr>
            <a:endParaRPr lang="en-US" altLang="en-US" sz="1400" smtClean="0"/>
          </a:p>
          <a:p>
            <a:pPr eaLnBrk="1" hangingPunct="1">
              <a:spcBef>
                <a:spcPct val="0"/>
              </a:spcBef>
            </a:pPr>
            <a:r>
              <a:rPr lang="en-US" altLang="en-US" sz="1400" smtClean="0"/>
              <a:t>In the Department's Coordinated Program Review (CPR) process, the lack of meaningful progress reports is a very common finding, and might point to questioning whether goals/objectives/benchmarks are measurable.</a:t>
            </a:r>
          </a:p>
          <a:p>
            <a:pPr eaLnBrk="1" hangingPunct="1">
              <a:spcBef>
                <a:spcPct val="0"/>
              </a:spcBef>
            </a:pPr>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2F2526-290D-44CB-BD09-4F85EBA65E22}" type="slidenum">
              <a:rPr lang="en-US" altLang="en-US" smtClean="0">
                <a:latin typeface="Arial" pitchFamily="34" charset="0"/>
              </a:rPr>
              <a:pPr fontAlgn="base">
                <a:spcBef>
                  <a:spcPct val="0"/>
                </a:spcBef>
                <a:spcAft>
                  <a:spcPct val="0"/>
                </a:spcAft>
                <a:defRPr/>
              </a:pPr>
              <a:t>82</a:t>
            </a:fld>
            <a:endParaRPr lang="en-US" altLang="en-US" smtClean="0">
              <a:latin typeface="Arial" pitchFamily="34" charset="0"/>
            </a:endParaRPr>
          </a:p>
        </p:txBody>
      </p:sp>
      <p:sp>
        <p:nvSpPr>
          <p:cNvPr id="222211"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2212" name="Rectangle 3"/>
          <p:cNvSpPr>
            <a:spLocks noGrp="1" noChangeArrowheads="1"/>
          </p:cNvSpPr>
          <p:nvPr>
            <p:ph type="body" idx="1"/>
          </p:nvPr>
        </p:nvSpPr>
        <p:spPr bwMode="auto">
          <a:xfrm>
            <a:off x="933450" y="4414838"/>
            <a:ext cx="514350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t>Again, we developed this in response to requests from the field.  We believe it is a procedure that works when used in its entirety.  </a:t>
            </a:r>
          </a:p>
          <a:p>
            <a:pPr eaLnBrk="1" hangingPunct="1">
              <a:spcBef>
                <a:spcPct val="0"/>
              </a:spcBef>
            </a:pPr>
            <a:endParaRPr lang="en-US" altLang="en-US" sz="1400" smtClean="0"/>
          </a:p>
          <a:p>
            <a:pPr eaLnBrk="1" hangingPunct="1">
              <a:spcBef>
                <a:spcPct val="0"/>
              </a:spcBef>
            </a:pPr>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32DF79-A25F-4223-AE15-AFCD7526A615}" type="slidenum">
              <a:rPr lang="en-US" altLang="en-US" smtClean="0">
                <a:latin typeface="Times New Roman" pitchFamily="18" charset="0"/>
              </a:rPr>
              <a:pPr fontAlgn="base">
                <a:spcBef>
                  <a:spcPct val="0"/>
                </a:spcBef>
                <a:spcAft>
                  <a:spcPct val="0"/>
                </a:spcAft>
                <a:defRPr/>
              </a:pPr>
              <a:t>83</a:t>
            </a:fld>
            <a:endParaRPr lang="en-US" altLang="en-US" smtClean="0">
              <a:latin typeface="Times New Roman" pitchFamily="18" charset="0"/>
            </a:endParaRPr>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3236" name="Rectangle 3"/>
          <p:cNvSpPr>
            <a:spLocks noGrp="1" noChangeArrowheads="1"/>
          </p:cNvSpPr>
          <p:nvPr>
            <p:ph type="body" idx="1"/>
          </p:nvPr>
        </p:nvSpPr>
        <p:spPr bwMode="auto">
          <a:xfrm>
            <a:off x="155575" y="4416425"/>
            <a:ext cx="66198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pPr>
            <a:endParaRPr lang="en-US" altLang="en-US" smtClean="0">
              <a:latin typeface="Times New Roman" pitchFamily="18" charset="0"/>
            </a:endParaRPr>
          </a:p>
        </p:txBody>
      </p:sp>
      <p:sp>
        <p:nvSpPr>
          <p:cNvPr id="223237" name="Text Box 4"/>
          <p:cNvSpPr txBox="1">
            <a:spLocks noChangeArrowheads="1"/>
          </p:cNvSpPr>
          <p:nvPr/>
        </p:nvSpPr>
        <p:spPr bwMode="auto">
          <a:xfrm>
            <a:off x="155575" y="4881563"/>
            <a:ext cx="6699250" cy="349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6586" rIns="93171" bIns="4658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buFontTx/>
              <a:buChar char="•"/>
            </a:pPr>
            <a:r>
              <a:rPr lang="en-US" altLang="en-US" sz="1600">
                <a:latin typeface="Times New Roman" pitchFamily="18" charset="0"/>
              </a:rPr>
              <a:t> Services should be provided </a:t>
            </a:r>
            <a:r>
              <a:rPr lang="en-US" altLang="en-US" sz="1600" b="1" u="sng">
                <a:latin typeface="Times New Roman" pitchFamily="18" charset="0"/>
              </a:rPr>
              <a:t>to</a:t>
            </a:r>
            <a:r>
              <a:rPr lang="en-US" altLang="en-US" sz="1600">
                <a:latin typeface="Times New Roman" pitchFamily="18" charset="0"/>
              </a:rPr>
              <a:t> the student and </a:t>
            </a:r>
            <a:r>
              <a:rPr lang="en-US" altLang="en-US" sz="1600" b="1" u="sng">
                <a:latin typeface="Times New Roman" pitchFamily="18" charset="0"/>
              </a:rPr>
              <a:t>on behalf of</a:t>
            </a:r>
            <a:r>
              <a:rPr lang="en-US" altLang="en-US" sz="1600">
                <a:latin typeface="Times New Roman" pitchFamily="18" charset="0"/>
              </a:rPr>
              <a:t> the student (i.e. - parents and teachers).</a:t>
            </a:r>
          </a:p>
          <a:p>
            <a:pPr eaLnBrk="1" hangingPunct="1">
              <a:lnSpc>
                <a:spcPct val="90000"/>
              </a:lnSpc>
            </a:pPr>
            <a:endParaRPr lang="en-US" altLang="en-US" sz="1600">
              <a:latin typeface="Times New Roman" pitchFamily="18" charset="0"/>
            </a:endParaRPr>
          </a:p>
          <a:p>
            <a:pPr eaLnBrk="1" hangingPunct="1">
              <a:lnSpc>
                <a:spcPct val="90000"/>
              </a:lnSpc>
              <a:buFontTx/>
              <a:buChar char="•"/>
            </a:pPr>
            <a:r>
              <a:rPr lang="en-US" altLang="en-US" sz="1600">
                <a:latin typeface="Times New Roman" pitchFamily="18" charset="0"/>
              </a:rPr>
              <a:t> Doesn’t need to reflect every moment of every day unless every moment of every day the student is, in fact,  receiving special education services.</a:t>
            </a:r>
          </a:p>
          <a:p>
            <a:pPr eaLnBrk="1" hangingPunct="1">
              <a:lnSpc>
                <a:spcPct val="90000"/>
              </a:lnSpc>
              <a:buFontTx/>
              <a:buChar char="•"/>
            </a:pPr>
            <a:endParaRPr lang="en-US" altLang="en-US" sz="1600">
              <a:latin typeface="Times New Roman" pitchFamily="18" charset="0"/>
            </a:endParaRPr>
          </a:p>
          <a:p>
            <a:pPr eaLnBrk="1" hangingPunct="1">
              <a:lnSpc>
                <a:spcPct val="90000"/>
              </a:lnSpc>
              <a:buFontTx/>
              <a:buChar char="•"/>
            </a:pPr>
            <a:r>
              <a:rPr lang="en-US" altLang="en-US" sz="1600">
                <a:latin typeface="Times New Roman" pitchFamily="18" charset="0"/>
              </a:rPr>
              <a:t> No IEP should reflect “monitor only” services - this practice is against special education regulation as all IEPs need, as a minimum, either specially designed instruction or related services to access the general curriculum.</a:t>
            </a:r>
          </a:p>
          <a:p>
            <a:pPr eaLnBrk="1" hangingPunct="1">
              <a:lnSpc>
                <a:spcPct val="90000"/>
              </a:lnSpc>
              <a:buFontTx/>
              <a:buChar char="•"/>
            </a:pPr>
            <a:endParaRPr lang="en-US" altLang="en-US" sz="1600">
              <a:latin typeface="Times New Roman" pitchFamily="18" charset="0"/>
            </a:endParaRPr>
          </a:p>
          <a:p>
            <a:pPr eaLnBrk="1" hangingPunct="1">
              <a:lnSpc>
                <a:spcPct val="90000"/>
              </a:lnSpc>
              <a:buFontTx/>
              <a:buChar char="•"/>
            </a:pPr>
            <a:r>
              <a:rPr lang="en-US" altLang="en-US" sz="1600">
                <a:latin typeface="Times New Roman" pitchFamily="18" charset="0"/>
              </a:rPr>
              <a:t>Here is one suggestion for using this page creatively -  If the Team is recommending extended year services - use 2 copies of IEP 5 - one written to reflect the school year services and one written to reflect the extended year services - Remember our goal - CLEAR communication.</a:t>
            </a:r>
          </a:p>
          <a:p>
            <a:pPr eaLnBrk="1" hangingPunct="1"/>
            <a:endParaRPr lang="en-US" altLang="en-US" sz="1600">
              <a:latin typeface="Comic Sans MS" pitchFamily="66"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897045-B4A3-46AE-8F5B-A63328A7720D}" type="slidenum">
              <a:rPr lang="en-US" altLang="en-US" smtClean="0">
                <a:latin typeface="Times New Roman" pitchFamily="18" charset="0"/>
              </a:rPr>
              <a:pPr fontAlgn="base">
                <a:spcBef>
                  <a:spcPct val="0"/>
                </a:spcBef>
                <a:spcAft>
                  <a:spcPct val="0"/>
                </a:spcAft>
                <a:defRPr/>
              </a:pPr>
              <a:t>85</a:t>
            </a:fld>
            <a:endParaRPr lang="en-US" altLang="en-US" smtClean="0">
              <a:latin typeface="Times New Roman" pitchFamily="18" charset="0"/>
            </a:endParaRPr>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4260" name="Rectangle 3"/>
          <p:cNvSpPr>
            <a:spLocks noGrp="1" noChangeArrowheads="1"/>
          </p:cNvSpPr>
          <p:nvPr>
            <p:ph type="body" idx="1"/>
          </p:nvPr>
        </p:nvSpPr>
        <p:spPr bwMode="auto">
          <a:xfrm>
            <a:off x="155575" y="4416425"/>
            <a:ext cx="66198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pPr>
            <a:endParaRPr lang="en-US" altLang="en-US" smtClean="0">
              <a:latin typeface="Times New Roman" pitchFamily="18" charset="0"/>
            </a:endParaRPr>
          </a:p>
        </p:txBody>
      </p:sp>
      <p:sp>
        <p:nvSpPr>
          <p:cNvPr id="224261" name="Text Box 4"/>
          <p:cNvSpPr txBox="1">
            <a:spLocks noChangeArrowheads="1"/>
          </p:cNvSpPr>
          <p:nvPr/>
        </p:nvSpPr>
        <p:spPr bwMode="auto">
          <a:xfrm>
            <a:off x="234950" y="4343400"/>
            <a:ext cx="6464300" cy="448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6586" rIns="93171" bIns="4658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1600">
                <a:latin typeface="Times New Roman" pitchFamily="18" charset="0"/>
              </a:rPr>
              <a:t> Section 1 and 2 of IEP 6 helps the Team review their previous decisions and helps the Team ensure that their decisions are in keeping with Federal regulation.</a:t>
            </a:r>
          </a:p>
          <a:p>
            <a:pPr eaLnBrk="1" hangingPunct="1"/>
            <a:endParaRPr lang="en-US" altLang="en-US" sz="1600">
              <a:latin typeface="Times New Roman" pitchFamily="18" charset="0"/>
            </a:endParaRPr>
          </a:p>
          <a:p>
            <a:pPr eaLnBrk="1" hangingPunct="1">
              <a:buFontTx/>
              <a:buChar char="•"/>
            </a:pPr>
            <a:r>
              <a:rPr lang="en-US" altLang="en-US" sz="1600">
                <a:latin typeface="Times New Roman" pitchFamily="18" charset="0"/>
              </a:rPr>
              <a:t>Have they considered the provision of supplemental aids and services for a student in the general education environment?  IDEA’s strong preference!</a:t>
            </a:r>
          </a:p>
          <a:p>
            <a:pPr eaLnBrk="1" hangingPunct="1"/>
            <a:endParaRPr lang="en-US" altLang="en-US" sz="1600">
              <a:latin typeface="Times New Roman" pitchFamily="18" charset="0"/>
            </a:endParaRPr>
          </a:p>
          <a:p>
            <a:pPr eaLnBrk="1" hangingPunct="1">
              <a:buFontTx/>
              <a:buChar char="•"/>
            </a:pPr>
            <a:r>
              <a:rPr lang="en-US" altLang="en-US" sz="1600">
                <a:latin typeface="Times New Roman" pitchFamily="18" charset="0"/>
              </a:rPr>
              <a:t>Have they considered the need for an extended school year services?  A requirement that the Team must consider for any student regardless of nature and severity of disability. </a:t>
            </a:r>
          </a:p>
          <a:p>
            <a:pPr eaLnBrk="1" hangingPunct="1"/>
            <a:endParaRPr lang="en-US" altLang="en-US" sz="1600">
              <a:latin typeface="Times New Roman" pitchFamily="18" charset="0"/>
            </a:endParaRPr>
          </a:p>
          <a:p>
            <a:pPr eaLnBrk="1" hangingPunct="1">
              <a:buFontTx/>
              <a:buChar char="•"/>
            </a:pPr>
            <a:r>
              <a:rPr lang="en-US" altLang="en-US" sz="1600">
                <a:latin typeface="Times New Roman" pitchFamily="18" charset="0"/>
              </a:rPr>
              <a:t> Section 3 focuses on the transportation needs of the student and the relationship between the student’s disability(ies) and the need for transportation.  Remember that the question asked in regard to transportation is different from the previous IEP’s question.  In the new IEP the Team must make a transportation recommendation based on the impact of the student’s disability and not placement.</a:t>
            </a:r>
          </a:p>
          <a:p>
            <a:pPr eaLnBrk="1" hangingPunct="1"/>
            <a:endParaRPr lang="en-US" altLang="en-US" sz="1600">
              <a:latin typeface="Comic Sans MS" pitchFamily="6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37C918-FDEB-47C5-B5BA-CE2C7CD7161E}" type="slidenum">
              <a:rPr lang="en-US" altLang="en-US" smtClean="0">
                <a:latin typeface="Times New Roman" pitchFamily="18" charset="0"/>
              </a:rPr>
              <a:pPr fontAlgn="base">
                <a:spcBef>
                  <a:spcPct val="0"/>
                </a:spcBef>
                <a:spcAft>
                  <a:spcPct val="0"/>
                </a:spcAft>
                <a:defRPr/>
              </a:pPr>
              <a:t>11</a:t>
            </a:fld>
            <a:endParaRPr lang="en-US" altLang="en-US" smtClean="0">
              <a:latin typeface="Times New Roman" pitchFamily="18" charset="0"/>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1556" name="Rectangle 3"/>
          <p:cNvSpPr>
            <a:spLocks noGrp="1" noChangeArrowheads="1"/>
          </p:cNvSpPr>
          <p:nvPr>
            <p:ph type="body" idx="1"/>
          </p:nvPr>
        </p:nvSpPr>
        <p:spPr bwMode="auto">
          <a:xfrm>
            <a:off x="155575" y="4416425"/>
            <a:ext cx="66992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400" smtClean="0">
                <a:latin typeface="Times New Roman" pitchFamily="18" charset="0"/>
              </a:rPr>
              <a:t> </a:t>
            </a:r>
            <a:r>
              <a:rPr lang="en-US" altLang="en-US" sz="1600" smtClean="0">
                <a:latin typeface="Times New Roman" pitchFamily="18" charset="0"/>
              </a:rPr>
              <a:t>Research has shown that students with better self-determination skills are more successful as adults.</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Self-determination skills help students to: </a:t>
            </a:r>
          </a:p>
          <a:p>
            <a:pPr lvl="1" eaLnBrk="1" hangingPunct="1">
              <a:spcBef>
                <a:spcPct val="0"/>
              </a:spcBef>
              <a:buFontTx/>
              <a:buChar char="•"/>
            </a:pPr>
            <a:r>
              <a:rPr lang="en-US" altLang="en-US" sz="1600" smtClean="0">
                <a:latin typeface="Times New Roman" pitchFamily="18" charset="0"/>
              </a:rPr>
              <a:t> assess self and needs, </a:t>
            </a:r>
          </a:p>
          <a:p>
            <a:pPr lvl="1" eaLnBrk="1" hangingPunct="1">
              <a:spcBef>
                <a:spcPct val="0"/>
              </a:spcBef>
              <a:buFontTx/>
              <a:buChar char="•"/>
            </a:pPr>
            <a:r>
              <a:rPr lang="en-US" altLang="en-US" sz="1600" smtClean="0">
                <a:latin typeface="Times New Roman" pitchFamily="18" charset="0"/>
              </a:rPr>
              <a:t> become aware of needed accommodations</a:t>
            </a:r>
          </a:p>
          <a:p>
            <a:pPr lvl="1" eaLnBrk="1" hangingPunct="1">
              <a:spcBef>
                <a:spcPct val="0"/>
              </a:spcBef>
              <a:buFontTx/>
              <a:buChar char="•"/>
            </a:pPr>
            <a:r>
              <a:rPr lang="en-US" altLang="en-US" sz="1600" smtClean="0">
                <a:latin typeface="Times New Roman" pitchFamily="18" charset="0"/>
              </a:rPr>
              <a:t> know civil rights and </a:t>
            </a:r>
          </a:p>
          <a:p>
            <a:pPr lvl="1" eaLnBrk="1" hangingPunct="1">
              <a:spcBef>
                <a:spcPct val="0"/>
              </a:spcBef>
              <a:buFontTx/>
              <a:buChar char="•"/>
            </a:pPr>
            <a:r>
              <a:rPr lang="en-US" altLang="en-US" sz="1600" smtClean="0">
                <a:latin typeface="Times New Roman" pitchFamily="18" charset="0"/>
              </a:rPr>
              <a:t> advocate for self in the workplace, in educational institutions and in community settings.</a:t>
            </a:r>
          </a:p>
          <a:p>
            <a:pPr lvl="1"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Learning more about self-determination skills would constitute a separate presentation in and of itself - you may want to do some reading in this area if you are unfamiliar with the concept.</a:t>
            </a:r>
          </a:p>
          <a:p>
            <a:pPr eaLnBrk="1" hangingPunct="1">
              <a:spcBef>
                <a:spcPct val="0"/>
              </a:spcBef>
            </a:pPr>
            <a:r>
              <a:rPr lang="en-US" altLang="en-US" sz="1400" smtClean="0">
                <a:latin typeface="Times New Roman" pitchFamily="18" charset="0"/>
              </a:rPr>
              <a:t>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0BAA12-216F-4001-A750-4BC5A7C418F6}" type="slidenum">
              <a:rPr lang="en-US" altLang="en-US" smtClean="0">
                <a:latin typeface="Times New Roman" pitchFamily="18" charset="0"/>
              </a:rPr>
              <a:pPr fontAlgn="base">
                <a:spcBef>
                  <a:spcPct val="0"/>
                </a:spcBef>
                <a:spcAft>
                  <a:spcPct val="0"/>
                </a:spcAft>
                <a:defRPr/>
              </a:pPr>
              <a:t>86</a:t>
            </a:fld>
            <a:endParaRPr lang="en-US" altLang="en-US" smtClean="0">
              <a:latin typeface="Times New Roman" pitchFamily="18" charset="0"/>
            </a:endParaRPr>
          </a:p>
        </p:txBody>
      </p:sp>
      <p:sp>
        <p:nvSpPr>
          <p:cNvPr id="225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IDEA’97 assumes the 1st placement option considered by the Team is the general education classroom.</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If not, the Team must explain why it is in the student’s best interest (not the school’s) to be removed.</a:t>
            </a:r>
          </a:p>
          <a:p>
            <a:pPr eaLnBrk="1" hangingPunct="1">
              <a:spcBef>
                <a:spcPct val="0"/>
              </a:spcBef>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Remember that the Team has not considered placement yet but rather is looking at the services previous entered on IEP 5 - Grid C.</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55090B-31F1-4FEF-AA33-D1BC874BB1D0}" type="slidenum">
              <a:rPr lang="en-US" altLang="en-US" smtClean="0">
                <a:latin typeface="Times New Roman" pitchFamily="18" charset="0"/>
              </a:rPr>
              <a:pPr fontAlgn="base">
                <a:spcBef>
                  <a:spcPct val="0"/>
                </a:spcBef>
                <a:spcAft>
                  <a:spcPct val="0"/>
                </a:spcAft>
                <a:defRPr/>
              </a:pPr>
              <a:t>87</a:t>
            </a:fld>
            <a:endParaRPr lang="en-US" altLang="en-US" smtClean="0">
              <a:latin typeface="Times New Roman" pitchFamily="18" charset="0"/>
            </a:endParaRPr>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4F3E41-23DF-4EBA-A110-EA56F108603D}" type="slidenum">
              <a:rPr lang="en-US" altLang="en-US" smtClean="0">
                <a:latin typeface="Times New Roman" pitchFamily="18" charset="0"/>
              </a:rPr>
              <a:pPr fontAlgn="base">
                <a:spcBef>
                  <a:spcPct val="0"/>
                </a:spcBef>
                <a:spcAft>
                  <a:spcPct val="0"/>
                </a:spcAft>
                <a:defRPr/>
              </a:pPr>
              <a:t>88</a:t>
            </a:fld>
            <a:endParaRPr lang="en-US" altLang="en-US" smtClean="0">
              <a:latin typeface="Times New Roman" pitchFamily="18" charset="0"/>
            </a:endParaRPr>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Shorter day/year = medical concern - most of the time</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If not, be quite cautious in its use - cannot limit a student’s access </a:t>
            </a:r>
            <a:r>
              <a:rPr lang="en-US" altLang="en-US" sz="1600" b="1" u="sng" smtClean="0">
                <a:latin typeface="Times New Roman" pitchFamily="18" charset="0"/>
              </a:rPr>
              <a:t>and progress </a:t>
            </a:r>
            <a:r>
              <a:rPr lang="en-US" altLang="en-US" sz="1600" smtClean="0">
                <a:latin typeface="Times New Roman" pitchFamily="18" charset="0"/>
              </a:rPr>
              <a:t> in the general curriculum.</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Look for the reference in your packet from the Northeast Regional Resource Center that discusses Extended Year Services.  The information provided will assist you in making this Team decision.</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8C62B-8580-4C4B-8CD3-26646C2E87D1}" type="slidenum">
              <a:rPr lang="en-US" altLang="en-US" smtClean="0">
                <a:latin typeface="Times New Roman" pitchFamily="18" charset="0"/>
              </a:rPr>
              <a:pPr fontAlgn="base">
                <a:spcBef>
                  <a:spcPct val="0"/>
                </a:spcBef>
                <a:spcAft>
                  <a:spcPct val="0"/>
                </a:spcAft>
                <a:defRPr/>
              </a:pPr>
              <a:t>89</a:t>
            </a:fld>
            <a:endParaRPr lang="en-US" altLang="en-US" smtClean="0">
              <a:latin typeface="Times New Roman" pitchFamily="18" charset="0"/>
            </a:endParaRPr>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83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118A3E-8C33-487A-B0F2-5DABAFD419F5}" type="slidenum">
              <a:rPr lang="en-US" altLang="en-US" smtClean="0">
                <a:latin typeface="Times New Roman" pitchFamily="18" charset="0"/>
              </a:rPr>
              <a:pPr fontAlgn="base">
                <a:spcBef>
                  <a:spcPct val="0"/>
                </a:spcBef>
                <a:spcAft>
                  <a:spcPct val="0"/>
                </a:spcAft>
                <a:defRPr/>
              </a:pPr>
              <a:t>90</a:t>
            </a:fld>
            <a:endParaRPr lang="en-US" altLang="en-US" smtClean="0">
              <a:latin typeface="Times New Roman" pitchFamily="18" charset="0"/>
            </a:endParaRPr>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DD2657-521B-4CA9-A49B-F601A6CA2E45}" type="slidenum">
              <a:rPr lang="en-US" altLang="en-US" smtClean="0">
                <a:latin typeface="Times New Roman" pitchFamily="18" charset="0"/>
              </a:rPr>
              <a:pPr fontAlgn="base">
                <a:spcBef>
                  <a:spcPct val="0"/>
                </a:spcBef>
                <a:spcAft>
                  <a:spcPct val="0"/>
                </a:spcAft>
                <a:defRPr/>
              </a:pPr>
              <a:t>91</a:t>
            </a:fld>
            <a:endParaRPr lang="en-US" altLang="en-US" smtClean="0">
              <a:latin typeface="Times New Roman" pitchFamily="18" charset="0"/>
            </a:endParaRPr>
          </a:p>
        </p:txBody>
      </p:sp>
      <p:sp>
        <p:nvSpPr>
          <p:cNvPr id="230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04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As on IEP 2 and IEP 3, we are asking how does the disability impact transportation.</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Placement is not known at this time - so your discussion does not reflect a need for transportation due to a placement decision but only reflects the need for transportation based on disability impact.</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endParaRPr lang="en-US" altLang="en-US" sz="1600" smtClean="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775E5A-665F-4B08-BC67-D6C5A431D464}" type="slidenum">
              <a:rPr lang="en-US" altLang="en-US" smtClean="0">
                <a:latin typeface="Times New Roman" pitchFamily="18" charset="0"/>
              </a:rPr>
              <a:pPr fontAlgn="base">
                <a:spcBef>
                  <a:spcPct val="0"/>
                </a:spcBef>
                <a:spcAft>
                  <a:spcPct val="0"/>
                </a:spcAft>
                <a:defRPr/>
              </a:pPr>
              <a:t>92</a:t>
            </a:fld>
            <a:endParaRPr lang="en-US" altLang="en-US" smtClean="0">
              <a:latin typeface="Times New Roman" pitchFamily="18" charset="0"/>
            </a:endParaRPr>
          </a:p>
        </p:txBody>
      </p:sp>
      <p:sp>
        <p:nvSpPr>
          <p:cNvPr id="231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C690B4-159B-4ECA-B2B3-9495BB0E61FA}" type="slidenum">
              <a:rPr lang="en-US" altLang="en-US" smtClean="0">
                <a:latin typeface="Times New Roman" pitchFamily="18" charset="0"/>
              </a:rPr>
              <a:pPr fontAlgn="base">
                <a:spcBef>
                  <a:spcPct val="0"/>
                </a:spcBef>
                <a:spcAft>
                  <a:spcPct val="0"/>
                </a:spcAft>
                <a:defRPr/>
              </a:pPr>
              <a:t>93</a:t>
            </a:fld>
            <a:endParaRPr lang="en-US" altLang="en-US" smtClean="0">
              <a:latin typeface="Times New Roman" pitchFamily="18" charset="0"/>
            </a:endParaRPr>
          </a:p>
        </p:txBody>
      </p:sp>
      <p:sp>
        <p:nvSpPr>
          <p:cNvPr id="232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24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824B2A-DE12-4A3F-954A-702D998875D8}" type="slidenum">
              <a:rPr lang="en-US" altLang="en-US" smtClean="0">
                <a:latin typeface="Times New Roman" pitchFamily="18" charset="0"/>
              </a:rPr>
              <a:pPr fontAlgn="base">
                <a:spcBef>
                  <a:spcPct val="0"/>
                </a:spcBef>
                <a:spcAft>
                  <a:spcPct val="0"/>
                </a:spcAft>
                <a:defRPr/>
              </a:pPr>
              <a:t>94</a:t>
            </a:fld>
            <a:endParaRPr lang="en-US" altLang="en-US" smtClean="0">
              <a:latin typeface="Times New Roman" pitchFamily="18" charset="0"/>
            </a:endParaRPr>
          </a:p>
        </p:txBody>
      </p:sp>
      <p:sp>
        <p:nvSpPr>
          <p:cNvPr id="233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3476" name="Rectangle 3"/>
          <p:cNvSpPr>
            <a:spLocks noGrp="1" noChangeArrowheads="1"/>
          </p:cNvSpPr>
          <p:nvPr>
            <p:ph type="body" idx="1"/>
          </p:nvPr>
        </p:nvSpPr>
        <p:spPr bwMode="auto">
          <a:xfrm>
            <a:off x="155575" y="4416425"/>
            <a:ext cx="66198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pPr>
            <a:endParaRPr lang="en-US" altLang="en-US" smtClean="0">
              <a:latin typeface="Times New Roman" pitchFamily="18" charset="0"/>
            </a:endParaRPr>
          </a:p>
        </p:txBody>
      </p:sp>
      <p:sp>
        <p:nvSpPr>
          <p:cNvPr id="233477" name="Text Box 4"/>
          <p:cNvSpPr txBox="1">
            <a:spLocks noChangeArrowheads="1"/>
          </p:cNvSpPr>
          <p:nvPr/>
        </p:nvSpPr>
        <p:spPr bwMode="auto">
          <a:xfrm>
            <a:off x="234950" y="4862513"/>
            <a:ext cx="6619875" cy="409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6586" rIns="93171" bIns="46586">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1600">
                <a:latin typeface="Times New Roman" pitchFamily="18" charset="0"/>
              </a:rPr>
              <a:t> State models are now available.</a:t>
            </a:r>
          </a:p>
          <a:p>
            <a:pPr eaLnBrk="1" hangingPunct="1"/>
            <a:endParaRPr lang="en-US" altLang="en-US" sz="1600">
              <a:latin typeface="Times New Roman" pitchFamily="18" charset="0"/>
            </a:endParaRPr>
          </a:p>
          <a:p>
            <a:pPr eaLnBrk="1" hangingPunct="1">
              <a:buFontTx/>
              <a:buChar char="•"/>
            </a:pPr>
            <a:r>
              <a:rPr lang="en-US" altLang="en-US" sz="1600">
                <a:latin typeface="Times New Roman" pitchFamily="18" charset="0"/>
              </a:rPr>
              <a:t> Two reference documents are available on this topic:</a:t>
            </a:r>
          </a:p>
          <a:p>
            <a:pPr eaLnBrk="1" hangingPunct="1">
              <a:buFontTx/>
              <a:buChar char="•"/>
            </a:pPr>
            <a:endParaRPr lang="en-US" altLang="en-US" sz="1600">
              <a:latin typeface="Times New Roman" pitchFamily="18" charset="0"/>
            </a:endParaRPr>
          </a:p>
          <a:p>
            <a:pPr lvl="1" eaLnBrk="1" hangingPunct="1"/>
            <a:r>
              <a:rPr lang="en-US" altLang="en-US" sz="1600">
                <a:latin typeface="Times New Roman" pitchFamily="18" charset="0"/>
              </a:rPr>
              <a:t>1.  </a:t>
            </a:r>
            <a:r>
              <a:rPr lang="en-US" altLang="en-US" sz="1600" b="1">
                <a:latin typeface="Times New Roman" pitchFamily="18" charset="0"/>
              </a:rPr>
              <a:t>Memorandum from OSEP</a:t>
            </a:r>
            <a:r>
              <a:rPr lang="en-US" altLang="en-US" sz="1600">
                <a:latin typeface="Times New Roman" pitchFamily="18" charset="0"/>
              </a:rPr>
              <a:t> - web site is on last slide</a:t>
            </a:r>
          </a:p>
          <a:p>
            <a:pPr lvl="2" eaLnBrk="1" hangingPunct="1"/>
            <a:r>
              <a:rPr lang="en-US" altLang="en-US" sz="1600">
                <a:latin typeface="Times New Roman" pitchFamily="18" charset="0"/>
              </a:rPr>
              <a:t> To: State Directors of Special Education</a:t>
            </a:r>
          </a:p>
          <a:p>
            <a:pPr lvl="2" eaLnBrk="1" hangingPunct="1"/>
            <a:r>
              <a:rPr lang="en-US" altLang="en-US" sz="1600">
                <a:latin typeface="Times New Roman" pitchFamily="18" charset="0"/>
              </a:rPr>
              <a:t> From: Judy Heumann and Ken Warlick</a:t>
            </a:r>
          </a:p>
          <a:p>
            <a:pPr lvl="2" eaLnBrk="1" hangingPunct="1"/>
            <a:r>
              <a:rPr lang="en-US" altLang="en-US" sz="1600">
                <a:latin typeface="Times New Roman" pitchFamily="18" charset="0"/>
              </a:rPr>
              <a:t> Subject: Questions and Answers about Provisions in the IDEA Act Amendments of 1997 Related to Students with Disabilities and State and District-wide Assessments</a:t>
            </a:r>
          </a:p>
          <a:p>
            <a:pPr lvl="2" eaLnBrk="1" hangingPunct="1"/>
            <a:endParaRPr lang="en-US" altLang="en-US" sz="1600">
              <a:latin typeface="Times New Roman" pitchFamily="18" charset="0"/>
            </a:endParaRPr>
          </a:p>
          <a:p>
            <a:pPr lvl="1" eaLnBrk="1" hangingPunct="1"/>
            <a:r>
              <a:rPr lang="en-US" altLang="en-US" sz="1600">
                <a:latin typeface="Times New Roman" pitchFamily="18" charset="0"/>
              </a:rPr>
              <a:t> 2. </a:t>
            </a:r>
            <a:r>
              <a:rPr lang="en-US" altLang="en-US" sz="1600" b="1">
                <a:latin typeface="Times New Roman" pitchFamily="18" charset="0"/>
              </a:rPr>
              <a:t>DOE Document</a:t>
            </a:r>
            <a:r>
              <a:rPr lang="en-US" altLang="en-US" sz="1600">
                <a:latin typeface="Times New Roman" pitchFamily="18" charset="0"/>
              </a:rPr>
              <a:t> -  on MCAS page of DOE web site - listed on the  last slide</a:t>
            </a:r>
          </a:p>
          <a:p>
            <a:pPr lvl="1" eaLnBrk="1" hangingPunct="1"/>
            <a:r>
              <a:rPr lang="en-US" altLang="en-US" sz="1600">
                <a:latin typeface="Times New Roman" pitchFamily="18" charset="0"/>
              </a:rPr>
              <a:t>	</a:t>
            </a:r>
            <a:r>
              <a:rPr lang="en-US" altLang="en-US" sz="1600" i="1">
                <a:latin typeface="Times New Roman" pitchFamily="18" charset="0"/>
              </a:rPr>
              <a:t>Requirements for the Participation of  Students with Disabilities</a:t>
            </a:r>
          </a:p>
          <a:p>
            <a:pPr lvl="1" eaLnBrk="1" hangingPunct="1"/>
            <a:r>
              <a:rPr lang="en-US" altLang="en-US" sz="1600" i="1">
                <a:latin typeface="Times New Roman" pitchFamily="18" charset="0"/>
              </a:rPr>
              <a:t>         in MCAS (Spring 2001 Update)</a:t>
            </a:r>
          </a:p>
          <a:p>
            <a:pPr eaLnBrk="1" hangingPunct="1"/>
            <a:endParaRPr lang="en-US" altLang="en-US" sz="1600">
              <a:latin typeface="Comic Sans MS" pitchFamily="66"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3AEC10-F447-4306-BEC6-5D6AEFE1AE72}" type="slidenum">
              <a:rPr lang="en-US" altLang="en-US" smtClean="0">
                <a:latin typeface="Times New Roman" pitchFamily="18" charset="0"/>
              </a:rPr>
              <a:pPr fontAlgn="base">
                <a:spcBef>
                  <a:spcPct val="0"/>
                </a:spcBef>
                <a:spcAft>
                  <a:spcPct val="0"/>
                </a:spcAft>
                <a:defRPr/>
              </a:pPr>
              <a:t>95</a:t>
            </a:fld>
            <a:endParaRPr lang="en-US" altLang="en-US" smtClean="0">
              <a:latin typeface="Times New Roman" pitchFamily="18" charset="0"/>
            </a:endParaRPr>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4500" name="Rectangle 3"/>
          <p:cNvSpPr>
            <a:spLocks noGrp="1" noChangeArrowheads="1"/>
          </p:cNvSpPr>
          <p:nvPr>
            <p:ph type="body" idx="1"/>
          </p:nvPr>
        </p:nvSpPr>
        <p:spPr bwMode="auto">
          <a:xfrm>
            <a:off x="155575" y="4416425"/>
            <a:ext cx="66198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endParaRPr>
          </a:p>
          <a:p>
            <a:pPr eaLnBrk="1" hangingPunct="1">
              <a:spcBef>
                <a:spcPct val="0"/>
              </a:spcBef>
            </a:pPr>
            <a:endParaRPr lang="en-US" altLang="en-US" smtClean="0">
              <a:latin typeface="Times New Roman" pitchFamily="18" charset="0"/>
            </a:endParaRPr>
          </a:p>
        </p:txBody>
      </p:sp>
      <p:sp>
        <p:nvSpPr>
          <p:cNvPr id="234501" name="Text Box 4"/>
          <p:cNvSpPr txBox="1">
            <a:spLocks noChangeArrowheads="1"/>
          </p:cNvSpPr>
          <p:nvPr/>
        </p:nvSpPr>
        <p:spPr bwMode="auto">
          <a:xfrm>
            <a:off x="622300" y="4710113"/>
            <a:ext cx="5859463"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6586" rIns="93171" bIns="4658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1600">
                <a:latin typeface="Times New Roman" pitchFamily="18" charset="0"/>
              </a:rPr>
              <a:t> Transition information - as required by Federal and state regulation. </a:t>
            </a:r>
          </a:p>
          <a:p>
            <a:pPr eaLnBrk="1" hangingPunct="1">
              <a:buFontTx/>
              <a:buChar char="•"/>
            </a:pPr>
            <a:endParaRPr lang="en-US" altLang="en-US" sz="1600">
              <a:latin typeface="Times New Roman" pitchFamily="18" charset="0"/>
            </a:endParaRPr>
          </a:p>
          <a:p>
            <a:pPr eaLnBrk="1" hangingPunct="1">
              <a:buFontTx/>
              <a:buChar char="•"/>
            </a:pPr>
            <a:r>
              <a:rPr lang="en-US" altLang="en-US" sz="1600">
                <a:latin typeface="Times New Roman" pitchFamily="18" charset="0"/>
              </a:rPr>
              <a:t> Other information - for example, perhaps the Team’s decision to reconvene after the 1st set of progress reports are available for review - Ask the participants to give other examples.</a:t>
            </a:r>
          </a:p>
          <a:p>
            <a:pPr eaLnBrk="1" hangingPunct="1">
              <a:buFontTx/>
              <a:buChar char="•"/>
            </a:pPr>
            <a:endParaRPr lang="en-US" altLang="en-US" sz="1600">
              <a:latin typeface="Times New Roman" pitchFamily="18" charset="0"/>
            </a:endParaRPr>
          </a:p>
          <a:p>
            <a:pPr eaLnBrk="1" hangingPunct="1">
              <a:buFontTx/>
              <a:buChar char="•"/>
            </a:pPr>
            <a:r>
              <a:rPr lang="en-US" altLang="en-US" sz="1600">
                <a:latin typeface="Times New Roman" pitchFamily="18" charset="0"/>
              </a:rPr>
              <a:t> Signature for school district - LEA Representative - school district choose who will sign.</a:t>
            </a:r>
          </a:p>
          <a:p>
            <a:pPr eaLnBrk="1" hangingPunct="1"/>
            <a:endParaRPr lang="en-US" altLang="en-US" sz="1600">
              <a:latin typeface="Comic Sans MS" pitchFamily="6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14F9D4-7243-45EE-B581-ECECAD35A198}" type="slidenum">
              <a:rPr lang="en-US" altLang="en-US" smtClean="0">
                <a:latin typeface="Times New Roman" pitchFamily="18" charset="0"/>
              </a:rPr>
              <a:pPr fontAlgn="base">
                <a:spcBef>
                  <a:spcPct val="0"/>
                </a:spcBef>
                <a:spcAft>
                  <a:spcPct val="0"/>
                </a:spcAft>
                <a:defRPr/>
              </a:pPr>
              <a:t>13</a:t>
            </a:fld>
            <a:endParaRPr lang="en-US" altLang="en-US" dirty="0" smtClean="0">
              <a:latin typeface="Times New Roman" pitchFamily="18" charset="0"/>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80" name="Rectangle 3"/>
          <p:cNvSpPr>
            <a:spLocks noGrp="1" noChangeArrowheads="1"/>
          </p:cNvSpPr>
          <p:nvPr>
            <p:ph type="body" idx="1"/>
          </p:nvPr>
        </p:nvSpPr>
        <p:spPr bwMode="auto">
          <a:xfrm>
            <a:off x="155575" y="4416425"/>
            <a:ext cx="661987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Now  let’s shift our thinking to the role of some of our school personnel.</a:t>
            </a:r>
          </a:p>
          <a:p>
            <a:pPr eaLnBrk="1" hangingPunct="1">
              <a:spcBef>
                <a:spcPct val="0"/>
              </a:spcBef>
              <a:buFontTx/>
              <a:buChar char="•"/>
            </a:pPr>
            <a:r>
              <a:rPr lang="en-US" altLang="en-US" sz="1600" smtClean="0">
                <a:latin typeface="Times New Roman" pitchFamily="18" charset="0"/>
              </a:rPr>
              <a:t> General educators are now required to participate in the IEP development for any student who is in or may be participating in a general education classroom.</a:t>
            </a:r>
          </a:p>
          <a:p>
            <a:pPr eaLnBrk="1" hangingPunct="1">
              <a:spcBef>
                <a:spcPct val="0"/>
              </a:spcBef>
              <a:buFontTx/>
              <a:buChar char="•"/>
            </a:pPr>
            <a:r>
              <a:rPr lang="en-US" altLang="en-US" sz="1600" smtClean="0">
                <a:latin typeface="Times New Roman" pitchFamily="18" charset="0"/>
              </a:rPr>
              <a:t> Congress made this stipulation for an excellent reason - paraphrase information in slide.</a:t>
            </a:r>
          </a:p>
          <a:p>
            <a:pPr eaLnBrk="1" hangingPunct="1">
              <a:spcBef>
                <a:spcPct val="0"/>
              </a:spcBef>
              <a:buFontTx/>
              <a:buChar char="•"/>
            </a:pPr>
            <a:r>
              <a:rPr lang="en-US" altLang="en-US" sz="1600" smtClean="0">
                <a:latin typeface="Times New Roman" pitchFamily="18" charset="0"/>
              </a:rPr>
              <a:t> Special educators and related service providers have different backgrounds and training; therefore, they play a different role within the Team meeting - paraphrase information in slide.</a:t>
            </a:r>
          </a:p>
          <a:p>
            <a:pPr eaLnBrk="1" hangingPunct="1">
              <a:spcBef>
                <a:spcPct val="0"/>
              </a:spcBef>
              <a:buFontTx/>
              <a:buChar char="•"/>
            </a:pPr>
            <a:r>
              <a:rPr lang="en-US" altLang="en-US" sz="1600" smtClean="0">
                <a:latin typeface="Times New Roman" pitchFamily="18" charset="0"/>
              </a:rPr>
              <a:t> Discuss complementary nature of roles and the necessity for this varied input to really think</a:t>
            </a:r>
          </a:p>
          <a:p>
            <a:pPr lvl="1" eaLnBrk="1" hangingPunct="1">
              <a:spcBef>
                <a:spcPct val="0"/>
              </a:spcBef>
              <a:buFontTx/>
              <a:buChar char="•"/>
            </a:pPr>
            <a:r>
              <a:rPr lang="en-US" altLang="en-US" sz="1600" smtClean="0">
                <a:latin typeface="Times New Roman" pitchFamily="18" charset="0"/>
              </a:rPr>
              <a:t> results</a:t>
            </a:r>
          </a:p>
          <a:p>
            <a:pPr lvl="1" eaLnBrk="1" hangingPunct="1">
              <a:spcBef>
                <a:spcPct val="0"/>
              </a:spcBef>
              <a:buFontTx/>
              <a:buChar char="•"/>
            </a:pPr>
            <a:r>
              <a:rPr lang="en-US" altLang="en-US" sz="1600" smtClean="0">
                <a:latin typeface="Times New Roman" pitchFamily="18" charset="0"/>
              </a:rPr>
              <a:t> access to the general curriculum</a:t>
            </a:r>
          </a:p>
          <a:p>
            <a:pPr lvl="1" eaLnBrk="1" hangingPunct="1">
              <a:spcBef>
                <a:spcPct val="0"/>
              </a:spcBef>
              <a:buFontTx/>
              <a:buChar char="•"/>
            </a:pPr>
            <a:r>
              <a:rPr lang="en-US" altLang="en-US" sz="1600" smtClean="0">
                <a:latin typeface="Times New Roman" pitchFamily="18" charset="0"/>
              </a:rPr>
              <a:t> education - the student’s life in school.</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42186-7241-47B9-A2D3-F6001DD7A5DB}" type="slidenum">
              <a:rPr lang="en-US" altLang="en-US" smtClean="0">
                <a:latin typeface="Times New Roman" pitchFamily="18" charset="0"/>
              </a:rPr>
              <a:pPr fontAlgn="base">
                <a:spcBef>
                  <a:spcPct val="0"/>
                </a:spcBef>
                <a:spcAft>
                  <a:spcPct val="0"/>
                </a:spcAft>
                <a:defRPr/>
              </a:pPr>
              <a:t>96</a:t>
            </a:fld>
            <a:endParaRPr lang="en-US" altLang="en-US" smtClean="0">
              <a:latin typeface="Times New Roman" pitchFamily="18" charset="0"/>
            </a:endParaRPr>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Transition planning has been found a consistent area of non-compliance by OSEP and PQA.</a:t>
            </a:r>
          </a:p>
          <a:p>
            <a:pPr eaLnBrk="1" hangingPunct="1">
              <a:spcBef>
                <a:spcPct val="0"/>
              </a:spcBef>
              <a:buFontTx/>
              <a:buChar char="•"/>
            </a:pPr>
            <a:endParaRPr lang="en-US" altLang="en-US" sz="1600" smtClean="0">
              <a:latin typeface="Times New Roman" pitchFamily="18" charset="0"/>
            </a:endParaRPr>
          </a:p>
          <a:p>
            <a:pPr eaLnBrk="1" hangingPunct="1">
              <a:spcBef>
                <a:spcPct val="0"/>
              </a:spcBef>
              <a:buFontTx/>
              <a:buChar char="•"/>
            </a:pPr>
            <a:r>
              <a:rPr lang="en-US" altLang="en-US" sz="1600" smtClean="0">
                <a:latin typeface="Times New Roman" pitchFamily="18" charset="0"/>
              </a:rPr>
              <a:t> You may want to reference the following document on the NICHCY web site (listed on last slide)  for more information: </a:t>
            </a:r>
          </a:p>
          <a:p>
            <a:pPr lvl="1" eaLnBrk="1" hangingPunct="1">
              <a:spcBef>
                <a:spcPct val="0"/>
              </a:spcBef>
            </a:pPr>
            <a:r>
              <a:rPr lang="en-US" altLang="en-US" sz="1600" i="1" smtClean="0">
                <a:latin typeface="Times New Roman" pitchFamily="18" charset="0"/>
              </a:rPr>
              <a:t>Transition Planning: A Team Effort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1E976A-0453-44F1-BF52-7D3E4E3D14AA}" type="slidenum">
              <a:rPr lang="en-US" altLang="en-US" smtClean="0">
                <a:latin typeface="Times New Roman" pitchFamily="18" charset="0"/>
              </a:rPr>
              <a:pPr fontAlgn="base">
                <a:spcBef>
                  <a:spcPct val="0"/>
                </a:spcBef>
                <a:spcAft>
                  <a:spcPct val="0"/>
                </a:spcAft>
                <a:defRPr/>
              </a:pPr>
              <a:t>97</a:t>
            </a:fld>
            <a:endParaRPr lang="en-US" altLang="en-US" smtClean="0">
              <a:latin typeface="Times New Roman" pitchFamily="18" charset="0"/>
            </a:endParaRP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6548" name="Rectangle 3"/>
          <p:cNvSpPr>
            <a:spLocks noGrp="1" noChangeArrowheads="1"/>
          </p:cNvSpPr>
          <p:nvPr>
            <p:ph type="body" idx="1"/>
          </p:nvPr>
        </p:nvSpPr>
        <p:spPr bwMode="auto">
          <a:xfrm>
            <a:off x="234950" y="4416425"/>
            <a:ext cx="6619875" cy="47101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smtClean="0">
                <a:latin typeface="Times New Roman" pitchFamily="18" charset="0"/>
              </a:rPr>
              <a:t> Special education regulation requires that special education programs, services and administrative areas are regularly evaluated; that districts develop methods for determining the effectiveness of programs in assisting students with disabilities to achieve the goals set forth in their IEPs; that the district uses information it gathers from annual IEP reviews to measure the effectiveness of special education programs and identifies areas needing improvement; and that, as part of the evaluation procedures, the district measures the success of programs based on students’ local and statewide assessment results, drop out rates and graduation rates for special education students.</a:t>
            </a:r>
          </a:p>
          <a:p>
            <a:pPr eaLnBrk="1" hangingPunct="1">
              <a:spcBef>
                <a:spcPct val="0"/>
              </a:spcBef>
              <a:buFontTx/>
              <a:buChar char="•"/>
            </a:pPr>
            <a:endParaRPr lang="en-US" altLang="en-US" sz="800" smtClean="0">
              <a:latin typeface="Times New Roman" pitchFamily="18" charset="0"/>
            </a:endParaRPr>
          </a:p>
          <a:p>
            <a:pPr eaLnBrk="1" hangingPunct="1">
              <a:spcBef>
                <a:spcPct val="0"/>
              </a:spcBef>
              <a:buFontTx/>
              <a:buChar char="•"/>
            </a:pPr>
            <a:r>
              <a:rPr lang="en-US" altLang="en-US" sz="1600" smtClean="0">
                <a:latin typeface="Times New Roman" pitchFamily="18" charset="0"/>
              </a:rPr>
              <a:t> Therefore, ongoing self-assessment of Team practices makes sense.</a:t>
            </a:r>
          </a:p>
          <a:p>
            <a:pPr eaLnBrk="1" hangingPunct="1">
              <a:spcBef>
                <a:spcPct val="0"/>
              </a:spcBef>
              <a:buFontTx/>
              <a:buChar char="•"/>
            </a:pPr>
            <a:endParaRPr lang="en-US" altLang="en-US" sz="800" smtClean="0">
              <a:latin typeface="Times New Roman" pitchFamily="18" charset="0"/>
            </a:endParaRPr>
          </a:p>
          <a:p>
            <a:pPr eaLnBrk="1" hangingPunct="1">
              <a:spcBef>
                <a:spcPct val="0"/>
              </a:spcBef>
              <a:buFontTx/>
              <a:buChar char="•"/>
            </a:pPr>
            <a:r>
              <a:rPr lang="en-US" altLang="en-US" sz="1600" smtClean="0">
                <a:latin typeface="Times New Roman" pitchFamily="18" charset="0"/>
              </a:rPr>
              <a:t> Coordinated Program Review (every 6 years with a mid-cycle review) - consider using their school district information package as a tool.</a:t>
            </a:r>
          </a:p>
          <a:p>
            <a:pPr eaLnBrk="1" hangingPunct="1">
              <a:spcBef>
                <a:spcPct val="0"/>
              </a:spcBef>
              <a:buFontTx/>
              <a:buChar char="•"/>
            </a:pPr>
            <a:endParaRPr lang="en-US" altLang="en-US" sz="800" smtClean="0">
              <a:latin typeface="Times New Roman" pitchFamily="18" charset="0"/>
            </a:endParaRPr>
          </a:p>
          <a:p>
            <a:pPr eaLnBrk="1" hangingPunct="1">
              <a:spcBef>
                <a:spcPct val="0"/>
              </a:spcBef>
              <a:buFontTx/>
              <a:buChar char="•"/>
            </a:pPr>
            <a:r>
              <a:rPr lang="en-US" altLang="en-US" sz="1600" smtClean="0">
                <a:latin typeface="Times New Roman" pitchFamily="18" charset="0"/>
              </a:rPr>
              <a:t> Also, we have included in your packet two examples of informal assessments that you might want to use or adapt for use.</a:t>
            </a:r>
          </a:p>
          <a:p>
            <a:pPr eaLnBrk="1" hangingPunct="1">
              <a:spcBef>
                <a:spcPct val="0"/>
              </a:spcBef>
            </a:pPr>
            <a:endParaRPr lang="en-US" altLang="en-US" sz="16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r="77994"/>
          <a:stretch>
            <a:fillRect/>
          </a:stretch>
        </p:blipFill>
        <p:spPr bwMode="auto">
          <a:xfrm>
            <a:off x="5867400" y="-381000"/>
            <a:ext cx="3505200" cy="774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33400" y="5322888"/>
            <a:ext cx="2611438"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428343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D8ED2B9E-A0F3-4DAF-AC57-EAB1EA599EE7}" type="datetime1">
              <a:rPr lang="en-US"/>
              <a:pPr>
                <a:defRPr/>
              </a:pPr>
              <a:t>2/22/2016</a:t>
            </a:fld>
            <a:endParaRPr lang="en-US" dirty="0"/>
          </a:p>
        </p:txBody>
      </p:sp>
      <p:sp>
        <p:nvSpPr>
          <p:cNvPr id="6" name="Slide Number Placeholder 8"/>
          <p:cNvSpPr>
            <a:spLocks noGrp="1"/>
          </p:cNvSpPr>
          <p:nvPr>
            <p:ph type="sldNum" sz="quarter" idx="15"/>
          </p:nvPr>
        </p:nvSpPr>
        <p:spPr/>
        <p:txBody>
          <a:bodyPr/>
          <a:lstStyle>
            <a:lvl1pPr algn="ctr">
              <a:defRPr/>
            </a:lvl1pPr>
          </a:lstStyle>
          <a:p>
            <a:pPr>
              <a:defRPr/>
            </a:pPr>
            <a:fld id="{8CCCDE4C-D311-4017-B62A-BBA422DC5D39}"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a:lvl1pPr>
          </a:lstStyle>
          <a:p>
            <a:pPr>
              <a:defRPr/>
            </a:pPr>
            <a:r>
              <a:rPr lang="en-US"/>
              <a:t>Massachusetts Department of Elementary and Secondary Education</a:t>
            </a:r>
            <a:endParaRPr lang="en-US" dirty="0"/>
          </a:p>
        </p:txBody>
      </p:sp>
    </p:spTree>
    <p:extLst>
      <p:ext uri="{BB962C8B-B14F-4D97-AF65-F5344CB8AC3E}">
        <p14:creationId xmlns:p14="http://schemas.microsoft.com/office/powerpoint/2010/main" xmlns="" val="13783453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E778EA5-1E15-4658-BC88-999D8444B4C6}"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82CFC3-5CC3-4A3B-A33D-2E236D92CAE7}" type="slidenum">
              <a:rPr lang="en-US"/>
              <a:pPr>
                <a:defRPr/>
              </a:pPr>
              <a:t>‹#›</a:t>
            </a:fld>
            <a:endParaRPr lang="en-US" dirty="0"/>
          </a:p>
        </p:txBody>
      </p:sp>
    </p:spTree>
    <p:extLst>
      <p:ext uri="{BB962C8B-B14F-4D97-AF65-F5344CB8AC3E}">
        <p14:creationId xmlns:p14="http://schemas.microsoft.com/office/powerpoint/2010/main" xmlns="" val="10144625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3CE684-9669-4583-9E56-16D29EBC274D}" type="datetime1">
              <a:rPr lang="en-US"/>
              <a:pPr>
                <a:defRPr/>
              </a:pPr>
              <a:t>2/22/2016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B16F873-61B8-4281-A543-2B912F0FD79C}" type="slidenum">
              <a:rPr lang="en-US"/>
              <a:pPr>
                <a:defRPr/>
              </a:pPr>
              <a:t>‹#›</a:t>
            </a:fld>
            <a:endParaRPr lang="en-US" dirty="0"/>
          </a:p>
        </p:txBody>
      </p:sp>
    </p:spTree>
    <p:extLst>
      <p:ext uri="{BB962C8B-B14F-4D97-AF65-F5344CB8AC3E}">
        <p14:creationId xmlns:p14="http://schemas.microsoft.com/office/powerpoint/2010/main" xmlns="" val="39027711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A56D10-62DE-41D9-AD7A-A3E2328F16F7}" type="datetime1">
              <a:rPr lang="en-US"/>
              <a:pPr>
                <a:defRPr/>
              </a:pPr>
              <a:t>2/22/2016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9887E8-998D-4ADB-896F-5A91F1ECC549}" type="slidenum">
              <a:rPr lang="en-US"/>
              <a:pPr>
                <a:defRPr/>
              </a:pPr>
              <a:t>‹#›</a:t>
            </a:fld>
            <a:endParaRPr lang="en-US" dirty="0"/>
          </a:p>
        </p:txBody>
      </p:sp>
    </p:spTree>
    <p:extLst>
      <p:ext uri="{BB962C8B-B14F-4D97-AF65-F5344CB8AC3E}">
        <p14:creationId xmlns:p14="http://schemas.microsoft.com/office/powerpoint/2010/main" xmlns="" val="1875607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07566C48-9028-4559-88A8-554CAEF5108B}" type="datetime1">
              <a:rPr lang="en-US"/>
              <a:pPr>
                <a:defRPr/>
              </a:pPr>
              <a:t>2/22/2016</a:t>
            </a:fld>
            <a:endParaRPr lang="en-US" dirty="0"/>
          </a:p>
        </p:txBody>
      </p:sp>
      <p:sp>
        <p:nvSpPr>
          <p:cNvPr id="6" name="Slide Number Placeholder 8"/>
          <p:cNvSpPr>
            <a:spLocks noGrp="1"/>
          </p:cNvSpPr>
          <p:nvPr>
            <p:ph type="sldNum" sz="quarter" idx="15"/>
          </p:nvPr>
        </p:nvSpPr>
        <p:spPr/>
        <p:txBody>
          <a:bodyPr/>
          <a:lstStyle>
            <a:lvl1pPr algn="ctr">
              <a:defRPr/>
            </a:lvl1pPr>
          </a:lstStyle>
          <a:p>
            <a:pPr>
              <a:defRPr/>
            </a:pPr>
            <a:fld id="{68F7DD13-BB1D-485E-8D1A-CA9E9DE072E0}"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a:lvl1pPr>
          </a:lstStyle>
          <a:p>
            <a:pPr>
              <a:defRPr/>
            </a:pPr>
            <a:r>
              <a:rPr lang="en-US"/>
              <a:t>Massachusetts Department of Elementary and Secondary Education</a:t>
            </a:r>
            <a:endParaRPr lang="en-US" dirty="0"/>
          </a:p>
        </p:txBody>
      </p:sp>
    </p:spTree>
    <p:extLst>
      <p:ext uri="{BB962C8B-B14F-4D97-AF65-F5344CB8AC3E}">
        <p14:creationId xmlns:p14="http://schemas.microsoft.com/office/powerpoint/2010/main" xmlns="" val="22968252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9E609D-2633-4A21-BA5E-DE0A4D2DB9FD}"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A395AC-E71A-4A06-A852-E2120A604EA2}" type="slidenum">
              <a:rPr lang="en-US"/>
              <a:pPr>
                <a:defRPr/>
              </a:pPr>
              <a:t>‹#›</a:t>
            </a:fld>
            <a:endParaRPr lang="en-US" dirty="0"/>
          </a:p>
        </p:txBody>
      </p:sp>
    </p:spTree>
    <p:extLst>
      <p:ext uri="{BB962C8B-B14F-4D97-AF65-F5344CB8AC3E}">
        <p14:creationId xmlns:p14="http://schemas.microsoft.com/office/powerpoint/2010/main" xmlns="" val="38108922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A02C1F-9FC0-4651-A7A4-E389B606AECC}"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C38DE8-DBD9-4084-94A8-CEA1925B9323}" type="slidenum">
              <a:rPr lang="en-US"/>
              <a:pPr>
                <a:defRPr/>
              </a:pPr>
              <a:t>‹#›</a:t>
            </a:fld>
            <a:endParaRPr lang="en-US" dirty="0"/>
          </a:p>
        </p:txBody>
      </p:sp>
    </p:spTree>
    <p:extLst>
      <p:ext uri="{BB962C8B-B14F-4D97-AF65-F5344CB8AC3E}">
        <p14:creationId xmlns:p14="http://schemas.microsoft.com/office/powerpoint/2010/main" xmlns="" val="8553489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5CDC62-9AEF-417D-8B1B-382468E1F241}"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0EA7DF-BC47-424B-9A9F-ADD6E45523CC}" type="slidenum">
              <a:rPr lang="en-US"/>
              <a:pPr>
                <a:defRPr/>
              </a:pPr>
              <a:t>‹#›</a:t>
            </a:fld>
            <a:endParaRPr lang="en-US" dirty="0"/>
          </a:p>
        </p:txBody>
      </p:sp>
    </p:spTree>
    <p:extLst>
      <p:ext uri="{BB962C8B-B14F-4D97-AF65-F5344CB8AC3E}">
        <p14:creationId xmlns:p14="http://schemas.microsoft.com/office/powerpoint/2010/main" xmlns="" val="168034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1"/>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5367339"/>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503D59-9663-4D44-97F6-FD2E05FC3B18}"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E940458-FC97-4622-9164-251ECB7160C6}" type="slidenum">
              <a:rPr lang="en-US"/>
              <a:pPr>
                <a:defRPr/>
              </a:pPr>
              <a:t>‹#›</a:t>
            </a:fld>
            <a:endParaRPr lang="en-US" dirty="0"/>
          </a:p>
        </p:txBody>
      </p:sp>
    </p:spTree>
    <p:extLst>
      <p:ext uri="{BB962C8B-B14F-4D97-AF65-F5344CB8AC3E}">
        <p14:creationId xmlns:p14="http://schemas.microsoft.com/office/powerpoint/2010/main" xmlns="" val="3869938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933D64-3EC3-459F-B71C-7F4AA372C2D2}"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B5733A-B049-4B13-96CF-BD364B88E882}" type="slidenum">
              <a:rPr lang="en-US"/>
              <a:pPr>
                <a:defRPr/>
              </a:pPr>
              <a:t>‹#›</a:t>
            </a:fld>
            <a:endParaRPr lang="en-US" dirty="0"/>
          </a:p>
        </p:txBody>
      </p:sp>
    </p:spTree>
    <p:extLst>
      <p:ext uri="{BB962C8B-B14F-4D97-AF65-F5344CB8AC3E}">
        <p14:creationId xmlns:p14="http://schemas.microsoft.com/office/powerpoint/2010/main" xmlns="" val="3371427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9"/>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3803C1-E7C8-4166-9F1A-D5DFDCFE291D}"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0D3185-3D30-42C0-9D21-1EE5DB71AF72}" type="slidenum">
              <a:rPr lang="en-US"/>
              <a:pPr>
                <a:defRPr/>
              </a:pPr>
              <a:t>‹#›</a:t>
            </a:fld>
            <a:endParaRPr lang="en-US" dirty="0"/>
          </a:p>
        </p:txBody>
      </p:sp>
    </p:spTree>
    <p:extLst>
      <p:ext uri="{BB962C8B-B14F-4D97-AF65-F5344CB8AC3E}">
        <p14:creationId xmlns:p14="http://schemas.microsoft.com/office/powerpoint/2010/main" xmlns="" val="301641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7846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73600" y="19812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2CF333D6-5C9E-4396-86AE-9478E113D922}" type="datetime1">
              <a:rPr lang="en-US" altLang="en-US"/>
              <a:pPr>
                <a:defRPr/>
              </a:pPr>
              <a:t>2/22/2016</a:t>
            </a:fld>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r>
              <a:rPr lang="en-US" altLang="en-US"/>
              <a:t>Massachusetts Department of Elementary and Secondary Education</a:t>
            </a:r>
          </a:p>
        </p:txBody>
      </p:sp>
      <p:sp>
        <p:nvSpPr>
          <p:cNvPr id="7" name="Rectangle 6"/>
          <p:cNvSpPr>
            <a:spLocks noGrp="1" noChangeArrowheads="1"/>
          </p:cNvSpPr>
          <p:nvPr>
            <p:ph type="sldNum" sz="quarter" idx="12"/>
          </p:nvPr>
        </p:nvSpPr>
        <p:spPr/>
        <p:txBody>
          <a:bodyPr/>
          <a:lstStyle>
            <a:lvl1pPr>
              <a:defRPr/>
            </a:lvl1pPr>
          </a:lstStyle>
          <a:p>
            <a:pPr>
              <a:defRPr/>
            </a:pPr>
            <a:fld id="{3036A4FB-9B96-4048-93EF-1AD75CE2EC9D}" type="slidenum">
              <a:rPr lang="en-US" altLang="en-US"/>
              <a:pPr>
                <a:defRPr/>
              </a:pPr>
              <a:t>‹#›</a:t>
            </a:fld>
            <a:endParaRPr lang="en-US" altLang="en-US"/>
          </a:p>
        </p:txBody>
      </p:sp>
    </p:spTree>
    <p:extLst>
      <p:ext uri="{BB962C8B-B14F-4D97-AF65-F5344CB8AC3E}">
        <p14:creationId xmlns:p14="http://schemas.microsoft.com/office/powerpoint/2010/main" xmlns="" val="1875905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25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73600" y="1600200"/>
            <a:ext cx="4013200" cy="4525566"/>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fld id="{B43FBC63-DB14-4083-8229-DA727DF0F1A3}" type="datetime1">
              <a:rPr lang="en-US" altLang="en-US"/>
              <a:pPr>
                <a:defRPr/>
              </a:pPr>
              <a:t>2/22/2016</a:t>
            </a:fld>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r>
              <a:rPr lang="en-US" altLang="en-US"/>
              <a:t>Massachusetts Department of Elementary and Secondary Education</a:t>
            </a:r>
          </a:p>
        </p:txBody>
      </p:sp>
      <p:sp>
        <p:nvSpPr>
          <p:cNvPr id="7" name="Rectangle 6"/>
          <p:cNvSpPr>
            <a:spLocks noGrp="1" noChangeArrowheads="1"/>
          </p:cNvSpPr>
          <p:nvPr>
            <p:ph type="sldNum" sz="quarter" idx="12"/>
          </p:nvPr>
        </p:nvSpPr>
        <p:spPr/>
        <p:txBody>
          <a:bodyPr/>
          <a:lstStyle>
            <a:lvl1pPr>
              <a:defRPr/>
            </a:lvl1pPr>
          </a:lstStyle>
          <a:p>
            <a:pPr>
              <a:defRPr/>
            </a:pPr>
            <a:fld id="{70F85B4E-F6CE-4D44-9B91-0F8D7F0A4CFE}" type="slidenum">
              <a:rPr lang="en-US" altLang="en-US"/>
              <a:pPr>
                <a:defRPr/>
              </a:pPr>
              <a:t>‹#›</a:t>
            </a:fld>
            <a:endParaRPr lang="en-US" altLang="en-US"/>
          </a:p>
        </p:txBody>
      </p:sp>
    </p:spTree>
    <p:extLst>
      <p:ext uri="{BB962C8B-B14F-4D97-AF65-F5344CB8AC3E}">
        <p14:creationId xmlns:p14="http://schemas.microsoft.com/office/powerpoint/2010/main" xmlns="" val="8985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r="77994"/>
          <a:stretch>
            <a:fillRect/>
          </a:stretch>
        </p:blipFill>
        <p:spPr bwMode="auto">
          <a:xfrm>
            <a:off x="5867400" y="-381000"/>
            <a:ext cx="3505200" cy="774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Massachusetts Department of Elementary and Secondary Educati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5562600"/>
            <a:ext cx="27146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225192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CF0FEEE-868D-4B38-9010-4548932D1ADD}"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B541E5-65E5-473F-9132-554EFB527AF9}" type="slidenum">
              <a:rPr lang="en-US"/>
              <a:pPr>
                <a:defRPr/>
              </a:pPr>
              <a:t>‹#›</a:t>
            </a:fld>
            <a:endParaRPr lang="en-US" dirty="0"/>
          </a:p>
        </p:txBody>
      </p:sp>
    </p:spTree>
    <p:extLst>
      <p:ext uri="{BB962C8B-B14F-4D97-AF65-F5344CB8AC3E}">
        <p14:creationId xmlns:p14="http://schemas.microsoft.com/office/powerpoint/2010/main" xmlns="" val="1863138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7F554AE-93E4-4B1D-997C-5AE26EC63875}"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76AB616-EF9C-4C27-A5DC-5198354B2EE1}" type="slidenum">
              <a:rPr lang="en-US"/>
              <a:pPr>
                <a:defRPr/>
              </a:pPr>
              <a:t>‹#›</a:t>
            </a:fld>
            <a:endParaRPr lang="en-US" dirty="0"/>
          </a:p>
        </p:txBody>
      </p:sp>
    </p:spTree>
    <p:extLst>
      <p:ext uri="{BB962C8B-B14F-4D97-AF65-F5344CB8AC3E}">
        <p14:creationId xmlns:p14="http://schemas.microsoft.com/office/powerpoint/2010/main" xmlns="" val="316326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Massachusetts Department of Elementary and Secondary Educati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6019800"/>
            <a:ext cx="25146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06877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65F6036-DAAC-4697-B580-32D4D1AFB660}"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B8F9B5-535C-4381-9116-B474A6D1ABD0}" type="slidenum">
              <a:rPr lang="en-US"/>
              <a:pPr>
                <a:defRPr/>
              </a:pPr>
              <a:t>‹#›</a:t>
            </a:fld>
            <a:endParaRPr lang="en-US" dirty="0"/>
          </a:p>
        </p:txBody>
      </p:sp>
    </p:spTree>
    <p:extLst>
      <p:ext uri="{BB962C8B-B14F-4D97-AF65-F5344CB8AC3E}">
        <p14:creationId xmlns:p14="http://schemas.microsoft.com/office/powerpoint/2010/main" xmlns="" val="2659801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Massachusetts Department of Elementary and Secondary Educati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6019800"/>
            <a:ext cx="25146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96656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22BBDCA-C290-4ACB-84FF-7ABA60EBA770}"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BC5D95-A183-410D-907B-CD99BA316B37}" type="slidenum">
              <a:rPr lang="en-US"/>
              <a:pPr>
                <a:defRPr/>
              </a:pPr>
              <a:t>‹#›</a:t>
            </a:fld>
            <a:endParaRPr lang="en-US" dirty="0"/>
          </a:p>
        </p:txBody>
      </p:sp>
    </p:spTree>
    <p:extLst>
      <p:ext uri="{BB962C8B-B14F-4D97-AF65-F5344CB8AC3E}">
        <p14:creationId xmlns:p14="http://schemas.microsoft.com/office/powerpoint/2010/main" xmlns="" val="1738760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33BD7E0-34D3-43FB-B9A1-B84B6189853B}"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489DC34-98FE-4974-8099-88F50310F14D}" type="slidenum">
              <a:rPr lang="en-US"/>
              <a:pPr>
                <a:defRPr/>
              </a:pPr>
              <a:t>‹#›</a:t>
            </a:fld>
            <a:endParaRPr lang="en-US" dirty="0"/>
          </a:p>
        </p:txBody>
      </p:sp>
    </p:spTree>
    <p:extLst>
      <p:ext uri="{BB962C8B-B14F-4D97-AF65-F5344CB8AC3E}">
        <p14:creationId xmlns:p14="http://schemas.microsoft.com/office/powerpoint/2010/main" xmlns="" val="1677775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BD326F-8C50-4005-A116-76B30D9721C1}" type="datetime1">
              <a:rPr lang="en-US"/>
              <a:pPr>
                <a:defRPr/>
              </a:pPr>
              <a:t>2/22/2016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FC59492-4C87-4149-8DF9-D5B848E53A05}" type="slidenum">
              <a:rPr lang="en-US"/>
              <a:pPr>
                <a:defRPr/>
              </a:pPr>
              <a:t>‹#›</a:t>
            </a:fld>
            <a:endParaRPr lang="en-US" dirty="0"/>
          </a:p>
        </p:txBody>
      </p:sp>
    </p:spTree>
    <p:extLst>
      <p:ext uri="{BB962C8B-B14F-4D97-AF65-F5344CB8AC3E}">
        <p14:creationId xmlns:p14="http://schemas.microsoft.com/office/powerpoint/2010/main" xmlns="" val="4008497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F03B6C-1F6A-417F-BB1E-9EA43375A52E}" type="datetime1">
              <a:rPr lang="en-US"/>
              <a:pPr>
                <a:defRPr/>
              </a:pPr>
              <a:t>2/22/2016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B2CE72F-4A5E-456E-B293-7E886598D4C8}" type="slidenum">
              <a:rPr lang="en-US"/>
              <a:pPr>
                <a:defRPr/>
              </a:pPr>
              <a:t>‹#›</a:t>
            </a:fld>
            <a:endParaRPr lang="en-US" dirty="0"/>
          </a:p>
        </p:txBody>
      </p:sp>
    </p:spTree>
    <p:extLst>
      <p:ext uri="{BB962C8B-B14F-4D97-AF65-F5344CB8AC3E}">
        <p14:creationId xmlns:p14="http://schemas.microsoft.com/office/powerpoint/2010/main" xmlns="" val="3618096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8ED3B1C8-F035-44C7-9B03-6B11955D57E5}" type="datetime1">
              <a:rPr lang="en-US"/>
              <a:pPr>
                <a:defRPr/>
              </a:pPr>
              <a:t>2/22/2016</a:t>
            </a:fld>
            <a:endParaRPr lang="en-US" dirty="0"/>
          </a:p>
        </p:txBody>
      </p:sp>
      <p:sp>
        <p:nvSpPr>
          <p:cNvPr id="6" name="Slide Number Placeholder 8"/>
          <p:cNvSpPr>
            <a:spLocks noGrp="1"/>
          </p:cNvSpPr>
          <p:nvPr>
            <p:ph type="sldNum" sz="quarter" idx="15"/>
          </p:nvPr>
        </p:nvSpPr>
        <p:spPr/>
        <p:txBody>
          <a:bodyPr/>
          <a:lstStyle>
            <a:lvl1pPr algn="ctr">
              <a:defRPr/>
            </a:lvl1pPr>
          </a:lstStyle>
          <a:p>
            <a:pPr>
              <a:defRPr/>
            </a:pPr>
            <a:fld id="{9BA63CC3-AD80-4F9B-AF13-3F5EC6859849}"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a:lvl1pPr>
          </a:lstStyle>
          <a:p>
            <a:pPr>
              <a:defRPr/>
            </a:pPr>
            <a:r>
              <a:rPr lang="en-US"/>
              <a:t>Massachusetts Department of Elementary and Secondary Education</a:t>
            </a:r>
            <a:endParaRPr lang="en-US" dirty="0"/>
          </a:p>
        </p:txBody>
      </p:sp>
    </p:spTree>
    <p:extLst>
      <p:ext uri="{BB962C8B-B14F-4D97-AF65-F5344CB8AC3E}">
        <p14:creationId xmlns:p14="http://schemas.microsoft.com/office/powerpoint/2010/main" xmlns="" val="911567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AFF5DE-8927-4455-B536-CAC73FFA66E7}"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DCD047-87A6-4152-9014-CD5D02982D50}" type="slidenum">
              <a:rPr lang="en-US"/>
              <a:pPr>
                <a:defRPr/>
              </a:pPr>
              <a:t>‹#›</a:t>
            </a:fld>
            <a:endParaRPr lang="en-US" dirty="0"/>
          </a:p>
        </p:txBody>
      </p:sp>
    </p:spTree>
    <p:extLst>
      <p:ext uri="{BB962C8B-B14F-4D97-AF65-F5344CB8AC3E}">
        <p14:creationId xmlns:p14="http://schemas.microsoft.com/office/powerpoint/2010/main" xmlns="" val="15307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0942AA-4A3F-45F9-B1B9-1B985C41065D}"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96EFD5-799B-4A70-AD5C-30BD302D3385}" type="slidenum">
              <a:rPr lang="en-US"/>
              <a:pPr>
                <a:defRPr/>
              </a:pPr>
              <a:t>‹#›</a:t>
            </a:fld>
            <a:endParaRPr lang="en-US" dirty="0"/>
          </a:p>
        </p:txBody>
      </p:sp>
    </p:spTree>
    <p:extLst>
      <p:ext uri="{BB962C8B-B14F-4D97-AF65-F5344CB8AC3E}">
        <p14:creationId xmlns:p14="http://schemas.microsoft.com/office/powerpoint/2010/main" xmlns="" val="4224562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996BD5-08CB-4E2E-93EA-FBEB709961BE}"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0581915-9291-4A5A-A016-21E16FDED0F6}" type="slidenum">
              <a:rPr lang="en-US"/>
              <a:pPr>
                <a:defRPr/>
              </a:pPr>
              <a:t>‹#›</a:t>
            </a:fld>
            <a:endParaRPr lang="en-US" dirty="0"/>
          </a:p>
        </p:txBody>
      </p:sp>
    </p:spTree>
    <p:extLst>
      <p:ext uri="{BB962C8B-B14F-4D97-AF65-F5344CB8AC3E}">
        <p14:creationId xmlns:p14="http://schemas.microsoft.com/office/powerpoint/2010/main" xmlns="" val="275421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r="77994"/>
          <a:stretch>
            <a:fillRect/>
          </a:stretch>
        </p:blipFill>
        <p:spPr bwMode="auto">
          <a:xfrm>
            <a:off x="5867400" y="-381000"/>
            <a:ext cx="3505200" cy="774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Massachusetts Department of Elementary and Secondary Educati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5562600"/>
            <a:ext cx="27146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00874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124DAED-4E34-44D8-B224-5ECC70FB223B}"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0336126-C4D5-4C07-9035-28C66951FC8D}" type="slidenum">
              <a:rPr lang="en-US"/>
              <a:pPr>
                <a:defRPr/>
              </a:pPr>
              <a:t>‹#›</a:t>
            </a:fld>
            <a:endParaRPr lang="en-US" dirty="0"/>
          </a:p>
        </p:txBody>
      </p:sp>
    </p:spTree>
    <p:extLst>
      <p:ext uri="{BB962C8B-B14F-4D97-AF65-F5344CB8AC3E}">
        <p14:creationId xmlns:p14="http://schemas.microsoft.com/office/powerpoint/2010/main" xmlns="" val="162518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F118349-ED0E-441B-82F8-720933EC2984}"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B89930-FC31-4E84-9737-F2960D40804C}" type="slidenum">
              <a:rPr lang="en-US"/>
              <a:pPr>
                <a:defRPr/>
              </a:pPr>
              <a:t>‹#›</a:t>
            </a:fld>
            <a:endParaRPr lang="en-US" dirty="0"/>
          </a:p>
        </p:txBody>
      </p:sp>
    </p:spTree>
    <p:extLst>
      <p:ext uri="{BB962C8B-B14F-4D97-AF65-F5344CB8AC3E}">
        <p14:creationId xmlns:p14="http://schemas.microsoft.com/office/powerpoint/2010/main" xmlns="" val="3904064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3D134B0-8F47-4693-AFA5-59DC96F66458}"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4D35477-CE5F-498C-A70E-D590204A7692}" type="slidenum">
              <a:rPr lang="en-US"/>
              <a:pPr>
                <a:defRPr/>
              </a:pPr>
              <a:t>‹#›</a:t>
            </a:fld>
            <a:endParaRPr lang="en-US" dirty="0"/>
          </a:p>
        </p:txBody>
      </p:sp>
    </p:spTree>
    <p:extLst>
      <p:ext uri="{BB962C8B-B14F-4D97-AF65-F5344CB8AC3E}">
        <p14:creationId xmlns:p14="http://schemas.microsoft.com/office/powerpoint/2010/main" xmlns="" val="950644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Massachusetts Department of Elementary and Secondary Educati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6019800"/>
            <a:ext cx="25146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852228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Massachusetts Department of Elementary and Secondary Educati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6019800"/>
            <a:ext cx="25146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08509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76C99E9-B508-4D56-9DC2-B96C7CEAD483}"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6CAE545-D89E-409E-A46F-827900528092}" type="slidenum">
              <a:rPr lang="en-US"/>
              <a:pPr>
                <a:defRPr/>
              </a:pPr>
              <a:t>‹#›</a:t>
            </a:fld>
            <a:endParaRPr lang="en-US" dirty="0"/>
          </a:p>
        </p:txBody>
      </p:sp>
    </p:spTree>
    <p:extLst>
      <p:ext uri="{BB962C8B-B14F-4D97-AF65-F5344CB8AC3E}">
        <p14:creationId xmlns:p14="http://schemas.microsoft.com/office/powerpoint/2010/main" xmlns="" val="3114037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1E0A3E7-8475-4DAA-9591-824721E86173}"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D8FB18D-B1D1-4C6F-AAB7-F30AC216F5AD}" type="slidenum">
              <a:rPr lang="en-US"/>
              <a:pPr>
                <a:defRPr/>
              </a:pPr>
              <a:t>‹#›</a:t>
            </a:fld>
            <a:endParaRPr lang="en-US" dirty="0"/>
          </a:p>
        </p:txBody>
      </p:sp>
    </p:spTree>
    <p:extLst>
      <p:ext uri="{BB962C8B-B14F-4D97-AF65-F5344CB8AC3E}">
        <p14:creationId xmlns:p14="http://schemas.microsoft.com/office/powerpoint/2010/main" xmlns="" val="2710704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A8E32B-2630-41BE-8C87-71BF0BA1561E}" type="datetime1">
              <a:rPr lang="en-US"/>
              <a:pPr>
                <a:defRPr/>
              </a:pPr>
              <a:t>2/22/2016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BB4B54C-8218-4B88-8057-837AB67C460C}" type="slidenum">
              <a:rPr lang="en-US"/>
              <a:pPr>
                <a:defRPr/>
              </a:pPr>
              <a:t>‹#›</a:t>
            </a:fld>
            <a:endParaRPr lang="en-US" dirty="0"/>
          </a:p>
        </p:txBody>
      </p:sp>
    </p:spTree>
    <p:extLst>
      <p:ext uri="{BB962C8B-B14F-4D97-AF65-F5344CB8AC3E}">
        <p14:creationId xmlns:p14="http://schemas.microsoft.com/office/powerpoint/2010/main" xmlns="" val="4228182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8E9311-D065-4855-9F7D-325E6380F1AE}" type="datetime1">
              <a:rPr lang="en-US"/>
              <a:pPr>
                <a:defRPr/>
              </a:pPr>
              <a:t>2/22/2016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77E6DDC-4263-468E-976F-A38E9A5EDE04}" type="slidenum">
              <a:rPr lang="en-US"/>
              <a:pPr>
                <a:defRPr/>
              </a:pPr>
              <a:t>‹#›</a:t>
            </a:fld>
            <a:endParaRPr lang="en-US" dirty="0"/>
          </a:p>
        </p:txBody>
      </p:sp>
    </p:spTree>
    <p:extLst>
      <p:ext uri="{BB962C8B-B14F-4D97-AF65-F5344CB8AC3E}">
        <p14:creationId xmlns:p14="http://schemas.microsoft.com/office/powerpoint/2010/main" xmlns="" val="3789055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6B61DA3E-8979-46D7-85C5-BFD519B333B2}" type="datetime1">
              <a:rPr lang="en-US"/>
              <a:pPr>
                <a:defRPr/>
              </a:pPr>
              <a:t>2/22/2016</a:t>
            </a:fld>
            <a:endParaRPr lang="en-US" dirty="0"/>
          </a:p>
        </p:txBody>
      </p:sp>
      <p:sp>
        <p:nvSpPr>
          <p:cNvPr id="6" name="Slide Number Placeholder 8"/>
          <p:cNvSpPr>
            <a:spLocks noGrp="1"/>
          </p:cNvSpPr>
          <p:nvPr>
            <p:ph type="sldNum" sz="quarter" idx="15"/>
          </p:nvPr>
        </p:nvSpPr>
        <p:spPr/>
        <p:txBody>
          <a:bodyPr/>
          <a:lstStyle>
            <a:lvl1pPr algn="ctr">
              <a:defRPr/>
            </a:lvl1pPr>
          </a:lstStyle>
          <a:p>
            <a:pPr>
              <a:defRPr/>
            </a:pPr>
            <a:fld id="{4A3B4529-43C2-4F35-B56F-9D22DCB2540F}"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a:lvl1pPr>
          </a:lstStyle>
          <a:p>
            <a:pPr>
              <a:defRPr/>
            </a:pPr>
            <a:r>
              <a:rPr lang="en-US"/>
              <a:t>Massachusetts Department of Elementary and Secondary Education</a:t>
            </a:r>
            <a:endParaRPr lang="en-US" dirty="0"/>
          </a:p>
        </p:txBody>
      </p:sp>
    </p:spTree>
    <p:extLst>
      <p:ext uri="{BB962C8B-B14F-4D97-AF65-F5344CB8AC3E}">
        <p14:creationId xmlns:p14="http://schemas.microsoft.com/office/powerpoint/2010/main" xmlns="" val="1847604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FA0EE5-0B0E-413E-AA6D-A7FE9A53AC25}"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F6132D9-8AAE-47BE-9816-12AE98B7CB8F}" type="slidenum">
              <a:rPr lang="en-US"/>
              <a:pPr>
                <a:defRPr/>
              </a:pPr>
              <a:t>‹#›</a:t>
            </a:fld>
            <a:endParaRPr lang="en-US" dirty="0"/>
          </a:p>
        </p:txBody>
      </p:sp>
    </p:spTree>
    <p:extLst>
      <p:ext uri="{BB962C8B-B14F-4D97-AF65-F5344CB8AC3E}">
        <p14:creationId xmlns:p14="http://schemas.microsoft.com/office/powerpoint/2010/main" xmlns="" val="219036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2480183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D09D14-78D5-4D9F-BBA7-5FA894F8EEE4}"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564F9E-BF0A-41AE-85EC-F91749C0D594}" type="slidenum">
              <a:rPr lang="en-US"/>
              <a:pPr>
                <a:defRPr/>
              </a:pPr>
              <a:t>‹#›</a:t>
            </a:fld>
            <a:endParaRPr lang="en-US" dirty="0"/>
          </a:p>
        </p:txBody>
      </p:sp>
    </p:spTree>
    <p:extLst>
      <p:ext uri="{BB962C8B-B14F-4D97-AF65-F5344CB8AC3E}">
        <p14:creationId xmlns:p14="http://schemas.microsoft.com/office/powerpoint/2010/main" xmlns="" val="3762840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AC418-3265-4309-BB8F-A2D7B671FEBB}"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910EAC-1942-4FD3-A4A5-DF7B76D2B557}" type="slidenum">
              <a:rPr lang="en-US"/>
              <a:pPr>
                <a:defRPr/>
              </a:pPr>
              <a:t>‹#›</a:t>
            </a:fld>
            <a:endParaRPr lang="en-US" dirty="0"/>
          </a:p>
        </p:txBody>
      </p:sp>
    </p:spTree>
    <p:extLst>
      <p:ext uri="{BB962C8B-B14F-4D97-AF65-F5344CB8AC3E}">
        <p14:creationId xmlns:p14="http://schemas.microsoft.com/office/powerpoint/2010/main" xmlns="" val="620714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r="77994"/>
          <a:stretch>
            <a:fillRect/>
          </a:stretch>
        </p:blipFill>
        <p:spPr bwMode="auto">
          <a:xfrm>
            <a:off x="5867400" y="-381000"/>
            <a:ext cx="3505200" cy="774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Massachusetts Department of Elementary and Secondary Educati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5562600"/>
            <a:ext cx="27146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810163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534860-0C85-412D-8439-A86A353E28C8}"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8A9F12-D13C-4C46-A2DB-E6CABD6BA5C9}" type="slidenum">
              <a:rPr lang="en-US"/>
              <a:pPr>
                <a:defRPr/>
              </a:pPr>
              <a:t>‹#›</a:t>
            </a:fld>
            <a:endParaRPr lang="en-US" dirty="0"/>
          </a:p>
        </p:txBody>
      </p:sp>
    </p:spTree>
    <p:extLst>
      <p:ext uri="{BB962C8B-B14F-4D97-AF65-F5344CB8AC3E}">
        <p14:creationId xmlns:p14="http://schemas.microsoft.com/office/powerpoint/2010/main" xmlns="" val="2442587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AF720DB-E4D8-4D46-9A01-9B7608BF7D4D}"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31AA0B4-AE0A-4502-8981-810193D9A4D1}" type="slidenum">
              <a:rPr lang="en-US"/>
              <a:pPr>
                <a:defRPr/>
              </a:pPr>
              <a:t>‹#›</a:t>
            </a:fld>
            <a:endParaRPr lang="en-US" dirty="0"/>
          </a:p>
        </p:txBody>
      </p:sp>
    </p:spTree>
    <p:extLst>
      <p:ext uri="{BB962C8B-B14F-4D97-AF65-F5344CB8AC3E}">
        <p14:creationId xmlns:p14="http://schemas.microsoft.com/office/powerpoint/2010/main" xmlns="" val="3332279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Massachusetts Department of Elementary and Secondary Educati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6019800"/>
            <a:ext cx="25146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616909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Massachusetts Department of Elementary and Secondary Educati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6019800"/>
            <a:ext cx="25146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01558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40F2173-7D9C-4F48-AED4-A49CB63ADE22}"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2D7055-A2A1-474D-B5E5-DFD2B2DD37BC}" type="slidenum">
              <a:rPr lang="en-US"/>
              <a:pPr>
                <a:defRPr/>
              </a:pPr>
              <a:t>‹#›</a:t>
            </a:fld>
            <a:endParaRPr lang="en-US" dirty="0"/>
          </a:p>
        </p:txBody>
      </p:sp>
    </p:spTree>
    <p:extLst>
      <p:ext uri="{BB962C8B-B14F-4D97-AF65-F5344CB8AC3E}">
        <p14:creationId xmlns:p14="http://schemas.microsoft.com/office/powerpoint/2010/main" xmlns="" val="4033456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6132597-DAEF-4C22-97B7-AB255B039D10}"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7BAF9DC-115B-4F52-AFAA-7FA01091C97A}" type="slidenum">
              <a:rPr lang="en-US"/>
              <a:pPr>
                <a:defRPr/>
              </a:pPr>
              <a:t>‹#›</a:t>
            </a:fld>
            <a:endParaRPr lang="en-US" dirty="0"/>
          </a:p>
        </p:txBody>
      </p:sp>
    </p:spTree>
    <p:extLst>
      <p:ext uri="{BB962C8B-B14F-4D97-AF65-F5344CB8AC3E}">
        <p14:creationId xmlns:p14="http://schemas.microsoft.com/office/powerpoint/2010/main" xmlns="" val="1759749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45301B-1EDA-442A-B7C4-FD38888D68E9}" type="datetime1">
              <a:rPr lang="en-US"/>
              <a:pPr>
                <a:defRPr/>
              </a:pPr>
              <a:t>2/22/2016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1327A3D-A4A3-4E4B-86ED-5E63EA073CB8}" type="slidenum">
              <a:rPr lang="en-US"/>
              <a:pPr>
                <a:defRPr/>
              </a:pPr>
              <a:t>‹#›</a:t>
            </a:fld>
            <a:endParaRPr lang="en-US" dirty="0"/>
          </a:p>
        </p:txBody>
      </p:sp>
    </p:spTree>
    <p:extLst>
      <p:ext uri="{BB962C8B-B14F-4D97-AF65-F5344CB8AC3E}">
        <p14:creationId xmlns:p14="http://schemas.microsoft.com/office/powerpoint/2010/main" xmlns="" val="224652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SE_StarLogo_695x338_color.gif"/>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42232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A6E46-5073-4AF1-A2E0-A34FA3C035AB}" type="datetime1">
              <a:rPr lang="en-US"/>
              <a:pPr>
                <a:defRPr/>
              </a:pPr>
              <a:t>2/22/2016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0412BE2-94D8-4221-8A30-63655A1584F9}" type="slidenum">
              <a:rPr lang="en-US"/>
              <a:pPr>
                <a:defRPr/>
              </a:pPr>
              <a:t>‹#›</a:t>
            </a:fld>
            <a:endParaRPr lang="en-US" dirty="0"/>
          </a:p>
        </p:txBody>
      </p:sp>
    </p:spTree>
    <p:extLst>
      <p:ext uri="{BB962C8B-B14F-4D97-AF65-F5344CB8AC3E}">
        <p14:creationId xmlns:p14="http://schemas.microsoft.com/office/powerpoint/2010/main" xmlns="" val="3126948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1A3F78A6-0F0E-41DE-9721-87162F8696AD}" type="datetime1">
              <a:rPr lang="en-US"/>
              <a:pPr>
                <a:defRPr/>
              </a:pPr>
              <a:t>2/22/2016</a:t>
            </a:fld>
            <a:endParaRPr lang="en-US" dirty="0"/>
          </a:p>
        </p:txBody>
      </p:sp>
      <p:sp>
        <p:nvSpPr>
          <p:cNvPr id="6" name="Slide Number Placeholder 8"/>
          <p:cNvSpPr>
            <a:spLocks noGrp="1"/>
          </p:cNvSpPr>
          <p:nvPr>
            <p:ph type="sldNum" sz="quarter" idx="15"/>
          </p:nvPr>
        </p:nvSpPr>
        <p:spPr/>
        <p:txBody>
          <a:bodyPr/>
          <a:lstStyle>
            <a:lvl1pPr algn="ctr">
              <a:defRPr/>
            </a:lvl1pPr>
          </a:lstStyle>
          <a:p>
            <a:pPr>
              <a:defRPr/>
            </a:pPr>
            <a:fld id="{69CA3931-D097-4C49-9DFC-0369ABF11096}"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a:lvl1pPr>
          </a:lstStyle>
          <a:p>
            <a:pPr>
              <a:defRPr/>
            </a:pPr>
            <a:r>
              <a:rPr lang="en-US"/>
              <a:t>Massachusetts Department of Elementary and Secondary Education</a:t>
            </a:r>
            <a:endParaRPr lang="en-US" dirty="0"/>
          </a:p>
        </p:txBody>
      </p:sp>
    </p:spTree>
    <p:extLst>
      <p:ext uri="{BB962C8B-B14F-4D97-AF65-F5344CB8AC3E}">
        <p14:creationId xmlns:p14="http://schemas.microsoft.com/office/powerpoint/2010/main" xmlns="" val="3720271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608FC1-60C9-4500-8D4E-0902FE6730BE}"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D62854F-2C26-4298-A855-8C029ED8DFCA}" type="slidenum">
              <a:rPr lang="en-US"/>
              <a:pPr>
                <a:defRPr/>
              </a:pPr>
              <a:t>‹#›</a:t>
            </a:fld>
            <a:endParaRPr lang="en-US" dirty="0"/>
          </a:p>
        </p:txBody>
      </p:sp>
    </p:spTree>
    <p:extLst>
      <p:ext uri="{BB962C8B-B14F-4D97-AF65-F5344CB8AC3E}">
        <p14:creationId xmlns:p14="http://schemas.microsoft.com/office/powerpoint/2010/main" xmlns="" val="935580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00DC59-1379-486E-B92B-60799C187E99}"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90BA4E-7476-469A-AB23-A3805C4EB3CA}" type="slidenum">
              <a:rPr lang="en-US"/>
              <a:pPr>
                <a:defRPr/>
              </a:pPr>
              <a:t>‹#›</a:t>
            </a:fld>
            <a:endParaRPr lang="en-US" dirty="0"/>
          </a:p>
        </p:txBody>
      </p:sp>
    </p:spTree>
    <p:extLst>
      <p:ext uri="{BB962C8B-B14F-4D97-AF65-F5344CB8AC3E}">
        <p14:creationId xmlns:p14="http://schemas.microsoft.com/office/powerpoint/2010/main" xmlns="" val="1710280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0F5D47-A5E7-46F2-9D94-872B303C5F2F}"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7E82DD-60AB-4A7D-9A6F-CB3E814DB76B}" type="slidenum">
              <a:rPr lang="en-US"/>
              <a:pPr>
                <a:defRPr/>
              </a:pPr>
              <a:t>‹#›</a:t>
            </a:fld>
            <a:endParaRPr lang="en-US" dirty="0"/>
          </a:p>
        </p:txBody>
      </p:sp>
    </p:spTree>
    <p:extLst>
      <p:ext uri="{BB962C8B-B14F-4D97-AF65-F5344CB8AC3E}">
        <p14:creationId xmlns:p14="http://schemas.microsoft.com/office/powerpoint/2010/main" xmlns="" val="436052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r="77994"/>
          <a:stretch>
            <a:fillRect/>
          </a:stretch>
        </p:blipFill>
        <p:spPr bwMode="auto">
          <a:xfrm>
            <a:off x="5867400" y="-381000"/>
            <a:ext cx="3505200" cy="774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33400" y="5322888"/>
            <a:ext cx="2611438"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993504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5C388F1-B017-473B-8A88-966555A55055}"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2E34D0-A19C-4D65-AE9B-A29DA9DAD162}" type="slidenum">
              <a:rPr lang="en-US"/>
              <a:pPr>
                <a:defRPr/>
              </a:pPr>
              <a:t>‹#›</a:t>
            </a:fld>
            <a:endParaRPr lang="en-US" dirty="0"/>
          </a:p>
        </p:txBody>
      </p:sp>
    </p:spTree>
    <p:extLst>
      <p:ext uri="{BB962C8B-B14F-4D97-AF65-F5344CB8AC3E}">
        <p14:creationId xmlns:p14="http://schemas.microsoft.com/office/powerpoint/2010/main" xmlns="" val="3522426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143163-5C99-4B22-9826-C7805A679CE1}"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4F9445E-13A3-4DB2-B7BF-BC05C4491A58}" type="slidenum">
              <a:rPr lang="en-US"/>
              <a:pPr>
                <a:defRPr/>
              </a:pPr>
              <a:t>‹#›</a:t>
            </a:fld>
            <a:endParaRPr lang="en-US" dirty="0"/>
          </a:p>
        </p:txBody>
      </p:sp>
    </p:spTree>
    <p:extLst>
      <p:ext uri="{BB962C8B-B14F-4D97-AF65-F5344CB8AC3E}">
        <p14:creationId xmlns:p14="http://schemas.microsoft.com/office/powerpoint/2010/main" xmlns="" val="3701949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826377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SE_StarLogo_695x338_color.gif"/>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8376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1"/>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1"/>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1602910-ABD8-43C1-968F-83D8700625CA}"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5BF3459-5D30-4CED-BA9D-25E61C83E670}" type="slidenum">
              <a:rPr lang="en-US"/>
              <a:pPr>
                <a:defRPr/>
              </a:pPr>
              <a:t>‹#›</a:t>
            </a:fld>
            <a:endParaRPr lang="en-US" dirty="0"/>
          </a:p>
        </p:txBody>
      </p:sp>
    </p:spTree>
    <p:extLst>
      <p:ext uri="{BB962C8B-B14F-4D97-AF65-F5344CB8AC3E}">
        <p14:creationId xmlns:p14="http://schemas.microsoft.com/office/powerpoint/2010/main" xmlns="" val="31531398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B545A39-9E93-4E20-9AAE-3DE46B9195B8}"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A45D9F-96E0-4207-86FB-4A859885B588}" type="slidenum">
              <a:rPr lang="en-US"/>
              <a:pPr>
                <a:defRPr/>
              </a:pPr>
              <a:t>‹#›</a:t>
            </a:fld>
            <a:endParaRPr lang="en-US" dirty="0"/>
          </a:p>
        </p:txBody>
      </p:sp>
    </p:spTree>
    <p:extLst>
      <p:ext uri="{BB962C8B-B14F-4D97-AF65-F5344CB8AC3E}">
        <p14:creationId xmlns:p14="http://schemas.microsoft.com/office/powerpoint/2010/main" xmlns="" val="4242384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8D87EF8-F790-42A6-8880-13CA955AEFC5}"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AAF791B-27BB-4704-BF3E-398E41F608FC}" type="slidenum">
              <a:rPr lang="en-US"/>
              <a:pPr>
                <a:defRPr/>
              </a:pPr>
              <a:t>‹#›</a:t>
            </a:fld>
            <a:endParaRPr lang="en-US" dirty="0"/>
          </a:p>
        </p:txBody>
      </p:sp>
    </p:spTree>
    <p:extLst>
      <p:ext uri="{BB962C8B-B14F-4D97-AF65-F5344CB8AC3E}">
        <p14:creationId xmlns:p14="http://schemas.microsoft.com/office/powerpoint/2010/main" xmlns="" val="2085926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FCC21D-36DB-4982-8100-4FA661B7BCB8}" type="datetime1">
              <a:rPr lang="en-US"/>
              <a:pPr>
                <a:defRPr/>
              </a:pPr>
              <a:t>2/22/2016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5E2D184-E1F8-40D9-B2EF-6DB17753E1B8}" type="slidenum">
              <a:rPr lang="en-US"/>
              <a:pPr>
                <a:defRPr/>
              </a:pPr>
              <a:t>‹#›</a:t>
            </a:fld>
            <a:endParaRPr lang="en-US" dirty="0"/>
          </a:p>
        </p:txBody>
      </p:sp>
    </p:spTree>
    <p:extLst>
      <p:ext uri="{BB962C8B-B14F-4D97-AF65-F5344CB8AC3E}">
        <p14:creationId xmlns:p14="http://schemas.microsoft.com/office/powerpoint/2010/main" xmlns="" val="41078368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B7EA1D-40D6-4898-A204-2C00C0174507}" type="datetime1">
              <a:rPr lang="en-US"/>
              <a:pPr>
                <a:defRPr/>
              </a:pPr>
              <a:t>2/22/2016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065CC21-00A5-4F74-B684-FA160AA2E79D}" type="slidenum">
              <a:rPr lang="en-US"/>
              <a:pPr>
                <a:defRPr/>
              </a:pPr>
              <a:t>‹#›</a:t>
            </a:fld>
            <a:endParaRPr lang="en-US" dirty="0"/>
          </a:p>
        </p:txBody>
      </p:sp>
    </p:spTree>
    <p:extLst>
      <p:ext uri="{BB962C8B-B14F-4D97-AF65-F5344CB8AC3E}">
        <p14:creationId xmlns:p14="http://schemas.microsoft.com/office/powerpoint/2010/main" xmlns="" val="1033629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D3DF7BD4-8D0E-42ED-87A9-9F0009565939}" type="datetime1">
              <a:rPr lang="en-US"/>
              <a:pPr>
                <a:defRPr/>
              </a:pPr>
              <a:t>2/22/2016</a:t>
            </a:fld>
            <a:endParaRPr lang="en-US" dirty="0"/>
          </a:p>
        </p:txBody>
      </p:sp>
      <p:sp>
        <p:nvSpPr>
          <p:cNvPr id="6" name="Slide Number Placeholder 8"/>
          <p:cNvSpPr>
            <a:spLocks noGrp="1"/>
          </p:cNvSpPr>
          <p:nvPr>
            <p:ph type="sldNum" sz="quarter" idx="15"/>
          </p:nvPr>
        </p:nvSpPr>
        <p:spPr/>
        <p:txBody>
          <a:bodyPr/>
          <a:lstStyle>
            <a:lvl1pPr algn="ctr">
              <a:defRPr/>
            </a:lvl1pPr>
          </a:lstStyle>
          <a:p>
            <a:pPr>
              <a:defRPr/>
            </a:pPr>
            <a:fld id="{EAD1A3EA-BC0A-4EBB-89AB-702D7A545DC2}"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a:lvl1pPr>
          </a:lstStyle>
          <a:p>
            <a:pPr>
              <a:defRPr/>
            </a:pPr>
            <a:r>
              <a:rPr lang="en-US"/>
              <a:t>Massachusetts Department of Elementary and Secondary Education</a:t>
            </a:r>
            <a:endParaRPr lang="en-US" dirty="0"/>
          </a:p>
        </p:txBody>
      </p:sp>
    </p:spTree>
    <p:extLst>
      <p:ext uri="{BB962C8B-B14F-4D97-AF65-F5344CB8AC3E}">
        <p14:creationId xmlns:p14="http://schemas.microsoft.com/office/powerpoint/2010/main" xmlns="" val="2263544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32D65F-BEFF-4FD2-AE55-CF54D85AEA4E}"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5EE050-9CA7-40C2-997C-41C0E856D5AE}" type="slidenum">
              <a:rPr lang="en-US"/>
              <a:pPr>
                <a:defRPr/>
              </a:pPr>
              <a:t>‹#›</a:t>
            </a:fld>
            <a:endParaRPr lang="en-US" dirty="0"/>
          </a:p>
        </p:txBody>
      </p:sp>
    </p:spTree>
    <p:extLst>
      <p:ext uri="{BB962C8B-B14F-4D97-AF65-F5344CB8AC3E}">
        <p14:creationId xmlns:p14="http://schemas.microsoft.com/office/powerpoint/2010/main" xmlns="" val="18856488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E52288-36A8-439B-8FA2-7C3F4E0E369C}"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73651A-F856-43ED-9661-C1C53419354F}" type="slidenum">
              <a:rPr lang="en-US"/>
              <a:pPr>
                <a:defRPr/>
              </a:pPr>
              <a:t>‹#›</a:t>
            </a:fld>
            <a:endParaRPr lang="en-US" dirty="0"/>
          </a:p>
        </p:txBody>
      </p:sp>
    </p:spTree>
    <p:extLst>
      <p:ext uri="{BB962C8B-B14F-4D97-AF65-F5344CB8AC3E}">
        <p14:creationId xmlns:p14="http://schemas.microsoft.com/office/powerpoint/2010/main" xmlns="" val="2929349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9DCE72-661D-43C1-A1C9-0F30759486BA}"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2AA461-C0AB-4E21-97D4-BB178528B18A}" type="slidenum">
              <a:rPr lang="en-US"/>
              <a:pPr>
                <a:defRPr/>
              </a:pPr>
              <a:t>‹#›</a:t>
            </a:fld>
            <a:endParaRPr lang="en-US" dirty="0"/>
          </a:p>
        </p:txBody>
      </p:sp>
    </p:spTree>
    <p:extLst>
      <p:ext uri="{BB962C8B-B14F-4D97-AF65-F5344CB8AC3E}">
        <p14:creationId xmlns:p14="http://schemas.microsoft.com/office/powerpoint/2010/main" xmlns="" val="41722380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r="77994"/>
          <a:stretch>
            <a:fillRect/>
          </a:stretch>
        </p:blipFill>
        <p:spPr bwMode="auto">
          <a:xfrm>
            <a:off x="5867400" y="-381000"/>
            <a:ext cx="3505200" cy="774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33400" y="5322888"/>
            <a:ext cx="2611438"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9384754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627E54F-A309-443C-9283-56A92FB6B15F}"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409827-49D8-4AD5-84FF-44A25B463E82}" type="slidenum">
              <a:rPr lang="en-US"/>
              <a:pPr>
                <a:defRPr/>
              </a:pPr>
              <a:t>‹#›</a:t>
            </a:fld>
            <a:endParaRPr lang="en-US" dirty="0"/>
          </a:p>
        </p:txBody>
      </p:sp>
    </p:spTree>
    <p:extLst>
      <p:ext uri="{BB962C8B-B14F-4D97-AF65-F5344CB8AC3E}">
        <p14:creationId xmlns:p14="http://schemas.microsoft.com/office/powerpoint/2010/main" xmlns="" val="409569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08FA786-F928-4DC1-9F3D-E57A3234CB39}"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4A75057-24D7-4B06-8A88-97424BED6599}" type="slidenum">
              <a:rPr lang="en-US"/>
              <a:pPr>
                <a:defRPr/>
              </a:pPr>
              <a:t>‹#›</a:t>
            </a:fld>
            <a:endParaRPr lang="en-US" dirty="0"/>
          </a:p>
        </p:txBody>
      </p:sp>
    </p:spTree>
    <p:extLst>
      <p:ext uri="{BB962C8B-B14F-4D97-AF65-F5344CB8AC3E}">
        <p14:creationId xmlns:p14="http://schemas.microsoft.com/office/powerpoint/2010/main" xmlns="" val="3194082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669860-3B2F-4EF3-AC30-044CEA9B18C1}"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86F4C16-4ACF-46BD-BF58-FE328FC65B1C}" type="slidenum">
              <a:rPr lang="en-US"/>
              <a:pPr>
                <a:defRPr/>
              </a:pPr>
              <a:t>‹#›</a:t>
            </a:fld>
            <a:endParaRPr lang="en-US" dirty="0"/>
          </a:p>
        </p:txBody>
      </p:sp>
    </p:spTree>
    <p:extLst>
      <p:ext uri="{BB962C8B-B14F-4D97-AF65-F5344CB8AC3E}">
        <p14:creationId xmlns:p14="http://schemas.microsoft.com/office/powerpoint/2010/main" xmlns="" val="2350504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0876569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SE_StarLogo_695x338_color.gif"/>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56014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DA79130-7B0E-42F8-99EE-21654343675D}"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8C17B9-FB8C-4902-8F5E-C5535A77856D}" type="slidenum">
              <a:rPr lang="en-US"/>
              <a:pPr>
                <a:defRPr/>
              </a:pPr>
              <a:t>‹#›</a:t>
            </a:fld>
            <a:endParaRPr lang="en-US" dirty="0"/>
          </a:p>
        </p:txBody>
      </p:sp>
    </p:spTree>
    <p:extLst>
      <p:ext uri="{BB962C8B-B14F-4D97-AF65-F5344CB8AC3E}">
        <p14:creationId xmlns:p14="http://schemas.microsoft.com/office/powerpoint/2010/main" xmlns="" val="34085613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877011F-0FA9-41E5-8CDA-61A623B40A06}"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52D861F-2211-4B60-ABBA-C9B00A97A177}" type="slidenum">
              <a:rPr lang="en-US"/>
              <a:pPr>
                <a:defRPr/>
              </a:pPr>
              <a:t>‹#›</a:t>
            </a:fld>
            <a:endParaRPr lang="en-US" dirty="0"/>
          </a:p>
        </p:txBody>
      </p:sp>
    </p:spTree>
    <p:extLst>
      <p:ext uri="{BB962C8B-B14F-4D97-AF65-F5344CB8AC3E}">
        <p14:creationId xmlns:p14="http://schemas.microsoft.com/office/powerpoint/2010/main" xmlns="" val="35755720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5567E8-AED2-4A99-BC7F-AC71440E8237}" type="datetime1">
              <a:rPr lang="en-US"/>
              <a:pPr>
                <a:defRPr/>
              </a:pPr>
              <a:t>2/22/2016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7FC1C6D-03E1-455F-A4D2-283B34D8B3F9}" type="slidenum">
              <a:rPr lang="en-US"/>
              <a:pPr>
                <a:defRPr/>
              </a:pPr>
              <a:t>‹#›</a:t>
            </a:fld>
            <a:endParaRPr lang="en-US" dirty="0"/>
          </a:p>
        </p:txBody>
      </p:sp>
    </p:spTree>
    <p:extLst>
      <p:ext uri="{BB962C8B-B14F-4D97-AF65-F5344CB8AC3E}">
        <p14:creationId xmlns:p14="http://schemas.microsoft.com/office/powerpoint/2010/main" xmlns="" val="2842908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0169C1-1BA6-43B8-9E88-030C8CAC2F6C}" type="datetime1">
              <a:rPr lang="en-US"/>
              <a:pPr>
                <a:defRPr/>
              </a:pPr>
              <a:t>2/22/2016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69FC985-74BC-4186-B12A-779309AD3FA8}" type="slidenum">
              <a:rPr lang="en-US"/>
              <a:pPr>
                <a:defRPr/>
              </a:pPr>
              <a:t>‹#›</a:t>
            </a:fld>
            <a:endParaRPr lang="en-US" dirty="0"/>
          </a:p>
        </p:txBody>
      </p:sp>
    </p:spTree>
    <p:extLst>
      <p:ext uri="{BB962C8B-B14F-4D97-AF65-F5344CB8AC3E}">
        <p14:creationId xmlns:p14="http://schemas.microsoft.com/office/powerpoint/2010/main" xmlns="" val="12817740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96CCC824-4B9D-431D-86E8-F5507B747E51}" type="datetime1">
              <a:rPr lang="en-US"/>
              <a:pPr>
                <a:defRPr/>
              </a:pPr>
              <a:t>2/22/2016</a:t>
            </a:fld>
            <a:endParaRPr lang="en-US" dirty="0"/>
          </a:p>
        </p:txBody>
      </p:sp>
      <p:sp>
        <p:nvSpPr>
          <p:cNvPr id="6" name="Slide Number Placeholder 8"/>
          <p:cNvSpPr>
            <a:spLocks noGrp="1"/>
          </p:cNvSpPr>
          <p:nvPr>
            <p:ph type="sldNum" sz="quarter" idx="15"/>
          </p:nvPr>
        </p:nvSpPr>
        <p:spPr/>
        <p:txBody>
          <a:bodyPr/>
          <a:lstStyle>
            <a:lvl1pPr algn="ctr">
              <a:defRPr/>
            </a:lvl1pPr>
          </a:lstStyle>
          <a:p>
            <a:pPr>
              <a:defRPr/>
            </a:pPr>
            <a:fld id="{A5A7828F-C801-4132-979E-365E343297C0}"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a:lvl1pPr>
          </a:lstStyle>
          <a:p>
            <a:pPr>
              <a:defRPr/>
            </a:pPr>
            <a:r>
              <a:rPr lang="en-US"/>
              <a:t>Massachusetts Department of Elementary and Secondary Education</a:t>
            </a:r>
            <a:endParaRPr lang="en-US" dirty="0"/>
          </a:p>
        </p:txBody>
      </p:sp>
    </p:spTree>
    <p:extLst>
      <p:ext uri="{BB962C8B-B14F-4D97-AF65-F5344CB8AC3E}">
        <p14:creationId xmlns:p14="http://schemas.microsoft.com/office/powerpoint/2010/main" xmlns="" val="5403912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01DC20-956A-46CD-BF3F-4424542F0578}"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EB8C253-CB7F-482C-9E9A-50EC653908B3}" type="slidenum">
              <a:rPr lang="en-US"/>
              <a:pPr>
                <a:defRPr/>
              </a:pPr>
              <a:t>‹#›</a:t>
            </a:fld>
            <a:endParaRPr lang="en-US" dirty="0"/>
          </a:p>
        </p:txBody>
      </p:sp>
    </p:spTree>
    <p:extLst>
      <p:ext uri="{BB962C8B-B14F-4D97-AF65-F5344CB8AC3E}">
        <p14:creationId xmlns:p14="http://schemas.microsoft.com/office/powerpoint/2010/main" xmlns="" val="39204996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0115D7-E498-4D72-BA03-D7CD321A01DC}"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B4CA1B-8E3C-49E7-AE3E-3284CC9ADC95}" type="slidenum">
              <a:rPr lang="en-US"/>
              <a:pPr>
                <a:defRPr/>
              </a:pPr>
              <a:t>‹#›</a:t>
            </a:fld>
            <a:endParaRPr lang="en-US" dirty="0"/>
          </a:p>
        </p:txBody>
      </p:sp>
    </p:spTree>
    <p:extLst>
      <p:ext uri="{BB962C8B-B14F-4D97-AF65-F5344CB8AC3E}">
        <p14:creationId xmlns:p14="http://schemas.microsoft.com/office/powerpoint/2010/main" xmlns="" val="359761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7DE62F-C6DA-4ABD-8294-C520FA98E056}" type="datetime1">
              <a:rPr lang="en-US"/>
              <a:pPr>
                <a:defRPr/>
              </a:pPr>
              <a:t>2/22/2016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3E016E6-244B-4B2D-A1F3-54A1547F9CBF}" type="slidenum">
              <a:rPr lang="en-US"/>
              <a:pPr>
                <a:defRPr/>
              </a:pPr>
              <a:t>‹#›</a:t>
            </a:fld>
            <a:endParaRPr lang="en-US" dirty="0"/>
          </a:p>
        </p:txBody>
      </p:sp>
    </p:spTree>
    <p:extLst>
      <p:ext uri="{BB962C8B-B14F-4D97-AF65-F5344CB8AC3E}">
        <p14:creationId xmlns:p14="http://schemas.microsoft.com/office/powerpoint/2010/main" xmlns="" val="38107662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79508E-5364-4A9E-94EB-78B47033A77A}"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1B20F79-0D5A-4677-B1DB-109F6445381A}" type="slidenum">
              <a:rPr lang="en-US"/>
              <a:pPr>
                <a:defRPr/>
              </a:pPr>
              <a:t>‹#›</a:t>
            </a:fld>
            <a:endParaRPr lang="en-US" dirty="0"/>
          </a:p>
        </p:txBody>
      </p:sp>
    </p:spTree>
    <p:extLst>
      <p:ext uri="{BB962C8B-B14F-4D97-AF65-F5344CB8AC3E}">
        <p14:creationId xmlns:p14="http://schemas.microsoft.com/office/powerpoint/2010/main" xmlns="" val="34455149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r="77994"/>
          <a:stretch>
            <a:fillRect/>
          </a:stretch>
        </p:blipFill>
        <p:spPr bwMode="auto">
          <a:xfrm>
            <a:off x="5867400" y="-381000"/>
            <a:ext cx="3505200" cy="774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33400" y="5322888"/>
            <a:ext cx="2611438"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8678777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EDC2415-D7C5-45BA-9F21-F93BA1C4DB8E}"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60AB2D-0E52-49EC-91FA-809ADEF82486}" type="slidenum">
              <a:rPr lang="en-US"/>
              <a:pPr>
                <a:defRPr/>
              </a:pPr>
              <a:t>‹#›</a:t>
            </a:fld>
            <a:endParaRPr lang="en-US" dirty="0"/>
          </a:p>
        </p:txBody>
      </p:sp>
    </p:spTree>
    <p:extLst>
      <p:ext uri="{BB962C8B-B14F-4D97-AF65-F5344CB8AC3E}">
        <p14:creationId xmlns:p14="http://schemas.microsoft.com/office/powerpoint/2010/main" xmlns="" val="39116576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04175C0-FB68-4BEC-990F-8BB72A105B3A}"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2B958B-8775-4F72-B9A4-02DFA59E00D1}" type="slidenum">
              <a:rPr lang="en-US"/>
              <a:pPr>
                <a:defRPr/>
              </a:pPr>
              <a:t>‹#›</a:t>
            </a:fld>
            <a:endParaRPr lang="en-US" dirty="0"/>
          </a:p>
        </p:txBody>
      </p:sp>
    </p:spTree>
    <p:extLst>
      <p:ext uri="{BB962C8B-B14F-4D97-AF65-F5344CB8AC3E}">
        <p14:creationId xmlns:p14="http://schemas.microsoft.com/office/powerpoint/2010/main" xmlns="" val="550961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548314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SE_StarLogo_695x338_color.gif"/>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103627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5B36B73-2AEB-4B63-AD68-E6B8CFC35283}"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6D94FD-D87E-42B3-95D2-449CDD2DA7DA}" type="slidenum">
              <a:rPr lang="en-US"/>
              <a:pPr>
                <a:defRPr/>
              </a:pPr>
              <a:t>‹#›</a:t>
            </a:fld>
            <a:endParaRPr lang="en-US" dirty="0"/>
          </a:p>
        </p:txBody>
      </p:sp>
    </p:spTree>
    <p:extLst>
      <p:ext uri="{BB962C8B-B14F-4D97-AF65-F5344CB8AC3E}">
        <p14:creationId xmlns:p14="http://schemas.microsoft.com/office/powerpoint/2010/main" xmlns="" val="29948340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47A360A-D0D5-4735-88C0-8108F3B03ED3}"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1ED67CF-8D30-4754-B4FB-5A9EF304CED6}" type="slidenum">
              <a:rPr lang="en-US"/>
              <a:pPr>
                <a:defRPr/>
              </a:pPr>
              <a:t>‹#›</a:t>
            </a:fld>
            <a:endParaRPr lang="en-US" dirty="0"/>
          </a:p>
        </p:txBody>
      </p:sp>
    </p:spTree>
    <p:extLst>
      <p:ext uri="{BB962C8B-B14F-4D97-AF65-F5344CB8AC3E}">
        <p14:creationId xmlns:p14="http://schemas.microsoft.com/office/powerpoint/2010/main" xmlns="" val="38386225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AB4EF8-3AF9-473A-8478-B6D610226AE4}" type="datetime1">
              <a:rPr lang="en-US"/>
              <a:pPr>
                <a:defRPr/>
              </a:pPr>
              <a:t>2/22/2016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E0E3F1D-E05B-4329-B802-47E5B212FD22}" type="slidenum">
              <a:rPr lang="en-US"/>
              <a:pPr>
                <a:defRPr/>
              </a:pPr>
              <a:t>‹#›</a:t>
            </a:fld>
            <a:endParaRPr lang="en-US" dirty="0"/>
          </a:p>
        </p:txBody>
      </p:sp>
    </p:spTree>
    <p:extLst>
      <p:ext uri="{BB962C8B-B14F-4D97-AF65-F5344CB8AC3E}">
        <p14:creationId xmlns:p14="http://schemas.microsoft.com/office/powerpoint/2010/main" xmlns="" val="22059844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A9465-3AFC-4D5C-9673-1F5168D490B5}" type="datetime1">
              <a:rPr lang="en-US"/>
              <a:pPr>
                <a:defRPr/>
              </a:pPr>
              <a:t>2/22/2016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0DAE57-6B26-4B03-BC31-4312CFA3317A}" type="slidenum">
              <a:rPr lang="en-US"/>
              <a:pPr>
                <a:defRPr/>
              </a:pPr>
              <a:t>‹#›</a:t>
            </a:fld>
            <a:endParaRPr lang="en-US" dirty="0"/>
          </a:p>
        </p:txBody>
      </p:sp>
    </p:spTree>
    <p:extLst>
      <p:ext uri="{BB962C8B-B14F-4D97-AF65-F5344CB8AC3E}">
        <p14:creationId xmlns:p14="http://schemas.microsoft.com/office/powerpoint/2010/main" xmlns="" val="425230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DE50F8-0412-4A5A-BA23-B57454D67808}" type="datetime1">
              <a:rPr lang="en-US"/>
              <a:pPr>
                <a:defRPr/>
              </a:pPr>
              <a:t>2/22/2016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F7150E-48C3-4845-981F-6691E057C483}" type="slidenum">
              <a:rPr lang="en-US"/>
              <a:pPr>
                <a:defRPr/>
              </a:pPr>
              <a:t>‹#›</a:t>
            </a:fld>
            <a:endParaRPr lang="en-US" dirty="0"/>
          </a:p>
        </p:txBody>
      </p:sp>
    </p:spTree>
    <p:extLst>
      <p:ext uri="{BB962C8B-B14F-4D97-AF65-F5344CB8AC3E}">
        <p14:creationId xmlns:p14="http://schemas.microsoft.com/office/powerpoint/2010/main" xmlns="" val="24218033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798D4FFB-0A56-4D71-AE88-474C8E7780F5}" type="datetime1">
              <a:rPr lang="en-US"/>
              <a:pPr>
                <a:defRPr/>
              </a:pPr>
              <a:t>2/22/2016</a:t>
            </a:fld>
            <a:endParaRPr lang="en-US" dirty="0"/>
          </a:p>
        </p:txBody>
      </p:sp>
      <p:sp>
        <p:nvSpPr>
          <p:cNvPr id="6" name="Slide Number Placeholder 8"/>
          <p:cNvSpPr>
            <a:spLocks noGrp="1"/>
          </p:cNvSpPr>
          <p:nvPr>
            <p:ph type="sldNum" sz="quarter" idx="15"/>
          </p:nvPr>
        </p:nvSpPr>
        <p:spPr/>
        <p:txBody>
          <a:bodyPr/>
          <a:lstStyle>
            <a:lvl1pPr algn="ctr">
              <a:defRPr/>
            </a:lvl1pPr>
          </a:lstStyle>
          <a:p>
            <a:pPr>
              <a:defRPr/>
            </a:pPr>
            <a:fld id="{8263B3FD-F1C3-48C3-9CEB-3CF5C00B0960}"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a:lvl1pPr>
          </a:lstStyle>
          <a:p>
            <a:pPr>
              <a:defRPr/>
            </a:pPr>
            <a:r>
              <a:rPr lang="en-US"/>
              <a:t>Massachusetts Department of Elementary and Secondary Education</a:t>
            </a:r>
            <a:endParaRPr lang="en-US" dirty="0"/>
          </a:p>
        </p:txBody>
      </p:sp>
    </p:spTree>
    <p:extLst>
      <p:ext uri="{BB962C8B-B14F-4D97-AF65-F5344CB8AC3E}">
        <p14:creationId xmlns:p14="http://schemas.microsoft.com/office/powerpoint/2010/main" xmlns="" val="2622308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5E483A-1E86-4760-BC37-603ECC510C1A}"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5397D3-F4F9-4522-9F0C-43A4559353A8}" type="slidenum">
              <a:rPr lang="en-US"/>
              <a:pPr>
                <a:defRPr/>
              </a:pPr>
              <a:t>‹#›</a:t>
            </a:fld>
            <a:endParaRPr lang="en-US" dirty="0"/>
          </a:p>
        </p:txBody>
      </p:sp>
    </p:spTree>
    <p:extLst>
      <p:ext uri="{BB962C8B-B14F-4D97-AF65-F5344CB8AC3E}">
        <p14:creationId xmlns:p14="http://schemas.microsoft.com/office/powerpoint/2010/main" xmlns="" val="3794397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FB02E5-3C63-4800-8D73-3BB5811B589F}"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5FEFBD-FD55-4434-82C4-04158C18C8D1}" type="slidenum">
              <a:rPr lang="en-US"/>
              <a:pPr>
                <a:defRPr/>
              </a:pPr>
              <a:t>‹#›</a:t>
            </a:fld>
            <a:endParaRPr lang="en-US" dirty="0"/>
          </a:p>
        </p:txBody>
      </p:sp>
    </p:spTree>
    <p:extLst>
      <p:ext uri="{BB962C8B-B14F-4D97-AF65-F5344CB8AC3E}">
        <p14:creationId xmlns:p14="http://schemas.microsoft.com/office/powerpoint/2010/main" xmlns="" val="21642425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3B359-86AC-4880-8E43-3D0829FB5BC6}"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C56C32-017F-4679-8182-DE7E03199E3B}" type="slidenum">
              <a:rPr lang="en-US"/>
              <a:pPr>
                <a:defRPr/>
              </a:pPr>
              <a:t>‹#›</a:t>
            </a:fld>
            <a:endParaRPr lang="en-US" dirty="0"/>
          </a:p>
        </p:txBody>
      </p:sp>
    </p:spTree>
    <p:extLst>
      <p:ext uri="{BB962C8B-B14F-4D97-AF65-F5344CB8AC3E}">
        <p14:creationId xmlns:p14="http://schemas.microsoft.com/office/powerpoint/2010/main" xmlns="" val="9734720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r="77994"/>
          <a:stretch>
            <a:fillRect/>
          </a:stretch>
        </p:blipFill>
        <p:spPr bwMode="auto">
          <a:xfrm>
            <a:off x="5867400" y="-381000"/>
            <a:ext cx="3505200" cy="774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33400" y="5322888"/>
            <a:ext cx="2611438"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2342500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BE120D-3C97-4C89-ABAA-5F0672FFE2C3}"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EFE3F0-A959-401F-AE2C-C82653634B04}" type="slidenum">
              <a:rPr lang="en-US"/>
              <a:pPr>
                <a:defRPr/>
              </a:pPr>
              <a:t>‹#›</a:t>
            </a:fld>
            <a:endParaRPr lang="en-US" dirty="0"/>
          </a:p>
        </p:txBody>
      </p:sp>
    </p:spTree>
    <p:extLst>
      <p:ext uri="{BB962C8B-B14F-4D97-AF65-F5344CB8AC3E}">
        <p14:creationId xmlns:p14="http://schemas.microsoft.com/office/powerpoint/2010/main" xmlns="" val="18920707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483359F-9235-4504-AF6B-A9C69717365B}"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9863A96-47C0-44F8-8AFA-D70B76E98B41}" type="slidenum">
              <a:rPr lang="en-US"/>
              <a:pPr>
                <a:defRPr/>
              </a:pPr>
              <a:t>‹#›</a:t>
            </a:fld>
            <a:endParaRPr lang="en-US" dirty="0"/>
          </a:p>
        </p:txBody>
      </p:sp>
    </p:spTree>
    <p:extLst>
      <p:ext uri="{BB962C8B-B14F-4D97-AF65-F5344CB8AC3E}">
        <p14:creationId xmlns:p14="http://schemas.microsoft.com/office/powerpoint/2010/main" xmlns="" val="13490273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ESE Logo"/>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8354227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print">
            <a:lum bright="20000"/>
            <a:extLst>
              <a:ext uri="{28A0092B-C50C-407E-A947-70E740481C1C}">
                <a14:useLocalDpi xmlns:a14="http://schemas.microsoft.com/office/drawing/2010/main" xmlns="" val="0"/>
              </a:ext>
            </a:extLst>
          </a:blip>
          <a:srcRect t="-1144" r="79430" b="6541"/>
          <a:stretch>
            <a:fillRect/>
          </a:stretch>
        </p:blipFill>
        <p:spPr bwMode="auto">
          <a:xfrm>
            <a:off x="6894513" y="1828800"/>
            <a:ext cx="22494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SE_StarLogo_695x338_color.gif"/>
          <p:cNvPicPr>
            <a:picLocks noChangeAspect="1"/>
          </p:cNvPicPr>
          <p:nvPr/>
        </p:nvPicPr>
        <p:blipFill>
          <a:blip r:embed="rId3" cstate="print">
            <a:extLst>
              <a:ext uri="{28A0092B-C50C-407E-A947-70E740481C1C}">
                <a14:useLocalDpi xmlns:a14="http://schemas.microsoft.com/office/drawing/2010/main" xmlns="" val="0"/>
              </a:ext>
            </a:extLst>
          </a:blip>
          <a:srcRect l="22374" t="42899"/>
          <a:stretch>
            <a:fillRect/>
          </a:stretch>
        </p:blipFill>
        <p:spPr bwMode="auto">
          <a:xfrm>
            <a:off x="5486400" y="6019800"/>
            <a:ext cx="18288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219831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12D823B-E341-44CB-9EA3-F3A016DDA766}"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5261C97-F90C-440C-9662-A61B8468FC18}" type="slidenum">
              <a:rPr lang="en-US"/>
              <a:pPr>
                <a:defRPr/>
              </a:pPr>
              <a:t>‹#›</a:t>
            </a:fld>
            <a:endParaRPr lang="en-US" dirty="0"/>
          </a:p>
        </p:txBody>
      </p:sp>
    </p:spTree>
    <p:extLst>
      <p:ext uri="{BB962C8B-B14F-4D97-AF65-F5344CB8AC3E}">
        <p14:creationId xmlns:p14="http://schemas.microsoft.com/office/powerpoint/2010/main" xmlns="" val="106666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1.pn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8" descr="ESE_StarLogo_2881_1401_transparent_color.gif"/>
          <p:cNvPicPr>
            <a:picLocks noChangeAspect="1"/>
          </p:cNvPicPr>
          <p:nvPr/>
        </p:nvPicPr>
        <p:blipFill>
          <a:blip r:embed="rId17"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7" descr="ESE_StarLogo_2881_1401_transparent_color.gif"/>
          <p:cNvPicPr>
            <a:picLocks noChangeAspect="1"/>
          </p:cNvPicPr>
          <p:nvPr/>
        </p:nvPicPr>
        <p:blipFill>
          <a:blip r:embed="rId17"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6" descr="ESE Logo"/>
          <p:cNvPicPr>
            <a:picLocks noChangeAspect="1"/>
          </p:cNvPicPr>
          <p:nvPr/>
        </p:nvPicPr>
        <p:blipFill>
          <a:blip r:embed="rId17"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Title Placeholder 1"/>
          <p:cNvSpPr>
            <a:spLocks noGrp="1"/>
          </p:cNvSpPr>
          <p:nvPr>
            <p:ph type="title"/>
          </p:nvPr>
        </p:nvSpPr>
        <p:spPr bwMode="auto">
          <a:xfrm>
            <a:off x="609600" y="274638"/>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50" name="Text Placeholder 2"/>
          <p:cNvSpPr>
            <a:spLocks noGrp="1"/>
          </p:cNvSpPr>
          <p:nvPr>
            <p:ph type="body" idx="1"/>
          </p:nvPr>
        </p:nvSpPr>
        <p:spPr bwMode="auto">
          <a:xfrm>
            <a:off x="609600" y="1524000"/>
            <a:ext cx="7924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B67FC54-DAD3-4222-A2AD-6F3B7C6AF755}" type="datetime1">
              <a:rPr lang="en-US"/>
              <a:pPr>
                <a:defRPr/>
              </a:pPr>
              <a:t>2/22/2016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j-lt"/>
                <a:cs typeface="+mn-cs"/>
              </a:defRPr>
            </a:lvl1pPr>
          </a:lstStyle>
          <a:p>
            <a:pPr>
              <a:defRPr/>
            </a:pPr>
            <a:fld id="{3CE22E42-4DE6-4168-84F1-3529BDC161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5" r:id="rId1"/>
    <p:sldLayoutId id="2147484183" r:id="rId2"/>
    <p:sldLayoutId id="2147484184" r:id="rId3"/>
    <p:sldLayoutId id="2147484256" r:id="rId4"/>
    <p:sldLayoutId id="2147484257" r:id="rId5"/>
    <p:sldLayoutId id="2147484185" r:id="rId6"/>
    <p:sldLayoutId id="2147484186" r:id="rId7"/>
    <p:sldLayoutId id="2147484187" r:id="rId8"/>
    <p:sldLayoutId id="2147484188" r:id="rId9"/>
    <p:sldLayoutId id="2147484258" r:id="rId10"/>
    <p:sldLayoutId id="2147484189" r:id="rId11"/>
    <p:sldLayoutId id="2147484190" r:id="rId12"/>
    <p:sldLayoutId id="2147484191" r:id="rId13"/>
    <p:sldLayoutId id="2147484259" r:id="rId14"/>
    <p:sldLayoutId id="2147484260" r:id="rId15"/>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8"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7"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6" descr="ESE Logo"/>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3" name="Title Placeholder 1"/>
          <p:cNvSpPr>
            <a:spLocks noGrp="1"/>
          </p:cNvSpPr>
          <p:nvPr>
            <p:ph type="title"/>
          </p:nvPr>
        </p:nvSpPr>
        <p:spPr bwMode="auto">
          <a:xfrm>
            <a:off x="609600" y="274638"/>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4" name="Text Placeholder 2"/>
          <p:cNvSpPr>
            <a:spLocks noGrp="1"/>
          </p:cNvSpPr>
          <p:nvPr>
            <p:ph type="body" idx="1"/>
          </p:nvPr>
        </p:nvSpPr>
        <p:spPr bwMode="auto">
          <a:xfrm>
            <a:off x="609600" y="1524000"/>
            <a:ext cx="7924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0E1280B-99F5-4C27-85F7-A0C9CA659C0A}" type="datetime1">
              <a:rPr lang="en-US"/>
              <a:pPr>
                <a:defRPr/>
              </a:pPr>
              <a:t>2/22/2016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pPr>
              <a:defRPr/>
            </a:pPr>
            <a:fld id="{5238F461-55AE-49B2-94B9-B493F4CE03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1" r:id="rId1"/>
    <p:sldLayoutId id="2147484192" r:id="rId2"/>
    <p:sldLayoutId id="2147484193" r:id="rId3"/>
    <p:sldLayoutId id="2147484262" r:id="rId4"/>
    <p:sldLayoutId id="2147484263" r:id="rId5"/>
    <p:sldLayoutId id="2147484194" r:id="rId6"/>
    <p:sldLayoutId id="2147484195" r:id="rId7"/>
    <p:sldLayoutId id="2147484196" r:id="rId8"/>
    <p:sldLayoutId id="2147484197" r:id="rId9"/>
    <p:sldLayoutId id="2147484264" r:id="rId10"/>
    <p:sldLayoutId id="2147484198" r:id="rId11"/>
    <p:sldLayoutId id="2147484199" r:id="rId12"/>
    <p:sldLayoutId id="2147484200" r:id="rId13"/>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8"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5" name="Picture 7"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6" descr="ESE Logo"/>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Title Placeholder 1"/>
          <p:cNvSpPr>
            <a:spLocks noGrp="1"/>
          </p:cNvSpPr>
          <p:nvPr>
            <p:ph type="title"/>
          </p:nvPr>
        </p:nvSpPr>
        <p:spPr bwMode="auto">
          <a:xfrm>
            <a:off x="609600" y="274638"/>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798" name="Text Placeholder 2"/>
          <p:cNvSpPr>
            <a:spLocks noGrp="1"/>
          </p:cNvSpPr>
          <p:nvPr>
            <p:ph type="body" idx="1"/>
          </p:nvPr>
        </p:nvSpPr>
        <p:spPr bwMode="auto">
          <a:xfrm>
            <a:off x="609600" y="1524000"/>
            <a:ext cx="7924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D14245C-AB3A-4CA3-BEB9-ACE52D10FAAF}" type="datetime1">
              <a:rPr lang="en-US"/>
              <a:pPr>
                <a:defRPr/>
              </a:pPr>
              <a:t>2/22/2016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pPr>
              <a:defRPr/>
            </a:pPr>
            <a:fld id="{808B7C7E-B116-4E73-9621-D9F7416777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5" r:id="rId1"/>
    <p:sldLayoutId id="2147484201" r:id="rId2"/>
    <p:sldLayoutId id="2147484202" r:id="rId3"/>
    <p:sldLayoutId id="2147484266" r:id="rId4"/>
    <p:sldLayoutId id="2147484267" r:id="rId5"/>
    <p:sldLayoutId id="2147484203" r:id="rId6"/>
    <p:sldLayoutId id="2147484204" r:id="rId7"/>
    <p:sldLayoutId id="2147484205" r:id="rId8"/>
    <p:sldLayoutId id="2147484206" r:id="rId9"/>
    <p:sldLayoutId id="2147484268" r:id="rId10"/>
    <p:sldLayoutId id="2147484207" r:id="rId11"/>
    <p:sldLayoutId id="2147484208" r:id="rId12"/>
    <p:sldLayoutId id="2147484209" r:id="rId13"/>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8"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19" name="Picture 7"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6" descr="ESE Logo"/>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1" name="Title Placeholder 1"/>
          <p:cNvSpPr>
            <a:spLocks noGrp="1"/>
          </p:cNvSpPr>
          <p:nvPr>
            <p:ph type="title"/>
          </p:nvPr>
        </p:nvSpPr>
        <p:spPr bwMode="auto">
          <a:xfrm>
            <a:off x="609600" y="274638"/>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4822" name="Text Placeholder 2"/>
          <p:cNvSpPr>
            <a:spLocks noGrp="1"/>
          </p:cNvSpPr>
          <p:nvPr>
            <p:ph type="body" idx="1"/>
          </p:nvPr>
        </p:nvSpPr>
        <p:spPr bwMode="auto">
          <a:xfrm>
            <a:off x="609600" y="1524000"/>
            <a:ext cx="7924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7FA93A-35C1-49F3-81BC-DBAB6F8F5714}" type="datetime1">
              <a:rPr lang="en-US"/>
              <a:pPr>
                <a:defRPr/>
              </a:pPr>
              <a:t>2/22/2016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pPr>
              <a:defRPr/>
            </a:pPr>
            <a:fld id="{88733CA7-2DAE-421D-A331-0891CDB011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9" r:id="rId1"/>
    <p:sldLayoutId id="2147484210" r:id="rId2"/>
    <p:sldLayoutId id="2147484211" r:id="rId3"/>
    <p:sldLayoutId id="2147484270" r:id="rId4"/>
    <p:sldLayoutId id="2147484271" r:id="rId5"/>
    <p:sldLayoutId id="2147484212" r:id="rId6"/>
    <p:sldLayoutId id="2147484213" r:id="rId7"/>
    <p:sldLayoutId id="2147484214" r:id="rId8"/>
    <p:sldLayoutId id="2147484215" r:id="rId9"/>
    <p:sldLayoutId id="2147484272" r:id="rId10"/>
    <p:sldLayoutId id="2147484216" r:id="rId11"/>
    <p:sldLayoutId id="2147484217" r:id="rId12"/>
    <p:sldLayoutId id="2147484218" r:id="rId13"/>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8"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Picture 7"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Picture 6" descr="ESE Logo"/>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Title Placeholder 1"/>
          <p:cNvSpPr>
            <a:spLocks noGrp="1"/>
          </p:cNvSpPr>
          <p:nvPr>
            <p:ph type="title"/>
          </p:nvPr>
        </p:nvSpPr>
        <p:spPr bwMode="auto">
          <a:xfrm>
            <a:off x="609600" y="274638"/>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6" name="Text Placeholder 2"/>
          <p:cNvSpPr>
            <a:spLocks noGrp="1"/>
          </p:cNvSpPr>
          <p:nvPr>
            <p:ph type="body" idx="1"/>
          </p:nvPr>
        </p:nvSpPr>
        <p:spPr bwMode="auto">
          <a:xfrm>
            <a:off x="609600" y="1524000"/>
            <a:ext cx="7924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70B0CD8-5462-4149-8618-7F4C4068CC2D}" type="datetime1">
              <a:rPr lang="en-US"/>
              <a:pPr>
                <a:defRPr/>
              </a:pPr>
              <a:t>2/22/2016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pPr>
              <a:defRPr/>
            </a:pPr>
            <a:fld id="{C96483EE-2661-4EF2-ACC5-35A653B9E2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3" r:id="rId1"/>
    <p:sldLayoutId id="2147484219" r:id="rId2"/>
    <p:sldLayoutId id="2147484220" r:id="rId3"/>
    <p:sldLayoutId id="2147484274" r:id="rId4"/>
    <p:sldLayoutId id="2147484275" r:id="rId5"/>
    <p:sldLayoutId id="2147484221" r:id="rId6"/>
    <p:sldLayoutId id="2147484222" r:id="rId7"/>
    <p:sldLayoutId id="2147484223" r:id="rId8"/>
    <p:sldLayoutId id="2147484224" r:id="rId9"/>
    <p:sldLayoutId id="2147484276" r:id="rId10"/>
    <p:sldLayoutId id="2147484225" r:id="rId11"/>
    <p:sldLayoutId id="2147484226" r:id="rId12"/>
    <p:sldLayoutId id="2147484227" r:id="rId13"/>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8"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7" name="Picture 7"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8" name="Picture 6" descr="ESE Logo"/>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Title Placeholder 1"/>
          <p:cNvSpPr>
            <a:spLocks noGrp="1"/>
          </p:cNvSpPr>
          <p:nvPr>
            <p:ph type="title"/>
          </p:nvPr>
        </p:nvSpPr>
        <p:spPr bwMode="auto">
          <a:xfrm>
            <a:off x="609600" y="274638"/>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70" name="Text Placeholder 2"/>
          <p:cNvSpPr>
            <a:spLocks noGrp="1"/>
          </p:cNvSpPr>
          <p:nvPr>
            <p:ph type="body" idx="1"/>
          </p:nvPr>
        </p:nvSpPr>
        <p:spPr bwMode="auto">
          <a:xfrm>
            <a:off x="609600" y="1524000"/>
            <a:ext cx="7924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98067BE-3671-40AB-8E45-11E1EE87C11C}" type="datetime1">
              <a:rPr lang="en-US"/>
              <a:pPr>
                <a:defRPr/>
              </a:pPr>
              <a:t>2/22/2016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pPr>
              <a:defRPr/>
            </a:pPr>
            <a:fld id="{62AC4FCA-9ECA-46AA-A55E-82A2B4AD0E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7" r:id="rId1"/>
    <p:sldLayoutId id="2147484228" r:id="rId2"/>
    <p:sldLayoutId id="2147484229" r:id="rId3"/>
    <p:sldLayoutId id="2147484278" r:id="rId4"/>
    <p:sldLayoutId id="2147484279" r:id="rId5"/>
    <p:sldLayoutId id="2147484230" r:id="rId6"/>
    <p:sldLayoutId id="2147484231" r:id="rId7"/>
    <p:sldLayoutId id="2147484232" r:id="rId8"/>
    <p:sldLayoutId id="2147484233" r:id="rId9"/>
    <p:sldLayoutId id="2147484280" r:id="rId10"/>
    <p:sldLayoutId id="2147484234" r:id="rId11"/>
    <p:sldLayoutId id="2147484235" r:id="rId12"/>
    <p:sldLayoutId id="2147484236" r:id="rId13"/>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8"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Picture 7"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6" descr="ESE Logo"/>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Title Placeholder 1"/>
          <p:cNvSpPr>
            <a:spLocks noGrp="1"/>
          </p:cNvSpPr>
          <p:nvPr>
            <p:ph type="title"/>
          </p:nvPr>
        </p:nvSpPr>
        <p:spPr bwMode="auto">
          <a:xfrm>
            <a:off x="609600" y="274638"/>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4" name="Text Placeholder 2"/>
          <p:cNvSpPr>
            <a:spLocks noGrp="1"/>
          </p:cNvSpPr>
          <p:nvPr>
            <p:ph type="body" idx="1"/>
          </p:nvPr>
        </p:nvSpPr>
        <p:spPr bwMode="auto">
          <a:xfrm>
            <a:off x="609600" y="1524000"/>
            <a:ext cx="7924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044ED4B-7D81-49BE-938A-A360E12B5609}" type="datetime1">
              <a:rPr lang="en-US"/>
              <a:pPr>
                <a:defRPr/>
              </a:pPr>
              <a:t>2/22/2016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pPr>
              <a:defRPr/>
            </a:pPr>
            <a:fld id="{CACC6952-6804-43CB-B1C4-6B5EA0A21C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1" r:id="rId1"/>
    <p:sldLayoutId id="2147484237" r:id="rId2"/>
    <p:sldLayoutId id="2147484238" r:id="rId3"/>
    <p:sldLayoutId id="2147484282" r:id="rId4"/>
    <p:sldLayoutId id="2147484283" r:id="rId5"/>
    <p:sldLayoutId id="2147484239" r:id="rId6"/>
    <p:sldLayoutId id="2147484240" r:id="rId7"/>
    <p:sldLayoutId id="2147484241" r:id="rId8"/>
    <p:sldLayoutId id="2147484242" r:id="rId9"/>
    <p:sldLayoutId id="2147484284" r:id="rId10"/>
    <p:sldLayoutId id="2147484243" r:id="rId11"/>
    <p:sldLayoutId id="2147484244" r:id="rId12"/>
    <p:sldLayoutId id="2147484245" r:id="rId13"/>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8"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5" name="Picture 7" descr="ESE_StarLogo_2881_1401_transparent_color.gif"/>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6" name="Picture 6" descr="ESE Logo"/>
          <p:cNvPicPr>
            <a:picLocks noChangeAspect="1"/>
          </p:cNvPicPr>
          <p:nvPr/>
        </p:nvPicPr>
        <p:blipFill>
          <a:blip r:embed="rId15" cstate="print">
            <a:lum bright="40000"/>
            <a:extLst>
              <a:ext uri="{28A0092B-C50C-407E-A947-70E740481C1C}">
                <a14:useLocalDpi xmlns:a14="http://schemas.microsoft.com/office/drawing/2010/main" xmlns="" val="0"/>
              </a:ext>
            </a:extLst>
          </a:blip>
          <a:srcRect r="76031"/>
          <a:stretch>
            <a:fillRect/>
          </a:stretch>
        </p:blipFill>
        <p:spPr bwMode="auto">
          <a:xfrm>
            <a:off x="8258175" y="4953000"/>
            <a:ext cx="914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Title Placeholder 1"/>
          <p:cNvSpPr>
            <a:spLocks noGrp="1"/>
          </p:cNvSpPr>
          <p:nvPr>
            <p:ph type="title"/>
          </p:nvPr>
        </p:nvSpPr>
        <p:spPr bwMode="auto">
          <a:xfrm>
            <a:off x="609600" y="274638"/>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918" name="Text Placeholder 2"/>
          <p:cNvSpPr>
            <a:spLocks noGrp="1"/>
          </p:cNvSpPr>
          <p:nvPr>
            <p:ph type="body" idx="1"/>
          </p:nvPr>
        </p:nvSpPr>
        <p:spPr bwMode="auto">
          <a:xfrm>
            <a:off x="609600" y="1524000"/>
            <a:ext cx="7924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1E1386C-02E6-403A-8CB1-3180F490CFB2}" type="datetime1">
              <a:rPr lang="en-US"/>
              <a:pPr>
                <a:defRPr/>
              </a:pPr>
              <a:t>2/22/2016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pPr>
              <a:defRPr/>
            </a:pPr>
            <a:fld id="{8325E816-2C41-4287-96C5-6D393EA4B7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5" r:id="rId1"/>
    <p:sldLayoutId id="2147484246" r:id="rId2"/>
    <p:sldLayoutId id="2147484247" r:id="rId3"/>
    <p:sldLayoutId id="2147484286" r:id="rId4"/>
    <p:sldLayoutId id="2147484287" r:id="rId5"/>
    <p:sldLayoutId id="2147484248" r:id="rId6"/>
    <p:sldLayoutId id="2147484249" r:id="rId7"/>
    <p:sldLayoutId id="2147484250" r:id="rId8"/>
    <p:sldLayoutId id="2147484251" r:id="rId9"/>
    <p:sldLayoutId id="2147484288" r:id="rId10"/>
    <p:sldLayoutId id="2147484252" r:id="rId11"/>
    <p:sldLayoutId id="2147484253" r:id="rId12"/>
    <p:sldLayoutId id="2147484254" r:id="rId13"/>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oe.mass.edu/sped/advisories/09_1ta.html"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6.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6.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2.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9.xml"/><Relationship Id="rId1" Type="http://schemas.openxmlformats.org/officeDocument/2006/relationships/themeOverride" Target="../theme/themeOverride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0.xml"/><Relationship Id="rId1" Type="http://schemas.openxmlformats.org/officeDocument/2006/relationships/themeOverride" Target="../theme/themeOverride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7.xml"/><Relationship Id="rId1" Type="http://schemas.openxmlformats.org/officeDocument/2006/relationships/themeOverride" Target="../theme/themeOverride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jpeg"/></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447800"/>
            <a:ext cx="6553200" cy="1981200"/>
          </a:xfrm>
        </p:spPr>
        <p:txBody>
          <a:bodyPr rtlCol="0">
            <a:normAutofit fontScale="90000"/>
          </a:bodyPr>
          <a:lstStyle/>
          <a:p>
            <a:pPr eaLnBrk="1" fontAlgn="auto" hangingPunct="1">
              <a:spcAft>
                <a:spcPts val="0"/>
              </a:spcAft>
              <a:defRPr/>
            </a:pPr>
            <a:r>
              <a:rPr lang="en-US" altLang="en-US" sz="3600" b="1" dirty="0" smtClean="0">
                <a:solidFill>
                  <a:srgbClr val="0000CC"/>
                </a:solidFill>
                <a:latin typeface="Comic Sans MS" pitchFamily="66" charset="0"/>
              </a:rPr>
              <a:t/>
            </a:r>
            <a:br>
              <a:rPr lang="en-US" altLang="en-US" sz="3600" b="1" dirty="0" smtClean="0">
                <a:solidFill>
                  <a:srgbClr val="0000CC"/>
                </a:solidFill>
                <a:latin typeface="Comic Sans MS" pitchFamily="66" charset="0"/>
              </a:rPr>
            </a:br>
            <a:r>
              <a:rPr lang="en-US" altLang="en-US" sz="3600" b="1" dirty="0">
                <a:solidFill>
                  <a:srgbClr val="0000CC"/>
                </a:solidFill>
                <a:latin typeface="Comic Sans MS" pitchFamily="66" charset="0"/>
              </a:rPr>
              <a:t/>
            </a:r>
            <a:br>
              <a:rPr lang="en-US" altLang="en-US" sz="3600" b="1" dirty="0">
                <a:solidFill>
                  <a:srgbClr val="0000CC"/>
                </a:solidFill>
                <a:latin typeface="Comic Sans MS" pitchFamily="66" charset="0"/>
              </a:rPr>
            </a:br>
            <a:r>
              <a:rPr lang="en-US" altLang="en-US" sz="3600" b="1" dirty="0" smtClean="0">
                <a:solidFill>
                  <a:srgbClr val="0000CC"/>
                </a:solidFill>
                <a:latin typeface="Comic Sans MS" pitchFamily="66" charset="0"/>
              </a:rPr>
              <a:t/>
            </a:r>
            <a:br>
              <a:rPr lang="en-US" altLang="en-US" sz="3600" b="1" dirty="0" smtClean="0">
                <a:solidFill>
                  <a:srgbClr val="0000CC"/>
                </a:solidFill>
                <a:latin typeface="Comic Sans MS" pitchFamily="66" charset="0"/>
              </a:rPr>
            </a:br>
            <a:r>
              <a:rPr lang="en-US" altLang="en-US" sz="3600" b="1" dirty="0">
                <a:solidFill>
                  <a:srgbClr val="0000CC"/>
                </a:solidFill>
                <a:latin typeface="Comic Sans MS" pitchFamily="66" charset="0"/>
              </a:rPr>
              <a:t/>
            </a:r>
            <a:br>
              <a:rPr lang="en-US" altLang="en-US" sz="3600" b="1" dirty="0">
                <a:solidFill>
                  <a:srgbClr val="0000CC"/>
                </a:solidFill>
                <a:latin typeface="Comic Sans MS" pitchFamily="66" charset="0"/>
              </a:rPr>
            </a:br>
            <a:r>
              <a:rPr lang="en-US" altLang="en-US" sz="3600" b="1" dirty="0" smtClean="0">
                <a:solidFill>
                  <a:srgbClr val="0000CC"/>
                </a:solidFill>
                <a:latin typeface="Comic Sans MS" pitchFamily="66" charset="0"/>
              </a:rPr>
              <a:t/>
            </a:r>
            <a:br>
              <a:rPr lang="en-US" altLang="en-US" sz="3600" b="1" dirty="0" smtClean="0">
                <a:solidFill>
                  <a:srgbClr val="0000CC"/>
                </a:solidFill>
                <a:latin typeface="Comic Sans MS" pitchFamily="66" charset="0"/>
              </a:rPr>
            </a:br>
            <a:r>
              <a:rPr lang="en-US" altLang="en-US" sz="3600" b="1" dirty="0">
                <a:solidFill>
                  <a:srgbClr val="0000CC"/>
                </a:solidFill>
                <a:latin typeface="Comic Sans MS" pitchFamily="66" charset="0"/>
              </a:rPr>
              <a:t/>
            </a:r>
            <a:br>
              <a:rPr lang="en-US" altLang="en-US" sz="3600" b="1" dirty="0">
                <a:solidFill>
                  <a:srgbClr val="0000CC"/>
                </a:solidFill>
                <a:latin typeface="Comic Sans MS" pitchFamily="66" charset="0"/>
              </a:rPr>
            </a:br>
            <a:r>
              <a:rPr lang="en-US" altLang="en-US" sz="3600" b="1" dirty="0" smtClean="0">
                <a:solidFill>
                  <a:srgbClr val="0000CC"/>
                </a:solidFill>
                <a:latin typeface="Comic Sans MS" pitchFamily="66" charset="0"/>
              </a:rPr>
              <a:t/>
            </a:r>
            <a:br>
              <a:rPr lang="en-US" altLang="en-US" sz="3600" b="1" dirty="0" smtClean="0">
                <a:solidFill>
                  <a:srgbClr val="0000CC"/>
                </a:solidFill>
                <a:latin typeface="Comic Sans MS" pitchFamily="66" charset="0"/>
              </a:rPr>
            </a:br>
            <a:r>
              <a:rPr lang="en-US" altLang="en-US" sz="3600" b="1" dirty="0">
                <a:solidFill>
                  <a:srgbClr val="0000CC"/>
                </a:solidFill>
                <a:latin typeface="Comic Sans MS" pitchFamily="66" charset="0"/>
              </a:rPr>
              <a:t/>
            </a:r>
            <a:br>
              <a:rPr lang="en-US" altLang="en-US" sz="3600" b="1" dirty="0">
                <a:solidFill>
                  <a:srgbClr val="0000CC"/>
                </a:solidFill>
                <a:latin typeface="Comic Sans MS" pitchFamily="66" charset="0"/>
              </a:rPr>
            </a:br>
            <a:r>
              <a:rPr lang="en-US" altLang="en-US" sz="3600" b="1" dirty="0" smtClean="0">
                <a:solidFill>
                  <a:srgbClr val="0000CC"/>
                </a:solidFill>
                <a:latin typeface="Comic Sans MS" pitchFamily="66" charset="0"/>
              </a:rPr>
              <a:t/>
            </a:r>
            <a:br>
              <a:rPr lang="en-US" altLang="en-US" sz="3600" b="1" dirty="0" smtClean="0">
                <a:solidFill>
                  <a:srgbClr val="0000CC"/>
                </a:solidFill>
                <a:latin typeface="Comic Sans MS" pitchFamily="66" charset="0"/>
              </a:rPr>
            </a:br>
            <a:r>
              <a:rPr lang="en-US" altLang="en-US" sz="3600" b="1" dirty="0">
                <a:solidFill>
                  <a:srgbClr val="0000CC"/>
                </a:solidFill>
                <a:latin typeface="Comic Sans MS" pitchFamily="66" charset="0"/>
              </a:rPr>
              <a:t/>
            </a:r>
            <a:br>
              <a:rPr lang="en-US" altLang="en-US" sz="3600" b="1" dirty="0">
                <a:solidFill>
                  <a:srgbClr val="0000CC"/>
                </a:solidFill>
                <a:latin typeface="Comic Sans MS" pitchFamily="66" charset="0"/>
              </a:rPr>
            </a:br>
            <a:r>
              <a:rPr lang="en-US" altLang="en-US" sz="3600" b="1" dirty="0" smtClean="0">
                <a:solidFill>
                  <a:srgbClr val="0000CC"/>
                </a:solidFill>
                <a:latin typeface="Comic Sans MS" pitchFamily="66" charset="0"/>
              </a:rPr>
              <a:t/>
            </a:r>
            <a:br>
              <a:rPr lang="en-US" altLang="en-US" sz="3600" b="1" dirty="0" smtClean="0">
                <a:solidFill>
                  <a:srgbClr val="0000CC"/>
                </a:solidFill>
                <a:latin typeface="Comic Sans MS" pitchFamily="66" charset="0"/>
              </a:rPr>
            </a:br>
            <a:r>
              <a:rPr lang="en-US" altLang="en-US" sz="3600" b="1" dirty="0" smtClean="0">
                <a:solidFill>
                  <a:srgbClr val="0000CC"/>
                </a:solidFill>
                <a:latin typeface="Comic Sans MS" pitchFamily="66" charset="0"/>
              </a:rPr>
              <a:t/>
            </a:r>
            <a:br>
              <a:rPr lang="en-US" altLang="en-US" sz="3600" b="1" dirty="0" smtClean="0">
                <a:solidFill>
                  <a:srgbClr val="0000CC"/>
                </a:solidFill>
                <a:latin typeface="Comic Sans MS" pitchFamily="66" charset="0"/>
              </a:rPr>
            </a:br>
            <a:r>
              <a:rPr lang="en-US" altLang="en-US" sz="3600" b="1" dirty="0">
                <a:latin typeface="Comic Sans MS" pitchFamily="66" charset="0"/>
              </a:rPr>
              <a:t/>
            </a:r>
            <a:br>
              <a:rPr lang="en-US" altLang="en-US" sz="3600" b="1" dirty="0">
                <a:latin typeface="Comic Sans MS" pitchFamily="66" charset="0"/>
              </a:rPr>
            </a:br>
            <a:r>
              <a:rPr lang="en-US" altLang="en-US" sz="3600" dirty="0" smtClean="0"/>
              <a:t>The Massachusetts IEP Process:</a:t>
            </a:r>
            <a:br>
              <a:rPr lang="en-US" altLang="en-US" sz="3600" dirty="0" smtClean="0"/>
            </a:br>
            <a:r>
              <a:rPr lang="en-US" altLang="en-US" sz="3100" dirty="0" smtClean="0"/>
              <a:t>Addressing </a:t>
            </a:r>
            <a:r>
              <a:rPr lang="en-US" altLang="en-US" sz="3100" dirty="0"/>
              <a:t>Unique Student Needs </a:t>
            </a:r>
            <a:r>
              <a:rPr lang="en-US" altLang="en-US" sz="3100" dirty="0" smtClean="0"/>
              <a:t>                     Through Sound </a:t>
            </a:r>
            <a:r>
              <a:rPr lang="en-US" altLang="en-US" sz="3100" dirty="0"/>
              <a:t>Implementation </a:t>
            </a:r>
            <a:r>
              <a:rPr lang="en-US" altLang="en-US" sz="3100" dirty="0" smtClean="0"/>
              <a:t>Practices</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26"/>
          <p:cNvSpPr txBox="1">
            <a:spLocks noChangeArrowheads="1"/>
          </p:cNvSpPr>
          <p:nvPr/>
        </p:nvSpPr>
        <p:spPr bwMode="auto">
          <a:xfrm>
            <a:off x="381000" y="2743200"/>
            <a:ext cx="8382000" cy="3803650"/>
          </a:xfrm>
          <a:prstGeom prst="rect">
            <a:avLst/>
          </a:prstGeom>
          <a:noFill/>
          <a:ln w="9525">
            <a:noFill/>
            <a:miter lim="800000"/>
            <a:headEnd/>
            <a:tailEnd/>
          </a:ln>
        </p:spPr>
        <p:txBody>
          <a:bodyPr>
            <a:spAutoFit/>
          </a:bodyPr>
          <a:lstStyle/>
          <a:p>
            <a:pPr marL="342900" indent="-342900">
              <a:lnSpc>
                <a:spcPct val="90000"/>
              </a:lnSpc>
              <a:spcBef>
                <a:spcPct val="50000"/>
              </a:spcBef>
              <a:buClr>
                <a:schemeClr val="accent1"/>
              </a:buClr>
              <a:buFont typeface="Wingdings" panose="05000000000000000000" pitchFamily="2" charset="2"/>
              <a:buChar char="v"/>
              <a:defRPr/>
            </a:pPr>
            <a:r>
              <a:rPr lang="en-US" altLang="en-US" sz="2000" dirty="0">
                <a:latin typeface="Tahoma" pitchFamily="34" charset="0"/>
                <a:ea typeface="Tahoma" pitchFamily="34" charset="0"/>
                <a:cs typeface="Tahoma" pitchFamily="34" charset="0"/>
              </a:rPr>
              <a:t>Student participation is important and, beginning at age 14, required. Students should be considered important members of the Team and should be driving the process by identifying their own postsecondary goals.</a:t>
            </a:r>
          </a:p>
          <a:p>
            <a:pPr marL="342900" indent="-342900">
              <a:lnSpc>
                <a:spcPct val="90000"/>
              </a:lnSpc>
              <a:spcBef>
                <a:spcPct val="50000"/>
              </a:spcBef>
              <a:buClr>
                <a:schemeClr val="accent1"/>
              </a:buClr>
              <a:buFont typeface="Wingdings" panose="05000000000000000000" pitchFamily="2" charset="2"/>
              <a:buChar char="v"/>
              <a:defRPr/>
            </a:pPr>
            <a:r>
              <a:rPr lang="en-US" altLang="en-US" sz="2000" dirty="0">
                <a:latin typeface="Tahoma" pitchFamily="34" charset="0"/>
                <a:ea typeface="Tahoma" pitchFamily="34" charset="0"/>
                <a:cs typeface="Tahoma" pitchFamily="34" charset="0"/>
              </a:rPr>
              <a:t>As students get older they should become more and more active within the Team meetings, and increase their leadership by communicating their interests and preferences as well as determining the direction for the identified annual IEP goals in the IEP. </a:t>
            </a:r>
          </a:p>
          <a:p>
            <a:pPr marL="342900" indent="-342900">
              <a:spcBef>
                <a:spcPct val="50000"/>
              </a:spcBef>
              <a:buClr>
                <a:schemeClr val="accent1"/>
              </a:buClr>
              <a:buFont typeface="Wingdings" panose="05000000000000000000" pitchFamily="2" charset="2"/>
              <a:buChar char="v"/>
              <a:defRPr/>
            </a:pPr>
            <a:r>
              <a:rPr lang="en-US" altLang="en-US" sz="2000" dirty="0">
                <a:latin typeface="Tahoma" pitchFamily="34" charset="0"/>
                <a:ea typeface="Tahoma" pitchFamily="34" charset="0"/>
                <a:cs typeface="Tahoma" pitchFamily="34" charset="0"/>
              </a:rPr>
              <a:t>Students are invited to attend Team meetings beginning at the age 14 or younger. See </a:t>
            </a:r>
            <a:r>
              <a:rPr lang="en-US" altLang="en-US" sz="2000" dirty="0">
                <a:latin typeface="Tahoma" pitchFamily="34" charset="0"/>
                <a:ea typeface="Tahoma" pitchFamily="34" charset="0"/>
                <a:cs typeface="Tahoma" pitchFamily="34" charset="0"/>
                <a:hlinkClick r:id="rId3"/>
              </a:rPr>
              <a:t>DESE Advisory on the use of the TPF </a:t>
            </a:r>
            <a:r>
              <a:rPr lang="en-US" altLang="en-US" sz="2000" dirty="0">
                <a:latin typeface="Tahoma" pitchFamily="34" charset="0"/>
                <a:ea typeface="Tahoma" pitchFamily="34" charset="0"/>
                <a:cs typeface="Tahoma" pitchFamily="34" charset="0"/>
              </a:rPr>
              <a:t>to create Vision and IEP goals for students ages 14 and </a:t>
            </a:r>
            <a:r>
              <a:rPr lang="en-US" altLang="en-US" sz="2000" dirty="0" smtClean="0">
                <a:latin typeface="Tahoma" pitchFamily="34" charset="0"/>
                <a:ea typeface="Tahoma" pitchFamily="34" charset="0"/>
                <a:cs typeface="Tahoma" pitchFamily="34" charset="0"/>
              </a:rPr>
              <a:t>older.</a:t>
            </a:r>
            <a:endParaRPr lang="en-US" altLang="en-US" sz="2000" dirty="0">
              <a:latin typeface="Tahoma" pitchFamily="34" charset="0"/>
              <a:ea typeface="Tahoma" pitchFamily="34" charset="0"/>
              <a:cs typeface="Tahoma" pitchFamily="34" charset="0"/>
            </a:endParaRPr>
          </a:p>
          <a:p>
            <a:pPr algn="ctr">
              <a:lnSpc>
                <a:spcPct val="0"/>
              </a:lnSpc>
              <a:spcBef>
                <a:spcPct val="50000"/>
              </a:spcBef>
              <a:defRPr/>
            </a:pPr>
            <a:endParaRPr lang="en-US" altLang="en-US" sz="2000" dirty="0">
              <a:solidFill>
                <a:srgbClr val="333399"/>
              </a:solidFill>
              <a:latin typeface="Tahoma" pitchFamily="34" charset="0"/>
              <a:ea typeface="Tahoma" pitchFamily="34" charset="0"/>
              <a:cs typeface="Tahoma" pitchFamily="34" charset="0"/>
            </a:endParaRPr>
          </a:p>
        </p:txBody>
      </p:sp>
      <p:sp>
        <p:nvSpPr>
          <p:cNvPr id="4100" name="Text Box 1027"/>
          <p:cNvSpPr txBox="1">
            <a:spLocks noChangeArrowheads="1"/>
          </p:cNvSpPr>
          <p:nvPr/>
        </p:nvSpPr>
        <p:spPr bwMode="auto">
          <a:xfrm>
            <a:off x="1066800" y="1143000"/>
            <a:ext cx="3200400" cy="708025"/>
          </a:xfrm>
          <a:prstGeom prst="rect">
            <a:avLst/>
          </a:prstGeom>
          <a:noFill/>
          <a:ln w="9525">
            <a:noFill/>
            <a:miter lim="800000"/>
            <a:headEnd/>
            <a:tailEnd/>
          </a:ln>
        </p:spPr>
        <p:txBody>
          <a:bodyPr>
            <a:spAutoFit/>
          </a:bodyPr>
          <a:lstStyle/>
          <a:p>
            <a:pPr>
              <a:spcBef>
                <a:spcPct val="50000"/>
              </a:spcBef>
              <a:defRPr/>
            </a:pPr>
            <a:r>
              <a:rPr lang="en-US" altLang="en-US" sz="3600" b="1" dirty="0">
                <a:solidFill>
                  <a:srgbClr val="0000CC"/>
                </a:solidFill>
                <a:latin typeface="Comic Sans MS" pitchFamily="66" charset="0"/>
              </a:rPr>
              <a:t>    </a:t>
            </a:r>
            <a:r>
              <a:rPr lang="en-US" altLang="en-US" sz="4000" dirty="0">
                <a:latin typeface="+mj-lt"/>
              </a:rPr>
              <a:t>Students!</a:t>
            </a:r>
          </a:p>
        </p:txBody>
      </p:sp>
      <p:sp>
        <p:nvSpPr>
          <p:cNvPr id="2" name="Slide Number Placeholder 1"/>
          <p:cNvSpPr>
            <a:spLocks noGrp="1"/>
          </p:cNvSpPr>
          <p:nvPr>
            <p:ph type="sldNum" sz="quarter" idx="12"/>
          </p:nvPr>
        </p:nvSpPr>
        <p:spPr/>
        <p:txBody>
          <a:bodyPr/>
          <a:lstStyle/>
          <a:p>
            <a:pPr>
              <a:defRPr/>
            </a:pPr>
            <a:fld id="{A6D33A44-CE37-42CE-9A9C-DEB4FD7F2312}" type="slidenum">
              <a:rPr lang="en-US"/>
              <a:pPr>
                <a:defRPr/>
              </a:pPr>
              <a:t>10</a:t>
            </a:fld>
            <a:endParaRPr lang="en-US"/>
          </a:p>
        </p:txBody>
      </p:sp>
      <p:pic>
        <p:nvPicPr>
          <p:cNvPr id="83973" name="Picture 6" descr="Teens gathered in a circle, looking down at the vie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198438"/>
            <a:ext cx="2286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26"/>
          <p:cNvSpPr txBox="1">
            <a:spLocks noChangeArrowheads="1"/>
          </p:cNvSpPr>
          <p:nvPr/>
        </p:nvSpPr>
        <p:spPr bwMode="auto">
          <a:xfrm>
            <a:off x="228600" y="2667000"/>
            <a:ext cx="8153400" cy="3619500"/>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lnSpc>
                <a:spcPct val="90000"/>
              </a:lnSpc>
              <a:spcBef>
                <a:spcPct val="50000"/>
              </a:spcBef>
              <a:spcAft>
                <a:spcPts val="0"/>
              </a:spcAft>
              <a:buFontTx/>
              <a:buNone/>
              <a:defRPr/>
            </a:pPr>
            <a:r>
              <a:rPr lang="en-US" altLang="en-US" sz="2000" dirty="0" smtClean="0">
                <a:solidFill>
                  <a:schemeClr val="accent1"/>
                </a:solidFill>
                <a:latin typeface="Tahoma" pitchFamily="34" charset="0"/>
                <a:ea typeface="Tahoma" pitchFamily="34" charset="0"/>
                <a:cs typeface="Tahoma" pitchFamily="34" charset="0"/>
              </a:rPr>
              <a:t>Practices To Increase  Student Participation:</a:t>
            </a:r>
          </a:p>
          <a:p>
            <a:pPr marL="342900" indent="-342900" fontAlgn="auto">
              <a:lnSpc>
                <a:spcPct val="9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Give </a:t>
            </a:r>
            <a:r>
              <a:rPr lang="en-US" altLang="en-US" sz="2000" dirty="0">
                <a:latin typeface="Tahoma" pitchFamily="34" charset="0"/>
                <a:ea typeface="Tahoma" pitchFamily="34" charset="0"/>
                <a:cs typeface="Tahoma" pitchFamily="34" charset="0"/>
              </a:rPr>
              <a:t>students opportunities to think about their preferences, </a:t>
            </a:r>
            <a:r>
              <a:rPr lang="en-US" altLang="en-US" sz="2000" dirty="0" smtClean="0">
                <a:latin typeface="Tahoma" pitchFamily="34" charset="0"/>
                <a:ea typeface="Tahoma" pitchFamily="34" charset="0"/>
                <a:cs typeface="Tahoma" pitchFamily="34" charset="0"/>
              </a:rPr>
              <a:t>goals, </a:t>
            </a:r>
            <a:r>
              <a:rPr lang="en-US" altLang="en-US" sz="2000" dirty="0">
                <a:latin typeface="Tahoma" pitchFamily="34" charset="0"/>
                <a:ea typeface="Tahoma" pitchFamily="34" charset="0"/>
                <a:cs typeface="Tahoma" pitchFamily="34" charset="0"/>
              </a:rPr>
              <a:t>and concerns before they enter high school.</a:t>
            </a:r>
          </a:p>
          <a:p>
            <a:pPr marL="342900" indent="-342900" fontAlgn="auto">
              <a:lnSpc>
                <a:spcPct val="9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 Teach </a:t>
            </a:r>
            <a:r>
              <a:rPr lang="en-US" altLang="en-US" sz="2000" dirty="0">
                <a:latin typeface="Tahoma" pitchFamily="34" charset="0"/>
                <a:ea typeface="Tahoma" pitchFamily="34" charset="0"/>
                <a:cs typeface="Tahoma" pitchFamily="34" charset="0"/>
              </a:rPr>
              <a:t>students their civil rights.</a:t>
            </a:r>
          </a:p>
          <a:p>
            <a:pPr marL="342900" indent="-342900" fontAlgn="auto">
              <a:lnSpc>
                <a:spcPct val="9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 Help </a:t>
            </a:r>
            <a:r>
              <a:rPr lang="en-US" altLang="en-US" sz="2000" dirty="0">
                <a:latin typeface="Tahoma" pitchFamily="34" charset="0"/>
                <a:ea typeface="Tahoma" pitchFamily="34" charset="0"/>
                <a:cs typeface="Tahoma" pitchFamily="34" charset="0"/>
              </a:rPr>
              <a:t>students develop self-advocacy skills.</a:t>
            </a:r>
          </a:p>
          <a:p>
            <a:pPr marL="342900" indent="-342900" fontAlgn="auto">
              <a:lnSpc>
                <a:spcPct val="9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 Have </a:t>
            </a:r>
            <a:r>
              <a:rPr lang="en-US" altLang="en-US" sz="2000" dirty="0">
                <a:latin typeface="Tahoma" pitchFamily="34" charset="0"/>
                <a:ea typeface="Tahoma" pitchFamily="34" charset="0"/>
                <a:cs typeface="Tahoma" pitchFamily="34" charset="0"/>
              </a:rPr>
              <a:t>students lead their own Team </a:t>
            </a:r>
            <a:r>
              <a:rPr lang="en-US" altLang="en-US" sz="2000" dirty="0" smtClean="0">
                <a:latin typeface="Tahoma" pitchFamily="34" charset="0"/>
                <a:ea typeface="Tahoma" pitchFamily="34" charset="0"/>
                <a:cs typeface="Tahoma" pitchFamily="34" charset="0"/>
              </a:rPr>
              <a:t>meetings/role-play.</a:t>
            </a:r>
            <a:endParaRPr lang="en-US" altLang="en-US" sz="2000" dirty="0">
              <a:latin typeface="Tahoma" pitchFamily="34" charset="0"/>
              <a:ea typeface="Tahoma" pitchFamily="34" charset="0"/>
              <a:cs typeface="Tahoma" pitchFamily="34" charset="0"/>
            </a:endParaRPr>
          </a:p>
          <a:p>
            <a:pPr marL="342900" indent="-342900" fontAlgn="auto">
              <a:lnSpc>
                <a:spcPct val="9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Invite representatives from adult agencies and college Disability Support   Services to </a:t>
            </a:r>
            <a:r>
              <a:rPr lang="en-US" altLang="en-US" sz="2000" dirty="0">
                <a:latin typeface="Tahoma" pitchFamily="34" charset="0"/>
                <a:ea typeface="Tahoma" pitchFamily="34" charset="0"/>
                <a:cs typeface="Tahoma" pitchFamily="34" charset="0"/>
              </a:rPr>
              <a:t>speak to student groups about provided services and eligibility requirements.</a:t>
            </a:r>
          </a:p>
          <a:p>
            <a:pPr algn="ctr" fontAlgn="auto">
              <a:lnSpc>
                <a:spcPct val="0"/>
              </a:lnSpc>
              <a:spcBef>
                <a:spcPct val="50000"/>
              </a:spcBef>
              <a:spcAft>
                <a:spcPts val="0"/>
              </a:spcAft>
              <a:buFontTx/>
              <a:buNone/>
              <a:defRPr/>
            </a:pPr>
            <a:endParaRPr lang="en-US" altLang="en-US" sz="2400" dirty="0">
              <a:solidFill>
                <a:srgbClr val="333399"/>
              </a:solidFill>
              <a:latin typeface="Comic Sans MS" pitchFamily="66" charset="0"/>
              <a:cs typeface="+mn-cs"/>
            </a:endParaRPr>
          </a:p>
        </p:txBody>
      </p:sp>
      <p:sp>
        <p:nvSpPr>
          <p:cNvPr id="2" name="Slide Number Placeholder 1"/>
          <p:cNvSpPr>
            <a:spLocks noGrp="1"/>
          </p:cNvSpPr>
          <p:nvPr>
            <p:ph type="sldNum" sz="quarter" idx="12"/>
          </p:nvPr>
        </p:nvSpPr>
        <p:spPr/>
        <p:txBody>
          <a:bodyPr/>
          <a:lstStyle/>
          <a:p>
            <a:pPr>
              <a:defRPr/>
            </a:pPr>
            <a:fld id="{FB0E1FAB-3A52-4FFF-B392-EBDC87B50118}" type="slidenum">
              <a:rPr lang="en-US"/>
              <a:pPr>
                <a:defRPr/>
              </a:pPr>
              <a:t>11</a:t>
            </a:fld>
            <a:endParaRPr lang="en-US"/>
          </a:p>
        </p:txBody>
      </p:sp>
      <p:pic>
        <p:nvPicPr>
          <p:cNvPr id="84996" name="Picture 6" descr="Teens gathered in a circle, looking down at the view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228600"/>
            <a:ext cx="2286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7" name="Rectangle 6"/>
          <p:cNvSpPr>
            <a:spLocks noChangeArrowheads="1"/>
          </p:cNvSpPr>
          <p:nvPr/>
        </p:nvSpPr>
        <p:spPr bwMode="auto">
          <a:xfrm>
            <a:off x="1447800" y="762000"/>
            <a:ext cx="23590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4000" dirty="0">
                <a:solidFill>
                  <a:srgbClr val="0D1969"/>
                </a:solidFill>
                <a:latin typeface="Georgia" pitchFamily="18" charset="0"/>
              </a:rPr>
              <a:t>Students!</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04800" y="274638"/>
            <a:ext cx="8458200" cy="1143000"/>
          </a:xfrm>
        </p:spPr>
        <p:txBody>
          <a:bodyPr/>
          <a:lstStyle/>
          <a:p>
            <a:pPr algn="ctr" eaLnBrk="1" hangingPunct="1">
              <a:spcBef>
                <a:spcPct val="50000"/>
              </a:spcBef>
              <a:defRPr/>
            </a:pPr>
            <a:r>
              <a:rPr lang="en-US" altLang="en-US" sz="3600" dirty="0" smtClean="0">
                <a:solidFill>
                  <a:srgbClr val="0D1969"/>
                </a:solidFill>
                <a:ea typeface="+mn-ea"/>
                <a:cs typeface="Arial" pitchFamily="34" charset="0"/>
              </a:rPr>
              <a:t>Increased Focus on Student Participation</a:t>
            </a:r>
            <a:endParaRPr lang="en-US" altLang="en-US" sz="2400" dirty="0">
              <a:solidFill>
                <a:srgbClr val="0D1969"/>
              </a:solidFill>
              <a:ea typeface="+mn-ea"/>
              <a:cs typeface="Arial" pitchFamily="34" charset="0"/>
            </a:endParaRPr>
          </a:p>
        </p:txBody>
      </p:sp>
      <p:sp>
        <p:nvSpPr>
          <p:cNvPr id="86019" name="Content Placeholder 2"/>
          <p:cNvSpPr>
            <a:spLocks noGrp="1"/>
          </p:cNvSpPr>
          <p:nvPr>
            <p:ph idx="1"/>
          </p:nvPr>
        </p:nvSpPr>
        <p:spPr>
          <a:xfrm>
            <a:off x="457200" y="1905000"/>
            <a:ext cx="8229600" cy="3352800"/>
          </a:xfrm>
        </p:spPr>
        <p:txBody>
          <a:bodyPr/>
          <a:lstStyle/>
          <a:p>
            <a:pPr eaLnBrk="1" hangingPunct="1">
              <a:buFont typeface="Wingdings" panose="05000000000000000000" pitchFamily="2" charset="2"/>
              <a:buChar char="v"/>
            </a:pPr>
            <a:r>
              <a:rPr lang="en-US" altLang="en-US" sz="2400" dirty="0" smtClean="0"/>
              <a:t>Students need to be engaged in the IEP Team process early – age 14 is the requirement but prior to attending, training should be provided.</a:t>
            </a:r>
          </a:p>
          <a:p>
            <a:pPr eaLnBrk="1" hangingPunct="1">
              <a:buFont typeface="Wingdings" panose="05000000000000000000" pitchFamily="2" charset="2"/>
              <a:buChar char="v"/>
            </a:pPr>
            <a:r>
              <a:rPr lang="en-US" altLang="en-US" sz="2400" dirty="0" smtClean="0"/>
              <a:t>Parents can need help adjusting to their child’s more active decision-making and voice during Team meetings. </a:t>
            </a:r>
          </a:p>
          <a:p>
            <a:pPr eaLnBrk="1" hangingPunct="1">
              <a:buFont typeface="Wingdings" panose="05000000000000000000" pitchFamily="2" charset="2"/>
              <a:buChar char="v"/>
            </a:pPr>
            <a:r>
              <a:rPr lang="en-US" altLang="en-US" sz="2400" dirty="0" smtClean="0"/>
              <a:t>School staff need to become comfortable preparing and involving students to become active participants in the IEP process and Teams. </a:t>
            </a:r>
          </a:p>
        </p:txBody>
      </p:sp>
      <p:sp>
        <p:nvSpPr>
          <p:cNvPr id="5" name="Slide Number Placeholder 4"/>
          <p:cNvSpPr>
            <a:spLocks noGrp="1"/>
          </p:cNvSpPr>
          <p:nvPr>
            <p:ph type="sldNum" sz="quarter" idx="12"/>
          </p:nvPr>
        </p:nvSpPr>
        <p:spPr/>
        <p:txBody>
          <a:bodyPr/>
          <a:lstStyle/>
          <a:p>
            <a:pPr>
              <a:defRPr/>
            </a:pPr>
            <a:fld id="{833BCFDB-6248-4809-B28F-EEF0599EB1E2}"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5800" y="1600200"/>
            <a:ext cx="7848600" cy="4400550"/>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50000"/>
              </a:spcBef>
              <a:spcAft>
                <a:spcPts val="0"/>
              </a:spcAft>
              <a:buFontTx/>
              <a:buNone/>
              <a:defRPr/>
            </a:pPr>
            <a:r>
              <a:rPr lang="en-US" altLang="en-US" sz="1800" dirty="0">
                <a:solidFill>
                  <a:srgbClr val="333399"/>
                </a:solidFill>
                <a:latin typeface="Comic Sans MS" pitchFamily="66" charset="0"/>
                <a:cs typeface="+mn-cs"/>
              </a:rPr>
              <a:t> </a:t>
            </a:r>
            <a:r>
              <a:rPr lang="en-US" altLang="en-US" sz="2400" dirty="0">
                <a:solidFill>
                  <a:schemeClr val="accent1"/>
                </a:solidFill>
                <a:latin typeface="Tahoma" pitchFamily="34" charset="0"/>
                <a:ea typeface="Tahoma" pitchFamily="34" charset="0"/>
                <a:cs typeface="Tahoma" pitchFamily="34" charset="0"/>
              </a:rPr>
              <a:t>General Educators bring to the Team meeting:</a:t>
            </a:r>
          </a:p>
          <a:p>
            <a:pPr marL="800100" lvl="1" indent="-342900" fontAlgn="auto">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 their </a:t>
            </a:r>
            <a:r>
              <a:rPr lang="en-US" altLang="en-US" sz="2000" dirty="0">
                <a:latin typeface="Tahoma" pitchFamily="34" charset="0"/>
                <a:ea typeface="Tahoma" pitchFamily="34" charset="0"/>
                <a:cs typeface="Tahoma" pitchFamily="34" charset="0"/>
              </a:rPr>
              <a:t>expertise on the general curriculum.</a:t>
            </a:r>
          </a:p>
          <a:p>
            <a:pPr marL="800100" lvl="1" indent="-342900" fontAlgn="auto">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their </a:t>
            </a:r>
            <a:r>
              <a:rPr lang="en-US" altLang="en-US" sz="2000" dirty="0">
                <a:latin typeface="Tahoma" pitchFamily="34" charset="0"/>
                <a:ea typeface="Tahoma" pitchFamily="34" charset="0"/>
                <a:cs typeface="Tahoma" pitchFamily="34" charset="0"/>
              </a:rPr>
              <a:t>knowledge of how the student is progressing in the general curriculum. </a:t>
            </a:r>
          </a:p>
          <a:p>
            <a:pPr marL="800100" lvl="1" indent="-342900" fontAlgn="auto">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 their </a:t>
            </a:r>
            <a:r>
              <a:rPr lang="en-US" altLang="en-US" sz="2000" dirty="0">
                <a:latin typeface="Tahoma" pitchFamily="34" charset="0"/>
                <a:ea typeface="Tahoma" pitchFamily="34" charset="0"/>
                <a:cs typeface="Tahoma" pitchFamily="34" charset="0"/>
              </a:rPr>
              <a:t>ideas about positive behavioral interventions.</a:t>
            </a:r>
          </a:p>
          <a:p>
            <a:pPr fontAlgn="auto">
              <a:spcBef>
                <a:spcPct val="50000"/>
              </a:spcBef>
              <a:spcAft>
                <a:spcPts val="0"/>
              </a:spcAft>
              <a:buFontTx/>
              <a:buNone/>
              <a:defRPr/>
            </a:pPr>
            <a:r>
              <a:rPr lang="en-US" altLang="en-US" sz="2400" dirty="0" smtClean="0">
                <a:solidFill>
                  <a:schemeClr val="accent1"/>
                </a:solidFill>
                <a:latin typeface="Tahoma" pitchFamily="34" charset="0"/>
                <a:ea typeface="Tahoma" pitchFamily="34" charset="0"/>
                <a:cs typeface="Tahoma" pitchFamily="34" charset="0"/>
              </a:rPr>
              <a:t>Special </a:t>
            </a:r>
            <a:r>
              <a:rPr lang="en-US" altLang="en-US" sz="2400" dirty="0">
                <a:solidFill>
                  <a:schemeClr val="accent1"/>
                </a:solidFill>
                <a:latin typeface="Tahoma" pitchFamily="34" charset="0"/>
                <a:ea typeface="Tahoma" pitchFamily="34" charset="0"/>
                <a:cs typeface="Tahoma" pitchFamily="34" charset="0"/>
              </a:rPr>
              <a:t>Educators and Related Service Providers bring to the Team meeting: </a:t>
            </a:r>
          </a:p>
          <a:p>
            <a:pPr marL="800100" lvl="1" indent="-342900" fontAlgn="auto">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 their </a:t>
            </a:r>
            <a:r>
              <a:rPr lang="en-US" altLang="en-US" sz="2000" dirty="0">
                <a:latin typeface="Tahoma" pitchFamily="34" charset="0"/>
                <a:ea typeface="Tahoma" pitchFamily="34" charset="0"/>
                <a:cs typeface="Tahoma" pitchFamily="34" charset="0"/>
              </a:rPr>
              <a:t>expertise on disabilities, evaluation and assessment</a:t>
            </a:r>
          </a:p>
          <a:p>
            <a:pPr marL="800100" lvl="1" indent="-342900" fontAlgn="auto">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their </a:t>
            </a:r>
            <a:r>
              <a:rPr lang="en-US" altLang="en-US" sz="2000" dirty="0">
                <a:latin typeface="Tahoma" pitchFamily="34" charset="0"/>
                <a:ea typeface="Tahoma" pitchFamily="34" charset="0"/>
                <a:cs typeface="Tahoma" pitchFamily="34" charset="0"/>
              </a:rPr>
              <a:t>ability to provide, design, and/or supervise special </a:t>
            </a:r>
            <a:r>
              <a:rPr lang="en-US" altLang="en-US" sz="2000" dirty="0" smtClean="0">
                <a:latin typeface="Tahoma" pitchFamily="34" charset="0"/>
                <a:ea typeface="Tahoma" pitchFamily="34" charset="0"/>
                <a:cs typeface="Tahoma" pitchFamily="34" charset="0"/>
              </a:rPr>
              <a:t>education services in multiple environments.</a:t>
            </a:r>
            <a:endParaRPr lang="en-US" altLang="en-US" sz="2000" dirty="0">
              <a:latin typeface="Tahoma" pitchFamily="34" charset="0"/>
              <a:ea typeface="Tahoma" pitchFamily="34" charset="0"/>
              <a:cs typeface="Tahoma" pitchFamily="34" charset="0"/>
            </a:endParaRPr>
          </a:p>
        </p:txBody>
      </p:sp>
      <p:sp>
        <p:nvSpPr>
          <p:cNvPr id="57347" name="Rectangle 3"/>
          <p:cNvSpPr>
            <a:spLocks noChangeArrowheads="1"/>
          </p:cNvSpPr>
          <p:nvPr/>
        </p:nvSpPr>
        <p:spPr bwMode="auto">
          <a:xfrm>
            <a:off x="609600" y="285750"/>
            <a:ext cx="8026400" cy="1077913"/>
          </a:xfrm>
          <a:prstGeom prst="rect">
            <a:avLst/>
          </a:prstGeom>
          <a:noFill/>
          <a:ln w="9525">
            <a:noFill/>
            <a:miter lim="800000"/>
            <a:headEnd/>
            <a:tailEnd/>
          </a:ln>
        </p:spPr>
        <p:txBody>
          <a:bodyPr>
            <a:spAutoFit/>
          </a:bodyPr>
          <a:lstStyle/>
          <a:p>
            <a:pPr algn="ctr">
              <a:defRPr/>
            </a:pPr>
            <a:r>
              <a:rPr lang="en-US" altLang="en-US" sz="3200" dirty="0">
                <a:latin typeface="+mj-lt"/>
              </a:rPr>
              <a:t>The Importance of Educators and </a:t>
            </a:r>
          </a:p>
          <a:p>
            <a:pPr algn="ctr">
              <a:defRPr/>
            </a:pPr>
            <a:r>
              <a:rPr lang="en-US" altLang="en-US" sz="3200" dirty="0">
                <a:latin typeface="+mj-lt"/>
              </a:rPr>
              <a:t>Related Service Providers</a:t>
            </a:r>
          </a:p>
        </p:txBody>
      </p:sp>
      <p:sp>
        <p:nvSpPr>
          <p:cNvPr id="2" name="Slide Number Placeholder 1"/>
          <p:cNvSpPr>
            <a:spLocks noGrp="1"/>
          </p:cNvSpPr>
          <p:nvPr>
            <p:ph type="sldNum" sz="quarter" idx="12"/>
          </p:nvPr>
        </p:nvSpPr>
        <p:spPr/>
        <p:txBody>
          <a:bodyPr/>
          <a:lstStyle/>
          <a:p>
            <a:pPr>
              <a:defRPr/>
            </a:pPr>
            <a:fld id="{95AD299D-1769-4DAA-AE2E-4B3223D7E734}" type="slidenum">
              <a:rPr lang="en-US"/>
              <a:pPr>
                <a:defRPr/>
              </a:pPr>
              <a:t>13</a:t>
            </a:fld>
            <a:endParaRPr lang="en-US"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400050"/>
            <a:ext cx="8534400" cy="1138238"/>
          </a:xfrm>
          <a:prstGeom prst="rect">
            <a:avLst/>
          </a:prstGeom>
          <a:noFill/>
          <a:ln w="9525">
            <a:noFill/>
            <a:miter lim="800000"/>
            <a:headEnd/>
            <a:tailEnd/>
          </a:ln>
        </p:spPr>
        <p:txBody>
          <a:bodyPr>
            <a:spAutoFit/>
          </a:bodyPr>
          <a:lstStyle/>
          <a:p>
            <a:pPr algn="ctr">
              <a:defRPr/>
            </a:pPr>
            <a:r>
              <a:rPr lang="en-US" altLang="en-US" sz="3400" dirty="0">
                <a:latin typeface="+mj-lt"/>
              </a:rPr>
              <a:t>What to Consider Before the IEP Meeting:</a:t>
            </a:r>
          </a:p>
          <a:p>
            <a:pPr algn="ctr">
              <a:defRPr/>
            </a:pPr>
            <a:r>
              <a:rPr lang="en-US" altLang="en-US" sz="3400" b="1" dirty="0">
                <a:latin typeface="+mj-lt"/>
              </a:rPr>
              <a:t>General Educator</a:t>
            </a:r>
          </a:p>
        </p:txBody>
      </p:sp>
      <p:sp>
        <p:nvSpPr>
          <p:cNvPr id="17411" name="Text Box 3"/>
          <p:cNvSpPr txBox="1">
            <a:spLocks noChangeArrowheads="1"/>
          </p:cNvSpPr>
          <p:nvPr/>
        </p:nvSpPr>
        <p:spPr bwMode="auto">
          <a:xfrm>
            <a:off x="304800" y="2057400"/>
            <a:ext cx="8610600" cy="3786188"/>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Comic Sans MS" pitchFamily="66" charset="0"/>
                <a:cs typeface="+mn-cs"/>
              </a:rPr>
              <a:t>1.  </a:t>
            </a:r>
            <a:r>
              <a:rPr lang="en-US" altLang="en-US" sz="2400" dirty="0">
                <a:latin typeface="Tahoma" pitchFamily="34" charset="0"/>
                <a:ea typeface="Tahoma" pitchFamily="34" charset="0"/>
                <a:cs typeface="Tahoma" pitchFamily="34" charset="0"/>
              </a:rPr>
              <a:t>Highlights of General Curriculum</a:t>
            </a:r>
          </a:p>
          <a:p>
            <a:pPr fontAlgn="auto">
              <a:spcBef>
                <a:spcPct val="0"/>
              </a:spcBef>
              <a:spcAft>
                <a:spcPts val="0"/>
              </a:spcAft>
              <a:buFontTx/>
              <a:buNone/>
              <a:defRPr/>
            </a:pPr>
            <a:endParaRPr lang="en-US" altLang="en-US" sz="2400" dirty="0">
              <a:latin typeface="Tahoma" pitchFamily="34" charset="0"/>
              <a:ea typeface="Tahoma" pitchFamily="34" charset="0"/>
              <a:cs typeface="Tahoma" pitchFamily="34" charset="0"/>
            </a:endParaRPr>
          </a:p>
          <a:p>
            <a:pPr marL="463550" indent="-463550" fontAlgn="auto">
              <a:spcBef>
                <a:spcPct val="0"/>
              </a:spcBef>
              <a:spcAft>
                <a:spcPts val="0"/>
              </a:spcAft>
              <a:buFontTx/>
              <a:buNone/>
              <a:defRPr/>
            </a:pPr>
            <a:r>
              <a:rPr lang="en-US" altLang="en-US" sz="2400" dirty="0">
                <a:solidFill>
                  <a:schemeClr val="accent1"/>
                </a:solidFill>
                <a:latin typeface="Tahoma" pitchFamily="34" charset="0"/>
                <a:ea typeface="Tahoma" pitchFamily="34" charset="0"/>
                <a:cs typeface="Tahoma" pitchFamily="34" charset="0"/>
              </a:rPr>
              <a:t>2.  </a:t>
            </a:r>
            <a:r>
              <a:rPr lang="en-US" altLang="en-US" sz="2400" dirty="0">
                <a:latin typeface="Tahoma" pitchFamily="34" charset="0"/>
                <a:ea typeface="Tahoma" pitchFamily="34" charset="0"/>
                <a:cs typeface="Tahoma" pitchFamily="34" charset="0"/>
              </a:rPr>
              <a:t>Information Regarding General </a:t>
            </a:r>
            <a:r>
              <a:rPr lang="en-US" altLang="en-US" sz="2400" dirty="0" smtClean="0">
                <a:latin typeface="Tahoma" pitchFamily="34" charset="0"/>
                <a:ea typeface="Tahoma" pitchFamily="34" charset="0"/>
                <a:cs typeface="Tahoma" pitchFamily="34" charset="0"/>
              </a:rPr>
              <a:t>Education Environment</a:t>
            </a:r>
            <a:endParaRPr lang="en-US" altLang="en-US" sz="2400" dirty="0">
              <a:latin typeface="Tahoma" pitchFamily="34" charset="0"/>
              <a:ea typeface="Tahoma" pitchFamily="34" charset="0"/>
              <a:cs typeface="Tahoma" pitchFamily="34" charset="0"/>
            </a:endParaRPr>
          </a:p>
          <a:p>
            <a:pPr fontAlgn="auto">
              <a:spcBef>
                <a:spcPct val="0"/>
              </a:spcBef>
              <a:spcAft>
                <a:spcPts val="0"/>
              </a:spcAft>
              <a:buFontTx/>
              <a:buNone/>
              <a:defRPr/>
            </a:pPr>
            <a:endParaRPr lang="en-US" altLang="en-US" sz="24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2400" dirty="0">
                <a:solidFill>
                  <a:schemeClr val="accent1"/>
                </a:solidFill>
                <a:latin typeface="Tahoma" pitchFamily="34" charset="0"/>
                <a:ea typeface="Tahoma" pitchFamily="34" charset="0"/>
                <a:cs typeface="Tahoma" pitchFamily="34" charset="0"/>
              </a:rPr>
              <a:t>3.  </a:t>
            </a:r>
            <a:r>
              <a:rPr lang="en-US" altLang="en-US" sz="2400" dirty="0">
                <a:latin typeface="Tahoma" pitchFamily="34" charset="0"/>
                <a:ea typeface="Tahoma" pitchFamily="34" charset="0"/>
                <a:cs typeface="Tahoma" pitchFamily="34" charset="0"/>
              </a:rPr>
              <a:t>Classroom Management</a:t>
            </a:r>
          </a:p>
          <a:p>
            <a:pPr fontAlgn="auto">
              <a:spcBef>
                <a:spcPct val="0"/>
              </a:spcBef>
              <a:spcAft>
                <a:spcPts val="0"/>
              </a:spcAft>
              <a:buFontTx/>
              <a:buNone/>
              <a:defRPr/>
            </a:pPr>
            <a:endParaRPr lang="en-US" altLang="en-US" sz="2400" dirty="0">
              <a:latin typeface="Tahoma" pitchFamily="34" charset="0"/>
              <a:ea typeface="Tahoma" pitchFamily="34" charset="0"/>
              <a:cs typeface="Tahoma" pitchFamily="34" charset="0"/>
            </a:endParaRPr>
          </a:p>
          <a:p>
            <a:pPr marL="463550" indent="-463550" fontAlgn="auto">
              <a:spcBef>
                <a:spcPct val="0"/>
              </a:spcBef>
              <a:spcAft>
                <a:spcPts val="0"/>
              </a:spcAft>
              <a:buFontTx/>
              <a:buNone/>
              <a:defRPr/>
            </a:pPr>
            <a:r>
              <a:rPr lang="en-US" altLang="en-US" sz="2400" dirty="0">
                <a:solidFill>
                  <a:schemeClr val="accent1"/>
                </a:solidFill>
                <a:latin typeface="Tahoma" pitchFamily="34" charset="0"/>
                <a:ea typeface="Tahoma" pitchFamily="34" charset="0"/>
                <a:cs typeface="Tahoma" pitchFamily="34" charset="0"/>
              </a:rPr>
              <a:t>4.  </a:t>
            </a:r>
            <a:r>
              <a:rPr lang="en-US" altLang="en-US" sz="2400" dirty="0">
                <a:latin typeface="Tahoma" pitchFamily="34" charset="0"/>
                <a:ea typeface="Tahoma" pitchFamily="34" charset="0"/>
                <a:cs typeface="Tahoma" pitchFamily="34" charset="0"/>
              </a:rPr>
              <a:t>Information </a:t>
            </a:r>
            <a:r>
              <a:rPr lang="en-US" altLang="en-US" sz="2400" dirty="0" smtClean="0">
                <a:latin typeface="Tahoma" pitchFamily="34" charset="0"/>
                <a:ea typeface="Tahoma" pitchFamily="34" charset="0"/>
                <a:cs typeface="Tahoma" pitchFamily="34" charset="0"/>
              </a:rPr>
              <a:t>Regarding Supplementary </a:t>
            </a:r>
            <a:r>
              <a:rPr lang="en-US" altLang="en-US" sz="2400" dirty="0">
                <a:latin typeface="Tahoma" pitchFamily="34" charset="0"/>
                <a:ea typeface="Tahoma" pitchFamily="34" charset="0"/>
                <a:cs typeface="Tahoma" pitchFamily="34" charset="0"/>
              </a:rPr>
              <a:t>Aids and Services</a:t>
            </a:r>
          </a:p>
          <a:p>
            <a:pPr fontAlgn="auto">
              <a:spcBef>
                <a:spcPct val="0"/>
              </a:spcBef>
              <a:spcAft>
                <a:spcPts val="0"/>
              </a:spcAft>
              <a:buFontTx/>
              <a:buNone/>
              <a:defRPr/>
            </a:pPr>
            <a:endParaRPr lang="en-US" altLang="en-US" sz="2400" dirty="0">
              <a:latin typeface="Tahoma" pitchFamily="34" charset="0"/>
              <a:ea typeface="Tahoma" pitchFamily="34" charset="0"/>
              <a:cs typeface="Tahoma" pitchFamily="34" charset="0"/>
            </a:endParaRPr>
          </a:p>
          <a:p>
            <a:pPr marL="395288" indent="-395288" fontAlgn="auto">
              <a:spcBef>
                <a:spcPct val="0"/>
              </a:spcBef>
              <a:spcAft>
                <a:spcPts val="0"/>
              </a:spcAft>
              <a:buFontTx/>
              <a:buNone/>
              <a:defRPr/>
            </a:pPr>
            <a:r>
              <a:rPr lang="en-US" altLang="en-US" sz="2400" dirty="0">
                <a:solidFill>
                  <a:schemeClr val="accent1"/>
                </a:solidFill>
                <a:latin typeface="Tahoma" pitchFamily="34" charset="0"/>
                <a:ea typeface="Tahoma" pitchFamily="34" charset="0"/>
                <a:cs typeface="Tahoma" pitchFamily="34" charset="0"/>
              </a:rPr>
              <a:t>5. </a:t>
            </a:r>
            <a:r>
              <a:rPr lang="en-US" altLang="en-US" sz="2400" dirty="0">
                <a:latin typeface="Tahoma" pitchFamily="34" charset="0"/>
                <a:ea typeface="Tahoma" pitchFamily="34" charset="0"/>
                <a:cs typeface="Tahoma" pitchFamily="34" charset="0"/>
              </a:rPr>
              <a:t>Information Regarding </a:t>
            </a:r>
            <a:r>
              <a:rPr lang="en-US" altLang="en-US" sz="2400" dirty="0" smtClean="0">
                <a:latin typeface="Tahoma" pitchFamily="34" charset="0"/>
                <a:ea typeface="Tahoma" pitchFamily="34" charset="0"/>
                <a:cs typeface="Tahoma" pitchFamily="34" charset="0"/>
              </a:rPr>
              <a:t>Administration </a:t>
            </a:r>
            <a:r>
              <a:rPr lang="en-US" altLang="en-US" sz="2400" dirty="0">
                <a:latin typeface="Tahoma" pitchFamily="34" charset="0"/>
                <a:ea typeface="Tahoma" pitchFamily="34" charset="0"/>
                <a:cs typeface="Tahoma" pitchFamily="34" charset="0"/>
              </a:rPr>
              <a:t>of State &amp; </a:t>
            </a:r>
            <a:r>
              <a:rPr lang="en-US" altLang="en-US" sz="2400" dirty="0" smtClean="0">
                <a:latin typeface="Tahoma" pitchFamily="34" charset="0"/>
                <a:ea typeface="Tahoma" pitchFamily="34" charset="0"/>
                <a:cs typeface="Tahoma" pitchFamily="34" charset="0"/>
              </a:rPr>
              <a:t>District-Wide </a:t>
            </a:r>
            <a:r>
              <a:rPr lang="en-US" altLang="en-US" sz="2400" dirty="0">
                <a:latin typeface="Tahoma" pitchFamily="34" charset="0"/>
                <a:ea typeface="Tahoma" pitchFamily="34" charset="0"/>
                <a:cs typeface="Tahoma" pitchFamily="34" charset="0"/>
              </a:rPr>
              <a:t>Assessment  </a:t>
            </a:r>
            <a:r>
              <a:rPr lang="en-US" altLang="en-US" sz="2400" dirty="0" smtClean="0">
                <a:latin typeface="Tahoma" pitchFamily="34" charset="0"/>
                <a:ea typeface="Tahoma" pitchFamily="34" charset="0"/>
                <a:cs typeface="Tahoma" pitchFamily="34" charset="0"/>
              </a:rPr>
              <a:t> </a:t>
            </a:r>
            <a:endParaRPr lang="en-US" altLang="en-US" sz="2400" dirty="0">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pPr>
              <a:defRPr/>
            </a:pPr>
            <a:fld id="{F864DBE7-C7DE-4D23-99F7-2E5733A58A1D}" type="slidenum">
              <a:rPr lang="en-US"/>
              <a:pPr>
                <a:defRPr/>
              </a:pPr>
              <a:t>14</a:t>
            </a:fld>
            <a:endParaRPr lang="en-US"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ChangeArrowheads="1"/>
          </p:cNvSpPr>
          <p:nvPr/>
        </p:nvSpPr>
        <p:spPr bwMode="auto">
          <a:xfrm>
            <a:off x="228600" y="409575"/>
            <a:ext cx="8229600" cy="584200"/>
          </a:xfrm>
          <a:prstGeom prst="rect">
            <a:avLst/>
          </a:prstGeom>
          <a:noFill/>
          <a:ln w="9525">
            <a:noFill/>
            <a:miter lim="800000"/>
            <a:headEnd/>
            <a:tailEnd/>
          </a:ln>
        </p:spPr>
        <p:txBody>
          <a:bodyPr>
            <a:spAutoFit/>
          </a:bodyPr>
          <a:lstStyle/>
          <a:p>
            <a:pPr algn="ctr">
              <a:defRPr/>
            </a:pPr>
            <a:r>
              <a:rPr lang="en-US" altLang="en-US" sz="3200" dirty="0">
                <a:latin typeface="+mj-lt"/>
              </a:rPr>
              <a:t>General Educators as IEP Team Members</a:t>
            </a:r>
          </a:p>
        </p:txBody>
      </p:sp>
      <p:sp>
        <p:nvSpPr>
          <p:cNvPr id="18436" name="Text Box 1028"/>
          <p:cNvSpPr txBox="1">
            <a:spLocks noChangeArrowheads="1"/>
          </p:cNvSpPr>
          <p:nvPr/>
        </p:nvSpPr>
        <p:spPr bwMode="auto">
          <a:xfrm>
            <a:off x="457200" y="1219200"/>
            <a:ext cx="8305800" cy="4495800"/>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auto">
              <a:lnSpc>
                <a:spcPct val="0"/>
              </a:lnSpc>
              <a:spcBef>
                <a:spcPct val="50000"/>
              </a:spcBef>
              <a:spcAft>
                <a:spcPts val="0"/>
              </a:spcAft>
              <a:buFontTx/>
              <a:buNone/>
              <a:defRPr/>
            </a:pPr>
            <a:endParaRPr lang="en-US" altLang="en-US" sz="1600" b="1" dirty="0">
              <a:latin typeface="Comic Sans MS" pitchFamily="66" charset="0"/>
              <a:cs typeface="+mn-cs"/>
            </a:endParaRPr>
          </a:p>
          <a:p>
            <a:pPr marL="287338" indent="-287338" fontAlgn="auto">
              <a:lnSpc>
                <a:spcPct val="90000"/>
              </a:lnSpc>
              <a:spcBef>
                <a:spcPct val="50000"/>
              </a:spcBef>
              <a:spcAft>
                <a:spcPts val="0"/>
              </a:spcAft>
              <a:buFontTx/>
              <a:buNone/>
              <a:defRPr/>
            </a:pPr>
            <a:r>
              <a:rPr lang="en-US" altLang="en-US" sz="2000" dirty="0" smtClean="0">
                <a:solidFill>
                  <a:schemeClr val="accent1"/>
                </a:solidFill>
                <a:latin typeface="Tahoma" pitchFamily="34" charset="0"/>
                <a:ea typeface="Tahoma" pitchFamily="34" charset="0"/>
                <a:cs typeface="Tahoma" pitchFamily="34" charset="0"/>
              </a:rPr>
              <a:t>1. </a:t>
            </a:r>
            <a:r>
              <a:rPr lang="en-US" altLang="en-US" sz="2000" dirty="0" smtClean="0">
                <a:latin typeface="Tahoma" pitchFamily="34" charset="0"/>
                <a:ea typeface="Tahoma" pitchFamily="34" charset="0"/>
                <a:cs typeface="Tahoma" pitchFamily="34" charset="0"/>
              </a:rPr>
              <a:t>Share </a:t>
            </a:r>
            <a:r>
              <a:rPr lang="en-US" altLang="en-US" sz="2000" dirty="0">
                <a:latin typeface="Tahoma" pitchFamily="34" charset="0"/>
                <a:ea typeface="Tahoma" pitchFamily="34" charset="0"/>
                <a:cs typeface="Tahoma" pitchFamily="34" charset="0"/>
              </a:rPr>
              <a:t>information regarding </a:t>
            </a:r>
            <a:r>
              <a:rPr lang="en-US" altLang="en-US" sz="2000" dirty="0" smtClean="0">
                <a:latin typeface="Tahoma" pitchFamily="34" charset="0"/>
                <a:ea typeface="Tahoma" pitchFamily="34" charset="0"/>
                <a:cs typeface="Tahoma" pitchFamily="34" charset="0"/>
              </a:rPr>
              <a:t>the </a:t>
            </a:r>
            <a:r>
              <a:rPr lang="en-US" altLang="en-US" sz="2000" dirty="0">
                <a:latin typeface="Tahoma" pitchFamily="34" charset="0"/>
                <a:ea typeface="Tahoma" pitchFamily="34" charset="0"/>
                <a:cs typeface="Tahoma" pitchFamily="34" charset="0"/>
              </a:rPr>
              <a:t>general curriculum as it </a:t>
            </a:r>
            <a:r>
              <a:rPr lang="en-US" altLang="en-US" sz="2000" dirty="0" smtClean="0">
                <a:latin typeface="Tahoma" pitchFamily="34" charset="0"/>
                <a:ea typeface="Tahoma" pitchFamily="34" charset="0"/>
                <a:cs typeface="Tahoma" pitchFamily="34" charset="0"/>
              </a:rPr>
              <a:t>pertains </a:t>
            </a:r>
            <a:r>
              <a:rPr lang="en-US" altLang="en-US" sz="2000" dirty="0">
                <a:latin typeface="Tahoma" pitchFamily="34" charset="0"/>
                <a:ea typeface="Tahoma" pitchFamily="34" charset="0"/>
                <a:cs typeface="Tahoma" pitchFamily="34" charset="0"/>
              </a:rPr>
              <a:t>to this student</a:t>
            </a:r>
            <a:r>
              <a:rPr lang="en-US" altLang="en-US" sz="2000" dirty="0" smtClean="0">
                <a:latin typeface="Tahoma" pitchFamily="34" charset="0"/>
                <a:ea typeface="Tahoma" pitchFamily="34" charset="0"/>
                <a:cs typeface="Tahoma" pitchFamily="34" charset="0"/>
              </a:rPr>
              <a:t>.</a:t>
            </a:r>
            <a:endParaRPr lang="en-US" altLang="en-US" sz="2000" dirty="0">
              <a:latin typeface="Tahoma" pitchFamily="34" charset="0"/>
              <a:ea typeface="Tahoma" pitchFamily="34" charset="0"/>
              <a:cs typeface="Tahoma" pitchFamily="34" charset="0"/>
            </a:endParaRPr>
          </a:p>
          <a:p>
            <a:pPr marL="341313" indent="-341313" fontAlgn="auto">
              <a:spcBef>
                <a:spcPct val="5000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2. </a:t>
            </a:r>
            <a:r>
              <a:rPr lang="en-US" altLang="en-US" sz="2000" dirty="0">
                <a:latin typeface="Tahoma" pitchFamily="34" charset="0"/>
                <a:ea typeface="Tahoma" pitchFamily="34" charset="0"/>
                <a:cs typeface="Tahoma" pitchFamily="34" charset="0"/>
              </a:rPr>
              <a:t>Share information regarding the general education </a:t>
            </a:r>
            <a:r>
              <a:rPr lang="en-US" altLang="en-US" sz="2000" dirty="0" smtClean="0">
                <a:latin typeface="Tahoma" pitchFamily="34" charset="0"/>
                <a:ea typeface="Tahoma" pitchFamily="34" charset="0"/>
                <a:cs typeface="Tahoma" pitchFamily="34" charset="0"/>
              </a:rPr>
              <a:t>classroom environment </a:t>
            </a:r>
            <a:r>
              <a:rPr lang="en-US" altLang="en-US" sz="2000" dirty="0">
                <a:latin typeface="Tahoma" pitchFamily="34" charset="0"/>
                <a:ea typeface="Tahoma" pitchFamily="34" charset="0"/>
                <a:cs typeface="Tahoma" pitchFamily="34" charset="0"/>
              </a:rPr>
              <a:t>as it relates to the student’s progress in the general education curriculum</a:t>
            </a:r>
            <a:r>
              <a:rPr lang="en-US" altLang="en-US" sz="2000" dirty="0" smtClean="0">
                <a:latin typeface="Tahoma" pitchFamily="34" charset="0"/>
                <a:ea typeface="Tahoma" pitchFamily="34" charset="0"/>
                <a:cs typeface="Tahoma" pitchFamily="34" charset="0"/>
              </a:rPr>
              <a:t>.</a:t>
            </a:r>
            <a:endParaRPr lang="en-US" altLang="en-US" sz="2000" dirty="0">
              <a:latin typeface="Tahoma" pitchFamily="34" charset="0"/>
              <a:ea typeface="Tahoma" pitchFamily="34" charset="0"/>
              <a:cs typeface="Tahoma" pitchFamily="34" charset="0"/>
            </a:endParaRPr>
          </a:p>
          <a:p>
            <a:pPr marL="287338" indent="-287338" fontAlgn="auto">
              <a:spcBef>
                <a:spcPct val="5000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3. </a:t>
            </a:r>
            <a:r>
              <a:rPr lang="en-US" altLang="en-US" sz="2000" dirty="0">
                <a:latin typeface="Tahoma" pitchFamily="34" charset="0"/>
                <a:ea typeface="Tahoma" pitchFamily="34" charset="0"/>
                <a:cs typeface="Tahoma" pitchFamily="34" charset="0"/>
              </a:rPr>
              <a:t>Assist in developing effective classroom management techniques. Include positive behavioral interventions if needed</a:t>
            </a:r>
            <a:r>
              <a:rPr lang="en-US" altLang="en-US" sz="2000" dirty="0" smtClean="0">
                <a:latin typeface="Tahoma" pitchFamily="34" charset="0"/>
                <a:ea typeface="Tahoma" pitchFamily="34" charset="0"/>
                <a:cs typeface="Tahoma" pitchFamily="34" charset="0"/>
              </a:rPr>
              <a:t>.</a:t>
            </a:r>
            <a:endParaRPr lang="en-US" altLang="en-US" sz="2000" dirty="0">
              <a:latin typeface="Tahoma" pitchFamily="34" charset="0"/>
              <a:ea typeface="Tahoma" pitchFamily="34" charset="0"/>
              <a:cs typeface="Tahoma" pitchFamily="34" charset="0"/>
            </a:endParaRPr>
          </a:p>
          <a:p>
            <a:pPr marL="287338" indent="-287338" fontAlgn="auto">
              <a:spcBef>
                <a:spcPct val="5000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4. </a:t>
            </a:r>
            <a:r>
              <a:rPr lang="en-US" altLang="en-US" sz="2000" dirty="0">
                <a:latin typeface="Tahoma" pitchFamily="34" charset="0"/>
                <a:ea typeface="Tahoma" pitchFamily="34" charset="0"/>
                <a:cs typeface="Tahoma" pitchFamily="34" charset="0"/>
              </a:rPr>
              <a:t>Assist in identifying parent supports, classroom supports, teacher supports and assistive devices needed for this student to be successful. (Think beyond existing services.)</a:t>
            </a:r>
          </a:p>
          <a:p>
            <a:pPr marL="285750" indent="-285750" fontAlgn="auto">
              <a:spcBef>
                <a:spcPct val="50000"/>
              </a:spcBef>
              <a:spcAft>
                <a:spcPts val="0"/>
              </a:spcAft>
              <a:buFontTx/>
              <a:buNone/>
              <a:defRPr/>
            </a:pPr>
            <a:r>
              <a:rPr lang="en-US" altLang="en-US" sz="2000" dirty="0" smtClean="0">
                <a:solidFill>
                  <a:schemeClr val="accent1"/>
                </a:solidFill>
                <a:latin typeface="Tahoma" pitchFamily="34" charset="0"/>
                <a:ea typeface="Tahoma" pitchFamily="34" charset="0"/>
                <a:cs typeface="Tahoma" pitchFamily="34" charset="0"/>
              </a:rPr>
              <a:t>5</a:t>
            </a:r>
            <a:r>
              <a:rPr lang="en-US" altLang="en-US" sz="2000" dirty="0">
                <a:solidFill>
                  <a:schemeClr val="accent1"/>
                </a:solidFill>
                <a:latin typeface="Tahoma" pitchFamily="34" charset="0"/>
                <a:ea typeface="Tahoma" pitchFamily="34" charset="0"/>
                <a:cs typeface="Tahoma" pitchFamily="34" charset="0"/>
              </a:rPr>
              <a:t>. </a:t>
            </a:r>
            <a:r>
              <a:rPr lang="en-US" altLang="en-US" sz="2000" dirty="0">
                <a:latin typeface="Tahoma" pitchFamily="34" charset="0"/>
                <a:ea typeface="Tahoma" pitchFamily="34" charset="0"/>
                <a:cs typeface="Tahoma" pitchFamily="34" charset="0"/>
              </a:rPr>
              <a:t>Share information about how this student should participate in </a:t>
            </a:r>
            <a:r>
              <a:rPr lang="en-US" altLang="en-US" sz="2000" dirty="0" smtClean="0">
                <a:latin typeface="Tahoma" pitchFamily="34" charset="0"/>
                <a:ea typeface="Tahoma" pitchFamily="34" charset="0"/>
                <a:cs typeface="Tahoma" pitchFamily="34" charset="0"/>
              </a:rPr>
              <a:t>state and </a:t>
            </a:r>
            <a:r>
              <a:rPr lang="en-US" altLang="en-US" sz="2000" dirty="0">
                <a:latin typeface="Tahoma" pitchFamily="34" charset="0"/>
                <a:ea typeface="Tahoma" pitchFamily="34" charset="0"/>
                <a:cs typeface="Tahoma" pitchFamily="34" charset="0"/>
              </a:rPr>
              <a:t>district-wide assessments.</a:t>
            </a:r>
          </a:p>
        </p:txBody>
      </p:sp>
      <p:sp>
        <p:nvSpPr>
          <p:cNvPr id="2" name="Slide Number Placeholder 1"/>
          <p:cNvSpPr>
            <a:spLocks noGrp="1"/>
          </p:cNvSpPr>
          <p:nvPr>
            <p:ph type="sldNum" sz="quarter" idx="12"/>
          </p:nvPr>
        </p:nvSpPr>
        <p:spPr/>
        <p:txBody>
          <a:bodyPr/>
          <a:lstStyle/>
          <a:p>
            <a:pPr>
              <a:defRPr/>
            </a:pPr>
            <a:fld id="{1595635C-0360-4C47-93F3-ED46603CDA15}"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04800" y="171450"/>
            <a:ext cx="8610600" cy="1292225"/>
          </a:xfrm>
          <a:prstGeom prst="rect">
            <a:avLst/>
          </a:prstGeom>
          <a:noFill/>
          <a:ln w="9525">
            <a:noFill/>
            <a:miter lim="800000"/>
            <a:headEnd/>
            <a:tailEnd/>
          </a:ln>
        </p:spPr>
        <p:txBody>
          <a:bodyPr>
            <a:spAutoFit/>
          </a:bodyPr>
          <a:lstStyle/>
          <a:p>
            <a:pPr>
              <a:defRPr/>
            </a:pPr>
            <a:endParaRPr lang="en-US" altLang="en-US" sz="1400" dirty="0">
              <a:latin typeface="Comic Sans MS" pitchFamily="66" charset="0"/>
            </a:endParaRPr>
          </a:p>
          <a:p>
            <a:pPr algn="ctr">
              <a:defRPr/>
            </a:pPr>
            <a:r>
              <a:rPr lang="en-US" altLang="en-US" sz="3200" dirty="0">
                <a:latin typeface="+mj-lt"/>
              </a:rPr>
              <a:t>What to Consider Before the IEP Meeting</a:t>
            </a:r>
          </a:p>
          <a:p>
            <a:pPr algn="ctr">
              <a:defRPr/>
            </a:pPr>
            <a:r>
              <a:rPr lang="en-US" altLang="en-US" sz="3200" b="1" dirty="0">
                <a:latin typeface="+mj-lt"/>
              </a:rPr>
              <a:t>Special Educator</a:t>
            </a:r>
          </a:p>
        </p:txBody>
      </p:sp>
      <p:sp>
        <p:nvSpPr>
          <p:cNvPr id="19459" name="Text Box 3"/>
          <p:cNvSpPr txBox="1">
            <a:spLocks noChangeArrowheads="1"/>
          </p:cNvSpPr>
          <p:nvPr/>
        </p:nvSpPr>
        <p:spPr bwMode="auto">
          <a:xfrm>
            <a:off x="457200" y="1600200"/>
            <a:ext cx="7975600" cy="4678363"/>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endParaRPr lang="en-US" altLang="en-US" sz="1800" dirty="0" smtClean="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2000" dirty="0" smtClean="0">
                <a:solidFill>
                  <a:schemeClr val="accent1"/>
                </a:solidFill>
                <a:latin typeface="Tahoma" pitchFamily="34" charset="0"/>
                <a:ea typeface="Tahoma" pitchFamily="34" charset="0"/>
                <a:cs typeface="Tahoma" pitchFamily="34" charset="0"/>
              </a:rPr>
              <a:t>1</a:t>
            </a:r>
            <a:r>
              <a:rPr lang="en-US" altLang="en-US" sz="2000" dirty="0">
                <a:solidFill>
                  <a:schemeClr val="accent1"/>
                </a:solidFill>
                <a:latin typeface="Tahoma" pitchFamily="34" charset="0"/>
                <a:ea typeface="Tahoma" pitchFamily="34" charset="0"/>
                <a:cs typeface="Tahoma" pitchFamily="34" charset="0"/>
              </a:rPr>
              <a:t>.  </a:t>
            </a:r>
            <a:r>
              <a:rPr lang="en-US" altLang="en-US" sz="2000" dirty="0">
                <a:latin typeface="Tahoma" pitchFamily="34" charset="0"/>
                <a:ea typeface="Tahoma" pitchFamily="34" charset="0"/>
                <a:cs typeface="Tahoma" pitchFamily="34" charset="0"/>
              </a:rPr>
              <a:t>Assessment Information </a:t>
            </a:r>
            <a:r>
              <a:rPr lang="en-US" altLang="en-US" sz="2000" dirty="0" smtClean="0">
                <a:latin typeface="Tahoma" pitchFamily="34" charset="0"/>
                <a:ea typeface="Tahoma" pitchFamily="34" charset="0"/>
                <a:cs typeface="Tahoma" pitchFamily="34" charset="0"/>
              </a:rPr>
              <a:t>- Academic </a:t>
            </a:r>
            <a:r>
              <a:rPr lang="en-US" altLang="en-US" sz="2000" dirty="0">
                <a:latin typeface="Tahoma" pitchFamily="34" charset="0"/>
                <a:ea typeface="Tahoma" pitchFamily="34" charset="0"/>
                <a:cs typeface="Tahoma" pitchFamily="34" charset="0"/>
              </a:rPr>
              <a:t>&amp; </a:t>
            </a:r>
            <a:r>
              <a:rPr lang="en-US" altLang="en-US" sz="2000" dirty="0" smtClean="0">
                <a:latin typeface="Tahoma" pitchFamily="34" charset="0"/>
                <a:ea typeface="Tahoma" pitchFamily="34" charset="0"/>
                <a:cs typeface="Tahoma" pitchFamily="34" charset="0"/>
              </a:rPr>
              <a:t>Behavioral Data</a:t>
            </a:r>
            <a:r>
              <a:rPr lang="en-US" altLang="en-US" sz="2000" dirty="0" smtClean="0">
                <a:solidFill>
                  <a:srgbClr val="C00000"/>
                </a:solidFill>
                <a:latin typeface="Tahoma" pitchFamily="34" charset="0"/>
                <a:ea typeface="Tahoma" pitchFamily="34" charset="0"/>
                <a:cs typeface="Tahoma" pitchFamily="34" charset="0"/>
              </a:rPr>
              <a:t> </a:t>
            </a: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endParaRPr lang="en-US" altLang="en-US" sz="2000" dirty="0">
              <a:latin typeface="Tahoma" pitchFamily="34" charset="0"/>
              <a:ea typeface="Tahoma" pitchFamily="34" charset="0"/>
              <a:cs typeface="Tahoma" pitchFamily="34" charset="0"/>
            </a:endParaRPr>
          </a:p>
          <a:p>
            <a:pPr marL="463550" indent="-463550"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2.  </a:t>
            </a:r>
            <a:r>
              <a:rPr lang="en-US" altLang="en-US" sz="2000" dirty="0">
                <a:latin typeface="Tahoma" pitchFamily="34" charset="0"/>
                <a:ea typeface="Tahoma" pitchFamily="34" charset="0"/>
                <a:cs typeface="Tahoma" pitchFamily="34" charset="0"/>
              </a:rPr>
              <a:t>Information Regarding </a:t>
            </a:r>
            <a:r>
              <a:rPr lang="en-US" altLang="en-US" sz="2000" dirty="0" smtClean="0">
                <a:latin typeface="Tahoma" pitchFamily="34" charset="0"/>
                <a:ea typeface="Tahoma" pitchFamily="34" charset="0"/>
                <a:cs typeface="Tahoma" pitchFamily="34" charset="0"/>
              </a:rPr>
              <a:t>Present Level </a:t>
            </a:r>
            <a:r>
              <a:rPr lang="en-US" altLang="en-US" sz="2000" dirty="0">
                <a:latin typeface="Tahoma" pitchFamily="34" charset="0"/>
                <a:ea typeface="Tahoma" pitchFamily="34" charset="0"/>
                <a:cs typeface="Tahoma" pitchFamily="34" charset="0"/>
              </a:rPr>
              <a:t>of Educational </a:t>
            </a:r>
            <a:r>
              <a:rPr lang="en-US" altLang="en-US" sz="2000" dirty="0" smtClean="0">
                <a:latin typeface="Tahoma" pitchFamily="34" charset="0"/>
                <a:ea typeface="Tahoma" pitchFamily="34" charset="0"/>
                <a:cs typeface="Tahoma" pitchFamily="34" charset="0"/>
              </a:rPr>
              <a:t>Performance    </a:t>
            </a:r>
            <a:r>
              <a:rPr lang="en-US" altLang="en-US" sz="2000" dirty="0">
                <a:latin typeface="Tahoma" pitchFamily="34" charset="0"/>
                <a:ea typeface="Tahoma" pitchFamily="34" charset="0"/>
                <a:cs typeface="Tahoma" pitchFamily="34" charset="0"/>
              </a:rPr>
              <a:t>(</a:t>
            </a:r>
            <a:r>
              <a:rPr lang="en-US" altLang="en-US" sz="2000" dirty="0" smtClean="0">
                <a:latin typeface="Tahoma" pitchFamily="34" charset="0"/>
                <a:ea typeface="Tahoma" pitchFamily="34" charset="0"/>
                <a:cs typeface="Tahoma" pitchFamily="34" charset="0"/>
              </a:rPr>
              <a:t>PLEP A &amp; PLEP B)</a:t>
            </a: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3.  </a:t>
            </a:r>
            <a:r>
              <a:rPr lang="en-US" altLang="en-US" sz="2000" dirty="0">
                <a:latin typeface="Tahoma" pitchFamily="34" charset="0"/>
                <a:ea typeface="Tahoma" pitchFamily="34" charset="0"/>
                <a:cs typeface="Tahoma" pitchFamily="34" charset="0"/>
              </a:rPr>
              <a:t>Suggestions Regarding IEP Goals</a:t>
            </a:r>
          </a:p>
          <a:p>
            <a:pPr fontAlgn="auto">
              <a:spcBef>
                <a:spcPct val="0"/>
              </a:spcBef>
              <a:spcAft>
                <a:spcPts val="0"/>
              </a:spcAft>
              <a:buFontTx/>
              <a:buNone/>
              <a:defRPr/>
            </a:pP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4.  </a:t>
            </a:r>
            <a:r>
              <a:rPr lang="en-US" altLang="en-US" sz="2000" dirty="0">
                <a:latin typeface="Tahoma" pitchFamily="34" charset="0"/>
                <a:ea typeface="Tahoma" pitchFamily="34" charset="0"/>
                <a:cs typeface="Tahoma" pitchFamily="34" charset="0"/>
              </a:rPr>
              <a:t>Information </a:t>
            </a:r>
            <a:r>
              <a:rPr lang="en-US" altLang="en-US" sz="2000" dirty="0" smtClean="0">
                <a:latin typeface="Tahoma" pitchFamily="34" charset="0"/>
                <a:ea typeface="Tahoma" pitchFamily="34" charset="0"/>
                <a:cs typeface="Tahoma" pitchFamily="34" charset="0"/>
              </a:rPr>
              <a:t>Regarding Supplementary </a:t>
            </a:r>
            <a:r>
              <a:rPr lang="en-US" altLang="en-US" sz="2000" dirty="0">
                <a:latin typeface="Tahoma" pitchFamily="34" charset="0"/>
                <a:ea typeface="Tahoma" pitchFamily="34" charset="0"/>
                <a:cs typeface="Tahoma" pitchFamily="34" charset="0"/>
              </a:rPr>
              <a:t>Aids and Services</a:t>
            </a:r>
          </a:p>
          <a:p>
            <a:pPr fontAlgn="auto">
              <a:spcBef>
                <a:spcPct val="0"/>
              </a:spcBef>
              <a:spcAft>
                <a:spcPts val="0"/>
              </a:spcAft>
              <a:buFontTx/>
              <a:buNone/>
              <a:defRPr/>
            </a:pP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5.  </a:t>
            </a:r>
            <a:r>
              <a:rPr lang="en-US" altLang="en-US" sz="2000" dirty="0">
                <a:latin typeface="Tahoma" pitchFamily="34" charset="0"/>
                <a:ea typeface="Tahoma" pitchFamily="34" charset="0"/>
                <a:cs typeface="Tahoma" pitchFamily="34" charset="0"/>
              </a:rPr>
              <a:t>Information Regarding  </a:t>
            </a:r>
            <a:r>
              <a:rPr lang="en-US" altLang="en-US" sz="2000" dirty="0" smtClean="0">
                <a:latin typeface="Tahoma" pitchFamily="34" charset="0"/>
                <a:ea typeface="Tahoma" pitchFamily="34" charset="0"/>
                <a:cs typeface="Tahoma" pitchFamily="34" charset="0"/>
              </a:rPr>
              <a:t>Administration </a:t>
            </a:r>
            <a:r>
              <a:rPr lang="en-US" altLang="en-US" sz="2000" dirty="0">
                <a:latin typeface="Tahoma" pitchFamily="34" charset="0"/>
                <a:ea typeface="Tahoma" pitchFamily="34" charset="0"/>
                <a:cs typeface="Tahoma" pitchFamily="34" charset="0"/>
              </a:rPr>
              <a:t>of State &amp; District-</a:t>
            </a:r>
          </a:p>
          <a:p>
            <a:pPr marL="463550" indent="-463550" fontAlgn="auto">
              <a:spcBef>
                <a:spcPct val="0"/>
              </a:spcBef>
              <a:spcAft>
                <a:spcPts val="0"/>
              </a:spcAft>
              <a:buFontTx/>
              <a:buNone/>
              <a:defRPr/>
            </a:pPr>
            <a:r>
              <a:rPr lang="en-US" altLang="en-US" sz="2000" dirty="0">
                <a:latin typeface="Tahoma" pitchFamily="34" charset="0"/>
                <a:ea typeface="Tahoma" pitchFamily="34" charset="0"/>
                <a:cs typeface="Tahoma" pitchFamily="34" charset="0"/>
              </a:rPr>
              <a:t>    </a:t>
            </a:r>
            <a:r>
              <a:rPr lang="en-US" altLang="en-US" sz="2000" dirty="0" smtClean="0">
                <a:latin typeface="Tahoma" pitchFamily="34" charset="0"/>
                <a:ea typeface="Tahoma" pitchFamily="34" charset="0"/>
                <a:cs typeface="Tahoma" pitchFamily="34" charset="0"/>
              </a:rPr>
              <a:t>  Wide </a:t>
            </a:r>
            <a:r>
              <a:rPr lang="en-US" altLang="en-US" sz="2000" dirty="0">
                <a:latin typeface="Tahoma" pitchFamily="34" charset="0"/>
                <a:ea typeface="Tahoma" pitchFamily="34" charset="0"/>
                <a:cs typeface="Tahoma" pitchFamily="34" charset="0"/>
              </a:rPr>
              <a:t>Assessment   </a:t>
            </a:r>
            <a:endParaRPr lang="en-US" altLang="en-US" sz="2000" dirty="0" smtClean="0">
              <a:latin typeface="Tahoma" pitchFamily="34" charset="0"/>
              <a:ea typeface="Tahoma" pitchFamily="34" charset="0"/>
              <a:cs typeface="Tahoma" pitchFamily="34" charset="0"/>
            </a:endParaRPr>
          </a:p>
          <a:p>
            <a:pPr fontAlgn="auto">
              <a:spcBef>
                <a:spcPct val="0"/>
              </a:spcBef>
              <a:spcAft>
                <a:spcPts val="0"/>
              </a:spcAft>
              <a:buFontTx/>
              <a:buNone/>
              <a:defRPr/>
            </a:pPr>
            <a:endParaRPr lang="en-US" altLang="en-US" sz="2000" dirty="0">
              <a:latin typeface="Tahoma" pitchFamily="34" charset="0"/>
              <a:ea typeface="Tahoma" pitchFamily="34" charset="0"/>
              <a:cs typeface="Tahoma" pitchFamily="34" charset="0"/>
            </a:endParaRPr>
          </a:p>
          <a:p>
            <a:pPr marL="463550" indent="-463550" fontAlgn="auto">
              <a:spcBef>
                <a:spcPct val="0"/>
              </a:spcBef>
              <a:spcAft>
                <a:spcPts val="0"/>
              </a:spcAft>
              <a:buFontTx/>
              <a:buNone/>
              <a:defRPr/>
            </a:pPr>
            <a:r>
              <a:rPr lang="en-US" altLang="en-US" sz="2000" dirty="0" smtClean="0">
                <a:solidFill>
                  <a:schemeClr val="accent1"/>
                </a:solidFill>
                <a:latin typeface="Tahoma" pitchFamily="34" charset="0"/>
                <a:ea typeface="Tahoma" pitchFamily="34" charset="0"/>
                <a:cs typeface="Tahoma" pitchFamily="34" charset="0"/>
              </a:rPr>
              <a:t>6.  </a:t>
            </a:r>
            <a:r>
              <a:rPr lang="en-US" altLang="en-US" sz="2000" dirty="0" smtClean="0">
                <a:latin typeface="Tahoma" pitchFamily="34" charset="0"/>
                <a:ea typeface="Tahoma" pitchFamily="34" charset="0"/>
                <a:cs typeface="Tahoma" pitchFamily="34" charset="0"/>
              </a:rPr>
              <a:t>If student is age 14 or older, assessment information for the secondary transition planning process.</a:t>
            </a:r>
            <a:endParaRPr lang="en-US" altLang="en-US" sz="2000" dirty="0">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pPr>
              <a:defRPr/>
            </a:pPr>
            <a:fld id="{CD9C68C6-1EED-4155-86F8-2F49E9964B1D}" type="slidenum">
              <a:rPr lang="en-US"/>
              <a:pPr>
                <a:defRPr/>
              </a:pPr>
              <a:t>16</a:t>
            </a:fld>
            <a:endParaRPr lang="en-US"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52400" y="171450"/>
            <a:ext cx="8458200" cy="800100"/>
          </a:xfrm>
          <a:prstGeom prst="rect">
            <a:avLst/>
          </a:prstGeom>
          <a:noFill/>
          <a:ln w="9525">
            <a:noFill/>
            <a:miter lim="800000"/>
            <a:headEnd/>
            <a:tailEnd/>
          </a:ln>
        </p:spPr>
        <p:txBody>
          <a:bodyPr>
            <a:spAutoFit/>
          </a:bodyPr>
          <a:lstStyle/>
          <a:p>
            <a:pPr>
              <a:defRPr/>
            </a:pPr>
            <a:endParaRPr lang="en-US" altLang="en-US" sz="1400" dirty="0">
              <a:latin typeface="Comic Sans MS" pitchFamily="66" charset="0"/>
            </a:endParaRPr>
          </a:p>
          <a:p>
            <a:pPr algn="ctr">
              <a:defRPr/>
            </a:pPr>
            <a:r>
              <a:rPr lang="en-US" altLang="en-US" sz="3200" dirty="0">
                <a:latin typeface="+mj-lt"/>
              </a:rPr>
              <a:t>Special Educators as IEP Team Members</a:t>
            </a:r>
          </a:p>
        </p:txBody>
      </p:sp>
      <p:sp>
        <p:nvSpPr>
          <p:cNvPr id="19459" name="Text Box 3"/>
          <p:cNvSpPr txBox="1">
            <a:spLocks noChangeArrowheads="1"/>
          </p:cNvSpPr>
          <p:nvPr/>
        </p:nvSpPr>
        <p:spPr bwMode="auto">
          <a:xfrm>
            <a:off x="609600" y="1447800"/>
            <a:ext cx="8001000" cy="4800600"/>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4488" indent="-344488" fontAlgn="auto">
              <a:spcBef>
                <a:spcPct val="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1.  </a:t>
            </a:r>
            <a:r>
              <a:rPr lang="en-US" altLang="en-US" sz="1800" dirty="0" smtClean="0">
                <a:latin typeface="Tahoma" pitchFamily="34" charset="0"/>
                <a:ea typeface="Tahoma" pitchFamily="34" charset="0"/>
                <a:cs typeface="Tahoma" pitchFamily="34" charset="0"/>
              </a:rPr>
              <a:t>Share information about key evaluation results including progress toward   IEP goals (bring work samples, data, baseline info, etc.)</a:t>
            </a:r>
            <a:endParaRPr lang="en-US" altLang="en-US" sz="1800" dirty="0">
              <a:latin typeface="Tahoma" pitchFamily="34" charset="0"/>
              <a:ea typeface="Tahoma" pitchFamily="34" charset="0"/>
              <a:cs typeface="Tahoma" pitchFamily="34" charset="0"/>
            </a:endParaRPr>
          </a:p>
          <a:p>
            <a:pPr marL="342900" indent="-342900" fontAlgn="auto">
              <a:spcBef>
                <a:spcPct val="0"/>
              </a:spcBef>
              <a:spcAft>
                <a:spcPts val="0"/>
              </a:spcAft>
              <a:buFont typeface="+mj-lt"/>
              <a:buAutoNum type="arabicPeriod"/>
              <a:defRPr/>
            </a:pPr>
            <a:endParaRPr lang="en-US" altLang="en-US" sz="1800" b="1" dirty="0">
              <a:latin typeface="Tahoma" pitchFamily="34" charset="0"/>
              <a:ea typeface="Tahoma" pitchFamily="34" charset="0"/>
              <a:cs typeface="Tahoma" pitchFamily="34" charset="0"/>
            </a:endParaRPr>
          </a:p>
          <a:p>
            <a:pPr marL="344488" indent="-344488" fontAlgn="auto">
              <a:spcBef>
                <a:spcPct val="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2.  </a:t>
            </a:r>
            <a:r>
              <a:rPr lang="en-US" altLang="en-US" sz="1800" dirty="0" smtClean="0">
                <a:latin typeface="Tahoma" pitchFamily="34" charset="0"/>
                <a:ea typeface="Tahoma" pitchFamily="34" charset="0"/>
                <a:cs typeface="Tahoma" pitchFamily="34" charset="0"/>
              </a:rPr>
              <a:t>Share information regarding accommodations to the general curriculum and specially designed instruction; share the continued need for the accommodations and suggestions for expanding inclusion with non-disabled students.</a:t>
            </a:r>
            <a:endParaRPr lang="en-US" altLang="en-US" sz="1800" dirty="0">
              <a:latin typeface="Tahoma" pitchFamily="34" charset="0"/>
              <a:ea typeface="Tahoma" pitchFamily="34" charset="0"/>
              <a:cs typeface="Tahoma" pitchFamily="34" charset="0"/>
            </a:endParaRPr>
          </a:p>
          <a:p>
            <a:pPr marL="342900" indent="-342900" fontAlgn="auto">
              <a:spcBef>
                <a:spcPct val="0"/>
              </a:spcBef>
              <a:spcAft>
                <a:spcPts val="0"/>
              </a:spcAft>
              <a:buFont typeface="+mj-lt"/>
              <a:buAutoNum type="arabicPeriod"/>
              <a:defRPr/>
            </a:pPr>
            <a:endParaRPr lang="en-US" altLang="en-US" sz="1800" b="1" dirty="0">
              <a:latin typeface="Tahoma" pitchFamily="34" charset="0"/>
              <a:ea typeface="Tahoma" pitchFamily="34" charset="0"/>
              <a:cs typeface="Tahoma" pitchFamily="34" charset="0"/>
            </a:endParaRPr>
          </a:p>
          <a:p>
            <a:pPr marL="403225" indent="-403225" fontAlgn="auto">
              <a:spcBef>
                <a:spcPct val="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3.   </a:t>
            </a:r>
            <a:r>
              <a:rPr lang="en-US" altLang="en-US" sz="1800" dirty="0" smtClean="0">
                <a:latin typeface="Tahoma" pitchFamily="34" charset="0"/>
                <a:ea typeface="Tahoma" pitchFamily="34" charset="0"/>
                <a:cs typeface="Tahoma" pitchFamily="34" charset="0"/>
              </a:rPr>
              <a:t>Propose goal focus for each IEP goal related to the disability’s impact listed in the PLEP; for students 14 and older related goal focus reflects skills listed in the TPF related to the PS Vision.</a:t>
            </a:r>
          </a:p>
          <a:p>
            <a:pPr marL="463550" indent="-463550" fontAlgn="auto">
              <a:spcBef>
                <a:spcPct val="0"/>
              </a:spcBef>
              <a:spcAft>
                <a:spcPts val="0"/>
              </a:spcAft>
              <a:buFont typeface="+mj-lt"/>
              <a:buAutoNum type="arabicPeriod"/>
              <a:defRPr/>
            </a:pPr>
            <a:endParaRPr lang="en-US" altLang="en-US" sz="1800" b="1" dirty="0">
              <a:latin typeface="Tahoma" pitchFamily="34" charset="0"/>
              <a:ea typeface="Tahoma" pitchFamily="34" charset="0"/>
              <a:cs typeface="Tahoma" pitchFamily="34" charset="0"/>
            </a:endParaRPr>
          </a:p>
          <a:p>
            <a:pPr marL="403225" indent="-403225" fontAlgn="auto">
              <a:spcBef>
                <a:spcPct val="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4.   </a:t>
            </a:r>
            <a:r>
              <a:rPr lang="en-US" altLang="en-US" sz="1800" dirty="0" smtClean="0">
                <a:latin typeface="Tahoma" pitchFamily="34" charset="0"/>
                <a:ea typeface="Tahoma" pitchFamily="34" charset="0"/>
                <a:cs typeface="Tahoma" pitchFamily="34" charset="0"/>
              </a:rPr>
              <a:t>Share parent and classroom supports and assistive devices needed for this student to be successful and independent.</a:t>
            </a:r>
          </a:p>
          <a:p>
            <a:pPr marL="342900" indent="-342900" fontAlgn="auto">
              <a:spcBef>
                <a:spcPct val="0"/>
              </a:spcBef>
              <a:spcAft>
                <a:spcPts val="0"/>
              </a:spcAft>
              <a:buFont typeface="+mj-lt"/>
              <a:buAutoNum type="arabicPeriod"/>
              <a:defRPr/>
            </a:pPr>
            <a:endParaRPr lang="en-US" altLang="en-US" sz="1800" b="1" dirty="0">
              <a:latin typeface="Tahoma" pitchFamily="34" charset="0"/>
              <a:ea typeface="Tahoma" pitchFamily="34" charset="0"/>
              <a:cs typeface="Tahoma" pitchFamily="34" charset="0"/>
            </a:endParaRPr>
          </a:p>
          <a:p>
            <a:pPr marL="403225" indent="-403225" fontAlgn="auto">
              <a:spcBef>
                <a:spcPct val="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5.   </a:t>
            </a:r>
            <a:r>
              <a:rPr lang="en-US" altLang="en-US" sz="1800" dirty="0" smtClean="0">
                <a:latin typeface="Tahoma" pitchFamily="34" charset="0"/>
                <a:ea typeface="Tahoma" pitchFamily="34" charset="0"/>
                <a:cs typeface="Tahoma" pitchFamily="34" charset="0"/>
              </a:rPr>
              <a:t>Share information about the student’s participation in state and district-wide assessments.</a:t>
            </a:r>
            <a:endParaRPr lang="en-US" altLang="en-US" sz="1800" dirty="0">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pPr>
              <a:defRPr/>
            </a:pPr>
            <a:fld id="{520FEFAF-B896-41F6-9CD6-BB3AB9F6BA28}" type="slidenum">
              <a:rPr lang="en-US"/>
              <a:pPr>
                <a:defRPr/>
              </a:pPr>
              <a:t>17</a:t>
            </a:fld>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4800" y="171450"/>
            <a:ext cx="8458200" cy="1231900"/>
          </a:xfrm>
          <a:prstGeom prst="rect">
            <a:avLst/>
          </a:prstGeom>
          <a:noFill/>
          <a:ln w="9525">
            <a:noFill/>
            <a:miter lim="800000"/>
            <a:headEnd/>
            <a:tailEnd/>
          </a:ln>
        </p:spPr>
        <p:txBody>
          <a:bodyPr>
            <a:spAutoFit/>
          </a:bodyPr>
          <a:lstStyle/>
          <a:p>
            <a:pPr>
              <a:defRPr/>
            </a:pPr>
            <a:endParaRPr lang="en-US" altLang="en-US" sz="1400" dirty="0">
              <a:latin typeface="Comic Sans MS" pitchFamily="66" charset="0"/>
            </a:endParaRPr>
          </a:p>
          <a:p>
            <a:pPr algn="ctr">
              <a:defRPr/>
            </a:pPr>
            <a:r>
              <a:rPr lang="en-US" altLang="en-US" sz="3200" dirty="0">
                <a:latin typeface="+mj-lt"/>
              </a:rPr>
              <a:t>What to Consider Before the IEP Meeting </a:t>
            </a:r>
            <a:endParaRPr lang="en-US" altLang="en-US" sz="2000" dirty="0">
              <a:latin typeface="+mj-lt"/>
            </a:endParaRPr>
          </a:p>
          <a:p>
            <a:pPr algn="ctr">
              <a:defRPr/>
            </a:pPr>
            <a:r>
              <a:rPr lang="en-US" altLang="en-US" sz="2800" b="1" dirty="0">
                <a:latin typeface="+mj-lt"/>
              </a:rPr>
              <a:t>Related Service Provider</a:t>
            </a:r>
          </a:p>
        </p:txBody>
      </p:sp>
      <p:sp>
        <p:nvSpPr>
          <p:cNvPr id="21507" name="Text Box 3"/>
          <p:cNvSpPr txBox="1">
            <a:spLocks noChangeArrowheads="1"/>
          </p:cNvSpPr>
          <p:nvPr/>
        </p:nvSpPr>
        <p:spPr bwMode="auto">
          <a:xfrm>
            <a:off x="762000" y="1600200"/>
            <a:ext cx="7721600" cy="4400550"/>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95288" indent="-395288"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1.  </a:t>
            </a:r>
            <a:r>
              <a:rPr lang="en-US" altLang="en-US" sz="2000" dirty="0">
                <a:latin typeface="Tahoma" pitchFamily="34" charset="0"/>
                <a:ea typeface="Tahoma" pitchFamily="34" charset="0"/>
                <a:cs typeface="Tahoma" pitchFamily="34" charset="0"/>
              </a:rPr>
              <a:t>Assessment Information </a:t>
            </a:r>
            <a:r>
              <a:rPr lang="en-US" altLang="en-US" sz="2000" dirty="0" smtClean="0">
                <a:latin typeface="Tahoma" pitchFamily="34" charset="0"/>
                <a:ea typeface="Tahoma" pitchFamily="34" charset="0"/>
                <a:cs typeface="Tahoma" pitchFamily="34" charset="0"/>
              </a:rPr>
              <a:t>– Therapeutic Data Linked to Instruction and Behavioral Issues in all educational environments</a:t>
            </a: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endParaRPr lang="en-US" altLang="en-US" sz="2000" dirty="0">
              <a:latin typeface="Tahoma" pitchFamily="34" charset="0"/>
              <a:ea typeface="Tahoma" pitchFamily="34" charset="0"/>
              <a:cs typeface="Tahoma" pitchFamily="34" charset="0"/>
            </a:endParaRPr>
          </a:p>
          <a:p>
            <a:pPr marL="403225" indent="-403225"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2.  </a:t>
            </a:r>
            <a:r>
              <a:rPr lang="en-US" altLang="en-US" sz="2000" dirty="0">
                <a:latin typeface="Tahoma" pitchFamily="34" charset="0"/>
                <a:ea typeface="Tahoma" pitchFamily="34" charset="0"/>
                <a:cs typeface="Tahoma" pitchFamily="34" charset="0"/>
              </a:rPr>
              <a:t>Information Regarding Present </a:t>
            </a:r>
            <a:r>
              <a:rPr lang="en-US" altLang="en-US" sz="2000" dirty="0" smtClean="0">
                <a:latin typeface="Tahoma" pitchFamily="34" charset="0"/>
                <a:ea typeface="Tahoma" pitchFamily="34" charset="0"/>
                <a:cs typeface="Tahoma" pitchFamily="34" charset="0"/>
              </a:rPr>
              <a:t>Level </a:t>
            </a:r>
            <a:r>
              <a:rPr lang="en-US" altLang="en-US" sz="2000" dirty="0">
                <a:latin typeface="Tahoma" pitchFamily="34" charset="0"/>
                <a:ea typeface="Tahoma" pitchFamily="34" charset="0"/>
                <a:cs typeface="Tahoma" pitchFamily="34" charset="0"/>
              </a:rPr>
              <a:t>of Educational </a:t>
            </a:r>
            <a:r>
              <a:rPr lang="en-US" altLang="en-US" sz="2000" dirty="0" smtClean="0">
                <a:latin typeface="Tahoma" pitchFamily="34" charset="0"/>
                <a:ea typeface="Tahoma" pitchFamily="34" charset="0"/>
                <a:cs typeface="Tahoma" pitchFamily="34" charset="0"/>
              </a:rPr>
              <a:t>Performance </a:t>
            </a:r>
            <a:r>
              <a:rPr lang="en-US" altLang="en-US" sz="2000" dirty="0">
                <a:latin typeface="Tahoma" pitchFamily="34" charset="0"/>
                <a:ea typeface="Tahoma" pitchFamily="34" charset="0"/>
                <a:cs typeface="Tahoma" pitchFamily="34" charset="0"/>
              </a:rPr>
              <a:t>(</a:t>
            </a:r>
            <a:r>
              <a:rPr lang="en-US" altLang="en-US" sz="2000" dirty="0" smtClean="0">
                <a:latin typeface="Tahoma" pitchFamily="34" charset="0"/>
                <a:ea typeface="Tahoma" pitchFamily="34" charset="0"/>
                <a:cs typeface="Tahoma" pitchFamily="34" charset="0"/>
              </a:rPr>
              <a:t>PLEP B)</a:t>
            </a: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endParaRPr lang="en-US" altLang="en-US" sz="2000" dirty="0">
              <a:latin typeface="Tahoma" pitchFamily="34" charset="0"/>
              <a:ea typeface="Tahoma" pitchFamily="34" charset="0"/>
              <a:cs typeface="Tahoma" pitchFamily="34" charset="0"/>
            </a:endParaRPr>
          </a:p>
          <a:p>
            <a:pPr marL="403225" indent="-403225"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3.  </a:t>
            </a:r>
            <a:r>
              <a:rPr lang="en-US" altLang="en-US" sz="2000" dirty="0">
                <a:latin typeface="Tahoma" pitchFamily="34" charset="0"/>
                <a:ea typeface="Tahoma" pitchFamily="34" charset="0"/>
                <a:cs typeface="Tahoma" pitchFamily="34" charset="0"/>
              </a:rPr>
              <a:t>Suggestions Regarding </a:t>
            </a:r>
            <a:r>
              <a:rPr lang="en-US" altLang="en-US" sz="2000" dirty="0" smtClean="0">
                <a:latin typeface="Tahoma" pitchFamily="34" charset="0"/>
                <a:ea typeface="Tahoma" pitchFamily="34" charset="0"/>
                <a:cs typeface="Tahoma" pitchFamily="34" charset="0"/>
              </a:rPr>
              <a:t>Focus of Student’s IEP Goals –    Discuss Service Specific Issues</a:t>
            </a: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4.  </a:t>
            </a:r>
            <a:r>
              <a:rPr lang="en-US" altLang="en-US" sz="2000" dirty="0">
                <a:latin typeface="Tahoma" pitchFamily="34" charset="0"/>
                <a:ea typeface="Tahoma" pitchFamily="34" charset="0"/>
                <a:cs typeface="Tahoma" pitchFamily="34" charset="0"/>
              </a:rPr>
              <a:t>Information </a:t>
            </a:r>
            <a:r>
              <a:rPr lang="en-US" altLang="en-US" sz="2000" dirty="0" smtClean="0">
                <a:latin typeface="Tahoma" pitchFamily="34" charset="0"/>
                <a:ea typeface="Tahoma" pitchFamily="34" charset="0"/>
                <a:cs typeface="Tahoma" pitchFamily="34" charset="0"/>
              </a:rPr>
              <a:t>Regarding Supplementary </a:t>
            </a:r>
            <a:r>
              <a:rPr lang="en-US" altLang="en-US" sz="2000" dirty="0">
                <a:latin typeface="Tahoma" pitchFamily="34" charset="0"/>
                <a:ea typeface="Tahoma" pitchFamily="34" charset="0"/>
                <a:cs typeface="Tahoma" pitchFamily="34" charset="0"/>
              </a:rPr>
              <a:t>Aids and Services</a:t>
            </a:r>
          </a:p>
          <a:p>
            <a:pPr fontAlgn="auto">
              <a:spcBef>
                <a:spcPct val="0"/>
              </a:spcBef>
              <a:spcAft>
                <a:spcPts val="0"/>
              </a:spcAft>
              <a:buFontTx/>
              <a:buNone/>
              <a:defRPr/>
            </a:pPr>
            <a:endParaRPr lang="en-US" altLang="en-US" sz="20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5. </a:t>
            </a:r>
            <a:r>
              <a:rPr lang="en-US" altLang="en-US" sz="2000" dirty="0" smtClean="0">
                <a:solidFill>
                  <a:schemeClr val="accent1"/>
                </a:solidFill>
                <a:latin typeface="Tahoma" pitchFamily="34" charset="0"/>
                <a:ea typeface="Tahoma" pitchFamily="34" charset="0"/>
                <a:cs typeface="Tahoma" pitchFamily="34" charset="0"/>
              </a:rPr>
              <a:t> </a:t>
            </a:r>
            <a:r>
              <a:rPr lang="en-US" altLang="en-US" sz="2000" dirty="0" smtClean="0">
                <a:latin typeface="Tahoma" pitchFamily="34" charset="0"/>
                <a:ea typeface="Tahoma" pitchFamily="34" charset="0"/>
                <a:cs typeface="Tahoma" pitchFamily="34" charset="0"/>
              </a:rPr>
              <a:t>Information </a:t>
            </a:r>
            <a:r>
              <a:rPr lang="en-US" altLang="en-US" sz="2000" dirty="0">
                <a:latin typeface="Tahoma" pitchFamily="34" charset="0"/>
                <a:ea typeface="Tahoma" pitchFamily="34" charset="0"/>
                <a:cs typeface="Tahoma" pitchFamily="34" charset="0"/>
              </a:rPr>
              <a:t>Regarding  </a:t>
            </a:r>
            <a:r>
              <a:rPr lang="en-US" altLang="en-US" sz="2000" dirty="0" smtClean="0">
                <a:latin typeface="Tahoma" pitchFamily="34" charset="0"/>
                <a:ea typeface="Tahoma" pitchFamily="34" charset="0"/>
                <a:cs typeface="Tahoma" pitchFamily="34" charset="0"/>
              </a:rPr>
              <a:t>Administration </a:t>
            </a:r>
            <a:r>
              <a:rPr lang="en-US" altLang="en-US" sz="2000" dirty="0">
                <a:latin typeface="Tahoma" pitchFamily="34" charset="0"/>
                <a:ea typeface="Tahoma" pitchFamily="34" charset="0"/>
                <a:cs typeface="Tahoma" pitchFamily="34" charset="0"/>
              </a:rPr>
              <a:t>of State &amp; District-</a:t>
            </a:r>
          </a:p>
          <a:p>
            <a:pPr marL="58738" indent="-58738" fontAlgn="auto">
              <a:spcBef>
                <a:spcPct val="0"/>
              </a:spcBef>
              <a:spcAft>
                <a:spcPts val="0"/>
              </a:spcAft>
              <a:buFontTx/>
              <a:buNone/>
              <a:defRPr/>
            </a:pPr>
            <a:r>
              <a:rPr lang="en-US" altLang="en-US" sz="2000" dirty="0">
                <a:latin typeface="Tahoma" pitchFamily="34" charset="0"/>
                <a:ea typeface="Tahoma" pitchFamily="34" charset="0"/>
                <a:cs typeface="Tahoma" pitchFamily="34" charset="0"/>
              </a:rPr>
              <a:t>    </a:t>
            </a:r>
            <a:r>
              <a:rPr lang="en-US" altLang="en-US" sz="2000" dirty="0" smtClean="0">
                <a:latin typeface="Tahoma" pitchFamily="34" charset="0"/>
                <a:ea typeface="Tahoma" pitchFamily="34" charset="0"/>
                <a:cs typeface="Tahoma" pitchFamily="34" charset="0"/>
              </a:rPr>
              <a:t> Wide </a:t>
            </a:r>
            <a:r>
              <a:rPr lang="en-US" altLang="en-US" sz="2000" dirty="0">
                <a:latin typeface="Tahoma" pitchFamily="34" charset="0"/>
                <a:ea typeface="Tahoma" pitchFamily="34" charset="0"/>
                <a:cs typeface="Tahoma" pitchFamily="34" charset="0"/>
              </a:rPr>
              <a:t>Assessment   </a:t>
            </a:r>
          </a:p>
        </p:txBody>
      </p:sp>
      <p:sp>
        <p:nvSpPr>
          <p:cNvPr id="2" name="Slide Number Placeholder 1"/>
          <p:cNvSpPr>
            <a:spLocks noGrp="1"/>
          </p:cNvSpPr>
          <p:nvPr>
            <p:ph type="sldNum" sz="quarter" idx="12"/>
          </p:nvPr>
        </p:nvSpPr>
        <p:spPr/>
        <p:txBody>
          <a:bodyPr/>
          <a:lstStyle/>
          <a:p>
            <a:pPr>
              <a:defRPr/>
            </a:pPr>
            <a:fld id="{21652073-2158-4EFE-A700-DC8BBCFAA5C7}" type="slidenum">
              <a:rPr lang="en-US"/>
              <a:pPr>
                <a:defRPr/>
              </a:pPr>
              <a:t>18</a:t>
            </a:fld>
            <a:endParaRPr lang="en-US"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342900"/>
            <a:ext cx="9144000" cy="584200"/>
          </a:xfrm>
          <a:prstGeom prst="rect">
            <a:avLst/>
          </a:prstGeom>
          <a:noFill/>
          <a:ln w="9525">
            <a:noFill/>
            <a:miter lim="800000"/>
            <a:headEnd/>
            <a:tailEnd/>
          </a:ln>
        </p:spPr>
        <p:txBody>
          <a:bodyPr>
            <a:spAutoFit/>
          </a:bodyPr>
          <a:lstStyle/>
          <a:p>
            <a:pPr algn="ctr">
              <a:defRPr/>
            </a:pPr>
            <a:r>
              <a:rPr lang="en-US" altLang="en-US" sz="3200" dirty="0">
                <a:latin typeface="+mj-lt"/>
              </a:rPr>
              <a:t>Related Service Providers as IEP Team Members</a:t>
            </a:r>
          </a:p>
        </p:txBody>
      </p:sp>
      <p:sp>
        <p:nvSpPr>
          <p:cNvPr id="22532" name="Text Box 4"/>
          <p:cNvSpPr txBox="1">
            <a:spLocks noChangeArrowheads="1"/>
          </p:cNvSpPr>
          <p:nvPr/>
        </p:nvSpPr>
        <p:spPr bwMode="auto">
          <a:xfrm>
            <a:off x="228600" y="990600"/>
            <a:ext cx="8636000" cy="5494338"/>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fontAlgn="auto">
              <a:spcBef>
                <a:spcPct val="5000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1.  </a:t>
            </a:r>
            <a:r>
              <a:rPr lang="en-US" altLang="en-US" sz="1800" dirty="0" smtClean="0">
                <a:latin typeface="Tahoma" pitchFamily="34" charset="0"/>
                <a:ea typeface="Tahoma" pitchFamily="34" charset="0"/>
                <a:cs typeface="Tahoma" pitchFamily="34" charset="0"/>
              </a:rPr>
              <a:t>Share </a:t>
            </a:r>
            <a:r>
              <a:rPr lang="en-US" altLang="en-US" sz="1800" dirty="0">
                <a:latin typeface="Tahoma" pitchFamily="34" charset="0"/>
                <a:ea typeface="Tahoma" pitchFamily="34" charset="0"/>
                <a:cs typeface="Tahoma" pitchFamily="34" charset="0"/>
              </a:rPr>
              <a:t>information about key evaluation results including progress toward IEP </a:t>
            </a:r>
            <a:r>
              <a:rPr lang="en-US" altLang="en-US" sz="1800" dirty="0" smtClean="0">
                <a:latin typeface="Tahoma" pitchFamily="34" charset="0"/>
                <a:ea typeface="Tahoma" pitchFamily="34" charset="0"/>
                <a:cs typeface="Tahoma" pitchFamily="34" charset="0"/>
              </a:rPr>
              <a:t>goals; bring data</a:t>
            </a:r>
            <a:r>
              <a:rPr lang="en-US" altLang="en-US" sz="1800" dirty="0">
                <a:latin typeface="Tahoma" pitchFamily="34" charset="0"/>
                <a:ea typeface="Tahoma" pitchFamily="34" charset="0"/>
                <a:cs typeface="Tahoma" pitchFamily="34" charset="0"/>
              </a:rPr>
              <a:t>, baseline </a:t>
            </a:r>
            <a:r>
              <a:rPr lang="en-US" altLang="en-US" sz="1800" dirty="0" smtClean="0">
                <a:latin typeface="Tahoma" pitchFamily="34" charset="0"/>
                <a:ea typeface="Tahoma" pitchFamily="34" charset="0"/>
                <a:cs typeface="Tahoma" pitchFamily="34" charset="0"/>
              </a:rPr>
              <a:t> pre-post info to show progress toward generalization and independent use of strategies outside of sessions. </a:t>
            </a:r>
          </a:p>
          <a:p>
            <a:pPr marL="628650" indent="-628650" fontAlgn="auto">
              <a:spcBef>
                <a:spcPct val="5000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2.  a: </a:t>
            </a:r>
            <a:r>
              <a:rPr lang="en-US" altLang="en-US" sz="1800" dirty="0" smtClean="0">
                <a:latin typeface="Tahoma" pitchFamily="34" charset="0"/>
                <a:ea typeface="Tahoma" pitchFamily="34" charset="0"/>
                <a:cs typeface="Tahoma" pitchFamily="34" charset="0"/>
              </a:rPr>
              <a:t>Share </a:t>
            </a:r>
            <a:r>
              <a:rPr lang="en-US" altLang="en-US" sz="1800" dirty="0">
                <a:latin typeface="Tahoma" pitchFamily="34" charset="0"/>
                <a:ea typeface="Tahoma" pitchFamily="34" charset="0"/>
                <a:cs typeface="Tahoma" pitchFamily="34" charset="0"/>
              </a:rPr>
              <a:t>information regarding Present Level of Educational Performance (PLEP) in your focus area.</a:t>
            </a:r>
          </a:p>
          <a:p>
            <a:pPr marL="628650" indent="-628650" fontAlgn="auto">
              <a:spcBef>
                <a:spcPct val="50000"/>
              </a:spcBef>
              <a:spcAft>
                <a:spcPts val="0"/>
              </a:spcAft>
              <a:buFontTx/>
              <a:buNone/>
              <a:defRPr/>
            </a:pPr>
            <a:r>
              <a:rPr lang="en-US" altLang="en-US" sz="1800" dirty="0">
                <a:latin typeface="Tahoma" pitchFamily="34" charset="0"/>
                <a:ea typeface="Tahoma" pitchFamily="34" charset="0"/>
                <a:cs typeface="Tahoma" pitchFamily="34" charset="0"/>
              </a:rPr>
              <a:t> </a:t>
            </a:r>
            <a:r>
              <a:rPr lang="en-US" altLang="en-US" sz="1800" dirty="0" smtClean="0">
                <a:latin typeface="Tahoma" pitchFamily="34" charset="0"/>
                <a:ea typeface="Tahoma" pitchFamily="34" charset="0"/>
                <a:cs typeface="Tahoma" pitchFamily="34" charset="0"/>
              </a:rPr>
              <a:t>    </a:t>
            </a:r>
            <a:r>
              <a:rPr lang="en-US" altLang="en-US" sz="1800" dirty="0" smtClean="0">
                <a:solidFill>
                  <a:schemeClr val="accent1"/>
                </a:solidFill>
                <a:latin typeface="Tahoma" pitchFamily="34" charset="0"/>
                <a:ea typeface="Tahoma" pitchFamily="34" charset="0"/>
                <a:cs typeface="Tahoma" pitchFamily="34" charset="0"/>
              </a:rPr>
              <a:t>b: </a:t>
            </a:r>
            <a:r>
              <a:rPr lang="en-US" altLang="en-US" sz="1800" dirty="0">
                <a:latin typeface="Tahoma" pitchFamily="34" charset="0"/>
                <a:ea typeface="Tahoma" pitchFamily="34" charset="0"/>
                <a:cs typeface="Tahoma" pitchFamily="34" charset="0"/>
              </a:rPr>
              <a:t>Share information regarding accommodations to the general curriculum and specially designed instruction. Include suggestions for maximizing the extent to which the student is educated with nondisabled students.  Also include recommendations regarding related services and special equipment and devices to be provided to the student.</a:t>
            </a:r>
          </a:p>
          <a:p>
            <a:pPr marL="341313" indent="-341313" fontAlgn="auto">
              <a:spcBef>
                <a:spcPct val="5000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3.  </a:t>
            </a:r>
            <a:r>
              <a:rPr lang="en-US" altLang="en-US" sz="1800" dirty="0" smtClean="0">
                <a:latin typeface="Tahoma" pitchFamily="34" charset="0"/>
                <a:ea typeface="Tahoma" pitchFamily="34" charset="0"/>
                <a:cs typeface="Tahoma" pitchFamily="34" charset="0"/>
              </a:rPr>
              <a:t>Assist the Team in developing measurable  IEP </a:t>
            </a:r>
            <a:r>
              <a:rPr lang="en-US" altLang="en-US" sz="1800" dirty="0">
                <a:latin typeface="Tahoma" pitchFamily="34" charset="0"/>
                <a:ea typeface="Tahoma" pitchFamily="34" charset="0"/>
                <a:cs typeface="Tahoma" pitchFamily="34" charset="0"/>
              </a:rPr>
              <a:t>goals and </a:t>
            </a:r>
            <a:r>
              <a:rPr lang="en-US" altLang="en-US" sz="1800" dirty="0" smtClean="0">
                <a:latin typeface="Tahoma" pitchFamily="34" charset="0"/>
                <a:ea typeface="Tahoma" pitchFamily="34" charset="0"/>
                <a:cs typeface="Tahoma" pitchFamily="34" charset="0"/>
              </a:rPr>
              <a:t>objectives or benchmarks</a:t>
            </a:r>
            <a:r>
              <a:rPr lang="en-US" altLang="en-US" sz="1800" dirty="0">
                <a:latin typeface="Tahoma" pitchFamily="34" charset="0"/>
                <a:ea typeface="Tahoma" pitchFamily="34" charset="0"/>
                <a:cs typeface="Tahoma" pitchFamily="34" charset="0"/>
              </a:rPr>
              <a:t>.</a:t>
            </a:r>
          </a:p>
          <a:p>
            <a:pPr marL="344488" indent="-344488" fontAlgn="auto">
              <a:spcBef>
                <a:spcPct val="5000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4.  </a:t>
            </a:r>
            <a:r>
              <a:rPr lang="en-US" altLang="en-US" sz="1800" dirty="0" smtClean="0">
                <a:latin typeface="Tahoma" pitchFamily="34" charset="0"/>
                <a:ea typeface="Tahoma" pitchFamily="34" charset="0"/>
                <a:cs typeface="Tahoma" pitchFamily="34" charset="0"/>
              </a:rPr>
              <a:t>Assist </a:t>
            </a:r>
            <a:r>
              <a:rPr lang="en-US" altLang="en-US" sz="1800" dirty="0">
                <a:latin typeface="Tahoma" pitchFamily="34" charset="0"/>
                <a:ea typeface="Tahoma" pitchFamily="34" charset="0"/>
                <a:cs typeface="Tahoma" pitchFamily="34" charset="0"/>
              </a:rPr>
              <a:t>in identifying </a:t>
            </a:r>
            <a:r>
              <a:rPr lang="en-US" altLang="en-US" sz="1800" dirty="0" smtClean="0">
                <a:latin typeface="Tahoma" pitchFamily="34" charset="0"/>
                <a:ea typeface="Tahoma" pitchFamily="34" charset="0"/>
                <a:cs typeface="Tahoma" pitchFamily="34" charset="0"/>
              </a:rPr>
              <a:t>parent, classroom and teacher supports  and </a:t>
            </a:r>
            <a:r>
              <a:rPr lang="en-US" altLang="en-US" sz="1800" dirty="0">
                <a:latin typeface="Tahoma" pitchFamily="34" charset="0"/>
                <a:ea typeface="Tahoma" pitchFamily="34" charset="0"/>
                <a:cs typeface="Tahoma" pitchFamily="34" charset="0"/>
              </a:rPr>
              <a:t>assistive </a:t>
            </a:r>
            <a:r>
              <a:rPr lang="en-US" altLang="en-US" sz="1800" dirty="0" smtClean="0">
                <a:latin typeface="Tahoma" pitchFamily="34" charset="0"/>
                <a:ea typeface="Tahoma" pitchFamily="34" charset="0"/>
                <a:cs typeface="Tahoma" pitchFamily="34" charset="0"/>
              </a:rPr>
              <a:t>  devices </a:t>
            </a:r>
            <a:r>
              <a:rPr lang="en-US" altLang="en-US" sz="1800" dirty="0">
                <a:latin typeface="Tahoma" pitchFamily="34" charset="0"/>
                <a:ea typeface="Tahoma" pitchFamily="34" charset="0"/>
                <a:cs typeface="Tahoma" pitchFamily="34" charset="0"/>
              </a:rPr>
              <a:t>needed for this student to be successful. (Think beyond existing services.)</a:t>
            </a:r>
          </a:p>
          <a:p>
            <a:pPr marL="341313" indent="-341313" fontAlgn="auto">
              <a:spcBef>
                <a:spcPct val="50000"/>
              </a:spcBef>
              <a:spcAft>
                <a:spcPts val="0"/>
              </a:spcAft>
              <a:buFontTx/>
              <a:buNone/>
              <a:defRPr/>
            </a:pPr>
            <a:r>
              <a:rPr lang="en-US" altLang="en-US" sz="1800" dirty="0" smtClean="0">
                <a:solidFill>
                  <a:schemeClr val="accent1"/>
                </a:solidFill>
                <a:latin typeface="Tahoma" pitchFamily="34" charset="0"/>
                <a:ea typeface="Tahoma" pitchFamily="34" charset="0"/>
                <a:cs typeface="Tahoma" pitchFamily="34" charset="0"/>
              </a:rPr>
              <a:t>5.  </a:t>
            </a:r>
            <a:r>
              <a:rPr lang="en-US" altLang="en-US" sz="1800" dirty="0" smtClean="0">
                <a:latin typeface="Tahoma" pitchFamily="34" charset="0"/>
                <a:ea typeface="Tahoma" pitchFamily="34" charset="0"/>
                <a:cs typeface="Tahoma" pitchFamily="34" charset="0"/>
              </a:rPr>
              <a:t>Share </a:t>
            </a:r>
            <a:r>
              <a:rPr lang="en-US" altLang="en-US" sz="1800" dirty="0">
                <a:latin typeface="Tahoma" pitchFamily="34" charset="0"/>
                <a:ea typeface="Tahoma" pitchFamily="34" charset="0"/>
                <a:cs typeface="Tahoma" pitchFamily="34" charset="0"/>
              </a:rPr>
              <a:t>information about how the student will participate in state and district-wide assessments.</a:t>
            </a:r>
          </a:p>
        </p:txBody>
      </p:sp>
      <p:sp>
        <p:nvSpPr>
          <p:cNvPr id="2" name="Slide Number Placeholder 1"/>
          <p:cNvSpPr>
            <a:spLocks noGrp="1"/>
          </p:cNvSpPr>
          <p:nvPr>
            <p:ph type="sldNum" sz="quarter" idx="12"/>
          </p:nvPr>
        </p:nvSpPr>
        <p:spPr/>
        <p:txBody>
          <a:bodyPr/>
          <a:lstStyle/>
          <a:p>
            <a:pPr>
              <a:defRPr/>
            </a:pPr>
            <a:fld id="{E88479A9-6FFA-4161-A257-4CCAEB22A7BA}"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eaLnBrk="1" hangingPunct="1"/>
            <a:r>
              <a:rPr lang="en-US" altLang="en-US" sz="3600" dirty="0" smtClean="0"/>
              <a:t>Massachusetts IEP Process</a:t>
            </a:r>
          </a:p>
        </p:txBody>
      </p:sp>
      <p:sp>
        <p:nvSpPr>
          <p:cNvPr id="75779" name="Content Placeholder 2"/>
          <p:cNvSpPr>
            <a:spLocks noGrp="1"/>
          </p:cNvSpPr>
          <p:nvPr>
            <p:ph idx="1"/>
          </p:nvPr>
        </p:nvSpPr>
        <p:spPr>
          <a:xfrm>
            <a:off x="533400" y="1295400"/>
            <a:ext cx="8001000" cy="990600"/>
          </a:xfrm>
        </p:spPr>
        <p:txBody>
          <a:bodyPr/>
          <a:lstStyle/>
          <a:p>
            <a:pPr marL="0" indent="0" eaLnBrk="1" hangingPunct="1">
              <a:buFont typeface="Wingdings 2" pitchFamily="18" charset="2"/>
              <a:buNone/>
            </a:pPr>
            <a:r>
              <a:rPr lang="en-US" altLang="en-US" sz="2000" b="1" dirty="0" smtClean="0">
                <a:solidFill>
                  <a:schemeClr val="accent1"/>
                </a:solidFill>
              </a:rPr>
              <a:t>Goal:</a:t>
            </a:r>
            <a:r>
              <a:rPr lang="en-US" altLang="en-US" sz="2000" dirty="0" smtClean="0">
                <a:solidFill>
                  <a:schemeClr val="accent1"/>
                </a:solidFill>
              </a:rPr>
              <a:t> </a:t>
            </a:r>
            <a:r>
              <a:rPr lang="en-US" altLang="en-US" sz="1800" dirty="0" smtClean="0">
                <a:solidFill>
                  <a:schemeClr val="accent1"/>
                </a:solidFill>
              </a:rPr>
              <a:t>To better address unique student needs through a greater understanding of the underlying concepts and mechanics of successful Team meetings and IEP development.</a:t>
            </a:r>
          </a:p>
        </p:txBody>
      </p:sp>
      <p:sp>
        <p:nvSpPr>
          <p:cNvPr id="5" name="Slide Number Placeholder 4"/>
          <p:cNvSpPr>
            <a:spLocks noGrp="1"/>
          </p:cNvSpPr>
          <p:nvPr>
            <p:ph type="sldNum" sz="quarter" idx="12"/>
          </p:nvPr>
        </p:nvSpPr>
        <p:spPr/>
        <p:txBody>
          <a:bodyPr/>
          <a:lstStyle/>
          <a:p>
            <a:pPr>
              <a:defRPr/>
            </a:pPr>
            <a:fld id="{734B0838-032D-4EE3-BD10-7FFDE76F7F18}" type="slidenum">
              <a:rPr lang="en-US"/>
              <a:pPr>
                <a:defRPr/>
              </a:pPr>
              <a:t>2</a:t>
            </a:fld>
            <a:endParaRPr lang="en-US" dirty="0"/>
          </a:p>
        </p:txBody>
      </p:sp>
      <p:sp>
        <p:nvSpPr>
          <p:cNvPr id="6" name="Rectangle 5"/>
          <p:cNvSpPr/>
          <p:nvPr/>
        </p:nvSpPr>
        <p:spPr>
          <a:xfrm>
            <a:off x="381000" y="2209800"/>
            <a:ext cx="8305800" cy="4247317"/>
          </a:xfrm>
          <a:prstGeom prst="rect">
            <a:avLst/>
          </a:prstGeom>
        </p:spPr>
        <p:txBody>
          <a:bodyPr>
            <a:spAutoFit/>
          </a:bodyPr>
          <a:lstStyle/>
          <a:p>
            <a:pPr marL="341313" indent="-341313" fontAlgn="auto">
              <a:spcBef>
                <a:spcPts val="0"/>
              </a:spcBef>
              <a:spcAft>
                <a:spcPts val="0"/>
              </a:spcAft>
              <a:defRPr/>
            </a:pPr>
            <a:endParaRPr lang="en-US" b="1" dirty="0">
              <a:latin typeface="Comic Sans MS" panose="030F0702030302020204" pitchFamily="66" charset="0"/>
              <a:cs typeface="+mn-cs"/>
            </a:endParaRPr>
          </a:p>
          <a:p>
            <a:pPr marL="341313" indent="-341313" fontAlgn="auto">
              <a:spcBef>
                <a:spcPts val="0"/>
              </a:spcBef>
              <a:spcAft>
                <a:spcPts val="0"/>
              </a:spcAft>
              <a:defRPr/>
            </a:pPr>
            <a:r>
              <a:rPr lang="en-US" b="1" dirty="0">
                <a:solidFill>
                  <a:schemeClr val="accent1"/>
                </a:solidFill>
                <a:latin typeface="Comic Sans MS" panose="030F0702030302020204" pitchFamily="66" charset="0"/>
                <a:cs typeface="+mn-cs"/>
              </a:rPr>
              <a:t>1.</a:t>
            </a:r>
            <a:r>
              <a:rPr lang="en-US" dirty="0">
                <a:solidFill>
                  <a:schemeClr val="accent1"/>
                </a:solidFill>
                <a:latin typeface="Comic Sans MS" panose="030F0702030302020204" pitchFamily="66" charset="0"/>
                <a:cs typeface="+mn-cs"/>
              </a:rPr>
              <a:t> </a:t>
            </a:r>
            <a:r>
              <a:rPr lang="en-US" dirty="0">
                <a:latin typeface="Tahoma" pitchFamily="34" charset="0"/>
                <a:ea typeface="Tahoma" pitchFamily="34" charset="0"/>
                <a:cs typeface="Tahoma" pitchFamily="34" charset="0"/>
              </a:rPr>
              <a:t>To increase understanding of school district structures needed to  support  successful Team meetings.</a:t>
            </a:r>
          </a:p>
          <a:p>
            <a:pPr fontAlgn="auto">
              <a:spcBef>
                <a:spcPts val="0"/>
              </a:spcBef>
              <a:spcAft>
                <a:spcPts val="0"/>
              </a:spcAft>
              <a:defRPr/>
            </a:pPr>
            <a:endParaRPr lang="en-US" dirty="0">
              <a:latin typeface="Tahoma" pitchFamily="34" charset="0"/>
              <a:ea typeface="Tahoma" pitchFamily="34" charset="0"/>
              <a:cs typeface="Tahoma" pitchFamily="34" charset="0"/>
            </a:endParaRPr>
          </a:p>
          <a:p>
            <a:pPr fontAlgn="auto">
              <a:spcBef>
                <a:spcPts val="0"/>
              </a:spcBef>
              <a:spcAft>
                <a:spcPts val="0"/>
              </a:spcAft>
              <a:defRPr/>
            </a:pPr>
            <a:r>
              <a:rPr lang="en-US" b="1" dirty="0">
                <a:solidFill>
                  <a:schemeClr val="accent1"/>
                </a:solidFill>
                <a:latin typeface="Tahoma" pitchFamily="34" charset="0"/>
                <a:ea typeface="Tahoma" pitchFamily="34" charset="0"/>
                <a:cs typeface="Tahoma" pitchFamily="34" charset="0"/>
              </a:rPr>
              <a:t>2.</a:t>
            </a:r>
            <a:r>
              <a:rPr lang="en-US" dirty="0">
                <a:solidFill>
                  <a:schemeClr val="accent1"/>
                </a:solidFill>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To explore the varying roles of Team members in IEP development:</a:t>
            </a:r>
          </a:p>
          <a:p>
            <a:pPr marL="742950" lvl="1" indent="-285750" fontAlgn="auto">
              <a:spcBef>
                <a:spcPts val="0"/>
              </a:spcBef>
              <a:spcAft>
                <a:spcPts val="0"/>
              </a:spcAft>
              <a:buClr>
                <a:schemeClr val="accent1"/>
              </a:buClr>
              <a:buFont typeface="Wingdings" panose="05000000000000000000" pitchFamily="2" charset="2"/>
              <a:buChar char="v"/>
              <a:defRPr/>
            </a:pPr>
            <a:r>
              <a:rPr lang="en-US" dirty="0" smtClean="0">
                <a:latin typeface="Tahoma" pitchFamily="34" charset="0"/>
                <a:ea typeface="Tahoma" pitchFamily="34" charset="0"/>
                <a:cs typeface="Tahoma" pitchFamily="34" charset="0"/>
              </a:rPr>
              <a:t>Enhancing </a:t>
            </a:r>
            <a:r>
              <a:rPr lang="en-US" dirty="0">
                <a:latin typeface="Tahoma" pitchFamily="34" charset="0"/>
                <a:ea typeface="Tahoma" pitchFamily="34" charset="0"/>
                <a:cs typeface="Tahoma" pitchFamily="34" charset="0"/>
              </a:rPr>
              <a:t>the role of the </a:t>
            </a:r>
            <a:r>
              <a:rPr lang="en-US" dirty="0" smtClean="0">
                <a:latin typeface="Tahoma" pitchFamily="34" charset="0"/>
                <a:ea typeface="Tahoma" pitchFamily="34" charset="0"/>
                <a:cs typeface="Tahoma" pitchFamily="34" charset="0"/>
              </a:rPr>
              <a:t>parents</a:t>
            </a:r>
          </a:p>
          <a:p>
            <a:pPr marL="742950" lvl="1" indent="-285750" fontAlgn="auto">
              <a:spcBef>
                <a:spcPts val="0"/>
              </a:spcBef>
              <a:spcAft>
                <a:spcPts val="0"/>
              </a:spcAft>
              <a:buClr>
                <a:schemeClr val="accent1"/>
              </a:buClr>
              <a:buFont typeface="Wingdings" panose="05000000000000000000" pitchFamily="2" charset="2"/>
              <a:buChar char="v"/>
              <a:defRPr/>
            </a:pPr>
            <a:r>
              <a:rPr lang="en-US" dirty="0">
                <a:latin typeface="Tahoma" pitchFamily="34" charset="0"/>
                <a:ea typeface="Tahoma" pitchFamily="34" charset="0"/>
                <a:cs typeface="Tahoma" pitchFamily="34" charset="0"/>
              </a:rPr>
              <a:t>Increasing student participation in IEP </a:t>
            </a:r>
            <a:r>
              <a:rPr lang="en-US" dirty="0" smtClean="0">
                <a:latin typeface="Tahoma" pitchFamily="34" charset="0"/>
                <a:ea typeface="Tahoma" pitchFamily="34" charset="0"/>
                <a:cs typeface="Tahoma" pitchFamily="34" charset="0"/>
              </a:rPr>
              <a:t>meetings</a:t>
            </a:r>
          </a:p>
          <a:p>
            <a:pPr marL="742950" lvl="1" indent="-285750" fontAlgn="auto">
              <a:spcBef>
                <a:spcPts val="0"/>
              </a:spcBef>
              <a:spcAft>
                <a:spcPts val="0"/>
              </a:spcAft>
              <a:buClr>
                <a:schemeClr val="accent1"/>
              </a:buClr>
              <a:buFont typeface="Wingdings" panose="05000000000000000000" pitchFamily="2" charset="2"/>
              <a:buChar char="v"/>
              <a:defRPr/>
            </a:pPr>
            <a:r>
              <a:rPr lang="en-US" dirty="0">
                <a:latin typeface="Tahoma" pitchFamily="34" charset="0"/>
                <a:ea typeface="Tahoma" pitchFamily="34" charset="0"/>
                <a:cs typeface="Tahoma" pitchFamily="34" charset="0"/>
              </a:rPr>
              <a:t>Improving ongoing educator communication and </a:t>
            </a:r>
            <a:r>
              <a:rPr lang="en-US" dirty="0" smtClean="0">
                <a:latin typeface="Tahoma" pitchFamily="34" charset="0"/>
                <a:ea typeface="Tahoma" pitchFamily="34" charset="0"/>
                <a:cs typeface="Tahoma" pitchFamily="34" charset="0"/>
              </a:rPr>
              <a:t>collaboration</a:t>
            </a:r>
          </a:p>
          <a:p>
            <a:pPr marL="742950" lvl="1" indent="-285750" fontAlgn="auto">
              <a:spcBef>
                <a:spcPts val="0"/>
              </a:spcBef>
              <a:spcAft>
                <a:spcPts val="0"/>
              </a:spcAft>
              <a:buClr>
                <a:schemeClr val="accent1"/>
              </a:buClr>
              <a:buFont typeface="Wingdings" panose="05000000000000000000" pitchFamily="2" charset="2"/>
              <a:buChar char="v"/>
              <a:defRPr/>
            </a:pPr>
            <a:r>
              <a:rPr lang="en-US" dirty="0">
                <a:latin typeface="Tahoma" pitchFamily="34" charset="0"/>
                <a:ea typeface="Tahoma" pitchFamily="34" charset="0"/>
                <a:cs typeface="Tahoma" pitchFamily="34" charset="0"/>
              </a:rPr>
              <a:t>Improving educator preparation, contribution, and participation</a:t>
            </a:r>
          </a:p>
          <a:p>
            <a:pPr fontAlgn="auto">
              <a:spcBef>
                <a:spcPts val="0"/>
              </a:spcBef>
              <a:spcAft>
                <a:spcPts val="0"/>
              </a:spcAft>
              <a:defRPr/>
            </a:pPr>
            <a:endParaRPr lang="en-US" dirty="0">
              <a:latin typeface="Tahoma" pitchFamily="34" charset="0"/>
              <a:ea typeface="Tahoma" pitchFamily="34" charset="0"/>
              <a:cs typeface="Tahoma" pitchFamily="34" charset="0"/>
            </a:endParaRPr>
          </a:p>
          <a:p>
            <a:pPr marL="341313" indent="-341313" fontAlgn="auto">
              <a:spcBef>
                <a:spcPts val="0"/>
              </a:spcBef>
              <a:spcAft>
                <a:spcPts val="0"/>
              </a:spcAft>
              <a:defRPr/>
            </a:pPr>
            <a:r>
              <a:rPr lang="en-US" b="1" dirty="0">
                <a:solidFill>
                  <a:schemeClr val="accent1"/>
                </a:solidFill>
                <a:latin typeface="Tahoma" pitchFamily="34" charset="0"/>
                <a:ea typeface="Tahoma" pitchFamily="34" charset="0"/>
                <a:cs typeface="Tahoma" pitchFamily="34" charset="0"/>
              </a:rPr>
              <a:t>3. </a:t>
            </a:r>
            <a:r>
              <a:rPr lang="en-US" dirty="0">
                <a:latin typeface="Tahoma" pitchFamily="34" charset="0"/>
                <a:ea typeface="Tahoma" pitchFamily="34" charset="0"/>
                <a:cs typeface="Tahoma" pitchFamily="34" charset="0"/>
              </a:rPr>
              <a:t>To provide further guidance on developing student-centered IEPs that are understandable, implementable  and comply with regulations.</a:t>
            </a:r>
          </a:p>
          <a:p>
            <a:pPr fontAlgn="auto">
              <a:spcBef>
                <a:spcPts val="0"/>
              </a:spcBef>
              <a:spcAft>
                <a:spcPts val="0"/>
              </a:spcAft>
              <a:defRPr/>
            </a:pPr>
            <a:r>
              <a:rPr lang="en-US" dirty="0">
                <a:latin typeface="Tahoma" pitchFamily="34" charset="0"/>
                <a:ea typeface="Tahoma" pitchFamily="34" charset="0"/>
                <a:cs typeface="Tahoma" pitchFamily="34" charset="0"/>
              </a:rPr>
              <a:t>	</a:t>
            </a:r>
          </a:p>
          <a:p>
            <a:pPr fontAlgn="auto">
              <a:spcBef>
                <a:spcPts val="0"/>
              </a:spcBef>
              <a:spcAft>
                <a:spcPts val="0"/>
              </a:spcAft>
              <a:defRPr/>
            </a:pPr>
            <a:r>
              <a:rPr lang="en-US" b="1" dirty="0">
                <a:solidFill>
                  <a:schemeClr val="accent1"/>
                </a:solidFill>
                <a:latin typeface="Tahoma" pitchFamily="34" charset="0"/>
                <a:ea typeface="Tahoma" pitchFamily="34" charset="0"/>
                <a:cs typeface="Tahoma" pitchFamily="34" charset="0"/>
              </a:rPr>
              <a:t>4.</a:t>
            </a:r>
            <a:r>
              <a:rPr lang="en-US" b="1" dirty="0">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To highlight the need for continuous improvement of Team practices.</a:t>
            </a:r>
            <a:r>
              <a:rPr lang="en-US" dirty="0">
                <a:latin typeface="Comic Sans MS" panose="030F0702030302020204" pitchFamily="66" charset="0"/>
                <a:cs typeface="+mn-cs"/>
              </a:rPr>
              <a:t>	</a:t>
            </a: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153400" cy="876300"/>
          </a:xfrm>
          <a:extLst/>
        </p:spPr>
        <p:txBody>
          <a:bodyPr rtlCol="0">
            <a:normAutofit fontScale="90000"/>
          </a:bodyPr>
          <a:lstStyle/>
          <a:p>
            <a:pPr algn="ctr" eaLnBrk="1" fontAlgn="auto" hangingPunct="1">
              <a:spcAft>
                <a:spcPts val="0"/>
              </a:spcAft>
              <a:defRPr/>
            </a:pPr>
            <a:r>
              <a:rPr lang="en-US" altLang="en-US" sz="3600" dirty="0" smtClean="0"/>
              <a:t>Required Team Knowledge and Expertise</a:t>
            </a:r>
            <a:endParaRPr lang="en-US" altLang="en-US" dirty="0" smtClean="0"/>
          </a:p>
        </p:txBody>
      </p:sp>
      <p:sp>
        <p:nvSpPr>
          <p:cNvPr id="64515" name="Rectangle 3"/>
          <p:cNvSpPr>
            <a:spLocks noGrp="1" noChangeArrowheads="1"/>
          </p:cNvSpPr>
          <p:nvPr>
            <p:ph type="body" sz="half" idx="2"/>
          </p:nvPr>
        </p:nvSpPr>
        <p:spPr>
          <a:xfrm>
            <a:off x="508000" y="1428750"/>
            <a:ext cx="8128000" cy="4743450"/>
          </a:xfrm>
        </p:spPr>
        <p:txBody>
          <a:bodyPr/>
          <a:lstStyle/>
          <a:p>
            <a:pPr eaLnBrk="1" hangingPunct="1">
              <a:buFontTx/>
              <a:buNone/>
              <a:defRPr/>
            </a:pPr>
            <a:r>
              <a:rPr lang="en-US" altLang="en-US" sz="2400" dirty="0" smtClean="0"/>
              <a:t>Each Team meeting must also have someone who:</a:t>
            </a:r>
          </a:p>
          <a:p>
            <a:pPr eaLnBrk="1" hangingPunct="1">
              <a:buFontTx/>
              <a:buNone/>
              <a:defRPr/>
            </a:pPr>
            <a:endParaRPr lang="en-US" altLang="en-US" sz="800" dirty="0" smtClean="0"/>
          </a:p>
          <a:p>
            <a:pPr marL="855663" lvl="1" indent="-398463" eaLnBrk="1" hangingPunct="1">
              <a:defRPr/>
            </a:pPr>
            <a:r>
              <a:rPr lang="en-US" altLang="en-US" dirty="0" smtClean="0"/>
              <a:t>is qualified to provide or supervise the provision of    specially designed instruction </a:t>
            </a:r>
          </a:p>
          <a:p>
            <a:pPr lvl="1" eaLnBrk="1" hangingPunct="1">
              <a:defRPr/>
            </a:pPr>
            <a:r>
              <a:rPr lang="en-US" altLang="en-US" dirty="0" smtClean="0"/>
              <a:t> is knowledgeable about the general curriculum</a:t>
            </a:r>
          </a:p>
          <a:p>
            <a:pPr lvl="1" eaLnBrk="1" hangingPunct="1">
              <a:defRPr/>
            </a:pPr>
            <a:r>
              <a:rPr lang="en-US" altLang="en-US" dirty="0" smtClean="0"/>
              <a:t> has the authority to commit school district resources</a:t>
            </a:r>
          </a:p>
          <a:p>
            <a:pPr marL="855663" lvl="1" indent="-398463" eaLnBrk="1" hangingPunct="1">
              <a:defRPr/>
            </a:pPr>
            <a:r>
              <a:rPr lang="en-US" altLang="en-US" dirty="0" smtClean="0"/>
              <a:t>can interpret instructional implications of evaluation results</a:t>
            </a:r>
          </a:p>
          <a:p>
            <a:pPr marL="855663" lvl="1" indent="-398463" eaLnBrk="1" hangingPunct="1">
              <a:defRPr/>
            </a:pPr>
            <a:r>
              <a:rPr lang="en-US" altLang="en-US" dirty="0" smtClean="0"/>
              <a:t>has knowledge or special expertise regarding the  student (at the discretion of parent or district)</a:t>
            </a:r>
          </a:p>
        </p:txBody>
      </p:sp>
      <p:sp>
        <p:nvSpPr>
          <p:cNvPr id="94212" name="Text Box 5"/>
          <p:cNvSpPr txBox="1">
            <a:spLocks noChangeArrowheads="1"/>
          </p:cNvSpPr>
          <p:nvPr/>
        </p:nvSpPr>
        <p:spPr bwMode="auto">
          <a:xfrm>
            <a:off x="1143000" y="5486400"/>
            <a:ext cx="6096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Tahoma" pitchFamily="34" charset="0"/>
                <a:cs typeface="Tahoma" pitchFamily="34" charset="0"/>
              </a:rPr>
              <a:t>These roles can be filled by one or more individuals.</a:t>
            </a:r>
          </a:p>
        </p:txBody>
      </p:sp>
      <p:sp>
        <p:nvSpPr>
          <p:cNvPr id="2" name="Slide Number Placeholder 1"/>
          <p:cNvSpPr>
            <a:spLocks noGrp="1"/>
          </p:cNvSpPr>
          <p:nvPr>
            <p:ph type="sldNum" sz="quarter" idx="12"/>
          </p:nvPr>
        </p:nvSpPr>
        <p:spPr/>
        <p:txBody>
          <a:bodyPr/>
          <a:lstStyle/>
          <a:p>
            <a:pPr>
              <a:defRPr/>
            </a:pPr>
            <a:fld id="{6D85AE11-59A1-41A4-B125-10D8402367C8}" type="slidenum">
              <a:rPr lang="en-US" altLang="en-US" smtClean="0"/>
              <a:pPr>
                <a:defRPr/>
              </a:pPr>
              <a:t>20</a:t>
            </a:fld>
            <a:endParaRPr lang="en-US" altLang="en-US"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71450"/>
            <a:ext cx="7772400" cy="685800"/>
          </a:xfrm>
        </p:spPr>
        <p:txBody>
          <a:bodyPr/>
          <a:lstStyle/>
          <a:p>
            <a:pPr algn="ctr" eaLnBrk="1" hangingPunct="1"/>
            <a:r>
              <a:rPr lang="en-US" altLang="en-US" sz="3600" smtClean="0"/>
              <a:t>Additional Expertise </a:t>
            </a:r>
          </a:p>
        </p:txBody>
      </p:sp>
      <p:sp>
        <p:nvSpPr>
          <p:cNvPr id="24579" name="Rectangle 3"/>
          <p:cNvSpPr>
            <a:spLocks noGrp="1" noChangeArrowheads="1"/>
          </p:cNvSpPr>
          <p:nvPr>
            <p:ph type="body" sz="half" idx="2"/>
          </p:nvPr>
        </p:nvSpPr>
        <p:spPr>
          <a:xfrm>
            <a:off x="228600" y="1447800"/>
            <a:ext cx="8534400" cy="2133600"/>
          </a:xfrm>
        </p:spPr>
        <p:txBody>
          <a:bodyPr rtlCol="0">
            <a:normAutofit fontScale="85000" lnSpcReduction="10000"/>
          </a:bodyPr>
          <a:lstStyle/>
          <a:p>
            <a:pPr eaLnBrk="1" fontAlgn="auto" hangingPunct="1">
              <a:spcAft>
                <a:spcPts val="1200"/>
              </a:spcAft>
              <a:defRPr/>
            </a:pPr>
            <a:r>
              <a:rPr lang="en-US" altLang="en-US" dirty="0" smtClean="0"/>
              <a:t>For postsecondary transition planning, representative(s) from agency(ies) that is/are likely to be responsible for providing/paying for transition services.</a:t>
            </a:r>
          </a:p>
          <a:p>
            <a:pPr eaLnBrk="1" fontAlgn="auto" hangingPunct="1">
              <a:spcAft>
                <a:spcPts val="1200"/>
              </a:spcAft>
              <a:defRPr/>
            </a:pPr>
            <a:r>
              <a:rPr lang="en-US" altLang="en-US" dirty="0" smtClean="0"/>
              <a:t>For meetings where placement will be discussed, a person who is knowledgeable about placement options.</a:t>
            </a:r>
          </a:p>
          <a:p>
            <a:pPr eaLnBrk="1" fontAlgn="auto" hangingPunct="1">
              <a:spcAft>
                <a:spcPts val="0"/>
              </a:spcAft>
              <a:defRPr/>
            </a:pPr>
            <a:endParaRPr lang="en-US" altLang="en-US" dirty="0" smtClean="0">
              <a:latin typeface="Comic Sans MS" pitchFamily="66" charset="0"/>
            </a:endParaRPr>
          </a:p>
        </p:txBody>
      </p:sp>
      <p:sp>
        <p:nvSpPr>
          <p:cNvPr id="95236" name="Text Box 4"/>
          <p:cNvSpPr txBox="1">
            <a:spLocks noChangeArrowheads="1"/>
          </p:cNvSpPr>
          <p:nvPr/>
        </p:nvSpPr>
        <p:spPr bwMode="auto">
          <a:xfrm>
            <a:off x="457200" y="6096000"/>
            <a:ext cx="8128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a:latin typeface="Tahoma" pitchFamily="34" charset="0"/>
                <a:cs typeface="Tahoma" pitchFamily="34" charset="0"/>
              </a:rPr>
              <a:t>Team members can wear more than one hat!</a:t>
            </a:r>
          </a:p>
        </p:txBody>
      </p:sp>
      <p:sp>
        <p:nvSpPr>
          <p:cNvPr id="2" name="Slide Number Placeholder 1"/>
          <p:cNvSpPr>
            <a:spLocks noGrp="1"/>
          </p:cNvSpPr>
          <p:nvPr>
            <p:ph type="sldNum" sz="quarter" idx="12"/>
          </p:nvPr>
        </p:nvSpPr>
        <p:spPr/>
        <p:txBody>
          <a:bodyPr/>
          <a:lstStyle/>
          <a:p>
            <a:pPr>
              <a:defRPr/>
            </a:pPr>
            <a:fld id="{D1A4D28C-23A8-4553-A8B2-2DB10AC84955}" type="slidenum">
              <a:rPr lang="en-US" altLang="en-US" smtClean="0"/>
              <a:pPr>
                <a:defRPr/>
              </a:pPr>
              <a:t>21</a:t>
            </a:fld>
            <a:endParaRPr lang="en-US" altLang="en-US" dirty="0"/>
          </a:p>
        </p:txBody>
      </p:sp>
      <p:grpSp>
        <p:nvGrpSpPr>
          <p:cNvPr id="95238" name="Group 13" descr="Assortment of different hats."/>
          <p:cNvGrpSpPr>
            <a:grpSpLocks/>
          </p:cNvGrpSpPr>
          <p:nvPr/>
        </p:nvGrpSpPr>
        <p:grpSpPr bwMode="auto">
          <a:xfrm>
            <a:off x="1219200" y="3429000"/>
            <a:ext cx="6324600" cy="2590800"/>
            <a:chOff x="1219200" y="3429000"/>
            <a:chExt cx="6324600" cy="2590800"/>
          </a:xfrm>
        </p:grpSpPr>
        <p:pic>
          <p:nvPicPr>
            <p:cNvPr id="95239"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03" t="5252" r="13724"/>
            <a:stretch>
              <a:fillRect/>
            </a:stretch>
          </p:blipFill>
          <p:spPr bwMode="auto">
            <a:xfrm>
              <a:off x="1219200" y="3581400"/>
              <a:ext cx="1600200" cy="137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40"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l="13298" t="7446" r="17554" b="29256"/>
            <a:stretch>
              <a:fillRect/>
            </a:stretch>
          </p:blipFill>
          <p:spPr bwMode="auto">
            <a:xfrm>
              <a:off x="4419600" y="4724400"/>
              <a:ext cx="1981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41"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l="20798" t="16638" r="16811" b="12653"/>
            <a:stretch>
              <a:fillRect/>
            </a:stretch>
          </p:blipFill>
          <p:spPr bwMode="auto">
            <a:xfrm>
              <a:off x="5943600" y="3810000"/>
              <a:ext cx="1600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42"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43200" y="3429000"/>
              <a:ext cx="1499770" cy="213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0"/>
            <a:ext cx="7772400" cy="1143000"/>
          </a:xfrm>
        </p:spPr>
        <p:txBody>
          <a:bodyPr/>
          <a:lstStyle/>
          <a:p>
            <a:pPr algn="ctr" eaLnBrk="1" hangingPunct="1"/>
            <a:r>
              <a:rPr lang="en-US" altLang="en-US" sz="3600" smtClean="0"/>
              <a:t>On to the IEP. . .</a:t>
            </a:r>
          </a:p>
        </p:txBody>
      </p:sp>
      <p:sp>
        <p:nvSpPr>
          <p:cNvPr id="96259" name="Rectangle 4"/>
          <p:cNvSpPr>
            <a:spLocks noGrp="1" noChangeArrowheads="1"/>
          </p:cNvSpPr>
          <p:nvPr>
            <p:ph type="body" sz="half" idx="2"/>
          </p:nvPr>
        </p:nvSpPr>
        <p:spPr>
          <a:xfrm>
            <a:off x="0" y="1143000"/>
            <a:ext cx="8458200" cy="1581150"/>
          </a:xfrm>
        </p:spPr>
        <p:txBody>
          <a:bodyPr/>
          <a:lstStyle/>
          <a:p>
            <a:pPr algn="ctr" eaLnBrk="1" hangingPunct="1">
              <a:buFontTx/>
              <a:buNone/>
            </a:pPr>
            <a:r>
              <a:rPr lang="en-US" altLang="en-US" dirty="0" smtClean="0"/>
              <a:t>IEP development relies on </a:t>
            </a:r>
          </a:p>
          <a:p>
            <a:pPr algn="ctr" eaLnBrk="1" hangingPunct="1">
              <a:buFontTx/>
              <a:buNone/>
            </a:pPr>
            <a:r>
              <a:rPr lang="en-US" altLang="en-US" dirty="0" smtClean="0"/>
              <a:t>the judgments of </a:t>
            </a:r>
          </a:p>
          <a:p>
            <a:pPr algn="ctr" eaLnBrk="1" hangingPunct="1">
              <a:buFontTx/>
              <a:buNone/>
            </a:pPr>
            <a:r>
              <a:rPr lang="en-US" altLang="en-US" dirty="0" smtClean="0"/>
              <a:t>Team members.</a:t>
            </a:r>
          </a:p>
        </p:txBody>
      </p:sp>
      <p:sp>
        <p:nvSpPr>
          <p:cNvPr id="96260" name="Text Box 5"/>
          <p:cNvSpPr txBox="1">
            <a:spLocks noChangeArrowheads="1"/>
          </p:cNvSpPr>
          <p:nvPr/>
        </p:nvSpPr>
        <p:spPr bwMode="auto">
          <a:xfrm>
            <a:off x="1463675" y="5834063"/>
            <a:ext cx="6126163"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dirty="0">
                <a:latin typeface="Tahoma" pitchFamily="34" charset="0"/>
                <a:cs typeface="Tahoma" pitchFamily="34" charset="0"/>
              </a:rPr>
              <a:t>No two Teams will respond alike.</a:t>
            </a:r>
          </a:p>
          <a:p>
            <a:pPr algn="ctr" eaLnBrk="1" hangingPunct="1"/>
            <a:r>
              <a:rPr lang="en-US" altLang="en-US" sz="2800" dirty="0">
                <a:latin typeface="Tahoma" pitchFamily="34" charset="0"/>
                <a:cs typeface="Tahoma" pitchFamily="34" charset="0"/>
              </a:rPr>
              <a:t>No two Team meetings will be alike.</a:t>
            </a:r>
          </a:p>
          <a:p>
            <a:pPr algn="ctr" eaLnBrk="1" hangingPunct="1"/>
            <a:endParaRPr lang="en-US" altLang="en-US" sz="2800" dirty="0">
              <a:solidFill>
                <a:srgbClr val="0000CC"/>
              </a:solidFill>
              <a:latin typeface="Comic Sans MS" pitchFamily="66" charset="0"/>
            </a:endParaRPr>
          </a:p>
        </p:txBody>
      </p:sp>
      <p:sp>
        <p:nvSpPr>
          <p:cNvPr id="2" name="Slide Number Placeholder 1"/>
          <p:cNvSpPr>
            <a:spLocks noGrp="1"/>
          </p:cNvSpPr>
          <p:nvPr>
            <p:ph type="sldNum" sz="quarter" idx="12"/>
          </p:nvPr>
        </p:nvSpPr>
        <p:spPr/>
        <p:txBody>
          <a:bodyPr/>
          <a:lstStyle/>
          <a:p>
            <a:pPr>
              <a:defRPr/>
            </a:pPr>
            <a:fld id="{0068F3C5-F288-4E05-AC7B-BCC5441329BF}" type="slidenum">
              <a:rPr lang="en-US" altLang="en-US" smtClean="0"/>
              <a:pPr>
                <a:defRPr/>
              </a:pPr>
              <a:t>22</a:t>
            </a:fld>
            <a:endParaRPr lang="en-US" altLang="en-US" dirty="0"/>
          </a:p>
        </p:txBody>
      </p:sp>
      <p:pic>
        <p:nvPicPr>
          <p:cNvPr id="96262" name="Picture 7" descr="Chairs in a circ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2819400"/>
            <a:ext cx="385445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08000" y="171450"/>
            <a:ext cx="8051800" cy="1714500"/>
          </a:xfrm>
        </p:spPr>
        <p:txBody>
          <a:bodyPr/>
          <a:lstStyle/>
          <a:p>
            <a:pPr algn="ctr" eaLnBrk="1" hangingPunct="1"/>
            <a:r>
              <a:rPr lang="en-US" altLang="en-US" sz="3600" smtClean="0"/>
              <a:t>An IEP is a contract between the parent and school district that. . .</a:t>
            </a:r>
            <a:endParaRPr lang="en-US" altLang="en-US" smtClean="0"/>
          </a:p>
        </p:txBody>
      </p:sp>
      <p:sp>
        <p:nvSpPr>
          <p:cNvPr id="26627" name="Rectangle 3"/>
          <p:cNvSpPr>
            <a:spLocks noGrp="1" noChangeArrowheads="1"/>
          </p:cNvSpPr>
          <p:nvPr>
            <p:ph type="body" sz="half" idx="2"/>
          </p:nvPr>
        </p:nvSpPr>
        <p:spPr>
          <a:xfrm>
            <a:off x="381000" y="2057400"/>
            <a:ext cx="8382000" cy="3543300"/>
          </a:xfrm>
        </p:spPr>
        <p:txBody>
          <a:bodyPr rtlCol="0">
            <a:normAutofit/>
          </a:bodyPr>
          <a:lstStyle/>
          <a:p>
            <a:pPr marL="0" indent="0" eaLnBrk="1" fontAlgn="auto" hangingPunct="1">
              <a:spcAft>
                <a:spcPts val="0"/>
              </a:spcAft>
              <a:buFont typeface="Wingdings 2" pitchFamily="18" charset="2"/>
              <a:buNone/>
              <a:defRPr/>
            </a:pPr>
            <a:r>
              <a:rPr lang="en-US" altLang="en-US" dirty="0" smtClean="0">
                <a:latin typeface="Comic Sans MS" pitchFamily="66" charset="0"/>
              </a:rPr>
              <a:t> </a:t>
            </a:r>
            <a:r>
              <a:rPr lang="en-US" altLang="en-US" sz="2400" dirty="0" smtClean="0"/>
              <a:t>considers the individual needs of the student:</a:t>
            </a:r>
          </a:p>
          <a:p>
            <a:pPr eaLnBrk="1" fontAlgn="auto" hangingPunct="1">
              <a:spcAft>
                <a:spcPts val="0"/>
              </a:spcAft>
              <a:defRPr/>
            </a:pPr>
            <a:r>
              <a:rPr lang="en-US" altLang="en-US" sz="2400" dirty="0" smtClean="0"/>
              <a:t>describes how the student learns</a:t>
            </a:r>
          </a:p>
          <a:p>
            <a:pPr eaLnBrk="1" fontAlgn="auto" hangingPunct="1">
              <a:spcAft>
                <a:spcPts val="0"/>
              </a:spcAft>
              <a:defRPr/>
            </a:pPr>
            <a:r>
              <a:rPr lang="en-US" altLang="en-US" sz="2400" dirty="0" smtClean="0"/>
              <a:t>focuses on what will make the biggest difference for the student in the next year</a:t>
            </a:r>
          </a:p>
          <a:p>
            <a:pPr eaLnBrk="1" fontAlgn="auto" hangingPunct="1">
              <a:spcAft>
                <a:spcPts val="0"/>
              </a:spcAft>
              <a:defRPr/>
            </a:pPr>
            <a:r>
              <a:rPr lang="en-US" altLang="en-US" sz="2400" dirty="0" smtClean="0"/>
              <a:t>describes how the school staff will help the student learn better</a:t>
            </a:r>
          </a:p>
          <a:p>
            <a:pPr eaLnBrk="1" fontAlgn="auto" hangingPunct="1">
              <a:spcAft>
                <a:spcPts val="0"/>
              </a:spcAft>
              <a:defRPr/>
            </a:pPr>
            <a:r>
              <a:rPr lang="en-US" altLang="en-US" sz="2400" dirty="0" smtClean="0"/>
              <a:t>guides a logical decision making process and reflects the decisions of the Team</a:t>
            </a:r>
          </a:p>
          <a:p>
            <a:pPr eaLnBrk="1" fontAlgn="auto" hangingPunct="1">
              <a:spcAft>
                <a:spcPts val="0"/>
              </a:spcAft>
              <a:defRPr/>
            </a:pPr>
            <a:endParaRPr lang="en-US" altLang="en-US" dirty="0" smtClean="0">
              <a:latin typeface="Comic Sans MS" pitchFamily="66" charset="0"/>
            </a:endParaRPr>
          </a:p>
          <a:p>
            <a:pPr eaLnBrk="1" fontAlgn="auto" hangingPunct="1">
              <a:spcAft>
                <a:spcPts val="0"/>
              </a:spcAft>
              <a:defRPr/>
            </a:pPr>
            <a:endParaRPr lang="en-US" altLang="en-US" dirty="0" smtClean="0">
              <a:latin typeface="Comic Sans MS" pitchFamily="66" charset="0"/>
            </a:endParaRPr>
          </a:p>
        </p:txBody>
      </p:sp>
      <p:sp>
        <p:nvSpPr>
          <p:cNvPr id="2" name="Slide Number Placeholder 1"/>
          <p:cNvSpPr>
            <a:spLocks noGrp="1"/>
          </p:cNvSpPr>
          <p:nvPr>
            <p:ph type="sldNum" sz="quarter" idx="12"/>
          </p:nvPr>
        </p:nvSpPr>
        <p:spPr/>
        <p:txBody>
          <a:bodyPr/>
          <a:lstStyle/>
          <a:p>
            <a:pPr>
              <a:defRPr/>
            </a:pPr>
            <a:fld id="{5B8C5799-0BBC-44D5-AB03-EB1432EF40BA}" type="slidenum">
              <a:rPr lang="en-US" altLang="en-US" smtClean="0"/>
              <a:pPr>
                <a:defRPr/>
              </a:pPr>
              <a:t>23</a:t>
            </a:fld>
            <a:endParaRPr lang="en-US" altLang="en-US"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08000" y="171450"/>
            <a:ext cx="8051800" cy="895350"/>
          </a:xfrm>
        </p:spPr>
        <p:txBody>
          <a:bodyPr/>
          <a:lstStyle/>
          <a:p>
            <a:pPr algn="ctr" eaLnBrk="1" hangingPunct="1"/>
            <a:r>
              <a:rPr lang="en-US" altLang="en-US" sz="3600" smtClean="0"/>
              <a:t>Individualized Education Program</a:t>
            </a:r>
          </a:p>
        </p:txBody>
      </p:sp>
      <p:sp>
        <p:nvSpPr>
          <p:cNvPr id="27651" name="Rectangle 3"/>
          <p:cNvSpPr>
            <a:spLocks noGrp="1" noChangeArrowheads="1"/>
          </p:cNvSpPr>
          <p:nvPr>
            <p:ph type="body" sz="half" idx="2"/>
          </p:nvPr>
        </p:nvSpPr>
        <p:spPr>
          <a:xfrm>
            <a:off x="304800" y="1600200"/>
            <a:ext cx="8458200" cy="3581400"/>
          </a:xfrm>
        </p:spPr>
        <p:txBody>
          <a:bodyPr rtlCol="0">
            <a:normAutofit/>
          </a:bodyPr>
          <a:lstStyle/>
          <a:p>
            <a:pPr eaLnBrk="1" fontAlgn="auto" hangingPunct="1">
              <a:spcAft>
                <a:spcPts val="0"/>
              </a:spcAft>
              <a:buFontTx/>
              <a:buNone/>
              <a:defRPr/>
            </a:pPr>
            <a:r>
              <a:rPr lang="en-US" altLang="en-US" sz="2600" dirty="0" smtClean="0"/>
              <a:t>Remember that:</a:t>
            </a:r>
          </a:p>
          <a:p>
            <a:pPr marL="914400" indent="-450850" eaLnBrk="1" fontAlgn="auto" hangingPunct="1">
              <a:spcAft>
                <a:spcPts val="0"/>
              </a:spcAft>
              <a:defRPr/>
            </a:pPr>
            <a:r>
              <a:rPr lang="en-US" altLang="en-US" sz="2600" dirty="0" smtClean="0"/>
              <a:t>Every student is different.</a:t>
            </a:r>
          </a:p>
          <a:p>
            <a:pPr marL="914400" indent="-450850" eaLnBrk="1" fontAlgn="auto" hangingPunct="1">
              <a:spcAft>
                <a:spcPts val="0"/>
              </a:spcAft>
              <a:defRPr/>
            </a:pPr>
            <a:r>
              <a:rPr lang="en-US" altLang="en-US" sz="2600" dirty="0" smtClean="0"/>
              <a:t>No two IEPs will be alike.</a:t>
            </a:r>
          </a:p>
          <a:p>
            <a:pPr marL="914400" indent="-450850" eaLnBrk="1" fontAlgn="auto" hangingPunct="1">
              <a:spcAft>
                <a:spcPts val="0"/>
              </a:spcAft>
              <a:defRPr/>
            </a:pPr>
            <a:r>
              <a:rPr lang="en-US" altLang="en-US" sz="2600" dirty="0" smtClean="0"/>
              <a:t>There is no single correct way to write an IEP.</a:t>
            </a:r>
          </a:p>
          <a:p>
            <a:pPr eaLnBrk="1" fontAlgn="auto" hangingPunct="1">
              <a:spcAft>
                <a:spcPts val="0"/>
              </a:spcAft>
              <a:buFontTx/>
              <a:buNone/>
              <a:defRPr/>
            </a:pPr>
            <a:r>
              <a:rPr lang="en-US" altLang="en-US" sz="2600" dirty="0" smtClean="0"/>
              <a:t>Remember to:</a:t>
            </a:r>
          </a:p>
          <a:p>
            <a:pPr marL="914400" indent="-450850" eaLnBrk="1" fontAlgn="auto" hangingPunct="1">
              <a:spcAft>
                <a:spcPts val="0"/>
              </a:spcAft>
              <a:defRPr/>
            </a:pPr>
            <a:r>
              <a:rPr lang="en-US" altLang="en-US" sz="2600" dirty="0" smtClean="0"/>
              <a:t> Write in clear, understandable language.</a:t>
            </a:r>
          </a:p>
          <a:p>
            <a:pPr marL="1023938" indent="-560388" eaLnBrk="1" fontAlgn="auto" hangingPunct="1">
              <a:spcAft>
                <a:spcPts val="0"/>
              </a:spcAft>
              <a:defRPr/>
            </a:pPr>
            <a:r>
              <a:rPr lang="en-US" altLang="en-US" sz="2600" dirty="0" smtClean="0"/>
              <a:t>Use a style that best reflects Team decisions.</a:t>
            </a:r>
          </a:p>
        </p:txBody>
      </p:sp>
      <p:sp>
        <p:nvSpPr>
          <p:cNvPr id="2" name="Slide Number Placeholder 1"/>
          <p:cNvSpPr>
            <a:spLocks noGrp="1"/>
          </p:cNvSpPr>
          <p:nvPr>
            <p:ph type="sldNum" sz="quarter" idx="12"/>
          </p:nvPr>
        </p:nvSpPr>
        <p:spPr/>
        <p:txBody>
          <a:bodyPr/>
          <a:lstStyle/>
          <a:p>
            <a:pPr>
              <a:defRPr/>
            </a:pPr>
            <a:fld id="{46AF7BA4-D097-401F-BED2-5CDF1F9767CE}" type="slidenum">
              <a:rPr lang="en-US" altLang="en-US" smtClean="0"/>
              <a:pPr>
                <a:defRPr/>
              </a:pPr>
              <a:t>24</a:t>
            </a:fld>
            <a:endParaRPr lang="en-US" altLang="en-US"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04800"/>
            <a:ext cx="7772400" cy="895350"/>
          </a:xfrm>
        </p:spPr>
        <p:txBody>
          <a:bodyPr/>
          <a:lstStyle/>
          <a:p>
            <a:pPr algn="ctr" eaLnBrk="1" hangingPunct="1"/>
            <a:r>
              <a:rPr lang="en-US" altLang="en-US" sz="3600" smtClean="0"/>
              <a:t>IEP Checklist and IEP Form</a:t>
            </a:r>
          </a:p>
        </p:txBody>
      </p:sp>
      <p:sp>
        <p:nvSpPr>
          <p:cNvPr id="28675" name="Rectangle 3"/>
          <p:cNvSpPr>
            <a:spLocks noGrp="1" noChangeArrowheads="1"/>
          </p:cNvSpPr>
          <p:nvPr>
            <p:ph type="body" idx="1"/>
          </p:nvPr>
        </p:nvSpPr>
        <p:spPr>
          <a:xfrm>
            <a:off x="381000" y="1447800"/>
            <a:ext cx="8432800" cy="4114800"/>
          </a:xfrm>
        </p:spPr>
        <p:txBody>
          <a:bodyPr rtlCol="0">
            <a:normAutofit fontScale="92500" lnSpcReduction="20000"/>
          </a:bodyPr>
          <a:lstStyle/>
          <a:p>
            <a:pPr marL="0" indent="0" eaLnBrk="1" fontAlgn="auto" hangingPunct="1">
              <a:spcAft>
                <a:spcPts val="0"/>
              </a:spcAft>
              <a:buFont typeface="Wingdings 2" pitchFamily="18" charset="2"/>
              <a:buNone/>
              <a:defRPr/>
            </a:pPr>
            <a:endParaRPr lang="en-US" altLang="en-US" sz="2400" b="1" dirty="0" smtClean="0">
              <a:latin typeface="Comic Sans MS" pitchFamily="66" charset="0"/>
            </a:endParaRPr>
          </a:p>
          <a:p>
            <a:pPr marL="0" indent="0" eaLnBrk="1" fontAlgn="auto" hangingPunct="1">
              <a:spcAft>
                <a:spcPts val="0"/>
              </a:spcAft>
              <a:buFont typeface="Wingdings 2" pitchFamily="18" charset="2"/>
              <a:buNone/>
              <a:defRPr/>
            </a:pPr>
            <a:r>
              <a:rPr lang="en-US" altLang="en-US" dirty="0" smtClean="0"/>
              <a:t>IEP Checklist – see reference tool</a:t>
            </a:r>
          </a:p>
          <a:p>
            <a:pPr lvl="1" eaLnBrk="1" fontAlgn="auto" hangingPunct="1">
              <a:spcAft>
                <a:spcPts val="0"/>
              </a:spcAft>
              <a:defRPr/>
            </a:pPr>
            <a:r>
              <a:rPr lang="en-US" altLang="en-US" sz="2800" dirty="0" smtClean="0"/>
              <a:t> reviews items to be included in each IEP section</a:t>
            </a:r>
          </a:p>
          <a:p>
            <a:pPr lvl="1" eaLnBrk="1" fontAlgn="auto" hangingPunct="1">
              <a:spcAft>
                <a:spcPts val="0"/>
              </a:spcAft>
              <a:defRPr/>
            </a:pPr>
            <a:r>
              <a:rPr lang="en-US" altLang="en-US" sz="2800" dirty="0" smtClean="0"/>
              <a:t> lists regulation citations</a:t>
            </a:r>
          </a:p>
          <a:p>
            <a:pPr eaLnBrk="1" fontAlgn="auto" hangingPunct="1">
              <a:spcAft>
                <a:spcPts val="0"/>
              </a:spcAft>
              <a:defRPr/>
            </a:pPr>
            <a:endParaRPr lang="en-US" altLang="en-US" dirty="0" smtClean="0"/>
          </a:p>
          <a:p>
            <a:pPr marL="0" indent="0" eaLnBrk="1" fontAlgn="auto" hangingPunct="1">
              <a:spcAft>
                <a:spcPts val="0"/>
              </a:spcAft>
              <a:buFont typeface="Wingdings 2" pitchFamily="18" charset="2"/>
              <a:buNone/>
              <a:defRPr/>
            </a:pPr>
            <a:r>
              <a:rPr lang="en-US" altLang="en-US" dirty="0" smtClean="0"/>
              <a:t>IEP Form – see communication tool</a:t>
            </a:r>
          </a:p>
          <a:p>
            <a:pPr marL="860425" lvl="1" indent="-403225" eaLnBrk="1" fontAlgn="auto" hangingPunct="1">
              <a:spcAft>
                <a:spcPts val="0"/>
              </a:spcAft>
              <a:defRPr/>
            </a:pPr>
            <a:r>
              <a:rPr lang="en-US" altLang="en-US" sz="2800" dirty="0" smtClean="0"/>
              <a:t>designed to assist Team reviewing all required IEP elements</a:t>
            </a:r>
          </a:p>
          <a:p>
            <a:pPr marL="914400" lvl="1" indent="-457200" eaLnBrk="1" fontAlgn="auto" hangingPunct="1">
              <a:spcAft>
                <a:spcPts val="0"/>
              </a:spcAft>
              <a:defRPr/>
            </a:pPr>
            <a:r>
              <a:rPr lang="en-US" altLang="en-US" sz="2800" dirty="0" smtClean="0"/>
              <a:t>designed to assist Teams in documenting their  recommendations</a:t>
            </a:r>
          </a:p>
        </p:txBody>
      </p:sp>
      <p:sp>
        <p:nvSpPr>
          <p:cNvPr id="2" name="Slide Number Placeholder 1"/>
          <p:cNvSpPr>
            <a:spLocks noGrp="1"/>
          </p:cNvSpPr>
          <p:nvPr>
            <p:ph type="sldNum" sz="quarter" idx="12"/>
          </p:nvPr>
        </p:nvSpPr>
        <p:spPr/>
        <p:txBody>
          <a:bodyPr/>
          <a:lstStyle/>
          <a:p>
            <a:pPr>
              <a:defRPr/>
            </a:pPr>
            <a:fld id="{92C652F8-AD97-4ACF-9DC4-834A3B875928}"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9" name="Picture 7" descr="Three gold sta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4267200"/>
            <a:ext cx="213360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100354" name="Rectangle 2"/>
          <p:cNvSpPr>
            <a:spLocks noGrp="1" noChangeArrowheads="1"/>
          </p:cNvSpPr>
          <p:nvPr>
            <p:ph type="title" idx="4294967295"/>
          </p:nvPr>
        </p:nvSpPr>
        <p:spPr>
          <a:xfrm>
            <a:off x="1143000" y="228600"/>
            <a:ext cx="6731000" cy="571500"/>
          </a:xfrm>
        </p:spPr>
        <p:txBody>
          <a:bodyPr/>
          <a:lstStyle/>
          <a:p>
            <a:pPr algn="ctr" eaLnBrk="1" hangingPunct="1"/>
            <a:r>
              <a:rPr lang="en-US" altLang="en-US" sz="3600" smtClean="0"/>
              <a:t>IDEA 2004</a:t>
            </a:r>
          </a:p>
        </p:txBody>
      </p:sp>
      <p:sp>
        <p:nvSpPr>
          <p:cNvPr id="100355" name="Text Box 3"/>
          <p:cNvSpPr txBox="1">
            <a:spLocks noChangeArrowheads="1"/>
          </p:cNvSpPr>
          <p:nvPr/>
        </p:nvSpPr>
        <p:spPr bwMode="auto">
          <a:xfrm>
            <a:off x="685800" y="1143000"/>
            <a:ext cx="7772400" cy="377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spcBef>
                <a:spcPct val="50000"/>
              </a:spcBef>
            </a:pPr>
            <a:r>
              <a:rPr lang="en-US" altLang="en-US" sz="2400" dirty="0">
                <a:latin typeface="Tahoma" pitchFamily="34" charset="0"/>
                <a:cs typeface="Tahoma" pitchFamily="34" charset="0"/>
              </a:rPr>
              <a:t>IEPs for all students must include a statement of measurable annual goals, including academic and functional goals. Benchmarks or short-term objectives must be included in an IEP for a student with significant cognitive disabilities.     	</a:t>
            </a:r>
            <a:r>
              <a:rPr lang="en-US" altLang="en-US" dirty="0">
                <a:latin typeface="Tahoma" pitchFamily="34" charset="0"/>
                <a:cs typeface="Tahoma" pitchFamily="34" charset="0"/>
              </a:rPr>
              <a:t>[P.L. 108-446, Section 614(d).]</a:t>
            </a:r>
          </a:p>
          <a:p>
            <a:pPr>
              <a:lnSpc>
                <a:spcPct val="90000"/>
              </a:lnSpc>
              <a:spcBef>
                <a:spcPct val="50000"/>
              </a:spcBef>
            </a:pPr>
            <a:endParaRPr lang="en-US" altLang="en-US" sz="800" b="1" dirty="0">
              <a:latin typeface="Tahoma" pitchFamily="34" charset="0"/>
              <a:cs typeface="Tahoma" pitchFamily="34" charset="0"/>
            </a:endParaRPr>
          </a:p>
          <a:p>
            <a:pPr>
              <a:lnSpc>
                <a:spcPct val="90000"/>
              </a:lnSpc>
              <a:spcBef>
                <a:spcPct val="50000"/>
              </a:spcBef>
            </a:pPr>
            <a:r>
              <a:rPr lang="en-US" altLang="en-US" sz="2400" i="1" dirty="0">
                <a:latin typeface="Tahoma" pitchFamily="34" charset="0"/>
                <a:cs typeface="Tahoma" pitchFamily="34" charset="0"/>
              </a:rPr>
              <a:t>The Department  requires school districts                         to continue to use benchmarks or                                short-term objectives for all students to address   the federal requirement for describing how                       progress will be measured</a:t>
            </a:r>
            <a:r>
              <a:rPr lang="en-US" altLang="en-US" sz="2400" b="1" i="1" dirty="0">
                <a:latin typeface="Tahoma" pitchFamily="34" charset="0"/>
                <a:cs typeface="Tahoma" pitchFamily="34" charset="0"/>
              </a:rPr>
              <a:t>.</a:t>
            </a:r>
          </a:p>
        </p:txBody>
      </p:sp>
      <p:sp>
        <p:nvSpPr>
          <p:cNvPr id="2" name="Slide Number Placeholder 1"/>
          <p:cNvSpPr>
            <a:spLocks noGrp="1"/>
          </p:cNvSpPr>
          <p:nvPr>
            <p:ph type="sldNum" sz="quarter" idx="12"/>
          </p:nvPr>
        </p:nvSpPr>
        <p:spPr/>
        <p:txBody>
          <a:bodyPr/>
          <a:lstStyle/>
          <a:p>
            <a:pPr>
              <a:defRPr/>
            </a:pPr>
            <a:fld id="{CB9FC652-021B-4D95-A1EC-2E80B2BAB612}"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4114800" y="2362200"/>
            <a:ext cx="4495800" cy="1943100"/>
          </a:xfrm>
        </p:spPr>
        <p:txBody>
          <a:bodyPr rtlCol="0">
            <a:normAutofit fontScale="92500" lnSpcReduction="10000"/>
          </a:bodyPr>
          <a:lstStyle/>
          <a:p>
            <a:pPr algn="ctr" eaLnBrk="1" fontAlgn="auto" hangingPunct="1">
              <a:spcBef>
                <a:spcPct val="0"/>
              </a:spcBef>
              <a:spcAft>
                <a:spcPts val="0"/>
              </a:spcAft>
              <a:buFontTx/>
              <a:buNone/>
              <a:defRPr/>
            </a:pPr>
            <a:r>
              <a:rPr lang="en-US" altLang="en-US" sz="3600" dirty="0" smtClean="0"/>
              <a:t>Federal and state special education law are grounded in </a:t>
            </a:r>
          </a:p>
          <a:p>
            <a:pPr algn="ctr" eaLnBrk="1" fontAlgn="auto" hangingPunct="1">
              <a:spcBef>
                <a:spcPct val="0"/>
              </a:spcBef>
              <a:spcAft>
                <a:spcPts val="0"/>
              </a:spcAft>
              <a:buFontTx/>
              <a:buNone/>
              <a:defRPr/>
            </a:pPr>
            <a:r>
              <a:rPr lang="en-US" altLang="en-US" sz="3600" b="1" dirty="0" smtClean="0">
                <a:solidFill>
                  <a:schemeClr val="accent1"/>
                </a:solidFill>
              </a:rPr>
              <a:t>six basic principles</a:t>
            </a:r>
            <a:r>
              <a:rPr lang="en-US" altLang="en-US" sz="3600" dirty="0" smtClean="0"/>
              <a:t>.</a:t>
            </a:r>
          </a:p>
        </p:txBody>
      </p:sp>
      <p:sp>
        <p:nvSpPr>
          <p:cNvPr id="8198" name="Rectangle 3"/>
          <p:cNvSpPr>
            <a:spLocks noChangeArrowheads="1"/>
          </p:cNvSpPr>
          <p:nvPr/>
        </p:nvSpPr>
        <p:spPr bwMode="auto">
          <a:xfrm>
            <a:off x="990600" y="381000"/>
            <a:ext cx="7315200" cy="646113"/>
          </a:xfrm>
          <a:prstGeom prst="rect">
            <a:avLst/>
          </a:prstGeom>
          <a:noFill/>
          <a:ln w="9525">
            <a:noFill/>
            <a:miter lim="800000"/>
            <a:headEnd/>
            <a:tailEnd/>
          </a:ln>
        </p:spPr>
        <p:txBody>
          <a:bodyPr>
            <a:spAutoFit/>
          </a:bodyPr>
          <a:lstStyle/>
          <a:p>
            <a:pPr algn="ctr" eaLnBrk="0" hangingPunct="0">
              <a:defRPr/>
            </a:pPr>
            <a:r>
              <a:rPr lang="en-US" altLang="en-US" sz="3600" dirty="0">
                <a:latin typeface="+mj-lt"/>
              </a:rPr>
              <a:t>Six Basic Principles</a:t>
            </a:r>
          </a:p>
        </p:txBody>
      </p:sp>
      <p:sp>
        <p:nvSpPr>
          <p:cNvPr id="2" name="Slide Number Placeholder 1"/>
          <p:cNvSpPr>
            <a:spLocks noGrp="1"/>
          </p:cNvSpPr>
          <p:nvPr>
            <p:ph type="sldNum" sz="quarter" idx="12"/>
          </p:nvPr>
        </p:nvSpPr>
        <p:spPr/>
        <p:txBody>
          <a:bodyPr/>
          <a:lstStyle/>
          <a:p>
            <a:pPr>
              <a:defRPr/>
            </a:pPr>
            <a:fld id="{961C4813-CFD7-46ED-82DD-1A54D469AABD}" type="slidenum">
              <a:rPr lang="en-US" altLang="en-US" smtClean="0"/>
              <a:pPr>
                <a:defRPr/>
              </a:pPr>
              <a:t>27</a:t>
            </a:fld>
            <a:endParaRPr lang="en-US" altLang="en-US" dirty="0"/>
          </a:p>
        </p:txBody>
      </p:sp>
      <p:pic>
        <p:nvPicPr>
          <p:cNvPr id="101381" name="Picture 9" descr="American Sign Languag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600200"/>
            <a:ext cx="3417888" cy="478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04800" y="285750"/>
            <a:ext cx="5634038" cy="1143000"/>
          </a:xfrm>
        </p:spPr>
        <p:txBody>
          <a:bodyPr/>
          <a:lstStyle/>
          <a:p>
            <a:pPr eaLnBrk="1" hangingPunct="1"/>
            <a:r>
              <a:rPr lang="en-US" altLang="en-US" smtClean="0"/>
              <a:t>The Six Principles</a:t>
            </a:r>
          </a:p>
        </p:txBody>
      </p:sp>
      <p:sp>
        <p:nvSpPr>
          <p:cNvPr id="102403" name="Text Box 3"/>
          <p:cNvSpPr txBox="1">
            <a:spLocks noChangeArrowheads="1"/>
          </p:cNvSpPr>
          <p:nvPr/>
        </p:nvSpPr>
        <p:spPr bwMode="auto">
          <a:xfrm>
            <a:off x="381000" y="1981200"/>
            <a:ext cx="7848600" cy="371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20000"/>
              </a:lnSpc>
            </a:pPr>
            <a:r>
              <a:rPr lang="en-US" altLang="en-US" sz="2800" dirty="0">
                <a:solidFill>
                  <a:schemeClr val="accent1"/>
                </a:solidFill>
                <a:latin typeface="Tahoma" pitchFamily="34" charset="0"/>
                <a:cs typeface="Tahoma" pitchFamily="34" charset="0"/>
              </a:rPr>
              <a:t>1.  </a:t>
            </a:r>
            <a:r>
              <a:rPr lang="en-US" altLang="en-US" sz="2800" dirty="0">
                <a:latin typeface="Tahoma" pitchFamily="34" charset="0"/>
                <a:cs typeface="Tahoma" pitchFamily="34" charset="0"/>
              </a:rPr>
              <a:t>Parent and Student Participation</a:t>
            </a:r>
          </a:p>
          <a:p>
            <a:pPr>
              <a:lnSpc>
                <a:spcPct val="120000"/>
              </a:lnSpc>
            </a:pPr>
            <a:r>
              <a:rPr lang="en-US" altLang="en-US" sz="2800" dirty="0">
                <a:solidFill>
                  <a:schemeClr val="accent1"/>
                </a:solidFill>
                <a:latin typeface="Tahoma" pitchFamily="34" charset="0"/>
                <a:cs typeface="Tahoma" pitchFamily="34" charset="0"/>
              </a:rPr>
              <a:t>2.  </a:t>
            </a:r>
            <a:r>
              <a:rPr lang="en-US" altLang="en-US" sz="2800" dirty="0">
                <a:latin typeface="Tahoma" pitchFamily="34" charset="0"/>
                <a:cs typeface="Tahoma" pitchFamily="34" charset="0"/>
              </a:rPr>
              <a:t>Free and Appropriate Public Education (FAPE)</a:t>
            </a:r>
          </a:p>
          <a:p>
            <a:pPr>
              <a:lnSpc>
                <a:spcPct val="120000"/>
              </a:lnSpc>
            </a:pPr>
            <a:r>
              <a:rPr lang="en-US" altLang="en-US" sz="2800" dirty="0">
                <a:solidFill>
                  <a:schemeClr val="accent1"/>
                </a:solidFill>
                <a:latin typeface="Tahoma" pitchFamily="34" charset="0"/>
                <a:cs typeface="Tahoma" pitchFamily="34" charset="0"/>
              </a:rPr>
              <a:t>3.  </a:t>
            </a:r>
            <a:r>
              <a:rPr lang="en-US" altLang="en-US" sz="2800" dirty="0">
                <a:latin typeface="Tahoma" pitchFamily="34" charset="0"/>
                <a:cs typeface="Tahoma" pitchFamily="34" charset="0"/>
              </a:rPr>
              <a:t>Appropriate Evaluation</a:t>
            </a:r>
          </a:p>
          <a:p>
            <a:pPr>
              <a:lnSpc>
                <a:spcPct val="120000"/>
              </a:lnSpc>
            </a:pPr>
            <a:r>
              <a:rPr lang="en-US" altLang="en-US" sz="2800" dirty="0">
                <a:solidFill>
                  <a:schemeClr val="accent1"/>
                </a:solidFill>
                <a:latin typeface="Tahoma" pitchFamily="34" charset="0"/>
                <a:cs typeface="Tahoma" pitchFamily="34" charset="0"/>
              </a:rPr>
              <a:t>4.  </a:t>
            </a:r>
            <a:r>
              <a:rPr lang="en-US" altLang="en-US" sz="2800" dirty="0">
                <a:latin typeface="Tahoma" pitchFamily="34" charset="0"/>
                <a:cs typeface="Tahoma" pitchFamily="34" charset="0"/>
              </a:rPr>
              <a:t>Individualized Education Program (IEP)</a:t>
            </a:r>
          </a:p>
          <a:p>
            <a:pPr>
              <a:lnSpc>
                <a:spcPct val="120000"/>
              </a:lnSpc>
            </a:pPr>
            <a:r>
              <a:rPr lang="en-US" altLang="en-US" sz="2800" dirty="0">
                <a:solidFill>
                  <a:schemeClr val="accent1"/>
                </a:solidFill>
                <a:latin typeface="Tahoma" pitchFamily="34" charset="0"/>
                <a:cs typeface="Tahoma" pitchFamily="34" charset="0"/>
              </a:rPr>
              <a:t>5.  </a:t>
            </a:r>
            <a:r>
              <a:rPr lang="en-US" altLang="en-US" sz="2800" dirty="0">
                <a:latin typeface="Tahoma" pitchFamily="34" charset="0"/>
                <a:cs typeface="Tahoma" pitchFamily="34" charset="0"/>
              </a:rPr>
              <a:t>Least Restrictive Environment (LRE)</a:t>
            </a:r>
          </a:p>
          <a:p>
            <a:pPr>
              <a:lnSpc>
                <a:spcPct val="120000"/>
              </a:lnSpc>
            </a:pPr>
            <a:r>
              <a:rPr lang="en-US" altLang="en-US" sz="2800" dirty="0">
                <a:solidFill>
                  <a:schemeClr val="accent1"/>
                </a:solidFill>
                <a:latin typeface="Tahoma" pitchFamily="34" charset="0"/>
                <a:cs typeface="Tahoma" pitchFamily="34" charset="0"/>
              </a:rPr>
              <a:t>6.  </a:t>
            </a:r>
            <a:r>
              <a:rPr lang="en-US" altLang="en-US" sz="2800" dirty="0">
                <a:latin typeface="Tahoma" pitchFamily="34" charset="0"/>
                <a:cs typeface="Tahoma" pitchFamily="34" charset="0"/>
              </a:rPr>
              <a:t>Procedural Safeguards</a:t>
            </a:r>
          </a:p>
        </p:txBody>
      </p:sp>
      <p:sp>
        <p:nvSpPr>
          <p:cNvPr id="2" name="Slide Number Placeholder 1"/>
          <p:cNvSpPr>
            <a:spLocks noGrp="1"/>
          </p:cNvSpPr>
          <p:nvPr>
            <p:ph type="sldNum" sz="quarter" idx="12"/>
          </p:nvPr>
        </p:nvSpPr>
        <p:spPr/>
        <p:txBody>
          <a:bodyPr/>
          <a:lstStyle/>
          <a:p>
            <a:pPr>
              <a:defRPr/>
            </a:pPr>
            <a:fld id="{8C05333C-A428-404A-906B-7CBBCB44D250}" type="slidenum">
              <a:rPr lang="en-US"/>
              <a:pPr>
                <a:defRPr/>
              </a:pPr>
              <a:t>28</a:t>
            </a:fld>
            <a:endParaRPr lang="en-US" dirty="0"/>
          </a:p>
        </p:txBody>
      </p:sp>
      <p:pic>
        <p:nvPicPr>
          <p:cNvPr id="102405" name="Picture 9" descr="American Sign Languag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228600"/>
            <a:ext cx="1665288" cy="233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609600" y="400050"/>
            <a:ext cx="7823200" cy="646113"/>
          </a:xfrm>
          <a:prstGeom prst="rect">
            <a:avLst/>
          </a:prstGeom>
          <a:noFill/>
          <a:ln w="9525">
            <a:noFill/>
            <a:miter lim="800000"/>
            <a:headEnd/>
            <a:tailEnd/>
          </a:ln>
        </p:spPr>
        <p:txBody>
          <a:bodyPr>
            <a:spAutoFit/>
          </a:bodyPr>
          <a:lstStyle/>
          <a:p>
            <a:pPr algn="ctr" eaLnBrk="0" hangingPunct="0">
              <a:spcBef>
                <a:spcPct val="50000"/>
              </a:spcBef>
              <a:defRPr/>
            </a:pPr>
            <a:r>
              <a:rPr lang="en-US" altLang="en-US" sz="3600" dirty="0">
                <a:latin typeface="+mj-lt"/>
              </a:rPr>
              <a:t>Individualized Education Program</a:t>
            </a:r>
          </a:p>
        </p:txBody>
      </p:sp>
      <p:sp>
        <p:nvSpPr>
          <p:cNvPr id="103427" name="Text Box 4"/>
          <p:cNvSpPr txBox="1">
            <a:spLocks noChangeArrowheads="1"/>
          </p:cNvSpPr>
          <p:nvPr/>
        </p:nvSpPr>
        <p:spPr bwMode="auto">
          <a:xfrm>
            <a:off x="3048000" y="5334000"/>
            <a:ext cx="3070225"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3200">
                <a:latin typeface="Tahoma" pitchFamily="34" charset="0"/>
                <a:cs typeface="Tahoma" pitchFamily="34" charset="0"/>
              </a:rPr>
              <a:t>All of the Pieces</a:t>
            </a:r>
          </a:p>
          <a:p>
            <a:pPr algn="ctr"/>
            <a:r>
              <a:rPr lang="en-US" altLang="en-US" sz="3200">
                <a:latin typeface="Tahoma" pitchFamily="34" charset="0"/>
                <a:cs typeface="Tahoma" pitchFamily="34" charset="0"/>
              </a:rPr>
              <a:t>Fit Together</a:t>
            </a:r>
          </a:p>
        </p:txBody>
      </p:sp>
      <p:sp>
        <p:nvSpPr>
          <p:cNvPr id="2" name="Slide Number Placeholder 1"/>
          <p:cNvSpPr>
            <a:spLocks noGrp="1"/>
          </p:cNvSpPr>
          <p:nvPr>
            <p:ph type="sldNum" sz="quarter" idx="12"/>
          </p:nvPr>
        </p:nvSpPr>
        <p:spPr/>
        <p:txBody>
          <a:bodyPr/>
          <a:lstStyle/>
          <a:p>
            <a:pPr>
              <a:defRPr/>
            </a:pPr>
            <a:fld id="{12BAEDD7-6306-49F9-922D-5E51B9D687B7}" type="slidenum">
              <a:rPr lang="en-US"/>
              <a:pPr>
                <a:defRPr/>
              </a:pPr>
              <a:t>29</a:t>
            </a:fld>
            <a:endParaRPr lang="en-US" dirty="0"/>
          </a:p>
        </p:txBody>
      </p:sp>
      <p:pic>
        <p:nvPicPr>
          <p:cNvPr id="103429" name="Picture 7" descr="Jigsaw puzzle piec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1600200"/>
            <a:ext cx="3429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812800" y="457200"/>
            <a:ext cx="7620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400">
              <a:latin typeface="Comic Sans MS" pitchFamily="66" charset="0"/>
            </a:endParaRPr>
          </a:p>
        </p:txBody>
      </p:sp>
      <p:grpSp>
        <p:nvGrpSpPr>
          <p:cNvPr id="3" name="Group 42" descr="Four arrows illustrating 4 conditions for successful IEP development, pointing to Effective School Practices."/>
          <p:cNvGrpSpPr>
            <a:grpSpLocks/>
          </p:cNvGrpSpPr>
          <p:nvPr/>
        </p:nvGrpSpPr>
        <p:grpSpPr bwMode="auto">
          <a:xfrm>
            <a:off x="863600" y="2667000"/>
            <a:ext cx="7289800" cy="2362200"/>
            <a:chOff x="408" y="2256"/>
            <a:chExt cx="3367" cy="1968"/>
          </a:xfrm>
          <a:solidFill>
            <a:schemeClr val="tx1"/>
          </a:solidFill>
          <a:effectLst/>
        </p:grpSpPr>
        <p:grpSp>
          <p:nvGrpSpPr>
            <p:cNvPr id="4" name="Group 25"/>
            <p:cNvGrpSpPr>
              <a:grpSpLocks/>
            </p:cNvGrpSpPr>
            <p:nvPr/>
          </p:nvGrpSpPr>
          <p:grpSpPr bwMode="auto">
            <a:xfrm>
              <a:off x="408" y="2304"/>
              <a:ext cx="1566" cy="793"/>
              <a:chOff x="430" y="2357"/>
              <a:chExt cx="1566" cy="793"/>
            </a:xfrm>
            <a:grpFill/>
          </p:grpSpPr>
          <p:sp>
            <p:nvSpPr>
              <p:cNvPr id="51228" name="Freeform 21"/>
              <p:cNvSpPr>
                <a:spLocks/>
              </p:cNvSpPr>
              <p:nvPr/>
            </p:nvSpPr>
            <p:spPr bwMode="auto">
              <a:xfrm>
                <a:off x="431" y="2360"/>
                <a:ext cx="906" cy="520"/>
              </a:xfrm>
              <a:custGeom>
                <a:avLst/>
                <a:gdLst>
                  <a:gd name="T0" fmla="*/ 0 w 1813"/>
                  <a:gd name="T1" fmla="*/ 0 h 1042"/>
                  <a:gd name="T2" fmla="*/ 0 w 1813"/>
                  <a:gd name="T3" fmla="*/ 2 h 1042"/>
                  <a:gd name="T4" fmla="*/ 4 w 1813"/>
                  <a:gd name="T5" fmla="*/ 3 h 1042"/>
                  <a:gd name="T6" fmla="*/ 7 w 1813"/>
                  <a:gd name="T7" fmla="*/ 3 h 1042"/>
                  <a:gd name="T8" fmla="*/ 11 w 1813"/>
                  <a:gd name="T9" fmla="*/ 4 h 1042"/>
                  <a:gd name="T10" fmla="*/ 14 w 1813"/>
                  <a:gd name="T11" fmla="*/ 5 h 1042"/>
                  <a:gd name="T12" fmla="*/ 17 w 1813"/>
                  <a:gd name="T13" fmla="*/ 6 h 1042"/>
                  <a:gd name="T14" fmla="*/ 20 w 1813"/>
                  <a:gd name="T15" fmla="*/ 7 h 1042"/>
                  <a:gd name="T16" fmla="*/ 22 w 1813"/>
                  <a:gd name="T17" fmla="*/ 8 h 1042"/>
                  <a:gd name="T18" fmla="*/ 25 w 1813"/>
                  <a:gd name="T19" fmla="*/ 9 h 1042"/>
                  <a:gd name="T20" fmla="*/ 27 w 1813"/>
                  <a:gd name="T21" fmla="*/ 11 h 1042"/>
                  <a:gd name="T22" fmla="*/ 30 w 1813"/>
                  <a:gd name="T23" fmla="*/ 12 h 1042"/>
                  <a:gd name="T24" fmla="*/ 32 w 1813"/>
                  <a:gd name="T25" fmla="*/ 14 h 1042"/>
                  <a:gd name="T26" fmla="*/ 34 w 1813"/>
                  <a:gd name="T27" fmla="*/ 15 h 1042"/>
                  <a:gd name="T28" fmla="*/ 36 w 1813"/>
                  <a:gd name="T29" fmla="*/ 17 h 1042"/>
                  <a:gd name="T30" fmla="*/ 38 w 1813"/>
                  <a:gd name="T31" fmla="*/ 19 h 1042"/>
                  <a:gd name="T32" fmla="*/ 41 w 1813"/>
                  <a:gd name="T33" fmla="*/ 21 h 1042"/>
                  <a:gd name="T34" fmla="*/ 43 w 1813"/>
                  <a:gd name="T35" fmla="*/ 22 h 1042"/>
                  <a:gd name="T36" fmla="*/ 44 w 1813"/>
                  <a:gd name="T37" fmla="*/ 24 h 1042"/>
                  <a:gd name="T38" fmla="*/ 46 w 1813"/>
                  <a:gd name="T39" fmla="*/ 26 h 1042"/>
                  <a:gd name="T40" fmla="*/ 47 w 1813"/>
                  <a:gd name="T41" fmla="*/ 27 h 1042"/>
                  <a:gd name="T42" fmla="*/ 49 w 1813"/>
                  <a:gd name="T43" fmla="*/ 30 h 1042"/>
                  <a:gd name="T44" fmla="*/ 50 w 1813"/>
                  <a:gd name="T45" fmla="*/ 32 h 1042"/>
                  <a:gd name="T46" fmla="*/ 56 w 1813"/>
                  <a:gd name="T47" fmla="*/ 31 h 1042"/>
                  <a:gd name="T48" fmla="*/ 54 w 1813"/>
                  <a:gd name="T49" fmla="*/ 28 h 1042"/>
                  <a:gd name="T50" fmla="*/ 51 w 1813"/>
                  <a:gd name="T51" fmla="*/ 24 h 1042"/>
                  <a:gd name="T52" fmla="*/ 48 w 1813"/>
                  <a:gd name="T53" fmla="*/ 21 h 1042"/>
                  <a:gd name="T54" fmla="*/ 44 w 1813"/>
                  <a:gd name="T55" fmla="*/ 18 h 1042"/>
                  <a:gd name="T56" fmla="*/ 39 w 1813"/>
                  <a:gd name="T57" fmla="*/ 13 h 1042"/>
                  <a:gd name="T58" fmla="*/ 33 w 1813"/>
                  <a:gd name="T59" fmla="*/ 9 h 1042"/>
                  <a:gd name="T60" fmla="*/ 27 w 1813"/>
                  <a:gd name="T61" fmla="*/ 5 h 1042"/>
                  <a:gd name="T62" fmla="*/ 21 w 1813"/>
                  <a:gd name="T63" fmla="*/ 3 h 1042"/>
                  <a:gd name="T64" fmla="*/ 14 w 1813"/>
                  <a:gd name="T65" fmla="*/ 1 h 1042"/>
                  <a:gd name="T66" fmla="*/ 9 w 1813"/>
                  <a:gd name="T67" fmla="*/ 0 h 1042"/>
                  <a:gd name="T68" fmla="*/ 0 w 1813"/>
                  <a:gd name="T69" fmla="*/ 0 h 10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3"/>
                  <a:gd name="T106" fmla="*/ 0 h 1042"/>
                  <a:gd name="T107" fmla="*/ 1813 w 1813"/>
                  <a:gd name="T108" fmla="*/ 1042 h 10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3" h="1042">
                    <a:moveTo>
                      <a:pt x="0" y="0"/>
                    </a:moveTo>
                    <a:lnTo>
                      <a:pt x="0" y="78"/>
                    </a:lnTo>
                    <a:lnTo>
                      <a:pt x="131" y="98"/>
                    </a:lnTo>
                    <a:lnTo>
                      <a:pt x="251" y="124"/>
                    </a:lnTo>
                    <a:lnTo>
                      <a:pt x="360" y="155"/>
                    </a:lnTo>
                    <a:lnTo>
                      <a:pt x="472" y="186"/>
                    </a:lnTo>
                    <a:lnTo>
                      <a:pt x="567" y="217"/>
                    </a:lnTo>
                    <a:lnTo>
                      <a:pt x="647" y="248"/>
                    </a:lnTo>
                    <a:lnTo>
                      <a:pt x="722" y="275"/>
                    </a:lnTo>
                    <a:lnTo>
                      <a:pt x="807" y="311"/>
                    </a:lnTo>
                    <a:lnTo>
                      <a:pt x="882" y="352"/>
                    </a:lnTo>
                    <a:lnTo>
                      <a:pt x="967" y="404"/>
                    </a:lnTo>
                    <a:lnTo>
                      <a:pt x="1036" y="450"/>
                    </a:lnTo>
                    <a:lnTo>
                      <a:pt x="1104" y="496"/>
                    </a:lnTo>
                    <a:lnTo>
                      <a:pt x="1167" y="548"/>
                    </a:lnTo>
                    <a:lnTo>
                      <a:pt x="1247" y="610"/>
                    </a:lnTo>
                    <a:lnTo>
                      <a:pt x="1333" y="682"/>
                    </a:lnTo>
                    <a:lnTo>
                      <a:pt x="1382" y="733"/>
                    </a:lnTo>
                    <a:lnTo>
                      <a:pt x="1434" y="788"/>
                    </a:lnTo>
                    <a:lnTo>
                      <a:pt x="1485" y="841"/>
                    </a:lnTo>
                    <a:lnTo>
                      <a:pt x="1531" y="893"/>
                    </a:lnTo>
                    <a:lnTo>
                      <a:pt x="1588" y="975"/>
                    </a:lnTo>
                    <a:lnTo>
                      <a:pt x="1622" y="1042"/>
                    </a:lnTo>
                    <a:lnTo>
                      <a:pt x="1813" y="1021"/>
                    </a:lnTo>
                    <a:lnTo>
                      <a:pt x="1750" y="908"/>
                    </a:lnTo>
                    <a:lnTo>
                      <a:pt x="1656" y="788"/>
                    </a:lnTo>
                    <a:lnTo>
                      <a:pt x="1559" y="687"/>
                    </a:lnTo>
                    <a:lnTo>
                      <a:pt x="1434" y="579"/>
                    </a:lnTo>
                    <a:lnTo>
                      <a:pt x="1264" y="424"/>
                    </a:lnTo>
                    <a:lnTo>
                      <a:pt x="1076" y="296"/>
                    </a:lnTo>
                    <a:lnTo>
                      <a:pt x="876" y="186"/>
                    </a:lnTo>
                    <a:lnTo>
                      <a:pt x="699" y="119"/>
                    </a:lnTo>
                    <a:lnTo>
                      <a:pt x="478" y="52"/>
                    </a:lnTo>
                    <a:lnTo>
                      <a:pt x="297" y="26"/>
                    </a:lnTo>
                    <a:lnTo>
                      <a:pt x="0" y="0"/>
                    </a:lnTo>
                    <a:close/>
                  </a:path>
                </a:pathLst>
              </a:custGeom>
              <a:grpFill/>
              <a:ln w="9525">
                <a:solidFill>
                  <a:schemeClr val="tx1"/>
                </a:solidFill>
                <a:round/>
                <a:headEnd/>
                <a:tailEnd/>
              </a:ln>
            </p:spPr>
            <p:txBody>
              <a:bodyPr/>
              <a:lstStyle/>
              <a:p>
                <a:pPr>
                  <a:defRPr/>
                </a:pPr>
                <a:endParaRPr lang="en-US" dirty="0"/>
              </a:p>
            </p:txBody>
          </p:sp>
          <p:sp>
            <p:nvSpPr>
              <p:cNvPr id="51229" name="Freeform 22"/>
              <p:cNvSpPr>
                <a:spLocks/>
              </p:cNvSpPr>
              <p:nvPr/>
            </p:nvSpPr>
            <p:spPr bwMode="auto">
              <a:xfrm>
                <a:off x="1527" y="2778"/>
                <a:ext cx="469" cy="372"/>
              </a:xfrm>
              <a:custGeom>
                <a:avLst/>
                <a:gdLst>
                  <a:gd name="T0" fmla="*/ 0 w 939"/>
                  <a:gd name="T1" fmla="*/ 17 h 745"/>
                  <a:gd name="T2" fmla="*/ 0 w 939"/>
                  <a:gd name="T3" fmla="*/ 23 h 745"/>
                  <a:gd name="T4" fmla="*/ 1 w 939"/>
                  <a:gd name="T5" fmla="*/ 21 h 745"/>
                  <a:gd name="T6" fmla="*/ 2 w 939"/>
                  <a:gd name="T7" fmla="*/ 20 h 745"/>
                  <a:gd name="T8" fmla="*/ 4 w 939"/>
                  <a:gd name="T9" fmla="*/ 19 h 745"/>
                  <a:gd name="T10" fmla="*/ 6 w 939"/>
                  <a:gd name="T11" fmla="*/ 17 h 745"/>
                  <a:gd name="T12" fmla="*/ 8 w 939"/>
                  <a:gd name="T13" fmla="*/ 15 h 745"/>
                  <a:gd name="T14" fmla="*/ 10 w 939"/>
                  <a:gd name="T15" fmla="*/ 13 h 745"/>
                  <a:gd name="T16" fmla="*/ 12 w 939"/>
                  <a:gd name="T17" fmla="*/ 12 h 745"/>
                  <a:gd name="T18" fmla="*/ 14 w 939"/>
                  <a:gd name="T19" fmla="*/ 11 h 745"/>
                  <a:gd name="T20" fmla="*/ 16 w 939"/>
                  <a:gd name="T21" fmla="*/ 9 h 745"/>
                  <a:gd name="T22" fmla="*/ 18 w 939"/>
                  <a:gd name="T23" fmla="*/ 8 h 745"/>
                  <a:gd name="T24" fmla="*/ 20 w 939"/>
                  <a:gd name="T25" fmla="*/ 7 h 745"/>
                  <a:gd name="T26" fmla="*/ 22 w 939"/>
                  <a:gd name="T27" fmla="*/ 6 h 745"/>
                  <a:gd name="T28" fmla="*/ 25 w 939"/>
                  <a:gd name="T29" fmla="*/ 5 h 745"/>
                  <a:gd name="T30" fmla="*/ 27 w 939"/>
                  <a:gd name="T31" fmla="*/ 4 h 745"/>
                  <a:gd name="T32" fmla="*/ 29 w 939"/>
                  <a:gd name="T33" fmla="*/ 4 h 745"/>
                  <a:gd name="T34" fmla="*/ 29 w 939"/>
                  <a:gd name="T35" fmla="*/ 0 h 745"/>
                  <a:gd name="T36" fmla="*/ 26 w 939"/>
                  <a:gd name="T37" fmla="*/ 0 h 745"/>
                  <a:gd name="T38" fmla="*/ 21 w 939"/>
                  <a:gd name="T39" fmla="*/ 2 h 745"/>
                  <a:gd name="T40" fmla="*/ 15 w 939"/>
                  <a:gd name="T41" fmla="*/ 4 h 745"/>
                  <a:gd name="T42" fmla="*/ 11 w 939"/>
                  <a:gd name="T43" fmla="*/ 7 h 745"/>
                  <a:gd name="T44" fmla="*/ 6 w 939"/>
                  <a:gd name="T45" fmla="*/ 10 h 745"/>
                  <a:gd name="T46" fmla="*/ 3 w 939"/>
                  <a:gd name="T47" fmla="*/ 13 h 745"/>
                  <a:gd name="T48" fmla="*/ 0 w 939"/>
                  <a:gd name="T49" fmla="*/ 16 h 745"/>
                  <a:gd name="T50" fmla="*/ 0 w 939"/>
                  <a:gd name="T51" fmla="*/ 23 h 745"/>
                  <a:gd name="T52" fmla="*/ 0 w 939"/>
                  <a:gd name="T53" fmla="*/ 23 h 745"/>
                  <a:gd name="T54" fmla="*/ 0 w 939"/>
                  <a:gd name="T55" fmla="*/ 17 h 7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9"/>
                  <a:gd name="T85" fmla="*/ 0 h 745"/>
                  <a:gd name="T86" fmla="*/ 939 w 939"/>
                  <a:gd name="T87" fmla="*/ 745 h 7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9" h="745">
                    <a:moveTo>
                      <a:pt x="0" y="575"/>
                    </a:moveTo>
                    <a:lnTo>
                      <a:pt x="0" y="745"/>
                    </a:lnTo>
                    <a:lnTo>
                      <a:pt x="39" y="702"/>
                    </a:lnTo>
                    <a:lnTo>
                      <a:pt x="80" y="657"/>
                    </a:lnTo>
                    <a:lnTo>
                      <a:pt x="136" y="611"/>
                    </a:lnTo>
                    <a:lnTo>
                      <a:pt x="204" y="558"/>
                    </a:lnTo>
                    <a:lnTo>
                      <a:pt x="271" y="499"/>
                    </a:lnTo>
                    <a:lnTo>
                      <a:pt x="339" y="444"/>
                    </a:lnTo>
                    <a:lnTo>
                      <a:pt x="402" y="398"/>
                    </a:lnTo>
                    <a:lnTo>
                      <a:pt x="459" y="357"/>
                    </a:lnTo>
                    <a:lnTo>
                      <a:pt x="522" y="319"/>
                    </a:lnTo>
                    <a:lnTo>
                      <a:pt x="587" y="281"/>
                    </a:lnTo>
                    <a:lnTo>
                      <a:pt x="663" y="242"/>
                    </a:lnTo>
                    <a:lnTo>
                      <a:pt x="733" y="211"/>
                    </a:lnTo>
                    <a:lnTo>
                      <a:pt x="806" y="184"/>
                    </a:lnTo>
                    <a:lnTo>
                      <a:pt x="882" y="154"/>
                    </a:lnTo>
                    <a:lnTo>
                      <a:pt x="939" y="130"/>
                    </a:lnTo>
                    <a:lnTo>
                      <a:pt x="939" y="0"/>
                    </a:lnTo>
                    <a:lnTo>
                      <a:pt x="836" y="26"/>
                    </a:lnTo>
                    <a:lnTo>
                      <a:pt x="686" y="84"/>
                    </a:lnTo>
                    <a:lnTo>
                      <a:pt x="494" y="158"/>
                    </a:lnTo>
                    <a:lnTo>
                      <a:pt x="353" y="237"/>
                    </a:lnTo>
                    <a:lnTo>
                      <a:pt x="223" y="350"/>
                    </a:lnTo>
                    <a:lnTo>
                      <a:pt x="96" y="444"/>
                    </a:lnTo>
                    <a:lnTo>
                      <a:pt x="0" y="535"/>
                    </a:lnTo>
                    <a:lnTo>
                      <a:pt x="0" y="743"/>
                    </a:lnTo>
                    <a:lnTo>
                      <a:pt x="0" y="740"/>
                    </a:lnTo>
                    <a:lnTo>
                      <a:pt x="0" y="575"/>
                    </a:lnTo>
                    <a:close/>
                  </a:path>
                </a:pathLst>
              </a:custGeom>
              <a:grpFill/>
              <a:ln w="9525">
                <a:solidFill>
                  <a:schemeClr val="tx1"/>
                </a:solidFill>
                <a:round/>
                <a:headEnd/>
                <a:tailEnd/>
              </a:ln>
            </p:spPr>
            <p:txBody>
              <a:bodyPr/>
              <a:lstStyle/>
              <a:p>
                <a:pPr>
                  <a:defRPr/>
                </a:pPr>
                <a:endParaRPr lang="en-US" dirty="0"/>
              </a:p>
            </p:txBody>
          </p:sp>
          <p:sp>
            <p:nvSpPr>
              <p:cNvPr id="51230" name="Freeform 23"/>
              <p:cNvSpPr>
                <a:spLocks/>
              </p:cNvSpPr>
              <p:nvPr/>
            </p:nvSpPr>
            <p:spPr bwMode="auto">
              <a:xfrm>
                <a:off x="964" y="2917"/>
                <a:ext cx="561" cy="232"/>
              </a:xfrm>
              <a:custGeom>
                <a:avLst/>
                <a:gdLst>
                  <a:gd name="T0" fmla="*/ 0 w 1122"/>
                  <a:gd name="T1" fmla="*/ 0 h 463"/>
                  <a:gd name="T2" fmla="*/ 0 w 1122"/>
                  <a:gd name="T3" fmla="*/ 5 h 463"/>
                  <a:gd name="T4" fmla="*/ 2 w 1122"/>
                  <a:gd name="T5" fmla="*/ 5 h 463"/>
                  <a:gd name="T6" fmla="*/ 4 w 1122"/>
                  <a:gd name="T7" fmla="*/ 6 h 463"/>
                  <a:gd name="T8" fmla="*/ 7 w 1122"/>
                  <a:gd name="T9" fmla="*/ 6 h 463"/>
                  <a:gd name="T10" fmla="*/ 9 w 1122"/>
                  <a:gd name="T11" fmla="*/ 7 h 463"/>
                  <a:gd name="T12" fmla="*/ 11 w 1122"/>
                  <a:gd name="T13" fmla="*/ 7 h 463"/>
                  <a:gd name="T14" fmla="*/ 14 w 1122"/>
                  <a:gd name="T15" fmla="*/ 8 h 463"/>
                  <a:gd name="T16" fmla="*/ 18 w 1122"/>
                  <a:gd name="T17" fmla="*/ 9 h 463"/>
                  <a:gd name="T18" fmla="*/ 21 w 1122"/>
                  <a:gd name="T19" fmla="*/ 10 h 463"/>
                  <a:gd name="T20" fmla="*/ 24 w 1122"/>
                  <a:gd name="T21" fmla="*/ 10 h 463"/>
                  <a:gd name="T22" fmla="*/ 26 w 1122"/>
                  <a:gd name="T23" fmla="*/ 11 h 463"/>
                  <a:gd name="T24" fmla="*/ 29 w 1122"/>
                  <a:gd name="T25" fmla="*/ 12 h 463"/>
                  <a:gd name="T26" fmla="*/ 33 w 1122"/>
                  <a:gd name="T27" fmla="*/ 14 h 463"/>
                  <a:gd name="T28" fmla="*/ 34 w 1122"/>
                  <a:gd name="T29" fmla="*/ 14 h 463"/>
                  <a:gd name="T30" fmla="*/ 35 w 1122"/>
                  <a:gd name="T31" fmla="*/ 15 h 463"/>
                  <a:gd name="T32" fmla="*/ 35 w 1122"/>
                  <a:gd name="T33" fmla="*/ 9 h 463"/>
                  <a:gd name="T34" fmla="*/ 33 w 1122"/>
                  <a:gd name="T35" fmla="*/ 8 h 463"/>
                  <a:gd name="T36" fmla="*/ 28 w 1122"/>
                  <a:gd name="T37" fmla="*/ 6 h 463"/>
                  <a:gd name="T38" fmla="*/ 23 w 1122"/>
                  <a:gd name="T39" fmla="*/ 4 h 463"/>
                  <a:gd name="T40" fmla="*/ 18 w 1122"/>
                  <a:gd name="T41" fmla="*/ 3 h 463"/>
                  <a:gd name="T42" fmla="*/ 13 w 1122"/>
                  <a:gd name="T43" fmla="*/ 2 h 463"/>
                  <a:gd name="T44" fmla="*/ 9 w 1122"/>
                  <a:gd name="T45" fmla="*/ 1 h 463"/>
                  <a:gd name="T46" fmla="*/ 4 w 1122"/>
                  <a:gd name="T47" fmla="*/ 1 h 463"/>
                  <a:gd name="T48" fmla="*/ 0 w 1122"/>
                  <a:gd name="T49" fmla="*/ 0 h 4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2"/>
                  <a:gd name="T76" fmla="*/ 0 h 463"/>
                  <a:gd name="T77" fmla="*/ 1122 w 1122"/>
                  <a:gd name="T78" fmla="*/ 463 h 4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2" h="463">
                    <a:moveTo>
                      <a:pt x="0" y="0"/>
                    </a:moveTo>
                    <a:lnTo>
                      <a:pt x="0" y="142"/>
                    </a:lnTo>
                    <a:lnTo>
                      <a:pt x="73" y="154"/>
                    </a:lnTo>
                    <a:lnTo>
                      <a:pt x="147" y="166"/>
                    </a:lnTo>
                    <a:lnTo>
                      <a:pt x="217" y="182"/>
                    </a:lnTo>
                    <a:lnTo>
                      <a:pt x="290" y="197"/>
                    </a:lnTo>
                    <a:lnTo>
                      <a:pt x="373" y="216"/>
                    </a:lnTo>
                    <a:lnTo>
                      <a:pt x="465" y="237"/>
                    </a:lnTo>
                    <a:lnTo>
                      <a:pt x="579" y="267"/>
                    </a:lnTo>
                    <a:lnTo>
                      <a:pt x="689" y="295"/>
                    </a:lnTo>
                    <a:lnTo>
                      <a:pt x="762" y="317"/>
                    </a:lnTo>
                    <a:lnTo>
                      <a:pt x="847" y="348"/>
                    </a:lnTo>
                    <a:lnTo>
                      <a:pt x="941" y="382"/>
                    </a:lnTo>
                    <a:lnTo>
                      <a:pt x="1025" y="417"/>
                    </a:lnTo>
                    <a:lnTo>
                      <a:pt x="1085" y="444"/>
                    </a:lnTo>
                    <a:lnTo>
                      <a:pt x="1122" y="463"/>
                    </a:lnTo>
                    <a:lnTo>
                      <a:pt x="1122" y="286"/>
                    </a:lnTo>
                    <a:lnTo>
                      <a:pt x="1051" y="242"/>
                    </a:lnTo>
                    <a:lnTo>
                      <a:pt x="910" y="180"/>
                    </a:lnTo>
                    <a:lnTo>
                      <a:pt x="747" y="118"/>
                    </a:lnTo>
                    <a:lnTo>
                      <a:pt x="600" y="84"/>
                    </a:lnTo>
                    <a:lnTo>
                      <a:pt x="431" y="41"/>
                    </a:lnTo>
                    <a:lnTo>
                      <a:pt x="261" y="12"/>
                    </a:lnTo>
                    <a:lnTo>
                      <a:pt x="141" y="1"/>
                    </a:lnTo>
                    <a:lnTo>
                      <a:pt x="0" y="0"/>
                    </a:lnTo>
                    <a:close/>
                  </a:path>
                </a:pathLst>
              </a:custGeom>
              <a:grpFill/>
              <a:ln w="9525">
                <a:solidFill>
                  <a:schemeClr val="tx1"/>
                </a:solidFill>
                <a:round/>
                <a:headEnd/>
                <a:tailEnd/>
              </a:ln>
            </p:spPr>
            <p:txBody>
              <a:bodyPr/>
              <a:lstStyle/>
              <a:p>
                <a:pPr>
                  <a:defRPr/>
                </a:pPr>
                <a:endParaRPr lang="en-US" dirty="0"/>
              </a:p>
            </p:txBody>
          </p:sp>
          <p:sp>
            <p:nvSpPr>
              <p:cNvPr id="51231" name="Freeform 24"/>
              <p:cNvSpPr>
                <a:spLocks/>
              </p:cNvSpPr>
              <p:nvPr/>
            </p:nvSpPr>
            <p:spPr bwMode="auto">
              <a:xfrm>
                <a:off x="430" y="2357"/>
                <a:ext cx="1566" cy="706"/>
              </a:xfrm>
              <a:custGeom>
                <a:avLst/>
                <a:gdLst>
                  <a:gd name="T0" fmla="*/ 6 w 3132"/>
                  <a:gd name="T1" fmla="*/ 0 h 1412"/>
                  <a:gd name="T2" fmla="*/ 12 w 3132"/>
                  <a:gd name="T3" fmla="*/ 0 h 1412"/>
                  <a:gd name="T4" fmla="*/ 18 w 3132"/>
                  <a:gd name="T5" fmla="*/ 1 h 1412"/>
                  <a:gd name="T6" fmla="*/ 23 w 3132"/>
                  <a:gd name="T7" fmla="*/ 1 h 1412"/>
                  <a:gd name="T8" fmla="*/ 29 w 3132"/>
                  <a:gd name="T9" fmla="*/ 3 h 1412"/>
                  <a:gd name="T10" fmla="*/ 36 w 3132"/>
                  <a:gd name="T11" fmla="*/ 5 h 1412"/>
                  <a:gd name="T12" fmla="*/ 43 w 3132"/>
                  <a:gd name="T13" fmla="*/ 6 h 1412"/>
                  <a:gd name="T14" fmla="*/ 49 w 3132"/>
                  <a:gd name="T15" fmla="*/ 10 h 1412"/>
                  <a:gd name="T16" fmla="*/ 54 w 3132"/>
                  <a:gd name="T17" fmla="*/ 11 h 1412"/>
                  <a:gd name="T18" fmla="*/ 59 w 3132"/>
                  <a:gd name="T19" fmla="*/ 14 h 1412"/>
                  <a:gd name="T20" fmla="*/ 65 w 3132"/>
                  <a:gd name="T21" fmla="*/ 18 h 1412"/>
                  <a:gd name="T22" fmla="*/ 71 w 3132"/>
                  <a:gd name="T23" fmla="*/ 22 h 1412"/>
                  <a:gd name="T24" fmla="*/ 75 w 3132"/>
                  <a:gd name="T25" fmla="*/ 25 h 1412"/>
                  <a:gd name="T26" fmla="*/ 78 w 3132"/>
                  <a:gd name="T27" fmla="*/ 28 h 1412"/>
                  <a:gd name="T28" fmla="*/ 95 w 3132"/>
                  <a:gd name="T29" fmla="*/ 27 h 1412"/>
                  <a:gd name="T30" fmla="*/ 89 w 3132"/>
                  <a:gd name="T31" fmla="*/ 30 h 1412"/>
                  <a:gd name="T32" fmla="*/ 85 w 3132"/>
                  <a:gd name="T33" fmla="*/ 32 h 1412"/>
                  <a:gd name="T34" fmla="*/ 82 w 3132"/>
                  <a:gd name="T35" fmla="*/ 34 h 1412"/>
                  <a:gd name="T36" fmla="*/ 78 w 3132"/>
                  <a:gd name="T37" fmla="*/ 37 h 1412"/>
                  <a:gd name="T38" fmla="*/ 74 w 3132"/>
                  <a:gd name="T39" fmla="*/ 40 h 1412"/>
                  <a:gd name="T40" fmla="*/ 71 w 3132"/>
                  <a:gd name="T41" fmla="*/ 43 h 1412"/>
                  <a:gd name="T42" fmla="*/ 67 w 3132"/>
                  <a:gd name="T43" fmla="*/ 44 h 1412"/>
                  <a:gd name="T44" fmla="*/ 63 w 3132"/>
                  <a:gd name="T45" fmla="*/ 42 h 1412"/>
                  <a:gd name="T46" fmla="*/ 59 w 3132"/>
                  <a:gd name="T47" fmla="*/ 41 h 1412"/>
                  <a:gd name="T48" fmla="*/ 55 w 3132"/>
                  <a:gd name="T49" fmla="*/ 40 h 1412"/>
                  <a:gd name="T50" fmla="*/ 51 w 3132"/>
                  <a:gd name="T51" fmla="*/ 39 h 1412"/>
                  <a:gd name="T52" fmla="*/ 48 w 3132"/>
                  <a:gd name="T53" fmla="*/ 38 h 1412"/>
                  <a:gd name="T54" fmla="*/ 43 w 3132"/>
                  <a:gd name="T55" fmla="*/ 37 h 1412"/>
                  <a:gd name="T56" fmla="*/ 39 w 3132"/>
                  <a:gd name="T57" fmla="*/ 36 h 1412"/>
                  <a:gd name="T58" fmla="*/ 34 w 3132"/>
                  <a:gd name="T59" fmla="*/ 35 h 1412"/>
                  <a:gd name="T60" fmla="*/ 53 w 3132"/>
                  <a:gd name="T61" fmla="*/ 29 h 1412"/>
                  <a:gd name="T62" fmla="*/ 49 w 3132"/>
                  <a:gd name="T63" fmla="*/ 23 h 1412"/>
                  <a:gd name="T64" fmla="*/ 46 w 3132"/>
                  <a:gd name="T65" fmla="*/ 21 h 1412"/>
                  <a:gd name="T66" fmla="*/ 40 w 3132"/>
                  <a:gd name="T67" fmla="*/ 16 h 1412"/>
                  <a:gd name="T68" fmla="*/ 36 w 3132"/>
                  <a:gd name="T69" fmla="*/ 12 h 1412"/>
                  <a:gd name="T70" fmla="*/ 32 w 3132"/>
                  <a:gd name="T71" fmla="*/ 11 h 1412"/>
                  <a:gd name="T72" fmla="*/ 27 w 3132"/>
                  <a:gd name="T73" fmla="*/ 7 h 1412"/>
                  <a:gd name="T74" fmla="*/ 23 w 3132"/>
                  <a:gd name="T75" fmla="*/ 6 h 1412"/>
                  <a:gd name="T76" fmla="*/ 18 w 3132"/>
                  <a:gd name="T77" fmla="*/ 3 h 1412"/>
                  <a:gd name="T78" fmla="*/ 12 w 3132"/>
                  <a:gd name="T79" fmla="*/ 3 h 1412"/>
                  <a:gd name="T80" fmla="*/ 6 w 3132"/>
                  <a:gd name="T81" fmla="*/ 1 h 14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32"/>
                  <a:gd name="T124" fmla="*/ 0 h 1412"/>
                  <a:gd name="T125" fmla="*/ 3132 w 3132"/>
                  <a:gd name="T126" fmla="*/ 1412 h 14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32" h="1412">
                    <a:moveTo>
                      <a:pt x="0" y="11"/>
                    </a:moveTo>
                    <a:lnTo>
                      <a:pt x="172" y="0"/>
                    </a:lnTo>
                    <a:lnTo>
                      <a:pt x="257" y="0"/>
                    </a:lnTo>
                    <a:lnTo>
                      <a:pt x="360" y="0"/>
                    </a:lnTo>
                    <a:lnTo>
                      <a:pt x="457" y="5"/>
                    </a:lnTo>
                    <a:lnTo>
                      <a:pt x="554" y="11"/>
                    </a:lnTo>
                    <a:lnTo>
                      <a:pt x="649" y="21"/>
                    </a:lnTo>
                    <a:lnTo>
                      <a:pt x="735" y="36"/>
                    </a:lnTo>
                    <a:lnTo>
                      <a:pt x="830" y="52"/>
                    </a:lnTo>
                    <a:lnTo>
                      <a:pt x="945" y="78"/>
                    </a:lnTo>
                    <a:lnTo>
                      <a:pt x="1047" y="108"/>
                    </a:lnTo>
                    <a:lnTo>
                      <a:pt x="1144" y="134"/>
                    </a:lnTo>
                    <a:lnTo>
                      <a:pt x="1253" y="170"/>
                    </a:lnTo>
                    <a:lnTo>
                      <a:pt x="1356" y="211"/>
                    </a:lnTo>
                    <a:lnTo>
                      <a:pt x="1459" y="253"/>
                    </a:lnTo>
                    <a:lnTo>
                      <a:pt x="1544" y="292"/>
                    </a:lnTo>
                    <a:lnTo>
                      <a:pt x="1641" y="333"/>
                    </a:lnTo>
                    <a:lnTo>
                      <a:pt x="1723" y="373"/>
                    </a:lnTo>
                    <a:lnTo>
                      <a:pt x="1815" y="419"/>
                    </a:lnTo>
                    <a:lnTo>
                      <a:pt x="1906" y="465"/>
                    </a:lnTo>
                    <a:lnTo>
                      <a:pt x="1997" y="522"/>
                    </a:lnTo>
                    <a:lnTo>
                      <a:pt x="2077" y="568"/>
                    </a:lnTo>
                    <a:lnTo>
                      <a:pt x="2163" y="630"/>
                    </a:lnTo>
                    <a:lnTo>
                      <a:pt x="2243" y="687"/>
                    </a:lnTo>
                    <a:lnTo>
                      <a:pt x="2317" y="743"/>
                    </a:lnTo>
                    <a:lnTo>
                      <a:pt x="2378" y="805"/>
                    </a:lnTo>
                    <a:lnTo>
                      <a:pt x="2430" y="858"/>
                    </a:lnTo>
                    <a:lnTo>
                      <a:pt x="2470" y="915"/>
                    </a:lnTo>
                    <a:lnTo>
                      <a:pt x="3132" y="839"/>
                    </a:lnTo>
                    <a:lnTo>
                      <a:pt x="3039" y="879"/>
                    </a:lnTo>
                    <a:lnTo>
                      <a:pt x="2930" y="920"/>
                    </a:lnTo>
                    <a:lnTo>
                      <a:pt x="2845" y="956"/>
                    </a:lnTo>
                    <a:lnTo>
                      <a:pt x="2780" y="983"/>
                    </a:lnTo>
                    <a:lnTo>
                      <a:pt x="2709" y="1018"/>
                    </a:lnTo>
                    <a:lnTo>
                      <a:pt x="2652" y="1049"/>
                    </a:lnTo>
                    <a:lnTo>
                      <a:pt x="2597" y="1081"/>
                    </a:lnTo>
                    <a:lnTo>
                      <a:pt x="2542" y="1121"/>
                    </a:lnTo>
                    <a:lnTo>
                      <a:pt x="2489" y="1160"/>
                    </a:lnTo>
                    <a:lnTo>
                      <a:pt x="2424" y="1210"/>
                    </a:lnTo>
                    <a:lnTo>
                      <a:pt x="2361" y="1263"/>
                    </a:lnTo>
                    <a:lnTo>
                      <a:pt x="2306" y="1308"/>
                    </a:lnTo>
                    <a:lnTo>
                      <a:pt x="2243" y="1366"/>
                    </a:lnTo>
                    <a:lnTo>
                      <a:pt x="2192" y="1412"/>
                    </a:lnTo>
                    <a:lnTo>
                      <a:pt x="2140" y="1392"/>
                    </a:lnTo>
                    <a:lnTo>
                      <a:pt x="2089" y="1366"/>
                    </a:lnTo>
                    <a:lnTo>
                      <a:pt x="2034" y="1344"/>
                    </a:lnTo>
                    <a:lnTo>
                      <a:pt x="1969" y="1320"/>
                    </a:lnTo>
                    <a:lnTo>
                      <a:pt x="1902" y="1296"/>
                    </a:lnTo>
                    <a:lnTo>
                      <a:pt x="1841" y="1277"/>
                    </a:lnTo>
                    <a:lnTo>
                      <a:pt x="1782" y="1261"/>
                    </a:lnTo>
                    <a:lnTo>
                      <a:pt x="1716" y="1243"/>
                    </a:lnTo>
                    <a:lnTo>
                      <a:pt x="1645" y="1227"/>
                    </a:lnTo>
                    <a:lnTo>
                      <a:pt x="1573" y="1210"/>
                    </a:lnTo>
                    <a:lnTo>
                      <a:pt x="1506" y="1195"/>
                    </a:lnTo>
                    <a:lnTo>
                      <a:pt x="1441" y="1179"/>
                    </a:lnTo>
                    <a:lnTo>
                      <a:pt x="1371" y="1169"/>
                    </a:lnTo>
                    <a:lnTo>
                      <a:pt x="1304" y="1155"/>
                    </a:lnTo>
                    <a:lnTo>
                      <a:pt x="1242" y="1143"/>
                    </a:lnTo>
                    <a:lnTo>
                      <a:pt x="1167" y="1129"/>
                    </a:lnTo>
                    <a:lnTo>
                      <a:pt x="1066" y="1119"/>
                    </a:lnTo>
                    <a:lnTo>
                      <a:pt x="1752" y="1013"/>
                    </a:lnTo>
                    <a:lnTo>
                      <a:pt x="1706" y="930"/>
                    </a:lnTo>
                    <a:lnTo>
                      <a:pt x="1653" y="869"/>
                    </a:lnTo>
                    <a:lnTo>
                      <a:pt x="1556" y="754"/>
                    </a:lnTo>
                    <a:lnTo>
                      <a:pt x="1499" y="702"/>
                    </a:lnTo>
                    <a:lnTo>
                      <a:pt x="1441" y="651"/>
                    </a:lnTo>
                    <a:lnTo>
                      <a:pt x="1339" y="563"/>
                    </a:lnTo>
                    <a:lnTo>
                      <a:pt x="1276" y="512"/>
                    </a:lnTo>
                    <a:lnTo>
                      <a:pt x="1202" y="450"/>
                    </a:lnTo>
                    <a:lnTo>
                      <a:pt x="1133" y="404"/>
                    </a:lnTo>
                    <a:lnTo>
                      <a:pt x="1076" y="362"/>
                    </a:lnTo>
                    <a:lnTo>
                      <a:pt x="1019" y="323"/>
                    </a:lnTo>
                    <a:lnTo>
                      <a:pt x="950" y="282"/>
                    </a:lnTo>
                    <a:lnTo>
                      <a:pt x="876" y="242"/>
                    </a:lnTo>
                    <a:lnTo>
                      <a:pt x="802" y="211"/>
                    </a:lnTo>
                    <a:lnTo>
                      <a:pt x="729" y="175"/>
                    </a:lnTo>
                    <a:lnTo>
                      <a:pt x="638" y="144"/>
                    </a:lnTo>
                    <a:lnTo>
                      <a:pt x="554" y="119"/>
                    </a:lnTo>
                    <a:lnTo>
                      <a:pt x="457" y="98"/>
                    </a:lnTo>
                    <a:lnTo>
                      <a:pt x="366" y="78"/>
                    </a:lnTo>
                    <a:lnTo>
                      <a:pt x="269" y="57"/>
                    </a:lnTo>
                    <a:lnTo>
                      <a:pt x="166" y="41"/>
                    </a:lnTo>
                    <a:lnTo>
                      <a:pt x="0" y="11"/>
                    </a:lnTo>
                    <a:close/>
                  </a:path>
                </a:pathLst>
              </a:custGeom>
              <a:grpFill/>
              <a:ln w="9525">
                <a:solidFill>
                  <a:schemeClr val="tx1"/>
                </a:solidFill>
                <a:round/>
                <a:headEnd/>
                <a:tailEnd/>
              </a:ln>
            </p:spPr>
            <p:style>
              <a:lnRef idx="0">
                <a:scrgbClr r="0" g="0" b="0"/>
              </a:lnRef>
              <a:fillRef idx="1001">
                <a:schemeClr val="dk2"/>
              </a:fillRef>
              <a:effectRef idx="0">
                <a:scrgbClr r="0" g="0" b="0"/>
              </a:effectRef>
              <a:fontRef idx="major"/>
            </p:style>
            <p:txBody>
              <a:bodyPr/>
              <a:lstStyle/>
              <a:p>
                <a:pPr>
                  <a:defRPr/>
                </a:pPr>
                <a:endParaRPr lang="en-US" dirty="0"/>
              </a:p>
            </p:txBody>
          </p:sp>
        </p:grpSp>
        <p:grpSp>
          <p:nvGrpSpPr>
            <p:cNvPr id="5" name="Group 30"/>
            <p:cNvGrpSpPr>
              <a:grpSpLocks/>
            </p:cNvGrpSpPr>
            <p:nvPr/>
          </p:nvGrpSpPr>
          <p:grpSpPr bwMode="auto">
            <a:xfrm>
              <a:off x="2207" y="2256"/>
              <a:ext cx="1568" cy="786"/>
              <a:chOff x="2229" y="2349"/>
              <a:chExt cx="1568" cy="786"/>
            </a:xfrm>
            <a:grpFill/>
          </p:grpSpPr>
          <p:sp>
            <p:nvSpPr>
              <p:cNvPr id="51224" name="Freeform 26"/>
              <p:cNvSpPr>
                <a:spLocks/>
              </p:cNvSpPr>
              <p:nvPr/>
            </p:nvSpPr>
            <p:spPr bwMode="auto">
              <a:xfrm>
                <a:off x="2230" y="2349"/>
                <a:ext cx="1567" cy="713"/>
              </a:xfrm>
              <a:custGeom>
                <a:avLst/>
                <a:gdLst>
                  <a:gd name="T0" fmla="*/ 93 w 3134"/>
                  <a:gd name="T1" fmla="*/ 0 h 1424"/>
                  <a:gd name="T2" fmla="*/ 87 w 3134"/>
                  <a:gd name="T3" fmla="*/ 0 h 1424"/>
                  <a:gd name="T4" fmla="*/ 81 w 3134"/>
                  <a:gd name="T5" fmla="*/ 1 h 1424"/>
                  <a:gd name="T6" fmla="*/ 75 w 3134"/>
                  <a:gd name="T7" fmla="*/ 2 h 1424"/>
                  <a:gd name="T8" fmla="*/ 69 w 3134"/>
                  <a:gd name="T9" fmla="*/ 3 h 1424"/>
                  <a:gd name="T10" fmla="*/ 62 w 3134"/>
                  <a:gd name="T11" fmla="*/ 5 h 1424"/>
                  <a:gd name="T12" fmla="*/ 55 w 3134"/>
                  <a:gd name="T13" fmla="*/ 7 h 1424"/>
                  <a:gd name="T14" fmla="*/ 49 w 3134"/>
                  <a:gd name="T15" fmla="*/ 10 h 1424"/>
                  <a:gd name="T16" fmla="*/ 44 w 3134"/>
                  <a:gd name="T17" fmla="*/ 12 h 1424"/>
                  <a:gd name="T18" fmla="*/ 39 w 3134"/>
                  <a:gd name="T19" fmla="*/ 15 h 1424"/>
                  <a:gd name="T20" fmla="*/ 33 w 3134"/>
                  <a:gd name="T21" fmla="*/ 18 h 1424"/>
                  <a:gd name="T22" fmla="*/ 27 w 3134"/>
                  <a:gd name="T23" fmla="*/ 22 h 1424"/>
                  <a:gd name="T24" fmla="*/ 24 w 3134"/>
                  <a:gd name="T25" fmla="*/ 26 h 1424"/>
                  <a:gd name="T26" fmla="*/ 21 w 3134"/>
                  <a:gd name="T27" fmla="*/ 29 h 1424"/>
                  <a:gd name="T28" fmla="*/ 3 w 3134"/>
                  <a:gd name="T29" fmla="*/ 28 h 1424"/>
                  <a:gd name="T30" fmla="*/ 9 w 3134"/>
                  <a:gd name="T31" fmla="*/ 31 h 1424"/>
                  <a:gd name="T32" fmla="*/ 13 w 3134"/>
                  <a:gd name="T33" fmla="*/ 33 h 1424"/>
                  <a:gd name="T34" fmla="*/ 17 w 3134"/>
                  <a:gd name="T35" fmla="*/ 35 h 1424"/>
                  <a:gd name="T36" fmla="*/ 20 w 3134"/>
                  <a:gd name="T37" fmla="*/ 37 h 1424"/>
                  <a:gd name="T38" fmla="*/ 24 w 3134"/>
                  <a:gd name="T39" fmla="*/ 40 h 1424"/>
                  <a:gd name="T40" fmla="*/ 28 w 3134"/>
                  <a:gd name="T41" fmla="*/ 44 h 1424"/>
                  <a:gd name="T42" fmla="*/ 31 w 3134"/>
                  <a:gd name="T43" fmla="*/ 45 h 1424"/>
                  <a:gd name="T44" fmla="*/ 35 w 3134"/>
                  <a:gd name="T45" fmla="*/ 43 h 1424"/>
                  <a:gd name="T46" fmla="*/ 39 w 3134"/>
                  <a:gd name="T47" fmla="*/ 41 h 1424"/>
                  <a:gd name="T48" fmla="*/ 43 w 3134"/>
                  <a:gd name="T49" fmla="*/ 40 h 1424"/>
                  <a:gd name="T50" fmla="*/ 47 w 3134"/>
                  <a:gd name="T51" fmla="*/ 39 h 1424"/>
                  <a:gd name="T52" fmla="*/ 50 w 3134"/>
                  <a:gd name="T53" fmla="*/ 38 h 1424"/>
                  <a:gd name="T54" fmla="*/ 55 w 3134"/>
                  <a:gd name="T55" fmla="*/ 38 h 1424"/>
                  <a:gd name="T56" fmla="*/ 59 w 3134"/>
                  <a:gd name="T57" fmla="*/ 37 h 1424"/>
                  <a:gd name="T58" fmla="*/ 65 w 3134"/>
                  <a:gd name="T59" fmla="*/ 36 h 1424"/>
                  <a:gd name="T60" fmla="*/ 45 w 3134"/>
                  <a:gd name="T61" fmla="*/ 30 h 1424"/>
                  <a:gd name="T62" fmla="*/ 49 w 3134"/>
                  <a:gd name="T63" fmla="*/ 24 h 1424"/>
                  <a:gd name="T64" fmla="*/ 52 w 3134"/>
                  <a:gd name="T65" fmla="*/ 21 h 1424"/>
                  <a:gd name="T66" fmla="*/ 58 w 3134"/>
                  <a:gd name="T67" fmla="*/ 17 h 1424"/>
                  <a:gd name="T68" fmla="*/ 62 w 3134"/>
                  <a:gd name="T69" fmla="*/ 14 h 1424"/>
                  <a:gd name="T70" fmla="*/ 66 w 3134"/>
                  <a:gd name="T71" fmla="*/ 12 h 1424"/>
                  <a:gd name="T72" fmla="*/ 71 w 3134"/>
                  <a:gd name="T73" fmla="*/ 9 h 1424"/>
                  <a:gd name="T74" fmla="*/ 75 w 3134"/>
                  <a:gd name="T75" fmla="*/ 7 h 1424"/>
                  <a:gd name="T76" fmla="*/ 81 w 3134"/>
                  <a:gd name="T77" fmla="*/ 6 h 1424"/>
                  <a:gd name="T78" fmla="*/ 87 w 3134"/>
                  <a:gd name="T79" fmla="*/ 5 h 1424"/>
                  <a:gd name="T80" fmla="*/ 98 w 3134"/>
                  <a:gd name="T81" fmla="*/ 4 h 14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34"/>
                  <a:gd name="T124" fmla="*/ 0 h 1424"/>
                  <a:gd name="T125" fmla="*/ 3134 w 3134"/>
                  <a:gd name="T126" fmla="*/ 1424 h 14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34" h="1424">
                    <a:moveTo>
                      <a:pt x="3132" y="8"/>
                    </a:moveTo>
                    <a:lnTo>
                      <a:pt x="2955" y="0"/>
                    </a:lnTo>
                    <a:lnTo>
                      <a:pt x="2871" y="0"/>
                    </a:lnTo>
                    <a:lnTo>
                      <a:pt x="2769" y="0"/>
                    </a:lnTo>
                    <a:lnTo>
                      <a:pt x="2672" y="3"/>
                    </a:lnTo>
                    <a:lnTo>
                      <a:pt x="2574" y="8"/>
                    </a:lnTo>
                    <a:lnTo>
                      <a:pt x="2479" y="19"/>
                    </a:lnTo>
                    <a:lnTo>
                      <a:pt x="2394" y="34"/>
                    </a:lnTo>
                    <a:lnTo>
                      <a:pt x="2298" y="51"/>
                    </a:lnTo>
                    <a:lnTo>
                      <a:pt x="2184" y="75"/>
                    </a:lnTo>
                    <a:lnTo>
                      <a:pt x="2081" y="108"/>
                    </a:lnTo>
                    <a:lnTo>
                      <a:pt x="1984" y="134"/>
                    </a:lnTo>
                    <a:lnTo>
                      <a:pt x="1876" y="171"/>
                    </a:lnTo>
                    <a:lnTo>
                      <a:pt x="1773" y="213"/>
                    </a:lnTo>
                    <a:lnTo>
                      <a:pt x="1670" y="254"/>
                    </a:lnTo>
                    <a:lnTo>
                      <a:pt x="1584" y="295"/>
                    </a:lnTo>
                    <a:lnTo>
                      <a:pt x="1487" y="336"/>
                    </a:lnTo>
                    <a:lnTo>
                      <a:pt x="1405" y="376"/>
                    </a:lnTo>
                    <a:lnTo>
                      <a:pt x="1314" y="422"/>
                    </a:lnTo>
                    <a:lnTo>
                      <a:pt x="1223" y="470"/>
                    </a:lnTo>
                    <a:lnTo>
                      <a:pt x="1131" y="528"/>
                    </a:lnTo>
                    <a:lnTo>
                      <a:pt x="1051" y="575"/>
                    </a:lnTo>
                    <a:lnTo>
                      <a:pt x="966" y="638"/>
                    </a:lnTo>
                    <a:lnTo>
                      <a:pt x="886" y="695"/>
                    </a:lnTo>
                    <a:lnTo>
                      <a:pt x="811" y="751"/>
                    </a:lnTo>
                    <a:lnTo>
                      <a:pt x="751" y="815"/>
                    </a:lnTo>
                    <a:lnTo>
                      <a:pt x="699" y="868"/>
                    </a:lnTo>
                    <a:lnTo>
                      <a:pt x="659" y="926"/>
                    </a:lnTo>
                    <a:lnTo>
                      <a:pt x="0" y="847"/>
                    </a:lnTo>
                    <a:lnTo>
                      <a:pt x="101" y="890"/>
                    </a:lnTo>
                    <a:lnTo>
                      <a:pt x="181" y="926"/>
                    </a:lnTo>
                    <a:lnTo>
                      <a:pt x="278" y="962"/>
                    </a:lnTo>
                    <a:lnTo>
                      <a:pt x="349" y="1000"/>
                    </a:lnTo>
                    <a:lnTo>
                      <a:pt x="414" y="1035"/>
                    </a:lnTo>
                    <a:lnTo>
                      <a:pt x="471" y="1062"/>
                    </a:lnTo>
                    <a:lnTo>
                      <a:pt x="526" y="1100"/>
                    </a:lnTo>
                    <a:lnTo>
                      <a:pt x="581" y="1134"/>
                    </a:lnTo>
                    <a:lnTo>
                      <a:pt x="640" y="1175"/>
                    </a:lnTo>
                    <a:lnTo>
                      <a:pt x="705" y="1225"/>
                    </a:lnTo>
                    <a:lnTo>
                      <a:pt x="773" y="1275"/>
                    </a:lnTo>
                    <a:lnTo>
                      <a:pt x="829" y="1324"/>
                    </a:lnTo>
                    <a:lnTo>
                      <a:pt x="890" y="1379"/>
                    </a:lnTo>
                    <a:lnTo>
                      <a:pt x="937" y="1424"/>
                    </a:lnTo>
                    <a:lnTo>
                      <a:pt x="989" y="1410"/>
                    </a:lnTo>
                    <a:lnTo>
                      <a:pt x="1040" y="1383"/>
                    </a:lnTo>
                    <a:lnTo>
                      <a:pt x="1095" y="1362"/>
                    </a:lnTo>
                    <a:lnTo>
                      <a:pt x="1160" y="1337"/>
                    </a:lnTo>
                    <a:lnTo>
                      <a:pt x="1227" y="1311"/>
                    </a:lnTo>
                    <a:lnTo>
                      <a:pt x="1287" y="1294"/>
                    </a:lnTo>
                    <a:lnTo>
                      <a:pt x="1346" y="1278"/>
                    </a:lnTo>
                    <a:lnTo>
                      <a:pt x="1413" y="1258"/>
                    </a:lnTo>
                    <a:lnTo>
                      <a:pt x="1484" y="1244"/>
                    </a:lnTo>
                    <a:lnTo>
                      <a:pt x="1556" y="1225"/>
                    </a:lnTo>
                    <a:lnTo>
                      <a:pt x="1623" y="1210"/>
                    </a:lnTo>
                    <a:lnTo>
                      <a:pt x="1687" y="1194"/>
                    </a:lnTo>
                    <a:lnTo>
                      <a:pt x="1758" y="1184"/>
                    </a:lnTo>
                    <a:lnTo>
                      <a:pt x="1824" y="1170"/>
                    </a:lnTo>
                    <a:lnTo>
                      <a:pt x="1887" y="1158"/>
                    </a:lnTo>
                    <a:lnTo>
                      <a:pt x="1961" y="1143"/>
                    </a:lnTo>
                    <a:lnTo>
                      <a:pt x="2062" y="1132"/>
                    </a:lnTo>
                    <a:lnTo>
                      <a:pt x="1377" y="1024"/>
                    </a:lnTo>
                    <a:lnTo>
                      <a:pt x="1423" y="942"/>
                    </a:lnTo>
                    <a:lnTo>
                      <a:pt x="1476" y="880"/>
                    </a:lnTo>
                    <a:lnTo>
                      <a:pt x="1573" y="763"/>
                    </a:lnTo>
                    <a:lnTo>
                      <a:pt x="1630" y="710"/>
                    </a:lnTo>
                    <a:lnTo>
                      <a:pt x="1687" y="657"/>
                    </a:lnTo>
                    <a:lnTo>
                      <a:pt x="1790" y="570"/>
                    </a:lnTo>
                    <a:lnTo>
                      <a:pt x="1853" y="518"/>
                    </a:lnTo>
                    <a:lnTo>
                      <a:pt x="1927" y="465"/>
                    </a:lnTo>
                    <a:lnTo>
                      <a:pt x="1996" y="424"/>
                    </a:lnTo>
                    <a:lnTo>
                      <a:pt x="2053" y="393"/>
                    </a:lnTo>
                    <a:lnTo>
                      <a:pt x="2104" y="353"/>
                    </a:lnTo>
                    <a:lnTo>
                      <a:pt x="2178" y="317"/>
                    </a:lnTo>
                    <a:lnTo>
                      <a:pt x="2258" y="273"/>
                    </a:lnTo>
                    <a:lnTo>
                      <a:pt x="2321" y="242"/>
                    </a:lnTo>
                    <a:lnTo>
                      <a:pt x="2382" y="216"/>
                    </a:lnTo>
                    <a:lnTo>
                      <a:pt x="2491" y="190"/>
                    </a:lnTo>
                    <a:lnTo>
                      <a:pt x="2565" y="170"/>
                    </a:lnTo>
                    <a:lnTo>
                      <a:pt x="2672" y="149"/>
                    </a:lnTo>
                    <a:lnTo>
                      <a:pt x="2757" y="129"/>
                    </a:lnTo>
                    <a:lnTo>
                      <a:pt x="2860" y="118"/>
                    </a:lnTo>
                    <a:lnTo>
                      <a:pt x="3134" y="108"/>
                    </a:lnTo>
                    <a:lnTo>
                      <a:pt x="3132" y="8"/>
                    </a:lnTo>
                    <a:close/>
                  </a:path>
                </a:pathLst>
              </a:custGeom>
              <a:grpFill/>
              <a:ln w="9525">
                <a:solidFill>
                  <a:schemeClr val="tx1"/>
                </a:solidFill>
                <a:round/>
                <a:headEnd/>
                <a:tailEnd/>
              </a:ln>
            </p:spPr>
            <p:txBody>
              <a:bodyPr/>
              <a:lstStyle/>
              <a:p>
                <a:pPr>
                  <a:defRPr/>
                </a:pPr>
                <a:endParaRPr lang="en-US" dirty="0"/>
              </a:p>
            </p:txBody>
          </p:sp>
          <p:sp>
            <p:nvSpPr>
              <p:cNvPr id="51225" name="Freeform 27"/>
              <p:cNvSpPr>
                <a:spLocks/>
              </p:cNvSpPr>
              <p:nvPr/>
            </p:nvSpPr>
            <p:spPr bwMode="auto">
              <a:xfrm>
                <a:off x="2920" y="2867"/>
                <a:ext cx="339" cy="118"/>
              </a:xfrm>
              <a:custGeom>
                <a:avLst/>
                <a:gdLst>
                  <a:gd name="T0" fmla="*/ 21 w 678"/>
                  <a:gd name="T1" fmla="*/ 4 h 236"/>
                  <a:gd name="T2" fmla="*/ 21 w 678"/>
                  <a:gd name="T3" fmla="*/ 7 h 236"/>
                  <a:gd name="T4" fmla="*/ 0 w 678"/>
                  <a:gd name="T5" fmla="*/ 4 h 236"/>
                  <a:gd name="T6" fmla="*/ 1 w 678"/>
                  <a:gd name="T7" fmla="*/ 3 h 236"/>
                  <a:gd name="T8" fmla="*/ 2 w 678"/>
                  <a:gd name="T9" fmla="*/ 0 h 236"/>
                  <a:gd name="T10" fmla="*/ 21 w 678"/>
                  <a:gd name="T11" fmla="*/ 4 h 236"/>
                  <a:gd name="T12" fmla="*/ 0 60000 65536"/>
                  <a:gd name="T13" fmla="*/ 0 60000 65536"/>
                  <a:gd name="T14" fmla="*/ 0 60000 65536"/>
                  <a:gd name="T15" fmla="*/ 0 60000 65536"/>
                  <a:gd name="T16" fmla="*/ 0 60000 65536"/>
                  <a:gd name="T17" fmla="*/ 0 60000 65536"/>
                  <a:gd name="T18" fmla="*/ 0 w 678"/>
                  <a:gd name="T19" fmla="*/ 0 h 236"/>
                  <a:gd name="T20" fmla="*/ 678 w 678"/>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678" h="236">
                    <a:moveTo>
                      <a:pt x="678" y="97"/>
                    </a:moveTo>
                    <a:lnTo>
                      <a:pt x="678" y="236"/>
                    </a:lnTo>
                    <a:lnTo>
                      <a:pt x="0" y="128"/>
                    </a:lnTo>
                    <a:lnTo>
                      <a:pt x="11" y="65"/>
                    </a:lnTo>
                    <a:lnTo>
                      <a:pt x="57" y="0"/>
                    </a:lnTo>
                    <a:lnTo>
                      <a:pt x="678" y="97"/>
                    </a:lnTo>
                    <a:close/>
                  </a:path>
                </a:pathLst>
              </a:custGeom>
              <a:grpFill/>
              <a:ln w="9525">
                <a:solidFill>
                  <a:schemeClr val="tx1"/>
                </a:solidFill>
                <a:round/>
                <a:headEnd/>
                <a:tailEnd/>
              </a:ln>
            </p:spPr>
            <p:txBody>
              <a:bodyPr/>
              <a:lstStyle/>
              <a:p>
                <a:pPr>
                  <a:defRPr/>
                </a:pPr>
                <a:endParaRPr lang="en-US" dirty="0"/>
              </a:p>
            </p:txBody>
          </p:sp>
          <p:sp>
            <p:nvSpPr>
              <p:cNvPr id="51226" name="Freeform 28"/>
              <p:cNvSpPr>
                <a:spLocks/>
              </p:cNvSpPr>
              <p:nvPr/>
            </p:nvSpPr>
            <p:spPr bwMode="auto">
              <a:xfrm>
                <a:off x="2230" y="2775"/>
                <a:ext cx="327" cy="115"/>
              </a:xfrm>
              <a:custGeom>
                <a:avLst/>
                <a:gdLst>
                  <a:gd name="T0" fmla="*/ 0 w 653"/>
                  <a:gd name="T1" fmla="*/ 0 h 230"/>
                  <a:gd name="T2" fmla="*/ 1 w 653"/>
                  <a:gd name="T3" fmla="*/ 5 h 230"/>
                  <a:gd name="T4" fmla="*/ 21 w 653"/>
                  <a:gd name="T5" fmla="*/ 7 h 230"/>
                  <a:gd name="T6" fmla="*/ 21 w 653"/>
                  <a:gd name="T7" fmla="*/ 3 h 230"/>
                  <a:gd name="T8" fmla="*/ 0 w 653"/>
                  <a:gd name="T9" fmla="*/ 0 h 230"/>
                  <a:gd name="T10" fmla="*/ 0 60000 65536"/>
                  <a:gd name="T11" fmla="*/ 0 60000 65536"/>
                  <a:gd name="T12" fmla="*/ 0 60000 65536"/>
                  <a:gd name="T13" fmla="*/ 0 60000 65536"/>
                  <a:gd name="T14" fmla="*/ 0 60000 65536"/>
                  <a:gd name="T15" fmla="*/ 0 w 653"/>
                  <a:gd name="T16" fmla="*/ 0 h 230"/>
                  <a:gd name="T17" fmla="*/ 653 w 653"/>
                  <a:gd name="T18" fmla="*/ 230 h 230"/>
                </a:gdLst>
                <a:ahLst/>
                <a:cxnLst>
                  <a:cxn ang="T10">
                    <a:pos x="T0" y="T1"/>
                  </a:cxn>
                  <a:cxn ang="T11">
                    <a:pos x="T2" y="T3"/>
                  </a:cxn>
                  <a:cxn ang="T12">
                    <a:pos x="T4" y="T5"/>
                  </a:cxn>
                  <a:cxn ang="T13">
                    <a:pos x="T6" y="T7"/>
                  </a:cxn>
                  <a:cxn ang="T14">
                    <a:pos x="T8" y="T9"/>
                  </a:cxn>
                </a:cxnLst>
                <a:rect l="T15" t="T16" r="T17" b="T18"/>
                <a:pathLst>
                  <a:path w="653" h="230">
                    <a:moveTo>
                      <a:pt x="0" y="0"/>
                    </a:moveTo>
                    <a:lnTo>
                      <a:pt x="2" y="130"/>
                    </a:lnTo>
                    <a:lnTo>
                      <a:pt x="653" y="230"/>
                    </a:lnTo>
                    <a:lnTo>
                      <a:pt x="653" y="67"/>
                    </a:lnTo>
                    <a:lnTo>
                      <a:pt x="0" y="0"/>
                    </a:lnTo>
                    <a:close/>
                  </a:path>
                </a:pathLst>
              </a:custGeom>
              <a:grpFill/>
              <a:ln w="9525">
                <a:solidFill>
                  <a:schemeClr val="tx1"/>
                </a:solidFill>
                <a:round/>
                <a:headEnd/>
                <a:tailEnd/>
              </a:ln>
            </p:spPr>
            <p:txBody>
              <a:bodyPr/>
              <a:lstStyle/>
              <a:p>
                <a:pPr>
                  <a:defRPr/>
                </a:pPr>
                <a:endParaRPr lang="en-US" dirty="0"/>
              </a:p>
            </p:txBody>
          </p:sp>
          <p:sp>
            <p:nvSpPr>
              <p:cNvPr id="51227" name="Freeform 29"/>
              <p:cNvSpPr>
                <a:spLocks/>
              </p:cNvSpPr>
              <p:nvPr/>
            </p:nvSpPr>
            <p:spPr bwMode="auto">
              <a:xfrm>
                <a:off x="2229" y="2402"/>
                <a:ext cx="1567" cy="733"/>
              </a:xfrm>
              <a:custGeom>
                <a:avLst/>
                <a:gdLst>
                  <a:gd name="T0" fmla="*/ 93 w 3133"/>
                  <a:gd name="T1" fmla="*/ 0 h 1467"/>
                  <a:gd name="T2" fmla="*/ 87 w 3133"/>
                  <a:gd name="T3" fmla="*/ 0 h 1467"/>
                  <a:gd name="T4" fmla="*/ 81 w 3133"/>
                  <a:gd name="T5" fmla="*/ 0 h 1467"/>
                  <a:gd name="T6" fmla="*/ 75 w 3133"/>
                  <a:gd name="T7" fmla="*/ 1 h 1467"/>
                  <a:gd name="T8" fmla="*/ 69 w 3133"/>
                  <a:gd name="T9" fmla="*/ 2 h 1467"/>
                  <a:gd name="T10" fmla="*/ 63 w 3133"/>
                  <a:gd name="T11" fmla="*/ 4 h 1467"/>
                  <a:gd name="T12" fmla="*/ 56 w 3133"/>
                  <a:gd name="T13" fmla="*/ 6 h 1467"/>
                  <a:gd name="T14" fmla="*/ 50 w 3133"/>
                  <a:gd name="T15" fmla="*/ 9 h 1467"/>
                  <a:gd name="T16" fmla="*/ 44 w 3133"/>
                  <a:gd name="T17" fmla="*/ 12 h 1467"/>
                  <a:gd name="T18" fmla="*/ 39 w 3133"/>
                  <a:gd name="T19" fmla="*/ 15 h 1467"/>
                  <a:gd name="T20" fmla="*/ 33 w 3133"/>
                  <a:gd name="T21" fmla="*/ 18 h 1467"/>
                  <a:gd name="T22" fmla="*/ 28 w 3133"/>
                  <a:gd name="T23" fmla="*/ 22 h 1467"/>
                  <a:gd name="T24" fmla="*/ 24 w 3133"/>
                  <a:gd name="T25" fmla="*/ 26 h 1467"/>
                  <a:gd name="T26" fmla="*/ 21 w 3133"/>
                  <a:gd name="T27" fmla="*/ 29 h 1467"/>
                  <a:gd name="T28" fmla="*/ 4 w 3133"/>
                  <a:gd name="T29" fmla="*/ 28 h 1467"/>
                  <a:gd name="T30" fmla="*/ 9 w 3133"/>
                  <a:gd name="T31" fmla="*/ 30 h 1467"/>
                  <a:gd name="T32" fmla="*/ 13 w 3133"/>
                  <a:gd name="T33" fmla="*/ 33 h 1467"/>
                  <a:gd name="T34" fmla="*/ 17 w 3133"/>
                  <a:gd name="T35" fmla="*/ 35 h 1467"/>
                  <a:gd name="T36" fmla="*/ 21 w 3133"/>
                  <a:gd name="T37" fmla="*/ 37 h 1467"/>
                  <a:gd name="T38" fmla="*/ 25 w 3133"/>
                  <a:gd name="T39" fmla="*/ 41 h 1467"/>
                  <a:gd name="T40" fmla="*/ 28 w 3133"/>
                  <a:gd name="T41" fmla="*/ 44 h 1467"/>
                  <a:gd name="T42" fmla="*/ 31 w 3133"/>
                  <a:gd name="T43" fmla="*/ 45 h 1467"/>
                  <a:gd name="T44" fmla="*/ 35 w 3133"/>
                  <a:gd name="T45" fmla="*/ 43 h 1467"/>
                  <a:gd name="T46" fmla="*/ 39 w 3133"/>
                  <a:gd name="T47" fmla="*/ 42 h 1467"/>
                  <a:gd name="T48" fmla="*/ 43 w 3133"/>
                  <a:gd name="T49" fmla="*/ 41 h 1467"/>
                  <a:gd name="T50" fmla="*/ 47 w 3133"/>
                  <a:gd name="T51" fmla="*/ 40 h 1467"/>
                  <a:gd name="T52" fmla="*/ 51 w 3133"/>
                  <a:gd name="T53" fmla="*/ 38 h 1467"/>
                  <a:gd name="T54" fmla="*/ 56 w 3133"/>
                  <a:gd name="T55" fmla="*/ 38 h 1467"/>
                  <a:gd name="T56" fmla="*/ 60 w 3133"/>
                  <a:gd name="T57" fmla="*/ 37 h 1467"/>
                  <a:gd name="T58" fmla="*/ 65 w 3133"/>
                  <a:gd name="T59" fmla="*/ 36 h 1467"/>
                  <a:gd name="T60" fmla="*/ 45 w 3133"/>
                  <a:gd name="T61" fmla="*/ 30 h 1467"/>
                  <a:gd name="T62" fmla="*/ 50 w 3133"/>
                  <a:gd name="T63" fmla="*/ 24 h 1467"/>
                  <a:gd name="T64" fmla="*/ 53 w 3133"/>
                  <a:gd name="T65" fmla="*/ 21 h 1467"/>
                  <a:gd name="T66" fmla="*/ 58 w 3133"/>
                  <a:gd name="T67" fmla="*/ 16 h 1467"/>
                  <a:gd name="T68" fmla="*/ 63 w 3133"/>
                  <a:gd name="T69" fmla="*/ 13 h 1467"/>
                  <a:gd name="T70" fmla="*/ 67 w 3133"/>
                  <a:gd name="T71" fmla="*/ 10 h 1467"/>
                  <a:gd name="T72" fmla="*/ 71 w 3133"/>
                  <a:gd name="T73" fmla="*/ 7 h 1467"/>
                  <a:gd name="T74" fmla="*/ 76 w 3133"/>
                  <a:gd name="T75" fmla="*/ 5 h 1467"/>
                  <a:gd name="T76" fmla="*/ 81 w 3133"/>
                  <a:gd name="T77" fmla="*/ 3 h 1467"/>
                  <a:gd name="T78" fmla="*/ 87 w 3133"/>
                  <a:gd name="T79" fmla="*/ 2 h 1467"/>
                  <a:gd name="T80" fmla="*/ 93 w 3133"/>
                  <a:gd name="T81" fmla="*/ 1 h 1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33"/>
                  <a:gd name="T124" fmla="*/ 0 h 1467"/>
                  <a:gd name="T125" fmla="*/ 3133 w 3133"/>
                  <a:gd name="T126" fmla="*/ 1467 h 1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33" h="1467">
                    <a:moveTo>
                      <a:pt x="3133" y="10"/>
                    </a:moveTo>
                    <a:lnTo>
                      <a:pt x="2958" y="0"/>
                    </a:lnTo>
                    <a:lnTo>
                      <a:pt x="2874" y="0"/>
                    </a:lnTo>
                    <a:lnTo>
                      <a:pt x="2772" y="0"/>
                    </a:lnTo>
                    <a:lnTo>
                      <a:pt x="2674" y="5"/>
                    </a:lnTo>
                    <a:lnTo>
                      <a:pt x="2577" y="10"/>
                    </a:lnTo>
                    <a:lnTo>
                      <a:pt x="2482" y="20"/>
                    </a:lnTo>
                    <a:lnTo>
                      <a:pt x="2396" y="36"/>
                    </a:lnTo>
                    <a:lnTo>
                      <a:pt x="2301" y="53"/>
                    </a:lnTo>
                    <a:lnTo>
                      <a:pt x="2187" y="78"/>
                    </a:lnTo>
                    <a:lnTo>
                      <a:pt x="2084" y="111"/>
                    </a:lnTo>
                    <a:lnTo>
                      <a:pt x="1987" y="139"/>
                    </a:lnTo>
                    <a:lnTo>
                      <a:pt x="1879" y="176"/>
                    </a:lnTo>
                    <a:lnTo>
                      <a:pt x="1776" y="217"/>
                    </a:lnTo>
                    <a:lnTo>
                      <a:pt x="1673" y="260"/>
                    </a:lnTo>
                    <a:lnTo>
                      <a:pt x="1587" y="303"/>
                    </a:lnTo>
                    <a:lnTo>
                      <a:pt x="1490" y="346"/>
                    </a:lnTo>
                    <a:lnTo>
                      <a:pt x="1408" y="387"/>
                    </a:lnTo>
                    <a:lnTo>
                      <a:pt x="1317" y="435"/>
                    </a:lnTo>
                    <a:lnTo>
                      <a:pt x="1226" y="483"/>
                    </a:lnTo>
                    <a:lnTo>
                      <a:pt x="1134" y="543"/>
                    </a:lnTo>
                    <a:lnTo>
                      <a:pt x="1054" y="591"/>
                    </a:lnTo>
                    <a:lnTo>
                      <a:pt x="969" y="657"/>
                    </a:lnTo>
                    <a:lnTo>
                      <a:pt x="889" y="715"/>
                    </a:lnTo>
                    <a:lnTo>
                      <a:pt x="814" y="775"/>
                    </a:lnTo>
                    <a:lnTo>
                      <a:pt x="753" y="840"/>
                    </a:lnTo>
                    <a:lnTo>
                      <a:pt x="702" y="893"/>
                    </a:lnTo>
                    <a:lnTo>
                      <a:pt x="662" y="954"/>
                    </a:lnTo>
                    <a:lnTo>
                      <a:pt x="0" y="875"/>
                    </a:lnTo>
                    <a:lnTo>
                      <a:pt x="104" y="916"/>
                    </a:lnTo>
                    <a:lnTo>
                      <a:pt x="184" y="954"/>
                    </a:lnTo>
                    <a:lnTo>
                      <a:pt x="281" y="991"/>
                    </a:lnTo>
                    <a:lnTo>
                      <a:pt x="352" y="1029"/>
                    </a:lnTo>
                    <a:lnTo>
                      <a:pt x="416" y="1065"/>
                    </a:lnTo>
                    <a:lnTo>
                      <a:pt x="474" y="1093"/>
                    </a:lnTo>
                    <a:lnTo>
                      <a:pt x="529" y="1132"/>
                    </a:lnTo>
                    <a:lnTo>
                      <a:pt x="584" y="1168"/>
                    </a:lnTo>
                    <a:lnTo>
                      <a:pt x="643" y="1209"/>
                    </a:lnTo>
                    <a:lnTo>
                      <a:pt x="708" y="1261"/>
                    </a:lnTo>
                    <a:lnTo>
                      <a:pt x="776" y="1312"/>
                    </a:lnTo>
                    <a:lnTo>
                      <a:pt x="832" y="1362"/>
                    </a:lnTo>
                    <a:lnTo>
                      <a:pt x="892" y="1419"/>
                    </a:lnTo>
                    <a:lnTo>
                      <a:pt x="940" y="1467"/>
                    </a:lnTo>
                    <a:lnTo>
                      <a:pt x="991" y="1449"/>
                    </a:lnTo>
                    <a:lnTo>
                      <a:pt x="1043" y="1422"/>
                    </a:lnTo>
                    <a:lnTo>
                      <a:pt x="1098" y="1400"/>
                    </a:lnTo>
                    <a:lnTo>
                      <a:pt x="1163" y="1374"/>
                    </a:lnTo>
                    <a:lnTo>
                      <a:pt x="1229" y="1348"/>
                    </a:lnTo>
                    <a:lnTo>
                      <a:pt x="1290" y="1329"/>
                    </a:lnTo>
                    <a:lnTo>
                      <a:pt x="1349" y="1316"/>
                    </a:lnTo>
                    <a:lnTo>
                      <a:pt x="1416" y="1295"/>
                    </a:lnTo>
                    <a:lnTo>
                      <a:pt x="1486" y="1280"/>
                    </a:lnTo>
                    <a:lnTo>
                      <a:pt x="1559" y="1261"/>
                    </a:lnTo>
                    <a:lnTo>
                      <a:pt x="1625" y="1245"/>
                    </a:lnTo>
                    <a:lnTo>
                      <a:pt x="1690" y="1230"/>
                    </a:lnTo>
                    <a:lnTo>
                      <a:pt x="1761" y="1218"/>
                    </a:lnTo>
                    <a:lnTo>
                      <a:pt x="1827" y="1204"/>
                    </a:lnTo>
                    <a:lnTo>
                      <a:pt x="1890" y="1192"/>
                    </a:lnTo>
                    <a:lnTo>
                      <a:pt x="1964" y="1177"/>
                    </a:lnTo>
                    <a:lnTo>
                      <a:pt x="2061" y="1166"/>
                    </a:lnTo>
                    <a:lnTo>
                      <a:pt x="1380" y="1055"/>
                    </a:lnTo>
                    <a:lnTo>
                      <a:pt x="1426" y="969"/>
                    </a:lnTo>
                    <a:lnTo>
                      <a:pt x="1479" y="905"/>
                    </a:lnTo>
                    <a:lnTo>
                      <a:pt x="1576" y="787"/>
                    </a:lnTo>
                    <a:lnTo>
                      <a:pt x="1633" y="730"/>
                    </a:lnTo>
                    <a:lnTo>
                      <a:pt x="1690" y="677"/>
                    </a:lnTo>
                    <a:lnTo>
                      <a:pt x="1793" y="586"/>
                    </a:lnTo>
                    <a:lnTo>
                      <a:pt x="1856" y="533"/>
                    </a:lnTo>
                    <a:lnTo>
                      <a:pt x="1930" y="468"/>
                    </a:lnTo>
                    <a:lnTo>
                      <a:pt x="1999" y="420"/>
                    </a:lnTo>
                    <a:lnTo>
                      <a:pt x="2056" y="377"/>
                    </a:lnTo>
                    <a:lnTo>
                      <a:pt x="2113" y="336"/>
                    </a:lnTo>
                    <a:lnTo>
                      <a:pt x="2181" y="293"/>
                    </a:lnTo>
                    <a:lnTo>
                      <a:pt x="2256" y="250"/>
                    </a:lnTo>
                    <a:lnTo>
                      <a:pt x="2330" y="217"/>
                    </a:lnTo>
                    <a:lnTo>
                      <a:pt x="2402" y="180"/>
                    </a:lnTo>
                    <a:lnTo>
                      <a:pt x="2494" y="149"/>
                    </a:lnTo>
                    <a:lnTo>
                      <a:pt x="2577" y="123"/>
                    </a:lnTo>
                    <a:lnTo>
                      <a:pt x="2674" y="101"/>
                    </a:lnTo>
                    <a:lnTo>
                      <a:pt x="2766" y="78"/>
                    </a:lnTo>
                    <a:lnTo>
                      <a:pt x="2863" y="58"/>
                    </a:lnTo>
                    <a:lnTo>
                      <a:pt x="2968" y="39"/>
                    </a:lnTo>
                    <a:lnTo>
                      <a:pt x="3133" y="10"/>
                    </a:lnTo>
                    <a:close/>
                  </a:path>
                </a:pathLst>
              </a:custGeom>
              <a:grpFill/>
              <a:ln w="9525">
                <a:solidFill>
                  <a:schemeClr val="tx1"/>
                </a:solidFill>
                <a:round/>
                <a:headEnd/>
                <a:tailEnd/>
              </a:ln>
            </p:spPr>
            <p:txBody>
              <a:bodyPr/>
              <a:lstStyle/>
              <a:p>
                <a:pPr>
                  <a:defRPr/>
                </a:pPr>
                <a:endParaRPr lang="en-US" dirty="0"/>
              </a:p>
            </p:txBody>
          </p:sp>
        </p:grpSp>
        <p:grpSp>
          <p:nvGrpSpPr>
            <p:cNvPr id="6" name="Group 35"/>
            <p:cNvGrpSpPr>
              <a:grpSpLocks/>
            </p:cNvGrpSpPr>
            <p:nvPr/>
          </p:nvGrpSpPr>
          <p:grpSpPr bwMode="auto">
            <a:xfrm>
              <a:off x="2208" y="3432"/>
              <a:ext cx="1566" cy="792"/>
              <a:chOff x="2230" y="3266"/>
              <a:chExt cx="1566" cy="792"/>
            </a:xfrm>
            <a:grpFill/>
          </p:grpSpPr>
          <p:sp>
            <p:nvSpPr>
              <p:cNvPr id="51220" name="Freeform 31"/>
              <p:cNvSpPr>
                <a:spLocks/>
              </p:cNvSpPr>
              <p:nvPr/>
            </p:nvSpPr>
            <p:spPr bwMode="auto">
              <a:xfrm>
                <a:off x="2889" y="3535"/>
                <a:ext cx="905" cy="520"/>
              </a:xfrm>
              <a:custGeom>
                <a:avLst/>
                <a:gdLst>
                  <a:gd name="T0" fmla="*/ 57 w 1810"/>
                  <a:gd name="T1" fmla="*/ 33 h 1040"/>
                  <a:gd name="T2" fmla="*/ 57 w 1810"/>
                  <a:gd name="T3" fmla="*/ 30 h 1040"/>
                  <a:gd name="T4" fmla="*/ 53 w 1810"/>
                  <a:gd name="T5" fmla="*/ 29 h 1040"/>
                  <a:gd name="T6" fmla="*/ 49 w 1810"/>
                  <a:gd name="T7" fmla="*/ 28 h 1040"/>
                  <a:gd name="T8" fmla="*/ 46 w 1810"/>
                  <a:gd name="T9" fmla="*/ 27 h 1040"/>
                  <a:gd name="T10" fmla="*/ 42 w 1810"/>
                  <a:gd name="T11" fmla="*/ 26 h 1040"/>
                  <a:gd name="T12" fmla="*/ 39 w 1810"/>
                  <a:gd name="T13" fmla="*/ 26 h 1040"/>
                  <a:gd name="T14" fmla="*/ 37 w 1810"/>
                  <a:gd name="T15" fmla="*/ 25 h 1040"/>
                  <a:gd name="T16" fmla="*/ 35 w 1810"/>
                  <a:gd name="T17" fmla="*/ 24 h 1040"/>
                  <a:gd name="T18" fmla="*/ 31 w 1810"/>
                  <a:gd name="T19" fmla="*/ 23 h 1040"/>
                  <a:gd name="T20" fmla="*/ 29 w 1810"/>
                  <a:gd name="T21" fmla="*/ 21 h 1040"/>
                  <a:gd name="T22" fmla="*/ 27 w 1810"/>
                  <a:gd name="T23" fmla="*/ 20 h 1040"/>
                  <a:gd name="T24" fmla="*/ 25 w 1810"/>
                  <a:gd name="T25" fmla="*/ 18 h 1040"/>
                  <a:gd name="T26" fmla="*/ 23 w 1810"/>
                  <a:gd name="T27" fmla="*/ 17 h 1040"/>
                  <a:gd name="T28" fmla="*/ 21 w 1810"/>
                  <a:gd name="T29" fmla="*/ 15 h 1040"/>
                  <a:gd name="T30" fmla="*/ 18 w 1810"/>
                  <a:gd name="T31" fmla="*/ 13 h 1040"/>
                  <a:gd name="T32" fmla="*/ 15 w 1810"/>
                  <a:gd name="T33" fmla="*/ 11 h 1040"/>
                  <a:gd name="T34" fmla="*/ 14 w 1810"/>
                  <a:gd name="T35" fmla="*/ 9 h 1040"/>
                  <a:gd name="T36" fmla="*/ 12 w 1810"/>
                  <a:gd name="T37" fmla="*/ 8 h 1040"/>
                  <a:gd name="T38" fmla="*/ 11 w 1810"/>
                  <a:gd name="T39" fmla="*/ 6 h 1040"/>
                  <a:gd name="T40" fmla="*/ 9 w 1810"/>
                  <a:gd name="T41" fmla="*/ 4 h 1040"/>
                  <a:gd name="T42" fmla="*/ 7 w 1810"/>
                  <a:gd name="T43" fmla="*/ 2 h 1040"/>
                  <a:gd name="T44" fmla="*/ 6 w 1810"/>
                  <a:gd name="T45" fmla="*/ 0 h 1040"/>
                  <a:gd name="T46" fmla="*/ 0 w 1810"/>
                  <a:gd name="T47" fmla="*/ 1 h 1040"/>
                  <a:gd name="T48" fmla="*/ 2 w 1810"/>
                  <a:gd name="T49" fmla="*/ 4 h 1040"/>
                  <a:gd name="T50" fmla="*/ 5 w 1810"/>
                  <a:gd name="T51" fmla="*/ 8 h 1040"/>
                  <a:gd name="T52" fmla="*/ 8 w 1810"/>
                  <a:gd name="T53" fmla="*/ 11 h 1040"/>
                  <a:gd name="T54" fmla="*/ 12 w 1810"/>
                  <a:gd name="T55" fmla="*/ 14 h 1040"/>
                  <a:gd name="T56" fmla="*/ 18 w 1810"/>
                  <a:gd name="T57" fmla="*/ 19 h 1040"/>
                  <a:gd name="T58" fmla="*/ 24 w 1810"/>
                  <a:gd name="T59" fmla="*/ 23 h 1040"/>
                  <a:gd name="T60" fmla="*/ 29 w 1810"/>
                  <a:gd name="T61" fmla="*/ 26 h 1040"/>
                  <a:gd name="T62" fmla="*/ 35 w 1810"/>
                  <a:gd name="T63" fmla="*/ 29 h 1040"/>
                  <a:gd name="T64" fmla="*/ 42 w 1810"/>
                  <a:gd name="T65" fmla="*/ 31 h 1040"/>
                  <a:gd name="T66" fmla="*/ 48 w 1810"/>
                  <a:gd name="T67" fmla="*/ 31 h 1040"/>
                  <a:gd name="T68" fmla="*/ 57 w 1810"/>
                  <a:gd name="T69" fmla="*/ 33 h 10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0"/>
                  <a:gd name="T106" fmla="*/ 0 h 1040"/>
                  <a:gd name="T107" fmla="*/ 1810 w 1810"/>
                  <a:gd name="T108" fmla="*/ 1040 h 10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0" h="1040">
                    <a:moveTo>
                      <a:pt x="1810" y="1040"/>
                    </a:moveTo>
                    <a:lnTo>
                      <a:pt x="1810" y="964"/>
                    </a:lnTo>
                    <a:lnTo>
                      <a:pt x="1679" y="944"/>
                    </a:lnTo>
                    <a:lnTo>
                      <a:pt x="1561" y="918"/>
                    </a:lnTo>
                    <a:lnTo>
                      <a:pt x="1453" y="887"/>
                    </a:lnTo>
                    <a:lnTo>
                      <a:pt x="1340" y="856"/>
                    </a:lnTo>
                    <a:lnTo>
                      <a:pt x="1245" y="826"/>
                    </a:lnTo>
                    <a:lnTo>
                      <a:pt x="1165" y="795"/>
                    </a:lnTo>
                    <a:lnTo>
                      <a:pt x="1091" y="765"/>
                    </a:lnTo>
                    <a:lnTo>
                      <a:pt x="1005" y="731"/>
                    </a:lnTo>
                    <a:lnTo>
                      <a:pt x="931" y="690"/>
                    </a:lnTo>
                    <a:lnTo>
                      <a:pt x="845" y="638"/>
                    </a:lnTo>
                    <a:lnTo>
                      <a:pt x="777" y="592"/>
                    </a:lnTo>
                    <a:lnTo>
                      <a:pt x="708" y="546"/>
                    </a:lnTo>
                    <a:lnTo>
                      <a:pt x="645" y="494"/>
                    </a:lnTo>
                    <a:lnTo>
                      <a:pt x="565" y="433"/>
                    </a:lnTo>
                    <a:lnTo>
                      <a:pt x="480" y="361"/>
                    </a:lnTo>
                    <a:lnTo>
                      <a:pt x="430" y="309"/>
                    </a:lnTo>
                    <a:lnTo>
                      <a:pt x="379" y="254"/>
                    </a:lnTo>
                    <a:lnTo>
                      <a:pt x="327" y="203"/>
                    </a:lnTo>
                    <a:lnTo>
                      <a:pt x="282" y="149"/>
                    </a:lnTo>
                    <a:lnTo>
                      <a:pt x="225" y="67"/>
                    </a:lnTo>
                    <a:lnTo>
                      <a:pt x="190" y="0"/>
                    </a:lnTo>
                    <a:lnTo>
                      <a:pt x="0" y="21"/>
                    </a:lnTo>
                    <a:lnTo>
                      <a:pt x="63" y="134"/>
                    </a:lnTo>
                    <a:lnTo>
                      <a:pt x="156" y="254"/>
                    </a:lnTo>
                    <a:lnTo>
                      <a:pt x="253" y="355"/>
                    </a:lnTo>
                    <a:lnTo>
                      <a:pt x="379" y="463"/>
                    </a:lnTo>
                    <a:lnTo>
                      <a:pt x="548" y="618"/>
                    </a:lnTo>
                    <a:lnTo>
                      <a:pt x="737" y="747"/>
                    </a:lnTo>
                    <a:lnTo>
                      <a:pt x="937" y="856"/>
                    </a:lnTo>
                    <a:lnTo>
                      <a:pt x="1114" y="923"/>
                    </a:lnTo>
                    <a:lnTo>
                      <a:pt x="1335" y="990"/>
                    </a:lnTo>
                    <a:lnTo>
                      <a:pt x="1515" y="1016"/>
                    </a:lnTo>
                    <a:lnTo>
                      <a:pt x="1810" y="1040"/>
                    </a:lnTo>
                    <a:close/>
                  </a:path>
                </a:pathLst>
              </a:custGeom>
              <a:grpFill/>
              <a:ln w="9525">
                <a:solidFill>
                  <a:schemeClr val="tx1"/>
                </a:solidFill>
                <a:round/>
                <a:headEnd/>
                <a:tailEnd/>
              </a:ln>
            </p:spPr>
            <p:txBody>
              <a:bodyPr/>
              <a:lstStyle/>
              <a:p>
                <a:pPr>
                  <a:defRPr/>
                </a:pPr>
                <a:endParaRPr lang="en-US" dirty="0"/>
              </a:p>
            </p:txBody>
          </p:sp>
          <p:sp>
            <p:nvSpPr>
              <p:cNvPr id="51221" name="Freeform 32"/>
              <p:cNvSpPr>
                <a:spLocks/>
              </p:cNvSpPr>
              <p:nvPr/>
            </p:nvSpPr>
            <p:spPr bwMode="auto">
              <a:xfrm>
                <a:off x="2230" y="3266"/>
                <a:ext cx="470" cy="373"/>
              </a:xfrm>
              <a:custGeom>
                <a:avLst/>
                <a:gdLst>
                  <a:gd name="T0" fmla="*/ 30 w 939"/>
                  <a:gd name="T1" fmla="*/ 5 h 747"/>
                  <a:gd name="T2" fmla="*/ 30 w 939"/>
                  <a:gd name="T3" fmla="*/ 0 h 747"/>
                  <a:gd name="T4" fmla="*/ 29 w 939"/>
                  <a:gd name="T5" fmla="*/ 1 h 747"/>
                  <a:gd name="T6" fmla="*/ 27 w 939"/>
                  <a:gd name="T7" fmla="*/ 2 h 747"/>
                  <a:gd name="T8" fmla="*/ 26 w 939"/>
                  <a:gd name="T9" fmla="*/ 4 h 747"/>
                  <a:gd name="T10" fmla="*/ 23 w 939"/>
                  <a:gd name="T11" fmla="*/ 5 h 747"/>
                  <a:gd name="T12" fmla="*/ 21 w 939"/>
                  <a:gd name="T13" fmla="*/ 7 h 747"/>
                  <a:gd name="T14" fmla="*/ 19 w 939"/>
                  <a:gd name="T15" fmla="*/ 9 h 747"/>
                  <a:gd name="T16" fmla="*/ 17 w 939"/>
                  <a:gd name="T17" fmla="*/ 10 h 747"/>
                  <a:gd name="T18" fmla="*/ 15 w 939"/>
                  <a:gd name="T19" fmla="*/ 12 h 747"/>
                  <a:gd name="T20" fmla="*/ 14 w 939"/>
                  <a:gd name="T21" fmla="*/ 13 h 747"/>
                  <a:gd name="T22" fmla="*/ 12 w 939"/>
                  <a:gd name="T23" fmla="*/ 14 h 747"/>
                  <a:gd name="T24" fmla="*/ 9 w 939"/>
                  <a:gd name="T25" fmla="*/ 15 h 747"/>
                  <a:gd name="T26" fmla="*/ 7 w 939"/>
                  <a:gd name="T27" fmla="*/ 16 h 747"/>
                  <a:gd name="T28" fmla="*/ 5 w 939"/>
                  <a:gd name="T29" fmla="*/ 17 h 747"/>
                  <a:gd name="T30" fmla="*/ 2 w 939"/>
                  <a:gd name="T31" fmla="*/ 18 h 747"/>
                  <a:gd name="T32" fmla="*/ 0 w 939"/>
                  <a:gd name="T33" fmla="*/ 19 h 747"/>
                  <a:gd name="T34" fmla="*/ 0 w 939"/>
                  <a:gd name="T35" fmla="*/ 23 h 747"/>
                  <a:gd name="T36" fmla="*/ 4 w 939"/>
                  <a:gd name="T37" fmla="*/ 22 h 747"/>
                  <a:gd name="T38" fmla="*/ 8 w 939"/>
                  <a:gd name="T39" fmla="*/ 20 h 747"/>
                  <a:gd name="T40" fmla="*/ 14 w 939"/>
                  <a:gd name="T41" fmla="*/ 18 h 747"/>
                  <a:gd name="T42" fmla="*/ 19 w 939"/>
                  <a:gd name="T43" fmla="*/ 15 h 747"/>
                  <a:gd name="T44" fmla="*/ 23 w 939"/>
                  <a:gd name="T45" fmla="*/ 12 h 747"/>
                  <a:gd name="T46" fmla="*/ 27 w 939"/>
                  <a:gd name="T47" fmla="*/ 9 h 747"/>
                  <a:gd name="T48" fmla="*/ 30 w 939"/>
                  <a:gd name="T49" fmla="*/ 6 h 747"/>
                  <a:gd name="T50" fmla="*/ 30 w 939"/>
                  <a:gd name="T51" fmla="*/ 0 h 747"/>
                  <a:gd name="T52" fmla="*/ 30 w 939"/>
                  <a:gd name="T53" fmla="*/ 0 h 747"/>
                  <a:gd name="T54" fmla="*/ 30 w 939"/>
                  <a:gd name="T55" fmla="*/ 5 h 7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9"/>
                  <a:gd name="T85" fmla="*/ 0 h 747"/>
                  <a:gd name="T86" fmla="*/ 939 w 939"/>
                  <a:gd name="T87" fmla="*/ 747 h 7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9" h="747">
                    <a:moveTo>
                      <a:pt x="939" y="169"/>
                    </a:moveTo>
                    <a:lnTo>
                      <a:pt x="939" y="0"/>
                    </a:lnTo>
                    <a:lnTo>
                      <a:pt x="901" y="43"/>
                    </a:lnTo>
                    <a:lnTo>
                      <a:pt x="859" y="88"/>
                    </a:lnTo>
                    <a:lnTo>
                      <a:pt x="804" y="134"/>
                    </a:lnTo>
                    <a:lnTo>
                      <a:pt x="735" y="187"/>
                    </a:lnTo>
                    <a:lnTo>
                      <a:pt x="669" y="246"/>
                    </a:lnTo>
                    <a:lnTo>
                      <a:pt x="600" y="301"/>
                    </a:lnTo>
                    <a:lnTo>
                      <a:pt x="537" y="347"/>
                    </a:lnTo>
                    <a:lnTo>
                      <a:pt x="480" y="388"/>
                    </a:lnTo>
                    <a:lnTo>
                      <a:pt x="417" y="426"/>
                    </a:lnTo>
                    <a:lnTo>
                      <a:pt x="353" y="464"/>
                    </a:lnTo>
                    <a:lnTo>
                      <a:pt x="276" y="503"/>
                    </a:lnTo>
                    <a:lnTo>
                      <a:pt x="206" y="534"/>
                    </a:lnTo>
                    <a:lnTo>
                      <a:pt x="134" y="561"/>
                    </a:lnTo>
                    <a:lnTo>
                      <a:pt x="58" y="591"/>
                    </a:lnTo>
                    <a:lnTo>
                      <a:pt x="0" y="615"/>
                    </a:lnTo>
                    <a:lnTo>
                      <a:pt x="0" y="747"/>
                    </a:lnTo>
                    <a:lnTo>
                      <a:pt x="103" y="719"/>
                    </a:lnTo>
                    <a:lnTo>
                      <a:pt x="254" y="661"/>
                    </a:lnTo>
                    <a:lnTo>
                      <a:pt x="446" y="587"/>
                    </a:lnTo>
                    <a:lnTo>
                      <a:pt x="587" y="508"/>
                    </a:lnTo>
                    <a:lnTo>
                      <a:pt x="716" y="395"/>
                    </a:lnTo>
                    <a:lnTo>
                      <a:pt x="844" y="301"/>
                    </a:lnTo>
                    <a:lnTo>
                      <a:pt x="939" y="210"/>
                    </a:lnTo>
                    <a:lnTo>
                      <a:pt x="939" y="2"/>
                    </a:lnTo>
                    <a:lnTo>
                      <a:pt x="939" y="6"/>
                    </a:lnTo>
                    <a:lnTo>
                      <a:pt x="939" y="169"/>
                    </a:lnTo>
                    <a:close/>
                  </a:path>
                </a:pathLst>
              </a:custGeom>
              <a:grpFill/>
              <a:ln w="9525">
                <a:solidFill>
                  <a:schemeClr val="tx1"/>
                </a:solidFill>
                <a:round/>
                <a:headEnd/>
                <a:tailEnd/>
              </a:ln>
            </p:spPr>
            <p:txBody>
              <a:bodyPr/>
              <a:lstStyle/>
              <a:p>
                <a:pPr>
                  <a:defRPr/>
                </a:pPr>
                <a:endParaRPr lang="en-US" dirty="0"/>
              </a:p>
            </p:txBody>
          </p:sp>
          <p:sp>
            <p:nvSpPr>
              <p:cNvPr id="51222" name="Freeform 33"/>
              <p:cNvSpPr>
                <a:spLocks/>
              </p:cNvSpPr>
              <p:nvPr/>
            </p:nvSpPr>
            <p:spPr bwMode="auto">
              <a:xfrm>
                <a:off x="2701" y="3267"/>
                <a:ext cx="561" cy="231"/>
              </a:xfrm>
              <a:custGeom>
                <a:avLst/>
                <a:gdLst>
                  <a:gd name="T0" fmla="*/ 36 w 1121"/>
                  <a:gd name="T1" fmla="*/ 14 h 463"/>
                  <a:gd name="T2" fmla="*/ 36 w 1121"/>
                  <a:gd name="T3" fmla="*/ 10 h 463"/>
                  <a:gd name="T4" fmla="*/ 33 w 1121"/>
                  <a:gd name="T5" fmla="*/ 9 h 463"/>
                  <a:gd name="T6" fmla="*/ 31 w 1121"/>
                  <a:gd name="T7" fmla="*/ 9 h 463"/>
                  <a:gd name="T8" fmla="*/ 29 w 1121"/>
                  <a:gd name="T9" fmla="*/ 8 h 463"/>
                  <a:gd name="T10" fmla="*/ 26 w 1121"/>
                  <a:gd name="T11" fmla="*/ 8 h 463"/>
                  <a:gd name="T12" fmla="*/ 24 w 1121"/>
                  <a:gd name="T13" fmla="*/ 7 h 463"/>
                  <a:gd name="T14" fmla="*/ 21 w 1121"/>
                  <a:gd name="T15" fmla="*/ 7 h 463"/>
                  <a:gd name="T16" fmla="*/ 17 w 1121"/>
                  <a:gd name="T17" fmla="*/ 6 h 463"/>
                  <a:gd name="T18" fmla="*/ 14 w 1121"/>
                  <a:gd name="T19" fmla="*/ 5 h 463"/>
                  <a:gd name="T20" fmla="*/ 12 w 1121"/>
                  <a:gd name="T21" fmla="*/ 4 h 463"/>
                  <a:gd name="T22" fmla="*/ 9 w 1121"/>
                  <a:gd name="T23" fmla="*/ 3 h 463"/>
                  <a:gd name="T24" fmla="*/ 6 w 1121"/>
                  <a:gd name="T25" fmla="*/ 2 h 463"/>
                  <a:gd name="T26" fmla="*/ 4 w 1121"/>
                  <a:gd name="T27" fmla="*/ 1 h 463"/>
                  <a:gd name="T28" fmla="*/ 2 w 1121"/>
                  <a:gd name="T29" fmla="*/ 0 h 463"/>
                  <a:gd name="T30" fmla="*/ 0 w 1121"/>
                  <a:gd name="T31" fmla="*/ 0 h 463"/>
                  <a:gd name="T32" fmla="*/ 0 w 1121"/>
                  <a:gd name="T33" fmla="*/ 5 h 463"/>
                  <a:gd name="T34" fmla="*/ 3 w 1121"/>
                  <a:gd name="T35" fmla="*/ 6 h 463"/>
                  <a:gd name="T36" fmla="*/ 7 w 1121"/>
                  <a:gd name="T37" fmla="*/ 8 h 463"/>
                  <a:gd name="T38" fmla="*/ 12 w 1121"/>
                  <a:gd name="T39" fmla="*/ 10 h 463"/>
                  <a:gd name="T40" fmla="*/ 17 w 1121"/>
                  <a:gd name="T41" fmla="*/ 11 h 463"/>
                  <a:gd name="T42" fmla="*/ 22 w 1121"/>
                  <a:gd name="T43" fmla="*/ 13 h 463"/>
                  <a:gd name="T44" fmla="*/ 27 w 1121"/>
                  <a:gd name="T45" fmla="*/ 14 h 463"/>
                  <a:gd name="T46" fmla="*/ 31 w 1121"/>
                  <a:gd name="T47" fmla="*/ 14 h 463"/>
                  <a:gd name="T48" fmla="*/ 36 w 1121"/>
                  <a:gd name="T49" fmla="*/ 14 h 4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1"/>
                  <a:gd name="T76" fmla="*/ 0 h 463"/>
                  <a:gd name="T77" fmla="*/ 1121 w 1121"/>
                  <a:gd name="T78" fmla="*/ 463 h 4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1" h="463">
                    <a:moveTo>
                      <a:pt x="1121" y="463"/>
                    </a:moveTo>
                    <a:lnTo>
                      <a:pt x="1121" y="321"/>
                    </a:lnTo>
                    <a:lnTo>
                      <a:pt x="1049" y="309"/>
                    </a:lnTo>
                    <a:lnTo>
                      <a:pt x="975" y="297"/>
                    </a:lnTo>
                    <a:lnTo>
                      <a:pt x="904" y="282"/>
                    </a:lnTo>
                    <a:lnTo>
                      <a:pt x="832" y="266"/>
                    </a:lnTo>
                    <a:lnTo>
                      <a:pt x="748" y="247"/>
                    </a:lnTo>
                    <a:lnTo>
                      <a:pt x="657" y="227"/>
                    </a:lnTo>
                    <a:lnTo>
                      <a:pt x="542" y="196"/>
                    </a:lnTo>
                    <a:lnTo>
                      <a:pt x="432" y="167"/>
                    </a:lnTo>
                    <a:lnTo>
                      <a:pt x="360" y="146"/>
                    </a:lnTo>
                    <a:lnTo>
                      <a:pt x="274" y="117"/>
                    </a:lnTo>
                    <a:lnTo>
                      <a:pt x="181" y="81"/>
                    </a:lnTo>
                    <a:lnTo>
                      <a:pt x="97" y="46"/>
                    </a:lnTo>
                    <a:lnTo>
                      <a:pt x="36" y="19"/>
                    </a:lnTo>
                    <a:lnTo>
                      <a:pt x="0" y="0"/>
                    </a:lnTo>
                    <a:lnTo>
                      <a:pt x="0" y="177"/>
                    </a:lnTo>
                    <a:lnTo>
                      <a:pt x="70" y="221"/>
                    </a:lnTo>
                    <a:lnTo>
                      <a:pt x="211" y="283"/>
                    </a:lnTo>
                    <a:lnTo>
                      <a:pt x="375" y="345"/>
                    </a:lnTo>
                    <a:lnTo>
                      <a:pt x="521" y="379"/>
                    </a:lnTo>
                    <a:lnTo>
                      <a:pt x="691" y="422"/>
                    </a:lnTo>
                    <a:lnTo>
                      <a:pt x="860" y="451"/>
                    </a:lnTo>
                    <a:lnTo>
                      <a:pt x="980" y="462"/>
                    </a:lnTo>
                    <a:lnTo>
                      <a:pt x="1121" y="463"/>
                    </a:lnTo>
                    <a:close/>
                  </a:path>
                </a:pathLst>
              </a:custGeom>
              <a:grpFill/>
              <a:ln w="9525">
                <a:solidFill>
                  <a:schemeClr val="tx1"/>
                </a:solidFill>
                <a:round/>
                <a:headEnd/>
                <a:tailEnd/>
              </a:ln>
            </p:spPr>
            <p:txBody>
              <a:bodyPr/>
              <a:lstStyle/>
              <a:p>
                <a:pPr>
                  <a:defRPr/>
                </a:pPr>
                <a:endParaRPr lang="en-US" dirty="0"/>
              </a:p>
            </p:txBody>
          </p:sp>
          <p:sp>
            <p:nvSpPr>
              <p:cNvPr id="51223" name="Freeform 34"/>
              <p:cNvSpPr>
                <a:spLocks/>
              </p:cNvSpPr>
              <p:nvPr/>
            </p:nvSpPr>
            <p:spPr bwMode="auto">
              <a:xfrm>
                <a:off x="2230" y="3351"/>
                <a:ext cx="1566" cy="707"/>
              </a:xfrm>
              <a:custGeom>
                <a:avLst/>
                <a:gdLst>
                  <a:gd name="T0" fmla="*/ 93 w 3132"/>
                  <a:gd name="T1" fmla="*/ 44 h 1414"/>
                  <a:gd name="T2" fmla="*/ 87 w 3132"/>
                  <a:gd name="T3" fmla="*/ 44 h 1414"/>
                  <a:gd name="T4" fmla="*/ 81 w 3132"/>
                  <a:gd name="T5" fmla="*/ 44 h 1414"/>
                  <a:gd name="T6" fmla="*/ 75 w 3132"/>
                  <a:gd name="T7" fmla="*/ 44 h 1414"/>
                  <a:gd name="T8" fmla="*/ 69 w 3132"/>
                  <a:gd name="T9" fmla="*/ 42 h 1414"/>
                  <a:gd name="T10" fmla="*/ 62 w 3132"/>
                  <a:gd name="T11" fmla="*/ 40 h 1414"/>
                  <a:gd name="T12" fmla="*/ 55 w 3132"/>
                  <a:gd name="T13" fmla="*/ 38 h 1414"/>
                  <a:gd name="T14" fmla="*/ 49 w 3132"/>
                  <a:gd name="T15" fmla="*/ 36 h 1414"/>
                  <a:gd name="T16" fmla="*/ 45 w 3132"/>
                  <a:gd name="T17" fmla="*/ 33 h 1414"/>
                  <a:gd name="T18" fmla="*/ 39 w 3132"/>
                  <a:gd name="T19" fmla="*/ 29 h 1414"/>
                  <a:gd name="T20" fmla="*/ 33 w 3132"/>
                  <a:gd name="T21" fmla="*/ 26 h 1414"/>
                  <a:gd name="T22" fmla="*/ 28 w 3132"/>
                  <a:gd name="T23" fmla="*/ 22 h 1414"/>
                  <a:gd name="T24" fmla="*/ 24 w 3132"/>
                  <a:gd name="T25" fmla="*/ 20 h 1414"/>
                  <a:gd name="T26" fmla="*/ 21 w 3132"/>
                  <a:gd name="T27" fmla="*/ 15 h 1414"/>
                  <a:gd name="T28" fmla="*/ 3 w 3132"/>
                  <a:gd name="T29" fmla="*/ 17 h 1414"/>
                  <a:gd name="T30" fmla="*/ 9 w 3132"/>
                  <a:gd name="T31" fmla="*/ 14 h 1414"/>
                  <a:gd name="T32" fmla="*/ 13 w 3132"/>
                  <a:gd name="T33" fmla="*/ 12 h 1414"/>
                  <a:gd name="T34" fmla="*/ 17 w 3132"/>
                  <a:gd name="T35" fmla="*/ 11 h 1414"/>
                  <a:gd name="T36" fmla="*/ 21 w 3132"/>
                  <a:gd name="T37" fmla="*/ 8 h 1414"/>
                  <a:gd name="T38" fmla="*/ 24 w 3132"/>
                  <a:gd name="T39" fmla="*/ 5 h 1414"/>
                  <a:gd name="T40" fmla="*/ 28 w 3132"/>
                  <a:gd name="T41" fmla="*/ 1 h 1414"/>
                  <a:gd name="T42" fmla="*/ 31 w 3132"/>
                  <a:gd name="T43" fmla="*/ 1 h 1414"/>
                  <a:gd name="T44" fmla="*/ 35 w 3132"/>
                  <a:gd name="T45" fmla="*/ 3 h 1414"/>
                  <a:gd name="T46" fmla="*/ 39 w 3132"/>
                  <a:gd name="T47" fmla="*/ 3 h 1414"/>
                  <a:gd name="T48" fmla="*/ 43 w 3132"/>
                  <a:gd name="T49" fmla="*/ 5 h 1414"/>
                  <a:gd name="T50" fmla="*/ 47 w 3132"/>
                  <a:gd name="T51" fmla="*/ 6 h 1414"/>
                  <a:gd name="T52" fmla="*/ 51 w 3132"/>
                  <a:gd name="T53" fmla="*/ 7 h 1414"/>
                  <a:gd name="T54" fmla="*/ 55 w 3132"/>
                  <a:gd name="T55" fmla="*/ 7 h 1414"/>
                  <a:gd name="T56" fmla="*/ 59 w 3132"/>
                  <a:gd name="T57" fmla="*/ 9 h 1414"/>
                  <a:gd name="T58" fmla="*/ 65 w 3132"/>
                  <a:gd name="T59" fmla="*/ 10 h 1414"/>
                  <a:gd name="T60" fmla="*/ 45 w 3132"/>
                  <a:gd name="T61" fmla="*/ 15 h 1414"/>
                  <a:gd name="T62" fmla="*/ 49 w 3132"/>
                  <a:gd name="T63" fmla="*/ 21 h 1414"/>
                  <a:gd name="T64" fmla="*/ 53 w 3132"/>
                  <a:gd name="T65" fmla="*/ 24 h 1414"/>
                  <a:gd name="T66" fmla="*/ 58 w 3132"/>
                  <a:gd name="T67" fmla="*/ 28 h 1414"/>
                  <a:gd name="T68" fmla="*/ 62 w 3132"/>
                  <a:gd name="T69" fmla="*/ 31 h 1414"/>
                  <a:gd name="T70" fmla="*/ 67 w 3132"/>
                  <a:gd name="T71" fmla="*/ 35 h 1414"/>
                  <a:gd name="T72" fmla="*/ 71 w 3132"/>
                  <a:gd name="T73" fmla="*/ 37 h 1414"/>
                  <a:gd name="T74" fmla="*/ 76 w 3132"/>
                  <a:gd name="T75" fmla="*/ 39 h 1414"/>
                  <a:gd name="T76" fmla="*/ 81 w 3132"/>
                  <a:gd name="T77" fmla="*/ 41 h 1414"/>
                  <a:gd name="T78" fmla="*/ 87 w 3132"/>
                  <a:gd name="T79" fmla="*/ 42 h 1414"/>
                  <a:gd name="T80" fmla="*/ 93 w 3132"/>
                  <a:gd name="T81" fmla="*/ 43 h 1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32"/>
                  <a:gd name="T124" fmla="*/ 0 h 1414"/>
                  <a:gd name="T125" fmla="*/ 3132 w 3132"/>
                  <a:gd name="T126" fmla="*/ 1414 h 1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32" h="1414">
                    <a:moveTo>
                      <a:pt x="3132" y="1402"/>
                    </a:moveTo>
                    <a:lnTo>
                      <a:pt x="2959" y="1414"/>
                    </a:lnTo>
                    <a:lnTo>
                      <a:pt x="2875" y="1414"/>
                    </a:lnTo>
                    <a:lnTo>
                      <a:pt x="2772" y="1414"/>
                    </a:lnTo>
                    <a:lnTo>
                      <a:pt x="2675" y="1407"/>
                    </a:lnTo>
                    <a:lnTo>
                      <a:pt x="2578" y="1402"/>
                    </a:lnTo>
                    <a:lnTo>
                      <a:pt x="2483" y="1392"/>
                    </a:lnTo>
                    <a:lnTo>
                      <a:pt x="2397" y="1378"/>
                    </a:lnTo>
                    <a:lnTo>
                      <a:pt x="2302" y="1362"/>
                    </a:lnTo>
                    <a:lnTo>
                      <a:pt x="2188" y="1337"/>
                    </a:lnTo>
                    <a:lnTo>
                      <a:pt x="2085" y="1306"/>
                    </a:lnTo>
                    <a:lnTo>
                      <a:pt x="1988" y="1280"/>
                    </a:lnTo>
                    <a:lnTo>
                      <a:pt x="1880" y="1244"/>
                    </a:lnTo>
                    <a:lnTo>
                      <a:pt x="1777" y="1203"/>
                    </a:lnTo>
                    <a:lnTo>
                      <a:pt x="1674" y="1162"/>
                    </a:lnTo>
                    <a:lnTo>
                      <a:pt x="1588" y="1122"/>
                    </a:lnTo>
                    <a:lnTo>
                      <a:pt x="1491" y="1081"/>
                    </a:lnTo>
                    <a:lnTo>
                      <a:pt x="1409" y="1042"/>
                    </a:lnTo>
                    <a:lnTo>
                      <a:pt x="1318" y="995"/>
                    </a:lnTo>
                    <a:lnTo>
                      <a:pt x="1227" y="949"/>
                    </a:lnTo>
                    <a:lnTo>
                      <a:pt x="1135" y="892"/>
                    </a:lnTo>
                    <a:lnTo>
                      <a:pt x="1055" y="846"/>
                    </a:lnTo>
                    <a:lnTo>
                      <a:pt x="969" y="784"/>
                    </a:lnTo>
                    <a:lnTo>
                      <a:pt x="890" y="728"/>
                    </a:lnTo>
                    <a:lnTo>
                      <a:pt x="815" y="671"/>
                    </a:lnTo>
                    <a:lnTo>
                      <a:pt x="754" y="609"/>
                    </a:lnTo>
                    <a:lnTo>
                      <a:pt x="703" y="556"/>
                    </a:lnTo>
                    <a:lnTo>
                      <a:pt x="663" y="499"/>
                    </a:lnTo>
                    <a:lnTo>
                      <a:pt x="0" y="577"/>
                    </a:lnTo>
                    <a:lnTo>
                      <a:pt x="94" y="535"/>
                    </a:lnTo>
                    <a:lnTo>
                      <a:pt x="202" y="494"/>
                    </a:lnTo>
                    <a:lnTo>
                      <a:pt x="288" y="458"/>
                    </a:lnTo>
                    <a:lnTo>
                      <a:pt x="353" y="431"/>
                    </a:lnTo>
                    <a:lnTo>
                      <a:pt x="423" y="396"/>
                    </a:lnTo>
                    <a:lnTo>
                      <a:pt x="480" y="365"/>
                    </a:lnTo>
                    <a:lnTo>
                      <a:pt x="535" y="333"/>
                    </a:lnTo>
                    <a:lnTo>
                      <a:pt x="585" y="293"/>
                    </a:lnTo>
                    <a:lnTo>
                      <a:pt x="644" y="254"/>
                    </a:lnTo>
                    <a:lnTo>
                      <a:pt x="709" y="204"/>
                    </a:lnTo>
                    <a:lnTo>
                      <a:pt x="771" y="151"/>
                    </a:lnTo>
                    <a:lnTo>
                      <a:pt x="827" y="106"/>
                    </a:lnTo>
                    <a:lnTo>
                      <a:pt x="893" y="51"/>
                    </a:lnTo>
                    <a:lnTo>
                      <a:pt x="941" y="0"/>
                    </a:lnTo>
                    <a:lnTo>
                      <a:pt x="992" y="22"/>
                    </a:lnTo>
                    <a:lnTo>
                      <a:pt x="1044" y="48"/>
                    </a:lnTo>
                    <a:lnTo>
                      <a:pt x="1099" y="70"/>
                    </a:lnTo>
                    <a:lnTo>
                      <a:pt x="1164" y="94"/>
                    </a:lnTo>
                    <a:lnTo>
                      <a:pt x="1230" y="118"/>
                    </a:lnTo>
                    <a:lnTo>
                      <a:pt x="1291" y="137"/>
                    </a:lnTo>
                    <a:lnTo>
                      <a:pt x="1350" y="153"/>
                    </a:lnTo>
                    <a:lnTo>
                      <a:pt x="1417" y="172"/>
                    </a:lnTo>
                    <a:lnTo>
                      <a:pt x="1487" y="187"/>
                    </a:lnTo>
                    <a:lnTo>
                      <a:pt x="1560" y="204"/>
                    </a:lnTo>
                    <a:lnTo>
                      <a:pt x="1626" y="220"/>
                    </a:lnTo>
                    <a:lnTo>
                      <a:pt x="1691" y="235"/>
                    </a:lnTo>
                    <a:lnTo>
                      <a:pt x="1761" y="245"/>
                    </a:lnTo>
                    <a:lnTo>
                      <a:pt x="1828" y="259"/>
                    </a:lnTo>
                    <a:lnTo>
                      <a:pt x="1891" y="271"/>
                    </a:lnTo>
                    <a:lnTo>
                      <a:pt x="1965" y="285"/>
                    </a:lnTo>
                    <a:lnTo>
                      <a:pt x="2066" y="295"/>
                    </a:lnTo>
                    <a:lnTo>
                      <a:pt x="1381" y="401"/>
                    </a:lnTo>
                    <a:lnTo>
                      <a:pt x="1426" y="484"/>
                    </a:lnTo>
                    <a:lnTo>
                      <a:pt x="1480" y="546"/>
                    </a:lnTo>
                    <a:lnTo>
                      <a:pt x="1577" y="661"/>
                    </a:lnTo>
                    <a:lnTo>
                      <a:pt x="1634" y="712"/>
                    </a:lnTo>
                    <a:lnTo>
                      <a:pt x="1691" y="764"/>
                    </a:lnTo>
                    <a:lnTo>
                      <a:pt x="1794" y="851"/>
                    </a:lnTo>
                    <a:lnTo>
                      <a:pt x="1857" y="903"/>
                    </a:lnTo>
                    <a:lnTo>
                      <a:pt x="1931" y="964"/>
                    </a:lnTo>
                    <a:lnTo>
                      <a:pt x="1999" y="1011"/>
                    </a:lnTo>
                    <a:lnTo>
                      <a:pt x="2057" y="1052"/>
                    </a:lnTo>
                    <a:lnTo>
                      <a:pt x="2114" y="1091"/>
                    </a:lnTo>
                    <a:lnTo>
                      <a:pt x="2182" y="1131"/>
                    </a:lnTo>
                    <a:lnTo>
                      <a:pt x="2257" y="1172"/>
                    </a:lnTo>
                    <a:lnTo>
                      <a:pt x="2331" y="1203"/>
                    </a:lnTo>
                    <a:lnTo>
                      <a:pt x="2403" y="1239"/>
                    </a:lnTo>
                    <a:lnTo>
                      <a:pt x="2494" y="1270"/>
                    </a:lnTo>
                    <a:lnTo>
                      <a:pt x="2578" y="1295"/>
                    </a:lnTo>
                    <a:lnTo>
                      <a:pt x="2675" y="1316"/>
                    </a:lnTo>
                    <a:lnTo>
                      <a:pt x="2767" y="1337"/>
                    </a:lnTo>
                    <a:lnTo>
                      <a:pt x="2864" y="1357"/>
                    </a:lnTo>
                    <a:lnTo>
                      <a:pt x="2965" y="1373"/>
                    </a:lnTo>
                    <a:lnTo>
                      <a:pt x="3132" y="1402"/>
                    </a:lnTo>
                    <a:close/>
                  </a:path>
                </a:pathLst>
              </a:custGeom>
              <a:grpFill/>
              <a:ln w="9525">
                <a:solidFill>
                  <a:schemeClr val="tx1"/>
                </a:solidFill>
                <a:round/>
                <a:headEnd/>
                <a:tailEnd/>
              </a:ln>
            </p:spPr>
            <p:txBody>
              <a:bodyPr/>
              <a:lstStyle/>
              <a:p>
                <a:pPr>
                  <a:defRPr/>
                </a:pPr>
                <a:endParaRPr lang="en-US" dirty="0"/>
              </a:p>
            </p:txBody>
          </p:sp>
        </p:grpSp>
        <p:grpSp>
          <p:nvGrpSpPr>
            <p:cNvPr id="7" name="Group 41"/>
            <p:cNvGrpSpPr>
              <a:grpSpLocks/>
            </p:cNvGrpSpPr>
            <p:nvPr/>
          </p:nvGrpSpPr>
          <p:grpSpPr bwMode="auto">
            <a:xfrm>
              <a:off x="440" y="3439"/>
              <a:ext cx="1567" cy="785"/>
              <a:chOff x="462" y="3266"/>
              <a:chExt cx="1567" cy="785"/>
            </a:xfrm>
            <a:grpFill/>
          </p:grpSpPr>
          <p:sp>
            <p:nvSpPr>
              <p:cNvPr id="51215" name="Freeform 36"/>
              <p:cNvSpPr>
                <a:spLocks/>
              </p:cNvSpPr>
              <p:nvPr/>
            </p:nvSpPr>
            <p:spPr bwMode="auto">
              <a:xfrm>
                <a:off x="999" y="3416"/>
                <a:ext cx="339" cy="118"/>
              </a:xfrm>
              <a:custGeom>
                <a:avLst/>
                <a:gdLst>
                  <a:gd name="T0" fmla="*/ 0 w 677"/>
                  <a:gd name="T1" fmla="*/ 5 h 236"/>
                  <a:gd name="T2" fmla="*/ 0 w 677"/>
                  <a:gd name="T3" fmla="*/ 0 h 236"/>
                  <a:gd name="T4" fmla="*/ 22 w 677"/>
                  <a:gd name="T5" fmla="*/ 4 h 236"/>
                  <a:gd name="T6" fmla="*/ 21 w 677"/>
                  <a:gd name="T7" fmla="*/ 6 h 236"/>
                  <a:gd name="T8" fmla="*/ 20 w 677"/>
                  <a:gd name="T9" fmla="*/ 7 h 236"/>
                  <a:gd name="T10" fmla="*/ 0 w 677"/>
                  <a:gd name="T11" fmla="*/ 5 h 236"/>
                  <a:gd name="T12" fmla="*/ 0 60000 65536"/>
                  <a:gd name="T13" fmla="*/ 0 60000 65536"/>
                  <a:gd name="T14" fmla="*/ 0 60000 65536"/>
                  <a:gd name="T15" fmla="*/ 0 60000 65536"/>
                  <a:gd name="T16" fmla="*/ 0 60000 65536"/>
                  <a:gd name="T17" fmla="*/ 0 60000 65536"/>
                  <a:gd name="T18" fmla="*/ 0 w 677"/>
                  <a:gd name="T19" fmla="*/ 0 h 236"/>
                  <a:gd name="T20" fmla="*/ 677 w 677"/>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677" h="236">
                    <a:moveTo>
                      <a:pt x="0" y="139"/>
                    </a:moveTo>
                    <a:lnTo>
                      <a:pt x="0" y="0"/>
                    </a:lnTo>
                    <a:lnTo>
                      <a:pt x="677" y="108"/>
                    </a:lnTo>
                    <a:lnTo>
                      <a:pt x="666" y="171"/>
                    </a:lnTo>
                    <a:lnTo>
                      <a:pt x="620" y="236"/>
                    </a:lnTo>
                    <a:lnTo>
                      <a:pt x="0" y="139"/>
                    </a:lnTo>
                    <a:close/>
                  </a:path>
                </a:pathLst>
              </a:custGeom>
              <a:grpFill/>
              <a:ln w="9525">
                <a:solidFill>
                  <a:schemeClr val="tx1"/>
                </a:solidFill>
                <a:round/>
                <a:headEnd/>
                <a:tailEnd/>
              </a:ln>
            </p:spPr>
            <p:txBody>
              <a:bodyPr/>
              <a:lstStyle/>
              <a:p>
                <a:pPr>
                  <a:defRPr/>
                </a:pPr>
                <a:endParaRPr lang="en-US" dirty="0"/>
              </a:p>
            </p:txBody>
          </p:sp>
          <p:sp>
            <p:nvSpPr>
              <p:cNvPr id="51216" name="Freeform 37"/>
              <p:cNvSpPr>
                <a:spLocks/>
              </p:cNvSpPr>
              <p:nvPr/>
            </p:nvSpPr>
            <p:spPr bwMode="auto">
              <a:xfrm>
                <a:off x="1702" y="3511"/>
                <a:ext cx="326" cy="114"/>
              </a:xfrm>
              <a:custGeom>
                <a:avLst/>
                <a:gdLst>
                  <a:gd name="T0" fmla="*/ 20 w 653"/>
                  <a:gd name="T1" fmla="*/ 7 h 228"/>
                  <a:gd name="T2" fmla="*/ 20 w 653"/>
                  <a:gd name="T3" fmla="*/ 4 h 228"/>
                  <a:gd name="T4" fmla="*/ 0 w 653"/>
                  <a:gd name="T5" fmla="*/ 0 h 228"/>
                  <a:gd name="T6" fmla="*/ 0 w 653"/>
                  <a:gd name="T7" fmla="*/ 6 h 228"/>
                  <a:gd name="T8" fmla="*/ 20 w 653"/>
                  <a:gd name="T9" fmla="*/ 7 h 228"/>
                  <a:gd name="T10" fmla="*/ 0 60000 65536"/>
                  <a:gd name="T11" fmla="*/ 0 60000 65536"/>
                  <a:gd name="T12" fmla="*/ 0 60000 65536"/>
                  <a:gd name="T13" fmla="*/ 0 60000 65536"/>
                  <a:gd name="T14" fmla="*/ 0 60000 65536"/>
                  <a:gd name="T15" fmla="*/ 0 w 653"/>
                  <a:gd name="T16" fmla="*/ 0 h 228"/>
                  <a:gd name="T17" fmla="*/ 653 w 653"/>
                  <a:gd name="T18" fmla="*/ 228 h 228"/>
                </a:gdLst>
                <a:ahLst/>
                <a:cxnLst>
                  <a:cxn ang="T10">
                    <a:pos x="T0" y="T1"/>
                  </a:cxn>
                  <a:cxn ang="T11">
                    <a:pos x="T2" y="T3"/>
                  </a:cxn>
                  <a:cxn ang="T12">
                    <a:pos x="T4" y="T5"/>
                  </a:cxn>
                  <a:cxn ang="T13">
                    <a:pos x="T6" y="T7"/>
                  </a:cxn>
                  <a:cxn ang="T14">
                    <a:pos x="T8" y="T9"/>
                  </a:cxn>
                </a:cxnLst>
                <a:rect l="T15" t="T16" r="T17" b="T18"/>
                <a:pathLst>
                  <a:path w="653" h="228">
                    <a:moveTo>
                      <a:pt x="653" y="228"/>
                    </a:moveTo>
                    <a:lnTo>
                      <a:pt x="651" y="100"/>
                    </a:lnTo>
                    <a:lnTo>
                      <a:pt x="0" y="0"/>
                    </a:lnTo>
                    <a:lnTo>
                      <a:pt x="0" y="163"/>
                    </a:lnTo>
                    <a:lnTo>
                      <a:pt x="653" y="228"/>
                    </a:lnTo>
                    <a:close/>
                  </a:path>
                </a:pathLst>
              </a:custGeom>
              <a:grpFill/>
              <a:ln w="9525">
                <a:solidFill>
                  <a:schemeClr val="tx1"/>
                </a:solidFill>
                <a:round/>
                <a:headEnd/>
                <a:tailEnd/>
              </a:ln>
            </p:spPr>
            <p:txBody>
              <a:bodyPr/>
              <a:lstStyle/>
              <a:p>
                <a:pPr>
                  <a:defRPr/>
                </a:pPr>
                <a:endParaRPr lang="en-US" dirty="0"/>
              </a:p>
            </p:txBody>
          </p:sp>
          <p:grpSp>
            <p:nvGrpSpPr>
              <p:cNvPr id="8" name="Group 40"/>
              <p:cNvGrpSpPr>
                <a:grpSpLocks/>
              </p:cNvGrpSpPr>
              <p:nvPr/>
            </p:nvGrpSpPr>
            <p:grpSpPr bwMode="auto">
              <a:xfrm>
                <a:off x="462" y="3266"/>
                <a:ext cx="1567" cy="785"/>
                <a:chOff x="462" y="3266"/>
                <a:chExt cx="1567" cy="785"/>
              </a:xfrm>
              <a:grpFill/>
            </p:grpSpPr>
            <p:sp>
              <p:nvSpPr>
                <p:cNvPr id="51218" name="Freeform 38"/>
                <p:cNvSpPr>
                  <a:spLocks/>
                </p:cNvSpPr>
                <p:nvPr/>
              </p:nvSpPr>
              <p:spPr bwMode="auto">
                <a:xfrm>
                  <a:off x="462" y="3339"/>
                  <a:ext cx="1566" cy="712"/>
                </a:xfrm>
                <a:custGeom>
                  <a:avLst/>
                  <a:gdLst>
                    <a:gd name="T0" fmla="*/ 5 w 3134"/>
                    <a:gd name="T1" fmla="*/ 45 h 1422"/>
                    <a:gd name="T2" fmla="*/ 11 w 3134"/>
                    <a:gd name="T3" fmla="*/ 45 h 1422"/>
                    <a:gd name="T4" fmla="*/ 17 w 3134"/>
                    <a:gd name="T5" fmla="*/ 45 h 1422"/>
                    <a:gd name="T6" fmla="*/ 23 w 3134"/>
                    <a:gd name="T7" fmla="*/ 44 h 1422"/>
                    <a:gd name="T8" fmla="*/ 29 w 3134"/>
                    <a:gd name="T9" fmla="*/ 43 h 1422"/>
                    <a:gd name="T10" fmla="*/ 35 w 3134"/>
                    <a:gd name="T11" fmla="*/ 41 h 1422"/>
                    <a:gd name="T12" fmla="*/ 42 w 3134"/>
                    <a:gd name="T13" fmla="*/ 38 h 1422"/>
                    <a:gd name="T14" fmla="*/ 48 w 3134"/>
                    <a:gd name="T15" fmla="*/ 36 h 1422"/>
                    <a:gd name="T16" fmla="*/ 54 w 3134"/>
                    <a:gd name="T17" fmla="*/ 33 h 1422"/>
                    <a:gd name="T18" fmla="*/ 59 w 3134"/>
                    <a:gd name="T19" fmla="*/ 30 h 1422"/>
                    <a:gd name="T20" fmla="*/ 65 w 3134"/>
                    <a:gd name="T21" fmla="*/ 27 h 1422"/>
                    <a:gd name="T22" fmla="*/ 70 w 3134"/>
                    <a:gd name="T23" fmla="*/ 23 h 1422"/>
                    <a:gd name="T24" fmla="*/ 74 w 3134"/>
                    <a:gd name="T25" fmla="*/ 20 h 1422"/>
                    <a:gd name="T26" fmla="*/ 77 w 3134"/>
                    <a:gd name="T27" fmla="*/ 16 h 1422"/>
                    <a:gd name="T28" fmla="*/ 94 w 3134"/>
                    <a:gd name="T29" fmla="*/ 17 h 1422"/>
                    <a:gd name="T30" fmla="*/ 89 w 3134"/>
                    <a:gd name="T31" fmla="*/ 15 h 1422"/>
                    <a:gd name="T32" fmla="*/ 85 w 3134"/>
                    <a:gd name="T33" fmla="*/ 13 h 1422"/>
                    <a:gd name="T34" fmla="*/ 81 w 3134"/>
                    <a:gd name="T35" fmla="*/ 11 h 1422"/>
                    <a:gd name="T36" fmla="*/ 77 w 3134"/>
                    <a:gd name="T37" fmla="*/ 8 h 1422"/>
                    <a:gd name="T38" fmla="*/ 73 w 3134"/>
                    <a:gd name="T39" fmla="*/ 5 h 1422"/>
                    <a:gd name="T40" fmla="*/ 70 w 3134"/>
                    <a:gd name="T41" fmla="*/ 2 h 1422"/>
                    <a:gd name="T42" fmla="*/ 67 w 3134"/>
                    <a:gd name="T43" fmla="*/ 1 h 1422"/>
                    <a:gd name="T44" fmla="*/ 63 w 3134"/>
                    <a:gd name="T45" fmla="*/ 2 h 1422"/>
                    <a:gd name="T46" fmla="*/ 59 w 3134"/>
                    <a:gd name="T47" fmla="*/ 4 h 1422"/>
                    <a:gd name="T48" fmla="*/ 55 w 3134"/>
                    <a:gd name="T49" fmla="*/ 5 h 1422"/>
                    <a:gd name="T50" fmla="*/ 51 w 3134"/>
                    <a:gd name="T51" fmla="*/ 6 h 1422"/>
                    <a:gd name="T52" fmla="*/ 47 w 3134"/>
                    <a:gd name="T53" fmla="*/ 7 h 1422"/>
                    <a:gd name="T54" fmla="*/ 43 w 3134"/>
                    <a:gd name="T55" fmla="*/ 8 h 1422"/>
                    <a:gd name="T56" fmla="*/ 38 w 3134"/>
                    <a:gd name="T57" fmla="*/ 9 h 1422"/>
                    <a:gd name="T58" fmla="*/ 33 w 3134"/>
                    <a:gd name="T59" fmla="*/ 10 h 1422"/>
                    <a:gd name="T60" fmla="*/ 53 w 3134"/>
                    <a:gd name="T61" fmla="*/ 16 h 1422"/>
                    <a:gd name="T62" fmla="*/ 48 w 3134"/>
                    <a:gd name="T63" fmla="*/ 21 h 1422"/>
                    <a:gd name="T64" fmla="*/ 45 w 3134"/>
                    <a:gd name="T65" fmla="*/ 24 h 1422"/>
                    <a:gd name="T66" fmla="*/ 40 w 3134"/>
                    <a:gd name="T67" fmla="*/ 29 h 1422"/>
                    <a:gd name="T68" fmla="*/ 33 w 3134"/>
                    <a:gd name="T69" fmla="*/ 33 h 1422"/>
                    <a:gd name="T70" fmla="*/ 27 w 3134"/>
                    <a:gd name="T71" fmla="*/ 35 h 1422"/>
                    <a:gd name="T72" fmla="*/ 23 w 3134"/>
                    <a:gd name="T73" fmla="*/ 37 h 1422"/>
                    <a:gd name="T74" fmla="*/ 17 w 3134"/>
                    <a:gd name="T75" fmla="*/ 39 h 1422"/>
                    <a:gd name="T76" fmla="*/ 10 w 3134"/>
                    <a:gd name="T77" fmla="*/ 41 h 1422"/>
                    <a:gd name="T78" fmla="*/ 0 w 3134"/>
                    <a:gd name="T79" fmla="*/ 41 h 14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34"/>
                    <a:gd name="T121" fmla="*/ 0 h 1422"/>
                    <a:gd name="T122" fmla="*/ 3134 w 3134"/>
                    <a:gd name="T123" fmla="*/ 1422 h 14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34" h="1422">
                      <a:moveTo>
                        <a:pt x="2" y="1414"/>
                      </a:moveTo>
                      <a:lnTo>
                        <a:pt x="177" y="1422"/>
                      </a:lnTo>
                      <a:lnTo>
                        <a:pt x="263" y="1422"/>
                      </a:lnTo>
                      <a:lnTo>
                        <a:pt x="366" y="1422"/>
                      </a:lnTo>
                      <a:lnTo>
                        <a:pt x="463" y="1419"/>
                      </a:lnTo>
                      <a:lnTo>
                        <a:pt x="558" y="1414"/>
                      </a:lnTo>
                      <a:lnTo>
                        <a:pt x="655" y="1405"/>
                      </a:lnTo>
                      <a:lnTo>
                        <a:pt x="741" y="1390"/>
                      </a:lnTo>
                      <a:lnTo>
                        <a:pt x="836" y="1373"/>
                      </a:lnTo>
                      <a:lnTo>
                        <a:pt x="950" y="1349"/>
                      </a:lnTo>
                      <a:lnTo>
                        <a:pt x="1053" y="1316"/>
                      </a:lnTo>
                      <a:lnTo>
                        <a:pt x="1150" y="1290"/>
                      </a:lnTo>
                      <a:lnTo>
                        <a:pt x="1258" y="1253"/>
                      </a:lnTo>
                      <a:lnTo>
                        <a:pt x="1361" y="1211"/>
                      </a:lnTo>
                      <a:lnTo>
                        <a:pt x="1464" y="1170"/>
                      </a:lnTo>
                      <a:lnTo>
                        <a:pt x="1550" y="1129"/>
                      </a:lnTo>
                      <a:lnTo>
                        <a:pt x="1649" y="1088"/>
                      </a:lnTo>
                      <a:lnTo>
                        <a:pt x="1729" y="1048"/>
                      </a:lnTo>
                      <a:lnTo>
                        <a:pt x="1820" y="1002"/>
                      </a:lnTo>
                      <a:lnTo>
                        <a:pt x="1912" y="954"/>
                      </a:lnTo>
                      <a:lnTo>
                        <a:pt x="2003" y="896"/>
                      </a:lnTo>
                      <a:lnTo>
                        <a:pt x="2083" y="849"/>
                      </a:lnTo>
                      <a:lnTo>
                        <a:pt x="2169" y="786"/>
                      </a:lnTo>
                      <a:lnTo>
                        <a:pt x="2248" y="729"/>
                      </a:lnTo>
                      <a:lnTo>
                        <a:pt x="2323" y="673"/>
                      </a:lnTo>
                      <a:lnTo>
                        <a:pt x="2384" y="609"/>
                      </a:lnTo>
                      <a:lnTo>
                        <a:pt x="2435" y="556"/>
                      </a:lnTo>
                      <a:lnTo>
                        <a:pt x="2475" y="498"/>
                      </a:lnTo>
                      <a:lnTo>
                        <a:pt x="3134" y="575"/>
                      </a:lnTo>
                      <a:lnTo>
                        <a:pt x="3033" y="534"/>
                      </a:lnTo>
                      <a:lnTo>
                        <a:pt x="2953" y="498"/>
                      </a:lnTo>
                      <a:lnTo>
                        <a:pt x="2856" y="462"/>
                      </a:lnTo>
                      <a:lnTo>
                        <a:pt x="2783" y="424"/>
                      </a:lnTo>
                      <a:lnTo>
                        <a:pt x="2721" y="389"/>
                      </a:lnTo>
                      <a:lnTo>
                        <a:pt x="2664" y="362"/>
                      </a:lnTo>
                      <a:lnTo>
                        <a:pt x="2608" y="324"/>
                      </a:lnTo>
                      <a:lnTo>
                        <a:pt x="2553" y="290"/>
                      </a:lnTo>
                      <a:lnTo>
                        <a:pt x="2494" y="249"/>
                      </a:lnTo>
                      <a:lnTo>
                        <a:pt x="2429" y="199"/>
                      </a:lnTo>
                      <a:lnTo>
                        <a:pt x="2361" y="149"/>
                      </a:lnTo>
                      <a:lnTo>
                        <a:pt x="2306" y="99"/>
                      </a:lnTo>
                      <a:lnTo>
                        <a:pt x="2245" y="45"/>
                      </a:lnTo>
                      <a:lnTo>
                        <a:pt x="2197" y="0"/>
                      </a:lnTo>
                      <a:lnTo>
                        <a:pt x="2146" y="15"/>
                      </a:lnTo>
                      <a:lnTo>
                        <a:pt x="2094" y="41"/>
                      </a:lnTo>
                      <a:lnTo>
                        <a:pt x="2039" y="62"/>
                      </a:lnTo>
                      <a:lnTo>
                        <a:pt x="1974" y="87"/>
                      </a:lnTo>
                      <a:lnTo>
                        <a:pt x="1908" y="113"/>
                      </a:lnTo>
                      <a:lnTo>
                        <a:pt x="1847" y="130"/>
                      </a:lnTo>
                      <a:lnTo>
                        <a:pt x="1788" y="146"/>
                      </a:lnTo>
                      <a:lnTo>
                        <a:pt x="1721" y="166"/>
                      </a:lnTo>
                      <a:lnTo>
                        <a:pt x="1653" y="180"/>
                      </a:lnTo>
                      <a:lnTo>
                        <a:pt x="1578" y="199"/>
                      </a:lnTo>
                      <a:lnTo>
                        <a:pt x="1512" y="214"/>
                      </a:lnTo>
                      <a:lnTo>
                        <a:pt x="1447" y="230"/>
                      </a:lnTo>
                      <a:lnTo>
                        <a:pt x="1377" y="240"/>
                      </a:lnTo>
                      <a:lnTo>
                        <a:pt x="1310" y="254"/>
                      </a:lnTo>
                      <a:lnTo>
                        <a:pt x="1247" y="266"/>
                      </a:lnTo>
                      <a:lnTo>
                        <a:pt x="1173" y="281"/>
                      </a:lnTo>
                      <a:lnTo>
                        <a:pt x="1072" y="292"/>
                      </a:lnTo>
                      <a:lnTo>
                        <a:pt x="1757" y="400"/>
                      </a:lnTo>
                      <a:lnTo>
                        <a:pt x="1712" y="482"/>
                      </a:lnTo>
                      <a:lnTo>
                        <a:pt x="1660" y="544"/>
                      </a:lnTo>
                      <a:lnTo>
                        <a:pt x="1561" y="661"/>
                      </a:lnTo>
                      <a:lnTo>
                        <a:pt x="1504" y="714"/>
                      </a:lnTo>
                      <a:lnTo>
                        <a:pt x="1447" y="767"/>
                      </a:lnTo>
                      <a:lnTo>
                        <a:pt x="1367" y="832"/>
                      </a:lnTo>
                      <a:lnTo>
                        <a:pt x="1281" y="904"/>
                      </a:lnTo>
                      <a:lnTo>
                        <a:pt x="1196" y="956"/>
                      </a:lnTo>
                      <a:lnTo>
                        <a:pt x="1081" y="1028"/>
                      </a:lnTo>
                      <a:lnTo>
                        <a:pt x="984" y="1072"/>
                      </a:lnTo>
                      <a:lnTo>
                        <a:pt x="893" y="1119"/>
                      </a:lnTo>
                      <a:lnTo>
                        <a:pt x="813" y="1155"/>
                      </a:lnTo>
                      <a:lnTo>
                        <a:pt x="758" y="1179"/>
                      </a:lnTo>
                      <a:lnTo>
                        <a:pt x="655" y="1204"/>
                      </a:lnTo>
                      <a:lnTo>
                        <a:pt x="564" y="1230"/>
                      </a:lnTo>
                      <a:lnTo>
                        <a:pt x="463" y="1261"/>
                      </a:lnTo>
                      <a:lnTo>
                        <a:pt x="320" y="1282"/>
                      </a:lnTo>
                      <a:lnTo>
                        <a:pt x="211" y="1297"/>
                      </a:lnTo>
                      <a:lnTo>
                        <a:pt x="0" y="1302"/>
                      </a:lnTo>
                      <a:lnTo>
                        <a:pt x="2" y="1414"/>
                      </a:lnTo>
                      <a:close/>
                    </a:path>
                  </a:pathLst>
                </a:custGeom>
                <a:grpFill/>
                <a:ln w="9525">
                  <a:solidFill>
                    <a:schemeClr val="tx1"/>
                  </a:solidFill>
                  <a:round/>
                  <a:headEnd/>
                  <a:tailEnd/>
                </a:ln>
              </p:spPr>
              <p:txBody>
                <a:bodyPr/>
                <a:lstStyle/>
                <a:p>
                  <a:pPr>
                    <a:defRPr/>
                  </a:pPr>
                  <a:endParaRPr lang="en-US" dirty="0"/>
                </a:p>
              </p:txBody>
            </p:sp>
            <p:sp>
              <p:nvSpPr>
                <p:cNvPr id="51219" name="Freeform 39"/>
                <p:cNvSpPr>
                  <a:spLocks/>
                </p:cNvSpPr>
                <p:nvPr/>
              </p:nvSpPr>
              <p:spPr bwMode="auto">
                <a:xfrm>
                  <a:off x="462" y="3266"/>
                  <a:ext cx="1567" cy="733"/>
                </a:xfrm>
                <a:custGeom>
                  <a:avLst/>
                  <a:gdLst>
                    <a:gd name="T0" fmla="*/ 6 w 3134"/>
                    <a:gd name="T1" fmla="*/ 45 h 1467"/>
                    <a:gd name="T2" fmla="*/ 12 w 3134"/>
                    <a:gd name="T3" fmla="*/ 45 h 1467"/>
                    <a:gd name="T4" fmla="*/ 18 w 3134"/>
                    <a:gd name="T5" fmla="*/ 45 h 1467"/>
                    <a:gd name="T6" fmla="*/ 24 w 3134"/>
                    <a:gd name="T7" fmla="*/ 44 h 1467"/>
                    <a:gd name="T8" fmla="*/ 29 w 3134"/>
                    <a:gd name="T9" fmla="*/ 43 h 1467"/>
                    <a:gd name="T10" fmla="*/ 36 w 3134"/>
                    <a:gd name="T11" fmla="*/ 41 h 1467"/>
                    <a:gd name="T12" fmla="*/ 43 w 3134"/>
                    <a:gd name="T13" fmla="*/ 39 h 1467"/>
                    <a:gd name="T14" fmla="*/ 49 w 3134"/>
                    <a:gd name="T15" fmla="*/ 36 h 1467"/>
                    <a:gd name="T16" fmla="*/ 54 w 3134"/>
                    <a:gd name="T17" fmla="*/ 33 h 1467"/>
                    <a:gd name="T18" fmla="*/ 59 w 3134"/>
                    <a:gd name="T19" fmla="*/ 30 h 1467"/>
                    <a:gd name="T20" fmla="*/ 65 w 3134"/>
                    <a:gd name="T21" fmla="*/ 27 h 1467"/>
                    <a:gd name="T22" fmla="*/ 71 w 3134"/>
                    <a:gd name="T23" fmla="*/ 23 h 1467"/>
                    <a:gd name="T24" fmla="*/ 75 w 3134"/>
                    <a:gd name="T25" fmla="*/ 19 h 1467"/>
                    <a:gd name="T26" fmla="*/ 78 w 3134"/>
                    <a:gd name="T27" fmla="*/ 16 h 1467"/>
                    <a:gd name="T28" fmla="*/ 95 w 3134"/>
                    <a:gd name="T29" fmla="*/ 17 h 1467"/>
                    <a:gd name="T30" fmla="*/ 90 w 3134"/>
                    <a:gd name="T31" fmla="*/ 14 h 1467"/>
                    <a:gd name="T32" fmla="*/ 85 w 3134"/>
                    <a:gd name="T33" fmla="*/ 12 h 1467"/>
                    <a:gd name="T34" fmla="*/ 82 w 3134"/>
                    <a:gd name="T35" fmla="*/ 10 h 1467"/>
                    <a:gd name="T36" fmla="*/ 78 w 3134"/>
                    <a:gd name="T37" fmla="*/ 8 h 1467"/>
                    <a:gd name="T38" fmla="*/ 74 w 3134"/>
                    <a:gd name="T39" fmla="*/ 4 h 1467"/>
                    <a:gd name="T40" fmla="*/ 71 w 3134"/>
                    <a:gd name="T41" fmla="*/ 1 h 1467"/>
                    <a:gd name="T42" fmla="*/ 67 w 3134"/>
                    <a:gd name="T43" fmla="*/ 0 h 1467"/>
                    <a:gd name="T44" fmla="*/ 63 w 3134"/>
                    <a:gd name="T45" fmla="*/ 2 h 1467"/>
                    <a:gd name="T46" fmla="*/ 59 w 3134"/>
                    <a:gd name="T47" fmla="*/ 3 h 1467"/>
                    <a:gd name="T48" fmla="*/ 55 w 3134"/>
                    <a:gd name="T49" fmla="*/ 4 h 1467"/>
                    <a:gd name="T50" fmla="*/ 51 w 3134"/>
                    <a:gd name="T51" fmla="*/ 5 h 1467"/>
                    <a:gd name="T52" fmla="*/ 48 w 3134"/>
                    <a:gd name="T53" fmla="*/ 6 h 1467"/>
                    <a:gd name="T54" fmla="*/ 43 w 3134"/>
                    <a:gd name="T55" fmla="*/ 7 h 1467"/>
                    <a:gd name="T56" fmla="*/ 39 w 3134"/>
                    <a:gd name="T57" fmla="*/ 8 h 1467"/>
                    <a:gd name="T58" fmla="*/ 34 w 3134"/>
                    <a:gd name="T59" fmla="*/ 9 h 1467"/>
                    <a:gd name="T60" fmla="*/ 53 w 3134"/>
                    <a:gd name="T61" fmla="*/ 15 h 1467"/>
                    <a:gd name="T62" fmla="*/ 49 w 3134"/>
                    <a:gd name="T63" fmla="*/ 21 h 1467"/>
                    <a:gd name="T64" fmla="*/ 46 w 3134"/>
                    <a:gd name="T65" fmla="*/ 24 h 1467"/>
                    <a:gd name="T66" fmla="*/ 40 w 3134"/>
                    <a:gd name="T67" fmla="*/ 29 h 1467"/>
                    <a:gd name="T68" fmla="*/ 36 w 3134"/>
                    <a:gd name="T69" fmla="*/ 32 h 1467"/>
                    <a:gd name="T70" fmla="*/ 32 w 3134"/>
                    <a:gd name="T71" fmla="*/ 35 h 1467"/>
                    <a:gd name="T72" fmla="*/ 27 w 3134"/>
                    <a:gd name="T73" fmla="*/ 38 h 1467"/>
                    <a:gd name="T74" fmla="*/ 23 w 3134"/>
                    <a:gd name="T75" fmla="*/ 40 h 1467"/>
                    <a:gd name="T76" fmla="*/ 18 w 3134"/>
                    <a:gd name="T77" fmla="*/ 42 h 1467"/>
                    <a:gd name="T78" fmla="*/ 12 w 3134"/>
                    <a:gd name="T79" fmla="*/ 43 h 1467"/>
                    <a:gd name="T80" fmla="*/ 6 w 3134"/>
                    <a:gd name="T81" fmla="*/ 44 h 1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34"/>
                    <a:gd name="T124" fmla="*/ 0 h 1467"/>
                    <a:gd name="T125" fmla="*/ 3134 w 3134"/>
                    <a:gd name="T126" fmla="*/ 1467 h 1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34" h="1467">
                      <a:moveTo>
                        <a:pt x="0" y="1457"/>
                      </a:moveTo>
                      <a:lnTo>
                        <a:pt x="173" y="1467"/>
                      </a:lnTo>
                      <a:lnTo>
                        <a:pt x="259" y="1467"/>
                      </a:lnTo>
                      <a:lnTo>
                        <a:pt x="362" y="1467"/>
                      </a:lnTo>
                      <a:lnTo>
                        <a:pt x="459" y="1462"/>
                      </a:lnTo>
                      <a:lnTo>
                        <a:pt x="554" y="1457"/>
                      </a:lnTo>
                      <a:lnTo>
                        <a:pt x="651" y="1447"/>
                      </a:lnTo>
                      <a:lnTo>
                        <a:pt x="737" y="1431"/>
                      </a:lnTo>
                      <a:lnTo>
                        <a:pt x="832" y="1414"/>
                      </a:lnTo>
                      <a:lnTo>
                        <a:pt x="946" y="1389"/>
                      </a:lnTo>
                      <a:lnTo>
                        <a:pt x="1049" y="1356"/>
                      </a:lnTo>
                      <a:lnTo>
                        <a:pt x="1146" y="1328"/>
                      </a:lnTo>
                      <a:lnTo>
                        <a:pt x="1255" y="1292"/>
                      </a:lnTo>
                      <a:lnTo>
                        <a:pt x="1357" y="1250"/>
                      </a:lnTo>
                      <a:lnTo>
                        <a:pt x="1460" y="1207"/>
                      </a:lnTo>
                      <a:lnTo>
                        <a:pt x="1546" y="1164"/>
                      </a:lnTo>
                      <a:lnTo>
                        <a:pt x="1645" y="1121"/>
                      </a:lnTo>
                      <a:lnTo>
                        <a:pt x="1725" y="1080"/>
                      </a:lnTo>
                      <a:lnTo>
                        <a:pt x="1816" y="1032"/>
                      </a:lnTo>
                      <a:lnTo>
                        <a:pt x="1908" y="984"/>
                      </a:lnTo>
                      <a:lnTo>
                        <a:pt x="1999" y="924"/>
                      </a:lnTo>
                      <a:lnTo>
                        <a:pt x="2079" y="875"/>
                      </a:lnTo>
                      <a:lnTo>
                        <a:pt x="2165" y="810"/>
                      </a:lnTo>
                      <a:lnTo>
                        <a:pt x="2245" y="752"/>
                      </a:lnTo>
                      <a:lnTo>
                        <a:pt x="2319" y="692"/>
                      </a:lnTo>
                      <a:lnTo>
                        <a:pt x="2380" y="627"/>
                      </a:lnTo>
                      <a:lnTo>
                        <a:pt x="2431" y="573"/>
                      </a:lnTo>
                      <a:lnTo>
                        <a:pt x="2471" y="513"/>
                      </a:lnTo>
                      <a:lnTo>
                        <a:pt x="3134" y="592"/>
                      </a:lnTo>
                      <a:lnTo>
                        <a:pt x="3029" y="551"/>
                      </a:lnTo>
                      <a:lnTo>
                        <a:pt x="2949" y="513"/>
                      </a:lnTo>
                      <a:lnTo>
                        <a:pt x="2852" y="476"/>
                      </a:lnTo>
                      <a:lnTo>
                        <a:pt x="2780" y="438"/>
                      </a:lnTo>
                      <a:lnTo>
                        <a:pt x="2717" y="402"/>
                      </a:lnTo>
                      <a:lnTo>
                        <a:pt x="2660" y="374"/>
                      </a:lnTo>
                      <a:lnTo>
                        <a:pt x="2604" y="335"/>
                      </a:lnTo>
                      <a:lnTo>
                        <a:pt x="2549" y="299"/>
                      </a:lnTo>
                      <a:lnTo>
                        <a:pt x="2490" y="258"/>
                      </a:lnTo>
                      <a:lnTo>
                        <a:pt x="2425" y="206"/>
                      </a:lnTo>
                      <a:lnTo>
                        <a:pt x="2357" y="157"/>
                      </a:lnTo>
                      <a:lnTo>
                        <a:pt x="2302" y="105"/>
                      </a:lnTo>
                      <a:lnTo>
                        <a:pt x="2241" y="48"/>
                      </a:lnTo>
                      <a:lnTo>
                        <a:pt x="2193" y="0"/>
                      </a:lnTo>
                      <a:lnTo>
                        <a:pt x="2142" y="18"/>
                      </a:lnTo>
                      <a:lnTo>
                        <a:pt x="2090" y="45"/>
                      </a:lnTo>
                      <a:lnTo>
                        <a:pt x="2035" y="67"/>
                      </a:lnTo>
                      <a:lnTo>
                        <a:pt x="1970" y="93"/>
                      </a:lnTo>
                      <a:lnTo>
                        <a:pt x="1904" y="119"/>
                      </a:lnTo>
                      <a:lnTo>
                        <a:pt x="1843" y="138"/>
                      </a:lnTo>
                      <a:lnTo>
                        <a:pt x="1784" y="153"/>
                      </a:lnTo>
                      <a:lnTo>
                        <a:pt x="1717" y="172"/>
                      </a:lnTo>
                      <a:lnTo>
                        <a:pt x="1649" y="187"/>
                      </a:lnTo>
                      <a:lnTo>
                        <a:pt x="1574" y="206"/>
                      </a:lnTo>
                      <a:lnTo>
                        <a:pt x="1508" y="222"/>
                      </a:lnTo>
                      <a:lnTo>
                        <a:pt x="1443" y="237"/>
                      </a:lnTo>
                      <a:lnTo>
                        <a:pt x="1373" y="249"/>
                      </a:lnTo>
                      <a:lnTo>
                        <a:pt x="1306" y="263"/>
                      </a:lnTo>
                      <a:lnTo>
                        <a:pt x="1243" y="275"/>
                      </a:lnTo>
                      <a:lnTo>
                        <a:pt x="1169" y="290"/>
                      </a:lnTo>
                      <a:lnTo>
                        <a:pt x="1072" y="301"/>
                      </a:lnTo>
                      <a:lnTo>
                        <a:pt x="1753" y="412"/>
                      </a:lnTo>
                      <a:lnTo>
                        <a:pt x="1708" y="498"/>
                      </a:lnTo>
                      <a:lnTo>
                        <a:pt x="1656" y="561"/>
                      </a:lnTo>
                      <a:lnTo>
                        <a:pt x="1557" y="680"/>
                      </a:lnTo>
                      <a:lnTo>
                        <a:pt x="1500" y="737"/>
                      </a:lnTo>
                      <a:lnTo>
                        <a:pt x="1443" y="790"/>
                      </a:lnTo>
                      <a:lnTo>
                        <a:pt x="1340" y="881"/>
                      </a:lnTo>
                      <a:lnTo>
                        <a:pt x="1277" y="934"/>
                      </a:lnTo>
                      <a:lnTo>
                        <a:pt x="1203" y="999"/>
                      </a:lnTo>
                      <a:lnTo>
                        <a:pt x="1135" y="1047"/>
                      </a:lnTo>
                      <a:lnTo>
                        <a:pt x="1078" y="1090"/>
                      </a:lnTo>
                      <a:lnTo>
                        <a:pt x="1020" y="1131"/>
                      </a:lnTo>
                      <a:lnTo>
                        <a:pt x="952" y="1174"/>
                      </a:lnTo>
                      <a:lnTo>
                        <a:pt x="878" y="1217"/>
                      </a:lnTo>
                      <a:lnTo>
                        <a:pt x="803" y="1250"/>
                      </a:lnTo>
                      <a:lnTo>
                        <a:pt x="731" y="1287"/>
                      </a:lnTo>
                      <a:lnTo>
                        <a:pt x="640" y="1318"/>
                      </a:lnTo>
                      <a:lnTo>
                        <a:pt x="554" y="1344"/>
                      </a:lnTo>
                      <a:lnTo>
                        <a:pt x="459" y="1366"/>
                      </a:lnTo>
                      <a:lnTo>
                        <a:pt x="367" y="1389"/>
                      </a:lnTo>
                      <a:lnTo>
                        <a:pt x="270" y="1409"/>
                      </a:lnTo>
                      <a:lnTo>
                        <a:pt x="164" y="1428"/>
                      </a:lnTo>
                      <a:lnTo>
                        <a:pt x="0" y="1457"/>
                      </a:lnTo>
                      <a:close/>
                    </a:path>
                  </a:pathLst>
                </a:custGeom>
                <a:grpFill/>
                <a:ln w="9525">
                  <a:solidFill>
                    <a:schemeClr val="tx1"/>
                  </a:solidFill>
                  <a:round/>
                  <a:headEnd/>
                  <a:tailEnd/>
                </a:ln>
              </p:spPr>
              <p:txBody>
                <a:bodyPr/>
                <a:lstStyle/>
                <a:p>
                  <a:pPr>
                    <a:defRPr/>
                  </a:pPr>
                  <a:endParaRPr lang="en-US" dirty="0"/>
                </a:p>
              </p:txBody>
            </p:sp>
          </p:grpSp>
        </p:grpSp>
      </p:grpSp>
      <p:sp>
        <p:nvSpPr>
          <p:cNvPr id="76804" name="Rectangle 8"/>
          <p:cNvSpPr>
            <a:spLocks noChangeArrowheads="1"/>
          </p:cNvSpPr>
          <p:nvPr/>
        </p:nvSpPr>
        <p:spPr bwMode="auto">
          <a:xfrm>
            <a:off x="457200" y="3657600"/>
            <a:ext cx="203200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a:latin typeface="Tahoma" pitchFamily="34" charset="0"/>
                <a:cs typeface="Tahoma" pitchFamily="34" charset="0"/>
              </a:rPr>
              <a:t>Parents  and students as</a:t>
            </a:r>
          </a:p>
          <a:p>
            <a:pPr algn="ctr" eaLnBrk="1" hangingPunct="1"/>
            <a:r>
              <a:rPr lang="en-US" altLang="en-US" sz="1600">
                <a:latin typeface="Tahoma" pitchFamily="34" charset="0"/>
                <a:cs typeface="Tahoma" pitchFamily="34" charset="0"/>
              </a:rPr>
              <a:t>Active and Informed</a:t>
            </a:r>
          </a:p>
          <a:p>
            <a:pPr algn="ctr" eaLnBrk="1" hangingPunct="1"/>
            <a:r>
              <a:rPr lang="en-US" altLang="en-US" sz="1600">
                <a:latin typeface="Tahoma" pitchFamily="34" charset="0"/>
                <a:cs typeface="Tahoma" pitchFamily="34" charset="0"/>
              </a:rPr>
              <a:t> Partners</a:t>
            </a:r>
            <a:endParaRPr lang="en-US" altLang="en-US" sz="1200">
              <a:latin typeface="Tahoma" pitchFamily="34" charset="0"/>
              <a:cs typeface="Tahoma" pitchFamily="34" charset="0"/>
            </a:endParaRPr>
          </a:p>
        </p:txBody>
      </p:sp>
      <p:sp>
        <p:nvSpPr>
          <p:cNvPr id="51205" name="Text Box 13"/>
          <p:cNvSpPr txBox="1">
            <a:spLocks noChangeArrowheads="1"/>
          </p:cNvSpPr>
          <p:nvPr/>
        </p:nvSpPr>
        <p:spPr bwMode="auto">
          <a:xfrm>
            <a:off x="508000" y="628650"/>
            <a:ext cx="7924800" cy="1200150"/>
          </a:xfrm>
          <a:prstGeom prst="rect">
            <a:avLst/>
          </a:prstGeom>
          <a:noFill/>
          <a:ln w="9525">
            <a:noFill/>
            <a:miter lim="800000"/>
            <a:headEnd/>
            <a:tailEnd/>
          </a:ln>
        </p:spPr>
        <p:txBody>
          <a:bodyPr>
            <a:spAutoFit/>
          </a:bodyPr>
          <a:lstStyle/>
          <a:p>
            <a:pPr algn="ctr">
              <a:spcBef>
                <a:spcPct val="50000"/>
              </a:spcBef>
              <a:defRPr/>
            </a:pPr>
            <a:r>
              <a:rPr lang="en-US" altLang="en-US" sz="3600" dirty="0">
                <a:latin typeface="+mj-lt"/>
              </a:rPr>
              <a:t>Necessary Conditions For Successful IEP Development</a:t>
            </a:r>
          </a:p>
        </p:txBody>
      </p:sp>
      <p:sp>
        <p:nvSpPr>
          <p:cNvPr id="76806" name="Rectangle 15"/>
          <p:cNvSpPr>
            <a:spLocks noChangeArrowheads="1"/>
          </p:cNvSpPr>
          <p:nvPr/>
        </p:nvSpPr>
        <p:spPr bwMode="auto">
          <a:xfrm>
            <a:off x="3251200" y="4914900"/>
            <a:ext cx="24384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dirty="0">
                <a:solidFill>
                  <a:schemeClr val="accent2"/>
                </a:solidFill>
                <a:latin typeface="Tahoma" pitchFamily="34" charset="0"/>
                <a:cs typeface="Tahoma" pitchFamily="34" charset="0"/>
              </a:rPr>
              <a:t>Ongoing and Meaningful</a:t>
            </a:r>
          </a:p>
          <a:p>
            <a:pPr algn="ctr" eaLnBrk="1" hangingPunct="1"/>
            <a:r>
              <a:rPr lang="en-US" altLang="en-US" sz="1600" dirty="0">
                <a:solidFill>
                  <a:schemeClr val="accent2"/>
                </a:solidFill>
                <a:latin typeface="Tahoma" pitchFamily="34" charset="0"/>
                <a:cs typeface="Tahoma" pitchFamily="34" charset="0"/>
              </a:rPr>
              <a:t>Staff Development</a:t>
            </a:r>
          </a:p>
          <a:p>
            <a:pPr algn="ctr" eaLnBrk="1" hangingPunct="1"/>
            <a:r>
              <a:rPr lang="en-US" altLang="en-US" sz="1600" dirty="0">
                <a:solidFill>
                  <a:schemeClr val="accent2"/>
                </a:solidFill>
                <a:latin typeface="Tahoma" pitchFamily="34" charset="0"/>
                <a:cs typeface="Tahoma" pitchFamily="34" charset="0"/>
              </a:rPr>
              <a:t>Activities</a:t>
            </a:r>
            <a:endParaRPr lang="en-US" altLang="en-US" sz="1600" dirty="0">
              <a:latin typeface="Tahoma" pitchFamily="34" charset="0"/>
              <a:cs typeface="Tahoma" pitchFamily="34" charset="0"/>
            </a:endParaRPr>
          </a:p>
        </p:txBody>
      </p:sp>
      <p:sp>
        <p:nvSpPr>
          <p:cNvPr id="76807" name="Rectangle 16"/>
          <p:cNvSpPr>
            <a:spLocks noChangeArrowheads="1"/>
          </p:cNvSpPr>
          <p:nvPr/>
        </p:nvSpPr>
        <p:spPr bwMode="auto">
          <a:xfrm>
            <a:off x="6400800" y="3543300"/>
            <a:ext cx="2235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a:solidFill>
                  <a:schemeClr val="accent2"/>
                </a:solidFill>
                <a:latin typeface="Tahoma" pitchFamily="34" charset="0"/>
                <a:cs typeface="Tahoma" pitchFamily="34" charset="0"/>
              </a:rPr>
              <a:t>Open and Genuine</a:t>
            </a:r>
          </a:p>
          <a:p>
            <a:pPr algn="ctr" eaLnBrk="1" hangingPunct="1"/>
            <a:r>
              <a:rPr lang="en-US" altLang="en-US" sz="1600">
                <a:solidFill>
                  <a:schemeClr val="accent2"/>
                </a:solidFill>
                <a:latin typeface="Tahoma" pitchFamily="34" charset="0"/>
                <a:cs typeface="Tahoma" pitchFamily="34" charset="0"/>
              </a:rPr>
              <a:t>Effective Collaboration</a:t>
            </a:r>
          </a:p>
          <a:p>
            <a:pPr algn="ctr" eaLnBrk="1" hangingPunct="1"/>
            <a:r>
              <a:rPr lang="en-US" altLang="en-US" sz="1600">
                <a:solidFill>
                  <a:schemeClr val="accent2"/>
                </a:solidFill>
                <a:latin typeface="Tahoma" pitchFamily="34" charset="0"/>
                <a:cs typeface="Tahoma" pitchFamily="34" charset="0"/>
              </a:rPr>
              <a:t>and Communication</a:t>
            </a:r>
            <a:endParaRPr lang="en-US" altLang="en-US" sz="1600">
              <a:latin typeface="Tahoma" pitchFamily="34" charset="0"/>
              <a:cs typeface="Tahoma" pitchFamily="34" charset="0"/>
            </a:endParaRPr>
          </a:p>
        </p:txBody>
      </p:sp>
      <p:sp>
        <p:nvSpPr>
          <p:cNvPr id="76808" name="Rectangle 17"/>
          <p:cNvSpPr>
            <a:spLocks noChangeArrowheads="1"/>
          </p:cNvSpPr>
          <p:nvPr/>
        </p:nvSpPr>
        <p:spPr bwMode="auto">
          <a:xfrm>
            <a:off x="3454400" y="2457450"/>
            <a:ext cx="20320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dirty="0">
                <a:solidFill>
                  <a:schemeClr val="accent2"/>
                </a:solidFill>
                <a:latin typeface="Tahoma" pitchFamily="34" charset="0"/>
                <a:cs typeface="Tahoma" pitchFamily="34" charset="0"/>
              </a:rPr>
              <a:t>Strong  and Visible</a:t>
            </a:r>
          </a:p>
          <a:p>
            <a:pPr algn="ctr" eaLnBrk="1" hangingPunct="1"/>
            <a:r>
              <a:rPr lang="en-US" altLang="en-US" sz="1600" dirty="0">
                <a:solidFill>
                  <a:schemeClr val="accent2"/>
                </a:solidFill>
                <a:latin typeface="Tahoma" pitchFamily="34" charset="0"/>
                <a:cs typeface="Tahoma" pitchFamily="34" charset="0"/>
              </a:rPr>
              <a:t> Administrative </a:t>
            </a:r>
          </a:p>
          <a:p>
            <a:pPr algn="ctr" eaLnBrk="1" hangingPunct="1"/>
            <a:r>
              <a:rPr lang="en-US" altLang="en-US" sz="1600" dirty="0">
                <a:solidFill>
                  <a:schemeClr val="accent2"/>
                </a:solidFill>
                <a:latin typeface="Tahoma" pitchFamily="34" charset="0"/>
                <a:cs typeface="Tahoma" pitchFamily="34" charset="0"/>
              </a:rPr>
              <a:t>Support</a:t>
            </a:r>
            <a:endParaRPr lang="en-US" altLang="en-US" sz="1200" dirty="0">
              <a:latin typeface="Tahoma" pitchFamily="34" charset="0"/>
              <a:cs typeface="Tahoma" pitchFamily="34" charset="0"/>
            </a:endParaRPr>
          </a:p>
        </p:txBody>
      </p:sp>
      <p:sp>
        <p:nvSpPr>
          <p:cNvPr id="76809" name="Text Box 20"/>
          <p:cNvSpPr txBox="1">
            <a:spLocks noChangeArrowheads="1"/>
          </p:cNvSpPr>
          <p:nvPr/>
        </p:nvSpPr>
        <p:spPr bwMode="auto">
          <a:xfrm>
            <a:off x="3657600" y="3552825"/>
            <a:ext cx="1625600"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b="1" dirty="0">
                <a:solidFill>
                  <a:schemeClr val="accent1"/>
                </a:solidFill>
                <a:latin typeface="Tahoma" pitchFamily="34" charset="0"/>
                <a:cs typeface="Tahoma" pitchFamily="34" charset="0"/>
              </a:rPr>
              <a:t>Effective</a:t>
            </a:r>
          </a:p>
          <a:p>
            <a:pPr algn="ctr" eaLnBrk="1" hangingPunct="1">
              <a:lnSpc>
                <a:spcPct val="50000"/>
              </a:lnSpc>
              <a:spcBef>
                <a:spcPct val="50000"/>
              </a:spcBef>
            </a:pPr>
            <a:r>
              <a:rPr lang="en-US" altLang="en-US" sz="1600" b="1" dirty="0">
                <a:solidFill>
                  <a:schemeClr val="accent1"/>
                </a:solidFill>
                <a:latin typeface="Tahoma" pitchFamily="34" charset="0"/>
                <a:cs typeface="Tahoma" pitchFamily="34" charset="0"/>
              </a:rPr>
              <a:t>School</a:t>
            </a:r>
          </a:p>
          <a:p>
            <a:pPr algn="ctr" eaLnBrk="1" hangingPunct="1">
              <a:lnSpc>
                <a:spcPct val="50000"/>
              </a:lnSpc>
              <a:spcBef>
                <a:spcPct val="50000"/>
              </a:spcBef>
            </a:pPr>
            <a:r>
              <a:rPr lang="en-US" altLang="en-US" sz="1600" b="1" dirty="0">
                <a:solidFill>
                  <a:schemeClr val="accent1"/>
                </a:solidFill>
                <a:latin typeface="Tahoma" pitchFamily="34" charset="0"/>
                <a:cs typeface="Tahoma" pitchFamily="34" charset="0"/>
              </a:rPr>
              <a:t>Practices</a:t>
            </a:r>
            <a:endParaRPr lang="en-US" altLang="en-US" sz="1600" dirty="0">
              <a:solidFill>
                <a:schemeClr val="accent1"/>
              </a:solidFill>
              <a:latin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pPr>
              <a:defRPr/>
            </a:pPr>
            <a:fld id="{FBEC3DF5-011C-438F-A755-C136C3B36565}" type="slidenum">
              <a:rPr lang="en-US"/>
              <a:pPr>
                <a:defRPr/>
              </a:pPr>
              <a:t>3</a:t>
            </a:fld>
            <a:endParaRPr lang="en-US"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457200"/>
            <a:ext cx="7772400" cy="1143000"/>
          </a:xfrm>
        </p:spPr>
        <p:txBody>
          <a:bodyPr/>
          <a:lstStyle/>
          <a:p>
            <a:pPr algn="ctr" eaLnBrk="1" hangingPunct="1"/>
            <a:r>
              <a:rPr lang="en-US" altLang="en-US" sz="3600" dirty="0" smtClean="0"/>
              <a:t>Sample IEP Statements</a:t>
            </a:r>
          </a:p>
        </p:txBody>
      </p:sp>
      <p:sp>
        <p:nvSpPr>
          <p:cNvPr id="29699" name="Rectangle 3"/>
          <p:cNvSpPr>
            <a:spLocks noGrp="1" noChangeArrowheads="1"/>
          </p:cNvSpPr>
          <p:nvPr>
            <p:ph type="body" idx="1"/>
          </p:nvPr>
        </p:nvSpPr>
        <p:spPr>
          <a:xfrm>
            <a:off x="762000" y="1771650"/>
            <a:ext cx="7696200" cy="4400550"/>
          </a:xfrm>
        </p:spPr>
        <p:txBody>
          <a:bodyPr rtlCol="0">
            <a:normAutofit fontScale="85000" lnSpcReduction="20000"/>
          </a:bodyPr>
          <a:lstStyle/>
          <a:p>
            <a:pPr eaLnBrk="1" fontAlgn="auto" hangingPunct="1">
              <a:spcAft>
                <a:spcPts val="0"/>
              </a:spcAft>
              <a:defRPr/>
            </a:pPr>
            <a:endParaRPr lang="en-US" altLang="en-US" sz="2400" b="1" dirty="0" smtClean="0">
              <a:latin typeface="Comic Sans MS" pitchFamily="66" charset="0"/>
            </a:endParaRPr>
          </a:p>
          <a:p>
            <a:pPr eaLnBrk="1" fontAlgn="auto" hangingPunct="1">
              <a:spcAft>
                <a:spcPts val="0"/>
              </a:spcAft>
              <a:defRPr/>
            </a:pPr>
            <a:r>
              <a:rPr lang="en-US" altLang="en-US" sz="3300" dirty="0" smtClean="0"/>
              <a:t>Written to assist Teams in developing IEPs.</a:t>
            </a:r>
          </a:p>
          <a:p>
            <a:pPr eaLnBrk="1" fontAlgn="auto" hangingPunct="1">
              <a:spcAft>
                <a:spcPts val="0"/>
              </a:spcAft>
              <a:buFontTx/>
              <a:buNone/>
              <a:defRPr/>
            </a:pPr>
            <a:endParaRPr lang="en-US" altLang="en-US" sz="3300" dirty="0" smtClean="0"/>
          </a:p>
          <a:p>
            <a:pPr eaLnBrk="1" fontAlgn="auto" hangingPunct="1">
              <a:spcAft>
                <a:spcPts val="0"/>
              </a:spcAft>
              <a:defRPr/>
            </a:pPr>
            <a:r>
              <a:rPr lang="en-US" altLang="en-US" sz="3300" dirty="0" smtClean="0"/>
              <a:t>Written to demonstrate the following:</a:t>
            </a:r>
          </a:p>
          <a:p>
            <a:pPr eaLnBrk="1" fontAlgn="auto" hangingPunct="1">
              <a:spcAft>
                <a:spcPts val="0"/>
              </a:spcAft>
              <a:defRPr/>
            </a:pPr>
            <a:endParaRPr lang="en-US" altLang="en-US" sz="3300" dirty="0" smtClean="0"/>
          </a:p>
          <a:p>
            <a:pPr marL="682625" indent="-682625" eaLnBrk="1" fontAlgn="auto" hangingPunct="1">
              <a:spcAft>
                <a:spcPts val="0"/>
              </a:spcAft>
              <a:buFontTx/>
              <a:buNone/>
              <a:defRPr/>
            </a:pPr>
            <a:r>
              <a:rPr lang="en-US" altLang="en-US" sz="3300" dirty="0" smtClean="0"/>
              <a:t>	</a:t>
            </a:r>
            <a:r>
              <a:rPr lang="en-US" altLang="en-US" sz="3300" dirty="0" smtClean="0">
                <a:solidFill>
                  <a:schemeClr val="accent1"/>
                </a:solidFill>
              </a:rPr>
              <a:t>(a) </a:t>
            </a:r>
            <a:r>
              <a:rPr lang="en-US" altLang="en-US" sz="3300" dirty="0" smtClean="0"/>
              <a:t>that Teams may use a variety of styles   to communicate their intent; </a:t>
            </a:r>
          </a:p>
          <a:p>
            <a:pPr eaLnBrk="1" fontAlgn="auto" hangingPunct="1">
              <a:spcAft>
                <a:spcPts val="0"/>
              </a:spcAft>
              <a:buFontTx/>
              <a:buNone/>
              <a:defRPr/>
            </a:pPr>
            <a:endParaRPr lang="en-US" altLang="en-US" sz="3300" dirty="0" smtClean="0"/>
          </a:p>
          <a:p>
            <a:pPr marL="682625" indent="-682625" eaLnBrk="1" fontAlgn="auto" hangingPunct="1">
              <a:spcAft>
                <a:spcPts val="0"/>
              </a:spcAft>
              <a:buFontTx/>
              <a:buNone/>
              <a:defRPr/>
            </a:pPr>
            <a:r>
              <a:rPr lang="en-US" altLang="en-US" sz="3300" dirty="0" smtClean="0"/>
              <a:t>	</a:t>
            </a:r>
            <a:r>
              <a:rPr lang="en-US" altLang="en-US" sz="3300" dirty="0" smtClean="0">
                <a:solidFill>
                  <a:schemeClr val="accent1"/>
                </a:solidFill>
              </a:rPr>
              <a:t>(b) </a:t>
            </a:r>
            <a:r>
              <a:rPr lang="en-US" altLang="en-US" sz="3300" dirty="0" smtClean="0"/>
              <a:t>that Teams must avoid the use of educational jargon and “just” scores.</a:t>
            </a:r>
          </a:p>
        </p:txBody>
      </p:sp>
      <p:sp>
        <p:nvSpPr>
          <p:cNvPr id="2" name="Slide Number Placeholder 1"/>
          <p:cNvSpPr>
            <a:spLocks noGrp="1"/>
          </p:cNvSpPr>
          <p:nvPr>
            <p:ph type="sldNum" sz="quarter" idx="12"/>
          </p:nvPr>
        </p:nvSpPr>
        <p:spPr/>
        <p:txBody>
          <a:bodyPr/>
          <a:lstStyle/>
          <a:p>
            <a:pPr>
              <a:defRPr/>
            </a:pPr>
            <a:fld id="{D4ED66EB-6D42-40E7-969E-3CF14DAC0EA7}"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1828800" y="1314450"/>
            <a:ext cx="4470400" cy="184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2400">
              <a:latin typeface="Times New Roman" pitchFamily="18" charset="0"/>
            </a:endParaRPr>
          </a:p>
          <a:p>
            <a:endParaRPr lang="en-US" altLang="en-US" sz="2400">
              <a:latin typeface="Times New Roman" pitchFamily="18" charset="0"/>
            </a:endParaRPr>
          </a:p>
          <a:p>
            <a:pPr algn="ctr">
              <a:spcBef>
                <a:spcPct val="50000"/>
              </a:spcBef>
            </a:pPr>
            <a:endParaRPr lang="en-US" altLang="en-US" sz="4400">
              <a:latin typeface="Times New Roman" pitchFamily="18" charset="0"/>
            </a:endParaRPr>
          </a:p>
        </p:txBody>
      </p:sp>
      <p:sp>
        <p:nvSpPr>
          <p:cNvPr id="105475" name="Text Box 4"/>
          <p:cNvSpPr txBox="1">
            <a:spLocks noChangeArrowheads="1"/>
          </p:cNvSpPr>
          <p:nvPr/>
        </p:nvSpPr>
        <p:spPr bwMode="auto">
          <a:xfrm>
            <a:off x="1828800" y="1314450"/>
            <a:ext cx="4470400" cy="184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2400">
              <a:latin typeface="Times New Roman" pitchFamily="18" charset="0"/>
            </a:endParaRPr>
          </a:p>
          <a:p>
            <a:endParaRPr lang="en-US" altLang="en-US" sz="2400">
              <a:latin typeface="Times New Roman" pitchFamily="18" charset="0"/>
            </a:endParaRPr>
          </a:p>
          <a:p>
            <a:pPr algn="ctr">
              <a:spcBef>
                <a:spcPct val="50000"/>
              </a:spcBef>
            </a:pPr>
            <a:endParaRPr lang="en-US" altLang="en-US" sz="4400">
              <a:latin typeface="Times New Roman" pitchFamily="18" charset="0"/>
            </a:endParaRPr>
          </a:p>
        </p:txBody>
      </p:sp>
      <p:sp>
        <p:nvSpPr>
          <p:cNvPr id="105476" name="Rectangle 5"/>
          <p:cNvSpPr>
            <a:spLocks noChangeArrowheads="1"/>
          </p:cNvSpPr>
          <p:nvPr/>
        </p:nvSpPr>
        <p:spPr bwMode="auto">
          <a:xfrm>
            <a:off x="3363913" y="6256338"/>
            <a:ext cx="977900" cy="1841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200" b="1">
                <a:latin typeface="Times New Roman" pitchFamily="18" charset="0"/>
              </a:rPr>
              <a:t>IEP Goals</a:t>
            </a:r>
          </a:p>
        </p:txBody>
      </p:sp>
      <p:sp>
        <p:nvSpPr>
          <p:cNvPr id="11274" name="Rectangle 8"/>
          <p:cNvSpPr>
            <a:spLocks noChangeArrowheads="1"/>
          </p:cNvSpPr>
          <p:nvPr/>
        </p:nvSpPr>
        <p:spPr bwMode="auto">
          <a:xfrm>
            <a:off x="203200" y="146050"/>
            <a:ext cx="8126413" cy="361950"/>
          </a:xfrm>
          <a:prstGeom prst="rect">
            <a:avLst/>
          </a:prstGeom>
          <a:solidFill>
            <a:srgbClr val="FFFFFF">
              <a:alpha val="50195"/>
            </a:srgbClr>
          </a:solidFill>
          <a:ln w="28575">
            <a:solidFill>
              <a:schemeClr val="tx1"/>
            </a:solidFill>
            <a:miter lim="800000"/>
            <a:headEnd/>
            <a:tailEnd/>
          </a:ln>
        </p:spPr>
        <p:txBody>
          <a:bodyPr/>
          <a:lstStyle/>
          <a:p>
            <a:pPr algn="ctr" eaLnBrk="0" hangingPunct="0">
              <a:defRPr/>
            </a:pPr>
            <a:r>
              <a:rPr lang="en-US" altLang="en-US" sz="2000" b="1" dirty="0">
                <a:latin typeface="+mj-lt"/>
              </a:rPr>
              <a:t>Access to the General Curriculum and Life of the School</a:t>
            </a:r>
            <a:endParaRPr lang="en-US" altLang="en-US" sz="2400" b="1" dirty="0">
              <a:latin typeface="+mj-lt"/>
            </a:endParaRPr>
          </a:p>
        </p:txBody>
      </p:sp>
      <p:sp>
        <p:nvSpPr>
          <p:cNvPr id="105478" name="Freeform 14"/>
          <p:cNvSpPr>
            <a:spLocks/>
          </p:cNvSpPr>
          <p:nvPr/>
        </p:nvSpPr>
        <p:spPr bwMode="auto">
          <a:xfrm>
            <a:off x="1557338" y="1328738"/>
            <a:ext cx="2160587" cy="457200"/>
          </a:xfrm>
          <a:custGeom>
            <a:avLst/>
            <a:gdLst>
              <a:gd name="T0" fmla="*/ 0 w 3133"/>
              <a:gd name="T1" fmla="*/ 2147483647 h 1110"/>
              <a:gd name="T2" fmla="*/ 2147483647 w 3133"/>
              <a:gd name="T3" fmla="*/ 2147483647 h 1110"/>
              <a:gd name="T4" fmla="*/ 2147483647 w 3133"/>
              <a:gd name="T5" fmla="*/ 2147483647 h 1110"/>
              <a:gd name="T6" fmla="*/ 2147483647 w 3133"/>
              <a:gd name="T7" fmla="*/ 2147483647 h 1110"/>
              <a:gd name="T8" fmla="*/ 2147483647 w 3133"/>
              <a:gd name="T9" fmla="*/ 2147483647 h 1110"/>
              <a:gd name="T10" fmla="*/ 2147483647 w 3133"/>
              <a:gd name="T11" fmla="*/ 0 h 1110"/>
              <a:gd name="T12" fmla="*/ 0 w 3133"/>
              <a:gd name="T13" fmla="*/ 2147483647 h 1110"/>
              <a:gd name="T14" fmla="*/ 0 w 3133"/>
              <a:gd name="T15" fmla="*/ 2147483647 h 1110"/>
              <a:gd name="T16" fmla="*/ 0 60000 65536"/>
              <a:gd name="T17" fmla="*/ 0 60000 65536"/>
              <a:gd name="T18" fmla="*/ 0 60000 65536"/>
              <a:gd name="T19" fmla="*/ 0 60000 65536"/>
              <a:gd name="T20" fmla="*/ 0 60000 65536"/>
              <a:gd name="T21" fmla="*/ 0 60000 65536"/>
              <a:gd name="T22" fmla="*/ 0 60000 65536"/>
              <a:gd name="T23" fmla="*/ 0 60000 65536"/>
              <a:gd name="T24" fmla="*/ 0 w 3133"/>
              <a:gd name="T25" fmla="*/ 0 h 1110"/>
              <a:gd name="T26" fmla="*/ 3133 w 3133"/>
              <a:gd name="T27" fmla="*/ 1110 h 1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3" h="1110">
                <a:moveTo>
                  <a:pt x="0" y="1110"/>
                </a:moveTo>
                <a:lnTo>
                  <a:pt x="3133" y="122"/>
                </a:lnTo>
                <a:lnTo>
                  <a:pt x="3133" y="104"/>
                </a:lnTo>
                <a:lnTo>
                  <a:pt x="3133" y="73"/>
                </a:lnTo>
                <a:lnTo>
                  <a:pt x="3133" y="36"/>
                </a:lnTo>
                <a:lnTo>
                  <a:pt x="3133" y="0"/>
                </a:lnTo>
                <a:lnTo>
                  <a:pt x="0" y="982"/>
                </a:lnTo>
                <a:lnTo>
                  <a:pt x="0" y="1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479" name="Freeform 16"/>
          <p:cNvSpPr>
            <a:spLocks/>
          </p:cNvSpPr>
          <p:nvPr/>
        </p:nvSpPr>
        <p:spPr bwMode="auto">
          <a:xfrm>
            <a:off x="3725863" y="865188"/>
            <a:ext cx="1255712" cy="520700"/>
          </a:xfrm>
          <a:custGeom>
            <a:avLst/>
            <a:gdLst>
              <a:gd name="T0" fmla="*/ 2147483647 w 1822"/>
              <a:gd name="T1" fmla="*/ 2147483647 h 1262"/>
              <a:gd name="T2" fmla="*/ 2147483647 w 1822"/>
              <a:gd name="T3" fmla="*/ 0 h 1262"/>
              <a:gd name="T4" fmla="*/ 0 w 1822"/>
              <a:gd name="T5" fmla="*/ 0 h 1262"/>
              <a:gd name="T6" fmla="*/ 0 w 1822"/>
              <a:gd name="T7" fmla="*/ 2147483647 h 1262"/>
              <a:gd name="T8" fmla="*/ 2147483647 w 1822"/>
              <a:gd name="T9" fmla="*/ 2147483647 h 1262"/>
              <a:gd name="T10" fmla="*/ 2147483647 w 1822"/>
              <a:gd name="T11" fmla="*/ 2147483647 h 1262"/>
              <a:gd name="T12" fmla="*/ 0 60000 65536"/>
              <a:gd name="T13" fmla="*/ 0 60000 65536"/>
              <a:gd name="T14" fmla="*/ 0 60000 65536"/>
              <a:gd name="T15" fmla="*/ 0 60000 65536"/>
              <a:gd name="T16" fmla="*/ 0 60000 65536"/>
              <a:gd name="T17" fmla="*/ 0 60000 65536"/>
              <a:gd name="T18" fmla="*/ 0 w 1822"/>
              <a:gd name="T19" fmla="*/ 0 h 1262"/>
              <a:gd name="T20" fmla="*/ 1822 w 1822"/>
              <a:gd name="T21" fmla="*/ 1262 h 1262"/>
            </a:gdLst>
            <a:ahLst/>
            <a:cxnLst>
              <a:cxn ang="T12">
                <a:pos x="T0" y="T1"/>
              </a:cxn>
              <a:cxn ang="T13">
                <a:pos x="T2" y="T3"/>
              </a:cxn>
              <a:cxn ang="T14">
                <a:pos x="T4" y="T5"/>
              </a:cxn>
              <a:cxn ang="T15">
                <a:pos x="T6" y="T7"/>
              </a:cxn>
              <a:cxn ang="T16">
                <a:pos x="T8" y="T9"/>
              </a:cxn>
              <a:cxn ang="T17">
                <a:pos x="T10" y="T11"/>
              </a:cxn>
            </a:cxnLst>
            <a:rect l="T18" t="T19" r="T20" b="T21"/>
            <a:pathLst>
              <a:path w="1822" h="1262">
                <a:moveTo>
                  <a:pt x="1822" y="1262"/>
                </a:moveTo>
                <a:lnTo>
                  <a:pt x="1822" y="0"/>
                </a:lnTo>
                <a:lnTo>
                  <a:pt x="0" y="0"/>
                </a:lnTo>
                <a:lnTo>
                  <a:pt x="0" y="1238"/>
                </a:lnTo>
                <a:lnTo>
                  <a:pt x="869" y="927"/>
                </a:lnTo>
                <a:lnTo>
                  <a:pt x="1822" y="12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480" name="Freeform 18"/>
          <p:cNvSpPr>
            <a:spLocks/>
          </p:cNvSpPr>
          <p:nvPr/>
        </p:nvSpPr>
        <p:spPr bwMode="auto">
          <a:xfrm>
            <a:off x="4973638" y="1336675"/>
            <a:ext cx="2143125" cy="457200"/>
          </a:xfrm>
          <a:custGeom>
            <a:avLst/>
            <a:gdLst>
              <a:gd name="T0" fmla="*/ 2147483647 w 3109"/>
              <a:gd name="T1" fmla="*/ 2147483647 h 1110"/>
              <a:gd name="T2" fmla="*/ 0 w 3109"/>
              <a:gd name="T3" fmla="*/ 2147483647 h 1110"/>
              <a:gd name="T4" fmla="*/ 0 w 3109"/>
              <a:gd name="T5" fmla="*/ 2147483647 h 1110"/>
              <a:gd name="T6" fmla="*/ 0 w 3109"/>
              <a:gd name="T7" fmla="*/ 2147483647 h 1110"/>
              <a:gd name="T8" fmla="*/ 0 w 3109"/>
              <a:gd name="T9" fmla="*/ 2147483647 h 1110"/>
              <a:gd name="T10" fmla="*/ 0 w 3109"/>
              <a:gd name="T11" fmla="*/ 0 h 1110"/>
              <a:gd name="T12" fmla="*/ 2147483647 w 3109"/>
              <a:gd name="T13" fmla="*/ 2147483647 h 1110"/>
              <a:gd name="T14" fmla="*/ 2147483647 w 3109"/>
              <a:gd name="T15" fmla="*/ 2147483647 h 1110"/>
              <a:gd name="T16" fmla="*/ 0 60000 65536"/>
              <a:gd name="T17" fmla="*/ 0 60000 65536"/>
              <a:gd name="T18" fmla="*/ 0 60000 65536"/>
              <a:gd name="T19" fmla="*/ 0 60000 65536"/>
              <a:gd name="T20" fmla="*/ 0 60000 65536"/>
              <a:gd name="T21" fmla="*/ 0 60000 65536"/>
              <a:gd name="T22" fmla="*/ 0 60000 65536"/>
              <a:gd name="T23" fmla="*/ 0 60000 65536"/>
              <a:gd name="T24" fmla="*/ 0 w 3109"/>
              <a:gd name="T25" fmla="*/ 0 h 1110"/>
              <a:gd name="T26" fmla="*/ 3109 w 3109"/>
              <a:gd name="T27" fmla="*/ 1110 h 1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9" h="1110">
                <a:moveTo>
                  <a:pt x="3109" y="1110"/>
                </a:moveTo>
                <a:lnTo>
                  <a:pt x="0" y="122"/>
                </a:lnTo>
                <a:lnTo>
                  <a:pt x="0" y="98"/>
                </a:lnTo>
                <a:lnTo>
                  <a:pt x="0" y="67"/>
                </a:lnTo>
                <a:lnTo>
                  <a:pt x="0" y="37"/>
                </a:lnTo>
                <a:lnTo>
                  <a:pt x="0" y="0"/>
                </a:lnTo>
                <a:lnTo>
                  <a:pt x="3109" y="976"/>
                </a:lnTo>
                <a:lnTo>
                  <a:pt x="3109" y="1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0632A8BC-74FA-4927-8625-98B294742670}" type="slidenum">
              <a:rPr lang="en-US"/>
              <a:pPr>
                <a:defRPr/>
              </a:pPr>
              <a:t>31</a:t>
            </a:fld>
            <a:endParaRPr lang="en-US"/>
          </a:p>
        </p:txBody>
      </p:sp>
      <p:grpSp>
        <p:nvGrpSpPr>
          <p:cNvPr id="105482" name="Group 112" descr="Diagram showing ther inter-relatednes of the IEP, the general curriculum, and the life of the school. Each part of the IEP assists the student to access all that the school has to offer."/>
          <p:cNvGrpSpPr>
            <a:grpSpLocks/>
          </p:cNvGrpSpPr>
          <p:nvPr/>
        </p:nvGrpSpPr>
        <p:grpSpPr bwMode="auto">
          <a:xfrm>
            <a:off x="300038" y="619125"/>
            <a:ext cx="8081962" cy="5948363"/>
            <a:chOff x="299943" y="619186"/>
            <a:chExt cx="8082057" cy="5947809"/>
          </a:xfrm>
        </p:grpSpPr>
        <p:sp>
          <p:nvSpPr>
            <p:cNvPr id="105483" name="AutoShape 7"/>
            <p:cNvSpPr>
              <a:spLocks noChangeArrowheads="1"/>
            </p:cNvSpPr>
            <p:nvPr/>
          </p:nvSpPr>
          <p:spPr bwMode="auto">
            <a:xfrm>
              <a:off x="4072913" y="4646671"/>
              <a:ext cx="586503" cy="241230"/>
            </a:xfrm>
            <a:prstGeom prst="downArrow">
              <a:avLst>
                <a:gd name="adj1" fmla="val 54454"/>
                <a:gd name="adj2" fmla="val 38889"/>
              </a:avLst>
            </a:prstGeom>
            <a:solidFill>
              <a:schemeClr val="accent1"/>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05484" name="AutoShape 9"/>
            <p:cNvSpPr>
              <a:spLocks noChangeArrowheads="1"/>
            </p:cNvSpPr>
            <p:nvPr/>
          </p:nvSpPr>
          <p:spPr bwMode="auto">
            <a:xfrm rot="10800000">
              <a:off x="7168684" y="1122622"/>
              <a:ext cx="1213316" cy="5090293"/>
            </a:xfrm>
            <a:prstGeom prst="curvedRightArrow">
              <a:avLst>
                <a:gd name="adj1" fmla="val 145109"/>
                <a:gd name="adj2" fmla="val 290237"/>
                <a:gd name="adj3" fmla="val 33333"/>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05485" name="AutoShape 10"/>
            <p:cNvSpPr>
              <a:spLocks noChangeArrowheads="1"/>
            </p:cNvSpPr>
            <p:nvPr/>
          </p:nvSpPr>
          <p:spPr bwMode="auto">
            <a:xfrm rot="10800000">
              <a:off x="299943" y="1122622"/>
              <a:ext cx="1211301" cy="5090293"/>
            </a:xfrm>
            <a:prstGeom prst="curvedLeftArrow">
              <a:avLst>
                <a:gd name="adj1" fmla="val 145350"/>
                <a:gd name="adj2" fmla="val 290720"/>
                <a:gd name="adj3" fmla="val 33333"/>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05486" name="Freeform 12"/>
            <p:cNvSpPr>
              <a:spLocks/>
            </p:cNvSpPr>
            <p:nvPr/>
          </p:nvSpPr>
          <p:spPr bwMode="auto">
            <a:xfrm>
              <a:off x="2017377" y="1326188"/>
              <a:ext cx="4655672" cy="1318308"/>
            </a:xfrm>
            <a:custGeom>
              <a:avLst/>
              <a:gdLst>
                <a:gd name="T0" fmla="*/ 2147483647 w 6754"/>
                <a:gd name="T1" fmla="*/ 0 h 3196"/>
                <a:gd name="T2" fmla="*/ 2147483647 w 6754"/>
                <a:gd name="T3" fmla="*/ 2147483647 h 3196"/>
                <a:gd name="T4" fmla="*/ 2147483647 w 6754"/>
                <a:gd name="T5" fmla="*/ 2147483647 h 3196"/>
                <a:gd name="T6" fmla="*/ 2147483647 w 6754"/>
                <a:gd name="T7" fmla="*/ 2147483647 h 3196"/>
                <a:gd name="T8" fmla="*/ 2147483647 w 6754"/>
                <a:gd name="T9" fmla="*/ 2147483647 h 3196"/>
                <a:gd name="T10" fmla="*/ 0 w 6754"/>
                <a:gd name="T11" fmla="*/ 2147483647 h 3196"/>
                <a:gd name="T12" fmla="*/ 0 w 6754"/>
                <a:gd name="T13" fmla="*/ 2147483647 h 3196"/>
                <a:gd name="T14" fmla="*/ 2147483647 w 6754"/>
                <a:gd name="T15" fmla="*/ 0 h 3196"/>
                <a:gd name="T16" fmla="*/ 0 60000 65536"/>
                <a:gd name="T17" fmla="*/ 0 60000 65536"/>
                <a:gd name="T18" fmla="*/ 0 60000 65536"/>
                <a:gd name="T19" fmla="*/ 0 60000 65536"/>
                <a:gd name="T20" fmla="*/ 0 60000 65536"/>
                <a:gd name="T21" fmla="*/ 0 60000 65536"/>
                <a:gd name="T22" fmla="*/ 0 60000 65536"/>
                <a:gd name="T23" fmla="*/ 0 60000 65536"/>
                <a:gd name="T24" fmla="*/ 0 w 6754"/>
                <a:gd name="T25" fmla="*/ 0 h 3196"/>
                <a:gd name="T26" fmla="*/ 6754 w 6754"/>
                <a:gd name="T27" fmla="*/ 3196 h 3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54" h="3196">
                  <a:moveTo>
                    <a:pt x="3347" y="0"/>
                  </a:moveTo>
                  <a:lnTo>
                    <a:pt x="6754" y="1128"/>
                  </a:lnTo>
                  <a:lnTo>
                    <a:pt x="6754" y="3196"/>
                  </a:lnTo>
                  <a:lnTo>
                    <a:pt x="4526" y="3196"/>
                  </a:lnTo>
                  <a:lnTo>
                    <a:pt x="2227" y="3196"/>
                  </a:lnTo>
                  <a:lnTo>
                    <a:pt x="0" y="3196"/>
                  </a:lnTo>
                  <a:lnTo>
                    <a:pt x="0" y="1128"/>
                  </a:lnTo>
                  <a:lnTo>
                    <a:pt x="334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487" name="Rectangle 15"/>
            <p:cNvSpPr>
              <a:spLocks noChangeArrowheads="1"/>
            </p:cNvSpPr>
            <p:nvPr/>
          </p:nvSpPr>
          <p:spPr bwMode="auto">
            <a:xfrm>
              <a:off x="2053911" y="2698120"/>
              <a:ext cx="4655672" cy="4784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05488" name="Freeform 17"/>
            <p:cNvSpPr>
              <a:spLocks/>
            </p:cNvSpPr>
            <p:nvPr/>
          </p:nvSpPr>
          <p:spPr bwMode="auto">
            <a:xfrm>
              <a:off x="3388436" y="619186"/>
              <a:ext cx="1872195" cy="201294"/>
            </a:xfrm>
            <a:custGeom>
              <a:avLst/>
              <a:gdLst>
                <a:gd name="T0" fmla="*/ 2147483647 w 2716"/>
                <a:gd name="T1" fmla="*/ 0 h 488"/>
                <a:gd name="T2" fmla="*/ 0 w 2716"/>
                <a:gd name="T3" fmla="*/ 2147483647 h 488"/>
                <a:gd name="T4" fmla="*/ 2147483647 w 2716"/>
                <a:gd name="T5" fmla="*/ 2147483647 h 488"/>
                <a:gd name="T6" fmla="*/ 2147483647 w 2716"/>
                <a:gd name="T7" fmla="*/ 0 h 488"/>
                <a:gd name="T8" fmla="*/ 0 60000 65536"/>
                <a:gd name="T9" fmla="*/ 0 60000 65536"/>
                <a:gd name="T10" fmla="*/ 0 60000 65536"/>
                <a:gd name="T11" fmla="*/ 0 60000 65536"/>
                <a:gd name="T12" fmla="*/ 0 w 2716"/>
                <a:gd name="T13" fmla="*/ 0 h 488"/>
                <a:gd name="T14" fmla="*/ 2716 w 2716"/>
                <a:gd name="T15" fmla="*/ 488 h 488"/>
              </a:gdLst>
              <a:ahLst/>
              <a:cxnLst>
                <a:cxn ang="T8">
                  <a:pos x="T0" y="T1"/>
                </a:cxn>
                <a:cxn ang="T9">
                  <a:pos x="T2" y="T3"/>
                </a:cxn>
                <a:cxn ang="T10">
                  <a:pos x="T4" y="T5"/>
                </a:cxn>
                <a:cxn ang="T11">
                  <a:pos x="T6" y="T7"/>
                </a:cxn>
              </a:cxnLst>
              <a:rect l="T12" t="T13" r="T14" b="T15"/>
              <a:pathLst>
                <a:path w="2716" h="488">
                  <a:moveTo>
                    <a:pt x="1358" y="0"/>
                  </a:moveTo>
                  <a:lnTo>
                    <a:pt x="0" y="488"/>
                  </a:lnTo>
                  <a:lnTo>
                    <a:pt x="2716" y="488"/>
                  </a:lnTo>
                  <a:lnTo>
                    <a:pt x="135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489" name="AutoShape 19"/>
            <p:cNvSpPr>
              <a:spLocks noChangeArrowheads="1"/>
            </p:cNvSpPr>
            <p:nvPr/>
          </p:nvSpPr>
          <p:spPr bwMode="auto">
            <a:xfrm>
              <a:off x="3492456" y="898873"/>
              <a:ext cx="1644628" cy="663090"/>
            </a:xfrm>
            <a:prstGeom prst="downArrowCallout">
              <a:avLst>
                <a:gd name="adj1" fmla="val 35849"/>
                <a:gd name="adj2" fmla="val 35849"/>
                <a:gd name="adj3" fmla="val 16667"/>
                <a:gd name="adj4" fmla="val 66667"/>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ltLang="en-US" sz="1400" b="1">
                <a:latin typeface="Times New Roman" pitchFamily="18" charset="0"/>
              </a:endParaRPr>
            </a:p>
          </p:txBody>
        </p:sp>
        <p:sp>
          <p:nvSpPr>
            <p:cNvPr id="105490" name="Rectangle 20"/>
            <p:cNvSpPr>
              <a:spLocks noChangeArrowheads="1"/>
            </p:cNvSpPr>
            <p:nvPr/>
          </p:nvSpPr>
          <p:spPr bwMode="auto">
            <a:xfrm>
              <a:off x="3685942" y="954810"/>
              <a:ext cx="1257657" cy="43118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b="1">
                  <a:latin typeface="Tahoma" pitchFamily="34" charset="0"/>
                  <a:cs typeface="Tahoma" pitchFamily="34" charset="0"/>
                </a:rPr>
                <a:t>Curriculum Frameworks</a:t>
              </a:r>
              <a:endParaRPr lang="en-US" altLang="en-US" sz="1100" b="1">
                <a:latin typeface="Tahoma" pitchFamily="34" charset="0"/>
                <a:cs typeface="Tahoma" pitchFamily="34" charset="0"/>
              </a:endParaRPr>
            </a:p>
          </p:txBody>
        </p:sp>
        <p:sp>
          <p:nvSpPr>
            <p:cNvPr id="105491" name="AutoShape 21"/>
            <p:cNvSpPr>
              <a:spLocks noChangeArrowheads="1"/>
            </p:cNvSpPr>
            <p:nvPr/>
          </p:nvSpPr>
          <p:spPr bwMode="auto">
            <a:xfrm>
              <a:off x="1557600" y="1849807"/>
              <a:ext cx="1838114" cy="722523"/>
            </a:xfrm>
            <a:prstGeom prst="rightArrowCallout">
              <a:avLst>
                <a:gd name="adj1" fmla="val 25000"/>
                <a:gd name="adj2" fmla="val 25000"/>
                <a:gd name="adj3" fmla="val 24522"/>
                <a:gd name="adj4" fmla="val 66667"/>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1400" b="1">
                <a:latin typeface="Times New Roman" pitchFamily="18" charset="0"/>
              </a:endParaRPr>
            </a:p>
            <a:p>
              <a:endParaRPr lang="en-US" altLang="en-US" sz="1400" b="1">
                <a:latin typeface="Times New Roman" pitchFamily="18" charset="0"/>
              </a:endParaRPr>
            </a:p>
          </p:txBody>
        </p:sp>
        <p:sp>
          <p:nvSpPr>
            <p:cNvPr id="105492" name="Rectangle 22"/>
            <p:cNvSpPr>
              <a:spLocks noChangeArrowheads="1"/>
            </p:cNvSpPr>
            <p:nvPr/>
          </p:nvSpPr>
          <p:spPr bwMode="auto">
            <a:xfrm>
              <a:off x="1654342" y="1961681"/>
              <a:ext cx="1064171" cy="57335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b="1">
                  <a:latin typeface="Tahoma" pitchFamily="34" charset="0"/>
                  <a:cs typeface="Tahoma" pitchFamily="34" charset="0"/>
                </a:rPr>
                <a:t>Other Curriculum Areas</a:t>
              </a:r>
            </a:p>
          </p:txBody>
        </p:sp>
        <p:grpSp>
          <p:nvGrpSpPr>
            <p:cNvPr id="4" name="Group 23"/>
            <p:cNvGrpSpPr>
              <a:grpSpLocks/>
            </p:cNvGrpSpPr>
            <p:nvPr/>
          </p:nvGrpSpPr>
          <p:grpSpPr bwMode="auto">
            <a:xfrm>
              <a:off x="3395713" y="1570120"/>
              <a:ext cx="1838114" cy="1135061"/>
              <a:chOff x="5040" y="3888"/>
              <a:chExt cx="2016" cy="2448"/>
            </a:xfrm>
            <a:solidFill>
              <a:srgbClr val="0070C0"/>
            </a:solidFill>
          </p:grpSpPr>
          <p:sp>
            <p:nvSpPr>
              <p:cNvPr id="11361" name="AutoShape 24"/>
              <p:cNvSpPr>
                <a:spLocks noChangeArrowheads="1"/>
              </p:cNvSpPr>
              <p:nvPr/>
            </p:nvSpPr>
            <p:spPr bwMode="auto">
              <a:xfrm>
                <a:off x="5040" y="3888"/>
                <a:ext cx="2016" cy="2448"/>
              </a:xfrm>
              <a:prstGeom prst="downArrowCallout">
                <a:avLst>
                  <a:gd name="adj1" fmla="val 25000"/>
                  <a:gd name="adj2" fmla="val 25000"/>
                  <a:gd name="adj3" fmla="val 20238"/>
                  <a:gd name="adj4" fmla="val 66667"/>
                </a:avLst>
              </a:prstGeom>
              <a:grpFill/>
              <a:ln w="9525">
                <a:solidFill>
                  <a:srgbClr val="000000"/>
                </a:solidFill>
                <a:miter lim="800000"/>
                <a:headEnd/>
                <a:tailEnd/>
              </a:ln>
            </p:spPr>
            <p:txBody>
              <a:bodyPr/>
              <a:lstStyle/>
              <a:p>
                <a:pPr algn="ctr" eaLnBrk="0" hangingPunct="0">
                  <a:defRPr/>
                </a:pPr>
                <a:endParaRPr lang="en-US" altLang="en-US" sz="1400" b="1">
                  <a:solidFill>
                    <a:srgbClr val="FFFFFF"/>
                  </a:solidFill>
                  <a:latin typeface="Times New Roman" pitchFamily="18" charset="0"/>
                </a:endParaRPr>
              </a:p>
            </p:txBody>
          </p:sp>
          <p:sp>
            <p:nvSpPr>
              <p:cNvPr id="11362" name="Rectangle 25"/>
              <p:cNvSpPr>
                <a:spLocks noChangeArrowheads="1"/>
              </p:cNvSpPr>
              <p:nvPr/>
            </p:nvSpPr>
            <p:spPr bwMode="auto">
              <a:xfrm>
                <a:off x="5184" y="4320"/>
                <a:ext cx="1706" cy="804"/>
              </a:xfrm>
              <a:prstGeom prst="rect">
                <a:avLst/>
              </a:prstGeom>
              <a:solidFill>
                <a:schemeClr val="bg1"/>
              </a:solidFill>
              <a:ln w="9525">
                <a:solidFill>
                  <a:srgbClr val="000000"/>
                </a:solidFill>
                <a:miter lim="800000"/>
                <a:headEnd/>
                <a:tailEnd/>
              </a:ln>
            </p:spPr>
            <p:txBody>
              <a:bodyPr/>
              <a:lstStyle/>
              <a:p>
                <a:pPr algn="ctr" eaLnBrk="0" hangingPunct="0">
                  <a:defRPr/>
                </a:pPr>
                <a:r>
                  <a:rPr lang="en-US" altLang="en-US" sz="2400" b="1" dirty="0">
                    <a:latin typeface="Tahoma" pitchFamily="34" charset="0"/>
                    <a:ea typeface="Tahoma" pitchFamily="34" charset="0"/>
                    <a:cs typeface="Tahoma" pitchFamily="34" charset="0"/>
                  </a:rPr>
                  <a:t>School</a:t>
                </a:r>
                <a:endParaRPr lang="en-US" altLang="en-US" sz="1200" b="1" dirty="0">
                  <a:latin typeface="Tahoma" pitchFamily="34" charset="0"/>
                  <a:ea typeface="Tahoma" pitchFamily="34" charset="0"/>
                  <a:cs typeface="Tahoma" pitchFamily="34" charset="0"/>
                </a:endParaRPr>
              </a:p>
            </p:txBody>
          </p:sp>
        </p:grpSp>
        <p:sp>
          <p:nvSpPr>
            <p:cNvPr id="105494" name="AutoShape 26"/>
            <p:cNvSpPr>
              <a:spLocks noChangeArrowheads="1"/>
            </p:cNvSpPr>
            <p:nvPr/>
          </p:nvSpPr>
          <p:spPr bwMode="auto">
            <a:xfrm>
              <a:off x="5233827" y="1849807"/>
              <a:ext cx="1862299" cy="722523"/>
            </a:xfrm>
            <a:prstGeom prst="leftArrowCallout">
              <a:avLst>
                <a:gd name="adj1" fmla="val 25000"/>
                <a:gd name="adj2" fmla="val 25000"/>
                <a:gd name="adj3" fmla="val 24844"/>
                <a:gd name="adj4" fmla="val 66667"/>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b="1">
                <a:latin typeface="Times New Roman" pitchFamily="18" charset="0"/>
              </a:endParaRPr>
            </a:p>
            <a:p>
              <a:pPr algn="r"/>
              <a:endParaRPr lang="en-US" altLang="en-US" sz="1400" b="1">
                <a:latin typeface="Times New Roman" pitchFamily="18" charset="0"/>
              </a:endParaRPr>
            </a:p>
          </p:txBody>
        </p:sp>
        <p:sp>
          <p:nvSpPr>
            <p:cNvPr id="105495" name="Rectangle 27"/>
            <p:cNvSpPr>
              <a:spLocks noChangeArrowheads="1"/>
            </p:cNvSpPr>
            <p:nvPr/>
          </p:nvSpPr>
          <p:spPr bwMode="auto">
            <a:xfrm>
              <a:off x="5911027" y="1969839"/>
              <a:ext cx="1092388" cy="565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b="1">
                  <a:latin typeface="Tahoma" pitchFamily="34" charset="0"/>
                  <a:cs typeface="Tahoma" pitchFamily="34" charset="0"/>
                </a:rPr>
                <a:t>Life </a:t>
              </a:r>
            </a:p>
            <a:p>
              <a:pPr algn="ctr"/>
              <a:r>
                <a:rPr lang="en-US" altLang="en-US" sz="1000" b="1">
                  <a:latin typeface="Tahoma" pitchFamily="34" charset="0"/>
                  <a:cs typeface="Tahoma" pitchFamily="34" charset="0"/>
                </a:rPr>
                <a:t>of the </a:t>
              </a:r>
            </a:p>
            <a:p>
              <a:pPr algn="ctr"/>
              <a:r>
                <a:rPr lang="en-US" altLang="en-US" sz="1000" b="1">
                  <a:latin typeface="Tahoma" pitchFamily="34" charset="0"/>
                  <a:cs typeface="Tahoma" pitchFamily="34" charset="0"/>
                </a:rPr>
                <a:t>School</a:t>
              </a:r>
            </a:p>
          </p:txBody>
        </p:sp>
        <p:sp>
          <p:nvSpPr>
            <p:cNvPr id="105496" name="Oval 28"/>
            <p:cNvSpPr>
              <a:spLocks noChangeArrowheads="1"/>
            </p:cNvSpPr>
            <p:nvPr/>
          </p:nvSpPr>
          <p:spPr bwMode="auto">
            <a:xfrm>
              <a:off x="2621771" y="2744803"/>
              <a:ext cx="3579485" cy="1901868"/>
            </a:xfrm>
            <a:prstGeom prst="ellipse">
              <a:avLst/>
            </a:prstGeom>
            <a:solidFill>
              <a:schemeClr val="accent1"/>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4400">
                <a:latin typeface="Times New Roman" pitchFamily="18" charset="0"/>
              </a:endParaRPr>
            </a:p>
          </p:txBody>
        </p:sp>
        <p:sp>
          <p:nvSpPr>
            <p:cNvPr id="105497" name="Rectangle 30"/>
            <p:cNvSpPr>
              <a:spLocks noChangeArrowheads="1"/>
            </p:cNvSpPr>
            <p:nvPr/>
          </p:nvSpPr>
          <p:spPr bwMode="auto">
            <a:xfrm>
              <a:off x="1847828" y="4926357"/>
              <a:ext cx="5030627" cy="1626843"/>
            </a:xfrm>
            <a:prstGeom prst="rect">
              <a:avLst/>
            </a:prstGeom>
            <a:solidFill>
              <a:srgbClr val="0070C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05498" name="Rectangle 98"/>
            <p:cNvSpPr>
              <a:spLocks noChangeArrowheads="1"/>
            </p:cNvSpPr>
            <p:nvPr/>
          </p:nvSpPr>
          <p:spPr bwMode="auto">
            <a:xfrm>
              <a:off x="4697711" y="4986956"/>
              <a:ext cx="1826021" cy="25288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latin typeface="Tahoma" pitchFamily="34" charset="0"/>
                  <a:cs typeface="Tahoma" pitchFamily="34" charset="0"/>
                </a:rPr>
                <a:t>Accommodations</a:t>
              </a:r>
            </a:p>
          </p:txBody>
        </p:sp>
        <p:sp>
          <p:nvSpPr>
            <p:cNvPr id="105499" name="Rectangle 99"/>
            <p:cNvSpPr>
              <a:spLocks noChangeArrowheads="1"/>
            </p:cNvSpPr>
            <p:nvPr/>
          </p:nvSpPr>
          <p:spPr bwMode="auto">
            <a:xfrm>
              <a:off x="2438400" y="6324600"/>
              <a:ext cx="1336260" cy="24239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latin typeface="Tahoma" pitchFamily="34" charset="0"/>
                  <a:cs typeface="Tahoma" pitchFamily="34" charset="0"/>
                </a:rPr>
                <a:t>IEP Goals</a:t>
              </a:r>
            </a:p>
          </p:txBody>
        </p:sp>
        <p:sp>
          <p:nvSpPr>
            <p:cNvPr id="105500" name="AutoShape 100"/>
            <p:cNvSpPr>
              <a:spLocks noChangeArrowheads="1"/>
            </p:cNvSpPr>
            <p:nvPr/>
          </p:nvSpPr>
          <p:spPr bwMode="auto">
            <a:xfrm>
              <a:off x="4572000" y="6019800"/>
              <a:ext cx="2134389" cy="508097"/>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b="1">
                  <a:latin typeface="Tahoma" pitchFamily="34" charset="0"/>
                  <a:cs typeface="Tahoma" pitchFamily="34" charset="0"/>
                </a:rPr>
                <a:t>Specially Designed Instruction and/or Related Services</a:t>
              </a:r>
            </a:p>
          </p:txBody>
        </p:sp>
        <p:sp>
          <p:nvSpPr>
            <p:cNvPr id="105501" name="Rectangle 101"/>
            <p:cNvSpPr>
              <a:spLocks noChangeArrowheads="1"/>
            </p:cNvSpPr>
            <p:nvPr/>
          </p:nvSpPr>
          <p:spPr bwMode="auto">
            <a:xfrm>
              <a:off x="3589199" y="4199173"/>
              <a:ext cx="1644628" cy="335624"/>
            </a:xfrm>
            <a:prstGeom prst="rect">
              <a:avLst/>
            </a:prstGeom>
            <a:solidFill>
              <a:schemeClr val="bg1"/>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latin typeface="Times New Roman" pitchFamily="18" charset="0"/>
                </a:rPr>
                <a:t>Vision, Concerns </a:t>
              </a:r>
            </a:p>
            <a:p>
              <a:pPr algn="ctr"/>
              <a:r>
                <a:rPr lang="en-US" altLang="en-US" sz="1200" b="1">
                  <a:latin typeface="Times New Roman" pitchFamily="18" charset="0"/>
                </a:rPr>
                <a:t>&amp; Assessments</a:t>
              </a:r>
              <a:endParaRPr lang="en-US" altLang="en-US" sz="1000">
                <a:latin typeface="Times New Roman" pitchFamily="18" charset="0"/>
              </a:endParaRPr>
            </a:p>
          </p:txBody>
        </p:sp>
        <p:sp>
          <p:nvSpPr>
            <p:cNvPr id="105502" name="Rectangle 102"/>
            <p:cNvSpPr>
              <a:spLocks noChangeArrowheads="1"/>
            </p:cNvSpPr>
            <p:nvPr/>
          </p:nvSpPr>
          <p:spPr bwMode="auto">
            <a:xfrm rot="3281118">
              <a:off x="488786" y="5157063"/>
              <a:ext cx="865863" cy="38697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latin typeface="Tahoma" pitchFamily="34" charset="0"/>
                  <a:cs typeface="Tahoma" pitchFamily="34" charset="0"/>
                </a:rPr>
                <a:t>Accessing</a:t>
              </a:r>
              <a:endParaRPr lang="en-US" altLang="en-US" sz="1200">
                <a:latin typeface="Tahoma" pitchFamily="34" charset="0"/>
                <a:cs typeface="Tahoma" pitchFamily="34" charset="0"/>
              </a:endParaRPr>
            </a:p>
          </p:txBody>
        </p:sp>
        <p:sp>
          <p:nvSpPr>
            <p:cNvPr id="105503" name="Rectangle 103"/>
            <p:cNvSpPr>
              <a:spLocks noChangeArrowheads="1"/>
            </p:cNvSpPr>
            <p:nvPr/>
          </p:nvSpPr>
          <p:spPr bwMode="auto">
            <a:xfrm rot="-3889336">
              <a:off x="397884" y="2364860"/>
              <a:ext cx="876351" cy="38697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latin typeface="Tahoma" pitchFamily="34" charset="0"/>
                  <a:cs typeface="Tahoma" pitchFamily="34" charset="0"/>
                </a:rPr>
                <a:t>Accessing</a:t>
              </a:r>
              <a:endParaRPr lang="en-US" altLang="en-US" sz="1200">
                <a:latin typeface="Tahoma" pitchFamily="34" charset="0"/>
                <a:cs typeface="Tahoma" pitchFamily="34" charset="0"/>
              </a:endParaRPr>
            </a:p>
          </p:txBody>
        </p:sp>
        <p:sp>
          <p:nvSpPr>
            <p:cNvPr id="105504" name="Rectangle 104"/>
            <p:cNvSpPr>
              <a:spLocks noChangeArrowheads="1"/>
            </p:cNvSpPr>
            <p:nvPr/>
          </p:nvSpPr>
          <p:spPr bwMode="auto">
            <a:xfrm rot="-3434085">
              <a:off x="7297459" y="5300402"/>
              <a:ext cx="822744" cy="38697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latin typeface="Tahoma" pitchFamily="34" charset="0"/>
                  <a:cs typeface="Tahoma" pitchFamily="34" charset="0"/>
                </a:rPr>
                <a:t>Accessing</a:t>
              </a:r>
              <a:endParaRPr lang="en-US" altLang="en-US" sz="1200">
                <a:latin typeface="Tahoma" pitchFamily="34" charset="0"/>
                <a:cs typeface="Tahoma" pitchFamily="34" charset="0"/>
              </a:endParaRPr>
            </a:p>
          </p:txBody>
        </p:sp>
        <p:sp>
          <p:nvSpPr>
            <p:cNvPr id="105505" name="Rectangle 105"/>
            <p:cNvSpPr>
              <a:spLocks noChangeArrowheads="1"/>
            </p:cNvSpPr>
            <p:nvPr/>
          </p:nvSpPr>
          <p:spPr bwMode="auto">
            <a:xfrm rot="3738794">
              <a:off x="7370976" y="2341553"/>
              <a:ext cx="830902" cy="38697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latin typeface="Tahoma" pitchFamily="34" charset="0"/>
                  <a:cs typeface="Tahoma" pitchFamily="34" charset="0"/>
                </a:rPr>
                <a:t>Accessing</a:t>
              </a:r>
              <a:endParaRPr lang="en-US" altLang="en-US" sz="1200">
                <a:latin typeface="Tahoma" pitchFamily="34" charset="0"/>
                <a:cs typeface="Tahoma" pitchFamily="34" charset="0"/>
              </a:endParaRPr>
            </a:p>
          </p:txBody>
        </p:sp>
        <p:pic>
          <p:nvPicPr>
            <p:cNvPr id="105506" name="Picture 1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5257800"/>
              <a:ext cx="1676400" cy="793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507" name="Picture 1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8400" y="495300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508" name="Picture 111"/>
            <p:cNvPicPr>
              <a:picLocks noChangeAspect="1" noChangeArrowheads="1"/>
            </p:cNvPicPr>
            <p:nvPr/>
          </p:nvPicPr>
          <p:blipFill>
            <a:blip r:embed="rId5" cstate="print">
              <a:extLst>
                <a:ext uri="{28A0092B-C50C-407E-A947-70E740481C1C}">
                  <a14:useLocalDpi xmlns:a14="http://schemas.microsoft.com/office/drawing/2010/main" xmlns="" val="0"/>
                </a:ext>
              </a:extLst>
            </a:blip>
            <a:srcRect r="8696"/>
            <a:stretch>
              <a:fillRect/>
            </a:stretch>
          </p:blipFill>
          <p:spPr bwMode="auto">
            <a:xfrm rot="10800000">
              <a:off x="3581400" y="2819400"/>
              <a:ext cx="16764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685800" y="1714500"/>
            <a:ext cx="7772400" cy="4114800"/>
          </a:xfrm>
        </p:spPr>
        <p:txBody>
          <a:bodyPr rtlCol="0">
            <a:normAutofit/>
          </a:bodyPr>
          <a:lstStyle/>
          <a:p>
            <a:pPr indent="-1588" eaLnBrk="1" fontAlgn="auto" hangingPunct="1">
              <a:spcAft>
                <a:spcPts val="0"/>
              </a:spcAft>
              <a:defRPr/>
            </a:pPr>
            <a:r>
              <a:rPr lang="en-US" altLang="en-US" dirty="0" smtClean="0">
                <a:latin typeface="Comic Sans MS" pitchFamily="66" charset="0"/>
              </a:rPr>
              <a:t>    </a:t>
            </a:r>
            <a:r>
              <a:rPr lang="en-US" altLang="en-US" dirty="0" smtClean="0"/>
              <a:t>Parent and/or Student Concerns</a:t>
            </a:r>
          </a:p>
          <a:p>
            <a:pPr marL="341312" indent="0" eaLnBrk="1" fontAlgn="auto" hangingPunct="1">
              <a:spcAft>
                <a:spcPts val="0"/>
              </a:spcAft>
              <a:buFont typeface="Wingdings 2" pitchFamily="18" charset="2"/>
              <a:buNone/>
              <a:defRPr/>
            </a:pPr>
            <a:endParaRPr lang="en-US" altLang="en-US" dirty="0" smtClean="0"/>
          </a:p>
          <a:p>
            <a:pPr marL="1092200" indent="-750888" eaLnBrk="1" fontAlgn="auto" hangingPunct="1">
              <a:spcAft>
                <a:spcPts val="0"/>
              </a:spcAft>
              <a:defRPr/>
            </a:pPr>
            <a:r>
              <a:rPr lang="en-US" altLang="en-US" dirty="0" smtClean="0"/>
              <a:t>Student Strengths and Key Evaluation    Results Summary</a:t>
            </a:r>
          </a:p>
          <a:p>
            <a:pPr marL="341312" indent="0" eaLnBrk="1" fontAlgn="auto" hangingPunct="1">
              <a:spcAft>
                <a:spcPts val="0"/>
              </a:spcAft>
              <a:buFont typeface="Wingdings 2" pitchFamily="18" charset="2"/>
              <a:buNone/>
              <a:defRPr/>
            </a:pPr>
            <a:endParaRPr lang="en-US" altLang="en-US" dirty="0" smtClean="0"/>
          </a:p>
          <a:p>
            <a:pPr marL="1092200" indent="-750888" eaLnBrk="1" fontAlgn="auto" hangingPunct="1">
              <a:spcAft>
                <a:spcPts val="0"/>
              </a:spcAft>
              <a:defRPr/>
            </a:pPr>
            <a:r>
              <a:rPr lang="en-US" altLang="en-US" dirty="0" smtClean="0"/>
              <a:t>Vision Statement (Remember the process for developing the Vision and the goal focus changes at age 14+)</a:t>
            </a:r>
          </a:p>
        </p:txBody>
      </p:sp>
      <p:sp>
        <p:nvSpPr>
          <p:cNvPr id="2" name="Slide Number Placeholder 1"/>
          <p:cNvSpPr>
            <a:spLocks noGrp="1"/>
          </p:cNvSpPr>
          <p:nvPr>
            <p:ph type="sldNum" sz="quarter" idx="12"/>
          </p:nvPr>
        </p:nvSpPr>
        <p:spPr/>
        <p:txBody>
          <a:bodyPr/>
          <a:lstStyle/>
          <a:p>
            <a:pPr>
              <a:defRPr/>
            </a:pPr>
            <a:fld id="{D0A583C0-9705-4E35-829C-6FAFCC9C0D04}" type="slidenum">
              <a:rPr lang="en-US"/>
              <a:pPr>
                <a:defRPr/>
              </a:pPr>
              <a:t>32</a:t>
            </a:fld>
            <a:endParaRPr lang="en-US"/>
          </a:p>
        </p:txBody>
      </p:sp>
      <p:sp>
        <p:nvSpPr>
          <p:cNvPr id="3" name="Title 2"/>
          <p:cNvSpPr>
            <a:spLocks noGrp="1"/>
          </p:cNvSpPr>
          <p:nvPr>
            <p:ph type="title"/>
          </p:nvPr>
        </p:nvSpPr>
        <p:spPr/>
        <p:txBody>
          <a:bodyPr/>
          <a:lstStyle/>
          <a:p>
            <a:pPr algn="ctr"/>
            <a:r>
              <a:rPr lang="en-US" sz="4000" dirty="0" smtClean="0"/>
              <a:t>IEP 1</a:t>
            </a:r>
            <a:endParaRPr lang="en-US" sz="4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381000" y="228600"/>
            <a:ext cx="8458200" cy="156966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Examples of: </a:t>
            </a:r>
            <a:r>
              <a:rPr lang="en-US" altLang="en-US" sz="3200" dirty="0">
                <a:latin typeface="+mj-lt"/>
              </a:rPr>
              <a:t>Parents and/or Student     Concerns</a:t>
            </a:r>
          </a:p>
          <a:p>
            <a:pPr algn="ctr" eaLnBrk="1" hangingPunct="1"/>
            <a:r>
              <a:rPr lang="en-US" altLang="en-US" sz="3200" dirty="0">
                <a:latin typeface="+mj-lt"/>
              </a:rPr>
              <a:t>IEP 1</a:t>
            </a:r>
          </a:p>
        </p:txBody>
      </p:sp>
      <p:sp>
        <p:nvSpPr>
          <p:cNvPr id="31747" name="Text Box 3"/>
          <p:cNvSpPr txBox="1">
            <a:spLocks noChangeArrowheads="1"/>
          </p:cNvSpPr>
          <p:nvPr/>
        </p:nvSpPr>
        <p:spPr bwMode="auto">
          <a:xfrm>
            <a:off x="304800" y="1371600"/>
            <a:ext cx="8296940" cy="1384300"/>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endParaRPr lang="en-US" altLang="en-US" sz="2400" b="1" dirty="0" smtClean="0">
              <a:latin typeface="Comic Sans MS" pitchFamily="66" charset="0"/>
              <a:cs typeface="+mn-cs"/>
            </a:endParaRPr>
          </a:p>
          <a:p>
            <a:pPr fontAlgn="auto">
              <a:spcBef>
                <a:spcPct val="0"/>
              </a:spcBef>
              <a:spcAft>
                <a:spcPts val="0"/>
              </a:spcAft>
              <a:buFontTx/>
              <a:buNone/>
              <a:defRPr/>
            </a:pP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Example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1:  </a:t>
            </a:r>
          </a:p>
          <a:p>
            <a:pPr marL="1257300" indent="-342900" fontAlgn="auto">
              <a:spcBef>
                <a:spcPct val="0"/>
              </a:spcBef>
              <a:spcAft>
                <a:spcPts val="0"/>
              </a:spcAft>
              <a:buClr>
                <a:schemeClr val="accent1"/>
              </a:buClr>
              <a:buFontTx/>
              <a:buAutoNum type="alphaLcPeriod"/>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wants </a:t>
            </a:r>
            <a:r>
              <a:rPr lang="en-US" altLang="en-US" sz="1800" dirty="0">
                <a:latin typeface="Tahoma" panose="020B0604030504040204" pitchFamily="34" charset="0"/>
                <a:ea typeface="Tahoma" panose="020B0604030504040204" pitchFamily="34" charset="0"/>
                <a:cs typeface="Tahoma" panose="020B0604030504040204" pitchFamily="34" charset="0"/>
              </a:rPr>
              <a:t>to see Sam’s reading skills improved by the end of the </a:t>
            </a:r>
            <a:r>
              <a:rPr lang="en-US" altLang="en-US" sz="1800" dirty="0" smtClean="0">
                <a:latin typeface="Tahoma" panose="020B0604030504040204" pitchFamily="34" charset="0"/>
                <a:ea typeface="Tahoma" panose="020B0604030504040204" pitchFamily="34" charset="0"/>
                <a:cs typeface="Tahoma" panose="020B0604030504040204" pitchFamily="34" charset="0"/>
              </a:rPr>
              <a:t>year</a:t>
            </a:r>
          </a:p>
          <a:p>
            <a:pPr marL="1257300" indent="-342900" fontAlgn="auto">
              <a:spcBef>
                <a:spcPct val="0"/>
              </a:spcBef>
              <a:spcAft>
                <a:spcPts val="0"/>
              </a:spcAft>
              <a:buClr>
                <a:schemeClr val="accent1"/>
              </a:buClr>
              <a:buFontTx/>
              <a:buAutoNum type="alphaLcPeriod"/>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wants </a:t>
            </a:r>
            <a:r>
              <a:rPr lang="en-US" altLang="en-US" sz="1800" dirty="0">
                <a:latin typeface="Tahoma" panose="020B0604030504040204" pitchFamily="34" charset="0"/>
                <a:ea typeface="Tahoma" panose="020B0604030504040204" pitchFamily="34" charset="0"/>
                <a:cs typeface="Tahoma" panose="020B0604030504040204" pitchFamily="34" charset="0"/>
              </a:rPr>
              <a:t>to see Sam participate in after school activities</a:t>
            </a:r>
          </a:p>
        </p:txBody>
      </p:sp>
      <p:sp>
        <p:nvSpPr>
          <p:cNvPr id="31748" name="Text Box 4"/>
          <p:cNvSpPr txBox="1">
            <a:spLocks noChangeArrowheads="1"/>
          </p:cNvSpPr>
          <p:nvPr/>
        </p:nvSpPr>
        <p:spPr bwMode="auto">
          <a:xfrm>
            <a:off x="381000" y="2971800"/>
            <a:ext cx="8458200" cy="1323439"/>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2:  </a:t>
            </a:r>
          </a:p>
          <a:p>
            <a:pPr fontAlgn="auto">
              <a:spcBef>
                <a:spcPct val="0"/>
              </a:spcBef>
              <a:spcAft>
                <a:spcPts val="0"/>
              </a:spcAft>
              <a:buFontTx/>
              <a:buNone/>
              <a:defRPr/>
            </a:pPr>
            <a:r>
              <a:rPr lang="en-US" altLang="en-US" sz="2000" i="1" dirty="0">
                <a:latin typeface="Tahoma" panose="020B0604030504040204" pitchFamily="34" charset="0"/>
                <a:ea typeface="Tahoma" panose="020B0604030504040204" pitchFamily="34" charset="0"/>
                <a:cs typeface="Tahoma" panose="020B0604030504040204" pitchFamily="34" charset="0"/>
              </a:rPr>
              <a:t>Concerned about after graduation plans:</a:t>
            </a:r>
          </a:p>
          <a:p>
            <a:pPr marL="1085850" lvl="1" indent="-342900" fontAlgn="auto">
              <a:spcBef>
                <a:spcPct val="0"/>
              </a:spcBef>
              <a:spcAft>
                <a:spcPts val="0"/>
              </a:spcAft>
              <a:buClr>
                <a:schemeClr val="accent1"/>
              </a:buClr>
              <a:buFontTx/>
              <a:buAutoNum type="arabicParenBoth"/>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Will </a:t>
            </a:r>
            <a:r>
              <a:rPr lang="en-US" altLang="en-US" sz="1800" dirty="0">
                <a:latin typeface="Tahoma" panose="020B0604030504040204" pitchFamily="34" charset="0"/>
                <a:ea typeface="Tahoma" panose="020B0604030504040204" pitchFamily="34" charset="0"/>
                <a:cs typeface="Tahoma" panose="020B0604030504040204" pitchFamily="34" charset="0"/>
              </a:rPr>
              <a:t>Juan be prepared for work? </a:t>
            </a:r>
            <a:endParaRPr lang="en-US" altLang="en-US" sz="1800" dirty="0" smtClean="0">
              <a:latin typeface="Tahoma" panose="020B0604030504040204" pitchFamily="34" charset="0"/>
              <a:ea typeface="Tahoma" panose="020B0604030504040204" pitchFamily="34" charset="0"/>
              <a:cs typeface="Tahoma" panose="020B0604030504040204" pitchFamily="34" charset="0"/>
            </a:endParaRPr>
          </a:p>
          <a:p>
            <a:pPr marL="1085850" lvl="1" indent="-342900" fontAlgn="auto">
              <a:spcBef>
                <a:spcPct val="0"/>
              </a:spcBef>
              <a:spcAft>
                <a:spcPts val="0"/>
              </a:spcAft>
              <a:buClr>
                <a:schemeClr val="accent1"/>
              </a:buClr>
              <a:buFontTx/>
              <a:buAutoNum type="arabicParenBoth"/>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Will </a:t>
            </a:r>
            <a:r>
              <a:rPr lang="en-US" altLang="en-US" sz="1800" dirty="0">
                <a:latin typeface="Tahoma" panose="020B0604030504040204" pitchFamily="34" charset="0"/>
                <a:ea typeface="Tahoma" panose="020B0604030504040204" pitchFamily="34" charset="0"/>
                <a:cs typeface="Tahoma" panose="020B0604030504040204" pitchFamily="34" charset="0"/>
              </a:rPr>
              <a:t>Juan be prepared to continue his education after high school?</a:t>
            </a:r>
          </a:p>
        </p:txBody>
      </p:sp>
      <p:sp>
        <p:nvSpPr>
          <p:cNvPr id="31749" name="Text Box 5"/>
          <p:cNvSpPr txBox="1">
            <a:spLocks noChangeArrowheads="1"/>
          </p:cNvSpPr>
          <p:nvPr/>
        </p:nvSpPr>
        <p:spPr bwMode="auto">
          <a:xfrm>
            <a:off x="381000" y="4648200"/>
            <a:ext cx="8153400" cy="1846659"/>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3:  </a:t>
            </a:r>
            <a:endPar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1028700" lvl="1"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Kenya’s </a:t>
            </a:r>
            <a:r>
              <a:rPr lang="en-US" altLang="en-US" sz="1800" dirty="0">
                <a:latin typeface="Tahoma" panose="020B0604030504040204" pitchFamily="34" charset="0"/>
                <a:ea typeface="Tahoma" panose="020B0604030504040204" pitchFamily="34" charset="0"/>
                <a:cs typeface="Tahoma" panose="020B0604030504040204" pitchFamily="34" charset="0"/>
              </a:rPr>
              <a:t>mother and father are concerned with her overall school progress.  She does not seem to be keeping up with her classmates and her IEP goals are not consistently being met.  Perhaps she needs different strategies and/or services to improve her performance?</a:t>
            </a:r>
          </a:p>
        </p:txBody>
      </p:sp>
      <p:sp>
        <p:nvSpPr>
          <p:cNvPr id="2" name="Slide Number Placeholder 1"/>
          <p:cNvSpPr>
            <a:spLocks noGrp="1"/>
          </p:cNvSpPr>
          <p:nvPr>
            <p:ph type="sldNum" sz="quarter" idx="12"/>
          </p:nvPr>
        </p:nvSpPr>
        <p:spPr/>
        <p:txBody>
          <a:bodyPr/>
          <a:lstStyle/>
          <a:p>
            <a:pPr>
              <a:defRPr/>
            </a:pPr>
            <a:fld id="{4EB4ED37-8BBD-44D2-90A1-59F12A4EAD37}" type="slidenum">
              <a:rPr lang="en-US"/>
              <a:pPr>
                <a:defRPr/>
              </a:pPr>
              <a:t>33</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016000" y="400050"/>
            <a:ext cx="7389813" cy="157003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ea typeface="Tahoma" panose="020B0604030504040204" pitchFamily="34" charset="0"/>
                <a:cs typeface="Tahoma" panose="020B0604030504040204" pitchFamily="34" charset="0"/>
              </a:rPr>
              <a:t>Examples of: Parents </a:t>
            </a:r>
            <a:r>
              <a:rPr lang="en-US" altLang="en-US" sz="3200" dirty="0">
                <a:latin typeface="+mj-lt"/>
                <a:ea typeface="Tahoma" panose="020B0604030504040204" pitchFamily="34" charset="0"/>
                <a:cs typeface="Tahoma" panose="020B0604030504040204" pitchFamily="34" charset="0"/>
              </a:rPr>
              <a:t>and/or Student Concerns</a:t>
            </a:r>
          </a:p>
          <a:p>
            <a:pPr algn="ctr" eaLnBrk="1" hangingPunct="1"/>
            <a:r>
              <a:rPr lang="en-US" altLang="en-US" sz="3200" dirty="0">
                <a:latin typeface="+mj-lt"/>
                <a:ea typeface="Tahoma" panose="020B0604030504040204" pitchFamily="34" charset="0"/>
                <a:cs typeface="Tahoma" panose="020B0604030504040204" pitchFamily="34" charset="0"/>
              </a:rPr>
              <a:t>IEP 1</a:t>
            </a:r>
          </a:p>
        </p:txBody>
      </p:sp>
      <p:sp>
        <p:nvSpPr>
          <p:cNvPr id="32771" name="Text Box 6"/>
          <p:cNvSpPr txBox="1">
            <a:spLocks noChangeArrowheads="1"/>
          </p:cNvSpPr>
          <p:nvPr/>
        </p:nvSpPr>
        <p:spPr bwMode="auto">
          <a:xfrm>
            <a:off x="304800" y="1485900"/>
            <a:ext cx="8331200" cy="3108543"/>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endParaRPr lang="en-US" altLang="en-US" sz="2400" b="1" dirty="0" smtClean="0">
              <a:latin typeface="Comic Sans MS" pitchFamily="66" charset="0"/>
              <a:cs typeface="+mn-cs"/>
            </a:endParaRPr>
          </a:p>
          <a:p>
            <a:pPr fontAlgn="auto">
              <a:spcBef>
                <a:spcPct val="0"/>
              </a:spcBef>
              <a:spcAft>
                <a:spcPts val="0"/>
              </a:spcAft>
              <a:buFontTx/>
              <a:buNone/>
              <a:defRPr/>
            </a:pP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Example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4:  </a:t>
            </a:r>
          </a:p>
          <a:p>
            <a:pPr fontAlgn="auto">
              <a:spcBef>
                <a:spcPct val="0"/>
              </a:spcBef>
              <a:spcAft>
                <a:spcPts val="0"/>
              </a:spcAft>
              <a:buFontTx/>
              <a:buNone/>
              <a:defRPr/>
            </a:pPr>
            <a:r>
              <a:rPr lang="en-US" altLang="en-US" sz="2000" dirty="0" smtClean="0">
                <a:latin typeface="Tahoma" panose="020B0604030504040204" pitchFamily="34" charset="0"/>
                <a:ea typeface="Tahoma" panose="020B0604030504040204" pitchFamily="34" charset="0"/>
                <a:cs typeface="Tahoma" panose="020B0604030504040204" pitchFamily="34" charset="0"/>
              </a:rPr>
              <a:t>Communication </a:t>
            </a:r>
            <a:r>
              <a:rPr lang="en-US" altLang="en-US" sz="2000" dirty="0">
                <a:latin typeface="Tahoma" panose="020B0604030504040204" pitchFamily="34" charset="0"/>
                <a:ea typeface="Tahoma" panose="020B0604030504040204" pitchFamily="34" charset="0"/>
                <a:cs typeface="Tahoma" panose="020B0604030504040204" pitchFamily="34" charset="0"/>
              </a:rPr>
              <a:t>skills: with teachers and peers; need for additional in-class supports; reinforcement of skills through home </a:t>
            </a:r>
            <a:r>
              <a:rPr lang="en-US" altLang="en-US" sz="2000" dirty="0" smtClean="0">
                <a:latin typeface="Tahoma" panose="020B0604030504040204" pitchFamily="34" charset="0"/>
                <a:ea typeface="Tahoma" panose="020B0604030504040204" pitchFamily="34" charset="0"/>
                <a:cs typeface="Tahoma" panose="020B0604030504040204" pitchFamily="34" charset="0"/>
              </a:rPr>
              <a:t>activities</a:t>
            </a:r>
          </a:p>
          <a:p>
            <a:pPr fontAlgn="auto">
              <a:spcBef>
                <a:spcPct val="0"/>
              </a:spcBef>
              <a:spcAft>
                <a:spcPts val="0"/>
              </a:spcAft>
              <a:buFontTx/>
              <a:buNone/>
              <a:defRPr/>
            </a:pP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fontAlgn="auto">
              <a:spcBef>
                <a:spcPct val="0"/>
              </a:spcBef>
              <a:spcAft>
                <a:spcPts val="0"/>
              </a:spcAft>
              <a:buFontTx/>
              <a:buNone/>
              <a:defRPr/>
            </a:pP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Example 5:  </a:t>
            </a:r>
          </a:p>
          <a:p>
            <a:pPr marL="736600" indent="-736600" fontAlgn="auto">
              <a:spcBef>
                <a:spcPct val="0"/>
              </a:spcBef>
              <a:spcAft>
                <a:spcPts val="0"/>
              </a:spcAft>
              <a:buFontTx/>
              <a:buNone/>
              <a:defRPr/>
            </a:pP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smtClean="0">
                <a:latin typeface="Tahoma" panose="020B0604030504040204" pitchFamily="34" charset="0"/>
                <a:ea typeface="Tahoma" panose="020B0604030504040204" pitchFamily="34" charset="0"/>
                <a:cs typeface="Tahoma" panose="020B0604030504040204" pitchFamily="34" charset="0"/>
              </a:rPr>
              <a:t>   </a:t>
            </a:r>
            <a:r>
              <a:rPr lang="en-US" altLang="en-US" sz="2000" b="1" dirty="0" smtClean="0">
                <a:solidFill>
                  <a:srgbClr val="FF6600"/>
                </a:solidFill>
                <a:latin typeface="Tahoma" panose="020B0604030504040204" pitchFamily="34" charset="0"/>
                <a:ea typeface="Tahoma" panose="020B0604030504040204" pitchFamily="34" charset="0"/>
                <a:cs typeface="Tahoma" panose="020B0604030504040204" pitchFamily="34" charset="0"/>
              </a:rPr>
              <a:t>*</a:t>
            </a:r>
            <a:r>
              <a:rPr lang="en-US" altLang="en-US" sz="2000" dirty="0" smtClean="0">
                <a:solidFill>
                  <a:srgbClr val="FF6600"/>
                </a:solidFill>
                <a:latin typeface="Tahoma" panose="020B0604030504040204" pitchFamily="34" charset="0"/>
                <a:ea typeface="Tahoma" panose="020B0604030504040204" pitchFamily="34" charset="0"/>
                <a:cs typeface="Tahoma" panose="020B0604030504040204" pitchFamily="34" charset="0"/>
              </a:rPr>
              <a:t> </a:t>
            </a:r>
            <a:r>
              <a:rPr lang="en-US" altLang="en-US" sz="2000" dirty="0" smtClean="0">
                <a:latin typeface="Tahoma" panose="020B0604030504040204" pitchFamily="34" charset="0"/>
                <a:ea typeface="Tahoma" panose="020B0604030504040204" pitchFamily="34" charset="0"/>
                <a:cs typeface="Tahoma" panose="020B0604030504040204" pitchFamily="34" charset="0"/>
              </a:rPr>
              <a:t> When will Joanne be ready to return to Brown School?</a:t>
            </a:r>
          </a:p>
          <a:p>
            <a:pPr marL="682625" indent="-682625" fontAlgn="auto">
              <a:spcBef>
                <a:spcPct val="0"/>
              </a:spcBef>
              <a:spcAft>
                <a:spcPts val="0"/>
              </a:spcAft>
              <a:buFontTx/>
              <a:buNone/>
              <a:defRPr/>
            </a:pP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smtClean="0">
                <a:latin typeface="Tahoma" panose="020B0604030504040204" pitchFamily="34" charset="0"/>
                <a:ea typeface="Tahoma" panose="020B0604030504040204" pitchFamily="34" charset="0"/>
                <a:cs typeface="Tahoma" panose="020B0604030504040204" pitchFamily="34" charset="0"/>
              </a:rPr>
              <a:t>   </a:t>
            </a:r>
            <a:r>
              <a:rPr lang="en-US" altLang="en-US" sz="2000" b="1" dirty="0" smtClean="0">
                <a:solidFill>
                  <a:srgbClr val="FF6600"/>
                </a:solidFill>
                <a:latin typeface="Tahoma" panose="020B0604030504040204" pitchFamily="34" charset="0"/>
                <a:ea typeface="Tahoma" panose="020B0604030504040204" pitchFamily="34" charset="0"/>
                <a:cs typeface="Tahoma" panose="020B0604030504040204" pitchFamily="34" charset="0"/>
              </a:rPr>
              <a:t>*</a:t>
            </a:r>
            <a:r>
              <a:rPr lang="en-US" altLang="en-US" sz="2000" dirty="0" smtClean="0">
                <a:latin typeface="Tahoma" panose="020B0604030504040204" pitchFamily="34" charset="0"/>
                <a:ea typeface="Tahoma" panose="020B0604030504040204" pitchFamily="34" charset="0"/>
                <a:cs typeface="Tahoma" panose="020B0604030504040204" pitchFamily="34" charset="0"/>
              </a:rPr>
              <a:t>  What sort of transition planning will be done and what help will Joanne receive once she returns?</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43CFD5B5-8F32-4B94-BF61-0D6A03D7AECB}" type="slidenum">
              <a:rPr lang="en-US"/>
              <a:pPr>
                <a:defRPr/>
              </a:pPr>
              <a:t>34</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406400" y="400050"/>
            <a:ext cx="8331200" cy="156966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Examples of: </a:t>
            </a:r>
            <a:r>
              <a:rPr lang="en-US" altLang="en-US" sz="3200" dirty="0">
                <a:latin typeface="+mj-lt"/>
              </a:rPr>
              <a:t>Student’s Strengths and </a:t>
            </a:r>
          </a:p>
          <a:p>
            <a:pPr algn="ctr" eaLnBrk="1" hangingPunct="1"/>
            <a:r>
              <a:rPr lang="en-US" altLang="en-US" sz="3200" dirty="0">
                <a:latin typeface="+mj-lt"/>
              </a:rPr>
              <a:t>Key Evaluation Results Summary</a:t>
            </a:r>
          </a:p>
          <a:p>
            <a:pPr algn="ctr" eaLnBrk="1" hangingPunct="1"/>
            <a:r>
              <a:rPr lang="en-US" altLang="en-US" sz="3200" dirty="0">
                <a:latin typeface="+mj-lt"/>
              </a:rPr>
              <a:t>IEP 1</a:t>
            </a:r>
          </a:p>
        </p:txBody>
      </p:sp>
      <p:sp>
        <p:nvSpPr>
          <p:cNvPr id="109571" name="Text Box 3"/>
          <p:cNvSpPr txBox="1">
            <a:spLocks noChangeArrowheads="1"/>
          </p:cNvSpPr>
          <p:nvPr/>
        </p:nvSpPr>
        <p:spPr bwMode="auto">
          <a:xfrm>
            <a:off x="369186" y="1828800"/>
            <a:ext cx="8432800" cy="4404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spcBef>
                <a:spcPct val="50000"/>
              </a:spcBef>
            </a:pP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1:</a:t>
            </a:r>
          </a:p>
          <a:p>
            <a:pPr eaLnBrk="1" hangingPunct="1">
              <a:spcBef>
                <a:spcPct val="50000"/>
              </a:spcBef>
            </a:pPr>
            <a:r>
              <a:rPr lang="en-US" altLang="en-US" dirty="0">
                <a:latin typeface="Tahoma" panose="020B0604030504040204" pitchFamily="34" charset="0"/>
                <a:ea typeface="Tahoma" panose="020B0604030504040204" pitchFamily="34" charset="0"/>
                <a:cs typeface="Tahoma" panose="020B0604030504040204" pitchFamily="34" charset="0"/>
              </a:rPr>
              <a:t>Jose participates in appropriate activities with his 7</a:t>
            </a:r>
            <a:r>
              <a:rPr lang="en-US" altLang="en-US" baseline="30000" dirty="0">
                <a:latin typeface="Tahoma" panose="020B0604030504040204" pitchFamily="34" charset="0"/>
                <a:ea typeface="Tahoma" panose="020B0604030504040204" pitchFamily="34" charset="0"/>
                <a:cs typeface="Tahoma" panose="020B0604030504040204" pitchFamily="34" charset="0"/>
              </a:rPr>
              <a:t>th</a:t>
            </a:r>
            <a:r>
              <a:rPr lang="en-US" altLang="en-US" dirty="0">
                <a:latin typeface="Tahoma" panose="020B0604030504040204" pitchFamily="34" charset="0"/>
                <a:ea typeface="Tahoma" panose="020B0604030504040204" pitchFamily="34" charset="0"/>
                <a:cs typeface="Tahoma" panose="020B0604030504040204" pitchFamily="34" charset="0"/>
              </a:rPr>
              <a:t> grade </a:t>
            </a:r>
            <a:r>
              <a:rPr lang="en-US" altLang="en-US" dirty="0" smtClean="0">
                <a:latin typeface="Tahoma" panose="020B0604030504040204" pitchFamily="34" charset="0"/>
                <a:ea typeface="Tahoma" panose="020B0604030504040204" pitchFamily="34" charset="0"/>
                <a:cs typeface="Tahoma" panose="020B0604030504040204" pitchFamily="34" charset="0"/>
              </a:rPr>
              <a:t>classmates. He </a:t>
            </a:r>
            <a:r>
              <a:rPr lang="en-US" altLang="en-US" dirty="0">
                <a:latin typeface="Tahoma" panose="020B0604030504040204" pitchFamily="34" charset="0"/>
                <a:ea typeface="Tahoma" panose="020B0604030504040204" pitchFamily="34" charset="0"/>
                <a:cs typeface="Tahoma" panose="020B0604030504040204" pitchFamily="34" charset="0"/>
              </a:rPr>
              <a:t>responds to staff requests. </a:t>
            </a:r>
            <a:r>
              <a:rPr lang="en-US" altLang="en-US" dirty="0" smtClean="0">
                <a:latin typeface="Tahoma" panose="020B0604030504040204" pitchFamily="34" charset="0"/>
                <a:ea typeface="Tahoma" panose="020B0604030504040204" pitchFamily="34" charset="0"/>
                <a:cs typeface="Tahoma" panose="020B0604030504040204" pitchFamily="34" charset="0"/>
              </a:rPr>
              <a:t>He </a:t>
            </a:r>
            <a:r>
              <a:rPr lang="en-US" altLang="en-US" dirty="0">
                <a:latin typeface="Tahoma" panose="020B0604030504040204" pitchFamily="34" charset="0"/>
                <a:ea typeface="Tahoma" panose="020B0604030504040204" pitchFamily="34" charset="0"/>
                <a:cs typeface="Tahoma" panose="020B0604030504040204" pitchFamily="34" charset="0"/>
              </a:rPr>
              <a:t>likes being active and helping others.  Jose has at least average intelligence and a communication disability.  His speech is clear and easily understandable but he has difficulty expressing his thoughts. </a:t>
            </a:r>
            <a:r>
              <a:rPr lang="en-US" altLang="en-US" dirty="0" smtClean="0">
                <a:latin typeface="Tahoma" panose="020B0604030504040204" pitchFamily="34" charset="0"/>
                <a:ea typeface="Tahoma" panose="020B0604030504040204" pitchFamily="34" charset="0"/>
                <a:cs typeface="Tahoma" panose="020B0604030504040204" pitchFamily="34" charset="0"/>
              </a:rPr>
              <a:t>His </a:t>
            </a:r>
            <a:r>
              <a:rPr lang="en-US" altLang="en-US" dirty="0">
                <a:latin typeface="Tahoma" panose="020B0604030504040204" pitchFamily="34" charset="0"/>
                <a:ea typeface="Tahoma" panose="020B0604030504040204" pitchFamily="34" charset="0"/>
                <a:cs typeface="Tahoma" panose="020B0604030504040204" pitchFamily="34" charset="0"/>
              </a:rPr>
              <a:t>vocabulary and word finding skills are below age/grade </a:t>
            </a:r>
            <a:r>
              <a:rPr lang="en-US" altLang="en-US" dirty="0" smtClean="0">
                <a:latin typeface="Tahoma" panose="020B0604030504040204" pitchFamily="34" charset="0"/>
                <a:ea typeface="Tahoma" panose="020B0604030504040204" pitchFamily="34" charset="0"/>
                <a:cs typeface="Tahoma" panose="020B0604030504040204" pitchFamily="34" charset="0"/>
              </a:rPr>
              <a:t>expectations. His </a:t>
            </a:r>
            <a:r>
              <a:rPr lang="en-US" altLang="en-US" dirty="0">
                <a:latin typeface="Tahoma" panose="020B0604030504040204" pitchFamily="34" charset="0"/>
                <a:ea typeface="Tahoma" panose="020B0604030504040204" pitchFamily="34" charset="0"/>
                <a:cs typeface="Tahoma" panose="020B0604030504040204" pitchFamily="34" charset="0"/>
              </a:rPr>
              <a:t>teachers take time to make sure they understand Jose but his peers may not. Recent evaluations confirm his communication impairment and indicate his reading and calculation skills are solidly within grade level expectations. His recent Career Cluster assessment showed his interest in careers that let him interact with others, be a member of a team and work in a setting where he would have a variety of duties that can change. His “Dream Sheet” states he would like to get an apartment with a couple of his friends, own his own car and travel to the Grand Canyon for fun. Jose reports that he understands his disability but doesn’t like to tell people about it.   </a:t>
            </a:r>
          </a:p>
        </p:txBody>
      </p:sp>
      <p:sp>
        <p:nvSpPr>
          <p:cNvPr id="2" name="Slide Number Placeholder 1"/>
          <p:cNvSpPr>
            <a:spLocks noGrp="1"/>
          </p:cNvSpPr>
          <p:nvPr>
            <p:ph type="sldNum" sz="quarter" idx="12"/>
          </p:nvPr>
        </p:nvSpPr>
        <p:spPr/>
        <p:txBody>
          <a:bodyPr/>
          <a:lstStyle/>
          <a:p>
            <a:pPr>
              <a:defRPr/>
            </a:pPr>
            <a:fld id="{C546995C-121C-466E-A4CB-715F1A1E3F70}" type="slidenum">
              <a:rPr lang="en-US"/>
              <a:pPr>
                <a:defRPr/>
              </a:pPr>
              <a:t>35</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406400" y="400050"/>
            <a:ext cx="8331200" cy="156966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Examples of: </a:t>
            </a:r>
            <a:r>
              <a:rPr lang="en-US" altLang="en-US" sz="3200" dirty="0">
                <a:latin typeface="+mj-lt"/>
              </a:rPr>
              <a:t>Student’s Strengths and </a:t>
            </a:r>
          </a:p>
          <a:p>
            <a:pPr algn="ctr" eaLnBrk="1" hangingPunct="1"/>
            <a:r>
              <a:rPr lang="en-US" altLang="en-US" sz="3200" dirty="0">
                <a:latin typeface="+mj-lt"/>
              </a:rPr>
              <a:t>Key Evaluation Results Summary</a:t>
            </a:r>
          </a:p>
          <a:p>
            <a:pPr algn="ctr" eaLnBrk="1" hangingPunct="1"/>
            <a:r>
              <a:rPr lang="en-US" altLang="en-US" sz="3200" dirty="0">
                <a:latin typeface="+mj-lt"/>
              </a:rPr>
              <a:t>IEP 1</a:t>
            </a:r>
          </a:p>
        </p:txBody>
      </p:sp>
      <p:sp>
        <p:nvSpPr>
          <p:cNvPr id="110595" name="Text Box 4"/>
          <p:cNvSpPr txBox="1">
            <a:spLocks noChangeArrowheads="1"/>
          </p:cNvSpPr>
          <p:nvPr/>
        </p:nvSpPr>
        <p:spPr bwMode="auto">
          <a:xfrm>
            <a:off x="406400" y="1784350"/>
            <a:ext cx="8331200" cy="460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2:</a:t>
            </a:r>
          </a:p>
          <a:p>
            <a:pPr eaLnBrk="1" hangingPunct="1">
              <a:spcBef>
                <a:spcPct val="50000"/>
              </a:spcBef>
            </a:pP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Strengths:  </a:t>
            </a:r>
            <a:r>
              <a:rPr lang="en-US" altLang="en-US" dirty="0">
                <a:latin typeface="Tahoma" panose="020B0604030504040204" pitchFamily="34" charset="0"/>
                <a:ea typeface="Tahoma" panose="020B0604030504040204" pitchFamily="34" charset="0"/>
                <a:cs typeface="Tahoma" panose="020B0604030504040204" pitchFamily="34" charset="0"/>
              </a:rPr>
              <a:t>following simple directions and routines, he is outgoing </a:t>
            </a: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pPr>
            <a:r>
              <a:rPr lang="en-US" alt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rPr>
              <a:t>Interests/accomplishments</a:t>
            </a: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altLang="en-US" dirty="0">
                <a:latin typeface="Tahoma" panose="020B0604030504040204" pitchFamily="34" charset="0"/>
                <a:ea typeface="Tahoma" panose="020B0604030504040204" pitchFamily="34" charset="0"/>
                <a:cs typeface="Tahoma" panose="020B0604030504040204" pitchFamily="34" charset="0"/>
              </a:rPr>
              <a:t>sports of any kind involving a ball, looking at nature shows and visiting live animal settings</a:t>
            </a:r>
          </a:p>
          <a:p>
            <a:pPr eaLnBrk="1" hangingPunct="1">
              <a:spcBef>
                <a:spcPct val="50000"/>
              </a:spcBef>
            </a:pP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Education related details: </a:t>
            </a:r>
            <a:r>
              <a:rPr lang="en-US" altLang="en-US" dirty="0">
                <a:latin typeface="Tahoma" panose="020B0604030504040204" pitchFamily="34" charset="0"/>
                <a:ea typeface="Tahoma" panose="020B0604030504040204" pitchFamily="34" charset="0"/>
                <a:cs typeface="Tahoma" panose="020B0604030504040204" pitchFamily="34" charset="0"/>
              </a:rPr>
              <a:t>Autism: Frank could not be assessed using a standardized psychometric instrument at his latest re-evaluation (6/2012; age 10 years 2 months). Clinical and school use of surveys and developmental observations place his receptive language skills at the 52 month. level, expressive language at the 30 month level, his global fine motor skills at the 66 month level, his social skills at the 34 month level, and his ability to be engaged in a preferred task for up to 10 minutes with 3 cues while his independent focus ranges from 2 – 4 minutes with up to 5 cues. His eye contact can be maintained during therapy or direct instruction with verbal reminders. </a:t>
            </a:r>
          </a:p>
          <a:p>
            <a:pPr eaLnBrk="1" hangingPunct="1">
              <a:lnSpc>
                <a:spcPct val="80000"/>
              </a:lnSpc>
              <a:spcBef>
                <a:spcPct val="50000"/>
              </a:spcBef>
            </a:pPr>
            <a:endParaRPr lang="en-US" altLang="en-US" sz="2000" dirty="0">
              <a:latin typeface="Comic Sans MS" pitchFamily="66" charset="0"/>
            </a:endParaRPr>
          </a:p>
        </p:txBody>
      </p:sp>
      <p:sp>
        <p:nvSpPr>
          <p:cNvPr id="2" name="Slide Number Placeholder 1"/>
          <p:cNvSpPr>
            <a:spLocks noGrp="1"/>
          </p:cNvSpPr>
          <p:nvPr>
            <p:ph type="sldNum" sz="quarter" idx="12"/>
          </p:nvPr>
        </p:nvSpPr>
        <p:spPr/>
        <p:txBody>
          <a:bodyPr/>
          <a:lstStyle/>
          <a:p>
            <a:pPr>
              <a:defRPr/>
            </a:pPr>
            <a:fld id="{DDC8B661-1FE5-4202-AE33-D7D874E6C560}" type="slidenum">
              <a:rPr lang="en-US"/>
              <a:pPr>
                <a:defRPr/>
              </a:pPr>
              <a:t>36</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812800" y="171450"/>
            <a:ext cx="7620000" cy="156966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Examples of: Student’s </a:t>
            </a:r>
            <a:r>
              <a:rPr lang="en-US" altLang="en-US" sz="3200" dirty="0">
                <a:latin typeface="+mj-lt"/>
              </a:rPr>
              <a:t>Strengths and </a:t>
            </a:r>
          </a:p>
          <a:p>
            <a:pPr algn="ctr" eaLnBrk="1" hangingPunct="1"/>
            <a:r>
              <a:rPr lang="en-US" altLang="en-US" sz="3200" dirty="0">
                <a:latin typeface="+mj-lt"/>
              </a:rPr>
              <a:t>Key Evaluation Results Summary</a:t>
            </a:r>
          </a:p>
          <a:p>
            <a:pPr algn="ctr" eaLnBrk="1" hangingPunct="1"/>
            <a:r>
              <a:rPr lang="en-US" altLang="en-US" sz="3200" dirty="0">
                <a:latin typeface="+mj-lt"/>
              </a:rPr>
              <a:t>IEP 1</a:t>
            </a:r>
          </a:p>
        </p:txBody>
      </p:sp>
      <p:sp>
        <p:nvSpPr>
          <p:cNvPr id="34819" name="Text Box 5"/>
          <p:cNvSpPr txBox="1">
            <a:spLocks noChangeArrowheads="1"/>
          </p:cNvSpPr>
          <p:nvPr/>
        </p:nvSpPr>
        <p:spPr bwMode="auto">
          <a:xfrm>
            <a:off x="304800" y="1771650"/>
            <a:ext cx="8636000" cy="3868751"/>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mn-lt"/>
                <a:cs typeface="+mn-cs"/>
              </a:rPr>
              <a:t>Example 3:</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a:latin typeface="+mn-lt"/>
                <a:cs typeface="+mn-cs"/>
              </a:rPr>
              <a:t>attends school </a:t>
            </a:r>
            <a:r>
              <a:rPr lang="en-US" altLang="en-US" sz="1800" dirty="0" smtClean="0">
                <a:latin typeface="+mn-lt"/>
                <a:cs typeface="+mn-cs"/>
              </a:rPr>
              <a:t>regularly and comes to courses/classes prepared; </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mn-lt"/>
                <a:cs typeface="+mn-cs"/>
              </a:rPr>
              <a:t>responds </a:t>
            </a:r>
            <a:r>
              <a:rPr lang="en-US" altLang="en-US" sz="1800" dirty="0">
                <a:latin typeface="+mn-lt"/>
                <a:cs typeface="+mn-cs"/>
              </a:rPr>
              <a:t>well to a structured behavior management system; </a:t>
            </a:r>
            <a:endParaRPr lang="en-US" altLang="en-US" sz="1800" dirty="0" smtClean="0">
              <a:latin typeface="+mn-lt"/>
              <a:cs typeface="+mn-cs"/>
            </a:endParaRP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mn-lt"/>
                <a:cs typeface="+mn-cs"/>
              </a:rPr>
              <a:t>enjoys </a:t>
            </a:r>
            <a:r>
              <a:rPr lang="en-US" altLang="en-US" sz="1800" dirty="0">
                <a:latin typeface="+mn-lt"/>
                <a:cs typeface="+mn-cs"/>
              </a:rPr>
              <a:t>hands-on learning activities; </a:t>
            </a:r>
            <a:endParaRPr lang="en-US" altLang="en-US" sz="1800" dirty="0" smtClean="0">
              <a:latin typeface="+mn-lt"/>
              <a:cs typeface="+mn-cs"/>
            </a:endParaRP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mn-lt"/>
                <a:cs typeface="+mn-cs"/>
              </a:rPr>
              <a:t>won </a:t>
            </a:r>
            <a:r>
              <a:rPr lang="en-US" altLang="en-US" sz="1800" dirty="0">
                <a:latin typeface="+mn-lt"/>
                <a:cs typeface="+mn-cs"/>
              </a:rPr>
              <a:t>honorary mention in recent science fair, lead singer in school chorus, loves animals and volunteers in an animal shelter; </a:t>
            </a:r>
            <a:endParaRPr lang="en-US" altLang="en-US" sz="1800" dirty="0" smtClean="0">
              <a:latin typeface="+mn-lt"/>
              <a:cs typeface="+mn-cs"/>
            </a:endParaRP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mn-lt"/>
                <a:cs typeface="+mn-cs"/>
              </a:rPr>
              <a:t>inconsistent </a:t>
            </a:r>
            <a:r>
              <a:rPr lang="en-US" altLang="en-US" sz="1800" dirty="0">
                <a:latin typeface="+mn-lt"/>
                <a:cs typeface="+mn-cs"/>
              </a:rPr>
              <a:t>performance over school history resulting from sustained, inappropriate feelings/behaviors </a:t>
            </a:r>
            <a:r>
              <a:rPr lang="en-US" altLang="en-US" sz="1800" dirty="0" smtClean="0">
                <a:latin typeface="+mn-lt"/>
                <a:cs typeface="+mn-cs"/>
              </a:rPr>
              <a:t>(Emotional Impairment);</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mn-lt"/>
                <a:cs typeface="+mn-cs"/>
              </a:rPr>
              <a:t>Angelina has made limited </a:t>
            </a:r>
            <a:r>
              <a:rPr lang="en-US" altLang="en-US" sz="1800" dirty="0">
                <a:latin typeface="+mn-lt"/>
                <a:cs typeface="+mn-cs"/>
              </a:rPr>
              <a:t>general education </a:t>
            </a:r>
            <a:r>
              <a:rPr lang="en-US" altLang="en-US" sz="1800" dirty="0" smtClean="0">
                <a:latin typeface="+mn-lt"/>
                <a:cs typeface="+mn-cs"/>
              </a:rPr>
              <a:t>course mastery </a:t>
            </a:r>
            <a:r>
              <a:rPr lang="en-US" altLang="en-US" sz="1800" dirty="0">
                <a:latin typeface="+mn-lt"/>
                <a:cs typeface="+mn-cs"/>
              </a:rPr>
              <a:t>and MCAS results despite </a:t>
            </a:r>
            <a:r>
              <a:rPr lang="en-US" altLang="en-US" sz="1800" dirty="0" smtClean="0">
                <a:latin typeface="+mn-lt"/>
                <a:cs typeface="+mn-cs"/>
              </a:rPr>
              <a:t>strong average </a:t>
            </a:r>
            <a:r>
              <a:rPr lang="en-US" altLang="en-US" sz="1800" dirty="0">
                <a:latin typeface="+mn-lt"/>
                <a:cs typeface="+mn-cs"/>
              </a:rPr>
              <a:t>abilities and </a:t>
            </a:r>
            <a:r>
              <a:rPr lang="en-US" altLang="en-US" sz="1800" dirty="0" smtClean="0">
                <a:latin typeface="+mn-lt"/>
                <a:cs typeface="+mn-cs"/>
              </a:rPr>
              <a:t>executive function skills</a:t>
            </a:r>
            <a:r>
              <a:rPr lang="en-US" altLang="en-US" sz="1800" dirty="0">
                <a:latin typeface="+mn-lt"/>
                <a:cs typeface="+mn-cs"/>
              </a:rPr>
              <a:t>; </a:t>
            </a:r>
            <a:endParaRPr lang="en-US" altLang="en-US" sz="1800" dirty="0" smtClean="0">
              <a:latin typeface="+mn-lt"/>
              <a:cs typeface="+mn-cs"/>
            </a:endParaRP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mn-lt"/>
                <a:cs typeface="+mn-cs"/>
              </a:rPr>
              <a:t>less </a:t>
            </a:r>
            <a:r>
              <a:rPr lang="en-US" altLang="en-US" sz="1800" dirty="0">
                <a:latin typeface="+mn-lt"/>
                <a:cs typeface="+mn-cs"/>
              </a:rPr>
              <a:t>achievement towards IEP goals than expected even with an increase of counseling and in-class support last </a:t>
            </a:r>
            <a:r>
              <a:rPr lang="en-US" altLang="en-US" sz="1800" dirty="0" smtClean="0">
                <a:latin typeface="+mn-lt"/>
                <a:cs typeface="+mn-cs"/>
              </a:rPr>
              <a:t>year.  </a:t>
            </a:r>
            <a:endParaRPr lang="en-US" altLang="en-US" sz="1800" dirty="0">
              <a:latin typeface="+mn-lt"/>
              <a:cs typeface="+mn-cs"/>
            </a:endParaRPr>
          </a:p>
        </p:txBody>
      </p:sp>
      <p:sp>
        <p:nvSpPr>
          <p:cNvPr id="2" name="Slide Number Placeholder 1"/>
          <p:cNvSpPr>
            <a:spLocks noGrp="1"/>
          </p:cNvSpPr>
          <p:nvPr>
            <p:ph type="sldNum" sz="quarter" idx="12"/>
          </p:nvPr>
        </p:nvSpPr>
        <p:spPr/>
        <p:txBody>
          <a:bodyPr/>
          <a:lstStyle/>
          <a:p>
            <a:pPr>
              <a:defRPr/>
            </a:pPr>
            <a:fld id="{51E998AF-86F2-4C46-8C18-1248617D1993}" type="slidenum">
              <a:rPr lang="en-US"/>
              <a:pPr>
                <a:defRPr/>
              </a:pPr>
              <a:t>37</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812800" y="171450"/>
            <a:ext cx="7620000" cy="156966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Examples of: Student’s </a:t>
            </a:r>
            <a:r>
              <a:rPr lang="en-US" altLang="en-US" sz="3200" dirty="0">
                <a:latin typeface="+mj-lt"/>
              </a:rPr>
              <a:t>Strengths and </a:t>
            </a:r>
          </a:p>
          <a:p>
            <a:pPr algn="ctr" eaLnBrk="1" hangingPunct="1"/>
            <a:r>
              <a:rPr lang="en-US" altLang="en-US" sz="3200" dirty="0">
                <a:latin typeface="+mj-lt"/>
              </a:rPr>
              <a:t>Key Evaluation Results Summary</a:t>
            </a:r>
          </a:p>
          <a:p>
            <a:pPr algn="ctr" eaLnBrk="1" hangingPunct="1"/>
            <a:r>
              <a:rPr lang="en-US" altLang="en-US" sz="3200" dirty="0">
                <a:latin typeface="+mj-lt"/>
              </a:rPr>
              <a:t>IEP 1</a:t>
            </a:r>
          </a:p>
        </p:txBody>
      </p:sp>
      <p:sp>
        <p:nvSpPr>
          <p:cNvPr id="34819" name="Text Box 5"/>
          <p:cNvSpPr txBox="1">
            <a:spLocks noChangeArrowheads="1"/>
          </p:cNvSpPr>
          <p:nvPr/>
        </p:nvSpPr>
        <p:spPr bwMode="auto">
          <a:xfrm>
            <a:off x="304800" y="1771650"/>
            <a:ext cx="8636000" cy="3757952"/>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a:t>
            </a: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3 (continued):</a:t>
            </a:r>
            <a:endPar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review of Angelina’s assessments indicates she is very competent in the areas of personal care, social skills and communication. Less well developed are the underlying skills necessary for employment and independent living. She is still learning to deal with her disability and self-advocacy skills are at the emerging level. </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because she is entering the 11</a:t>
            </a:r>
            <a:r>
              <a:rPr lang="en-US" altLang="en-US" sz="1800" baseline="30000" dirty="0" smtClean="0">
                <a:latin typeface="Tahoma" panose="020B0604030504040204" pitchFamily="34" charset="0"/>
                <a:ea typeface="Tahoma" panose="020B0604030504040204" pitchFamily="34" charset="0"/>
                <a:cs typeface="Tahoma" panose="020B0604030504040204" pitchFamily="34" charset="0"/>
              </a:rPr>
              <a:t>th</a:t>
            </a:r>
            <a:r>
              <a:rPr lang="en-US" altLang="en-US" sz="1800" dirty="0" smtClean="0">
                <a:latin typeface="Tahoma" panose="020B0604030504040204" pitchFamily="34" charset="0"/>
                <a:ea typeface="Tahoma" panose="020B0604030504040204" pitchFamily="34" charset="0"/>
                <a:cs typeface="Tahoma" panose="020B0604030504040204" pitchFamily="34" charset="0"/>
              </a:rPr>
              <a:t> grade completely dependent on adults in her environment for behavioral structure and setting parameters on her response to adult directives, assessment results continue to indicate a need for a 5</a:t>
            </a:r>
            <a:r>
              <a:rPr lang="en-US" altLang="en-US" sz="1800" baseline="30000" dirty="0" smtClean="0">
                <a:latin typeface="Tahoma" panose="020B0604030504040204" pitchFamily="34" charset="0"/>
                <a:ea typeface="Tahoma" panose="020B0604030504040204" pitchFamily="34" charset="0"/>
                <a:cs typeface="Tahoma" panose="020B0604030504040204" pitchFamily="34" charset="0"/>
              </a:rPr>
              <a:t>th</a:t>
            </a:r>
            <a:r>
              <a:rPr lang="en-US" altLang="en-US" sz="1800" dirty="0" smtClean="0">
                <a:latin typeface="Tahoma" panose="020B0604030504040204" pitchFamily="34" charset="0"/>
                <a:ea typeface="Tahoma" panose="020B0604030504040204" pitchFamily="34" charset="0"/>
                <a:cs typeface="Tahoma" panose="020B0604030504040204" pitchFamily="34" charset="0"/>
              </a:rPr>
              <a:t> year or more to ensure her ability to self-manage her behavioral responses to non-preferred situations. </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her personal goal continues to be attending a 4 year college, living at the college and pursuing a career related to a degree in animal science such as breeding or veterinarian support. </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4520454A-29BD-4D94-8ADC-EE2E7751A4B5}" type="slidenum">
              <a:rPr lang="en-US"/>
              <a:pPr>
                <a:defRPr/>
              </a:pPr>
              <a:t>38</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812800" y="171450"/>
            <a:ext cx="7620000" cy="156966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a:latin typeface="+mj-lt"/>
              </a:rPr>
              <a:t>Student’s Strengths and </a:t>
            </a:r>
          </a:p>
          <a:p>
            <a:pPr algn="ctr" eaLnBrk="1" hangingPunct="1"/>
            <a:r>
              <a:rPr lang="en-US" altLang="en-US" sz="3200" dirty="0">
                <a:latin typeface="+mj-lt"/>
              </a:rPr>
              <a:t>Key Evaluation Results Summary</a:t>
            </a:r>
          </a:p>
          <a:p>
            <a:pPr algn="ctr" eaLnBrk="1" hangingPunct="1"/>
            <a:r>
              <a:rPr lang="en-US" altLang="en-US" sz="3200" dirty="0">
                <a:latin typeface="+mj-lt"/>
              </a:rPr>
              <a:t>IEP 1 Reminder</a:t>
            </a:r>
          </a:p>
        </p:txBody>
      </p:sp>
      <p:sp>
        <p:nvSpPr>
          <p:cNvPr id="34819" name="Text Box 5"/>
          <p:cNvSpPr txBox="1">
            <a:spLocks noChangeArrowheads="1"/>
          </p:cNvSpPr>
          <p:nvPr/>
        </p:nvSpPr>
        <p:spPr bwMode="auto">
          <a:xfrm>
            <a:off x="304800" y="1771650"/>
            <a:ext cx="8636000" cy="4247317"/>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To ensure all IEP readers can obtain a comprehensive overview of student assessments and skills, the DESE recommends that all transition assessment information should be listed on IEP 1, so that the narrative includes:</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the student’s educational performance;</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the student’s functional performance;</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The student’s strengths;</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The student’s needs;</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The student’s progress towards goals;</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The student’s personal attributes and accomplishments . </a:t>
            </a:r>
          </a:p>
          <a:p>
            <a:pPr fontAlgn="auto">
              <a:lnSpc>
                <a:spcPct val="80000"/>
              </a:lnSpc>
              <a:spcBef>
                <a:spcPct val="50000"/>
              </a:spcBef>
              <a:spcAft>
                <a:spcPts val="0"/>
              </a:spcAft>
              <a:buClr>
                <a:schemeClr val="accent1"/>
              </a:buClr>
              <a:buNone/>
              <a:defRPr/>
            </a:pPr>
            <a:endParaRPr lang="en-US" altLang="en-US" sz="1800" dirty="0" smtClean="0">
              <a:latin typeface="Tahoma" panose="020B0604030504040204" pitchFamily="34" charset="0"/>
              <a:ea typeface="Tahoma" panose="020B0604030504040204" pitchFamily="34" charset="0"/>
              <a:cs typeface="Tahoma" panose="020B0604030504040204" pitchFamily="34" charset="0"/>
            </a:endParaRPr>
          </a:p>
          <a:p>
            <a:pPr fontAlgn="auto">
              <a:lnSpc>
                <a:spcPct val="80000"/>
              </a:lnSpc>
              <a:spcBef>
                <a:spcPct val="50000"/>
              </a:spcBef>
              <a:spcAft>
                <a:spcPts val="0"/>
              </a:spcAft>
              <a:buFontTx/>
              <a:buNone/>
              <a:defRPr/>
            </a:pPr>
            <a:r>
              <a:rPr lang="en-US" altLang="en-US" sz="1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Note:</a:t>
            </a:r>
            <a:r>
              <a:rPr lang="en-US" altLang="en-US" sz="1800" b="1" dirty="0" smtClean="0">
                <a:latin typeface="Tahoma" panose="020B0604030504040204" pitchFamily="34" charset="0"/>
                <a:ea typeface="Tahoma" panose="020B0604030504040204" pitchFamily="34" charset="0"/>
                <a:cs typeface="Tahoma" panose="020B0604030504040204" pitchFamily="34" charset="0"/>
              </a:rPr>
              <a:t> </a:t>
            </a:r>
            <a:r>
              <a:rPr lang="en-US" altLang="en-US" sz="1800" dirty="0" smtClean="0">
                <a:latin typeface="Tahoma" panose="020B0604030504040204" pitchFamily="34" charset="0"/>
                <a:ea typeface="Tahoma" panose="020B0604030504040204" pitchFamily="34" charset="0"/>
                <a:cs typeface="Tahoma" panose="020B0604030504040204" pitchFamily="34" charset="0"/>
              </a:rPr>
              <a:t>When reporting evaluation results in terms of scores, ensure that scores are related to skills so PLEP information links to skill deficits reported in sections of IEP 1.</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DED90F55-C8B8-471D-8AC7-EE269E8CE0C8}" type="slidenum">
              <a:rPr lang="en-US"/>
              <a:pPr>
                <a:defRPr/>
              </a:pPr>
              <a:t>39</a:t>
            </a:fld>
            <a:endParaRPr lang="en-U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p:txBody>
          <a:bodyPr/>
          <a:lstStyle/>
          <a:p>
            <a:pPr algn="ctr" eaLnBrk="1" hangingPunct="1"/>
            <a:r>
              <a:rPr lang="en-US" altLang="en-US" sz="3200" b="1" smtClean="0">
                <a:solidFill>
                  <a:srgbClr val="0000CC"/>
                </a:solidFill>
                <a:latin typeface="Comic Sans MS" pitchFamily="66" charset="0"/>
              </a:rPr>
              <a:t>   </a:t>
            </a:r>
            <a:r>
              <a:rPr lang="en-US" altLang="en-US" sz="3600" smtClean="0"/>
              <a:t>Effective Team Practices</a:t>
            </a:r>
          </a:p>
        </p:txBody>
      </p:sp>
      <p:sp>
        <p:nvSpPr>
          <p:cNvPr id="5" name="Content Placeholder 4"/>
          <p:cNvSpPr>
            <a:spLocks noGrp="1"/>
          </p:cNvSpPr>
          <p:nvPr>
            <p:ph idx="1"/>
          </p:nvPr>
        </p:nvSpPr>
        <p:spPr/>
        <p:txBody>
          <a:bodyPr rtlCol="0">
            <a:normAutofit/>
          </a:bodyPr>
          <a:lstStyle/>
          <a:p>
            <a:pPr marL="514350" indent="-514350" eaLnBrk="1" fontAlgn="auto" hangingPunct="1">
              <a:spcAft>
                <a:spcPts val="0"/>
              </a:spcAft>
              <a:buFont typeface="Wingdings 2" pitchFamily="18" charset="2"/>
              <a:buAutoNum type="arabicPeriod"/>
              <a:defRPr/>
            </a:pPr>
            <a:r>
              <a:rPr lang="en-US" dirty="0" smtClean="0">
                <a:solidFill>
                  <a:schemeClr val="accent1"/>
                </a:solidFill>
              </a:rPr>
              <a:t>Think About The Individual.  </a:t>
            </a:r>
          </a:p>
          <a:p>
            <a:pPr marL="0" indent="0" eaLnBrk="1" fontAlgn="auto" hangingPunct="1">
              <a:spcAft>
                <a:spcPts val="0"/>
              </a:spcAft>
              <a:buFont typeface="Wingdings 2" pitchFamily="18" charset="2"/>
              <a:buNone/>
              <a:defRPr/>
            </a:pPr>
            <a:endParaRPr lang="en-US" sz="2400" dirty="0" smtClean="0">
              <a:latin typeface="Comic Sans MS" panose="030F0702030302020204" pitchFamily="66" charset="0"/>
            </a:endParaRPr>
          </a:p>
          <a:p>
            <a:pPr marL="0" indent="0" eaLnBrk="1" fontAlgn="auto" hangingPunct="1">
              <a:spcAft>
                <a:spcPts val="0"/>
              </a:spcAft>
              <a:buFont typeface="Wingdings 2" pitchFamily="18" charset="2"/>
              <a:buNone/>
              <a:defRPr/>
            </a:pPr>
            <a:r>
              <a:rPr lang="en-US" sz="2400" dirty="0" smtClean="0"/>
              <a:t>Remember </a:t>
            </a:r>
            <a:r>
              <a:rPr lang="en-US" sz="2400" dirty="0"/>
              <a:t>that each student has individual needs, based upon the impact of his/her disability. </a:t>
            </a:r>
            <a:r>
              <a:rPr lang="en-US" sz="2400" dirty="0" smtClean="0"/>
              <a:t>Each </a:t>
            </a:r>
            <a:r>
              <a:rPr lang="en-US" sz="2400" dirty="0"/>
              <a:t>IEP should reflect the individual nature of the student.</a:t>
            </a:r>
            <a:r>
              <a:rPr lang="en-US" dirty="0"/>
              <a:t> </a:t>
            </a:r>
          </a:p>
        </p:txBody>
      </p:sp>
      <p:sp>
        <p:nvSpPr>
          <p:cNvPr id="3" name="Slide Number Placeholder 2"/>
          <p:cNvSpPr>
            <a:spLocks noGrp="1"/>
          </p:cNvSpPr>
          <p:nvPr>
            <p:ph type="sldNum" sz="quarter" idx="12"/>
          </p:nvPr>
        </p:nvSpPr>
        <p:spPr/>
        <p:txBody>
          <a:bodyPr/>
          <a:lstStyle/>
          <a:p>
            <a:pPr>
              <a:defRPr/>
            </a:pPr>
            <a:fld id="{A11B85A5-0CB8-48B4-8DB5-40FA73FCC5E3}" type="slidenum">
              <a:rPr lang="en-US"/>
              <a:pPr>
                <a:defRPr/>
              </a:pPr>
              <a:t>4</a:t>
            </a:fld>
            <a:endParaRPr lang="en-US" dirty="0"/>
          </a:p>
        </p:txBody>
      </p:sp>
      <p:pic>
        <p:nvPicPr>
          <p:cNvPr id="77831" name="Picture 7" descr="Child Think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3733800"/>
            <a:ext cx="2892056" cy="28920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508000" y="34290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Examples of: </a:t>
            </a:r>
            <a:r>
              <a:rPr lang="en-US" altLang="en-US" sz="3200" dirty="0">
                <a:latin typeface="+mj-lt"/>
              </a:rPr>
              <a:t>Vision Statement</a:t>
            </a:r>
          </a:p>
          <a:p>
            <a:pPr algn="ctr" eaLnBrk="1" hangingPunct="1"/>
            <a:r>
              <a:rPr lang="en-US" altLang="en-US" sz="3200" dirty="0">
                <a:latin typeface="+mj-lt"/>
              </a:rPr>
              <a:t>IEP 1</a:t>
            </a:r>
          </a:p>
        </p:txBody>
      </p:sp>
      <p:sp>
        <p:nvSpPr>
          <p:cNvPr id="114691" name="Text Box 3"/>
          <p:cNvSpPr txBox="1">
            <a:spLocks noChangeArrowheads="1"/>
          </p:cNvSpPr>
          <p:nvPr/>
        </p:nvSpPr>
        <p:spPr bwMode="auto">
          <a:xfrm>
            <a:off x="609600" y="2917825"/>
            <a:ext cx="8128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Example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2:  </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By the time Rose is in 2nd grade, we can see her taking the bus to school and walking independently through the school building.</a:t>
            </a:r>
          </a:p>
        </p:txBody>
      </p:sp>
      <p:sp>
        <p:nvSpPr>
          <p:cNvPr id="114692" name="Text Box 4"/>
          <p:cNvSpPr txBox="1">
            <a:spLocks noChangeArrowheads="1"/>
          </p:cNvSpPr>
          <p:nvPr/>
        </p:nvSpPr>
        <p:spPr bwMode="auto">
          <a:xfrm>
            <a:off x="609600" y="1522413"/>
            <a:ext cx="8128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1:</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The Team would like to see Elena enter an inclusive kindergarten program when she reaches age 5 without reliance on her current 1:1 paraprofessional.</a:t>
            </a:r>
          </a:p>
        </p:txBody>
      </p:sp>
      <p:sp>
        <p:nvSpPr>
          <p:cNvPr id="114693" name="Text Box 8"/>
          <p:cNvSpPr txBox="1">
            <a:spLocks noChangeArrowheads="1"/>
          </p:cNvSpPr>
          <p:nvPr/>
        </p:nvSpPr>
        <p:spPr bwMode="auto">
          <a:xfrm>
            <a:off x="609600" y="4343400"/>
            <a:ext cx="80264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3:  </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We hope Kim’s medical condition will be stabilized so that her access and involvement with school and typical peers can increase.</a:t>
            </a:r>
          </a:p>
        </p:txBody>
      </p:sp>
      <p:sp>
        <p:nvSpPr>
          <p:cNvPr id="2" name="Slide Number Placeholder 1"/>
          <p:cNvSpPr>
            <a:spLocks noGrp="1"/>
          </p:cNvSpPr>
          <p:nvPr>
            <p:ph type="sldNum" sz="quarter" idx="12"/>
          </p:nvPr>
        </p:nvSpPr>
        <p:spPr/>
        <p:txBody>
          <a:bodyPr/>
          <a:lstStyle/>
          <a:p>
            <a:pPr>
              <a:defRPr/>
            </a:pPr>
            <a:fld id="{F11EECC5-4167-4C90-9EF3-379F5F525881}" type="slidenum">
              <a:rPr lang="en-US"/>
              <a:pPr>
                <a:defRPr/>
              </a:pPr>
              <a:t>40</a:t>
            </a:fld>
            <a:endParaRPr lang="en-US"/>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026"/>
          <p:cNvSpPr txBox="1">
            <a:spLocks noChangeArrowheads="1"/>
          </p:cNvSpPr>
          <p:nvPr/>
        </p:nvSpPr>
        <p:spPr bwMode="auto">
          <a:xfrm>
            <a:off x="711200" y="347663"/>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Examples of: </a:t>
            </a:r>
            <a:r>
              <a:rPr lang="en-US" altLang="en-US" sz="3200" dirty="0">
                <a:latin typeface="+mj-lt"/>
              </a:rPr>
              <a:t>Vision Statement</a:t>
            </a:r>
          </a:p>
          <a:p>
            <a:pPr algn="ctr" eaLnBrk="1" hangingPunct="1"/>
            <a:r>
              <a:rPr lang="en-US" altLang="en-US" sz="3200" dirty="0">
                <a:latin typeface="+mj-lt"/>
              </a:rPr>
              <a:t>IEP 1</a:t>
            </a:r>
          </a:p>
        </p:txBody>
      </p:sp>
      <p:sp>
        <p:nvSpPr>
          <p:cNvPr id="115715" name="Text Box 1029"/>
          <p:cNvSpPr txBox="1">
            <a:spLocks noChangeArrowheads="1"/>
          </p:cNvSpPr>
          <p:nvPr/>
        </p:nvSpPr>
        <p:spPr bwMode="auto">
          <a:xfrm>
            <a:off x="609600" y="1428750"/>
            <a:ext cx="7843838"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4:</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Pedro wants to be a reporter on the school newspaper and wants to take as many courses as possible to improve his writing skills.  He sees himself writing a book in the future.</a:t>
            </a:r>
          </a:p>
        </p:txBody>
      </p:sp>
      <p:sp>
        <p:nvSpPr>
          <p:cNvPr id="115716" name="Text Box 1030"/>
          <p:cNvSpPr txBox="1">
            <a:spLocks noChangeArrowheads="1"/>
          </p:cNvSpPr>
          <p:nvPr/>
        </p:nvSpPr>
        <p:spPr bwMode="auto">
          <a:xfrm>
            <a:off x="609600" y="3314700"/>
            <a:ext cx="7843838"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5:(Post-secondary TPF Vision Statement)</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Sean loves automobiles and spends after school and summer around cars because his goal after graduation is to work as an auto mechanic at a foreign car dealership. He wants to go to a company-specific car mechanics program. Once he gets a job, he wants to live in an apartment with friends. He plans on continuing to play baseball in a local adult league.</a:t>
            </a:r>
          </a:p>
        </p:txBody>
      </p:sp>
      <p:sp>
        <p:nvSpPr>
          <p:cNvPr id="2" name="Slide Number Placeholder 1"/>
          <p:cNvSpPr>
            <a:spLocks noGrp="1"/>
          </p:cNvSpPr>
          <p:nvPr>
            <p:ph type="sldNum" sz="quarter" idx="12"/>
          </p:nvPr>
        </p:nvSpPr>
        <p:spPr/>
        <p:txBody>
          <a:bodyPr/>
          <a:lstStyle/>
          <a:p>
            <a:pPr>
              <a:defRPr/>
            </a:pPr>
            <a:fld id="{ADB2841B-0B98-4B50-9BC3-69F28C0287FE}" type="slidenum">
              <a:rPr lang="en-US"/>
              <a:pPr>
                <a:defRPr/>
              </a:pPr>
              <a:t>41</a:t>
            </a:fld>
            <a:endParaRPr lang="en-US"/>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University landscap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3124200"/>
            <a:ext cx="365760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Text Box 2"/>
          <p:cNvSpPr txBox="1">
            <a:spLocks noChangeArrowheads="1"/>
          </p:cNvSpPr>
          <p:nvPr/>
        </p:nvSpPr>
        <p:spPr bwMode="auto">
          <a:xfrm>
            <a:off x="601663" y="16510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Examples of: </a:t>
            </a:r>
            <a:r>
              <a:rPr lang="en-US" altLang="en-US" sz="3200" dirty="0">
                <a:latin typeface="+mj-lt"/>
              </a:rPr>
              <a:t>Vision Statement</a:t>
            </a:r>
          </a:p>
          <a:p>
            <a:pPr algn="ctr" eaLnBrk="1" hangingPunct="1"/>
            <a:r>
              <a:rPr lang="en-US" altLang="en-US" sz="3200" dirty="0">
                <a:latin typeface="+mj-lt"/>
              </a:rPr>
              <a:t>IEP 1</a:t>
            </a:r>
          </a:p>
        </p:txBody>
      </p:sp>
      <p:sp>
        <p:nvSpPr>
          <p:cNvPr id="1028" name="Text Box 5"/>
          <p:cNvSpPr txBox="1">
            <a:spLocks noChangeArrowheads="1"/>
          </p:cNvSpPr>
          <p:nvPr/>
        </p:nvSpPr>
        <p:spPr bwMode="auto">
          <a:xfrm>
            <a:off x="588963" y="1200150"/>
            <a:ext cx="8097837"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6: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itchFamily="2" charset="2"/>
              </a:rPr>
              <a:t>(Post-secondary TPF Vision Statement)</a:t>
            </a:r>
            <a:endPar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200" dirty="0">
                <a:latin typeface="Tahoma" panose="020B0604030504040204" pitchFamily="34" charset="0"/>
                <a:ea typeface="Tahoma" panose="020B0604030504040204" pitchFamily="34" charset="0"/>
                <a:cs typeface="Tahoma" panose="020B0604030504040204" pitchFamily="34" charset="0"/>
              </a:rPr>
              <a:t>Brittany wants to go to a 4 year out of state college but is unsure of what she might want to study once she is there.  She is interested in art and music and would like to get a job related to one of those fields after college. She plans to live in a dorm, then an apartment and eventually would like to own her own home.  </a:t>
            </a:r>
          </a:p>
        </p:txBody>
      </p:sp>
      <p:sp>
        <p:nvSpPr>
          <p:cNvPr id="2" name="Slide Number Placeholder 1"/>
          <p:cNvSpPr>
            <a:spLocks noGrp="1"/>
          </p:cNvSpPr>
          <p:nvPr>
            <p:ph type="sldNum" sz="quarter" idx="12"/>
          </p:nvPr>
        </p:nvSpPr>
        <p:spPr/>
        <p:txBody>
          <a:bodyPr/>
          <a:lstStyle/>
          <a:p>
            <a:pPr>
              <a:defRPr/>
            </a:pPr>
            <a:fld id="{5858A9FC-FE34-45E1-BF9C-CB407650173A}" type="slidenum">
              <a:rPr lang="en-US"/>
              <a:pPr>
                <a:defRPr/>
              </a:pPr>
              <a:t>42</a:t>
            </a:fld>
            <a:endParaRPr lang="en-US"/>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85800" y="400050"/>
            <a:ext cx="7772400" cy="1143000"/>
          </a:xfrm>
          <a:noFill/>
        </p:spPr>
        <p:txBody>
          <a:bodyPr/>
          <a:lstStyle/>
          <a:p>
            <a:pPr algn="ctr" eaLnBrk="1" hangingPunct="1"/>
            <a:r>
              <a:rPr lang="en-US" altLang="en-US" sz="4000" dirty="0" smtClean="0"/>
              <a:t>IEP 2</a:t>
            </a:r>
          </a:p>
        </p:txBody>
      </p:sp>
      <p:sp>
        <p:nvSpPr>
          <p:cNvPr id="38915" name="Rectangle 3"/>
          <p:cNvSpPr>
            <a:spLocks noGrp="1" noChangeArrowheads="1"/>
          </p:cNvSpPr>
          <p:nvPr>
            <p:ph type="body" idx="1"/>
          </p:nvPr>
        </p:nvSpPr>
        <p:spPr>
          <a:xfrm>
            <a:off x="304800" y="1752600"/>
            <a:ext cx="8077200" cy="3352800"/>
          </a:xfrm>
        </p:spPr>
        <p:txBody>
          <a:bodyPr rtlCol="0">
            <a:normAutofit/>
          </a:bodyPr>
          <a:lstStyle/>
          <a:p>
            <a:pPr marL="0" indent="0" algn="ctr" eaLnBrk="1" fontAlgn="auto" hangingPunct="1">
              <a:spcAft>
                <a:spcPts val="0"/>
              </a:spcAft>
              <a:buNone/>
              <a:defRPr/>
            </a:pPr>
            <a:r>
              <a:rPr lang="en-US" altLang="en-US" sz="2400" dirty="0" smtClean="0">
                <a:solidFill>
                  <a:schemeClr val="accent1"/>
                </a:solidFill>
              </a:rPr>
              <a:t>Present Levels of Educational Performance (PLEP) </a:t>
            </a:r>
          </a:p>
          <a:p>
            <a:pPr marL="0" indent="0" algn="ctr" eaLnBrk="1" fontAlgn="auto" hangingPunct="1">
              <a:spcAft>
                <a:spcPts val="0"/>
              </a:spcAft>
              <a:buNone/>
              <a:defRPr/>
            </a:pPr>
            <a:r>
              <a:rPr lang="en-US" altLang="en-US" sz="2400" dirty="0" smtClean="0">
                <a:solidFill>
                  <a:schemeClr val="accent1"/>
                </a:solidFill>
              </a:rPr>
              <a:t>PLEP A:</a:t>
            </a:r>
            <a:r>
              <a:rPr lang="en-US" altLang="en-US" sz="2400" dirty="0" smtClean="0"/>
              <a:t> General Curriculum</a:t>
            </a:r>
          </a:p>
          <a:p>
            <a:pPr marL="457200" lvl="1" indent="0" eaLnBrk="1" fontAlgn="auto" hangingPunct="1">
              <a:spcAft>
                <a:spcPts val="0"/>
              </a:spcAft>
              <a:buFont typeface="Wingdings 2" pitchFamily="18" charset="2"/>
              <a:buNone/>
              <a:defRPr/>
            </a:pPr>
            <a:endParaRPr lang="en-US" altLang="en-US" dirty="0" smtClean="0"/>
          </a:p>
          <a:p>
            <a:pPr lvl="3" eaLnBrk="1" fontAlgn="auto" hangingPunct="1">
              <a:spcAft>
                <a:spcPts val="0"/>
              </a:spcAft>
              <a:defRPr/>
            </a:pPr>
            <a:r>
              <a:rPr lang="en-US" altLang="en-US" dirty="0" smtClean="0"/>
              <a:t>  Affect of Disability on Progress</a:t>
            </a:r>
          </a:p>
          <a:p>
            <a:pPr marL="1371600" lvl="3" indent="0" eaLnBrk="1" fontAlgn="auto" hangingPunct="1">
              <a:spcAft>
                <a:spcPts val="0"/>
              </a:spcAft>
              <a:buFont typeface="Wingdings 2" pitchFamily="18" charset="2"/>
              <a:buNone/>
              <a:defRPr/>
            </a:pPr>
            <a:endParaRPr lang="en-US" altLang="en-US" dirty="0" smtClean="0"/>
          </a:p>
          <a:p>
            <a:pPr lvl="3" eaLnBrk="1" fontAlgn="auto" hangingPunct="1">
              <a:spcAft>
                <a:spcPts val="0"/>
              </a:spcAft>
              <a:defRPr/>
            </a:pPr>
            <a:r>
              <a:rPr lang="en-US" altLang="en-US" dirty="0" smtClean="0"/>
              <a:t>  Accommodation(s)</a:t>
            </a:r>
          </a:p>
          <a:p>
            <a:pPr marL="1371600" lvl="3" indent="0" eaLnBrk="1" fontAlgn="auto" hangingPunct="1">
              <a:spcAft>
                <a:spcPts val="0"/>
              </a:spcAft>
              <a:buFont typeface="Wingdings 2" pitchFamily="18" charset="2"/>
              <a:buNone/>
              <a:defRPr/>
            </a:pPr>
            <a:endParaRPr lang="en-US" altLang="en-US" dirty="0" smtClean="0"/>
          </a:p>
          <a:p>
            <a:pPr lvl="3" eaLnBrk="1" fontAlgn="auto" hangingPunct="1">
              <a:spcAft>
                <a:spcPts val="0"/>
              </a:spcAft>
              <a:defRPr/>
            </a:pPr>
            <a:r>
              <a:rPr lang="en-US" altLang="en-US" dirty="0" smtClean="0"/>
              <a:t>  Specially Designed Instruction</a:t>
            </a:r>
          </a:p>
        </p:txBody>
      </p:sp>
      <p:sp>
        <p:nvSpPr>
          <p:cNvPr id="2" name="Slide Number Placeholder 1"/>
          <p:cNvSpPr>
            <a:spLocks noGrp="1"/>
          </p:cNvSpPr>
          <p:nvPr>
            <p:ph type="sldNum" sz="quarter" idx="12"/>
          </p:nvPr>
        </p:nvSpPr>
        <p:spPr/>
        <p:txBody>
          <a:bodyPr/>
          <a:lstStyle/>
          <a:p>
            <a:pPr>
              <a:defRPr/>
            </a:pPr>
            <a:fld id="{EE1E980E-95FB-41F8-AE3D-24460F56C0EE}" type="slidenum">
              <a:rPr lang="en-US"/>
              <a:pPr>
                <a:defRPr/>
              </a:pPr>
              <a:t>43</a:t>
            </a:fld>
            <a:endParaRPr lang="en-US"/>
          </a:p>
        </p:txBody>
      </p:sp>
      <p:pic>
        <p:nvPicPr>
          <p:cNvPr id="2060" name="Picture 12" descr="Notepad and p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5126" y="4419600"/>
            <a:ext cx="2133600" cy="2133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711200" y="17145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1: PLEP A:  General </a:t>
            </a:r>
            <a:r>
              <a:rPr lang="en-US" altLang="en-US" sz="3200" dirty="0">
                <a:latin typeface="+mj-lt"/>
              </a:rPr>
              <a:t>Curriculum</a:t>
            </a:r>
          </a:p>
          <a:p>
            <a:pPr algn="ctr" eaLnBrk="1" hangingPunct="1"/>
            <a:r>
              <a:rPr lang="en-US" altLang="en-US" sz="3200" dirty="0">
                <a:latin typeface="+mj-lt"/>
              </a:rPr>
              <a:t>IEP 2</a:t>
            </a:r>
          </a:p>
        </p:txBody>
      </p:sp>
      <p:sp>
        <p:nvSpPr>
          <p:cNvPr id="116739" name="Text Box 7"/>
          <p:cNvSpPr txBox="1">
            <a:spLocks noChangeArrowheads="1"/>
          </p:cNvSpPr>
          <p:nvPr/>
        </p:nvSpPr>
        <p:spPr bwMode="auto">
          <a:xfrm>
            <a:off x="406400" y="1485900"/>
            <a:ext cx="8047038" cy="4062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Curriculum Areas:  </a:t>
            </a:r>
            <a:r>
              <a:rPr lang="en-US" altLang="en-US" sz="2400" dirty="0">
                <a:latin typeface="Tahoma" panose="020B0604030504040204" pitchFamily="34" charset="0"/>
                <a:ea typeface="Tahoma" panose="020B0604030504040204" pitchFamily="34" charset="0"/>
                <a:cs typeface="Tahoma" panose="020B0604030504040204" pitchFamily="34" charset="0"/>
              </a:rPr>
              <a:t>All</a:t>
            </a:r>
          </a:p>
          <a:p>
            <a:pPr eaLnBrk="1" hangingPunct="1"/>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Impact of Disability on Progress</a:t>
            </a:r>
            <a:r>
              <a:rPr lang="en-US" alt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p>
          <a:p>
            <a:pPr eaLnBrk="1" hangingPunct="1"/>
            <a:endPar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Jorge is able to write simple sentences but requires teacher assistance or prompts to add detail to his work and to correct mistakes in spelling, grammar and punctuation.  He writes slowly and laboriously even using a pencil grip, lined paper and a slightly tipped desk top which means he takes a longer time to complete written assignments than expected. When he makes a mistake he crumples the paper rather than correct it and continue.  When he uses word processing he types very slowly and reacts poorly to editing highlights. As Jorge tires during the completion of lengthy assignments, his work products become more disorganized and difficult to follow. He has great difficulty organizing his ideas into written form.  </a:t>
            </a:r>
          </a:p>
        </p:txBody>
      </p:sp>
      <p:sp>
        <p:nvSpPr>
          <p:cNvPr id="2" name="Slide Number Placeholder 1"/>
          <p:cNvSpPr>
            <a:spLocks noGrp="1"/>
          </p:cNvSpPr>
          <p:nvPr>
            <p:ph type="sldNum" sz="quarter" idx="12"/>
          </p:nvPr>
        </p:nvSpPr>
        <p:spPr/>
        <p:txBody>
          <a:bodyPr/>
          <a:lstStyle/>
          <a:p>
            <a:pPr>
              <a:defRPr/>
            </a:pPr>
            <a:fld id="{5CAB10E7-2A00-48BB-9BC7-7C143E580E2A}" type="slidenum">
              <a:rPr lang="en-US"/>
              <a:pPr>
                <a:defRPr/>
              </a:pPr>
              <a:t>44</a:t>
            </a:fld>
            <a:endParaRPr lang="en-US"/>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711200" y="17145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1: </a:t>
            </a:r>
            <a:r>
              <a:rPr lang="en-US" altLang="en-US" sz="3200" dirty="0">
                <a:latin typeface="+mj-lt"/>
              </a:rPr>
              <a:t>PLEP A - General Curriculum</a:t>
            </a:r>
          </a:p>
          <a:p>
            <a:pPr algn="ctr" eaLnBrk="1" hangingPunct="1"/>
            <a:r>
              <a:rPr lang="en-US" altLang="en-US" sz="3200" dirty="0">
                <a:latin typeface="+mj-lt"/>
              </a:rPr>
              <a:t>IEP 2</a:t>
            </a:r>
          </a:p>
        </p:txBody>
      </p:sp>
      <p:sp>
        <p:nvSpPr>
          <p:cNvPr id="40963" name="Text Box 3"/>
          <p:cNvSpPr txBox="1">
            <a:spLocks noChangeArrowheads="1"/>
          </p:cNvSpPr>
          <p:nvPr/>
        </p:nvSpPr>
        <p:spPr bwMode="auto">
          <a:xfrm>
            <a:off x="508000" y="1600200"/>
            <a:ext cx="7924800" cy="4493538"/>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Accommodation(s</a:t>
            </a: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p>
          <a:p>
            <a:pPr marL="742950" lvl="1"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pencil grip, large-lined paper, slanted desk top</a:t>
            </a:r>
          </a:p>
          <a:p>
            <a:pPr marL="742950" lvl="1"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use </a:t>
            </a:r>
            <a:r>
              <a:rPr lang="en-US" altLang="en-US" sz="1800" dirty="0">
                <a:latin typeface="Tahoma" panose="020B0604030504040204" pitchFamily="34" charset="0"/>
                <a:ea typeface="Tahoma" panose="020B0604030504040204" pitchFamily="34" charset="0"/>
                <a:cs typeface="Tahoma" panose="020B0604030504040204" pitchFamily="34" charset="0"/>
              </a:rPr>
              <a:t>of </a:t>
            </a:r>
            <a:r>
              <a:rPr lang="en-US" altLang="en-US" sz="1800" dirty="0" smtClean="0">
                <a:latin typeface="Tahoma" panose="020B0604030504040204" pitchFamily="34" charset="0"/>
                <a:ea typeface="Tahoma" panose="020B0604030504040204" pitchFamily="34" charset="0"/>
                <a:cs typeface="Tahoma" panose="020B0604030504040204" pitchFamily="34" charset="0"/>
              </a:rPr>
              <a:t>word </a:t>
            </a:r>
            <a:r>
              <a:rPr lang="en-US" altLang="en-US" sz="1800" dirty="0">
                <a:latin typeface="Tahoma" panose="020B0604030504040204" pitchFamily="34" charset="0"/>
                <a:ea typeface="Tahoma" panose="020B0604030504040204" pitchFamily="34" charset="0"/>
                <a:cs typeface="Tahoma" panose="020B0604030504040204" pitchFamily="34" charset="0"/>
              </a:rPr>
              <a:t>processor for </a:t>
            </a:r>
            <a:r>
              <a:rPr lang="en-US" altLang="en-US" sz="1800" dirty="0" smtClean="0">
                <a:latin typeface="Tahoma" panose="020B0604030504040204" pitchFamily="34" charset="0"/>
                <a:ea typeface="Tahoma" panose="020B0604030504040204" pitchFamily="34" charset="0"/>
                <a:cs typeface="Tahoma" panose="020B0604030504040204" pitchFamily="34" charset="0"/>
              </a:rPr>
              <a:t>written </a:t>
            </a:r>
            <a:r>
              <a:rPr lang="en-US" altLang="en-US" sz="1800" dirty="0">
                <a:latin typeface="Tahoma" panose="020B0604030504040204" pitchFamily="34" charset="0"/>
                <a:ea typeface="Tahoma" panose="020B0604030504040204" pitchFamily="34" charset="0"/>
                <a:cs typeface="Tahoma" panose="020B0604030504040204" pitchFamily="34" charset="0"/>
              </a:rPr>
              <a:t>assignments</a:t>
            </a:r>
          </a:p>
          <a:p>
            <a:pPr marL="742950" lvl="1"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extra </a:t>
            </a:r>
            <a:r>
              <a:rPr lang="en-US" altLang="en-US" sz="1800" dirty="0">
                <a:latin typeface="Tahoma" panose="020B0604030504040204" pitchFamily="34" charset="0"/>
                <a:ea typeface="Tahoma" panose="020B0604030504040204" pitchFamily="34" charset="0"/>
                <a:cs typeface="Tahoma" panose="020B0604030504040204" pitchFamily="34" charset="0"/>
              </a:rPr>
              <a:t>time for written </a:t>
            </a:r>
            <a:r>
              <a:rPr lang="en-US" altLang="en-US" sz="1800" dirty="0" smtClean="0">
                <a:latin typeface="Tahoma" panose="020B0604030504040204" pitchFamily="34" charset="0"/>
                <a:ea typeface="Tahoma" panose="020B0604030504040204" pitchFamily="34" charset="0"/>
                <a:cs typeface="Tahoma" panose="020B0604030504040204" pitchFamily="34" charset="0"/>
              </a:rPr>
              <a:t>assignments</a:t>
            </a:r>
          </a:p>
          <a:p>
            <a:pPr marL="742950" lvl="1" indent="-285750" fontAlgn="auto">
              <a:spcBef>
                <a:spcPct val="0"/>
              </a:spcBef>
              <a:spcAft>
                <a:spcPts val="0"/>
              </a:spcAft>
              <a:buClr>
                <a:schemeClr val="accent1"/>
              </a:buClr>
              <a:buFont typeface="Wingdings" panose="05000000000000000000" pitchFamily="2" charset="2"/>
              <a:buChar char="v"/>
              <a:defRPr/>
            </a:pPr>
            <a:r>
              <a:rPr lang="en-US" altLang="en-US"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embed expository writing strategies linked to SDI</a:t>
            </a:r>
            <a:r>
              <a:rPr lang="en-US" altLang="en-US" sz="1800" dirty="0" smtClean="0">
                <a:latin typeface="Tahoma" panose="020B0604030504040204" pitchFamily="34" charset="0"/>
                <a:ea typeface="Tahoma" panose="020B0604030504040204" pitchFamily="34" charset="0"/>
                <a:cs typeface="Tahoma" panose="020B0604030504040204" pitchFamily="34" charset="0"/>
              </a:rPr>
              <a:t> </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fontAlgn="auto">
              <a:spcBef>
                <a:spcPct val="0"/>
              </a:spcBef>
              <a:spcAft>
                <a:spcPts val="0"/>
              </a:spcAft>
              <a:buFontTx/>
              <a:buNone/>
              <a:defRPr/>
            </a:pP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Special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Designed Instruction</a:t>
            </a: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endParaRPr lang="en-US" altLang="en-US" sz="1800" b="1" dirty="0">
              <a:latin typeface="Tahoma" panose="020B0604030504040204" pitchFamily="34" charset="0"/>
              <a:ea typeface="Tahoma" panose="020B0604030504040204" pitchFamily="34" charset="0"/>
              <a:cs typeface="Tahoma" panose="020B0604030504040204" pitchFamily="34" charset="0"/>
            </a:endParaRPr>
          </a:p>
          <a:p>
            <a:pPr marL="742950" lvl="1" indent="-285750" fontAlgn="auto">
              <a:spcBef>
                <a:spcPct val="0"/>
              </a:spcBef>
              <a:spcAft>
                <a:spcPts val="0"/>
              </a:spcAft>
              <a:buFont typeface="Wingdings" panose="05000000000000000000" pitchFamily="2" charset="2"/>
              <a:buChar char="v"/>
              <a:defRPr/>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Methodology/Delivery </a:t>
            </a:r>
            <a:r>
              <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of Instruction: </a:t>
            </a:r>
            <a:endPar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914400" indent="-117475" fontAlgn="auto">
              <a:spcBef>
                <a:spcPct val="0"/>
              </a:spcBef>
              <a:spcAft>
                <a:spcPts val="0"/>
              </a:spcAft>
              <a:buNone/>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	</a:t>
            </a:r>
            <a:r>
              <a:rPr lang="en-US" altLang="en-US" sz="1800" dirty="0" err="1" smtClean="0">
                <a:latin typeface="Tahoma" panose="020B0604030504040204" pitchFamily="34" charset="0"/>
                <a:ea typeface="Tahoma" panose="020B0604030504040204" pitchFamily="34" charset="0"/>
                <a:cs typeface="Tahoma" panose="020B0604030504040204" pitchFamily="34" charset="0"/>
              </a:rPr>
              <a:t>Scaffolded</a:t>
            </a:r>
            <a:r>
              <a:rPr lang="en-US" altLang="en-US" sz="1800" dirty="0" smtClean="0">
                <a:latin typeface="Tahoma" panose="020B0604030504040204" pitchFamily="34" charset="0"/>
                <a:ea typeface="Tahoma" panose="020B0604030504040204" pitchFamily="34" charset="0"/>
                <a:cs typeface="Tahoma" panose="020B0604030504040204" pitchFamily="34" charset="0"/>
              </a:rPr>
              <a:t> strategies for use of organizers for narrative, descriptive, persuasive writing with immediate feedback for error/length comparisons. </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742950" lvl="1" indent="-285750" fontAlgn="auto">
              <a:spcBef>
                <a:spcPct val="0"/>
              </a:spcBef>
              <a:spcAft>
                <a:spcPts val="0"/>
              </a:spcAft>
              <a:buFont typeface="Wingdings" panose="05000000000000000000" pitchFamily="2" charset="2"/>
              <a:buChar char="v"/>
              <a:defRPr/>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Performance </a:t>
            </a:r>
            <a:r>
              <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Criteria: </a:t>
            </a:r>
            <a:endPar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914400" indent="-914400" fontAlgn="auto">
              <a:spcBef>
                <a:spcPct val="0"/>
              </a:spcBef>
              <a:spcAft>
                <a:spcPts val="0"/>
              </a:spcAft>
              <a:buFontTx/>
              <a:buNone/>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	Modify </a:t>
            </a:r>
            <a:r>
              <a:rPr lang="en-US" altLang="en-US" sz="1800" dirty="0">
                <a:latin typeface="Tahoma" panose="020B0604030504040204" pitchFamily="34" charset="0"/>
                <a:ea typeface="Tahoma" panose="020B0604030504040204" pitchFamily="34" charset="0"/>
                <a:cs typeface="Tahoma" panose="020B0604030504040204" pitchFamily="34" charset="0"/>
              </a:rPr>
              <a:t>length of written assignments to include some practice of each concept but not to include overly repetitive </a:t>
            </a:r>
            <a:r>
              <a:rPr lang="en-US" altLang="en-US" sz="1800" dirty="0" smtClean="0">
                <a:latin typeface="Tahoma" panose="020B0604030504040204" pitchFamily="34" charset="0"/>
                <a:ea typeface="Tahoma" panose="020B0604030504040204" pitchFamily="34" charset="0"/>
                <a:cs typeface="Tahoma" panose="020B0604030504040204" pitchFamily="34" charset="0"/>
              </a:rPr>
              <a:t>practice; </a:t>
            </a:r>
            <a:r>
              <a:rPr lang="en-US" altLang="en-US" sz="1800" dirty="0">
                <a:latin typeface="Tahoma" panose="020B0604030504040204" pitchFamily="34" charset="0"/>
                <a:ea typeface="Tahoma" panose="020B0604030504040204" pitchFamily="34" charset="0"/>
                <a:cs typeface="Tahoma" panose="020B0604030504040204" pitchFamily="34" charset="0"/>
              </a:rPr>
              <a:t>plan assignments that allow Jorge to respond </a:t>
            </a:r>
            <a:r>
              <a:rPr lang="en-US" altLang="en-US" sz="1800" dirty="0" smtClean="0">
                <a:latin typeface="Tahoma" panose="020B0604030504040204" pitchFamily="34" charset="0"/>
                <a:ea typeface="Tahoma" panose="020B0604030504040204" pitchFamily="34" charset="0"/>
                <a:cs typeface="Tahoma" panose="020B0604030504040204" pitchFamily="34" charset="0"/>
              </a:rPr>
              <a:t>verbally </a:t>
            </a:r>
            <a:r>
              <a:rPr lang="en-US" altLang="en-US" sz="1800" dirty="0">
                <a:latin typeface="Tahoma" panose="020B0604030504040204" pitchFamily="34" charset="0"/>
                <a:ea typeface="Tahoma" panose="020B0604030504040204" pitchFamily="34" charset="0"/>
                <a:cs typeface="Tahoma" panose="020B0604030504040204" pitchFamily="34" charset="0"/>
              </a:rPr>
              <a:t>or through project-based activities </a:t>
            </a:r>
            <a:r>
              <a:rPr lang="en-US" altLang="en-US" sz="1800" dirty="0" smtClean="0">
                <a:latin typeface="Tahoma" panose="020B0604030504040204" pitchFamily="34" charset="0"/>
                <a:ea typeface="Tahoma" panose="020B0604030504040204" pitchFamily="34" charset="0"/>
                <a:cs typeface="Tahoma" panose="020B0604030504040204" pitchFamily="34" charset="0"/>
              </a:rPr>
              <a:t>(e.g., </a:t>
            </a:r>
            <a:r>
              <a:rPr lang="en-US" altLang="en-US" sz="1800" dirty="0">
                <a:latin typeface="Tahoma" panose="020B0604030504040204" pitchFamily="34" charset="0"/>
                <a:ea typeface="Tahoma" panose="020B0604030504040204" pitchFamily="34" charset="0"/>
                <a:cs typeface="Tahoma" panose="020B0604030504040204" pitchFamily="34" charset="0"/>
              </a:rPr>
              <a:t>building a model or filming a video</a:t>
            </a:r>
            <a:r>
              <a:rPr lang="en-US" altLang="en-US" sz="1800" dirty="0" smtClean="0">
                <a:latin typeface="Tahoma" panose="020B0604030504040204" pitchFamily="34" charset="0"/>
                <a:ea typeface="Tahoma" panose="020B0604030504040204" pitchFamily="34" charset="0"/>
                <a:cs typeface="Tahoma" panose="020B0604030504040204" pitchFamily="34" charset="0"/>
              </a:rPr>
              <a:t>).  </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C44B1472-CC6B-4393-B356-E02C3240C86F}" type="slidenum">
              <a:rPr lang="en-US"/>
              <a:pPr>
                <a:defRPr/>
              </a:pPr>
              <a:t>45</a:t>
            </a:fld>
            <a:endParaRPr lang="en-US"/>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711200" y="274638"/>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2: </a:t>
            </a:r>
            <a:r>
              <a:rPr lang="en-US" altLang="en-US" sz="3200" dirty="0">
                <a:latin typeface="+mj-lt"/>
              </a:rPr>
              <a:t>PLEP A - General Curriculum</a:t>
            </a:r>
          </a:p>
          <a:p>
            <a:pPr algn="ctr" eaLnBrk="1" hangingPunct="1"/>
            <a:r>
              <a:rPr lang="en-US" altLang="en-US" sz="3200" dirty="0">
                <a:latin typeface="+mj-lt"/>
              </a:rPr>
              <a:t>IEP 2</a:t>
            </a:r>
          </a:p>
        </p:txBody>
      </p:sp>
      <p:sp>
        <p:nvSpPr>
          <p:cNvPr id="41987" name="Text Box 3"/>
          <p:cNvSpPr txBox="1">
            <a:spLocks noChangeArrowheads="1"/>
          </p:cNvSpPr>
          <p:nvPr/>
        </p:nvSpPr>
        <p:spPr bwMode="auto">
          <a:xfrm>
            <a:off x="406400" y="1657350"/>
            <a:ext cx="8331200" cy="4154984"/>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Curriculum Areas:  </a:t>
            </a:r>
            <a:r>
              <a:rPr lang="en-US" altLang="en-US" sz="2400" dirty="0">
                <a:latin typeface="Tahoma" panose="020B0604030504040204" pitchFamily="34" charset="0"/>
                <a:ea typeface="Tahoma" panose="020B0604030504040204" pitchFamily="34" charset="0"/>
                <a:cs typeface="Tahoma" panose="020B0604030504040204" pitchFamily="34" charset="0"/>
              </a:rPr>
              <a:t>Mathematics</a:t>
            </a:r>
          </a:p>
          <a:p>
            <a:pPr fontAlgn="auto">
              <a:spcBef>
                <a:spcPct val="0"/>
              </a:spcBef>
              <a:spcAft>
                <a:spcPts val="0"/>
              </a:spcAft>
              <a:buFontTx/>
              <a:buNone/>
              <a:defRPr/>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fontAlgn="auto">
              <a:spcBef>
                <a:spcPct val="0"/>
              </a:spcBef>
              <a:spcAft>
                <a:spcPts val="0"/>
              </a:spcAft>
              <a:buFontTx/>
              <a:buNone/>
              <a:defRPr/>
            </a:pPr>
            <a:r>
              <a:rPr lang="en-US" alt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Impact of Disability on Progress:</a:t>
            </a:r>
          </a:p>
          <a:p>
            <a:pPr fontAlgn="auto">
              <a:spcBef>
                <a:spcPct val="0"/>
              </a:spcBef>
              <a:spcAft>
                <a:spcPts val="0"/>
              </a:spcAft>
              <a:buFontTx/>
              <a:buNone/>
              <a:defRPr/>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fontAlgn="auto">
              <a:spcBef>
                <a:spcPct val="0"/>
              </a:spcBef>
              <a:spcAft>
                <a:spcPts val="0"/>
              </a:spcAft>
              <a:buFontTx/>
              <a:buNone/>
              <a:defRPr/>
            </a:pPr>
            <a:r>
              <a:rPr lang="en-US" altLang="en-US" sz="1800" dirty="0">
                <a:latin typeface="Tahoma" panose="020B0604030504040204" pitchFamily="34" charset="0"/>
                <a:ea typeface="Tahoma" panose="020B0604030504040204" pitchFamily="34" charset="0"/>
                <a:cs typeface="Tahoma" panose="020B0604030504040204" pitchFamily="34" charset="0"/>
              </a:rPr>
              <a:t>Tony: </a:t>
            </a:r>
          </a:p>
          <a:p>
            <a:pPr marL="627063" indent="-285750" fontAlgn="auto">
              <a:spcBef>
                <a:spcPct val="0"/>
              </a:spcBef>
              <a:spcAft>
                <a:spcPts val="0"/>
              </a:spcAft>
              <a:buClr>
                <a:schemeClr val="accent1"/>
              </a:buClr>
              <a:buFont typeface="Wingdings" panose="05000000000000000000" pitchFamily="2" charset="2"/>
              <a:buChar char="v"/>
              <a:defRPr/>
            </a:pPr>
            <a:r>
              <a:rPr lang="en-US" altLang="en-US" sz="1800" dirty="0">
                <a:latin typeface="Tahoma" panose="020B0604030504040204" pitchFamily="34" charset="0"/>
                <a:ea typeface="Tahoma" panose="020B0604030504040204" pitchFamily="34" charset="0"/>
                <a:cs typeface="Tahoma" panose="020B0604030504040204" pitchFamily="34" charset="0"/>
              </a:rPr>
              <a:t> is able to compute addition, subtraction, multiplication and </a:t>
            </a:r>
            <a:r>
              <a:rPr lang="en-US" altLang="en-US" sz="1800" dirty="0" smtClean="0">
                <a:latin typeface="Tahoma" panose="020B0604030504040204" pitchFamily="34" charset="0"/>
                <a:ea typeface="Tahoma" panose="020B0604030504040204" pitchFamily="34" charset="0"/>
                <a:cs typeface="Tahoma" panose="020B0604030504040204" pitchFamily="34" charset="0"/>
              </a:rPr>
              <a:t> division problems and he </a:t>
            </a:r>
            <a:r>
              <a:rPr lang="en-US" altLang="en-US" sz="1800" dirty="0">
                <a:latin typeface="Tahoma" panose="020B0604030504040204" pitchFamily="34" charset="0"/>
                <a:ea typeface="Tahoma" panose="020B0604030504040204" pitchFamily="34" charset="0"/>
                <a:cs typeface="Tahoma" panose="020B0604030504040204" pitchFamily="34" charset="0"/>
              </a:rPr>
              <a:t>has a good memory for shapes and </a:t>
            </a:r>
            <a:r>
              <a:rPr lang="en-US" altLang="en-US" sz="1800" dirty="0" smtClean="0">
                <a:latin typeface="Tahoma" panose="020B0604030504040204" pitchFamily="34" charset="0"/>
                <a:ea typeface="Tahoma" panose="020B0604030504040204" pitchFamily="34" charset="0"/>
                <a:cs typeface="Tahoma" panose="020B0604030504040204" pitchFamily="34" charset="0"/>
              </a:rPr>
              <a:t>objects</a:t>
            </a:r>
            <a:r>
              <a:rPr lang="en-US" altLang="en-US" sz="1800" dirty="0">
                <a:latin typeface="Tahoma" panose="020B0604030504040204" pitchFamily="34" charset="0"/>
                <a:ea typeface="Tahoma" panose="020B0604030504040204" pitchFamily="34" charset="0"/>
                <a:cs typeface="Tahoma" panose="020B0604030504040204" pitchFamily="34" charset="0"/>
              </a:rPr>
              <a:t> </a:t>
            </a:r>
            <a:r>
              <a:rPr lang="en-US" altLang="en-US" sz="1800" dirty="0" smtClean="0">
                <a:latin typeface="Tahoma" panose="020B0604030504040204" pitchFamily="34" charset="0"/>
                <a:ea typeface="Tahoma" panose="020B0604030504040204" pitchFamily="34" charset="0"/>
                <a:cs typeface="Tahoma" panose="020B0604030504040204" pitchFamily="34" charset="0"/>
              </a:rPr>
              <a:t>but he  </a:t>
            </a:r>
            <a:r>
              <a:rPr lang="en-US" altLang="en-US" sz="1800" dirty="0">
                <a:latin typeface="Tahoma" panose="020B0604030504040204" pitchFamily="34" charset="0"/>
                <a:ea typeface="Tahoma" panose="020B0604030504040204" pitchFamily="34" charset="0"/>
                <a:cs typeface="Tahoma" panose="020B0604030504040204" pitchFamily="34" charset="0"/>
              </a:rPr>
              <a:t>has difficulty understanding what is asked of him when asked to problem solve.  </a:t>
            </a:r>
          </a:p>
          <a:p>
            <a:pPr marL="627063" indent="-285750" fontAlgn="auto">
              <a:spcBef>
                <a:spcPct val="0"/>
              </a:spcBef>
              <a:spcAft>
                <a:spcPts val="0"/>
              </a:spcAft>
              <a:buClr>
                <a:schemeClr val="accent1"/>
              </a:buClr>
              <a:buFont typeface="Wingdings" panose="05000000000000000000" pitchFamily="2" charset="2"/>
              <a:buChar char="v"/>
              <a:defRPr/>
            </a:pPr>
            <a:r>
              <a:rPr lang="en-US" altLang="en-US" sz="1800" dirty="0">
                <a:latin typeface="Tahoma" panose="020B0604030504040204" pitchFamily="34" charset="0"/>
                <a:ea typeface="Tahoma" panose="020B0604030504040204" pitchFamily="34" charset="0"/>
                <a:cs typeface="Tahoma" panose="020B0604030504040204" pitchFamily="34" charset="0"/>
              </a:rPr>
              <a:t> is very slow in his efforts, as his inability to break down the task causes him anxiety and often stops him </a:t>
            </a:r>
            <a:r>
              <a:rPr lang="en-US" altLang="en-US" sz="1800" dirty="0" smtClean="0">
                <a:latin typeface="Tahoma" panose="020B0604030504040204" pitchFamily="34" charset="0"/>
                <a:ea typeface="Tahoma" panose="020B0604030504040204" pitchFamily="34" charset="0"/>
                <a:cs typeface="Tahoma" panose="020B0604030504040204" pitchFamily="34" charset="0"/>
              </a:rPr>
              <a:t>cold; he can refuse to continue with a math or any other task that he sees as too challenging;  </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627063"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cannot currently independently apply strategies to tasks without prompting and repeated modeling.  </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2663F73E-04D3-49D6-B112-4F121AA296A5}" type="slidenum">
              <a:rPr lang="en-US"/>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711200" y="22860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2: </a:t>
            </a:r>
            <a:r>
              <a:rPr lang="en-US" altLang="en-US" sz="3200" dirty="0">
                <a:latin typeface="+mj-lt"/>
              </a:rPr>
              <a:t>PLEP A - General Curriculum</a:t>
            </a:r>
          </a:p>
          <a:p>
            <a:pPr algn="ctr" eaLnBrk="1" hangingPunct="1"/>
            <a:r>
              <a:rPr lang="en-US" altLang="en-US" sz="3200" dirty="0">
                <a:latin typeface="+mj-lt"/>
              </a:rPr>
              <a:t>IEP 2</a:t>
            </a:r>
          </a:p>
        </p:txBody>
      </p:sp>
      <p:sp>
        <p:nvSpPr>
          <p:cNvPr id="43011" name="Text Box 3"/>
          <p:cNvSpPr txBox="1">
            <a:spLocks noChangeArrowheads="1"/>
          </p:cNvSpPr>
          <p:nvPr/>
        </p:nvSpPr>
        <p:spPr bwMode="auto">
          <a:xfrm>
            <a:off x="228600" y="1485900"/>
            <a:ext cx="8915400" cy="5404556"/>
          </a:xfrm>
          <a:prstGeom prst="rect">
            <a:avLst/>
          </a:prstGeom>
          <a:noFill/>
          <a:ln>
            <a:noFill/>
          </a:ln>
          <a:effectLst/>
          <a:extLst/>
        </p:spPr>
        <p:txBody>
          <a:bodyPr>
            <a:spAutoFit/>
          </a:bodyPr>
          <a:lstStyle>
            <a:lvl1pPr marL="177800" indent="-1778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Accommodation(s):</a:t>
            </a:r>
          </a:p>
          <a:p>
            <a:pPr fontAlgn="auto">
              <a:lnSpc>
                <a:spcPct val="20000"/>
              </a:lnSpc>
              <a:spcBef>
                <a:spcPct val="0"/>
              </a:spcBef>
              <a:spcAft>
                <a:spcPts val="0"/>
              </a:spcAft>
              <a:buFontTx/>
              <a:buNone/>
              <a:defRPr/>
            </a:pPr>
            <a:endParaRPr lang="en-US" altLang="en-US" sz="1800" b="1" dirty="0">
              <a:latin typeface="Tahoma" panose="020B0604030504040204" pitchFamily="34" charset="0"/>
              <a:ea typeface="Tahoma" panose="020B0604030504040204" pitchFamily="34" charset="0"/>
              <a:cs typeface="Tahoma" panose="020B0604030504040204" pitchFamily="34" charset="0"/>
            </a:endParaRPr>
          </a:p>
          <a:p>
            <a:pPr marL="914400" indent="-287338" fontAlgn="auto">
              <a:spcBef>
                <a:spcPct val="0"/>
              </a:spcBef>
              <a:spcAft>
                <a:spcPts val="0"/>
              </a:spcAft>
              <a:buClr>
                <a:schemeClr val="accent1"/>
              </a:buClr>
              <a:buFont typeface="Wingdings" panose="05000000000000000000" pitchFamily="2" charset="2"/>
              <a:buChar char="v"/>
              <a:defRPr/>
            </a:pPr>
            <a:r>
              <a:rPr lang="en-US" altLang="en-US" sz="1800" dirty="0">
                <a:latin typeface="Tahoma" panose="020B0604030504040204" pitchFamily="34" charset="0"/>
                <a:ea typeface="Tahoma" panose="020B0604030504040204" pitchFamily="34" charset="0"/>
                <a:cs typeface="Tahoma" panose="020B0604030504040204" pitchFamily="34" charset="0"/>
              </a:rPr>
              <a:t>Use of manipulatives (coins, base ten </a:t>
            </a:r>
            <a:r>
              <a:rPr lang="en-US" altLang="en-US" sz="1800" dirty="0" smtClean="0">
                <a:latin typeface="Tahoma" panose="020B0604030504040204" pitchFamily="34" charset="0"/>
                <a:ea typeface="Tahoma" panose="020B0604030504040204" pitchFamily="34" charset="0"/>
                <a:cs typeface="Tahoma" panose="020B0604030504040204" pitchFamily="34" charset="0"/>
              </a:rPr>
              <a:t>blocks, </a:t>
            </a:r>
            <a:r>
              <a:rPr lang="en-US" altLang="en-US" sz="1800" dirty="0" err="1">
                <a:latin typeface="Tahoma" panose="020B0604030504040204" pitchFamily="34" charset="0"/>
                <a:ea typeface="Tahoma" panose="020B0604030504040204" pitchFamily="34" charset="0"/>
                <a:cs typeface="Tahoma" panose="020B0604030504040204" pitchFamily="34" charset="0"/>
              </a:rPr>
              <a:t>tanagrams</a:t>
            </a:r>
            <a:r>
              <a:rPr lang="en-US" altLang="en-US" sz="1800" dirty="0">
                <a:latin typeface="Tahoma" panose="020B0604030504040204" pitchFamily="34" charset="0"/>
                <a:ea typeface="Tahoma" panose="020B0604030504040204" pitchFamily="34" charset="0"/>
                <a:cs typeface="Tahoma" panose="020B0604030504040204" pitchFamily="34" charset="0"/>
              </a:rPr>
              <a:t>…)</a:t>
            </a:r>
          </a:p>
          <a:p>
            <a:pPr marL="914400" indent="-287338" fontAlgn="auto">
              <a:spcBef>
                <a:spcPct val="0"/>
              </a:spcBef>
              <a:spcAft>
                <a:spcPts val="0"/>
              </a:spcAft>
              <a:buClr>
                <a:schemeClr val="accent1"/>
              </a:buClr>
              <a:buFont typeface="Wingdings" panose="05000000000000000000" pitchFamily="2" charset="2"/>
              <a:buChar char="v"/>
              <a:defRPr/>
            </a:pPr>
            <a:r>
              <a:rPr lang="en-US" altLang="en-US" sz="1800" dirty="0">
                <a:latin typeface="Tahoma" panose="020B0604030504040204" pitchFamily="34" charset="0"/>
                <a:ea typeface="Tahoma" panose="020B0604030504040204" pitchFamily="34" charset="0"/>
                <a:cs typeface="Tahoma" panose="020B0604030504040204" pitchFamily="34" charset="0"/>
              </a:rPr>
              <a:t>Multiple examples </a:t>
            </a:r>
            <a:r>
              <a:rPr lang="en-US" altLang="en-US" sz="1800" dirty="0" smtClean="0">
                <a:latin typeface="Tahoma" panose="020B0604030504040204" pitchFamily="34" charset="0"/>
                <a:ea typeface="Tahoma" panose="020B0604030504040204" pitchFamily="34" charset="0"/>
                <a:cs typeface="Tahoma" panose="020B0604030504040204" pitchFamily="34" charset="0"/>
              </a:rPr>
              <a:t>and observed use of examples prior to tasks</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914400" indent="-287338" fontAlgn="auto">
              <a:spcBef>
                <a:spcPct val="0"/>
              </a:spcBef>
              <a:spcAft>
                <a:spcPts val="0"/>
              </a:spcAft>
              <a:buClr>
                <a:schemeClr val="accent1"/>
              </a:buClr>
              <a:buFont typeface="Wingdings" panose="05000000000000000000" pitchFamily="2" charset="2"/>
              <a:buChar char="v"/>
              <a:defRPr/>
            </a:pPr>
            <a:r>
              <a:rPr lang="en-US" altLang="en-US" sz="1800" dirty="0">
                <a:latin typeface="Tahoma" panose="020B0604030504040204" pitchFamily="34" charset="0"/>
                <a:ea typeface="Tahoma" panose="020B0604030504040204" pitchFamily="34" charset="0"/>
                <a:cs typeface="Tahoma" panose="020B0604030504040204" pitchFamily="34" charset="0"/>
              </a:rPr>
              <a:t>Modified homework </a:t>
            </a:r>
            <a:r>
              <a:rPr lang="en-US" altLang="en-US" sz="1800" dirty="0" smtClean="0">
                <a:latin typeface="Tahoma" panose="020B0604030504040204" pitchFamily="34" charset="0"/>
                <a:ea typeface="Tahoma" panose="020B0604030504040204" pitchFamily="34" charset="0"/>
                <a:cs typeface="Tahoma" panose="020B0604030504040204" pitchFamily="34" charset="0"/>
              </a:rPr>
              <a:t>assignments with expansions </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914400" indent="-287338" fontAlgn="auto">
              <a:spcBef>
                <a:spcPct val="0"/>
              </a:spcBef>
              <a:spcAft>
                <a:spcPts val="0"/>
              </a:spcAft>
              <a:buClr>
                <a:schemeClr val="accent1"/>
              </a:buClr>
              <a:buFont typeface="Wingdings" panose="05000000000000000000" pitchFamily="2" charset="2"/>
              <a:buChar char="v"/>
              <a:defRPr/>
            </a:pPr>
            <a:r>
              <a:rPr lang="en-US" altLang="en-US" sz="1800" dirty="0">
                <a:latin typeface="Tahoma" panose="020B0604030504040204" pitchFamily="34" charset="0"/>
                <a:ea typeface="Tahoma" panose="020B0604030504040204" pitchFamily="34" charset="0"/>
                <a:cs typeface="Tahoma" panose="020B0604030504040204" pitchFamily="34" charset="0"/>
              </a:rPr>
              <a:t>Extra time for standard assessment assignments</a:t>
            </a:r>
          </a:p>
          <a:p>
            <a:pPr fontAlgn="auto">
              <a:lnSpc>
                <a:spcPct val="20000"/>
              </a:lnSpc>
              <a:spcBef>
                <a:spcPct val="0"/>
              </a:spcBef>
              <a:spcAft>
                <a:spcPts val="0"/>
              </a:spcAft>
              <a:buFontTx/>
              <a:buNone/>
              <a:defRPr/>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fontAlgn="auto">
              <a:spcBef>
                <a:spcPct val="0"/>
              </a:spcBef>
              <a:spcAft>
                <a:spcPts val="0"/>
              </a:spcAft>
              <a:buFontTx/>
              <a:buNone/>
              <a:defRPr/>
            </a:pP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Special Designed Instruction:</a:t>
            </a:r>
          </a:p>
          <a:p>
            <a:pPr fontAlgn="auto">
              <a:spcBef>
                <a:spcPct val="0"/>
              </a:spcBef>
              <a:spcAft>
                <a:spcPts val="0"/>
              </a:spcAft>
              <a:buClr>
                <a:schemeClr val="accent1"/>
              </a:buClr>
              <a:buFont typeface="Wingdings" panose="05000000000000000000" pitchFamily="2" charset="2"/>
              <a:buChar char="v"/>
              <a:defRPr/>
            </a:pPr>
            <a:r>
              <a:rPr lang="en-US" altLang="en-US" sz="1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Methodology/Delivery </a:t>
            </a:r>
            <a:r>
              <a:rPr lang="en-US" alt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of Instruction: </a:t>
            </a:r>
            <a:endParaRPr lang="en-US" altLang="en-US" sz="1800"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690563" indent="0" fontAlgn="auto">
              <a:spcBef>
                <a:spcPct val="0"/>
              </a:spcBef>
              <a:spcAft>
                <a:spcPts val="0"/>
              </a:spcAft>
              <a:buClr>
                <a:schemeClr val="accent1"/>
              </a:buClr>
              <a:buNone/>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Provide </a:t>
            </a:r>
            <a:r>
              <a:rPr lang="en-US" altLang="en-US" sz="1800" dirty="0">
                <a:latin typeface="Tahoma" panose="020B0604030504040204" pitchFamily="34" charset="0"/>
                <a:ea typeface="Tahoma" panose="020B0604030504040204" pitchFamily="34" charset="0"/>
                <a:cs typeface="Tahoma" panose="020B0604030504040204" pitchFamily="34" charset="0"/>
              </a:rPr>
              <a:t>visual information (pictures, charts, graphs…) that reinforce the concept being </a:t>
            </a:r>
            <a:r>
              <a:rPr lang="en-US" altLang="en-US" sz="1800" dirty="0" smtClean="0">
                <a:latin typeface="Tahoma" panose="020B0604030504040204" pitchFamily="34" charset="0"/>
                <a:ea typeface="Tahoma" panose="020B0604030504040204" pitchFamily="34" charset="0"/>
                <a:cs typeface="Tahoma" panose="020B0604030504040204" pitchFamily="34" charset="0"/>
              </a:rPr>
              <a:t>taught and support generalization to classroom activity; pair Tony with </a:t>
            </a:r>
            <a:r>
              <a:rPr lang="en-US" altLang="en-US" sz="1800" dirty="0">
                <a:latin typeface="Tahoma" panose="020B0604030504040204" pitchFamily="34" charset="0"/>
                <a:ea typeface="Tahoma" panose="020B0604030504040204" pitchFamily="34" charset="0"/>
                <a:cs typeface="Tahoma" panose="020B0604030504040204" pitchFamily="34" charset="0"/>
              </a:rPr>
              <a:t>peer or </a:t>
            </a:r>
            <a:r>
              <a:rPr lang="en-US" altLang="en-US" sz="1800" dirty="0" smtClean="0">
                <a:latin typeface="Tahoma" panose="020B0604030504040204" pitchFamily="34" charset="0"/>
                <a:ea typeface="Tahoma" panose="020B0604030504040204" pitchFamily="34" charset="0"/>
                <a:cs typeface="Tahoma" panose="020B0604030504040204" pitchFamily="34" charset="0"/>
              </a:rPr>
              <a:t>in small </a:t>
            </a:r>
            <a:r>
              <a:rPr lang="en-US" altLang="en-US" sz="1800" dirty="0">
                <a:latin typeface="Tahoma" panose="020B0604030504040204" pitchFamily="34" charset="0"/>
                <a:ea typeface="Tahoma" panose="020B0604030504040204" pitchFamily="34" charset="0"/>
                <a:cs typeface="Tahoma" panose="020B0604030504040204" pitchFamily="34" charset="0"/>
              </a:rPr>
              <a:t>groups to solve </a:t>
            </a:r>
            <a:r>
              <a:rPr lang="en-US" altLang="en-US" sz="1800" dirty="0" smtClean="0">
                <a:latin typeface="Tahoma" panose="020B0604030504040204" pitchFamily="34" charset="0"/>
                <a:ea typeface="Tahoma" panose="020B0604030504040204" pitchFamily="34" charset="0"/>
                <a:cs typeface="Tahoma" panose="020B0604030504040204" pitchFamily="34" charset="0"/>
              </a:rPr>
              <a:t>problems </a:t>
            </a:r>
            <a:r>
              <a:rPr lang="en-US" altLang="en-US" sz="1800" dirty="0">
                <a:latin typeface="Tahoma" panose="020B0604030504040204" pitchFamily="34" charset="0"/>
                <a:ea typeface="Tahoma" panose="020B0604030504040204" pitchFamily="34" charset="0"/>
                <a:cs typeface="Tahoma" panose="020B0604030504040204" pitchFamily="34" charset="0"/>
              </a:rPr>
              <a:t>where he will </a:t>
            </a:r>
            <a:r>
              <a:rPr lang="en-US" altLang="en-US" sz="1800" dirty="0" smtClean="0">
                <a:latin typeface="Tahoma" panose="020B0604030504040204" pitchFamily="34" charset="0"/>
                <a:ea typeface="Tahoma" panose="020B0604030504040204" pitchFamily="34" charset="0"/>
                <a:cs typeface="Tahoma" panose="020B0604030504040204" pitchFamily="34" charset="0"/>
              </a:rPr>
              <a:t>have  </a:t>
            </a:r>
            <a:r>
              <a:rPr lang="en-US" altLang="en-US" sz="1800" dirty="0">
                <a:latin typeface="Tahoma" panose="020B0604030504040204" pitchFamily="34" charset="0"/>
                <a:ea typeface="Tahoma" panose="020B0604030504040204" pitchFamily="34" charset="0"/>
                <a:cs typeface="Tahoma" panose="020B0604030504040204" pitchFamily="34" charset="0"/>
              </a:rPr>
              <a:t>the opportunity to hear the questions other children ask, and do more </a:t>
            </a:r>
            <a:r>
              <a:rPr lang="en-US" altLang="en-US" sz="1800" dirty="0" smtClean="0">
                <a:latin typeface="Tahoma" panose="020B0604030504040204" pitchFamily="34" charset="0"/>
                <a:ea typeface="Tahoma" panose="020B0604030504040204" pitchFamily="34" charset="0"/>
                <a:cs typeface="Tahoma" panose="020B0604030504040204" pitchFamily="34" charset="0"/>
              </a:rPr>
              <a:t>independent problem solving; </a:t>
            </a:r>
            <a:r>
              <a:rPr lang="en-US" altLang="en-US" sz="1800" dirty="0">
                <a:latin typeface="Tahoma" panose="020B0604030504040204" pitchFamily="34" charset="0"/>
                <a:ea typeface="Tahoma" panose="020B0604030504040204" pitchFamily="34" charset="0"/>
                <a:cs typeface="Tahoma" panose="020B0604030504040204" pitchFamily="34" charset="0"/>
              </a:rPr>
              <a:t>individualized instruction to help Tony visualize the </a:t>
            </a:r>
            <a:r>
              <a:rPr lang="en-US" altLang="en-US" sz="1800" dirty="0" smtClean="0">
                <a:latin typeface="Tahoma" panose="020B0604030504040204" pitchFamily="34" charset="0"/>
                <a:ea typeface="Tahoma" panose="020B0604030504040204" pitchFamily="34" charset="0"/>
                <a:cs typeface="Tahoma" panose="020B0604030504040204" pitchFamily="34" charset="0"/>
              </a:rPr>
              <a:t> math </a:t>
            </a:r>
            <a:r>
              <a:rPr lang="en-US" altLang="en-US" sz="1800" dirty="0">
                <a:latin typeface="Tahoma" panose="020B0604030504040204" pitchFamily="34" charset="0"/>
                <a:ea typeface="Tahoma" panose="020B0604030504040204" pitchFamily="34" charset="0"/>
                <a:cs typeface="Tahoma" panose="020B0604030504040204" pitchFamily="34" charset="0"/>
              </a:rPr>
              <a:t>problem (have him draw pictures, tell stories that incorporate </a:t>
            </a:r>
            <a:r>
              <a:rPr lang="en-US" altLang="en-US" sz="1800" dirty="0" smtClean="0">
                <a:latin typeface="Tahoma" panose="020B0604030504040204" pitchFamily="34" charset="0"/>
                <a:ea typeface="Tahoma" panose="020B0604030504040204" pitchFamily="34" charset="0"/>
                <a:cs typeface="Tahoma" panose="020B0604030504040204" pitchFamily="34" charset="0"/>
              </a:rPr>
              <a:t>the problem </a:t>
            </a:r>
            <a:r>
              <a:rPr lang="en-US" altLang="en-US" sz="1800" dirty="0">
                <a:latin typeface="Tahoma" panose="020B0604030504040204" pitchFamily="34" charset="0"/>
                <a:ea typeface="Tahoma" panose="020B0604030504040204" pitchFamily="34" charset="0"/>
                <a:cs typeface="Tahoma" panose="020B0604030504040204" pitchFamily="34" charset="0"/>
              </a:rPr>
              <a:t>being </a:t>
            </a:r>
            <a:r>
              <a:rPr lang="en-US" altLang="en-US" sz="1800" dirty="0" smtClean="0">
                <a:latin typeface="Tahoma" panose="020B0604030504040204" pitchFamily="34" charset="0"/>
                <a:ea typeface="Tahoma" panose="020B0604030504040204" pitchFamily="34" charset="0"/>
                <a:cs typeface="Tahoma" panose="020B0604030504040204" pitchFamily="34" charset="0"/>
              </a:rPr>
              <a:t>solved) and check for strategy generalization to classroom assignments.</a:t>
            </a:r>
          </a:p>
          <a:p>
            <a:pPr fontAlgn="auto">
              <a:spcBef>
                <a:spcPct val="0"/>
              </a:spcBef>
              <a:spcAft>
                <a:spcPts val="0"/>
              </a:spcAft>
              <a:buClr>
                <a:schemeClr val="accent1"/>
              </a:buClr>
              <a:buFont typeface="Wingdings" panose="05000000000000000000" pitchFamily="2" charset="2"/>
              <a:buChar char="v"/>
              <a:defRPr/>
            </a:pPr>
            <a:r>
              <a:rPr lang="en-US" altLang="en-US" sz="1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Performance </a:t>
            </a:r>
            <a:r>
              <a:rPr lang="en-US" alt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Criteria: </a:t>
            </a:r>
          </a:p>
          <a:p>
            <a:pPr marL="682625" indent="0" fontAlgn="auto">
              <a:spcBef>
                <a:spcPct val="0"/>
              </a:spcBef>
              <a:spcAft>
                <a:spcPts val="0"/>
              </a:spcAft>
              <a:buFontTx/>
              <a:buNone/>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In </a:t>
            </a:r>
            <a:r>
              <a:rPr lang="en-US" altLang="en-US" sz="1800" dirty="0">
                <a:latin typeface="Tahoma" panose="020B0604030504040204" pitchFamily="34" charset="0"/>
                <a:ea typeface="Tahoma" panose="020B0604030504040204" pitchFamily="34" charset="0"/>
                <a:cs typeface="Tahoma" panose="020B0604030504040204" pitchFamily="34" charset="0"/>
              </a:rPr>
              <a:t>addition to the standard classroom evaluations, Tony should be </a:t>
            </a:r>
            <a:r>
              <a:rPr lang="en-US" altLang="en-US" sz="1800" dirty="0" smtClean="0">
                <a:latin typeface="Tahoma" panose="020B0604030504040204" pitchFamily="34" charset="0"/>
                <a:ea typeface="Tahoma" panose="020B0604030504040204" pitchFamily="34" charset="0"/>
                <a:cs typeface="Tahoma" panose="020B0604030504040204" pitchFamily="34" charset="0"/>
              </a:rPr>
              <a:t>                    allowed </a:t>
            </a:r>
            <a:r>
              <a:rPr lang="en-US" altLang="en-US" sz="1800" dirty="0">
                <a:latin typeface="Tahoma" panose="020B0604030504040204" pitchFamily="34" charset="0"/>
                <a:ea typeface="Tahoma" panose="020B0604030504040204" pitchFamily="34" charset="0"/>
                <a:cs typeface="Tahoma" panose="020B0604030504040204" pitchFamily="34" charset="0"/>
              </a:rPr>
              <a:t>to present responses </a:t>
            </a:r>
            <a:r>
              <a:rPr lang="en-US" altLang="en-US" sz="1800" dirty="0" smtClean="0">
                <a:latin typeface="Tahoma" panose="020B0604030504040204" pitchFamily="34" charset="0"/>
                <a:ea typeface="Tahoma" panose="020B0604030504040204" pitchFamily="34" charset="0"/>
                <a:cs typeface="Tahoma" panose="020B0604030504040204" pitchFamily="34" charset="0"/>
              </a:rPr>
              <a:t>visually </a:t>
            </a:r>
            <a:r>
              <a:rPr lang="en-US" altLang="en-US" sz="1800" dirty="0">
                <a:latin typeface="Tahoma" panose="020B0604030504040204" pitchFamily="34" charset="0"/>
                <a:ea typeface="Tahoma" panose="020B0604030504040204" pitchFamily="34" charset="0"/>
                <a:cs typeface="Tahoma" panose="020B0604030504040204" pitchFamily="34" charset="0"/>
              </a:rPr>
              <a:t>and with manipulatives.</a:t>
            </a:r>
          </a:p>
          <a:p>
            <a:pPr fontAlgn="auto">
              <a:spcBef>
                <a:spcPct val="0"/>
              </a:spcBef>
              <a:spcAft>
                <a:spcPts val="0"/>
              </a:spcAft>
              <a:buFontTx/>
              <a:buNone/>
              <a:defRPr/>
            </a:pPr>
            <a:r>
              <a:rPr lang="en-US" altLang="en-US" sz="2000" dirty="0">
                <a:latin typeface="Comic Sans MS" pitchFamily="66" charset="0"/>
                <a:cs typeface="+mn-cs"/>
              </a:rPr>
              <a:t>  </a:t>
            </a:r>
          </a:p>
        </p:txBody>
      </p:sp>
      <p:sp>
        <p:nvSpPr>
          <p:cNvPr id="2" name="Slide Number Placeholder 1"/>
          <p:cNvSpPr>
            <a:spLocks noGrp="1"/>
          </p:cNvSpPr>
          <p:nvPr>
            <p:ph type="sldNum" sz="quarter" idx="12"/>
          </p:nvPr>
        </p:nvSpPr>
        <p:spPr/>
        <p:txBody>
          <a:bodyPr/>
          <a:lstStyle/>
          <a:p>
            <a:pPr>
              <a:defRPr/>
            </a:pPr>
            <a:fld id="{154F6012-5AE1-4893-ABD4-46728D29205A}" type="slidenum">
              <a:rPr lang="en-US"/>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711200" y="22860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a:t>
            </a:r>
            <a:r>
              <a:rPr lang="en-US" altLang="en-US" sz="3200" dirty="0">
                <a:latin typeface="+mj-lt"/>
              </a:rPr>
              <a:t>3: PLEP A - General Curriculum</a:t>
            </a:r>
          </a:p>
          <a:p>
            <a:pPr algn="ctr" eaLnBrk="1" hangingPunct="1"/>
            <a:r>
              <a:rPr lang="en-US" altLang="en-US" sz="3200" dirty="0">
                <a:latin typeface="+mj-lt"/>
              </a:rPr>
              <a:t>IEP 2</a:t>
            </a:r>
          </a:p>
        </p:txBody>
      </p:sp>
      <p:sp>
        <p:nvSpPr>
          <p:cNvPr id="44035" name="Text Box 3"/>
          <p:cNvSpPr txBox="1">
            <a:spLocks noChangeArrowheads="1"/>
          </p:cNvSpPr>
          <p:nvPr/>
        </p:nvSpPr>
        <p:spPr bwMode="auto">
          <a:xfrm>
            <a:off x="304800" y="1328855"/>
            <a:ext cx="8534400" cy="4893647"/>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Curriculum Areas:  </a:t>
            </a:r>
            <a:r>
              <a:rPr lang="en-US" altLang="en-US" sz="2400" dirty="0">
                <a:latin typeface="Tahoma" panose="020B0604030504040204" pitchFamily="34" charset="0"/>
                <a:ea typeface="Tahoma" panose="020B0604030504040204" pitchFamily="34" charset="0"/>
                <a:cs typeface="Tahoma" panose="020B0604030504040204" pitchFamily="34" charset="0"/>
              </a:rPr>
              <a:t>All</a:t>
            </a:r>
          </a:p>
          <a:p>
            <a:pPr fontAlgn="auto">
              <a:spcBef>
                <a:spcPct val="0"/>
              </a:spcBef>
              <a:spcAft>
                <a:spcPts val="0"/>
              </a:spcAft>
              <a:buFontTx/>
              <a:buNone/>
              <a:defRPr/>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fontAlgn="auto">
              <a:spcBef>
                <a:spcPct val="0"/>
              </a:spcBef>
              <a:spcAft>
                <a:spcPts val="0"/>
              </a:spcAft>
              <a:buFontTx/>
              <a:buNone/>
              <a:defRPr/>
            </a:pPr>
            <a:r>
              <a:rPr lang="en-US" alt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Impact of Disability on Progress:</a:t>
            </a:r>
          </a:p>
          <a:p>
            <a:pPr fontAlgn="auto">
              <a:spcBef>
                <a:spcPct val="0"/>
              </a:spcBef>
              <a:spcAft>
                <a:spcPts val="0"/>
              </a:spcAft>
              <a:buFontTx/>
              <a:buNone/>
              <a:defRPr/>
            </a:pPr>
            <a:endParaRPr lang="en-US" altLang="en-US" sz="1800" b="1"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Her ability </a:t>
            </a:r>
            <a:r>
              <a:rPr lang="en-US" altLang="en-US" sz="1800" dirty="0">
                <a:latin typeface="Tahoma" panose="020B0604030504040204" pitchFamily="34" charset="0"/>
                <a:ea typeface="Tahoma" panose="020B0604030504040204" pitchFamily="34" charset="0"/>
                <a:cs typeface="Tahoma" panose="020B0604030504040204" pitchFamily="34" charset="0"/>
              </a:rPr>
              <a:t>to understand spoken language is </a:t>
            </a:r>
            <a:r>
              <a:rPr lang="en-US" altLang="en-US" sz="1800" dirty="0" smtClean="0">
                <a:latin typeface="Tahoma" panose="020B0604030504040204" pitchFamily="34" charset="0"/>
                <a:ea typeface="Tahoma" panose="020B0604030504040204" pitchFamily="34" charset="0"/>
                <a:cs typeface="Tahoma" panose="020B0604030504040204" pitchFamily="34" charset="0"/>
              </a:rPr>
              <a:t>below that of her typical </a:t>
            </a:r>
            <a:r>
              <a:rPr lang="en-US" altLang="en-US" sz="1800" dirty="0">
                <a:latin typeface="Tahoma" panose="020B0604030504040204" pitchFamily="34" charset="0"/>
                <a:ea typeface="Tahoma" panose="020B0604030504040204" pitchFamily="34" charset="0"/>
                <a:cs typeface="Tahoma" panose="020B0604030504040204" pitchFamily="34" charset="0"/>
              </a:rPr>
              <a:t>age/grade peers.</a:t>
            </a: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She has difficulty </a:t>
            </a:r>
            <a:r>
              <a:rPr lang="en-US" altLang="en-US" sz="1800" dirty="0">
                <a:latin typeface="Tahoma" panose="020B0604030504040204" pitchFamily="34" charset="0"/>
                <a:ea typeface="Tahoma" panose="020B0604030504040204" pitchFamily="34" charset="0"/>
                <a:cs typeface="Tahoma" panose="020B0604030504040204" pitchFamily="34" charset="0"/>
              </a:rPr>
              <a:t>learning to pronounce words, reading grade level material, paying attention and understanding oral directions and learning new information.</a:t>
            </a: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She becomes frustrated when she cannot express </a:t>
            </a:r>
            <a:r>
              <a:rPr lang="en-US" altLang="en-US" sz="1800" dirty="0">
                <a:latin typeface="Tahoma" panose="020B0604030504040204" pitchFamily="34" charset="0"/>
                <a:ea typeface="Tahoma" panose="020B0604030504040204" pitchFamily="34" charset="0"/>
                <a:cs typeface="Tahoma" panose="020B0604030504040204" pitchFamily="34" charset="0"/>
              </a:rPr>
              <a:t>herself in a clear and easily understood </a:t>
            </a:r>
            <a:r>
              <a:rPr lang="en-US" altLang="en-US" sz="1800" dirty="0" smtClean="0">
                <a:latin typeface="Tahoma" panose="020B0604030504040204" pitchFamily="34" charset="0"/>
                <a:ea typeface="Tahoma" panose="020B0604030504040204" pitchFamily="34" charset="0"/>
                <a:cs typeface="Tahoma" panose="020B0604030504040204" pitchFamily="34" charset="0"/>
              </a:rPr>
              <a:t>manner</a:t>
            </a:r>
            <a:r>
              <a:rPr lang="en-US" altLang="en-US" sz="1800" dirty="0">
                <a:latin typeface="Tahoma" panose="020B0604030504040204" pitchFamily="34" charset="0"/>
                <a:ea typeface="Tahoma" panose="020B0604030504040204" pitchFamily="34" charset="0"/>
                <a:cs typeface="Tahoma" panose="020B0604030504040204" pitchFamily="34" charset="0"/>
              </a:rPr>
              <a:t> </a:t>
            </a:r>
            <a:r>
              <a:rPr lang="en-US" altLang="en-US" sz="1800" dirty="0" smtClean="0">
                <a:latin typeface="Tahoma" panose="020B0604030504040204" pitchFamily="34" charset="0"/>
                <a:ea typeface="Tahoma" panose="020B0604030504040204" pitchFamily="34" charset="0"/>
                <a:cs typeface="Tahoma" panose="020B0604030504040204" pitchFamily="34" charset="0"/>
              </a:rPr>
              <a:t>and becomes angry when corrected. </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More able </a:t>
            </a:r>
            <a:r>
              <a:rPr lang="en-US" altLang="en-US" sz="1800" dirty="0">
                <a:latin typeface="Tahoma" panose="020B0604030504040204" pitchFamily="34" charset="0"/>
                <a:ea typeface="Tahoma" panose="020B0604030504040204" pitchFamily="34" charset="0"/>
                <a:cs typeface="Tahoma" panose="020B0604030504040204" pitchFamily="34" charset="0"/>
              </a:rPr>
              <a:t>to give complete responses when reminded to use newly </a:t>
            </a:r>
            <a:r>
              <a:rPr lang="en-US" altLang="en-US" sz="1800" dirty="0" smtClean="0">
                <a:latin typeface="Tahoma" panose="020B0604030504040204" pitchFamily="34" charset="0"/>
                <a:ea typeface="Tahoma" panose="020B0604030504040204" pitchFamily="34" charset="0"/>
                <a:cs typeface="Tahoma" panose="020B0604030504040204" pitchFamily="34" charset="0"/>
              </a:rPr>
              <a:t> learned </a:t>
            </a:r>
            <a:r>
              <a:rPr lang="en-US" altLang="en-US" sz="1800" dirty="0">
                <a:latin typeface="Tahoma" panose="020B0604030504040204" pitchFamily="34" charset="0"/>
                <a:ea typeface="Tahoma" panose="020B0604030504040204" pitchFamily="34" charset="0"/>
                <a:cs typeface="Tahoma" panose="020B0604030504040204" pitchFamily="34" charset="0"/>
              </a:rPr>
              <a:t>articulation skills and when asked to pause to think through answers before </a:t>
            </a:r>
            <a:r>
              <a:rPr lang="en-US" altLang="en-US" sz="1800" dirty="0" smtClean="0">
                <a:latin typeface="Tahoma" panose="020B0604030504040204" pitchFamily="34" charset="0"/>
                <a:ea typeface="Tahoma" panose="020B0604030504040204" pitchFamily="34" charset="0"/>
                <a:cs typeface="Tahoma" panose="020B0604030504040204" pitchFamily="34" charset="0"/>
              </a:rPr>
              <a:t>speaking, though has low tolerance for assistance.</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  May </a:t>
            </a:r>
            <a:r>
              <a:rPr lang="en-US" altLang="en-US" sz="1800" dirty="0">
                <a:latin typeface="Tahoma" panose="020B0604030504040204" pitchFamily="34" charset="0"/>
                <a:ea typeface="Tahoma" panose="020B0604030504040204" pitchFamily="34" charset="0"/>
                <a:cs typeface="Tahoma" panose="020B0604030504040204" pitchFamily="34" charset="0"/>
              </a:rPr>
              <a:t>give up easily and refuse to complete work when upset.  </a:t>
            </a:r>
          </a:p>
          <a:p>
            <a:pPr marL="287338" indent="-287338"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May </a:t>
            </a:r>
            <a:r>
              <a:rPr lang="en-US" altLang="en-US" sz="1800" dirty="0">
                <a:latin typeface="Tahoma" panose="020B0604030504040204" pitchFamily="34" charset="0"/>
                <a:ea typeface="Tahoma" panose="020B0604030504040204" pitchFamily="34" charset="0"/>
                <a:cs typeface="Tahoma" panose="020B0604030504040204" pitchFamily="34" charset="0"/>
              </a:rPr>
              <a:t>ask to leave the classroom to go to the Nurse’s Office when classroom demands accumulate and become too stressful</a:t>
            </a:r>
            <a:r>
              <a:rPr lang="en-US" altLang="en-US" sz="1800" dirty="0" smtClean="0">
                <a:latin typeface="Tahoma" panose="020B0604030504040204" pitchFamily="34" charset="0"/>
                <a:ea typeface="Tahoma" panose="020B0604030504040204" pitchFamily="34" charset="0"/>
                <a:cs typeface="Tahoma" panose="020B0604030504040204" pitchFamily="34" charset="0"/>
              </a:rPr>
              <a:t>. </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43C43D23-BC30-4878-A150-5283C59C8AFF}" type="slidenum">
              <a:rPr lang="en-US"/>
              <a:pPr>
                <a:defRPr/>
              </a:pPr>
              <a:t>48</a:t>
            </a:fld>
            <a:endParaRPr lang="en-US"/>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711200" y="22860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a:t>
            </a:r>
            <a:r>
              <a:rPr lang="en-US" altLang="en-US" sz="3200" dirty="0">
                <a:latin typeface="+mj-lt"/>
              </a:rPr>
              <a:t>3: </a:t>
            </a:r>
            <a:r>
              <a:rPr lang="en-US" altLang="en-US" sz="3200" dirty="0" smtClean="0">
                <a:latin typeface="+mj-lt"/>
              </a:rPr>
              <a:t>PLEP A </a:t>
            </a:r>
            <a:r>
              <a:rPr lang="en-US" altLang="en-US" sz="3200" dirty="0">
                <a:latin typeface="+mj-lt"/>
              </a:rPr>
              <a:t>- General Curriculum</a:t>
            </a:r>
          </a:p>
          <a:p>
            <a:pPr algn="ctr" eaLnBrk="1" hangingPunct="1"/>
            <a:r>
              <a:rPr lang="en-US" altLang="en-US" sz="3200" dirty="0">
                <a:latin typeface="+mj-lt"/>
              </a:rPr>
              <a:t>IEP 2</a:t>
            </a:r>
          </a:p>
        </p:txBody>
      </p:sp>
      <p:sp>
        <p:nvSpPr>
          <p:cNvPr id="45059" name="Text Box 7"/>
          <p:cNvSpPr txBox="1">
            <a:spLocks noChangeArrowheads="1"/>
          </p:cNvSpPr>
          <p:nvPr/>
        </p:nvSpPr>
        <p:spPr bwMode="auto">
          <a:xfrm>
            <a:off x="299484" y="1066800"/>
            <a:ext cx="8534400" cy="5693866"/>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000" dirty="0">
                <a:solidFill>
                  <a:schemeClr val="accent1"/>
                </a:solidFill>
                <a:latin typeface="Tahoma" pitchFamily="34" charset="0"/>
                <a:ea typeface="Tahoma" pitchFamily="34" charset="0"/>
                <a:cs typeface="Tahoma" pitchFamily="34" charset="0"/>
              </a:rPr>
              <a:t>Accommodations:</a:t>
            </a:r>
          </a:p>
          <a:p>
            <a:pPr marL="969963" indent="-34290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itchFamily="34" charset="0"/>
                <a:ea typeface="Tahoma" pitchFamily="34" charset="0"/>
                <a:cs typeface="Tahoma" pitchFamily="34" charset="0"/>
              </a:rPr>
              <a:t>Embed language production strategies and behavioral reinforcements  across class activities.</a:t>
            </a:r>
          </a:p>
          <a:p>
            <a:pPr marL="969963" indent="-34290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itchFamily="34" charset="0"/>
                <a:ea typeface="Tahoma" pitchFamily="34" charset="0"/>
                <a:cs typeface="Tahoma" pitchFamily="34" charset="0"/>
              </a:rPr>
              <a:t>Identify non-verbal prompt to assist her to avoid singling her out when she struggles to communicate.</a:t>
            </a:r>
            <a:endParaRPr lang="en-US" altLang="en-US" sz="18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2000" dirty="0" smtClean="0">
                <a:solidFill>
                  <a:schemeClr val="accent1"/>
                </a:solidFill>
                <a:latin typeface="Tahoma" pitchFamily="34" charset="0"/>
                <a:ea typeface="Tahoma" pitchFamily="34" charset="0"/>
                <a:cs typeface="Tahoma" pitchFamily="34" charset="0"/>
              </a:rPr>
              <a:t>Specially </a:t>
            </a:r>
            <a:r>
              <a:rPr lang="en-US" altLang="en-US" sz="2000" dirty="0">
                <a:solidFill>
                  <a:schemeClr val="accent1"/>
                </a:solidFill>
                <a:latin typeface="Tahoma" pitchFamily="34" charset="0"/>
                <a:ea typeface="Tahoma" pitchFamily="34" charset="0"/>
                <a:cs typeface="Tahoma" pitchFamily="34" charset="0"/>
              </a:rPr>
              <a:t>Designed Instruction</a:t>
            </a:r>
            <a:r>
              <a:rPr lang="en-US" altLang="en-US" sz="2000" dirty="0" smtClean="0">
                <a:solidFill>
                  <a:schemeClr val="accent1"/>
                </a:solidFill>
                <a:latin typeface="Tahoma" pitchFamily="34" charset="0"/>
                <a:ea typeface="Tahoma" pitchFamily="34" charset="0"/>
                <a:cs typeface="Tahoma" pitchFamily="34" charset="0"/>
              </a:rPr>
              <a:t>:</a:t>
            </a:r>
            <a:endParaRPr lang="en-US" altLang="en-US" sz="1800" dirty="0">
              <a:latin typeface="Tahoma" pitchFamily="34" charset="0"/>
              <a:ea typeface="Tahoma" pitchFamily="34" charset="0"/>
              <a:cs typeface="Tahoma"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itchFamily="34" charset="0"/>
                <a:ea typeface="Tahoma" pitchFamily="34" charset="0"/>
                <a:cs typeface="Tahoma" pitchFamily="34" charset="0"/>
              </a:rPr>
              <a:t> </a:t>
            </a:r>
            <a:r>
              <a:rPr lang="en-US" altLang="en-US" sz="1800" dirty="0">
                <a:solidFill>
                  <a:schemeClr val="accent1"/>
                </a:solidFill>
                <a:latin typeface="Tahoma" pitchFamily="34" charset="0"/>
                <a:ea typeface="Tahoma" pitchFamily="34" charset="0"/>
                <a:cs typeface="Tahoma" pitchFamily="34" charset="0"/>
              </a:rPr>
              <a:t>Content: </a:t>
            </a:r>
          </a:p>
          <a:p>
            <a:pPr marL="573088" fontAlgn="auto">
              <a:spcBef>
                <a:spcPct val="0"/>
              </a:spcBef>
              <a:spcAft>
                <a:spcPts val="0"/>
              </a:spcAft>
              <a:buClr>
                <a:schemeClr val="accent1"/>
              </a:buClr>
              <a:buNone/>
              <a:defRPr/>
            </a:pPr>
            <a:r>
              <a:rPr lang="en-US" altLang="en-US" sz="1800" dirty="0">
                <a:latin typeface="Tahoma" pitchFamily="34" charset="0"/>
                <a:ea typeface="Tahoma" pitchFamily="34" charset="0"/>
                <a:cs typeface="Tahoma" pitchFamily="34" charset="0"/>
              </a:rPr>
              <a:t>Pre-teach new vocabulary words and concepts; </a:t>
            </a:r>
            <a:r>
              <a:rPr lang="en-US" altLang="en-US" sz="1800" dirty="0" smtClean="0">
                <a:latin typeface="Tahoma" pitchFamily="34" charset="0"/>
                <a:ea typeface="Tahoma" pitchFamily="34" charset="0"/>
                <a:cs typeface="Tahoma" pitchFamily="34" charset="0"/>
              </a:rPr>
              <a:t>provide </a:t>
            </a:r>
            <a:r>
              <a:rPr lang="en-US" altLang="en-US" sz="1800" dirty="0">
                <a:latin typeface="Tahoma" pitchFamily="34" charset="0"/>
                <a:ea typeface="Tahoma" pitchFamily="34" charset="0"/>
                <a:cs typeface="Tahoma" pitchFamily="34" charset="0"/>
              </a:rPr>
              <a:t>study sheets in all curriculum areas; plan routine review of all major unit concepts (especially before tests and quizzes)</a:t>
            </a: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a:latin typeface="Tahoma" pitchFamily="34" charset="0"/>
                <a:ea typeface="Tahoma" pitchFamily="34" charset="0"/>
                <a:cs typeface="Tahoma" pitchFamily="34" charset="0"/>
                <a:sym typeface="Wingdings" pitchFamily="2" charset="2"/>
              </a:rPr>
              <a:t> </a:t>
            </a:r>
            <a:r>
              <a:rPr lang="en-US" altLang="en-US" sz="1800" dirty="0" smtClean="0">
                <a:solidFill>
                  <a:schemeClr val="accent1"/>
                </a:solidFill>
                <a:latin typeface="Tahoma" pitchFamily="34" charset="0"/>
                <a:ea typeface="Tahoma" pitchFamily="34" charset="0"/>
                <a:cs typeface="Tahoma" pitchFamily="34" charset="0"/>
              </a:rPr>
              <a:t>Methodology/Delivery </a:t>
            </a:r>
            <a:r>
              <a:rPr lang="en-US" altLang="en-US" sz="1800" dirty="0">
                <a:solidFill>
                  <a:schemeClr val="accent1"/>
                </a:solidFill>
                <a:latin typeface="Tahoma" pitchFamily="34" charset="0"/>
                <a:ea typeface="Tahoma" pitchFamily="34" charset="0"/>
                <a:cs typeface="Tahoma" pitchFamily="34" charset="0"/>
              </a:rPr>
              <a:t>of Instruction: </a:t>
            </a:r>
          </a:p>
          <a:p>
            <a:pPr marL="573088" fontAlgn="auto">
              <a:spcBef>
                <a:spcPct val="0"/>
              </a:spcBef>
              <a:spcAft>
                <a:spcPts val="0"/>
              </a:spcAft>
              <a:buClr>
                <a:schemeClr val="accent1"/>
              </a:buClr>
              <a:buNone/>
              <a:defRPr/>
            </a:pPr>
            <a:r>
              <a:rPr lang="en-US" altLang="en-US" sz="1800" dirty="0">
                <a:latin typeface="Tahoma" pitchFamily="34" charset="0"/>
                <a:ea typeface="Tahoma" pitchFamily="34" charset="0"/>
                <a:cs typeface="Tahoma" pitchFamily="34" charset="0"/>
              </a:rPr>
              <a:t>Provide </a:t>
            </a:r>
            <a:r>
              <a:rPr lang="en-US" altLang="en-US" sz="1800" dirty="0" smtClean="0">
                <a:latin typeface="Tahoma" pitchFamily="34" charset="0"/>
                <a:ea typeface="Tahoma" pitchFamily="34" charset="0"/>
                <a:cs typeface="Tahoma" pitchFamily="34" charset="0"/>
              </a:rPr>
              <a:t>strategies for introduction of new or unfamiliar activities; </a:t>
            </a:r>
            <a:r>
              <a:rPr lang="en-US" altLang="en-US" sz="1800" dirty="0">
                <a:latin typeface="Tahoma" pitchFamily="34" charset="0"/>
                <a:ea typeface="Tahoma" pitchFamily="34" charset="0"/>
                <a:cs typeface="Tahoma" pitchFamily="34" charset="0"/>
              </a:rPr>
              <a:t>ask for directions to be repeated back to assure understanding; provide ongoing praise and periodic activity-time reward for work completion; send home weekly report to parents on progress and classroom </a:t>
            </a:r>
            <a:r>
              <a:rPr lang="en-US" altLang="en-US" sz="1800" dirty="0" smtClean="0">
                <a:latin typeface="Tahoma" pitchFamily="34" charset="0"/>
                <a:ea typeface="Tahoma" pitchFamily="34" charset="0"/>
                <a:cs typeface="Tahoma" pitchFamily="34" charset="0"/>
              </a:rPr>
              <a:t>behavior to ensure reinforcement   </a:t>
            </a:r>
            <a:endParaRPr lang="en-US" altLang="en-US" sz="1800" dirty="0">
              <a:latin typeface="Tahoma" pitchFamily="34" charset="0"/>
              <a:ea typeface="Tahoma" pitchFamily="34" charset="0"/>
              <a:cs typeface="Tahoma"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itchFamily="34" charset="0"/>
                <a:ea typeface="Tahoma" pitchFamily="34" charset="0"/>
                <a:cs typeface="Tahoma" pitchFamily="34" charset="0"/>
              </a:rPr>
              <a:t> </a:t>
            </a:r>
            <a:r>
              <a:rPr lang="en-US" altLang="en-US" sz="1800" dirty="0">
                <a:solidFill>
                  <a:schemeClr val="accent1"/>
                </a:solidFill>
                <a:latin typeface="Tahoma" pitchFamily="34" charset="0"/>
                <a:ea typeface="Tahoma" pitchFamily="34" charset="0"/>
                <a:cs typeface="Tahoma" pitchFamily="34" charset="0"/>
              </a:rPr>
              <a:t>Performance Criteria: </a:t>
            </a:r>
          </a:p>
          <a:p>
            <a:pPr marL="573088" fontAlgn="auto">
              <a:spcBef>
                <a:spcPct val="0"/>
              </a:spcBef>
              <a:spcAft>
                <a:spcPts val="0"/>
              </a:spcAft>
              <a:buClr>
                <a:schemeClr val="accent1"/>
              </a:buClr>
              <a:buNone/>
              <a:defRPr/>
            </a:pPr>
            <a:r>
              <a:rPr lang="en-US" altLang="en-US" sz="1800" dirty="0" smtClean="0">
                <a:latin typeface="Tahoma" pitchFamily="34" charset="0"/>
                <a:ea typeface="Tahoma" pitchFamily="34" charset="0"/>
                <a:cs typeface="Tahoma" pitchFamily="34" charset="0"/>
              </a:rPr>
              <a:t>Test </a:t>
            </a:r>
            <a:r>
              <a:rPr lang="en-US" altLang="en-US" sz="1800" dirty="0">
                <a:latin typeface="Tahoma" pitchFamily="34" charset="0"/>
                <a:ea typeface="Tahoma" pitchFamily="34" charset="0"/>
                <a:cs typeface="Tahoma" pitchFamily="34" charset="0"/>
              </a:rPr>
              <a:t>only on vocabulary and concepts included on study sheets; have a series of grading options/activities to choose from at the completion of every major curriculum </a:t>
            </a:r>
            <a:r>
              <a:rPr lang="en-US" altLang="en-US" sz="1800" dirty="0" smtClean="0">
                <a:latin typeface="Tahoma" pitchFamily="34" charset="0"/>
                <a:ea typeface="Tahoma" pitchFamily="34" charset="0"/>
                <a:cs typeface="Tahoma" pitchFamily="34" charset="0"/>
              </a:rPr>
              <a:t>unit.     </a:t>
            </a:r>
            <a:endParaRPr lang="en-US" altLang="en-US" sz="1800" dirty="0">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pPr>
              <a:defRPr/>
            </a:pPr>
            <a:fld id="{A40C317C-2004-4A28-886E-C1E18CCD6C64}" type="slidenum">
              <a:rPr lang="en-US"/>
              <a:pPr>
                <a:defRPr/>
              </a:pPr>
              <a:t>49</a:t>
            </a:fld>
            <a:endParaRPr lang="en-US"/>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5" name="Picture 7" descr="Child Think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616688"/>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78850" name="Title 3"/>
          <p:cNvSpPr>
            <a:spLocks noGrp="1"/>
          </p:cNvSpPr>
          <p:nvPr>
            <p:ph type="title"/>
          </p:nvPr>
        </p:nvSpPr>
        <p:spPr>
          <a:xfrm>
            <a:off x="609600" y="152400"/>
            <a:ext cx="7924800" cy="884238"/>
          </a:xfrm>
        </p:spPr>
        <p:txBody>
          <a:bodyPr/>
          <a:lstStyle/>
          <a:p>
            <a:pPr algn="ctr" eaLnBrk="1" hangingPunct="1"/>
            <a:r>
              <a:rPr lang="en-US" altLang="en-US" sz="3600" smtClean="0"/>
              <a:t>Effective Team Practices</a:t>
            </a:r>
          </a:p>
        </p:txBody>
      </p:sp>
      <p:sp>
        <p:nvSpPr>
          <p:cNvPr id="78851" name="Content Placeholder 4"/>
          <p:cNvSpPr>
            <a:spLocks noGrp="1"/>
          </p:cNvSpPr>
          <p:nvPr>
            <p:ph idx="1"/>
          </p:nvPr>
        </p:nvSpPr>
        <p:spPr>
          <a:xfrm>
            <a:off x="609600" y="1524000"/>
            <a:ext cx="8305800" cy="5334000"/>
          </a:xfrm>
        </p:spPr>
        <p:txBody>
          <a:bodyPr/>
          <a:lstStyle/>
          <a:p>
            <a:pPr marL="0" indent="0" eaLnBrk="1" hangingPunct="1">
              <a:buFont typeface="Wingdings 2" pitchFamily="18" charset="2"/>
              <a:buNone/>
            </a:pPr>
            <a:r>
              <a:rPr lang="en-US" altLang="en-US" b="1" dirty="0" smtClean="0">
                <a:solidFill>
                  <a:srgbClr val="FF6600"/>
                </a:solidFill>
                <a:latin typeface="Comic Sans MS" pitchFamily="66" charset="0"/>
              </a:rPr>
              <a:t>2.</a:t>
            </a:r>
            <a:r>
              <a:rPr lang="en-US" altLang="en-US" b="1" dirty="0" smtClean="0">
                <a:latin typeface="Comic Sans MS" pitchFamily="66" charset="0"/>
              </a:rPr>
              <a:t>  </a:t>
            </a:r>
            <a:r>
              <a:rPr lang="en-US" altLang="en-US" dirty="0" smtClean="0">
                <a:solidFill>
                  <a:schemeClr val="accent1"/>
                </a:solidFill>
              </a:rPr>
              <a:t>Think Education.  </a:t>
            </a:r>
          </a:p>
          <a:p>
            <a:pPr marL="0" indent="0" eaLnBrk="1" hangingPunct="1">
              <a:buFont typeface="Wingdings 2" pitchFamily="18" charset="2"/>
              <a:buNone/>
            </a:pPr>
            <a:endParaRPr lang="en-US" altLang="en-US" sz="2600" dirty="0" smtClean="0"/>
          </a:p>
          <a:p>
            <a:pPr marL="0" indent="0" eaLnBrk="1" hangingPunct="1">
              <a:buFont typeface="Wingdings 2" pitchFamily="18" charset="2"/>
              <a:buNone/>
            </a:pPr>
            <a:r>
              <a:rPr lang="en-US" altLang="en-US" sz="2600" dirty="0" smtClean="0"/>
              <a:t>An IEP should discuss how an individual student’s disability(</a:t>
            </a:r>
            <a:r>
              <a:rPr lang="en-US" altLang="en-US" sz="2600" dirty="0" err="1" smtClean="0"/>
              <a:t>ies</a:t>
            </a:r>
            <a:r>
              <a:rPr lang="en-US" altLang="en-US" sz="2600" dirty="0" smtClean="0"/>
              <a:t>) impact education and concentrate on offsetting or reducing the resulting problems that interfere with the student’s learning and educational performance in the general curriculum.</a:t>
            </a:r>
          </a:p>
          <a:p>
            <a:pPr eaLnBrk="1" hangingPunct="1">
              <a:buFont typeface="Wingdings" panose="05000000000000000000" pitchFamily="2" charset="2"/>
              <a:buChar char="v"/>
            </a:pPr>
            <a:r>
              <a:rPr lang="en-US" altLang="en-US" sz="2400" dirty="0" smtClean="0"/>
              <a:t> Think results</a:t>
            </a:r>
          </a:p>
          <a:p>
            <a:pPr eaLnBrk="1" hangingPunct="1">
              <a:buFont typeface="Wingdings" panose="05000000000000000000" pitchFamily="2" charset="2"/>
              <a:buChar char="v"/>
            </a:pPr>
            <a:r>
              <a:rPr lang="en-US" altLang="en-US" sz="2400" dirty="0" smtClean="0"/>
              <a:t> Think access to the MA Curriculum Frameworks</a:t>
            </a:r>
          </a:p>
          <a:p>
            <a:pPr eaLnBrk="1" hangingPunct="1">
              <a:buFont typeface="Wingdings" panose="05000000000000000000" pitchFamily="2" charset="2"/>
              <a:buChar char="v"/>
            </a:pPr>
            <a:r>
              <a:rPr lang="en-US" altLang="en-US" sz="2400" b="1" dirty="0" smtClean="0"/>
              <a:t> </a:t>
            </a:r>
            <a:r>
              <a:rPr lang="en-US" altLang="en-US" sz="2400" dirty="0" smtClean="0"/>
              <a:t>Think non-academic and the life of the school</a:t>
            </a:r>
          </a:p>
        </p:txBody>
      </p:sp>
      <p:sp>
        <p:nvSpPr>
          <p:cNvPr id="3" name="Slide Number Placeholder 2"/>
          <p:cNvSpPr>
            <a:spLocks noGrp="1"/>
          </p:cNvSpPr>
          <p:nvPr>
            <p:ph type="sldNum" sz="quarter" idx="12"/>
          </p:nvPr>
        </p:nvSpPr>
        <p:spPr/>
        <p:txBody>
          <a:bodyPr/>
          <a:lstStyle/>
          <a:p>
            <a:pPr>
              <a:defRPr/>
            </a:pPr>
            <a:fld id="{8D857B52-146F-4634-B914-BDEE87CFEF83}"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711200" y="11430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a:t>
            </a:r>
            <a:r>
              <a:rPr lang="en-US" altLang="en-US" sz="3200" dirty="0">
                <a:latin typeface="+mj-lt"/>
              </a:rPr>
              <a:t>4: PLEP A - General Curriculum</a:t>
            </a:r>
          </a:p>
          <a:p>
            <a:pPr algn="ctr" eaLnBrk="1" hangingPunct="1"/>
            <a:r>
              <a:rPr lang="en-US" altLang="en-US" sz="3200" dirty="0">
                <a:latin typeface="+mj-lt"/>
              </a:rPr>
              <a:t>IEP 2</a:t>
            </a:r>
          </a:p>
        </p:txBody>
      </p:sp>
      <p:sp>
        <p:nvSpPr>
          <p:cNvPr id="46083" name="Text Box 9"/>
          <p:cNvSpPr txBox="1">
            <a:spLocks noChangeArrowheads="1"/>
          </p:cNvSpPr>
          <p:nvPr/>
        </p:nvSpPr>
        <p:spPr bwMode="auto">
          <a:xfrm>
            <a:off x="203200" y="1485901"/>
            <a:ext cx="8839200" cy="4810548"/>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400" dirty="0">
                <a:solidFill>
                  <a:schemeClr val="accent1"/>
                </a:solidFill>
                <a:latin typeface="Tahoma" pitchFamily="34" charset="0"/>
                <a:ea typeface="Tahoma" pitchFamily="34" charset="0"/>
                <a:cs typeface="Tahoma" pitchFamily="34" charset="0"/>
              </a:rPr>
              <a:t>Curriculum Areas:  </a:t>
            </a:r>
            <a:r>
              <a:rPr lang="en-US" altLang="en-US" sz="2400" dirty="0">
                <a:latin typeface="Tahoma" pitchFamily="34" charset="0"/>
                <a:ea typeface="Tahoma" pitchFamily="34" charset="0"/>
                <a:cs typeface="Tahoma" pitchFamily="34" charset="0"/>
              </a:rPr>
              <a:t>All</a:t>
            </a:r>
          </a:p>
          <a:p>
            <a:pPr fontAlgn="auto">
              <a:spcBef>
                <a:spcPct val="0"/>
              </a:spcBef>
              <a:spcAft>
                <a:spcPts val="0"/>
              </a:spcAft>
              <a:buFontTx/>
              <a:buNone/>
              <a:defRPr/>
            </a:pPr>
            <a:endParaRPr lang="en-US" altLang="en-US" sz="18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1800" dirty="0">
                <a:solidFill>
                  <a:schemeClr val="accent1"/>
                </a:solidFill>
                <a:latin typeface="Tahoma" pitchFamily="34" charset="0"/>
                <a:ea typeface="Tahoma" pitchFamily="34" charset="0"/>
                <a:cs typeface="Tahoma" pitchFamily="34" charset="0"/>
              </a:rPr>
              <a:t>Impact of Disability on Progress:</a:t>
            </a:r>
          </a:p>
          <a:p>
            <a:pPr fontAlgn="auto">
              <a:lnSpc>
                <a:spcPct val="70000"/>
              </a:lnSpc>
              <a:spcBef>
                <a:spcPct val="0"/>
              </a:spcBef>
              <a:spcAft>
                <a:spcPts val="0"/>
              </a:spcAft>
              <a:buFontTx/>
              <a:buNone/>
              <a:defRPr/>
            </a:pPr>
            <a:endParaRPr lang="en-US" altLang="en-US" sz="18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1800" dirty="0">
                <a:latin typeface="Tahoma" pitchFamily="34" charset="0"/>
                <a:ea typeface="Tahoma" pitchFamily="34" charset="0"/>
                <a:cs typeface="Tahoma" pitchFamily="34" charset="0"/>
              </a:rPr>
              <a:t>Dan’s emotional </a:t>
            </a:r>
            <a:r>
              <a:rPr lang="en-US" altLang="en-US" sz="1800" dirty="0" smtClean="0">
                <a:latin typeface="Tahoma" pitchFamily="34" charset="0"/>
                <a:ea typeface="Tahoma" pitchFamily="34" charset="0"/>
                <a:cs typeface="Tahoma" pitchFamily="34" charset="0"/>
              </a:rPr>
              <a:t>impairment has </a:t>
            </a:r>
            <a:r>
              <a:rPr lang="en-US" altLang="en-US" sz="1800" dirty="0">
                <a:latin typeface="Tahoma" pitchFamily="34" charset="0"/>
                <a:ea typeface="Tahoma" pitchFamily="34" charset="0"/>
                <a:cs typeface="Tahoma" pitchFamily="34" charset="0"/>
              </a:rPr>
              <a:t>the following </a:t>
            </a:r>
            <a:r>
              <a:rPr lang="en-US" altLang="en-US" sz="1800" dirty="0" smtClean="0">
                <a:latin typeface="Tahoma" pitchFamily="34" charset="0"/>
                <a:ea typeface="Tahoma" pitchFamily="34" charset="0"/>
                <a:cs typeface="Tahoma" pitchFamily="34" charset="0"/>
              </a:rPr>
              <a:t>impacts </a:t>
            </a:r>
            <a:r>
              <a:rPr lang="en-US" altLang="en-US" sz="1800" dirty="0">
                <a:latin typeface="Tahoma" pitchFamily="34" charset="0"/>
                <a:ea typeface="Tahoma" pitchFamily="34" charset="0"/>
                <a:cs typeface="Tahoma" pitchFamily="34" charset="0"/>
              </a:rPr>
              <a:t>on his </a:t>
            </a:r>
            <a:r>
              <a:rPr lang="en-US" altLang="en-US" sz="1800" dirty="0" smtClean="0">
                <a:latin typeface="Tahoma" pitchFamily="34" charset="0"/>
                <a:ea typeface="Tahoma" pitchFamily="34" charset="0"/>
                <a:cs typeface="Tahoma" pitchFamily="34" charset="0"/>
              </a:rPr>
              <a:t>learning:</a:t>
            </a:r>
          </a:p>
          <a:p>
            <a:pPr fontAlgn="auto">
              <a:spcBef>
                <a:spcPct val="0"/>
              </a:spcBef>
              <a:spcAft>
                <a:spcPts val="0"/>
              </a:spcAft>
              <a:buFontTx/>
              <a:buNone/>
              <a:defRPr/>
            </a:pPr>
            <a:endParaRPr lang="en-US" altLang="en-US" sz="1800" dirty="0">
              <a:latin typeface="Tahoma" pitchFamily="34" charset="0"/>
              <a:ea typeface="Tahoma" pitchFamily="34" charset="0"/>
              <a:cs typeface="Tahoma" pitchFamily="34" charset="0"/>
            </a:endParaRPr>
          </a:p>
          <a:p>
            <a:pPr marL="519113" indent="-519113" fontAlgn="auto">
              <a:spcBef>
                <a:spcPct val="0"/>
              </a:spcBef>
              <a:spcAft>
                <a:spcPts val="0"/>
              </a:spcAft>
              <a:buClr>
                <a:schemeClr val="accent1"/>
              </a:buClr>
              <a:buFont typeface="+mj-lt"/>
              <a:buAutoNum type="arabicPeriod"/>
              <a:defRPr/>
            </a:pPr>
            <a:r>
              <a:rPr lang="en-US" altLang="en-US" sz="1800" dirty="0" smtClean="0">
                <a:latin typeface="Tahoma" pitchFamily="34" charset="0"/>
                <a:ea typeface="Tahoma" pitchFamily="34" charset="0"/>
                <a:cs typeface="Tahoma" pitchFamily="34" charset="0"/>
              </a:rPr>
              <a:t>Inability </a:t>
            </a:r>
            <a:r>
              <a:rPr lang="en-US" altLang="en-US" sz="1800" dirty="0">
                <a:latin typeface="Tahoma" pitchFamily="34" charset="0"/>
                <a:ea typeface="Tahoma" pitchFamily="34" charset="0"/>
                <a:cs typeface="Tahoma" pitchFamily="34" charset="0"/>
              </a:rPr>
              <a:t>to muster needed energy to </a:t>
            </a:r>
            <a:r>
              <a:rPr lang="en-US" altLang="en-US" sz="1800" dirty="0" smtClean="0">
                <a:latin typeface="Tahoma" pitchFamily="34" charset="0"/>
                <a:ea typeface="Tahoma" pitchFamily="34" charset="0"/>
                <a:cs typeface="Tahoma" pitchFamily="34" charset="0"/>
              </a:rPr>
              <a:t>focus/complete </a:t>
            </a:r>
            <a:r>
              <a:rPr lang="en-US" altLang="en-US" sz="1800" dirty="0">
                <a:latin typeface="Tahoma" pitchFamily="34" charset="0"/>
                <a:ea typeface="Tahoma" pitchFamily="34" charset="0"/>
                <a:cs typeface="Tahoma" pitchFamily="34" charset="0"/>
              </a:rPr>
              <a:t>academic tasks</a:t>
            </a:r>
            <a:r>
              <a:rPr lang="en-US" altLang="en-US" sz="1800" dirty="0" smtClean="0">
                <a:latin typeface="Tahoma" pitchFamily="34" charset="0"/>
                <a:ea typeface="Tahoma" pitchFamily="34" charset="0"/>
                <a:cs typeface="Tahoma" pitchFamily="34" charset="0"/>
              </a:rPr>
              <a:t>;</a:t>
            </a:r>
            <a:endParaRPr lang="en-US" altLang="en-US" sz="1800" dirty="0">
              <a:latin typeface="Tahoma" pitchFamily="34" charset="0"/>
              <a:ea typeface="Tahoma" pitchFamily="34" charset="0"/>
              <a:cs typeface="Tahoma" pitchFamily="34" charset="0"/>
            </a:endParaRPr>
          </a:p>
          <a:p>
            <a:pPr marL="463550" indent="-463550" fontAlgn="auto">
              <a:spcBef>
                <a:spcPct val="0"/>
              </a:spcBef>
              <a:spcAft>
                <a:spcPts val="0"/>
              </a:spcAft>
              <a:buClr>
                <a:schemeClr val="accent1"/>
              </a:buClr>
              <a:buFont typeface="+mj-lt"/>
              <a:buAutoNum type="arabicPeriod"/>
              <a:defRPr/>
            </a:pPr>
            <a:r>
              <a:rPr lang="en-US" altLang="en-US" sz="1800" dirty="0" smtClean="0">
                <a:latin typeface="Tahoma" pitchFamily="34" charset="0"/>
                <a:ea typeface="Tahoma" pitchFamily="34" charset="0"/>
                <a:cs typeface="Tahoma" pitchFamily="34" charset="0"/>
              </a:rPr>
              <a:t>May become focused periodically on  perfection/blow up when not possible;</a:t>
            </a:r>
            <a:endParaRPr lang="en-US" altLang="en-US" sz="1800" dirty="0">
              <a:latin typeface="Tahoma" pitchFamily="34" charset="0"/>
              <a:ea typeface="Tahoma" pitchFamily="34" charset="0"/>
              <a:cs typeface="Tahoma" pitchFamily="34" charset="0"/>
            </a:endParaRPr>
          </a:p>
          <a:p>
            <a:pPr marL="463550" indent="-463550" fontAlgn="auto">
              <a:spcBef>
                <a:spcPct val="0"/>
              </a:spcBef>
              <a:spcAft>
                <a:spcPts val="0"/>
              </a:spcAft>
              <a:buClr>
                <a:schemeClr val="accent1"/>
              </a:buClr>
              <a:buFont typeface="+mj-lt"/>
              <a:buAutoNum type="arabicPeriod"/>
              <a:defRPr/>
            </a:pPr>
            <a:r>
              <a:rPr lang="en-US" altLang="en-US" sz="1800" dirty="0" smtClean="0">
                <a:latin typeface="Tahoma" pitchFamily="34" charset="0"/>
                <a:ea typeface="Tahoma" pitchFamily="34" charset="0"/>
                <a:cs typeface="Tahoma" pitchFamily="34" charset="0"/>
              </a:rPr>
              <a:t>Becomes </a:t>
            </a:r>
            <a:r>
              <a:rPr lang="en-US" altLang="en-US" sz="1800" dirty="0">
                <a:latin typeface="Tahoma" pitchFamily="34" charset="0"/>
                <a:ea typeface="Tahoma" pitchFamily="34" charset="0"/>
                <a:cs typeface="Tahoma" pitchFamily="34" charset="0"/>
              </a:rPr>
              <a:t>frustrated, anxious and easily disappointed over not meeting </a:t>
            </a:r>
            <a:r>
              <a:rPr lang="en-US" altLang="en-US" sz="1800" dirty="0" smtClean="0">
                <a:latin typeface="Tahoma" pitchFamily="34" charset="0"/>
                <a:ea typeface="Tahoma" pitchFamily="34" charset="0"/>
                <a:cs typeface="Tahoma" pitchFamily="34" charset="0"/>
              </a:rPr>
              <a:t>personal academic expectations and perceived criticism of his performance;</a:t>
            </a:r>
            <a:endParaRPr lang="en-US" altLang="en-US" sz="1800" dirty="0">
              <a:latin typeface="Tahoma" pitchFamily="34" charset="0"/>
              <a:ea typeface="Tahoma" pitchFamily="34" charset="0"/>
              <a:cs typeface="Tahoma" pitchFamily="34" charset="0"/>
            </a:endParaRPr>
          </a:p>
          <a:p>
            <a:pPr marL="463550" indent="-463550" fontAlgn="auto">
              <a:spcBef>
                <a:spcPct val="0"/>
              </a:spcBef>
              <a:spcAft>
                <a:spcPts val="0"/>
              </a:spcAft>
              <a:buClr>
                <a:schemeClr val="accent1"/>
              </a:buClr>
              <a:buFont typeface="+mj-lt"/>
              <a:buAutoNum type="arabicPeriod"/>
              <a:defRPr/>
            </a:pPr>
            <a:r>
              <a:rPr lang="en-US" altLang="en-US" sz="1800" dirty="0" smtClean="0">
                <a:latin typeface="Tahoma" pitchFamily="34" charset="0"/>
                <a:ea typeface="Tahoma" pitchFamily="34" charset="0"/>
                <a:cs typeface="Tahoma" pitchFamily="34" charset="0"/>
              </a:rPr>
              <a:t>Inconsistent effort </a:t>
            </a:r>
            <a:r>
              <a:rPr lang="en-US" altLang="en-US" sz="1800" dirty="0">
                <a:latin typeface="Tahoma" pitchFamily="34" charset="0"/>
                <a:ea typeface="Tahoma" pitchFamily="34" charset="0"/>
                <a:cs typeface="Tahoma" pitchFamily="34" charset="0"/>
              </a:rPr>
              <a:t>and school attendance </a:t>
            </a:r>
            <a:r>
              <a:rPr lang="en-US" altLang="en-US" sz="1800" dirty="0" smtClean="0">
                <a:latin typeface="Tahoma" pitchFamily="34" charset="0"/>
                <a:ea typeface="Tahoma" pitchFamily="34" charset="0"/>
                <a:cs typeface="Tahoma" pitchFamily="34" charset="0"/>
              </a:rPr>
              <a:t> has resulted in splinter skills masking actual skill deficits;</a:t>
            </a:r>
          </a:p>
          <a:p>
            <a:pPr marL="463550" indent="-463550" fontAlgn="auto">
              <a:spcBef>
                <a:spcPct val="0"/>
              </a:spcBef>
              <a:spcAft>
                <a:spcPts val="0"/>
              </a:spcAft>
              <a:buClr>
                <a:schemeClr val="accent1"/>
              </a:buClr>
              <a:buFont typeface="+mj-lt"/>
              <a:buAutoNum type="arabicPeriod"/>
              <a:defRPr/>
            </a:pPr>
            <a:r>
              <a:rPr lang="en-US" altLang="en-US" sz="1800" dirty="0" smtClean="0">
                <a:latin typeface="Tahoma" pitchFamily="34" charset="0"/>
                <a:ea typeface="Tahoma" pitchFamily="34" charset="0"/>
                <a:cs typeface="Tahoma" pitchFamily="34" charset="0"/>
              </a:rPr>
              <a:t>Cannot self-manage behavioral responses so requires calming and de-escalation strategies when he becomes overwhelmed;  </a:t>
            </a:r>
          </a:p>
          <a:p>
            <a:pPr marL="463550" indent="-463550" fontAlgn="auto">
              <a:spcBef>
                <a:spcPct val="0"/>
              </a:spcBef>
              <a:spcAft>
                <a:spcPts val="0"/>
              </a:spcAft>
              <a:buClr>
                <a:schemeClr val="accent1"/>
              </a:buClr>
              <a:buFont typeface="+mj-lt"/>
              <a:buAutoNum type="arabicPeriod"/>
              <a:defRPr/>
            </a:pPr>
            <a:r>
              <a:rPr lang="en-US" altLang="en-US" sz="1800" dirty="0" smtClean="0">
                <a:latin typeface="Tahoma" pitchFamily="34" charset="0"/>
                <a:ea typeface="Tahoma" pitchFamily="34" charset="0"/>
                <a:cs typeface="Tahoma" pitchFamily="34" charset="0"/>
              </a:rPr>
              <a:t>Cannot defer or view long-term outcomes so without immediate feedback and support may lose sight of eventual payoff (e.g., report card grades, progress reports).</a:t>
            </a:r>
            <a:endParaRPr lang="en-US" altLang="en-US" sz="2000" dirty="0">
              <a:latin typeface="Comic Sans MS" pitchFamily="66" charset="0"/>
              <a:cs typeface="+mn-cs"/>
            </a:endParaRPr>
          </a:p>
        </p:txBody>
      </p:sp>
      <p:sp>
        <p:nvSpPr>
          <p:cNvPr id="2" name="Slide Number Placeholder 1"/>
          <p:cNvSpPr>
            <a:spLocks noGrp="1"/>
          </p:cNvSpPr>
          <p:nvPr>
            <p:ph type="sldNum" sz="quarter" idx="12"/>
          </p:nvPr>
        </p:nvSpPr>
        <p:spPr/>
        <p:txBody>
          <a:bodyPr/>
          <a:lstStyle/>
          <a:p>
            <a:pPr>
              <a:defRPr/>
            </a:pPr>
            <a:fld id="{B8E0C8DD-AE08-4360-B845-E57F51325157}" type="slidenum">
              <a:rPr lang="en-US"/>
              <a:pPr>
                <a:defRPr/>
              </a:pPr>
              <a:t>50</a:t>
            </a:fld>
            <a:endParaRPr lang="en-US"/>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711200" y="11430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a:t>
            </a:r>
            <a:r>
              <a:rPr lang="en-US" altLang="en-US" sz="3200" dirty="0">
                <a:latin typeface="+mj-lt"/>
              </a:rPr>
              <a:t>4: PLEP A - General Curriculum</a:t>
            </a:r>
          </a:p>
          <a:p>
            <a:pPr algn="ctr" eaLnBrk="1" hangingPunct="1"/>
            <a:r>
              <a:rPr lang="en-US" altLang="en-US" sz="3200" dirty="0">
                <a:latin typeface="+mj-lt"/>
              </a:rPr>
              <a:t>IEP 2</a:t>
            </a:r>
          </a:p>
        </p:txBody>
      </p:sp>
      <p:sp>
        <p:nvSpPr>
          <p:cNvPr id="47107" name="Text Box 3"/>
          <p:cNvSpPr txBox="1">
            <a:spLocks noChangeArrowheads="1"/>
          </p:cNvSpPr>
          <p:nvPr/>
        </p:nvSpPr>
        <p:spPr bwMode="auto">
          <a:xfrm>
            <a:off x="304800" y="917912"/>
            <a:ext cx="8534400" cy="5940088"/>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Accommodations:</a:t>
            </a: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Send </a:t>
            </a:r>
            <a:r>
              <a:rPr lang="en-US" altLang="en-US" sz="1800" dirty="0">
                <a:latin typeface="Tahoma" panose="020B0604030504040204" pitchFamily="34" charset="0"/>
                <a:ea typeface="Tahoma" panose="020B0604030504040204" pitchFamily="34" charset="0"/>
                <a:cs typeface="Tahoma" panose="020B0604030504040204" pitchFamily="34" charset="0"/>
              </a:rPr>
              <a:t>to Nurse’s Office right before lunch break for his medication.</a:t>
            </a: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Notify Guidance Counselor </a:t>
            </a:r>
            <a:r>
              <a:rPr lang="en-US" altLang="en-US" sz="1800" dirty="0">
                <a:latin typeface="Tahoma" panose="020B0604030504040204" pitchFamily="34" charset="0"/>
                <a:ea typeface="Tahoma" panose="020B0604030504040204" pitchFamily="34" charset="0"/>
                <a:cs typeface="Tahoma" panose="020B0604030504040204" pitchFamily="34" charset="0"/>
              </a:rPr>
              <a:t>if Dan puts his head on his desk and refuses to participate in </a:t>
            </a:r>
            <a:r>
              <a:rPr lang="en-US" altLang="en-US" sz="1800" dirty="0" smtClean="0">
                <a:latin typeface="Tahoma" panose="020B0604030504040204" pitchFamily="34" charset="0"/>
                <a:ea typeface="Tahoma" panose="020B0604030504040204" pitchFamily="34" charset="0"/>
                <a:cs typeface="Tahoma" panose="020B0604030504040204" pitchFamily="34" charset="0"/>
              </a:rPr>
              <a:t>class or behaviorally escalates.</a:t>
            </a: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Establish signal for him to opt out of potentially challenging social or academic situations.</a:t>
            </a: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Provide staff training to ensure consistent responses to emerging issues and challenging behaviors.</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fontAlgn="auto">
              <a:spcBef>
                <a:spcPct val="0"/>
              </a:spcBef>
              <a:spcAft>
                <a:spcPts val="0"/>
              </a:spcAft>
              <a:buFontTx/>
              <a:buNone/>
              <a:defRPr/>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Specially </a:t>
            </a:r>
            <a:r>
              <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Designed Instruction</a:t>
            </a: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endPar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87338" indent="-287338" fontAlgn="auto">
              <a:spcBef>
                <a:spcPct val="0"/>
              </a:spcBef>
              <a:spcAft>
                <a:spcPts val="0"/>
              </a:spcAft>
              <a:buClr>
                <a:schemeClr val="accent1"/>
              </a:buClr>
              <a:buFont typeface="Wingdings" panose="05000000000000000000" pitchFamily="2" charset="2"/>
              <a:buChar char="v"/>
              <a:defRPr/>
            </a:pPr>
            <a:r>
              <a:rPr lang="en-US" altLang="en-US" sz="1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Content</a:t>
            </a:r>
            <a:r>
              <a:rPr lang="en-US" alt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altLang="en-US" sz="1800" dirty="0" smtClean="0">
                <a:latin typeface="Tahoma" panose="020B0604030504040204" pitchFamily="34" charset="0"/>
                <a:ea typeface="Tahoma" panose="020B0604030504040204" pitchFamily="34" charset="0"/>
                <a:cs typeface="Tahoma" panose="020B0604030504040204" pitchFamily="34" charset="0"/>
              </a:rPr>
              <a:t>Don’t </a:t>
            </a:r>
            <a:r>
              <a:rPr lang="en-US" altLang="en-US" sz="1800" dirty="0">
                <a:latin typeface="Tahoma" panose="020B0604030504040204" pitchFamily="34" charset="0"/>
                <a:ea typeface="Tahoma" panose="020B0604030504040204" pitchFamily="34" charset="0"/>
                <a:cs typeface="Tahoma" panose="020B0604030504040204" pitchFamily="34" charset="0"/>
              </a:rPr>
              <a:t>assume </a:t>
            </a:r>
            <a:r>
              <a:rPr lang="en-US" altLang="en-US" sz="1800" dirty="0" smtClean="0">
                <a:latin typeface="Tahoma" panose="020B0604030504040204" pitchFamily="34" charset="0"/>
                <a:ea typeface="Tahoma" panose="020B0604030504040204" pitchFamily="34" charset="0"/>
                <a:cs typeface="Tahoma" panose="020B0604030504040204" pitchFamily="34" charset="0"/>
              </a:rPr>
              <a:t>his mastery </a:t>
            </a:r>
            <a:r>
              <a:rPr lang="en-US" altLang="en-US" sz="1800" dirty="0">
                <a:latin typeface="Tahoma" panose="020B0604030504040204" pitchFamily="34" charset="0"/>
                <a:ea typeface="Tahoma" panose="020B0604030504040204" pitchFamily="34" charset="0"/>
                <a:cs typeface="Tahoma" panose="020B0604030504040204" pitchFamily="34" charset="0"/>
              </a:rPr>
              <a:t>of easier content/concepts – pretest knowledge and understanding </a:t>
            </a:r>
            <a:r>
              <a:rPr lang="en-US" altLang="en-US" sz="1800" dirty="0" smtClean="0">
                <a:latin typeface="Tahoma" panose="020B0604030504040204" pitchFamily="34" charset="0"/>
                <a:ea typeface="Tahoma" panose="020B0604030504040204" pitchFamily="34" charset="0"/>
                <a:cs typeface="Tahoma" panose="020B0604030504040204" pitchFamily="34" charset="0"/>
              </a:rPr>
              <a:t>of entire class rather than single Dan out.</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Methodology/Delivery </a:t>
            </a:r>
            <a:r>
              <a:rPr lang="en-US" alt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of Instruction: </a:t>
            </a:r>
          </a:p>
          <a:p>
            <a:pPr marL="287338" fontAlgn="auto">
              <a:spcBef>
                <a:spcPct val="0"/>
              </a:spcBef>
              <a:spcAft>
                <a:spcPts val="0"/>
              </a:spcAft>
              <a:buClr>
                <a:schemeClr val="accent1"/>
              </a:buClr>
              <a:buNone/>
              <a:defRPr/>
            </a:pPr>
            <a:r>
              <a:rPr lang="en-US" altLang="en-US" sz="1800" dirty="0">
                <a:latin typeface="Tahoma" panose="020B0604030504040204" pitchFamily="34" charset="0"/>
                <a:ea typeface="Tahoma" panose="020B0604030504040204" pitchFamily="34" charset="0"/>
                <a:cs typeface="Tahoma" panose="020B0604030504040204" pitchFamily="34" charset="0"/>
              </a:rPr>
              <a:t>Break assignments into step by step pieces and assign gradually over time; assist Dan in developing time management strategies (daily planner and schedule); provide reinforcement for </a:t>
            </a:r>
            <a:r>
              <a:rPr lang="en-US" altLang="en-US" sz="1800" dirty="0" smtClean="0">
                <a:latin typeface="Tahoma" panose="020B0604030504040204" pitchFamily="34" charset="0"/>
                <a:ea typeface="Tahoma" panose="020B0604030504040204" pitchFamily="34" charset="0"/>
                <a:cs typeface="Tahoma" panose="020B0604030504040204" pitchFamily="34" charset="0"/>
              </a:rPr>
              <a:t> assignment completion and teach self-monitoring strategies. </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Performance </a:t>
            </a:r>
            <a:r>
              <a:rPr lang="en-US" alt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Criteria: </a:t>
            </a:r>
          </a:p>
          <a:p>
            <a:pPr marL="287338" fontAlgn="auto">
              <a:spcBef>
                <a:spcPct val="0"/>
              </a:spcBef>
              <a:spcAft>
                <a:spcPts val="0"/>
              </a:spcAft>
              <a:buClr>
                <a:schemeClr val="accent1"/>
              </a:buClr>
              <a:buNone/>
              <a:defRPr/>
            </a:pPr>
            <a:r>
              <a:rPr lang="en-US" altLang="en-US" sz="1800" dirty="0">
                <a:latin typeface="Tahoma" panose="020B0604030504040204" pitchFamily="34" charset="0"/>
                <a:ea typeface="Tahoma" panose="020B0604030504040204" pitchFamily="34" charset="0"/>
                <a:cs typeface="Tahoma" panose="020B0604030504040204" pitchFamily="34" charset="0"/>
              </a:rPr>
              <a:t>Grade assignments as soon after completion as possible; have </a:t>
            </a:r>
            <a:r>
              <a:rPr lang="en-US" altLang="en-US" sz="1800" dirty="0" smtClean="0">
                <a:latin typeface="Tahoma" panose="020B0604030504040204" pitchFamily="34" charset="0"/>
                <a:ea typeface="Tahoma" panose="020B0604030504040204" pitchFamily="34" charset="0"/>
                <a:cs typeface="Tahoma" panose="020B0604030504040204" pitchFamily="34" charset="0"/>
              </a:rPr>
              <a:t>Dan complete </a:t>
            </a:r>
            <a:r>
              <a:rPr lang="en-US" altLang="en-US" sz="1800" dirty="0">
                <a:latin typeface="Tahoma" panose="020B0604030504040204" pitchFamily="34" charset="0"/>
                <a:ea typeface="Tahoma" panose="020B0604030504040204" pitchFamily="34" charset="0"/>
                <a:cs typeface="Tahoma" panose="020B0604030504040204" pitchFamily="34" charset="0"/>
              </a:rPr>
              <a:t>assignments in daily planner; meet with </a:t>
            </a:r>
            <a:r>
              <a:rPr lang="en-US" altLang="en-US" sz="1800" dirty="0" smtClean="0">
                <a:latin typeface="Tahoma" panose="020B0604030504040204" pitchFamily="34" charset="0"/>
                <a:ea typeface="Tahoma" panose="020B0604030504040204" pitchFamily="34" charset="0"/>
                <a:cs typeface="Tahoma" panose="020B0604030504040204" pitchFamily="34" charset="0"/>
              </a:rPr>
              <a:t>Dan </a:t>
            </a:r>
            <a:r>
              <a:rPr lang="en-US" altLang="en-US" sz="1800" dirty="0">
                <a:latin typeface="Tahoma" panose="020B0604030504040204" pitchFamily="34" charset="0"/>
                <a:ea typeface="Tahoma" panose="020B0604030504040204" pitchFamily="34" charset="0"/>
                <a:cs typeface="Tahoma" panose="020B0604030504040204" pitchFamily="34" charset="0"/>
              </a:rPr>
              <a:t>weekly to review achievement if </a:t>
            </a:r>
            <a:r>
              <a:rPr lang="en-US" altLang="en-US" sz="1800" dirty="0" smtClean="0">
                <a:latin typeface="Tahoma" panose="020B0604030504040204" pitchFamily="34" charset="0"/>
                <a:ea typeface="Tahoma" panose="020B0604030504040204" pitchFamily="34" charset="0"/>
                <a:cs typeface="Tahoma" panose="020B0604030504040204" pitchFamily="34" charset="0"/>
              </a:rPr>
              <a:t>he is </a:t>
            </a:r>
            <a:r>
              <a:rPr lang="en-US" altLang="en-US" sz="1800" dirty="0">
                <a:latin typeface="Tahoma" panose="020B0604030504040204" pitchFamily="34" charset="0"/>
                <a:ea typeface="Tahoma" panose="020B0604030504040204" pitchFamily="34" charset="0"/>
                <a:cs typeface="Tahoma" panose="020B0604030504040204" pitchFamily="34" charset="0"/>
              </a:rPr>
              <a:t>completing work </a:t>
            </a:r>
            <a:r>
              <a:rPr lang="en-US" altLang="en-US" sz="1800" dirty="0" smtClean="0">
                <a:latin typeface="Tahoma" panose="020B0604030504040204" pitchFamily="34" charset="0"/>
                <a:ea typeface="Tahoma" panose="020B0604030504040204" pitchFamily="34" charset="0"/>
                <a:cs typeface="Tahoma" panose="020B0604030504040204" pitchFamily="34" charset="0"/>
              </a:rPr>
              <a:t>as </a:t>
            </a:r>
            <a:r>
              <a:rPr lang="en-US" altLang="en-US" sz="1800" dirty="0">
                <a:latin typeface="Tahoma" panose="020B0604030504040204" pitchFamily="34" charset="0"/>
                <a:ea typeface="Tahoma" panose="020B0604030504040204" pitchFamily="34" charset="0"/>
                <a:cs typeface="Tahoma" panose="020B0604030504040204" pitchFamily="34" charset="0"/>
              </a:rPr>
              <a:t>assigned; meet daily with </a:t>
            </a:r>
            <a:r>
              <a:rPr lang="en-US" altLang="en-US" sz="1800" dirty="0" smtClean="0">
                <a:latin typeface="Tahoma" panose="020B0604030504040204" pitchFamily="34" charset="0"/>
                <a:ea typeface="Tahoma" panose="020B0604030504040204" pitchFamily="34" charset="0"/>
                <a:cs typeface="Tahoma" panose="020B0604030504040204" pitchFamily="34" charset="0"/>
              </a:rPr>
              <a:t>Dan </a:t>
            </a:r>
            <a:r>
              <a:rPr lang="en-US" altLang="en-US" sz="1800" dirty="0">
                <a:latin typeface="Tahoma" panose="020B0604030504040204" pitchFamily="34" charset="0"/>
                <a:ea typeface="Tahoma" panose="020B0604030504040204" pitchFamily="34" charset="0"/>
                <a:cs typeface="Tahoma" panose="020B0604030504040204" pitchFamily="34" charset="0"/>
              </a:rPr>
              <a:t>if work completion begins </a:t>
            </a:r>
            <a:r>
              <a:rPr lang="en-US" altLang="en-US" sz="1800" dirty="0" smtClean="0">
                <a:latin typeface="Tahoma" panose="020B0604030504040204" pitchFamily="34" charset="0"/>
                <a:ea typeface="Tahoma" panose="020B0604030504040204" pitchFamily="34" charset="0"/>
                <a:cs typeface="Tahoma" panose="020B0604030504040204" pitchFamily="34" charset="0"/>
              </a:rPr>
              <a:t>to lag or to address his concerns around performance. </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D2F8C135-6251-46C5-911E-6BB150C438F3}" type="slidenum">
              <a:rPr lang="en-US"/>
              <a:pPr>
                <a:defRPr/>
              </a:pPr>
              <a:t>51</a:t>
            </a:fld>
            <a:endParaRPr lang="en-US"/>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400050"/>
            <a:ext cx="7772400" cy="1143000"/>
          </a:xfrm>
          <a:noFill/>
        </p:spPr>
        <p:txBody>
          <a:bodyPr/>
          <a:lstStyle/>
          <a:p>
            <a:pPr algn="ctr" eaLnBrk="1" hangingPunct="1"/>
            <a:r>
              <a:rPr lang="en-US" altLang="en-US" sz="4000" dirty="0" smtClean="0"/>
              <a:t>IEP 3</a:t>
            </a:r>
          </a:p>
        </p:txBody>
      </p:sp>
      <p:sp>
        <p:nvSpPr>
          <p:cNvPr id="48131" name="Rectangle 3"/>
          <p:cNvSpPr>
            <a:spLocks noGrp="1" noChangeArrowheads="1"/>
          </p:cNvSpPr>
          <p:nvPr>
            <p:ph type="body" idx="1"/>
          </p:nvPr>
        </p:nvSpPr>
        <p:spPr>
          <a:xfrm>
            <a:off x="203200" y="1981200"/>
            <a:ext cx="8255000" cy="4572000"/>
          </a:xfrm>
        </p:spPr>
        <p:txBody>
          <a:bodyPr rtlCol="0">
            <a:normAutofit/>
          </a:bodyPr>
          <a:lstStyle/>
          <a:p>
            <a:pPr marL="0" indent="0" algn="ctr" eaLnBrk="1" fontAlgn="auto" hangingPunct="1">
              <a:spcAft>
                <a:spcPts val="0"/>
              </a:spcAft>
              <a:buNone/>
              <a:defRPr/>
            </a:pPr>
            <a:r>
              <a:rPr lang="en-US" altLang="en-US" sz="2400" dirty="0" smtClean="0">
                <a:solidFill>
                  <a:schemeClr val="accent1"/>
                </a:solidFill>
              </a:rPr>
              <a:t>Present Levels of Educational Performance (PLEP)</a:t>
            </a:r>
          </a:p>
          <a:p>
            <a:pPr marL="457200" lvl="1" indent="0" algn="ctr" eaLnBrk="1" fontAlgn="auto" hangingPunct="1">
              <a:spcAft>
                <a:spcPts val="0"/>
              </a:spcAft>
              <a:buFont typeface="Wingdings 2" pitchFamily="18" charset="2"/>
              <a:buNone/>
              <a:defRPr/>
            </a:pPr>
            <a:r>
              <a:rPr lang="en-US" altLang="en-US" dirty="0" smtClean="0"/>
              <a:t> </a:t>
            </a:r>
            <a:r>
              <a:rPr lang="en-US" altLang="en-US" dirty="0" smtClean="0">
                <a:solidFill>
                  <a:schemeClr val="accent1"/>
                </a:solidFill>
              </a:rPr>
              <a:t>PLEP B: </a:t>
            </a:r>
            <a:r>
              <a:rPr lang="en-US" altLang="en-US" dirty="0" smtClean="0"/>
              <a:t>Other Educational Needs</a:t>
            </a:r>
          </a:p>
          <a:p>
            <a:pPr marL="457200" lvl="1" indent="0" eaLnBrk="1" fontAlgn="auto" hangingPunct="1">
              <a:spcAft>
                <a:spcPts val="0"/>
              </a:spcAft>
              <a:buFont typeface="Wingdings 2" pitchFamily="18" charset="2"/>
              <a:buNone/>
              <a:defRPr/>
            </a:pPr>
            <a:endParaRPr lang="en-US" altLang="en-US" sz="2200" dirty="0" smtClean="0"/>
          </a:p>
          <a:p>
            <a:pPr lvl="2" eaLnBrk="1" fontAlgn="auto" hangingPunct="1">
              <a:spcAft>
                <a:spcPts val="0"/>
              </a:spcAft>
              <a:defRPr/>
            </a:pPr>
            <a:r>
              <a:rPr lang="en-US" altLang="en-US" dirty="0" smtClean="0"/>
              <a:t>   Affect of Disability on Progress</a:t>
            </a:r>
          </a:p>
          <a:p>
            <a:pPr marL="914400" lvl="2" indent="0" eaLnBrk="1" fontAlgn="auto" hangingPunct="1">
              <a:spcAft>
                <a:spcPts val="0"/>
              </a:spcAft>
              <a:buFont typeface="Wingdings 2" pitchFamily="18" charset="2"/>
              <a:buNone/>
              <a:defRPr/>
            </a:pPr>
            <a:endParaRPr lang="en-US" altLang="en-US" dirty="0" smtClean="0"/>
          </a:p>
          <a:p>
            <a:pPr lvl="2" eaLnBrk="1" fontAlgn="auto" hangingPunct="1">
              <a:spcAft>
                <a:spcPts val="0"/>
              </a:spcAft>
              <a:defRPr/>
            </a:pPr>
            <a:r>
              <a:rPr lang="en-US" altLang="en-US" dirty="0" smtClean="0"/>
              <a:t>   Accommodation(s)</a:t>
            </a:r>
          </a:p>
          <a:p>
            <a:pPr lvl="2" eaLnBrk="1" fontAlgn="auto" hangingPunct="1">
              <a:spcAft>
                <a:spcPts val="0"/>
              </a:spcAft>
              <a:defRPr/>
            </a:pPr>
            <a:endParaRPr lang="en-US" altLang="en-US" dirty="0" smtClean="0"/>
          </a:p>
          <a:p>
            <a:pPr lvl="2" eaLnBrk="1" fontAlgn="auto" hangingPunct="1">
              <a:spcAft>
                <a:spcPts val="0"/>
              </a:spcAft>
              <a:defRPr/>
            </a:pPr>
            <a:r>
              <a:rPr lang="en-US" altLang="en-US" dirty="0" smtClean="0"/>
              <a:t>   Specially Designed Instruction</a:t>
            </a:r>
          </a:p>
          <a:p>
            <a:pPr eaLnBrk="1" fontAlgn="auto" hangingPunct="1">
              <a:spcAft>
                <a:spcPts val="0"/>
              </a:spcAft>
              <a:buFontTx/>
              <a:buNone/>
              <a:defRPr/>
            </a:pPr>
            <a:endParaRPr lang="en-US" altLang="en-US" dirty="0" smtClean="0">
              <a:latin typeface="Comic Sans MS" pitchFamily="66" charset="0"/>
            </a:endParaRPr>
          </a:p>
        </p:txBody>
      </p:sp>
      <p:sp>
        <p:nvSpPr>
          <p:cNvPr id="2" name="Slide Number Placeholder 1"/>
          <p:cNvSpPr>
            <a:spLocks noGrp="1"/>
          </p:cNvSpPr>
          <p:nvPr>
            <p:ph type="sldNum" sz="quarter" idx="12"/>
          </p:nvPr>
        </p:nvSpPr>
        <p:spPr/>
        <p:txBody>
          <a:bodyPr/>
          <a:lstStyle/>
          <a:p>
            <a:pPr>
              <a:defRPr/>
            </a:pPr>
            <a:fld id="{5BFF6795-E076-4CC7-91D7-BBD8827FE03F}" type="slidenum">
              <a:rPr lang="en-US"/>
              <a:pPr>
                <a:defRPr/>
              </a:pPr>
              <a:t>52</a:t>
            </a:fld>
            <a:endParaRPr lang="en-US"/>
          </a:p>
        </p:txBody>
      </p:sp>
      <p:pic>
        <p:nvPicPr>
          <p:cNvPr id="5" name="Picture 12" descr="Notepad and p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5126" y="4419600"/>
            <a:ext cx="2133600" cy="2133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711200" y="22860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a:t>
            </a:r>
            <a:r>
              <a:rPr lang="en-US" altLang="en-US" sz="3200" dirty="0">
                <a:latin typeface="+mj-lt"/>
              </a:rPr>
              <a:t>1: PLEP B - Other Ed. Needs</a:t>
            </a:r>
          </a:p>
          <a:p>
            <a:pPr algn="ctr" eaLnBrk="1" hangingPunct="1"/>
            <a:r>
              <a:rPr lang="en-US" altLang="en-US" sz="3200" dirty="0">
                <a:latin typeface="+mj-lt"/>
              </a:rPr>
              <a:t>IEP 3</a:t>
            </a:r>
          </a:p>
        </p:txBody>
      </p:sp>
      <p:sp>
        <p:nvSpPr>
          <p:cNvPr id="125955" name="Text Box 3"/>
          <p:cNvSpPr txBox="1">
            <a:spLocks noChangeArrowheads="1"/>
          </p:cNvSpPr>
          <p:nvPr/>
        </p:nvSpPr>
        <p:spPr bwMode="auto">
          <a:xfrm>
            <a:off x="304800" y="1657350"/>
            <a:ext cx="8534400" cy="4062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Other Educational Needs: </a:t>
            </a:r>
            <a:r>
              <a:rPr lang="en-US" altLang="en-US" sz="2400" dirty="0">
                <a:latin typeface="Tahoma" panose="020B0604030504040204" pitchFamily="34" charset="0"/>
                <a:ea typeface="Tahoma" panose="020B0604030504040204" pitchFamily="34" charset="0"/>
                <a:cs typeface="Tahoma" panose="020B0604030504040204" pitchFamily="34" charset="0"/>
              </a:rPr>
              <a:t>Behavior</a:t>
            </a:r>
          </a:p>
          <a:p>
            <a:pPr eaLnBrk="1" hangingPunct="1"/>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Impact of Disability on Progress</a:t>
            </a:r>
            <a:r>
              <a:rPr lang="en-US" alt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p>
          <a:p>
            <a:pPr eaLnBrk="1" hangingPunct="1"/>
            <a:endPar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lvl="1" eaLnBrk="1" hangingPunct="1"/>
            <a:r>
              <a:rPr lang="en-US" altLang="en-US" dirty="0">
                <a:latin typeface="Tahoma" panose="020B0604030504040204" pitchFamily="34" charset="0"/>
                <a:ea typeface="Tahoma" panose="020B0604030504040204" pitchFamily="34" charset="0"/>
                <a:cs typeface="Tahoma" panose="020B0604030504040204" pitchFamily="34" charset="0"/>
              </a:rPr>
              <a:t>Carl's coexisting diagnosis of Oppositional Defiance Disorder (ODD) in combination with the impact of his AD/HD issues creates a situation in which he can, at times, react to relatively subtle or adult informational interactions by exhibiting behaviors that reflect components of ODD: losing his temper, arguing with adults, active defiance or refusal to comply with adults' requests or rules, seeming to deliberately annoy people, blaming others for his mistakes or misbehavior, being touchy or easily annoyed by others, becoming angry or resentful or seeming to act spitefully. These behaviors are exhibited by Carl more frequently than in other students his age and cause significant impairment in social, academic, and independent functioning. </a:t>
            </a:r>
          </a:p>
        </p:txBody>
      </p:sp>
      <p:sp>
        <p:nvSpPr>
          <p:cNvPr id="2" name="Slide Number Placeholder 1"/>
          <p:cNvSpPr>
            <a:spLocks noGrp="1"/>
          </p:cNvSpPr>
          <p:nvPr>
            <p:ph type="sldNum" sz="quarter" idx="12"/>
          </p:nvPr>
        </p:nvSpPr>
        <p:spPr/>
        <p:txBody>
          <a:bodyPr/>
          <a:lstStyle/>
          <a:p>
            <a:pPr>
              <a:defRPr/>
            </a:pPr>
            <a:fld id="{A37E2087-EE14-458A-9C97-D105897B7024}" type="slidenum">
              <a:rPr lang="en-US"/>
              <a:pPr>
                <a:defRPr/>
              </a:pPr>
              <a:t>53</a:t>
            </a:fld>
            <a:endParaRPr lang="en-US"/>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711200" y="388938"/>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2: </a:t>
            </a:r>
            <a:r>
              <a:rPr lang="en-US" altLang="en-US" sz="3200" dirty="0">
                <a:latin typeface="+mj-lt"/>
              </a:rPr>
              <a:t>PLEP B - Other Ed. Needs</a:t>
            </a:r>
          </a:p>
          <a:p>
            <a:pPr algn="ctr" eaLnBrk="1" hangingPunct="1"/>
            <a:r>
              <a:rPr lang="en-US" altLang="en-US" sz="3200" dirty="0">
                <a:latin typeface="+mj-lt"/>
              </a:rPr>
              <a:t>IEP 3</a:t>
            </a:r>
          </a:p>
        </p:txBody>
      </p:sp>
      <p:sp>
        <p:nvSpPr>
          <p:cNvPr id="126979" name="Text Box 3"/>
          <p:cNvSpPr txBox="1">
            <a:spLocks noChangeArrowheads="1"/>
          </p:cNvSpPr>
          <p:nvPr/>
        </p:nvSpPr>
        <p:spPr bwMode="auto">
          <a:xfrm>
            <a:off x="508000" y="1485900"/>
            <a:ext cx="8331200"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Accommodations:</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Carl requires positive behavioral supports to foster successful social behavior and academic gains. He needs clear, consistent consequences for inappropriate behaviors, positive contingencies for appropriate behaviors and a team-based approach across settings to ensure consistency of responses by adults.</a:t>
            </a:r>
          </a:p>
          <a:p>
            <a:pPr eaLnBrk="1" hangingPunct="1"/>
            <a:r>
              <a:rPr lang="en-US" alt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Specially Designed Instruction</a:t>
            </a:r>
            <a:r>
              <a:rPr lang="en-US" altLang="en-US" sz="22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endParaRPr lang="en-US" altLang="en-US" sz="22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Clr>
                <a:schemeClr val="accent1"/>
              </a:buClr>
              <a:buFont typeface="Wingdings" panose="05000000000000000000" pitchFamily="2" charset="2"/>
              <a:buChar char="v"/>
            </a:pPr>
            <a:r>
              <a:rPr lang="en-US" alt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Content: </a:t>
            </a:r>
          </a:p>
          <a:p>
            <a:pPr eaLnBrk="1" hangingPunct="1">
              <a:buClr>
                <a:schemeClr val="accent1"/>
              </a:buClr>
            </a:pPr>
            <a:r>
              <a:rPr lang="en-US" altLang="en-US" dirty="0" smtClean="0">
                <a:latin typeface="Tahoma" panose="020B0604030504040204" pitchFamily="34" charset="0"/>
                <a:ea typeface="Tahoma" panose="020B0604030504040204" pitchFamily="34" charset="0"/>
                <a:cs typeface="Tahoma" panose="020B0604030504040204" pitchFamily="34" charset="0"/>
              </a:rPr>
              <a:t>Carl's </a:t>
            </a:r>
            <a:r>
              <a:rPr lang="en-US" altLang="en-US" dirty="0">
                <a:latin typeface="Tahoma" panose="020B0604030504040204" pitchFamily="34" charset="0"/>
                <a:ea typeface="Tahoma" panose="020B0604030504040204" pitchFamily="34" charset="0"/>
                <a:cs typeface="Tahoma" panose="020B0604030504040204" pitchFamily="34" charset="0"/>
              </a:rPr>
              <a:t>instructional  services include an emphasis on building and practicing collaborative problem solving skills which includes brainstorming and role playing to identify possible solutions, how to negotiate, make decisions, and implement solutions in a variety of settings. Carl must learn functionally equivalent responses to create a repertoire of skills that he can rely on rather than rule breaking or opposition</a:t>
            </a:r>
          </a:p>
          <a:p>
            <a:pPr marL="285750" indent="-285750" eaLnBrk="1" hangingPunct="1">
              <a:buClr>
                <a:schemeClr val="accent1"/>
              </a:buClr>
              <a:buFont typeface="Wingdings" panose="05000000000000000000" pitchFamily="2" charset="2"/>
              <a:buChar char="v"/>
            </a:pPr>
            <a:r>
              <a:rPr lang="en-US" alt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rPr>
              <a:t>Methodology/Delivery of Instruction: </a:t>
            </a:r>
          </a:p>
          <a:p>
            <a:pPr eaLnBrk="1" hangingPunct="1">
              <a:buClr>
                <a:schemeClr val="accent1"/>
              </a:buClr>
            </a:pPr>
            <a:r>
              <a:rPr lang="en-US" altLang="en-US" dirty="0" smtClean="0">
                <a:latin typeface="Tahoma" panose="020B0604030504040204" pitchFamily="34" charset="0"/>
                <a:ea typeface="Tahoma" panose="020B0604030504040204" pitchFamily="34" charset="0"/>
                <a:cs typeface="Tahoma" panose="020B0604030504040204" pitchFamily="34" charset="0"/>
              </a:rPr>
              <a:t>Modeling, social scripting and role playing between Carl and his counselor.</a:t>
            </a:r>
          </a:p>
          <a:p>
            <a:pPr marL="285750" indent="-285750" eaLnBrk="1" hangingPunct="1">
              <a:buClr>
                <a:schemeClr val="accent1"/>
              </a:buClr>
              <a:buFont typeface="Wingdings" panose="05000000000000000000" pitchFamily="2" charset="2"/>
              <a:buChar char="v"/>
            </a:pPr>
            <a:r>
              <a:rPr lang="en-US" alt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Performance Criteria: </a:t>
            </a:r>
          </a:p>
          <a:p>
            <a:pPr eaLnBrk="1" hangingPunct="1">
              <a:buClr>
                <a:schemeClr val="accent1"/>
              </a:buClr>
            </a:pPr>
            <a:r>
              <a:rPr lang="en-US" altLang="en-US" dirty="0" smtClean="0">
                <a:latin typeface="Tahoma" panose="020B0604030504040204" pitchFamily="34" charset="0"/>
                <a:ea typeface="Tahoma" panose="020B0604030504040204" pitchFamily="34" charset="0"/>
                <a:cs typeface="Tahoma" panose="020B0604030504040204" pitchFamily="34" charset="0"/>
              </a:rPr>
              <a:t>Comparison of monthly data to current event baselines.</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E299563F-A97D-4031-A6BE-ED1590D05992}" type="slidenum">
              <a:rPr lang="en-US"/>
              <a:pPr>
                <a:defRPr/>
              </a:pPr>
              <a:t>54</a:t>
            </a:fld>
            <a:endParaRPr lang="en-US"/>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711200" y="228600"/>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2: </a:t>
            </a:r>
            <a:r>
              <a:rPr lang="en-US" altLang="en-US" sz="3200" dirty="0">
                <a:latin typeface="+mj-lt"/>
              </a:rPr>
              <a:t>PLEP B - Other Ed. Needs</a:t>
            </a:r>
          </a:p>
          <a:p>
            <a:pPr algn="ctr" eaLnBrk="1" hangingPunct="1"/>
            <a:r>
              <a:rPr lang="en-US" altLang="en-US" sz="3200" dirty="0">
                <a:latin typeface="+mj-lt"/>
              </a:rPr>
              <a:t>IEP 3</a:t>
            </a:r>
          </a:p>
        </p:txBody>
      </p:sp>
      <p:sp>
        <p:nvSpPr>
          <p:cNvPr id="3076" name="Text Box 3"/>
          <p:cNvSpPr txBox="1">
            <a:spLocks noChangeArrowheads="1"/>
          </p:cNvSpPr>
          <p:nvPr/>
        </p:nvSpPr>
        <p:spPr bwMode="auto">
          <a:xfrm>
            <a:off x="203200" y="1543050"/>
            <a:ext cx="8331200" cy="2923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Other Educational Needs: </a:t>
            </a:r>
          </a:p>
          <a:p>
            <a:pPr algn="ctr" eaLnBrk="1" hangingPunct="1"/>
            <a:r>
              <a:rPr lang="en-US" altLang="en-US" sz="2000" dirty="0">
                <a:latin typeface="Tahoma" panose="020B0604030504040204" pitchFamily="34" charset="0"/>
                <a:ea typeface="Tahoma" panose="020B0604030504040204" pitchFamily="34" charset="0"/>
                <a:cs typeface="Tahoma" panose="020B0604030504040204" pitchFamily="34" charset="0"/>
              </a:rPr>
              <a:t>Adapted Physical Education/Gross Motor Skills</a:t>
            </a:r>
          </a:p>
          <a:p>
            <a:pPr algn="ctr" eaLnBrk="1" hangingPunct="1"/>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 </a:t>
            </a:r>
          </a:p>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Impact of Disability on Progress:</a:t>
            </a:r>
          </a:p>
          <a:p>
            <a:pPr lvl="1" eaLnBrk="1" hangingPunct="1"/>
            <a:r>
              <a:rPr lang="en-US" altLang="en-US" sz="2000" dirty="0">
                <a:latin typeface="Tahoma" panose="020B0604030504040204" pitchFamily="34" charset="0"/>
                <a:ea typeface="Tahoma" panose="020B0604030504040204" pitchFamily="34" charset="0"/>
                <a:cs typeface="Tahoma" panose="020B0604030504040204" pitchFamily="34" charset="0"/>
              </a:rPr>
              <a:t>Tyler is physically active but his lack of upper body strength and coordination as well as limited range of motion and stamina impacts his ability to participate in preferred sport activities including swimming and basketball.   </a:t>
            </a:r>
          </a:p>
        </p:txBody>
      </p:sp>
      <p:sp>
        <p:nvSpPr>
          <p:cNvPr id="2" name="Slide Number Placeholder 1"/>
          <p:cNvSpPr>
            <a:spLocks noGrp="1"/>
          </p:cNvSpPr>
          <p:nvPr>
            <p:ph type="sldNum" sz="quarter" idx="12"/>
          </p:nvPr>
        </p:nvSpPr>
        <p:spPr/>
        <p:txBody>
          <a:bodyPr/>
          <a:lstStyle/>
          <a:p>
            <a:pPr>
              <a:defRPr/>
            </a:pPr>
            <a:fld id="{24CDD90B-0E08-49AA-ABAE-A30CDB95A8C9}" type="slidenum">
              <a:rPr lang="en-US"/>
              <a:pPr>
                <a:defRPr/>
              </a:pPr>
              <a:t>55</a:t>
            </a:fld>
            <a:endParaRPr lang="en-US"/>
          </a:p>
        </p:txBody>
      </p:sp>
      <p:pic>
        <p:nvPicPr>
          <p:cNvPr id="3085" name="Picture 13" descr="Aerial view of a wheelchair athlete shooting a basketball in the hoop with an opponent trying to block the sh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4267200"/>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711200" y="331788"/>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Example 2: </a:t>
            </a:r>
            <a:r>
              <a:rPr lang="en-US" altLang="en-US" sz="3200" dirty="0">
                <a:latin typeface="+mj-lt"/>
              </a:rPr>
              <a:t>PLEP B - Other Ed. Needs</a:t>
            </a:r>
          </a:p>
          <a:p>
            <a:pPr algn="ctr" eaLnBrk="1" hangingPunct="1"/>
            <a:r>
              <a:rPr lang="en-US" altLang="en-US" sz="3200" dirty="0">
                <a:latin typeface="+mj-lt"/>
              </a:rPr>
              <a:t>IEP 3</a:t>
            </a:r>
          </a:p>
        </p:txBody>
      </p:sp>
      <p:sp>
        <p:nvSpPr>
          <p:cNvPr id="52227" name="Text Box 3"/>
          <p:cNvSpPr txBox="1">
            <a:spLocks noChangeArrowheads="1"/>
          </p:cNvSpPr>
          <p:nvPr/>
        </p:nvSpPr>
        <p:spPr bwMode="auto">
          <a:xfrm>
            <a:off x="304800" y="1485900"/>
            <a:ext cx="8331200" cy="4678204"/>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auto">
              <a:spcBef>
                <a:spcPct val="0"/>
              </a:spcBef>
              <a:spcAft>
                <a:spcPts val="0"/>
              </a:spcAft>
              <a:buFontTx/>
              <a:buNone/>
              <a:defRPr/>
            </a:pPr>
            <a:r>
              <a:rPr lang="en-US" altLang="en-US" sz="2200" dirty="0" smtClean="0">
                <a:solidFill>
                  <a:schemeClr val="accent1"/>
                </a:solidFill>
                <a:latin typeface="Tahoma" pitchFamily="34" charset="0"/>
                <a:ea typeface="Tahoma" pitchFamily="34" charset="0"/>
                <a:cs typeface="Tahoma" pitchFamily="34" charset="0"/>
              </a:rPr>
              <a:t>Accommodations</a:t>
            </a:r>
            <a:r>
              <a:rPr lang="en-US" altLang="en-US" sz="2200" dirty="0">
                <a:solidFill>
                  <a:schemeClr val="accent1"/>
                </a:solidFill>
                <a:latin typeface="Tahoma" pitchFamily="34" charset="0"/>
                <a:ea typeface="Tahoma" pitchFamily="34" charset="0"/>
                <a:cs typeface="Tahoma" pitchFamily="34" charset="0"/>
              </a:rPr>
              <a:t>:</a:t>
            </a: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itchFamily="34" charset="0"/>
                <a:ea typeface="Tahoma" pitchFamily="34" charset="0"/>
                <a:cs typeface="Tahoma" pitchFamily="34" charset="0"/>
              </a:rPr>
              <a:t>Adapt physical activities to enable his full participation.</a:t>
            </a:r>
          </a:p>
          <a:p>
            <a:pPr marL="287338" indent="-287338"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itchFamily="34" charset="0"/>
                <a:ea typeface="Tahoma" pitchFamily="34" charset="0"/>
                <a:cs typeface="Tahoma" pitchFamily="34" charset="0"/>
              </a:rPr>
              <a:t>Preview activity components with PT to enable Tyler to practice privately prior to large group participation. </a:t>
            </a:r>
            <a:endParaRPr lang="en-US" altLang="en-US" sz="1800" dirty="0">
              <a:latin typeface="Tahoma" pitchFamily="34" charset="0"/>
              <a:ea typeface="Tahoma" pitchFamily="34" charset="0"/>
              <a:cs typeface="Tahoma" pitchFamily="34" charset="0"/>
            </a:endParaRPr>
          </a:p>
          <a:p>
            <a:pPr fontAlgn="auto">
              <a:spcBef>
                <a:spcPct val="0"/>
              </a:spcBef>
              <a:spcAft>
                <a:spcPts val="0"/>
              </a:spcAft>
              <a:buFontTx/>
              <a:buNone/>
              <a:defRPr/>
            </a:pPr>
            <a:endParaRPr lang="en-US" altLang="en-US" sz="1800" dirty="0">
              <a:latin typeface="Tahoma" pitchFamily="34" charset="0"/>
              <a:ea typeface="Tahoma" pitchFamily="34" charset="0"/>
              <a:cs typeface="Tahoma" pitchFamily="34" charset="0"/>
            </a:endParaRPr>
          </a:p>
          <a:p>
            <a:pPr fontAlgn="auto">
              <a:spcBef>
                <a:spcPct val="0"/>
              </a:spcBef>
              <a:spcAft>
                <a:spcPts val="0"/>
              </a:spcAft>
              <a:buFontTx/>
              <a:buNone/>
              <a:defRPr/>
            </a:pPr>
            <a:r>
              <a:rPr lang="en-US" altLang="en-US" sz="2200" dirty="0">
                <a:solidFill>
                  <a:schemeClr val="accent1"/>
                </a:solidFill>
                <a:latin typeface="Tahoma" pitchFamily="34" charset="0"/>
                <a:ea typeface="Tahoma" pitchFamily="34" charset="0"/>
                <a:cs typeface="Tahoma" pitchFamily="34" charset="0"/>
              </a:rPr>
              <a:t>Specially Designed Instruction:</a:t>
            </a: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solidFill>
                  <a:schemeClr val="accent1"/>
                </a:solidFill>
                <a:latin typeface="Tahoma" pitchFamily="34" charset="0"/>
                <a:ea typeface="Tahoma" pitchFamily="34" charset="0"/>
                <a:cs typeface="Tahoma" pitchFamily="34" charset="0"/>
              </a:rPr>
              <a:t>Content</a:t>
            </a:r>
            <a:r>
              <a:rPr lang="en-US" altLang="en-US" sz="1800" dirty="0">
                <a:solidFill>
                  <a:schemeClr val="accent1"/>
                </a:solidFill>
                <a:latin typeface="Tahoma" pitchFamily="34" charset="0"/>
                <a:ea typeface="Tahoma" pitchFamily="34" charset="0"/>
                <a:cs typeface="Tahoma" pitchFamily="34" charset="0"/>
              </a:rPr>
              <a:t>:  </a:t>
            </a:r>
          </a:p>
          <a:p>
            <a:pPr fontAlgn="auto">
              <a:spcBef>
                <a:spcPct val="0"/>
              </a:spcBef>
              <a:spcAft>
                <a:spcPts val="0"/>
              </a:spcAft>
              <a:buClr>
                <a:schemeClr val="accent1"/>
              </a:buClr>
              <a:buNone/>
              <a:defRPr/>
            </a:pPr>
            <a:r>
              <a:rPr lang="en-US" altLang="en-US" sz="1800" dirty="0">
                <a:latin typeface="Tahoma" pitchFamily="34" charset="0"/>
                <a:ea typeface="Tahoma" pitchFamily="34" charset="0"/>
                <a:cs typeface="Tahoma" pitchFamily="34" charset="0"/>
              </a:rPr>
              <a:t>Participation in typical physical education class but modified and supplemented </a:t>
            </a:r>
            <a:r>
              <a:rPr lang="en-US" altLang="en-US" sz="1800" dirty="0" smtClean="0">
                <a:latin typeface="Tahoma" pitchFamily="34" charset="0"/>
                <a:ea typeface="Tahoma" pitchFamily="34" charset="0"/>
                <a:cs typeface="Tahoma" pitchFamily="34" charset="0"/>
              </a:rPr>
              <a:t>by PT and APE teacher as listed in attached </a:t>
            </a:r>
            <a:r>
              <a:rPr lang="en-US" altLang="en-US" sz="1800" dirty="0">
                <a:latin typeface="Tahoma" pitchFamily="34" charset="0"/>
                <a:ea typeface="Tahoma" pitchFamily="34" charset="0"/>
                <a:cs typeface="Tahoma" pitchFamily="34" charset="0"/>
              </a:rPr>
              <a:t>doctor’s </a:t>
            </a:r>
            <a:r>
              <a:rPr lang="en-US" altLang="en-US" sz="1800" dirty="0" smtClean="0">
                <a:latin typeface="Tahoma" pitchFamily="34" charset="0"/>
                <a:ea typeface="Tahoma" pitchFamily="34" charset="0"/>
                <a:cs typeface="Tahoma" pitchFamily="34" charset="0"/>
              </a:rPr>
              <a:t>orders.</a:t>
            </a:r>
            <a:endParaRPr lang="en-US" altLang="en-US" sz="1800" dirty="0">
              <a:latin typeface="Tahoma" pitchFamily="34" charset="0"/>
              <a:ea typeface="Tahoma" pitchFamily="34" charset="0"/>
              <a:cs typeface="Tahoma"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solidFill>
                  <a:schemeClr val="accent1"/>
                </a:solidFill>
                <a:latin typeface="Tahoma" pitchFamily="34" charset="0"/>
                <a:ea typeface="Tahoma" pitchFamily="34" charset="0"/>
                <a:cs typeface="Tahoma" pitchFamily="34" charset="0"/>
              </a:rPr>
              <a:t>Methodology/Delivery </a:t>
            </a:r>
            <a:r>
              <a:rPr lang="en-US" altLang="en-US" sz="1800" dirty="0">
                <a:solidFill>
                  <a:schemeClr val="accent1"/>
                </a:solidFill>
                <a:latin typeface="Tahoma" pitchFamily="34" charset="0"/>
                <a:ea typeface="Tahoma" pitchFamily="34" charset="0"/>
                <a:cs typeface="Tahoma" pitchFamily="34" charset="0"/>
              </a:rPr>
              <a:t>of Instruction: </a:t>
            </a:r>
          </a:p>
          <a:p>
            <a:pPr fontAlgn="auto">
              <a:spcBef>
                <a:spcPct val="0"/>
              </a:spcBef>
              <a:spcAft>
                <a:spcPts val="0"/>
              </a:spcAft>
              <a:buClr>
                <a:schemeClr val="accent1"/>
              </a:buClr>
              <a:buNone/>
              <a:defRPr/>
            </a:pPr>
            <a:r>
              <a:rPr lang="en-US" altLang="en-US" sz="1800" dirty="0" smtClean="0">
                <a:latin typeface="Tahoma" pitchFamily="34" charset="0"/>
                <a:ea typeface="Tahoma" pitchFamily="34" charset="0"/>
                <a:cs typeface="Tahoma" pitchFamily="34" charset="0"/>
              </a:rPr>
              <a:t>Stamina and endurance as well as range of motion </a:t>
            </a:r>
            <a:r>
              <a:rPr lang="en-US" altLang="en-US" sz="1800" dirty="0">
                <a:latin typeface="Tahoma" pitchFamily="34" charset="0"/>
                <a:ea typeface="Tahoma" pitchFamily="34" charset="0"/>
                <a:cs typeface="Tahoma" pitchFamily="34" charset="0"/>
              </a:rPr>
              <a:t> </a:t>
            </a:r>
            <a:r>
              <a:rPr lang="en-US" altLang="en-US" sz="1800" dirty="0" smtClean="0">
                <a:latin typeface="Tahoma" pitchFamily="34" charset="0"/>
                <a:ea typeface="Tahoma" pitchFamily="34" charset="0"/>
                <a:cs typeface="Tahoma" pitchFamily="34" charset="0"/>
              </a:rPr>
              <a:t>therapies designed </a:t>
            </a:r>
            <a:r>
              <a:rPr lang="en-US" altLang="en-US" sz="1800" dirty="0">
                <a:latin typeface="Tahoma" pitchFamily="34" charset="0"/>
                <a:ea typeface="Tahoma" pitchFamily="34" charset="0"/>
                <a:cs typeface="Tahoma" pitchFamily="34" charset="0"/>
              </a:rPr>
              <a:t>and monitored by </a:t>
            </a:r>
            <a:r>
              <a:rPr lang="en-US" altLang="en-US" sz="1800" dirty="0" smtClean="0">
                <a:latin typeface="Tahoma" pitchFamily="34" charset="0"/>
                <a:ea typeface="Tahoma" pitchFamily="34" charset="0"/>
                <a:cs typeface="Tahoma" pitchFamily="34" charset="0"/>
              </a:rPr>
              <a:t>Physical Therapist and reinforced in physical education class. </a:t>
            </a:r>
            <a:endParaRPr lang="en-US" altLang="en-US" sz="1800" dirty="0">
              <a:latin typeface="Tahoma" pitchFamily="34" charset="0"/>
              <a:ea typeface="Tahoma" pitchFamily="34" charset="0"/>
              <a:cs typeface="Tahoma"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solidFill>
                  <a:schemeClr val="accent1"/>
                </a:solidFill>
                <a:latin typeface="Tahoma" pitchFamily="34" charset="0"/>
                <a:ea typeface="Tahoma" pitchFamily="34" charset="0"/>
                <a:cs typeface="Tahoma" pitchFamily="34" charset="0"/>
              </a:rPr>
              <a:t>Performance </a:t>
            </a:r>
            <a:r>
              <a:rPr lang="en-US" altLang="en-US" sz="1800" dirty="0">
                <a:solidFill>
                  <a:schemeClr val="accent1"/>
                </a:solidFill>
                <a:latin typeface="Tahoma" pitchFamily="34" charset="0"/>
                <a:ea typeface="Tahoma" pitchFamily="34" charset="0"/>
                <a:cs typeface="Tahoma" pitchFamily="34" charset="0"/>
              </a:rPr>
              <a:t>Criteria: </a:t>
            </a:r>
          </a:p>
          <a:p>
            <a:pPr fontAlgn="auto">
              <a:spcBef>
                <a:spcPct val="0"/>
              </a:spcBef>
              <a:spcAft>
                <a:spcPts val="0"/>
              </a:spcAft>
              <a:buFontTx/>
              <a:buNone/>
              <a:defRPr/>
            </a:pPr>
            <a:r>
              <a:rPr lang="en-US" altLang="en-US" sz="1800" dirty="0">
                <a:latin typeface="Tahoma" pitchFamily="34" charset="0"/>
                <a:ea typeface="Tahoma" pitchFamily="34" charset="0"/>
                <a:cs typeface="Tahoma" pitchFamily="34" charset="0"/>
              </a:rPr>
              <a:t>Graded on participation and effort in gym activities as well as skill improvement in modified </a:t>
            </a:r>
            <a:r>
              <a:rPr lang="en-US" altLang="en-US" sz="1800" dirty="0" smtClean="0">
                <a:latin typeface="Tahoma" pitchFamily="34" charset="0"/>
                <a:ea typeface="Tahoma" pitchFamily="34" charset="0"/>
                <a:cs typeface="Tahoma" pitchFamily="34" charset="0"/>
              </a:rPr>
              <a:t>activities.  </a:t>
            </a:r>
            <a:endParaRPr lang="en-US" altLang="en-US" sz="1800" dirty="0">
              <a:latin typeface="Tahoma" pitchFamily="34" charset="0"/>
              <a:ea typeface="Tahoma" pitchFamily="34" charset="0"/>
              <a:cs typeface="Tahoma" pitchFamily="34" charset="0"/>
            </a:endParaRPr>
          </a:p>
          <a:p>
            <a:pPr fontAlgn="auto">
              <a:spcBef>
                <a:spcPct val="0"/>
              </a:spcBef>
              <a:spcAft>
                <a:spcPts val="0"/>
              </a:spcAft>
              <a:buFontTx/>
              <a:buNone/>
              <a:defRPr/>
            </a:pPr>
            <a:endParaRPr lang="en-US" altLang="en-US" sz="2000" dirty="0">
              <a:latin typeface="Comic Sans MS" pitchFamily="66" charset="0"/>
              <a:cs typeface="+mn-cs"/>
            </a:endParaRPr>
          </a:p>
        </p:txBody>
      </p:sp>
      <p:sp>
        <p:nvSpPr>
          <p:cNvPr id="2" name="Slide Number Placeholder 1"/>
          <p:cNvSpPr>
            <a:spLocks noGrp="1"/>
          </p:cNvSpPr>
          <p:nvPr>
            <p:ph type="sldNum" sz="quarter" idx="12"/>
          </p:nvPr>
        </p:nvSpPr>
        <p:spPr/>
        <p:txBody>
          <a:bodyPr/>
          <a:lstStyle/>
          <a:p>
            <a:pPr>
              <a:defRPr/>
            </a:pPr>
            <a:fld id="{4FF9C0CB-64A6-426E-B6C0-45C4625B16F0}" type="slidenum">
              <a:rPr lang="en-US"/>
              <a:pPr>
                <a:defRPr/>
              </a:pPr>
              <a:t>56</a:t>
            </a:fld>
            <a:endParaRPr lang="en-US"/>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219200" y="228600"/>
            <a:ext cx="6096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en-US" altLang="en-US" sz="4400">
              <a:latin typeface="Times New Roman" pitchFamily="18" charset="0"/>
            </a:endParaRPr>
          </a:p>
        </p:txBody>
      </p:sp>
      <p:sp>
        <p:nvSpPr>
          <p:cNvPr id="4100" name="Text Box 3"/>
          <p:cNvSpPr txBox="1">
            <a:spLocks noChangeArrowheads="1"/>
          </p:cNvSpPr>
          <p:nvPr/>
        </p:nvSpPr>
        <p:spPr bwMode="auto">
          <a:xfrm>
            <a:off x="152400" y="342900"/>
            <a:ext cx="6172200" cy="64611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3600" dirty="0">
                <a:latin typeface="+mj-lt"/>
              </a:rPr>
              <a:t>Pieces of the IEP Puzzle</a:t>
            </a:r>
          </a:p>
        </p:txBody>
      </p:sp>
      <p:sp>
        <p:nvSpPr>
          <p:cNvPr id="8196" name="Text Box 4"/>
          <p:cNvSpPr txBox="1">
            <a:spLocks noChangeArrowheads="1"/>
          </p:cNvSpPr>
          <p:nvPr/>
        </p:nvSpPr>
        <p:spPr bwMode="auto">
          <a:xfrm>
            <a:off x="304800" y="1657350"/>
            <a:ext cx="8839200" cy="4524315"/>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fontAlgn="auto">
              <a:spcBef>
                <a:spcPct val="50000"/>
              </a:spcBef>
              <a:spcAft>
                <a:spcPts val="0"/>
              </a:spcAft>
              <a:buClr>
                <a:schemeClr val="accent1"/>
              </a:buClr>
              <a:buFont typeface="+mj-lt"/>
              <a:buAutoNum type="alphaUcPeriod"/>
              <a:defRPr/>
            </a:pPr>
            <a:r>
              <a:rPr lang="en-US" altLang="en-US" sz="2400" dirty="0" smtClean="0">
                <a:latin typeface="Tahoma" panose="020B0604030504040204" pitchFamily="34" charset="0"/>
                <a:ea typeface="Tahoma" panose="020B0604030504040204" pitchFamily="34" charset="0"/>
                <a:cs typeface="Tahoma" panose="020B0604030504040204" pitchFamily="34" charset="0"/>
              </a:rPr>
              <a:t>IEP </a:t>
            </a:r>
            <a:r>
              <a:rPr lang="en-US" altLang="en-US" sz="2400" dirty="0">
                <a:latin typeface="Tahoma" panose="020B0604030504040204" pitchFamily="34" charset="0"/>
                <a:ea typeface="Tahoma" panose="020B0604030504040204" pitchFamily="34" charset="0"/>
                <a:cs typeface="Tahoma" panose="020B0604030504040204" pitchFamily="34" charset="0"/>
              </a:rPr>
              <a:t>1 - Student Strengths and Key Evaluation Results Summary </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fontAlgn="auto">
              <a:spcBef>
                <a:spcPct val="50000"/>
              </a:spcBef>
              <a:spcAft>
                <a:spcPts val="0"/>
              </a:spcAft>
              <a:buClr>
                <a:schemeClr val="accent1"/>
              </a:buClr>
              <a:buFont typeface="+mj-lt"/>
              <a:buAutoNum type="alphaUcPeriod"/>
              <a:defRPr/>
            </a:pPr>
            <a:r>
              <a:rPr lang="en-US" altLang="en-US" sz="2400" dirty="0" smtClean="0">
                <a:latin typeface="Tahoma" panose="020B0604030504040204" pitchFamily="34" charset="0"/>
                <a:ea typeface="Tahoma" panose="020B0604030504040204" pitchFamily="34" charset="0"/>
                <a:cs typeface="Tahoma" panose="020B0604030504040204" pitchFamily="34" charset="0"/>
              </a:rPr>
              <a:t>IEP 2 &amp; 3 - How does the disability(</a:t>
            </a:r>
            <a:r>
              <a:rPr lang="en-US" altLang="en-US" sz="2400" dirty="0" err="1" smtClean="0">
                <a:latin typeface="Tahoma" panose="020B0604030504040204" pitchFamily="34" charset="0"/>
                <a:ea typeface="Tahoma" panose="020B0604030504040204" pitchFamily="34" charset="0"/>
                <a:cs typeface="Tahoma" panose="020B0604030504040204" pitchFamily="34" charset="0"/>
              </a:rPr>
              <a:t>ies</a:t>
            </a:r>
            <a:r>
              <a:rPr lang="en-US" altLang="en-US" sz="2400" dirty="0" smtClean="0">
                <a:latin typeface="Tahoma" panose="020B0604030504040204" pitchFamily="34" charset="0"/>
                <a:ea typeface="Tahoma" panose="020B0604030504040204" pitchFamily="34" charset="0"/>
                <a:cs typeface="Tahoma" panose="020B0604030504040204" pitchFamily="34" charset="0"/>
              </a:rPr>
              <a:t>) effect progress (PLEP)</a:t>
            </a:r>
          </a:p>
          <a:p>
            <a:pPr marL="457200" indent="-457200" fontAlgn="auto">
              <a:spcBef>
                <a:spcPct val="50000"/>
              </a:spcBef>
              <a:spcAft>
                <a:spcPts val="0"/>
              </a:spcAft>
              <a:buClr>
                <a:schemeClr val="accent1"/>
              </a:buClr>
              <a:buFont typeface="+mj-lt"/>
              <a:buAutoNum type="alphaUcPeriod"/>
              <a:defRPr/>
            </a:pPr>
            <a:r>
              <a:rPr lang="en-US" altLang="en-US" sz="2400" dirty="0" smtClean="0">
                <a:latin typeface="Tahoma" panose="020B0604030504040204" pitchFamily="34" charset="0"/>
                <a:ea typeface="Tahoma" panose="020B0604030504040204" pitchFamily="34" charset="0"/>
                <a:cs typeface="Tahoma" panose="020B0604030504040204" pitchFamily="34" charset="0"/>
              </a:rPr>
              <a:t>IEP </a:t>
            </a:r>
            <a:r>
              <a:rPr lang="en-US" altLang="en-US" sz="2400" dirty="0">
                <a:latin typeface="Tahoma" panose="020B0604030504040204" pitchFamily="34" charset="0"/>
                <a:ea typeface="Tahoma" panose="020B0604030504040204" pitchFamily="34" charset="0"/>
                <a:cs typeface="Tahoma" panose="020B0604030504040204" pitchFamily="34" charset="0"/>
              </a:rPr>
              <a:t>2 &amp; 3 - Accommodations/ Specially Designed Instruction</a:t>
            </a:r>
          </a:p>
          <a:p>
            <a:pPr marL="457200" indent="-457200" fontAlgn="auto">
              <a:spcBef>
                <a:spcPct val="50000"/>
              </a:spcBef>
              <a:spcAft>
                <a:spcPts val="0"/>
              </a:spcAft>
              <a:buClr>
                <a:schemeClr val="accent1"/>
              </a:buClr>
              <a:buFont typeface="+mj-lt"/>
              <a:buAutoNum type="alphaUcPeriod"/>
              <a:defRPr/>
            </a:pPr>
            <a:r>
              <a:rPr lang="en-US" alt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IEP </a:t>
            </a:r>
            <a:r>
              <a:rPr lang="en-US" alt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4 </a:t>
            </a:r>
            <a:r>
              <a:rPr lang="en-US" altLang="en-US" sz="2400" dirty="0">
                <a:solidFill>
                  <a:srgbClr val="0000CC"/>
                </a:solidFill>
                <a:latin typeface="Tahoma" panose="020B0604030504040204" pitchFamily="34" charset="0"/>
                <a:ea typeface="Tahoma" panose="020B0604030504040204" pitchFamily="34" charset="0"/>
                <a:cs typeface="Tahoma" panose="020B0604030504040204" pitchFamily="34" charset="0"/>
              </a:rPr>
              <a:t>-</a:t>
            </a:r>
            <a:r>
              <a:rPr lang="en-US" altLang="en-US" sz="2400" dirty="0" smtClean="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Goals/Objectives/Benchmarks</a:t>
            </a:r>
          </a:p>
          <a:p>
            <a:pPr marL="457200" indent="-457200" fontAlgn="auto">
              <a:spcBef>
                <a:spcPct val="50000"/>
              </a:spcBef>
              <a:spcAft>
                <a:spcPts val="0"/>
              </a:spcAft>
              <a:buClr>
                <a:schemeClr val="accent1"/>
              </a:buClr>
              <a:buFont typeface="+mj-lt"/>
              <a:buAutoNum type="alphaUcPeriod"/>
              <a:defRPr/>
            </a:pPr>
            <a:r>
              <a:rPr lang="en-US" altLang="en-US" sz="2400" dirty="0" smtClean="0">
                <a:latin typeface="Tahoma" panose="020B0604030504040204" pitchFamily="34" charset="0"/>
                <a:ea typeface="Tahoma" panose="020B0604030504040204" pitchFamily="34" charset="0"/>
                <a:cs typeface="Tahoma" panose="020B0604030504040204" pitchFamily="34" charset="0"/>
              </a:rPr>
              <a:t>IEP </a:t>
            </a:r>
            <a:r>
              <a:rPr lang="en-US" altLang="en-US" sz="2400" dirty="0">
                <a:latin typeface="Tahoma" panose="020B0604030504040204" pitchFamily="34" charset="0"/>
                <a:ea typeface="Tahoma" panose="020B0604030504040204" pitchFamily="34" charset="0"/>
                <a:cs typeface="Tahoma" panose="020B0604030504040204" pitchFamily="34" charset="0"/>
              </a:rPr>
              <a:t>5 </a:t>
            </a:r>
            <a:r>
              <a:rPr lang="en-US" altLang="en-US" sz="2400" dirty="0" smtClean="0">
                <a:latin typeface="Tahoma" panose="020B0604030504040204" pitchFamily="34" charset="0"/>
                <a:ea typeface="Tahoma" panose="020B0604030504040204" pitchFamily="34" charset="0"/>
                <a:cs typeface="Tahoma" panose="020B0604030504040204" pitchFamily="34" charset="0"/>
              </a:rPr>
              <a:t>- Service </a:t>
            </a:r>
            <a:r>
              <a:rPr lang="en-US" altLang="en-US" sz="2400" dirty="0">
                <a:latin typeface="Tahoma" panose="020B0604030504040204" pitchFamily="34" charset="0"/>
                <a:ea typeface="Tahoma" panose="020B0604030504040204" pitchFamily="34" charset="0"/>
                <a:cs typeface="Tahoma" panose="020B0604030504040204" pitchFamily="34" charset="0"/>
              </a:rPr>
              <a:t>Delivery Grid</a:t>
            </a:r>
          </a:p>
          <a:p>
            <a:pPr marL="457200" indent="-457200" fontAlgn="auto">
              <a:spcBef>
                <a:spcPct val="50000"/>
              </a:spcBef>
              <a:spcAft>
                <a:spcPts val="0"/>
              </a:spcAft>
              <a:buClr>
                <a:schemeClr val="accent1"/>
              </a:buClr>
              <a:buFont typeface="+mj-lt"/>
              <a:buAutoNum type="alphaUcPeriod"/>
              <a:defRPr/>
            </a:pPr>
            <a:r>
              <a:rPr lang="en-US" altLang="en-US" sz="2400" dirty="0" smtClean="0">
                <a:latin typeface="Tahoma" panose="020B0604030504040204" pitchFamily="34" charset="0"/>
                <a:ea typeface="Tahoma" panose="020B0604030504040204" pitchFamily="34" charset="0"/>
                <a:cs typeface="Tahoma" panose="020B0604030504040204" pitchFamily="34" charset="0"/>
              </a:rPr>
              <a:t>IEP </a:t>
            </a:r>
            <a:r>
              <a:rPr lang="en-US" altLang="en-US" sz="2400" dirty="0">
                <a:latin typeface="Tahoma" panose="020B0604030504040204" pitchFamily="34" charset="0"/>
                <a:ea typeface="Tahoma" panose="020B0604030504040204" pitchFamily="34" charset="0"/>
                <a:cs typeface="Tahoma" panose="020B0604030504040204" pitchFamily="34" charset="0"/>
              </a:rPr>
              <a:t>6 - Non-participation Justification</a:t>
            </a:r>
          </a:p>
          <a:p>
            <a:pPr marL="457200" indent="-457200" fontAlgn="auto">
              <a:spcBef>
                <a:spcPct val="50000"/>
              </a:spcBef>
              <a:spcAft>
                <a:spcPts val="0"/>
              </a:spcAft>
              <a:buClr>
                <a:schemeClr val="accent1"/>
              </a:buClr>
              <a:buFont typeface="+mj-lt"/>
              <a:buAutoNum type="alphaUcPeriod"/>
              <a:defRPr/>
            </a:pPr>
            <a:r>
              <a:rPr lang="en-US" altLang="en-US" sz="2400" dirty="0" smtClean="0">
                <a:latin typeface="Tahoma" panose="020B0604030504040204" pitchFamily="34" charset="0"/>
                <a:ea typeface="Tahoma" panose="020B0604030504040204" pitchFamily="34" charset="0"/>
                <a:cs typeface="Tahoma" panose="020B0604030504040204" pitchFamily="34" charset="0"/>
              </a:rPr>
              <a:t>IEP </a:t>
            </a:r>
            <a:r>
              <a:rPr lang="en-US" altLang="en-US" sz="2400" dirty="0">
                <a:latin typeface="Tahoma" panose="020B0604030504040204" pitchFamily="34" charset="0"/>
                <a:ea typeface="Tahoma" panose="020B0604030504040204" pitchFamily="34" charset="0"/>
                <a:cs typeface="Tahoma" panose="020B0604030504040204" pitchFamily="34" charset="0"/>
              </a:rPr>
              <a:t>7 - State and District-wide Assessment</a:t>
            </a:r>
          </a:p>
        </p:txBody>
      </p:sp>
      <p:sp>
        <p:nvSpPr>
          <p:cNvPr id="2" name="Slide Number Placeholder 1"/>
          <p:cNvSpPr>
            <a:spLocks noGrp="1"/>
          </p:cNvSpPr>
          <p:nvPr>
            <p:ph type="sldNum" sz="quarter" idx="12"/>
          </p:nvPr>
        </p:nvSpPr>
        <p:spPr/>
        <p:txBody>
          <a:bodyPr/>
          <a:lstStyle/>
          <a:p>
            <a:pPr>
              <a:defRPr/>
            </a:pPr>
            <a:fld id="{5EF25A67-A8E6-4D6B-946A-58A83A8255FA}" type="slidenum">
              <a:rPr lang="en-US"/>
              <a:pPr>
                <a:defRPr/>
              </a:pPr>
              <a:t>57</a:t>
            </a:fld>
            <a:endParaRPr lang="en-US"/>
          </a:p>
        </p:txBody>
      </p:sp>
      <p:pic>
        <p:nvPicPr>
          <p:cNvPr id="7" name="Picture 7" descr="Jigsaw puzzle piec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152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Notepad and p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4694274"/>
            <a:ext cx="1858926" cy="1858926"/>
          </a:xfrm>
          <a:prstGeom prst="rect">
            <a:avLst/>
          </a:prstGeom>
          <a:noFill/>
          <a:extLst>
            <a:ext uri="{909E8E84-426E-40DD-AFC4-6F175D3DCCD1}">
              <a14:hiddenFill xmlns:a14="http://schemas.microsoft.com/office/drawing/2010/main" xmlns="">
                <a:solidFill>
                  <a:srgbClr val="FFFFFF"/>
                </a:solidFill>
              </a14:hiddenFill>
            </a:ext>
          </a:extLst>
        </p:spPr>
      </p:pic>
      <p:sp>
        <p:nvSpPr>
          <p:cNvPr id="5123" name="Rectangle 2"/>
          <p:cNvSpPr>
            <a:spLocks noGrp="1" noChangeArrowheads="1"/>
          </p:cNvSpPr>
          <p:nvPr>
            <p:ph type="title"/>
          </p:nvPr>
        </p:nvSpPr>
        <p:spPr>
          <a:xfrm>
            <a:off x="685800" y="400050"/>
            <a:ext cx="7772400" cy="1143000"/>
          </a:xfrm>
          <a:noFill/>
        </p:spPr>
        <p:txBody>
          <a:bodyPr/>
          <a:lstStyle/>
          <a:p>
            <a:pPr eaLnBrk="1" hangingPunct="1"/>
            <a:r>
              <a:rPr lang="en-US" altLang="en-US" sz="3600" b="1" dirty="0" smtClean="0">
                <a:solidFill>
                  <a:srgbClr val="0000CC"/>
                </a:solidFill>
                <a:latin typeface="Comic Sans MS" pitchFamily="66" charset="0"/>
              </a:rPr>
              <a:t>			</a:t>
            </a:r>
            <a:r>
              <a:rPr lang="en-US" altLang="en-US" sz="4000" dirty="0" smtClean="0"/>
              <a:t>IEP 4</a:t>
            </a:r>
          </a:p>
        </p:txBody>
      </p:sp>
      <p:sp>
        <p:nvSpPr>
          <p:cNvPr id="53251" name="Rectangle 3"/>
          <p:cNvSpPr>
            <a:spLocks noGrp="1" noChangeArrowheads="1"/>
          </p:cNvSpPr>
          <p:nvPr>
            <p:ph type="body" idx="1"/>
          </p:nvPr>
        </p:nvSpPr>
        <p:spPr>
          <a:xfrm>
            <a:off x="533400" y="1771650"/>
            <a:ext cx="7924800" cy="3486150"/>
          </a:xfrm>
        </p:spPr>
        <p:txBody>
          <a:bodyPr rtlCol="0">
            <a:normAutofit/>
          </a:bodyPr>
          <a:lstStyle/>
          <a:p>
            <a:pPr marL="457200" indent="-457200" eaLnBrk="1" fontAlgn="auto" hangingPunct="1">
              <a:spcAft>
                <a:spcPts val="0"/>
              </a:spcAft>
              <a:defRPr/>
            </a:pPr>
            <a:r>
              <a:rPr lang="en-US" altLang="en-US" sz="2400" dirty="0" smtClean="0"/>
              <a:t>Goal # and Specific Goal Focus – Skill, NOT Setting</a:t>
            </a:r>
          </a:p>
          <a:p>
            <a:pPr marL="0" indent="0" eaLnBrk="1" fontAlgn="auto" hangingPunct="1">
              <a:spcAft>
                <a:spcPts val="0"/>
              </a:spcAft>
              <a:buFont typeface="Wingdings 2" pitchFamily="18" charset="2"/>
              <a:buNone/>
              <a:defRPr/>
            </a:pPr>
            <a:endParaRPr lang="en-US" altLang="en-US" sz="2400" dirty="0" smtClean="0"/>
          </a:p>
          <a:p>
            <a:pPr eaLnBrk="1" fontAlgn="auto" hangingPunct="1">
              <a:spcAft>
                <a:spcPts val="0"/>
              </a:spcAft>
              <a:defRPr/>
            </a:pPr>
            <a:r>
              <a:rPr lang="en-US" altLang="en-US" sz="2400" dirty="0" smtClean="0"/>
              <a:t>  Current Performance Level</a:t>
            </a:r>
          </a:p>
          <a:p>
            <a:pPr marL="0" indent="0" eaLnBrk="1" fontAlgn="auto" hangingPunct="1">
              <a:spcAft>
                <a:spcPts val="0"/>
              </a:spcAft>
              <a:buFont typeface="Wingdings 2" pitchFamily="18" charset="2"/>
              <a:buNone/>
              <a:defRPr/>
            </a:pPr>
            <a:endParaRPr lang="en-US" altLang="en-US" sz="2400" dirty="0" smtClean="0"/>
          </a:p>
          <a:p>
            <a:pPr marL="393700" indent="-393700" eaLnBrk="1" fontAlgn="auto" hangingPunct="1">
              <a:spcAft>
                <a:spcPts val="0"/>
              </a:spcAft>
              <a:defRPr/>
            </a:pPr>
            <a:r>
              <a:rPr lang="en-US" altLang="en-US" sz="2400" dirty="0"/>
              <a:t> </a:t>
            </a:r>
            <a:r>
              <a:rPr lang="en-US" altLang="en-US" sz="2400" dirty="0" smtClean="0"/>
              <a:t>Measureable Annual Goal – 2 sections</a:t>
            </a:r>
          </a:p>
          <a:p>
            <a:pPr marL="0" indent="0" eaLnBrk="1" fontAlgn="auto" hangingPunct="1">
              <a:spcAft>
                <a:spcPts val="0"/>
              </a:spcAft>
              <a:buFont typeface="Wingdings 2" pitchFamily="18" charset="2"/>
              <a:buNone/>
              <a:defRPr/>
            </a:pPr>
            <a:endParaRPr lang="en-US" altLang="en-US" sz="2400" dirty="0" smtClean="0"/>
          </a:p>
          <a:p>
            <a:pPr eaLnBrk="1" fontAlgn="auto" hangingPunct="1">
              <a:spcAft>
                <a:spcPts val="0"/>
              </a:spcAft>
              <a:defRPr/>
            </a:pPr>
            <a:r>
              <a:rPr lang="en-US" altLang="en-US" sz="2400" dirty="0" smtClean="0"/>
              <a:t>  Measureable Objectives/Benchmarks</a:t>
            </a:r>
          </a:p>
          <a:p>
            <a:pPr eaLnBrk="1" fontAlgn="auto" hangingPunct="1">
              <a:spcAft>
                <a:spcPts val="0"/>
              </a:spcAft>
              <a:buFontTx/>
              <a:buNone/>
              <a:defRPr/>
            </a:pPr>
            <a:endParaRPr lang="en-US" altLang="en-US" dirty="0" smtClean="0">
              <a:latin typeface="Comic Sans MS" pitchFamily="66" charset="0"/>
            </a:endParaRPr>
          </a:p>
        </p:txBody>
      </p:sp>
      <p:sp>
        <p:nvSpPr>
          <p:cNvPr id="2" name="Slide Number Placeholder 1"/>
          <p:cNvSpPr>
            <a:spLocks noGrp="1"/>
          </p:cNvSpPr>
          <p:nvPr>
            <p:ph type="sldNum" sz="quarter" idx="12"/>
          </p:nvPr>
        </p:nvSpPr>
        <p:spPr/>
        <p:txBody>
          <a:bodyPr/>
          <a:lstStyle/>
          <a:p>
            <a:pPr>
              <a:defRPr/>
            </a:pPr>
            <a:fld id="{6AC83595-8CB0-42CA-9816-9F8F81F0EE66}" type="slidenum">
              <a:rPr lang="en-US"/>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304800" y="2343150"/>
            <a:ext cx="8229600" cy="368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571500" indent="-571500" algn="ctr">
              <a:spcBef>
                <a:spcPct val="50000"/>
              </a:spcBef>
              <a:buClr>
                <a:schemeClr val="accent1"/>
              </a:buClr>
              <a:buFont typeface="Wingdings" panose="05000000000000000000" pitchFamily="2" charset="2"/>
              <a:buChar char="v"/>
            </a:pPr>
            <a:r>
              <a:rPr lang="en-US" altLang="en-US" sz="3200" dirty="0">
                <a:latin typeface="Tahoma" panose="020B0604030504040204" pitchFamily="34" charset="0"/>
                <a:ea typeface="Tahoma" panose="020B0604030504040204" pitchFamily="34" charset="0"/>
                <a:cs typeface="Tahoma" panose="020B0604030504040204" pitchFamily="34" charset="0"/>
              </a:rPr>
              <a:t>A Goal Must Be Skill </a:t>
            </a:r>
            <a:r>
              <a:rPr lang="en-US" altLang="en-US" sz="3200" dirty="0" smtClean="0">
                <a:latin typeface="Tahoma" panose="020B0604030504040204" pitchFamily="34" charset="0"/>
                <a:ea typeface="Tahoma" panose="020B0604030504040204" pitchFamily="34" charset="0"/>
                <a:cs typeface="Tahoma" panose="020B0604030504040204" pitchFamily="34" charset="0"/>
              </a:rPr>
              <a:t>Building</a:t>
            </a:r>
            <a:endParaRPr lang="en-US" altLang="en-US" sz="3200" b="1" dirty="0">
              <a:latin typeface="Tahoma" panose="020B0604030504040204" pitchFamily="34" charset="0"/>
              <a:ea typeface="Tahoma" panose="020B0604030504040204" pitchFamily="34" charset="0"/>
              <a:cs typeface="Tahoma" panose="020B0604030504040204" pitchFamily="34" charset="0"/>
            </a:endParaRPr>
          </a:p>
          <a:p>
            <a:pPr marL="285750" indent="-285750" algn="ctr">
              <a:lnSpc>
                <a:spcPct val="90000"/>
              </a:lnSpc>
              <a:buClr>
                <a:schemeClr val="accent1"/>
              </a:buClr>
              <a:buFont typeface="Wingdings" panose="05000000000000000000" pitchFamily="2" charset="2"/>
              <a:buChar char="v"/>
            </a:pPr>
            <a:endParaRPr lang="en-US" altLang="en-US" sz="3200" b="1" dirty="0">
              <a:latin typeface="Tahoma" panose="020B0604030504040204" pitchFamily="34" charset="0"/>
              <a:ea typeface="Tahoma" panose="020B0604030504040204" pitchFamily="34" charset="0"/>
              <a:cs typeface="Tahoma" panose="020B0604030504040204" pitchFamily="34" charset="0"/>
            </a:endParaRPr>
          </a:p>
          <a:p>
            <a:pPr marL="571500" indent="-571500" algn="ctr">
              <a:lnSpc>
                <a:spcPct val="90000"/>
              </a:lnSpc>
              <a:buClr>
                <a:schemeClr val="accent1"/>
              </a:buClr>
              <a:buFont typeface="Wingdings" panose="05000000000000000000" pitchFamily="2" charset="2"/>
              <a:buChar char="v"/>
            </a:pPr>
            <a:r>
              <a:rPr lang="en-US" altLang="en-US" sz="3200" dirty="0">
                <a:latin typeface="Tahoma" panose="020B0604030504040204" pitchFamily="34" charset="0"/>
                <a:ea typeface="Tahoma" panose="020B0604030504040204" pitchFamily="34" charset="0"/>
                <a:cs typeface="Tahoma" panose="020B0604030504040204" pitchFamily="34" charset="0"/>
              </a:rPr>
              <a:t>A Goal Must Contain a </a:t>
            </a:r>
            <a:r>
              <a:rPr lang="en-US" altLang="en-US" sz="3200" dirty="0">
                <a:solidFill>
                  <a:schemeClr val="accent1"/>
                </a:solidFill>
                <a:latin typeface="Tahoma" panose="020B0604030504040204" pitchFamily="34" charset="0"/>
                <a:ea typeface="Tahoma" panose="020B0604030504040204" pitchFamily="34" charset="0"/>
                <a:cs typeface="Tahoma" panose="020B0604030504040204" pitchFamily="34" charset="0"/>
              </a:rPr>
              <a:t>Target Behavior</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a:solidFill>
                  <a:schemeClr val="accent1"/>
                </a:solidFill>
                <a:latin typeface="Tahoma" panose="020B0604030504040204" pitchFamily="34" charset="0"/>
                <a:ea typeface="Tahoma" panose="020B0604030504040204" pitchFamily="34" charset="0"/>
                <a:cs typeface="Tahoma" panose="020B0604030504040204" pitchFamily="34" charset="0"/>
              </a:rPr>
              <a:t>Condition</a:t>
            </a:r>
            <a:r>
              <a:rPr lang="en-US" altLang="en-US" sz="3200" dirty="0">
                <a:latin typeface="Tahoma" panose="020B0604030504040204" pitchFamily="34" charset="0"/>
                <a:ea typeface="Tahoma" panose="020B0604030504040204" pitchFamily="34" charset="0"/>
                <a:cs typeface="Tahoma" panose="020B0604030504040204" pitchFamily="34" charset="0"/>
              </a:rPr>
              <a:t> and </a:t>
            </a:r>
            <a:r>
              <a:rPr lang="en-US" altLang="en-US" sz="3200" dirty="0">
                <a:solidFill>
                  <a:schemeClr val="accent1"/>
                </a:solidFill>
                <a:latin typeface="Tahoma" panose="020B0604030504040204" pitchFamily="34" charset="0"/>
                <a:ea typeface="Tahoma" panose="020B0604030504040204" pitchFamily="34" charset="0"/>
                <a:cs typeface="Tahoma" panose="020B0604030504040204" pitchFamily="34" charset="0"/>
              </a:rPr>
              <a:t>Criteria</a:t>
            </a:r>
            <a:r>
              <a:rPr lang="en-US" altLang="en-US" sz="3200" dirty="0">
                <a:latin typeface="Tahoma" panose="020B0604030504040204" pitchFamily="34" charset="0"/>
                <a:ea typeface="Tahoma" panose="020B0604030504040204" pitchFamily="34" charset="0"/>
                <a:cs typeface="Tahoma" panose="020B0604030504040204" pitchFamily="34" charset="0"/>
              </a:rPr>
              <a:t>.</a:t>
            </a:r>
          </a:p>
          <a:p>
            <a:pPr marL="571500" indent="-571500" algn="ctr">
              <a:lnSpc>
                <a:spcPct val="90000"/>
              </a:lnSpc>
              <a:buClr>
                <a:schemeClr val="accent1"/>
              </a:buClr>
              <a:buFont typeface="Wingdings" panose="05000000000000000000" pitchFamily="2" charset="2"/>
              <a:buChar char="v"/>
            </a:pPr>
            <a:endParaRPr lang="en-US" altLang="en-US" sz="3200" i="1" u="sng"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571500" indent="-571500" algn="ctr">
              <a:lnSpc>
                <a:spcPct val="90000"/>
              </a:lnSpc>
              <a:buClr>
                <a:schemeClr val="accent1"/>
              </a:buClr>
              <a:buFont typeface="Wingdings" panose="05000000000000000000" pitchFamily="2" charset="2"/>
              <a:buChar char="v"/>
            </a:pPr>
            <a:r>
              <a:rPr lang="en-US" altLang="en-US" sz="3200" dirty="0" smtClean="0">
                <a:latin typeface="Tahoma" panose="020B0604030504040204" pitchFamily="34" charset="0"/>
                <a:ea typeface="Tahoma" panose="020B0604030504040204" pitchFamily="34" charset="0"/>
                <a:cs typeface="Tahoma" panose="020B0604030504040204" pitchFamily="34" charset="0"/>
              </a:rPr>
              <a:t>There </a:t>
            </a:r>
            <a:r>
              <a:rPr lang="en-US" altLang="en-US" sz="3200" dirty="0">
                <a:latin typeface="Tahoma" panose="020B0604030504040204" pitchFamily="34" charset="0"/>
                <a:ea typeface="Tahoma" panose="020B0604030504040204" pitchFamily="34" charset="0"/>
                <a:cs typeface="Tahoma" panose="020B0604030504040204" pitchFamily="34" charset="0"/>
              </a:rPr>
              <a:t>Must Be a Data Collection Strategy that Supports the </a:t>
            </a:r>
            <a:r>
              <a:rPr lang="en-US" altLang="en-US" sz="3200" dirty="0" smtClean="0">
                <a:latin typeface="Tahoma" panose="020B0604030504040204" pitchFamily="34" charset="0"/>
                <a:ea typeface="Tahoma" panose="020B0604030504040204" pitchFamily="34" charset="0"/>
                <a:cs typeface="Tahoma" panose="020B0604030504040204" pitchFamily="34" charset="0"/>
              </a:rPr>
              <a:t>Measurability </a:t>
            </a:r>
            <a:r>
              <a:rPr lang="en-US" altLang="en-US" sz="3200" dirty="0">
                <a:latin typeface="Tahoma" panose="020B0604030504040204" pitchFamily="34" charset="0"/>
                <a:ea typeface="Tahoma" panose="020B0604030504040204" pitchFamily="34" charset="0"/>
                <a:cs typeface="Tahoma" panose="020B0604030504040204" pitchFamily="34" charset="0"/>
              </a:rPr>
              <a:t>of the Goal.</a:t>
            </a:r>
            <a:endParaRPr lang="en-US" alt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6148" name="Text Box 3"/>
          <p:cNvSpPr txBox="1">
            <a:spLocks noChangeArrowheads="1"/>
          </p:cNvSpPr>
          <p:nvPr/>
        </p:nvSpPr>
        <p:spPr bwMode="auto">
          <a:xfrm>
            <a:off x="1117600" y="285750"/>
            <a:ext cx="7315200" cy="64611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3600" dirty="0" smtClean="0">
                <a:latin typeface="+mj-lt"/>
                <a:ea typeface="Tahoma" panose="020B0604030504040204" pitchFamily="34" charset="0"/>
                <a:cs typeface="Tahoma" panose="020B0604030504040204" pitchFamily="34" charset="0"/>
              </a:rPr>
              <a:t>Measurable Annual Goals</a:t>
            </a:r>
            <a:endParaRPr lang="en-US" altLang="en-US" sz="3600" dirty="0">
              <a:latin typeface="+mj-lt"/>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2654D234-2A92-49ED-BDFB-9622F712F361}" type="slidenum">
              <a:rPr lang="en-US"/>
              <a:pPr>
                <a:defRPr/>
              </a:pPr>
              <a:t>59</a:t>
            </a:fld>
            <a:endParaRPr lang="en-US"/>
          </a:p>
        </p:txBody>
      </p:sp>
      <p:sp>
        <p:nvSpPr>
          <p:cNvPr id="3" name="TextBox 2"/>
          <p:cNvSpPr txBox="1"/>
          <p:nvPr/>
        </p:nvSpPr>
        <p:spPr>
          <a:xfrm>
            <a:off x="2870200" y="1258649"/>
            <a:ext cx="3911600" cy="584775"/>
          </a:xfrm>
          <a:prstGeom prst="rect">
            <a:avLst/>
          </a:prstGeom>
          <a:noFill/>
        </p:spPr>
        <p:txBody>
          <a:bodyPr wrap="square" rtlCol="0">
            <a:spAutoFit/>
          </a:bodyPr>
          <a:lstStyle/>
          <a:p>
            <a:r>
              <a:rPr lang="en-US" sz="32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Three Key Concepts:</a:t>
            </a:r>
            <a:endParaRPr lang="en-US" sz="32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a:xfrm>
            <a:off x="609600" y="152400"/>
            <a:ext cx="7924800" cy="884238"/>
          </a:xfrm>
        </p:spPr>
        <p:txBody>
          <a:bodyPr/>
          <a:lstStyle/>
          <a:p>
            <a:pPr algn="ctr" eaLnBrk="1" hangingPunct="1"/>
            <a:r>
              <a:rPr lang="en-US" altLang="en-US" sz="3200" smtClean="0">
                <a:solidFill>
                  <a:srgbClr val="0000CC"/>
                </a:solidFill>
                <a:latin typeface="Comic Sans MS" pitchFamily="66" charset="0"/>
              </a:rPr>
              <a:t>      </a:t>
            </a:r>
            <a:r>
              <a:rPr lang="en-US" altLang="en-US" sz="3600" smtClean="0"/>
              <a:t>Effective Team Practices</a:t>
            </a:r>
          </a:p>
        </p:txBody>
      </p:sp>
      <p:sp>
        <p:nvSpPr>
          <p:cNvPr id="5" name="Content Placeholder 4"/>
          <p:cNvSpPr>
            <a:spLocks noGrp="1"/>
          </p:cNvSpPr>
          <p:nvPr>
            <p:ph idx="1"/>
          </p:nvPr>
        </p:nvSpPr>
        <p:spPr>
          <a:xfrm>
            <a:off x="609600" y="1066800"/>
            <a:ext cx="8229600" cy="4602163"/>
          </a:xfrm>
        </p:spPr>
        <p:txBody>
          <a:bodyPr rtlCol="0">
            <a:normAutofit/>
          </a:bodyPr>
          <a:lstStyle/>
          <a:p>
            <a:pPr marL="514350" indent="-514350" eaLnBrk="1" fontAlgn="auto" hangingPunct="1">
              <a:spcAft>
                <a:spcPts val="0"/>
              </a:spcAft>
              <a:buFont typeface="Wingdings 2" pitchFamily="18" charset="2"/>
              <a:buAutoNum type="arabicPeriod" startAt="3"/>
              <a:defRPr/>
            </a:pPr>
            <a:r>
              <a:rPr lang="en-US" dirty="0" smtClean="0">
                <a:solidFill>
                  <a:schemeClr val="accent1"/>
                </a:solidFill>
              </a:rPr>
              <a:t>Think Roles And Role Clarity.</a:t>
            </a:r>
          </a:p>
          <a:p>
            <a:pPr marL="514350" indent="-514350" eaLnBrk="1" fontAlgn="auto" hangingPunct="1">
              <a:spcAft>
                <a:spcPts val="0"/>
              </a:spcAft>
              <a:buFont typeface="Wingdings 2" pitchFamily="18" charset="2"/>
              <a:buNone/>
              <a:defRPr/>
            </a:pPr>
            <a:endParaRPr lang="en-US" sz="800" dirty="0" smtClean="0"/>
          </a:p>
          <a:p>
            <a:pPr eaLnBrk="1" fontAlgn="auto" hangingPunct="1">
              <a:spcAft>
                <a:spcPts val="0"/>
              </a:spcAft>
              <a:buFont typeface="Wingdings" panose="05000000000000000000" pitchFamily="2" charset="2"/>
              <a:buChar char="v"/>
              <a:defRPr/>
            </a:pPr>
            <a:r>
              <a:rPr lang="en-US" dirty="0" smtClean="0"/>
              <a:t>Parent Participation</a:t>
            </a:r>
          </a:p>
          <a:p>
            <a:pPr eaLnBrk="1" fontAlgn="auto" hangingPunct="1">
              <a:spcAft>
                <a:spcPts val="0"/>
              </a:spcAft>
              <a:buFont typeface="Wingdings" panose="05000000000000000000" pitchFamily="2" charset="2"/>
              <a:buChar char="v"/>
              <a:defRPr/>
            </a:pPr>
            <a:r>
              <a:rPr lang="en-US" dirty="0" smtClean="0"/>
              <a:t>Student Participation</a:t>
            </a:r>
          </a:p>
          <a:p>
            <a:pPr eaLnBrk="1" fontAlgn="auto" hangingPunct="1">
              <a:spcAft>
                <a:spcPts val="0"/>
              </a:spcAft>
              <a:buFont typeface="Wingdings" panose="05000000000000000000" pitchFamily="2" charset="2"/>
              <a:buChar char="v"/>
              <a:defRPr/>
            </a:pPr>
            <a:r>
              <a:rPr lang="en-US" dirty="0" smtClean="0"/>
              <a:t>General And Special Education Teachers </a:t>
            </a:r>
          </a:p>
          <a:p>
            <a:pPr eaLnBrk="1" fontAlgn="auto" hangingPunct="1">
              <a:spcAft>
                <a:spcPts val="0"/>
              </a:spcAft>
              <a:buFont typeface="Wingdings" panose="05000000000000000000" pitchFamily="2" charset="2"/>
              <a:buChar char="v"/>
              <a:defRPr/>
            </a:pPr>
            <a:r>
              <a:rPr lang="en-US" dirty="0" smtClean="0"/>
              <a:t>Related Service Providers</a:t>
            </a:r>
          </a:p>
          <a:p>
            <a:pPr eaLnBrk="1" fontAlgn="auto" hangingPunct="1">
              <a:spcAft>
                <a:spcPts val="0"/>
              </a:spcAft>
              <a:buFont typeface="Wingdings" panose="05000000000000000000" pitchFamily="2" charset="2"/>
              <a:buChar char="v"/>
              <a:defRPr/>
            </a:pPr>
            <a:r>
              <a:rPr lang="en-US" dirty="0" smtClean="0"/>
              <a:t>Other Staff</a:t>
            </a:r>
          </a:p>
        </p:txBody>
      </p:sp>
      <p:sp>
        <p:nvSpPr>
          <p:cNvPr id="3" name="Slide Number Placeholder 2"/>
          <p:cNvSpPr>
            <a:spLocks noGrp="1"/>
          </p:cNvSpPr>
          <p:nvPr>
            <p:ph type="sldNum" sz="quarter" idx="12"/>
          </p:nvPr>
        </p:nvSpPr>
        <p:spPr/>
        <p:txBody>
          <a:bodyPr/>
          <a:lstStyle/>
          <a:p>
            <a:pPr>
              <a:defRPr/>
            </a:pPr>
            <a:fld id="{95ADAD74-A119-41F3-88C6-08CEBDFB3A3D}" type="slidenum">
              <a:rPr lang="en-US"/>
              <a:pPr>
                <a:defRPr/>
              </a:pPr>
              <a:t>6</a:t>
            </a:fld>
            <a:endParaRPr lang="en-US"/>
          </a:p>
        </p:txBody>
      </p:sp>
      <p:pic>
        <p:nvPicPr>
          <p:cNvPr id="79879" name="Picture 7" descr="Child Think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4114800"/>
            <a:ext cx="2438399" cy="24383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1117987" y="1600199"/>
            <a:ext cx="67056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algn="ctr"/>
            <a:endParaRPr lang="en-US" altLang="en-US" sz="2800" b="1" dirty="0">
              <a:latin typeface="Times New Roman" pitchFamily="18" charset="0"/>
            </a:endParaRPr>
          </a:p>
          <a:p>
            <a:pPr lvl="1" algn="ctr"/>
            <a:r>
              <a:rPr lang="en-US" altLang="en-US" sz="3600" dirty="0">
                <a:latin typeface="Tahoma" panose="020B0604030504040204" pitchFamily="34" charset="0"/>
                <a:ea typeface="Tahoma" panose="020B0604030504040204" pitchFamily="34" charset="0"/>
                <a:cs typeface="Tahoma" panose="020B0604030504040204" pitchFamily="34" charset="0"/>
              </a:rPr>
              <a:t>In order to access, participate, and </a:t>
            </a:r>
          </a:p>
          <a:p>
            <a:pPr lvl="1" algn="ctr"/>
            <a:r>
              <a:rPr lang="en-US" altLang="en-US" sz="3600" dirty="0">
                <a:latin typeface="Tahoma" panose="020B0604030504040204" pitchFamily="34" charset="0"/>
                <a:ea typeface="Tahoma" panose="020B0604030504040204" pitchFamily="34" charset="0"/>
                <a:cs typeface="Tahoma" panose="020B0604030504040204" pitchFamily="34" charset="0"/>
              </a:rPr>
              <a:t>make progress in the </a:t>
            </a:r>
          </a:p>
          <a:p>
            <a:pPr lvl="1" algn="ctr"/>
            <a:r>
              <a:rPr lang="en-US" altLang="en-US" sz="3600" dirty="0">
                <a:latin typeface="Tahoma" panose="020B0604030504040204" pitchFamily="34" charset="0"/>
                <a:ea typeface="Tahoma" panose="020B0604030504040204" pitchFamily="34" charset="0"/>
                <a:cs typeface="Tahoma" panose="020B0604030504040204" pitchFamily="34" charset="0"/>
              </a:rPr>
              <a:t>general curriculum and </a:t>
            </a:r>
          </a:p>
          <a:p>
            <a:pPr lvl="1" algn="ctr"/>
            <a:r>
              <a:rPr lang="en-US" altLang="en-US" sz="3600" dirty="0">
                <a:latin typeface="Tahoma" panose="020B0604030504040204" pitchFamily="34" charset="0"/>
                <a:ea typeface="Tahoma" panose="020B0604030504040204" pitchFamily="34" charset="0"/>
                <a:cs typeface="Tahoma" panose="020B0604030504040204" pitchFamily="34" charset="0"/>
              </a:rPr>
              <a:t>the life of the school,</a:t>
            </a:r>
          </a:p>
          <a:p>
            <a:pPr algn="ctr"/>
            <a:endParaRPr lang="en-US" altLang="en-US" sz="3600" dirty="0">
              <a:latin typeface="Tahoma" panose="020B0604030504040204" pitchFamily="34" charset="0"/>
              <a:ea typeface="Tahoma" panose="020B0604030504040204" pitchFamily="34" charset="0"/>
              <a:cs typeface="Tahoma" panose="020B0604030504040204" pitchFamily="34" charset="0"/>
            </a:endParaRPr>
          </a:p>
          <a:p>
            <a:pPr algn="ctr"/>
            <a:r>
              <a:rPr lang="en-US" altLang="en-US" sz="3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 Goal Must Be Skill Building.</a:t>
            </a:r>
            <a:endParaRPr lang="en-US" altLang="en-US" sz="3600" i="1" u="sng"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10B6DC71-527F-4E2E-B545-5EA26F3A7130}" type="slidenum">
              <a:rPr lang="en-US"/>
              <a:pPr>
                <a:defRPr/>
              </a:pPr>
              <a:t>60</a:t>
            </a:fld>
            <a:endParaRPr lang="en-US"/>
          </a:p>
        </p:txBody>
      </p:sp>
      <p:sp>
        <p:nvSpPr>
          <p:cNvPr id="3" name="TextBox 2"/>
          <p:cNvSpPr txBox="1"/>
          <p:nvPr/>
        </p:nvSpPr>
        <p:spPr>
          <a:xfrm>
            <a:off x="2514600" y="609600"/>
            <a:ext cx="3700052" cy="707886"/>
          </a:xfrm>
          <a:prstGeom prst="rect">
            <a:avLst/>
          </a:prstGeom>
          <a:noFill/>
        </p:spPr>
        <p:txBody>
          <a:bodyPr wrap="none" rtlCol="0">
            <a:spAutoFit/>
          </a:bodyPr>
          <a:lstStyle/>
          <a:p>
            <a:r>
              <a:rPr lang="en-US" sz="4000" dirty="0" smtClean="0">
                <a:latin typeface="+mj-lt"/>
              </a:rPr>
              <a:t>Key Concept #1</a:t>
            </a:r>
            <a:endParaRPr lang="en-US" sz="4000" dirty="0">
              <a:latin typeface="+mj-lt"/>
            </a:endParaRPr>
          </a:p>
        </p:txBody>
      </p:sp>
      <p:pic>
        <p:nvPicPr>
          <p:cNvPr id="1026" name="Picture 2" descr="Crossed hammer and wrench sign on yellow background"/>
          <p:cNvPicPr>
            <a:picLocks noChangeAspect="1" noChangeArrowheads="1"/>
          </p:cNvPicPr>
          <p:nvPr/>
        </p:nvPicPr>
        <p:blipFill>
          <a:blip r:embed="rId3" cstate="print"/>
          <a:srcRect/>
          <a:stretch>
            <a:fillRect/>
          </a:stretch>
        </p:blipFill>
        <p:spPr bwMode="auto">
          <a:xfrm>
            <a:off x="381000" y="762000"/>
            <a:ext cx="1981200" cy="19812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descr="a man running"/>
          <p:cNvSpPr>
            <a:spLocks noChangeArrowheads="1"/>
          </p:cNvSpPr>
          <p:nvPr/>
        </p:nvSpPr>
        <p:spPr bwMode="auto">
          <a:xfrm>
            <a:off x="609600" y="2343150"/>
            <a:ext cx="7924800" cy="4171950"/>
          </a:xfrm>
          <a:prstGeom prst="rect">
            <a:avLst/>
          </a:prstGeom>
          <a:noFill/>
          <a:ln w="9525">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9028" name="Rectangle 31"/>
          <p:cNvSpPr>
            <a:spLocks noChangeArrowheads="1"/>
          </p:cNvSpPr>
          <p:nvPr/>
        </p:nvSpPr>
        <p:spPr bwMode="auto">
          <a:xfrm>
            <a:off x="508000" y="171450"/>
            <a:ext cx="8128000" cy="2000250"/>
          </a:xfrm>
          <a:prstGeom prst="rect">
            <a:avLst/>
          </a:prstGeom>
          <a:solidFill>
            <a:srgbClr val="FFFFFF"/>
          </a:solidFill>
          <a:ln w="28575">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3200" dirty="0">
                <a:latin typeface="+mj-lt"/>
                <a:ea typeface="Tahoma" panose="020B0604030504040204" pitchFamily="34" charset="0"/>
                <a:cs typeface="Tahoma" panose="020B0604030504040204" pitchFamily="34" charset="0"/>
              </a:rPr>
              <a:t>What skills does the Student need to develop in order to access, participate and make progress in the general curriculum and the life of the school?</a:t>
            </a:r>
          </a:p>
        </p:txBody>
      </p:sp>
      <p:sp>
        <p:nvSpPr>
          <p:cNvPr id="129029" name="Rectangle 32"/>
          <p:cNvSpPr>
            <a:spLocks noChangeArrowheads="1"/>
          </p:cNvSpPr>
          <p:nvPr/>
        </p:nvSpPr>
        <p:spPr bwMode="auto">
          <a:xfrm>
            <a:off x="1117600" y="5508625"/>
            <a:ext cx="6908800" cy="663575"/>
          </a:xfrm>
          <a:prstGeom prst="rect">
            <a:avLst/>
          </a:prstGeom>
          <a:solidFill>
            <a:srgbClr val="FFFFFF"/>
          </a:solidFill>
          <a:ln w="9525">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3600" dirty="0">
                <a:solidFill>
                  <a:schemeClr val="accent1"/>
                </a:solidFill>
                <a:latin typeface="Tahoma" pitchFamily="34" charset="0"/>
                <a:ea typeface="Tahoma" pitchFamily="34" charset="0"/>
                <a:cs typeface="Tahoma" pitchFamily="34" charset="0"/>
              </a:rPr>
              <a:t>Measurable Annual IEP Goal</a:t>
            </a:r>
          </a:p>
        </p:txBody>
      </p:sp>
      <p:sp>
        <p:nvSpPr>
          <p:cNvPr id="2" name="Slide Number Placeholder 1"/>
          <p:cNvSpPr>
            <a:spLocks noGrp="1"/>
          </p:cNvSpPr>
          <p:nvPr>
            <p:ph type="sldNum" sz="quarter" idx="12"/>
          </p:nvPr>
        </p:nvSpPr>
        <p:spPr/>
        <p:txBody>
          <a:bodyPr/>
          <a:lstStyle/>
          <a:p>
            <a:pPr>
              <a:defRPr/>
            </a:pPr>
            <a:fld id="{5698DD64-0227-43AE-B58B-89CD153659AF}" type="slidenum">
              <a:rPr lang="en-US"/>
              <a:pPr>
                <a:defRPr/>
              </a:pPr>
              <a:t>61</a:t>
            </a:fld>
            <a:endParaRPr lang="en-US"/>
          </a:p>
        </p:txBody>
      </p:sp>
      <p:pic>
        <p:nvPicPr>
          <p:cNvPr id="32770" name="Picture 2" descr="boys,children,jeans,jumping for joy,leaping,shirts,shoes,smiling,peop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4187" y="2343150"/>
            <a:ext cx="3095625" cy="3095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457200"/>
            <a:ext cx="5689600" cy="4686300"/>
          </a:xfrm>
        </p:spPr>
        <p:txBody>
          <a:bodyPr rtlCol="0">
            <a:normAutofit fontScale="90000"/>
          </a:bodyPr>
          <a:lstStyle/>
          <a:p>
            <a:pPr eaLnBrk="1" fontAlgn="auto" hangingPunct="1">
              <a:spcAft>
                <a:spcPts val="0"/>
              </a:spcAft>
              <a:defRPr/>
            </a:pPr>
            <a:r>
              <a:rPr lang="en-US" altLang="en-US" sz="1600" b="1" dirty="0" smtClean="0"/>
              <a:t/>
            </a:r>
            <a:br>
              <a:rPr lang="en-US" altLang="en-US" sz="1600" b="1" dirty="0" smtClean="0"/>
            </a:br>
            <a:r>
              <a:rPr lang="en-US" altLang="en-US" sz="1600" b="1" dirty="0" smtClean="0"/>
              <a:t>                                                          </a:t>
            </a:r>
            <a:r>
              <a:rPr lang="en-US" altLang="en-US" sz="4000" dirty="0" smtClean="0"/>
              <a:t>Goal Focus</a:t>
            </a:r>
            <a:r>
              <a:rPr lang="en-US" altLang="en-US" sz="3600" b="1" dirty="0" smtClean="0">
                <a:solidFill>
                  <a:srgbClr val="0000CC"/>
                </a:solidFill>
                <a:latin typeface="Comic Sans MS" panose="030F0702030302020204" pitchFamily="66" charset="0"/>
              </a:rPr>
              <a:t/>
            </a:r>
            <a:br>
              <a:rPr lang="en-US" altLang="en-US" sz="3600" b="1" dirty="0" smtClean="0">
                <a:solidFill>
                  <a:srgbClr val="0000CC"/>
                </a:solidFill>
                <a:latin typeface="Comic Sans MS" panose="030F0702030302020204" pitchFamily="66" charset="0"/>
              </a:rPr>
            </a:br>
            <a:r>
              <a:rPr lang="en-US" altLang="en-US" sz="3600" b="1" dirty="0" smtClean="0">
                <a:solidFill>
                  <a:srgbClr val="0000CC"/>
                </a:solidFill>
                <a:latin typeface="Comic Sans MS" panose="030F0702030302020204" pitchFamily="66" charset="0"/>
              </a:rPr>
              <a:t/>
            </a:r>
            <a:br>
              <a:rPr lang="en-US" altLang="en-US" sz="3600" b="1" dirty="0" smtClean="0">
                <a:solidFill>
                  <a:srgbClr val="0000CC"/>
                </a:solidFill>
                <a:latin typeface="Comic Sans MS" panose="030F0702030302020204" pitchFamily="66" charset="0"/>
              </a:rPr>
            </a:br>
            <a:r>
              <a:rPr lang="en-US" altLang="en-US" sz="3600" dirty="0" smtClean="0">
                <a:latin typeface="Tahoma" panose="020B0604030504040204" pitchFamily="34" charset="0"/>
                <a:ea typeface="Tahoma" panose="020B0604030504040204" pitchFamily="34" charset="0"/>
                <a:cs typeface="Tahoma" panose="020B0604030504040204" pitchFamily="34" charset="0"/>
              </a:rPr>
              <a:t>A goal must </a:t>
            </a:r>
            <a:br>
              <a:rPr lang="en-US" altLang="en-US" sz="3600" dirty="0" smtClean="0">
                <a:latin typeface="Tahoma" panose="020B0604030504040204" pitchFamily="34" charset="0"/>
                <a:ea typeface="Tahoma" panose="020B0604030504040204" pitchFamily="34" charset="0"/>
                <a:cs typeface="Tahoma" panose="020B0604030504040204" pitchFamily="34" charset="0"/>
              </a:rPr>
            </a:br>
            <a:r>
              <a:rPr lang="en-US" altLang="en-US" sz="3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focus</a:t>
            </a:r>
            <a:r>
              <a:rPr lang="en-US" altLang="en-US" sz="3600" dirty="0" smtClean="0">
                <a:latin typeface="Tahoma" panose="020B0604030504040204" pitchFamily="34" charset="0"/>
                <a:ea typeface="Tahoma" panose="020B0604030504040204" pitchFamily="34" charset="0"/>
                <a:cs typeface="Tahoma" panose="020B0604030504040204" pitchFamily="34" charset="0"/>
              </a:rPr>
              <a:t> on an </a:t>
            </a:r>
            <a:br>
              <a:rPr lang="en-US" altLang="en-US" sz="3600" dirty="0" smtClean="0">
                <a:latin typeface="Tahoma" panose="020B0604030504040204" pitchFamily="34" charset="0"/>
                <a:ea typeface="Tahoma" panose="020B0604030504040204" pitchFamily="34" charset="0"/>
                <a:cs typeface="Tahoma" panose="020B0604030504040204" pitchFamily="34" charset="0"/>
              </a:rPr>
            </a:br>
            <a:r>
              <a:rPr lang="en-US" altLang="en-US" sz="3600" dirty="0" smtClean="0">
                <a:latin typeface="Tahoma" panose="020B0604030504040204" pitchFamily="34" charset="0"/>
                <a:ea typeface="Tahoma" panose="020B0604030504040204" pitchFamily="34" charset="0"/>
                <a:cs typeface="Tahoma" panose="020B0604030504040204" pitchFamily="34" charset="0"/>
              </a:rPr>
              <a:t>area of need </a:t>
            </a:r>
            <a:br>
              <a:rPr lang="en-US" altLang="en-US" sz="3600" dirty="0" smtClean="0">
                <a:latin typeface="Tahoma" panose="020B0604030504040204" pitchFamily="34" charset="0"/>
                <a:ea typeface="Tahoma" panose="020B0604030504040204" pitchFamily="34" charset="0"/>
                <a:cs typeface="Tahoma" panose="020B0604030504040204" pitchFamily="34" charset="0"/>
              </a:rPr>
            </a:br>
            <a:r>
              <a:rPr lang="en-US" altLang="en-US" sz="3600" dirty="0" smtClean="0">
                <a:latin typeface="Tahoma" panose="020B0604030504040204" pitchFamily="34" charset="0"/>
                <a:ea typeface="Tahoma" panose="020B0604030504040204" pitchFamily="34" charset="0"/>
                <a:cs typeface="Tahoma" panose="020B0604030504040204" pitchFamily="34" charset="0"/>
              </a:rPr>
              <a:t>that will make </a:t>
            </a:r>
            <a:br>
              <a:rPr lang="en-US" altLang="en-US" sz="3600" dirty="0" smtClean="0">
                <a:latin typeface="Tahoma" panose="020B0604030504040204" pitchFamily="34" charset="0"/>
                <a:ea typeface="Tahoma" panose="020B0604030504040204" pitchFamily="34" charset="0"/>
                <a:cs typeface="Tahoma" panose="020B0604030504040204" pitchFamily="34" charset="0"/>
              </a:rPr>
            </a:br>
            <a:r>
              <a:rPr lang="en-US" altLang="en-US" sz="3600" dirty="0" smtClean="0">
                <a:latin typeface="Tahoma" panose="020B0604030504040204" pitchFamily="34" charset="0"/>
                <a:ea typeface="Tahoma" panose="020B0604030504040204" pitchFamily="34" charset="0"/>
                <a:cs typeface="Tahoma" panose="020B0604030504040204" pitchFamily="34" charset="0"/>
              </a:rPr>
              <a:t>the </a:t>
            </a:r>
            <a:r>
              <a:rPr lang="en-US" altLang="en-US" sz="3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biggest </a:t>
            </a:r>
            <a:br>
              <a:rPr lang="en-US" altLang="en-US" sz="3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altLang="en-US" sz="3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difference</a:t>
            </a:r>
            <a:r>
              <a:rPr lang="en-US" altLang="en-US" sz="3600" dirty="0" smtClean="0">
                <a:latin typeface="Tahoma" panose="020B0604030504040204" pitchFamily="34" charset="0"/>
                <a:ea typeface="Tahoma" panose="020B0604030504040204" pitchFamily="34" charset="0"/>
                <a:cs typeface="Tahoma" panose="020B0604030504040204" pitchFamily="34" charset="0"/>
              </a:rPr>
              <a:t/>
            </a:r>
            <a:br>
              <a:rPr lang="en-US" altLang="en-US" sz="3600" dirty="0" smtClean="0">
                <a:latin typeface="Tahoma" panose="020B0604030504040204" pitchFamily="34" charset="0"/>
                <a:ea typeface="Tahoma" panose="020B0604030504040204" pitchFamily="34" charset="0"/>
                <a:cs typeface="Tahoma" panose="020B0604030504040204" pitchFamily="34" charset="0"/>
              </a:rPr>
            </a:br>
            <a:r>
              <a:rPr lang="en-US" altLang="en-US" sz="3600" dirty="0" smtClean="0">
                <a:latin typeface="Tahoma" panose="020B0604030504040204" pitchFamily="34" charset="0"/>
                <a:ea typeface="Tahoma" panose="020B0604030504040204" pitchFamily="34" charset="0"/>
                <a:cs typeface="Tahoma" panose="020B0604030504040204" pitchFamily="34" charset="0"/>
              </a:rPr>
              <a:t>to the student. </a:t>
            </a:r>
          </a:p>
        </p:txBody>
      </p:sp>
      <p:sp>
        <p:nvSpPr>
          <p:cNvPr id="2" name="Slide Number Placeholder 1"/>
          <p:cNvSpPr>
            <a:spLocks noGrp="1"/>
          </p:cNvSpPr>
          <p:nvPr>
            <p:ph type="sldNum" sz="quarter" idx="12"/>
          </p:nvPr>
        </p:nvSpPr>
        <p:spPr/>
        <p:txBody>
          <a:bodyPr/>
          <a:lstStyle/>
          <a:p>
            <a:pPr>
              <a:defRPr/>
            </a:pPr>
            <a:fld id="{BB6B7A60-C5A5-49C4-9B3A-49693EE9D3D6}" type="slidenum">
              <a:rPr lang="en-US"/>
              <a:pPr>
                <a:defRPr/>
              </a:pPr>
              <a:t>62</a:t>
            </a:fld>
            <a:endParaRPr lang="en-US"/>
          </a:p>
        </p:txBody>
      </p:sp>
      <p:pic>
        <p:nvPicPr>
          <p:cNvPr id="8204" name="Picture 12" descr="Soccer goalie attempting to save a goal as it goes into the 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1524000"/>
            <a:ext cx="3429000" cy="3429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4" name="Picture 48" descr="Two girls lying on grass and talking to each oth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5822" y="949325"/>
            <a:ext cx="2359025" cy="2359025"/>
          </a:xfrm>
          <a:prstGeom prst="rect">
            <a:avLst/>
          </a:prstGeom>
          <a:noFill/>
          <a:extLst>
            <a:ext uri="{909E8E84-426E-40DD-AFC4-6F175D3DCCD1}">
              <a14:hiddenFill xmlns:a14="http://schemas.microsoft.com/office/drawing/2010/main" xmlns="">
                <a:solidFill>
                  <a:srgbClr val="FFFFFF"/>
                </a:solidFill>
              </a14:hiddenFill>
            </a:ext>
          </a:extLst>
        </p:spPr>
      </p:pic>
      <p:sp>
        <p:nvSpPr>
          <p:cNvPr id="9223" name="Rectangle 2"/>
          <p:cNvSpPr>
            <a:spLocks noGrp="1" noChangeArrowheads="1"/>
          </p:cNvSpPr>
          <p:nvPr>
            <p:ph type="title"/>
          </p:nvPr>
        </p:nvSpPr>
        <p:spPr>
          <a:xfrm>
            <a:off x="355600" y="57150"/>
            <a:ext cx="8077200" cy="1485900"/>
          </a:xfrm>
        </p:spPr>
        <p:txBody>
          <a:bodyPr/>
          <a:lstStyle/>
          <a:p>
            <a:pPr algn="ctr" eaLnBrk="1" hangingPunct="1"/>
            <a:r>
              <a:rPr lang="en-US" altLang="en-US" sz="4000" dirty="0" smtClean="0"/>
              <a:t>Goal Focus:  Skill Building</a:t>
            </a:r>
            <a:endParaRPr lang="en-US" altLang="en-US" dirty="0" smtClean="0"/>
          </a:p>
        </p:txBody>
      </p:sp>
      <p:sp>
        <p:nvSpPr>
          <p:cNvPr id="2" name="Slide Number Placeholder 1"/>
          <p:cNvSpPr>
            <a:spLocks noGrp="1"/>
          </p:cNvSpPr>
          <p:nvPr>
            <p:ph type="sldNum" sz="quarter" idx="12"/>
          </p:nvPr>
        </p:nvSpPr>
        <p:spPr/>
        <p:txBody>
          <a:bodyPr/>
          <a:lstStyle/>
          <a:p>
            <a:pPr>
              <a:defRPr/>
            </a:pPr>
            <a:fld id="{3A95AB20-DB97-4B17-8CB5-388BC2C3C69B}" type="slidenum">
              <a:rPr lang="en-US"/>
              <a:pPr>
                <a:defRPr/>
              </a:pPr>
              <a:t>63</a:t>
            </a:fld>
            <a:endParaRPr lang="en-US"/>
          </a:p>
        </p:txBody>
      </p:sp>
      <p:sp>
        <p:nvSpPr>
          <p:cNvPr id="3" name="TextBox 2"/>
          <p:cNvSpPr txBox="1"/>
          <p:nvPr/>
        </p:nvSpPr>
        <p:spPr>
          <a:xfrm>
            <a:off x="2684721" y="1143000"/>
            <a:ext cx="3555782" cy="5509200"/>
          </a:xfrm>
          <a:prstGeom prst="rect">
            <a:avLst/>
          </a:prstGeom>
          <a:noFill/>
        </p:spPr>
        <p:txBody>
          <a:bodyPr wrap="none" rtlCol="0">
            <a:spAutoFit/>
          </a:bodyPr>
          <a:lstStyle/>
          <a:p>
            <a:pPr algn="ctr"/>
            <a:r>
              <a:rPr lang="en-US" sz="3200" dirty="0" smtClean="0">
                <a:latin typeface="Tahoma" panose="020B0604030504040204" pitchFamily="34" charset="0"/>
                <a:ea typeface="Tahoma" panose="020B0604030504040204" pitchFamily="34" charset="0"/>
                <a:cs typeface="Tahoma" panose="020B0604030504040204" pitchFamily="34" charset="0"/>
              </a:rPr>
              <a:t>Memory</a:t>
            </a:r>
          </a:p>
          <a:p>
            <a:pPr algn="ct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3200" dirty="0" smtClean="0">
                <a:latin typeface="Tahoma" panose="020B0604030504040204" pitchFamily="34" charset="0"/>
                <a:ea typeface="Tahoma" panose="020B0604030504040204" pitchFamily="34" charset="0"/>
                <a:cs typeface="Tahoma" panose="020B0604030504040204" pitchFamily="34" charset="0"/>
              </a:rPr>
              <a:t>Communication</a:t>
            </a:r>
          </a:p>
          <a:p>
            <a:pPr algn="ct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3200" dirty="0" smtClean="0">
                <a:latin typeface="Tahoma" panose="020B0604030504040204" pitchFamily="34" charset="0"/>
                <a:ea typeface="Tahoma" panose="020B0604030504040204" pitchFamily="34" charset="0"/>
                <a:cs typeface="Tahoma" panose="020B0604030504040204" pitchFamily="34" charset="0"/>
              </a:rPr>
              <a:t>Time Management</a:t>
            </a:r>
          </a:p>
          <a:p>
            <a:pPr algn="ct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3200" dirty="0" smtClean="0">
                <a:latin typeface="Tahoma" panose="020B0604030504040204" pitchFamily="34" charset="0"/>
                <a:ea typeface="Tahoma" panose="020B0604030504040204" pitchFamily="34" charset="0"/>
                <a:cs typeface="Tahoma" panose="020B0604030504040204" pitchFamily="34" charset="0"/>
              </a:rPr>
              <a:t>Self Advocacy</a:t>
            </a:r>
          </a:p>
          <a:p>
            <a:pPr algn="ct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3200" dirty="0" smtClean="0">
                <a:latin typeface="Tahoma" panose="020B0604030504040204" pitchFamily="34" charset="0"/>
                <a:ea typeface="Tahoma" panose="020B0604030504040204" pitchFamily="34" charset="0"/>
                <a:cs typeface="Tahoma" panose="020B0604030504040204" pitchFamily="34" charset="0"/>
              </a:rPr>
              <a:t>Self Regulation</a:t>
            </a:r>
          </a:p>
          <a:p>
            <a:pPr algn="ct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3200" dirty="0" smtClean="0">
                <a:latin typeface="Tahoma" panose="020B0604030504040204" pitchFamily="34" charset="0"/>
                <a:ea typeface="Tahoma" panose="020B0604030504040204" pitchFamily="34" charset="0"/>
                <a:cs typeface="Tahoma" panose="020B0604030504040204" pitchFamily="34" charset="0"/>
              </a:rPr>
              <a:t>Organization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9266" name="Picture 50" descr="Plastic analogue clock pointing to 12 o'cloc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2186" y="28956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9268" name="Picture 52" descr="Post-it note with a red thumb tack pinning i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8084" y="4343400"/>
            <a:ext cx="2209800" cy="2209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2"/>
          <p:cNvSpPr txBox="1">
            <a:spLocks noChangeArrowheads="1"/>
          </p:cNvSpPr>
          <p:nvPr/>
        </p:nvSpPr>
        <p:spPr bwMode="auto">
          <a:xfrm>
            <a:off x="203200" y="671513"/>
            <a:ext cx="8636000" cy="4862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4000" dirty="0" smtClean="0">
                <a:latin typeface="+mj-lt"/>
              </a:rPr>
              <a:t>Sometimes</a:t>
            </a:r>
            <a:endParaRPr lang="en-US" altLang="en-US" sz="2800" b="1" dirty="0">
              <a:latin typeface="Comic Sans MS" pitchFamily="66" charset="0"/>
            </a:endParaRPr>
          </a:p>
          <a:p>
            <a:pPr marL="457200" indent="-457200" algn="ctr">
              <a:spcBef>
                <a:spcPct val="50000"/>
              </a:spcBef>
              <a:buClr>
                <a:schemeClr val="accent1"/>
              </a:buClr>
              <a:buFont typeface="Wingdings" panose="05000000000000000000" pitchFamily="2" charset="2"/>
              <a:buChar char="v"/>
            </a:pPr>
            <a:r>
              <a:rPr lang="en-US" altLang="en-US" sz="2800" dirty="0">
                <a:latin typeface="Tahoma" panose="020B0604030504040204" pitchFamily="34" charset="0"/>
                <a:ea typeface="Tahoma" panose="020B0604030504040204" pitchFamily="34" charset="0"/>
                <a:cs typeface="Tahoma" panose="020B0604030504040204" pitchFamily="34" charset="0"/>
              </a:rPr>
              <a:t>Reading</a:t>
            </a:r>
          </a:p>
          <a:p>
            <a:pPr marL="457200" indent="-457200" algn="ctr">
              <a:spcBef>
                <a:spcPct val="50000"/>
              </a:spcBef>
              <a:buClr>
                <a:schemeClr val="accent1"/>
              </a:buClr>
              <a:buFont typeface="Wingdings" panose="05000000000000000000" pitchFamily="2" charset="2"/>
              <a:buChar char="v"/>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lgn="ctr">
              <a:spcBef>
                <a:spcPct val="50000"/>
              </a:spcBef>
              <a:buClr>
                <a:schemeClr val="accent1"/>
              </a:buClr>
              <a:buFont typeface="Wingdings" panose="05000000000000000000" pitchFamily="2" charset="2"/>
              <a:buChar char="v"/>
            </a:pPr>
            <a:r>
              <a:rPr lang="en-US" altLang="en-US" sz="2800" dirty="0">
                <a:latin typeface="Tahoma" panose="020B0604030504040204" pitchFamily="34" charset="0"/>
                <a:ea typeface="Tahoma" panose="020B0604030504040204" pitchFamily="34" charset="0"/>
                <a:cs typeface="Tahoma" panose="020B0604030504040204" pitchFamily="34" charset="0"/>
              </a:rPr>
              <a:t>Writing </a:t>
            </a:r>
          </a:p>
          <a:p>
            <a:pPr marL="457200" indent="-457200" algn="ctr">
              <a:spcBef>
                <a:spcPct val="50000"/>
              </a:spcBef>
              <a:buClr>
                <a:schemeClr val="accent1"/>
              </a:buClr>
              <a:buFont typeface="Wingdings" panose="05000000000000000000" pitchFamily="2" charset="2"/>
              <a:buChar char="v"/>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lgn="ctr">
              <a:spcBef>
                <a:spcPct val="50000"/>
              </a:spcBef>
              <a:buClr>
                <a:schemeClr val="accent1"/>
              </a:buClr>
              <a:buFont typeface="Wingdings" panose="05000000000000000000" pitchFamily="2" charset="2"/>
              <a:buChar char="v"/>
            </a:pPr>
            <a:r>
              <a:rPr lang="en-US" altLang="en-US" sz="2800" dirty="0">
                <a:latin typeface="Tahoma" panose="020B0604030504040204" pitchFamily="34" charset="0"/>
                <a:ea typeface="Tahoma" panose="020B0604030504040204" pitchFamily="34" charset="0"/>
                <a:cs typeface="Tahoma" panose="020B0604030504040204" pitchFamily="34" charset="0"/>
              </a:rPr>
              <a:t>Mathematics</a:t>
            </a:r>
            <a:r>
              <a:rPr lang="en-US" altLang="en-US" sz="2800" u="sng" dirty="0">
                <a:latin typeface="Tahoma" panose="020B0604030504040204" pitchFamily="34" charset="0"/>
                <a:ea typeface="Tahoma" panose="020B0604030504040204" pitchFamily="34" charset="0"/>
                <a:cs typeface="Tahoma" panose="020B0604030504040204" pitchFamily="34" charset="0"/>
              </a:rPr>
              <a:t> </a:t>
            </a:r>
            <a:endParaRPr lang="en-US" altLang="en-US" sz="2800" b="1" dirty="0">
              <a:latin typeface="Comic Sans MS" pitchFamily="66" charset="0"/>
            </a:endParaRPr>
          </a:p>
          <a:p>
            <a:pPr algn="ctr">
              <a:spcBef>
                <a:spcPct val="50000"/>
              </a:spcBef>
            </a:pPr>
            <a:r>
              <a:rPr lang="en-US" altLang="en-US" sz="4000" dirty="0" smtClean="0">
                <a:latin typeface="+mj-lt"/>
              </a:rPr>
              <a:t>Are Skill Building</a:t>
            </a:r>
            <a:endParaRPr lang="en-US" altLang="en-US" sz="4000" dirty="0">
              <a:latin typeface="+mj-lt"/>
            </a:endParaRPr>
          </a:p>
        </p:txBody>
      </p:sp>
      <p:sp>
        <p:nvSpPr>
          <p:cNvPr id="2" name="Slide Number Placeholder 1"/>
          <p:cNvSpPr>
            <a:spLocks noGrp="1"/>
          </p:cNvSpPr>
          <p:nvPr>
            <p:ph type="sldNum" sz="quarter" idx="12"/>
          </p:nvPr>
        </p:nvSpPr>
        <p:spPr/>
        <p:txBody>
          <a:bodyPr/>
          <a:lstStyle/>
          <a:p>
            <a:pPr>
              <a:defRPr/>
            </a:pPr>
            <a:fld id="{72097AD1-2D92-43D0-8F7A-91C5853FCF76}" type="slidenum">
              <a:rPr lang="en-US"/>
              <a:pPr>
                <a:defRPr/>
              </a:pPr>
              <a:t>64</a:t>
            </a:fld>
            <a:endParaRPr lang="en-US"/>
          </a:p>
        </p:txBody>
      </p:sp>
      <p:pic>
        <p:nvPicPr>
          <p:cNvPr id="10272" name="Picture 32" descr="Stack of books&#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05846" y="457200"/>
            <a:ext cx="2498762" cy="24987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4" name="Picture 34" descr="Child concentrating on writi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1706581"/>
            <a:ext cx="2743200"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6" name="Picture 36" descr="2+2=4 written on a chalkboard, surrounded by sticks of chal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9400" y="3429000"/>
            <a:ext cx="1722808" cy="172280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ext Box 2"/>
          <p:cNvSpPr txBox="1">
            <a:spLocks noChangeArrowheads="1"/>
          </p:cNvSpPr>
          <p:nvPr/>
        </p:nvSpPr>
        <p:spPr bwMode="auto">
          <a:xfrm>
            <a:off x="406400" y="342900"/>
            <a:ext cx="82296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4000" dirty="0">
                <a:latin typeface="+mj-lt"/>
              </a:rPr>
              <a:t>Services and Goals</a:t>
            </a:r>
          </a:p>
          <a:p>
            <a:pPr algn="ctr">
              <a:spcBef>
                <a:spcPct val="50000"/>
              </a:spcBef>
            </a:pPr>
            <a:r>
              <a:rPr lang="en-US" altLang="en-US" sz="2800" dirty="0">
                <a:latin typeface="Tahoma" panose="020B0604030504040204" pitchFamily="34" charset="0"/>
                <a:ea typeface="Tahoma" panose="020B0604030504040204" pitchFamily="34" charset="0"/>
                <a:cs typeface="Tahoma" panose="020B0604030504040204" pitchFamily="34" charset="0"/>
              </a:rPr>
              <a:t>Occupational Therapy, Counseling,  Speech Therapy, Physical Therapy...</a:t>
            </a:r>
          </a:p>
        </p:txBody>
      </p:sp>
      <p:sp>
        <p:nvSpPr>
          <p:cNvPr id="11273" name="Text Box 6"/>
          <p:cNvSpPr txBox="1">
            <a:spLocks noChangeArrowheads="1"/>
          </p:cNvSpPr>
          <p:nvPr/>
        </p:nvSpPr>
        <p:spPr bwMode="auto">
          <a:xfrm>
            <a:off x="596900" y="4628707"/>
            <a:ext cx="78486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3200" dirty="0">
                <a:solidFill>
                  <a:schemeClr val="accent1"/>
                </a:solidFill>
                <a:latin typeface="Tahoma" panose="020B0604030504040204" pitchFamily="34" charset="0"/>
                <a:ea typeface="Tahoma" panose="020B0604030504040204" pitchFamily="34" charset="0"/>
                <a:cs typeface="Tahoma" panose="020B0604030504040204" pitchFamily="34" charset="0"/>
              </a:rPr>
              <a:t>Reminder: </a:t>
            </a:r>
            <a:r>
              <a:rPr lang="en-US" altLang="en-US" sz="3200" dirty="0">
                <a:latin typeface="Tahoma" panose="020B0604030504040204" pitchFamily="34" charset="0"/>
                <a:ea typeface="Tahoma" panose="020B0604030504040204" pitchFamily="34" charset="0"/>
                <a:cs typeface="Tahoma" panose="020B0604030504040204" pitchFamily="34" charset="0"/>
              </a:rPr>
              <a:t>Goals are written to </a:t>
            </a:r>
            <a:r>
              <a:rPr lang="en-US" altLang="en-US" sz="3200" dirty="0" smtClean="0">
                <a:latin typeface="Tahoma" panose="020B0604030504040204" pitchFamily="34" charset="0"/>
                <a:ea typeface="Tahoma" panose="020B0604030504040204" pitchFamily="34" charset="0"/>
                <a:cs typeface="Tahoma" panose="020B0604030504040204" pitchFamily="34" charset="0"/>
              </a:rPr>
              <a:t>reflect </a:t>
            </a:r>
            <a:r>
              <a:rPr lang="en-US" altLang="en-US" sz="3200" dirty="0">
                <a:latin typeface="Tahoma" panose="020B0604030504040204" pitchFamily="34" charset="0"/>
                <a:ea typeface="Tahoma" panose="020B0604030504040204" pitchFamily="34" charset="0"/>
                <a:cs typeface="Tahoma" panose="020B0604030504040204" pitchFamily="34" charset="0"/>
              </a:rPr>
              <a:t>what the student will do, not what service is provided.</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BCED3E28-0C6B-47CC-94AB-343512A0CF14}" type="slidenum">
              <a:rPr lang="en-US"/>
              <a:pPr>
                <a:defRPr/>
              </a:pPr>
              <a:t>65</a:t>
            </a:fld>
            <a:endParaRPr lang="en-US"/>
          </a:p>
        </p:txBody>
      </p:sp>
      <p:pic>
        <p:nvPicPr>
          <p:cNvPr id="11326" name="Picture 62" descr="Woman and girl baking together with a mixing bow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2362200"/>
            <a:ext cx="2062996" cy="206299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Two people strapping on wrist guards"/>
          <p:cNvPicPr>
            <a:picLocks noChangeAspect="1" noChangeArrowheads="1"/>
          </p:cNvPicPr>
          <p:nvPr/>
        </p:nvPicPr>
        <p:blipFill>
          <a:blip r:embed="rId4" cstate="print"/>
          <a:srcRect/>
          <a:stretch>
            <a:fillRect/>
          </a:stretch>
        </p:blipFill>
        <p:spPr bwMode="auto">
          <a:xfrm>
            <a:off x="2286000" y="2514600"/>
            <a:ext cx="1813559" cy="1813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5"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16200000">
            <a:off x="4069650" y="-1526215"/>
            <a:ext cx="808074" cy="5618422"/>
          </a:xfrm>
          <a:prstGeom prst="rect">
            <a:avLst/>
          </a:prstGeom>
          <a:noFill/>
          <a:extLst>
            <a:ext uri="{909E8E84-426E-40DD-AFC4-6F175D3DCCD1}">
              <a14:hiddenFill xmlns:a14="http://schemas.microsoft.com/office/drawing/2010/main" xmlns="">
                <a:solidFill>
                  <a:srgbClr val="FFFFFF"/>
                </a:solidFill>
              </a14:hiddenFill>
            </a:ext>
          </a:extLst>
        </p:spPr>
      </p:pic>
      <p:sp>
        <p:nvSpPr>
          <p:cNvPr id="19458" name="Text Box 2"/>
          <p:cNvSpPr txBox="1">
            <a:spLocks noChangeArrowheads="1"/>
          </p:cNvSpPr>
          <p:nvPr/>
        </p:nvSpPr>
        <p:spPr bwMode="auto">
          <a:xfrm>
            <a:off x="373912" y="1752600"/>
            <a:ext cx="8432800" cy="3877985"/>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auto">
              <a:spcBef>
                <a:spcPct val="50000"/>
              </a:spcBef>
              <a:spcAft>
                <a:spcPts val="0"/>
              </a:spcAft>
              <a:defRPr/>
            </a:pPr>
            <a:r>
              <a:rPr lang="en-US" altLang="en-US" sz="3600" dirty="0">
                <a:solidFill>
                  <a:schemeClr val="accent1"/>
                </a:solidFill>
                <a:latin typeface="Tahoma" panose="020B0604030504040204" pitchFamily="34" charset="0"/>
                <a:ea typeface="Tahoma" panose="020B0604030504040204" pitchFamily="34" charset="0"/>
                <a:cs typeface="Tahoma" panose="020B0604030504040204" pitchFamily="34" charset="0"/>
              </a:rPr>
              <a:t>Measurable Annual Goal Components</a:t>
            </a:r>
          </a:p>
          <a:p>
            <a:pPr marL="682625" indent="-682625" fontAlgn="auto">
              <a:spcBef>
                <a:spcPct val="50000"/>
              </a:spcBef>
              <a:spcAft>
                <a:spcPts val="0"/>
              </a:spcAft>
              <a:buClr>
                <a:schemeClr val="accent1"/>
              </a:buClr>
              <a:buFont typeface="Wingdings" panose="05000000000000000000" pitchFamily="2" charset="2"/>
              <a:buChar char="v"/>
              <a:defRPr/>
            </a:pP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Target Behavior </a:t>
            </a:r>
            <a:r>
              <a:rPr lang="en-US" altLang="en-US" sz="2800" dirty="0">
                <a:latin typeface="Tahoma" panose="020B0604030504040204" pitchFamily="34" charset="0"/>
                <a:ea typeface="Tahoma" panose="020B0604030504040204" pitchFamily="34" charset="0"/>
                <a:cs typeface="Tahoma" panose="020B0604030504040204" pitchFamily="34" charset="0"/>
              </a:rPr>
              <a:t>- The skill </a:t>
            </a:r>
            <a:r>
              <a:rPr lang="en-US" altLang="en-US" sz="2800" dirty="0" smtClean="0">
                <a:latin typeface="Tahoma" panose="020B0604030504040204" pitchFamily="34" charset="0"/>
                <a:ea typeface="Tahoma" panose="020B0604030504040204" pitchFamily="34" charset="0"/>
                <a:cs typeface="Tahoma" panose="020B0604030504040204" pitchFamily="34" charset="0"/>
              </a:rPr>
              <a:t>or behavior </a:t>
            </a:r>
            <a:r>
              <a:rPr lang="en-US" altLang="en-US" sz="2800" dirty="0">
                <a:latin typeface="Tahoma" panose="020B0604030504040204" pitchFamily="34" charset="0"/>
                <a:ea typeface="Tahoma" panose="020B0604030504040204" pitchFamily="34" charset="0"/>
                <a:cs typeface="Tahoma" panose="020B0604030504040204" pitchFamily="34" charset="0"/>
              </a:rPr>
              <a:t>in need of change.</a:t>
            </a:r>
          </a:p>
          <a:p>
            <a:pPr marL="736600" indent="-736600" fontAlgn="auto">
              <a:spcBef>
                <a:spcPct val="50000"/>
              </a:spcBef>
              <a:spcAft>
                <a:spcPts val="0"/>
              </a:spcAft>
              <a:buClr>
                <a:schemeClr val="accent1"/>
              </a:buClr>
              <a:buFont typeface="Wingdings" panose="05000000000000000000" pitchFamily="2" charset="2"/>
              <a:buChar char="v"/>
              <a:defRPr/>
            </a:pP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Condition</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smtClean="0">
                <a:latin typeface="Tahoma" panose="020B0604030504040204" pitchFamily="34" charset="0"/>
                <a:ea typeface="Tahoma" panose="020B0604030504040204" pitchFamily="34" charset="0"/>
                <a:cs typeface="Tahoma" panose="020B0604030504040204" pitchFamily="34" charset="0"/>
              </a:rPr>
              <a:t>– The circumstances </a:t>
            </a:r>
            <a:r>
              <a:rPr lang="en-US" altLang="en-US" sz="2800" dirty="0">
                <a:latin typeface="Tahoma" panose="020B0604030504040204" pitchFamily="34" charset="0"/>
                <a:ea typeface="Tahoma" panose="020B0604030504040204" pitchFamily="34" charset="0"/>
                <a:cs typeface="Tahoma" panose="020B0604030504040204" pitchFamily="34" charset="0"/>
              </a:rPr>
              <a:t>under which the target behavior is to occur.</a:t>
            </a:r>
          </a:p>
          <a:p>
            <a:pPr marL="736600" indent="-736600" fontAlgn="auto">
              <a:spcBef>
                <a:spcPct val="50000"/>
              </a:spcBef>
              <a:spcAft>
                <a:spcPts val="0"/>
              </a:spcAft>
              <a:buClr>
                <a:schemeClr val="accent1"/>
              </a:buClr>
              <a:buFont typeface="Wingdings" panose="05000000000000000000" pitchFamily="2" charset="2"/>
              <a:buChar char="v"/>
              <a:defRPr/>
            </a:pP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Criteria</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smtClean="0">
                <a:latin typeface="Tahoma" panose="020B0604030504040204" pitchFamily="34" charset="0"/>
                <a:ea typeface="Tahoma" panose="020B0604030504040204" pitchFamily="34" charset="0"/>
                <a:cs typeface="Tahoma" panose="020B0604030504040204" pitchFamily="34" charset="0"/>
              </a:rPr>
              <a:t>– the acceptable </a:t>
            </a:r>
            <a:r>
              <a:rPr lang="en-US" altLang="en-US" sz="2800" dirty="0">
                <a:latin typeface="Tahoma" panose="020B0604030504040204" pitchFamily="34" charset="0"/>
                <a:ea typeface="Tahoma" panose="020B0604030504040204" pitchFamily="34" charset="0"/>
                <a:cs typeface="Tahoma" panose="020B0604030504040204" pitchFamily="34" charset="0"/>
              </a:rPr>
              <a:t>level of performance of the target behavior.</a:t>
            </a:r>
          </a:p>
        </p:txBody>
      </p:sp>
      <p:sp>
        <p:nvSpPr>
          <p:cNvPr id="2" name="Slide Number Placeholder 1"/>
          <p:cNvSpPr>
            <a:spLocks noGrp="1"/>
          </p:cNvSpPr>
          <p:nvPr>
            <p:ph type="sldNum" sz="quarter" idx="12"/>
          </p:nvPr>
        </p:nvSpPr>
        <p:spPr/>
        <p:txBody>
          <a:bodyPr/>
          <a:lstStyle/>
          <a:p>
            <a:pPr>
              <a:defRPr/>
            </a:pPr>
            <a:fld id="{3643C29F-69DF-49E3-86FE-9E08D5137FD5}" type="slidenum">
              <a:rPr lang="en-US"/>
              <a:pPr>
                <a:defRPr/>
              </a:pPr>
              <a:t>66</a:t>
            </a:fld>
            <a:endParaRPr lang="en-US"/>
          </a:p>
        </p:txBody>
      </p:sp>
      <p:sp>
        <p:nvSpPr>
          <p:cNvPr id="3" name="TextBox 2"/>
          <p:cNvSpPr txBox="1"/>
          <p:nvPr/>
        </p:nvSpPr>
        <p:spPr>
          <a:xfrm>
            <a:off x="2590800" y="206513"/>
            <a:ext cx="3765774" cy="707886"/>
          </a:xfrm>
          <a:prstGeom prst="rect">
            <a:avLst/>
          </a:prstGeom>
          <a:noFill/>
        </p:spPr>
        <p:txBody>
          <a:bodyPr wrap="none" rtlCol="0">
            <a:spAutoFit/>
          </a:bodyPr>
          <a:lstStyle/>
          <a:p>
            <a:r>
              <a:rPr lang="en-US" sz="4000" dirty="0" smtClean="0">
                <a:latin typeface="+mj-lt"/>
              </a:rPr>
              <a:t>Key Concept #2</a:t>
            </a:r>
            <a:endParaRPr lang="en-US" sz="4000" dirty="0">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7964516" y="35517"/>
            <a:ext cx="488955" cy="3399631"/>
          </a:xfrm>
          <a:prstGeom prst="rect">
            <a:avLst/>
          </a:prstGeom>
          <a:noFill/>
          <a:extLst>
            <a:ext uri="{909E8E84-426E-40DD-AFC4-6F175D3DCCD1}">
              <a14:hiddenFill xmlns:a14="http://schemas.microsoft.com/office/drawing/2010/main" xmlns="">
                <a:solidFill>
                  <a:srgbClr val="FFFFFF"/>
                </a:solidFill>
              </a14:hiddenFill>
            </a:ext>
          </a:extLst>
        </p:spPr>
      </p:pic>
      <p:sp>
        <p:nvSpPr>
          <p:cNvPr id="13316" name="Text Box 5"/>
          <p:cNvSpPr txBox="1">
            <a:spLocks noChangeArrowheads="1"/>
          </p:cNvSpPr>
          <p:nvPr/>
        </p:nvSpPr>
        <p:spPr bwMode="auto">
          <a:xfrm>
            <a:off x="152400" y="76200"/>
            <a:ext cx="8534400" cy="6641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0000"/>
              </a:lnSpc>
            </a:pPr>
            <a:endParaRPr lang="en-US" altLang="en-US" sz="1600" b="1" dirty="0">
              <a:solidFill>
                <a:srgbClr val="008080"/>
              </a:solidFill>
            </a:endParaRPr>
          </a:p>
          <a:p>
            <a:pPr algn="ctr" eaLnBrk="1" hangingPunct="1">
              <a:lnSpc>
                <a:spcPct val="70000"/>
              </a:lnSpc>
            </a:pPr>
            <a:endParaRPr lang="en-US" altLang="en-US" sz="1600" b="1" dirty="0">
              <a:solidFill>
                <a:srgbClr val="008080"/>
              </a:solidFill>
              <a:latin typeface="+mj-lt"/>
            </a:endParaRPr>
          </a:p>
          <a:p>
            <a:pPr algn="ctr" eaLnBrk="1" hangingPunct="1">
              <a:lnSpc>
                <a:spcPct val="70000"/>
              </a:lnSpc>
            </a:pPr>
            <a:endParaRPr lang="en-US" altLang="en-US" sz="1600" b="1" dirty="0">
              <a:solidFill>
                <a:srgbClr val="008080"/>
              </a:solidFill>
              <a:latin typeface="+mj-lt"/>
            </a:endParaRPr>
          </a:p>
          <a:p>
            <a:pPr algn="ctr" eaLnBrk="1" hangingPunct="1"/>
            <a:r>
              <a:rPr lang="en-US" altLang="en-US" sz="3200" dirty="0" smtClean="0">
                <a:latin typeface="+mj-lt"/>
              </a:rPr>
              <a:t>Measurable </a:t>
            </a:r>
            <a:r>
              <a:rPr lang="en-US" altLang="en-US" sz="3200" dirty="0">
                <a:latin typeface="+mj-lt"/>
              </a:rPr>
              <a:t>Annual Goals</a:t>
            </a:r>
          </a:p>
          <a:p>
            <a:pPr algn="ctr" eaLnBrk="1" hangingPunct="1"/>
            <a:r>
              <a:rPr lang="en-US" altLang="en-US" sz="2800" dirty="0" smtClean="0">
                <a:latin typeface="+mj-lt"/>
                <a:ea typeface="Tahoma" panose="020B0604030504040204" pitchFamily="34" charset="0"/>
                <a:cs typeface="Tahoma" panose="020B0604030504040204" pitchFamily="34" charset="0"/>
              </a:rPr>
              <a:t>(</a:t>
            </a:r>
            <a:r>
              <a:rPr lang="en-US" altLang="en-US" sz="2800" dirty="0" smtClean="0">
                <a:solidFill>
                  <a:schemeClr val="accent1"/>
                </a:solidFill>
                <a:latin typeface="+mj-lt"/>
                <a:ea typeface="Tahoma" panose="020B0604030504040204" pitchFamily="34" charset="0"/>
                <a:cs typeface="Tahoma" panose="020B0604030504040204" pitchFamily="34" charset="0"/>
              </a:rPr>
              <a:t>Target </a:t>
            </a:r>
            <a:r>
              <a:rPr lang="en-US" altLang="en-US" sz="2800" dirty="0">
                <a:solidFill>
                  <a:schemeClr val="accent1"/>
                </a:solidFill>
                <a:latin typeface="+mj-lt"/>
                <a:ea typeface="Tahoma" panose="020B0604030504040204" pitchFamily="34" charset="0"/>
                <a:cs typeface="Tahoma" panose="020B0604030504040204" pitchFamily="34" charset="0"/>
              </a:rPr>
              <a:t>Behavior</a:t>
            </a:r>
            <a:r>
              <a:rPr lang="en-US" altLang="en-US" sz="2800" dirty="0">
                <a:latin typeface="+mj-lt"/>
                <a:ea typeface="Tahoma" panose="020B0604030504040204" pitchFamily="34" charset="0"/>
                <a:cs typeface="Tahoma" panose="020B0604030504040204" pitchFamily="34" charset="0"/>
              </a:rPr>
              <a:t>, </a:t>
            </a:r>
            <a:r>
              <a:rPr lang="en-US" altLang="en-US" sz="2800" dirty="0">
                <a:solidFill>
                  <a:schemeClr val="accent1"/>
                </a:solidFill>
                <a:latin typeface="+mj-lt"/>
                <a:ea typeface="Tahoma" panose="020B0604030504040204" pitchFamily="34" charset="0"/>
                <a:cs typeface="Tahoma" panose="020B0604030504040204" pitchFamily="34" charset="0"/>
              </a:rPr>
              <a:t>Condition</a:t>
            </a:r>
            <a:r>
              <a:rPr lang="en-US" altLang="en-US" sz="2800" dirty="0">
                <a:latin typeface="+mj-lt"/>
                <a:ea typeface="Tahoma" panose="020B0604030504040204" pitchFamily="34" charset="0"/>
                <a:cs typeface="Tahoma" panose="020B0604030504040204" pitchFamily="34" charset="0"/>
              </a:rPr>
              <a:t>, </a:t>
            </a:r>
            <a:r>
              <a:rPr lang="en-US" altLang="en-US" sz="2800" dirty="0" smtClean="0">
                <a:solidFill>
                  <a:schemeClr val="accent1"/>
                </a:solidFill>
                <a:latin typeface="+mj-lt"/>
                <a:ea typeface="Tahoma" panose="020B0604030504040204" pitchFamily="34" charset="0"/>
                <a:cs typeface="Tahoma" panose="020B0604030504040204" pitchFamily="34" charset="0"/>
              </a:rPr>
              <a:t>Criteria</a:t>
            </a:r>
            <a:r>
              <a:rPr lang="en-US" altLang="en-US" sz="2800" dirty="0" smtClean="0">
                <a:latin typeface="+mj-lt"/>
                <a:ea typeface="Tahoma" panose="020B0604030504040204" pitchFamily="34" charset="0"/>
                <a:cs typeface="Tahoma" panose="020B0604030504040204" pitchFamily="34" charset="0"/>
              </a:rPr>
              <a:t>)</a:t>
            </a:r>
            <a:endParaRPr lang="en-US" altLang="en-US" sz="2800" dirty="0">
              <a:latin typeface="+mj-lt"/>
              <a:ea typeface="Tahoma" panose="020B0604030504040204" pitchFamily="34" charset="0"/>
              <a:cs typeface="Tahoma" panose="020B0604030504040204" pitchFamily="34" charset="0"/>
            </a:endParaRPr>
          </a:p>
          <a:p>
            <a:pPr eaLnBrk="1" hangingPunct="1">
              <a:lnSpc>
                <a:spcPct val="70000"/>
              </a:lnSpc>
            </a:pPr>
            <a:endParaRPr lang="en-US" altLang="en-US" sz="2800" b="1" dirty="0" smtClean="0">
              <a:solidFill>
                <a:srgbClr val="008080"/>
              </a:solidFill>
            </a:endParaRPr>
          </a:p>
          <a:p>
            <a:pPr eaLnBrk="1" hangingPunct="1">
              <a:lnSpc>
                <a:spcPct val="70000"/>
              </a:lnSpc>
            </a:pPr>
            <a:endParaRPr lang="en-US" altLang="en-US" sz="2800" b="1" dirty="0">
              <a:solidFill>
                <a:srgbClr val="008080"/>
              </a:solidFill>
            </a:endParaRPr>
          </a:p>
          <a:p>
            <a:pPr eaLnBrk="1" hangingPunct="1">
              <a:lnSpc>
                <a:spcPct val="70000"/>
              </a:lnSpc>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dirty="0">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Nadia will identify types of sentences (simple, compound, complex) when </a:t>
            </a:r>
            <a:r>
              <a:rPr lang="en-US" altLang="en-US" sz="2200" dirty="0" smtClean="0">
                <a:latin typeface="Tahoma" panose="020B0604030504040204" pitchFamily="34" charset="0"/>
                <a:ea typeface="Tahoma" panose="020B0604030504040204" pitchFamily="34" charset="0"/>
                <a:cs typeface="Tahoma" panose="020B0604030504040204" pitchFamily="34" charset="0"/>
              </a:rPr>
              <a:t>editing, </a:t>
            </a:r>
            <a:r>
              <a:rPr lang="en-US" altLang="en-US" sz="2200" dirty="0">
                <a:latin typeface="Tahoma" panose="020B0604030504040204" pitchFamily="34" charset="0"/>
                <a:ea typeface="Tahoma" panose="020B0604030504040204" pitchFamily="34" charset="0"/>
                <a:cs typeface="Tahoma" panose="020B0604030504040204" pitchFamily="34" charset="0"/>
              </a:rPr>
              <a:t>scoring 3/4 on the MCAS Scoring Guide for Standard English Conventions.</a:t>
            </a:r>
          </a:p>
          <a:p>
            <a:pPr marL="342900" indent="-342900" eaLnBrk="1" hangingPunct="1">
              <a:buClr>
                <a:schemeClr val="accent1"/>
              </a:buClr>
              <a:buFont typeface="Wingdings" panose="05000000000000000000" pitchFamily="2" charset="2"/>
              <a:buChar char="v"/>
            </a:pPr>
            <a:endParaRPr lang="en-US" alt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Monday through Friday, Jill will use the public transportation system to get to and from her job placement, independently arriving at work on time, for any five consecutive days.</a:t>
            </a:r>
          </a:p>
          <a:p>
            <a:pPr eaLnBrk="1" hangingPunct="1">
              <a:buFontTx/>
              <a:buChar char="•"/>
            </a:pPr>
            <a:endParaRPr lang="en-US" altLang="en-US" sz="2800" i="1" u="sng" dirty="0">
              <a:solidFill>
                <a:schemeClr val="accent2"/>
              </a:solidFill>
            </a:endParaRPr>
          </a:p>
          <a:p>
            <a:pPr eaLnBrk="1" hangingPunct="1">
              <a:buFontTx/>
              <a:buChar char="•"/>
            </a:pPr>
            <a:endParaRPr lang="en-US" altLang="en-US" sz="2800" i="1" u="sng" dirty="0">
              <a:solidFill>
                <a:schemeClr val="accent2"/>
              </a:solidFill>
              <a:latin typeface="Comic Sans MS" pitchFamily="66" charset="0"/>
            </a:endParaRPr>
          </a:p>
          <a:p>
            <a:pPr eaLnBrk="1" hangingPunct="1">
              <a:buFontTx/>
              <a:buChar char="•"/>
            </a:pPr>
            <a:endParaRPr lang="en-US" altLang="en-US" sz="2400" dirty="0">
              <a:latin typeface="Calibri" pitchFamily="34" charset="0"/>
            </a:endParaRPr>
          </a:p>
          <a:p>
            <a:pPr eaLnBrk="1" hangingPunct="1">
              <a:buFontTx/>
              <a:buChar char="•"/>
            </a:pPr>
            <a:endParaRPr lang="en-US" altLang="en-US" sz="2400" u="sng" dirty="0">
              <a:latin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7964516" y="35517"/>
            <a:ext cx="488955" cy="3399631"/>
          </a:xfrm>
          <a:prstGeom prst="rect">
            <a:avLst/>
          </a:prstGeom>
          <a:noFill/>
          <a:extLst>
            <a:ext uri="{909E8E84-426E-40DD-AFC4-6F175D3DCCD1}">
              <a14:hiddenFill xmlns:a14="http://schemas.microsoft.com/office/drawing/2010/main" xmlns="">
                <a:solidFill>
                  <a:srgbClr val="FFFFFF"/>
                </a:solidFill>
              </a14:hiddenFill>
            </a:ext>
          </a:extLst>
        </p:spPr>
      </p:pic>
      <p:sp>
        <p:nvSpPr>
          <p:cNvPr id="14341" name="Text Box 6"/>
          <p:cNvSpPr txBox="1">
            <a:spLocks noChangeArrowheads="1"/>
          </p:cNvSpPr>
          <p:nvPr/>
        </p:nvSpPr>
        <p:spPr bwMode="auto">
          <a:xfrm>
            <a:off x="1021316" y="381000"/>
            <a:ext cx="6908800" cy="206210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3200" dirty="0">
                <a:latin typeface="+mj-lt"/>
              </a:rPr>
              <a:t>Measurable Annual </a:t>
            </a:r>
            <a:r>
              <a:rPr lang="en-US" altLang="en-US" sz="3200" dirty="0" smtClean="0">
                <a:latin typeface="+mj-lt"/>
              </a:rPr>
              <a:t>Goals</a:t>
            </a:r>
          </a:p>
          <a:p>
            <a:pPr algn="ctr">
              <a:spcBef>
                <a:spcPct val="50000"/>
              </a:spcBef>
            </a:pPr>
            <a:r>
              <a:rPr lang="en-US" altLang="en-US" sz="3200" dirty="0">
                <a:ea typeface="Tahoma" panose="020B0604030504040204" pitchFamily="34" charset="0"/>
                <a:cs typeface="Tahoma" panose="020B0604030504040204" pitchFamily="34" charset="0"/>
              </a:rPr>
              <a:t>(</a:t>
            </a:r>
            <a:r>
              <a:rPr lang="en-US" altLang="en-US" sz="3200" dirty="0">
                <a:solidFill>
                  <a:schemeClr val="accent1"/>
                </a:solidFill>
                <a:ea typeface="Tahoma" panose="020B0604030504040204" pitchFamily="34" charset="0"/>
                <a:cs typeface="Tahoma" panose="020B0604030504040204" pitchFamily="34" charset="0"/>
              </a:rPr>
              <a:t>Target Behavior</a:t>
            </a:r>
            <a:r>
              <a:rPr lang="en-US" altLang="en-US" sz="3200" dirty="0">
                <a:ea typeface="Tahoma" panose="020B0604030504040204" pitchFamily="34" charset="0"/>
                <a:cs typeface="Tahoma" panose="020B0604030504040204" pitchFamily="34" charset="0"/>
              </a:rPr>
              <a:t>, </a:t>
            </a:r>
            <a:r>
              <a:rPr lang="en-US" altLang="en-US" sz="3200" dirty="0">
                <a:solidFill>
                  <a:schemeClr val="accent1"/>
                </a:solidFill>
                <a:ea typeface="Tahoma" panose="020B0604030504040204" pitchFamily="34" charset="0"/>
                <a:cs typeface="Tahoma" panose="020B0604030504040204" pitchFamily="34" charset="0"/>
              </a:rPr>
              <a:t>Condition</a:t>
            </a:r>
            <a:r>
              <a:rPr lang="en-US" altLang="en-US" sz="3200" dirty="0">
                <a:ea typeface="Tahoma" panose="020B0604030504040204" pitchFamily="34" charset="0"/>
                <a:cs typeface="Tahoma" panose="020B0604030504040204" pitchFamily="34" charset="0"/>
              </a:rPr>
              <a:t>, </a:t>
            </a:r>
            <a:r>
              <a:rPr lang="en-US" altLang="en-US" sz="3200" dirty="0" smtClean="0">
                <a:solidFill>
                  <a:schemeClr val="accent1"/>
                </a:solidFill>
                <a:ea typeface="Tahoma" panose="020B0604030504040204" pitchFamily="34" charset="0"/>
                <a:cs typeface="Tahoma" panose="020B0604030504040204" pitchFamily="34" charset="0"/>
              </a:rPr>
              <a:t>Criteria</a:t>
            </a:r>
            <a:r>
              <a:rPr lang="en-US" altLang="en-US" sz="3200" dirty="0" smtClean="0">
                <a:ea typeface="Tahoma" panose="020B0604030504040204" pitchFamily="34" charset="0"/>
                <a:cs typeface="Tahoma" panose="020B0604030504040204" pitchFamily="34" charset="0"/>
              </a:rPr>
              <a:t>)</a:t>
            </a:r>
          </a:p>
          <a:p>
            <a:pPr algn="ctr">
              <a:spcBef>
                <a:spcPct val="50000"/>
              </a:spcBef>
            </a:pPr>
            <a:endParaRPr lang="en-US" altLang="en-US" sz="3200" dirty="0">
              <a:latin typeface="+mj-lt"/>
            </a:endParaRPr>
          </a:p>
        </p:txBody>
      </p:sp>
      <p:sp>
        <p:nvSpPr>
          <p:cNvPr id="2" name="Slide Number Placeholder 1"/>
          <p:cNvSpPr>
            <a:spLocks noGrp="1"/>
          </p:cNvSpPr>
          <p:nvPr>
            <p:ph type="sldNum" sz="quarter" idx="12"/>
          </p:nvPr>
        </p:nvSpPr>
        <p:spPr/>
        <p:txBody>
          <a:bodyPr/>
          <a:lstStyle/>
          <a:p>
            <a:pPr>
              <a:defRPr/>
            </a:pPr>
            <a:fld id="{C3B0B57B-B9BE-4609-AE0A-65EF636CC0D4}" type="slidenum">
              <a:rPr lang="en-US"/>
              <a:pPr>
                <a:defRPr/>
              </a:pPr>
              <a:t>68</a:t>
            </a:fld>
            <a:endParaRPr lang="en-US"/>
          </a:p>
        </p:txBody>
      </p:sp>
      <p:sp>
        <p:nvSpPr>
          <p:cNvPr id="14340" name="Text Box 3"/>
          <p:cNvSpPr txBox="1">
            <a:spLocks noChangeArrowheads="1"/>
          </p:cNvSpPr>
          <p:nvPr/>
        </p:nvSpPr>
        <p:spPr bwMode="auto">
          <a:xfrm>
            <a:off x="308345" y="1905000"/>
            <a:ext cx="8534400" cy="366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Through participation in a career exploration course, Max will identify potential career fields of interest and chart a preparation/educational plan required for entry into those fields.</a:t>
            </a:r>
          </a:p>
          <a:p>
            <a:pPr marL="342900" indent="-342900">
              <a:buClr>
                <a:schemeClr val="accent1"/>
              </a:buClr>
              <a:buFont typeface="Wingdings" panose="05000000000000000000" pitchFamily="2" charset="2"/>
              <a:buChar char="v"/>
            </a:pPr>
            <a:endParaRPr lang="en-US" alt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Given a structured social activity, with the opportunity to have all his ideas conveyed accurately, Max will independently use language in an age appropriate manner to communicate with peers and teachers.</a:t>
            </a:r>
          </a:p>
          <a:p>
            <a:endParaRPr lang="en-US" altLang="en-US" sz="3200" u="sng" dirty="0">
              <a:latin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7964516" y="35517"/>
            <a:ext cx="488955" cy="3399631"/>
          </a:xfrm>
          <a:prstGeom prst="rect">
            <a:avLst/>
          </a:prstGeom>
          <a:noFill/>
          <a:extLst>
            <a:ext uri="{909E8E84-426E-40DD-AFC4-6F175D3DCCD1}">
              <a14:hiddenFill xmlns:a14="http://schemas.microsoft.com/office/drawing/2010/main" xmlns="">
                <a:solidFill>
                  <a:srgbClr val="FFFFFF"/>
                </a:solidFill>
              </a14:hiddenFill>
            </a:ext>
          </a:extLst>
        </p:spPr>
      </p:pic>
      <p:sp>
        <p:nvSpPr>
          <p:cNvPr id="14341" name="Text Box 6"/>
          <p:cNvSpPr txBox="1">
            <a:spLocks noChangeArrowheads="1"/>
          </p:cNvSpPr>
          <p:nvPr/>
        </p:nvSpPr>
        <p:spPr bwMode="auto">
          <a:xfrm>
            <a:off x="1021316" y="381000"/>
            <a:ext cx="6908800" cy="206210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3200" dirty="0">
                <a:latin typeface="+mj-lt"/>
              </a:rPr>
              <a:t>Measurable Annual </a:t>
            </a:r>
            <a:r>
              <a:rPr lang="en-US" altLang="en-US" sz="3200" dirty="0" smtClean="0">
                <a:latin typeface="+mj-lt"/>
              </a:rPr>
              <a:t>Goals</a:t>
            </a:r>
          </a:p>
          <a:p>
            <a:pPr algn="ctr">
              <a:spcBef>
                <a:spcPct val="50000"/>
              </a:spcBef>
            </a:pPr>
            <a:r>
              <a:rPr lang="en-US" altLang="en-US" sz="3200" dirty="0">
                <a:ea typeface="Tahoma" panose="020B0604030504040204" pitchFamily="34" charset="0"/>
                <a:cs typeface="Tahoma" panose="020B0604030504040204" pitchFamily="34" charset="0"/>
              </a:rPr>
              <a:t>(</a:t>
            </a:r>
            <a:r>
              <a:rPr lang="en-US" altLang="en-US" sz="3200" dirty="0">
                <a:solidFill>
                  <a:schemeClr val="accent1"/>
                </a:solidFill>
                <a:ea typeface="Tahoma" panose="020B0604030504040204" pitchFamily="34" charset="0"/>
                <a:cs typeface="Tahoma" panose="020B0604030504040204" pitchFamily="34" charset="0"/>
              </a:rPr>
              <a:t>Target Behavior</a:t>
            </a:r>
            <a:r>
              <a:rPr lang="en-US" altLang="en-US" sz="3200" dirty="0">
                <a:ea typeface="Tahoma" panose="020B0604030504040204" pitchFamily="34" charset="0"/>
                <a:cs typeface="Tahoma" panose="020B0604030504040204" pitchFamily="34" charset="0"/>
              </a:rPr>
              <a:t>, </a:t>
            </a:r>
            <a:r>
              <a:rPr lang="en-US" altLang="en-US" sz="3200" dirty="0">
                <a:solidFill>
                  <a:schemeClr val="accent1"/>
                </a:solidFill>
                <a:ea typeface="Tahoma" panose="020B0604030504040204" pitchFamily="34" charset="0"/>
                <a:cs typeface="Tahoma" panose="020B0604030504040204" pitchFamily="34" charset="0"/>
              </a:rPr>
              <a:t>Condition</a:t>
            </a:r>
            <a:r>
              <a:rPr lang="en-US" altLang="en-US" sz="3200" dirty="0">
                <a:ea typeface="Tahoma" panose="020B0604030504040204" pitchFamily="34" charset="0"/>
                <a:cs typeface="Tahoma" panose="020B0604030504040204" pitchFamily="34" charset="0"/>
              </a:rPr>
              <a:t>, </a:t>
            </a:r>
            <a:r>
              <a:rPr lang="en-US" altLang="en-US" sz="3200" dirty="0" smtClean="0">
                <a:solidFill>
                  <a:schemeClr val="accent1"/>
                </a:solidFill>
                <a:ea typeface="Tahoma" panose="020B0604030504040204" pitchFamily="34" charset="0"/>
                <a:cs typeface="Tahoma" panose="020B0604030504040204" pitchFamily="34" charset="0"/>
              </a:rPr>
              <a:t>Criteria</a:t>
            </a:r>
            <a:r>
              <a:rPr lang="en-US" altLang="en-US" sz="3200" dirty="0" smtClean="0">
                <a:ea typeface="Tahoma" panose="020B0604030504040204" pitchFamily="34" charset="0"/>
                <a:cs typeface="Tahoma" panose="020B0604030504040204" pitchFamily="34" charset="0"/>
              </a:rPr>
              <a:t>)</a:t>
            </a:r>
          </a:p>
          <a:p>
            <a:pPr algn="ctr">
              <a:spcBef>
                <a:spcPct val="50000"/>
              </a:spcBef>
            </a:pPr>
            <a:endParaRPr lang="en-US" altLang="en-US" sz="3200" dirty="0">
              <a:latin typeface="+mj-lt"/>
            </a:endParaRPr>
          </a:p>
        </p:txBody>
      </p:sp>
      <p:sp>
        <p:nvSpPr>
          <p:cNvPr id="2" name="Slide Number Placeholder 1"/>
          <p:cNvSpPr>
            <a:spLocks noGrp="1"/>
          </p:cNvSpPr>
          <p:nvPr>
            <p:ph type="sldNum" sz="quarter" idx="12"/>
          </p:nvPr>
        </p:nvSpPr>
        <p:spPr/>
        <p:txBody>
          <a:bodyPr/>
          <a:lstStyle/>
          <a:p>
            <a:pPr>
              <a:defRPr/>
            </a:pPr>
            <a:fld id="{C3B0B57B-B9BE-4609-AE0A-65EF636CC0D4}" type="slidenum">
              <a:rPr lang="en-US"/>
              <a:pPr>
                <a:defRPr/>
              </a:pPr>
              <a:t>69</a:t>
            </a:fld>
            <a:endParaRPr lang="en-US"/>
          </a:p>
        </p:txBody>
      </p:sp>
      <p:sp>
        <p:nvSpPr>
          <p:cNvPr id="14340" name="Text Box 3"/>
          <p:cNvSpPr txBox="1">
            <a:spLocks noChangeArrowheads="1"/>
          </p:cNvSpPr>
          <p:nvPr/>
        </p:nvSpPr>
        <p:spPr bwMode="auto">
          <a:xfrm>
            <a:off x="308345" y="2412977"/>
            <a:ext cx="8534400" cy="2646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When given a topic in History, Social Sciences, English Language Arts or Science and Technology, Jose will be able to independently write a three-paragraph essay containing the required elements; introduction, supporting details, and conclusion.</a:t>
            </a:r>
          </a:p>
          <a:p>
            <a:endParaRPr lang="en-US" altLang="en-US" sz="3200" u="sng" dirty="0">
              <a:latin typeface="Times New Roman" pitchFamily="18" charset="0"/>
            </a:endParaRPr>
          </a:p>
        </p:txBody>
      </p:sp>
    </p:spTree>
    <p:extLst>
      <p:ext uri="{BB962C8B-B14F-4D97-AF65-F5344CB8AC3E}">
        <p14:creationId xmlns:p14="http://schemas.microsoft.com/office/powerpoint/2010/main" xmlns="" val="2127290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57200" y="1981200"/>
            <a:ext cx="8331200" cy="424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000" dirty="0">
                <a:solidFill>
                  <a:srgbClr val="FF6600"/>
                </a:solidFill>
                <a:latin typeface="Comic Sans MS" pitchFamily="66" charset="0"/>
              </a:rPr>
              <a:t> </a:t>
            </a:r>
            <a:r>
              <a:rPr lang="en-US" altLang="en-US" sz="2000" dirty="0">
                <a:solidFill>
                  <a:srgbClr val="002060"/>
                </a:solidFill>
                <a:latin typeface="Tahoma" pitchFamily="34" charset="0"/>
                <a:cs typeface="Tahoma" pitchFamily="34" charset="0"/>
              </a:rPr>
              <a:t>IDEA 2004 emphasizes a collaborative approach to </a:t>
            </a:r>
            <a:r>
              <a:rPr lang="en-US" altLang="en-US" sz="2000" dirty="0" smtClean="0">
                <a:solidFill>
                  <a:srgbClr val="002060"/>
                </a:solidFill>
                <a:latin typeface="Tahoma" pitchFamily="34" charset="0"/>
                <a:cs typeface="Tahoma" pitchFamily="34" charset="0"/>
              </a:rPr>
              <a:t>making </a:t>
            </a:r>
            <a:r>
              <a:rPr lang="en-US" altLang="en-US" sz="2000" dirty="0">
                <a:solidFill>
                  <a:srgbClr val="002060"/>
                </a:solidFill>
                <a:latin typeface="Tahoma" pitchFamily="34" charset="0"/>
                <a:cs typeface="Tahoma" pitchFamily="34" charset="0"/>
              </a:rPr>
              <a:t>important educational decisions for students with disabilities. </a:t>
            </a:r>
          </a:p>
          <a:p>
            <a:pPr eaLnBrk="1" hangingPunct="1">
              <a:spcBef>
                <a:spcPct val="50000"/>
              </a:spcBef>
            </a:pPr>
            <a:r>
              <a:rPr lang="en-US" altLang="en-US" sz="2000" dirty="0">
                <a:latin typeface="Tahoma" pitchFamily="34" charset="0"/>
                <a:cs typeface="Tahoma" pitchFamily="34" charset="0"/>
              </a:rPr>
              <a:t>The law expects school districts to bring together: </a:t>
            </a:r>
          </a:p>
          <a:p>
            <a:pPr marL="1257300" lvl="2" indent="-342900" eaLnBrk="1" hangingPunct="1">
              <a:spcBef>
                <a:spcPct val="50000"/>
              </a:spcBef>
              <a:buClr>
                <a:schemeClr val="accent1"/>
              </a:buClr>
              <a:buFont typeface="Wingdings" panose="05000000000000000000" pitchFamily="2" charset="2"/>
              <a:buChar char="v"/>
            </a:pPr>
            <a:r>
              <a:rPr lang="en-US" altLang="en-US" sz="2000" dirty="0">
                <a:latin typeface="Tahoma" pitchFamily="34" charset="0"/>
                <a:cs typeface="Tahoma" pitchFamily="34" charset="0"/>
              </a:rPr>
              <a:t> Parents</a:t>
            </a:r>
          </a:p>
          <a:p>
            <a:pPr marL="1257300" lvl="2" indent="-342900" eaLnBrk="1" hangingPunct="1">
              <a:spcBef>
                <a:spcPct val="50000"/>
              </a:spcBef>
              <a:buClr>
                <a:schemeClr val="accent1"/>
              </a:buClr>
              <a:buFont typeface="Wingdings" panose="05000000000000000000" pitchFamily="2" charset="2"/>
              <a:buChar char="v"/>
            </a:pPr>
            <a:r>
              <a:rPr lang="en-US" altLang="en-US" sz="2000" dirty="0">
                <a:latin typeface="Tahoma" pitchFamily="34" charset="0"/>
                <a:cs typeface="Tahoma" pitchFamily="34" charset="0"/>
              </a:rPr>
              <a:t> Students</a:t>
            </a:r>
          </a:p>
          <a:p>
            <a:pPr marL="1257300" lvl="2" indent="-342900" eaLnBrk="1" hangingPunct="1">
              <a:spcBef>
                <a:spcPct val="50000"/>
              </a:spcBef>
              <a:buClr>
                <a:schemeClr val="accent1"/>
              </a:buClr>
              <a:buFont typeface="Wingdings" panose="05000000000000000000" pitchFamily="2" charset="2"/>
              <a:buChar char="v"/>
            </a:pPr>
            <a:r>
              <a:rPr lang="en-US" altLang="en-US" sz="2000" dirty="0">
                <a:latin typeface="Tahoma" pitchFamily="34" charset="0"/>
                <a:cs typeface="Tahoma" pitchFamily="34" charset="0"/>
              </a:rPr>
              <a:t> General educators</a:t>
            </a:r>
          </a:p>
          <a:p>
            <a:pPr marL="1257300" lvl="2" indent="-342900" eaLnBrk="1" hangingPunct="1">
              <a:spcBef>
                <a:spcPct val="50000"/>
              </a:spcBef>
              <a:buClr>
                <a:schemeClr val="accent1"/>
              </a:buClr>
              <a:buFont typeface="Wingdings" panose="05000000000000000000" pitchFamily="2" charset="2"/>
              <a:buChar char="v"/>
            </a:pPr>
            <a:r>
              <a:rPr lang="en-US" altLang="en-US" sz="2000" dirty="0">
                <a:latin typeface="Tahoma" pitchFamily="34" charset="0"/>
                <a:cs typeface="Tahoma" pitchFamily="34" charset="0"/>
              </a:rPr>
              <a:t> Special educators</a:t>
            </a:r>
          </a:p>
          <a:p>
            <a:pPr marL="1257300" lvl="2" indent="-342900" eaLnBrk="1" hangingPunct="1">
              <a:spcBef>
                <a:spcPct val="50000"/>
              </a:spcBef>
              <a:buClr>
                <a:schemeClr val="accent1"/>
              </a:buClr>
              <a:buFont typeface="Wingdings" panose="05000000000000000000" pitchFamily="2" charset="2"/>
              <a:buChar char="v"/>
            </a:pPr>
            <a:r>
              <a:rPr lang="en-US" altLang="en-US" sz="2000" dirty="0">
                <a:latin typeface="Tahoma" pitchFamily="34" charset="0"/>
                <a:cs typeface="Tahoma" pitchFamily="34" charset="0"/>
              </a:rPr>
              <a:t> Other professionals, as needed</a:t>
            </a:r>
          </a:p>
          <a:p>
            <a:pPr eaLnBrk="1" hangingPunct="1">
              <a:spcBef>
                <a:spcPct val="50000"/>
              </a:spcBef>
            </a:pPr>
            <a:r>
              <a:rPr lang="en-US" altLang="en-US" sz="2000" dirty="0">
                <a:latin typeface="Tahoma" pitchFamily="34" charset="0"/>
                <a:cs typeface="Tahoma" pitchFamily="34" charset="0"/>
              </a:rPr>
              <a:t>With the combined knowledge and resources of these individuals, students will be assured greater support and subsequent success. </a:t>
            </a:r>
          </a:p>
        </p:txBody>
      </p:sp>
      <p:sp>
        <p:nvSpPr>
          <p:cNvPr id="55299" name="Rectangle 4"/>
          <p:cNvSpPr>
            <a:spLocks noChangeArrowheads="1"/>
          </p:cNvSpPr>
          <p:nvPr/>
        </p:nvSpPr>
        <p:spPr bwMode="auto">
          <a:xfrm>
            <a:off x="609600" y="514350"/>
            <a:ext cx="8026400" cy="1200150"/>
          </a:xfrm>
          <a:prstGeom prst="rect">
            <a:avLst/>
          </a:prstGeom>
          <a:noFill/>
          <a:ln w="9525">
            <a:noFill/>
            <a:miter lim="800000"/>
            <a:headEnd/>
            <a:tailEnd/>
          </a:ln>
        </p:spPr>
        <p:txBody>
          <a:bodyPr>
            <a:spAutoFit/>
          </a:bodyPr>
          <a:lstStyle/>
          <a:p>
            <a:pPr algn="ctr">
              <a:defRPr/>
            </a:pPr>
            <a:r>
              <a:rPr lang="en-US" altLang="en-US" sz="3600" dirty="0">
                <a:latin typeface="+mj-lt"/>
              </a:rPr>
              <a:t>Regulatory Intent </a:t>
            </a:r>
          </a:p>
          <a:p>
            <a:pPr algn="ctr">
              <a:defRPr/>
            </a:pPr>
            <a:r>
              <a:rPr lang="en-US" altLang="en-US" sz="3600" dirty="0">
                <a:latin typeface="+mj-lt"/>
              </a:rPr>
              <a:t>Regarding Parents and Students</a:t>
            </a:r>
          </a:p>
        </p:txBody>
      </p:sp>
      <p:sp>
        <p:nvSpPr>
          <p:cNvPr id="2" name="Slide Number Placeholder 1"/>
          <p:cNvSpPr>
            <a:spLocks noGrp="1"/>
          </p:cNvSpPr>
          <p:nvPr>
            <p:ph type="sldNum" sz="quarter" idx="12"/>
          </p:nvPr>
        </p:nvSpPr>
        <p:spPr/>
        <p:txBody>
          <a:bodyPr/>
          <a:lstStyle/>
          <a:p>
            <a:pPr>
              <a:defRPr/>
            </a:pPr>
            <a:fld id="{47D41258-F846-4B55-B344-B2CE32668682}" type="slidenum">
              <a:rPr lang="en-US"/>
              <a:pPr>
                <a:defRPr/>
              </a:pPr>
              <a:t>7</a:t>
            </a:fld>
            <a:endParaRPr lang="en-US"/>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7964516" y="35517"/>
            <a:ext cx="488955" cy="3399631"/>
          </a:xfrm>
          <a:prstGeom prst="rect">
            <a:avLst/>
          </a:prstGeom>
          <a:noFill/>
          <a:extLst>
            <a:ext uri="{909E8E84-426E-40DD-AFC4-6F175D3DCCD1}">
              <a14:hiddenFill xmlns:a14="http://schemas.microsoft.com/office/drawing/2010/main" xmlns="">
                <a:solidFill>
                  <a:srgbClr val="FFFFFF"/>
                </a:solidFill>
              </a14:hiddenFill>
            </a:ext>
          </a:extLst>
        </p:spPr>
      </p:pic>
      <p:sp>
        <p:nvSpPr>
          <p:cNvPr id="14341" name="Text Box 6"/>
          <p:cNvSpPr txBox="1">
            <a:spLocks noChangeArrowheads="1"/>
          </p:cNvSpPr>
          <p:nvPr/>
        </p:nvSpPr>
        <p:spPr bwMode="auto">
          <a:xfrm>
            <a:off x="1021316" y="381000"/>
            <a:ext cx="6908800" cy="206210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3200" dirty="0">
                <a:latin typeface="+mj-lt"/>
              </a:rPr>
              <a:t>Measurable Annual </a:t>
            </a:r>
            <a:r>
              <a:rPr lang="en-US" altLang="en-US" sz="3200" dirty="0" smtClean="0">
                <a:latin typeface="+mj-lt"/>
              </a:rPr>
              <a:t>Goals</a:t>
            </a:r>
          </a:p>
          <a:p>
            <a:pPr algn="ctr">
              <a:spcBef>
                <a:spcPct val="50000"/>
              </a:spcBef>
            </a:pPr>
            <a:r>
              <a:rPr lang="en-US" altLang="en-US" sz="3200" dirty="0">
                <a:ea typeface="Tahoma" panose="020B0604030504040204" pitchFamily="34" charset="0"/>
                <a:cs typeface="Tahoma" panose="020B0604030504040204" pitchFamily="34" charset="0"/>
              </a:rPr>
              <a:t>(</a:t>
            </a:r>
            <a:r>
              <a:rPr lang="en-US" altLang="en-US" sz="3200" dirty="0">
                <a:solidFill>
                  <a:schemeClr val="accent1"/>
                </a:solidFill>
                <a:ea typeface="Tahoma" panose="020B0604030504040204" pitchFamily="34" charset="0"/>
                <a:cs typeface="Tahoma" panose="020B0604030504040204" pitchFamily="34" charset="0"/>
              </a:rPr>
              <a:t>Target Behavior</a:t>
            </a:r>
            <a:r>
              <a:rPr lang="en-US" altLang="en-US" sz="3200" dirty="0">
                <a:ea typeface="Tahoma" panose="020B0604030504040204" pitchFamily="34" charset="0"/>
                <a:cs typeface="Tahoma" panose="020B0604030504040204" pitchFamily="34" charset="0"/>
              </a:rPr>
              <a:t>, </a:t>
            </a:r>
            <a:r>
              <a:rPr lang="en-US" altLang="en-US" sz="3200" dirty="0">
                <a:solidFill>
                  <a:schemeClr val="accent1"/>
                </a:solidFill>
                <a:ea typeface="Tahoma" panose="020B0604030504040204" pitchFamily="34" charset="0"/>
                <a:cs typeface="Tahoma" panose="020B0604030504040204" pitchFamily="34" charset="0"/>
              </a:rPr>
              <a:t>Condition</a:t>
            </a:r>
            <a:r>
              <a:rPr lang="en-US" altLang="en-US" sz="3200" dirty="0">
                <a:ea typeface="Tahoma" panose="020B0604030504040204" pitchFamily="34" charset="0"/>
                <a:cs typeface="Tahoma" panose="020B0604030504040204" pitchFamily="34" charset="0"/>
              </a:rPr>
              <a:t>, </a:t>
            </a:r>
            <a:r>
              <a:rPr lang="en-US" altLang="en-US" sz="3200" dirty="0" smtClean="0">
                <a:solidFill>
                  <a:schemeClr val="accent1"/>
                </a:solidFill>
                <a:ea typeface="Tahoma" panose="020B0604030504040204" pitchFamily="34" charset="0"/>
                <a:cs typeface="Tahoma" panose="020B0604030504040204" pitchFamily="34" charset="0"/>
              </a:rPr>
              <a:t>Criteria</a:t>
            </a:r>
            <a:r>
              <a:rPr lang="en-US" altLang="en-US" sz="3200" dirty="0" smtClean="0">
                <a:ea typeface="Tahoma" panose="020B0604030504040204" pitchFamily="34" charset="0"/>
                <a:cs typeface="Tahoma" panose="020B0604030504040204" pitchFamily="34" charset="0"/>
              </a:rPr>
              <a:t>)</a:t>
            </a:r>
          </a:p>
          <a:p>
            <a:pPr algn="ctr">
              <a:spcBef>
                <a:spcPct val="50000"/>
              </a:spcBef>
            </a:pPr>
            <a:endParaRPr lang="en-US" altLang="en-US" sz="3200" dirty="0">
              <a:latin typeface="+mj-lt"/>
            </a:endParaRPr>
          </a:p>
        </p:txBody>
      </p:sp>
      <p:sp>
        <p:nvSpPr>
          <p:cNvPr id="2" name="Slide Number Placeholder 1"/>
          <p:cNvSpPr>
            <a:spLocks noGrp="1"/>
          </p:cNvSpPr>
          <p:nvPr>
            <p:ph type="sldNum" sz="quarter" idx="12"/>
          </p:nvPr>
        </p:nvSpPr>
        <p:spPr/>
        <p:txBody>
          <a:bodyPr/>
          <a:lstStyle/>
          <a:p>
            <a:pPr>
              <a:defRPr/>
            </a:pPr>
            <a:fld id="{C3B0B57B-B9BE-4609-AE0A-65EF636CC0D4}" type="slidenum">
              <a:rPr lang="en-US"/>
              <a:pPr>
                <a:defRPr/>
              </a:pPr>
              <a:t>70</a:t>
            </a:fld>
            <a:endParaRPr lang="en-US"/>
          </a:p>
        </p:txBody>
      </p:sp>
      <p:sp>
        <p:nvSpPr>
          <p:cNvPr id="14340" name="Text Box 3"/>
          <p:cNvSpPr txBox="1">
            <a:spLocks noChangeArrowheads="1"/>
          </p:cNvSpPr>
          <p:nvPr/>
        </p:nvSpPr>
        <p:spPr bwMode="auto">
          <a:xfrm>
            <a:off x="308345" y="2412977"/>
            <a:ext cx="8534400" cy="366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When provided with a graphic organizer and a checklist of materials, Max will develop the organizational skills to independently record his homework assignments in English Language Arts, Math, Social Studies and Science. </a:t>
            </a:r>
          </a:p>
          <a:p>
            <a:pPr marL="342900" indent="-342900">
              <a:buClr>
                <a:schemeClr val="accent1"/>
              </a:buClr>
              <a:buFont typeface="Wingdings" panose="05000000000000000000" pitchFamily="2" charset="2"/>
              <a:buChar char="v"/>
            </a:pPr>
            <a:endParaRPr lang="en-US" alt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In a consumer education course, with adult assistance, Max will design a financial plan that includes managing income and credit, and saving to achieve financial goals.</a:t>
            </a:r>
          </a:p>
          <a:p>
            <a:endParaRPr lang="en-US" altLang="en-US" sz="3200" u="sng" dirty="0">
              <a:latin typeface="Times New Roman" pitchFamily="18" charset="0"/>
            </a:endParaRPr>
          </a:p>
        </p:txBody>
      </p:sp>
    </p:spTree>
    <p:extLst>
      <p:ext uri="{BB962C8B-B14F-4D97-AF65-F5344CB8AC3E}">
        <p14:creationId xmlns:p14="http://schemas.microsoft.com/office/powerpoint/2010/main" xmlns="" val="20531092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A rule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461" r="39435"/>
          <a:stretch/>
        </p:blipFill>
        <p:spPr bwMode="auto">
          <a:xfrm rot="20211586">
            <a:off x="8269255" y="-20656"/>
            <a:ext cx="376081" cy="2614838"/>
          </a:xfrm>
          <a:prstGeom prst="rect">
            <a:avLst/>
          </a:prstGeom>
          <a:noFill/>
          <a:extLst>
            <a:ext uri="{909E8E84-426E-40DD-AFC4-6F175D3DCCD1}">
              <a14:hiddenFill xmlns:a14="http://schemas.microsoft.com/office/drawing/2010/main" xmlns="">
                <a:solidFill>
                  <a:srgbClr val="FFFFFF"/>
                </a:solidFill>
              </a14:hiddenFill>
            </a:ext>
          </a:extLst>
        </p:spPr>
      </p:pic>
      <p:sp>
        <p:nvSpPr>
          <p:cNvPr id="17412" name="Rectangle 4"/>
          <p:cNvSpPr>
            <a:spLocks noChangeArrowheads="1"/>
          </p:cNvSpPr>
          <p:nvPr/>
        </p:nvSpPr>
        <p:spPr bwMode="auto">
          <a:xfrm>
            <a:off x="406400" y="685800"/>
            <a:ext cx="8331200" cy="4955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a:latin typeface="+mj-lt"/>
              </a:rPr>
              <a:t>Goal </a:t>
            </a:r>
            <a:r>
              <a:rPr lang="en-US" altLang="en-US" sz="3200" dirty="0" smtClean="0">
                <a:latin typeface="+mj-lt"/>
              </a:rPr>
              <a:t>Focus: Money </a:t>
            </a:r>
            <a:r>
              <a:rPr lang="en-US" altLang="en-US" sz="3200" dirty="0">
                <a:latin typeface="+mj-lt"/>
              </a:rPr>
              <a:t>Management </a:t>
            </a:r>
            <a:r>
              <a:rPr lang="en-US" altLang="en-US" sz="3200" dirty="0" smtClean="0">
                <a:latin typeface="+mj-lt"/>
              </a:rPr>
              <a:t>Skills</a:t>
            </a:r>
          </a:p>
          <a:p>
            <a:pPr algn="ctr" eaLnBrk="1" hangingPunct="1"/>
            <a:r>
              <a:rPr lang="en-US" altLang="en-US" sz="3200" dirty="0" smtClean="0">
                <a:latin typeface="+mj-lt"/>
              </a:rPr>
              <a:t>     </a:t>
            </a:r>
          </a:p>
          <a:p>
            <a:pPr eaLnBrk="1" hangingPunct="1"/>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CPL</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altLang="en-US" dirty="0">
                <a:latin typeface="Tahoma" panose="020B0604030504040204" pitchFamily="34" charset="0"/>
                <a:ea typeface="Tahoma" panose="020B0604030504040204" pitchFamily="34" charset="0"/>
                <a:cs typeface="Tahoma" panose="020B0604030504040204" pitchFamily="34" charset="0"/>
              </a:rPr>
              <a:t>Currently Mavis is able to complete math computation at grade level. She is able to read newspapers and classifieds and draw accurate information from them. She has developed personal goals related to post-secondary education and has completed applications to several settings</a:t>
            </a:r>
            <a:r>
              <a:rPr lang="en-US" altLang="en-US" dirty="0" smtClean="0">
                <a:latin typeface="Tahoma" panose="020B0604030504040204" pitchFamily="34" charset="0"/>
                <a:ea typeface="Tahoma" panose="020B0604030504040204" pitchFamily="34" charset="0"/>
                <a:cs typeface="Tahoma" panose="020B0604030504040204" pitchFamily="34" charset="0"/>
              </a:rPr>
              <a:t>.</a:t>
            </a:r>
          </a:p>
          <a:p>
            <a:pPr eaLnBrk="1" hangingPunct="1"/>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Goal</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altLang="en-US" dirty="0" smtClean="0">
                <a:latin typeface="Tahoma" panose="020B0604030504040204" pitchFamily="34" charset="0"/>
                <a:ea typeface="Tahoma" panose="020B0604030504040204" pitchFamily="34" charset="0"/>
                <a:cs typeface="Tahoma" panose="020B0604030504040204" pitchFamily="34" charset="0"/>
              </a:rPr>
              <a:t>Given </a:t>
            </a:r>
            <a:r>
              <a:rPr lang="en-US" altLang="en-US" dirty="0">
                <a:latin typeface="Tahoma" panose="020B0604030504040204" pitchFamily="34" charset="0"/>
                <a:ea typeface="Tahoma" panose="020B0604030504040204" pitchFamily="34" charset="0"/>
                <a:cs typeface="Tahoma" panose="020B0604030504040204" pitchFamily="34" charset="0"/>
              </a:rPr>
              <a:t>instruction and practice with a variety of life skill areas and models, Mavis will design a personal financial plan that includes managing costs, income and credit, and saving to reach her post-secondary goals</a:t>
            </a:r>
            <a:r>
              <a:rPr lang="en-US" altLang="en-US" dirty="0" smtClean="0">
                <a:latin typeface="Tahoma" panose="020B0604030504040204" pitchFamily="34" charset="0"/>
                <a:ea typeface="Tahoma" panose="020B0604030504040204" pitchFamily="34" charset="0"/>
                <a:cs typeface="Tahoma" panose="020B0604030504040204" pitchFamily="34" charset="0"/>
              </a:rPr>
              <a:t>.</a:t>
            </a:r>
          </a:p>
          <a:p>
            <a:pPr eaLnBrk="1" hangingPunct="1"/>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How will we know that the student has reached this goal?</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As a component of the grade 11 Consumer Education course Mavis will produce a 12 month personal budget projection that includes living expenses against income for 2 of her post-secondary options</a:t>
            </a:r>
            <a:r>
              <a:rPr lang="en-US" altLang="en-US" dirty="0" smtClean="0">
                <a:latin typeface="Tahoma" panose="020B0604030504040204" pitchFamily="34" charset="0"/>
                <a:ea typeface="Tahoma" panose="020B0604030504040204" pitchFamily="34" charset="0"/>
                <a:cs typeface="Tahoma" panose="020B0604030504040204" pitchFamily="34" charset="0"/>
              </a:rPr>
              <a: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711200" y="171450"/>
            <a:ext cx="8128000" cy="156966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a:latin typeface="+mj-lt"/>
              </a:rPr>
              <a:t>Current Performance Levels</a:t>
            </a:r>
          </a:p>
          <a:p>
            <a:pPr algn="ctr" eaLnBrk="1" hangingPunct="1"/>
            <a:r>
              <a:rPr lang="en-US" altLang="en-US" sz="3200" dirty="0">
                <a:latin typeface="+mj-lt"/>
              </a:rPr>
              <a:t>Measurable Annual Goals</a:t>
            </a:r>
          </a:p>
          <a:p>
            <a:pPr algn="ctr" eaLnBrk="1" hangingPunct="1"/>
            <a:r>
              <a:rPr lang="en-US" altLang="en-US" sz="3200" dirty="0">
                <a:latin typeface="+mj-lt"/>
              </a:rPr>
              <a:t>IEP 4</a:t>
            </a:r>
          </a:p>
        </p:txBody>
      </p:sp>
      <p:sp>
        <p:nvSpPr>
          <p:cNvPr id="130051" name="Text Box 3"/>
          <p:cNvSpPr txBox="1">
            <a:spLocks noChangeArrowheads="1"/>
          </p:cNvSpPr>
          <p:nvPr/>
        </p:nvSpPr>
        <p:spPr bwMode="auto">
          <a:xfrm>
            <a:off x="406400" y="1695450"/>
            <a:ext cx="8280400" cy="470898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Goal #: </a:t>
            </a:r>
            <a:r>
              <a:rPr lang="en-US" altLang="en-US" sz="2200" dirty="0">
                <a:latin typeface="Tahoma" panose="020B0604030504040204" pitchFamily="34" charset="0"/>
                <a:ea typeface="Tahoma" panose="020B0604030504040204" pitchFamily="34" charset="0"/>
                <a:cs typeface="Tahoma" panose="020B0604030504040204" pitchFamily="34" charset="0"/>
              </a:rPr>
              <a:t>3         </a:t>
            </a:r>
            <a:r>
              <a:rPr lang="en-US" alt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Specific Goal Focus: </a:t>
            </a:r>
            <a:r>
              <a:rPr lang="en-US" altLang="en-US" sz="2200" dirty="0" smtClean="0">
                <a:latin typeface="Tahoma" panose="020B0604030504040204" pitchFamily="34" charset="0"/>
                <a:ea typeface="Tahoma" panose="020B0604030504040204" pitchFamily="34" charset="0"/>
                <a:cs typeface="Tahoma" panose="020B0604030504040204" pitchFamily="34" charset="0"/>
              </a:rPr>
              <a:t>Attention </a:t>
            </a:r>
            <a:r>
              <a:rPr lang="en-US" altLang="en-US" sz="2200" dirty="0">
                <a:latin typeface="Tahoma" panose="020B0604030504040204" pitchFamily="34" charset="0"/>
                <a:ea typeface="Tahoma" panose="020B0604030504040204" pitchFamily="34" charset="0"/>
                <a:cs typeface="Tahoma" panose="020B0604030504040204" pitchFamily="34" charset="0"/>
              </a:rPr>
              <a:t>Skills</a:t>
            </a:r>
          </a:p>
          <a:p>
            <a:pPr eaLnBrk="1" hangingPunct="1"/>
            <a:r>
              <a:rPr lang="en-US" alt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Current Performance Level:  </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During the past 2 marking periods Joe has submitted an average of 41% of his required homework and classroom assignments. He can explain the elements of an instructional activity but  is off-task for an average of 10 out of 18 minutes per activity unless an adult is 1:1 at his side. He requires a minimum of at least 3 prompts and constant refocusing to begin most tasks. He can be engaged in a task he finds challenging for up to 8 minutes with vigilant adult prompting and feedback.</a:t>
            </a:r>
          </a:p>
          <a:p>
            <a:pPr eaLnBrk="1" hangingPunct="1"/>
            <a:r>
              <a:rPr lang="en-US" alt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Measurable Annual Goal:</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 Given a maximum of 2 verbal prompts, Joe will engage in and accurately complete a non-preferred, small-group activity and/or independent assignment, without protest, and remain on task with no avoidance (bathroom requests,  crumpling work and restarting,  humming, talking at classmates) for  at least 20 minutes , in 3 out of 4 trials, as measured by bi-weekly staff documentation and analysis of work products by special educator and Liaison. </a:t>
            </a:r>
          </a:p>
        </p:txBody>
      </p:sp>
      <p:sp>
        <p:nvSpPr>
          <p:cNvPr id="2" name="Slide Number Placeholder 1"/>
          <p:cNvSpPr>
            <a:spLocks noGrp="1"/>
          </p:cNvSpPr>
          <p:nvPr>
            <p:ph type="sldNum" sz="quarter" idx="12"/>
          </p:nvPr>
        </p:nvSpPr>
        <p:spPr/>
        <p:txBody>
          <a:bodyPr/>
          <a:lstStyle/>
          <a:p>
            <a:pPr>
              <a:defRPr/>
            </a:pPr>
            <a:fld id="{63A84088-5A13-4526-B50A-27177A7C9A27}" type="slidenum">
              <a:rPr lang="en-US"/>
              <a:pPr>
                <a:defRPr/>
              </a:pPr>
              <a:t>72</a:t>
            </a:fld>
            <a:endParaRPr lang="en-US"/>
          </a:p>
        </p:txBody>
      </p:sp>
      <p:pic>
        <p:nvPicPr>
          <p:cNvPr id="5"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8269255" y="-20656"/>
            <a:ext cx="376081" cy="26148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3"/>
          <p:cNvSpPr txBox="1">
            <a:spLocks noChangeArrowheads="1"/>
          </p:cNvSpPr>
          <p:nvPr/>
        </p:nvSpPr>
        <p:spPr bwMode="auto">
          <a:xfrm>
            <a:off x="203200" y="1676400"/>
            <a:ext cx="8737600" cy="455453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dirty="0">
                <a:solidFill>
                  <a:schemeClr val="accent1"/>
                </a:solidFill>
                <a:latin typeface="Tahoma" pitchFamily="34" charset="0"/>
                <a:ea typeface="Tahoma" pitchFamily="34" charset="0"/>
                <a:cs typeface="Tahoma" pitchFamily="34" charset="0"/>
              </a:rPr>
              <a:t>Goal #: </a:t>
            </a:r>
            <a:r>
              <a:rPr lang="en-US" altLang="en-US" sz="2200" dirty="0">
                <a:latin typeface="Tahoma" pitchFamily="34" charset="0"/>
                <a:ea typeface="Tahoma" pitchFamily="34" charset="0"/>
                <a:cs typeface="Tahoma" pitchFamily="34" charset="0"/>
              </a:rPr>
              <a:t>4     </a:t>
            </a:r>
            <a:r>
              <a:rPr lang="en-US" altLang="en-US" sz="2200" dirty="0">
                <a:solidFill>
                  <a:schemeClr val="accent1"/>
                </a:solidFill>
                <a:latin typeface="Tahoma" pitchFamily="34" charset="0"/>
                <a:ea typeface="Tahoma" pitchFamily="34" charset="0"/>
                <a:cs typeface="Tahoma" pitchFamily="34" charset="0"/>
              </a:rPr>
              <a:t>Specific Goal Focus:  </a:t>
            </a:r>
            <a:r>
              <a:rPr lang="en-US" altLang="en-US" sz="2200" dirty="0">
                <a:latin typeface="Tahoma" pitchFamily="34" charset="0"/>
                <a:ea typeface="Tahoma" pitchFamily="34" charset="0"/>
                <a:cs typeface="Tahoma" pitchFamily="34" charset="0"/>
              </a:rPr>
              <a:t>Communication Skills</a:t>
            </a:r>
          </a:p>
          <a:p>
            <a:pPr eaLnBrk="1" hangingPunct="1"/>
            <a:r>
              <a:rPr lang="en-US" altLang="en-US" sz="2200" dirty="0" smtClean="0">
                <a:solidFill>
                  <a:schemeClr val="accent1"/>
                </a:solidFill>
                <a:latin typeface="Tahoma" pitchFamily="34" charset="0"/>
                <a:ea typeface="Tahoma" pitchFamily="34" charset="0"/>
                <a:cs typeface="Tahoma" pitchFamily="34" charset="0"/>
              </a:rPr>
              <a:t>Current </a:t>
            </a:r>
            <a:r>
              <a:rPr lang="en-US" altLang="en-US" sz="2200" dirty="0">
                <a:solidFill>
                  <a:schemeClr val="accent1"/>
                </a:solidFill>
                <a:latin typeface="Tahoma" pitchFamily="34" charset="0"/>
                <a:ea typeface="Tahoma" pitchFamily="34" charset="0"/>
                <a:cs typeface="Tahoma" pitchFamily="34" charset="0"/>
              </a:rPr>
              <a:t>Performance Level:</a:t>
            </a:r>
          </a:p>
          <a:p>
            <a:pPr eaLnBrk="1" hangingPunct="1"/>
            <a:r>
              <a:rPr lang="en-US" altLang="en-US" sz="2000" dirty="0">
                <a:latin typeface="Tahoma" pitchFamily="34" charset="0"/>
                <a:ea typeface="Tahoma" pitchFamily="34" charset="0"/>
                <a:cs typeface="Tahoma" pitchFamily="34" charset="0"/>
              </a:rPr>
              <a:t>Lisa has the physical capacity to produce speech sounds but a verbal vocabulary limited to ten words.  When she speaks, she most commonly uses the following words: “yes”, “no” and “hi”.  She inconsistently and with up to 5 adult cues per attempt uses eye gaze and single switches to communicate with others.  Her combined vocabulary using all three methods of communication totals 18 words.      </a:t>
            </a:r>
          </a:p>
          <a:p>
            <a:pPr eaLnBrk="1" hangingPunct="1"/>
            <a:endParaRPr lang="en-US" altLang="en-US" sz="1000" dirty="0">
              <a:latin typeface="Tahoma" pitchFamily="34" charset="0"/>
              <a:ea typeface="Tahoma" pitchFamily="34" charset="0"/>
              <a:cs typeface="Tahoma" pitchFamily="34" charset="0"/>
            </a:endParaRPr>
          </a:p>
          <a:p>
            <a:pPr eaLnBrk="1" hangingPunct="1"/>
            <a:r>
              <a:rPr lang="en-US" altLang="en-US" sz="2200" dirty="0">
                <a:solidFill>
                  <a:schemeClr val="accent1"/>
                </a:solidFill>
                <a:latin typeface="Tahoma" pitchFamily="34" charset="0"/>
                <a:ea typeface="Tahoma" pitchFamily="34" charset="0"/>
                <a:cs typeface="Tahoma" pitchFamily="34" charset="0"/>
              </a:rPr>
              <a:t>Measurable Annual Goal:</a:t>
            </a:r>
          </a:p>
          <a:p>
            <a:pPr eaLnBrk="1" hangingPunct="1"/>
            <a:r>
              <a:rPr lang="en-US" altLang="en-US" sz="2000" dirty="0">
                <a:latin typeface="Tahoma" pitchFamily="34" charset="0"/>
                <a:ea typeface="Tahoma" pitchFamily="34" charset="0"/>
                <a:cs typeface="Tahoma" pitchFamily="34" charset="0"/>
              </a:rPr>
              <a:t>When assessed on the use of her verbal vocabulary, eye gaze use and single switch use, Lisa will demonstrate spontaneous correct usage of a minimum of 30 vocabulary words, 12 new ones jointly selected by her family and the language pathologist.   </a:t>
            </a:r>
          </a:p>
          <a:p>
            <a:pPr eaLnBrk="1" hangingPunct="1"/>
            <a:r>
              <a:rPr lang="en-US" altLang="en-US" sz="1000" dirty="0">
                <a:latin typeface="Comic Sans MS" pitchFamily="66" charset="0"/>
              </a:rPr>
              <a:t> </a:t>
            </a:r>
          </a:p>
        </p:txBody>
      </p:sp>
      <p:sp>
        <p:nvSpPr>
          <p:cNvPr id="2" name="Slide Number Placeholder 1"/>
          <p:cNvSpPr>
            <a:spLocks noGrp="1"/>
          </p:cNvSpPr>
          <p:nvPr>
            <p:ph type="sldNum" sz="quarter" idx="12"/>
          </p:nvPr>
        </p:nvSpPr>
        <p:spPr/>
        <p:txBody>
          <a:bodyPr/>
          <a:lstStyle/>
          <a:p>
            <a:pPr>
              <a:defRPr/>
            </a:pPr>
            <a:fld id="{81D3B5B7-FCF4-4871-BCD4-3D61F7658FBD}" type="slidenum">
              <a:rPr lang="en-US"/>
              <a:pPr>
                <a:defRPr/>
              </a:pPr>
              <a:t>73</a:t>
            </a:fld>
            <a:endParaRPr lang="en-US"/>
          </a:p>
        </p:txBody>
      </p:sp>
      <p:sp>
        <p:nvSpPr>
          <p:cNvPr id="5" name="Text Box 2"/>
          <p:cNvSpPr txBox="1">
            <a:spLocks noChangeArrowheads="1"/>
          </p:cNvSpPr>
          <p:nvPr/>
        </p:nvSpPr>
        <p:spPr bwMode="auto">
          <a:xfrm>
            <a:off x="711200" y="171450"/>
            <a:ext cx="8128000" cy="156966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a:latin typeface="+mj-lt"/>
              </a:rPr>
              <a:t>Current Performance Levels</a:t>
            </a:r>
          </a:p>
          <a:p>
            <a:pPr algn="ctr" eaLnBrk="1" hangingPunct="1"/>
            <a:r>
              <a:rPr lang="en-US" altLang="en-US" sz="3200" dirty="0">
                <a:latin typeface="+mj-lt"/>
              </a:rPr>
              <a:t>Measurable Annual Goals</a:t>
            </a:r>
          </a:p>
          <a:p>
            <a:pPr algn="ctr" eaLnBrk="1" hangingPunct="1"/>
            <a:r>
              <a:rPr lang="en-US" altLang="en-US" sz="3200" dirty="0">
                <a:latin typeface="+mj-lt"/>
              </a:rPr>
              <a:t>IEP 4</a:t>
            </a:r>
          </a:p>
        </p:txBody>
      </p:sp>
      <p:pic>
        <p:nvPicPr>
          <p:cNvPr id="6"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8269255" y="-20656"/>
            <a:ext cx="376081" cy="26148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7964516" y="35517"/>
            <a:ext cx="488955" cy="3399631"/>
          </a:xfrm>
          <a:prstGeom prst="rect">
            <a:avLst/>
          </a:prstGeom>
          <a:noFill/>
          <a:extLst>
            <a:ext uri="{909E8E84-426E-40DD-AFC4-6F175D3DCCD1}">
              <a14:hiddenFill xmlns:a14="http://schemas.microsoft.com/office/drawing/2010/main" xmlns="">
                <a:solidFill>
                  <a:srgbClr val="FFFFFF"/>
                </a:solidFill>
              </a14:hiddenFill>
            </a:ext>
          </a:extLst>
        </p:spPr>
      </p:pic>
      <p:sp>
        <p:nvSpPr>
          <p:cNvPr id="18436" name="Text Box 3"/>
          <p:cNvSpPr txBox="1">
            <a:spLocks noChangeArrowheads="1"/>
          </p:cNvSpPr>
          <p:nvPr/>
        </p:nvSpPr>
        <p:spPr bwMode="auto">
          <a:xfrm>
            <a:off x="480237" y="2286000"/>
            <a:ext cx="8128000" cy="413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buFont typeface="Wingdings" pitchFamily="2" charset="2"/>
              <a:buNone/>
            </a:pP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Objectives</a:t>
            </a:r>
            <a:r>
              <a:rPr lang="en-US" altLang="en-US" sz="2800" dirty="0">
                <a:latin typeface="Tahoma" panose="020B0604030504040204" pitchFamily="34" charset="0"/>
                <a:ea typeface="Tahoma" panose="020B0604030504040204" pitchFamily="34" charset="0"/>
                <a:cs typeface="Tahoma" panose="020B0604030504040204" pitchFamily="34" charset="0"/>
              </a:rPr>
              <a:t> break the Measurable Annual Goal into discrete components that are short-term, measurable, intermediate steps.</a:t>
            </a:r>
          </a:p>
          <a:p>
            <a:pPr algn="ctr">
              <a:lnSpc>
                <a:spcPct val="50000"/>
              </a:lnSpc>
              <a:spcBef>
                <a:spcPct val="50000"/>
              </a:spcBef>
              <a:buFont typeface="Wingdings" pitchFamily="2" charset="2"/>
              <a:buNone/>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algn="ctr">
              <a:lnSpc>
                <a:spcPct val="50000"/>
              </a:lnSpc>
              <a:spcBef>
                <a:spcPct val="50000"/>
              </a:spcBef>
              <a:buFont typeface="Wingdings" pitchFamily="2" charset="2"/>
              <a:buNone/>
            </a:pPr>
            <a:r>
              <a:rPr lang="en-US" altLang="en-US" sz="2800" dirty="0">
                <a:latin typeface="Tahoma" panose="020B0604030504040204" pitchFamily="34" charset="0"/>
                <a:ea typeface="Tahoma" panose="020B0604030504040204" pitchFamily="34" charset="0"/>
                <a:cs typeface="Tahoma" panose="020B0604030504040204" pitchFamily="34" charset="0"/>
              </a:rPr>
              <a:t>To ensure measurability, </a:t>
            </a:r>
          </a:p>
          <a:p>
            <a:pPr algn="ctr">
              <a:lnSpc>
                <a:spcPct val="50000"/>
              </a:lnSpc>
              <a:spcBef>
                <a:spcPct val="50000"/>
              </a:spcBef>
              <a:buFont typeface="Wingdings" pitchFamily="2" charset="2"/>
              <a:buNone/>
            </a:pPr>
            <a:r>
              <a:rPr lang="en-US" altLang="en-US" sz="2800" dirty="0">
                <a:latin typeface="Tahoma" panose="020B0604030504040204" pitchFamily="34" charset="0"/>
                <a:ea typeface="Tahoma" panose="020B0604030504040204" pitchFamily="34" charset="0"/>
                <a:cs typeface="Tahoma" panose="020B0604030504040204" pitchFamily="34" charset="0"/>
              </a:rPr>
              <a:t>each objective should have a </a:t>
            </a:r>
          </a:p>
          <a:p>
            <a:pPr algn="ctr">
              <a:lnSpc>
                <a:spcPct val="50000"/>
              </a:lnSpc>
              <a:spcBef>
                <a:spcPct val="50000"/>
              </a:spcBef>
              <a:buFont typeface="Wingdings" pitchFamily="2" charset="2"/>
              <a:buNone/>
            </a:pP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Target Behavior</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Condition</a:t>
            </a:r>
            <a:r>
              <a:rPr lang="en-US" altLang="en-US" sz="2800" dirty="0">
                <a:latin typeface="Tahoma" panose="020B0604030504040204" pitchFamily="34" charset="0"/>
                <a:ea typeface="Tahoma" panose="020B0604030504040204" pitchFamily="34" charset="0"/>
                <a:cs typeface="Tahoma" panose="020B0604030504040204" pitchFamily="34" charset="0"/>
              </a:rPr>
              <a:t>, and </a:t>
            </a: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Criteria</a:t>
            </a:r>
            <a:r>
              <a:rPr lang="en-US" altLang="en-US" sz="2800" dirty="0">
                <a:latin typeface="Tahoma" panose="020B0604030504040204" pitchFamily="34" charset="0"/>
                <a:ea typeface="Tahoma" panose="020B0604030504040204" pitchFamily="34" charset="0"/>
                <a:cs typeface="Tahoma" panose="020B0604030504040204" pitchFamily="34" charset="0"/>
              </a:rPr>
              <a:t>.</a:t>
            </a:r>
          </a:p>
          <a:p>
            <a:pPr algn="ctr">
              <a:lnSpc>
                <a:spcPct val="50000"/>
              </a:lnSpc>
              <a:spcBef>
                <a:spcPct val="50000"/>
              </a:spcBef>
              <a:buFont typeface="Wingdings" pitchFamily="2" charset="2"/>
              <a:buNone/>
            </a:pPr>
            <a:endParaRPr lang="en-US" altLang="en-US" sz="2800" dirty="0">
              <a:latin typeface="Times New Roman" pitchFamily="18" charset="0"/>
            </a:endParaRPr>
          </a:p>
          <a:p>
            <a:pPr algn="ctr">
              <a:lnSpc>
                <a:spcPct val="70000"/>
              </a:lnSpc>
              <a:spcBef>
                <a:spcPct val="50000"/>
              </a:spcBef>
              <a:buFont typeface="Wingdings" pitchFamily="2" charset="2"/>
              <a:buNone/>
            </a:pPr>
            <a:endParaRPr lang="en-US" altLang="en-US" sz="3200" dirty="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4493DB43-C3FC-441B-9FC3-EC1F60A36323}" type="slidenum">
              <a:rPr lang="en-US"/>
              <a:pPr>
                <a:defRPr/>
              </a:pPr>
              <a:t>74</a:t>
            </a:fld>
            <a:endParaRPr lang="en-US"/>
          </a:p>
        </p:txBody>
      </p:sp>
      <p:sp>
        <p:nvSpPr>
          <p:cNvPr id="7" name="Text Box 2"/>
          <p:cNvSpPr txBox="1">
            <a:spLocks noChangeArrowheads="1"/>
          </p:cNvSpPr>
          <p:nvPr/>
        </p:nvSpPr>
        <p:spPr bwMode="auto">
          <a:xfrm>
            <a:off x="673986" y="381000"/>
            <a:ext cx="8128000"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dirty="0" smtClean="0">
                <a:latin typeface="+mj-lt"/>
              </a:rPr>
              <a:t>Measurable Objectives</a:t>
            </a:r>
            <a:endParaRPr lang="en-US" altLang="en-US" sz="4000" dirty="0">
              <a:latin typeface="+mj-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609600" y="1041400"/>
            <a:ext cx="8534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2400">
              <a:latin typeface="Times New Roman" pitchFamily="18" charset="0"/>
            </a:endParaRPr>
          </a:p>
        </p:txBody>
      </p:sp>
      <p:sp>
        <p:nvSpPr>
          <p:cNvPr id="132100" name="Text Box 4"/>
          <p:cNvSpPr txBox="1">
            <a:spLocks noChangeArrowheads="1"/>
          </p:cNvSpPr>
          <p:nvPr/>
        </p:nvSpPr>
        <p:spPr bwMode="auto">
          <a:xfrm>
            <a:off x="1219200" y="1314450"/>
            <a:ext cx="690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altLang="en-US" sz="2400">
              <a:latin typeface="Times New Roman" pitchFamily="18" charset="0"/>
            </a:endParaRPr>
          </a:p>
        </p:txBody>
      </p:sp>
      <p:sp>
        <p:nvSpPr>
          <p:cNvPr id="132101" name="Rectangle 5"/>
          <p:cNvSpPr>
            <a:spLocks noChangeArrowheads="1"/>
          </p:cNvSpPr>
          <p:nvPr/>
        </p:nvSpPr>
        <p:spPr bwMode="auto">
          <a:xfrm>
            <a:off x="762000" y="747823"/>
            <a:ext cx="7620000" cy="588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endParaRPr lang="en-US" altLang="en-US" sz="2200" u="sng"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90000"/>
              </a:lnSpc>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Given teacher models and strategy instruction, using his graphic organizer, Max will develop a system to record, analyze and review data.</a:t>
            </a:r>
          </a:p>
          <a:p>
            <a:pPr marL="342900" indent="-342900">
              <a:lnSpc>
                <a:spcPct val="90000"/>
              </a:lnSpc>
              <a:buClr>
                <a:schemeClr val="accent1"/>
              </a:buClr>
              <a:buFont typeface="Wingdings" panose="05000000000000000000" pitchFamily="2" charset="2"/>
              <a:buChar char="v"/>
            </a:pPr>
            <a:endParaRPr lang="en-US" alt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90000"/>
              </a:lnSpc>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With practice and no more than 3 cues, Max will research and collect information/data on </a:t>
            </a:r>
            <a:r>
              <a:rPr lang="en-US" altLang="en-US" sz="2200" dirty="0" smtClean="0">
                <a:latin typeface="Tahoma" panose="020B0604030504040204" pitchFamily="34" charset="0"/>
                <a:ea typeface="Tahoma" panose="020B0604030504040204" pitchFamily="34" charset="0"/>
                <a:cs typeface="Tahoma" panose="020B0604030504040204" pitchFamily="34" charset="0"/>
              </a:rPr>
              <a:t>4 </a:t>
            </a:r>
            <a:r>
              <a:rPr lang="en-US" altLang="en-US" sz="2200" dirty="0">
                <a:latin typeface="Tahoma" panose="020B0604030504040204" pitchFamily="34" charset="0"/>
                <a:ea typeface="Tahoma" panose="020B0604030504040204" pitchFamily="34" charset="0"/>
                <a:cs typeface="Tahoma" panose="020B0604030504040204" pitchFamily="34" charset="0"/>
              </a:rPr>
              <a:t>career fields of interest to him.</a:t>
            </a:r>
          </a:p>
          <a:p>
            <a:pPr marL="342900" indent="-342900">
              <a:lnSpc>
                <a:spcPct val="90000"/>
              </a:lnSpc>
              <a:buClr>
                <a:schemeClr val="accent1"/>
              </a:buClr>
              <a:buFont typeface="Wingdings" panose="05000000000000000000" pitchFamily="2" charset="2"/>
              <a:buChar char="v"/>
            </a:pPr>
            <a:endParaRPr lang="en-US" alt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90000"/>
              </a:lnSpc>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Using models and no more than 2 prompts, Max will outline career related requirements, opportunities and related factors ( diversity of careers, wages, growth projections, academic requirements, and working conditions) appropriate for the 4 career fields of interest to him.</a:t>
            </a:r>
          </a:p>
          <a:p>
            <a:pPr marL="342900" indent="-342900">
              <a:lnSpc>
                <a:spcPct val="90000"/>
              </a:lnSpc>
              <a:buClr>
                <a:schemeClr val="accent1"/>
              </a:buClr>
              <a:buFont typeface="Wingdings" panose="05000000000000000000" pitchFamily="2" charset="2"/>
              <a:buChar char="v"/>
            </a:pPr>
            <a:endParaRPr lang="en-US" alt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90000"/>
              </a:lnSpc>
              <a:buClr>
                <a:schemeClr val="accent1"/>
              </a:buClr>
              <a:buFont typeface="Wingdings" panose="05000000000000000000" pitchFamily="2" charset="2"/>
              <a:buChar char="v"/>
            </a:pPr>
            <a:r>
              <a:rPr lang="en-US" altLang="en-US" sz="2200" dirty="0">
                <a:latin typeface="Tahoma" panose="020B0604030504040204" pitchFamily="34" charset="0"/>
                <a:ea typeface="Tahoma" panose="020B0604030504040204" pitchFamily="34" charset="0"/>
                <a:cs typeface="Tahoma" panose="020B0604030504040204" pitchFamily="34" charset="0"/>
              </a:rPr>
              <a:t>Max will independently identify 2 potential career fields of interest and chart a preparation/educational plan required for entry into those fields.</a:t>
            </a:r>
          </a:p>
        </p:txBody>
      </p:sp>
      <p:sp>
        <p:nvSpPr>
          <p:cNvPr id="2" name="Slide Number Placeholder 1"/>
          <p:cNvSpPr>
            <a:spLocks noGrp="1"/>
          </p:cNvSpPr>
          <p:nvPr>
            <p:ph type="sldNum" sz="quarter" idx="12"/>
          </p:nvPr>
        </p:nvSpPr>
        <p:spPr/>
        <p:txBody>
          <a:bodyPr/>
          <a:lstStyle/>
          <a:p>
            <a:pPr>
              <a:defRPr/>
            </a:pPr>
            <a:fld id="{AE6F70F0-D606-498E-9E49-BE83E8986DB7}" type="slidenum">
              <a:rPr lang="en-US"/>
              <a:pPr>
                <a:defRPr/>
              </a:pPr>
              <a:t>75</a:t>
            </a:fld>
            <a:endParaRPr lang="en-US"/>
          </a:p>
        </p:txBody>
      </p:sp>
      <p:sp>
        <p:nvSpPr>
          <p:cNvPr id="7" name="Text Box 2"/>
          <p:cNvSpPr txBox="1">
            <a:spLocks noChangeArrowheads="1"/>
          </p:cNvSpPr>
          <p:nvPr/>
        </p:nvSpPr>
        <p:spPr bwMode="auto">
          <a:xfrm>
            <a:off x="672214" y="236677"/>
            <a:ext cx="8128000"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dirty="0" smtClean="0">
                <a:latin typeface="+mj-lt"/>
              </a:rPr>
              <a:t>Examples of Objectives</a:t>
            </a:r>
            <a:endParaRPr lang="en-US" altLang="en-US" sz="4000" dirty="0">
              <a:latin typeface="+mj-lt"/>
            </a:endParaRPr>
          </a:p>
        </p:txBody>
      </p:sp>
      <p:pic>
        <p:nvPicPr>
          <p:cNvPr id="8"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8269255" y="-20656"/>
            <a:ext cx="376081" cy="26148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2413886" y="1594884"/>
            <a:ext cx="46482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Wingdings" pitchFamily="2" charset="2"/>
              <a:buNone/>
            </a:pP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Benchmarks</a:t>
            </a:r>
            <a:r>
              <a:rPr lang="en-US" altLang="en-US" sz="2800" dirty="0">
                <a:latin typeface="Tahoma" panose="020B0604030504040204" pitchFamily="34" charset="0"/>
                <a:ea typeface="Tahoma" panose="020B0604030504040204" pitchFamily="34" charset="0"/>
                <a:cs typeface="Tahoma" panose="020B0604030504040204" pitchFamily="34" charset="0"/>
              </a:rPr>
              <a:t> break the Measurable Annual Goal </a:t>
            </a:r>
            <a:r>
              <a:rPr lang="en-US" altLang="en-US" sz="2800" dirty="0" smtClean="0">
                <a:latin typeface="Tahoma" panose="020B0604030504040204" pitchFamily="34" charset="0"/>
                <a:ea typeface="Tahoma" panose="020B0604030504040204" pitchFamily="34" charset="0"/>
                <a:cs typeface="Tahoma" panose="020B0604030504040204" pitchFamily="34" charset="0"/>
              </a:rPr>
              <a:t>into </a:t>
            </a:r>
            <a:r>
              <a:rPr lang="en-US" altLang="en-US" sz="2800" dirty="0">
                <a:latin typeface="Tahoma" panose="020B0604030504040204" pitchFamily="34" charset="0"/>
                <a:ea typeface="Tahoma" panose="020B0604030504040204" pitchFamily="34" charset="0"/>
                <a:cs typeface="Tahoma" panose="020B0604030504040204" pitchFamily="34" charset="0"/>
              </a:rPr>
              <a:t>major milestones </a:t>
            </a:r>
            <a:r>
              <a:rPr lang="en-US" altLang="en-US" sz="2800" dirty="0" smtClean="0">
                <a:latin typeface="Tahoma" panose="020B0604030504040204" pitchFamily="34" charset="0"/>
                <a:ea typeface="Tahoma" panose="020B0604030504040204" pitchFamily="34" charset="0"/>
                <a:cs typeface="Tahoma" panose="020B0604030504040204" pitchFamily="34" charset="0"/>
              </a:rPr>
              <a:t>that </a:t>
            </a:r>
            <a:r>
              <a:rPr lang="en-US" altLang="en-US" sz="2800" dirty="0">
                <a:latin typeface="Tahoma" panose="020B0604030504040204" pitchFamily="34" charset="0"/>
                <a:ea typeface="Tahoma" panose="020B0604030504040204" pitchFamily="34" charset="0"/>
                <a:cs typeface="Tahoma" panose="020B0604030504040204" pitchFamily="34" charset="0"/>
              </a:rPr>
              <a:t>the student is expected </a:t>
            </a:r>
            <a:r>
              <a:rPr lang="en-US" altLang="en-US" sz="2800" dirty="0" smtClean="0">
                <a:latin typeface="Tahoma" panose="020B0604030504040204" pitchFamily="34" charset="0"/>
                <a:ea typeface="Tahoma" panose="020B0604030504040204" pitchFamily="34" charset="0"/>
                <a:cs typeface="Tahoma" panose="020B0604030504040204" pitchFamily="34" charset="0"/>
              </a:rPr>
              <a:t>to </a:t>
            </a:r>
            <a:r>
              <a:rPr lang="en-US" altLang="en-US" sz="2800" dirty="0">
                <a:latin typeface="Tahoma" panose="020B0604030504040204" pitchFamily="34" charset="0"/>
                <a:ea typeface="Tahoma" panose="020B0604030504040204" pitchFamily="34" charset="0"/>
                <a:cs typeface="Tahoma" panose="020B0604030504040204" pitchFamily="34" charset="0"/>
              </a:rPr>
              <a:t>reach within </a:t>
            </a:r>
            <a:r>
              <a:rPr lang="en-US" altLang="en-US" sz="2800" dirty="0" smtClean="0">
                <a:latin typeface="Tahoma" panose="020B0604030504040204" pitchFamily="34" charset="0"/>
                <a:ea typeface="Tahoma" panose="020B0604030504040204" pitchFamily="34" charset="0"/>
                <a:cs typeface="Tahoma" panose="020B0604030504040204" pitchFamily="34" charset="0"/>
              </a:rPr>
              <a:t>a specified </a:t>
            </a:r>
            <a:r>
              <a:rPr lang="en-US" altLang="en-US" sz="2800" dirty="0">
                <a:latin typeface="Tahoma" panose="020B0604030504040204" pitchFamily="34" charset="0"/>
                <a:ea typeface="Tahoma" panose="020B0604030504040204" pitchFamily="34" charset="0"/>
                <a:cs typeface="Tahoma" panose="020B0604030504040204" pitchFamily="34" charset="0"/>
              </a:rPr>
              <a:t>period of time</a:t>
            </a:r>
            <a:r>
              <a:rPr lang="en-US" altLang="en-US" sz="2800" dirty="0" smtClean="0">
                <a:latin typeface="Tahoma" panose="020B0604030504040204" pitchFamily="34" charset="0"/>
                <a:ea typeface="Tahoma" panose="020B0604030504040204" pitchFamily="34" charset="0"/>
                <a:cs typeface="Tahoma" panose="020B0604030504040204" pitchFamily="34" charset="0"/>
              </a:rPr>
              <a:t>.</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9461" name="Text Box 5"/>
          <p:cNvSpPr txBox="1">
            <a:spLocks noChangeArrowheads="1"/>
          </p:cNvSpPr>
          <p:nvPr/>
        </p:nvSpPr>
        <p:spPr bwMode="auto">
          <a:xfrm>
            <a:off x="1509233" y="4800600"/>
            <a:ext cx="6400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dirty="0">
                <a:latin typeface="Tahoma" panose="020B0604030504040204" pitchFamily="34" charset="0"/>
                <a:ea typeface="Tahoma" panose="020B0604030504040204" pitchFamily="34" charset="0"/>
                <a:cs typeface="Tahoma" panose="020B0604030504040204" pitchFamily="34" charset="0"/>
              </a:rPr>
              <a:t>To help ensure measurability, </a:t>
            </a:r>
          </a:p>
          <a:p>
            <a:pPr algn="ctr"/>
            <a:r>
              <a:rPr lang="en-US" altLang="en-US" sz="2400" dirty="0">
                <a:latin typeface="Tahoma" panose="020B0604030504040204" pitchFamily="34" charset="0"/>
                <a:ea typeface="Tahoma" panose="020B0604030504040204" pitchFamily="34" charset="0"/>
                <a:cs typeface="Tahoma" panose="020B0604030504040204" pitchFamily="34" charset="0"/>
              </a:rPr>
              <a:t>Benchmarks may also have </a:t>
            </a:r>
          </a:p>
          <a:p>
            <a:pPr algn="ct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Target Behaviors</a:t>
            </a:r>
            <a:r>
              <a:rPr lang="en-US" altLang="en-US" sz="2400" dirty="0">
                <a:latin typeface="Tahoma" panose="020B0604030504040204" pitchFamily="34" charset="0"/>
                <a:ea typeface="Tahoma" panose="020B0604030504040204" pitchFamily="34" charset="0"/>
                <a:cs typeface="Tahoma" panose="020B0604030504040204" pitchFamily="34" charset="0"/>
              </a:rPr>
              <a:t>,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Conditions</a:t>
            </a:r>
            <a:r>
              <a:rPr lang="en-US" altLang="en-US" sz="2400" dirty="0">
                <a:latin typeface="Tahoma" panose="020B0604030504040204" pitchFamily="34" charset="0"/>
                <a:ea typeface="Tahoma" panose="020B0604030504040204" pitchFamily="34" charset="0"/>
                <a:cs typeface="Tahoma" panose="020B0604030504040204" pitchFamily="34" charset="0"/>
              </a:rPr>
              <a:t>, and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Criteria</a:t>
            </a:r>
            <a:r>
              <a:rPr lang="en-US" altLang="en-US" sz="2400" dirty="0">
                <a:latin typeface="Tahoma" panose="020B0604030504040204" pitchFamily="34" charset="0"/>
                <a:ea typeface="Tahoma" panose="020B0604030504040204" pitchFamily="34" charset="0"/>
                <a:cs typeface="Tahoma" panose="020B0604030504040204" pitchFamily="34" charset="0"/>
              </a:rPr>
              <a:t>.</a:t>
            </a:r>
          </a:p>
        </p:txBody>
      </p:sp>
      <p:sp>
        <p:nvSpPr>
          <p:cNvPr id="2" name="Slide Number Placeholder 1"/>
          <p:cNvSpPr>
            <a:spLocks noGrp="1"/>
          </p:cNvSpPr>
          <p:nvPr>
            <p:ph type="sldNum" sz="quarter" idx="12"/>
          </p:nvPr>
        </p:nvSpPr>
        <p:spPr/>
        <p:txBody>
          <a:bodyPr/>
          <a:lstStyle/>
          <a:p>
            <a:pPr>
              <a:defRPr/>
            </a:pPr>
            <a:fld id="{3F099112-A509-469B-A6AF-443850E35552}" type="slidenum">
              <a:rPr lang="en-US"/>
              <a:pPr>
                <a:defRPr/>
              </a:pPr>
              <a:t>76</a:t>
            </a:fld>
            <a:endParaRPr lang="en-US"/>
          </a:p>
        </p:txBody>
      </p:sp>
      <p:sp>
        <p:nvSpPr>
          <p:cNvPr id="7" name="Text Box 2"/>
          <p:cNvSpPr txBox="1">
            <a:spLocks noChangeArrowheads="1"/>
          </p:cNvSpPr>
          <p:nvPr/>
        </p:nvSpPr>
        <p:spPr bwMode="auto">
          <a:xfrm>
            <a:off x="673986" y="381000"/>
            <a:ext cx="8128000"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dirty="0" smtClean="0">
                <a:latin typeface="+mj-lt"/>
              </a:rPr>
              <a:t>Measurable Benchmarks</a:t>
            </a:r>
            <a:endParaRPr lang="en-US" altLang="en-US" sz="4000" dirty="0">
              <a:latin typeface="+mj-lt"/>
            </a:endParaRPr>
          </a:p>
        </p:txBody>
      </p:sp>
      <p:pic>
        <p:nvPicPr>
          <p:cNvPr id="8"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7964516" y="35517"/>
            <a:ext cx="488955" cy="339963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81762" y="1676400"/>
            <a:ext cx="8534400" cy="4555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spcBef>
                <a:spcPct val="50000"/>
              </a:spcBef>
              <a:buClr>
                <a:schemeClr val="accent1"/>
              </a:buClr>
              <a:buFont typeface="Wingdings" panose="05000000000000000000" pitchFamily="2" charset="2"/>
              <a:buChar char="v"/>
            </a:pPr>
            <a:r>
              <a:rPr lang="en-US" altLang="en-US" sz="2000" dirty="0">
                <a:latin typeface="Tahoma" panose="020B0604030504040204" pitchFamily="34" charset="0"/>
                <a:ea typeface="Tahoma" panose="020B0604030504040204" pitchFamily="34" charset="0"/>
                <a:cs typeface="Tahoma" panose="020B0604030504040204" pitchFamily="34" charset="0"/>
              </a:rPr>
              <a:t>By the end of the 1st quarter, when provided with cues, Max will stay on topic while engaged in a conversation with one or more peers in five consecutive language activities. </a:t>
            </a:r>
          </a:p>
          <a:p>
            <a:pPr marL="342900" indent="-342900">
              <a:spcBef>
                <a:spcPct val="50000"/>
              </a:spcBef>
              <a:buClr>
                <a:schemeClr val="accent1"/>
              </a:buClr>
              <a:buFont typeface="Wingdings" panose="05000000000000000000" pitchFamily="2" charset="2"/>
              <a:buChar char="v"/>
            </a:pPr>
            <a:r>
              <a:rPr lang="en-US" altLang="en-US" sz="2000" dirty="0">
                <a:latin typeface="Tahoma" panose="020B0604030504040204" pitchFamily="34" charset="0"/>
                <a:ea typeface="Tahoma" panose="020B0604030504040204" pitchFamily="34" charset="0"/>
                <a:cs typeface="Tahoma" panose="020B0604030504040204" pitchFamily="34" charset="0"/>
              </a:rPr>
              <a:t>By the end of the 2nd quarter, given a class setting, Max will initiate social interactions with at least 1 other student in one activity for three consecutive weeks. </a:t>
            </a:r>
          </a:p>
          <a:p>
            <a:pPr marL="342900" indent="-342900">
              <a:spcBef>
                <a:spcPct val="50000"/>
              </a:spcBef>
              <a:buClr>
                <a:schemeClr val="accent1"/>
              </a:buClr>
              <a:buFont typeface="Wingdings" panose="05000000000000000000" pitchFamily="2" charset="2"/>
              <a:buChar char="v"/>
            </a:pPr>
            <a:r>
              <a:rPr lang="en-US" altLang="en-US" sz="2000" dirty="0">
                <a:latin typeface="Tahoma" panose="020B0604030504040204" pitchFamily="34" charset="0"/>
                <a:ea typeface="Tahoma" panose="020B0604030504040204" pitchFamily="34" charset="0"/>
                <a:cs typeface="Tahoma" panose="020B0604030504040204" pitchFamily="34" charset="0"/>
              </a:rPr>
              <a:t>By the end of the 3rd quarter, with teacher cues,  Max will consistently use the pragmatic skills of active listening, commenting, asking questions, and appropriately entering and exiting conversations. </a:t>
            </a:r>
          </a:p>
          <a:p>
            <a:pPr marL="342900" indent="-342900">
              <a:spcBef>
                <a:spcPct val="50000"/>
              </a:spcBef>
              <a:buClr>
                <a:schemeClr val="accent1"/>
              </a:buClr>
              <a:buFont typeface="Wingdings" panose="05000000000000000000" pitchFamily="2" charset="2"/>
              <a:buChar char="v"/>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Goal: </a:t>
            </a:r>
            <a:r>
              <a:rPr lang="en-US" altLang="en-US" sz="2000" dirty="0">
                <a:latin typeface="Tahoma" panose="020B0604030504040204" pitchFamily="34" charset="0"/>
                <a:ea typeface="Tahoma" panose="020B0604030504040204" pitchFamily="34" charset="0"/>
                <a:cs typeface="Tahoma" panose="020B0604030504040204" pitchFamily="34" charset="0"/>
              </a:rPr>
              <a:t>By the end of the 4th quarter, given a structured social activity, with the opportunity to have all his ideas conveyed accurately, Max will independently use language in an age appropriate manner to communicate with peers and teachers.</a:t>
            </a:r>
          </a:p>
        </p:txBody>
      </p:sp>
      <p:sp>
        <p:nvSpPr>
          <p:cNvPr id="2" name="Slide Number Placeholder 1"/>
          <p:cNvSpPr>
            <a:spLocks noGrp="1"/>
          </p:cNvSpPr>
          <p:nvPr>
            <p:ph type="sldNum" sz="quarter" idx="12"/>
          </p:nvPr>
        </p:nvSpPr>
        <p:spPr/>
        <p:txBody>
          <a:bodyPr/>
          <a:lstStyle/>
          <a:p>
            <a:pPr>
              <a:defRPr/>
            </a:pPr>
            <a:fld id="{796CD648-5AEC-4D78-9C1E-FD5221B8BC17}" type="slidenum">
              <a:rPr lang="en-US"/>
              <a:pPr>
                <a:defRPr/>
              </a:pPr>
              <a:t>77</a:t>
            </a:fld>
            <a:endParaRPr lang="en-US"/>
          </a:p>
        </p:txBody>
      </p:sp>
      <p:sp>
        <p:nvSpPr>
          <p:cNvPr id="7" name="Text Box 2"/>
          <p:cNvSpPr txBox="1">
            <a:spLocks noChangeArrowheads="1"/>
          </p:cNvSpPr>
          <p:nvPr/>
        </p:nvSpPr>
        <p:spPr bwMode="auto">
          <a:xfrm>
            <a:off x="672214" y="236677"/>
            <a:ext cx="8128000"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dirty="0" smtClean="0">
                <a:latin typeface="+mj-lt"/>
              </a:rPr>
              <a:t>Examples of Objectives</a:t>
            </a:r>
            <a:endParaRPr lang="en-US" altLang="en-US" sz="4000" dirty="0">
              <a:latin typeface="+mj-lt"/>
            </a:endParaRPr>
          </a:p>
        </p:txBody>
      </p:sp>
      <p:pic>
        <p:nvPicPr>
          <p:cNvPr id="8"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8269255" y="-20656"/>
            <a:ext cx="376081" cy="26148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828800" y="4396562"/>
            <a:ext cx="6756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34963" indent="-2841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93700" indent="-342900">
              <a:buClr>
                <a:schemeClr val="accent1"/>
              </a:buClr>
              <a:buFont typeface="Wingdings" panose="05000000000000000000" pitchFamily="2" charset="2"/>
              <a:buChar char="v"/>
            </a:pPr>
            <a:r>
              <a:rPr lang="en-US" altLang="en-US" sz="2400" dirty="0" smtClean="0">
                <a:latin typeface="Tahoma" panose="020B0604030504040204" pitchFamily="34" charset="0"/>
                <a:ea typeface="Tahoma" panose="020B0604030504040204" pitchFamily="34" charset="0"/>
                <a:cs typeface="Tahoma" panose="020B0604030504040204" pitchFamily="34" charset="0"/>
                <a:sym typeface="Monotype Sorts"/>
              </a:rPr>
              <a:t>What </a:t>
            </a:r>
            <a:r>
              <a:rPr lang="en-US" altLang="en-US" sz="2400" dirty="0">
                <a:latin typeface="Tahoma" panose="020B0604030504040204" pitchFamily="34" charset="0"/>
                <a:ea typeface="Tahoma" panose="020B0604030504040204" pitchFamily="34" charset="0"/>
                <a:cs typeface="Tahoma" panose="020B0604030504040204" pitchFamily="34" charset="0"/>
                <a:sym typeface="Monotype Sorts"/>
              </a:rPr>
              <a:t>data will be collected?</a:t>
            </a:r>
          </a:p>
          <a:p>
            <a:pPr marL="393700" indent="-342900">
              <a:buClr>
                <a:schemeClr val="accent1"/>
              </a:buClr>
              <a:buFont typeface="Wingdings" panose="05000000000000000000" pitchFamily="2" charset="2"/>
              <a:buChar char="v"/>
            </a:pPr>
            <a:r>
              <a:rPr lang="en-US" altLang="en-US" sz="2400" dirty="0" smtClean="0">
                <a:latin typeface="Tahoma" panose="020B0604030504040204" pitchFamily="34" charset="0"/>
                <a:ea typeface="Tahoma" panose="020B0604030504040204" pitchFamily="34" charset="0"/>
                <a:cs typeface="Tahoma" panose="020B0604030504040204" pitchFamily="34" charset="0"/>
              </a:rPr>
              <a:t>What </a:t>
            </a:r>
            <a:r>
              <a:rPr lang="en-US" altLang="en-US" sz="2400" dirty="0">
                <a:latin typeface="Tahoma" panose="020B0604030504040204" pitchFamily="34" charset="0"/>
                <a:ea typeface="Tahoma" panose="020B0604030504040204" pitchFamily="34" charset="0"/>
                <a:cs typeface="Tahoma" panose="020B0604030504040204" pitchFamily="34" charset="0"/>
              </a:rPr>
              <a:t>is the source of the data?</a:t>
            </a:r>
          </a:p>
          <a:p>
            <a:pPr marL="393700" indent="-342900">
              <a:buClr>
                <a:schemeClr val="accent1"/>
              </a:buClr>
              <a:buFont typeface="Wingdings" panose="05000000000000000000" pitchFamily="2" charset="2"/>
              <a:buChar char="v"/>
            </a:pPr>
            <a:r>
              <a:rPr lang="en-US" altLang="en-US" sz="2400" dirty="0" smtClean="0">
                <a:latin typeface="Tahoma" panose="020B0604030504040204" pitchFamily="34" charset="0"/>
                <a:ea typeface="Tahoma" panose="020B0604030504040204" pitchFamily="34" charset="0"/>
                <a:cs typeface="Tahoma" panose="020B0604030504040204" pitchFamily="34" charset="0"/>
              </a:rPr>
              <a:t>What </a:t>
            </a:r>
            <a:r>
              <a:rPr lang="en-US" altLang="en-US" sz="2400" dirty="0">
                <a:latin typeface="Tahoma" panose="020B0604030504040204" pitchFamily="34" charset="0"/>
                <a:ea typeface="Tahoma" panose="020B0604030504040204" pitchFamily="34" charset="0"/>
                <a:cs typeface="Tahoma" panose="020B0604030504040204" pitchFamily="34" charset="0"/>
              </a:rPr>
              <a:t>is the  data collection schedule?</a:t>
            </a:r>
          </a:p>
          <a:p>
            <a:pPr marL="393700" indent="-342900">
              <a:buClr>
                <a:schemeClr val="accent1"/>
              </a:buClr>
              <a:buFont typeface="Wingdings" panose="05000000000000000000" pitchFamily="2" charset="2"/>
              <a:buChar char="v"/>
            </a:pPr>
            <a:r>
              <a:rPr lang="en-US" altLang="en-US" sz="2400" dirty="0" smtClean="0">
                <a:latin typeface="Tahoma" panose="020B0604030504040204" pitchFamily="34" charset="0"/>
                <a:ea typeface="Tahoma" panose="020B0604030504040204" pitchFamily="34" charset="0"/>
                <a:cs typeface="Tahoma" panose="020B0604030504040204" pitchFamily="34" charset="0"/>
              </a:rPr>
              <a:t>Who </a:t>
            </a:r>
            <a:r>
              <a:rPr lang="en-US" altLang="en-US" sz="2400" dirty="0">
                <a:latin typeface="Tahoma" panose="020B0604030504040204" pitchFamily="34" charset="0"/>
                <a:ea typeface="Tahoma" panose="020B0604030504040204" pitchFamily="34" charset="0"/>
                <a:cs typeface="Tahoma" panose="020B0604030504040204" pitchFamily="34" charset="0"/>
              </a:rPr>
              <a:t>will collect the data?</a:t>
            </a:r>
          </a:p>
        </p:txBody>
      </p:sp>
      <p:sp>
        <p:nvSpPr>
          <p:cNvPr id="134147" name="Text Box 3"/>
          <p:cNvSpPr txBox="1">
            <a:spLocks noChangeArrowheads="1"/>
          </p:cNvSpPr>
          <p:nvPr/>
        </p:nvSpPr>
        <p:spPr bwMode="auto">
          <a:xfrm>
            <a:off x="816087" y="1219200"/>
            <a:ext cx="7315200" cy="2563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pPr>
            <a:r>
              <a:rPr lang="en-US" altLang="en-US" sz="32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Check </a:t>
            </a:r>
            <a:r>
              <a:rPr lang="en-US" altLang="en-US" sz="3200" dirty="0">
                <a:solidFill>
                  <a:schemeClr val="accent1"/>
                </a:solidFill>
                <a:latin typeface="Tahoma" panose="020B0604030504040204" pitchFamily="34" charset="0"/>
                <a:ea typeface="Tahoma" panose="020B0604030504040204" pitchFamily="34" charset="0"/>
                <a:cs typeface="Tahoma" panose="020B0604030504040204" pitchFamily="34" charset="0"/>
              </a:rPr>
              <a:t>for Measurability</a:t>
            </a:r>
          </a:p>
          <a:p>
            <a:pPr algn="ctr">
              <a:lnSpc>
                <a:spcPct val="90000"/>
              </a:lnSpc>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r>
              <a:rPr lang="en-US" altLang="en-US" sz="2600" dirty="0">
                <a:latin typeface="Tahoma" panose="020B0604030504040204" pitchFamily="34" charset="0"/>
                <a:ea typeface="Tahoma" panose="020B0604030504040204" pitchFamily="34" charset="0"/>
                <a:cs typeface="Tahoma" panose="020B0604030504040204" pitchFamily="34" charset="0"/>
              </a:rPr>
              <a:t>The Team must  discuss what </a:t>
            </a:r>
          </a:p>
          <a:p>
            <a:pPr algn="ctr">
              <a:lnSpc>
                <a:spcPct val="80000"/>
              </a:lnSpc>
            </a:pPr>
            <a:r>
              <a:rPr lang="en-US" altLang="en-US" sz="2600" dirty="0">
                <a:latin typeface="Tahoma" panose="020B0604030504040204" pitchFamily="34" charset="0"/>
                <a:ea typeface="Tahoma" panose="020B0604030504040204" pitchFamily="34" charset="0"/>
                <a:cs typeface="Tahoma" panose="020B0604030504040204" pitchFamily="34" charset="0"/>
              </a:rPr>
              <a:t>Data Collection Strategy </a:t>
            </a:r>
          </a:p>
          <a:p>
            <a:pPr algn="ctr">
              <a:lnSpc>
                <a:spcPct val="80000"/>
              </a:lnSpc>
            </a:pPr>
            <a:r>
              <a:rPr lang="en-US" altLang="en-US" sz="2600" dirty="0">
                <a:latin typeface="Tahoma" panose="020B0604030504040204" pitchFamily="34" charset="0"/>
                <a:ea typeface="Tahoma" panose="020B0604030504040204" pitchFamily="34" charset="0"/>
                <a:cs typeface="Tahoma" panose="020B0604030504040204" pitchFamily="34" charset="0"/>
              </a:rPr>
              <a:t>will be used to measure the progress </a:t>
            </a:r>
          </a:p>
          <a:p>
            <a:pPr algn="ctr">
              <a:lnSpc>
                <a:spcPct val="80000"/>
              </a:lnSpc>
            </a:pPr>
            <a:r>
              <a:rPr lang="en-US" altLang="en-US" sz="2600" dirty="0">
                <a:latin typeface="Tahoma" panose="020B0604030504040204" pitchFamily="34" charset="0"/>
                <a:ea typeface="Tahoma" panose="020B0604030504040204" pitchFamily="34" charset="0"/>
                <a:cs typeface="Tahoma" panose="020B0604030504040204" pitchFamily="34" charset="0"/>
              </a:rPr>
              <a:t>toward reaching this goal. The discussion should answer:</a:t>
            </a:r>
          </a:p>
        </p:txBody>
      </p:sp>
      <p:sp>
        <p:nvSpPr>
          <p:cNvPr id="2" name="Slide Number Placeholder 1"/>
          <p:cNvSpPr>
            <a:spLocks noGrp="1"/>
          </p:cNvSpPr>
          <p:nvPr>
            <p:ph type="sldNum" sz="quarter" idx="12"/>
          </p:nvPr>
        </p:nvSpPr>
        <p:spPr/>
        <p:txBody>
          <a:bodyPr/>
          <a:lstStyle/>
          <a:p>
            <a:pPr>
              <a:defRPr/>
            </a:pPr>
            <a:fld id="{B4F71EFB-F846-4275-8B63-F00F8416163D}" type="slidenum">
              <a:rPr lang="en-US"/>
              <a:pPr>
                <a:defRPr/>
              </a:pPr>
              <a:t>78</a:t>
            </a:fld>
            <a:endParaRPr lang="en-US"/>
          </a:p>
        </p:txBody>
      </p:sp>
      <p:sp>
        <p:nvSpPr>
          <p:cNvPr id="7" name="TextBox 6"/>
          <p:cNvSpPr txBox="1"/>
          <p:nvPr/>
        </p:nvSpPr>
        <p:spPr>
          <a:xfrm>
            <a:off x="2590800" y="206513"/>
            <a:ext cx="3765774" cy="707886"/>
          </a:xfrm>
          <a:prstGeom prst="rect">
            <a:avLst/>
          </a:prstGeom>
          <a:noFill/>
        </p:spPr>
        <p:txBody>
          <a:bodyPr wrap="none" rtlCol="0">
            <a:spAutoFit/>
          </a:bodyPr>
          <a:lstStyle/>
          <a:p>
            <a:r>
              <a:rPr lang="en-US" sz="4000" dirty="0" smtClean="0">
                <a:latin typeface="+mj-lt"/>
              </a:rPr>
              <a:t>Key Concept #3</a:t>
            </a:r>
            <a:endParaRPr lang="en-US" sz="4000" dirty="0">
              <a:latin typeface="+mj-lt"/>
            </a:endParaRPr>
          </a:p>
        </p:txBody>
      </p:sp>
      <p:pic>
        <p:nvPicPr>
          <p:cNvPr id="8" name="Picture 17" descr="A rule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r="39435"/>
          <a:stretch/>
        </p:blipFill>
        <p:spPr bwMode="auto">
          <a:xfrm rot="20211586">
            <a:off x="7964516" y="35517"/>
            <a:ext cx="488955" cy="339963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1371600"/>
            <a:ext cx="8229600" cy="4524315"/>
          </a:xfrm>
          <a:prstGeom prst="rect">
            <a:avLst/>
          </a:prstGeom>
          <a:noFill/>
          <a:ln>
            <a:noFill/>
          </a:ln>
          <a:effectLst/>
          <a:extLst/>
        </p:spPr>
        <p:txBody>
          <a:bodyPr>
            <a:spAutoFit/>
          </a:bodyPr>
          <a:lstStyle>
            <a:lvl1pPr marL="334963" indent="-284163"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36550" indent="-285750" fontAlgn="auto">
              <a:spcBef>
                <a:spcPts val="0"/>
              </a:spcBef>
              <a:spcAft>
                <a:spcPts val="0"/>
              </a:spcAft>
              <a:buClr>
                <a:schemeClr val="accent1"/>
              </a:buClr>
              <a:buFont typeface="Wingdings" panose="05000000000000000000" pitchFamily="2" charset="2"/>
              <a:buChar char="v"/>
              <a:defRPr/>
            </a:pPr>
            <a:r>
              <a:rPr lang="en-US" alt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rPr>
              <a:t>Data </a:t>
            </a: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to be Collected </a:t>
            </a:r>
          </a:p>
          <a:p>
            <a:pPr marL="50800" indent="0" fontAlgn="auto">
              <a:spcBef>
                <a:spcPts val="0"/>
              </a:spcBef>
              <a:spcAft>
                <a:spcPts val="0"/>
              </a:spcAft>
              <a:buClr>
                <a:schemeClr val="accent1"/>
              </a:buClr>
              <a:defRPr/>
            </a:pPr>
            <a:r>
              <a:rPr lang="en-US" altLang="en-US" dirty="0" smtClean="0">
                <a:latin typeface="Tahoma" panose="020B0604030504040204" pitchFamily="34" charset="0"/>
                <a:ea typeface="Tahoma" panose="020B0604030504040204" pitchFamily="34" charset="0"/>
                <a:cs typeface="Tahoma" panose="020B0604030504040204" pitchFamily="34" charset="0"/>
              </a:rPr>
              <a:t>Specific </a:t>
            </a:r>
            <a:r>
              <a:rPr lang="en-US" altLang="en-US" dirty="0">
                <a:latin typeface="Tahoma" panose="020B0604030504040204" pitchFamily="34" charset="0"/>
                <a:ea typeface="Tahoma" panose="020B0604030504040204" pitchFamily="34" charset="0"/>
                <a:cs typeface="Tahoma" panose="020B0604030504040204" pitchFamily="34" charset="0"/>
              </a:rPr>
              <a:t>to goal, </a:t>
            </a:r>
            <a:r>
              <a:rPr lang="en-US" altLang="en-US" dirty="0" smtClean="0">
                <a:latin typeface="Tahoma" panose="020B0604030504040204" pitchFamily="34" charset="0"/>
                <a:ea typeface="Tahoma" panose="020B0604030504040204" pitchFamily="34" charset="0"/>
                <a:cs typeface="Tahoma" panose="020B0604030504040204" pitchFamily="34" charset="0"/>
              </a:rPr>
              <a:t>to the student</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smtClean="0">
                <a:latin typeface="Tahoma" panose="020B0604030504040204" pitchFamily="34" charset="0"/>
                <a:ea typeface="Tahoma" panose="020B0604030504040204" pitchFamily="34" charset="0"/>
                <a:cs typeface="Tahoma" panose="020B0604030504040204" pitchFamily="34" charset="0"/>
              </a:rPr>
              <a:t>to the environment</a:t>
            </a:r>
            <a:endParaRPr lang="en-US" altLang="en-US" dirty="0">
              <a:latin typeface="Tahoma" panose="020B0604030504040204" pitchFamily="34" charset="0"/>
              <a:ea typeface="Tahoma" panose="020B0604030504040204" pitchFamily="34" charset="0"/>
              <a:cs typeface="Tahoma" panose="020B0604030504040204" pitchFamily="34" charset="0"/>
            </a:endParaRPr>
          </a:p>
          <a:p>
            <a:pPr marL="336550" indent="-285750" fontAlgn="auto">
              <a:spcBef>
                <a:spcPts val="0"/>
              </a:spcBef>
              <a:spcAft>
                <a:spcPts val="0"/>
              </a:spcAft>
              <a:buClr>
                <a:schemeClr val="accent1"/>
              </a:buClr>
              <a:buFont typeface="Wingdings" panose="05000000000000000000" pitchFamily="2" charset="2"/>
              <a:buChar char="v"/>
              <a:defRPr/>
            </a:pPr>
            <a:endPar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336550" indent="-285750" fontAlgn="auto">
              <a:spcBef>
                <a:spcPts val="0"/>
              </a:spcBef>
              <a:spcAft>
                <a:spcPts val="0"/>
              </a:spcAft>
              <a:buClr>
                <a:schemeClr val="accent1"/>
              </a:buClr>
              <a:buFont typeface="Wingdings" panose="05000000000000000000" pitchFamily="2" charset="2"/>
              <a:buChar char="v"/>
              <a:defRPr/>
            </a:pP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Data Collection </a:t>
            </a:r>
            <a:r>
              <a:rPr lang="en-US" alt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Sources</a:t>
            </a:r>
          </a:p>
          <a:p>
            <a:pPr marL="50800" indent="0" fontAlgn="auto">
              <a:spcBef>
                <a:spcPts val="0"/>
              </a:spcBef>
              <a:spcAft>
                <a:spcPts val="0"/>
              </a:spcAft>
              <a:buClr>
                <a:schemeClr val="accent1"/>
              </a:buClr>
              <a:defRPr/>
            </a:pPr>
            <a:r>
              <a:rPr lang="en-US" altLang="en-US" dirty="0" smtClean="0">
                <a:latin typeface="Tahoma" panose="020B0604030504040204" pitchFamily="34" charset="0"/>
                <a:ea typeface="Tahoma" panose="020B0604030504040204" pitchFamily="34" charset="0"/>
                <a:cs typeface="Tahoma" panose="020B0604030504040204" pitchFamily="34" charset="0"/>
              </a:rPr>
              <a:t>Examples: rubrics, checklists, observation, record of verbal responses, portfolios, shortened tests, open book tests, teacher-made tests, illustrations, reports/observations from internships and vocational experiences, hands-on performance, self-evaluation</a:t>
            </a:r>
          </a:p>
          <a:p>
            <a:pPr marL="336550" indent="-285750" fontAlgn="auto">
              <a:spcBef>
                <a:spcPts val="0"/>
              </a:spcBef>
              <a:spcAft>
                <a:spcPts val="0"/>
              </a:spcAft>
              <a:buClr>
                <a:schemeClr val="accent1"/>
              </a:buClr>
              <a:buFont typeface="Wingdings" panose="05000000000000000000" pitchFamily="2" charset="2"/>
              <a:buChar char="v"/>
              <a:defRPr/>
            </a:pPr>
            <a:endParaRPr lang="en-US" altLang="en-US" dirty="0">
              <a:latin typeface="Tahoma" panose="020B0604030504040204" pitchFamily="34" charset="0"/>
              <a:ea typeface="Tahoma" panose="020B0604030504040204" pitchFamily="34" charset="0"/>
              <a:cs typeface="Tahoma" panose="020B0604030504040204" pitchFamily="34" charset="0"/>
            </a:endParaRPr>
          </a:p>
          <a:p>
            <a:pPr marL="336550" indent="-285750" fontAlgn="auto">
              <a:spcBef>
                <a:spcPts val="0"/>
              </a:spcBef>
              <a:spcAft>
                <a:spcPts val="0"/>
              </a:spcAft>
              <a:buClr>
                <a:schemeClr val="accent1"/>
              </a:buClr>
              <a:buFont typeface="Wingdings" panose="05000000000000000000" pitchFamily="2" charset="2"/>
              <a:buChar char="v"/>
              <a:defRPr/>
            </a:pP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Data Collection </a:t>
            </a:r>
            <a:r>
              <a:rPr lang="en-US" alt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Schedule</a:t>
            </a:r>
          </a:p>
          <a:p>
            <a:pPr marL="0" lvl="1" fontAlgn="auto">
              <a:spcBef>
                <a:spcPts val="0"/>
              </a:spcBef>
              <a:spcAft>
                <a:spcPts val="0"/>
              </a:spcAft>
              <a:buClr>
                <a:schemeClr val="accent1"/>
              </a:buClr>
              <a:defRPr/>
            </a:pPr>
            <a:r>
              <a:rPr lang="en-US" altLang="en-US" dirty="0" smtClean="0">
                <a:latin typeface="Tahoma" panose="020B0604030504040204" pitchFamily="34" charset="0"/>
                <a:ea typeface="Tahoma" panose="020B0604030504040204" pitchFamily="34" charset="0"/>
                <a:cs typeface="Tahoma" panose="020B0604030504040204" pitchFamily="34" charset="0"/>
              </a:rPr>
              <a:t>Examples: quarterly, by mid-year, monthly, 30 consecutive days, last  week of each month</a:t>
            </a:r>
          </a:p>
          <a:p>
            <a:pPr marL="336550" indent="-285750" fontAlgn="auto">
              <a:spcBef>
                <a:spcPts val="0"/>
              </a:spcBef>
              <a:spcAft>
                <a:spcPts val="0"/>
              </a:spcAft>
              <a:buClr>
                <a:schemeClr val="accent1"/>
              </a:buClr>
              <a:buFont typeface="Wingdings" panose="05000000000000000000" pitchFamily="2" charset="2"/>
              <a:buChar char="v"/>
              <a:defRPr/>
            </a:pPr>
            <a:endParaRPr lang="en-US" altLang="en-US" dirty="0">
              <a:latin typeface="Tahoma" panose="020B0604030504040204" pitchFamily="34" charset="0"/>
              <a:ea typeface="Tahoma" panose="020B0604030504040204" pitchFamily="34" charset="0"/>
              <a:cs typeface="Tahoma" panose="020B0604030504040204" pitchFamily="34" charset="0"/>
            </a:endParaRPr>
          </a:p>
          <a:p>
            <a:pPr marL="336550" indent="-285750" fontAlgn="auto">
              <a:spcBef>
                <a:spcPts val="0"/>
              </a:spcBef>
              <a:spcAft>
                <a:spcPts val="0"/>
              </a:spcAft>
              <a:buClr>
                <a:schemeClr val="accent1"/>
              </a:buClr>
              <a:buFont typeface="Wingdings" panose="05000000000000000000" pitchFamily="2" charset="2"/>
              <a:buChar char="v"/>
              <a:defRPr/>
            </a:pP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Data Collection Person</a:t>
            </a:r>
          </a:p>
          <a:p>
            <a:pPr marL="50800" indent="0" fontAlgn="auto">
              <a:spcBef>
                <a:spcPts val="0"/>
              </a:spcBef>
              <a:spcAft>
                <a:spcPts val="0"/>
              </a:spcAft>
              <a:buClr>
                <a:schemeClr val="accent1"/>
              </a:buClr>
              <a:defRPr/>
            </a:pPr>
            <a:r>
              <a:rPr lang="en-US" altLang="en-US" dirty="0" smtClean="0">
                <a:latin typeface="Tahoma" panose="020B0604030504040204" pitchFamily="34" charset="0"/>
                <a:ea typeface="Tahoma" panose="020B0604030504040204" pitchFamily="34" charset="0"/>
                <a:cs typeface="Tahoma" panose="020B0604030504040204" pitchFamily="34" charset="0"/>
              </a:rPr>
              <a:t>Examples</a:t>
            </a:r>
            <a:r>
              <a:rPr lang="en-US" altLang="en-US" dirty="0">
                <a:latin typeface="Tahoma" panose="020B0604030504040204" pitchFamily="34" charset="0"/>
                <a:ea typeface="Tahoma" panose="020B0604030504040204" pitchFamily="34" charset="0"/>
                <a:cs typeface="Tahoma" panose="020B0604030504040204" pitchFamily="34" charset="0"/>
              </a:rPr>
              <a:t>: general educator, special educator, related service provider, </a:t>
            </a:r>
            <a:r>
              <a:rPr lang="en-US" altLang="en-US" dirty="0" smtClean="0">
                <a:latin typeface="Tahoma" panose="020B0604030504040204" pitchFamily="34" charset="0"/>
                <a:ea typeface="Tahoma" panose="020B0604030504040204" pitchFamily="34" charset="0"/>
                <a:cs typeface="Tahoma" panose="020B0604030504040204" pitchFamily="34" charset="0"/>
              </a:rPr>
              <a:t>aide, student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E828C455-A774-4ADB-9AD4-4727A0905284}" type="slidenum">
              <a:rPr lang="en-US"/>
              <a:pPr>
                <a:defRPr/>
              </a:pPr>
              <a:t>79</a:t>
            </a:fld>
            <a:endParaRPr lang="en-US"/>
          </a:p>
        </p:txBody>
      </p:sp>
      <p:sp>
        <p:nvSpPr>
          <p:cNvPr id="4" name="Text Box 2"/>
          <p:cNvSpPr txBox="1">
            <a:spLocks noChangeArrowheads="1"/>
          </p:cNvSpPr>
          <p:nvPr/>
        </p:nvSpPr>
        <p:spPr bwMode="auto">
          <a:xfrm>
            <a:off x="672214" y="236677"/>
            <a:ext cx="8128000"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dirty="0" smtClean="0">
                <a:latin typeface="+mj-lt"/>
              </a:rPr>
              <a:t>Data Collection Strategy</a:t>
            </a:r>
            <a:endParaRPr lang="en-US" altLang="en-US" sz="40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139"/>
          <p:cNvSpPr txBox="1">
            <a:spLocks noChangeArrowheads="1"/>
          </p:cNvSpPr>
          <p:nvPr/>
        </p:nvSpPr>
        <p:spPr bwMode="auto">
          <a:xfrm>
            <a:off x="381000" y="3048000"/>
            <a:ext cx="8153400" cy="2862322"/>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fontAlgn="auto">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Parents </a:t>
            </a:r>
            <a:r>
              <a:rPr lang="en-US" altLang="en-US" sz="2000" dirty="0">
                <a:latin typeface="Tahoma" pitchFamily="34" charset="0"/>
                <a:ea typeface="Tahoma" pitchFamily="34" charset="0"/>
                <a:cs typeface="Tahoma" pitchFamily="34" charset="0"/>
              </a:rPr>
              <a:t>are </a:t>
            </a:r>
            <a:r>
              <a:rPr lang="en-US" altLang="en-US" sz="2000" b="1" dirty="0">
                <a:latin typeface="Tahoma" pitchFamily="34" charset="0"/>
                <a:ea typeface="Tahoma" pitchFamily="34" charset="0"/>
                <a:cs typeface="Tahoma" pitchFamily="34" charset="0"/>
              </a:rPr>
              <a:t>equal</a:t>
            </a:r>
            <a:r>
              <a:rPr lang="en-US" altLang="en-US" sz="2000" dirty="0">
                <a:latin typeface="Tahoma" pitchFamily="34" charset="0"/>
                <a:ea typeface="Tahoma" pitchFamily="34" charset="0"/>
                <a:cs typeface="Tahoma" pitchFamily="34" charset="0"/>
              </a:rPr>
              <a:t> partners in the Team process. </a:t>
            </a:r>
            <a:r>
              <a:rPr lang="en-US" altLang="en-US" sz="2000" dirty="0" smtClean="0">
                <a:latin typeface="Tahoma" pitchFamily="34" charset="0"/>
                <a:ea typeface="Tahoma" pitchFamily="34" charset="0"/>
                <a:cs typeface="Tahoma" pitchFamily="34" charset="0"/>
              </a:rPr>
              <a:t>They </a:t>
            </a:r>
            <a:r>
              <a:rPr lang="en-US" altLang="en-US" sz="2000" dirty="0">
                <a:latin typeface="Tahoma" pitchFamily="34" charset="0"/>
                <a:ea typeface="Tahoma" pitchFamily="34" charset="0"/>
                <a:cs typeface="Tahoma" pitchFamily="34" charset="0"/>
              </a:rPr>
              <a:t>have a right to be involved in meetings that discuss the identification, evaluation, IEP development and educational placement of their </a:t>
            </a:r>
            <a:r>
              <a:rPr lang="en-US" altLang="en-US" sz="2000" dirty="0" smtClean="0">
                <a:latin typeface="Tahoma" pitchFamily="34" charset="0"/>
                <a:ea typeface="Tahoma" pitchFamily="34" charset="0"/>
                <a:cs typeface="Tahoma" pitchFamily="34" charset="0"/>
              </a:rPr>
              <a:t>child. </a:t>
            </a:r>
            <a:endParaRPr lang="en-US" altLang="en-US" sz="2000" dirty="0">
              <a:latin typeface="Tahoma" pitchFamily="34" charset="0"/>
              <a:ea typeface="Tahoma" pitchFamily="34" charset="0"/>
              <a:cs typeface="Tahoma" pitchFamily="34" charset="0"/>
            </a:endParaRPr>
          </a:p>
          <a:p>
            <a:pPr marL="342900" indent="-342900" fontAlgn="auto">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Parents </a:t>
            </a:r>
            <a:r>
              <a:rPr lang="en-US" altLang="en-US" sz="2000" dirty="0">
                <a:latin typeface="Tahoma" pitchFamily="34" charset="0"/>
                <a:ea typeface="Tahoma" pitchFamily="34" charset="0"/>
                <a:cs typeface="Tahoma" pitchFamily="34" charset="0"/>
              </a:rPr>
              <a:t>have </a:t>
            </a:r>
            <a:r>
              <a:rPr lang="en-US" altLang="en-US" sz="2000" dirty="0" smtClean="0">
                <a:latin typeface="Tahoma" pitchFamily="34" charset="0"/>
                <a:ea typeface="Tahoma" pitchFamily="34" charset="0"/>
                <a:cs typeface="Tahoma" pitchFamily="34" charset="0"/>
              </a:rPr>
              <a:t>unique </a:t>
            </a:r>
            <a:r>
              <a:rPr lang="en-US" altLang="en-US" sz="2000" dirty="0">
                <a:latin typeface="Tahoma" pitchFamily="34" charset="0"/>
                <a:ea typeface="Tahoma" pitchFamily="34" charset="0"/>
                <a:cs typeface="Tahoma" pitchFamily="34" charset="0"/>
              </a:rPr>
              <a:t>and critically important </a:t>
            </a:r>
            <a:r>
              <a:rPr lang="en-US" altLang="en-US" sz="2000" dirty="0" smtClean="0">
                <a:latin typeface="Tahoma" pitchFamily="34" charset="0"/>
                <a:ea typeface="Tahoma" pitchFamily="34" charset="0"/>
                <a:cs typeface="Tahoma" pitchFamily="34" charset="0"/>
              </a:rPr>
              <a:t>perspectives </a:t>
            </a:r>
            <a:r>
              <a:rPr lang="en-US" altLang="en-US" sz="2000" dirty="0">
                <a:latin typeface="Tahoma" pitchFamily="34" charset="0"/>
                <a:ea typeface="Tahoma" pitchFamily="34" charset="0"/>
                <a:cs typeface="Tahoma" pitchFamily="34" charset="0"/>
              </a:rPr>
              <a:t>on their </a:t>
            </a:r>
            <a:r>
              <a:rPr lang="en-US" altLang="en-US" sz="2000" dirty="0" smtClean="0">
                <a:latin typeface="Tahoma" pitchFamily="34" charset="0"/>
                <a:ea typeface="Tahoma" pitchFamily="34" charset="0"/>
                <a:cs typeface="Tahoma" pitchFamily="34" charset="0"/>
              </a:rPr>
              <a:t>child’s </a:t>
            </a:r>
            <a:r>
              <a:rPr lang="en-US" altLang="en-US" sz="2000" dirty="0">
                <a:latin typeface="Tahoma" pitchFamily="34" charset="0"/>
                <a:ea typeface="Tahoma" pitchFamily="34" charset="0"/>
                <a:cs typeface="Tahoma" pitchFamily="34" charset="0"/>
              </a:rPr>
              <a:t>learning style, strengths and needs.</a:t>
            </a:r>
          </a:p>
          <a:p>
            <a:pPr marL="342900" indent="-342900" fontAlgn="auto">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Every </a:t>
            </a:r>
            <a:r>
              <a:rPr lang="en-US" altLang="en-US" sz="2000" dirty="0">
                <a:latin typeface="Tahoma" pitchFamily="34" charset="0"/>
                <a:ea typeface="Tahoma" pitchFamily="34" charset="0"/>
                <a:cs typeface="Tahoma" pitchFamily="34" charset="0"/>
              </a:rPr>
              <a:t>effort should be made to build trust, respect and understanding in an effort to meet the unique needs of the student.</a:t>
            </a:r>
          </a:p>
        </p:txBody>
      </p:sp>
      <p:sp>
        <p:nvSpPr>
          <p:cNvPr id="2052" name="Rectangle 141"/>
          <p:cNvSpPr>
            <a:spLocks noChangeArrowheads="1"/>
          </p:cNvSpPr>
          <p:nvPr/>
        </p:nvSpPr>
        <p:spPr bwMode="auto">
          <a:xfrm>
            <a:off x="3962400" y="838200"/>
            <a:ext cx="3124200" cy="708025"/>
          </a:xfrm>
          <a:prstGeom prst="rect">
            <a:avLst/>
          </a:prstGeom>
          <a:noFill/>
          <a:ln w="9525">
            <a:noFill/>
            <a:miter lim="800000"/>
            <a:headEnd/>
            <a:tailEnd/>
          </a:ln>
        </p:spPr>
        <p:txBody>
          <a:bodyPr>
            <a:spAutoFit/>
          </a:bodyPr>
          <a:lstStyle/>
          <a:p>
            <a:pPr algn="ctr">
              <a:spcBef>
                <a:spcPct val="50000"/>
              </a:spcBef>
              <a:defRPr/>
            </a:pPr>
            <a:r>
              <a:rPr lang="en-US" altLang="en-US" sz="4000" dirty="0">
                <a:latin typeface="+mj-lt"/>
              </a:rPr>
              <a:t>Parents!</a:t>
            </a:r>
            <a:endParaRPr lang="en-US" altLang="en-US" sz="4000" dirty="0">
              <a:latin typeface="Comic Sans MS" pitchFamily="66" charset="0"/>
            </a:endParaRPr>
          </a:p>
        </p:txBody>
      </p:sp>
      <p:sp>
        <p:nvSpPr>
          <p:cNvPr id="2" name="Slide Number Placeholder 1"/>
          <p:cNvSpPr>
            <a:spLocks noGrp="1"/>
          </p:cNvSpPr>
          <p:nvPr>
            <p:ph type="sldNum" sz="quarter" idx="12"/>
          </p:nvPr>
        </p:nvSpPr>
        <p:spPr/>
        <p:txBody>
          <a:bodyPr/>
          <a:lstStyle/>
          <a:p>
            <a:pPr>
              <a:defRPr/>
            </a:pPr>
            <a:fld id="{02348D45-51D2-443C-9FD9-F113A1E3B606}" type="slidenum">
              <a:rPr lang="en-US"/>
              <a:pPr>
                <a:defRPr/>
              </a:pPr>
              <a:t>8</a:t>
            </a:fld>
            <a:endParaRPr lang="en-US"/>
          </a:p>
        </p:txBody>
      </p:sp>
      <p:pic>
        <p:nvPicPr>
          <p:cNvPr id="81925" name="Picture 6" descr="Mother, father, and two children on a beach."/>
          <p:cNvPicPr>
            <a:picLocks noChangeAspect="1" noChangeArrowheads="1"/>
          </p:cNvPicPr>
          <p:nvPr/>
        </p:nvPicPr>
        <p:blipFill>
          <a:blip r:embed="rId3" cstate="print">
            <a:extLst>
              <a:ext uri="{28A0092B-C50C-407E-A947-70E740481C1C}">
                <a14:useLocalDpi xmlns:a14="http://schemas.microsoft.com/office/drawing/2010/main" xmlns="" val="0"/>
              </a:ext>
            </a:extLst>
          </a:blip>
          <a:srcRect t="32828"/>
          <a:stretch>
            <a:fillRect/>
          </a:stretch>
        </p:blipFill>
        <p:spPr bwMode="auto">
          <a:xfrm>
            <a:off x="1066800" y="381000"/>
            <a:ext cx="2006600" cy="202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1637414" y="4191000"/>
            <a:ext cx="6197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34963" indent="-2841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508000" indent="-457200">
              <a:buClr>
                <a:schemeClr val="accent1"/>
              </a:buClr>
              <a:buFont typeface="Wingdings" panose="05000000000000000000" pitchFamily="2" charset="2"/>
              <a:buChar char="v"/>
            </a:pPr>
            <a:r>
              <a:rPr lang="en-US" altLang="en-US" sz="2400" dirty="0" smtClean="0">
                <a:latin typeface="Tahoma" panose="020B0604030504040204" pitchFamily="34" charset="0"/>
                <a:ea typeface="Tahoma" panose="020B0604030504040204" pitchFamily="34" charset="0"/>
                <a:cs typeface="Tahoma" panose="020B0604030504040204" pitchFamily="34" charset="0"/>
              </a:rPr>
              <a:t>What </a:t>
            </a:r>
            <a:r>
              <a:rPr lang="en-US" altLang="en-US" sz="2400" dirty="0">
                <a:latin typeface="Tahoma" panose="020B0604030504040204" pitchFamily="34" charset="0"/>
                <a:ea typeface="Tahoma" panose="020B0604030504040204" pitchFamily="34" charset="0"/>
                <a:cs typeface="Tahoma" panose="020B0604030504040204" pitchFamily="34" charset="0"/>
              </a:rPr>
              <a:t>is the source of the data?</a:t>
            </a:r>
          </a:p>
          <a:p>
            <a:pPr marL="508000" indent="-457200">
              <a:buClr>
                <a:schemeClr val="accent1"/>
              </a:buClr>
              <a:buFont typeface="Wingdings" panose="05000000000000000000" pitchFamily="2" charset="2"/>
              <a:buChar char="v"/>
            </a:pPr>
            <a:r>
              <a:rPr lang="en-US" altLang="en-US" sz="2400" dirty="0" smtClean="0">
                <a:latin typeface="Tahoma" panose="020B0604030504040204" pitchFamily="34" charset="0"/>
                <a:ea typeface="Tahoma" panose="020B0604030504040204" pitchFamily="34" charset="0"/>
                <a:cs typeface="Tahoma" panose="020B0604030504040204" pitchFamily="34" charset="0"/>
              </a:rPr>
              <a:t>What </a:t>
            </a:r>
            <a:r>
              <a:rPr lang="en-US" altLang="en-US" sz="2400" dirty="0">
                <a:latin typeface="Tahoma" panose="020B0604030504040204" pitchFamily="34" charset="0"/>
                <a:ea typeface="Tahoma" panose="020B0604030504040204" pitchFamily="34" charset="0"/>
                <a:cs typeface="Tahoma" panose="020B0604030504040204" pitchFamily="34" charset="0"/>
              </a:rPr>
              <a:t>is the  data collection schedule?</a:t>
            </a:r>
          </a:p>
          <a:p>
            <a:pPr marL="508000" indent="-457200">
              <a:buClr>
                <a:schemeClr val="accent1"/>
              </a:buClr>
              <a:buFont typeface="Wingdings" panose="05000000000000000000" pitchFamily="2" charset="2"/>
              <a:buChar char="v"/>
            </a:pPr>
            <a:r>
              <a:rPr lang="en-US" altLang="en-US" sz="2400" dirty="0" smtClean="0">
                <a:latin typeface="Tahoma" panose="020B0604030504040204" pitchFamily="34" charset="0"/>
                <a:ea typeface="Tahoma" panose="020B0604030504040204" pitchFamily="34" charset="0"/>
                <a:cs typeface="Tahoma" panose="020B0604030504040204" pitchFamily="34" charset="0"/>
              </a:rPr>
              <a:t>Who </a:t>
            </a:r>
            <a:r>
              <a:rPr lang="en-US" altLang="en-US" sz="2400" dirty="0">
                <a:latin typeface="Tahoma" panose="020B0604030504040204" pitchFamily="34" charset="0"/>
                <a:ea typeface="Tahoma" panose="020B0604030504040204" pitchFamily="34" charset="0"/>
                <a:cs typeface="Tahoma" panose="020B0604030504040204" pitchFamily="34" charset="0"/>
              </a:rPr>
              <a:t>will collect the data?</a:t>
            </a:r>
          </a:p>
        </p:txBody>
      </p:sp>
      <p:sp>
        <p:nvSpPr>
          <p:cNvPr id="20484" name="Text Box 3"/>
          <p:cNvSpPr txBox="1">
            <a:spLocks noChangeArrowheads="1"/>
          </p:cNvSpPr>
          <p:nvPr/>
        </p:nvSpPr>
        <p:spPr bwMode="auto">
          <a:xfrm>
            <a:off x="812800" y="2686050"/>
            <a:ext cx="7315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800" dirty="0">
                <a:latin typeface="Tahoma" panose="020B0604030504040204" pitchFamily="34" charset="0"/>
                <a:ea typeface="Tahoma" panose="020B0604030504040204" pitchFamily="34" charset="0"/>
                <a:cs typeface="Tahoma" panose="020B0604030504040204" pitchFamily="34" charset="0"/>
              </a:rPr>
              <a:t>Now the Team can complete the process and finish the data collection </a:t>
            </a:r>
            <a:r>
              <a:rPr lang="en-US" altLang="en-US" sz="2800" dirty="0" smtClean="0">
                <a:latin typeface="Tahoma" panose="020B0604030504040204" pitchFamily="34" charset="0"/>
                <a:ea typeface="Tahoma" panose="020B0604030504040204" pitchFamily="34" charset="0"/>
                <a:cs typeface="Tahoma" panose="020B0604030504040204" pitchFamily="34" charset="0"/>
              </a:rPr>
              <a:t>discussion:</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0485" name="Text Box 5"/>
          <p:cNvSpPr txBox="1">
            <a:spLocks noChangeArrowheads="1"/>
          </p:cNvSpPr>
          <p:nvPr/>
        </p:nvSpPr>
        <p:spPr bwMode="auto">
          <a:xfrm>
            <a:off x="447158" y="1527318"/>
            <a:ext cx="819061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Measurable Annual </a:t>
            </a:r>
            <a:r>
              <a:rPr lang="en-US" altLang="en-US"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Goals, </a:t>
            </a:r>
            <a:r>
              <a:rPr lang="en-US" alt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Objectives, Benchmarks</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 </a:t>
            </a:r>
          </a:p>
        </p:txBody>
      </p:sp>
      <p:sp>
        <p:nvSpPr>
          <p:cNvPr id="2" name="Slide Number Placeholder 1"/>
          <p:cNvSpPr>
            <a:spLocks noGrp="1"/>
          </p:cNvSpPr>
          <p:nvPr>
            <p:ph type="sldNum" sz="quarter" idx="12"/>
          </p:nvPr>
        </p:nvSpPr>
        <p:spPr/>
        <p:txBody>
          <a:bodyPr/>
          <a:lstStyle/>
          <a:p>
            <a:pPr>
              <a:defRPr/>
            </a:pPr>
            <a:fld id="{D0497ECA-41D6-4C90-B005-D1157AE077A4}" type="slidenum">
              <a:rPr lang="en-US"/>
              <a:pPr>
                <a:defRPr/>
              </a:pPr>
              <a:t>80</a:t>
            </a:fld>
            <a:endParaRPr lang="en-US"/>
          </a:p>
        </p:txBody>
      </p:sp>
      <p:sp>
        <p:nvSpPr>
          <p:cNvPr id="8" name="Text Box 2"/>
          <p:cNvSpPr txBox="1">
            <a:spLocks noChangeArrowheads="1"/>
          </p:cNvSpPr>
          <p:nvPr/>
        </p:nvSpPr>
        <p:spPr bwMode="auto">
          <a:xfrm>
            <a:off x="672214" y="236677"/>
            <a:ext cx="8128000"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dirty="0" smtClean="0">
                <a:latin typeface="+mj-lt"/>
              </a:rPr>
              <a:t>Final Steps in the Process</a:t>
            </a:r>
            <a:endParaRPr lang="en-US" altLang="en-US" sz="4000" dirty="0">
              <a:latin typeface="+mj-l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558800" y="2819400"/>
            <a:ext cx="80264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34963" indent="-2841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ltLang="en-US" sz="2400" dirty="0">
              <a:latin typeface="Comic Sans MS" pitchFamily="66" charset="0"/>
            </a:endParaRPr>
          </a:p>
          <a:p>
            <a:pPr algn="ct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Answers the following </a:t>
            </a: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question:</a:t>
            </a:r>
            <a:endPar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ct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ctr"/>
            <a:r>
              <a:rPr lang="en-US" altLang="en-US" sz="2400" dirty="0">
                <a:latin typeface="Tahoma" panose="020B0604030504040204" pitchFamily="34" charset="0"/>
                <a:ea typeface="Tahoma" panose="020B0604030504040204" pitchFamily="34" charset="0"/>
                <a:cs typeface="Tahoma" panose="020B0604030504040204" pitchFamily="34" charset="0"/>
              </a:rPr>
              <a:t>What is the student’s progress towards meeting the annual goal?</a:t>
            </a:r>
          </a:p>
        </p:txBody>
      </p:sp>
      <p:sp>
        <p:nvSpPr>
          <p:cNvPr id="21508" name="Rectangle 4"/>
          <p:cNvSpPr>
            <a:spLocks noChangeArrowheads="1"/>
          </p:cNvSpPr>
          <p:nvPr/>
        </p:nvSpPr>
        <p:spPr bwMode="auto">
          <a:xfrm>
            <a:off x="1422400" y="5086350"/>
            <a:ext cx="6299200" cy="83099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Assures the parent that the student’s learning is continuous.</a:t>
            </a:r>
          </a:p>
        </p:txBody>
      </p:sp>
      <p:sp>
        <p:nvSpPr>
          <p:cNvPr id="2" name="Slide Number Placeholder 1"/>
          <p:cNvSpPr>
            <a:spLocks noGrp="1"/>
          </p:cNvSpPr>
          <p:nvPr>
            <p:ph type="sldNum" sz="quarter" idx="12"/>
          </p:nvPr>
        </p:nvSpPr>
        <p:spPr/>
        <p:txBody>
          <a:bodyPr/>
          <a:lstStyle/>
          <a:p>
            <a:pPr>
              <a:defRPr/>
            </a:pPr>
            <a:fld id="{EF2DE7A0-6003-49F1-AB38-5D2785A5F229}" type="slidenum">
              <a:rPr lang="en-US"/>
              <a:pPr>
                <a:defRPr/>
              </a:pPr>
              <a:t>81</a:t>
            </a:fld>
            <a:endParaRPr lang="en-US"/>
          </a:p>
        </p:txBody>
      </p:sp>
      <p:sp>
        <p:nvSpPr>
          <p:cNvPr id="6" name="Text Box 2"/>
          <p:cNvSpPr txBox="1">
            <a:spLocks noChangeArrowheads="1"/>
          </p:cNvSpPr>
          <p:nvPr/>
        </p:nvSpPr>
        <p:spPr bwMode="auto">
          <a:xfrm>
            <a:off x="672214" y="381000"/>
            <a:ext cx="8128000"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dirty="0" smtClean="0">
                <a:latin typeface="+mj-lt"/>
              </a:rPr>
              <a:t>The Progress Report</a:t>
            </a:r>
            <a:endParaRPr lang="en-US" altLang="en-US" sz="4000" dirty="0">
              <a:latin typeface="+mj-lt"/>
            </a:endParaRPr>
          </a:p>
        </p:txBody>
      </p:sp>
      <p:pic>
        <p:nvPicPr>
          <p:cNvPr id="3074" name="Picture 2" descr="Graph with upward-trending blue line."/>
          <p:cNvPicPr>
            <a:picLocks noChangeAspect="1" noChangeArrowheads="1"/>
          </p:cNvPicPr>
          <p:nvPr/>
        </p:nvPicPr>
        <p:blipFill>
          <a:blip r:embed="rId3" cstate="print"/>
          <a:srcRect/>
          <a:stretch>
            <a:fillRect/>
          </a:stretch>
        </p:blipFill>
        <p:spPr bwMode="auto">
          <a:xfrm>
            <a:off x="3352800" y="1143000"/>
            <a:ext cx="2400299" cy="1920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3"/>
          <p:cNvSpPr txBox="1">
            <a:spLocks noChangeArrowheads="1"/>
          </p:cNvSpPr>
          <p:nvPr/>
        </p:nvSpPr>
        <p:spPr bwMode="auto">
          <a:xfrm>
            <a:off x="1016000" y="2686050"/>
            <a:ext cx="7315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en-US" altLang="en-US" sz="3200">
              <a:latin typeface="Times New Roman" pitchFamily="18" charset="0"/>
            </a:endParaRPr>
          </a:p>
        </p:txBody>
      </p:sp>
      <p:sp>
        <p:nvSpPr>
          <p:cNvPr id="29700" name="Text Box 4"/>
          <p:cNvSpPr txBox="1">
            <a:spLocks noChangeArrowheads="1"/>
          </p:cNvSpPr>
          <p:nvPr/>
        </p:nvSpPr>
        <p:spPr bwMode="auto">
          <a:xfrm>
            <a:off x="762000" y="1447800"/>
            <a:ext cx="7086600" cy="4191917"/>
          </a:xfrm>
          <a:prstGeom prst="rect">
            <a:avLst/>
          </a:prstGeom>
          <a:noFill/>
          <a:ln>
            <a:noFill/>
          </a:ln>
          <a:effectLst/>
          <a:extLst/>
        </p:spPr>
        <p:txBody>
          <a:bodyPr wrap="square">
            <a:spAutoFit/>
          </a:bodyPr>
          <a:lstStyle>
            <a:lvl1pPr marL="461963" indent="-61913" eaLnBrk="0" hangingPunct="0">
              <a:defRPr>
                <a:solidFill>
                  <a:schemeClr val="tx1"/>
                </a:solidFill>
                <a:latin typeface="Arial" pitchFamily="34" charset="0"/>
              </a:defRPr>
            </a:lvl1pPr>
            <a:lvl2pPr marL="692150" indent="-115888"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914400" indent="-514350" fontAlgn="auto">
              <a:lnSpc>
                <a:spcPct val="90000"/>
              </a:lnSpc>
              <a:spcBef>
                <a:spcPts val="0"/>
              </a:spcBef>
              <a:spcAft>
                <a:spcPts val="0"/>
              </a:spcAft>
              <a:buClr>
                <a:schemeClr val="accent1"/>
              </a:buClr>
              <a:buFont typeface="+mj-lt"/>
              <a:buAutoNum type="arabicParenR"/>
              <a:defRPr/>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Goal </a:t>
            </a:r>
            <a:r>
              <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Focus </a:t>
            </a:r>
          </a:p>
          <a:p>
            <a:pPr marL="857250" indent="-457200" fontAlgn="auto">
              <a:spcBef>
                <a:spcPts val="0"/>
              </a:spcBef>
              <a:spcAft>
                <a:spcPts val="0"/>
              </a:spcAft>
              <a:buClr>
                <a:schemeClr val="accent1"/>
              </a:buClr>
              <a:buFont typeface="+mj-lt"/>
              <a:buAutoNum type="arabicParenR"/>
              <a:defRPr/>
            </a:pPr>
            <a:endParaRPr lang="en-US" altLang="en-US" sz="800" dirty="0">
              <a:latin typeface="Tahoma" panose="020B0604030504040204" pitchFamily="34" charset="0"/>
              <a:ea typeface="Tahoma" panose="020B0604030504040204" pitchFamily="34" charset="0"/>
              <a:cs typeface="Tahoma" panose="020B0604030504040204" pitchFamily="34" charset="0"/>
            </a:endParaRPr>
          </a:p>
          <a:p>
            <a:pPr marL="857250" indent="-457200" fontAlgn="auto">
              <a:lnSpc>
                <a:spcPct val="90000"/>
              </a:lnSpc>
              <a:spcBef>
                <a:spcPts val="0"/>
              </a:spcBef>
              <a:spcAft>
                <a:spcPts val="0"/>
              </a:spcAft>
              <a:buClr>
                <a:schemeClr val="accent1"/>
              </a:buClr>
              <a:buFont typeface="+mj-lt"/>
              <a:buAutoNum type="arabicParenR"/>
              <a:defRPr/>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Current </a:t>
            </a:r>
            <a:r>
              <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Performance Level</a:t>
            </a:r>
          </a:p>
          <a:p>
            <a:pPr marL="857250" indent="-457200" fontAlgn="auto">
              <a:lnSpc>
                <a:spcPct val="90000"/>
              </a:lnSpc>
              <a:spcBef>
                <a:spcPts val="0"/>
              </a:spcBef>
              <a:spcAft>
                <a:spcPts val="0"/>
              </a:spcAft>
              <a:buClr>
                <a:schemeClr val="accent1"/>
              </a:buClr>
              <a:buFont typeface="+mj-lt"/>
              <a:buAutoNum type="arabicParenR"/>
              <a:defRPr/>
            </a:pPr>
            <a:endParaRPr lang="en-US" altLang="en-US" sz="800" dirty="0">
              <a:latin typeface="Tahoma" panose="020B0604030504040204" pitchFamily="34" charset="0"/>
              <a:ea typeface="Tahoma" panose="020B0604030504040204" pitchFamily="34" charset="0"/>
              <a:cs typeface="Tahoma" panose="020B0604030504040204" pitchFamily="34" charset="0"/>
            </a:endParaRPr>
          </a:p>
          <a:p>
            <a:pPr marL="857250" indent="-457200" fontAlgn="auto">
              <a:lnSpc>
                <a:spcPct val="90000"/>
              </a:lnSpc>
              <a:spcBef>
                <a:spcPts val="0"/>
              </a:spcBef>
              <a:spcAft>
                <a:spcPts val="0"/>
              </a:spcAft>
              <a:buClr>
                <a:schemeClr val="accent1"/>
              </a:buClr>
              <a:buFont typeface="+mj-lt"/>
              <a:buAutoNum type="arabicParenR"/>
              <a:defRPr/>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Measurable </a:t>
            </a:r>
            <a:r>
              <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Goals</a:t>
            </a:r>
          </a:p>
          <a:p>
            <a:pPr lvl="2" fontAlgn="auto">
              <a:lnSpc>
                <a:spcPct val="90000"/>
              </a:lnSpc>
              <a:spcBef>
                <a:spcPts val="0"/>
              </a:spcBef>
              <a:spcAft>
                <a:spcPts val="0"/>
              </a:spcAft>
              <a:buClr>
                <a:schemeClr val="accent1"/>
              </a:buClr>
              <a:defRPr/>
            </a:pPr>
            <a:r>
              <a:rPr lang="en-US" altLang="en-US" sz="2000" dirty="0">
                <a:latin typeface="Tahoma" panose="020B0604030504040204" pitchFamily="34" charset="0"/>
                <a:ea typeface="Tahoma" panose="020B0604030504040204" pitchFamily="34" charset="0"/>
                <a:cs typeface="Tahoma" panose="020B0604030504040204" pitchFamily="34" charset="0"/>
              </a:rPr>
              <a:t>Target Behavior/Condition/Criteria</a:t>
            </a:r>
          </a:p>
          <a:p>
            <a:pPr marL="919162" lvl="1" indent="-342900" fontAlgn="auto">
              <a:lnSpc>
                <a:spcPct val="90000"/>
              </a:lnSpc>
              <a:spcBef>
                <a:spcPts val="0"/>
              </a:spcBef>
              <a:spcAft>
                <a:spcPts val="0"/>
              </a:spcAft>
              <a:buClr>
                <a:schemeClr val="accent1"/>
              </a:buClr>
              <a:buFont typeface="Wingdings" panose="05000000000000000000" pitchFamily="2" charset="2"/>
              <a:buChar char="v"/>
              <a:defRPr/>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Data </a:t>
            </a:r>
            <a:r>
              <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Collection </a:t>
            </a: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Strategy:</a:t>
            </a:r>
            <a:endPar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lvl="2" fontAlgn="auto">
              <a:lnSpc>
                <a:spcPct val="40000"/>
              </a:lnSpc>
              <a:spcBef>
                <a:spcPct val="50000"/>
              </a:spcBef>
              <a:spcAft>
                <a:spcPts val="0"/>
              </a:spcAft>
              <a:buClr>
                <a:schemeClr val="accent1"/>
              </a:buClr>
              <a:defRPr/>
            </a:pPr>
            <a:r>
              <a:rPr lang="en-US" altLang="en-US" sz="2000" dirty="0" smtClean="0">
                <a:latin typeface="Tahoma" panose="020B0604030504040204" pitchFamily="34" charset="0"/>
                <a:ea typeface="Tahoma" panose="020B0604030504040204" pitchFamily="34" charset="0"/>
                <a:cs typeface="Tahoma" panose="020B0604030504040204" pitchFamily="34" charset="0"/>
              </a:rPr>
              <a:t>What </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smtClean="0">
                <a:latin typeface="Tahoma" panose="020B0604030504040204" pitchFamily="34" charset="0"/>
                <a:ea typeface="Tahoma" panose="020B0604030504040204" pitchFamily="34" charset="0"/>
                <a:cs typeface="Tahoma" panose="020B0604030504040204" pitchFamily="34" charset="0"/>
              </a:rPr>
              <a:t>  information </a:t>
            </a:r>
            <a:r>
              <a:rPr lang="en-US" altLang="en-US" sz="2000" dirty="0">
                <a:latin typeface="Tahoma" panose="020B0604030504040204" pitchFamily="34" charset="0"/>
                <a:ea typeface="Tahoma" panose="020B0604030504040204" pitchFamily="34" charset="0"/>
                <a:cs typeface="Tahoma" panose="020B0604030504040204" pitchFamily="34" charset="0"/>
              </a:rPr>
              <a:t>collected</a:t>
            </a:r>
          </a:p>
          <a:p>
            <a:pPr lvl="2" fontAlgn="auto">
              <a:lnSpc>
                <a:spcPct val="40000"/>
              </a:lnSpc>
              <a:spcBef>
                <a:spcPct val="50000"/>
              </a:spcBef>
              <a:spcAft>
                <a:spcPts val="0"/>
              </a:spcAft>
              <a:buClr>
                <a:schemeClr val="accent1"/>
              </a:buClr>
              <a:defRPr/>
            </a:pPr>
            <a:r>
              <a:rPr lang="en-US" altLang="en-US" sz="2000" dirty="0" smtClean="0">
                <a:latin typeface="Tahoma" panose="020B0604030504040204" pitchFamily="34" charset="0"/>
                <a:ea typeface="Tahoma" panose="020B0604030504040204" pitchFamily="34" charset="0"/>
                <a:cs typeface="Tahoma" panose="020B0604030504040204" pitchFamily="34" charset="0"/>
              </a:rPr>
              <a:t>Where </a:t>
            </a:r>
            <a:r>
              <a:rPr lang="en-US" altLang="en-US" sz="2000" dirty="0">
                <a:latin typeface="Tahoma" panose="020B0604030504040204" pitchFamily="34" charset="0"/>
                <a:ea typeface="Tahoma" panose="020B0604030504040204" pitchFamily="34" charset="0"/>
                <a:cs typeface="Tahoma" panose="020B0604030504040204" pitchFamily="34" charset="0"/>
              </a:rPr>
              <a:t>- the source of the data</a:t>
            </a:r>
          </a:p>
          <a:p>
            <a:pPr lvl="2" fontAlgn="auto">
              <a:lnSpc>
                <a:spcPct val="30000"/>
              </a:lnSpc>
              <a:spcBef>
                <a:spcPct val="50000"/>
              </a:spcBef>
              <a:spcAft>
                <a:spcPts val="0"/>
              </a:spcAft>
              <a:buClr>
                <a:schemeClr val="accent1"/>
              </a:buClr>
              <a:defRPr/>
            </a:pPr>
            <a:r>
              <a:rPr lang="en-US" altLang="en-US" sz="2000" dirty="0" smtClean="0">
                <a:latin typeface="Tahoma" panose="020B0604030504040204" pitchFamily="34" charset="0"/>
                <a:ea typeface="Tahoma" panose="020B0604030504040204" pitchFamily="34" charset="0"/>
                <a:cs typeface="Tahoma" panose="020B0604030504040204" pitchFamily="34" charset="0"/>
              </a:rPr>
              <a:t>When </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smtClean="0">
                <a:latin typeface="Tahoma" panose="020B0604030504040204" pitchFamily="34" charset="0"/>
                <a:ea typeface="Tahoma" panose="020B0604030504040204" pitchFamily="34" charset="0"/>
                <a:cs typeface="Tahoma" panose="020B0604030504040204" pitchFamily="34" charset="0"/>
              </a:rPr>
              <a:t>  collection </a:t>
            </a:r>
            <a:r>
              <a:rPr lang="en-US" altLang="en-US" sz="2000" dirty="0">
                <a:latin typeface="Tahoma" panose="020B0604030504040204" pitchFamily="34" charset="0"/>
                <a:ea typeface="Tahoma" panose="020B0604030504040204" pitchFamily="34" charset="0"/>
                <a:cs typeface="Tahoma" panose="020B0604030504040204" pitchFamily="34" charset="0"/>
              </a:rPr>
              <a:t>schedule</a:t>
            </a:r>
          </a:p>
          <a:p>
            <a:pPr lvl="2" fontAlgn="auto">
              <a:lnSpc>
                <a:spcPct val="30000"/>
              </a:lnSpc>
              <a:spcBef>
                <a:spcPct val="50000"/>
              </a:spcBef>
              <a:spcAft>
                <a:spcPts val="0"/>
              </a:spcAft>
              <a:buClr>
                <a:schemeClr val="accent1"/>
              </a:buClr>
              <a:defRPr/>
            </a:pPr>
            <a:r>
              <a:rPr lang="en-US" altLang="en-US" sz="2000" dirty="0" smtClean="0">
                <a:latin typeface="Tahoma" panose="020B0604030504040204" pitchFamily="34" charset="0"/>
                <a:ea typeface="Tahoma" panose="020B0604030504040204" pitchFamily="34" charset="0"/>
                <a:cs typeface="Tahoma" panose="020B0604030504040204" pitchFamily="34" charset="0"/>
              </a:rPr>
              <a:t>Who </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smtClean="0">
                <a:latin typeface="Tahoma" panose="020B0604030504040204" pitchFamily="34" charset="0"/>
                <a:ea typeface="Tahoma" panose="020B0604030504040204" pitchFamily="34" charset="0"/>
                <a:cs typeface="Tahoma" panose="020B0604030504040204" pitchFamily="34" charset="0"/>
              </a:rPr>
              <a:t>    person(s</a:t>
            </a:r>
            <a:r>
              <a:rPr lang="en-US" altLang="en-US" sz="2000" dirty="0">
                <a:latin typeface="Tahoma" panose="020B0604030504040204" pitchFamily="34" charset="0"/>
                <a:ea typeface="Tahoma" panose="020B0604030504040204" pitchFamily="34" charset="0"/>
                <a:cs typeface="Tahoma" panose="020B0604030504040204" pitchFamily="34" charset="0"/>
              </a:rPr>
              <a:t>) responsible </a:t>
            </a:r>
            <a:r>
              <a:rPr lang="en-US" altLang="en-US" sz="2000" dirty="0" smtClean="0">
                <a:latin typeface="Tahoma" panose="020B0604030504040204" pitchFamily="34" charset="0"/>
                <a:ea typeface="Tahoma" panose="020B0604030504040204" pitchFamily="34" charset="0"/>
                <a:cs typeface="Tahoma" panose="020B0604030504040204" pitchFamily="34" charset="0"/>
              </a:rPr>
              <a:t>for data </a:t>
            </a:r>
            <a:r>
              <a:rPr lang="en-US" altLang="en-US" sz="2000" dirty="0">
                <a:latin typeface="Tahoma" panose="020B0604030504040204" pitchFamily="34" charset="0"/>
                <a:ea typeface="Tahoma" panose="020B0604030504040204" pitchFamily="34" charset="0"/>
                <a:cs typeface="Tahoma" panose="020B0604030504040204" pitchFamily="34" charset="0"/>
              </a:rPr>
              <a:t>collection</a:t>
            </a:r>
          </a:p>
          <a:p>
            <a:pPr marL="576262" lvl="1" indent="0" fontAlgn="auto">
              <a:lnSpc>
                <a:spcPct val="90000"/>
              </a:lnSpc>
              <a:spcBef>
                <a:spcPts val="0"/>
              </a:spcBef>
              <a:spcAft>
                <a:spcPts val="0"/>
              </a:spcAft>
              <a:buClr>
                <a:schemeClr val="accent1"/>
              </a:buClr>
              <a:defRPr/>
            </a:pPr>
            <a:endParaRPr lang="en-US" altLang="en-US" sz="800" dirty="0">
              <a:latin typeface="Tahoma" panose="020B0604030504040204" pitchFamily="34" charset="0"/>
              <a:ea typeface="Tahoma" panose="020B0604030504040204" pitchFamily="34" charset="0"/>
              <a:cs typeface="Tahoma" panose="020B0604030504040204" pitchFamily="34" charset="0"/>
            </a:endParaRPr>
          </a:p>
          <a:p>
            <a:pPr marL="857250" indent="-457200" fontAlgn="auto">
              <a:lnSpc>
                <a:spcPct val="90000"/>
              </a:lnSpc>
              <a:spcBef>
                <a:spcPts val="0"/>
              </a:spcBef>
              <a:spcAft>
                <a:spcPts val="0"/>
              </a:spcAft>
              <a:buClr>
                <a:schemeClr val="accent1"/>
              </a:buClr>
              <a:buFont typeface="+mj-lt"/>
              <a:buAutoNum type="arabicParenR"/>
              <a:defRPr/>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Objectives/Benchmarks</a:t>
            </a:r>
            <a:endParaRPr lang="en-US" altLang="en-US"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lvl="2" fontAlgn="auto">
              <a:lnSpc>
                <a:spcPct val="90000"/>
              </a:lnSpc>
              <a:spcBef>
                <a:spcPts val="0"/>
              </a:spcBef>
              <a:spcAft>
                <a:spcPts val="0"/>
              </a:spcAft>
              <a:buClr>
                <a:schemeClr val="accent1"/>
              </a:buClr>
              <a:defRPr/>
            </a:pPr>
            <a:r>
              <a:rPr lang="en-US" altLang="en-US" sz="2000" dirty="0">
                <a:latin typeface="Tahoma" panose="020B0604030504040204" pitchFamily="34" charset="0"/>
                <a:ea typeface="Tahoma" panose="020B0604030504040204" pitchFamily="34" charset="0"/>
                <a:cs typeface="Tahoma" panose="020B0604030504040204" pitchFamily="34" charset="0"/>
              </a:rPr>
              <a:t>Target </a:t>
            </a:r>
            <a:r>
              <a:rPr lang="en-US" altLang="en-US" sz="2000" dirty="0" smtClean="0">
                <a:latin typeface="Tahoma" panose="020B0604030504040204" pitchFamily="34" charset="0"/>
                <a:ea typeface="Tahoma" panose="020B0604030504040204" pitchFamily="34" charset="0"/>
                <a:cs typeface="Tahoma" panose="020B0604030504040204" pitchFamily="34" charset="0"/>
              </a:rPr>
              <a:t>Behavior/Condition/Criteria</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marL="862013" indent="-461963" fontAlgn="auto">
              <a:spcBef>
                <a:spcPct val="50000"/>
              </a:spcBef>
              <a:spcAft>
                <a:spcPts val="0"/>
              </a:spcAft>
              <a:buClr>
                <a:schemeClr val="accent1"/>
              </a:buClr>
              <a:buFont typeface="+mj-lt"/>
              <a:buAutoNum type="arabicParenR"/>
              <a:defRPr/>
            </a:pPr>
            <a:r>
              <a:rPr lang="en-US" altLang="en-US" sz="2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Progress Reports                                                 </a:t>
            </a:r>
            <a:r>
              <a:rPr lang="en-US" altLang="en-US" sz="2000" dirty="0" smtClean="0">
                <a:latin typeface="Tahoma" panose="020B0604030504040204" pitchFamily="34" charset="0"/>
                <a:ea typeface="Tahoma" panose="020B0604030504040204" pitchFamily="34" charset="0"/>
                <a:cs typeface="Tahoma" panose="020B0604030504040204" pitchFamily="34" charset="0"/>
              </a:rPr>
              <a:t>Information from Data Collection</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07DBFE51-93D2-4FBD-B46E-0378CB241DC6}" type="slidenum">
              <a:rPr lang="en-US"/>
              <a:pPr>
                <a:defRPr/>
              </a:pPr>
              <a:t>82</a:t>
            </a:fld>
            <a:endParaRPr lang="en-US"/>
          </a:p>
        </p:txBody>
      </p:sp>
      <p:sp>
        <p:nvSpPr>
          <p:cNvPr id="7" name="Text Box 2"/>
          <p:cNvSpPr txBox="1">
            <a:spLocks noChangeArrowheads="1"/>
          </p:cNvSpPr>
          <p:nvPr/>
        </p:nvSpPr>
        <p:spPr bwMode="auto">
          <a:xfrm>
            <a:off x="685800" y="272244"/>
            <a:ext cx="8128000" cy="646331"/>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600" dirty="0" smtClean="0">
                <a:latin typeface="+mj-lt"/>
              </a:rPr>
              <a:t>The Complete Package</a:t>
            </a:r>
            <a:endParaRPr lang="en-US" altLang="en-US" sz="3600" dirty="0">
              <a:latin typeface="+mj-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196112" y="1295400"/>
            <a:ext cx="8940800" cy="4114800"/>
          </a:xfrm>
        </p:spPr>
        <p:txBody>
          <a:bodyPr rtlCol="0">
            <a:normAutofit/>
          </a:bodyPr>
          <a:lstStyle/>
          <a:p>
            <a:pPr marL="0" indent="0" eaLnBrk="1" fontAlgn="auto" hangingPunct="1">
              <a:spcAft>
                <a:spcPts val="0"/>
              </a:spcAft>
              <a:buFont typeface="Wingdings 2" pitchFamily="18" charset="2"/>
              <a:buNone/>
              <a:defRPr/>
            </a:pPr>
            <a:endParaRPr lang="en-US" altLang="en-US" dirty="0" smtClean="0"/>
          </a:p>
          <a:p>
            <a:pPr eaLnBrk="1" fontAlgn="auto" hangingPunct="1">
              <a:spcAft>
                <a:spcPts val="0"/>
              </a:spcAft>
              <a:buNone/>
              <a:defRPr/>
            </a:pPr>
            <a:r>
              <a:rPr lang="en-US" altLang="en-US" dirty="0"/>
              <a:t> </a:t>
            </a:r>
            <a:r>
              <a:rPr lang="en-US" altLang="en-US" dirty="0" smtClean="0">
                <a:solidFill>
                  <a:schemeClr val="accent1"/>
                </a:solidFill>
              </a:rPr>
              <a:t>Service Delivery</a:t>
            </a:r>
          </a:p>
          <a:p>
            <a:pPr marL="0" indent="0" eaLnBrk="1" fontAlgn="auto" hangingPunct="1">
              <a:spcAft>
                <a:spcPts val="0"/>
              </a:spcAft>
              <a:buFont typeface="Wingdings 2" pitchFamily="18" charset="2"/>
              <a:buNone/>
              <a:defRPr/>
            </a:pPr>
            <a:endParaRPr lang="en-US" altLang="en-US" dirty="0" smtClean="0"/>
          </a:p>
          <a:p>
            <a:pPr lvl="1" eaLnBrk="1" fontAlgn="auto" hangingPunct="1">
              <a:spcAft>
                <a:spcPts val="0"/>
              </a:spcAft>
              <a:defRPr/>
            </a:pPr>
            <a:r>
              <a:rPr lang="en-US" altLang="en-US" dirty="0" smtClean="0"/>
              <a:t>  </a:t>
            </a:r>
            <a:r>
              <a:rPr lang="en-US" altLang="en-US" dirty="0" smtClean="0">
                <a:solidFill>
                  <a:schemeClr val="accent1"/>
                </a:solidFill>
              </a:rPr>
              <a:t>Grid A:</a:t>
            </a:r>
            <a:r>
              <a:rPr lang="en-US" altLang="en-US" dirty="0" smtClean="0"/>
              <a:t> Consultation (Indirect Service)</a:t>
            </a:r>
          </a:p>
          <a:p>
            <a:pPr marL="914400" lvl="1" indent="-450850" eaLnBrk="1" fontAlgn="auto" hangingPunct="1">
              <a:spcAft>
                <a:spcPts val="0"/>
              </a:spcAft>
              <a:defRPr/>
            </a:pPr>
            <a:r>
              <a:rPr lang="en-US" altLang="en-US" dirty="0" smtClean="0">
                <a:solidFill>
                  <a:schemeClr val="accent1"/>
                </a:solidFill>
              </a:rPr>
              <a:t>Grid B:</a:t>
            </a:r>
            <a:r>
              <a:rPr lang="en-US" altLang="en-US" dirty="0" smtClean="0"/>
              <a:t> Special Education and Related Service in General Education (Direct Service)</a:t>
            </a:r>
          </a:p>
          <a:p>
            <a:pPr marL="914400" lvl="1" indent="-457200" eaLnBrk="1" fontAlgn="auto" hangingPunct="1">
              <a:spcAft>
                <a:spcPts val="0"/>
              </a:spcAft>
              <a:defRPr/>
            </a:pPr>
            <a:r>
              <a:rPr lang="en-US" altLang="en-US" dirty="0" smtClean="0">
                <a:solidFill>
                  <a:schemeClr val="accent1"/>
                </a:solidFill>
              </a:rPr>
              <a:t>Grid C:</a:t>
            </a:r>
            <a:r>
              <a:rPr lang="en-US" altLang="en-US" dirty="0" smtClean="0"/>
              <a:t> Special Education and Related Service in   Other Settings (Direct Service)</a:t>
            </a:r>
          </a:p>
        </p:txBody>
      </p:sp>
      <p:sp>
        <p:nvSpPr>
          <p:cNvPr id="2" name="Slide Number Placeholder 1"/>
          <p:cNvSpPr>
            <a:spLocks noGrp="1"/>
          </p:cNvSpPr>
          <p:nvPr>
            <p:ph type="sldNum" sz="quarter" idx="12"/>
          </p:nvPr>
        </p:nvSpPr>
        <p:spPr/>
        <p:txBody>
          <a:bodyPr/>
          <a:lstStyle/>
          <a:p>
            <a:pPr>
              <a:defRPr/>
            </a:pPr>
            <a:fld id="{60629B75-6BEB-4B08-B52F-FDE5810AE42C}" type="slidenum">
              <a:rPr lang="en-US"/>
              <a:pPr>
                <a:defRPr/>
              </a:pPr>
              <a:t>83</a:t>
            </a:fld>
            <a:endParaRPr lang="en-US"/>
          </a:p>
        </p:txBody>
      </p:sp>
      <p:pic>
        <p:nvPicPr>
          <p:cNvPr id="6" name="Picture 12" descr="Notepad and p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533400"/>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a:spLocks noGrp="1" noChangeArrowheads="1"/>
          </p:cNvSpPr>
          <p:nvPr>
            <p:ph type="title"/>
          </p:nvPr>
        </p:nvSpPr>
        <p:spPr>
          <a:xfrm>
            <a:off x="685800" y="400050"/>
            <a:ext cx="7772400" cy="1143000"/>
          </a:xfrm>
          <a:noFill/>
        </p:spPr>
        <p:txBody>
          <a:bodyPr/>
          <a:lstStyle/>
          <a:p>
            <a:pPr eaLnBrk="1" hangingPunct="1"/>
            <a:r>
              <a:rPr lang="en-US" altLang="en-US" sz="3600" b="1" dirty="0" smtClean="0">
                <a:solidFill>
                  <a:srgbClr val="0000CC"/>
                </a:solidFill>
                <a:latin typeface="Comic Sans MS" pitchFamily="66" charset="0"/>
              </a:rPr>
              <a:t>			</a:t>
            </a:r>
            <a:r>
              <a:rPr lang="en-US" altLang="en-US" sz="4000" dirty="0" smtClean="0"/>
              <a:t>IEP 5</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609600" y="304800"/>
            <a:ext cx="8458200" cy="1143000"/>
          </a:xfrm>
          <a:noFill/>
        </p:spPr>
        <p:txBody>
          <a:bodyPr/>
          <a:lstStyle/>
          <a:p>
            <a:pPr eaLnBrk="1" hangingPunct="1"/>
            <a:r>
              <a:rPr lang="en-US" altLang="en-US" sz="3600" dirty="0" smtClean="0">
                <a:solidFill>
                  <a:srgbClr val="0000CC"/>
                </a:solidFill>
                <a:latin typeface="Comic Sans MS" pitchFamily="66" charset="0"/>
              </a:rPr>
              <a:t/>
            </a:r>
            <a:br>
              <a:rPr lang="en-US" altLang="en-US" sz="3600" dirty="0" smtClean="0">
                <a:solidFill>
                  <a:srgbClr val="0000CC"/>
                </a:solidFill>
                <a:latin typeface="Comic Sans MS" pitchFamily="66" charset="0"/>
              </a:rPr>
            </a:br>
            <a:r>
              <a:rPr lang="en-US" altLang="en-US" sz="3200" dirty="0" smtClean="0"/>
              <a:t>Things To Remember: Service Delivery</a:t>
            </a:r>
            <a:br>
              <a:rPr lang="en-US" altLang="en-US" sz="3200" dirty="0" smtClean="0"/>
            </a:br>
            <a:r>
              <a:rPr lang="en-US" altLang="en-US" sz="3200" dirty="0" smtClean="0"/>
              <a:t>				IEP 5</a:t>
            </a:r>
            <a:r>
              <a:rPr lang="en-US" altLang="en-US" sz="3200" dirty="0" smtClean="0">
                <a:solidFill>
                  <a:srgbClr val="0000CC"/>
                </a:solidFill>
                <a:latin typeface="Comic Sans MS" pitchFamily="66" charset="0"/>
              </a:rPr>
              <a:t/>
            </a:r>
            <a:br>
              <a:rPr lang="en-US" altLang="en-US" sz="3200" dirty="0" smtClean="0">
                <a:solidFill>
                  <a:srgbClr val="0000CC"/>
                </a:solidFill>
                <a:latin typeface="Comic Sans MS" pitchFamily="66" charset="0"/>
              </a:rPr>
            </a:br>
            <a:endParaRPr lang="en-US" altLang="en-US" sz="3200" dirty="0" smtClean="0">
              <a:solidFill>
                <a:srgbClr val="0000CC"/>
              </a:solidFill>
              <a:latin typeface="Comic Sans MS" pitchFamily="66"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200" dirty="0" smtClean="0"/>
              <a:t>Don’t think only of existing services within a setting.  Do think of services needed to meet the IEP goals.</a:t>
            </a:r>
          </a:p>
          <a:p>
            <a:pPr eaLnBrk="1" fontAlgn="auto" hangingPunct="1">
              <a:spcAft>
                <a:spcPts val="0"/>
              </a:spcAft>
              <a:defRPr/>
            </a:pPr>
            <a:endParaRPr lang="en-US" sz="2200" dirty="0" smtClean="0"/>
          </a:p>
          <a:p>
            <a:pPr eaLnBrk="1" fontAlgn="auto" hangingPunct="1">
              <a:spcAft>
                <a:spcPts val="0"/>
              </a:spcAft>
              <a:defRPr/>
            </a:pPr>
            <a:r>
              <a:rPr lang="en-US" sz="2200" dirty="0" smtClean="0"/>
              <a:t>Don’t think only of student needs. Do think of what support services are needed by staff and/or parents to help meet the IEP goals.</a:t>
            </a:r>
          </a:p>
          <a:p>
            <a:pPr eaLnBrk="1" fontAlgn="auto" hangingPunct="1">
              <a:spcAft>
                <a:spcPts val="0"/>
              </a:spcAft>
              <a:defRPr/>
            </a:pPr>
            <a:endParaRPr lang="en-US" sz="2200" dirty="0" smtClean="0"/>
          </a:p>
          <a:p>
            <a:pPr eaLnBrk="1" fontAlgn="auto" hangingPunct="1">
              <a:spcAft>
                <a:spcPts val="0"/>
              </a:spcAft>
              <a:defRPr/>
            </a:pPr>
            <a:r>
              <a:rPr lang="en-US" sz="2200" dirty="0"/>
              <a:t> </a:t>
            </a:r>
            <a:r>
              <a:rPr lang="en-US" sz="2200" dirty="0" smtClean="0"/>
              <a:t>Don’t use generic terms like “sped staff”. Do use titles/roles indicating who will deliver the services.</a:t>
            </a:r>
          </a:p>
          <a:p>
            <a:pPr eaLnBrk="1" fontAlgn="auto" hangingPunct="1">
              <a:spcAft>
                <a:spcPts val="0"/>
              </a:spcAft>
              <a:defRPr/>
            </a:pPr>
            <a:endParaRPr lang="en-US" sz="2200" dirty="0" smtClean="0"/>
          </a:p>
          <a:p>
            <a:pPr eaLnBrk="1" fontAlgn="auto" hangingPunct="1">
              <a:spcAft>
                <a:spcPts val="0"/>
              </a:spcAft>
              <a:defRPr/>
            </a:pPr>
            <a:r>
              <a:rPr lang="en-US" sz="2200" dirty="0"/>
              <a:t> </a:t>
            </a:r>
            <a:r>
              <a:rPr lang="en-US" sz="2200" dirty="0" smtClean="0"/>
              <a:t>Don’t use “as needed” to indicate frequency. Do give precise details to show duration and amount. </a:t>
            </a:r>
            <a:endParaRPr lang="en-US" sz="2200" dirty="0"/>
          </a:p>
        </p:txBody>
      </p:sp>
      <p:sp>
        <p:nvSpPr>
          <p:cNvPr id="4" name="Slide Number Placeholder 3"/>
          <p:cNvSpPr>
            <a:spLocks noGrp="1"/>
          </p:cNvSpPr>
          <p:nvPr>
            <p:ph type="sldNum" sz="quarter" idx="12"/>
          </p:nvPr>
        </p:nvSpPr>
        <p:spPr/>
        <p:txBody>
          <a:bodyPr/>
          <a:lstStyle/>
          <a:p>
            <a:pPr>
              <a:defRPr/>
            </a:pPr>
            <a:fld id="{A615D904-1415-4CBF-9396-F3EB554E33E7}" type="slidenum">
              <a:rPr lang="en-US"/>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990600" y="2286000"/>
            <a:ext cx="8534400" cy="4114800"/>
          </a:xfrm>
        </p:spPr>
        <p:txBody>
          <a:bodyPr rtlCol="0">
            <a:normAutofit/>
          </a:bodyPr>
          <a:lstStyle/>
          <a:p>
            <a:pPr eaLnBrk="1" fontAlgn="auto" hangingPunct="1">
              <a:spcAft>
                <a:spcPts val="0"/>
              </a:spcAft>
              <a:defRPr/>
            </a:pPr>
            <a:r>
              <a:rPr lang="en-US" altLang="en-US" dirty="0" smtClean="0"/>
              <a:t>Nonparticipation Justification</a:t>
            </a:r>
          </a:p>
          <a:p>
            <a:pPr marL="0" indent="0" eaLnBrk="1" fontAlgn="auto" hangingPunct="1">
              <a:spcAft>
                <a:spcPts val="0"/>
              </a:spcAft>
              <a:buFont typeface="Wingdings 2" pitchFamily="18" charset="2"/>
              <a:buNone/>
              <a:defRPr/>
            </a:pPr>
            <a:endParaRPr lang="en-US" altLang="en-US" dirty="0" smtClean="0"/>
          </a:p>
          <a:p>
            <a:pPr eaLnBrk="1" fontAlgn="auto" hangingPunct="1">
              <a:spcAft>
                <a:spcPts val="0"/>
              </a:spcAft>
              <a:defRPr/>
            </a:pPr>
            <a:r>
              <a:rPr lang="en-US" altLang="en-US" dirty="0" smtClean="0"/>
              <a:t>Schedule Modification</a:t>
            </a:r>
          </a:p>
          <a:p>
            <a:pPr marL="0" indent="0" eaLnBrk="1" fontAlgn="auto" hangingPunct="1">
              <a:spcAft>
                <a:spcPts val="0"/>
              </a:spcAft>
              <a:buFont typeface="Wingdings 2" pitchFamily="18" charset="2"/>
              <a:buNone/>
              <a:defRPr/>
            </a:pPr>
            <a:endParaRPr lang="en-US" altLang="en-US" dirty="0" smtClean="0"/>
          </a:p>
          <a:p>
            <a:pPr eaLnBrk="1" fontAlgn="auto" hangingPunct="1">
              <a:spcAft>
                <a:spcPts val="0"/>
              </a:spcAft>
              <a:defRPr/>
            </a:pPr>
            <a:r>
              <a:rPr lang="en-US" altLang="en-US" dirty="0" smtClean="0"/>
              <a:t>Transportation Services</a:t>
            </a:r>
          </a:p>
        </p:txBody>
      </p:sp>
      <p:sp>
        <p:nvSpPr>
          <p:cNvPr id="2" name="Slide Number Placeholder 1"/>
          <p:cNvSpPr>
            <a:spLocks noGrp="1"/>
          </p:cNvSpPr>
          <p:nvPr>
            <p:ph type="sldNum" sz="quarter" idx="12"/>
          </p:nvPr>
        </p:nvSpPr>
        <p:spPr/>
        <p:txBody>
          <a:bodyPr/>
          <a:lstStyle/>
          <a:p>
            <a:pPr>
              <a:defRPr/>
            </a:pPr>
            <a:fld id="{F6C6DCB6-8C7B-40D6-A5FB-EBD07977D716}" type="slidenum">
              <a:rPr lang="en-US"/>
              <a:pPr>
                <a:defRPr/>
              </a:pPr>
              <a:t>85</a:t>
            </a:fld>
            <a:endParaRPr lang="en-US"/>
          </a:p>
        </p:txBody>
      </p:sp>
      <p:sp>
        <p:nvSpPr>
          <p:cNvPr id="7" name="Rectangle 2"/>
          <p:cNvSpPr>
            <a:spLocks noGrp="1" noChangeArrowheads="1"/>
          </p:cNvSpPr>
          <p:nvPr>
            <p:ph type="title"/>
          </p:nvPr>
        </p:nvSpPr>
        <p:spPr>
          <a:xfrm>
            <a:off x="685800" y="400050"/>
            <a:ext cx="7772400" cy="1143000"/>
          </a:xfrm>
          <a:noFill/>
        </p:spPr>
        <p:txBody>
          <a:bodyPr/>
          <a:lstStyle/>
          <a:p>
            <a:pPr eaLnBrk="1" hangingPunct="1"/>
            <a:r>
              <a:rPr lang="en-US" altLang="en-US" sz="3600" b="1" dirty="0" smtClean="0">
                <a:solidFill>
                  <a:srgbClr val="0000CC"/>
                </a:solidFill>
                <a:latin typeface="Comic Sans MS" pitchFamily="66" charset="0"/>
              </a:rPr>
              <a:t>			</a:t>
            </a:r>
            <a:r>
              <a:rPr lang="en-US" altLang="en-US" sz="4000" dirty="0" smtClean="0"/>
              <a:t>IEP 6</a:t>
            </a:r>
          </a:p>
        </p:txBody>
      </p:sp>
      <p:pic>
        <p:nvPicPr>
          <p:cNvPr id="8" name="Picture 12" descr="Notepad and p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68140" y="990600"/>
            <a:ext cx="2133600" cy="2133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671513" y="347663"/>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a:latin typeface="+mj-lt"/>
              </a:rPr>
              <a:t>Nonparticipation Justification</a:t>
            </a:r>
          </a:p>
          <a:p>
            <a:pPr algn="ctr" eaLnBrk="1" hangingPunct="1"/>
            <a:r>
              <a:rPr lang="en-US" altLang="en-US" sz="3200" dirty="0">
                <a:latin typeface="+mj-lt"/>
              </a:rPr>
              <a:t>IEP 6</a:t>
            </a:r>
          </a:p>
        </p:txBody>
      </p:sp>
      <p:sp>
        <p:nvSpPr>
          <p:cNvPr id="137219" name="Text Box 3"/>
          <p:cNvSpPr txBox="1">
            <a:spLocks noChangeArrowheads="1"/>
          </p:cNvSpPr>
          <p:nvPr/>
        </p:nvSpPr>
        <p:spPr bwMode="auto">
          <a:xfrm>
            <a:off x="547983" y="3124200"/>
            <a:ext cx="792480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2: (removed for all subjects)</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Tomas requires daily ASL instruction and continuous practice in use of ASL skills to improve communication skills with ongoing opportunities for ASL interaction with peers and adults.</a:t>
            </a:r>
          </a:p>
        </p:txBody>
      </p:sp>
      <p:sp>
        <p:nvSpPr>
          <p:cNvPr id="137220" name="Text Box 4"/>
          <p:cNvSpPr txBox="1">
            <a:spLocks noChangeArrowheads="1"/>
          </p:cNvSpPr>
          <p:nvPr/>
        </p:nvSpPr>
        <p:spPr bwMode="auto">
          <a:xfrm>
            <a:off x="547983" y="1431925"/>
            <a:ext cx="736441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1: (removed for all curricular subjects)</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needs a small, structured classroom with routine and systematic rewards</a:t>
            </a:r>
          </a:p>
          <a:p>
            <a:pPr marL="800100" lvl="1" indent="-342900" eaLnBrk="1" hangingPunct="1">
              <a:buClr>
                <a:schemeClr val="accent1"/>
              </a:buClr>
              <a:buFont typeface="Wingdings" panose="05000000000000000000" pitchFamily="2" charset="2"/>
              <a:buChar char="v"/>
            </a:pPr>
            <a:r>
              <a:rPr lang="en-US" altLang="en-US" dirty="0">
                <a:latin typeface="Tahoma" panose="020B0604030504040204" pitchFamily="34" charset="0"/>
                <a:ea typeface="Tahoma" panose="020B0604030504040204" pitchFamily="34" charset="0"/>
                <a:cs typeface="Tahoma" panose="020B0604030504040204" pitchFamily="34" charset="0"/>
              </a:rPr>
              <a:t>to reward on-task, appropriate behavior</a:t>
            </a:r>
          </a:p>
          <a:p>
            <a:pPr marL="800100" lvl="1" indent="-342900" eaLnBrk="1" hangingPunct="1">
              <a:buClr>
                <a:schemeClr val="accent1"/>
              </a:buClr>
              <a:buFont typeface="Wingdings" panose="05000000000000000000" pitchFamily="2" charset="2"/>
              <a:buChar char="v"/>
            </a:pPr>
            <a:r>
              <a:rPr lang="en-US" altLang="en-US" dirty="0">
                <a:latin typeface="Tahoma" panose="020B0604030504040204" pitchFamily="34" charset="0"/>
                <a:ea typeface="Tahoma" panose="020B0604030504040204" pitchFamily="34" charset="0"/>
                <a:cs typeface="Tahoma" panose="020B0604030504040204" pitchFamily="34" charset="0"/>
              </a:rPr>
              <a:t>to control angry outbursts    </a:t>
            </a:r>
          </a:p>
        </p:txBody>
      </p:sp>
      <p:sp>
        <p:nvSpPr>
          <p:cNvPr id="137221" name="Text Box 5"/>
          <p:cNvSpPr txBox="1">
            <a:spLocks noChangeArrowheads="1"/>
          </p:cNvSpPr>
          <p:nvPr/>
        </p:nvSpPr>
        <p:spPr bwMode="auto">
          <a:xfrm>
            <a:off x="547983" y="4724400"/>
            <a:ext cx="77819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3: (removed  from in-district programs)</a:t>
            </a:r>
          </a:p>
          <a:p>
            <a:pPr algn="ctr" eaLnBrk="1" hangingPunct="1"/>
            <a:r>
              <a:rPr lang="en-US" altLang="en-US" dirty="0">
                <a:latin typeface="Tahoma" panose="020B0604030504040204" pitchFamily="34" charset="0"/>
                <a:ea typeface="Tahoma" panose="020B0604030504040204" pitchFamily="34" charset="0"/>
                <a:cs typeface="Tahoma" panose="020B0604030504040204" pitchFamily="34" charset="0"/>
              </a:rPr>
              <a:t>Given the intensity and unpredictability of Khloe’s aggressive and unsafe reactions to real or perceived difficulties with academic challenges or social interactions she requires removal from her community school setting and services provided within a 24 hour therapeutic residential setting. </a:t>
            </a:r>
          </a:p>
        </p:txBody>
      </p:sp>
      <p:sp>
        <p:nvSpPr>
          <p:cNvPr id="2" name="Slide Number Placeholder 1"/>
          <p:cNvSpPr>
            <a:spLocks noGrp="1"/>
          </p:cNvSpPr>
          <p:nvPr>
            <p:ph type="sldNum" sz="quarter" idx="12"/>
          </p:nvPr>
        </p:nvSpPr>
        <p:spPr/>
        <p:txBody>
          <a:bodyPr/>
          <a:lstStyle/>
          <a:p>
            <a:pPr>
              <a:defRPr/>
            </a:pPr>
            <a:fld id="{AC65F4EF-0D58-4C2E-AF94-046CE9569A33}" type="slidenum">
              <a:rPr lang="en-US"/>
              <a:pPr>
                <a:defRPr/>
              </a:pPr>
              <a:t>86</a:t>
            </a:fld>
            <a:endParaRPr lang="en-US"/>
          </a:p>
        </p:txBody>
      </p:sp>
    </p:spTree>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6"/>
          <p:cNvSpPr txBox="1">
            <a:spLocks noChangeArrowheads="1"/>
          </p:cNvSpPr>
          <p:nvPr/>
        </p:nvSpPr>
        <p:spPr bwMode="auto">
          <a:xfrm>
            <a:off x="609600" y="1371600"/>
            <a:ext cx="784383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4: (removed for entire school day)</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Joshua’s significant medical and physical needs</a:t>
            </a: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altLang="en-US" dirty="0">
                <a:latin typeface="Tahoma" panose="020B0604030504040204" pitchFamily="34" charset="0"/>
                <a:ea typeface="Tahoma" panose="020B0604030504040204" pitchFamily="34" charset="0"/>
                <a:cs typeface="Tahoma" panose="020B0604030504040204" pitchFamily="34" charset="0"/>
              </a:rPr>
              <a:t> require his participation in a highly specialized, responsive program setting.</a:t>
            </a:r>
          </a:p>
        </p:txBody>
      </p:sp>
      <p:sp>
        <p:nvSpPr>
          <p:cNvPr id="138244" name="Text Box 7"/>
          <p:cNvSpPr txBox="1">
            <a:spLocks noChangeArrowheads="1"/>
          </p:cNvSpPr>
          <p:nvPr/>
        </p:nvSpPr>
        <p:spPr bwMode="auto">
          <a:xfrm>
            <a:off x="609600" y="2590800"/>
            <a:ext cx="784383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5: (removed for physical therapy) </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Susan’s degenerative </a:t>
            </a:r>
            <a:r>
              <a:rPr lang="en-US" altLang="en-US" dirty="0" err="1">
                <a:latin typeface="Tahoma" panose="020B0604030504040204" pitchFamily="34" charset="0"/>
                <a:ea typeface="Tahoma" panose="020B0604030504040204" pitchFamily="34" charset="0"/>
                <a:cs typeface="Tahoma" panose="020B0604030504040204" pitchFamily="34" charset="0"/>
              </a:rPr>
              <a:t>neuromotor</a:t>
            </a:r>
            <a:r>
              <a:rPr lang="en-US" altLang="en-US" dirty="0">
                <a:latin typeface="Tahoma" panose="020B0604030504040204" pitchFamily="34" charset="0"/>
                <a:ea typeface="Tahoma" panose="020B0604030504040204" pitchFamily="34" charset="0"/>
                <a:cs typeface="Tahoma" panose="020B0604030504040204" pitchFamily="34" charset="0"/>
              </a:rPr>
              <a:t> issues</a:t>
            </a: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altLang="en-US" dirty="0">
                <a:latin typeface="Tahoma" panose="020B0604030504040204" pitchFamily="34" charset="0"/>
                <a:ea typeface="Tahoma" panose="020B0604030504040204" pitchFamily="34" charset="0"/>
                <a:cs typeface="Tahoma" panose="020B0604030504040204" pitchFamily="34" charset="0"/>
              </a:rPr>
              <a:t> require direct physical therapy services in a private setting equipped with specialized equipment.</a:t>
            </a:r>
          </a:p>
        </p:txBody>
      </p:sp>
      <p:sp>
        <p:nvSpPr>
          <p:cNvPr id="138245" name="Text Box 8"/>
          <p:cNvSpPr txBox="1">
            <a:spLocks noChangeArrowheads="1"/>
          </p:cNvSpPr>
          <p:nvPr/>
        </p:nvSpPr>
        <p:spPr bwMode="auto">
          <a:xfrm>
            <a:off x="609600" y="3810000"/>
            <a:ext cx="80010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6: (removed for all subjects) </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Tina’s significantly disruptive behaviors throughout the day</a:t>
            </a:r>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altLang="en-US" dirty="0">
                <a:latin typeface="Tahoma" panose="020B0604030504040204" pitchFamily="34" charset="0"/>
                <a:ea typeface="Tahoma" panose="020B0604030504040204" pitchFamily="34" charset="0"/>
                <a:cs typeface="Tahoma" panose="020B0604030504040204" pitchFamily="34" charset="0"/>
              </a:rPr>
              <a:t> require intensive behavioral intervention in a highly structured small group setting until she is better able to safely and consistently self-manage her responses to non-preferred directives. </a:t>
            </a:r>
          </a:p>
          <a:p>
            <a:pPr eaLnBrk="1" hangingPunct="1"/>
            <a:endParaRPr lang="en-US" altLang="en-US" sz="1400" dirty="0">
              <a:latin typeface="Comic Sans MS" pitchFamily="66" charset="0"/>
            </a:endParaRPr>
          </a:p>
        </p:txBody>
      </p:sp>
      <p:sp>
        <p:nvSpPr>
          <p:cNvPr id="2" name="Slide Number Placeholder 1"/>
          <p:cNvSpPr>
            <a:spLocks noGrp="1"/>
          </p:cNvSpPr>
          <p:nvPr>
            <p:ph type="sldNum" sz="quarter" idx="12"/>
          </p:nvPr>
        </p:nvSpPr>
        <p:spPr/>
        <p:txBody>
          <a:bodyPr/>
          <a:lstStyle/>
          <a:p>
            <a:pPr>
              <a:defRPr/>
            </a:pPr>
            <a:fld id="{6D6F5D52-A27D-4A5B-8E37-5BA599256F9B}" type="slidenum">
              <a:rPr lang="en-US"/>
              <a:pPr>
                <a:defRPr/>
              </a:pPr>
              <a:t>87</a:t>
            </a:fld>
            <a:endParaRPr lang="en-US"/>
          </a:p>
        </p:txBody>
      </p:sp>
      <p:sp>
        <p:nvSpPr>
          <p:cNvPr id="138247" name="TextBox 6"/>
          <p:cNvSpPr txBox="1">
            <a:spLocks noChangeArrowheads="1"/>
          </p:cNvSpPr>
          <p:nvPr/>
        </p:nvSpPr>
        <p:spPr bwMode="auto">
          <a:xfrm>
            <a:off x="685800" y="5791200"/>
            <a:ext cx="7010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altLang="en-US" dirty="0">
                <a:latin typeface="Tahoma" panose="020B0604030504040204" pitchFamily="34" charset="0"/>
                <a:ea typeface="Tahoma" panose="020B0604030504040204" pitchFamily="34" charset="0"/>
                <a:cs typeface="Tahoma" panose="020B0604030504040204" pitchFamily="34" charset="0"/>
              </a:rPr>
              <a:t>documented in the IEP using data from appropriate, individualized assessments</a:t>
            </a:r>
          </a:p>
        </p:txBody>
      </p:sp>
      <p:sp>
        <p:nvSpPr>
          <p:cNvPr id="8" name="Text Box 2"/>
          <p:cNvSpPr txBox="1">
            <a:spLocks noChangeArrowheads="1"/>
          </p:cNvSpPr>
          <p:nvPr/>
        </p:nvSpPr>
        <p:spPr bwMode="auto">
          <a:xfrm>
            <a:off x="671513" y="347663"/>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a:latin typeface="+mj-lt"/>
              </a:rPr>
              <a:t>Nonparticipation Justification</a:t>
            </a:r>
          </a:p>
          <a:p>
            <a:pPr algn="ctr" eaLnBrk="1" hangingPunct="1"/>
            <a:r>
              <a:rPr lang="en-US" altLang="en-US" sz="3200" dirty="0">
                <a:latin typeface="+mj-lt"/>
              </a:rPr>
              <a:t>IEP 6</a:t>
            </a:r>
          </a:p>
        </p:txBody>
      </p:sp>
    </p:spTree>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406400" y="3657600"/>
            <a:ext cx="812800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2:  (longer day)  </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-extra hour on Tuesday and Thursday for Braille instruction scheduled after school to provide continuity of service delivery to Juanita without loss of instructional time.</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-Braille instructor will monitor her use of Braille by contacting teachers on a monthly basis.</a:t>
            </a:r>
          </a:p>
        </p:txBody>
      </p:sp>
      <p:sp>
        <p:nvSpPr>
          <p:cNvPr id="139268" name="Text Box 4"/>
          <p:cNvSpPr txBox="1">
            <a:spLocks noChangeArrowheads="1"/>
          </p:cNvSpPr>
          <p:nvPr/>
        </p:nvSpPr>
        <p:spPr bwMode="auto">
          <a:xfrm>
            <a:off x="406400" y="1563688"/>
            <a:ext cx="833120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1:  (shorter day)</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Based on the directions of her physician, Amy will initially transition back to the school setting </a:t>
            </a:r>
            <a:r>
              <a:rPr lang="en-US" altLang="en-US" dirty="0" smtClean="0">
                <a:latin typeface="Tahoma" panose="020B0604030504040204" pitchFamily="34" charset="0"/>
                <a:ea typeface="Tahoma" panose="020B0604030504040204" pitchFamily="34" charset="0"/>
                <a:cs typeface="Tahoma" panose="020B0604030504040204" pitchFamily="34" charset="0"/>
              </a:rPr>
              <a:t>for 4 </a:t>
            </a:r>
            <a:r>
              <a:rPr lang="en-US" altLang="en-US" dirty="0">
                <a:latin typeface="Tahoma" panose="020B0604030504040204" pitchFamily="34" charset="0"/>
                <a:ea typeface="Tahoma" panose="020B0604030504040204" pitchFamily="34" charset="0"/>
                <a:cs typeface="Tahoma" panose="020B0604030504040204" pitchFamily="34" charset="0"/>
              </a:rPr>
              <a:t>hours each day.  Her schedule will be changed to ensure she receives access to all general curriculum areas before she goes home.</a:t>
            </a:r>
          </a:p>
        </p:txBody>
      </p:sp>
      <p:sp>
        <p:nvSpPr>
          <p:cNvPr id="2" name="Slide Number Placeholder 1"/>
          <p:cNvSpPr>
            <a:spLocks noGrp="1"/>
          </p:cNvSpPr>
          <p:nvPr>
            <p:ph type="sldNum" sz="quarter" idx="12"/>
          </p:nvPr>
        </p:nvSpPr>
        <p:spPr/>
        <p:txBody>
          <a:bodyPr/>
          <a:lstStyle/>
          <a:p>
            <a:pPr>
              <a:defRPr/>
            </a:pPr>
            <a:fld id="{CC26A115-B5A5-4F51-BDE4-BB4740B661C1}" type="slidenum">
              <a:rPr lang="en-US"/>
              <a:pPr>
                <a:defRPr/>
              </a:pPr>
              <a:t>88</a:t>
            </a:fld>
            <a:endParaRPr lang="en-US"/>
          </a:p>
        </p:txBody>
      </p:sp>
      <p:sp>
        <p:nvSpPr>
          <p:cNvPr id="7" name="Text Box 2"/>
          <p:cNvSpPr txBox="1">
            <a:spLocks noChangeArrowheads="1"/>
          </p:cNvSpPr>
          <p:nvPr/>
        </p:nvSpPr>
        <p:spPr bwMode="auto">
          <a:xfrm>
            <a:off x="671513" y="347663"/>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Schedule Modification</a:t>
            </a:r>
            <a:endParaRPr lang="en-US" altLang="en-US" sz="3200" dirty="0">
              <a:latin typeface="+mj-lt"/>
            </a:endParaRPr>
          </a:p>
          <a:p>
            <a:pPr algn="ctr" eaLnBrk="1" hangingPunct="1"/>
            <a:r>
              <a:rPr lang="en-US" altLang="en-US" sz="3200" dirty="0">
                <a:latin typeface="+mj-lt"/>
              </a:rPr>
              <a:t>IEP 6</a:t>
            </a:r>
          </a:p>
        </p:txBody>
      </p:sp>
    </p:spTree>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5"/>
          <p:cNvSpPr txBox="1">
            <a:spLocks noChangeArrowheads="1"/>
          </p:cNvSpPr>
          <p:nvPr/>
        </p:nvSpPr>
        <p:spPr bwMode="auto">
          <a:xfrm>
            <a:off x="557065" y="1676400"/>
            <a:ext cx="8250237" cy="3600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3:  (shorter year due to reoccurring health </a:t>
            </a: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problem)</a:t>
            </a:r>
          </a:p>
          <a:p>
            <a:pPr marL="342900" indent="-34290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rPr>
              <a:t>school schedule will be modified to accommodate Sam’s reduced stamina during chemotherapy treatments; </a:t>
            </a:r>
          </a:p>
          <a:p>
            <a:pPr marL="342900" indent="-34290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rPr>
              <a:t>home/hospital </a:t>
            </a:r>
            <a:r>
              <a:rPr lang="en-US" altLang="en-US" dirty="0">
                <a:latin typeface="Tahoma" panose="020B0604030504040204" pitchFamily="34" charset="0"/>
                <a:ea typeface="Tahoma" panose="020B0604030504040204" pitchFamily="34" charset="0"/>
                <a:cs typeface="Tahoma" panose="020B0604030504040204" pitchFamily="34" charset="0"/>
              </a:rPr>
              <a:t>tutoring will be provided for 6 hours a week if doctor concurs that Sam is able to participate; </a:t>
            </a:r>
          </a:p>
          <a:p>
            <a:pPr marL="342900" indent="-34290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rPr>
              <a:t>if </a:t>
            </a:r>
            <a:r>
              <a:rPr lang="en-US" altLang="en-US" dirty="0">
                <a:latin typeface="Tahoma" panose="020B0604030504040204" pitchFamily="34" charset="0"/>
                <a:ea typeface="Tahoma" panose="020B0604030504040204" pitchFamily="34" charset="0"/>
                <a:cs typeface="Tahoma" panose="020B0604030504040204" pitchFamily="34" charset="0"/>
              </a:rPr>
              <a:t>Sam is not able to participate, her special educator with general educator assistance will modify major subject content requirements and grading criteria; </a:t>
            </a:r>
          </a:p>
          <a:p>
            <a:pPr marL="342900" indent="-34290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rPr>
              <a:t>guidance </a:t>
            </a:r>
            <a:r>
              <a:rPr lang="en-US" altLang="en-US" dirty="0">
                <a:latin typeface="Tahoma" panose="020B0604030504040204" pitchFamily="34" charset="0"/>
                <a:ea typeface="Tahoma" panose="020B0604030504040204" pitchFamily="34" charset="0"/>
                <a:cs typeface="Tahoma" panose="020B0604030504040204" pitchFamily="34" charset="0"/>
              </a:rPr>
              <a:t>counselor and school nurse will be responsible to routinely contact parent, physician, school staff and home/hospital tutor to monitor her progress.</a:t>
            </a:r>
            <a:r>
              <a:rPr lang="en-US" altLang="en-US" dirty="0">
                <a:latin typeface="Comic Sans MS" pitchFamily="66" charset="0"/>
              </a:rPr>
              <a:t>	</a:t>
            </a:r>
          </a:p>
        </p:txBody>
      </p:sp>
      <p:sp>
        <p:nvSpPr>
          <p:cNvPr id="2" name="Slide Number Placeholder 1"/>
          <p:cNvSpPr>
            <a:spLocks noGrp="1"/>
          </p:cNvSpPr>
          <p:nvPr>
            <p:ph type="sldNum" sz="quarter" idx="12"/>
          </p:nvPr>
        </p:nvSpPr>
        <p:spPr/>
        <p:txBody>
          <a:bodyPr/>
          <a:lstStyle/>
          <a:p>
            <a:pPr>
              <a:defRPr/>
            </a:pPr>
            <a:fld id="{BF331E49-1B7A-4DE1-AE4D-CC53082160BE}" type="slidenum">
              <a:rPr lang="en-US"/>
              <a:pPr>
                <a:defRPr/>
              </a:pPr>
              <a:t>89</a:t>
            </a:fld>
            <a:endParaRPr lang="en-US"/>
          </a:p>
        </p:txBody>
      </p:sp>
      <p:sp>
        <p:nvSpPr>
          <p:cNvPr id="5" name="Text Box 2"/>
          <p:cNvSpPr txBox="1">
            <a:spLocks noChangeArrowheads="1"/>
          </p:cNvSpPr>
          <p:nvPr/>
        </p:nvSpPr>
        <p:spPr bwMode="auto">
          <a:xfrm>
            <a:off x="671513" y="347663"/>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Schedule Modification</a:t>
            </a:r>
            <a:endParaRPr lang="en-US" altLang="en-US" sz="3200" dirty="0">
              <a:latin typeface="+mj-lt"/>
            </a:endParaRPr>
          </a:p>
          <a:p>
            <a:pPr algn="ctr" eaLnBrk="1" hangingPunct="1"/>
            <a:r>
              <a:rPr lang="en-US" altLang="en-US" sz="3200" dirty="0">
                <a:latin typeface="+mj-lt"/>
              </a:rPr>
              <a:t>IEP 6</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711200" y="2514600"/>
            <a:ext cx="7924800" cy="3963988"/>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auto">
              <a:spcBef>
                <a:spcPct val="50000"/>
              </a:spcBef>
              <a:spcAft>
                <a:spcPts val="0"/>
              </a:spcAft>
              <a:buFontTx/>
              <a:buNone/>
              <a:defRPr/>
            </a:pPr>
            <a:r>
              <a:rPr lang="en-US" altLang="en-US" sz="2000" dirty="0" smtClean="0">
                <a:solidFill>
                  <a:schemeClr val="accent1"/>
                </a:solidFill>
                <a:latin typeface="Tahoma" pitchFamily="34" charset="0"/>
                <a:ea typeface="Tahoma" pitchFamily="34" charset="0"/>
                <a:cs typeface="Tahoma" pitchFamily="34" charset="0"/>
              </a:rPr>
              <a:t>Suggested Practices To Increase</a:t>
            </a:r>
          </a:p>
          <a:p>
            <a:pPr algn="ctr" fontAlgn="auto">
              <a:lnSpc>
                <a:spcPct val="40000"/>
              </a:lnSpc>
              <a:spcBef>
                <a:spcPct val="50000"/>
              </a:spcBef>
              <a:spcAft>
                <a:spcPts val="0"/>
              </a:spcAft>
              <a:buFontTx/>
              <a:buNone/>
              <a:defRPr/>
            </a:pPr>
            <a:r>
              <a:rPr lang="en-US" altLang="en-US" sz="2000" dirty="0" smtClean="0">
                <a:solidFill>
                  <a:schemeClr val="accent1"/>
                </a:solidFill>
                <a:latin typeface="Tahoma" pitchFamily="34" charset="0"/>
                <a:ea typeface="Tahoma" pitchFamily="34" charset="0"/>
                <a:cs typeface="Tahoma" pitchFamily="34" charset="0"/>
              </a:rPr>
              <a:t> Parent Participation:</a:t>
            </a:r>
          </a:p>
          <a:p>
            <a:pPr marL="342900" indent="-342900" fontAlgn="auto">
              <a:lnSpc>
                <a:spcPct val="8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Make </a:t>
            </a:r>
            <a:r>
              <a:rPr lang="en-US" altLang="en-US" sz="2000" dirty="0">
                <a:latin typeface="Tahoma" pitchFamily="34" charset="0"/>
                <a:ea typeface="Tahoma" pitchFamily="34" charset="0"/>
                <a:cs typeface="Tahoma" pitchFamily="34" charset="0"/>
              </a:rPr>
              <a:t>available evaluation material in advance, asking parents </a:t>
            </a:r>
            <a:r>
              <a:rPr lang="en-US" altLang="en-US" sz="2000" dirty="0" smtClean="0">
                <a:latin typeface="Tahoma" pitchFamily="34" charset="0"/>
                <a:ea typeface="Tahoma" pitchFamily="34" charset="0"/>
                <a:cs typeface="Tahoma" pitchFamily="34" charset="0"/>
              </a:rPr>
              <a:t>to develop </a:t>
            </a:r>
            <a:r>
              <a:rPr lang="en-US" altLang="en-US" sz="2000" dirty="0">
                <a:latin typeface="Tahoma" pitchFamily="34" charset="0"/>
                <a:ea typeface="Tahoma" pitchFamily="34" charset="0"/>
                <a:cs typeface="Tahoma" pitchFamily="34" charset="0"/>
              </a:rPr>
              <a:t>a list of questions and/or concerns.</a:t>
            </a:r>
          </a:p>
          <a:p>
            <a:pPr marL="342900" indent="-342900" fontAlgn="auto">
              <a:lnSpc>
                <a:spcPct val="9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Contact </a:t>
            </a:r>
            <a:r>
              <a:rPr lang="en-US" altLang="en-US" sz="2000" dirty="0">
                <a:latin typeface="Tahoma" pitchFamily="34" charset="0"/>
                <a:ea typeface="Tahoma" pitchFamily="34" charset="0"/>
                <a:cs typeface="Tahoma" pitchFamily="34" charset="0"/>
              </a:rPr>
              <a:t>parents in advance of meeting to discuss their concerns or to ask them to come in a few minutes before the meeting to discuss their concerns. </a:t>
            </a:r>
          </a:p>
          <a:p>
            <a:pPr marL="342900" indent="-342900" fontAlgn="auto">
              <a:lnSpc>
                <a:spcPct val="9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 Provide </a:t>
            </a:r>
            <a:r>
              <a:rPr lang="en-US" altLang="en-US" sz="2000" dirty="0">
                <a:latin typeface="Tahoma" pitchFamily="34" charset="0"/>
                <a:ea typeface="Tahoma" pitchFamily="34" charset="0"/>
                <a:cs typeface="Tahoma" pitchFamily="34" charset="0"/>
              </a:rPr>
              <a:t>parents with a seating plan or use name </a:t>
            </a:r>
            <a:r>
              <a:rPr lang="en-US" altLang="en-US" sz="2000" dirty="0" smtClean="0">
                <a:latin typeface="Tahoma" pitchFamily="34" charset="0"/>
                <a:ea typeface="Tahoma" pitchFamily="34" charset="0"/>
                <a:cs typeface="Tahoma" pitchFamily="34" charset="0"/>
              </a:rPr>
              <a:t>tags.</a:t>
            </a:r>
          </a:p>
          <a:p>
            <a:pPr marL="342900" indent="-342900" fontAlgn="auto">
              <a:lnSpc>
                <a:spcPct val="9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 Introduce </a:t>
            </a:r>
            <a:r>
              <a:rPr lang="en-US" altLang="en-US" sz="2000" dirty="0">
                <a:latin typeface="Tahoma" pitchFamily="34" charset="0"/>
                <a:ea typeface="Tahoma" pitchFamily="34" charset="0"/>
                <a:cs typeface="Tahoma" pitchFamily="34" charset="0"/>
              </a:rPr>
              <a:t>and refer to all Team members in the same manner.</a:t>
            </a:r>
          </a:p>
          <a:p>
            <a:pPr marL="342900" indent="-342900" fontAlgn="auto">
              <a:lnSpc>
                <a:spcPct val="90000"/>
              </a:lnSpc>
              <a:spcBef>
                <a:spcPct val="50000"/>
              </a:spcBef>
              <a:spcAft>
                <a:spcPts val="0"/>
              </a:spcAft>
              <a:buClr>
                <a:schemeClr val="accent1"/>
              </a:buClr>
              <a:buFont typeface="Wingdings" panose="05000000000000000000" pitchFamily="2" charset="2"/>
              <a:buChar char="v"/>
              <a:defRPr/>
            </a:pPr>
            <a:r>
              <a:rPr lang="en-US" altLang="en-US" sz="2000" dirty="0" smtClean="0">
                <a:latin typeface="Tahoma" pitchFamily="34" charset="0"/>
                <a:ea typeface="Tahoma" pitchFamily="34" charset="0"/>
                <a:cs typeface="Tahoma" pitchFamily="34" charset="0"/>
              </a:rPr>
              <a:t>Use a conference call or Skype during </a:t>
            </a:r>
            <a:r>
              <a:rPr lang="en-US" altLang="en-US" sz="2000" dirty="0">
                <a:latin typeface="Tahoma" pitchFamily="34" charset="0"/>
                <a:ea typeface="Tahoma" pitchFamily="34" charset="0"/>
                <a:cs typeface="Tahoma" pitchFamily="34" charset="0"/>
              </a:rPr>
              <a:t>a Team </a:t>
            </a:r>
            <a:r>
              <a:rPr lang="en-US" altLang="en-US" sz="2000" dirty="0" smtClean="0">
                <a:latin typeface="Tahoma" pitchFamily="34" charset="0"/>
                <a:ea typeface="Tahoma" pitchFamily="34" charset="0"/>
                <a:cs typeface="Tahoma" pitchFamily="34" charset="0"/>
              </a:rPr>
              <a:t>meeting if scheduling a face-to-face is difficult.</a:t>
            </a:r>
            <a:endParaRPr lang="en-US" altLang="en-US" sz="2000" dirty="0">
              <a:latin typeface="Tahoma" pitchFamily="34" charset="0"/>
              <a:ea typeface="Tahoma" pitchFamily="34" charset="0"/>
              <a:cs typeface="Tahoma" pitchFamily="34" charset="0"/>
            </a:endParaRPr>
          </a:p>
        </p:txBody>
      </p:sp>
      <p:sp>
        <p:nvSpPr>
          <p:cNvPr id="3076" name="Rectangle 4"/>
          <p:cNvSpPr>
            <a:spLocks noChangeArrowheads="1"/>
          </p:cNvSpPr>
          <p:nvPr/>
        </p:nvSpPr>
        <p:spPr bwMode="auto">
          <a:xfrm>
            <a:off x="3352800" y="609600"/>
            <a:ext cx="4114800" cy="708025"/>
          </a:xfrm>
          <a:prstGeom prst="rect">
            <a:avLst/>
          </a:prstGeom>
          <a:noFill/>
          <a:ln w="9525">
            <a:noFill/>
            <a:miter lim="800000"/>
            <a:headEnd/>
            <a:tailEnd/>
          </a:ln>
        </p:spPr>
        <p:txBody>
          <a:bodyPr>
            <a:spAutoFit/>
          </a:bodyPr>
          <a:lstStyle/>
          <a:p>
            <a:pPr algn="ctr">
              <a:spcBef>
                <a:spcPct val="50000"/>
              </a:spcBef>
              <a:defRPr/>
            </a:pPr>
            <a:r>
              <a:rPr lang="en-US" altLang="en-US" sz="4000" dirty="0">
                <a:latin typeface="+mj-lt"/>
              </a:rPr>
              <a:t>Parents!</a:t>
            </a:r>
          </a:p>
        </p:txBody>
      </p:sp>
      <p:sp>
        <p:nvSpPr>
          <p:cNvPr id="2" name="Slide Number Placeholder 1"/>
          <p:cNvSpPr>
            <a:spLocks noGrp="1"/>
          </p:cNvSpPr>
          <p:nvPr>
            <p:ph type="sldNum" sz="quarter" idx="12"/>
          </p:nvPr>
        </p:nvSpPr>
        <p:spPr/>
        <p:txBody>
          <a:bodyPr/>
          <a:lstStyle/>
          <a:p>
            <a:pPr>
              <a:defRPr/>
            </a:pPr>
            <a:fld id="{B248CE22-8E06-4B9E-94C1-D83865B8C3AA}" type="slidenum">
              <a:rPr lang="en-US"/>
              <a:pPr>
                <a:defRPr/>
              </a:pPr>
              <a:t>9</a:t>
            </a:fld>
            <a:endParaRPr lang="en-US"/>
          </a:p>
        </p:txBody>
      </p:sp>
      <p:pic>
        <p:nvPicPr>
          <p:cNvPr id="82949" name="Picture 6" descr="Mother, father, and two children on a beach."/>
          <p:cNvPicPr>
            <a:picLocks noChangeAspect="1" noChangeArrowheads="1"/>
          </p:cNvPicPr>
          <p:nvPr/>
        </p:nvPicPr>
        <p:blipFill>
          <a:blip r:embed="rId3" cstate="print">
            <a:extLst>
              <a:ext uri="{28A0092B-C50C-407E-A947-70E740481C1C}">
                <a14:useLocalDpi xmlns:a14="http://schemas.microsoft.com/office/drawing/2010/main" xmlns="" val="0"/>
              </a:ext>
            </a:extLst>
          </a:blip>
          <a:srcRect t="32828"/>
          <a:stretch>
            <a:fillRect/>
          </a:stretch>
        </p:blipFill>
        <p:spPr bwMode="auto">
          <a:xfrm>
            <a:off x="1066800" y="228600"/>
            <a:ext cx="2006600" cy="202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536353" y="1676400"/>
            <a:ext cx="82296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4:  (longer year)</a:t>
            </a:r>
          </a:p>
          <a:p>
            <a:pPr marL="342900" indent="-342900" eaLnBrk="1" hangingPunct="1">
              <a:buClr>
                <a:schemeClr val="accent1"/>
              </a:buClr>
              <a:buFont typeface="Wingdings" panose="05000000000000000000" pitchFamily="2" charset="2"/>
              <a:buChar char="v"/>
            </a:pPr>
            <a:r>
              <a:rPr lang="en-US" altLang="en-US" dirty="0">
                <a:latin typeface="Tahoma" panose="020B0604030504040204" pitchFamily="34" charset="0"/>
                <a:ea typeface="Tahoma" panose="020B0604030504040204" pitchFamily="34" charset="0"/>
                <a:cs typeface="Tahoma" panose="020B0604030504040204" pitchFamily="34" charset="0"/>
              </a:rPr>
              <a:t>see IEP 5 / services with start date:  07/01 and end date:  08/01</a:t>
            </a:r>
          </a:p>
          <a:p>
            <a:pPr marL="342900" indent="-342900" eaLnBrk="1" hangingPunct="1">
              <a:buClr>
                <a:schemeClr val="accent1"/>
              </a:buClr>
              <a:buFont typeface="Wingdings" panose="05000000000000000000" pitchFamily="2" charset="2"/>
              <a:buChar char="v"/>
            </a:pPr>
            <a:r>
              <a:rPr lang="en-US" altLang="en-US" dirty="0">
                <a:latin typeface="Tahoma" panose="020B0604030504040204" pitchFamily="34" charset="0"/>
                <a:ea typeface="Tahoma" panose="020B0604030504040204" pitchFamily="34" charset="0"/>
                <a:cs typeface="Tahoma" panose="020B0604030504040204" pitchFamily="34" charset="0"/>
              </a:rPr>
              <a:t>documented severe regression of communication skills</a:t>
            </a:r>
          </a:p>
          <a:p>
            <a:pPr marL="342900" indent="-342900" eaLnBrk="1" hangingPunct="1">
              <a:buClr>
                <a:schemeClr val="accent1"/>
              </a:buClr>
              <a:buFont typeface="Wingdings" panose="05000000000000000000" pitchFamily="2" charset="2"/>
              <a:buChar char="v"/>
            </a:pPr>
            <a:r>
              <a:rPr lang="en-US" altLang="en-US" dirty="0">
                <a:latin typeface="Tahoma" panose="020B0604030504040204" pitchFamily="34" charset="0"/>
                <a:ea typeface="Tahoma" panose="020B0604030504040204" pitchFamily="34" charset="0"/>
                <a:cs typeface="Tahoma" panose="020B0604030504040204" pitchFamily="34" charset="0"/>
              </a:rPr>
              <a:t>speech pathologist to meet before/after summer program with summer program staff</a:t>
            </a:r>
          </a:p>
          <a:p>
            <a:pPr eaLnBrk="1" hangingPunct="1">
              <a:buFontTx/>
              <a:buChar char="•"/>
            </a:pPr>
            <a:endParaRPr lang="en-US" altLang="en-US" sz="2400" dirty="0">
              <a:latin typeface="Comic Sans MS" pitchFamily="66" charset="0"/>
            </a:endParaRPr>
          </a:p>
        </p:txBody>
      </p:sp>
      <p:sp>
        <p:nvSpPr>
          <p:cNvPr id="2" name="Slide Number Placeholder 1"/>
          <p:cNvSpPr>
            <a:spLocks noGrp="1"/>
          </p:cNvSpPr>
          <p:nvPr>
            <p:ph type="sldNum" sz="quarter" idx="12"/>
          </p:nvPr>
        </p:nvSpPr>
        <p:spPr/>
        <p:txBody>
          <a:bodyPr/>
          <a:lstStyle/>
          <a:p>
            <a:pPr>
              <a:defRPr/>
            </a:pPr>
            <a:fld id="{46D21DF8-5E32-4F3F-9F1D-040015E252E0}" type="slidenum">
              <a:rPr lang="en-US"/>
              <a:pPr>
                <a:defRPr/>
              </a:pPr>
              <a:t>90</a:t>
            </a:fld>
            <a:endParaRPr lang="en-US"/>
          </a:p>
        </p:txBody>
      </p:sp>
      <p:sp>
        <p:nvSpPr>
          <p:cNvPr id="6" name="Text Box 2"/>
          <p:cNvSpPr txBox="1">
            <a:spLocks noChangeArrowheads="1"/>
          </p:cNvSpPr>
          <p:nvPr/>
        </p:nvSpPr>
        <p:spPr bwMode="auto">
          <a:xfrm>
            <a:off x="671513" y="347663"/>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Schedule Modification</a:t>
            </a:r>
            <a:endParaRPr lang="en-US" altLang="en-US" sz="3200" dirty="0">
              <a:latin typeface="+mj-lt"/>
            </a:endParaRPr>
          </a:p>
          <a:p>
            <a:pPr algn="ctr" eaLnBrk="1" hangingPunct="1"/>
            <a:r>
              <a:rPr lang="en-US" altLang="en-US" sz="3200" dirty="0">
                <a:latin typeface="+mj-lt"/>
              </a:rPr>
              <a:t>IEP 6</a:t>
            </a:r>
          </a:p>
        </p:txBody>
      </p:sp>
      <p:pic>
        <p:nvPicPr>
          <p:cNvPr id="25622" name="Picture 22" descr="Six female students sitting on the steps of a school, talking and study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3124200"/>
            <a:ext cx="3505200" cy="3505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5" name="Picture 21" descr="School b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013" y="4038600"/>
            <a:ext cx="25146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26628" name="Text Box 4"/>
          <p:cNvSpPr txBox="1">
            <a:spLocks noChangeArrowheads="1"/>
          </p:cNvSpPr>
          <p:nvPr/>
        </p:nvSpPr>
        <p:spPr bwMode="auto">
          <a:xfrm>
            <a:off x="762000" y="1493872"/>
            <a:ext cx="7797800"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a:t>
            </a: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1: No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 Regular transportation</a:t>
            </a:r>
          </a:p>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 </a:t>
            </a:r>
          </a:p>
          <a:p>
            <a:pPr eaLnBrk="1" hangingPunct="1"/>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rPr>
              <a:t>Discussion (not written in IEP):  </a:t>
            </a:r>
            <a:r>
              <a:rPr lang="en-US" altLang="en-US" dirty="0">
                <a:solidFill>
                  <a:schemeClr val="tx2"/>
                </a:solidFill>
                <a:latin typeface="Tahoma" panose="020B0604030504040204" pitchFamily="34" charset="0"/>
                <a:ea typeface="Tahoma" panose="020B0604030504040204" pitchFamily="34" charset="0"/>
                <a:cs typeface="Tahoma" panose="020B0604030504040204" pitchFamily="34" charset="0"/>
              </a:rPr>
              <a:t>Joe ‘s disability does not prevent him from being transported to school like any other student.  After Joe’s IEP is written, the Placement Team determines Joe’s IEP should be implemented in a private  day school setting.  The school district is responsible for providing transportation to and from the day school.  However, this is not considered “special transportation”.</a:t>
            </a:r>
            <a:r>
              <a:rPr lang="en-US" alt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83C399E5-91F4-4AC2-9F90-1158353EDEBC}" type="slidenum">
              <a:rPr lang="en-US"/>
              <a:pPr>
                <a:defRPr/>
              </a:pPr>
              <a:t>91</a:t>
            </a:fld>
            <a:endParaRPr lang="en-US"/>
          </a:p>
        </p:txBody>
      </p:sp>
      <p:sp>
        <p:nvSpPr>
          <p:cNvPr id="6" name="Text Box 2"/>
          <p:cNvSpPr txBox="1">
            <a:spLocks noChangeArrowheads="1"/>
          </p:cNvSpPr>
          <p:nvPr/>
        </p:nvSpPr>
        <p:spPr bwMode="auto">
          <a:xfrm>
            <a:off x="671513" y="347663"/>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Transportation Services</a:t>
            </a:r>
            <a:endParaRPr lang="en-US" altLang="en-US" sz="3200" dirty="0">
              <a:latin typeface="+mj-lt"/>
            </a:endParaRPr>
          </a:p>
          <a:p>
            <a:pPr algn="ctr" eaLnBrk="1" hangingPunct="1"/>
            <a:r>
              <a:rPr lang="en-US" altLang="en-US" sz="3200" dirty="0">
                <a:latin typeface="+mj-lt"/>
              </a:rPr>
              <a:t>IEP 6</a:t>
            </a:r>
          </a:p>
        </p:txBody>
      </p:sp>
    </p:spTree>
  </p:cSld>
  <p:clrMapOvr>
    <a:masterClrMapping/>
  </p:clrMapOvr>
  <p:transition>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3"/>
          <p:cNvSpPr txBox="1">
            <a:spLocks noChangeArrowheads="1"/>
          </p:cNvSpPr>
          <p:nvPr/>
        </p:nvSpPr>
        <p:spPr bwMode="auto">
          <a:xfrm>
            <a:off x="406400" y="1424881"/>
            <a:ext cx="83312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2: </a:t>
            </a: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itchFamily="2" charset="2"/>
              </a:rPr>
              <a:t>Yes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itchFamily="2" charset="2"/>
              </a:rPr>
              <a:t>/ Special Transportation</a:t>
            </a:r>
          </a:p>
          <a:p>
            <a:pPr algn="ctr" eaLnBrk="1" hangingPunct="1"/>
            <a:endPar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On </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a regular transportation vehicle with the following modifications and/or specialized equipment and precautions: </a:t>
            </a:r>
            <a:endPar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285750" indent="-28575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The </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bus will pick up/drop off Nicole at the base of her driveway; </a:t>
            </a:r>
            <a:endPar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285750" indent="-28575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her </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parents have agreed to escort Nicole to/from bus; </a:t>
            </a:r>
            <a:endPar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285750" indent="-28575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an </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aide will ride bus until Nicole has become familiar with the bus routine (Team anticipates that the aide will be needed for the first month of school.); </a:t>
            </a:r>
            <a:endPar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285750" indent="-28575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school </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staff will escort Nicole to/from bus to classroom each day; </a:t>
            </a:r>
            <a:endPar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285750" indent="-28575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bus </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driver will be introduced to Nicole and her parents prior to first bus ride and will receive a written emergency plan</a:t>
            </a:r>
          </a:p>
          <a:p>
            <a:pPr eaLnBrk="1" hangingPunct="1"/>
            <a:endPar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eaLnBrk="1" hangingPunct="1"/>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itchFamily="2" charset="2"/>
              </a:rPr>
              <a:t>Discussion (not written in IEP): </a:t>
            </a:r>
            <a:r>
              <a:rPr lang="en-US" altLang="en-US" dirty="0">
                <a:solidFill>
                  <a:schemeClr val="tx2"/>
                </a:solidFill>
                <a:latin typeface="Tahoma" panose="020B0604030504040204" pitchFamily="34" charset="0"/>
                <a:ea typeface="Tahoma" panose="020B0604030504040204" pitchFamily="34" charset="0"/>
                <a:cs typeface="Tahoma" panose="020B0604030504040204" pitchFamily="34" charset="0"/>
                <a:sym typeface="Wingdings" pitchFamily="2" charset="2"/>
              </a:rPr>
              <a:t>Nicole’s intellectual impairment requires she receive special transportation because she cannot independently or safely access regular transportation as she once was able to.  The Team recommends that she ride regular transportation with support to receive a less restrictive transportation service. </a:t>
            </a:r>
          </a:p>
        </p:txBody>
      </p:sp>
      <p:sp>
        <p:nvSpPr>
          <p:cNvPr id="2" name="Slide Number Placeholder 1"/>
          <p:cNvSpPr>
            <a:spLocks noGrp="1"/>
          </p:cNvSpPr>
          <p:nvPr>
            <p:ph type="sldNum" sz="quarter" idx="12"/>
          </p:nvPr>
        </p:nvSpPr>
        <p:spPr/>
        <p:txBody>
          <a:bodyPr/>
          <a:lstStyle/>
          <a:p>
            <a:pPr>
              <a:defRPr/>
            </a:pPr>
            <a:fld id="{0A6B1516-2A27-4C42-9BBD-5A32D61B2413}" type="slidenum">
              <a:rPr lang="en-US"/>
              <a:pPr>
                <a:defRPr/>
              </a:pPr>
              <a:t>92</a:t>
            </a:fld>
            <a:endParaRPr lang="en-US"/>
          </a:p>
        </p:txBody>
      </p:sp>
      <p:sp>
        <p:nvSpPr>
          <p:cNvPr id="5" name="Text Box 2"/>
          <p:cNvSpPr txBox="1">
            <a:spLocks noChangeArrowheads="1"/>
          </p:cNvSpPr>
          <p:nvPr/>
        </p:nvSpPr>
        <p:spPr bwMode="auto">
          <a:xfrm>
            <a:off x="671513" y="347663"/>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Transportation Services</a:t>
            </a:r>
            <a:endParaRPr lang="en-US" altLang="en-US" sz="3200" dirty="0">
              <a:latin typeface="+mj-lt"/>
            </a:endParaRPr>
          </a:p>
          <a:p>
            <a:pPr algn="ctr" eaLnBrk="1" hangingPunct="1"/>
            <a:r>
              <a:rPr lang="en-US" altLang="en-US" sz="3200" dirty="0">
                <a:latin typeface="+mj-lt"/>
              </a:rPr>
              <a:t>IEP 6</a:t>
            </a:r>
          </a:p>
        </p:txBody>
      </p:sp>
      <p:pic>
        <p:nvPicPr>
          <p:cNvPr id="6" name="Picture 21" descr="School b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2646" y="163363"/>
            <a:ext cx="1666428" cy="16664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5"/>
          <p:cNvSpPr txBox="1">
            <a:spLocks noChangeArrowheads="1"/>
          </p:cNvSpPr>
          <p:nvPr/>
        </p:nvSpPr>
        <p:spPr bwMode="auto">
          <a:xfrm>
            <a:off x="203200" y="1485900"/>
            <a:ext cx="8636000" cy="4062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Example 3: </a:t>
            </a:r>
            <a:r>
              <a:rPr lang="en-US" altLang="en-US" sz="2400" dirty="0" smtClean="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itchFamily="2" charset="2"/>
              </a:rPr>
              <a:t>Yes  </a:t>
            </a:r>
            <a:r>
              <a:rPr lang="en-US" altLang="en-US"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itchFamily="2" charset="2"/>
              </a:rPr>
              <a:t>/ Special Transportation</a:t>
            </a:r>
          </a:p>
          <a:p>
            <a:pPr eaLnBrk="1" hangingPunct="1"/>
            <a:endPar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On </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a special transportation vehicle with the following modifications and/or specialized equipment and precautions:  </a:t>
            </a:r>
            <a:endPar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342900" indent="-34290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station </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wagon; </a:t>
            </a:r>
            <a:endPar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342900" indent="-34290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needs </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assistance in/out of home and school and on/off vehicle; </a:t>
            </a:r>
            <a:endPar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342900" indent="-342900" eaLnBrk="1" hangingPunct="1">
              <a:buClr>
                <a:schemeClr val="accent1"/>
              </a:buClr>
              <a:buFont typeface="Wingdings" panose="05000000000000000000" pitchFamily="2" charset="2"/>
              <a:buChar char="v"/>
            </a:pPr>
            <a:r>
              <a:rPr lang="en-US" altLang="en-US" dirty="0" smtClean="0">
                <a:latin typeface="Tahoma" panose="020B0604030504040204" pitchFamily="34" charset="0"/>
                <a:ea typeface="Tahoma" panose="020B0604030504040204" pitchFamily="34" charset="0"/>
                <a:cs typeface="Tahoma" panose="020B0604030504040204" pitchFamily="34" charset="0"/>
                <a:sym typeface="Wingdings" pitchFamily="2" charset="2"/>
              </a:rPr>
              <a:t>aide</a:t>
            </a:r>
            <a:r>
              <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rPr>
              <a:t>, with emergency medical training, required for monitoring of seizure condition  </a:t>
            </a:r>
          </a:p>
          <a:p>
            <a:pPr eaLnBrk="1" hangingPunct="1"/>
            <a:endPar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eaLnBrk="1" hangingPunct="1"/>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itchFamily="2" charset="2"/>
              </a:rPr>
              <a:t>Discussion (not written in IEP): </a:t>
            </a:r>
            <a:r>
              <a:rPr lang="en-US" altLang="en-US" dirty="0">
                <a:solidFill>
                  <a:schemeClr val="tx2"/>
                </a:solidFill>
                <a:latin typeface="Tahoma" panose="020B0604030504040204" pitchFamily="34" charset="0"/>
                <a:ea typeface="Tahoma" panose="020B0604030504040204" pitchFamily="34" charset="0"/>
                <a:cs typeface="Tahoma" panose="020B0604030504040204" pitchFamily="34" charset="0"/>
                <a:sym typeface="Wingdings" pitchFamily="2" charset="2"/>
              </a:rPr>
              <a:t>Jorge has a developmental delay and a health impairment that prevents him from taking regular transportation even with modifications, specialized equipment and/or precautions.  </a:t>
            </a:r>
          </a:p>
          <a:p>
            <a:pPr eaLnBrk="1" hangingPunct="1"/>
            <a:endParaRPr lang="en-US" altLang="en-US" dirty="0">
              <a:solidFill>
                <a:schemeClr val="tx2"/>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a:p>
            <a:pPr eaLnBrk="1" hangingPunct="1"/>
            <a:r>
              <a:rPr lang="en-US" altLang="en-US" dirty="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itchFamily="2" charset="2"/>
              </a:rPr>
              <a:t>Note: </a:t>
            </a:r>
            <a:r>
              <a:rPr lang="en-US" altLang="en-US" dirty="0">
                <a:solidFill>
                  <a:schemeClr val="tx2"/>
                </a:solidFill>
                <a:latin typeface="Tahoma" panose="020B0604030504040204" pitchFamily="34" charset="0"/>
                <a:ea typeface="Tahoma" panose="020B0604030504040204" pitchFamily="34" charset="0"/>
                <a:cs typeface="Tahoma" panose="020B0604030504040204" pitchFamily="34" charset="0"/>
                <a:sym typeface="Wingdings" pitchFamily="2" charset="2"/>
              </a:rPr>
              <a:t>Review special transportation requirements in 603 CMR 28.05(b)(1)(</a:t>
            </a:r>
            <a:r>
              <a:rPr lang="en-US" altLang="en-US" dirty="0" err="1">
                <a:solidFill>
                  <a:schemeClr val="tx2"/>
                </a:solidFill>
                <a:latin typeface="Tahoma" panose="020B0604030504040204" pitchFamily="34" charset="0"/>
                <a:ea typeface="Tahoma" panose="020B0604030504040204" pitchFamily="34" charset="0"/>
                <a:cs typeface="Tahoma" panose="020B0604030504040204" pitchFamily="34" charset="0"/>
                <a:sym typeface="Wingdings" pitchFamily="2" charset="2"/>
              </a:rPr>
              <a:t>i</a:t>
            </a:r>
            <a:r>
              <a:rPr lang="en-US" altLang="en-US" dirty="0">
                <a:solidFill>
                  <a:schemeClr val="tx2"/>
                </a:solidFill>
                <a:latin typeface="Tahoma" panose="020B0604030504040204" pitchFamily="34" charset="0"/>
                <a:ea typeface="Tahoma" panose="020B0604030504040204" pitchFamily="34" charset="0"/>
                <a:cs typeface="Tahoma" panose="020B0604030504040204" pitchFamily="34" charset="0"/>
                <a:sym typeface="Wingdings" pitchFamily="2" charset="2"/>
              </a:rPr>
              <a:t>)-(iii).</a:t>
            </a:r>
            <a:endParaRPr lang="en-US" altLang="en-US" dirty="0">
              <a:latin typeface="Tahoma" panose="020B0604030504040204" pitchFamily="34" charset="0"/>
              <a:ea typeface="Tahoma" panose="020B0604030504040204" pitchFamily="34" charset="0"/>
              <a:cs typeface="Tahoma" panose="020B0604030504040204" pitchFamily="34" charset="0"/>
              <a:sym typeface="Wingdings" pitchFamily="2" charset="2"/>
            </a:endParaRPr>
          </a:p>
        </p:txBody>
      </p:sp>
      <p:sp>
        <p:nvSpPr>
          <p:cNvPr id="2" name="Slide Number Placeholder 1"/>
          <p:cNvSpPr>
            <a:spLocks noGrp="1"/>
          </p:cNvSpPr>
          <p:nvPr>
            <p:ph type="sldNum" sz="quarter" idx="12"/>
          </p:nvPr>
        </p:nvSpPr>
        <p:spPr/>
        <p:txBody>
          <a:bodyPr/>
          <a:lstStyle/>
          <a:p>
            <a:pPr>
              <a:defRPr/>
            </a:pPr>
            <a:fld id="{05B0C089-48C0-4885-BDA8-5B76907FC695}" type="slidenum">
              <a:rPr lang="en-US"/>
              <a:pPr>
                <a:defRPr/>
              </a:pPr>
              <a:t>93</a:t>
            </a:fld>
            <a:endParaRPr lang="en-US"/>
          </a:p>
        </p:txBody>
      </p:sp>
      <p:sp>
        <p:nvSpPr>
          <p:cNvPr id="6" name="Text Box 2"/>
          <p:cNvSpPr txBox="1">
            <a:spLocks noChangeArrowheads="1"/>
          </p:cNvSpPr>
          <p:nvPr/>
        </p:nvSpPr>
        <p:spPr bwMode="auto">
          <a:xfrm>
            <a:off x="671513" y="347663"/>
            <a:ext cx="7721600" cy="107721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dirty="0" smtClean="0">
                <a:latin typeface="+mj-lt"/>
              </a:rPr>
              <a:t>Transportation Services</a:t>
            </a:r>
            <a:endParaRPr lang="en-US" altLang="en-US" sz="3200" dirty="0">
              <a:latin typeface="+mj-lt"/>
            </a:endParaRPr>
          </a:p>
          <a:p>
            <a:pPr algn="ctr" eaLnBrk="1" hangingPunct="1"/>
            <a:r>
              <a:rPr lang="en-US" altLang="en-US" sz="3200" dirty="0">
                <a:latin typeface="+mj-lt"/>
              </a:rPr>
              <a:t>IEP 6</a:t>
            </a:r>
          </a:p>
        </p:txBody>
      </p:sp>
      <p:pic>
        <p:nvPicPr>
          <p:cNvPr id="7" name="Picture 21" descr="School b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2646" y="163363"/>
            <a:ext cx="1666428" cy="16664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609600" y="1981200"/>
            <a:ext cx="7696200" cy="4114800"/>
          </a:xfrm>
        </p:spPr>
        <p:txBody>
          <a:bodyPr rtlCol="0">
            <a:normAutofit/>
          </a:bodyPr>
          <a:lstStyle/>
          <a:p>
            <a:pPr eaLnBrk="1" fontAlgn="auto" hangingPunct="1">
              <a:spcAft>
                <a:spcPts val="0"/>
              </a:spcAft>
              <a:defRPr/>
            </a:pPr>
            <a:r>
              <a:rPr lang="en-US" altLang="en-US" dirty="0" smtClean="0">
                <a:solidFill>
                  <a:schemeClr val="accent1"/>
                </a:solidFill>
              </a:rPr>
              <a:t>State or District-Wide Assessment</a:t>
            </a:r>
          </a:p>
          <a:p>
            <a:pPr marL="0" indent="0" eaLnBrk="1" fontAlgn="auto" hangingPunct="1">
              <a:spcAft>
                <a:spcPts val="0"/>
              </a:spcAft>
              <a:buFont typeface="Wingdings 2" pitchFamily="18" charset="2"/>
              <a:buNone/>
              <a:defRPr/>
            </a:pPr>
            <a:endParaRPr lang="en-US" altLang="en-US" sz="2400" dirty="0" smtClean="0"/>
          </a:p>
          <a:p>
            <a:pPr lvl="1" eaLnBrk="1" fontAlgn="auto" hangingPunct="1">
              <a:spcAft>
                <a:spcPts val="0"/>
              </a:spcAft>
              <a:defRPr/>
            </a:pPr>
            <a:r>
              <a:rPr lang="en-US" altLang="en-US" dirty="0" smtClean="0"/>
              <a:t>Participates like any other student.</a:t>
            </a:r>
          </a:p>
          <a:p>
            <a:pPr marL="457200" lvl="1" indent="0" eaLnBrk="1" fontAlgn="auto" hangingPunct="1">
              <a:spcAft>
                <a:spcPts val="0"/>
              </a:spcAft>
              <a:buFont typeface="Wingdings 2" pitchFamily="18" charset="2"/>
              <a:buNone/>
              <a:defRPr/>
            </a:pPr>
            <a:endParaRPr lang="en-US" altLang="en-US" dirty="0" smtClean="0"/>
          </a:p>
          <a:p>
            <a:pPr lvl="1" eaLnBrk="1" fontAlgn="auto" hangingPunct="1">
              <a:spcAft>
                <a:spcPts val="0"/>
              </a:spcAft>
              <a:defRPr/>
            </a:pPr>
            <a:r>
              <a:rPr lang="en-US" altLang="en-US" dirty="0" smtClean="0"/>
              <a:t>Participates with accommodation(s).</a:t>
            </a:r>
          </a:p>
          <a:p>
            <a:pPr marL="457200" lvl="1" indent="0" eaLnBrk="1" fontAlgn="auto" hangingPunct="1">
              <a:spcAft>
                <a:spcPts val="0"/>
              </a:spcAft>
              <a:buFont typeface="Wingdings 2" pitchFamily="18" charset="2"/>
              <a:buNone/>
              <a:defRPr/>
            </a:pPr>
            <a:endParaRPr lang="en-US" altLang="en-US" dirty="0" smtClean="0"/>
          </a:p>
          <a:p>
            <a:pPr lvl="1" eaLnBrk="1" fontAlgn="auto" hangingPunct="1">
              <a:spcAft>
                <a:spcPts val="0"/>
              </a:spcAft>
              <a:defRPr/>
            </a:pPr>
            <a:r>
              <a:rPr lang="en-US" altLang="en-US" dirty="0" smtClean="0"/>
              <a:t>Takes Alternate Portfolio Assessment.</a:t>
            </a:r>
          </a:p>
        </p:txBody>
      </p:sp>
      <p:sp>
        <p:nvSpPr>
          <p:cNvPr id="2" name="Slide Number Placeholder 1"/>
          <p:cNvSpPr>
            <a:spLocks noGrp="1"/>
          </p:cNvSpPr>
          <p:nvPr>
            <p:ph type="sldNum" sz="quarter" idx="12"/>
          </p:nvPr>
        </p:nvSpPr>
        <p:spPr/>
        <p:txBody>
          <a:bodyPr/>
          <a:lstStyle/>
          <a:p>
            <a:pPr>
              <a:defRPr/>
            </a:pPr>
            <a:fld id="{1A643D37-0CAB-4388-BE35-3B19C09B8A78}" type="slidenum">
              <a:rPr lang="en-US"/>
              <a:pPr>
                <a:defRPr/>
              </a:pPr>
              <a:t>94</a:t>
            </a:fld>
            <a:endParaRPr lang="en-US"/>
          </a:p>
        </p:txBody>
      </p:sp>
      <p:sp>
        <p:nvSpPr>
          <p:cNvPr id="8" name="Rectangle 2"/>
          <p:cNvSpPr>
            <a:spLocks noGrp="1" noChangeArrowheads="1"/>
          </p:cNvSpPr>
          <p:nvPr>
            <p:ph type="title"/>
          </p:nvPr>
        </p:nvSpPr>
        <p:spPr>
          <a:xfrm>
            <a:off x="685800" y="400050"/>
            <a:ext cx="7772400" cy="1143000"/>
          </a:xfrm>
          <a:noFill/>
        </p:spPr>
        <p:txBody>
          <a:bodyPr/>
          <a:lstStyle/>
          <a:p>
            <a:pPr eaLnBrk="1" hangingPunct="1"/>
            <a:r>
              <a:rPr lang="en-US" altLang="en-US" sz="3600" b="1" dirty="0" smtClean="0">
                <a:solidFill>
                  <a:srgbClr val="0000CC"/>
                </a:solidFill>
                <a:latin typeface="Comic Sans MS" pitchFamily="66" charset="0"/>
              </a:rPr>
              <a:t>			</a:t>
            </a:r>
            <a:r>
              <a:rPr lang="en-US" altLang="en-US" sz="4000" dirty="0" smtClean="0"/>
              <a:t>IEP 7</a:t>
            </a:r>
          </a:p>
        </p:txBody>
      </p:sp>
      <p:pic>
        <p:nvPicPr>
          <p:cNvPr id="9" name="Picture 12" descr="Notepad and p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1143000"/>
            <a:ext cx="2133600" cy="2133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p:txBody>
          <a:bodyPr rtlCol="0">
            <a:normAutofit fontScale="92500" lnSpcReduction="10000"/>
          </a:bodyPr>
          <a:lstStyle/>
          <a:p>
            <a:pPr eaLnBrk="1" fontAlgn="auto" hangingPunct="1">
              <a:spcAft>
                <a:spcPts val="0"/>
              </a:spcAft>
              <a:buFont typeface="Wingdings 2" pitchFamily="18" charset="2"/>
              <a:buNone/>
              <a:defRPr/>
            </a:pPr>
            <a:r>
              <a:rPr lang="en-US" altLang="en-US" sz="3000" dirty="0" smtClean="0"/>
              <a:t>Additional Information including:</a:t>
            </a:r>
          </a:p>
          <a:p>
            <a:pPr eaLnBrk="1" fontAlgn="auto" hangingPunct="1">
              <a:spcAft>
                <a:spcPts val="0"/>
              </a:spcAft>
              <a:defRPr/>
            </a:pPr>
            <a:r>
              <a:rPr lang="en-US" altLang="en-US" sz="2600" dirty="0" smtClean="0"/>
              <a:t>Other issues related to secondary transition:</a:t>
            </a:r>
          </a:p>
          <a:p>
            <a:pPr lvl="1" eaLnBrk="1" fontAlgn="auto" hangingPunct="1">
              <a:spcAft>
                <a:spcPts val="0"/>
              </a:spcAft>
              <a:defRPr/>
            </a:pPr>
            <a:r>
              <a:rPr lang="en-US" altLang="en-US" dirty="0" smtClean="0"/>
              <a:t>anticipated graduation date; </a:t>
            </a:r>
          </a:p>
          <a:p>
            <a:pPr lvl="1" eaLnBrk="1" fontAlgn="auto" hangingPunct="1">
              <a:spcAft>
                <a:spcPts val="0"/>
              </a:spcAft>
              <a:defRPr/>
            </a:pPr>
            <a:r>
              <a:rPr lang="en-US" altLang="en-US" dirty="0" smtClean="0"/>
              <a:t>interagency responsibilities or needed linkages; </a:t>
            </a:r>
          </a:p>
          <a:p>
            <a:pPr lvl="1" eaLnBrk="1" fontAlgn="auto" hangingPunct="1">
              <a:spcAft>
                <a:spcPts val="0"/>
              </a:spcAft>
              <a:defRPr/>
            </a:pPr>
            <a:r>
              <a:rPr lang="en-US" altLang="en-US" dirty="0" smtClean="0"/>
              <a:t>age of majority transfer of rights; and </a:t>
            </a:r>
          </a:p>
          <a:p>
            <a:pPr lvl="1" eaLnBrk="1" fontAlgn="auto" hangingPunct="1">
              <a:spcAft>
                <a:spcPts val="0"/>
              </a:spcAft>
              <a:defRPr/>
            </a:pPr>
            <a:r>
              <a:rPr lang="en-US" altLang="en-US" dirty="0" smtClean="0"/>
              <a:t>Chapter 688 Referral recommendation  </a:t>
            </a:r>
            <a:r>
              <a:rPr lang="en-US" altLang="en-US" dirty="0" smtClean="0">
                <a:solidFill>
                  <a:srgbClr val="C00000"/>
                </a:solidFill>
              </a:rPr>
              <a:t>	</a:t>
            </a:r>
          </a:p>
          <a:p>
            <a:pPr marL="0" indent="0" eaLnBrk="1" fontAlgn="auto" hangingPunct="1">
              <a:spcAft>
                <a:spcPts val="0"/>
              </a:spcAft>
              <a:buFont typeface="Wingdings 2" pitchFamily="18" charset="2"/>
              <a:buNone/>
              <a:defRPr/>
            </a:pPr>
            <a:endParaRPr lang="en-US" altLang="en-US" sz="900" dirty="0" smtClean="0">
              <a:solidFill>
                <a:srgbClr val="C00000"/>
              </a:solidFill>
            </a:endParaRPr>
          </a:p>
          <a:p>
            <a:pPr eaLnBrk="1" fontAlgn="auto" hangingPunct="1">
              <a:spcAft>
                <a:spcPts val="0"/>
              </a:spcAft>
              <a:defRPr/>
            </a:pPr>
            <a:r>
              <a:rPr lang="en-US" altLang="en-US" sz="2600" dirty="0" smtClean="0"/>
              <a:t>Efforts</a:t>
            </a:r>
            <a:r>
              <a:rPr lang="en-US" altLang="en-US" dirty="0" smtClean="0"/>
              <a:t> to obtain parent/student participation, if not in attendance 	</a:t>
            </a:r>
          </a:p>
          <a:p>
            <a:pPr eaLnBrk="1" fontAlgn="auto" hangingPunct="1">
              <a:spcAft>
                <a:spcPts val="0"/>
              </a:spcAft>
              <a:defRPr/>
            </a:pPr>
            <a:endParaRPr lang="en-US" altLang="en-US" sz="200" dirty="0" smtClean="0"/>
          </a:p>
          <a:p>
            <a:pPr eaLnBrk="1" fontAlgn="auto" hangingPunct="1">
              <a:spcAft>
                <a:spcPts val="0"/>
              </a:spcAft>
              <a:defRPr/>
            </a:pPr>
            <a:r>
              <a:rPr lang="en-US" altLang="en-US" dirty="0" smtClean="0"/>
              <a:t>School Assurance</a:t>
            </a:r>
          </a:p>
          <a:p>
            <a:pPr marL="0" indent="0" eaLnBrk="1" fontAlgn="auto" hangingPunct="1">
              <a:spcAft>
                <a:spcPts val="0"/>
              </a:spcAft>
              <a:buFont typeface="Wingdings 2" pitchFamily="18" charset="2"/>
              <a:buNone/>
              <a:defRPr/>
            </a:pPr>
            <a:endParaRPr lang="en-US" altLang="en-US" sz="200" dirty="0" smtClean="0"/>
          </a:p>
          <a:p>
            <a:pPr eaLnBrk="1" fontAlgn="auto" hangingPunct="1">
              <a:spcAft>
                <a:spcPts val="0"/>
              </a:spcAft>
              <a:defRPr/>
            </a:pPr>
            <a:r>
              <a:rPr lang="en-US" altLang="en-US" dirty="0" smtClean="0"/>
              <a:t>Parent Options/Responses</a:t>
            </a:r>
          </a:p>
        </p:txBody>
      </p:sp>
      <p:sp>
        <p:nvSpPr>
          <p:cNvPr id="2" name="Slide Number Placeholder 1"/>
          <p:cNvSpPr>
            <a:spLocks noGrp="1"/>
          </p:cNvSpPr>
          <p:nvPr>
            <p:ph type="sldNum" sz="quarter" idx="12"/>
          </p:nvPr>
        </p:nvSpPr>
        <p:spPr/>
        <p:txBody>
          <a:bodyPr/>
          <a:lstStyle/>
          <a:p>
            <a:pPr>
              <a:defRPr/>
            </a:pPr>
            <a:fld id="{403C91A3-E20A-469E-8675-C1CE31A31574}" type="slidenum">
              <a:rPr lang="en-US"/>
              <a:pPr>
                <a:defRPr/>
              </a:pPr>
              <a:t>95</a:t>
            </a:fld>
            <a:endParaRPr lang="en-US"/>
          </a:p>
        </p:txBody>
      </p:sp>
      <p:pic>
        <p:nvPicPr>
          <p:cNvPr id="6" name="Picture 12" descr="Notepad and p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421315"/>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4000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pPr eaLnBrk="1" hangingPunct="1"/>
            <a:r>
              <a:rPr lang="en-US" altLang="en-US" sz="3600" b="1" dirty="0" smtClean="0">
                <a:solidFill>
                  <a:srgbClr val="0000CC"/>
                </a:solidFill>
                <a:latin typeface="Comic Sans MS" pitchFamily="66" charset="0"/>
              </a:rPr>
              <a:t>			</a:t>
            </a:r>
            <a:r>
              <a:rPr lang="en-US" altLang="en-US" sz="4000" dirty="0" smtClean="0"/>
              <a:t>IEP 8</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203200" y="1538288"/>
            <a:ext cx="8178800" cy="4894262"/>
          </a:xfrm>
          <a:prstGeom prst="rect">
            <a:avLst/>
          </a:prstGeom>
          <a:noFill/>
          <a:ln>
            <a:noFill/>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Preparation </a:t>
            </a:r>
            <a:r>
              <a:rPr lang="en-US" altLang="en-US" sz="1800" dirty="0">
                <a:latin typeface="Tahoma" panose="020B0604030504040204" pitchFamily="34" charset="0"/>
                <a:ea typeface="Tahoma" panose="020B0604030504040204" pitchFamily="34" charset="0"/>
                <a:cs typeface="Tahoma" panose="020B0604030504040204" pitchFamily="34" charset="0"/>
              </a:rPr>
              <a:t>of students with </a:t>
            </a:r>
            <a:r>
              <a:rPr lang="en-US" altLang="en-US" sz="1800" dirty="0" smtClean="0">
                <a:latin typeface="Tahoma" panose="020B0604030504040204" pitchFamily="34" charset="0"/>
                <a:ea typeface="Tahoma" panose="020B0604030504040204" pitchFamily="34" charset="0"/>
                <a:cs typeface="Tahoma" panose="020B0604030504040204" pitchFamily="34" charset="0"/>
              </a:rPr>
              <a:t>disabilities for </a:t>
            </a:r>
            <a:r>
              <a:rPr lang="en-US" altLang="en-US" sz="1800" dirty="0">
                <a:latin typeface="Tahoma" panose="020B0604030504040204" pitchFamily="34" charset="0"/>
                <a:ea typeface="Tahoma" panose="020B0604030504040204" pitchFamily="34" charset="0"/>
                <a:cs typeface="Tahoma" panose="020B0604030504040204" pitchFamily="34" charset="0"/>
              </a:rPr>
              <a:t>independent living and economic </a:t>
            </a:r>
            <a:r>
              <a:rPr lang="en-US" altLang="en-US" sz="1800" dirty="0" smtClean="0">
                <a:latin typeface="Tahoma" panose="020B0604030504040204" pitchFamily="34" charset="0"/>
                <a:ea typeface="Tahoma" panose="020B0604030504040204" pitchFamily="34" charset="0"/>
                <a:cs typeface="Tahoma" panose="020B0604030504040204" pitchFamily="34" charset="0"/>
              </a:rPr>
              <a:t>self - sufficiency </a:t>
            </a:r>
            <a:r>
              <a:rPr lang="en-US" altLang="en-US" sz="1800" dirty="0">
                <a:latin typeface="Tahoma" panose="020B0604030504040204" pitchFamily="34" charset="0"/>
                <a:ea typeface="Tahoma" panose="020B0604030504040204" pitchFamily="34" charset="0"/>
                <a:cs typeface="Tahoma" panose="020B0604030504040204" pitchFamily="34" charset="0"/>
              </a:rPr>
              <a:t>is a major focus of IDEA.</a:t>
            </a:r>
          </a:p>
          <a:p>
            <a:pPr marL="285750" indent="-285750" fontAlgn="auto">
              <a:spcBef>
                <a:spcPct val="0"/>
              </a:spcBef>
              <a:spcAft>
                <a:spcPts val="0"/>
              </a:spcAft>
              <a:buClr>
                <a:schemeClr val="accent1"/>
              </a:buClr>
              <a:buFont typeface="Wingdings" panose="05000000000000000000" pitchFamily="2" charset="2"/>
              <a:buChar char="v"/>
              <a:defRPr/>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Transition </a:t>
            </a:r>
            <a:r>
              <a:rPr lang="en-US" altLang="en-US" sz="1800" dirty="0">
                <a:latin typeface="Tahoma" panose="020B0604030504040204" pitchFamily="34" charset="0"/>
                <a:ea typeface="Tahoma" panose="020B0604030504040204" pitchFamily="34" charset="0"/>
                <a:cs typeface="Tahoma" panose="020B0604030504040204" pitchFamily="34" charset="0"/>
              </a:rPr>
              <a:t>planning must begin no later </a:t>
            </a:r>
            <a:r>
              <a:rPr lang="en-US" altLang="en-US" sz="1800" dirty="0" smtClean="0">
                <a:latin typeface="Tahoma" panose="020B0604030504040204" pitchFamily="34" charset="0"/>
                <a:ea typeface="Tahoma" panose="020B0604030504040204" pitchFamily="34" charset="0"/>
                <a:cs typeface="Tahoma" panose="020B0604030504040204" pitchFamily="34" charset="0"/>
              </a:rPr>
              <a:t>than age </a:t>
            </a:r>
            <a:r>
              <a:rPr lang="en-US" altLang="en-US" sz="1800" dirty="0">
                <a:latin typeface="Tahoma" panose="020B0604030504040204" pitchFamily="34" charset="0"/>
                <a:ea typeface="Tahoma" panose="020B0604030504040204" pitchFamily="34" charset="0"/>
                <a:cs typeface="Tahoma" panose="020B0604030504040204" pitchFamily="34" charset="0"/>
              </a:rPr>
              <a:t>14 and sooner, if appropriate.</a:t>
            </a:r>
          </a:p>
          <a:p>
            <a:pPr marL="285750" indent="-285750" fontAlgn="auto">
              <a:spcBef>
                <a:spcPct val="0"/>
              </a:spcBef>
              <a:spcAft>
                <a:spcPts val="0"/>
              </a:spcAft>
              <a:buClr>
                <a:schemeClr val="accent1"/>
              </a:buClr>
              <a:buFont typeface="Wingdings" panose="05000000000000000000" pitchFamily="2" charset="2"/>
              <a:buChar char="v"/>
              <a:defRPr/>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Final </a:t>
            </a:r>
            <a:r>
              <a:rPr lang="en-US" altLang="en-US" sz="1800" dirty="0">
                <a:latin typeface="Tahoma" panose="020B0604030504040204" pitchFamily="34" charset="0"/>
                <a:ea typeface="Tahoma" panose="020B0604030504040204" pitchFamily="34" charset="0"/>
                <a:cs typeface="Tahoma" panose="020B0604030504040204" pitchFamily="34" charset="0"/>
              </a:rPr>
              <a:t>details in regard to transition planning </a:t>
            </a:r>
            <a:r>
              <a:rPr lang="en-US" altLang="en-US" sz="1800" dirty="0" smtClean="0">
                <a:latin typeface="Tahoma" panose="020B0604030504040204" pitchFamily="34" charset="0"/>
                <a:ea typeface="Tahoma" panose="020B0604030504040204" pitchFamily="34" charset="0"/>
                <a:cs typeface="Tahoma" panose="020B0604030504040204" pitchFamily="34" charset="0"/>
              </a:rPr>
              <a:t>are </a:t>
            </a:r>
            <a:r>
              <a:rPr lang="en-US" altLang="en-US" sz="1800" dirty="0">
                <a:latin typeface="Tahoma" panose="020B0604030504040204" pitchFamily="34" charset="0"/>
                <a:ea typeface="Tahoma" panose="020B0604030504040204" pitchFamily="34" charset="0"/>
                <a:cs typeface="Tahoma" panose="020B0604030504040204" pitchFamily="34" charset="0"/>
              </a:rPr>
              <a:t>recorded on IEP 8 but transition </a:t>
            </a:r>
            <a:r>
              <a:rPr lang="en-US" altLang="en-US" sz="1800" dirty="0" smtClean="0">
                <a:latin typeface="Tahoma" panose="020B0604030504040204" pitchFamily="34" charset="0"/>
                <a:ea typeface="Tahoma" panose="020B0604030504040204" pitchFamily="34" charset="0"/>
                <a:cs typeface="Tahoma" panose="020B0604030504040204" pitchFamily="34" charset="0"/>
              </a:rPr>
              <a:t>planning begins </a:t>
            </a:r>
            <a:r>
              <a:rPr lang="en-US" altLang="en-US" sz="1800" dirty="0">
                <a:latin typeface="Tahoma" panose="020B0604030504040204" pitchFamily="34" charset="0"/>
                <a:ea typeface="Tahoma" panose="020B0604030504040204" pitchFamily="34" charset="0"/>
                <a:cs typeface="Tahoma" panose="020B0604030504040204" pitchFamily="34" charset="0"/>
              </a:rPr>
              <a:t>on IEP 1 and should be reflected </a:t>
            </a:r>
            <a:r>
              <a:rPr lang="en-US" altLang="en-US" sz="1800" dirty="0" smtClean="0">
                <a:latin typeface="Tahoma" panose="020B0604030504040204" pitchFamily="34" charset="0"/>
                <a:ea typeface="Tahoma" panose="020B0604030504040204" pitchFamily="34" charset="0"/>
                <a:cs typeface="Tahoma" panose="020B0604030504040204" pitchFamily="34" charset="0"/>
              </a:rPr>
              <a:t>throughout </a:t>
            </a:r>
            <a:r>
              <a:rPr lang="en-US" altLang="en-US" sz="1800" dirty="0">
                <a:latin typeface="Tahoma" panose="020B0604030504040204" pitchFamily="34" charset="0"/>
                <a:ea typeface="Tahoma" panose="020B0604030504040204" pitchFamily="34" charset="0"/>
                <a:cs typeface="Tahoma" panose="020B0604030504040204" pitchFamily="34" charset="0"/>
              </a:rPr>
              <a:t>the IEP</a:t>
            </a:r>
            <a:r>
              <a:rPr lang="en-US" altLang="en-US" sz="1800" dirty="0" smtClean="0">
                <a:latin typeface="Tahoma" panose="020B0604030504040204" pitchFamily="34" charset="0"/>
                <a:ea typeface="Tahoma" panose="020B0604030504040204" pitchFamily="34" charset="0"/>
                <a:cs typeface="Tahoma" panose="020B0604030504040204" pitchFamily="34" charset="0"/>
              </a:rPr>
              <a:t>. For students age 14 and older, the TPF Vision Statement and Skills list are first created and then moved to the IEP as Vision and Goal Focus components. </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Middle and High School Teams should be familiar with DESE Transition Advisories.</a:t>
            </a:r>
          </a:p>
          <a:p>
            <a:pPr marL="285750" indent="-285750" fontAlgn="auto">
              <a:spcBef>
                <a:spcPct val="0"/>
              </a:spcBef>
              <a:spcAft>
                <a:spcPts val="0"/>
              </a:spcAft>
              <a:buClr>
                <a:schemeClr val="accent1"/>
              </a:buClr>
              <a:buFont typeface="Wingdings" panose="05000000000000000000" pitchFamily="2" charset="2"/>
              <a:buChar char="v"/>
              <a:defRPr/>
            </a:pPr>
            <a:endParaRPr lang="en-US" altLang="en-US" sz="1800" dirty="0" smtClean="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ct val="0"/>
              </a:spcBef>
              <a:spcAft>
                <a:spcPts val="0"/>
              </a:spcAft>
              <a:buClr>
                <a:schemeClr val="accent1"/>
              </a:buClr>
              <a:buFont typeface="Wingdings" panose="05000000000000000000" pitchFamily="2" charset="2"/>
              <a:buChar char="v"/>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Staff members on IEP Teams should be familiar with DESE Advisory on use of paraprofessionals and 1:1 aides.  </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0AA108FE-CBF9-4CFE-8536-A6FA5BC67EAC}" type="slidenum">
              <a:rPr lang="en-US"/>
              <a:pPr>
                <a:defRPr/>
              </a:pPr>
              <a:t>96</a:t>
            </a:fld>
            <a:endParaRPr lang="en-US"/>
          </a:p>
        </p:txBody>
      </p:sp>
      <p:sp>
        <p:nvSpPr>
          <p:cNvPr id="5" name="Title 1"/>
          <p:cNvSpPr txBox="1">
            <a:spLocks/>
          </p:cNvSpPr>
          <p:nvPr/>
        </p:nvSpPr>
        <p:spPr>
          <a:xfrm>
            <a:off x="201428" y="301256"/>
            <a:ext cx="8763000" cy="1143000"/>
          </a:xfrm>
          <a:prstGeom prst="rect">
            <a:avLst/>
          </a:prstGeom>
          <a:noFill/>
        </p:spPr>
        <p:txBody>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pPr eaLnBrk="1" hangingPunct="1"/>
            <a:r>
              <a:rPr lang="en-US" altLang="en-US" sz="3200" dirty="0" smtClean="0"/>
              <a:t>Things To Remember: Additional Information</a:t>
            </a:r>
            <a:br>
              <a:rPr lang="en-US" altLang="en-US" sz="3200" dirty="0" smtClean="0"/>
            </a:br>
            <a:r>
              <a:rPr lang="en-US" altLang="en-US" sz="3200" dirty="0" smtClean="0"/>
              <a:t>				IEP 5</a:t>
            </a:r>
            <a:r>
              <a:rPr lang="en-US" altLang="en-US" sz="3200" dirty="0" smtClean="0">
                <a:solidFill>
                  <a:srgbClr val="0000CC"/>
                </a:solidFill>
                <a:latin typeface="Comic Sans MS" pitchFamily="66" charset="0"/>
              </a:rPr>
              <a:t/>
            </a:r>
            <a:br>
              <a:rPr lang="en-US" altLang="en-US" sz="3200" dirty="0" smtClean="0">
                <a:solidFill>
                  <a:srgbClr val="0000CC"/>
                </a:solidFill>
                <a:latin typeface="Comic Sans MS" pitchFamily="66" charset="0"/>
              </a:rPr>
            </a:br>
            <a:endParaRPr lang="en-US" altLang="en-US" sz="3200" dirty="0" smtClean="0">
              <a:solidFill>
                <a:srgbClr val="0000CC"/>
              </a:solidFill>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508000" y="-152400"/>
            <a:ext cx="8128000" cy="178510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0000"/>
              </a:lnSpc>
              <a:spcBef>
                <a:spcPct val="50000"/>
              </a:spcBef>
            </a:pPr>
            <a:endParaRPr lang="en-US" altLang="en-US" sz="2000" dirty="0">
              <a:solidFill>
                <a:srgbClr val="00FFCC"/>
              </a:solidFill>
              <a:latin typeface="Comic Sans MS" pitchFamily="66" charset="0"/>
            </a:endParaRPr>
          </a:p>
          <a:p>
            <a:pPr algn="ctr" eaLnBrk="1" hangingPunct="1">
              <a:lnSpc>
                <a:spcPct val="70000"/>
              </a:lnSpc>
              <a:spcBef>
                <a:spcPct val="50000"/>
              </a:spcBef>
            </a:pPr>
            <a:r>
              <a:rPr lang="en-US" altLang="en-US" sz="4000" dirty="0">
                <a:latin typeface="+mj-lt"/>
              </a:rPr>
              <a:t>It’s a good idea to</a:t>
            </a:r>
          </a:p>
          <a:p>
            <a:pPr algn="ctr" eaLnBrk="1" hangingPunct="1">
              <a:lnSpc>
                <a:spcPct val="70000"/>
              </a:lnSpc>
              <a:spcBef>
                <a:spcPct val="50000"/>
              </a:spcBef>
            </a:pPr>
            <a:r>
              <a:rPr lang="en-US" altLang="en-US" sz="4000" dirty="0">
                <a:latin typeface="+mj-lt"/>
              </a:rPr>
              <a:t> assess Team practices.</a:t>
            </a:r>
          </a:p>
        </p:txBody>
      </p:sp>
      <p:sp>
        <p:nvSpPr>
          <p:cNvPr id="30724" name="Text Box 3"/>
          <p:cNvSpPr txBox="1">
            <a:spLocks noChangeArrowheads="1"/>
          </p:cNvSpPr>
          <p:nvPr/>
        </p:nvSpPr>
        <p:spPr bwMode="auto">
          <a:xfrm>
            <a:off x="431800" y="4267200"/>
            <a:ext cx="81280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lgn="ctr" eaLnBrk="1" hangingPunct="1">
              <a:spcBef>
                <a:spcPct val="50000"/>
              </a:spcBef>
              <a:buClr>
                <a:schemeClr val="accent1"/>
              </a:buClr>
              <a:buFont typeface="Wingdings" panose="05000000000000000000" pitchFamily="2" charset="2"/>
              <a:buChar char="v"/>
            </a:pPr>
            <a:r>
              <a:rPr lang="en-US" altLang="en-US" sz="2400" dirty="0">
                <a:latin typeface="Tahoma" panose="020B0604030504040204" pitchFamily="34" charset="0"/>
                <a:ea typeface="Tahoma" panose="020B0604030504040204" pitchFamily="34" charset="0"/>
                <a:cs typeface="Tahoma" panose="020B0604030504040204" pitchFamily="34" charset="0"/>
              </a:rPr>
              <a:t>Formal Assessment </a:t>
            </a:r>
            <a:r>
              <a:rPr lang="en-US" altLang="en-US" sz="2400" dirty="0" smtClean="0">
                <a:latin typeface="Tahoma" panose="020B0604030504040204" pitchFamily="34" charset="0"/>
                <a:ea typeface="Tahoma" panose="020B0604030504040204" pitchFamily="34" charset="0"/>
                <a:cs typeface="Tahoma" panose="020B0604030504040204" pitchFamily="34" charset="0"/>
              </a:rPr>
              <a:t>(</a:t>
            </a:r>
            <a:r>
              <a:rPr lang="en-US" altLang="en-US" sz="2400" dirty="0">
                <a:latin typeface="Tahoma" panose="020B0604030504040204" pitchFamily="34" charset="0"/>
                <a:ea typeface="Tahoma" panose="020B0604030504040204" pitchFamily="34" charset="0"/>
                <a:cs typeface="Tahoma" panose="020B0604030504040204" pitchFamily="34" charset="0"/>
              </a:rPr>
              <a:t>through </a:t>
            </a:r>
            <a:r>
              <a:rPr lang="en-US" altLang="en-US" sz="2400" dirty="0" smtClean="0">
                <a:latin typeface="Tahoma" panose="020B0604030504040204" pitchFamily="34" charset="0"/>
                <a:ea typeface="Tahoma" panose="020B0604030504040204" pitchFamily="34" charset="0"/>
                <a:cs typeface="Tahoma" panose="020B0604030504040204" pitchFamily="34" charset="0"/>
              </a:rPr>
              <a:t>outside evaluator/consultant</a:t>
            </a:r>
            <a:r>
              <a:rPr lang="en-US" altLang="en-US" sz="2400" dirty="0">
                <a:latin typeface="Tahoma" panose="020B0604030504040204" pitchFamily="34" charset="0"/>
                <a:ea typeface="Tahoma" panose="020B0604030504040204" pitchFamily="34" charset="0"/>
                <a:cs typeface="Tahoma" panose="020B0604030504040204" pitchFamily="34" charset="0"/>
              </a:rPr>
              <a:t>)</a:t>
            </a:r>
          </a:p>
          <a:p>
            <a:pPr marL="342900" indent="-342900" algn="ctr" eaLnBrk="1" hangingPunct="1">
              <a:spcBef>
                <a:spcPct val="50000"/>
              </a:spcBef>
              <a:buClr>
                <a:schemeClr val="accent1"/>
              </a:buClr>
              <a:buFont typeface="Wingdings" panose="05000000000000000000" pitchFamily="2" charset="2"/>
              <a:buChar char="v"/>
            </a:pPr>
            <a:r>
              <a:rPr lang="en-US" altLang="en-US" sz="2400" dirty="0">
                <a:latin typeface="Tahoma" panose="020B0604030504040204" pitchFamily="34" charset="0"/>
                <a:ea typeface="Tahoma" panose="020B0604030504040204" pitchFamily="34" charset="0"/>
                <a:cs typeface="Tahoma" panose="020B0604030504040204" pitchFamily="34" charset="0"/>
              </a:rPr>
              <a:t>Coordinated Program Review</a:t>
            </a:r>
          </a:p>
          <a:p>
            <a:pPr marL="342900" indent="-342900" algn="ctr" eaLnBrk="1" hangingPunct="1">
              <a:spcBef>
                <a:spcPct val="50000"/>
              </a:spcBef>
              <a:buClr>
                <a:schemeClr val="accent1"/>
              </a:buClr>
              <a:buFont typeface="Wingdings" panose="05000000000000000000" pitchFamily="2" charset="2"/>
              <a:buChar char="v"/>
            </a:pPr>
            <a:r>
              <a:rPr lang="en-US" altLang="en-US" sz="2400" dirty="0">
                <a:latin typeface="Tahoma" panose="020B0604030504040204" pitchFamily="34" charset="0"/>
                <a:ea typeface="Tahoma" panose="020B0604030504040204" pitchFamily="34" charset="0"/>
                <a:cs typeface="Tahoma" panose="020B0604030504040204" pitchFamily="34" charset="0"/>
              </a:rPr>
              <a:t>Informal Assessments</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050E9B78-829E-4CE3-9B5A-F43810BCF22D}" type="slidenum">
              <a:rPr lang="en-US"/>
              <a:pPr>
                <a:defRPr/>
              </a:pPr>
              <a:t>97</a:t>
            </a:fld>
            <a:endParaRPr lang="en-US"/>
          </a:p>
        </p:txBody>
      </p:sp>
      <p:pic>
        <p:nvPicPr>
          <p:cNvPr id="4098" name="Picture 2" descr="computer keyboard showing a &quot;progress&quot; key"/>
          <p:cNvPicPr>
            <a:picLocks noChangeAspect="1" noChangeArrowheads="1"/>
          </p:cNvPicPr>
          <p:nvPr/>
        </p:nvPicPr>
        <p:blipFill>
          <a:blip r:embed="rId3" cstate="print"/>
          <a:srcRect/>
          <a:stretch>
            <a:fillRect/>
          </a:stretch>
        </p:blipFill>
        <p:spPr bwMode="auto">
          <a:xfrm>
            <a:off x="3200400" y="2057400"/>
            <a:ext cx="2529618" cy="180498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themeOverride>
</file>

<file path=ppt/theme/themeOverride2.xml><?xml version="1.0" encoding="utf-8"?>
<a:themeOverride xmlns:a="http://schemas.openxmlformats.org/drawingml/2006/main">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themeOverride>
</file>

<file path=ppt/theme/themeOverride3.xml><?xml version="1.0" encoding="utf-8"?>
<a:themeOverride xmlns:a="http://schemas.openxmlformats.org/drawingml/2006/main">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themeOverride>
</file>

<file path=ppt/theme/themeOverride4.xml><?xml version="1.0" encoding="utf-8"?>
<a:themeOverride xmlns:a="http://schemas.openxmlformats.org/drawingml/2006/main">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themeOverride>
</file>

<file path=ppt/theme/themeOverride5.xml><?xml version="1.0" encoding="utf-8"?>
<a:themeOverride xmlns:a="http://schemas.openxmlformats.org/drawingml/2006/main">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themeOverride>
</file>

<file path=ppt/theme/themeOverride6.xml><?xml version="1.0" encoding="utf-8"?>
<a:themeOverride xmlns:a="http://schemas.openxmlformats.org/drawingml/2006/main">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themeOverride>
</file>

<file path=ppt/theme/themeOverride7.xml><?xml version="1.0" encoding="utf-8"?>
<a:themeOverride xmlns:a="http://schemas.openxmlformats.org/drawingml/2006/main">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6" ma:contentTypeDescription="Create a new document." ma:contentTypeScope="" ma:versionID="525deee3f830b960abde3fb331955999">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80a37097b52b28be21717519038f1a9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DESE-231-8747</_dlc_DocId>
    <_dlc_DocIdUrl xmlns="733efe1c-5bbe-4968-87dc-d400e65c879f">
      <Url>https://sharepoint.doemass.org/ese/webteam/cps/_layouts/DocIdRedir.aspx?ID=DESE-231-8747</Url>
      <Description>DESE-231-8747</Description>
    </_dlc_DocIdUrl>
  </documentManagement>
</p:properties>
</file>

<file path=customXml/itemProps1.xml><?xml version="1.0" encoding="utf-8"?>
<ds:datastoreItem xmlns:ds="http://schemas.openxmlformats.org/officeDocument/2006/customXml" ds:itemID="{ED334614-6E0E-4A37-87D8-DF080BF3153C}">
  <ds:schemaRefs>
    <ds:schemaRef ds:uri="http://schemas.microsoft.com/sharepoint/events"/>
  </ds:schemaRefs>
</ds:datastoreItem>
</file>

<file path=customXml/itemProps2.xml><?xml version="1.0" encoding="utf-8"?>
<ds:datastoreItem xmlns:ds="http://schemas.openxmlformats.org/officeDocument/2006/customXml" ds:itemID="{B060B376-8DF0-4840-8202-DA899F50A2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97EBB1-8B28-4866-87FB-CBD582C2F695}">
  <ds:schemaRefs>
    <ds:schemaRef ds:uri="http://schemas.microsoft.com/sharepoint/v3/contenttype/forms"/>
  </ds:schemaRefs>
</ds:datastoreItem>
</file>

<file path=customXml/itemProps4.xml><?xml version="1.0" encoding="utf-8"?>
<ds:datastoreItem xmlns:ds="http://schemas.openxmlformats.org/officeDocument/2006/customXml" ds:itemID="{B7DAE22C-47E2-4B70-A689-17F7703D134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0a4e05da-b9bc-4326-ad73-01ef31b95567"/>
    <ds:schemaRef ds:uri="733efe1c-5bbe-4968-87dc-d400e65c879f"/>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2007_ESE_Template</Template>
  <TotalTime>2096</TotalTime>
  <Words>14593</Words>
  <Application>Microsoft Office PowerPoint</Application>
  <PresentationFormat>On-screen Show (4:3)</PresentationFormat>
  <Paragraphs>1488</Paragraphs>
  <Slides>97</Slides>
  <Notes>91</Notes>
  <HiddenSlides>0</HiddenSlides>
  <MMClips>0</MMClips>
  <ScaleCrop>false</ScaleCrop>
  <HeadingPairs>
    <vt:vector size="4" baseType="variant">
      <vt:variant>
        <vt:lpstr>Theme</vt:lpstr>
      </vt:variant>
      <vt:variant>
        <vt:i4>8</vt:i4>
      </vt:variant>
      <vt:variant>
        <vt:lpstr>Slide Titles</vt:lpstr>
      </vt:variant>
      <vt:variant>
        <vt:i4>97</vt:i4>
      </vt:variant>
    </vt:vector>
  </HeadingPairs>
  <TitlesOfParts>
    <vt:vector size="105" baseType="lpstr">
      <vt:lpstr>2007_ESE_Template</vt:lpstr>
      <vt:lpstr>1_2007_ESE_Template</vt:lpstr>
      <vt:lpstr>2_2007_ESE_Template</vt:lpstr>
      <vt:lpstr>3_2007_ESE_Template</vt:lpstr>
      <vt:lpstr>5_2007_ESE_Template</vt:lpstr>
      <vt:lpstr>6_2007_ESE_Template</vt:lpstr>
      <vt:lpstr>4_2007_ESE_Template</vt:lpstr>
      <vt:lpstr>7_2007_ESE_Template</vt:lpstr>
      <vt:lpstr>             The Massachusetts IEP Process: Addressing Unique Student Needs                      Through Sound Implementation Practices</vt:lpstr>
      <vt:lpstr>Massachusetts IEP Process</vt:lpstr>
      <vt:lpstr>Slide 3</vt:lpstr>
      <vt:lpstr>   Effective Team Practices</vt:lpstr>
      <vt:lpstr>Effective Team Practices</vt:lpstr>
      <vt:lpstr>      Effective Team Practices</vt:lpstr>
      <vt:lpstr>Slide 7</vt:lpstr>
      <vt:lpstr>Slide 8</vt:lpstr>
      <vt:lpstr>Slide 9</vt:lpstr>
      <vt:lpstr>Slide 10</vt:lpstr>
      <vt:lpstr>Slide 11</vt:lpstr>
      <vt:lpstr>Increased Focus on Student Participation</vt:lpstr>
      <vt:lpstr>Slide 13</vt:lpstr>
      <vt:lpstr>Slide 14</vt:lpstr>
      <vt:lpstr>Slide 15</vt:lpstr>
      <vt:lpstr>Slide 16</vt:lpstr>
      <vt:lpstr>Slide 17</vt:lpstr>
      <vt:lpstr>Slide 18</vt:lpstr>
      <vt:lpstr>Slide 19</vt:lpstr>
      <vt:lpstr>Required Team Knowledge and Expertise</vt:lpstr>
      <vt:lpstr>Additional Expertise </vt:lpstr>
      <vt:lpstr>On to the IEP. . .</vt:lpstr>
      <vt:lpstr>An IEP is a contract between the parent and school district that. . .</vt:lpstr>
      <vt:lpstr>Individualized Education Program</vt:lpstr>
      <vt:lpstr>IEP Checklist and IEP Form</vt:lpstr>
      <vt:lpstr>IDEA 2004</vt:lpstr>
      <vt:lpstr>Slide 27</vt:lpstr>
      <vt:lpstr>The Six Principles</vt:lpstr>
      <vt:lpstr>Slide 29</vt:lpstr>
      <vt:lpstr>Sample IEP Statements</vt:lpstr>
      <vt:lpstr>Slide 31</vt:lpstr>
      <vt:lpstr>IEP 1</vt:lpstr>
      <vt:lpstr>Slide 33</vt:lpstr>
      <vt:lpstr>Slide 34</vt:lpstr>
      <vt:lpstr>Slide 35</vt:lpstr>
      <vt:lpstr>Slide 36</vt:lpstr>
      <vt:lpstr>Slide 37</vt:lpstr>
      <vt:lpstr>Slide 38</vt:lpstr>
      <vt:lpstr>Slide 39</vt:lpstr>
      <vt:lpstr>Slide 40</vt:lpstr>
      <vt:lpstr>Slide 41</vt:lpstr>
      <vt:lpstr>Slide 42</vt:lpstr>
      <vt:lpstr>IEP 2</vt:lpstr>
      <vt:lpstr>Slide 44</vt:lpstr>
      <vt:lpstr>Slide 45</vt:lpstr>
      <vt:lpstr>Slide 46</vt:lpstr>
      <vt:lpstr>Slide 47</vt:lpstr>
      <vt:lpstr>Slide 48</vt:lpstr>
      <vt:lpstr>Slide 49</vt:lpstr>
      <vt:lpstr>Slide 50</vt:lpstr>
      <vt:lpstr>Slide 51</vt:lpstr>
      <vt:lpstr>IEP 3</vt:lpstr>
      <vt:lpstr>Slide 53</vt:lpstr>
      <vt:lpstr>Slide 54</vt:lpstr>
      <vt:lpstr>Slide 55</vt:lpstr>
      <vt:lpstr>Slide 56</vt:lpstr>
      <vt:lpstr>Slide 57</vt:lpstr>
      <vt:lpstr>   IEP 4</vt:lpstr>
      <vt:lpstr>Slide 59</vt:lpstr>
      <vt:lpstr>Slide 60</vt:lpstr>
      <vt:lpstr>Slide 61</vt:lpstr>
      <vt:lpstr>                                                           Goal Focus  A goal must  focus on an  area of need  that will make  the biggest  difference to the student. </vt:lpstr>
      <vt:lpstr>Goal Focus:  Skill Building</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   IEP 5</vt:lpstr>
      <vt:lpstr> Things To Remember: Service Delivery     IEP 5 </vt:lpstr>
      <vt:lpstr>   IEP 6</vt:lpstr>
      <vt:lpstr>Slide 86</vt:lpstr>
      <vt:lpstr>Slide 87</vt:lpstr>
      <vt:lpstr>Slide 88</vt:lpstr>
      <vt:lpstr>Slide 89</vt:lpstr>
      <vt:lpstr>Slide 90</vt:lpstr>
      <vt:lpstr>Slide 91</vt:lpstr>
      <vt:lpstr>Slide 92</vt:lpstr>
      <vt:lpstr>Slide 93</vt:lpstr>
      <vt:lpstr>   IEP 7</vt:lpstr>
      <vt:lpstr>Slide 95</vt:lpstr>
      <vt:lpstr>Slide 96</vt:lpstr>
      <vt:lpstr>Slide 97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Massachusetts IEP Process</dc:title>
  <dc:creator>ESE</dc:creator>
  <cp:keywords/>
  <cp:lastModifiedBy>dzou</cp:lastModifiedBy>
  <cp:revision>250</cp:revision>
  <cp:lastPrinted>2014-04-25T01:33:48Z</cp:lastPrinted>
  <dcterms:created xsi:type="dcterms:W3CDTF">2011-10-28T19:53:26Z</dcterms:created>
  <dcterms:modified xsi:type="dcterms:W3CDTF">2016-02-22T15:32:10Z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18 2014</vt:lpwstr>
  </property>
</Properties>
</file>