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6" r:id="rId4"/>
    <p:sldMasterId id="2147483668" r:id="rId5"/>
    <p:sldMasterId id="2147483680" r:id="rId6"/>
  </p:sldMasterIdLst>
  <p:notesMasterIdLst>
    <p:notesMasterId r:id="rId84"/>
  </p:notesMasterIdLst>
  <p:handoutMasterIdLst>
    <p:handoutMasterId r:id="rId85"/>
  </p:handoutMasterIdLst>
  <p:sldIdLst>
    <p:sldId id="515" r:id="rId7"/>
    <p:sldId id="2513" r:id="rId8"/>
    <p:sldId id="2577" r:id="rId9"/>
    <p:sldId id="354" r:id="rId10"/>
    <p:sldId id="2365" r:id="rId11"/>
    <p:sldId id="2333" r:id="rId12"/>
    <p:sldId id="516" r:id="rId13"/>
    <p:sldId id="2336" r:id="rId14"/>
    <p:sldId id="2366" r:id="rId15"/>
    <p:sldId id="2343" r:id="rId16"/>
    <p:sldId id="2397" r:id="rId17"/>
    <p:sldId id="2413" r:id="rId18"/>
    <p:sldId id="2398" r:id="rId19"/>
    <p:sldId id="2399" r:id="rId20"/>
    <p:sldId id="2489" r:id="rId21"/>
    <p:sldId id="2374" r:id="rId22"/>
    <p:sldId id="2379" r:id="rId23"/>
    <p:sldId id="2427" r:id="rId24"/>
    <p:sldId id="2512" r:id="rId25"/>
    <p:sldId id="2434" r:id="rId26"/>
    <p:sldId id="2435" r:id="rId27"/>
    <p:sldId id="2429" r:id="rId28"/>
    <p:sldId id="2430" r:id="rId29"/>
    <p:sldId id="2432" r:id="rId30"/>
    <p:sldId id="2433" r:id="rId31"/>
    <p:sldId id="2385" r:id="rId32"/>
    <p:sldId id="2376" r:id="rId33"/>
    <p:sldId id="2382" r:id="rId34"/>
    <p:sldId id="2388" r:id="rId35"/>
    <p:sldId id="2403" r:id="rId36"/>
    <p:sldId id="2404" r:id="rId37"/>
    <p:sldId id="2507" r:id="rId38"/>
    <p:sldId id="2571" r:id="rId39"/>
    <p:sldId id="2508" r:id="rId40"/>
    <p:sldId id="2510" r:id="rId41"/>
    <p:sldId id="2514" r:id="rId42"/>
    <p:sldId id="2515" r:id="rId43"/>
    <p:sldId id="2516" r:id="rId44"/>
    <p:sldId id="2499" r:id="rId45"/>
    <p:sldId id="2532" r:id="rId46"/>
    <p:sldId id="2533" r:id="rId47"/>
    <p:sldId id="2534" r:id="rId48"/>
    <p:sldId id="2520" r:id="rId49"/>
    <p:sldId id="2523" r:id="rId50"/>
    <p:sldId id="2535" r:id="rId51"/>
    <p:sldId id="2536" r:id="rId52"/>
    <p:sldId id="2537" r:id="rId53"/>
    <p:sldId id="2538" r:id="rId54"/>
    <p:sldId id="2560" r:id="rId55"/>
    <p:sldId id="2540" r:id="rId56"/>
    <p:sldId id="2541" r:id="rId57"/>
    <p:sldId id="2561" r:id="rId58"/>
    <p:sldId id="2526" r:id="rId59"/>
    <p:sldId id="2527" r:id="rId60"/>
    <p:sldId id="2562" r:id="rId61"/>
    <p:sldId id="2529" r:id="rId62"/>
    <p:sldId id="2563" r:id="rId63"/>
    <p:sldId id="2543" r:id="rId64"/>
    <p:sldId id="2539" r:id="rId65"/>
    <p:sldId id="2564" r:id="rId66"/>
    <p:sldId id="2565" r:id="rId67"/>
    <p:sldId id="2566" r:id="rId68"/>
    <p:sldId id="2548" r:id="rId69"/>
    <p:sldId id="2567" r:id="rId70"/>
    <p:sldId id="2568" r:id="rId71"/>
    <p:sldId id="2525" r:id="rId72"/>
    <p:sldId id="2551" r:id="rId73"/>
    <p:sldId id="2552" r:id="rId74"/>
    <p:sldId id="2553" r:id="rId75"/>
    <p:sldId id="2569" r:id="rId76"/>
    <p:sldId id="2570" r:id="rId77"/>
    <p:sldId id="2524" r:id="rId78"/>
    <p:sldId id="2556" r:id="rId79"/>
    <p:sldId id="2557" r:id="rId80"/>
    <p:sldId id="2531" r:id="rId81"/>
    <p:sldId id="2558" r:id="rId82"/>
    <p:sldId id="2559" r:id="rId83"/>
  </p:sldIdLst>
  <p:sldSz cx="12192000" cy="6858000"/>
  <p:notesSz cx="7010400" cy="9296400"/>
  <p:custDataLst>
    <p:tags r:id="rId8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1250E01-98AB-2E9D-0E03-75797E3614CF}" name="Viviani, Lauren (DESE)" initials="V(" userId="S::lauren.m.viviani@mass.gov::a2788da4-dd76-4dfc-998f-31fcce3f4a22" providerId="AD"/>
  <p188:author id="{D6CF0509-D93B-A708-0A85-E73BCEDE75FF}" name="Liu, Yi-Juin (DESE)" initials="L(" userId="S::yi-juin.liu@mass.gov::a229a15b-912c-4e13-aee0-8798d91d5d6f" providerId="AD"/>
  <p188:author id="{217EAE0F-8528-53DC-F8D2-F7DBFEB12EC6}" name="Coonley, Brian (DESE)" initials="CB(" userId="S::brian.coonley@mass.gov::9dc2155b-58ac-4cdb-8629-a595a378b023" providerId="AD"/>
  <p188:author id="{3DB4C214-C3AA-BF5A-66CE-6ACF2A1BD418}" name="Gonzales, Erica (DESE)" initials="GE(" userId="S::Erica.M.Gonzales@mass.gov::427ee677-6162-42a0-9277-244131bf98e5" providerId="AD"/>
  <p188:author id="{547AE830-E6CB-4C26-09C0-C4239B6AEA75}" name="Neal, Holly-Anne (DESE)" initials="NHA(" userId="S::Holly-Anne.Neal@mass.gov::5d7410a8-4dbb-4303-a91e-2d331ca3ffb9" providerId="AD"/>
  <p188:author id="{B604C934-2EA0-8163-24CD-1678459EB549}" name="Hogan, Caitlin (DESE)" initials="H(" userId="S::caitlin.hogan2@mass.gov::47eeec2d-0056-4af9-83cf-6e54de4a20d8" providerId="AD"/>
  <p188:author id="{A5F34446-3393-BAE8-FB62-0AD708AA3B1A}" name="Camacho, Jamie L. (DESE)" initials="C(" userId="S::jamie.l.camacho@mass.gov::21f49f1e-e593-4860-b32e-bdd5656b5338" providerId="AD"/>
  <p188:author id="{D5808F6F-22FB-FE31-0D3B-222C495E888E}" name="Gonzales, Erica (DESE)" initials="G(" userId="S::erica.m.gonzales@mass.gov::427ee677-6162-42a0-9277-244131bf98e5" providerId="AD"/>
  <p188:author id="{8988C69E-EDB9-B0CD-9650-FE626AB8679E}" name="Neal, Holly-Anne (DESE)" initials="N(" userId="S::holly-anne.neal@mass.gov::5d7410a8-4dbb-4303-a91e-2d331ca3ffb9" providerId="AD"/>
  <p188:author id="{F0A63BA3-E98F-9F66-8C1A-A535EE197651}" name="Coonley, Brian (DESE)" initials="CB(" userId="S::Brian.Coonley@mass.gov::9dc2155b-58ac-4cdb-8629-a595a378b02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Rastogi-Kelly, Vandana (DESE)" initials="R(" lastIdx="2" clrIdx="6">
    <p:extLst>
      <p:ext uri="{19B8F6BF-5375-455C-9EA6-DF929625EA0E}">
        <p15:presenceInfo xmlns:p15="http://schemas.microsoft.com/office/powerpoint/2012/main" userId="S::vandana.r.rastogi-kelly@mass.gov::04ea3925-efd3-4cb6-91ff-2bb834262727" providerId="AD"/>
      </p:ext>
    </p:extLst>
  </p:cmAuthor>
  <p:cmAuthor id="1" name="Marchese, Nina (DESE)" initials="M(" lastIdx="9" clrIdx="0">
    <p:extLst>
      <p:ext uri="{19B8F6BF-5375-455C-9EA6-DF929625EA0E}">
        <p15:presenceInfo xmlns:p15="http://schemas.microsoft.com/office/powerpoint/2012/main" userId="S::nina.m.marchese@mass.gov::c064ef28-27b3-4c11-bd04-f9be75850966" providerId="AD"/>
      </p:ext>
    </p:extLst>
  </p:cmAuthor>
  <p:cmAuthor id="8" name="Camacho, Jamie L. (DESE)" initials="C(" lastIdx="1" clrIdx="7">
    <p:extLst>
      <p:ext uri="{19B8F6BF-5375-455C-9EA6-DF929625EA0E}">
        <p15:presenceInfo xmlns:p15="http://schemas.microsoft.com/office/powerpoint/2012/main" userId="S::jamie.l.camacho@mass.gov::21f49f1e-e593-4860-b32e-bdd5656b5338" providerId="AD"/>
      </p:ext>
    </p:extLst>
  </p:cmAuthor>
  <p:cmAuthor id="2" name="Cote, Andrea (DESE)" initials="C(" lastIdx="2" clrIdx="1">
    <p:extLst>
      <p:ext uri="{19B8F6BF-5375-455C-9EA6-DF929625EA0E}">
        <p15:presenceInfo xmlns:p15="http://schemas.microsoft.com/office/powerpoint/2012/main" userId="S::andrea.j.cote@mass.gov::2daef489-b5e8-4fe6-8a49-16de58dc3def" providerId="AD"/>
      </p:ext>
    </p:extLst>
  </p:cmAuthor>
  <p:cmAuthor id="9" name="April.Rist" initials="Ap" lastIdx="1" clrIdx="8">
    <p:extLst>
      <p:ext uri="{19B8F6BF-5375-455C-9EA6-DF929625EA0E}">
        <p15:presenceInfo xmlns:p15="http://schemas.microsoft.com/office/powerpoint/2012/main" userId="S::april.rist_ssosma.org#ext#@massgov.onmicrosoft.com::3e763295-8668-49fb-9654-3f4606d19e17" providerId="AD"/>
      </p:ext>
    </p:extLst>
  </p:cmAuthor>
  <p:cmAuthor id="3" name="Alvarez, Iraida (DESE)" initials="A(" lastIdx="32" clrIdx="2">
    <p:extLst>
      <p:ext uri="{19B8F6BF-5375-455C-9EA6-DF929625EA0E}">
        <p15:presenceInfo xmlns:p15="http://schemas.microsoft.com/office/powerpoint/2012/main" userId="S::iraida.j.alvarez@mass.gov::66b89c24-7507-40c7-9620-66ed0feaf784" providerId="AD"/>
      </p:ext>
    </p:extLst>
  </p:cmAuthor>
  <p:cmAuthor id="10" name="April Rist" initials="AR" lastIdx="4" clrIdx="9">
    <p:extLst>
      <p:ext uri="{19B8F6BF-5375-455C-9EA6-DF929625EA0E}">
        <p15:presenceInfo xmlns:p15="http://schemas.microsoft.com/office/powerpoint/2012/main" userId="S::arist@lpvec.org::2e87416d-317a-47c3-bd73-da4794f60f51" providerId="AD"/>
      </p:ext>
    </p:extLst>
  </p:cmAuthor>
  <p:cmAuthor id="4" name="Johnston, Russell (DESE)" initials="J(" lastIdx="10" clrIdx="3">
    <p:extLst>
      <p:ext uri="{19B8F6BF-5375-455C-9EA6-DF929625EA0E}">
        <p15:presenceInfo xmlns:p15="http://schemas.microsoft.com/office/powerpoint/2012/main" userId="S::russell.johnston@mass.gov::7c120461-dde6-4347-b09f-f9c0472c7017" providerId="AD"/>
      </p:ext>
    </p:extLst>
  </p:cmAuthor>
  <p:cmAuthor id="11" name="Tobey, Gregory (DESE)" initials="T(" lastIdx="8" clrIdx="10">
    <p:extLst>
      <p:ext uri="{19B8F6BF-5375-455C-9EA6-DF929625EA0E}">
        <p15:presenceInfo xmlns:p15="http://schemas.microsoft.com/office/powerpoint/2012/main" userId="S::gregory.tobey@mass.gov::12968eda-ee05-4bb6-837b-2d6d4faa13b6" providerId="AD"/>
      </p:ext>
    </p:extLst>
  </p:cmAuthor>
  <p:cmAuthor id="5" name="Viviani, Lauren (DESE)" initials="V(" lastIdx="4" clrIdx="4">
    <p:extLst>
      <p:ext uri="{19B8F6BF-5375-455C-9EA6-DF929625EA0E}">
        <p15:presenceInfo xmlns:p15="http://schemas.microsoft.com/office/powerpoint/2012/main" userId="S::lauren.m.viviani@mass.gov::a2788da4-dd76-4dfc-998f-31fcce3f4a22" providerId="AD"/>
      </p:ext>
    </p:extLst>
  </p:cmAuthor>
  <p:cmAuthor id="12" name="Neal, Holly-Anne (DESE)" initials="NHA(" lastIdx="4" clrIdx="11">
    <p:extLst>
      <p:ext uri="{19B8F6BF-5375-455C-9EA6-DF929625EA0E}">
        <p15:presenceInfo xmlns:p15="http://schemas.microsoft.com/office/powerpoint/2012/main" userId="S::Holly-Anne.Neal@mass.gov::5d7410a8-4dbb-4303-a91e-2d331ca3ffb9" providerId="AD"/>
      </p:ext>
    </p:extLst>
  </p:cmAuthor>
  <p:cmAuthor id="6" name="Valentine, Teri (DESE)" initials="V(" lastIdx="2" clrIdx="5">
    <p:extLst>
      <p:ext uri="{19B8F6BF-5375-455C-9EA6-DF929625EA0E}">
        <p15:presenceInfo xmlns:p15="http://schemas.microsoft.com/office/powerpoint/2012/main" userId="S::teri.w.valentine@mass.gov::03feb773-6935-44ed-b6af-bbadae39694c"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E38526"/>
    <a:srgbClr val="0157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B7B5119-CB48-4D18-AD4B-D4BE1717AE55}" v="4" dt="2023-02-17T16:35:30.9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150" y="132"/>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slide" Target="slides/slide62.xml"/><Relationship Id="rId76" Type="http://schemas.openxmlformats.org/officeDocument/2006/relationships/slide" Target="slides/slide70.xml"/><Relationship Id="rId84" Type="http://schemas.openxmlformats.org/officeDocument/2006/relationships/notesMaster" Target="notesMasters/notesMaster1.xml"/><Relationship Id="rId89" Type="http://schemas.openxmlformats.org/officeDocument/2006/relationships/viewProps" Target="viewProps.xml"/><Relationship Id="rId7" Type="http://schemas.openxmlformats.org/officeDocument/2006/relationships/slide" Target="slides/slide1.xml"/><Relationship Id="rId71" Type="http://schemas.openxmlformats.org/officeDocument/2006/relationships/slide" Target="slides/slide65.xml"/><Relationship Id="rId92"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74" Type="http://schemas.openxmlformats.org/officeDocument/2006/relationships/slide" Target="slides/slide68.xml"/><Relationship Id="rId79" Type="http://schemas.openxmlformats.org/officeDocument/2006/relationships/slide" Target="slides/slide73.xml"/><Relationship Id="rId87" Type="http://schemas.openxmlformats.org/officeDocument/2006/relationships/commentAuthors" Target="commentAuthors.xml"/><Relationship Id="rId5" Type="http://schemas.openxmlformats.org/officeDocument/2006/relationships/slideMaster" Target="slideMasters/slideMaster2.xml"/><Relationship Id="rId61" Type="http://schemas.openxmlformats.org/officeDocument/2006/relationships/slide" Target="slides/slide55.xml"/><Relationship Id="rId82" Type="http://schemas.openxmlformats.org/officeDocument/2006/relationships/slide" Target="slides/slide76.xml"/><Relationship Id="rId90" Type="http://schemas.openxmlformats.org/officeDocument/2006/relationships/theme" Target="theme/theme1.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handoutMaster" Target="handoutMasters/handoutMaster1.xml"/><Relationship Id="rId93" Type="http://schemas.microsoft.com/office/2018/10/relationships/authors" Target="author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10D624-DEDA-4170-8715-DBC6D5EF679B}" type="doc">
      <dgm:prSet loTypeId="urn:microsoft.com/office/officeart/2005/8/layout/vList4" loCatId="list" qsTypeId="urn:microsoft.com/office/officeart/2005/8/quickstyle/simple1" qsCatId="simple" csTypeId="urn:microsoft.com/office/officeart/2005/8/colors/accent1_2" csCatId="accent1" phldr="1"/>
      <dgm:spPr/>
      <dgm:t>
        <a:bodyPr/>
        <a:lstStyle/>
        <a:p>
          <a:endParaRPr lang="en-US"/>
        </a:p>
      </dgm:t>
    </dgm:pt>
    <dgm:pt modelId="{4290B247-74DE-41AA-BF65-ACEA7C08E263}">
      <dgm:prSet phldrT="[Text]" custT="1"/>
      <dgm:spPr>
        <a:solidFill>
          <a:schemeClr val="accent1">
            <a:lumMod val="20000"/>
            <a:lumOff val="80000"/>
          </a:schemeClr>
        </a:solidFill>
      </dgm:spPr>
      <dgm:t>
        <a:bodyPr/>
        <a:lstStyle/>
        <a:p>
          <a:r>
            <a:rPr lang="en-US" sz="2000">
              <a:solidFill>
                <a:schemeClr val="tx2"/>
              </a:solidFill>
            </a:rPr>
            <a:t>In schools where the general education population is successful, all students are more likely to do well.</a:t>
          </a:r>
        </a:p>
      </dgm:t>
    </dgm:pt>
    <dgm:pt modelId="{76D49266-4D38-4E85-A778-98C3EAB8E770}" type="parTrans" cxnId="{67E654B2-6E8B-4518-AC06-3E3D8C12C43B}">
      <dgm:prSet/>
      <dgm:spPr/>
      <dgm:t>
        <a:bodyPr/>
        <a:lstStyle/>
        <a:p>
          <a:endParaRPr lang="en-US"/>
        </a:p>
      </dgm:t>
    </dgm:pt>
    <dgm:pt modelId="{0DD68849-1D71-4638-9552-DFF46DD0B495}" type="sibTrans" cxnId="{67E654B2-6E8B-4518-AC06-3E3D8C12C43B}">
      <dgm:prSet/>
      <dgm:spPr/>
      <dgm:t>
        <a:bodyPr/>
        <a:lstStyle/>
        <a:p>
          <a:endParaRPr lang="en-US"/>
        </a:p>
      </dgm:t>
    </dgm:pt>
    <dgm:pt modelId="{FA6DD707-3172-4215-82D8-088E3BF86170}">
      <dgm:prSet custT="1"/>
      <dgm:spPr>
        <a:solidFill>
          <a:schemeClr val="accent1">
            <a:lumMod val="20000"/>
            <a:lumOff val="80000"/>
          </a:schemeClr>
        </a:solidFill>
      </dgm:spPr>
      <dgm:t>
        <a:bodyPr/>
        <a:lstStyle/>
        <a:p>
          <a:r>
            <a:rPr lang="en-US" sz="20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gm:t>
    </dgm:pt>
    <dgm:pt modelId="{E1D6EC95-4BFA-4F72-BD12-DAF5CCE9985B}" type="parTrans" cxnId="{E3F3836A-6CE6-434E-A0E5-0AD91D221DA7}">
      <dgm:prSet/>
      <dgm:spPr/>
      <dgm:t>
        <a:bodyPr/>
        <a:lstStyle/>
        <a:p>
          <a:endParaRPr lang="en-US"/>
        </a:p>
      </dgm:t>
    </dgm:pt>
    <dgm:pt modelId="{A687BB19-4015-441B-8882-D0F4AFC24EEF}" type="sibTrans" cxnId="{E3F3836A-6CE6-434E-A0E5-0AD91D221DA7}">
      <dgm:prSet/>
      <dgm:spPr/>
      <dgm:t>
        <a:bodyPr/>
        <a:lstStyle/>
        <a:p>
          <a:endParaRPr lang="en-US"/>
        </a:p>
      </dgm:t>
    </dgm:pt>
    <dgm:pt modelId="{F0B6DCFA-1A3C-4A42-8DAC-874810CC12F1}">
      <dgm:prSet custT="1"/>
      <dgm:spPr>
        <a:solidFill>
          <a:schemeClr val="accent1">
            <a:lumMod val="20000"/>
            <a:lumOff val="80000"/>
          </a:schemeClr>
        </a:solidFill>
      </dgm:spPr>
      <dgm:t>
        <a:bodyPr/>
        <a:lstStyle/>
        <a:p>
          <a:r>
            <a:rPr lang="en-US" sz="2000">
              <a:solidFill>
                <a:schemeClr val="tx2"/>
              </a:solidFill>
            </a:rPr>
            <a:t>All students can benefit from evidence-based core instructional practices. </a:t>
          </a:r>
        </a:p>
      </dgm:t>
    </dgm:pt>
    <dgm:pt modelId="{AA5D2BFC-0238-4B8C-9A76-0AAC31B675A5}" type="parTrans" cxnId="{20683606-7CD9-4546-AB98-8BAB88DFB202}">
      <dgm:prSet/>
      <dgm:spPr/>
      <dgm:t>
        <a:bodyPr/>
        <a:lstStyle/>
        <a:p>
          <a:endParaRPr lang="en-US"/>
        </a:p>
      </dgm:t>
    </dgm:pt>
    <dgm:pt modelId="{43224C0E-1FE1-4F88-B0B2-F56D4B467FC6}" type="sibTrans" cxnId="{20683606-7CD9-4546-AB98-8BAB88DFB202}">
      <dgm:prSet/>
      <dgm:spPr/>
      <dgm:t>
        <a:bodyPr/>
        <a:lstStyle/>
        <a:p>
          <a:endParaRPr lang="en-US"/>
        </a:p>
      </dgm:t>
    </dgm:pt>
    <dgm:pt modelId="{909C8074-3336-419A-BCC1-344FCB695231}">
      <dgm:prSet custT="1"/>
      <dgm:spPr>
        <a:solidFill>
          <a:schemeClr val="accent1">
            <a:lumMod val="20000"/>
            <a:lumOff val="80000"/>
          </a:schemeClr>
        </a:solidFill>
      </dgm:spPr>
      <dgm:t>
        <a:bodyPr/>
        <a:lstStyle/>
        <a:p>
          <a:r>
            <a:rPr lang="en-US" sz="2000">
              <a:solidFill>
                <a:schemeClr val="tx2"/>
              </a:solidFill>
            </a:rPr>
            <a:t>The achievement of PreK-12 students with disabilities and that of their general education peers is tightly linked.</a:t>
          </a:r>
        </a:p>
      </dgm:t>
    </dgm:pt>
    <dgm:pt modelId="{285F49D4-3E20-4E11-87DA-48F4780BB02F}" type="parTrans" cxnId="{629DB8D5-3F4C-4223-B995-2621EF0F87FC}">
      <dgm:prSet/>
      <dgm:spPr/>
      <dgm:t>
        <a:bodyPr/>
        <a:lstStyle/>
        <a:p>
          <a:endParaRPr lang="en-US"/>
        </a:p>
      </dgm:t>
    </dgm:pt>
    <dgm:pt modelId="{C763855B-6C3B-4948-8D6E-01BF668AAD1B}" type="sibTrans" cxnId="{629DB8D5-3F4C-4223-B995-2621EF0F87FC}">
      <dgm:prSet/>
      <dgm:spPr/>
      <dgm:t>
        <a:bodyPr/>
        <a:lstStyle/>
        <a:p>
          <a:endParaRPr lang="en-US"/>
        </a:p>
      </dgm:t>
    </dgm:pt>
    <dgm:pt modelId="{71A419A8-F55E-497F-9789-2158CCC46BAA}" type="pres">
      <dgm:prSet presAssocID="{8B10D624-DEDA-4170-8715-DBC6D5EF679B}" presName="linear" presStyleCnt="0">
        <dgm:presLayoutVars>
          <dgm:dir/>
          <dgm:resizeHandles val="exact"/>
        </dgm:presLayoutVars>
      </dgm:prSet>
      <dgm:spPr/>
    </dgm:pt>
    <dgm:pt modelId="{3A7641FD-454F-4150-A471-BA3C3420089D}" type="pres">
      <dgm:prSet presAssocID="{4290B247-74DE-41AA-BF65-ACEA7C08E263}" presName="comp" presStyleCnt="0"/>
      <dgm:spPr/>
    </dgm:pt>
    <dgm:pt modelId="{D0A500D2-55D7-4D67-9F98-AB97BA6CD0F0}" type="pres">
      <dgm:prSet presAssocID="{4290B247-74DE-41AA-BF65-ACEA7C08E263}" presName="box" presStyleLbl="node1" presStyleIdx="0" presStyleCnt="4" custLinFactNeighborX="14" custLinFactNeighborY="-11421"/>
      <dgm:spPr/>
    </dgm:pt>
    <dgm:pt modelId="{BE74AE58-8FE8-467D-9B83-D22A7DAC9E12}" type="pres">
      <dgm:prSet presAssocID="{4290B247-74DE-41AA-BF65-ACEA7C08E263}" presName="img" presStyleLbl="fgImgPlace1" presStyleIdx="0" presStyleCnt="4" custScaleX="66834" custLinFactNeighborX="1217" custLinFactNeighborY="3669"/>
      <dgm:spPr>
        <a:noFill/>
        <a:ln w="38100">
          <a:solidFill>
            <a:schemeClr val="tx1">
              <a:lumMod val="40000"/>
              <a:lumOff val="60000"/>
            </a:schemeClr>
          </a:solidFill>
        </a:ln>
      </dgm:spPr>
      <dgm:extLst>
        <a:ext uri="{E40237B7-FDA0-4F09-8148-C483321AD2D9}">
          <dgm14:cNvPr xmlns:dgm14="http://schemas.microsoft.com/office/drawing/2010/diagram" id="0" name="" descr="Classroom with solid fill"/>
        </a:ext>
      </dgm:extLst>
    </dgm:pt>
    <dgm:pt modelId="{C564B3A7-D777-4823-9796-4E2E93B6DD06}" type="pres">
      <dgm:prSet presAssocID="{4290B247-74DE-41AA-BF65-ACEA7C08E263}" presName="text" presStyleLbl="node1" presStyleIdx="0" presStyleCnt="4">
        <dgm:presLayoutVars>
          <dgm:bulletEnabled val="1"/>
        </dgm:presLayoutVars>
      </dgm:prSet>
      <dgm:spPr/>
    </dgm:pt>
    <dgm:pt modelId="{4BE80F5F-70A4-4965-BD8E-51A6E88A18AF}" type="pres">
      <dgm:prSet presAssocID="{0DD68849-1D71-4638-9552-DFF46DD0B495}" presName="spacer" presStyleCnt="0"/>
      <dgm:spPr/>
    </dgm:pt>
    <dgm:pt modelId="{5535DAEA-3177-4900-92F6-61E486848B2A}" type="pres">
      <dgm:prSet presAssocID="{FA6DD707-3172-4215-82D8-088E3BF86170}" presName="comp" presStyleCnt="0"/>
      <dgm:spPr/>
    </dgm:pt>
    <dgm:pt modelId="{2BF8345C-8120-42A7-B7C0-66602ED26E31}" type="pres">
      <dgm:prSet presAssocID="{FA6DD707-3172-4215-82D8-088E3BF86170}" presName="box" presStyleLbl="node1" presStyleIdx="1" presStyleCnt="4" custLinFactNeighborX="14" custLinFactNeighborY="379"/>
      <dgm:spPr/>
    </dgm:pt>
    <dgm:pt modelId="{3A5C5E23-FEBA-4864-B7CF-CECB79FFD6B1}" type="pres">
      <dgm:prSet presAssocID="{FA6DD707-3172-4215-82D8-088E3BF86170}" presName="img" presStyleLbl="fgImgPlace1" presStyleIdx="1" presStyleCnt="4" custScaleX="66864" custScaleY="99954" custLinFactNeighborX="792" custLinFactNeighborY="112"/>
      <dgm:spPr>
        <a:noFill/>
        <a:ln w="38100">
          <a:solidFill>
            <a:schemeClr val="tx1">
              <a:lumMod val="40000"/>
              <a:lumOff val="60000"/>
            </a:schemeClr>
          </a:solidFill>
        </a:ln>
      </dgm:spPr>
    </dgm:pt>
    <dgm:pt modelId="{89A23278-6385-4025-8393-E23011CD1158}" type="pres">
      <dgm:prSet presAssocID="{FA6DD707-3172-4215-82D8-088E3BF86170}" presName="text" presStyleLbl="node1" presStyleIdx="1" presStyleCnt="4">
        <dgm:presLayoutVars>
          <dgm:bulletEnabled val="1"/>
        </dgm:presLayoutVars>
      </dgm:prSet>
      <dgm:spPr/>
    </dgm:pt>
    <dgm:pt modelId="{1F01B1DB-1BAD-44AC-99AE-371691C9CF1E}" type="pres">
      <dgm:prSet presAssocID="{A687BB19-4015-441B-8882-D0F4AFC24EEF}" presName="spacer" presStyleCnt="0"/>
      <dgm:spPr/>
    </dgm:pt>
    <dgm:pt modelId="{241E5A7F-4D4E-4DC5-8D39-380B95940E0A}" type="pres">
      <dgm:prSet presAssocID="{F0B6DCFA-1A3C-4A42-8DAC-874810CC12F1}" presName="comp" presStyleCnt="0"/>
      <dgm:spPr/>
    </dgm:pt>
    <dgm:pt modelId="{56141701-A303-4D8A-80C7-3177BA6697E7}" type="pres">
      <dgm:prSet presAssocID="{F0B6DCFA-1A3C-4A42-8DAC-874810CC12F1}" presName="box" presStyleLbl="node1" presStyleIdx="2" presStyleCnt="4"/>
      <dgm:spPr/>
    </dgm:pt>
    <dgm:pt modelId="{56A40422-EF1A-4E3C-B548-D5C19E14ED6B}" type="pres">
      <dgm:prSet presAssocID="{F0B6DCFA-1A3C-4A42-8DAC-874810CC12F1}" presName="img" presStyleLbl="fgImgPlace1" presStyleIdx="2" presStyleCnt="4" custScaleX="66864" custLinFactNeighborX="1217" custLinFactNeighborY="-209"/>
      <dgm:spPr>
        <a:noFill/>
        <a:ln w="38100">
          <a:solidFill>
            <a:schemeClr val="tx1">
              <a:lumMod val="40000"/>
              <a:lumOff val="60000"/>
            </a:schemeClr>
          </a:solidFill>
        </a:ln>
      </dgm:spPr>
    </dgm:pt>
    <dgm:pt modelId="{D7D27ADF-9891-47C9-83CF-A84F0CFBB936}" type="pres">
      <dgm:prSet presAssocID="{F0B6DCFA-1A3C-4A42-8DAC-874810CC12F1}" presName="text" presStyleLbl="node1" presStyleIdx="2" presStyleCnt="4">
        <dgm:presLayoutVars>
          <dgm:bulletEnabled val="1"/>
        </dgm:presLayoutVars>
      </dgm:prSet>
      <dgm:spPr/>
    </dgm:pt>
    <dgm:pt modelId="{A7258572-915B-435F-9C56-4BAD1DE5EE1C}" type="pres">
      <dgm:prSet presAssocID="{43224C0E-1FE1-4F88-B0B2-F56D4B467FC6}" presName="spacer" presStyleCnt="0"/>
      <dgm:spPr/>
    </dgm:pt>
    <dgm:pt modelId="{F227E635-0E03-47A1-A3EA-A5F31339080C}" type="pres">
      <dgm:prSet presAssocID="{909C8074-3336-419A-BCC1-344FCB695231}" presName="comp" presStyleCnt="0"/>
      <dgm:spPr/>
    </dgm:pt>
    <dgm:pt modelId="{BF785163-E59F-47C5-AAF3-DE9473042AD8}" type="pres">
      <dgm:prSet presAssocID="{909C8074-3336-419A-BCC1-344FCB695231}" presName="box" presStyleLbl="node1" presStyleIdx="3" presStyleCnt="4"/>
      <dgm:spPr/>
    </dgm:pt>
    <dgm:pt modelId="{494D54B9-8BF1-412C-9787-52C47D68C26B}" type="pres">
      <dgm:prSet presAssocID="{909C8074-3336-419A-BCC1-344FCB695231}" presName="img" presStyleLbl="fgImgPlace1" presStyleIdx="3" presStyleCnt="4" custScaleX="66864" custLinFactNeighborX="792" custLinFactNeighborY="1564"/>
      <dgm:spPr>
        <a:noFill/>
        <a:ln w="38100">
          <a:solidFill>
            <a:schemeClr val="tx1">
              <a:lumMod val="40000"/>
              <a:lumOff val="60000"/>
            </a:schemeClr>
          </a:solidFill>
        </a:ln>
      </dgm:spPr>
    </dgm:pt>
    <dgm:pt modelId="{E7E477BB-1A2E-4088-84E8-52ABE923A2B4}" type="pres">
      <dgm:prSet presAssocID="{909C8074-3336-419A-BCC1-344FCB695231}" presName="text" presStyleLbl="node1" presStyleIdx="3" presStyleCnt="4">
        <dgm:presLayoutVars>
          <dgm:bulletEnabled val="1"/>
        </dgm:presLayoutVars>
      </dgm:prSet>
      <dgm:spPr/>
    </dgm:pt>
  </dgm:ptLst>
  <dgm:cxnLst>
    <dgm:cxn modelId="{20683606-7CD9-4546-AB98-8BAB88DFB202}" srcId="{8B10D624-DEDA-4170-8715-DBC6D5EF679B}" destId="{F0B6DCFA-1A3C-4A42-8DAC-874810CC12F1}" srcOrd="2" destOrd="0" parTransId="{AA5D2BFC-0238-4B8C-9A76-0AAC31B675A5}" sibTransId="{43224C0E-1FE1-4F88-B0B2-F56D4B467FC6}"/>
    <dgm:cxn modelId="{2ED5FF2E-552D-4C05-85EC-FBAE0BF79BA0}" type="presOf" srcId="{FA6DD707-3172-4215-82D8-088E3BF86170}" destId="{2BF8345C-8120-42A7-B7C0-66602ED26E31}" srcOrd="0" destOrd="0" presId="urn:microsoft.com/office/officeart/2005/8/layout/vList4"/>
    <dgm:cxn modelId="{0DC1A738-F581-4B51-A6AB-9D45933A4E0B}" type="presOf" srcId="{8B10D624-DEDA-4170-8715-DBC6D5EF679B}" destId="{71A419A8-F55E-497F-9789-2158CCC46BAA}" srcOrd="0" destOrd="0" presId="urn:microsoft.com/office/officeart/2005/8/layout/vList4"/>
    <dgm:cxn modelId="{E3F3836A-6CE6-434E-A0E5-0AD91D221DA7}" srcId="{8B10D624-DEDA-4170-8715-DBC6D5EF679B}" destId="{FA6DD707-3172-4215-82D8-088E3BF86170}" srcOrd="1" destOrd="0" parTransId="{E1D6EC95-4BFA-4F72-BD12-DAF5CCE9985B}" sibTransId="{A687BB19-4015-441B-8882-D0F4AFC24EEF}"/>
    <dgm:cxn modelId="{4F5BB9AE-35B8-4914-A68A-99E0EB6A462F}" type="presOf" srcId="{909C8074-3336-419A-BCC1-344FCB695231}" destId="{BF785163-E59F-47C5-AAF3-DE9473042AD8}" srcOrd="0" destOrd="0" presId="urn:microsoft.com/office/officeart/2005/8/layout/vList4"/>
    <dgm:cxn modelId="{DDD016AF-703C-4856-98C7-A97B5E7B9E92}" type="presOf" srcId="{4290B247-74DE-41AA-BF65-ACEA7C08E263}" destId="{D0A500D2-55D7-4D67-9F98-AB97BA6CD0F0}" srcOrd="0" destOrd="0" presId="urn:microsoft.com/office/officeart/2005/8/layout/vList4"/>
    <dgm:cxn modelId="{D6EC7EB1-1385-4B1B-9B4E-F1364AB998B4}" type="presOf" srcId="{F0B6DCFA-1A3C-4A42-8DAC-874810CC12F1}" destId="{56141701-A303-4D8A-80C7-3177BA6697E7}" srcOrd="0" destOrd="0" presId="urn:microsoft.com/office/officeart/2005/8/layout/vList4"/>
    <dgm:cxn modelId="{67E654B2-6E8B-4518-AC06-3E3D8C12C43B}" srcId="{8B10D624-DEDA-4170-8715-DBC6D5EF679B}" destId="{4290B247-74DE-41AA-BF65-ACEA7C08E263}" srcOrd="0" destOrd="0" parTransId="{76D49266-4D38-4E85-A778-98C3EAB8E770}" sibTransId="{0DD68849-1D71-4638-9552-DFF46DD0B495}"/>
    <dgm:cxn modelId="{FA099ECF-0270-4860-916C-58D6E0C5F7DF}" type="presOf" srcId="{F0B6DCFA-1A3C-4A42-8DAC-874810CC12F1}" destId="{D7D27ADF-9891-47C9-83CF-A84F0CFBB936}" srcOrd="1" destOrd="0" presId="urn:microsoft.com/office/officeart/2005/8/layout/vList4"/>
    <dgm:cxn modelId="{92F7DDD0-3E17-457E-ACCC-8598E7E36B15}" type="presOf" srcId="{FA6DD707-3172-4215-82D8-088E3BF86170}" destId="{89A23278-6385-4025-8393-E23011CD1158}" srcOrd="1" destOrd="0" presId="urn:microsoft.com/office/officeart/2005/8/layout/vList4"/>
    <dgm:cxn modelId="{629DB8D5-3F4C-4223-B995-2621EF0F87FC}" srcId="{8B10D624-DEDA-4170-8715-DBC6D5EF679B}" destId="{909C8074-3336-419A-BCC1-344FCB695231}" srcOrd="3" destOrd="0" parTransId="{285F49D4-3E20-4E11-87DA-48F4780BB02F}" sibTransId="{C763855B-6C3B-4948-8D6E-01BF668AAD1B}"/>
    <dgm:cxn modelId="{848B57D9-CB74-463E-9EE3-994BE7C31A4C}" type="presOf" srcId="{4290B247-74DE-41AA-BF65-ACEA7C08E263}" destId="{C564B3A7-D777-4823-9796-4E2E93B6DD06}" srcOrd="1" destOrd="0" presId="urn:microsoft.com/office/officeart/2005/8/layout/vList4"/>
    <dgm:cxn modelId="{DE999FE0-055B-4001-94C9-E38DA3C90B3C}" type="presOf" srcId="{909C8074-3336-419A-BCC1-344FCB695231}" destId="{E7E477BB-1A2E-4088-84E8-52ABE923A2B4}" srcOrd="1" destOrd="0" presId="urn:microsoft.com/office/officeart/2005/8/layout/vList4"/>
    <dgm:cxn modelId="{906262E3-305B-46D3-B8C3-EDFAD137DD13}" type="presParOf" srcId="{71A419A8-F55E-497F-9789-2158CCC46BAA}" destId="{3A7641FD-454F-4150-A471-BA3C3420089D}" srcOrd="0" destOrd="0" presId="urn:microsoft.com/office/officeart/2005/8/layout/vList4"/>
    <dgm:cxn modelId="{6FA6F10E-16A0-4F4A-9CD0-A5B7B445BFA7}" type="presParOf" srcId="{3A7641FD-454F-4150-A471-BA3C3420089D}" destId="{D0A500D2-55D7-4D67-9F98-AB97BA6CD0F0}" srcOrd="0" destOrd="0" presId="urn:microsoft.com/office/officeart/2005/8/layout/vList4"/>
    <dgm:cxn modelId="{673D10D3-BEF0-43DD-8D83-A2C663273489}" type="presParOf" srcId="{3A7641FD-454F-4150-A471-BA3C3420089D}" destId="{BE74AE58-8FE8-467D-9B83-D22A7DAC9E12}" srcOrd="1" destOrd="0" presId="urn:microsoft.com/office/officeart/2005/8/layout/vList4"/>
    <dgm:cxn modelId="{824C26EE-F3DC-4335-8326-2F1B4DE92876}" type="presParOf" srcId="{3A7641FD-454F-4150-A471-BA3C3420089D}" destId="{C564B3A7-D777-4823-9796-4E2E93B6DD06}" srcOrd="2" destOrd="0" presId="urn:microsoft.com/office/officeart/2005/8/layout/vList4"/>
    <dgm:cxn modelId="{807B280E-59DE-4684-91D5-F4DC59F232F6}" type="presParOf" srcId="{71A419A8-F55E-497F-9789-2158CCC46BAA}" destId="{4BE80F5F-70A4-4965-BD8E-51A6E88A18AF}" srcOrd="1" destOrd="0" presId="urn:microsoft.com/office/officeart/2005/8/layout/vList4"/>
    <dgm:cxn modelId="{E3EEEFA9-E271-4770-ABC8-7CCD2BBABC8B}" type="presParOf" srcId="{71A419A8-F55E-497F-9789-2158CCC46BAA}" destId="{5535DAEA-3177-4900-92F6-61E486848B2A}" srcOrd="2" destOrd="0" presId="urn:microsoft.com/office/officeart/2005/8/layout/vList4"/>
    <dgm:cxn modelId="{99BA1F52-B75A-4A64-A358-97C8D7FF2059}" type="presParOf" srcId="{5535DAEA-3177-4900-92F6-61E486848B2A}" destId="{2BF8345C-8120-42A7-B7C0-66602ED26E31}" srcOrd="0" destOrd="0" presId="urn:microsoft.com/office/officeart/2005/8/layout/vList4"/>
    <dgm:cxn modelId="{1C515178-0C8C-492E-B012-1ACF0B9118DF}" type="presParOf" srcId="{5535DAEA-3177-4900-92F6-61E486848B2A}" destId="{3A5C5E23-FEBA-4864-B7CF-CECB79FFD6B1}" srcOrd="1" destOrd="0" presId="urn:microsoft.com/office/officeart/2005/8/layout/vList4"/>
    <dgm:cxn modelId="{ED0BB179-F5C8-456A-8AFF-3B1C5B71B730}" type="presParOf" srcId="{5535DAEA-3177-4900-92F6-61E486848B2A}" destId="{89A23278-6385-4025-8393-E23011CD1158}" srcOrd="2" destOrd="0" presId="urn:microsoft.com/office/officeart/2005/8/layout/vList4"/>
    <dgm:cxn modelId="{D705F854-DF79-44FA-AA52-D349CEE97E5D}" type="presParOf" srcId="{71A419A8-F55E-497F-9789-2158CCC46BAA}" destId="{1F01B1DB-1BAD-44AC-99AE-371691C9CF1E}" srcOrd="3" destOrd="0" presId="urn:microsoft.com/office/officeart/2005/8/layout/vList4"/>
    <dgm:cxn modelId="{BBDD1453-14EE-4FDC-91D8-E800FB7FCC8A}" type="presParOf" srcId="{71A419A8-F55E-497F-9789-2158CCC46BAA}" destId="{241E5A7F-4D4E-4DC5-8D39-380B95940E0A}" srcOrd="4" destOrd="0" presId="urn:microsoft.com/office/officeart/2005/8/layout/vList4"/>
    <dgm:cxn modelId="{3609E65C-8A0A-425F-87F4-CB4775EA29BA}" type="presParOf" srcId="{241E5A7F-4D4E-4DC5-8D39-380B95940E0A}" destId="{56141701-A303-4D8A-80C7-3177BA6697E7}" srcOrd="0" destOrd="0" presId="urn:microsoft.com/office/officeart/2005/8/layout/vList4"/>
    <dgm:cxn modelId="{114D8398-2A2E-4DDD-A9C0-59115BBA50D2}" type="presParOf" srcId="{241E5A7F-4D4E-4DC5-8D39-380B95940E0A}" destId="{56A40422-EF1A-4E3C-B548-D5C19E14ED6B}" srcOrd="1" destOrd="0" presId="urn:microsoft.com/office/officeart/2005/8/layout/vList4"/>
    <dgm:cxn modelId="{A4EB5FF0-2901-40A5-95C7-8BC843A9ABA9}" type="presParOf" srcId="{241E5A7F-4D4E-4DC5-8D39-380B95940E0A}" destId="{D7D27ADF-9891-47C9-83CF-A84F0CFBB936}" srcOrd="2" destOrd="0" presId="urn:microsoft.com/office/officeart/2005/8/layout/vList4"/>
    <dgm:cxn modelId="{2082A6EF-9700-41EC-BB51-B9584C330D9C}" type="presParOf" srcId="{71A419A8-F55E-497F-9789-2158CCC46BAA}" destId="{A7258572-915B-435F-9C56-4BAD1DE5EE1C}" srcOrd="5" destOrd="0" presId="urn:microsoft.com/office/officeart/2005/8/layout/vList4"/>
    <dgm:cxn modelId="{FF9049C1-0DDE-42FF-9F77-DE04D82B6B1B}" type="presParOf" srcId="{71A419A8-F55E-497F-9789-2158CCC46BAA}" destId="{F227E635-0E03-47A1-A3EA-A5F31339080C}" srcOrd="6" destOrd="0" presId="urn:microsoft.com/office/officeart/2005/8/layout/vList4"/>
    <dgm:cxn modelId="{2939B06C-C9CA-4882-8D7F-DBC2A04C119B}" type="presParOf" srcId="{F227E635-0E03-47A1-A3EA-A5F31339080C}" destId="{BF785163-E59F-47C5-AAF3-DE9473042AD8}" srcOrd="0" destOrd="0" presId="urn:microsoft.com/office/officeart/2005/8/layout/vList4"/>
    <dgm:cxn modelId="{B4434162-FCC4-4097-82F6-5A1AB09F92EC}" type="presParOf" srcId="{F227E635-0E03-47A1-A3EA-A5F31339080C}" destId="{494D54B9-8BF1-412C-9787-52C47D68C26B}" srcOrd="1" destOrd="0" presId="urn:microsoft.com/office/officeart/2005/8/layout/vList4"/>
    <dgm:cxn modelId="{FF21DE6A-7A69-4E5C-9F28-BC0CAFF28BF6}" type="presParOf" srcId="{F227E635-0E03-47A1-A3EA-A5F31339080C}" destId="{E7E477BB-1A2E-4088-84E8-52ABE923A2B4}" srcOrd="2" destOrd="0" presId="urn:microsoft.com/office/officeart/2005/8/layout/vList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35DCCCE-96E0-4485-A8F8-E37ADBE1DFB8}" type="doc">
      <dgm:prSet loTypeId="urn:microsoft.com/office/officeart/2005/8/layout/list1" loCatId="list" qsTypeId="urn:microsoft.com/office/officeart/2005/8/quickstyle/simple1" qsCatId="simple" csTypeId="urn:microsoft.com/office/officeart/2005/8/colors/accent0_2" csCatId="mainScheme" phldr="1"/>
      <dgm:spPr/>
      <dgm:t>
        <a:bodyPr/>
        <a:lstStyle/>
        <a:p>
          <a:endParaRPr lang="en-US"/>
        </a:p>
      </dgm:t>
    </dgm:pt>
    <dgm:pt modelId="{3257578C-D64D-4E71-A121-EF7EC1FB95B4}">
      <dgm:prSet phldrT="[Text]"/>
      <dgm:spPr/>
      <dgm:t>
        <a:bodyPr/>
        <a:lstStyle/>
        <a:p>
          <a:pPr>
            <a:buAutoNum type="arabicPeriod"/>
          </a:pPr>
          <a:r>
            <a:rPr lang="en-US">
              <a:latin typeface="Segoe UI"/>
              <a:cs typeface="Segoe UI"/>
            </a:rPr>
            <a:t>1. Data-based Decision Making</a:t>
          </a:r>
          <a:endParaRPr lang="en-US"/>
        </a:p>
      </dgm:t>
    </dgm:pt>
    <dgm:pt modelId="{197B3F8E-44CB-4ACF-AE93-E5F649456743}" type="parTrans" cxnId="{59BD0FEC-A4C6-4241-9BFC-E6704FDFD84F}">
      <dgm:prSet/>
      <dgm:spPr/>
      <dgm:t>
        <a:bodyPr/>
        <a:lstStyle/>
        <a:p>
          <a:endParaRPr lang="en-US"/>
        </a:p>
      </dgm:t>
    </dgm:pt>
    <dgm:pt modelId="{B3BD20E5-CCA4-42FA-8E0A-3D3CD37EE5BE}" type="sibTrans" cxnId="{59BD0FEC-A4C6-4241-9BFC-E6704FDFD84F}">
      <dgm:prSet/>
      <dgm:spPr/>
      <dgm:t>
        <a:bodyPr/>
        <a:lstStyle/>
        <a:p>
          <a:endParaRPr lang="en-US"/>
        </a:p>
      </dgm:t>
    </dgm:pt>
    <dgm:pt modelId="{D9F599C8-8BC3-4FDE-B3DB-ED34F2AF706E}">
      <dgm:prSet/>
      <dgm:spPr/>
      <dgm:t>
        <a:bodyPr/>
        <a:lstStyle/>
        <a:p>
          <a:r>
            <a:rPr lang="en-US">
              <a:latin typeface="Segoe UI"/>
              <a:cs typeface="Segoe UI"/>
            </a:rPr>
            <a:t>2. Cultural Responsiveness</a:t>
          </a:r>
        </a:p>
      </dgm:t>
    </dgm:pt>
    <dgm:pt modelId="{DF608E7F-018A-4BE3-8E13-8FA072435C9A}" type="parTrans" cxnId="{DF4DB4D5-2526-42D6-B600-02EE6BD224A7}">
      <dgm:prSet/>
      <dgm:spPr/>
      <dgm:t>
        <a:bodyPr/>
        <a:lstStyle/>
        <a:p>
          <a:endParaRPr lang="en-US"/>
        </a:p>
      </dgm:t>
    </dgm:pt>
    <dgm:pt modelId="{19BBD45E-A632-49E7-9EF4-CF1C7AA34182}" type="sibTrans" cxnId="{DF4DB4D5-2526-42D6-B600-02EE6BD224A7}">
      <dgm:prSet/>
      <dgm:spPr/>
      <dgm:t>
        <a:bodyPr/>
        <a:lstStyle/>
        <a:p>
          <a:endParaRPr lang="en-US"/>
        </a:p>
      </dgm:t>
    </dgm:pt>
    <dgm:pt modelId="{55D9FF4D-FC98-4C14-9745-DBB226791EE5}">
      <dgm:prSet/>
      <dgm:spPr/>
      <dgm:t>
        <a:bodyPr/>
        <a:lstStyle/>
        <a:p>
          <a:r>
            <a:rPr lang="en-US">
              <a:latin typeface="Segoe UI"/>
              <a:cs typeface="Segoe UI"/>
            </a:rPr>
            <a:t>3. Core Instructional Program</a:t>
          </a:r>
        </a:p>
      </dgm:t>
    </dgm:pt>
    <dgm:pt modelId="{00E51FA5-3DF0-41FE-831C-D0A9D6CA7E8A}" type="parTrans" cxnId="{741FD576-5729-45FA-828F-488BFFC71ADE}">
      <dgm:prSet/>
      <dgm:spPr/>
      <dgm:t>
        <a:bodyPr/>
        <a:lstStyle/>
        <a:p>
          <a:endParaRPr lang="en-US"/>
        </a:p>
      </dgm:t>
    </dgm:pt>
    <dgm:pt modelId="{8937BEC8-B2E0-42FD-8EDE-FD2B3C6648B1}" type="sibTrans" cxnId="{741FD576-5729-45FA-828F-488BFFC71ADE}">
      <dgm:prSet/>
      <dgm:spPr/>
      <dgm:t>
        <a:bodyPr/>
        <a:lstStyle/>
        <a:p>
          <a:endParaRPr lang="en-US"/>
        </a:p>
      </dgm:t>
    </dgm:pt>
    <dgm:pt modelId="{58033FF3-0FE5-4073-A862-AD2C7877E227}">
      <dgm:prSet/>
      <dgm:spPr/>
      <dgm:t>
        <a:bodyPr/>
        <a:lstStyle/>
        <a:p>
          <a:r>
            <a:rPr lang="en-US">
              <a:latin typeface="Segoe UI"/>
              <a:cs typeface="Segoe UI"/>
            </a:rPr>
            <a:t>4. Ongoing assessment - Universal Screening and Progress Monitoring</a:t>
          </a:r>
        </a:p>
      </dgm:t>
    </dgm:pt>
    <dgm:pt modelId="{710F439B-5104-4F36-A51A-3451009C5D26}" type="parTrans" cxnId="{9640628C-251B-45D8-A73A-66DC52004489}">
      <dgm:prSet/>
      <dgm:spPr/>
      <dgm:t>
        <a:bodyPr/>
        <a:lstStyle/>
        <a:p>
          <a:endParaRPr lang="en-US"/>
        </a:p>
      </dgm:t>
    </dgm:pt>
    <dgm:pt modelId="{8BAA7EEE-63B8-4C9A-A240-00429C9090A0}" type="sibTrans" cxnId="{9640628C-251B-45D8-A73A-66DC52004489}">
      <dgm:prSet/>
      <dgm:spPr/>
      <dgm:t>
        <a:bodyPr/>
        <a:lstStyle/>
        <a:p>
          <a:endParaRPr lang="en-US"/>
        </a:p>
      </dgm:t>
    </dgm:pt>
    <dgm:pt modelId="{85BC69D4-DFF9-4CB2-97D5-568DCB5B46B4}">
      <dgm:prSet/>
      <dgm:spPr/>
      <dgm:t>
        <a:bodyPr/>
        <a:lstStyle/>
        <a:p>
          <a:r>
            <a:rPr lang="en-US">
              <a:latin typeface="Segoe UI"/>
              <a:cs typeface="Segoe UI"/>
            </a:rPr>
            <a:t>5. Evidenced-Based Instructional and Positive Behavioral Interventions and Supports</a:t>
          </a:r>
        </a:p>
      </dgm:t>
    </dgm:pt>
    <dgm:pt modelId="{1216509F-503E-4DE3-BEAC-C0A8B924BDEB}" type="parTrans" cxnId="{2D62E6B1-E224-441C-923F-3C2BC342A8E5}">
      <dgm:prSet/>
      <dgm:spPr/>
      <dgm:t>
        <a:bodyPr/>
        <a:lstStyle/>
        <a:p>
          <a:endParaRPr lang="en-US"/>
        </a:p>
      </dgm:t>
    </dgm:pt>
    <dgm:pt modelId="{273AF612-9E70-43D3-98D4-04D9C4AD95C9}" type="sibTrans" cxnId="{2D62E6B1-E224-441C-923F-3C2BC342A8E5}">
      <dgm:prSet/>
      <dgm:spPr/>
      <dgm:t>
        <a:bodyPr/>
        <a:lstStyle/>
        <a:p>
          <a:endParaRPr lang="en-US"/>
        </a:p>
      </dgm:t>
    </dgm:pt>
    <dgm:pt modelId="{AE8D2DF9-93D8-4DED-A951-C4142243CC9C}">
      <dgm:prSet/>
      <dgm:spPr/>
      <dgm:t>
        <a:bodyPr/>
        <a:lstStyle/>
        <a:p>
          <a:r>
            <a:rPr lang="en-US">
              <a:latin typeface="Segoe UI"/>
              <a:cs typeface="Segoe UI"/>
            </a:rPr>
            <a:t>6. District/School Leadership that Facilitates Improvement</a:t>
          </a:r>
        </a:p>
      </dgm:t>
    </dgm:pt>
    <dgm:pt modelId="{5F742ADC-85E5-496B-941E-2FDBE912EEE0}" type="parTrans" cxnId="{BDC724CE-113F-4761-92AD-E80664E31CE4}">
      <dgm:prSet/>
      <dgm:spPr/>
      <dgm:t>
        <a:bodyPr/>
        <a:lstStyle/>
        <a:p>
          <a:endParaRPr lang="en-US"/>
        </a:p>
      </dgm:t>
    </dgm:pt>
    <dgm:pt modelId="{64544F7F-0028-44F4-A3EB-47335E07DF66}" type="sibTrans" cxnId="{BDC724CE-113F-4761-92AD-E80664E31CE4}">
      <dgm:prSet/>
      <dgm:spPr/>
      <dgm:t>
        <a:bodyPr/>
        <a:lstStyle/>
        <a:p>
          <a:endParaRPr lang="en-US"/>
        </a:p>
      </dgm:t>
    </dgm:pt>
    <dgm:pt modelId="{0235BE82-1002-40C9-8ECD-A5FF20A8072D}">
      <dgm:prSet/>
      <dgm:spPr/>
      <dgm:t>
        <a:bodyPr/>
        <a:lstStyle/>
        <a:p>
          <a:r>
            <a:rPr lang="en-US">
              <a:latin typeface="Segoe UI"/>
              <a:cs typeface="Segoe UI"/>
            </a:rPr>
            <a:t>7. Parent/Family Engagement throughout the Educational Process and System</a:t>
          </a:r>
        </a:p>
      </dgm:t>
    </dgm:pt>
    <dgm:pt modelId="{86C2B55C-828E-4037-B026-8BCE69866053}" type="parTrans" cxnId="{C11FB43B-C7FB-4DBA-B778-07097914EE38}">
      <dgm:prSet/>
      <dgm:spPr/>
      <dgm:t>
        <a:bodyPr/>
        <a:lstStyle/>
        <a:p>
          <a:endParaRPr lang="en-US"/>
        </a:p>
      </dgm:t>
    </dgm:pt>
    <dgm:pt modelId="{534522A3-5457-4CC9-BCA3-A34704B2B960}" type="sibTrans" cxnId="{C11FB43B-C7FB-4DBA-B778-07097914EE38}">
      <dgm:prSet/>
      <dgm:spPr/>
      <dgm:t>
        <a:bodyPr/>
        <a:lstStyle/>
        <a:p>
          <a:endParaRPr lang="en-US"/>
        </a:p>
      </dgm:t>
    </dgm:pt>
    <dgm:pt modelId="{2B2ECA09-F442-4A73-8889-8388996BDF08}" type="pres">
      <dgm:prSet presAssocID="{635DCCCE-96E0-4485-A8F8-E37ADBE1DFB8}" presName="linear" presStyleCnt="0">
        <dgm:presLayoutVars>
          <dgm:dir/>
          <dgm:animLvl val="lvl"/>
          <dgm:resizeHandles val="exact"/>
        </dgm:presLayoutVars>
      </dgm:prSet>
      <dgm:spPr/>
    </dgm:pt>
    <dgm:pt modelId="{0BCA3C34-854C-4371-8E9A-5BD929B52F84}" type="pres">
      <dgm:prSet presAssocID="{3257578C-D64D-4E71-A121-EF7EC1FB95B4}" presName="parentLin" presStyleCnt="0"/>
      <dgm:spPr/>
    </dgm:pt>
    <dgm:pt modelId="{966030EA-35E9-490B-A125-ED818AB36302}" type="pres">
      <dgm:prSet presAssocID="{3257578C-D64D-4E71-A121-EF7EC1FB95B4}" presName="parentLeftMargin" presStyleLbl="node1" presStyleIdx="0" presStyleCnt="7"/>
      <dgm:spPr/>
    </dgm:pt>
    <dgm:pt modelId="{66545395-9BC4-4F3E-BE78-93A7A913FB8A}" type="pres">
      <dgm:prSet presAssocID="{3257578C-D64D-4E71-A121-EF7EC1FB95B4}" presName="parentText" presStyleLbl="node1" presStyleIdx="0" presStyleCnt="7">
        <dgm:presLayoutVars>
          <dgm:chMax val="0"/>
          <dgm:bulletEnabled val="1"/>
        </dgm:presLayoutVars>
      </dgm:prSet>
      <dgm:spPr/>
    </dgm:pt>
    <dgm:pt modelId="{E7A04616-793A-4A23-8FB6-00E42785955A}" type="pres">
      <dgm:prSet presAssocID="{3257578C-D64D-4E71-A121-EF7EC1FB95B4}" presName="negativeSpace" presStyleCnt="0"/>
      <dgm:spPr/>
    </dgm:pt>
    <dgm:pt modelId="{28062647-185A-4888-8B9E-CE4FBA3FB448}" type="pres">
      <dgm:prSet presAssocID="{3257578C-D64D-4E71-A121-EF7EC1FB95B4}" presName="childText" presStyleLbl="conFgAcc1" presStyleIdx="0" presStyleCnt="7">
        <dgm:presLayoutVars>
          <dgm:bulletEnabled val="1"/>
        </dgm:presLayoutVars>
      </dgm:prSet>
      <dgm:spPr/>
    </dgm:pt>
    <dgm:pt modelId="{C017E502-4159-4DD5-98C7-21C777196E26}" type="pres">
      <dgm:prSet presAssocID="{B3BD20E5-CCA4-42FA-8E0A-3D3CD37EE5BE}" presName="spaceBetweenRectangles" presStyleCnt="0"/>
      <dgm:spPr/>
    </dgm:pt>
    <dgm:pt modelId="{BC9B70E2-0D06-4221-ADA9-C03A82D68AC8}" type="pres">
      <dgm:prSet presAssocID="{D9F599C8-8BC3-4FDE-B3DB-ED34F2AF706E}" presName="parentLin" presStyleCnt="0"/>
      <dgm:spPr/>
    </dgm:pt>
    <dgm:pt modelId="{6F2C2287-F418-4804-BF23-4D2B6DB238CD}" type="pres">
      <dgm:prSet presAssocID="{D9F599C8-8BC3-4FDE-B3DB-ED34F2AF706E}" presName="parentLeftMargin" presStyleLbl="node1" presStyleIdx="0" presStyleCnt="7"/>
      <dgm:spPr/>
    </dgm:pt>
    <dgm:pt modelId="{F6D7007D-B90A-4892-8839-712AFAFCFDFB}" type="pres">
      <dgm:prSet presAssocID="{D9F599C8-8BC3-4FDE-B3DB-ED34F2AF706E}" presName="parentText" presStyleLbl="node1" presStyleIdx="1" presStyleCnt="7">
        <dgm:presLayoutVars>
          <dgm:chMax val="0"/>
          <dgm:bulletEnabled val="1"/>
        </dgm:presLayoutVars>
      </dgm:prSet>
      <dgm:spPr/>
    </dgm:pt>
    <dgm:pt modelId="{5F7290EE-2951-4CB3-B6D6-8027E696A83E}" type="pres">
      <dgm:prSet presAssocID="{D9F599C8-8BC3-4FDE-B3DB-ED34F2AF706E}" presName="negativeSpace" presStyleCnt="0"/>
      <dgm:spPr/>
    </dgm:pt>
    <dgm:pt modelId="{71423A35-D19B-41D4-B6B1-32F3A9D117CF}" type="pres">
      <dgm:prSet presAssocID="{D9F599C8-8BC3-4FDE-B3DB-ED34F2AF706E}" presName="childText" presStyleLbl="conFgAcc1" presStyleIdx="1" presStyleCnt="7">
        <dgm:presLayoutVars>
          <dgm:bulletEnabled val="1"/>
        </dgm:presLayoutVars>
      </dgm:prSet>
      <dgm:spPr/>
    </dgm:pt>
    <dgm:pt modelId="{38A38A9E-CFB1-40F3-ABC0-785384B0C93C}" type="pres">
      <dgm:prSet presAssocID="{19BBD45E-A632-49E7-9EF4-CF1C7AA34182}" presName="spaceBetweenRectangles" presStyleCnt="0"/>
      <dgm:spPr/>
    </dgm:pt>
    <dgm:pt modelId="{A399AFC0-5EC3-4568-B676-42A9F024D646}" type="pres">
      <dgm:prSet presAssocID="{55D9FF4D-FC98-4C14-9745-DBB226791EE5}" presName="parentLin" presStyleCnt="0"/>
      <dgm:spPr/>
    </dgm:pt>
    <dgm:pt modelId="{990E9B44-0FCA-41CA-98E8-C14AE16EDAF2}" type="pres">
      <dgm:prSet presAssocID="{55D9FF4D-FC98-4C14-9745-DBB226791EE5}" presName="parentLeftMargin" presStyleLbl="node1" presStyleIdx="1" presStyleCnt="7"/>
      <dgm:spPr/>
    </dgm:pt>
    <dgm:pt modelId="{428A846D-50DD-45F0-A837-60E4D3A5D7F8}" type="pres">
      <dgm:prSet presAssocID="{55D9FF4D-FC98-4C14-9745-DBB226791EE5}" presName="parentText" presStyleLbl="node1" presStyleIdx="2" presStyleCnt="7">
        <dgm:presLayoutVars>
          <dgm:chMax val="0"/>
          <dgm:bulletEnabled val="1"/>
        </dgm:presLayoutVars>
      </dgm:prSet>
      <dgm:spPr/>
    </dgm:pt>
    <dgm:pt modelId="{5D664CE2-C6F9-406D-B4C6-C7366E5D1377}" type="pres">
      <dgm:prSet presAssocID="{55D9FF4D-FC98-4C14-9745-DBB226791EE5}" presName="negativeSpace" presStyleCnt="0"/>
      <dgm:spPr/>
    </dgm:pt>
    <dgm:pt modelId="{7F62754C-7D37-406E-993C-7B3C65226EA0}" type="pres">
      <dgm:prSet presAssocID="{55D9FF4D-FC98-4C14-9745-DBB226791EE5}" presName="childText" presStyleLbl="conFgAcc1" presStyleIdx="2" presStyleCnt="7">
        <dgm:presLayoutVars>
          <dgm:bulletEnabled val="1"/>
        </dgm:presLayoutVars>
      </dgm:prSet>
      <dgm:spPr/>
    </dgm:pt>
    <dgm:pt modelId="{7D2AD560-E15D-44F7-BF4B-0F1AA5E0E47D}" type="pres">
      <dgm:prSet presAssocID="{8937BEC8-B2E0-42FD-8EDE-FD2B3C6648B1}" presName="spaceBetweenRectangles" presStyleCnt="0"/>
      <dgm:spPr/>
    </dgm:pt>
    <dgm:pt modelId="{3FBDFC6F-8FF4-4D87-8BB9-CDEF7A4FCA94}" type="pres">
      <dgm:prSet presAssocID="{58033FF3-0FE5-4073-A862-AD2C7877E227}" presName="parentLin" presStyleCnt="0"/>
      <dgm:spPr/>
    </dgm:pt>
    <dgm:pt modelId="{2632CCC8-1299-491A-8742-BE467C5F0EA3}" type="pres">
      <dgm:prSet presAssocID="{58033FF3-0FE5-4073-A862-AD2C7877E227}" presName="parentLeftMargin" presStyleLbl="node1" presStyleIdx="2" presStyleCnt="7"/>
      <dgm:spPr/>
    </dgm:pt>
    <dgm:pt modelId="{4666E192-01F8-4F45-BAC3-9EF7C5839197}" type="pres">
      <dgm:prSet presAssocID="{58033FF3-0FE5-4073-A862-AD2C7877E227}" presName="parentText" presStyleLbl="node1" presStyleIdx="3" presStyleCnt="7">
        <dgm:presLayoutVars>
          <dgm:chMax val="0"/>
          <dgm:bulletEnabled val="1"/>
        </dgm:presLayoutVars>
      </dgm:prSet>
      <dgm:spPr/>
    </dgm:pt>
    <dgm:pt modelId="{BD841068-3783-46B2-A5DF-9221B6C6965A}" type="pres">
      <dgm:prSet presAssocID="{58033FF3-0FE5-4073-A862-AD2C7877E227}" presName="negativeSpace" presStyleCnt="0"/>
      <dgm:spPr/>
    </dgm:pt>
    <dgm:pt modelId="{706B1826-3103-4894-A71E-60E6A3E3720A}" type="pres">
      <dgm:prSet presAssocID="{58033FF3-0FE5-4073-A862-AD2C7877E227}" presName="childText" presStyleLbl="conFgAcc1" presStyleIdx="3" presStyleCnt="7">
        <dgm:presLayoutVars>
          <dgm:bulletEnabled val="1"/>
        </dgm:presLayoutVars>
      </dgm:prSet>
      <dgm:spPr/>
    </dgm:pt>
    <dgm:pt modelId="{CDE18D2F-B44A-4D50-93AF-7BEB713414A4}" type="pres">
      <dgm:prSet presAssocID="{8BAA7EEE-63B8-4C9A-A240-00429C9090A0}" presName="spaceBetweenRectangles" presStyleCnt="0"/>
      <dgm:spPr/>
    </dgm:pt>
    <dgm:pt modelId="{2172C9C6-56D6-4E89-8D1F-EED7BB3C2AA7}" type="pres">
      <dgm:prSet presAssocID="{85BC69D4-DFF9-4CB2-97D5-568DCB5B46B4}" presName="parentLin" presStyleCnt="0"/>
      <dgm:spPr/>
    </dgm:pt>
    <dgm:pt modelId="{D9E69370-E5EC-41AD-9621-C08DB29D65BB}" type="pres">
      <dgm:prSet presAssocID="{85BC69D4-DFF9-4CB2-97D5-568DCB5B46B4}" presName="parentLeftMargin" presStyleLbl="node1" presStyleIdx="3" presStyleCnt="7"/>
      <dgm:spPr/>
    </dgm:pt>
    <dgm:pt modelId="{669F2FD1-C4BF-47E7-BBFD-4A435FDD620D}" type="pres">
      <dgm:prSet presAssocID="{85BC69D4-DFF9-4CB2-97D5-568DCB5B46B4}" presName="parentText" presStyleLbl="node1" presStyleIdx="4" presStyleCnt="7">
        <dgm:presLayoutVars>
          <dgm:chMax val="0"/>
          <dgm:bulletEnabled val="1"/>
        </dgm:presLayoutVars>
      </dgm:prSet>
      <dgm:spPr/>
    </dgm:pt>
    <dgm:pt modelId="{CF189596-119F-43BF-B50E-4ED720E33867}" type="pres">
      <dgm:prSet presAssocID="{85BC69D4-DFF9-4CB2-97D5-568DCB5B46B4}" presName="negativeSpace" presStyleCnt="0"/>
      <dgm:spPr/>
    </dgm:pt>
    <dgm:pt modelId="{76DB7077-BD98-4A1F-AA66-778603022598}" type="pres">
      <dgm:prSet presAssocID="{85BC69D4-DFF9-4CB2-97D5-568DCB5B46B4}" presName="childText" presStyleLbl="conFgAcc1" presStyleIdx="4" presStyleCnt="7">
        <dgm:presLayoutVars>
          <dgm:bulletEnabled val="1"/>
        </dgm:presLayoutVars>
      </dgm:prSet>
      <dgm:spPr/>
    </dgm:pt>
    <dgm:pt modelId="{73C495D1-7EE4-40D6-BF9C-DB7CA7E4403C}" type="pres">
      <dgm:prSet presAssocID="{273AF612-9E70-43D3-98D4-04D9C4AD95C9}" presName="spaceBetweenRectangles" presStyleCnt="0"/>
      <dgm:spPr/>
    </dgm:pt>
    <dgm:pt modelId="{95DFA463-118D-43B5-9954-49024923CA5D}" type="pres">
      <dgm:prSet presAssocID="{AE8D2DF9-93D8-4DED-A951-C4142243CC9C}" presName="parentLin" presStyleCnt="0"/>
      <dgm:spPr/>
    </dgm:pt>
    <dgm:pt modelId="{C556EBC1-2BF4-42D3-BDAF-8650D67C97E6}" type="pres">
      <dgm:prSet presAssocID="{AE8D2DF9-93D8-4DED-A951-C4142243CC9C}" presName="parentLeftMargin" presStyleLbl="node1" presStyleIdx="4" presStyleCnt="7"/>
      <dgm:spPr/>
    </dgm:pt>
    <dgm:pt modelId="{66894676-1456-47A1-9F6F-B31D09E86679}" type="pres">
      <dgm:prSet presAssocID="{AE8D2DF9-93D8-4DED-A951-C4142243CC9C}" presName="parentText" presStyleLbl="node1" presStyleIdx="5" presStyleCnt="7">
        <dgm:presLayoutVars>
          <dgm:chMax val="0"/>
          <dgm:bulletEnabled val="1"/>
        </dgm:presLayoutVars>
      </dgm:prSet>
      <dgm:spPr/>
    </dgm:pt>
    <dgm:pt modelId="{1B9A5B4B-47D6-4ADF-A55F-FF68FE9D066F}" type="pres">
      <dgm:prSet presAssocID="{AE8D2DF9-93D8-4DED-A951-C4142243CC9C}" presName="negativeSpace" presStyleCnt="0"/>
      <dgm:spPr/>
    </dgm:pt>
    <dgm:pt modelId="{2F5BA1C1-DBC9-4854-A5D4-02D44D6CE918}" type="pres">
      <dgm:prSet presAssocID="{AE8D2DF9-93D8-4DED-A951-C4142243CC9C}" presName="childText" presStyleLbl="conFgAcc1" presStyleIdx="5" presStyleCnt="7">
        <dgm:presLayoutVars>
          <dgm:bulletEnabled val="1"/>
        </dgm:presLayoutVars>
      </dgm:prSet>
      <dgm:spPr/>
    </dgm:pt>
    <dgm:pt modelId="{8921D9EC-E339-485D-8235-1E8233A4EA81}" type="pres">
      <dgm:prSet presAssocID="{64544F7F-0028-44F4-A3EB-47335E07DF66}" presName="spaceBetweenRectangles" presStyleCnt="0"/>
      <dgm:spPr/>
    </dgm:pt>
    <dgm:pt modelId="{C6EFAFE2-4176-4916-9A34-F99ECDD533B5}" type="pres">
      <dgm:prSet presAssocID="{0235BE82-1002-40C9-8ECD-A5FF20A8072D}" presName="parentLin" presStyleCnt="0"/>
      <dgm:spPr/>
    </dgm:pt>
    <dgm:pt modelId="{096EB591-4CD4-4592-9E5E-746B6C3662F6}" type="pres">
      <dgm:prSet presAssocID="{0235BE82-1002-40C9-8ECD-A5FF20A8072D}" presName="parentLeftMargin" presStyleLbl="node1" presStyleIdx="5" presStyleCnt="7"/>
      <dgm:spPr/>
    </dgm:pt>
    <dgm:pt modelId="{33D92CD8-C791-4EE1-BBEA-F960450F53F5}" type="pres">
      <dgm:prSet presAssocID="{0235BE82-1002-40C9-8ECD-A5FF20A8072D}" presName="parentText" presStyleLbl="node1" presStyleIdx="6" presStyleCnt="7">
        <dgm:presLayoutVars>
          <dgm:chMax val="0"/>
          <dgm:bulletEnabled val="1"/>
        </dgm:presLayoutVars>
      </dgm:prSet>
      <dgm:spPr/>
    </dgm:pt>
    <dgm:pt modelId="{556D8CBE-D36D-43A4-A59F-2BF992F42526}" type="pres">
      <dgm:prSet presAssocID="{0235BE82-1002-40C9-8ECD-A5FF20A8072D}" presName="negativeSpace" presStyleCnt="0"/>
      <dgm:spPr/>
    </dgm:pt>
    <dgm:pt modelId="{70779DC5-DFBE-464B-9BCE-94BC25EC6A72}" type="pres">
      <dgm:prSet presAssocID="{0235BE82-1002-40C9-8ECD-A5FF20A8072D}" presName="childText" presStyleLbl="conFgAcc1" presStyleIdx="6" presStyleCnt="7">
        <dgm:presLayoutVars>
          <dgm:bulletEnabled val="1"/>
        </dgm:presLayoutVars>
      </dgm:prSet>
      <dgm:spPr/>
    </dgm:pt>
  </dgm:ptLst>
  <dgm:cxnLst>
    <dgm:cxn modelId="{2DD63F01-33EC-4E55-AF1C-DE59FE2221F0}" type="presOf" srcId="{3257578C-D64D-4E71-A121-EF7EC1FB95B4}" destId="{66545395-9BC4-4F3E-BE78-93A7A913FB8A}" srcOrd="1" destOrd="0" presId="urn:microsoft.com/office/officeart/2005/8/layout/list1"/>
    <dgm:cxn modelId="{4F50FA06-DED1-4CA5-9247-79C689EA28CE}" type="presOf" srcId="{D9F599C8-8BC3-4FDE-B3DB-ED34F2AF706E}" destId="{F6D7007D-B90A-4892-8839-712AFAFCFDFB}" srcOrd="1" destOrd="0" presId="urn:microsoft.com/office/officeart/2005/8/layout/list1"/>
    <dgm:cxn modelId="{21BB6D08-49DB-4B50-BC5F-42AC5B385454}" type="presOf" srcId="{0235BE82-1002-40C9-8ECD-A5FF20A8072D}" destId="{33D92CD8-C791-4EE1-BBEA-F960450F53F5}" srcOrd="1" destOrd="0" presId="urn:microsoft.com/office/officeart/2005/8/layout/list1"/>
    <dgm:cxn modelId="{DDD36721-BB11-481B-98AF-5EF3D78526C2}" type="presOf" srcId="{58033FF3-0FE5-4073-A862-AD2C7877E227}" destId="{2632CCC8-1299-491A-8742-BE467C5F0EA3}" srcOrd="0" destOrd="0" presId="urn:microsoft.com/office/officeart/2005/8/layout/list1"/>
    <dgm:cxn modelId="{E779382A-F252-4ED4-BC03-1CDCFAD32B6F}" type="presOf" srcId="{AE8D2DF9-93D8-4DED-A951-C4142243CC9C}" destId="{66894676-1456-47A1-9F6F-B31D09E86679}" srcOrd="1" destOrd="0" presId="urn:microsoft.com/office/officeart/2005/8/layout/list1"/>
    <dgm:cxn modelId="{10600F2D-E879-4CD0-A51F-129C6C08F6C5}" type="presOf" srcId="{AE8D2DF9-93D8-4DED-A951-C4142243CC9C}" destId="{C556EBC1-2BF4-42D3-BDAF-8650D67C97E6}" srcOrd="0" destOrd="0" presId="urn:microsoft.com/office/officeart/2005/8/layout/list1"/>
    <dgm:cxn modelId="{C11FB43B-C7FB-4DBA-B778-07097914EE38}" srcId="{635DCCCE-96E0-4485-A8F8-E37ADBE1DFB8}" destId="{0235BE82-1002-40C9-8ECD-A5FF20A8072D}" srcOrd="6" destOrd="0" parTransId="{86C2B55C-828E-4037-B026-8BCE69866053}" sibTransId="{534522A3-5457-4CC9-BCA3-A34704B2B960}"/>
    <dgm:cxn modelId="{0FDC8665-282A-4431-A87A-4DCCBD163867}" type="presOf" srcId="{85BC69D4-DFF9-4CB2-97D5-568DCB5B46B4}" destId="{D9E69370-E5EC-41AD-9621-C08DB29D65BB}" srcOrd="0" destOrd="0" presId="urn:microsoft.com/office/officeart/2005/8/layout/list1"/>
    <dgm:cxn modelId="{174A0B4D-2E61-427D-8348-9F05E3B742B9}" type="presOf" srcId="{D9F599C8-8BC3-4FDE-B3DB-ED34F2AF706E}" destId="{6F2C2287-F418-4804-BF23-4D2B6DB238CD}" srcOrd="0" destOrd="0" presId="urn:microsoft.com/office/officeart/2005/8/layout/list1"/>
    <dgm:cxn modelId="{741FD576-5729-45FA-828F-488BFFC71ADE}" srcId="{635DCCCE-96E0-4485-A8F8-E37ADBE1DFB8}" destId="{55D9FF4D-FC98-4C14-9745-DBB226791EE5}" srcOrd="2" destOrd="0" parTransId="{00E51FA5-3DF0-41FE-831C-D0A9D6CA7E8A}" sibTransId="{8937BEC8-B2E0-42FD-8EDE-FD2B3C6648B1}"/>
    <dgm:cxn modelId="{87F83459-E45B-4E34-825F-B54FAAE8FC25}" type="presOf" srcId="{55D9FF4D-FC98-4C14-9745-DBB226791EE5}" destId="{428A846D-50DD-45F0-A837-60E4D3A5D7F8}" srcOrd="1" destOrd="0" presId="urn:microsoft.com/office/officeart/2005/8/layout/list1"/>
    <dgm:cxn modelId="{9640628C-251B-45D8-A73A-66DC52004489}" srcId="{635DCCCE-96E0-4485-A8F8-E37ADBE1DFB8}" destId="{58033FF3-0FE5-4073-A862-AD2C7877E227}" srcOrd="3" destOrd="0" parTransId="{710F439B-5104-4F36-A51A-3451009C5D26}" sibTransId="{8BAA7EEE-63B8-4C9A-A240-00429C9090A0}"/>
    <dgm:cxn modelId="{062E6694-495A-49B1-9795-2242489A8E96}" type="presOf" srcId="{635DCCCE-96E0-4485-A8F8-E37ADBE1DFB8}" destId="{2B2ECA09-F442-4A73-8889-8388996BDF08}" srcOrd="0" destOrd="0" presId="urn:microsoft.com/office/officeart/2005/8/layout/list1"/>
    <dgm:cxn modelId="{90DE6B9F-0778-4A0E-84BB-74193A1F1454}" type="presOf" srcId="{3257578C-D64D-4E71-A121-EF7EC1FB95B4}" destId="{966030EA-35E9-490B-A125-ED818AB36302}" srcOrd="0" destOrd="0" presId="urn:microsoft.com/office/officeart/2005/8/layout/list1"/>
    <dgm:cxn modelId="{2D62E6B1-E224-441C-923F-3C2BC342A8E5}" srcId="{635DCCCE-96E0-4485-A8F8-E37ADBE1DFB8}" destId="{85BC69D4-DFF9-4CB2-97D5-568DCB5B46B4}" srcOrd="4" destOrd="0" parTransId="{1216509F-503E-4DE3-BEAC-C0A8B924BDEB}" sibTransId="{273AF612-9E70-43D3-98D4-04D9C4AD95C9}"/>
    <dgm:cxn modelId="{BDC724CE-113F-4761-92AD-E80664E31CE4}" srcId="{635DCCCE-96E0-4485-A8F8-E37ADBE1DFB8}" destId="{AE8D2DF9-93D8-4DED-A951-C4142243CC9C}" srcOrd="5" destOrd="0" parTransId="{5F742ADC-85E5-496B-941E-2FDBE912EEE0}" sibTransId="{64544F7F-0028-44F4-A3EB-47335E07DF66}"/>
    <dgm:cxn modelId="{DF4DB4D5-2526-42D6-B600-02EE6BD224A7}" srcId="{635DCCCE-96E0-4485-A8F8-E37ADBE1DFB8}" destId="{D9F599C8-8BC3-4FDE-B3DB-ED34F2AF706E}" srcOrd="1" destOrd="0" parTransId="{DF608E7F-018A-4BE3-8E13-8FA072435C9A}" sibTransId="{19BBD45E-A632-49E7-9EF4-CF1C7AA34182}"/>
    <dgm:cxn modelId="{316822E4-732D-40E2-9E3E-274AB4F51BF0}" type="presOf" srcId="{85BC69D4-DFF9-4CB2-97D5-568DCB5B46B4}" destId="{669F2FD1-C4BF-47E7-BBFD-4A435FDD620D}" srcOrd="1" destOrd="0" presId="urn:microsoft.com/office/officeart/2005/8/layout/list1"/>
    <dgm:cxn modelId="{721F57E4-E830-4EE2-A30D-76A44DCA8249}" type="presOf" srcId="{0235BE82-1002-40C9-8ECD-A5FF20A8072D}" destId="{096EB591-4CD4-4592-9E5E-746B6C3662F6}" srcOrd="0" destOrd="0" presId="urn:microsoft.com/office/officeart/2005/8/layout/list1"/>
    <dgm:cxn modelId="{A6DCF2E7-E5E1-4780-894F-3FDDC15A96A5}" type="presOf" srcId="{58033FF3-0FE5-4073-A862-AD2C7877E227}" destId="{4666E192-01F8-4F45-BAC3-9EF7C5839197}" srcOrd="1" destOrd="0" presId="urn:microsoft.com/office/officeart/2005/8/layout/list1"/>
    <dgm:cxn modelId="{59BD0FEC-A4C6-4241-9BFC-E6704FDFD84F}" srcId="{635DCCCE-96E0-4485-A8F8-E37ADBE1DFB8}" destId="{3257578C-D64D-4E71-A121-EF7EC1FB95B4}" srcOrd="0" destOrd="0" parTransId="{197B3F8E-44CB-4ACF-AE93-E5F649456743}" sibTransId="{B3BD20E5-CCA4-42FA-8E0A-3D3CD37EE5BE}"/>
    <dgm:cxn modelId="{6F06F4ED-CA08-4827-9D54-4284C26E4D83}" type="presOf" srcId="{55D9FF4D-FC98-4C14-9745-DBB226791EE5}" destId="{990E9B44-0FCA-41CA-98E8-C14AE16EDAF2}" srcOrd="0" destOrd="0" presId="urn:microsoft.com/office/officeart/2005/8/layout/list1"/>
    <dgm:cxn modelId="{975EA5A1-6309-46F8-ACD5-B6B1D7E29D0D}" type="presParOf" srcId="{2B2ECA09-F442-4A73-8889-8388996BDF08}" destId="{0BCA3C34-854C-4371-8E9A-5BD929B52F84}" srcOrd="0" destOrd="0" presId="urn:microsoft.com/office/officeart/2005/8/layout/list1"/>
    <dgm:cxn modelId="{DE81B5A7-31F7-44B0-9448-6473D626E80F}" type="presParOf" srcId="{0BCA3C34-854C-4371-8E9A-5BD929B52F84}" destId="{966030EA-35E9-490B-A125-ED818AB36302}" srcOrd="0" destOrd="0" presId="urn:microsoft.com/office/officeart/2005/8/layout/list1"/>
    <dgm:cxn modelId="{0EECC4DD-BCAE-426F-BD8F-1E80C751F3DF}" type="presParOf" srcId="{0BCA3C34-854C-4371-8E9A-5BD929B52F84}" destId="{66545395-9BC4-4F3E-BE78-93A7A913FB8A}" srcOrd="1" destOrd="0" presId="urn:microsoft.com/office/officeart/2005/8/layout/list1"/>
    <dgm:cxn modelId="{5DD98B84-7B60-4473-BCDF-670280718A3A}" type="presParOf" srcId="{2B2ECA09-F442-4A73-8889-8388996BDF08}" destId="{E7A04616-793A-4A23-8FB6-00E42785955A}" srcOrd="1" destOrd="0" presId="urn:microsoft.com/office/officeart/2005/8/layout/list1"/>
    <dgm:cxn modelId="{D1A9E051-BAA1-424C-BF33-BA69DC48C106}" type="presParOf" srcId="{2B2ECA09-F442-4A73-8889-8388996BDF08}" destId="{28062647-185A-4888-8B9E-CE4FBA3FB448}" srcOrd="2" destOrd="0" presId="urn:microsoft.com/office/officeart/2005/8/layout/list1"/>
    <dgm:cxn modelId="{6E43C4E4-6CB6-41CC-8478-053C880791DD}" type="presParOf" srcId="{2B2ECA09-F442-4A73-8889-8388996BDF08}" destId="{C017E502-4159-4DD5-98C7-21C777196E26}" srcOrd="3" destOrd="0" presId="urn:microsoft.com/office/officeart/2005/8/layout/list1"/>
    <dgm:cxn modelId="{7A9BA729-0697-463B-9365-7615FED8438C}" type="presParOf" srcId="{2B2ECA09-F442-4A73-8889-8388996BDF08}" destId="{BC9B70E2-0D06-4221-ADA9-C03A82D68AC8}" srcOrd="4" destOrd="0" presId="urn:microsoft.com/office/officeart/2005/8/layout/list1"/>
    <dgm:cxn modelId="{6E5F486D-7F9D-4D8F-A12E-333B53B45C26}" type="presParOf" srcId="{BC9B70E2-0D06-4221-ADA9-C03A82D68AC8}" destId="{6F2C2287-F418-4804-BF23-4D2B6DB238CD}" srcOrd="0" destOrd="0" presId="urn:microsoft.com/office/officeart/2005/8/layout/list1"/>
    <dgm:cxn modelId="{B7CB2504-FEE3-4183-953F-3E10FC8C6F72}" type="presParOf" srcId="{BC9B70E2-0D06-4221-ADA9-C03A82D68AC8}" destId="{F6D7007D-B90A-4892-8839-712AFAFCFDFB}" srcOrd="1" destOrd="0" presId="urn:microsoft.com/office/officeart/2005/8/layout/list1"/>
    <dgm:cxn modelId="{669A0722-0FC8-46CC-B7FE-9DF097827C41}" type="presParOf" srcId="{2B2ECA09-F442-4A73-8889-8388996BDF08}" destId="{5F7290EE-2951-4CB3-B6D6-8027E696A83E}" srcOrd="5" destOrd="0" presId="urn:microsoft.com/office/officeart/2005/8/layout/list1"/>
    <dgm:cxn modelId="{4E579F22-D4A6-4317-896A-11BB72C7863F}" type="presParOf" srcId="{2B2ECA09-F442-4A73-8889-8388996BDF08}" destId="{71423A35-D19B-41D4-B6B1-32F3A9D117CF}" srcOrd="6" destOrd="0" presId="urn:microsoft.com/office/officeart/2005/8/layout/list1"/>
    <dgm:cxn modelId="{216A3D48-00DA-4469-A1CA-4F9179F936AE}" type="presParOf" srcId="{2B2ECA09-F442-4A73-8889-8388996BDF08}" destId="{38A38A9E-CFB1-40F3-ABC0-785384B0C93C}" srcOrd="7" destOrd="0" presId="urn:microsoft.com/office/officeart/2005/8/layout/list1"/>
    <dgm:cxn modelId="{4672DC86-E3C8-4343-95EC-8633AFC13502}" type="presParOf" srcId="{2B2ECA09-F442-4A73-8889-8388996BDF08}" destId="{A399AFC0-5EC3-4568-B676-42A9F024D646}" srcOrd="8" destOrd="0" presId="urn:microsoft.com/office/officeart/2005/8/layout/list1"/>
    <dgm:cxn modelId="{DD8A0CE2-4986-43D2-B657-9BB10C02929D}" type="presParOf" srcId="{A399AFC0-5EC3-4568-B676-42A9F024D646}" destId="{990E9B44-0FCA-41CA-98E8-C14AE16EDAF2}" srcOrd="0" destOrd="0" presId="urn:microsoft.com/office/officeart/2005/8/layout/list1"/>
    <dgm:cxn modelId="{72D7EF18-0F4D-4F49-8515-099640AB6254}" type="presParOf" srcId="{A399AFC0-5EC3-4568-B676-42A9F024D646}" destId="{428A846D-50DD-45F0-A837-60E4D3A5D7F8}" srcOrd="1" destOrd="0" presId="urn:microsoft.com/office/officeart/2005/8/layout/list1"/>
    <dgm:cxn modelId="{62A79BE8-ECB7-4BD9-A816-3D600C250CC5}" type="presParOf" srcId="{2B2ECA09-F442-4A73-8889-8388996BDF08}" destId="{5D664CE2-C6F9-406D-B4C6-C7366E5D1377}" srcOrd="9" destOrd="0" presId="urn:microsoft.com/office/officeart/2005/8/layout/list1"/>
    <dgm:cxn modelId="{CC661D3F-30D2-4D6A-B72C-76215D578F15}" type="presParOf" srcId="{2B2ECA09-F442-4A73-8889-8388996BDF08}" destId="{7F62754C-7D37-406E-993C-7B3C65226EA0}" srcOrd="10" destOrd="0" presId="urn:microsoft.com/office/officeart/2005/8/layout/list1"/>
    <dgm:cxn modelId="{0B7D7968-442B-465D-9ED5-EAC6D0BE80DC}" type="presParOf" srcId="{2B2ECA09-F442-4A73-8889-8388996BDF08}" destId="{7D2AD560-E15D-44F7-BF4B-0F1AA5E0E47D}" srcOrd="11" destOrd="0" presId="urn:microsoft.com/office/officeart/2005/8/layout/list1"/>
    <dgm:cxn modelId="{14559E46-0BAC-4400-89EF-4857BF2C6929}" type="presParOf" srcId="{2B2ECA09-F442-4A73-8889-8388996BDF08}" destId="{3FBDFC6F-8FF4-4D87-8BB9-CDEF7A4FCA94}" srcOrd="12" destOrd="0" presId="urn:microsoft.com/office/officeart/2005/8/layout/list1"/>
    <dgm:cxn modelId="{65BC887E-96E7-4FA6-A59F-AC3A51824B6B}" type="presParOf" srcId="{3FBDFC6F-8FF4-4D87-8BB9-CDEF7A4FCA94}" destId="{2632CCC8-1299-491A-8742-BE467C5F0EA3}" srcOrd="0" destOrd="0" presId="urn:microsoft.com/office/officeart/2005/8/layout/list1"/>
    <dgm:cxn modelId="{0907BF63-E18D-4566-BAF4-9370C96C6AEF}" type="presParOf" srcId="{3FBDFC6F-8FF4-4D87-8BB9-CDEF7A4FCA94}" destId="{4666E192-01F8-4F45-BAC3-9EF7C5839197}" srcOrd="1" destOrd="0" presId="urn:microsoft.com/office/officeart/2005/8/layout/list1"/>
    <dgm:cxn modelId="{B430B659-7479-4AB6-9598-961F6D1265D5}" type="presParOf" srcId="{2B2ECA09-F442-4A73-8889-8388996BDF08}" destId="{BD841068-3783-46B2-A5DF-9221B6C6965A}" srcOrd="13" destOrd="0" presId="urn:microsoft.com/office/officeart/2005/8/layout/list1"/>
    <dgm:cxn modelId="{D75FF570-8BE3-4C79-80A9-02D0A9797F34}" type="presParOf" srcId="{2B2ECA09-F442-4A73-8889-8388996BDF08}" destId="{706B1826-3103-4894-A71E-60E6A3E3720A}" srcOrd="14" destOrd="0" presId="urn:microsoft.com/office/officeart/2005/8/layout/list1"/>
    <dgm:cxn modelId="{C798E162-8016-4DDE-82AC-FD83C9448BA8}" type="presParOf" srcId="{2B2ECA09-F442-4A73-8889-8388996BDF08}" destId="{CDE18D2F-B44A-4D50-93AF-7BEB713414A4}" srcOrd="15" destOrd="0" presId="urn:microsoft.com/office/officeart/2005/8/layout/list1"/>
    <dgm:cxn modelId="{A479CC66-F32E-46B7-9A52-794B5D75246F}" type="presParOf" srcId="{2B2ECA09-F442-4A73-8889-8388996BDF08}" destId="{2172C9C6-56D6-4E89-8D1F-EED7BB3C2AA7}" srcOrd="16" destOrd="0" presId="urn:microsoft.com/office/officeart/2005/8/layout/list1"/>
    <dgm:cxn modelId="{7F8C3DAA-5124-4EC6-AE0B-0DCFC3CA7270}" type="presParOf" srcId="{2172C9C6-56D6-4E89-8D1F-EED7BB3C2AA7}" destId="{D9E69370-E5EC-41AD-9621-C08DB29D65BB}" srcOrd="0" destOrd="0" presId="urn:microsoft.com/office/officeart/2005/8/layout/list1"/>
    <dgm:cxn modelId="{06125DDA-5FCB-4767-A27F-5AD734552971}" type="presParOf" srcId="{2172C9C6-56D6-4E89-8D1F-EED7BB3C2AA7}" destId="{669F2FD1-C4BF-47E7-BBFD-4A435FDD620D}" srcOrd="1" destOrd="0" presId="urn:microsoft.com/office/officeart/2005/8/layout/list1"/>
    <dgm:cxn modelId="{EF1EF702-26BD-4FF9-ABB2-AB7355CC58DA}" type="presParOf" srcId="{2B2ECA09-F442-4A73-8889-8388996BDF08}" destId="{CF189596-119F-43BF-B50E-4ED720E33867}" srcOrd="17" destOrd="0" presId="urn:microsoft.com/office/officeart/2005/8/layout/list1"/>
    <dgm:cxn modelId="{8A8AC7FD-0DB7-416F-9D6D-E825E2720692}" type="presParOf" srcId="{2B2ECA09-F442-4A73-8889-8388996BDF08}" destId="{76DB7077-BD98-4A1F-AA66-778603022598}" srcOrd="18" destOrd="0" presId="urn:microsoft.com/office/officeart/2005/8/layout/list1"/>
    <dgm:cxn modelId="{3CCDFC24-EA6A-402A-9E44-6A9630A496AB}" type="presParOf" srcId="{2B2ECA09-F442-4A73-8889-8388996BDF08}" destId="{73C495D1-7EE4-40D6-BF9C-DB7CA7E4403C}" srcOrd="19" destOrd="0" presId="urn:microsoft.com/office/officeart/2005/8/layout/list1"/>
    <dgm:cxn modelId="{5D4F8981-6D12-49CD-8C81-D7DB70A46C00}" type="presParOf" srcId="{2B2ECA09-F442-4A73-8889-8388996BDF08}" destId="{95DFA463-118D-43B5-9954-49024923CA5D}" srcOrd="20" destOrd="0" presId="urn:microsoft.com/office/officeart/2005/8/layout/list1"/>
    <dgm:cxn modelId="{BB0728EE-29B7-40FA-9458-893C8EF84265}" type="presParOf" srcId="{95DFA463-118D-43B5-9954-49024923CA5D}" destId="{C556EBC1-2BF4-42D3-BDAF-8650D67C97E6}" srcOrd="0" destOrd="0" presId="urn:microsoft.com/office/officeart/2005/8/layout/list1"/>
    <dgm:cxn modelId="{967C1DA9-46B6-416E-9D65-885A7A2C2137}" type="presParOf" srcId="{95DFA463-118D-43B5-9954-49024923CA5D}" destId="{66894676-1456-47A1-9F6F-B31D09E86679}" srcOrd="1" destOrd="0" presId="urn:microsoft.com/office/officeart/2005/8/layout/list1"/>
    <dgm:cxn modelId="{D4734EFF-C58F-4F70-92C5-35AD07A0A6E0}" type="presParOf" srcId="{2B2ECA09-F442-4A73-8889-8388996BDF08}" destId="{1B9A5B4B-47D6-4ADF-A55F-FF68FE9D066F}" srcOrd="21" destOrd="0" presId="urn:microsoft.com/office/officeart/2005/8/layout/list1"/>
    <dgm:cxn modelId="{0C0DF71E-8157-47AC-B05E-63B63D1D74C0}" type="presParOf" srcId="{2B2ECA09-F442-4A73-8889-8388996BDF08}" destId="{2F5BA1C1-DBC9-4854-A5D4-02D44D6CE918}" srcOrd="22" destOrd="0" presId="urn:microsoft.com/office/officeart/2005/8/layout/list1"/>
    <dgm:cxn modelId="{DBA84E77-88CB-4203-B228-95E2155AA2A6}" type="presParOf" srcId="{2B2ECA09-F442-4A73-8889-8388996BDF08}" destId="{8921D9EC-E339-485D-8235-1E8233A4EA81}" srcOrd="23" destOrd="0" presId="urn:microsoft.com/office/officeart/2005/8/layout/list1"/>
    <dgm:cxn modelId="{46711872-69BC-4BF0-AB9D-7B00786C0DE6}" type="presParOf" srcId="{2B2ECA09-F442-4A73-8889-8388996BDF08}" destId="{C6EFAFE2-4176-4916-9A34-F99ECDD533B5}" srcOrd="24" destOrd="0" presId="urn:microsoft.com/office/officeart/2005/8/layout/list1"/>
    <dgm:cxn modelId="{8C90987B-9588-4F47-A799-149601309AC3}" type="presParOf" srcId="{C6EFAFE2-4176-4916-9A34-F99ECDD533B5}" destId="{096EB591-4CD4-4592-9E5E-746B6C3662F6}" srcOrd="0" destOrd="0" presId="urn:microsoft.com/office/officeart/2005/8/layout/list1"/>
    <dgm:cxn modelId="{D801D400-33E6-4ADA-89F6-BF9AB3A4B5B5}" type="presParOf" srcId="{C6EFAFE2-4176-4916-9A34-F99ECDD533B5}" destId="{33D92CD8-C791-4EE1-BBEA-F960450F53F5}" srcOrd="1" destOrd="0" presId="urn:microsoft.com/office/officeart/2005/8/layout/list1"/>
    <dgm:cxn modelId="{F63BC738-1497-4778-8A6C-AD8FEC500264}" type="presParOf" srcId="{2B2ECA09-F442-4A73-8889-8388996BDF08}" destId="{556D8CBE-D36D-43A4-A59F-2BF992F42526}" srcOrd="25" destOrd="0" presId="urn:microsoft.com/office/officeart/2005/8/layout/list1"/>
    <dgm:cxn modelId="{AAAE579B-74E8-4DC6-8673-AB663EF6426C}" type="presParOf" srcId="{2B2ECA09-F442-4A73-8889-8388996BDF08}" destId="{70779DC5-DFBE-464B-9BCE-94BC25EC6A72}"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8CDED3-C00E-4238-A0C0-66DCB3C7A557}"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F80D659D-88DA-4AD4-801B-3CDE97E78762}">
      <dgm:prSet phldrT="[Text]"/>
      <dgm:spPr/>
      <dgm:t>
        <a:bodyPr/>
        <a:lstStyle/>
        <a:p>
          <a:r>
            <a:rPr lang="en-US" b="1">
              <a:latin typeface="Segoe UI"/>
              <a:cs typeface="Segoe UI"/>
            </a:rPr>
            <a:t>Identify the Gap(s)</a:t>
          </a:r>
          <a:endParaRPr lang="en-US"/>
        </a:p>
      </dgm:t>
    </dgm:pt>
    <dgm:pt modelId="{73BCE3B6-0E52-4201-AC3F-8435500B7053}" type="parTrans" cxnId="{06978275-2B83-43BF-9F83-FABF17D28E5F}">
      <dgm:prSet/>
      <dgm:spPr/>
      <dgm:t>
        <a:bodyPr/>
        <a:lstStyle/>
        <a:p>
          <a:endParaRPr lang="en-US"/>
        </a:p>
      </dgm:t>
    </dgm:pt>
    <dgm:pt modelId="{A7A7EFA1-815F-41C2-A131-736C9E757700}" type="sibTrans" cxnId="{06978275-2B83-43BF-9F83-FABF17D28E5F}">
      <dgm:prSet/>
      <dgm:spPr/>
      <dgm:t>
        <a:bodyPr/>
        <a:lstStyle/>
        <a:p>
          <a:endParaRPr lang="en-US"/>
        </a:p>
      </dgm:t>
    </dgm:pt>
    <dgm:pt modelId="{700E5085-0405-4675-8B92-8FC565279E23}">
      <dgm:prSet/>
      <dgm:spPr/>
      <dgm:t>
        <a:bodyPr/>
        <a:lstStyle/>
        <a:p>
          <a:r>
            <a:rPr lang="en-US" b="1">
              <a:latin typeface="Segoe UI"/>
              <a:cs typeface="Segoe UI"/>
            </a:rPr>
            <a:t>Assemble an Equity Data Team - with a Focus on </a:t>
          </a:r>
          <a:r>
            <a:rPr lang="en-US" b="1" err="1">
              <a:latin typeface="Segoe UI"/>
              <a:cs typeface="Segoe UI"/>
            </a:rPr>
            <a:t>SwD</a:t>
          </a:r>
          <a:r>
            <a:rPr lang="en-US" b="1">
              <a:latin typeface="Segoe UI"/>
              <a:cs typeface="Segoe UI"/>
            </a:rPr>
            <a:t> Outcomes</a:t>
          </a:r>
          <a:endParaRPr lang="en-US" b="1"/>
        </a:p>
      </dgm:t>
    </dgm:pt>
    <dgm:pt modelId="{7C1DCB14-F2AF-4356-8C42-52B9D8D0B418}" type="parTrans" cxnId="{7FB0AAD6-F373-441B-8B8B-05CFE7C0177E}">
      <dgm:prSet/>
      <dgm:spPr/>
      <dgm:t>
        <a:bodyPr/>
        <a:lstStyle/>
        <a:p>
          <a:endParaRPr lang="en-US"/>
        </a:p>
      </dgm:t>
    </dgm:pt>
    <dgm:pt modelId="{A8D9F6F2-4DB8-4E26-9F3C-2E9BA39D4BE7}" type="sibTrans" cxnId="{7FB0AAD6-F373-441B-8B8B-05CFE7C0177E}">
      <dgm:prSet/>
      <dgm:spPr/>
      <dgm:t>
        <a:bodyPr/>
        <a:lstStyle/>
        <a:p>
          <a:endParaRPr lang="en-US"/>
        </a:p>
      </dgm:t>
    </dgm:pt>
    <dgm:pt modelId="{6BB44D1B-5A42-45FC-9868-7FB230D559CB}">
      <dgm:prSet/>
      <dgm:spPr/>
      <dgm:t>
        <a:bodyPr/>
        <a:lstStyle/>
        <a:p>
          <a:r>
            <a:rPr lang="en-US" b="1">
              <a:latin typeface="Segoe UI"/>
              <a:cs typeface="Segoe UI"/>
            </a:rPr>
            <a:t>Prepare, Share, and Analyze multiple sources of data</a:t>
          </a:r>
          <a:endParaRPr lang="en-US" b="1"/>
        </a:p>
      </dgm:t>
    </dgm:pt>
    <dgm:pt modelId="{880437EC-D618-4CB8-A01B-4FA22BD70920}" type="parTrans" cxnId="{BFDD44CD-FDC4-4AB5-B0F3-9554D0E68EFE}">
      <dgm:prSet/>
      <dgm:spPr/>
      <dgm:t>
        <a:bodyPr/>
        <a:lstStyle/>
        <a:p>
          <a:endParaRPr lang="en-US"/>
        </a:p>
      </dgm:t>
    </dgm:pt>
    <dgm:pt modelId="{7AF075CD-F9C8-443C-BA9D-7605572164F1}" type="sibTrans" cxnId="{BFDD44CD-FDC4-4AB5-B0F3-9554D0E68EFE}">
      <dgm:prSet/>
      <dgm:spPr/>
      <dgm:t>
        <a:bodyPr/>
        <a:lstStyle/>
        <a:p>
          <a:endParaRPr lang="en-US"/>
        </a:p>
      </dgm:t>
    </dgm:pt>
    <dgm:pt modelId="{89DCC624-020E-41EC-B308-280C480DD05C}">
      <dgm:prSet/>
      <dgm:spPr/>
      <dgm:t>
        <a:bodyPr/>
        <a:lstStyle/>
        <a:p>
          <a:r>
            <a:rPr lang="en-US" b="1">
              <a:latin typeface="Segoe UI"/>
              <a:cs typeface="Segoe UI"/>
            </a:rPr>
            <a:t>Identify and validate root causes of the success gap &amp; Prioritize actionable root causes</a:t>
          </a:r>
          <a:endParaRPr lang="en-US" b="1"/>
        </a:p>
      </dgm:t>
    </dgm:pt>
    <dgm:pt modelId="{5D3ACDF3-CA51-4C47-B3BF-C1CE8A171D6B}" type="parTrans" cxnId="{9603C867-08CE-4055-A11B-713C55EFC323}">
      <dgm:prSet/>
      <dgm:spPr/>
      <dgm:t>
        <a:bodyPr/>
        <a:lstStyle/>
        <a:p>
          <a:endParaRPr lang="en-US"/>
        </a:p>
      </dgm:t>
    </dgm:pt>
    <dgm:pt modelId="{30C72C30-089B-4141-BCA5-95A960AB8917}" type="sibTrans" cxnId="{9603C867-08CE-4055-A11B-713C55EFC323}">
      <dgm:prSet/>
      <dgm:spPr/>
      <dgm:t>
        <a:bodyPr/>
        <a:lstStyle/>
        <a:p>
          <a:endParaRPr lang="en-US"/>
        </a:p>
      </dgm:t>
    </dgm:pt>
    <dgm:pt modelId="{B9B28EB5-92BF-46DD-BA14-19B7AB925DF6}" type="pres">
      <dgm:prSet presAssocID="{7F8CDED3-C00E-4238-A0C0-66DCB3C7A557}" presName="CompostProcess" presStyleCnt="0">
        <dgm:presLayoutVars>
          <dgm:dir/>
          <dgm:resizeHandles val="exact"/>
        </dgm:presLayoutVars>
      </dgm:prSet>
      <dgm:spPr/>
    </dgm:pt>
    <dgm:pt modelId="{88993954-983D-4378-99FD-A0F850E0F851}" type="pres">
      <dgm:prSet presAssocID="{7F8CDED3-C00E-4238-A0C0-66DCB3C7A557}" presName="arrow" presStyleLbl="bgShp" presStyleIdx="0" presStyleCnt="1"/>
      <dgm:spPr/>
    </dgm:pt>
    <dgm:pt modelId="{9A4637AF-E97A-46E7-9024-6BEAF8E0C017}" type="pres">
      <dgm:prSet presAssocID="{7F8CDED3-C00E-4238-A0C0-66DCB3C7A557}" presName="linearProcess" presStyleCnt="0"/>
      <dgm:spPr/>
    </dgm:pt>
    <dgm:pt modelId="{19C297E3-3422-4CBF-BE22-97B300D521ED}" type="pres">
      <dgm:prSet presAssocID="{F80D659D-88DA-4AD4-801B-3CDE97E78762}" presName="textNode" presStyleLbl="node1" presStyleIdx="0" presStyleCnt="4">
        <dgm:presLayoutVars>
          <dgm:bulletEnabled val="1"/>
        </dgm:presLayoutVars>
      </dgm:prSet>
      <dgm:spPr/>
    </dgm:pt>
    <dgm:pt modelId="{4D495E50-289F-4715-A9C0-D5992F27537B}" type="pres">
      <dgm:prSet presAssocID="{A7A7EFA1-815F-41C2-A131-736C9E757700}" presName="sibTrans" presStyleCnt="0"/>
      <dgm:spPr/>
    </dgm:pt>
    <dgm:pt modelId="{54F808FD-F01A-4B89-BDBE-2405D7661FDD}" type="pres">
      <dgm:prSet presAssocID="{700E5085-0405-4675-8B92-8FC565279E23}" presName="textNode" presStyleLbl="node1" presStyleIdx="1" presStyleCnt="4">
        <dgm:presLayoutVars>
          <dgm:bulletEnabled val="1"/>
        </dgm:presLayoutVars>
      </dgm:prSet>
      <dgm:spPr/>
    </dgm:pt>
    <dgm:pt modelId="{E2D33FE3-EF8F-4027-A453-74ECDCE82111}" type="pres">
      <dgm:prSet presAssocID="{A8D9F6F2-4DB8-4E26-9F3C-2E9BA39D4BE7}" presName="sibTrans" presStyleCnt="0"/>
      <dgm:spPr/>
    </dgm:pt>
    <dgm:pt modelId="{82B8CBAA-8DA0-4979-9BC6-ED41EEF852BC}" type="pres">
      <dgm:prSet presAssocID="{6BB44D1B-5A42-45FC-9868-7FB230D559CB}" presName="textNode" presStyleLbl="node1" presStyleIdx="2" presStyleCnt="4">
        <dgm:presLayoutVars>
          <dgm:bulletEnabled val="1"/>
        </dgm:presLayoutVars>
      </dgm:prSet>
      <dgm:spPr/>
    </dgm:pt>
    <dgm:pt modelId="{95334CF0-F746-4701-9E10-2856F377DE7D}" type="pres">
      <dgm:prSet presAssocID="{7AF075CD-F9C8-443C-BA9D-7605572164F1}" presName="sibTrans" presStyleCnt="0"/>
      <dgm:spPr/>
    </dgm:pt>
    <dgm:pt modelId="{DE8F0CCE-4937-48A5-A97F-4801D795ED18}" type="pres">
      <dgm:prSet presAssocID="{89DCC624-020E-41EC-B308-280C480DD05C}" presName="textNode" presStyleLbl="node1" presStyleIdx="3" presStyleCnt="4">
        <dgm:presLayoutVars>
          <dgm:bulletEnabled val="1"/>
        </dgm:presLayoutVars>
      </dgm:prSet>
      <dgm:spPr/>
    </dgm:pt>
  </dgm:ptLst>
  <dgm:cxnLst>
    <dgm:cxn modelId="{35730106-72CF-49D6-A693-FDE496167D54}" type="presOf" srcId="{7F8CDED3-C00E-4238-A0C0-66DCB3C7A557}" destId="{B9B28EB5-92BF-46DD-BA14-19B7AB925DF6}" srcOrd="0" destOrd="0" presId="urn:microsoft.com/office/officeart/2005/8/layout/hProcess9"/>
    <dgm:cxn modelId="{5C16733C-CAB4-4D65-BF85-EB7CE6B5A289}" type="presOf" srcId="{89DCC624-020E-41EC-B308-280C480DD05C}" destId="{DE8F0CCE-4937-48A5-A97F-4801D795ED18}" srcOrd="0" destOrd="0" presId="urn:microsoft.com/office/officeart/2005/8/layout/hProcess9"/>
    <dgm:cxn modelId="{9603C867-08CE-4055-A11B-713C55EFC323}" srcId="{7F8CDED3-C00E-4238-A0C0-66DCB3C7A557}" destId="{89DCC624-020E-41EC-B308-280C480DD05C}" srcOrd="3" destOrd="0" parTransId="{5D3ACDF3-CA51-4C47-B3BF-C1CE8A171D6B}" sibTransId="{30C72C30-089B-4141-BCA5-95A960AB8917}"/>
    <dgm:cxn modelId="{06978275-2B83-43BF-9F83-FABF17D28E5F}" srcId="{7F8CDED3-C00E-4238-A0C0-66DCB3C7A557}" destId="{F80D659D-88DA-4AD4-801B-3CDE97E78762}" srcOrd="0" destOrd="0" parTransId="{73BCE3B6-0E52-4201-AC3F-8435500B7053}" sibTransId="{A7A7EFA1-815F-41C2-A131-736C9E757700}"/>
    <dgm:cxn modelId="{9840B5AA-2699-4F79-ACE4-53DE39ED0D65}" type="presOf" srcId="{6BB44D1B-5A42-45FC-9868-7FB230D559CB}" destId="{82B8CBAA-8DA0-4979-9BC6-ED41EEF852BC}" srcOrd="0" destOrd="0" presId="urn:microsoft.com/office/officeart/2005/8/layout/hProcess9"/>
    <dgm:cxn modelId="{0BEB20C6-3E14-42B4-B256-BDFD32234130}" type="presOf" srcId="{700E5085-0405-4675-8B92-8FC565279E23}" destId="{54F808FD-F01A-4B89-BDBE-2405D7661FDD}" srcOrd="0" destOrd="0" presId="urn:microsoft.com/office/officeart/2005/8/layout/hProcess9"/>
    <dgm:cxn modelId="{BFDD44CD-FDC4-4AB5-B0F3-9554D0E68EFE}" srcId="{7F8CDED3-C00E-4238-A0C0-66DCB3C7A557}" destId="{6BB44D1B-5A42-45FC-9868-7FB230D559CB}" srcOrd="2" destOrd="0" parTransId="{880437EC-D618-4CB8-A01B-4FA22BD70920}" sibTransId="{7AF075CD-F9C8-443C-BA9D-7605572164F1}"/>
    <dgm:cxn modelId="{7FB0AAD6-F373-441B-8B8B-05CFE7C0177E}" srcId="{7F8CDED3-C00E-4238-A0C0-66DCB3C7A557}" destId="{700E5085-0405-4675-8B92-8FC565279E23}" srcOrd="1" destOrd="0" parTransId="{7C1DCB14-F2AF-4356-8C42-52B9D8D0B418}" sibTransId="{A8D9F6F2-4DB8-4E26-9F3C-2E9BA39D4BE7}"/>
    <dgm:cxn modelId="{7907FDF8-1182-4785-8E1F-DCFF9C503DE4}" type="presOf" srcId="{F80D659D-88DA-4AD4-801B-3CDE97E78762}" destId="{19C297E3-3422-4CBF-BE22-97B300D521ED}" srcOrd="0" destOrd="0" presId="urn:microsoft.com/office/officeart/2005/8/layout/hProcess9"/>
    <dgm:cxn modelId="{03955009-7A25-4484-9236-E3A064E8D829}" type="presParOf" srcId="{B9B28EB5-92BF-46DD-BA14-19B7AB925DF6}" destId="{88993954-983D-4378-99FD-A0F850E0F851}" srcOrd="0" destOrd="0" presId="urn:microsoft.com/office/officeart/2005/8/layout/hProcess9"/>
    <dgm:cxn modelId="{51F9AB4F-0845-4413-8C2F-04B11123D4C8}" type="presParOf" srcId="{B9B28EB5-92BF-46DD-BA14-19B7AB925DF6}" destId="{9A4637AF-E97A-46E7-9024-6BEAF8E0C017}" srcOrd="1" destOrd="0" presId="urn:microsoft.com/office/officeart/2005/8/layout/hProcess9"/>
    <dgm:cxn modelId="{DEB7ABE7-B13B-4D04-93EA-F71B8C667A5E}" type="presParOf" srcId="{9A4637AF-E97A-46E7-9024-6BEAF8E0C017}" destId="{19C297E3-3422-4CBF-BE22-97B300D521ED}" srcOrd="0" destOrd="0" presId="urn:microsoft.com/office/officeart/2005/8/layout/hProcess9"/>
    <dgm:cxn modelId="{C1755085-265C-4914-BB5E-2C798278FDD6}" type="presParOf" srcId="{9A4637AF-E97A-46E7-9024-6BEAF8E0C017}" destId="{4D495E50-289F-4715-A9C0-D5992F27537B}" srcOrd="1" destOrd="0" presId="urn:microsoft.com/office/officeart/2005/8/layout/hProcess9"/>
    <dgm:cxn modelId="{DE55F626-3D59-4C4D-B3E5-ED1A6A28A1C8}" type="presParOf" srcId="{9A4637AF-E97A-46E7-9024-6BEAF8E0C017}" destId="{54F808FD-F01A-4B89-BDBE-2405D7661FDD}" srcOrd="2" destOrd="0" presId="urn:microsoft.com/office/officeart/2005/8/layout/hProcess9"/>
    <dgm:cxn modelId="{414172CB-B700-420F-A8AE-B3488260D7CE}" type="presParOf" srcId="{9A4637AF-E97A-46E7-9024-6BEAF8E0C017}" destId="{E2D33FE3-EF8F-4027-A453-74ECDCE82111}" srcOrd="3" destOrd="0" presId="urn:microsoft.com/office/officeart/2005/8/layout/hProcess9"/>
    <dgm:cxn modelId="{C793DD68-4A86-4C90-B504-2BB5269C0CF9}" type="presParOf" srcId="{9A4637AF-E97A-46E7-9024-6BEAF8E0C017}" destId="{82B8CBAA-8DA0-4979-9BC6-ED41EEF852BC}" srcOrd="4" destOrd="0" presId="urn:microsoft.com/office/officeart/2005/8/layout/hProcess9"/>
    <dgm:cxn modelId="{C72709BE-138D-41A0-9B42-B93B78719E11}" type="presParOf" srcId="{9A4637AF-E97A-46E7-9024-6BEAF8E0C017}" destId="{95334CF0-F746-4701-9E10-2856F377DE7D}" srcOrd="5" destOrd="0" presId="urn:microsoft.com/office/officeart/2005/8/layout/hProcess9"/>
    <dgm:cxn modelId="{FB2B43C7-BB12-4D0B-9199-4ADCF44AB743}" type="presParOf" srcId="{9A4637AF-E97A-46E7-9024-6BEAF8E0C017}" destId="{DE8F0CCE-4937-48A5-A97F-4801D795ED18}"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F8CDED3-C00E-4238-A0C0-66DCB3C7A557}" type="doc">
      <dgm:prSet loTypeId="urn:microsoft.com/office/officeart/2005/8/layout/hProcess9" loCatId="process" qsTypeId="urn:microsoft.com/office/officeart/2005/8/quickstyle/simple1" qsCatId="simple" csTypeId="urn:microsoft.com/office/officeart/2005/8/colors/accent0_1" csCatId="mainScheme" phldr="1"/>
      <dgm:spPr/>
      <dgm:t>
        <a:bodyPr/>
        <a:lstStyle/>
        <a:p>
          <a:endParaRPr lang="en-US"/>
        </a:p>
      </dgm:t>
    </dgm:pt>
    <dgm:pt modelId="{F80D659D-88DA-4AD4-801B-3CDE97E78762}">
      <dgm:prSet phldrT="[Text]"/>
      <dgm:spPr/>
      <dgm:t>
        <a:bodyPr/>
        <a:lstStyle/>
        <a:p>
          <a:r>
            <a:rPr lang="en-US" b="1">
              <a:latin typeface="+mn-lt"/>
              <a:cs typeface="Segoe UI"/>
            </a:rPr>
            <a:t>Envision the Future</a:t>
          </a:r>
          <a:endParaRPr lang="en-US">
            <a:latin typeface="+mn-lt"/>
          </a:endParaRPr>
        </a:p>
      </dgm:t>
    </dgm:pt>
    <dgm:pt modelId="{73BCE3B6-0E52-4201-AC3F-8435500B7053}" type="parTrans" cxnId="{06978275-2B83-43BF-9F83-FABF17D28E5F}">
      <dgm:prSet/>
      <dgm:spPr/>
      <dgm:t>
        <a:bodyPr/>
        <a:lstStyle/>
        <a:p>
          <a:endParaRPr lang="en-US"/>
        </a:p>
      </dgm:t>
    </dgm:pt>
    <dgm:pt modelId="{A7A7EFA1-815F-41C2-A131-736C9E757700}" type="sibTrans" cxnId="{06978275-2B83-43BF-9F83-FABF17D28E5F}">
      <dgm:prSet/>
      <dgm:spPr/>
      <dgm:t>
        <a:bodyPr/>
        <a:lstStyle/>
        <a:p>
          <a:endParaRPr lang="en-US"/>
        </a:p>
      </dgm:t>
    </dgm:pt>
    <dgm:pt modelId="{700E5085-0405-4675-8B92-8FC565279E23}">
      <dgm:prSet/>
      <dgm:spPr/>
      <dgm:t>
        <a:bodyPr/>
        <a:lstStyle/>
        <a:p>
          <a:r>
            <a:rPr lang="en-US" b="1"/>
            <a:t>Draft an Action Plan</a:t>
          </a:r>
        </a:p>
      </dgm:t>
    </dgm:pt>
    <dgm:pt modelId="{7C1DCB14-F2AF-4356-8C42-52B9D8D0B418}" type="parTrans" cxnId="{7FB0AAD6-F373-441B-8B8B-05CFE7C0177E}">
      <dgm:prSet/>
      <dgm:spPr/>
      <dgm:t>
        <a:bodyPr/>
        <a:lstStyle/>
        <a:p>
          <a:endParaRPr lang="en-US"/>
        </a:p>
      </dgm:t>
    </dgm:pt>
    <dgm:pt modelId="{A8D9F6F2-4DB8-4E26-9F3C-2E9BA39D4BE7}" type="sibTrans" cxnId="{7FB0AAD6-F373-441B-8B8B-05CFE7C0177E}">
      <dgm:prSet/>
      <dgm:spPr/>
      <dgm:t>
        <a:bodyPr/>
        <a:lstStyle/>
        <a:p>
          <a:endParaRPr lang="en-US"/>
        </a:p>
      </dgm:t>
    </dgm:pt>
    <dgm:pt modelId="{6BB44D1B-5A42-45FC-9868-7FB230D559CB}">
      <dgm:prSet/>
      <dgm:spPr/>
      <dgm:t>
        <a:bodyPr/>
        <a:lstStyle/>
        <a:p>
          <a:r>
            <a:rPr lang="en-US" b="1"/>
            <a:t>Implement the Plan &amp; Monitor Progress</a:t>
          </a:r>
        </a:p>
      </dgm:t>
    </dgm:pt>
    <dgm:pt modelId="{880437EC-D618-4CB8-A01B-4FA22BD70920}" type="parTrans" cxnId="{BFDD44CD-FDC4-4AB5-B0F3-9554D0E68EFE}">
      <dgm:prSet/>
      <dgm:spPr/>
      <dgm:t>
        <a:bodyPr/>
        <a:lstStyle/>
        <a:p>
          <a:endParaRPr lang="en-US"/>
        </a:p>
      </dgm:t>
    </dgm:pt>
    <dgm:pt modelId="{7AF075CD-F9C8-443C-BA9D-7605572164F1}" type="sibTrans" cxnId="{BFDD44CD-FDC4-4AB5-B0F3-9554D0E68EFE}">
      <dgm:prSet/>
      <dgm:spPr/>
      <dgm:t>
        <a:bodyPr/>
        <a:lstStyle/>
        <a:p>
          <a:endParaRPr lang="en-US"/>
        </a:p>
      </dgm:t>
    </dgm:pt>
    <dgm:pt modelId="{482A585C-AC9D-4AE8-BC04-B4CF81587712}">
      <dgm:prSet custT="1"/>
      <dgm:spPr/>
      <dgm:t>
        <a:bodyPr/>
        <a:lstStyle/>
        <a:p>
          <a:pPr marL="0" lvl="0" indent="0" algn="ctr" defTabSz="1155700">
            <a:lnSpc>
              <a:spcPct val="90000"/>
            </a:lnSpc>
            <a:spcBef>
              <a:spcPct val="0"/>
            </a:spcBef>
            <a:spcAft>
              <a:spcPct val="35000"/>
            </a:spcAft>
            <a:buNone/>
          </a:pPr>
          <a:r>
            <a:rPr lang="en-US" sz="2600" b="1" kern="1200">
              <a:solidFill>
                <a:srgbClr val="203B6A">
                  <a:hueOff val="0"/>
                  <a:satOff val="0"/>
                  <a:lumOff val="0"/>
                  <a:alphaOff val="0"/>
                </a:srgbClr>
              </a:solidFill>
              <a:latin typeface="+mn-lt"/>
              <a:ea typeface="+mn-ea"/>
              <a:cs typeface="+mn-cs"/>
            </a:rPr>
            <a:t>Revise the Plan, if necessary</a:t>
          </a:r>
        </a:p>
      </dgm:t>
    </dgm:pt>
    <dgm:pt modelId="{F20EF704-FF89-4C90-9483-8134E2CBCB48}" type="parTrans" cxnId="{6C43FC4A-9EDD-44FB-8696-55A92A9CBD69}">
      <dgm:prSet/>
      <dgm:spPr/>
      <dgm:t>
        <a:bodyPr/>
        <a:lstStyle/>
        <a:p>
          <a:endParaRPr lang="en-US"/>
        </a:p>
      </dgm:t>
    </dgm:pt>
    <dgm:pt modelId="{B45024F0-B5B7-4D5B-AD8E-276F9DC886C6}" type="sibTrans" cxnId="{6C43FC4A-9EDD-44FB-8696-55A92A9CBD69}">
      <dgm:prSet/>
      <dgm:spPr/>
      <dgm:t>
        <a:bodyPr/>
        <a:lstStyle/>
        <a:p>
          <a:endParaRPr lang="en-US"/>
        </a:p>
      </dgm:t>
    </dgm:pt>
    <dgm:pt modelId="{B9B28EB5-92BF-46DD-BA14-19B7AB925DF6}" type="pres">
      <dgm:prSet presAssocID="{7F8CDED3-C00E-4238-A0C0-66DCB3C7A557}" presName="CompostProcess" presStyleCnt="0">
        <dgm:presLayoutVars>
          <dgm:dir/>
          <dgm:resizeHandles val="exact"/>
        </dgm:presLayoutVars>
      </dgm:prSet>
      <dgm:spPr/>
    </dgm:pt>
    <dgm:pt modelId="{88993954-983D-4378-99FD-A0F850E0F851}" type="pres">
      <dgm:prSet presAssocID="{7F8CDED3-C00E-4238-A0C0-66DCB3C7A557}" presName="arrow" presStyleLbl="bgShp" presStyleIdx="0" presStyleCnt="1"/>
      <dgm:spPr/>
    </dgm:pt>
    <dgm:pt modelId="{9A4637AF-E97A-46E7-9024-6BEAF8E0C017}" type="pres">
      <dgm:prSet presAssocID="{7F8CDED3-C00E-4238-A0C0-66DCB3C7A557}" presName="linearProcess" presStyleCnt="0"/>
      <dgm:spPr/>
    </dgm:pt>
    <dgm:pt modelId="{19C297E3-3422-4CBF-BE22-97B300D521ED}" type="pres">
      <dgm:prSet presAssocID="{F80D659D-88DA-4AD4-801B-3CDE97E78762}" presName="textNode" presStyleLbl="node1" presStyleIdx="0" presStyleCnt="4">
        <dgm:presLayoutVars>
          <dgm:bulletEnabled val="1"/>
        </dgm:presLayoutVars>
      </dgm:prSet>
      <dgm:spPr/>
    </dgm:pt>
    <dgm:pt modelId="{4D495E50-289F-4715-A9C0-D5992F27537B}" type="pres">
      <dgm:prSet presAssocID="{A7A7EFA1-815F-41C2-A131-736C9E757700}" presName="sibTrans" presStyleCnt="0"/>
      <dgm:spPr/>
    </dgm:pt>
    <dgm:pt modelId="{54F808FD-F01A-4B89-BDBE-2405D7661FDD}" type="pres">
      <dgm:prSet presAssocID="{700E5085-0405-4675-8B92-8FC565279E23}" presName="textNode" presStyleLbl="node1" presStyleIdx="1" presStyleCnt="4">
        <dgm:presLayoutVars>
          <dgm:bulletEnabled val="1"/>
        </dgm:presLayoutVars>
      </dgm:prSet>
      <dgm:spPr/>
    </dgm:pt>
    <dgm:pt modelId="{E2D33FE3-EF8F-4027-A453-74ECDCE82111}" type="pres">
      <dgm:prSet presAssocID="{A8D9F6F2-4DB8-4E26-9F3C-2E9BA39D4BE7}" presName="sibTrans" presStyleCnt="0"/>
      <dgm:spPr/>
    </dgm:pt>
    <dgm:pt modelId="{82B8CBAA-8DA0-4979-9BC6-ED41EEF852BC}" type="pres">
      <dgm:prSet presAssocID="{6BB44D1B-5A42-45FC-9868-7FB230D559CB}" presName="textNode" presStyleLbl="node1" presStyleIdx="2" presStyleCnt="4">
        <dgm:presLayoutVars>
          <dgm:bulletEnabled val="1"/>
        </dgm:presLayoutVars>
      </dgm:prSet>
      <dgm:spPr/>
    </dgm:pt>
    <dgm:pt modelId="{95334CF0-F746-4701-9E10-2856F377DE7D}" type="pres">
      <dgm:prSet presAssocID="{7AF075CD-F9C8-443C-BA9D-7605572164F1}" presName="sibTrans" presStyleCnt="0"/>
      <dgm:spPr/>
    </dgm:pt>
    <dgm:pt modelId="{D7D49CFB-BC11-4B84-B318-85BBC8C58B01}" type="pres">
      <dgm:prSet presAssocID="{482A585C-AC9D-4AE8-BC04-B4CF81587712}" presName="textNode" presStyleLbl="node1" presStyleIdx="3" presStyleCnt="4">
        <dgm:presLayoutVars>
          <dgm:bulletEnabled val="1"/>
        </dgm:presLayoutVars>
      </dgm:prSet>
      <dgm:spPr/>
    </dgm:pt>
  </dgm:ptLst>
  <dgm:cxnLst>
    <dgm:cxn modelId="{35730106-72CF-49D6-A693-FDE496167D54}" type="presOf" srcId="{7F8CDED3-C00E-4238-A0C0-66DCB3C7A557}" destId="{B9B28EB5-92BF-46DD-BA14-19B7AB925DF6}" srcOrd="0" destOrd="0" presId="urn:microsoft.com/office/officeart/2005/8/layout/hProcess9"/>
    <dgm:cxn modelId="{F3F50311-3F91-4CF6-AF2E-AFD889FE1371}" type="presOf" srcId="{482A585C-AC9D-4AE8-BC04-B4CF81587712}" destId="{D7D49CFB-BC11-4B84-B318-85BBC8C58B01}" srcOrd="0" destOrd="0" presId="urn:microsoft.com/office/officeart/2005/8/layout/hProcess9"/>
    <dgm:cxn modelId="{6C43FC4A-9EDD-44FB-8696-55A92A9CBD69}" srcId="{7F8CDED3-C00E-4238-A0C0-66DCB3C7A557}" destId="{482A585C-AC9D-4AE8-BC04-B4CF81587712}" srcOrd="3" destOrd="0" parTransId="{F20EF704-FF89-4C90-9483-8134E2CBCB48}" sibTransId="{B45024F0-B5B7-4D5B-AD8E-276F9DC886C6}"/>
    <dgm:cxn modelId="{06978275-2B83-43BF-9F83-FABF17D28E5F}" srcId="{7F8CDED3-C00E-4238-A0C0-66DCB3C7A557}" destId="{F80D659D-88DA-4AD4-801B-3CDE97E78762}" srcOrd="0" destOrd="0" parTransId="{73BCE3B6-0E52-4201-AC3F-8435500B7053}" sibTransId="{A7A7EFA1-815F-41C2-A131-736C9E757700}"/>
    <dgm:cxn modelId="{9840B5AA-2699-4F79-ACE4-53DE39ED0D65}" type="presOf" srcId="{6BB44D1B-5A42-45FC-9868-7FB230D559CB}" destId="{82B8CBAA-8DA0-4979-9BC6-ED41EEF852BC}" srcOrd="0" destOrd="0" presId="urn:microsoft.com/office/officeart/2005/8/layout/hProcess9"/>
    <dgm:cxn modelId="{0BEB20C6-3E14-42B4-B256-BDFD32234130}" type="presOf" srcId="{700E5085-0405-4675-8B92-8FC565279E23}" destId="{54F808FD-F01A-4B89-BDBE-2405D7661FDD}" srcOrd="0" destOrd="0" presId="urn:microsoft.com/office/officeart/2005/8/layout/hProcess9"/>
    <dgm:cxn modelId="{BFDD44CD-FDC4-4AB5-B0F3-9554D0E68EFE}" srcId="{7F8CDED3-C00E-4238-A0C0-66DCB3C7A557}" destId="{6BB44D1B-5A42-45FC-9868-7FB230D559CB}" srcOrd="2" destOrd="0" parTransId="{880437EC-D618-4CB8-A01B-4FA22BD70920}" sibTransId="{7AF075CD-F9C8-443C-BA9D-7605572164F1}"/>
    <dgm:cxn modelId="{7FB0AAD6-F373-441B-8B8B-05CFE7C0177E}" srcId="{7F8CDED3-C00E-4238-A0C0-66DCB3C7A557}" destId="{700E5085-0405-4675-8B92-8FC565279E23}" srcOrd="1" destOrd="0" parTransId="{7C1DCB14-F2AF-4356-8C42-52B9D8D0B418}" sibTransId="{A8D9F6F2-4DB8-4E26-9F3C-2E9BA39D4BE7}"/>
    <dgm:cxn modelId="{7907FDF8-1182-4785-8E1F-DCFF9C503DE4}" type="presOf" srcId="{F80D659D-88DA-4AD4-801B-3CDE97E78762}" destId="{19C297E3-3422-4CBF-BE22-97B300D521ED}" srcOrd="0" destOrd="0" presId="urn:microsoft.com/office/officeart/2005/8/layout/hProcess9"/>
    <dgm:cxn modelId="{03955009-7A25-4484-9236-E3A064E8D829}" type="presParOf" srcId="{B9B28EB5-92BF-46DD-BA14-19B7AB925DF6}" destId="{88993954-983D-4378-99FD-A0F850E0F851}" srcOrd="0" destOrd="0" presId="urn:microsoft.com/office/officeart/2005/8/layout/hProcess9"/>
    <dgm:cxn modelId="{51F9AB4F-0845-4413-8C2F-04B11123D4C8}" type="presParOf" srcId="{B9B28EB5-92BF-46DD-BA14-19B7AB925DF6}" destId="{9A4637AF-E97A-46E7-9024-6BEAF8E0C017}" srcOrd="1" destOrd="0" presId="urn:microsoft.com/office/officeart/2005/8/layout/hProcess9"/>
    <dgm:cxn modelId="{DEB7ABE7-B13B-4D04-93EA-F71B8C667A5E}" type="presParOf" srcId="{9A4637AF-E97A-46E7-9024-6BEAF8E0C017}" destId="{19C297E3-3422-4CBF-BE22-97B300D521ED}" srcOrd="0" destOrd="0" presId="urn:microsoft.com/office/officeart/2005/8/layout/hProcess9"/>
    <dgm:cxn modelId="{C1755085-265C-4914-BB5E-2C798278FDD6}" type="presParOf" srcId="{9A4637AF-E97A-46E7-9024-6BEAF8E0C017}" destId="{4D495E50-289F-4715-A9C0-D5992F27537B}" srcOrd="1" destOrd="0" presId="urn:microsoft.com/office/officeart/2005/8/layout/hProcess9"/>
    <dgm:cxn modelId="{DE55F626-3D59-4C4D-B3E5-ED1A6A28A1C8}" type="presParOf" srcId="{9A4637AF-E97A-46E7-9024-6BEAF8E0C017}" destId="{54F808FD-F01A-4B89-BDBE-2405D7661FDD}" srcOrd="2" destOrd="0" presId="urn:microsoft.com/office/officeart/2005/8/layout/hProcess9"/>
    <dgm:cxn modelId="{414172CB-B700-420F-A8AE-B3488260D7CE}" type="presParOf" srcId="{9A4637AF-E97A-46E7-9024-6BEAF8E0C017}" destId="{E2D33FE3-EF8F-4027-A453-74ECDCE82111}" srcOrd="3" destOrd="0" presId="urn:microsoft.com/office/officeart/2005/8/layout/hProcess9"/>
    <dgm:cxn modelId="{C793DD68-4A86-4C90-B504-2BB5269C0CF9}" type="presParOf" srcId="{9A4637AF-E97A-46E7-9024-6BEAF8E0C017}" destId="{82B8CBAA-8DA0-4979-9BC6-ED41EEF852BC}" srcOrd="4" destOrd="0" presId="urn:microsoft.com/office/officeart/2005/8/layout/hProcess9"/>
    <dgm:cxn modelId="{C72709BE-138D-41A0-9B42-B93B78719E11}" type="presParOf" srcId="{9A4637AF-E97A-46E7-9024-6BEAF8E0C017}" destId="{95334CF0-F746-4701-9E10-2856F377DE7D}" srcOrd="5" destOrd="0" presId="urn:microsoft.com/office/officeart/2005/8/layout/hProcess9"/>
    <dgm:cxn modelId="{406916DD-99CE-47CE-9C08-926C9815FCAF}" type="presParOf" srcId="{9A4637AF-E97A-46E7-9024-6BEAF8E0C017}" destId="{D7D49CFB-BC11-4B84-B318-85BBC8C58B01}" srcOrd="6"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0A500D2-55D7-4D67-9F98-AB97BA6CD0F0}">
      <dsp:nvSpPr>
        <dsp:cNvPr id="0" name=""/>
        <dsp:cNvSpPr/>
      </dsp:nvSpPr>
      <dsp:spPr>
        <a:xfrm>
          <a:off x="0" y="0"/>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In schools where the general education population is successful, all students are more likely to do well.</a:t>
          </a:r>
        </a:p>
      </dsp:txBody>
      <dsp:txXfrm>
        <a:off x="2302580" y="0"/>
        <a:ext cx="8618326" cy="1183987"/>
      </dsp:txXfrm>
    </dsp:sp>
    <dsp:sp modelId="{BE74AE58-8FE8-467D-9B83-D22A7DAC9E12}">
      <dsp:nvSpPr>
        <dsp:cNvPr id="0" name=""/>
        <dsp:cNvSpPr/>
      </dsp:nvSpPr>
      <dsp:spPr>
        <a:xfrm>
          <a:off x="507183" y="153151"/>
          <a:ext cx="1459775"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2BF8345C-8120-42A7-B7C0-66602ED26E31}">
      <dsp:nvSpPr>
        <dsp:cNvPr id="0" name=""/>
        <dsp:cNvSpPr/>
      </dsp:nvSpPr>
      <dsp:spPr>
        <a:xfrm>
          <a:off x="0" y="1306873"/>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Unequal access to high-quality core instruction beginning in early childhood and early elementary may be one reason for a system to identify some children as in need of special education services and subsequently place them in separate classrooms.</a:t>
          </a:r>
        </a:p>
      </dsp:txBody>
      <dsp:txXfrm>
        <a:off x="2302580" y="1306873"/>
        <a:ext cx="8618326" cy="1183987"/>
      </dsp:txXfrm>
    </dsp:sp>
    <dsp:sp modelId="{3A5C5E23-FEBA-4864-B7CF-CECB79FFD6B1}">
      <dsp:nvSpPr>
        <dsp:cNvPr id="0" name=""/>
        <dsp:cNvSpPr/>
      </dsp:nvSpPr>
      <dsp:spPr>
        <a:xfrm>
          <a:off x="497572" y="1422063"/>
          <a:ext cx="1460431" cy="946754"/>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56141701-A303-4D8A-80C7-3177BA6697E7}">
      <dsp:nvSpPr>
        <dsp:cNvPr id="0" name=""/>
        <dsp:cNvSpPr/>
      </dsp:nvSpPr>
      <dsp:spPr>
        <a:xfrm>
          <a:off x="0" y="2604771"/>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All students can benefit from evidence-based core instructional practices. </a:t>
          </a:r>
        </a:p>
      </dsp:txBody>
      <dsp:txXfrm>
        <a:off x="2302580" y="2604771"/>
        <a:ext cx="8618326" cy="1183987"/>
      </dsp:txXfrm>
    </dsp:sp>
    <dsp:sp modelId="{56A40422-EF1A-4E3C-B548-D5C19E14ED6B}">
      <dsp:nvSpPr>
        <dsp:cNvPr id="0" name=""/>
        <dsp:cNvSpPr/>
      </dsp:nvSpPr>
      <dsp:spPr>
        <a:xfrm>
          <a:off x="506855" y="2721191"/>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 modelId="{BF785163-E59F-47C5-AAF3-DE9473042AD8}">
      <dsp:nvSpPr>
        <dsp:cNvPr id="0" name=""/>
        <dsp:cNvSpPr/>
      </dsp:nvSpPr>
      <dsp:spPr>
        <a:xfrm>
          <a:off x="0" y="3907157"/>
          <a:ext cx="10920907" cy="1183987"/>
        </a:xfrm>
        <a:prstGeom prst="roundRect">
          <a:avLst>
            <a:gd name="adj" fmla="val 10000"/>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kern="1200">
              <a:solidFill>
                <a:schemeClr val="tx2"/>
              </a:solidFill>
            </a:rPr>
            <a:t>The achievement of PreK-12 students with disabilities and that of their general education peers is tightly linked.</a:t>
          </a:r>
        </a:p>
      </dsp:txBody>
      <dsp:txXfrm>
        <a:off x="2302580" y="3907157"/>
        <a:ext cx="8618326" cy="1183987"/>
      </dsp:txXfrm>
    </dsp:sp>
    <dsp:sp modelId="{494D54B9-8BF1-412C-9787-52C47D68C26B}">
      <dsp:nvSpPr>
        <dsp:cNvPr id="0" name=""/>
        <dsp:cNvSpPr/>
      </dsp:nvSpPr>
      <dsp:spPr>
        <a:xfrm>
          <a:off x="497572" y="4040370"/>
          <a:ext cx="1460431" cy="947189"/>
        </a:xfrm>
        <a:prstGeom prst="roundRect">
          <a:avLst>
            <a:gd name="adj" fmla="val 10000"/>
          </a:avLst>
        </a:prstGeom>
        <a:noFill/>
        <a:ln w="38100" cap="flat" cmpd="sng" algn="ctr">
          <a:solidFill>
            <a:schemeClr val="tx1">
              <a:lumMod val="40000"/>
              <a:lumOff val="6000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062647-185A-4888-8B9E-CE4FBA3FB448}">
      <dsp:nvSpPr>
        <dsp:cNvPr id="0" name=""/>
        <dsp:cNvSpPr/>
      </dsp:nvSpPr>
      <dsp:spPr>
        <a:xfrm>
          <a:off x="0" y="11001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545395-9BC4-4F3E-BE78-93A7A913FB8A}">
      <dsp:nvSpPr>
        <dsp:cNvPr id="0" name=""/>
        <dsp:cNvSpPr/>
      </dsp:nvSpPr>
      <dsp:spPr>
        <a:xfrm>
          <a:off x="584271" y="8639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1. Data-based Decision Making</a:t>
          </a:r>
          <a:endParaRPr lang="en-US" sz="1600" kern="1200"/>
        </a:p>
      </dsp:txBody>
      <dsp:txXfrm>
        <a:off x="607328" y="887003"/>
        <a:ext cx="8133687" cy="426206"/>
      </dsp:txXfrm>
    </dsp:sp>
    <dsp:sp modelId="{71423A35-D19B-41D4-B6B1-32F3A9D117CF}">
      <dsp:nvSpPr>
        <dsp:cNvPr id="0" name=""/>
        <dsp:cNvSpPr/>
      </dsp:nvSpPr>
      <dsp:spPr>
        <a:xfrm>
          <a:off x="0" y="18258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6D7007D-B90A-4892-8839-712AFAFCFDFB}">
      <dsp:nvSpPr>
        <dsp:cNvPr id="0" name=""/>
        <dsp:cNvSpPr/>
      </dsp:nvSpPr>
      <dsp:spPr>
        <a:xfrm>
          <a:off x="584271" y="15897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2. Cultural Responsiveness</a:t>
          </a:r>
        </a:p>
      </dsp:txBody>
      <dsp:txXfrm>
        <a:off x="607328" y="1612763"/>
        <a:ext cx="8133687" cy="426206"/>
      </dsp:txXfrm>
    </dsp:sp>
    <dsp:sp modelId="{7F62754C-7D37-406E-993C-7B3C65226EA0}">
      <dsp:nvSpPr>
        <dsp:cNvPr id="0" name=""/>
        <dsp:cNvSpPr/>
      </dsp:nvSpPr>
      <dsp:spPr>
        <a:xfrm>
          <a:off x="0" y="255162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8A846D-50DD-45F0-A837-60E4D3A5D7F8}">
      <dsp:nvSpPr>
        <dsp:cNvPr id="0" name=""/>
        <dsp:cNvSpPr/>
      </dsp:nvSpPr>
      <dsp:spPr>
        <a:xfrm>
          <a:off x="584271" y="231546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3. Core Instructional Program</a:t>
          </a:r>
        </a:p>
      </dsp:txBody>
      <dsp:txXfrm>
        <a:off x="607328" y="2338523"/>
        <a:ext cx="8133687" cy="426206"/>
      </dsp:txXfrm>
    </dsp:sp>
    <dsp:sp modelId="{706B1826-3103-4894-A71E-60E6A3E3720A}">
      <dsp:nvSpPr>
        <dsp:cNvPr id="0" name=""/>
        <dsp:cNvSpPr/>
      </dsp:nvSpPr>
      <dsp:spPr>
        <a:xfrm>
          <a:off x="0" y="327738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666E192-01F8-4F45-BAC3-9EF7C5839197}">
      <dsp:nvSpPr>
        <dsp:cNvPr id="0" name=""/>
        <dsp:cNvSpPr/>
      </dsp:nvSpPr>
      <dsp:spPr>
        <a:xfrm>
          <a:off x="584271" y="304122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4. Ongoing assessment - Universal Screening and Progress Monitoring</a:t>
          </a:r>
        </a:p>
      </dsp:txBody>
      <dsp:txXfrm>
        <a:off x="607328" y="3064283"/>
        <a:ext cx="8133687" cy="426206"/>
      </dsp:txXfrm>
    </dsp:sp>
    <dsp:sp modelId="{76DB7077-BD98-4A1F-AA66-778603022598}">
      <dsp:nvSpPr>
        <dsp:cNvPr id="0" name=""/>
        <dsp:cNvSpPr/>
      </dsp:nvSpPr>
      <dsp:spPr>
        <a:xfrm>
          <a:off x="0" y="400314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9F2FD1-C4BF-47E7-BBFD-4A435FDD620D}">
      <dsp:nvSpPr>
        <dsp:cNvPr id="0" name=""/>
        <dsp:cNvSpPr/>
      </dsp:nvSpPr>
      <dsp:spPr>
        <a:xfrm>
          <a:off x="584271" y="376698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5. Evidenced-Based Instructional and Positive Behavioral Interventions and Supports</a:t>
          </a:r>
        </a:p>
      </dsp:txBody>
      <dsp:txXfrm>
        <a:off x="607328" y="3790043"/>
        <a:ext cx="8133687" cy="426206"/>
      </dsp:txXfrm>
    </dsp:sp>
    <dsp:sp modelId="{2F5BA1C1-DBC9-4854-A5D4-02D44D6CE918}">
      <dsp:nvSpPr>
        <dsp:cNvPr id="0" name=""/>
        <dsp:cNvSpPr/>
      </dsp:nvSpPr>
      <dsp:spPr>
        <a:xfrm>
          <a:off x="0" y="472890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6894676-1456-47A1-9F6F-B31D09E86679}">
      <dsp:nvSpPr>
        <dsp:cNvPr id="0" name=""/>
        <dsp:cNvSpPr/>
      </dsp:nvSpPr>
      <dsp:spPr>
        <a:xfrm>
          <a:off x="584271" y="449274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6. District/School Leadership that Facilitates Improvement</a:t>
          </a:r>
        </a:p>
      </dsp:txBody>
      <dsp:txXfrm>
        <a:off x="607328" y="4515803"/>
        <a:ext cx="8133687" cy="426206"/>
      </dsp:txXfrm>
    </dsp:sp>
    <dsp:sp modelId="{70779DC5-DFBE-464B-9BCE-94BC25EC6A72}">
      <dsp:nvSpPr>
        <dsp:cNvPr id="0" name=""/>
        <dsp:cNvSpPr/>
      </dsp:nvSpPr>
      <dsp:spPr>
        <a:xfrm>
          <a:off x="0" y="5454666"/>
          <a:ext cx="11685430" cy="403200"/>
        </a:xfrm>
        <a:prstGeom prst="rect">
          <a:avLst/>
        </a:prstGeom>
        <a:solidFill>
          <a:schemeClr val="dk2">
            <a:alpha val="90000"/>
            <a:tint val="4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3D92CD8-C791-4EE1-BBEA-F960450F53F5}">
      <dsp:nvSpPr>
        <dsp:cNvPr id="0" name=""/>
        <dsp:cNvSpPr/>
      </dsp:nvSpPr>
      <dsp:spPr>
        <a:xfrm>
          <a:off x="584271" y="5218506"/>
          <a:ext cx="8179801" cy="472320"/>
        </a:xfrm>
        <a:prstGeom prst="round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9177" tIns="0" rIns="309177" bIns="0" numCol="1" spcCol="1270" anchor="ctr" anchorCtr="0">
          <a:noAutofit/>
        </a:bodyPr>
        <a:lstStyle/>
        <a:p>
          <a:pPr marL="0" lvl="0" indent="0" algn="l" defTabSz="711200">
            <a:lnSpc>
              <a:spcPct val="90000"/>
            </a:lnSpc>
            <a:spcBef>
              <a:spcPct val="0"/>
            </a:spcBef>
            <a:spcAft>
              <a:spcPct val="35000"/>
            </a:spcAft>
            <a:buNone/>
          </a:pPr>
          <a:r>
            <a:rPr lang="en-US" sz="1600" kern="1200">
              <a:latin typeface="Segoe UI"/>
              <a:cs typeface="Segoe UI"/>
            </a:rPr>
            <a:t>7. Parent/Family Engagement throughout the Educational Process and System</a:t>
          </a:r>
        </a:p>
      </dsp:txBody>
      <dsp:txXfrm>
        <a:off x="607328" y="5241563"/>
        <a:ext cx="8133687" cy="4262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3954-983D-4378-99FD-A0F850E0F851}">
      <dsp:nvSpPr>
        <dsp:cNvPr id="0" name=""/>
        <dsp:cNvSpPr/>
      </dsp:nvSpPr>
      <dsp:spPr>
        <a:xfrm>
          <a:off x="871104" y="0"/>
          <a:ext cx="9872518" cy="471352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297E3-3422-4CBF-BE22-97B300D521ED}">
      <dsp:nvSpPr>
        <dsp:cNvPr id="0" name=""/>
        <dsp:cNvSpPr/>
      </dsp:nvSpPr>
      <dsp:spPr>
        <a:xfrm>
          <a:off x="5813"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Identify the Gap(s)</a:t>
          </a:r>
          <a:endParaRPr lang="en-US" sz="2000" kern="1200"/>
        </a:p>
      </dsp:txBody>
      <dsp:txXfrm>
        <a:off x="97851" y="1506096"/>
        <a:ext cx="2611852" cy="1701335"/>
      </dsp:txXfrm>
    </dsp:sp>
    <dsp:sp modelId="{54F808FD-F01A-4B89-BDBE-2405D7661FDD}">
      <dsp:nvSpPr>
        <dsp:cNvPr id="0" name=""/>
        <dsp:cNvSpPr/>
      </dsp:nvSpPr>
      <dsp:spPr>
        <a:xfrm>
          <a:off x="2941537"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Assemble an Equity Data Team - with a Focus on </a:t>
          </a:r>
          <a:r>
            <a:rPr lang="en-US" sz="2000" b="1" kern="1200" err="1">
              <a:latin typeface="Segoe UI"/>
              <a:cs typeface="Segoe UI"/>
            </a:rPr>
            <a:t>SwD</a:t>
          </a:r>
          <a:r>
            <a:rPr lang="en-US" sz="2000" b="1" kern="1200">
              <a:latin typeface="Segoe UI"/>
              <a:cs typeface="Segoe UI"/>
            </a:rPr>
            <a:t> Outcomes</a:t>
          </a:r>
          <a:endParaRPr lang="en-US" sz="2000" b="1" kern="1200"/>
        </a:p>
      </dsp:txBody>
      <dsp:txXfrm>
        <a:off x="3033575" y="1506096"/>
        <a:ext cx="2611852" cy="1701335"/>
      </dsp:txXfrm>
    </dsp:sp>
    <dsp:sp modelId="{82B8CBAA-8DA0-4979-9BC6-ED41EEF852BC}">
      <dsp:nvSpPr>
        <dsp:cNvPr id="0" name=""/>
        <dsp:cNvSpPr/>
      </dsp:nvSpPr>
      <dsp:spPr>
        <a:xfrm>
          <a:off x="5877262"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Prepare, Share, and Analyze multiple sources of data</a:t>
          </a:r>
          <a:endParaRPr lang="en-US" sz="2000" b="1" kern="1200"/>
        </a:p>
      </dsp:txBody>
      <dsp:txXfrm>
        <a:off x="5969300" y="1506096"/>
        <a:ext cx="2611852" cy="1701335"/>
      </dsp:txXfrm>
    </dsp:sp>
    <dsp:sp modelId="{DE8F0CCE-4937-48A5-A97F-4801D795ED18}">
      <dsp:nvSpPr>
        <dsp:cNvPr id="0" name=""/>
        <dsp:cNvSpPr/>
      </dsp:nvSpPr>
      <dsp:spPr>
        <a:xfrm>
          <a:off x="8812986"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a:latin typeface="Segoe UI"/>
              <a:cs typeface="Segoe UI"/>
            </a:rPr>
            <a:t>Identify and validate root causes of the success gap &amp; Prioritize actionable root causes</a:t>
          </a:r>
          <a:endParaRPr lang="en-US" sz="2000" b="1" kern="1200"/>
        </a:p>
      </dsp:txBody>
      <dsp:txXfrm>
        <a:off x="8905024" y="1506096"/>
        <a:ext cx="2611852" cy="170133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93954-983D-4378-99FD-A0F850E0F851}">
      <dsp:nvSpPr>
        <dsp:cNvPr id="0" name=""/>
        <dsp:cNvSpPr/>
      </dsp:nvSpPr>
      <dsp:spPr>
        <a:xfrm>
          <a:off x="871104" y="0"/>
          <a:ext cx="9872518" cy="4713528"/>
        </a:xfrm>
        <a:prstGeom prst="rightArrow">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9C297E3-3422-4CBF-BE22-97B300D521ED}">
      <dsp:nvSpPr>
        <dsp:cNvPr id="0" name=""/>
        <dsp:cNvSpPr/>
      </dsp:nvSpPr>
      <dsp:spPr>
        <a:xfrm>
          <a:off x="5813"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latin typeface="+mn-lt"/>
              <a:cs typeface="Segoe UI"/>
            </a:rPr>
            <a:t>Envision the Future</a:t>
          </a:r>
          <a:endParaRPr lang="en-US" sz="2600" kern="1200">
            <a:latin typeface="+mn-lt"/>
          </a:endParaRPr>
        </a:p>
      </dsp:txBody>
      <dsp:txXfrm>
        <a:off x="97851" y="1506096"/>
        <a:ext cx="2611852" cy="1701335"/>
      </dsp:txXfrm>
    </dsp:sp>
    <dsp:sp modelId="{54F808FD-F01A-4B89-BDBE-2405D7661FDD}">
      <dsp:nvSpPr>
        <dsp:cNvPr id="0" name=""/>
        <dsp:cNvSpPr/>
      </dsp:nvSpPr>
      <dsp:spPr>
        <a:xfrm>
          <a:off x="2941537"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Draft an Action Plan</a:t>
          </a:r>
        </a:p>
      </dsp:txBody>
      <dsp:txXfrm>
        <a:off x="3033575" y="1506096"/>
        <a:ext cx="2611852" cy="1701335"/>
      </dsp:txXfrm>
    </dsp:sp>
    <dsp:sp modelId="{82B8CBAA-8DA0-4979-9BC6-ED41EEF852BC}">
      <dsp:nvSpPr>
        <dsp:cNvPr id="0" name=""/>
        <dsp:cNvSpPr/>
      </dsp:nvSpPr>
      <dsp:spPr>
        <a:xfrm>
          <a:off x="5877262"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t>Implement the Plan &amp; Monitor Progress</a:t>
          </a:r>
        </a:p>
      </dsp:txBody>
      <dsp:txXfrm>
        <a:off x="5969300" y="1506096"/>
        <a:ext cx="2611852" cy="1701335"/>
      </dsp:txXfrm>
    </dsp:sp>
    <dsp:sp modelId="{D7D49CFB-BC11-4B84-B318-85BBC8C58B01}">
      <dsp:nvSpPr>
        <dsp:cNvPr id="0" name=""/>
        <dsp:cNvSpPr/>
      </dsp:nvSpPr>
      <dsp:spPr>
        <a:xfrm>
          <a:off x="8812986" y="1414058"/>
          <a:ext cx="2795928" cy="1885411"/>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b="1" kern="1200">
              <a:solidFill>
                <a:srgbClr val="203B6A">
                  <a:hueOff val="0"/>
                  <a:satOff val="0"/>
                  <a:lumOff val="0"/>
                  <a:alphaOff val="0"/>
                </a:srgbClr>
              </a:solidFill>
              <a:latin typeface="+mn-lt"/>
              <a:ea typeface="+mn-ea"/>
              <a:cs typeface="+mn-cs"/>
            </a:rPr>
            <a:t>Revise the Plan, if necessary</a:t>
          </a:r>
        </a:p>
      </dsp:txBody>
      <dsp:txXfrm>
        <a:off x="8905024" y="1506096"/>
        <a:ext cx="2611852" cy="1701335"/>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F6ED4749-19D8-4E36-90F7-E6B451044019}"/>
              </a:ext>
            </a:extLst>
          </p:cNvPr>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9A48534B-5D3C-4807-A728-1CB2BECA5F71}"/>
              </a:ext>
            </a:extLst>
          </p:cNvPr>
          <p:cNvSpPr>
            <a:spLocks noGrp="1"/>
          </p:cNvSpPr>
          <p:nvPr>
            <p:ph type="dt" sz="quarter" idx="1"/>
          </p:nvPr>
        </p:nvSpPr>
        <p:spPr>
          <a:xfrm>
            <a:off x="4059181" y="0"/>
            <a:ext cx="3105348" cy="474208"/>
          </a:xfrm>
          <a:prstGeom prst="rect">
            <a:avLst/>
          </a:prstGeom>
        </p:spPr>
        <p:txBody>
          <a:bodyPr vert="horz" lIns="94947" tIns="47474" rIns="94947" bIns="47474" rtlCol="0"/>
          <a:lstStyle>
            <a:lvl1pPr algn="r">
              <a:defRPr sz="1200"/>
            </a:lvl1pPr>
          </a:lstStyle>
          <a:p>
            <a:fld id="{B49EE748-B40B-414E-BAA7-F3C486CFB5C1}" type="datetimeFigureOut">
              <a:rPr lang="zh-CN" altLang="en-US" smtClean="0"/>
              <a:pPr/>
              <a:t>2023/2/27</a:t>
            </a:fld>
            <a:endParaRPr lang="zh-CN" altLang="en-US"/>
          </a:p>
        </p:txBody>
      </p:sp>
      <p:sp>
        <p:nvSpPr>
          <p:cNvPr id="4" name="页脚占位符 3">
            <a:extLst>
              <a:ext uri="{FF2B5EF4-FFF2-40B4-BE49-F238E27FC236}">
                <a16:creationId xmlns:a16="http://schemas.microsoft.com/office/drawing/2014/main" id="{97F99B70-1AD7-4C7C-A906-8B56C25C43B0}"/>
              </a:ext>
            </a:extLst>
          </p:cNvPr>
          <p:cNvSpPr>
            <a:spLocks noGrp="1"/>
          </p:cNvSpPr>
          <p:nvPr>
            <p:ph type="ftr" sz="quarter" idx="2"/>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320F0F0-CF1A-496E-BED7-9E4922DA6A09}"/>
              </a:ext>
            </a:extLst>
          </p:cNvPr>
          <p:cNvSpPr>
            <a:spLocks noGrp="1"/>
          </p:cNvSpPr>
          <p:nvPr>
            <p:ph type="sldNum" sz="quarter" idx="3"/>
          </p:nvPr>
        </p:nvSpPr>
        <p:spPr>
          <a:xfrm>
            <a:off x="4059181" y="8977134"/>
            <a:ext cx="3105348" cy="474207"/>
          </a:xfrm>
          <a:prstGeom prst="rect">
            <a:avLst/>
          </a:prstGeom>
        </p:spPr>
        <p:txBody>
          <a:bodyPr vert="horz" lIns="94947" tIns="47474" rIns="94947" bIns="47474" rtlCol="0" anchor="b"/>
          <a:lstStyle>
            <a:lvl1pPr algn="r">
              <a:defRPr sz="1200"/>
            </a:lvl1pPr>
          </a:lstStyle>
          <a:p>
            <a:fld id="{C418C9F7-038D-4319-89ED-950335481415}" type="slidenum">
              <a:rPr lang="zh-CN" altLang="en-US" smtClean="0"/>
              <a:pPr/>
              <a:t>‹#›</a:t>
            </a:fld>
            <a:endParaRPr lang="zh-CN" altLang="en-US"/>
          </a:p>
        </p:txBody>
      </p:sp>
    </p:spTree>
    <p:extLst>
      <p:ext uri="{BB962C8B-B14F-4D97-AF65-F5344CB8AC3E}">
        <p14:creationId xmlns:p14="http://schemas.microsoft.com/office/powerpoint/2010/main" val="39493968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05348" cy="474208"/>
          </a:xfrm>
          <a:prstGeom prst="rect">
            <a:avLst/>
          </a:prstGeom>
        </p:spPr>
        <p:txBody>
          <a:bodyPr vert="horz" lIns="94947" tIns="47474" rIns="94947" bIns="47474" rtlCol="0"/>
          <a:lstStyle>
            <a:lvl1pPr algn="l">
              <a:defRPr sz="1200"/>
            </a:lvl1pPr>
          </a:lstStyle>
          <a:p>
            <a:endParaRPr lang="zh-CN" altLang="en-US"/>
          </a:p>
        </p:txBody>
      </p:sp>
      <p:sp>
        <p:nvSpPr>
          <p:cNvPr id="3" name="日期占位符 2"/>
          <p:cNvSpPr>
            <a:spLocks noGrp="1"/>
          </p:cNvSpPr>
          <p:nvPr>
            <p:ph type="dt" idx="1"/>
          </p:nvPr>
        </p:nvSpPr>
        <p:spPr>
          <a:xfrm>
            <a:off x="4059181" y="0"/>
            <a:ext cx="3105348" cy="474208"/>
          </a:xfrm>
          <a:prstGeom prst="rect">
            <a:avLst/>
          </a:prstGeom>
        </p:spPr>
        <p:txBody>
          <a:bodyPr vert="horz" lIns="94947" tIns="47474" rIns="94947" bIns="47474" rtlCol="0"/>
          <a:lstStyle>
            <a:lvl1pPr algn="r">
              <a:defRPr sz="1200"/>
            </a:lvl1pPr>
          </a:lstStyle>
          <a:p>
            <a:fld id="{27A38425-D63F-4DFC-BD0C-2F1E5D93D1F4}" type="datetimeFigureOut">
              <a:rPr lang="zh-CN" altLang="en-US" smtClean="0"/>
              <a:pPr/>
              <a:t>2023/2/27</a:t>
            </a:fld>
            <a:endParaRPr lang="zh-CN" altLang="en-US"/>
          </a:p>
        </p:txBody>
      </p:sp>
      <p:sp>
        <p:nvSpPr>
          <p:cNvPr id="4" name="幻灯片图像占位符 3"/>
          <p:cNvSpPr>
            <a:spLocks noGrp="1" noRot="1" noChangeAspect="1"/>
          </p:cNvSpPr>
          <p:nvPr>
            <p:ph type="sldImg" idx="2"/>
          </p:nvPr>
        </p:nvSpPr>
        <p:spPr>
          <a:xfrm>
            <a:off x="747713" y="1181100"/>
            <a:ext cx="5670550" cy="3189288"/>
          </a:xfrm>
          <a:prstGeom prst="rect">
            <a:avLst/>
          </a:prstGeom>
          <a:noFill/>
          <a:ln w="12700">
            <a:solidFill>
              <a:prstClr val="black"/>
            </a:solidFill>
          </a:ln>
        </p:spPr>
        <p:txBody>
          <a:bodyPr vert="horz" lIns="94947" tIns="47474" rIns="94947" bIns="47474" rtlCol="0" anchor="ctr"/>
          <a:lstStyle/>
          <a:p>
            <a:endParaRPr lang="zh-CN" altLang="en-US"/>
          </a:p>
        </p:txBody>
      </p:sp>
      <p:sp>
        <p:nvSpPr>
          <p:cNvPr id="5" name="备注占位符 4"/>
          <p:cNvSpPr>
            <a:spLocks noGrp="1"/>
          </p:cNvSpPr>
          <p:nvPr>
            <p:ph type="body" sz="quarter" idx="3"/>
          </p:nvPr>
        </p:nvSpPr>
        <p:spPr>
          <a:xfrm>
            <a:off x="716619" y="4548457"/>
            <a:ext cx="5732949" cy="3721466"/>
          </a:xfrm>
          <a:prstGeom prst="rect">
            <a:avLst/>
          </a:prstGeom>
        </p:spPr>
        <p:txBody>
          <a:bodyPr vert="horz" lIns="94947" tIns="47474" rIns="94947" bIns="47474"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977134"/>
            <a:ext cx="3105348" cy="474207"/>
          </a:xfrm>
          <a:prstGeom prst="rect">
            <a:avLst/>
          </a:prstGeom>
        </p:spPr>
        <p:txBody>
          <a:bodyPr vert="horz" lIns="94947" tIns="47474" rIns="94947" bIns="47474"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059181" y="8977134"/>
            <a:ext cx="3105348" cy="474207"/>
          </a:xfrm>
          <a:prstGeom prst="rect">
            <a:avLst/>
          </a:prstGeom>
        </p:spPr>
        <p:txBody>
          <a:bodyPr vert="horz" lIns="94947" tIns="47474" rIns="94947" bIns="47474" rtlCol="0" anchor="b"/>
          <a:lstStyle>
            <a:lvl1pPr algn="r">
              <a:defRPr sz="1200"/>
            </a:lvl1pPr>
          </a:lstStyle>
          <a:p>
            <a:fld id="{ADCCD5AF-71CD-4C88-AC55-E7BE057B2D3C}" type="slidenum">
              <a:rPr lang="zh-CN" altLang="en-US" smtClean="0"/>
              <a:pPr/>
              <a:t>‹#›</a:t>
            </a:fld>
            <a:endParaRPr lang="zh-CN" altLang="en-US"/>
          </a:p>
        </p:txBody>
      </p:sp>
    </p:spTree>
    <p:extLst>
      <p:ext uri="{BB962C8B-B14F-4D97-AF65-F5344CB8AC3E}">
        <p14:creationId xmlns:p14="http://schemas.microsoft.com/office/powerpoint/2010/main" val="3678583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1">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defTabSz="931774">
              <a:buFont typeface="Arial" panose="020B0604020202020204" pitchFamily="34" charset="0"/>
              <a:buNone/>
              <a:defRPr/>
            </a:pPr>
            <a:endParaRPr lang="en-US">
              <a:latin typeface="Segoe UI" panose="020B0502040204020203" pitchFamily="34" charset="0"/>
              <a:cs typeface="Segoe UI" panose="020B0502040204020203" pitchFamily="34" charset="0"/>
            </a:endParaRPr>
          </a:p>
          <a:p>
            <a:pPr marL="174708" indent="-174708" defTabSz="931774">
              <a:buFont typeface="Arial" panose="020B0604020202020204" pitchFamily="34" charset="0"/>
              <a:buChar char="•"/>
              <a:defRPr/>
            </a:pPr>
            <a:endParaRPr lang="en-US" b="1">
              <a:latin typeface="Calibri" panose="020F0502020204030204" pitchFamily="34" charset="0"/>
              <a:cs typeface="Calibri" panose="020F0502020204030204" pitchFamily="34" charset="0"/>
            </a:endParaRPr>
          </a:p>
          <a:p>
            <a:pPr marL="8686" lvl="0" indent="0" defTabSz="931774">
              <a:buFont typeface="Arial" panose="020B0604020202020204" pitchFamily="34" charset="0"/>
              <a:buNone/>
              <a:defRPr/>
            </a:pPr>
            <a:endParaRPr lang="en-US">
              <a:latin typeface="等线"/>
              <a:ea typeface="等线"/>
              <a:cs typeface="Calibri"/>
            </a:endParaRPr>
          </a:p>
        </p:txBody>
      </p:sp>
      <p:sp>
        <p:nvSpPr>
          <p:cNvPr id="4" name="Slide Number Placeholder 3"/>
          <p:cNvSpPr>
            <a:spLocks noGrp="1"/>
          </p:cNvSpPr>
          <p:nvPr>
            <p:ph type="sldNum" sz="quarter" idx="5"/>
          </p:nvPr>
        </p:nvSpPr>
        <p:spPr/>
        <p:txBody>
          <a:bodyPr/>
          <a:lstStyle/>
          <a:p>
            <a:pPr defTabSz="931774">
              <a:defRPr/>
            </a:pPr>
            <a:fld id="{ADCCD5AF-71CD-4C88-AC55-E7BE057B2D3C}" type="slidenum">
              <a:rPr lang="zh-CN" altLang="en-US">
                <a:solidFill>
                  <a:prstClr val="black"/>
                </a:solidFill>
                <a:latin typeface="等线"/>
                <a:ea typeface="等线" panose="02010600030101010101" pitchFamily="2" charset="-122"/>
              </a:rPr>
              <a:pPr defTabSz="931774">
                <a:defRPr/>
              </a:pPr>
              <a:t>10</a:t>
            </a:fld>
            <a:endParaRPr lang="zh-CN" altLang="en-US">
              <a:solidFill>
                <a:prstClr val="black"/>
              </a:solidFill>
              <a:latin typeface="等线"/>
              <a:ea typeface="等线" panose="02010600030101010101" pitchFamily="2" charset="-122"/>
            </a:endParaRPr>
          </a:p>
        </p:txBody>
      </p:sp>
    </p:spTree>
    <p:extLst>
      <p:ext uri="{BB962C8B-B14F-4D97-AF65-F5344CB8AC3E}">
        <p14:creationId xmlns:p14="http://schemas.microsoft.com/office/powerpoint/2010/main" val="9364329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Segoe UI" panose="020B0502040204020203"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11</a:t>
            </a:fld>
            <a:endParaRPr lang="zh-CN" altLang="en-US"/>
          </a:p>
        </p:txBody>
      </p:sp>
    </p:spTree>
    <p:extLst>
      <p:ext uri="{BB962C8B-B14F-4D97-AF65-F5344CB8AC3E}">
        <p14:creationId xmlns:p14="http://schemas.microsoft.com/office/powerpoint/2010/main" val="17738879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12</a:t>
            </a:fld>
            <a:endParaRPr lang="zh-CN" altLang="en-US"/>
          </a:p>
        </p:txBody>
      </p:sp>
    </p:spTree>
    <p:extLst>
      <p:ext uri="{BB962C8B-B14F-4D97-AF65-F5344CB8AC3E}">
        <p14:creationId xmlns:p14="http://schemas.microsoft.com/office/powerpoint/2010/main" val="11316451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atin typeface="Segoe UI" panose="020B0502040204020203" pitchFamily="34" charset="0"/>
              <a:cs typeface="Segoe UI" panose="020B0502040204020203" pitchFamily="34" charset="0"/>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13</a:t>
            </a:fld>
            <a:endParaRPr lang="zh-CN" altLang="en-US"/>
          </a:p>
        </p:txBody>
      </p:sp>
    </p:spTree>
    <p:extLst>
      <p:ext uri="{BB962C8B-B14F-4D97-AF65-F5344CB8AC3E}">
        <p14:creationId xmlns:p14="http://schemas.microsoft.com/office/powerpoint/2010/main" val="3618392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14</a:t>
            </a:fld>
            <a:endParaRPr lang="zh-CN" altLang="en-US"/>
          </a:p>
        </p:txBody>
      </p:sp>
    </p:spTree>
    <p:extLst>
      <p:ext uri="{BB962C8B-B14F-4D97-AF65-F5344CB8AC3E}">
        <p14:creationId xmlns:p14="http://schemas.microsoft.com/office/powerpoint/2010/main" val="46334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15</a:t>
            </a:fld>
            <a:endParaRPr lang="zh-CN" altLang="en-US"/>
          </a:p>
        </p:txBody>
      </p:sp>
    </p:spTree>
    <p:extLst>
      <p:ext uri="{BB962C8B-B14F-4D97-AF65-F5344CB8AC3E}">
        <p14:creationId xmlns:p14="http://schemas.microsoft.com/office/powerpoint/2010/main" val="110388220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16</a:t>
            </a:fld>
            <a:endParaRPr lang="zh-CN" altLang="en-US"/>
          </a:p>
        </p:txBody>
      </p:sp>
    </p:spTree>
    <p:extLst>
      <p:ext uri="{BB962C8B-B14F-4D97-AF65-F5344CB8AC3E}">
        <p14:creationId xmlns:p14="http://schemas.microsoft.com/office/powerpoint/2010/main" val="22627465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17</a:t>
            </a:fld>
            <a:endParaRPr lang="zh-CN" altLang="en-US"/>
          </a:p>
        </p:txBody>
      </p:sp>
    </p:spTree>
    <p:extLst>
      <p:ext uri="{BB962C8B-B14F-4D97-AF65-F5344CB8AC3E}">
        <p14:creationId xmlns:p14="http://schemas.microsoft.com/office/powerpoint/2010/main" val="314397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18</a:t>
            </a:fld>
            <a:endParaRPr lang="zh-CN" altLang="en-US"/>
          </a:p>
        </p:txBody>
      </p:sp>
    </p:spTree>
    <p:extLst>
      <p:ext uri="{BB962C8B-B14F-4D97-AF65-F5344CB8AC3E}">
        <p14:creationId xmlns:p14="http://schemas.microsoft.com/office/powerpoint/2010/main" val="1513426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19</a:t>
            </a:fld>
            <a:endParaRPr lang="zh-CN" altLang="en-US"/>
          </a:p>
        </p:txBody>
      </p:sp>
    </p:spTree>
    <p:extLst>
      <p:ext uri="{BB962C8B-B14F-4D97-AF65-F5344CB8AC3E}">
        <p14:creationId xmlns:p14="http://schemas.microsoft.com/office/powerpoint/2010/main" val="722104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a:t>
            </a:fld>
            <a:endParaRPr lang="zh-CN" altLang="en-US"/>
          </a:p>
        </p:txBody>
      </p:sp>
    </p:spTree>
    <p:extLst>
      <p:ext uri="{BB962C8B-B14F-4D97-AF65-F5344CB8AC3E}">
        <p14:creationId xmlns:p14="http://schemas.microsoft.com/office/powerpoint/2010/main" val="811088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20</a:t>
            </a:fld>
            <a:endParaRPr lang="zh-CN" altLang="en-US"/>
          </a:p>
        </p:txBody>
      </p:sp>
    </p:spTree>
    <p:extLst>
      <p:ext uri="{BB962C8B-B14F-4D97-AF65-F5344CB8AC3E}">
        <p14:creationId xmlns:p14="http://schemas.microsoft.com/office/powerpoint/2010/main" val="38471179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21</a:t>
            </a:fld>
            <a:endParaRPr lang="zh-CN" altLang="en-US"/>
          </a:p>
        </p:txBody>
      </p:sp>
    </p:spTree>
    <p:extLst>
      <p:ext uri="{BB962C8B-B14F-4D97-AF65-F5344CB8AC3E}">
        <p14:creationId xmlns:p14="http://schemas.microsoft.com/office/powerpoint/2010/main" val="29282447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22</a:t>
            </a:fld>
            <a:endParaRPr lang="zh-CN" altLang="en-US"/>
          </a:p>
        </p:txBody>
      </p:sp>
    </p:spTree>
    <p:extLst>
      <p:ext uri="{BB962C8B-B14F-4D97-AF65-F5344CB8AC3E}">
        <p14:creationId xmlns:p14="http://schemas.microsoft.com/office/powerpoint/2010/main" val="4620791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23</a:t>
            </a:fld>
            <a:endParaRPr lang="zh-CN" altLang="en-US"/>
          </a:p>
        </p:txBody>
      </p:sp>
    </p:spTree>
    <p:extLst>
      <p:ext uri="{BB962C8B-B14F-4D97-AF65-F5344CB8AC3E}">
        <p14:creationId xmlns:p14="http://schemas.microsoft.com/office/powerpoint/2010/main" val="1148431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24</a:t>
            </a:fld>
            <a:endParaRPr lang="zh-CN" altLang="en-US"/>
          </a:p>
        </p:txBody>
      </p:sp>
    </p:spTree>
    <p:extLst>
      <p:ext uri="{BB962C8B-B14F-4D97-AF65-F5344CB8AC3E}">
        <p14:creationId xmlns:p14="http://schemas.microsoft.com/office/powerpoint/2010/main" val="13423807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25</a:t>
            </a:fld>
            <a:endParaRPr lang="zh-CN" altLang="en-US"/>
          </a:p>
        </p:txBody>
      </p:sp>
    </p:spTree>
    <p:extLst>
      <p:ext uri="{BB962C8B-B14F-4D97-AF65-F5344CB8AC3E}">
        <p14:creationId xmlns:p14="http://schemas.microsoft.com/office/powerpoint/2010/main" val="1413675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26</a:t>
            </a:fld>
            <a:endParaRPr lang="zh-CN" altLang="en-US"/>
          </a:p>
        </p:txBody>
      </p:sp>
    </p:spTree>
    <p:extLst>
      <p:ext uri="{BB962C8B-B14F-4D97-AF65-F5344CB8AC3E}">
        <p14:creationId xmlns:p14="http://schemas.microsoft.com/office/powerpoint/2010/main" val="146890343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27</a:t>
            </a:fld>
            <a:endParaRPr lang="zh-CN" altLang="en-US"/>
          </a:p>
        </p:txBody>
      </p:sp>
    </p:spTree>
    <p:extLst>
      <p:ext uri="{BB962C8B-B14F-4D97-AF65-F5344CB8AC3E}">
        <p14:creationId xmlns:p14="http://schemas.microsoft.com/office/powerpoint/2010/main" val="208516257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28</a:t>
            </a:fld>
            <a:endParaRPr lang="zh-CN" altLang="en-US"/>
          </a:p>
        </p:txBody>
      </p:sp>
    </p:spTree>
    <p:extLst>
      <p:ext uri="{BB962C8B-B14F-4D97-AF65-F5344CB8AC3E}">
        <p14:creationId xmlns:p14="http://schemas.microsoft.com/office/powerpoint/2010/main" val="286290523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29</a:t>
            </a:fld>
            <a:endParaRPr lang="zh-CN" altLang="en-US"/>
          </a:p>
        </p:txBody>
      </p:sp>
    </p:spTree>
    <p:extLst>
      <p:ext uri="{BB962C8B-B14F-4D97-AF65-F5344CB8AC3E}">
        <p14:creationId xmlns:p14="http://schemas.microsoft.com/office/powerpoint/2010/main" val="2905428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1687820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40080" marR="0" lvl="1" indent="-174625"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000" b="0" i="0" u="none" strike="noStrike" kern="1200" cap="none" spc="0" normalizeH="0" baseline="0" noProof="0">
              <a:ln>
                <a:noFill/>
              </a:ln>
              <a:solidFill>
                <a:prstClr val="black"/>
              </a:solidFill>
              <a:effectLst/>
              <a:uLnTx/>
              <a:uFillTx/>
              <a:latin typeface="等线"/>
              <a:ea typeface="等线"/>
            </a:endParaRPr>
          </a:p>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30</a:t>
            </a:fld>
            <a:endParaRPr lang="zh-CN" altLang="en-US"/>
          </a:p>
        </p:txBody>
      </p:sp>
    </p:spTree>
    <p:extLst>
      <p:ext uri="{BB962C8B-B14F-4D97-AF65-F5344CB8AC3E}">
        <p14:creationId xmlns:p14="http://schemas.microsoft.com/office/powerpoint/2010/main" val="36166185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31</a:t>
            </a:fld>
            <a:endParaRPr lang="zh-CN" altLang="en-US"/>
          </a:p>
        </p:txBody>
      </p:sp>
    </p:spTree>
    <p:extLst>
      <p:ext uri="{BB962C8B-B14F-4D97-AF65-F5344CB8AC3E}">
        <p14:creationId xmlns:p14="http://schemas.microsoft.com/office/powerpoint/2010/main" val="25853124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32</a:t>
            </a:fld>
            <a:endParaRPr lang="zh-CN" altLang="en-US"/>
          </a:p>
        </p:txBody>
      </p:sp>
    </p:spTree>
    <p:extLst>
      <p:ext uri="{BB962C8B-B14F-4D97-AF65-F5344CB8AC3E}">
        <p14:creationId xmlns:p14="http://schemas.microsoft.com/office/powerpoint/2010/main" val="312657191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587388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34</a:t>
            </a:fld>
            <a:endParaRPr lang="zh-CN" altLang="en-US"/>
          </a:p>
        </p:txBody>
      </p:sp>
    </p:spTree>
    <p:extLst>
      <p:ext uri="{BB962C8B-B14F-4D97-AF65-F5344CB8AC3E}">
        <p14:creationId xmlns:p14="http://schemas.microsoft.com/office/powerpoint/2010/main" val="8199186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35</a:t>
            </a:fld>
            <a:endParaRPr lang="zh-CN" altLang="en-US"/>
          </a:p>
        </p:txBody>
      </p:sp>
    </p:spTree>
    <p:extLst>
      <p:ext uri="{BB962C8B-B14F-4D97-AF65-F5344CB8AC3E}">
        <p14:creationId xmlns:p14="http://schemas.microsoft.com/office/powerpoint/2010/main" val="354971082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36</a:t>
            </a:fld>
            <a:endParaRPr lang="zh-CN" altLang="en-US"/>
          </a:p>
        </p:txBody>
      </p:sp>
    </p:spTree>
    <p:extLst>
      <p:ext uri="{BB962C8B-B14F-4D97-AF65-F5344CB8AC3E}">
        <p14:creationId xmlns:p14="http://schemas.microsoft.com/office/powerpoint/2010/main" val="11943719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37</a:t>
            </a:fld>
            <a:endParaRPr lang="zh-CN" altLang="en-US"/>
          </a:p>
        </p:txBody>
      </p:sp>
    </p:spTree>
    <p:extLst>
      <p:ext uri="{BB962C8B-B14F-4D97-AF65-F5344CB8AC3E}">
        <p14:creationId xmlns:p14="http://schemas.microsoft.com/office/powerpoint/2010/main" val="23639982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38</a:t>
            </a:fld>
            <a:endParaRPr lang="zh-CN" altLang="en-US"/>
          </a:p>
        </p:txBody>
      </p:sp>
    </p:spTree>
    <p:extLst>
      <p:ext uri="{BB962C8B-B14F-4D97-AF65-F5344CB8AC3E}">
        <p14:creationId xmlns:p14="http://schemas.microsoft.com/office/powerpoint/2010/main" val="114439038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39</a:t>
            </a:fld>
            <a:endParaRPr lang="zh-CN" altLang="en-US"/>
          </a:p>
        </p:txBody>
      </p:sp>
    </p:spTree>
    <p:extLst>
      <p:ext uri="{BB962C8B-B14F-4D97-AF65-F5344CB8AC3E}">
        <p14:creationId xmlns:p14="http://schemas.microsoft.com/office/powerpoint/2010/main" val="33497385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a:t>
            </a:fld>
            <a:endParaRPr lang="zh-CN" altLang="en-US"/>
          </a:p>
        </p:txBody>
      </p:sp>
    </p:spTree>
    <p:extLst>
      <p:ext uri="{BB962C8B-B14F-4D97-AF65-F5344CB8AC3E}">
        <p14:creationId xmlns:p14="http://schemas.microsoft.com/office/powerpoint/2010/main" val="18252133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40</a:t>
            </a:fld>
            <a:endParaRPr lang="zh-CN" altLang="en-US"/>
          </a:p>
        </p:txBody>
      </p:sp>
    </p:spTree>
    <p:extLst>
      <p:ext uri="{BB962C8B-B14F-4D97-AF65-F5344CB8AC3E}">
        <p14:creationId xmlns:p14="http://schemas.microsoft.com/office/powerpoint/2010/main" val="37223650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a:effectLst/>
              <a:latin typeface="Calibri" panose="020F0502020204030204" pitchFamily="34" charset="0"/>
              <a:ea typeface="Calibri" panose="020F050202020403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41</a:t>
            </a:fld>
            <a:endParaRPr lang="zh-CN" altLang="en-US"/>
          </a:p>
        </p:txBody>
      </p:sp>
    </p:spTree>
    <p:extLst>
      <p:ext uri="{BB962C8B-B14F-4D97-AF65-F5344CB8AC3E}">
        <p14:creationId xmlns:p14="http://schemas.microsoft.com/office/powerpoint/2010/main" val="31288970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42</a:t>
            </a:fld>
            <a:endParaRPr lang="zh-CN" altLang="en-US"/>
          </a:p>
        </p:txBody>
      </p:sp>
    </p:spTree>
    <p:extLst>
      <p:ext uri="{BB962C8B-B14F-4D97-AF65-F5344CB8AC3E}">
        <p14:creationId xmlns:p14="http://schemas.microsoft.com/office/powerpoint/2010/main" val="29708770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43</a:t>
            </a:fld>
            <a:endParaRPr lang="zh-CN" altLang="en-US"/>
          </a:p>
        </p:txBody>
      </p:sp>
    </p:spTree>
    <p:extLst>
      <p:ext uri="{BB962C8B-B14F-4D97-AF65-F5344CB8AC3E}">
        <p14:creationId xmlns:p14="http://schemas.microsoft.com/office/powerpoint/2010/main" val="113164510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44</a:t>
            </a:fld>
            <a:endParaRPr lang="zh-CN" altLang="en-US"/>
          </a:p>
        </p:txBody>
      </p:sp>
    </p:spTree>
    <p:extLst>
      <p:ext uri="{BB962C8B-B14F-4D97-AF65-F5344CB8AC3E}">
        <p14:creationId xmlns:p14="http://schemas.microsoft.com/office/powerpoint/2010/main" val="1773887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b="0"/>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45</a:t>
            </a:fld>
            <a:endParaRPr lang="zh-CN" altLang="en-US"/>
          </a:p>
        </p:txBody>
      </p:sp>
    </p:spTree>
    <p:extLst>
      <p:ext uri="{BB962C8B-B14F-4D97-AF65-F5344CB8AC3E}">
        <p14:creationId xmlns:p14="http://schemas.microsoft.com/office/powerpoint/2010/main" val="21171811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46</a:t>
            </a:fld>
            <a:endParaRPr lang="zh-CN" altLang="en-US"/>
          </a:p>
        </p:txBody>
      </p:sp>
    </p:spTree>
    <p:extLst>
      <p:ext uri="{BB962C8B-B14F-4D97-AF65-F5344CB8AC3E}">
        <p14:creationId xmlns:p14="http://schemas.microsoft.com/office/powerpoint/2010/main" val="395638036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47</a:t>
            </a:fld>
            <a:endParaRPr lang="zh-CN" altLang="en-US"/>
          </a:p>
        </p:txBody>
      </p:sp>
    </p:spTree>
    <p:extLst>
      <p:ext uri="{BB962C8B-B14F-4D97-AF65-F5344CB8AC3E}">
        <p14:creationId xmlns:p14="http://schemas.microsoft.com/office/powerpoint/2010/main" val="20697693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lvl="2" indent="0">
              <a:buFont typeface="Arial" panose="020B0604020202020204" pitchFamily="34" charset="0"/>
              <a:buNone/>
            </a:pPr>
            <a:endParaRPr lang="en-US">
              <a:latin typeface="Segoe UI"/>
              <a:cs typeface="Segoe U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48</a:t>
            </a:fld>
            <a:endParaRPr lang="zh-CN" altLang="en-US"/>
          </a:p>
        </p:txBody>
      </p:sp>
    </p:spTree>
    <p:extLst>
      <p:ext uri="{BB962C8B-B14F-4D97-AF65-F5344CB8AC3E}">
        <p14:creationId xmlns:p14="http://schemas.microsoft.com/office/powerpoint/2010/main" val="39790853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288336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a:t>
            </a:fld>
            <a:endParaRPr lang="zh-CN" altLang="en-US"/>
          </a:p>
        </p:txBody>
      </p:sp>
    </p:spTree>
    <p:extLst>
      <p:ext uri="{BB962C8B-B14F-4D97-AF65-F5344CB8AC3E}">
        <p14:creationId xmlns:p14="http://schemas.microsoft.com/office/powerpoint/2010/main" val="395334262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50</a:t>
            </a:fld>
            <a:endParaRPr lang="zh-CN" altLang="en-US"/>
          </a:p>
        </p:txBody>
      </p:sp>
    </p:spTree>
    <p:extLst>
      <p:ext uri="{BB962C8B-B14F-4D97-AF65-F5344CB8AC3E}">
        <p14:creationId xmlns:p14="http://schemas.microsoft.com/office/powerpoint/2010/main" val="399677790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51</a:t>
            </a:fld>
            <a:endParaRPr lang="zh-CN" altLang="en-US"/>
          </a:p>
        </p:txBody>
      </p:sp>
    </p:spTree>
    <p:extLst>
      <p:ext uri="{BB962C8B-B14F-4D97-AF65-F5344CB8AC3E}">
        <p14:creationId xmlns:p14="http://schemas.microsoft.com/office/powerpoint/2010/main" val="383864855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a:ea typeface="+mn-ea"/>
                <a:cs typeface="+mn-cs"/>
              </a:rPr>
              <a:t>Massachusetts Department of Elementary and Secondary Education</a:t>
            </a: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B6D014-144A-49AE-AB8C-337A5EF3282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53</a:t>
            </a:fld>
            <a:endParaRPr lang="zh-CN" altLang="en-US"/>
          </a:p>
        </p:txBody>
      </p:sp>
    </p:spTree>
    <p:extLst>
      <p:ext uri="{BB962C8B-B14F-4D97-AF65-F5344CB8AC3E}">
        <p14:creationId xmlns:p14="http://schemas.microsoft.com/office/powerpoint/2010/main" val="227269680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54</a:t>
            </a:fld>
            <a:endParaRPr lang="zh-CN" altLang="en-US"/>
          </a:p>
        </p:txBody>
      </p:sp>
    </p:spTree>
    <p:extLst>
      <p:ext uri="{BB962C8B-B14F-4D97-AF65-F5344CB8AC3E}">
        <p14:creationId xmlns:p14="http://schemas.microsoft.com/office/powerpoint/2010/main" val="7470825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017488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56</a:t>
            </a:fld>
            <a:endParaRPr lang="zh-CN" altLang="en-US"/>
          </a:p>
        </p:txBody>
      </p:sp>
    </p:spTree>
    <p:extLst>
      <p:ext uri="{BB962C8B-B14F-4D97-AF65-F5344CB8AC3E}">
        <p14:creationId xmlns:p14="http://schemas.microsoft.com/office/powerpoint/2010/main" val="328487825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1679358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58</a:t>
            </a:fld>
            <a:endParaRPr lang="zh-CN" altLang="en-US"/>
          </a:p>
        </p:txBody>
      </p:sp>
    </p:spTree>
    <p:extLst>
      <p:ext uri="{BB962C8B-B14F-4D97-AF65-F5344CB8AC3E}">
        <p14:creationId xmlns:p14="http://schemas.microsoft.com/office/powerpoint/2010/main" val="2395359102"/>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86793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a:t>
            </a:fld>
            <a:endParaRPr lang="zh-CN" altLang="en-US"/>
          </a:p>
        </p:txBody>
      </p:sp>
    </p:spTree>
    <p:extLst>
      <p:ext uri="{BB962C8B-B14F-4D97-AF65-F5344CB8AC3E}">
        <p14:creationId xmlns:p14="http://schemas.microsoft.com/office/powerpoint/2010/main" val="4261789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4826498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indent="-285750">
              <a:lnSpc>
                <a:spcPct val="107000"/>
              </a:lnSpc>
              <a:spcBef>
                <a:spcPts val="0"/>
              </a:spcBef>
              <a:spcAft>
                <a:spcPts val="800"/>
              </a:spcAft>
              <a:buFont typeface="Arial" panose="020B0604020202020204" pitchFamily="34" charset="0"/>
              <a:buChar char="•"/>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07384170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75824272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8650" lvl="1"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63</a:t>
            </a:fld>
            <a:endParaRPr lang="zh-CN" altLang="en-US"/>
          </a:p>
        </p:txBody>
      </p:sp>
    </p:spTree>
    <p:extLst>
      <p:ext uri="{BB962C8B-B14F-4D97-AF65-F5344CB8AC3E}">
        <p14:creationId xmlns:p14="http://schemas.microsoft.com/office/powerpoint/2010/main" val="130992676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49762771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77896549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66</a:t>
            </a:fld>
            <a:endParaRPr lang="zh-CN" altLang="en-US"/>
          </a:p>
        </p:txBody>
      </p:sp>
    </p:spTree>
    <p:extLst>
      <p:ext uri="{BB962C8B-B14F-4D97-AF65-F5344CB8AC3E}">
        <p14:creationId xmlns:p14="http://schemas.microsoft.com/office/powerpoint/2010/main" val="39798110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67</a:t>
            </a:fld>
            <a:endParaRPr lang="zh-CN" altLang="en-US"/>
          </a:p>
        </p:txBody>
      </p:sp>
    </p:spTree>
    <p:extLst>
      <p:ext uri="{BB962C8B-B14F-4D97-AF65-F5344CB8AC3E}">
        <p14:creationId xmlns:p14="http://schemas.microsoft.com/office/powerpoint/2010/main" val="3860152028"/>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68</a:t>
            </a:fld>
            <a:endParaRPr lang="zh-CN" altLang="en-US"/>
          </a:p>
        </p:txBody>
      </p:sp>
    </p:spTree>
    <p:extLst>
      <p:ext uri="{BB962C8B-B14F-4D97-AF65-F5344CB8AC3E}">
        <p14:creationId xmlns:p14="http://schemas.microsoft.com/office/powerpoint/2010/main" val="418340276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69</a:t>
            </a:fld>
            <a:endParaRPr lang="zh-CN" altLang="en-US"/>
          </a:p>
        </p:txBody>
      </p:sp>
    </p:spTree>
    <p:extLst>
      <p:ext uri="{BB962C8B-B14F-4D97-AF65-F5344CB8AC3E}">
        <p14:creationId xmlns:p14="http://schemas.microsoft.com/office/powerpoint/2010/main" val="1869691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ea typeface="等线"/>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a:t>
            </a:fld>
            <a:endParaRPr lang="zh-CN" altLang="en-US"/>
          </a:p>
        </p:txBody>
      </p:sp>
    </p:spTree>
    <p:extLst>
      <p:ext uri="{BB962C8B-B14F-4D97-AF65-F5344CB8AC3E}">
        <p14:creationId xmlns:p14="http://schemas.microsoft.com/office/powerpoint/2010/main" val="272428009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416267429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CCD5AF-71CD-4C88-AC55-E7BE057B2D3C}"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20654329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72</a:t>
            </a:fld>
            <a:endParaRPr lang="zh-CN" altLang="en-US"/>
          </a:p>
        </p:txBody>
      </p:sp>
    </p:spTree>
    <p:extLst>
      <p:ext uri="{BB962C8B-B14F-4D97-AF65-F5344CB8AC3E}">
        <p14:creationId xmlns:p14="http://schemas.microsoft.com/office/powerpoint/2010/main" val="457857978"/>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CCD5AF-71CD-4C88-AC55-E7BE057B2D3C}" type="slidenum">
              <a:rPr lang="zh-CN" altLang="en-US" smtClean="0"/>
              <a:pPr/>
              <a:t>73</a:t>
            </a:fld>
            <a:endParaRPr lang="zh-CN" altLang="en-US"/>
          </a:p>
        </p:txBody>
      </p:sp>
    </p:spTree>
    <p:extLst>
      <p:ext uri="{BB962C8B-B14F-4D97-AF65-F5344CB8AC3E}">
        <p14:creationId xmlns:p14="http://schemas.microsoft.com/office/powerpoint/2010/main" val="527166855"/>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74</a:t>
            </a:fld>
            <a:endParaRPr lang="zh-CN" altLang="en-US"/>
          </a:p>
        </p:txBody>
      </p:sp>
    </p:spTree>
    <p:extLst>
      <p:ext uri="{BB962C8B-B14F-4D97-AF65-F5344CB8AC3E}">
        <p14:creationId xmlns:p14="http://schemas.microsoft.com/office/powerpoint/2010/main" val="3579213506"/>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75</a:t>
            </a:fld>
            <a:endParaRPr lang="zh-CN" altLang="en-US"/>
          </a:p>
        </p:txBody>
      </p:sp>
    </p:spTree>
    <p:extLst>
      <p:ext uri="{BB962C8B-B14F-4D97-AF65-F5344CB8AC3E}">
        <p14:creationId xmlns:p14="http://schemas.microsoft.com/office/powerpoint/2010/main" val="222779745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76</a:t>
            </a:fld>
            <a:endParaRPr lang="zh-CN" altLang="en-US"/>
          </a:p>
        </p:txBody>
      </p:sp>
    </p:spTree>
    <p:extLst>
      <p:ext uri="{BB962C8B-B14F-4D97-AF65-F5344CB8AC3E}">
        <p14:creationId xmlns:p14="http://schemas.microsoft.com/office/powerpoint/2010/main" val="183536245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77</a:t>
            </a:fld>
            <a:endParaRPr lang="zh-CN" altLang="en-US"/>
          </a:p>
        </p:txBody>
      </p:sp>
    </p:spTree>
    <p:extLst>
      <p:ext uri="{BB962C8B-B14F-4D97-AF65-F5344CB8AC3E}">
        <p14:creationId xmlns:p14="http://schemas.microsoft.com/office/powerpoint/2010/main" val="23997084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latin typeface="Calibri"/>
              <a:cs typeface="Calibri"/>
            </a:endParaRPr>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8</a:t>
            </a:fld>
            <a:endParaRPr lang="zh-CN" altLang="en-US"/>
          </a:p>
        </p:txBody>
      </p:sp>
    </p:spTree>
    <p:extLst>
      <p:ext uri="{BB962C8B-B14F-4D97-AF65-F5344CB8AC3E}">
        <p14:creationId xmlns:p14="http://schemas.microsoft.com/office/powerpoint/2010/main" val="1861533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DCCD5AF-71CD-4C88-AC55-E7BE057B2D3C}" type="slidenum">
              <a:rPr lang="zh-CN" altLang="en-US" smtClean="0"/>
              <a:pPr/>
              <a:t>9</a:t>
            </a:fld>
            <a:endParaRPr lang="zh-CN" altLang="en-US"/>
          </a:p>
        </p:txBody>
      </p:sp>
    </p:spTree>
    <p:extLst>
      <p:ext uri="{BB962C8B-B14F-4D97-AF65-F5344CB8AC3E}">
        <p14:creationId xmlns:p14="http://schemas.microsoft.com/office/powerpoint/2010/main" val="2188537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gif"/><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A16031F9-E14B-462C-B8F1-B51AFEC42CFC}"/>
              </a:ext>
            </a:extLst>
          </p:cNvPr>
          <p:cNvSpPr>
            <a:spLocks noGrp="1"/>
          </p:cNvSpPr>
          <p:nvPr>
            <p:ph type="ctrTitle" hasCustomPrompt="1"/>
          </p:nvPr>
        </p:nvSpPr>
        <p:spPr>
          <a:xfrm>
            <a:off x="5406654" y="1958196"/>
            <a:ext cx="6678954" cy="1656272"/>
          </a:xfrm>
          <a:noFill/>
        </p:spPr>
        <p:txBody>
          <a:bodyPr wrap="square" rtlCol="0">
            <a:noAutofit/>
          </a:bodyPr>
          <a:lstStyle>
            <a:lvl1pPr>
              <a:defRPr lang="zh-CN" altLang="en-US" sz="4000" b="0" dirty="0">
                <a:solidFill>
                  <a:schemeClr val="bg1"/>
                </a:solidFill>
                <a:latin typeface="Segoe" panose="020B0503040204020203" pitchFamily="34" charset="0"/>
                <a:ea typeface="+mn-ea"/>
                <a:cs typeface="Segoe" panose="020B0503040204020203" pitchFamily="34" charset="0"/>
              </a:defRPr>
            </a:lvl1pPr>
          </a:lstStyle>
          <a:p>
            <a:pPr marL="0" lvl="0"/>
            <a:r>
              <a:rPr lang="en-US" altLang="zh-CN"/>
              <a:t>Place Main Title Here</a:t>
            </a:r>
            <a:endParaRPr lang="zh-CN" altLang="en-US"/>
          </a:p>
        </p:txBody>
      </p:sp>
      <p:sp>
        <p:nvSpPr>
          <p:cNvPr id="3" name="副标题 2">
            <a:extLst>
              <a:ext uri="{FF2B5EF4-FFF2-40B4-BE49-F238E27FC236}">
                <a16:creationId xmlns:a16="http://schemas.microsoft.com/office/drawing/2014/main" id="{1DDA73CA-A448-4132-A3BC-CF4C9ED91A3B}"/>
              </a:ext>
            </a:extLst>
          </p:cNvPr>
          <p:cNvSpPr>
            <a:spLocks noGrp="1"/>
          </p:cNvSpPr>
          <p:nvPr>
            <p:ph type="subTitle" idx="1" hasCustomPrompt="1"/>
          </p:nvPr>
        </p:nvSpPr>
        <p:spPr>
          <a:xfrm>
            <a:off x="5417389" y="3650895"/>
            <a:ext cx="6659592" cy="826214"/>
          </a:xfrm>
          <a:noFill/>
        </p:spPr>
        <p:txBody>
          <a:bodyPr wrap="square" rtlCol="0" anchor="t" anchorCtr="0">
            <a:noAutofit/>
          </a:bodyPr>
          <a:lstStyle>
            <a:lvl1pPr marL="0" indent="0">
              <a:buNone/>
              <a:defRPr lang="zh-CN" altLang="en-US" sz="2400" dirty="0">
                <a:solidFill>
                  <a:schemeClr val="bg1"/>
                </a:solidFill>
                <a:latin typeface="Segoe" panose="020B0503040204020203" pitchFamily="34" charset="0"/>
                <a:cs typeface="Segoe" panose="020B0503040204020203" pitchFamily="34" charset="0"/>
              </a:defRPr>
            </a:lvl1pPr>
          </a:lstStyle>
          <a:p>
            <a:pPr marL="0" lvl="0"/>
            <a:r>
              <a:rPr lang="en-US" altLang="zh-CN"/>
              <a:t>Place Subtitle/Host/Date</a:t>
            </a:r>
            <a:r>
              <a:rPr lang="zh-CN" altLang="en-US"/>
              <a:t> </a:t>
            </a:r>
            <a:r>
              <a:rPr lang="en-US" altLang="zh-CN"/>
              <a:t>Here</a:t>
            </a:r>
            <a:endParaRPr lang="zh-CN" altLang="en-US"/>
          </a:p>
        </p:txBody>
      </p:sp>
    </p:spTree>
    <p:extLst>
      <p:ext uri="{BB962C8B-B14F-4D97-AF65-F5344CB8AC3E}">
        <p14:creationId xmlns:p14="http://schemas.microsoft.com/office/powerpoint/2010/main" val="1534078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with foote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5" name="灯片编号占位符 4">
            <a:extLst>
              <a:ext uri="{FF2B5EF4-FFF2-40B4-BE49-F238E27FC236}">
                <a16:creationId xmlns:a16="http://schemas.microsoft.com/office/drawing/2014/main" id="{F9C8EADF-3157-4C1F-BCC9-7C1CFA7B92CB}"/>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6" name="TextBox 5"/>
          <p:cNvSpPr txBox="1"/>
          <p:nvPr userDrawn="1"/>
        </p:nvSpPr>
        <p:spPr>
          <a:xfrm>
            <a:off x="23913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85588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pag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The 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sp>
        <p:nvSpPr>
          <p:cNvPr id="9" name="矩形 8" descr="Colored background box.">
            <a:extLst>
              <a:ext uri="{FF2B5EF4-FFF2-40B4-BE49-F238E27FC236}">
                <a16:creationId xmlns:a16="http://schemas.microsoft.com/office/drawing/2014/main" id="{7D512A3C-1A6C-4890-AAF3-6E19AD2E7913}"/>
              </a:ext>
            </a:extLst>
          </p:cNvPr>
          <p:cNvSpPr/>
          <p:nvPr userDrawn="1"/>
        </p:nvSpPr>
        <p:spPr>
          <a:xfrm>
            <a:off x="0" y="824283"/>
            <a:ext cx="12192000" cy="2164578"/>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Colored background box.">
            <a:extLst>
              <a:ext uri="{FF2B5EF4-FFF2-40B4-BE49-F238E27FC236}">
                <a16:creationId xmlns:a16="http://schemas.microsoft.com/office/drawing/2014/main" id="{72CE4073-084A-4342-853D-A4762D8A1AC4}"/>
              </a:ext>
            </a:extLst>
          </p:cNvPr>
          <p:cNvSpPr/>
          <p:nvPr userDrawn="1"/>
        </p:nvSpPr>
        <p:spPr>
          <a:xfrm>
            <a:off x="0" y="2961565"/>
            <a:ext cx="12192000" cy="2110056"/>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Straight Connector 4" descr="White graphic line."/>
          <p:cNvCxnSpPr/>
          <p:nvPr userDrawn="1"/>
        </p:nvCxnSpPr>
        <p:spPr>
          <a:xfrm>
            <a:off x="1992573" y="3734373"/>
            <a:ext cx="824324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604050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BBB4C-0F67-45CA-B1F3-711B3568C73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DED461-A11A-49C4-ABB5-A6FFD515DF9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FE95B26-7A42-47D9-A827-243D26CE8E92}"/>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6B8362DA-9289-4D44-BD15-4F6F1C9F2D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0A102-F743-4EB7-B504-B27BFBD00E76}"/>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013340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E8EA-E90E-4BD8-8849-EC853FE204F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064C0FC-A322-4C52-B8B9-669222FE0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238322C-8A23-49D3-A51D-8C9F1D330DB2}"/>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B4CC23DB-7874-4103-BC92-811987F29A4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BBA002-416E-4665-B55B-E94FE0ABAED2}"/>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7275444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C19959-AFB5-480F-9664-1371498E304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A06578-082A-4A7F-9175-88E7539FE9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9CFDF6B-D73D-41F0-8047-E3087A864771}"/>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82048CBA-5EF2-4488-99CA-0F080B919F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A9A018-2CB5-44A0-B78B-9AE3476801D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703307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B617F-E057-4DC9-9334-C5476247052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CCDE49C-5C58-4043-8533-C9716D6B12C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6DDC4D-6B92-457E-A2EE-9DC9628578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12018F2-78D3-47BE-98CA-EB03F5B228AD}"/>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6" name="Footer Placeholder 5">
            <a:extLst>
              <a:ext uri="{FF2B5EF4-FFF2-40B4-BE49-F238E27FC236}">
                <a16:creationId xmlns:a16="http://schemas.microsoft.com/office/drawing/2014/main" id="{B0BE6EFC-3894-4A9D-9678-E7BF418ECC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6629091-DBF1-4D42-96C4-308269FA1FCE}"/>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30420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B3B05-3794-4486-9BDB-16127B72706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81630EC-71F3-42B9-8D27-A0607AEF173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918FDB4-BD3B-4700-90C3-5A5B7FB58B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96094D1-A451-47F2-963D-17F9D8B453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7D6DCF8-3B8F-4E44-8267-09FD95911C9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4E445D-1495-402E-9342-DA25D29E7D4A}"/>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8" name="Footer Placeholder 7">
            <a:extLst>
              <a:ext uri="{FF2B5EF4-FFF2-40B4-BE49-F238E27FC236}">
                <a16:creationId xmlns:a16="http://schemas.microsoft.com/office/drawing/2014/main" id="{9181B01E-6A49-4A7D-9CCD-313347852FB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AFE01C0-00EC-4922-8990-36B9A139856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670013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1DD00E-FEE4-4386-8036-42C728DF84B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BFB5F8F-3052-4254-B418-57AD82C9FF98}"/>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4" name="Footer Placeholder 3">
            <a:extLst>
              <a:ext uri="{FF2B5EF4-FFF2-40B4-BE49-F238E27FC236}">
                <a16:creationId xmlns:a16="http://schemas.microsoft.com/office/drawing/2014/main" id="{08CED005-C460-47AD-B347-5AA8E01449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482FEC3-A93A-4F3B-98F6-0F7ECF4EB340}"/>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3048182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2251567-6478-495D-9969-36D0AC6B81A4}"/>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3" name="Footer Placeholder 2">
            <a:extLst>
              <a:ext uri="{FF2B5EF4-FFF2-40B4-BE49-F238E27FC236}">
                <a16:creationId xmlns:a16="http://schemas.microsoft.com/office/drawing/2014/main" id="{06C5035C-413C-427A-B5E4-C69924383C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809E54-2FBC-4462-83AD-B68FC8953377}"/>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417613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3D297A-AD24-4861-886E-56161F35A9B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653F75-DE58-46DE-BBD4-24A408277D9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7512220-F8C8-478E-A41E-788D301C20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707680-96E3-4860-B69E-77FBCFEDC41D}"/>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6" name="Footer Placeholder 5">
            <a:extLst>
              <a:ext uri="{FF2B5EF4-FFF2-40B4-BE49-F238E27FC236}">
                <a16:creationId xmlns:a16="http://schemas.microsoft.com/office/drawing/2014/main" id="{8BFA46CF-8216-44A3-B814-E1EA596B6D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78AF5C-F746-49A4-81E9-38A3D300E385}"/>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7631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age 2">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图片 6" descr="ESE logo.">
            <a:extLst>
              <a:ext uri="{FF2B5EF4-FFF2-40B4-BE49-F238E27FC236}">
                <a16:creationId xmlns:a16="http://schemas.microsoft.com/office/drawing/2014/main" id="{C0409D6F-5022-4C54-A665-4417B8EF049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887316" y="5630644"/>
            <a:ext cx="2417368" cy="1175641"/>
          </a:xfrm>
          <a:prstGeom prst="rect">
            <a:avLst/>
          </a:prstGeom>
        </p:spPr>
      </p:pic>
      <p:pic>
        <p:nvPicPr>
          <p:cNvPr id="8" name="图片 7" descr="Massachusetts map.">
            <a:extLst>
              <a:ext uri="{FF2B5EF4-FFF2-40B4-BE49-F238E27FC236}">
                <a16:creationId xmlns:a16="http://schemas.microsoft.com/office/drawing/2014/main" id="{550F10F7-8704-4715-B443-EFB6D73BBCDA}"/>
              </a:ext>
            </a:extLst>
          </p:cNvPr>
          <p:cNvPicPr>
            <a:picLocks noChangeAspect="1"/>
          </p:cNvPicPr>
          <p:nvPr userDrawn="1"/>
        </p:nvPicPr>
        <p:blipFill>
          <a:blip r:embed="rId4" cstate="email">
            <a:duotone>
              <a:prstClr val="black"/>
              <a:schemeClr val="bg1">
                <a:lumMod val="65000"/>
                <a:tint val="45000"/>
                <a:satMod val="400000"/>
              </a:schemeClr>
            </a:duotone>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a:ext>
            </a:extLst>
          </a:blip>
          <a:stretch>
            <a:fillRect/>
          </a:stretch>
        </p:blipFill>
        <p:spPr>
          <a:xfrm>
            <a:off x="267128" y="1921878"/>
            <a:ext cx="4068567" cy="2563965"/>
          </a:xfrm>
          <a:prstGeom prst="rect">
            <a:avLst/>
          </a:prstGeom>
          <a:noFill/>
        </p:spPr>
      </p:pic>
      <p:sp>
        <p:nvSpPr>
          <p:cNvPr id="9" name="矩形 8" descr="Colored blackground box.">
            <a:extLst>
              <a:ext uri="{FF2B5EF4-FFF2-40B4-BE49-F238E27FC236}">
                <a16:creationId xmlns:a16="http://schemas.microsoft.com/office/drawing/2014/main" id="{7D512A3C-1A6C-4890-AAF3-6E19AD2E7913}"/>
              </a:ext>
            </a:extLst>
          </p:cNvPr>
          <p:cNvSpPr/>
          <p:nvPr userDrawn="1"/>
        </p:nvSpPr>
        <p:spPr>
          <a:xfrm>
            <a:off x="5301464" y="1921878"/>
            <a:ext cx="6890535"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descr="Graphic bar.">
            <a:extLst>
              <a:ext uri="{FF2B5EF4-FFF2-40B4-BE49-F238E27FC236}">
                <a16:creationId xmlns:a16="http://schemas.microsoft.com/office/drawing/2014/main" id="{72CE4073-084A-4342-853D-A4762D8A1AC4}"/>
              </a:ext>
            </a:extLst>
          </p:cNvPr>
          <p:cNvSpPr/>
          <p:nvPr userDrawn="1"/>
        </p:nvSpPr>
        <p:spPr>
          <a:xfrm>
            <a:off x="4952999" y="1921878"/>
            <a:ext cx="173182" cy="2588477"/>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20">
            <a:extLst>
              <a:ext uri="{FF2B5EF4-FFF2-40B4-BE49-F238E27FC236}">
                <a16:creationId xmlns:a16="http://schemas.microsoft.com/office/drawing/2014/main" id="{8E1396B4-19B0-464B-B28D-6834EE0C27C9}"/>
              </a:ext>
            </a:extLst>
          </p:cNvPr>
          <p:cNvSpPr txBox="1"/>
          <p:nvPr userDrawn="1"/>
        </p:nvSpPr>
        <p:spPr>
          <a:xfrm>
            <a:off x="5417537" y="2189724"/>
            <a:ext cx="6672942" cy="2062103"/>
          </a:xfrm>
          <a:prstGeom prst="rect">
            <a:avLst/>
          </a:prstGeom>
          <a:noFill/>
        </p:spPr>
        <p:txBody>
          <a:bodyPr wrap="square" rtlCol="0">
            <a:noAutofit/>
          </a:bodyPr>
          <a:lstStyle/>
          <a:p>
            <a:r>
              <a:rPr lang="en-US" altLang="zh-CN" sz="3200">
                <a:solidFill>
                  <a:schemeClr val="bg1"/>
                </a:solidFill>
                <a:latin typeface="Segoe SemiBold" panose="020B0703040204020203" pitchFamily="34" charset="0"/>
                <a:cs typeface="Segoe SemiBold" panose="020B0703040204020203" pitchFamily="34" charset="0"/>
              </a:rPr>
              <a:t>Place Your Very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a:t>
            </a:r>
            <a:r>
              <a:rPr lang="en-US" altLang="zh-CN" sz="3200" err="1">
                <a:solidFill>
                  <a:schemeClr val="bg1"/>
                </a:solidFill>
                <a:latin typeface="Segoe SemiBold" panose="020B0703040204020203" pitchFamily="34" charset="0"/>
                <a:cs typeface="Segoe SemiBold" panose="020B0703040204020203" pitchFamily="34" charset="0"/>
              </a:rPr>
              <a:t>Very</a:t>
            </a:r>
            <a:r>
              <a:rPr lang="en-US" altLang="zh-CN" sz="3200">
                <a:solidFill>
                  <a:schemeClr val="bg1"/>
                </a:solidFill>
                <a:latin typeface="Segoe SemiBold" panose="020B0703040204020203" pitchFamily="34" charset="0"/>
                <a:cs typeface="Segoe SemiBold" panose="020B0703040204020203" pitchFamily="34" charset="0"/>
              </a:rPr>
              <a:t> Long Main Title Here</a:t>
            </a:r>
            <a:endParaRPr lang="zh-CN" altLang="en-US" sz="3200">
              <a:solidFill>
                <a:schemeClr val="bg1"/>
              </a:solidFill>
              <a:latin typeface="Segoe SemiBold" panose="020B0703040204020203" pitchFamily="34" charset="0"/>
              <a:cs typeface="Segoe SemiBold" panose="020B0703040204020203" pitchFamily="34" charset="0"/>
            </a:endParaRPr>
          </a:p>
        </p:txBody>
      </p:sp>
      <p:sp>
        <p:nvSpPr>
          <p:cNvPr id="12" name="文本框 21">
            <a:extLst>
              <a:ext uri="{FF2B5EF4-FFF2-40B4-BE49-F238E27FC236}">
                <a16:creationId xmlns:a16="http://schemas.microsoft.com/office/drawing/2014/main" id="{A6AA5C36-C54D-41A3-A64E-9114483887CE}"/>
              </a:ext>
            </a:extLst>
          </p:cNvPr>
          <p:cNvSpPr txBox="1"/>
          <p:nvPr userDrawn="1"/>
        </p:nvSpPr>
        <p:spPr>
          <a:xfrm>
            <a:off x="5417537" y="4552460"/>
            <a:ext cx="6672942" cy="461665"/>
          </a:xfrm>
          <a:prstGeom prst="rect">
            <a:avLst/>
          </a:prstGeom>
          <a:noFill/>
        </p:spPr>
        <p:txBody>
          <a:bodyPr wrap="square" rtlCol="0">
            <a:noAutofit/>
          </a:bodyPr>
          <a:lstStyle/>
          <a:p>
            <a:r>
              <a:rPr lang="en-US" altLang="zh-CN" sz="2400">
                <a:solidFill>
                  <a:schemeClr val="accent1">
                    <a:lumMod val="50000"/>
                  </a:schemeClr>
                </a:solidFill>
                <a:latin typeface="Segoe" panose="020B0503040204020203" pitchFamily="34" charset="0"/>
                <a:cs typeface="Segoe" panose="020B0503040204020203" pitchFamily="34" charset="0"/>
              </a:rPr>
              <a:t>Place Subtitle/Host/Date Here</a:t>
            </a:r>
            <a:endParaRPr lang="zh-CN" altLang="en-US" sz="2400">
              <a:solidFill>
                <a:schemeClr val="accent1">
                  <a:lumMod val="50000"/>
                </a:schemeClr>
              </a:solidFill>
              <a:latin typeface="Segoe" panose="020B0503040204020203" pitchFamily="34" charset="0"/>
              <a:cs typeface="Segoe" panose="020B0503040204020203" pitchFamily="34" charset="0"/>
            </a:endParaRPr>
          </a:p>
        </p:txBody>
      </p:sp>
    </p:spTree>
    <p:extLst>
      <p:ext uri="{BB962C8B-B14F-4D97-AF65-F5344CB8AC3E}">
        <p14:creationId xmlns:p14="http://schemas.microsoft.com/office/powerpoint/2010/main" val="15340788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F7109A-A465-46C9-AF20-6A4CADC61EC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0D0A6A8-62AD-46AE-AEB4-931CAA8775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51A85B-8422-4D2C-9CC6-986EE33C05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91CF30-F5C6-4C00-B984-E07940559E36}"/>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6" name="Footer Placeholder 5">
            <a:extLst>
              <a:ext uri="{FF2B5EF4-FFF2-40B4-BE49-F238E27FC236}">
                <a16:creationId xmlns:a16="http://schemas.microsoft.com/office/drawing/2014/main" id="{9E7ACFB4-0FBC-4AEA-8DBD-8704D641F93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783A74-BFF6-4983-8DFD-BAEC3CCD071B}"/>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158261645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6CF8-E5A0-492C-94E3-FD6104C5A3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6D632E7-0641-4602-AFCB-BDFD7F1A71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994383-3B7E-4680-AD7E-99CE3D6BC7F9}"/>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2398A91E-6BB4-4B7B-936D-20E5C5BB3B0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49713C-C068-4BE5-AE8E-C6B2C1B7546F}"/>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34970742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A5644E4-5570-4010-905F-2D2EF4F70F3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A1EC22-D820-470C-9B70-15896FD0F92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8A95537-8EB9-4848-83EA-0503E099E33D}"/>
              </a:ext>
            </a:extLst>
          </p:cNvPr>
          <p:cNvSpPr>
            <a:spLocks noGrp="1"/>
          </p:cNvSpPr>
          <p:nvPr>
            <p:ph type="dt" sz="half" idx="10"/>
          </p:nvPr>
        </p:nvSpPr>
        <p:spPr/>
        <p:txBody>
          <a:body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5F54D936-E6A6-4965-B241-F1EA497299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1336F8-DB0D-43A1-A2F4-B54F5CBAA07C}"/>
              </a:ext>
            </a:extLst>
          </p:cNvPr>
          <p:cNvSpPr>
            <a:spLocks noGrp="1"/>
          </p:cNvSpPr>
          <p:nvPr>
            <p:ph type="sldNum" sz="quarter" idx="12"/>
          </p:nvPr>
        </p:nvSpPr>
        <p:spPr/>
        <p:txBody>
          <a:bodyPr/>
          <a:lstStyle/>
          <a:p>
            <a:fld id="{739C48E4-D755-475D-92D5-2F5FF4E9FC9A}" type="slidenum">
              <a:rPr lang="en-US" smtClean="0"/>
              <a:t>‹#›</a:t>
            </a:fld>
            <a:endParaRPr lang="en-US"/>
          </a:p>
        </p:txBody>
      </p:sp>
    </p:spTree>
    <p:extLst>
      <p:ext uri="{BB962C8B-B14F-4D97-AF65-F5344CB8AC3E}">
        <p14:creationId xmlns:p14="http://schemas.microsoft.com/office/powerpoint/2010/main" val="27297167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6" name="Picture 5" descr="ESE Logo"/>
          <p:cNvPicPr>
            <a:picLocks noChangeAspect="1"/>
          </p:cNvPicPr>
          <p:nvPr/>
        </p:nvPicPr>
        <p:blipFill>
          <a:blip r:embed="rId2" cstate="print">
            <a:lum bright="20000"/>
          </a:blip>
          <a:srcRect r="77994"/>
          <a:stretch>
            <a:fillRect/>
          </a:stretch>
        </p:blipFill>
        <p:spPr>
          <a:xfrm>
            <a:off x="7823200" y="-381000"/>
            <a:ext cx="4673600" cy="7745744"/>
          </a:xfrm>
          <a:prstGeom prst="rect">
            <a:avLst/>
          </a:prstGeom>
        </p:spPr>
      </p:pic>
      <p:sp>
        <p:nvSpPr>
          <p:cNvPr id="9" name="Title 1"/>
          <p:cNvSpPr>
            <a:spLocks noGrp="1"/>
          </p:cNvSpPr>
          <p:nvPr>
            <p:ph type="ctrTitle"/>
          </p:nvPr>
        </p:nvSpPr>
        <p:spPr>
          <a:xfrm>
            <a:off x="711200" y="990601"/>
            <a:ext cx="10363200" cy="1905000"/>
          </a:xfrm>
        </p:spPr>
        <p:txBody>
          <a:bodyPr anchor="b" anchorCtr="0"/>
          <a:lstStyle>
            <a:lvl1pPr algn="l">
              <a:defRPr/>
            </a:lvl1pPr>
          </a:lstStyle>
          <a:p>
            <a:r>
              <a:rPr lang="en-US"/>
              <a:t>Click to edit Master title style</a:t>
            </a:r>
          </a:p>
        </p:txBody>
      </p:sp>
      <p:sp>
        <p:nvSpPr>
          <p:cNvPr id="10" name="Subtitle 2"/>
          <p:cNvSpPr>
            <a:spLocks noGrp="1"/>
          </p:cNvSpPr>
          <p:nvPr>
            <p:ph type="subTitle" idx="1"/>
          </p:nvPr>
        </p:nvSpPr>
        <p:spPr>
          <a:xfrm>
            <a:off x="711200" y="2895600"/>
            <a:ext cx="8534400" cy="1066800"/>
          </a:xfrm>
        </p:spPr>
        <p:txBody>
          <a:bodyPr anchor="t" anchorCtr="0"/>
          <a:lstStyle>
            <a:lvl1pPr marL="0" indent="0" algn="l">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Picture 2" descr="Massachusetts Department of Elementary and Secondary Education"/>
          <p:cNvPicPr>
            <a:picLocks noChangeAspect="1"/>
          </p:cNvPicPr>
          <p:nvPr userDrawn="1"/>
        </p:nvPicPr>
        <p:blipFill>
          <a:blip r:embed="rId3" cstate="print"/>
          <a:srcRect/>
          <a:stretch>
            <a:fillRect/>
          </a:stretch>
        </p:blipFill>
        <p:spPr bwMode="auto">
          <a:xfrm>
            <a:off x="711201" y="5562600"/>
            <a:ext cx="3619500" cy="647700"/>
          </a:xfrm>
          <a:prstGeom prst="rect">
            <a:avLst/>
          </a:prstGeom>
          <a:noFill/>
          <a:ln w="9525">
            <a:noFill/>
            <a:miter lim="800000"/>
            <a:headEnd/>
            <a:tailEnd/>
          </a:ln>
        </p:spPr>
      </p:pic>
    </p:spTree>
    <p:extLst>
      <p:ext uri="{BB962C8B-B14F-4D97-AF65-F5344CB8AC3E}">
        <p14:creationId xmlns:p14="http://schemas.microsoft.com/office/powerpoint/2010/main" val="1207915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C73FCE0-82CF-4805-9DFB-E2B0729D46AD}" type="datetime1">
              <a:rPr lang="en-US" smtClean="0"/>
              <a:pPr/>
              <a:t>2/27/2023</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6886948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Title, subtitle,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5F4F7B-0081-4992-B1AA-BA7A5348C1F1}" type="datetime1">
              <a:rPr lang="en-US" smtClean="0"/>
              <a:pPr/>
              <a:t>2/27/2023</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p>
            <a:fld id="{BD26C40E-487C-40A4-A841-8174FD7B7142}" type="slidenum">
              <a:rPr lang="en-US" smtClean="0"/>
              <a:pPr/>
              <a:t>‹#›</a:t>
            </a:fld>
            <a:endParaRPr lang="en-US"/>
          </a:p>
        </p:txBody>
      </p:sp>
      <p:sp>
        <p:nvSpPr>
          <p:cNvPr id="6" name="Text Placeholder 2"/>
          <p:cNvSpPr>
            <a:spLocks noGrp="1"/>
          </p:cNvSpPr>
          <p:nvPr>
            <p:ph type="body" idx="1"/>
          </p:nvPr>
        </p:nvSpPr>
        <p:spPr>
          <a:xfrm>
            <a:off x="812800" y="1535113"/>
            <a:ext cx="105664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Content Placeholder 3"/>
          <p:cNvSpPr>
            <a:spLocks noGrp="1"/>
          </p:cNvSpPr>
          <p:nvPr>
            <p:ph sz="half" idx="2"/>
          </p:nvPr>
        </p:nvSpPr>
        <p:spPr>
          <a:xfrm>
            <a:off x="812800" y="2174875"/>
            <a:ext cx="105664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76507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Section Header">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9193583" y="1828800"/>
            <a:ext cx="2998416" cy="5029200"/>
          </a:xfrm>
          <a:prstGeom prst="rect">
            <a:avLst/>
          </a:prstGeom>
        </p:spPr>
      </p:pic>
      <p:sp>
        <p:nvSpPr>
          <p:cNvPr id="10" name="Title 1"/>
          <p:cNvSpPr>
            <a:spLocks noGrp="1"/>
          </p:cNvSpPr>
          <p:nvPr>
            <p:ph type="title"/>
          </p:nvPr>
        </p:nvSpPr>
        <p:spPr>
          <a:xfrm>
            <a:off x="914400" y="2209800"/>
            <a:ext cx="90424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pic>
        <p:nvPicPr>
          <p:cNvPr id="6" name="Picture 2" descr="Massachusetts Department of Elementary and Secondary Education"/>
          <p:cNvPicPr>
            <a:picLocks noChangeAspect="1"/>
          </p:cNvPicPr>
          <p:nvPr userDrawn="1"/>
        </p:nvPicPr>
        <p:blipFill>
          <a:blip r:embed="rId3" cstate="print"/>
          <a:srcRect/>
          <a:stretch>
            <a:fillRect/>
          </a:stretch>
        </p:blipFill>
        <p:spPr bwMode="auto">
          <a:xfrm>
            <a:off x="6400800" y="6019801"/>
            <a:ext cx="3352800" cy="599975"/>
          </a:xfrm>
          <a:prstGeom prst="rect">
            <a:avLst/>
          </a:prstGeom>
          <a:noFill/>
          <a:ln w="9525">
            <a:noFill/>
            <a:miter lim="800000"/>
            <a:headEnd/>
            <a:tailEnd/>
          </a:ln>
        </p:spPr>
      </p:pic>
    </p:spTree>
    <p:extLst>
      <p:ext uri="{BB962C8B-B14F-4D97-AF65-F5344CB8AC3E}">
        <p14:creationId xmlns:p14="http://schemas.microsoft.com/office/powerpoint/2010/main" val="29683340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Header with Picture">
    <p:spTree>
      <p:nvGrpSpPr>
        <p:cNvPr id="1" name=""/>
        <p:cNvGrpSpPr/>
        <p:nvPr/>
      </p:nvGrpSpPr>
      <p:grpSpPr>
        <a:xfrm>
          <a:off x="0" y="0"/>
          <a:ext cx="0" cy="0"/>
          <a:chOff x="0" y="0"/>
          <a:chExt cx="0" cy="0"/>
        </a:xfrm>
      </p:grpSpPr>
      <p:pic>
        <p:nvPicPr>
          <p:cNvPr id="8" name="Picture 7" descr="ESE Logo"/>
          <p:cNvPicPr>
            <a:picLocks noChangeAspect="1"/>
          </p:cNvPicPr>
          <p:nvPr/>
        </p:nvPicPr>
        <p:blipFill>
          <a:blip r:embed="rId2" cstate="print">
            <a:lum bright="20000"/>
          </a:blip>
          <a:srcRect t="-1145" r="79429" b="6542"/>
          <a:stretch>
            <a:fillRect/>
          </a:stretch>
        </p:blipFill>
        <p:spPr>
          <a:xfrm>
            <a:off x="9193583" y="1828800"/>
            <a:ext cx="2998416" cy="5029200"/>
          </a:xfrm>
          <a:prstGeom prst="rect">
            <a:avLst/>
          </a:prstGeom>
        </p:spPr>
      </p:pic>
      <p:sp>
        <p:nvSpPr>
          <p:cNvPr id="10" name="Title 1"/>
          <p:cNvSpPr>
            <a:spLocks noGrp="1"/>
          </p:cNvSpPr>
          <p:nvPr>
            <p:ph type="title"/>
          </p:nvPr>
        </p:nvSpPr>
        <p:spPr>
          <a:xfrm>
            <a:off x="914400" y="2209800"/>
            <a:ext cx="9042400" cy="2895600"/>
          </a:xfrm>
        </p:spPr>
        <p:txBody>
          <a:bodyPr anchor="b" anchorCtr="0">
            <a:noAutofit/>
          </a:bodyPr>
          <a:lstStyle>
            <a:lvl1pPr algn="l">
              <a:defRPr lang="en-US" sz="4400" kern="1200">
                <a:solidFill>
                  <a:schemeClr val="tx1"/>
                </a:solidFill>
                <a:latin typeface="+mj-lt"/>
                <a:ea typeface="+mj-ea"/>
                <a:cs typeface="+mj-cs"/>
              </a:defRPr>
            </a:lvl1pPr>
          </a:lstStyle>
          <a:p>
            <a:r>
              <a:rPr lang="en-US"/>
              <a:t>Click to edit Master title style</a:t>
            </a:r>
          </a:p>
        </p:txBody>
      </p:sp>
      <p:sp>
        <p:nvSpPr>
          <p:cNvPr id="11" name="Text Placeholder 2"/>
          <p:cNvSpPr>
            <a:spLocks noGrp="1"/>
          </p:cNvSpPr>
          <p:nvPr>
            <p:ph type="body" idx="1"/>
          </p:nvPr>
        </p:nvSpPr>
        <p:spPr>
          <a:xfrm>
            <a:off x="914400" y="5105401"/>
            <a:ext cx="9042400" cy="685800"/>
          </a:xfrm>
        </p:spPr>
        <p:txBody>
          <a:bodyPr anchor="t" anchorCtr="0"/>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3" name="Content Placeholder 12"/>
          <p:cNvSpPr>
            <a:spLocks noGrp="1"/>
          </p:cNvSpPr>
          <p:nvPr>
            <p:ph sz="quarter" idx="10"/>
          </p:nvPr>
        </p:nvSpPr>
        <p:spPr>
          <a:xfrm>
            <a:off x="914400" y="381000"/>
            <a:ext cx="90424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2" descr="Massachusetts Department of Elementary and Secondary Education"/>
          <p:cNvPicPr>
            <a:picLocks noChangeAspect="1"/>
          </p:cNvPicPr>
          <p:nvPr userDrawn="1"/>
        </p:nvPicPr>
        <p:blipFill>
          <a:blip r:embed="rId3" cstate="print"/>
          <a:srcRect/>
          <a:stretch>
            <a:fillRect/>
          </a:stretch>
        </p:blipFill>
        <p:spPr bwMode="auto">
          <a:xfrm>
            <a:off x="6400800" y="6019801"/>
            <a:ext cx="3352800" cy="599975"/>
          </a:xfrm>
          <a:prstGeom prst="rect">
            <a:avLst/>
          </a:prstGeom>
          <a:noFill/>
          <a:ln w="9525">
            <a:noFill/>
            <a:miter lim="800000"/>
            <a:headEnd/>
            <a:tailEnd/>
          </a:ln>
        </p:spPr>
      </p:pic>
    </p:spTree>
    <p:extLst>
      <p:ext uri="{BB962C8B-B14F-4D97-AF65-F5344CB8AC3E}">
        <p14:creationId xmlns:p14="http://schemas.microsoft.com/office/powerpoint/2010/main" val="2483875801"/>
      </p:ext>
    </p:extLst>
  </p:cSld>
  <p:clrMapOvr>
    <a:masterClrMapping/>
  </p:clrMapOvr>
  <p:hf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128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99200" y="1524000"/>
            <a:ext cx="50800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8B71EE-B44A-4B18-9AB0-96D87421065F}" type="datetime1">
              <a:rPr lang="en-US" smtClean="0"/>
              <a:pPr/>
              <a:t>2/27/2023</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1981167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812800" y="1535113"/>
            <a:ext cx="5080000"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12800" y="2174875"/>
            <a:ext cx="5080000"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97205" y="1535113"/>
            <a:ext cx="5081995" cy="639762"/>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7205" y="2174875"/>
            <a:ext cx="5081995" cy="3951288"/>
          </a:xfrm>
        </p:spPr>
        <p:txBody>
          <a:bodyPr/>
          <a:lstStyle>
            <a:lvl1pPr>
              <a:defRPr sz="2800"/>
            </a:lvl1pPr>
            <a:lvl2pPr>
              <a:defRPr sz="2400"/>
            </a:lvl2pPr>
            <a:lvl3pPr>
              <a:defRPr sz="20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1AD7733-F36D-4647-94D7-3A813009224E}" type="datetime1">
              <a:rPr lang="en-US" smtClean="0"/>
              <a:pPr/>
              <a:t>2/27/2023</a:t>
            </a:fld>
            <a:endParaRPr lang="en-US"/>
          </a:p>
        </p:txBody>
      </p:sp>
      <p:sp>
        <p:nvSpPr>
          <p:cNvPr id="8" name="Footer Placeholder 7"/>
          <p:cNvSpPr>
            <a:spLocks noGrp="1"/>
          </p:cNvSpPr>
          <p:nvPr>
            <p:ph type="ftr" sz="quarter" idx="11"/>
          </p:nvPr>
        </p:nvSpPr>
        <p:spPr/>
        <p:txBody>
          <a:bodyPr/>
          <a:lstStyle/>
          <a:p>
            <a:r>
              <a:rPr lang="en-US"/>
              <a:t>Massachusetts Department of Elementary and Secondary Education</a:t>
            </a:r>
          </a:p>
        </p:txBody>
      </p:sp>
      <p:sp>
        <p:nvSpPr>
          <p:cNvPr id="9" name="Slide Number Placeholder 8"/>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04818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Content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
            <a:ext cx="2807594" cy="6858001"/>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8079583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DBA47D-CCBB-410C-ABA0-8A0D02B57B23}" type="datetime1">
              <a:rPr lang="en-US" smtClean="0"/>
              <a:pPr/>
              <a:t>2/27/2023</a:t>
            </a:fld>
            <a:endParaRPr lang="en-US"/>
          </a:p>
        </p:txBody>
      </p:sp>
      <p:sp>
        <p:nvSpPr>
          <p:cNvPr id="4" name="Footer Placeholder 3"/>
          <p:cNvSpPr>
            <a:spLocks noGrp="1"/>
          </p:cNvSpPr>
          <p:nvPr>
            <p:ph type="ftr" sz="quarter" idx="11"/>
          </p:nvPr>
        </p:nvSpPr>
        <p:spPr/>
        <p:txBody>
          <a:bodyPr/>
          <a:lstStyle/>
          <a:p>
            <a:r>
              <a:rPr lang="en-US"/>
              <a:t>Massachusetts Department of Elementary and Secondary Education</a:t>
            </a:r>
          </a:p>
        </p:txBody>
      </p:sp>
      <p:sp>
        <p:nvSpPr>
          <p:cNvPr id="5" name="Slide Number Placeholder 4"/>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24323013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1942B-042A-4609-9073-EEA1CBC01FF6}" type="datetime1">
              <a:rPr lang="en-US" smtClean="0"/>
              <a:pPr/>
              <a:t>2/27/2023</a:t>
            </a:fld>
            <a:endParaRPr lang="en-US"/>
          </a:p>
        </p:txBody>
      </p:sp>
      <p:sp>
        <p:nvSpPr>
          <p:cNvPr id="3" name="Footer Placeholder 2"/>
          <p:cNvSpPr>
            <a:spLocks noGrp="1"/>
          </p:cNvSpPr>
          <p:nvPr>
            <p:ph type="ftr" sz="quarter" idx="11"/>
          </p:nvPr>
        </p:nvSpPr>
        <p:spPr/>
        <p:txBody>
          <a:bodyPr/>
          <a:lstStyle/>
          <a:p>
            <a:r>
              <a:rPr lang="en-US"/>
              <a:t>Massachusetts Department of Elementary and Secondary Education</a:t>
            </a:r>
          </a:p>
        </p:txBody>
      </p:sp>
      <p:sp>
        <p:nvSpPr>
          <p:cNvPr id="4" name="Slide Number Placeholder 3"/>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91158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on Left Half">
    <p:spTree>
      <p:nvGrpSpPr>
        <p:cNvPr id="1" name=""/>
        <p:cNvGrpSpPr/>
        <p:nvPr/>
      </p:nvGrpSpPr>
      <p:grpSpPr>
        <a:xfrm>
          <a:off x="0" y="0"/>
          <a:ext cx="0" cy="0"/>
          <a:chOff x="0" y="0"/>
          <a:chExt cx="0" cy="0"/>
        </a:xfrm>
      </p:grpSpPr>
      <p:sp>
        <p:nvSpPr>
          <p:cNvPr id="2" name="Title 1"/>
          <p:cNvSpPr>
            <a:spLocks noGrp="1"/>
          </p:cNvSpPr>
          <p:nvPr>
            <p:ph type="title"/>
          </p:nvPr>
        </p:nvSpPr>
        <p:spPr>
          <a:xfrm>
            <a:off x="6197600" y="285750"/>
            <a:ext cx="5588000" cy="1162050"/>
          </a:xfrm>
        </p:spPr>
        <p:txBody>
          <a:bodyPr anchor="b">
            <a:noAutofit/>
          </a:bodyPr>
          <a:lstStyle>
            <a:lvl1pPr algn="l">
              <a:defRPr sz="4400" b="1"/>
            </a:lvl1pPr>
          </a:lstStyle>
          <a:p>
            <a:r>
              <a:rPr lang="en-US"/>
              <a:t>Click to edit Master title style</a:t>
            </a:r>
          </a:p>
        </p:txBody>
      </p:sp>
      <p:sp>
        <p:nvSpPr>
          <p:cNvPr id="3" name="Content Placeholder 2"/>
          <p:cNvSpPr>
            <a:spLocks noGrp="1"/>
          </p:cNvSpPr>
          <p:nvPr>
            <p:ph idx="1"/>
          </p:nvPr>
        </p:nvSpPr>
        <p:spPr>
          <a:xfrm>
            <a:off x="0" y="0"/>
            <a:ext cx="6096000" cy="6858000"/>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3B31CE43-016E-449F-9706-26248BFC54AD}" type="datetime1">
              <a:rPr lang="en-US" smtClean="0"/>
              <a:pPr/>
              <a:t>2/27/2023</a:t>
            </a:fld>
            <a:endParaRPr lang="en-US"/>
          </a:p>
        </p:txBody>
      </p:sp>
      <p:sp>
        <p:nvSpPr>
          <p:cNvPr id="9" name="Slide Number Placeholder 8"/>
          <p:cNvSpPr>
            <a:spLocks noGrp="1"/>
          </p:cNvSpPr>
          <p:nvPr>
            <p:ph type="sldNum" sz="quarter" idx="11"/>
          </p:nvPr>
        </p:nvSpPr>
        <p:spPr/>
        <p:txBody>
          <a:bodyPr/>
          <a:lstStyle>
            <a:lvl1pPr algn="ctr">
              <a:defRPr/>
            </a:lvl1pPr>
          </a:lstStyle>
          <a:p>
            <a:fld id="{BD26C40E-487C-40A4-A841-8174FD7B7142}" type="slidenum">
              <a:rPr lang="en-US" smtClean="0"/>
              <a:pPr/>
              <a:t>‹#›</a:t>
            </a:fld>
            <a:endParaRPr lang="en-US"/>
          </a:p>
        </p:txBody>
      </p:sp>
      <p:sp>
        <p:nvSpPr>
          <p:cNvPr id="10" name="Footer Placeholder 9"/>
          <p:cNvSpPr>
            <a:spLocks noGrp="1"/>
          </p:cNvSpPr>
          <p:nvPr>
            <p:ph type="ftr" sz="quarter" idx="12"/>
          </p:nvPr>
        </p:nvSpPr>
        <p:spPr/>
        <p:txBody>
          <a:bodyPr/>
          <a:lstStyle>
            <a:lvl1pPr>
              <a:defRPr sz="1100"/>
            </a:lvl1pPr>
          </a:lstStyle>
          <a:p>
            <a:r>
              <a:rPr lang="en-US"/>
              <a:t>Massachusetts Department of Elementary and Secondary Education</a:t>
            </a:r>
          </a:p>
        </p:txBody>
      </p:sp>
      <p:sp>
        <p:nvSpPr>
          <p:cNvPr id="12" name="Text Placeholder 11"/>
          <p:cNvSpPr>
            <a:spLocks noGrp="1"/>
          </p:cNvSpPr>
          <p:nvPr>
            <p:ph type="body" sz="quarter" idx="13"/>
          </p:nvPr>
        </p:nvSpPr>
        <p:spPr>
          <a:xfrm>
            <a:off x="6197600" y="1524000"/>
            <a:ext cx="51816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36508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00600"/>
            <a:ext cx="101600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914400" y="612775"/>
            <a:ext cx="101600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914400" y="5367338"/>
            <a:ext cx="101600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D4E7493-33A3-4197-917E-EEF3957AB252}" type="datetime1">
              <a:rPr lang="en-US" smtClean="0"/>
              <a:pPr/>
              <a:t>2/27/2023</a:t>
            </a:fld>
            <a:endParaRPr lang="en-US"/>
          </a:p>
        </p:txBody>
      </p:sp>
      <p:sp>
        <p:nvSpPr>
          <p:cNvPr id="6" name="Footer Placeholder 5"/>
          <p:cNvSpPr>
            <a:spLocks noGrp="1"/>
          </p:cNvSpPr>
          <p:nvPr>
            <p:ph type="ftr" sz="quarter" idx="11"/>
          </p:nvPr>
        </p:nvSpPr>
        <p:spPr/>
        <p:txBody>
          <a:bodyPr/>
          <a:lstStyle/>
          <a:p>
            <a:r>
              <a:rPr lang="en-US"/>
              <a:t>Massachusetts Department of Elementary and Secondary Education</a:t>
            </a:r>
          </a:p>
        </p:txBody>
      </p:sp>
      <p:sp>
        <p:nvSpPr>
          <p:cNvPr id="7" name="Slide Number Placeholder 6"/>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19573867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875A307-C7D7-48DF-9A27-B47F9B671EC5}" type="datetime1">
              <a:rPr lang="en-US" smtClean="0"/>
              <a:pPr/>
              <a:t>2/27/2023</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69181387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438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22400" y="274639"/>
            <a:ext cx="72136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66FE243-CC59-4617-A96F-54AAA96641C8}" type="datetime1">
              <a:rPr lang="en-US" smtClean="0"/>
              <a:pPr/>
              <a:t>2/27/2023</a:t>
            </a:fld>
            <a:endParaRPr lang="en-US"/>
          </a:p>
        </p:txBody>
      </p:sp>
      <p:sp>
        <p:nvSpPr>
          <p:cNvPr id="5" name="Footer Placeholder 4"/>
          <p:cNvSpPr>
            <a:spLocks noGrp="1"/>
          </p:cNvSpPr>
          <p:nvPr>
            <p:ph type="ftr" sz="quarter" idx="11"/>
          </p:nvPr>
        </p:nvSpPr>
        <p:spPr/>
        <p:txBody>
          <a:bodyPr/>
          <a:lstStyle/>
          <a:p>
            <a:r>
              <a:rPr lang="en-US"/>
              <a:t>Massachusetts Department of Elementary and Secondary Education</a:t>
            </a:r>
          </a:p>
        </p:txBody>
      </p:sp>
      <p:sp>
        <p:nvSpPr>
          <p:cNvPr id="6" name="Slide Number Placeholder 5"/>
          <p:cNvSpPr>
            <a:spLocks noGrp="1"/>
          </p:cNvSpPr>
          <p:nvPr>
            <p:ph type="sldNum" sz="quarter" idx="12"/>
          </p:nvPr>
        </p:nvSpPr>
        <p:spPr/>
        <p:txBody>
          <a:bodyPr/>
          <a:lstStyle>
            <a:lvl1pPr algn="ctr">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395438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Section">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矩形 4" descr="Colored background box.">
            <a:extLst>
              <a:ext uri="{FF2B5EF4-FFF2-40B4-BE49-F238E27FC236}">
                <a16:creationId xmlns:a16="http://schemas.microsoft.com/office/drawing/2014/main" id="{70FF4C12-B5A4-42EB-A0E1-FD89DCFAC495}"/>
              </a:ext>
            </a:extLst>
          </p:cNvPr>
          <p:cNvSpPr/>
          <p:nvPr userDrawn="1"/>
        </p:nvSpPr>
        <p:spPr>
          <a:xfrm>
            <a:off x="1" y="1948543"/>
            <a:ext cx="2034861" cy="2002971"/>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310754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ext-one column bullet points">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o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3200" baseline="0">
                <a:solidFill>
                  <a:schemeClr val="accent1">
                    <a:lumMod val="50000"/>
                  </a:schemeClr>
                </a:solidFill>
                <a:latin typeface="Segoe UI" panose="020B0502040204020203" pitchFamily="34" charset="0"/>
                <a:cs typeface="Segoe UI" panose="020B0502040204020203" pitchFamily="34" charset="0"/>
              </a:defRPr>
            </a:lvl1pPr>
            <a:lvl2pPr marL="736600" indent="-279400">
              <a:lnSpc>
                <a:spcPct val="100000"/>
              </a:lnSpc>
              <a:spcAft>
                <a:spcPts val="0"/>
              </a:spcAft>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51000" indent="-279400">
              <a:lnSpc>
                <a:spcPct val="100000"/>
              </a:lnSpc>
              <a:spcAft>
                <a:spcPts val="0"/>
              </a:spcAft>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116138" indent="-287338">
              <a:lnSpc>
                <a:spcPct val="100000"/>
              </a:lnSpc>
              <a:spcAft>
                <a:spcPts val="0"/>
              </a:spcAft>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1491513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ext-one column numbering list">
    <p:spTree>
      <p:nvGrpSpPr>
        <p:cNvPr id="1" name=""/>
        <p:cNvGrpSpPr/>
        <p:nvPr/>
      </p:nvGrpSpPr>
      <p:grpSpPr>
        <a:xfrm>
          <a:off x="0" y="0"/>
          <a:ext cx="0" cy="0"/>
          <a:chOff x="0" y="0"/>
          <a:chExt cx="0" cy="0"/>
        </a:xfrm>
      </p:grpSpPr>
      <p:pic>
        <p:nvPicPr>
          <p:cNvPr id="8"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370972"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3" name="内容占位符 2">
            <a:extLst>
              <a:ext uri="{FF2B5EF4-FFF2-40B4-BE49-F238E27FC236}">
                <a16:creationId xmlns:a16="http://schemas.microsoft.com/office/drawing/2014/main" id="{35FFD893-9645-4ABA-BC18-4957569298FB}"/>
              </a:ext>
            </a:extLst>
          </p:cNvPr>
          <p:cNvSpPr>
            <a:spLocks noGrp="1"/>
          </p:cNvSpPr>
          <p:nvPr>
            <p:ph idx="1" hasCustomPrompt="1"/>
          </p:nvPr>
        </p:nvSpPr>
        <p:spPr>
          <a:xfrm>
            <a:off x="567743" y="1230403"/>
            <a:ext cx="11370972" cy="5049746"/>
          </a:xfrm>
        </p:spPr>
        <p:txBody>
          <a:bodyPr>
            <a:noAutofit/>
          </a:bodyPr>
          <a:lstStyle>
            <a:lvl1pPr marL="514350" indent="-514350">
              <a:lnSpc>
                <a:spcPct val="100000"/>
              </a:lnSpc>
              <a:spcBef>
                <a:spcPts val="0"/>
              </a:spcBef>
              <a:spcAft>
                <a:spcPts val="0"/>
              </a:spcAft>
              <a:buClr>
                <a:srgbClr val="E38526"/>
              </a:buClr>
              <a:buFont typeface="+mj-lt"/>
              <a:buAutoNum type="arabicPeriod"/>
              <a:defRPr sz="32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buClr>
                <a:srgbClr val="E38526"/>
              </a:buClr>
              <a:buFont typeface="Courier New" panose="02070309020205020404" pitchFamily="49" charset="0"/>
              <a:buChar char="o"/>
              <a:defRPr sz="2800">
                <a:solidFill>
                  <a:schemeClr val="accent1">
                    <a:lumMod val="50000"/>
                  </a:schemeClr>
                </a:solidFill>
                <a:latin typeface="Segoe UI" panose="020B0502040204020203" pitchFamily="34" charset="0"/>
                <a:cs typeface="Segoe UI" panose="020B0502040204020203" pitchFamily="34" charset="0"/>
              </a:defRPr>
            </a:lvl2pPr>
            <a:lvl3pPr marL="1143000" indent="-228600">
              <a:buClr>
                <a:srgbClr val="E38526"/>
              </a:buClr>
              <a:buFont typeface="Wingdings" panose="05000000000000000000" pitchFamily="2" charset="2"/>
              <a:buChar char="§"/>
              <a:defRPr sz="2400">
                <a:solidFill>
                  <a:schemeClr val="accent1">
                    <a:lumMod val="50000"/>
                  </a:schemeClr>
                </a:solidFill>
                <a:latin typeface="Segoe UI" panose="020B0502040204020203" pitchFamily="34" charset="0"/>
                <a:cs typeface="Segoe UI" panose="020B0502040204020203" pitchFamily="34" charset="0"/>
              </a:defRPr>
            </a:lvl3pPr>
            <a:lvl4pPr marL="1600200" indent="-228600">
              <a:buClr>
                <a:srgbClr val="E38526"/>
              </a:buClr>
              <a:buFont typeface="Wingdings" panose="05000000000000000000" pitchFamily="2" charset="2"/>
              <a:buChar char="Ø"/>
              <a:defRPr sz="2000">
                <a:solidFill>
                  <a:schemeClr val="accent1">
                    <a:lumMod val="50000"/>
                  </a:schemeClr>
                </a:solidFill>
                <a:latin typeface="Segoe UI" panose="020B0502040204020203" pitchFamily="34" charset="0"/>
                <a:cs typeface="Segoe UI" panose="020B0502040204020203" pitchFamily="34" charset="0"/>
              </a:defRPr>
            </a:lvl4pPr>
            <a:lvl5pPr marL="2057400" indent="-228600">
              <a:buClr>
                <a:srgbClr val="E38526"/>
              </a:buClr>
              <a:buFont typeface="Wingdings" panose="05000000000000000000" pitchFamily="2" charset="2"/>
              <a:buChar char="v"/>
              <a:defRPr sz="20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create numbering list</a:t>
            </a:r>
          </a:p>
        </p:txBody>
      </p:sp>
      <p:sp>
        <p:nvSpPr>
          <p:cNvPr id="12" name="Slide Number Placeholder 11"/>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4" name="TextBox 3"/>
          <p:cNvSpPr txBox="1"/>
          <p:nvPr userDrawn="1"/>
        </p:nvSpPr>
        <p:spPr>
          <a:xfrm>
            <a:off x="250371" y="6356350"/>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2679267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two columns">
    <p:spTree>
      <p:nvGrpSpPr>
        <p:cNvPr id="1" name=""/>
        <p:cNvGrpSpPr/>
        <p:nvPr/>
      </p:nvGrpSpPr>
      <p:grpSpPr>
        <a:xfrm>
          <a:off x="0" y="0"/>
          <a:ext cx="0" cy="0"/>
          <a:chOff x="0" y="0"/>
          <a:chExt cx="0" cy="0"/>
        </a:xfrm>
      </p:grpSpPr>
      <p:pic>
        <p:nvPicPr>
          <p:cNvPr id="13" name="图片 7" descr="The star in the ESE logo.">
            <a:extLst>
              <a:ext uri="{FF2B5EF4-FFF2-40B4-BE49-F238E27FC236}">
                <a16:creationId xmlns:a16="http://schemas.microsoft.com/office/drawing/2014/main" id="{0A84CDFA-79F7-4BA0-98A7-CE6AD7E69B6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7" name="灯片编号占位符 6">
            <a:extLst>
              <a:ext uri="{FF2B5EF4-FFF2-40B4-BE49-F238E27FC236}">
                <a16:creationId xmlns:a16="http://schemas.microsoft.com/office/drawing/2014/main" id="{94301496-3A04-4B17-9688-6289A84D6F4D}"/>
              </a:ext>
            </a:extLst>
          </p:cNvPr>
          <p:cNvSpPr>
            <a:spLocks noGrp="1"/>
          </p:cNvSpPr>
          <p:nvPr>
            <p:ph type="sldNum" sz="quarter" idx="12"/>
          </p:nvPr>
        </p:nvSpPr>
        <p:spPr/>
        <p:txBody>
          <a:bodyPr/>
          <a:lstStyle>
            <a:lvl1pPr>
              <a:defRPr>
                <a:solidFill>
                  <a:schemeClr val="tx1"/>
                </a:solidFill>
                <a:latin typeface="Segoe UI" panose="020B0502040204020203" pitchFamily="34" charset="0"/>
                <a:cs typeface="Segoe UI" panose="020B0502040204020203" pitchFamily="34" charset="0"/>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内容占位符 2">
            <a:extLst>
              <a:ext uri="{FF2B5EF4-FFF2-40B4-BE49-F238E27FC236}">
                <a16:creationId xmlns:a16="http://schemas.microsoft.com/office/drawing/2014/main" id="{35FFD893-9645-4ABA-BC18-4957569298FB}"/>
              </a:ext>
            </a:extLst>
          </p:cNvPr>
          <p:cNvSpPr>
            <a:spLocks noGrp="1"/>
          </p:cNvSpPr>
          <p:nvPr>
            <p:ph idx="13" hasCustomPrompt="1"/>
          </p:nvPr>
        </p:nvSpPr>
        <p:spPr>
          <a:xfrm>
            <a:off x="435429" y="218940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
        <p:nvSpPr>
          <p:cNvPr id="17" name="文本占位符 2">
            <a:extLst>
              <a:ext uri="{FF2B5EF4-FFF2-40B4-BE49-F238E27FC236}">
                <a16:creationId xmlns:a16="http://schemas.microsoft.com/office/drawing/2014/main" id="{3F8C2E89-BE57-4EAB-8E44-06A7578A41E7}"/>
              </a:ext>
            </a:extLst>
          </p:cNvPr>
          <p:cNvSpPr>
            <a:spLocks noGrp="1"/>
          </p:cNvSpPr>
          <p:nvPr>
            <p:ph type="body" idx="1" hasCustomPrompt="1"/>
          </p:nvPr>
        </p:nvSpPr>
        <p:spPr>
          <a:xfrm>
            <a:off x="435429"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8" name="文本占位符 2">
            <a:extLst>
              <a:ext uri="{FF2B5EF4-FFF2-40B4-BE49-F238E27FC236}">
                <a16:creationId xmlns:a16="http://schemas.microsoft.com/office/drawing/2014/main" id="{3F8C2E89-BE57-4EAB-8E44-06A7578A41E7}"/>
              </a:ext>
            </a:extLst>
          </p:cNvPr>
          <p:cNvSpPr>
            <a:spLocks noGrp="1"/>
          </p:cNvSpPr>
          <p:nvPr>
            <p:ph type="body" idx="15" hasCustomPrompt="1"/>
          </p:nvPr>
        </p:nvSpPr>
        <p:spPr>
          <a:xfrm>
            <a:off x="6313714" y="1336505"/>
            <a:ext cx="5452057" cy="776702"/>
          </a:xfrm>
          <a:solidFill>
            <a:srgbClr val="E38526"/>
          </a:solidFill>
        </p:spPr>
        <p:txBody>
          <a:bodyPr anchor="ctr">
            <a:noAutofit/>
          </a:bodyPr>
          <a:lstStyle>
            <a:lvl1pPr marL="0" indent="0" algn="l">
              <a:buNone/>
              <a:defRPr sz="2800" b="1">
                <a:solidFill>
                  <a:schemeClr val="bg1"/>
                </a:solidFill>
                <a:latin typeface="Segoe UI Semibold" panose="020B0702040204020203" pitchFamily="34" charset="0"/>
                <a:cs typeface="Segoe UI Semibold" panose="020B07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here to edit subtitle</a:t>
            </a:r>
            <a:endParaRPr lang="zh-CN" altLang="en-US"/>
          </a:p>
        </p:txBody>
      </p:sp>
      <p:sp>
        <p:nvSpPr>
          <p:cNvPr id="15" name="标题 1">
            <a:extLst>
              <a:ext uri="{FF2B5EF4-FFF2-40B4-BE49-F238E27FC236}">
                <a16:creationId xmlns:a16="http://schemas.microsoft.com/office/drawing/2014/main" id="{73DEFAAE-AB64-48F2-AA3E-533A2C1271E0}"/>
              </a:ext>
            </a:extLst>
          </p:cNvPr>
          <p:cNvSpPr>
            <a:spLocks noGrp="1"/>
          </p:cNvSpPr>
          <p:nvPr>
            <p:ph type="title" hasCustomPrompt="1"/>
          </p:nvPr>
        </p:nvSpPr>
        <p:spPr>
          <a:xfrm>
            <a:off x="567743" y="288925"/>
            <a:ext cx="11433757" cy="679905"/>
          </a:xfrm>
        </p:spPr>
        <p:txBody>
          <a:bodyPr>
            <a:noAutofit/>
          </a:bodyPr>
          <a:lstStyle>
            <a:lvl1pPr>
              <a:defRPr sz="3000">
                <a:solidFill>
                  <a:schemeClr val="bg1"/>
                </a:solidFill>
                <a:latin typeface="Segoe UI Semibold" panose="020B0702040204020203" pitchFamily="34" charset="0"/>
                <a:cs typeface="Segoe UI Semibold" panose="020B0702040204020203" pitchFamily="34" charset="0"/>
              </a:defRPr>
            </a:lvl1pPr>
          </a:lstStyle>
          <a:p>
            <a:r>
              <a:rPr lang="en-US" altLang="zh-CN"/>
              <a:t>Click here to edit 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sp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
        <p:nvSpPr>
          <p:cNvPr id="14" name="内容占位符 2">
            <a:extLst>
              <a:ext uri="{FF2B5EF4-FFF2-40B4-BE49-F238E27FC236}">
                <a16:creationId xmlns:a16="http://schemas.microsoft.com/office/drawing/2014/main" id="{35FFD893-9645-4ABA-BC18-4957569298FB}"/>
              </a:ext>
            </a:extLst>
          </p:cNvPr>
          <p:cNvSpPr>
            <a:spLocks noGrp="1"/>
          </p:cNvSpPr>
          <p:nvPr>
            <p:ph idx="16" hasCustomPrompt="1"/>
          </p:nvPr>
        </p:nvSpPr>
        <p:spPr>
          <a:xfrm>
            <a:off x="6313713" y="2204358"/>
            <a:ext cx="5452057" cy="3799267"/>
          </a:xfrm>
        </p:spPr>
        <p:txBody>
          <a:bodyPr>
            <a:noAutofit/>
          </a:bodyPr>
          <a:lstStyle>
            <a:lvl1pPr marL="228600" indent="-228600">
              <a:lnSpc>
                <a:spcPct val="100000"/>
              </a:lnSpc>
              <a:spcAft>
                <a:spcPts val="0"/>
              </a:spcAft>
              <a:buClr>
                <a:srgbClr val="E38526"/>
              </a:buClr>
              <a:buFont typeface="Arial" panose="020B0604020202020204" pitchFamily="34" charset="0"/>
              <a:buChar char="•"/>
              <a:defRPr sz="2800" baseline="0">
                <a:solidFill>
                  <a:schemeClr val="accent1">
                    <a:lumMod val="50000"/>
                  </a:schemeClr>
                </a:solidFill>
                <a:latin typeface="Segoe UI" panose="020B0502040204020203" pitchFamily="34" charset="0"/>
                <a:cs typeface="Segoe UI" panose="020B0502040204020203" pitchFamily="34" charset="0"/>
              </a:defRPr>
            </a:lvl1pPr>
            <a:lvl2pPr marL="685800" indent="-228600">
              <a:lnSpc>
                <a:spcPct val="100000"/>
              </a:lnSpc>
              <a:spcAft>
                <a:spcPts val="0"/>
              </a:spcAft>
              <a:buClr>
                <a:srgbClr val="E38526"/>
              </a:buClr>
              <a:buFont typeface="Courier New" panose="02070309020205020404" pitchFamily="49" charset="0"/>
              <a:buChar char="o"/>
              <a:defRPr sz="2400">
                <a:solidFill>
                  <a:schemeClr val="accent1">
                    <a:lumMod val="50000"/>
                  </a:schemeClr>
                </a:solidFill>
                <a:latin typeface="Segoe UI" panose="020B0502040204020203" pitchFamily="34" charset="0"/>
                <a:cs typeface="Segoe UI" panose="020B0502040204020203" pitchFamily="34" charset="0"/>
              </a:defRPr>
            </a:lvl2pPr>
            <a:lvl3pPr marL="1143000" indent="-228600">
              <a:lnSpc>
                <a:spcPct val="100000"/>
              </a:lnSpc>
              <a:spcAft>
                <a:spcPts val="0"/>
              </a:spcAft>
              <a:buClr>
                <a:srgbClr val="E38526"/>
              </a:buClr>
              <a:buFont typeface="Wingdings" panose="05000000000000000000" pitchFamily="2" charset="2"/>
              <a:buChar char="§"/>
              <a:defRPr sz="2000">
                <a:solidFill>
                  <a:schemeClr val="accent1">
                    <a:lumMod val="50000"/>
                  </a:schemeClr>
                </a:solidFill>
                <a:latin typeface="Segoe UI" panose="020B0502040204020203" pitchFamily="34" charset="0"/>
                <a:cs typeface="Segoe UI" panose="020B0502040204020203" pitchFamily="34" charset="0"/>
              </a:defRPr>
            </a:lvl3pPr>
            <a:lvl4pPr marL="1600200" indent="-228600">
              <a:lnSpc>
                <a:spcPct val="100000"/>
              </a:lnSpc>
              <a:spcAft>
                <a:spcPts val="0"/>
              </a:spcAft>
              <a:buClr>
                <a:srgbClr val="E38526"/>
              </a:buClr>
              <a:buFont typeface="Wingdings" panose="05000000000000000000" pitchFamily="2" charset="2"/>
              <a:buChar char="Ø"/>
              <a:defRPr sz="1800">
                <a:solidFill>
                  <a:schemeClr val="accent1">
                    <a:lumMod val="50000"/>
                  </a:schemeClr>
                </a:solidFill>
                <a:latin typeface="Segoe UI" panose="020B0502040204020203" pitchFamily="34" charset="0"/>
                <a:cs typeface="Segoe UI" panose="020B0502040204020203" pitchFamily="34" charset="0"/>
              </a:defRPr>
            </a:lvl4pPr>
            <a:lvl5pPr marL="2057400" indent="-228600">
              <a:lnSpc>
                <a:spcPct val="100000"/>
              </a:lnSpc>
              <a:spcAft>
                <a:spcPts val="0"/>
              </a:spcAft>
              <a:buClr>
                <a:srgbClr val="E38526"/>
              </a:buClr>
              <a:buFont typeface="Wingdings" panose="05000000000000000000" pitchFamily="2" charset="2"/>
              <a:buChar char="v"/>
              <a:defRPr sz="1800" baseline="0">
                <a:solidFill>
                  <a:schemeClr val="accent1">
                    <a:lumMod val="50000"/>
                  </a:schemeClr>
                </a:solidFill>
                <a:latin typeface="Segoe UI" panose="020B0502040204020203" pitchFamily="34" charset="0"/>
                <a:cs typeface="Segoe UI" panose="020B0502040204020203" pitchFamily="34" charset="0"/>
              </a:defRPr>
            </a:lvl5pPr>
          </a:lstStyle>
          <a:p>
            <a:pPr lvl="0"/>
            <a:r>
              <a:rPr lang="en-US" altLang="zh-CN"/>
              <a:t>Click here to edit bullet points</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Fourth level</a:t>
            </a:r>
            <a:endParaRPr lang="zh-CN" altLang="en-US"/>
          </a:p>
          <a:p>
            <a:pPr lvl="4"/>
            <a:r>
              <a:rPr lang="en-US" altLang="zh-CN"/>
              <a:t>Fifth level</a:t>
            </a:r>
            <a:endParaRPr lang="zh-CN" altLang="en-US"/>
          </a:p>
        </p:txBody>
      </p:sp>
    </p:spTree>
    <p:extLst>
      <p:ext uri="{BB962C8B-B14F-4D97-AF65-F5344CB8AC3E}">
        <p14:creationId xmlns:p14="http://schemas.microsoft.com/office/powerpoint/2010/main" val="948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Picture">
    <p:spTree>
      <p:nvGrpSpPr>
        <p:cNvPr id="1" name=""/>
        <p:cNvGrpSpPr/>
        <p:nvPr/>
      </p:nvGrpSpPr>
      <p:grpSpPr>
        <a:xfrm>
          <a:off x="0" y="0"/>
          <a:ext cx="0" cy="0"/>
          <a:chOff x="0" y="0"/>
          <a:chExt cx="0" cy="0"/>
        </a:xfrm>
      </p:grpSpPr>
      <p:pic>
        <p:nvPicPr>
          <p:cNvPr id="11" name="图片 8" descr="The star in the ESE logo.">
            <a:extLst>
              <a:ext uri="{FF2B5EF4-FFF2-40B4-BE49-F238E27FC236}">
                <a16:creationId xmlns:a16="http://schemas.microsoft.com/office/drawing/2014/main" id="{234F7B3A-2AAD-4113-B4B3-FCD9CEE213D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rot="21238317">
            <a:off x="10844110" y="6132352"/>
            <a:ext cx="756578" cy="778194"/>
          </a:xfrm>
          <a:prstGeom prst="rect">
            <a:avLst/>
          </a:prstGeom>
        </p:spPr>
      </p:pic>
      <p:sp>
        <p:nvSpPr>
          <p:cNvPr id="3" name="图片占位符 2">
            <a:extLst>
              <a:ext uri="{FF2B5EF4-FFF2-40B4-BE49-F238E27FC236}">
                <a16:creationId xmlns:a16="http://schemas.microsoft.com/office/drawing/2014/main" id="{91BACC49-F766-444F-90DC-64E004B0AB1D}"/>
              </a:ext>
            </a:extLst>
          </p:cNvPr>
          <p:cNvSpPr>
            <a:spLocks noGrp="1"/>
          </p:cNvSpPr>
          <p:nvPr>
            <p:ph type="pic" idx="1"/>
          </p:nvPr>
        </p:nvSpPr>
        <p:spPr>
          <a:xfrm>
            <a:off x="5183188" y="1346882"/>
            <a:ext cx="6172200" cy="45141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a:t>Click icon to add picture</a:t>
            </a:r>
            <a:endParaRPr lang="zh-CN" altLang="en-US"/>
          </a:p>
        </p:txBody>
      </p:sp>
      <p:sp>
        <p:nvSpPr>
          <p:cNvPr id="4" name="文本占位符 3">
            <a:extLst>
              <a:ext uri="{FF2B5EF4-FFF2-40B4-BE49-F238E27FC236}">
                <a16:creationId xmlns:a16="http://schemas.microsoft.com/office/drawing/2014/main" id="{53551CA8-3893-4798-AD18-62C5C646C8C2}"/>
              </a:ext>
            </a:extLst>
          </p:cNvPr>
          <p:cNvSpPr>
            <a:spLocks noGrp="1"/>
          </p:cNvSpPr>
          <p:nvPr>
            <p:ph type="body" sz="half" idx="2" hasCustomPrompt="1"/>
          </p:nvPr>
        </p:nvSpPr>
        <p:spPr>
          <a:xfrm>
            <a:off x="839788" y="2737304"/>
            <a:ext cx="3932237" cy="3131683"/>
          </a:xfrm>
        </p:spPr>
        <p:txBody>
          <a:bodyPr>
            <a:noAutofit/>
          </a:bodyPr>
          <a:lstStyle>
            <a:lvl1pPr marL="0" indent="0">
              <a:lnSpc>
                <a:spcPct val="100000"/>
              </a:lnSpc>
              <a:spcBef>
                <a:spcPts val="0"/>
              </a:spcBef>
              <a:buNone/>
              <a:defRPr sz="2400"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Text</a:t>
            </a:r>
            <a:endParaRPr lang="zh-CN" altLang="en-US"/>
          </a:p>
        </p:txBody>
      </p:sp>
      <p:sp>
        <p:nvSpPr>
          <p:cNvPr id="7" name="灯片编号占位符 6">
            <a:extLst>
              <a:ext uri="{FF2B5EF4-FFF2-40B4-BE49-F238E27FC236}">
                <a16:creationId xmlns:a16="http://schemas.microsoft.com/office/drawing/2014/main" id="{6789AAC3-A063-423A-AB89-4EC9283B8AE1}"/>
              </a:ext>
            </a:extLst>
          </p:cNvPr>
          <p:cNvSpPr>
            <a:spLocks noGrp="1"/>
          </p:cNvSpPr>
          <p:nvPr>
            <p:ph type="sldNum" sz="quarter" idx="12"/>
          </p:nvPr>
        </p:nvSpPr>
        <p:spPr/>
        <p:txBody>
          <a:bodyPr/>
          <a:lstStyle>
            <a:lvl1pPr>
              <a:defRPr>
                <a:solidFill>
                  <a:schemeClr val="tx1"/>
                </a:solidFill>
              </a:defRPr>
            </a:lvl1pPr>
          </a:lstStyle>
          <a:p>
            <a:fld id="{FF27229C-EC7B-4063-A33B-28A5E87E32ED}" type="slidenum">
              <a:rPr lang="zh-CN" altLang="en-US" smtClean="0"/>
              <a:pPr/>
              <a:t>‹#›</a:t>
            </a:fld>
            <a:endParaRPr lang="zh-CN" altLang="en-US"/>
          </a:p>
        </p:txBody>
      </p:sp>
      <p:sp>
        <p:nvSpPr>
          <p:cNvPr id="8" name="矩形 6" descr="Colored background box.">
            <a:extLst>
              <a:ext uri="{FF2B5EF4-FFF2-40B4-BE49-F238E27FC236}">
                <a16:creationId xmlns:a16="http://schemas.microsoft.com/office/drawing/2014/main" id="{A875BDB0-8CE9-4FCF-818B-C21A2BF5A21B}"/>
              </a:ext>
            </a:extLst>
          </p:cNvPr>
          <p:cNvSpPr/>
          <p:nvPr userDrawn="1"/>
        </p:nvSpPr>
        <p:spPr>
          <a:xfrm>
            <a:off x="0" y="212726"/>
            <a:ext cx="250371" cy="832304"/>
          </a:xfrm>
          <a:prstGeom prst="rect">
            <a:avLst/>
          </a:prstGeom>
          <a:solidFill>
            <a:srgbClr val="E385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descr="Colored background box.">
            <a:extLst>
              <a:ext uri="{FF2B5EF4-FFF2-40B4-BE49-F238E27FC236}">
                <a16:creationId xmlns:a16="http://schemas.microsoft.com/office/drawing/2014/main" id="{5DF00629-F578-459E-B808-C056CC098EE1}"/>
              </a:ext>
            </a:extLst>
          </p:cNvPr>
          <p:cNvSpPr/>
          <p:nvPr userDrawn="1"/>
        </p:nvSpPr>
        <p:spPr>
          <a:xfrm>
            <a:off x="435429" y="212727"/>
            <a:ext cx="11756571" cy="832304"/>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Title 20"/>
          <p:cNvSpPr>
            <a:spLocks noGrp="1"/>
          </p:cNvSpPr>
          <p:nvPr>
            <p:ph type="title"/>
          </p:nvPr>
        </p:nvSpPr>
        <p:spPr>
          <a:xfrm>
            <a:off x="567743" y="357819"/>
            <a:ext cx="11370972" cy="552324"/>
          </a:xfrm>
        </p:spPr>
        <p:txBody>
          <a:bodyPr>
            <a:noAutofit/>
          </a:bodyPr>
          <a:lstStyle>
            <a:lvl1pPr>
              <a:defRPr lang="en-US" sz="3000" kern="1200" baseline="0" dirty="0">
                <a:solidFill>
                  <a:schemeClr val="bg1"/>
                </a:solidFill>
                <a:latin typeface="Segoe UI Semibold" panose="020B0702040204020203" pitchFamily="34" charset="0"/>
                <a:ea typeface="+mj-ea"/>
                <a:cs typeface="Segoe UI Semibold" panose="020B0702040204020203" pitchFamily="34" charset="0"/>
              </a:defRPr>
            </a:lvl1pPr>
          </a:lstStyle>
          <a:p>
            <a:r>
              <a:rPr lang="en-US"/>
              <a:t>Click to edit Master title style</a:t>
            </a:r>
          </a:p>
        </p:txBody>
      </p:sp>
      <p:sp>
        <p:nvSpPr>
          <p:cNvPr id="22" name="文本占位符 3">
            <a:extLst>
              <a:ext uri="{FF2B5EF4-FFF2-40B4-BE49-F238E27FC236}">
                <a16:creationId xmlns:a16="http://schemas.microsoft.com/office/drawing/2014/main" id="{53551CA8-3893-4798-AD18-62C5C646C8C2}"/>
              </a:ext>
            </a:extLst>
          </p:cNvPr>
          <p:cNvSpPr>
            <a:spLocks noGrp="1"/>
          </p:cNvSpPr>
          <p:nvPr>
            <p:ph type="body" sz="half" idx="13" hasCustomPrompt="1"/>
          </p:nvPr>
        </p:nvSpPr>
        <p:spPr>
          <a:xfrm>
            <a:off x="839788" y="1346883"/>
            <a:ext cx="3932237" cy="1255534"/>
          </a:xfrm>
        </p:spPr>
        <p:txBody>
          <a:bodyPr>
            <a:noAutofit/>
          </a:bodyPr>
          <a:lstStyle>
            <a:lvl1pPr marL="0" indent="0">
              <a:buNone/>
              <a:defRPr sz="2800" b="1" baseline="0">
                <a:solidFill>
                  <a:schemeClr val="accent1">
                    <a:lumMod val="50000"/>
                  </a:schemeClr>
                </a:solidFill>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here to edit subtitle</a:t>
            </a:r>
            <a:endParaRPr lang="zh-CN" altLang="en-US"/>
          </a:p>
        </p:txBody>
      </p:sp>
      <p:sp>
        <p:nvSpPr>
          <p:cNvPr id="16" name="TextBox 15"/>
          <p:cNvSpPr txBox="1"/>
          <p:nvPr userDrawn="1"/>
        </p:nvSpPr>
        <p:spPr>
          <a:xfrm>
            <a:off x="250371" y="6352143"/>
            <a:ext cx="7713372" cy="369332"/>
          </a:xfrm>
          <a:prstGeom prst="rect">
            <a:avLst/>
          </a:prstGeom>
          <a:noFill/>
        </p:spPr>
        <p:txBody>
          <a:bodyPr wrap="square" rtlCol="0" anchor="ctr" anchorCtr="0">
            <a:noAutofit/>
          </a:bodyPr>
          <a:lstStyle/>
          <a:p>
            <a:r>
              <a:rPr lang="en-US" sz="1200" kern="1200">
                <a:solidFill>
                  <a:schemeClr val="tx1">
                    <a:tint val="75000"/>
                  </a:schemeClr>
                </a:solidFill>
                <a:latin typeface="Segoe"/>
                <a:ea typeface="+mn-ea"/>
                <a:cs typeface="+mn-cs"/>
              </a:rPr>
              <a:t>Massachusetts Department of</a:t>
            </a:r>
            <a:r>
              <a:rPr lang="en-US" baseline="0">
                <a:latin typeface="Segoe"/>
              </a:rPr>
              <a:t> </a:t>
            </a:r>
            <a:r>
              <a:rPr lang="en-US" sz="1200" kern="1200">
                <a:solidFill>
                  <a:schemeClr val="tx1">
                    <a:tint val="75000"/>
                  </a:schemeClr>
                </a:solidFill>
                <a:latin typeface="Segoe"/>
                <a:ea typeface="+mn-ea"/>
                <a:cs typeface="+mn-cs"/>
              </a:rPr>
              <a:t>Elementary</a:t>
            </a:r>
            <a:r>
              <a:rPr lang="en-US" baseline="0">
                <a:latin typeface="Segoe"/>
              </a:rPr>
              <a:t> </a:t>
            </a:r>
            <a:r>
              <a:rPr lang="en-US" sz="1200" kern="1200">
                <a:solidFill>
                  <a:schemeClr val="tx1">
                    <a:tint val="75000"/>
                  </a:schemeClr>
                </a:solidFill>
                <a:latin typeface="Segoe"/>
                <a:ea typeface="+mn-ea"/>
                <a:cs typeface="+mn-cs"/>
              </a:rPr>
              <a:t>and</a:t>
            </a:r>
            <a:r>
              <a:rPr lang="en-US" baseline="0">
                <a:latin typeface="Segoe"/>
              </a:rPr>
              <a:t> </a:t>
            </a:r>
            <a:r>
              <a:rPr lang="en-US" sz="1200" kern="1200">
                <a:solidFill>
                  <a:schemeClr val="tx1">
                    <a:tint val="75000"/>
                  </a:schemeClr>
                </a:solidFill>
                <a:latin typeface="Segoe"/>
                <a:ea typeface="+mn-ea"/>
                <a:cs typeface="+mn-cs"/>
              </a:rPr>
              <a:t>Secondary</a:t>
            </a:r>
            <a:r>
              <a:rPr lang="en-US" baseline="0">
                <a:latin typeface="Segoe"/>
              </a:rPr>
              <a:t> </a:t>
            </a:r>
            <a:r>
              <a:rPr lang="en-US" sz="1200" kern="1200">
                <a:solidFill>
                  <a:schemeClr val="tx1">
                    <a:tint val="75000"/>
                  </a:schemeClr>
                </a:solidFill>
                <a:latin typeface="Segoe"/>
                <a:ea typeface="+mn-ea"/>
                <a:cs typeface="+mn-cs"/>
              </a:rPr>
              <a:t>Education</a:t>
            </a:r>
          </a:p>
        </p:txBody>
      </p:sp>
    </p:spTree>
    <p:extLst>
      <p:ext uri="{BB962C8B-B14F-4D97-AF65-F5344CB8AC3E}">
        <p14:creationId xmlns:p14="http://schemas.microsoft.com/office/powerpoint/2010/main" val="2580273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0701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5" Type="http://schemas.openxmlformats.org/officeDocument/2006/relationships/image" Target="../media/image7.gif"/><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713B8FF0-B949-418A-B884-7856ED3FF0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ltLang="zh-CN"/>
              <a:t>Click here to edit master title</a:t>
            </a:r>
            <a:endParaRPr lang="zh-CN" altLang="en-US"/>
          </a:p>
        </p:txBody>
      </p:sp>
      <p:sp>
        <p:nvSpPr>
          <p:cNvPr id="3" name="文本占位符 2">
            <a:extLst>
              <a:ext uri="{FF2B5EF4-FFF2-40B4-BE49-F238E27FC236}">
                <a16:creationId xmlns:a16="http://schemas.microsoft.com/office/drawing/2014/main" id="{4D3B3FFB-82AC-4EC9-A398-722C2D7E7627}"/>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US" altLang="zh-CN"/>
              <a:t>Click here to edit text</a:t>
            </a:r>
            <a:endParaRPr lang="zh-CN" altLang="en-US"/>
          </a:p>
          <a:p>
            <a:pPr lvl="1"/>
            <a:r>
              <a:rPr lang="en-US" altLang="zh-CN"/>
              <a:t>Second level</a:t>
            </a:r>
            <a:endParaRPr lang="zh-CN" altLang="en-US"/>
          </a:p>
          <a:p>
            <a:pPr lvl="2"/>
            <a:r>
              <a:rPr lang="en-US" altLang="zh-CN"/>
              <a:t>Third level</a:t>
            </a:r>
            <a:endParaRPr lang="zh-CN" altLang="en-US"/>
          </a:p>
          <a:p>
            <a:pPr lvl="3"/>
            <a:r>
              <a:rPr lang="en-US" altLang="zh-CN"/>
              <a:t>Forth level</a:t>
            </a:r>
            <a:endParaRPr lang="zh-CN" altLang="en-US"/>
          </a:p>
          <a:p>
            <a:pPr lvl="4"/>
            <a:r>
              <a:rPr lang="en-US" altLang="zh-CN"/>
              <a:t>Fifth level</a:t>
            </a:r>
            <a:endParaRPr lang="zh-CN" altLang="en-US"/>
          </a:p>
        </p:txBody>
      </p:sp>
      <p:sp>
        <p:nvSpPr>
          <p:cNvPr id="4" name="日期占位符 3">
            <a:extLst>
              <a:ext uri="{FF2B5EF4-FFF2-40B4-BE49-F238E27FC236}">
                <a16:creationId xmlns:a16="http://schemas.microsoft.com/office/drawing/2014/main" id="{61977E61-00A2-43A0-9328-9D066838A9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24668EC-92F0-4572-9577-023BA49E05D2}" type="datetime1">
              <a:rPr lang="en-US" altLang="zh-CN" smtClean="0"/>
              <a:pPr/>
              <a:t>2/27/2023</a:t>
            </a:fld>
            <a:endParaRPr lang="zh-CN" altLang="en-US"/>
          </a:p>
        </p:txBody>
      </p:sp>
      <p:sp>
        <p:nvSpPr>
          <p:cNvPr id="5" name="页脚占位符 4">
            <a:extLst>
              <a:ext uri="{FF2B5EF4-FFF2-40B4-BE49-F238E27FC236}">
                <a16:creationId xmlns:a16="http://schemas.microsoft.com/office/drawing/2014/main" id="{EC850DC4-B6F4-4C90-A6C9-8DF7DE7F5EB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5C65AC83-998D-49FC-8885-4FB383A9372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7229C-EC7B-4063-A33B-28A5E87E32ED}" type="slidenum">
              <a:rPr lang="zh-CN" altLang="en-US" smtClean="0"/>
              <a:pPr/>
              <a:t>‹#›</a:t>
            </a:fld>
            <a:endParaRPr lang="zh-CN" altLang="en-US"/>
          </a:p>
        </p:txBody>
      </p:sp>
    </p:spTree>
    <p:extLst>
      <p:ext uri="{BB962C8B-B14F-4D97-AF65-F5344CB8AC3E}">
        <p14:creationId xmlns:p14="http://schemas.microsoft.com/office/powerpoint/2010/main" val="1578416296"/>
      </p:ext>
    </p:extLst>
  </p:cSld>
  <p:clrMap bg1="lt1" tx1="dk1" bg2="lt2" tx2="dk2" accent1="accent1" accent2="accent2" accent3="accent3" accent4="accent4" accent5="accent5" accent6="accent6" hlink="hlink" folHlink="folHlink"/>
  <p:sldLayoutIdLst>
    <p:sldLayoutId id="2147483649" r:id="rId1"/>
    <p:sldLayoutId id="2147483665" r:id="rId2"/>
    <p:sldLayoutId id="2147483667" r:id="rId3"/>
    <p:sldLayoutId id="2147483661" r:id="rId4"/>
    <p:sldLayoutId id="2147483660" r:id="rId5"/>
    <p:sldLayoutId id="2147483664" r:id="rId6"/>
    <p:sldLayoutId id="2147483652" r:id="rId7"/>
    <p:sldLayoutId id="2147483657" r:id="rId8"/>
    <p:sldLayoutId id="2147483654" r:id="rId9"/>
    <p:sldLayoutId id="2147483663" r:id="rId10"/>
    <p:sldLayoutId id="2147483662" r:id="rId11"/>
  </p:sldLayoutIdLst>
  <p:hf hdr="0"/>
  <p:txStyles>
    <p:titleStyle>
      <a:lvl1pPr algn="l" defTabSz="914400" rtl="0" eaLnBrk="1" latinLnBrk="0" hangingPunct="1">
        <a:lnSpc>
          <a:spcPct val="90000"/>
        </a:lnSpc>
        <a:spcBef>
          <a:spcPct val="0"/>
        </a:spcBef>
        <a:buNone/>
        <a:defRPr sz="3000" kern="1200" baseline="0">
          <a:solidFill>
            <a:schemeClr val="tx1"/>
          </a:solidFill>
          <a:latin typeface="Segoe UI Semibold" panose="020B0702040204020203" pitchFamily="34" charset="0"/>
          <a:ea typeface="+mj-ea"/>
          <a:cs typeface="Segoe UI Semibold" panose="020B0702040204020203" pitchFamily="34" charset="0"/>
        </a:defRPr>
      </a:lvl1pPr>
    </p:titleStyle>
    <p:bodyStyle>
      <a:lvl1pPr marL="228600" indent="-228600" algn="l" defTabSz="914400" rtl="0" eaLnBrk="1" latinLnBrk="0" hangingPunct="1">
        <a:lnSpc>
          <a:spcPct val="90000"/>
        </a:lnSpc>
        <a:spcBef>
          <a:spcPts val="1000"/>
        </a:spcBef>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90000"/>
        </a:lnSpc>
        <a:spcBef>
          <a:spcPts val="500"/>
        </a:spcBef>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90000"/>
        </a:lnSpc>
        <a:spcBef>
          <a:spcPts val="500"/>
        </a:spcBef>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90000"/>
        </a:lnSpc>
        <a:spcBef>
          <a:spcPts val="500"/>
        </a:spcBef>
        <a:buClr>
          <a:srgbClr val="E38526"/>
        </a:buClr>
        <a:buFont typeface="Wingdings" panose="05000000000000000000" pitchFamily="2" charset="2"/>
        <a:buChar char="v"/>
        <a:defRPr sz="2000" kern="120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529A8D8-B7C1-4AAA-9776-71103FCC4E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3F03A06-853E-4FE7-B9BE-0394720A906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FC25368-FA59-4310-85B1-D9947597AED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1B3A47-088A-43C8-9019-A8D19C4A269B}" type="datetimeFigureOut">
              <a:rPr lang="en-US" smtClean="0"/>
              <a:t>2/27/2023</a:t>
            </a:fld>
            <a:endParaRPr lang="en-US"/>
          </a:p>
        </p:txBody>
      </p:sp>
      <p:sp>
        <p:nvSpPr>
          <p:cNvPr id="5" name="Footer Placeholder 4">
            <a:extLst>
              <a:ext uri="{FF2B5EF4-FFF2-40B4-BE49-F238E27FC236}">
                <a16:creationId xmlns:a16="http://schemas.microsoft.com/office/drawing/2014/main" id="{E02D2725-EE0C-42B7-B1D1-371CA44235A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0CFA2BA-1455-48A6-8273-3F653268F41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48E4-D755-475D-92D5-2F5FF4E9FC9A}" type="slidenum">
              <a:rPr lang="en-US" smtClean="0"/>
              <a:t>‹#›</a:t>
            </a:fld>
            <a:endParaRPr lang="en-US"/>
          </a:p>
        </p:txBody>
      </p:sp>
    </p:spTree>
    <p:extLst>
      <p:ext uri="{BB962C8B-B14F-4D97-AF65-F5344CB8AC3E}">
        <p14:creationId xmlns:p14="http://schemas.microsoft.com/office/powerpoint/2010/main" val="3643520309"/>
      </p:ext>
    </p:extLst>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 id="214748367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ESE_StarLogo_2881_1401_transparent_color.gif"/>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pic>
        <p:nvPicPr>
          <p:cNvPr id="8" name="Picture 7" descr="ESE_StarLogo_2881_1401_transparent_color.gif"/>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pic>
        <p:nvPicPr>
          <p:cNvPr id="7" name="Picture 6" descr="ESE Logo"/>
          <p:cNvPicPr>
            <a:picLocks noChangeAspect="1"/>
          </p:cNvPicPr>
          <p:nvPr/>
        </p:nvPicPr>
        <p:blipFill>
          <a:blip r:embed="rId15" cstate="print">
            <a:lum bright="40000"/>
          </a:blip>
          <a:srcRect r="76032"/>
          <a:stretch>
            <a:fillRect/>
          </a:stretch>
        </p:blipFill>
        <p:spPr>
          <a:xfrm>
            <a:off x="11010784" y="4953000"/>
            <a:ext cx="1219200" cy="1905000"/>
          </a:xfrm>
          <a:prstGeom prst="rect">
            <a:avLst/>
          </a:prstGeom>
        </p:spPr>
      </p:pic>
      <p:sp>
        <p:nvSpPr>
          <p:cNvPr id="2" name="Title Placeholder 1"/>
          <p:cNvSpPr>
            <a:spLocks noGrp="1"/>
          </p:cNvSpPr>
          <p:nvPr>
            <p:ph type="title"/>
          </p:nvPr>
        </p:nvSpPr>
        <p:spPr>
          <a:xfrm>
            <a:off x="812800" y="274638"/>
            <a:ext cx="105664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12800" y="1524001"/>
            <a:ext cx="10566400" cy="46021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144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522371-60CA-4147-A4C9-1D7022A867E1}" type="datetime1">
              <a:rPr lang="en-US" smtClean="0"/>
              <a:pPr/>
              <a:t>2/27/2023</a:t>
            </a:fld>
            <a:endParaRPr lang="en-US"/>
          </a:p>
        </p:txBody>
      </p:sp>
      <p:sp>
        <p:nvSpPr>
          <p:cNvPr id="5" name="Footer Placeholder 4"/>
          <p:cNvSpPr>
            <a:spLocks noGrp="1"/>
          </p:cNvSpPr>
          <p:nvPr>
            <p:ph type="ftr" sz="quarter" idx="3"/>
          </p:nvPr>
        </p:nvSpPr>
        <p:spPr>
          <a:xfrm>
            <a:off x="4165600" y="6356351"/>
            <a:ext cx="721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r>
              <a:rPr lang="en-US"/>
              <a:t>Massachusetts Department of Elementary and Secondary Education</a:t>
            </a:r>
          </a:p>
        </p:txBody>
      </p:sp>
      <p:sp>
        <p:nvSpPr>
          <p:cNvPr id="6" name="Slide Number Placeholder 5"/>
          <p:cNvSpPr>
            <a:spLocks noGrp="1"/>
          </p:cNvSpPr>
          <p:nvPr>
            <p:ph type="sldNum" sz="quarter" idx="4"/>
          </p:nvPr>
        </p:nvSpPr>
        <p:spPr>
          <a:xfrm>
            <a:off x="11315584" y="5257800"/>
            <a:ext cx="711200" cy="457200"/>
          </a:xfrm>
          <a:prstGeom prst="rect">
            <a:avLst/>
          </a:prstGeom>
        </p:spPr>
        <p:txBody>
          <a:bodyPr vert="horz" lIns="91440" tIns="45720" rIns="91440" bIns="45720" rtlCol="0" anchor="ctr"/>
          <a:lstStyle>
            <a:lvl1pPr algn="ctr">
              <a:defRPr sz="1600">
                <a:solidFill>
                  <a:schemeClr val="tx1">
                    <a:tint val="75000"/>
                  </a:schemeClr>
                </a:solidFill>
                <a:latin typeface="+mj-lt"/>
              </a:defRPr>
            </a:lvl1pPr>
          </a:lstStyle>
          <a:p>
            <a:fld id="{BD26C40E-487C-40A4-A841-8174FD7B7142}" type="slidenum">
              <a:rPr lang="en-US" smtClean="0"/>
              <a:pPr/>
              <a:t>‹#›</a:t>
            </a:fld>
            <a:endParaRPr lang="en-US"/>
          </a:p>
        </p:txBody>
      </p:sp>
    </p:spTree>
    <p:extLst>
      <p:ext uri="{BB962C8B-B14F-4D97-AF65-F5344CB8AC3E}">
        <p14:creationId xmlns:p14="http://schemas.microsoft.com/office/powerpoint/2010/main" val="203212364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chemeClr val="accent1"/>
        </a:buClr>
        <a:buFont typeface="Wingdings 2" pitchFamily="18" charset="2"/>
        <a:buChar char=""/>
        <a:defRPr sz="2800" kern="1200">
          <a:solidFill>
            <a:schemeClr val="tx1"/>
          </a:solidFill>
          <a:latin typeface="Tahoma" pitchFamily="34" charset="0"/>
          <a:ea typeface="Tahoma" pitchFamily="34" charset="0"/>
          <a:cs typeface="Tahoma" pitchFamily="34" charset="0"/>
        </a:defRPr>
      </a:lvl1pPr>
      <a:lvl2pPr marL="742950" indent="-285750" algn="l" defTabSz="914400" rtl="0" eaLnBrk="1" latinLnBrk="0" hangingPunct="1">
        <a:spcBef>
          <a:spcPct val="20000"/>
        </a:spcBef>
        <a:buClr>
          <a:schemeClr val="accent1"/>
        </a:buClr>
        <a:buFont typeface="Wingdings 2" pitchFamily="18" charset="2"/>
        <a:buChar char="ê"/>
        <a:defRPr sz="2400" kern="1200">
          <a:solidFill>
            <a:schemeClr val="tx1"/>
          </a:solidFill>
          <a:latin typeface="Tahoma" pitchFamily="34" charset="0"/>
          <a:ea typeface="Tahoma" pitchFamily="34" charset="0"/>
          <a:cs typeface="Tahoma" pitchFamily="34" charset="0"/>
        </a:defRPr>
      </a:lvl2pPr>
      <a:lvl3pPr marL="11430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3pPr>
      <a:lvl4pPr marL="16002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4pPr>
      <a:lvl5pPr marL="2057400" indent="-228600" algn="l" defTabSz="914400" rtl="0" eaLnBrk="1" latinLnBrk="0" hangingPunct="1">
        <a:spcBef>
          <a:spcPct val="20000"/>
        </a:spcBef>
        <a:buClr>
          <a:schemeClr val="accent1"/>
        </a:buClr>
        <a:buFont typeface="Wingdings 2" pitchFamily="18" charset="2"/>
        <a:buChar char="ê"/>
        <a:defRPr sz="2000" kern="1200">
          <a:solidFill>
            <a:schemeClr val="tx1"/>
          </a:solidFill>
          <a:latin typeface="Tahoma" pitchFamily="34" charset="0"/>
          <a:ea typeface="Tahoma" pitchFamily="34" charset="0"/>
          <a:cs typeface="Tahoma"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5.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hyperlink" Target="https://gateway.edu.state.ma.us/edu/myportal/meoe" TargetMode="External"/><Relationship Id="rId3" Type="http://schemas.openxmlformats.org/officeDocument/2006/relationships/hyperlink" Target="https://profiles.doe.mass.edu/statereport/dropout.aspx" TargetMode="External"/><Relationship Id="rId7" Type="http://schemas.openxmlformats.org/officeDocument/2006/relationships/hyperlink" Target="https://profiles.doe.mass.edu/statereport/special_education.aspx"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hyperlink" Target="https://www.doe.mass.edu/prs/specialist.html" TargetMode="External"/><Relationship Id="rId5" Type="http://schemas.openxmlformats.org/officeDocument/2006/relationships/hyperlink" Target="https://www.doe.mass.edu/psm/tfm/reports/" TargetMode="External"/><Relationship Id="rId4" Type="http://schemas.openxmlformats.org/officeDocument/2006/relationships/hyperlink" Target="https://profiles.doe.mass.edu/statereport/gradrates.aspx" TargetMode="External"/><Relationship Id="rId9" Type="http://schemas.openxmlformats.org/officeDocument/2006/relationships/hyperlink" Target="https://www.doe.mass.edu/infoservices/data/diradmin/list.aspx"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doe.mass.edu/sped/osep/determinations-faq.docx" TargetMode="External"/><Relationship Id="rId7" Type="http://schemas.openxmlformats.org/officeDocument/2006/relationships/hyperlink" Target="https://www.doe.mass.edu/prs/specialist.html"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6" Type="http://schemas.openxmlformats.org/officeDocument/2006/relationships/hyperlink" Target="https://www.doe.mass.edu/psm/contact-info.html" TargetMode="External"/><Relationship Id="rId5" Type="http://schemas.openxmlformats.org/officeDocument/2006/relationships/hyperlink" Target="mailto:data@doe.mass.edu" TargetMode="External"/><Relationship Id="rId4" Type="http://schemas.openxmlformats.org/officeDocument/2006/relationships/hyperlink" Target="mailto:Specialeducation@doe.mass.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hyperlink" Target="https://www.ecfr.gov/cgi-bin/text-idx?SID=0f615a8afeb13b7611e70cc5a3cd302b&amp;mc=true&amp;node=se34.2.300_1203&amp;rgn=div8" TargetMode="Externa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8" Type="http://schemas.openxmlformats.org/officeDocument/2006/relationships/hyperlink" Target="https://www.ecfr.gov/cgi-bin/text-idx?SID=80f643b8f9b0a3d747cf4ea88e2e6bf7&amp;mc=true&amp;node=se34.2.300_1205&amp;rgn=div8" TargetMode="External"/><Relationship Id="rId3" Type="http://schemas.openxmlformats.org/officeDocument/2006/relationships/hyperlink" Target="https://www.doe.mass.edu/federalgrants/idea/qrg-moe.docx" TargetMode="External"/><Relationship Id="rId7" Type="http://schemas.openxmlformats.org/officeDocument/2006/relationships/hyperlink" Target="https://www.ecfr.gov/cgi-bin/text-idx?SID=80f643b8f9b0a3d747cf4ea88e2e6bf7&amp;mc=true&amp;node=se34.2.300_1204&amp;rgn=div8" TargetMode="Externa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hyperlink" Target="https://www.ecfr.gov/cgi-bin/retrieveECFR?gp=1&amp;SID=80f643b8f9b0a3d747cf4ea88e2e6bf7&amp;ty=HTML&amp;h=L&amp;mc=true&amp;n=pt34.2.300&amp;r=PART" TargetMode="External"/><Relationship Id="rId5" Type="http://schemas.openxmlformats.org/officeDocument/2006/relationships/hyperlink" Target="https://cifr.wested.org/resources/lea-moe/organizer/" TargetMode="External"/><Relationship Id="rId4" Type="http://schemas.openxmlformats.org/officeDocument/2006/relationships/hyperlink" Target="https://cifr.wested.org/resources/lea-moe/calculator/"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hyperlink" Target="https://www.doe.mass.edu/psm/"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 Id="rId4" Type="http://schemas.openxmlformats.org/officeDocument/2006/relationships/hyperlink" Target="https://www.doe.mass.edu/psm/resources/tfm-toolkit.docx"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hyperlink" Target="https://survey.alchemer.com/s3/7228151/2022-2023-Webinar-Posting-Understanding-LEA-Determinations-Next-Steps-for-Improvement-Special-Education-TA"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www.doe.mass.edu/prs/" TargetMode="External"/><Relationship Id="rId2" Type="http://schemas.openxmlformats.org/officeDocument/2006/relationships/notesSlide" Target="../notesSlides/notesSlide35.xml"/><Relationship Id="rId1" Type="http://schemas.openxmlformats.org/officeDocument/2006/relationships/slideLayout" Target="../slideLayouts/slideLayout5.xml"/><Relationship Id="rId6" Type="http://schemas.openxmlformats.org/officeDocument/2006/relationships/hyperlink" Target="http://www.doe.mass.edu/prs" TargetMode="External"/><Relationship Id="rId5" Type="http://schemas.openxmlformats.org/officeDocument/2006/relationships/hyperlink" Target="mailto:compliance@doe.mass.edu" TargetMode="External"/><Relationship Id="rId4" Type="http://schemas.openxmlformats.org/officeDocument/2006/relationships/hyperlink" Target="http://www.doe.mass.edu/prs/guide/default.html" TargetMode="Externa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image" Target="../media/image14.svg"/><Relationship Id="rId5" Type="http://schemas.openxmlformats.org/officeDocument/2006/relationships/diagramQuickStyle" Target="../diagrams/quickStyle1.xml"/><Relationship Id="rId1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diagramLayout" Target="../diagrams/layout1.xml"/><Relationship Id="rId9" Type="http://schemas.openxmlformats.org/officeDocument/2006/relationships/image" Target="../media/image12.svg"/><Relationship Id="rId14" Type="http://schemas.openxmlformats.org/officeDocument/2006/relationships/image" Target="../media/image17.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5.xml"/><Relationship Id="rId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3.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hyperlink" Target="https://ideadata.org/toolkits/files/equity-team-member-representatives_final.docx" TargetMode="External"/><Relationship Id="rId7" Type="http://schemas.openxmlformats.org/officeDocument/2006/relationships/hyperlink" Target="https://ideadata.org/toolkits/files/exampleofgroupnormsforequityteammeeting.pdf" TargetMode="External"/><Relationship Id="rId2" Type="http://schemas.openxmlformats.org/officeDocument/2006/relationships/notesSlide" Target="../notesSlides/notesSlide40.xml"/><Relationship Id="rId1" Type="http://schemas.openxmlformats.org/officeDocument/2006/relationships/slideLayout" Target="../slideLayouts/slideLayout5.xml"/><Relationship Id="rId6" Type="http://schemas.openxmlformats.org/officeDocument/2006/relationships/hyperlink" Target="https://ideadata.org/toolkits/files/template-for-recording-equity-team-meeting-notes-_final.docx" TargetMode="External"/><Relationship Id="rId5" Type="http://schemas.openxmlformats.org/officeDocument/2006/relationships/hyperlink" Target="https://ideadata.org/toolkits/files/sample-letter-for-inviting-equity-team-members_final.docx" TargetMode="External"/><Relationship Id="rId4" Type="http://schemas.openxmlformats.org/officeDocument/2006/relationships/hyperlink" Target="https://ideadata.org/toolkits/files/team-member-organizational-meeting-roles-and-responsibilities_final.docx"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1.xml"/><Relationship Id="rId1" Type="http://schemas.openxmlformats.org/officeDocument/2006/relationships/slideLayout" Target="../slideLayouts/slideLayout5.xml"/><Relationship Id="rId4" Type="http://schemas.openxmlformats.org/officeDocument/2006/relationships/image" Target="../media/image22.sv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hyperlink" Target="https://www.doe.mass.edu/research/success/default.html" TargetMode="External"/><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hyperlink" Target="https://www.ideadata.org/resources/resource/1538/success-gaps-toolkit-addressing-equity-inclusion-and-opportunity" TargetMode="Externa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7.xml"/><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8" Type="http://schemas.openxmlformats.org/officeDocument/2006/relationships/hyperlink" Target="https://youtu.be/MRcia3Wo-7E"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0.xml"/><Relationship Id="rId1" Type="http://schemas.openxmlformats.org/officeDocument/2006/relationships/slideLayout" Target="../slideLayouts/slideLayout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hyperlink" Target="https://www.doe.mass.edu/sped/osep/2022-0408webinar-presentation.pptx" TargetMode="External"/></Relationships>
</file>

<file path=ppt/slides/_rels/slide5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1.xml"/><Relationship Id="rId1" Type="http://schemas.openxmlformats.org/officeDocument/2006/relationships/slideLayout" Target="../slideLayouts/slideLayout5.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hyperlink" Target="https://www.doe.mass.edu/research/success/envisioning-future.docx" TargetMode="External"/><Relationship Id="rId7" Type="http://schemas.openxmlformats.org/officeDocument/2006/relationships/hyperlink" Target="http://schoolreforminitiative.org/doc/future.pdf" TargetMode="External"/><Relationship Id="rId2" Type="http://schemas.openxmlformats.org/officeDocument/2006/relationships/notesSlide" Target="../notesSlides/notesSlide53.xml"/><Relationship Id="rId1" Type="http://schemas.openxmlformats.org/officeDocument/2006/relationships/slideLayout" Target="../slideLayouts/slideLayout5.xml"/><Relationship Id="rId6" Type="http://schemas.openxmlformats.org/officeDocument/2006/relationships/hyperlink" Target="https://www.doe.mass.edu/research/success/mission-vision-corevalues.docx" TargetMode="External"/><Relationship Id="rId5" Type="http://schemas.openxmlformats.org/officeDocument/2006/relationships/hyperlink" Target="https://www.doe.mass.edu/research/success/synthesizing-feedback.docx" TargetMode="External"/><Relationship Id="rId4" Type="http://schemas.openxmlformats.org/officeDocument/2006/relationships/hyperlink" Target="https://www.doe.mass.edu/research/success/considerations.docx" TargetMode="Externa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hyperlink" Target="http://schoolreforminitiative.org/doc/future.pdf" TargetMode="External"/><Relationship Id="rId2" Type="http://schemas.openxmlformats.org/officeDocument/2006/relationships/notesSlide" Target="../notesSlides/notesSlide56.xml"/><Relationship Id="rId1" Type="http://schemas.openxmlformats.org/officeDocument/2006/relationships/slideLayout" Target="../slideLayouts/slideLayout5.xml"/><Relationship Id="rId6" Type="http://schemas.openxmlformats.org/officeDocument/2006/relationships/hyperlink" Target="https://ideadata.org/toolkits/files/template-for-refining-the-initial-success-gap-statement_final.docx" TargetMode="External"/><Relationship Id="rId5" Type="http://schemas.openxmlformats.org/officeDocument/2006/relationships/hyperlink" Target="https://www.doe.mass.edu/research/success/mission-vision-corevalues.docx" TargetMode="External"/><Relationship Id="rId4" Type="http://schemas.openxmlformats.org/officeDocument/2006/relationships/hyperlink" Target="https://www.doe.mass.edu/research/success/common-worksheet.docx"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8" Type="http://schemas.openxmlformats.org/officeDocument/2006/relationships/hyperlink" Target="https://www.doe.mass.edu/research/success/align-systems.html" TargetMode="External"/><Relationship Id="rId3" Type="http://schemas.openxmlformats.org/officeDocument/2006/relationships/image" Target="../media/image28.emf"/><Relationship Id="rId7" Type="http://schemas.openxmlformats.org/officeDocument/2006/relationships/hyperlink" Target="https://www.doe.mass.edu/research/success/mapping-objectives-initiatives.docx" TargetMode="External"/><Relationship Id="rId12" Type="http://schemas.openxmlformats.org/officeDocument/2006/relationships/hyperlink" Target="https://ideadata.org/toolkits/files/e.-equity-team-meeting-agenda_create-an-action-plan.docx" TargetMode="External"/><Relationship Id="rId2" Type="http://schemas.openxmlformats.org/officeDocument/2006/relationships/notesSlide" Target="../notesSlides/notesSlide58.xml"/><Relationship Id="rId1" Type="http://schemas.openxmlformats.org/officeDocument/2006/relationships/slideLayout" Target="../slideLayouts/slideLayout5.xml"/><Relationship Id="rId6" Type="http://schemas.openxmlformats.org/officeDocument/2006/relationships/hyperlink" Target="https://www.doe.mass.edu/research/success/setting-outcomes-targets.docx" TargetMode="External"/><Relationship Id="rId11" Type="http://schemas.openxmlformats.org/officeDocument/2006/relationships/hyperlink" Target="https://ideadata.org/toolkits/files/e.-facilitation-agenda_create-an-action-plan.docx" TargetMode="External"/><Relationship Id="rId5" Type="http://schemas.openxmlformats.org/officeDocument/2006/relationships/hyperlink" Target="Researching%20and%20Selecting%20Evidence-Based%20Practices%20and%20Programs" TargetMode="External"/><Relationship Id="rId10" Type="http://schemas.openxmlformats.org/officeDocument/2006/relationships/hyperlink" Target="https://ideadata.org/toolkits/files/e.-create-an-action-plan.pptx" TargetMode="External"/><Relationship Id="rId4" Type="http://schemas.openxmlformats.org/officeDocument/2006/relationships/hyperlink" Target="https://www.doe.mass.edu/research/success/objectives-initiatives.docx" TargetMode="External"/><Relationship Id="rId9" Type="http://schemas.openxmlformats.org/officeDocument/2006/relationships/hyperlink" Target="https://youtu.be/bdsR91u4yiA" TargetMode="Externa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8" Type="http://schemas.openxmlformats.org/officeDocument/2006/relationships/hyperlink" Target="https://www.doe.mass.edu/research/success/resources-mapping.docx" TargetMode="External"/><Relationship Id="rId3" Type="http://schemas.openxmlformats.org/officeDocument/2006/relationships/hyperlink" Target="https://www.doe.mass.edu/research/success/plan-template.docx" TargetMode="External"/><Relationship Id="rId7" Type="http://schemas.openxmlformats.org/officeDocument/2006/relationships/hyperlink" Target="https://www.doe.mass.edu/research/success/feedback-form.docx" TargetMode="External"/><Relationship Id="rId2" Type="http://schemas.openxmlformats.org/officeDocument/2006/relationships/notesSlide" Target="../notesSlides/notesSlide63.xml"/><Relationship Id="rId1" Type="http://schemas.openxmlformats.org/officeDocument/2006/relationships/slideLayout" Target="../slideLayouts/slideLayout5.xml"/><Relationship Id="rId6" Type="http://schemas.openxmlformats.org/officeDocument/2006/relationships/hyperlink" Target="https://www.doe.mass.edu/research/success/outcomes-worksheet.docx" TargetMode="External"/><Relationship Id="rId5" Type="http://schemas.openxmlformats.org/officeDocument/2006/relationships/hyperlink" Target="https://www.doe.mass.edu/research/success/objective-initiative-organizer.docx" TargetMode="External"/><Relationship Id="rId4" Type="http://schemas.openxmlformats.org/officeDocument/2006/relationships/hyperlink" Target="https://ideadata.org/toolkits/files/template-for-success-gap-action-plan_final.docx" TargetMode="External"/></Relationships>
</file>

<file path=ppt/slides/_rels/slide64.xml.rels><?xml version="1.0" encoding="UTF-8" standalone="yes"?>
<Relationships xmlns="http://schemas.openxmlformats.org/package/2006/relationships"><Relationship Id="rId3" Type="http://schemas.openxmlformats.org/officeDocument/2006/relationships/hyperlink" Target="https://ideadata.org/toolkits/resources/" TargetMode="External"/><Relationship Id="rId2" Type="http://schemas.openxmlformats.org/officeDocument/2006/relationships/notesSlide" Target="../notesSlides/notesSlide64.xml"/><Relationship Id="rId1" Type="http://schemas.openxmlformats.org/officeDocument/2006/relationships/slideLayout" Target="../slideLayouts/slideLayout5.xml"/><Relationship Id="rId4" Type="http://schemas.openxmlformats.org/officeDocument/2006/relationships/image" Target="../media/image29.png"/></Relationships>
</file>

<file path=ppt/slides/_rels/slide6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hyperlink" Target="https://www.doe.mass.edu/research/success/PfS-APMonitoringSystem.docx" TargetMode="External"/><Relationship Id="rId2" Type="http://schemas.openxmlformats.org/officeDocument/2006/relationships/notesSlide" Target="../notesSlides/notesSlide66.xml"/><Relationship Id="rId1" Type="http://schemas.openxmlformats.org/officeDocument/2006/relationships/slideLayout" Target="../slideLayouts/slideLayout5.xml"/><Relationship Id="rId5" Type="http://schemas.openxmlformats.org/officeDocument/2006/relationships/hyperlink" Target="https://ideadata.org/toolkits/files/f.-equity-team-meeting-agenda_implement-plan-and-monitor-progress.docx" TargetMode="External"/><Relationship Id="rId4" Type="http://schemas.openxmlformats.org/officeDocument/2006/relationships/hyperlink" Target="https://youtu.be/-mdvIk7mXdc" TargetMode="Externa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hyperlink" Target="https://www.doe.mass.edu/research/success/pfs-design-ap-monitoring-system.docx" TargetMode="External"/><Relationship Id="rId2" Type="http://schemas.openxmlformats.org/officeDocument/2006/relationships/notesSlide" Target="../notesSlides/notesSlide68.xml"/><Relationship Id="rId1" Type="http://schemas.openxmlformats.org/officeDocument/2006/relationships/slideLayout" Target="../slideLayouts/slideLayout5.xml"/><Relationship Id="rId4" Type="http://schemas.openxmlformats.org/officeDocument/2006/relationships/hyperlink" Target="https://www.doe.mass.edu/research/success/pfs-gather-ap-progress.docx" TargetMode="Externa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70.xml"/><Relationship Id="rId1" Type="http://schemas.openxmlformats.org/officeDocument/2006/relationships/slideLayout" Target="../slideLayouts/slideLayout5.xml"/><Relationship Id="rId4" Type="http://schemas.openxmlformats.org/officeDocument/2006/relationships/image" Target="../media/image32.png"/></Relationships>
</file>

<file path=ppt/slides/_rels/slide7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hyperlink" Target="mailto:specialeducation@doe.mass.edu" TargetMode="External"/><Relationship Id="rId2" Type="http://schemas.openxmlformats.org/officeDocument/2006/relationships/notesSlide" Target="../notesSlides/notesSlide71.xml"/><Relationship Id="rId1" Type="http://schemas.openxmlformats.org/officeDocument/2006/relationships/slideLayout" Target="../slideLayouts/slideLayout7.xml"/><Relationship Id="rId6" Type="http://schemas.openxmlformats.org/officeDocument/2006/relationships/hyperlink" Target="https://ideadata.org/sites/default/files/media/documents/2017-09/idc_ceis_chart.pdf" TargetMode="External"/><Relationship Id="rId5" Type="http://schemas.openxmlformats.org/officeDocument/2006/relationships/hyperlink" Target="mailto:abigail.t.slayton@mass.gov" TargetMode="External"/><Relationship Id="rId4" Type="http://schemas.openxmlformats.org/officeDocument/2006/relationships/hyperlink" Target="https://www.doe.mass.edu/turnaround/redesign/m3/" TargetMode="Externa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1.xml"/></Relationships>
</file>

<file path=ppt/slides/_rels/slide75.xml.rels><?xml version="1.0" encoding="UTF-8" standalone="yes"?>
<Relationships xmlns="http://schemas.openxmlformats.org/package/2006/relationships"><Relationship Id="rId3" Type="http://schemas.openxmlformats.org/officeDocument/2006/relationships/hyperlink" Target="https://www.doe.mass.edu/sfs/?section=family" TargetMode="External"/><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hyperlink" Target="https://www.doe.mass.edu/edeffectiveness/leadership/create-sustain-roles.pdf" TargetMode="External"/></Relationships>
</file>

<file path=ppt/slides/_rels/slide76.xml.rels><?xml version="1.0" encoding="UTF-8" standalone="yes"?>
<Relationships xmlns="http://schemas.openxmlformats.org/package/2006/relationships"><Relationship Id="rId8" Type="http://schemas.openxmlformats.org/officeDocument/2006/relationships/hyperlink" Target="https://www.doe.mass.edu/csdp/" TargetMode="External"/><Relationship Id="rId13" Type="http://schemas.openxmlformats.org/officeDocument/2006/relationships/hyperlink" Target="https://www.doe.mass.edu/sfss/mtss/blueprint.pdf" TargetMode="External"/><Relationship Id="rId18" Type="http://schemas.openxmlformats.org/officeDocument/2006/relationships/hyperlink" Target="https://highleveragepractices.org/" TargetMode="External"/><Relationship Id="rId3" Type="http://schemas.openxmlformats.org/officeDocument/2006/relationships/hyperlink" Target="https://www.doe.mass.edu/csi/" TargetMode="External"/><Relationship Id="rId7" Type="http://schemas.openxmlformats.org/officeDocument/2006/relationships/hyperlink" Target="https://www.doe.mass.edu/instruction/curate/" TargetMode="External"/><Relationship Id="rId12" Type="http://schemas.openxmlformats.org/officeDocument/2006/relationships/hyperlink" Target="https://www.doe.mass.edu/turnaround/redesign/m3/" TargetMode="External"/><Relationship Id="rId17" Type="http://schemas.openxmlformats.org/officeDocument/2006/relationships/hyperlink" Target="https://highleveragepractices.org/clarifying-relationship-between-hlps-and-ebps" TargetMode="External"/><Relationship Id="rId2" Type="http://schemas.openxmlformats.org/officeDocument/2006/relationships/notesSlide" Target="../notesSlides/notesSlide76.xml"/><Relationship Id="rId16" Type="http://schemas.openxmlformats.org/officeDocument/2006/relationships/hyperlink" Target="https://www.doe.mass.edu/sped/idea2004/sig-dispro/qrg.docx" TargetMode="External"/><Relationship Id="rId1" Type="http://schemas.openxmlformats.org/officeDocument/2006/relationships/slideLayout" Target="../slideLayouts/slideLayout6.xml"/><Relationship Id="rId6" Type="http://schemas.openxmlformats.org/officeDocument/2006/relationships/hyperlink" Target="https://www.doe.mass.edu/instruction/culturally-responsive/" TargetMode="External"/><Relationship Id="rId11" Type="http://schemas.openxmlformats.org/officeDocument/2006/relationships/hyperlink" Target="https://www.ideadata.org/significant-disproportionality" TargetMode="External"/><Relationship Id="rId5" Type="http://schemas.openxmlformats.org/officeDocument/2006/relationships/hyperlink" Target="https://selcenter.wested.org/resources/" TargetMode="External"/><Relationship Id="rId15" Type="http://schemas.openxmlformats.org/officeDocument/2006/relationships/hyperlink" Target="https://www.doe.mass.edu/pd/aboutregistry.html" TargetMode="External"/><Relationship Id="rId10" Type="http://schemas.openxmlformats.org/officeDocument/2006/relationships/hyperlink" Target="https://www.doe.mass.edu/kaleidoscope/" TargetMode="External"/><Relationship Id="rId19" Type="http://schemas.openxmlformats.org/officeDocument/2006/relationships/hyperlink" Target="https://highleveragepractices.org/hlp-leadership-guides" TargetMode="External"/><Relationship Id="rId4" Type="http://schemas.openxmlformats.org/officeDocument/2006/relationships/hyperlink" Target="https://ncsi-library.wested.org/" TargetMode="External"/><Relationship Id="rId9" Type="http://schemas.openxmlformats.org/officeDocument/2006/relationships/hyperlink" Target="https://www.doe.mass.edu/news/newsletter-signup.html" TargetMode="External"/><Relationship Id="rId14" Type="http://schemas.openxmlformats.org/officeDocument/2006/relationships/hyperlink" Target="https://www.doe.mass.edu/sped/idea2004/sig-dispro/fiscal-implications-qrg.docx" TargetMode="External"/></Relationships>
</file>

<file path=ppt/slides/_rels/slide77.xml.rels><?xml version="1.0" encoding="UTF-8" standalone="yes"?>
<Relationships xmlns="http://schemas.openxmlformats.org/package/2006/relationships"><Relationship Id="rId8" Type="http://schemas.openxmlformats.org/officeDocument/2006/relationships/hyperlink" Target="http://positiveschooldiscipline.promoteprevent.org/course" TargetMode="External"/><Relationship Id="rId13" Type="http://schemas.openxmlformats.org/officeDocument/2006/relationships/hyperlink" Target="https://civilrightsproject.ucla.edu/resources/projects/center-for-civil-rights-remedies/school-to-prison-folder/federal-reports/charter-schools-civil-rights-and-school-discipline-a-comprehensive-review/losen-et-al-charter-school-discipline-review-2016.pdf" TargetMode="External"/><Relationship Id="rId3" Type="http://schemas.openxmlformats.org/officeDocument/2006/relationships/hyperlink" Target="https://www.doe.mass.edu/sfs/discipline/" TargetMode="External"/><Relationship Id="rId7" Type="http://schemas.openxmlformats.org/officeDocument/2006/relationships/hyperlink" Target="https://www.doe.mass.edu/edeval/guidebook/" TargetMode="External"/><Relationship Id="rId12" Type="http://schemas.openxmlformats.org/officeDocument/2006/relationships/hyperlink" Target="http://www.ncsecs.org/discipline-best-practices" TargetMode="External"/><Relationship Id="rId2" Type="http://schemas.openxmlformats.org/officeDocument/2006/relationships/notesSlide" Target="../notesSlides/notesSlide77.xml"/><Relationship Id="rId1" Type="http://schemas.openxmlformats.org/officeDocument/2006/relationships/slideLayout" Target="../slideLayouts/slideLayout6.xml"/><Relationship Id="rId6" Type="http://schemas.openxmlformats.org/officeDocument/2006/relationships/hyperlink" Target="https://www2.ed.gov/policy/gen/guid/school-discipline/guiding-principles.pdf" TargetMode="External"/><Relationship Id="rId11" Type="http://schemas.openxmlformats.org/officeDocument/2006/relationships/hyperlink" Target="https://charterschoolcenter.ed.gov/publication/discipline-policy-school-climate" TargetMode="External"/><Relationship Id="rId5" Type="http://schemas.openxmlformats.org/officeDocument/2006/relationships/hyperlink" Target="https://www2.ed.gov/policy/gen/guid/school-discipline/rethink-discipline-resource-guide-supt-action.pdf" TargetMode="External"/><Relationship Id="rId10" Type="http://schemas.openxmlformats.org/officeDocument/2006/relationships/hyperlink" Target="../doe.mass.edu/sfs/sel/default.html?section=examples#topics" TargetMode="External"/><Relationship Id="rId4" Type="http://schemas.openxmlformats.org/officeDocument/2006/relationships/hyperlink" Target="https://safesupportivelearning.ed.gov/addressing-root-causes-disparities-school-discipline" TargetMode="External"/><Relationship Id="rId9" Type="http://schemas.openxmlformats.org/officeDocument/2006/relationships/hyperlink" Target="https://www.pbis.org/resource-type/assessments"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t>
            </a:r>
            <a:r>
              <a:rPr kumimoji="0" lang="en-US" altLang="zh-CN" sz="4000" b="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Assistance Webinar</a:t>
            </a:r>
            <a:endParaRPr kumimoji="0" lang="zh-CN" altLang="en-US" sz="4000" b="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
        <p:nvSpPr>
          <p:cNvPr id="4" name="TextBox 3">
            <a:extLst>
              <a:ext uri="{FF2B5EF4-FFF2-40B4-BE49-F238E27FC236}">
                <a16:creationId xmlns:a16="http://schemas.microsoft.com/office/drawing/2014/main" id="{9C56390C-26AE-4AAC-B589-02C82FAEC213}"/>
              </a:ext>
            </a:extLst>
          </p:cNvPr>
          <p:cNvSpPr txBox="1"/>
          <p:nvPr/>
        </p:nvSpPr>
        <p:spPr>
          <a:xfrm>
            <a:off x="2651760" y="3429000"/>
            <a:ext cx="9406891" cy="1938992"/>
          </a:xfrm>
          <a:prstGeom prst="rect">
            <a:avLst/>
          </a:prstGeom>
          <a:noFill/>
        </p:spPr>
        <p:txBody>
          <a:bodyPr wrap="square" lIns="91440" tIns="45720" rIns="91440" bIns="45720" rtlCol="0" anchor="t">
            <a:spAutoFit/>
          </a:bodyPr>
          <a:lstStyle/>
          <a:p>
            <a:r>
              <a:rPr lang="en-US" sz="2000">
                <a:solidFill>
                  <a:schemeClr val="accent1">
                    <a:lumMod val="50000"/>
                  </a:schemeClr>
                </a:solidFill>
                <a:cs typeface="Calibri"/>
              </a:rPr>
              <a:t>Jamie Camacho, Special Education Planning and Policy Development (SEPP)</a:t>
            </a:r>
          </a:p>
          <a:p>
            <a:r>
              <a:rPr lang="en-US" sz="2000">
                <a:solidFill>
                  <a:schemeClr val="accent1">
                    <a:lumMod val="50000"/>
                  </a:schemeClr>
                </a:solidFill>
                <a:cs typeface="Calibri"/>
              </a:rPr>
              <a:t>Holly Neal, Special Education Planning and Policy Development (SEPP)</a:t>
            </a:r>
          </a:p>
          <a:p>
            <a:r>
              <a:rPr lang="en-US" sz="2000">
                <a:solidFill>
                  <a:schemeClr val="accent1">
                    <a:lumMod val="50000"/>
                  </a:schemeClr>
                </a:solidFill>
                <a:cs typeface="Calibri"/>
              </a:rPr>
              <a:t>Erica Gonzales, District &amp; School Accountability Systems</a:t>
            </a:r>
          </a:p>
          <a:p>
            <a:r>
              <a:rPr lang="en-US" sz="2000">
                <a:solidFill>
                  <a:schemeClr val="accent1">
                    <a:lumMod val="50000"/>
                  </a:schemeClr>
                </a:solidFill>
                <a:cs typeface="Calibri"/>
              </a:rPr>
              <a:t>Caitlin Hogan, Audit &amp; Compliance</a:t>
            </a:r>
          </a:p>
          <a:p>
            <a:r>
              <a:rPr lang="en-US" sz="2000">
                <a:solidFill>
                  <a:schemeClr val="accent1">
                    <a:lumMod val="50000"/>
                  </a:schemeClr>
                </a:solidFill>
                <a:cs typeface="Calibri"/>
              </a:rPr>
              <a:t>Amy Paulin, Public School Monitoring  (PSM)</a:t>
            </a:r>
          </a:p>
          <a:p>
            <a:r>
              <a:rPr lang="en-US" sz="2000">
                <a:solidFill>
                  <a:schemeClr val="accent1">
                    <a:lumMod val="50000"/>
                  </a:schemeClr>
                </a:solidFill>
                <a:ea typeface="Calibri" panose="020F0502020204030204" pitchFamily="34" charset="0"/>
                <a:cs typeface="Calibri"/>
              </a:rPr>
              <a:t>Abi Slayton, District &amp; School Assistance Centers</a:t>
            </a:r>
          </a:p>
        </p:txBody>
      </p:sp>
    </p:spTree>
    <p:custDataLst>
      <p:tags r:id="rId1"/>
    </p:custDataLst>
    <p:extLst>
      <p:ext uri="{BB962C8B-B14F-4D97-AF65-F5344CB8AC3E}">
        <p14:creationId xmlns:p14="http://schemas.microsoft.com/office/powerpoint/2010/main" val="3771003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2A766-0F34-4E87-93EE-040CE1FE92B1}"/>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- 1</a:t>
            </a:r>
          </a:p>
        </p:txBody>
      </p:sp>
      <p:sp>
        <p:nvSpPr>
          <p:cNvPr id="3" name="Content Placeholder 2">
            <a:extLst>
              <a:ext uri="{FF2B5EF4-FFF2-40B4-BE49-F238E27FC236}">
                <a16:creationId xmlns:a16="http://schemas.microsoft.com/office/drawing/2014/main" id="{1C8B4306-7BFC-415A-A280-5C3259D28B0B}"/>
              </a:ext>
            </a:extLst>
          </p:cNvPr>
          <p:cNvSpPr>
            <a:spLocks noGrp="1"/>
          </p:cNvSpPr>
          <p:nvPr>
            <p:ph idx="1"/>
          </p:nvPr>
        </p:nvSpPr>
        <p:spPr>
          <a:xfrm>
            <a:off x="567743" y="1137717"/>
            <a:ext cx="11370972" cy="5049746"/>
          </a:xfrm>
        </p:spPr>
        <p:txBody>
          <a:bodyPr vert="horz" lIns="91440" tIns="45720" rIns="91440" bIns="45720" rtlCol="0" anchor="t">
            <a:noAutofit/>
          </a:bodyPr>
          <a:lstStyle/>
          <a:p>
            <a:pPr marL="0" indent="0">
              <a:buNone/>
            </a:pPr>
            <a:r>
              <a:rPr lang="en-US" sz="2800">
                <a:latin typeface="Segoe UI"/>
                <a:cs typeface="Segoe UI"/>
              </a:rPr>
              <a:t>Determinations are made using the following seven measures: </a:t>
            </a:r>
            <a:endParaRPr lang="en-US" sz="2800"/>
          </a:p>
          <a:p>
            <a:r>
              <a:rPr lang="en-US" sz="2400">
                <a:latin typeface="Segoe UI"/>
                <a:cs typeface="Segoe UI"/>
              </a:rPr>
              <a:t>Accountability for all students</a:t>
            </a:r>
          </a:p>
          <a:p>
            <a:pPr marL="1320800" lvl="2" indent="-457200"/>
            <a:r>
              <a:rPr lang="en-US" sz="1800">
                <a:latin typeface="Segoe UI"/>
                <a:cs typeface="Segoe UI"/>
              </a:rPr>
              <a:t>Annual Dropout Rate (2021) </a:t>
            </a:r>
            <a:endParaRPr lang="en-US" sz="1800"/>
          </a:p>
          <a:p>
            <a:pPr marL="1320800" lvl="2" indent="-457200"/>
            <a:r>
              <a:rPr lang="en-US" sz="1800">
                <a:latin typeface="Segoe UI"/>
                <a:cs typeface="Segoe UI"/>
              </a:rPr>
              <a:t>5-Year Cohort Graduation Rate (2020) </a:t>
            </a:r>
            <a:endParaRPr lang="en-US" sz="1800"/>
          </a:p>
          <a:p>
            <a:r>
              <a:rPr lang="en-US" sz="2400">
                <a:latin typeface="Segoe UI"/>
                <a:cs typeface="Segoe UI"/>
              </a:rPr>
              <a:t>Special Education Compliance</a:t>
            </a:r>
            <a:endParaRPr lang="en-US" sz="2400"/>
          </a:p>
          <a:p>
            <a:pPr marL="1320800" lvl="2" indent="-457200"/>
            <a:r>
              <a:rPr lang="en-US" sz="1800">
                <a:latin typeface="Segoe UI"/>
                <a:cs typeface="Segoe UI"/>
              </a:rPr>
              <a:t>Public School Monitoring Compliance (SY2021-2022) </a:t>
            </a:r>
            <a:endParaRPr lang="en-US" sz="1800"/>
          </a:p>
          <a:p>
            <a:pPr marL="1320800" lvl="2" indent="-457200"/>
            <a:r>
              <a:rPr lang="en-US" sz="1800">
                <a:latin typeface="Segoe UI"/>
                <a:cs typeface="Segoe UI"/>
              </a:rPr>
              <a:t>Problem Resolution System Findings per 1000 SWD (SY2021-2022) </a:t>
            </a:r>
            <a:endParaRPr lang="en-US" sz="1800"/>
          </a:p>
          <a:p>
            <a:r>
              <a:rPr lang="en-US" sz="2400">
                <a:latin typeface="Segoe UI"/>
                <a:cs typeface="Segoe UI"/>
              </a:rPr>
              <a:t>State Performance Plan/Annual Performance Report (SPP/APR)</a:t>
            </a:r>
            <a:endParaRPr lang="en-US" sz="2400"/>
          </a:p>
          <a:p>
            <a:pPr marL="1320800" lvl="2" indent="-457200"/>
            <a:r>
              <a:rPr lang="en-US" sz="1800">
                <a:latin typeface="Segoe UI"/>
                <a:cs typeface="Segoe UI"/>
              </a:rPr>
              <a:t>Special Education SPP/APR Compliance Indicators (4B, 9, &amp; 10) (SY2020-2021) </a:t>
            </a:r>
            <a:endParaRPr lang="en-US" sz="1800"/>
          </a:p>
          <a:p>
            <a:pPr marL="1320800" lvl="2" indent="-457200"/>
            <a:r>
              <a:rPr lang="en-US" sz="1800">
                <a:latin typeface="Segoe UI"/>
                <a:cs typeface="Segoe UI"/>
              </a:rPr>
              <a:t>Special Education SPP/APR Performance Indicators (5 &amp; 6) (SY2021-2022) </a:t>
            </a:r>
            <a:endParaRPr lang="en-US" sz="1800"/>
          </a:p>
          <a:p>
            <a:r>
              <a:rPr lang="en-US" sz="2400">
                <a:latin typeface="Segoe UI"/>
                <a:cs typeface="Segoe UI"/>
              </a:rPr>
              <a:t>Other</a:t>
            </a:r>
            <a:endParaRPr lang="en-US" sz="2400"/>
          </a:p>
          <a:p>
            <a:pPr marL="1320800" lvl="2" indent="-457200"/>
            <a:r>
              <a:rPr lang="en-US" sz="1800">
                <a:latin typeface="Segoe UI"/>
                <a:cs typeface="Segoe UI"/>
              </a:rPr>
              <a:t>Significant Disproportionality Data (SY2021-2022 &amp; SY2022-2023) </a:t>
            </a:r>
            <a:endParaRPr lang="en-US" sz="2800">
              <a:latin typeface="Segoe UI"/>
              <a:cs typeface="Segoe UI"/>
            </a:endParaRPr>
          </a:p>
          <a:p>
            <a:endParaRPr lang="en-US"/>
          </a:p>
        </p:txBody>
      </p:sp>
      <p:sp>
        <p:nvSpPr>
          <p:cNvPr id="4" name="Slide Number Placeholder 3">
            <a:extLst>
              <a:ext uri="{FF2B5EF4-FFF2-40B4-BE49-F238E27FC236}">
                <a16:creationId xmlns:a16="http://schemas.microsoft.com/office/drawing/2014/main" id="{6472E6CD-3AF7-4AFA-AAD3-AEFCE09EF2F5}"/>
              </a:ext>
            </a:extLst>
          </p:cNvPr>
          <p:cNvSpPr>
            <a:spLocks noGrp="1"/>
          </p:cNvSpPr>
          <p:nvPr>
            <p:ph type="sldNum" sz="quarter" idx="12"/>
          </p:nvPr>
        </p:nvSpPr>
        <p:spPr/>
        <p:txBody>
          <a:bodyPr/>
          <a:lstStyle/>
          <a:p>
            <a:pPr lvl="0"/>
            <a:fld id="{FF27229C-EC7B-4063-A33B-28A5E87E32ED}" type="slidenum">
              <a:rPr lang="zh-CN" altLang="en-US" noProof="0" smtClean="0"/>
              <a:pPr lvl="0"/>
              <a:t>10</a:t>
            </a:fld>
            <a:endParaRPr lang="zh-CN" altLang="en-US" noProof="0"/>
          </a:p>
        </p:txBody>
      </p:sp>
    </p:spTree>
    <p:custDataLst>
      <p:tags r:id="rId1"/>
    </p:custDataLst>
    <p:extLst>
      <p:ext uri="{BB962C8B-B14F-4D97-AF65-F5344CB8AC3E}">
        <p14:creationId xmlns:p14="http://schemas.microsoft.com/office/powerpoint/2010/main" val="3196866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- 2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a:xfrm>
            <a:off x="567743" y="1137717"/>
            <a:ext cx="11370972" cy="5049746"/>
          </a:xfrm>
        </p:spPr>
        <p:txBody>
          <a:bodyPr/>
          <a:lstStyle/>
          <a:p>
            <a:pPr marL="0" indent="0">
              <a:buNone/>
            </a:pPr>
            <a:r>
              <a:rPr lang="en-US"/>
              <a:t>Points are assigned based on each district’s performance on each of the measures</a:t>
            </a:r>
          </a:p>
          <a:p>
            <a:endParaRPr lang="en-US"/>
          </a:p>
        </p:txBody>
      </p:sp>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11</a:t>
            </a:fld>
            <a:endParaRPr lang="zh-CN" alt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1069957215"/>
              </p:ext>
            </p:extLst>
          </p:nvPr>
        </p:nvGraphicFramePr>
        <p:xfrm>
          <a:off x="838200" y="2159576"/>
          <a:ext cx="10515600" cy="4406519"/>
        </p:xfrm>
        <a:graphic>
          <a:graphicData uri="http://schemas.openxmlformats.org/drawingml/2006/table">
            <a:tbl>
              <a:tblPr firstRow="1" firstCol="1" bandRow="1">
                <a:tableStyleId>{7E9639D4-E3E2-4D34-9284-5A2195B3D0D7}</a:tableStyleId>
              </a:tblPr>
              <a:tblGrid>
                <a:gridCol w="589110">
                  <a:extLst>
                    <a:ext uri="{9D8B030D-6E8A-4147-A177-3AD203B41FA5}">
                      <a16:colId xmlns:a16="http://schemas.microsoft.com/office/drawing/2014/main" val="3704410798"/>
                    </a:ext>
                  </a:extLst>
                </a:gridCol>
                <a:gridCol w="1418070">
                  <a:extLst>
                    <a:ext uri="{9D8B030D-6E8A-4147-A177-3AD203B41FA5}">
                      <a16:colId xmlns:a16="http://schemas.microsoft.com/office/drawing/2014/main" val="360480137"/>
                    </a:ext>
                  </a:extLst>
                </a:gridCol>
                <a:gridCol w="1418070">
                  <a:extLst>
                    <a:ext uri="{9D8B030D-6E8A-4147-A177-3AD203B41FA5}">
                      <a16:colId xmlns:a16="http://schemas.microsoft.com/office/drawing/2014/main" val="4272430452"/>
                    </a:ext>
                  </a:extLst>
                </a:gridCol>
                <a:gridCol w="1418070">
                  <a:extLst>
                    <a:ext uri="{9D8B030D-6E8A-4147-A177-3AD203B41FA5}">
                      <a16:colId xmlns:a16="http://schemas.microsoft.com/office/drawing/2014/main" val="3959700176"/>
                    </a:ext>
                  </a:extLst>
                </a:gridCol>
                <a:gridCol w="1418070">
                  <a:extLst>
                    <a:ext uri="{9D8B030D-6E8A-4147-A177-3AD203B41FA5}">
                      <a16:colId xmlns:a16="http://schemas.microsoft.com/office/drawing/2014/main" val="2524262138"/>
                    </a:ext>
                  </a:extLst>
                </a:gridCol>
                <a:gridCol w="1418070">
                  <a:extLst>
                    <a:ext uri="{9D8B030D-6E8A-4147-A177-3AD203B41FA5}">
                      <a16:colId xmlns:a16="http://schemas.microsoft.com/office/drawing/2014/main" val="2484006919"/>
                    </a:ext>
                  </a:extLst>
                </a:gridCol>
                <a:gridCol w="1418070">
                  <a:extLst>
                    <a:ext uri="{9D8B030D-6E8A-4147-A177-3AD203B41FA5}">
                      <a16:colId xmlns:a16="http://schemas.microsoft.com/office/drawing/2014/main" val="3164045034"/>
                    </a:ext>
                  </a:extLst>
                </a:gridCol>
                <a:gridCol w="1418070">
                  <a:extLst>
                    <a:ext uri="{9D8B030D-6E8A-4147-A177-3AD203B41FA5}">
                      <a16:colId xmlns:a16="http://schemas.microsoft.com/office/drawing/2014/main" val="1697306907"/>
                    </a:ext>
                  </a:extLst>
                </a:gridCol>
              </a:tblGrid>
              <a:tr h="519430">
                <a:tc>
                  <a:txBody>
                    <a:bodyPr/>
                    <a:lstStyle/>
                    <a:p>
                      <a:pPr marL="0" marR="0" algn="ctr">
                        <a:lnSpc>
                          <a:spcPct val="107000"/>
                        </a:lnSpc>
                        <a:spcBef>
                          <a:spcPts val="0"/>
                        </a:spcBef>
                        <a:spcAft>
                          <a:spcPts val="0"/>
                        </a:spcAft>
                      </a:pPr>
                      <a:r>
                        <a:rPr lang="en-US" sz="1050">
                          <a:solidFill>
                            <a:schemeClr val="accent1">
                              <a:lumMod val="50000"/>
                            </a:schemeClr>
                          </a:solidFill>
                          <a:effectLst/>
                        </a:rPr>
                        <a:t>Points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Annual Dropout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5-Year Cohort Graduation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(2020)</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 Points x1.5</a:t>
                      </a:r>
                      <a:endParaRPr lang="en-US" sz="1200" b="0">
                        <a:solidFill>
                          <a:schemeClr val="accent1">
                            <a:lumMod val="50000"/>
                          </a:schemeClr>
                        </a:solidFill>
                        <a:effectLst/>
                      </a:endParaRPr>
                    </a:p>
                    <a:p>
                      <a:pPr marL="0" marR="0" algn="ctr">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Public School Monitoring Compliance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Problem Resolution System Findings per 1000 SWD </a:t>
                      </a:r>
                      <a:br>
                        <a:rPr lang="en-US" sz="1050">
                          <a:solidFill>
                            <a:schemeClr val="accent1">
                              <a:lumMod val="50000"/>
                            </a:schemeClr>
                          </a:solidFill>
                          <a:effectLst/>
                        </a:rPr>
                      </a:b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Compliance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(4B, 9, &amp; 10)</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Performance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 &amp; 6)</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Points x2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Significant Disproportionality Data</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 &amp; SY2022-2023)</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marL="0" marR="0" algn="ctr">
                        <a:lnSpc>
                          <a:spcPct val="107000"/>
                        </a:lnSpc>
                        <a:spcBef>
                          <a:spcPts val="0"/>
                        </a:spcBef>
                        <a:spcAft>
                          <a:spcPts val="0"/>
                        </a:spcAft>
                      </a:pPr>
                      <a:r>
                        <a:rPr lang="en-US" sz="1050">
                          <a:solidFill>
                            <a:schemeClr val="accent1">
                              <a:lumMod val="50000"/>
                            </a:schemeClr>
                          </a:solidFill>
                          <a:effectLst/>
                        </a:rPr>
                        <a:t>4</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Annual dropout rate for students with disabilities at or below the state's all students rate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5-year cohort graduation rate for students with disabilities at or above the state's all students rate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findings of special education noncompliance in previous Tiered Focused Monitoring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Less than 1.0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compliance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Combined full inclusion rate of 75.0% or higher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Status in both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marL="0" marR="0" algn="ctr">
                        <a:lnSpc>
                          <a:spcPct val="107000"/>
                        </a:lnSpc>
                        <a:spcBef>
                          <a:spcPts val="0"/>
                        </a:spcBef>
                        <a:spcAft>
                          <a:spcPts val="0"/>
                        </a:spcAft>
                      </a:pPr>
                      <a:r>
                        <a:rPr lang="en-US" sz="1050">
                          <a:solidFill>
                            <a:schemeClr val="accent1">
                              <a:lumMod val="50000"/>
                            </a:schemeClr>
                          </a:solidFill>
                          <a:effectLst/>
                        </a:rPr>
                        <a:t>3</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Annual dropout rate for students with disabilities at or below the state's students with disabilities rate (2.4%), but above the state's all students rate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5-year cohort graduation rate for students with disabilities at or above the state's students with disabilities rate (79.3%), but below the state's all students rate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1–2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1.0 to 2.9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At Risk for any 1 indicator (4b, 9, 10). All others must be labelled No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Combined full inclusion rate from 50.0% to 74.9%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both of the last 2 years, or</a:t>
                      </a:r>
                      <a:endParaRPr lang="en-US" sz="1200">
                        <a:solidFill>
                          <a:schemeClr val="accent1">
                            <a:lumMod val="50000"/>
                          </a:schemeClr>
                        </a:solidFill>
                        <a:effectLst/>
                      </a:endParaRPr>
                    </a:p>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1 of the last two years &amp; No Status in 1 of the last 2 years  </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Tree>
    <p:extLst>
      <p:ext uri="{BB962C8B-B14F-4D97-AF65-F5344CB8AC3E}">
        <p14:creationId xmlns:p14="http://schemas.microsoft.com/office/powerpoint/2010/main" val="13459190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Special Education Determination Rubric </a:t>
            </a:r>
            <a:r>
              <a:rPr lang="en-US">
                <a:solidFill>
                  <a:schemeClr val="tx1">
                    <a:lumMod val="50000"/>
                  </a:schemeClr>
                </a:solidFill>
              </a:rPr>
              <a:t>- 3 </a:t>
            </a: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p:txBody>
          <a:bodyPr/>
          <a:lstStyle/>
          <a:p>
            <a:pPr marL="0" indent="0">
              <a:buNone/>
            </a:pPr>
            <a:r>
              <a:rPr lang="en-US"/>
              <a:t>Points are assigned based on each district’s performance on each of the measures</a:t>
            </a:r>
          </a:p>
          <a:p>
            <a:endParaRPr 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293485855"/>
              </p:ext>
            </p:extLst>
          </p:nvPr>
        </p:nvGraphicFramePr>
        <p:xfrm>
          <a:off x="838200" y="2413349"/>
          <a:ext cx="10515600" cy="3118867"/>
        </p:xfrm>
        <a:graphic>
          <a:graphicData uri="http://schemas.openxmlformats.org/drawingml/2006/table">
            <a:tbl>
              <a:tblPr firstRow="1" firstCol="1" bandRow="1">
                <a:tableStyleId>{7E9639D4-E3E2-4D34-9284-5A2195B3D0D7}</a:tableStyleId>
              </a:tblPr>
              <a:tblGrid>
                <a:gridCol w="589110">
                  <a:extLst>
                    <a:ext uri="{9D8B030D-6E8A-4147-A177-3AD203B41FA5}">
                      <a16:colId xmlns:a16="http://schemas.microsoft.com/office/drawing/2014/main" val="3704410798"/>
                    </a:ext>
                  </a:extLst>
                </a:gridCol>
                <a:gridCol w="1418070">
                  <a:extLst>
                    <a:ext uri="{9D8B030D-6E8A-4147-A177-3AD203B41FA5}">
                      <a16:colId xmlns:a16="http://schemas.microsoft.com/office/drawing/2014/main" val="360480137"/>
                    </a:ext>
                  </a:extLst>
                </a:gridCol>
                <a:gridCol w="1418070">
                  <a:extLst>
                    <a:ext uri="{9D8B030D-6E8A-4147-A177-3AD203B41FA5}">
                      <a16:colId xmlns:a16="http://schemas.microsoft.com/office/drawing/2014/main" val="4272430452"/>
                    </a:ext>
                  </a:extLst>
                </a:gridCol>
                <a:gridCol w="1418070">
                  <a:extLst>
                    <a:ext uri="{9D8B030D-6E8A-4147-A177-3AD203B41FA5}">
                      <a16:colId xmlns:a16="http://schemas.microsoft.com/office/drawing/2014/main" val="3959700176"/>
                    </a:ext>
                  </a:extLst>
                </a:gridCol>
                <a:gridCol w="1418070">
                  <a:extLst>
                    <a:ext uri="{9D8B030D-6E8A-4147-A177-3AD203B41FA5}">
                      <a16:colId xmlns:a16="http://schemas.microsoft.com/office/drawing/2014/main" val="2524262138"/>
                    </a:ext>
                  </a:extLst>
                </a:gridCol>
                <a:gridCol w="1418070">
                  <a:extLst>
                    <a:ext uri="{9D8B030D-6E8A-4147-A177-3AD203B41FA5}">
                      <a16:colId xmlns:a16="http://schemas.microsoft.com/office/drawing/2014/main" val="2484006919"/>
                    </a:ext>
                  </a:extLst>
                </a:gridCol>
                <a:gridCol w="1418070">
                  <a:extLst>
                    <a:ext uri="{9D8B030D-6E8A-4147-A177-3AD203B41FA5}">
                      <a16:colId xmlns:a16="http://schemas.microsoft.com/office/drawing/2014/main" val="3164045034"/>
                    </a:ext>
                  </a:extLst>
                </a:gridCol>
                <a:gridCol w="1418070">
                  <a:extLst>
                    <a:ext uri="{9D8B030D-6E8A-4147-A177-3AD203B41FA5}">
                      <a16:colId xmlns:a16="http://schemas.microsoft.com/office/drawing/2014/main" val="1697306907"/>
                    </a:ext>
                  </a:extLst>
                </a:gridCol>
              </a:tblGrid>
              <a:tr h="519430">
                <a:tc>
                  <a:txBody>
                    <a:bodyPr/>
                    <a:lstStyle/>
                    <a:p>
                      <a:pPr marL="0" marR="0" algn="ctr">
                        <a:lnSpc>
                          <a:spcPct val="107000"/>
                        </a:lnSpc>
                        <a:spcBef>
                          <a:spcPts val="0"/>
                        </a:spcBef>
                        <a:spcAft>
                          <a:spcPts val="0"/>
                        </a:spcAft>
                      </a:pPr>
                      <a:r>
                        <a:rPr lang="en-US" sz="1050">
                          <a:solidFill>
                            <a:schemeClr val="accent1">
                              <a:lumMod val="50000"/>
                            </a:schemeClr>
                          </a:solidFill>
                          <a:effectLst/>
                        </a:rPr>
                        <a:t>Points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Annual Dropout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5-Year Cohort Graduation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(2020)</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 Points x1.5</a:t>
                      </a:r>
                      <a:endParaRPr lang="en-US" sz="1200" b="0">
                        <a:solidFill>
                          <a:schemeClr val="accent1">
                            <a:lumMod val="50000"/>
                          </a:schemeClr>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Public School Monitoring Compliance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Problem Resolution System Findings per 1000 SWD </a:t>
                      </a:r>
                      <a:br>
                        <a:rPr lang="en-US" sz="1050">
                          <a:solidFill>
                            <a:schemeClr val="accent1">
                              <a:lumMod val="50000"/>
                            </a:schemeClr>
                          </a:solidFill>
                          <a:effectLst/>
                        </a:rPr>
                      </a:b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Compliance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(4B, 9, &amp; 10)</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Performance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 &amp; 6)</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Points x2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Significant Disproportionality Data</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 &amp; SY2022-2023)</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2</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Annual dropout rate for students with disabilities from 2.5% to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5-year cohort graduation rate for students with disabilities from 66.7% to 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3–4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3.0 to 3.9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for any 1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Combined full inclusion rate from 35.0% to 49.9%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in only 1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Annual dropout rate for students with disabilities of 5.0%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5-year cohort graduation rate for students with disabilities below 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 or more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4.0 or more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for 2 or more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Combined full inclusion rate below 35.0%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in both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12</a:t>
            </a:fld>
            <a:endParaRPr lang="zh-CN" altLang="en-US"/>
          </a:p>
        </p:txBody>
      </p:sp>
    </p:spTree>
    <p:extLst>
      <p:ext uri="{BB962C8B-B14F-4D97-AF65-F5344CB8AC3E}">
        <p14:creationId xmlns:p14="http://schemas.microsoft.com/office/powerpoint/2010/main" val="1492245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Calculation</a:t>
            </a:r>
          </a:p>
        </p:txBody>
      </p:sp>
      <p:graphicFrame>
        <p:nvGraphicFramePr>
          <p:cNvPr id="3" name="Table 4" descr="&quot;Sum of Points Earned across all Categories with Reportable Data&quot; divided by &quot;Total Number of Possible Points in Categories with Reportable Data&quot; equals &quot;Special Education&#10;Determination Percentage&quot;&#10;&#10;">
            <a:extLst>
              <a:ext uri="{FF2B5EF4-FFF2-40B4-BE49-F238E27FC236}">
                <a16:creationId xmlns:a16="http://schemas.microsoft.com/office/drawing/2014/main" id="{796E24E4-85A6-1C0C-D760-4E72B91D73CD}"/>
              </a:ext>
            </a:extLst>
          </p:cNvPr>
          <p:cNvGraphicFramePr>
            <a:graphicFrameLocks noGrp="1"/>
          </p:cNvGraphicFramePr>
          <p:nvPr>
            <p:extLst>
              <p:ext uri="{D42A27DB-BD31-4B8C-83A1-F6EECF244321}">
                <p14:modId xmlns:p14="http://schemas.microsoft.com/office/powerpoint/2010/main" val="324624349"/>
              </p:ext>
            </p:extLst>
          </p:nvPr>
        </p:nvGraphicFramePr>
        <p:xfrm>
          <a:off x="562428" y="1505857"/>
          <a:ext cx="11369672" cy="2011680"/>
        </p:xfrm>
        <a:graphic>
          <a:graphicData uri="http://schemas.openxmlformats.org/drawingml/2006/table">
            <a:tbl>
              <a:tblPr firstRow="1" bandRow="1">
                <a:tableStyleId>{5C22544A-7EE6-4342-B048-85BDC9FD1C3A}</a:tableStyleId>
              </a:tblPr>
              <a:tblGrid>
                <a:gridCol w="6398378">
                  <a:extLst>
                    <a:ext uri="{9D8B030D-6E8A-4147-A177-3AD203B41FA5}">
                      <a16:colId xmlns:a16="http://schemas.microsoft.com/office/drawing/2014/main" val="3073997913"/>
                    </a:ext>
                  </a:extLst>
                </a:gridCol>
                <a:gridCol w="544432">
                  <a:extLst>
                    <a:ext uri="{9D8B030D-6E8A-4147-A177-3AD203B41FA5}">
                      <a16:colId xmlns:a16="http://schemas.microsoft.com/office/drawing/2014/main" val="3388344792"/>
                    </a:ext>
                  </a:extLst>
                </a:gridCol>
                <a:gridCol w="4426862">
                  <a:extLst>
                    <a:ext uri="{9D8B030D-6E8A-4147-A177-3AD203B41FA5}">
                      <a16:colId xmlns:a16="http://schemas.microsoft.com/office/drawing/2014/main" val="1581156678"/>
                    </a:ext>
                  </a:extLst>
                </a:gridCol>
              </a:tblGrid>
              <a:tr h="1076960">
                <a:tc>
                  <a:txBody>
                    <a:bodyPr/>
                    <a:lstStyle/>
                    <a:p>
                      <a:pPr algn="ctr"/>
                      <a:r>
                        <a:rPr lang="en-US" sz="2400" b="0">
                          <a:solidFill>
                            <a:srgbClr val="000000"/>
                          </a:solidFill>
                        </a:rPr>
                        <a:t>Sum of Points Earned across all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200" b="0">
                        <a:solidFill>
                          <a:srgbClr val="000000"/>
                        </a:solidFill>
                      </a:endParaRPr>
                    </a:p>
                    <a:p>
                      <a:pPr algn="ctr"/>
                      <a:endParaRPr lang="en-US" sz="1200" b="0">
                        <a:solidFill>
                          <a:srgbClr val="000000"/>
                        </a:solidFill>
                      </a:endParaRPr>
                    </a:p>
                    <a:p>
                      <a:pPr algn="ctr"/>
                      <a:endParaRPr lang="en-US" sz="1800" b="0">
                        <a:solidFill>
                          <a:srgbClr val="000000"/>
                        </a:solidFill>
                      </a:endParaRPr>
                    </a:p>
                    <a:p>
                      <a:pPr algn="ctr"/>
                      <a:r>
                        <a:rPr lang="en-US" sz="1800" b="0">
                          <a:solidFill>
                            <a:srgbClr val="000000"/>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2400" b="0">
                        <a:solidFill>
                          <a:srgbClr val="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solidFill>
                            <a:srgbClr val="000000"/>
                          </a:solidFill>
                        </a:rPr>
                        <a:t>Special Education</a:t>
                      </a:r>
                      <a:br>
                        <a:rPr lang="en-US" sz="2400" b="0">
                          <a:solidFill>
                            <a:srgbClr val="000000"/>
                          </a:solidFill>
                        </a:rPr>
                      </a:br>
                      <a:r>
                        <a:rPr lang="en-US" sz="2400" b="0">
                          <a:solidFill>
                            <a:srgbClr val="000000"/>
                          </a:solidFill>
                        </a:rPr>
                        <a:t>Determination Percentage</a:t>
                      </a: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09016518"/>
                  </a:ext>
                </a:extLst>
              </a:tr>
              <a:tr h="370840">
                <a:tc>
                  <a:txBody>
                    <a:bodyPr/>
                    <a:lstStyle/>
                    <a:p>
                      <a:pPr algn="ctr"/>
                      <a:r>
                        <a:rPr lang="en-US" sz="2400" b="0">
                          <a:solidFill>
                            <a:srgbClr val="000000"/>
                          </a:solidFill>
                        </a:rPr>
                        <a:t>Total Number of Possible Points in Categories with Reportable Data</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sz="1600" b="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33440520"/>
                  </a:ext>
                </a:extLst>
              </a:tr>
            </a:tbl>
          </a:graphicData>
        </a:graphic>
      </p:graphicFrame>
      <p:graphicFrame>
        <p:nvGraphicFramePr>
          <p:cNvPr id="7" name="Content Placeholder 6">
            <a:extLst>
              <a:ext uri="{FF2B5EF4-FFF2-40B4-BE49-F238E27FC236}">
                <a16:creationId xmlns:a16="http://schemas.microsoft.com/office/drawing/2014/main" id="{AF71822B-B6B9-4705-8B34-5D09C92BFB24}"/>
              </a:ext>
            </a:extLst>
          </p:cNvPr>
          <p:cNvGraphicFramePr>
            <a:graphicFrameLocks noGrp="1"/>
          </p:cNvGraphicFramePr>
          <p:nvPr>
            <p:ph idx="1"/>
            <p:extLst>
              <p:ext uri="{D42A27DB-BD31-4B8C-83A1-F6EECF244321}">
                <p14:modId xmlns:p14="http://schemas.microsoft.com/office/powerpoint/2010/main" val="3877416316"/>
              </p:ext>
            </p:extLst>
          </p:nvPr>
        </p:nvGraphicFramePr>
        <p:xfrm>
          <a:off x="567743" y="3660503"/>
          <a:ext cx="11369672" cy="1575435"/>
        </p:xfrm>
        <a:graphic>
          <a:graphicData uri="http://schemas.openxmlformats.org/drawingml/2006/table">
            <a:tbl>
              <a:tblPr firstRow="1" firstCol="1" bandRow="1">
                <a:tableStyleId>{7E9639D4-E3E2-4D34-9284-5A2195B3D0D7}</a:tableStyleId>
              </a:tblPr>
              <a:tblGrid>
                <a:gridCol w="2842023">
                  <a:extLst>
                    <a:ext uri="{9D8B030D-6E8A-4147-A177-3AD203B41FA5}">
                      <a16:colId xmlns:a16="http://schemas.microsoft.com/office/drawing/2014/main" val="2201288922"/>
                    </a:ext>
                  </a:extLst>
                </a:gridCol>
                <a:gridCol w="2842023">
                  <a:extLst>
                    <a:ext uri="{9D8B030D-6E8A-4147-A177-3AD203B41FA5}">
                      <a16:colId xmlns:a16="http://schemas.microsoft.com/office/drawing/2014/main" val="2831342707"/>
                    </a:ext>
                  </a:extLst>
                </a:gridCol>
                <a:gridCol w="2842813">
                  <a:extLst>
                    <a:ext uri="{9D8B030D-6E8A-4147-A177-3AD203B41FA5}">
                      <a16:colId xmlns:a16="http://schemas.microsoft.com/office/drawing/2014/main" val="1550653965"/>
                    </a:ext>
                  </a:extLst>
                </a:gridCol>
                <a:gridCol w="2842813">
                  <a:extLst>
                    <a:ext uri="{9D8B030D-6E8A-4147-A177-3AD203B41FA5}">
                      <a16:colId xmlns:a16="http://schemas.microsoft.com/office/drawing/2014/main" val="433482362"/>
                    </a:ext>
                  </a:extLst>
                </a:gridCol>
              </a:tblGrid>
              <a:tr h="0">
                <a:tc>
                  <a:txBody>
                    <a:bodyPr/>
                    <a:lstStyle/>
                    <a:p>
                      <a:pPr marL="0" marR="0" algn="ctr">
                        <a:lnSpc>
                          <a:spcPct val="107000"/>
                        </a:lnSpc>
                        <a:spcBef>
                          <a:spcPts val="0"/>
                        </a:spcBef>
                        <a:spcAft>
                          <a:spcPts val="0"/>
                        </a:spcAft>
                      </a:pPr>
                      <a:r>
                        <a:rPr lang="en-US" sz="1600">
                          <a:solidFill>
                            <a:schemeClr val="accent1">
                              <a:lumMod val="50000"/>
                            </a:schemeClr>
                          </a:solidFill>
                          <a:effectLst/>
                        </a:rPr>
                        <a:t>Meets Requirements (MR)</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Assistance (NA)</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Intervention (NI)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600">
                          <a:solidFill>
                            <a:schemeClr val="accent1">
                              <a:lumMod val="50000"/>
                            </a:schemeClr>
                          </a:solidFill>
                          <a:effectLst/>
                        </a:rPr>
                        <a:t>Needs Substantial Intervention (NSI)</a:t>
                      </a:r>
                      <a:endParaRPr lang="en-US" sz="16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699999133"/>
                  </a:ext>
                </a:extLst>
              </a:tr>
              <a:tr h="0">
                <a:tc>
                  <a:txBody>
                    <a:bodyPr/>
                    <a:lstStyle/>
                    <a:p>
                      <a:pPr algn="ctr" fontAlgn="t"/>
                      <a:r>
                        <a:rPr lang="it-IT" sz="1600" b="0">
                          <a:effectLst/>
                        </a:rPr>
                        <a:t>LEA determination percentage</a:t>
                      </a:r>
                      <a:br>
                        <a:rPr lang="it-IT" sz="1600" b="0">
                          <a:effectLst/>
                        </a:rPr>
                      </a:br>
                      <a:r>
                        <a:rPr lang="it-IT" sz="1600" b="0">
                          <a:effectLst/>
                        </a:rPr>
                        <a:t>75.0 – 100.0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it-IT" sz="1600">
                          <a:effectLst/>
                        </a:rPr>
                        <a:t>LEA determination percentage</a:t>
                      </a:r>
                      <a:br>
                        <a:rPr lang="it-IT" sz="1600">
                          <a:effectLst/>
                        </a:rPr>
                      </a:br>
                      <a:r>
                        <a:rPr lang="it-IT" sz="1600">
                          <a:effectLst/>
                        </a:rPr>
                        <a:t>65.0 – 74.9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it-IT" sz="1600">
                          <a:effectLst/>
                        </a:rPr>
                        <a:t>LEA determination percentage</a:t>
                      </a:r>
                      <a:br>
                        <a:rPr lang="it-IT" sz="1600">
                          <a:effectLst/>
                        </a:rPr>
                      </a:br>
                      <a:r>
                        <a:rPr lang="it-IT" sz="1600">
                          <a:effectLst/>
                        </a:rPr>
                        <a:t>0 – 64.9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t"/>
                      <a:r>
                        <a:rPr lang="en-US" sz="1600">
                          <a:effectLst/>
                        </a:rPr>
                        <a:t>A substantial failure to comply with a condition of LEA eligibility under Part B of the IDEA (300.200-300.213)</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279169402"/>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13</a:t>
            </a:fld>
            <a:endParaRPr lang="zh-CN" altLang="en-US"/>
          </a:p>
        </p:txBody>
      </p:sp>
    </p:spTree>
    <p:extLst>
      <p:ext uri="{BB962C8B-B14F-4D97-AF65-F5344CB8AC3E}">
        <p14:creationId xmlns:p14="http://schemas.microsoft.com/office/powerpoint/2010/main" val="14076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Data Resources</a:t>
            </a:r>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3291800965"/>
              </p:ext>
            </p:extLst>
          </p:nvPr>
        </p:nvGraphicFramePr>
        <p:xfrm>
          <a:off x="568325" y="1127573"/>
          <a:ext cx="11369674" cy="5704840"/>
        </p:xfrm>
        <a:graphic>
          <a:graphicData uri="http://schemas.openxmlformats.org/drawingml/2006/table">
            <a:tbl>
              <a:tblPr firstRow="1" bandRow="1">
                <a:tableStyleId>{7E9639D4-E3E2-4D34-9284-5A2195B3D0D7}</a:tableStyleId>
              </a:tblPr>
              <a:tblGrid>
                <a:gridCol w="4780289">
                  <a:extLst>
                    <a:ext uri="{9D8B030D-6E8A-4147-A177-3AD203B41FA5}">
                      <a16:colId xmlns:a16="http://schemas.microsoft.com/office/drawing/2014/main" val="3318878821"/>
                    </a:ext>
                  </a:extLst>
                </a:gridCol>
                <a:gridCol w="6589385">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370840">
                <a:tc>
                  <a:txBody>
                    <a:bodyPr/>
                    <a:lstStyle/>
                    <a:p>
                      <a:r>
                        <a:rPr lang="en-US" sz="1800">
                          <a:solidFill>
                            <a:schemeClr val="accent1">
                              <a:lumMod val="50000"/>
                            </a:schemeClr>
                          </a:solidFill>
                        </a:rPr>
                        <a:t>Annual Dropout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a:solidFill>
                            <a:schemeClr val="accent1">
                              <a:lumMod val="50000"/>
                            </a:schemeClr>
                          </a:solidFill>
                        </a:rPr>
                        <a:t>Profiles: </a:t>
                      </a:r>
                      <a:r>
                        <a:rPr lang="en-US" sz="1600" b="0">
                          <a:hlinkClick r:id="rId3"/>
                        </a:rPr>
                        <a:t>https://profiles.doe.mass.edu/statereport/dropout.aspx</a:t>
                      </a:r>
                      <a:endParaRPr lang="en-US" sz="1600" b="0"/>
                    </a:p>
                    <a:p>
                      <a:r>
                        <a:rPr lang="en-US" sz="1600" b="0">
                          <a:solidFill>
                            <a:schemeClr val="accent1">
                              <a:lumMod val="50000"/>
                            </a:schemeClr>
                          </a:solidFill>
                        </a:rPr>
                        <a:t>Security Portal: Dropout Data Summary Report</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800" b="0">
                          <a:solidFill>
                            <a:schemeClr val="accent1">
                              <a:lumMod val="50000"/>
                            </a:schemeClr>
                          </a:solidFill>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a:solidFill>
                            <a:schemeClr val="accent1">
                              <a:lumMod val="50000"/>
                            </a:schemeClr>
                          </a:solidFill>
                        </a:rPr>
                        <a:t>Profiles: </a:t>
                      </a:r>
                      <a:r>
                        <a:rPr lang="en-US" sz="1600" b="0">
                          <a:hlinkClick r:id="rId4"/>
                        </a:rPr>
                        <a:t>https://profiles.doe.mass.edu/statereport/gradrates.aspx</a:t>
                      </a:r>
                      <a:r>
                        <a:rPr lang="en-US" sz="1600" b="0"/>
                        <a:t> </a:t>
                      </a:r>
                    </a:p>
                    <a:p>
                      <a:r>
                        <a:rPr lang="en-US" sz="1600" b="0">
                          <a:solidFill>
                            <a:schemeClr val="accent1">
                              <a:lumMod val="50000"/>
                            </a:schemeClr>
                          </a:solidFill>
                        </a:rPr>
                        <a:t>Security Portal: Graduation Rate Reports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96185873"/>
                  </a:ext>
                </a:extLst>
              </a:tr>
              <a:tr h="370840">
                <a:tc>
                  <a:txBody>
                    <a:bodyPr/>
                    <a:lstStyle/>
                    <a:p>
                      <a:r>
                        <a:rPr lang="en-US" sz="1800">
                          <a:solidFill>
                            <a:schemeClr val="accent1">
                              <a:lumMod val="50000"/>
                            </a:schemeClr>
                          </a:solidFill>
                        </a:rPr>
                        <a:t>Public School Monitoring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buNone/>
                      </a:pPr>
                      <a:r>
                        <a:rPr lang="en-US" sz="1600" b="0" i="0" u="none" strike="noStrike" noProof="0">
                          <a:latin typeface="Segoe UI"/>
                        </a:rPr>
                        <a:t>Public School Tiered Focused Monitoring Reports: </a:t>
                      </a:r>
                      <a:br>
                        <a:rPr lang="en-US" sz="1600" b="0" i="0" u="none" strike="noStrike" noProof="0">
                          <a:latin typeface="Segoe UI"/>
                        </a:rPr>
                      </a:br>
                      <a:r>
                        <a:rPr lang="en-US" sz="1600" b="0" i="0" u="none" strike="noStrike" noProof="0">
                          <a:hlinkClick r:id="rId5"/>
                        </a:rPr>
                        <a:t>https://www.doe.mass.edu/psm/tfm/reports/</a:t>
                      </a:r>
                      <a:r>
                        <a:rPr lang="en-US" sz="1600" b="0" i="0" u="none" strike="noStrike" noProof="0"/>
                        <a:t> </a:t>
                      </a:r>
                      <a:endParaRPr lang="en-US" b="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07831"/>
                  </a:ext>
                </a:extLst>
              </a:tr>
              <a:tr h="370840">
                <a:tc>
                  <a:txBody>
                    <a:bodyPr/>
                    <a:lstStyle/>
                    <a:p>
                      <a:r>
                        <a:rPr lang="en-US" sz="1800">
                          <a:solidFill>
                            <a:schemeClr val="accent1">
                              <a:lumMod val="50000"/>
                            </a:schemeClr>
                          </a:solidFill>
                        </a:rPr>
                        <a:t>Problem Resolution System Complaints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800" b="0" i="0" kern="1200">
                          <a:solidFill>
                            <a:schemeClr val="tx1"/>
                          </a:solidFill>
                          <a:effectLst/>
                          <a:latin typeface="+mn-lt"/>
                          <a:ea typeface="+mn-ea"/>
                          <a:cs typeface="+mn-cs"/>
                        </a:rPr>
                        <a:t>PRS Specialist Assignments:</a:t>
                      </a:r>
                    </a:p>
                    <a:p>
                      <a:r>
                        <a:rPr lang="en-US" sz="1600">
                          <a:solidFill>
                            <a:schemeClr val="accent1">
                              <a:lumMod val="50000"/>
                            </a:schemeClr>
                          </a:solidFill>
                          <a:hlinkClick r:id="rId6"/>
                        </a:rPr>
                        <a:t>https://www.doe.mass.edu/prs/specialist.html</a:t>
                      </a:r>
                      <a:r>
                        <a:rPr lang="en-US" sz="1600">
                          <a:solidFill>
                            <a:schemeClr val="accent1">
                              <a:lumMod val="50000"/>
                            </a:schemeClr>
                          </a:solidFill>
                        </a:rPr>
                        <a:t> </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r>
                        <a:rPr lang="en-US" sz="1800">
                          <a:solidFill>
                            <a:schemeClr val="accent1">
                              <a:lumMod val="50000"/>
                            </a:schemeClr>
                          </a:solidFill>
                        </a:rPr>
                        <a:t>Special Ed. SPP/APR Compliance (4B, 9, &amp; 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l">
                        <a:lnSpc>
                          <a:spcPct val="100000"/>
                        </a:lnSpc>
                        <a:spcBef>
                          <a:spcPts val="0"/>
                        </a:spcBef>
                        <a:spcAft>
                          <a:spcPts val="0"/>
                        </a:spcAft>
                        <a:buNone/>
                      </a:pPr>
                      <a:r>
                        <a:rPr lang="en-US" sz="1600" b="0" i="0" u="none" strike="noStrike" noProof="0">
                          <a:solidFill>
                            <a:srgbClr val="000000"/>
                          </a:solidFill>
                          <a:latin typeface="Segoe UI"/>
                        </a:rPr>
                        <a:t>Flagged and Identified Districts have data emailed to the </a:t>
                      </a:r>
                      <a:r>
                        <a:rPr lang="en-US" sz="1600" b="0" i="0" u="none" strike="noStrike" noProof="0">
                          <a:latin typeface="Segoe UI"/>
                        </a:rPr>
                        <a:t>Superintendent </a:t>
                      </a:r>
                      <a:r>
                        <a:rPr lang="en-US" sz="1600" b="0" i="0" u="none" strike="noStrike" noProof="0">
                          <a:solidFill>
                            <a:srgbClr val="000000"/>
                          </a:solidFill>
                          <a:latin typeface="Segoe UI"/>
                        </a:rPr>
                        <a:t>and Special Education Director</a:t>
                      </a:r>
                      <a:endParaRPr lang="en-US" sz="1600" b="0" i="0" u="none" strike="noStrike" noProof="0"/>
                    </a:p>
                    <a:p>
                      <a:pPr marL="0" marR="0" lvl="0" indent="0" algn="l">
                        <a:lnSpc>
                          <a:spcPct val="100000"/>
                        </a:lnSpc>
                        <a:spcBef>
                          <a:spcPts val="1000"/>
                        </a:spcBef>
                        <a:spcAft>
                          <a:spcPts val="0"/>
                        </a:spcAft>
                        <a:buNone/>
                      </a:pPr>
                      <a:r>
                        <a:rPr lang="en-US" sz="1600" b="0" i="0" u="none" strike="noStrike" noProof="0">
                          <a:latin typeface="Segoe UI"/>
                        </a:rPr>
                        <a:t>Publicly reporting on LEA status: </a:t>
                      </a:r>
                      <a:r>
                        <a:rPr lang="en-US" sz="1600" b="0" i="0" u="none" strike="noStrike" noProof="0">
                          <a:latin typeface="Segoe UI"/>
                          <a:hlinkClick r:id="rId7"/>
                        </a:rPr>
                        <a:t>https://profiles.doe.mass.edu/statereport/special_education.aspx</a:t>
                      </a:r>
                      <a:endParaRPr lang="en-US" sz="1600"/>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370840">
                <a:tc>
                  <a:txBody>
                    <a:bodyPr/>
                    <a:lstStyle/>
                    <a:p>
                      <a:r>
                        <a:rPr lang="en-US" sz="1800">
                          <a:solidFill>
                            <a:schemeClr val="accent1">
                              <a:lumMod val="50000"/>
                            </a:schemeClr>
                          </a:solidFill>
                        </a:rPr>
                        <a:t>Special Ed. 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a:solidFill>
                            <a:schemeClr val="accent1">
                              <a:lumMod val="50000"/>
                            </a:schemeClr>
                          </a:solidFill>
                        </a:rPr>
                        <a:t>3-21 LRE rate is calculated by DESE specifically for these determinations</a:t>
                      </a:r>
                    </a:p>
                    <a:p>
                      <a:pPr lvl="1"/>
                      <a:r>
                        <a:rPr lang="en-US" sz="1400">
                          <a:solidFill>
                            <a:schemeClr val="accent1">
                              <a:lumMod val="50000"/>
                            </a:schemeClr>
                          </a:solidFill>
                          <a:latin typeface="+mn-lt"/>
                          <a:cs typeface="Segoe UI"/>
                        </a:rPr>
                        <a:t>Indicator 5: SIMS element  DOE034 – 10 </a:t>
                      </a:r>
                      <a:endParaRPr lang="en-US" sz="1400">
                        <a:solidFill>
                          <a:schemeClr val="accent1">
                            <a:lumMod val="50000"/>
                          </a:schemeClr>
                        </a:solidFill>
                      </a:endParaRPr>
                    </a:p>
                    <a:p>
                      <a:pPr lvl="1"/>
                      <a:r>
                        <a:rPr lang="en-US" sz="1400">
                          <a:solidFill>
                            <a:schemeClr val="accent1">
                              <a:lumMod val="50000"/>
                            </a:schemeClr>
                          </a:solidFill>
                          <a:latin typeface="+mn-lt"/>
                          <a:cs typeface="Segoe UI"/>
                        </a:rPr>
                        <a:t>Indicator 6: SIMS elements DOE032 – 31 &amp; 34</a:t>
                      </a:r>
                      <a:endParaRPr lang="en-US" sz="1400">
                        <a:solidFill>
                          <a:schemeClr val="accent1">
                            <a:lumMod val="50000"/>
                          </a:schemeClr>
                        </a:solidFill>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267133"/>
                  </a:ext>
                </a:extLst>
              </a:tr>
              <a:tr h="0">
                <a:tc>
                  <a:txBody>
                    <a:bodyPr/>
                    <a:lstStyle/>
                    <a:p>
                      <a:r>
                        <a:rPr lang="en-US" sz="1800">
                          <a:solidFill>
                            <a:schemeClr val="accent1">
                              <a:lumMod val="50000"/>
                            </a:schemeClr>
                          </a:solidFill>
                        </a:rPr>
                        <a:t>Significant Disproportionality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l">
                        <a:lnSpc>
                          <a:spcPct val="100000"/>
                        </a:lnSpc>
                        <a:spcBef>
                          <a:spcPts val="0"/>
                        </a:spcBef>
                        <a:spcAft>
                          <a:spcPts val="0"/>
                        </a:spcAft>
                        <a:buNone/>
                      </a:pPr>
                      <a:r>
                        <a:rPr lang="en-US" sz="1600" b="0" i="0" u="none" strike="noStrike" kern="1200" noProof="0"/>
                        <a:t>Data available to all LEAs as Edwin Report (SP301) in the </a:t>
                      </a:r>
                      <a:r>
                        <a:rPr lang="en-US" sz="1600" b="0" i="0" u="none" strike="noStrike" kern="1200" noProof="0">
                          <a:hlinkClick r:id="rId8"/>
                        </a:rPr>
                        <a:t>ESE Security Portal</a:t>
                      </a:r>
                      <a:endParaRPr lang="en-US" sz="1600" b="0" i="0" u="none" strike="noStrike" kern="1200" noProof="0">
                        <a:latin typeface="Segoe UI"/>
                      </a:endParaRPr>
                    </a:p>
                    <a:p>
                      <a:pPr marL="0" marR="0" lvl="0" indent="0" algn="l">
                        <a:lnSpc>
                          <a:spcPct val="100000"/>
                        </a:lnSpc>
                        <a:spcBef>
                          <a:spcPts val="0"/>
                        </a:spcBef>
                        <a:spcAft>
                          <a:spcPts val="0"/>
                        </a:spcAft>
                        <a:buNone/>
                      </a:pPr>
                      <a:r>
                        <a:rPr lang="en-US" sz="1400" b="0" i="1" u="none" strike="noStrike" kern="1200" noProof="0">
                          <a:solidFill>
                            <a:srgbClr val="000000"/>
                          </a:solidFill>
                          <a:latin typeface="Segoe UI"/>
                        </a:rPr>
                        <a:t>If you do not have access to the Security Portal or Edwin Analytics, contact your </a:t>
                      </a:r>
                      <a:r>
                        <a:rPr lang="en-US" sz="1400" b="0" i="1" u="sng" strike="noStrike" kern="1200" noProof="0">
                          <a:solidFill>
                            <a:srgbClr val="0000FF"/>
                          </a:solidFill>
                          <a:latin typeface="Segoe UI"/>
                          <a:hlinkClick r:id="rId9"/>
                        </a:rPr>
                        <a:t>district directory administrator.</a:t>
                      </a:r>
                      <a:endParaRPr lang="en-US" sz="1400" b="0" i="1" u="none" strike="noStrike" kern="1200" noProof="0">
                        <a:latin typeface="Segoe UI"/>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8060020"/>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14</a:t>
            </a:fld>
            <a:endParaRPr lang="zh-CN" altLang="en-US"/>
          </a:p>
        </p:txBody>
      </p:sp>
    </p:spTree>
    <p:extLst>
      <p:ext uri="{BB962C8B-B14F-4D97-AF65-F5344CB8AC3E}">
        <p14:creationId xmlns:p14="http://schemas.microsoft.com/office/powerpoint/2010/main" val="83354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Who do I Contact with Additional Data Questions?</a:t>
            </a:r>
          </a:p>
        </p:txBody>
      </p:sp>
      <p:sp>
        <p:nvSpPr>
          <p:cNvPr id="3" name="TextBox 2">
            <a:extLst>
              <a:ext uri="{FF2B5EF4-FFF2-40B4-BE49-F238E27FC236}">
                <a16:creationId xmlns:a16="http://schemas.microsoft.com/office/drawing/2014/main" id="{EB9D3BF8-CD58-3D5A-9105-4DF40A86D7E7}"/>
              </a:ext>
            </a:extLst>
          </p:cNvPr>
          <p:cNvSpPr txBox="1"/>
          <p:nvPr/>
        </p:nvSpPr>
        <p:spPr>
          <a:xfrm>
            <a:off x="469900" y="1304470"/>
            <a:ext cx="11469913" cy="61555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700" b="1">
                <a:solidFill>
                  <a:srgbClr val="000000"/>
                </a:solidFill>
              </a:rPr>
              <a:t>Frequently Asked Questions </a:t>
            </a:r>
            <a:r>
              <a:rPr lang="en-US" sz="1700">
                <a:solidFill>
                  <a:srgbClr val="000000"/>
                </a:solidFill>
              </a:rPr>
              <a:t>can be found at </a:t>
            </a:r>
            <a:r>
              <a:rPr lang="en-US" sz="1700">
                <a:solidFill>
                  <a:srgbClr val="000000"/>
                </a:solidFill>
                <a:hlinkClick r:id="rId3"/>
              </a:rPr>
              <a:t>https://www.doe.mass.edu/sped/osep/determinations-faq.docx</a:t>
            </a:r>
            <a:r>
              <a:rPr lang="en-US" sz="1700">
                <a:solidFill>
                  <a:srgbClr val="000000"/>
                </a:solidFill>
              </a:rPr>
              <a:t>.  </a:t>
            </a:r>
            <a:br>
              <a:rPr lang="en-US" sz="1700">
                <a:solidFill>
                  <a:srgbClr val="000000"/>
                </a:solidFill>
              </a:rPr>
            </a:br>
            <a:r>
              <a:rPr lang="en-US" sz="1700">
                <a:solidFill>
                  <a:srgbClr val="000000"/>
                </a:solidFill>
              </a:rPr>
              <a:t>Other general questions about Special Education Determinations should be sent to</a:t>
            </a:r>
            <a:r>
              <a:rPr lang="en-US" sz="1700"/>
              <a:t> </a:t>
            </a:r>
            <a:r>
              <a:rPr lang="en-US" sz="1700">
                <a:ea typeface="+mn-lt"/>
                <a:cs typeface="+mn-lt"/>
                <a:hlinkClick r:id="rId4"/>
              </a:rPr>
              <a:t>specialeducation@doe.mass.edu</a:t>
            </a:r>
            <a:r>
              <a:rPr lang="en-US" sz="1700">
                <a:ea typeface="+mn-lt"/>
                <a:cs typeface="+mn-lt"/>
              </a:rPr>
              <a:t>.  </a:t>
            </a:r>
            <a:endParaRPr lang="en-US" sz="1700"/>
          </a:p>
        </p:txBody>
      </p:sp>
      <p:graphicFrame>
        <p:nvGraphicFramePr>
          <p:cNvPr id="5" name="Table 5">
            <a:extLst>
              <a:ext uri="{FF2B5EF4-FFF2-40B4-BE49-F238E27FC236}">
                <a16:creationId xmlns:a16="http://schemas.microsoft.com/office/drawing/2014/main" id="{9DF210D6-7EE6-48F7-9C80-D6DD53B7AD44}"/>
              </a:ext>
            </a:extLst>
          </p:cNvPr>
          <p:cNvGraphicFramePr>
            <a:graphicFrameLocks noGrp="1"/>
          </p:cNvGraphicFramePr>
          <p:nvPr>
            <p:ph idx="1"/>
            <p:extLst>
              <p:ext uri="{D42A27DB-BD31-4B8C-83A1-F6EECF244321}">
                <p14:modId xmlns:p14="http://schemas.microsoft.com/office/powerpoint/2010/main" val="4189171353"/>
              </p:ext>
            </p:extLst>
          </p:nvPr>
        </p:nvGraphicFramePr>
        <p:xfrm>
          <a:off x="504825" y="2014613"/>
          <a:ext cx="11369674" cy="4116788"/>
        </p:xfrm>
        <a:graphic>
          <a:graphicData uri="http://schemas.openxmlformats.org/drawingml/2006/table">
            <a:tbl>
              <a:tblPr firstRow="1" bandRow="1">
                <a:tableStyleId>{7E9639D4-E3E2-4D34-9284-5A2195B3D0D7}</a:tableStyleId>
              </a:tblPr>
              <a:tblGrid>
                <a:gridCol w="4918075">
                  <a:extLst>
                    <a:ext uri="{9D8B030D-6E8A-4147-A177-3AD203B41FA5}">
                      <a16:colId xmlns:a16="http://schemas.microsoft.com/office/drawing/2014/main" val="3318878821"/>
                    </a:ext>
                  </a:extLst>
                </a:gridCol>
                <a:gridCol w="6451599">
                  <a:extLst>
                    <a:ext uri="{9D8B030D-6E8A-4147-A177-3AD203B41FA5}">
                      <a16:colId xmlns:a16="http://schemas.microsoft.com/office/drawing/2014/main" val="1460317750"/>
                    </a:ext>
                  </a:extLst>
                </a:gridCol>
              </a:tblGrid>
              <a:tr h="370840">
                <a:tc>
                  <a:txBody>
                    <a:bodyPr/>
                    <a:lstStyle/>
                    <a:p>
                      <a:r>
                        <a:rPr lang="en-US" sz="2000" b="1">
                          <a:solidFill>
                            <a:schemeClr val="accent1">
                              <a:lumMod val="50000"/>
                            </a:schemeClr>
                          </a:solidFill>
                        </a:rPr>
                        <a:t>Measure</a:t>
                      </a: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r>
                        <a:rPr lang="en-US" sz="2000">
                          <a:solidFill>
                            <a:schemeClr val="accent1">
                              <a:lumMod val="50000"/>
                            </a:schemeClr>
                          </a:solidFill>
                        </a:rPr>
                        <a:t>Resources/Reports</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2295463159"/>
                  </a:ext>
                </a:extLst>
              </a:tr>
              <a:tr h="741680">
                <a:tc>
                  <a:txBody>
                    <a:bodyPr/>
                    <a:lstStyle/>
                    <a:p>
                      <a:r>
                        <a:rPr lang="en-US" sz="1800">
                          <a:solidFill>
                            <a:schemeClr val="accent1">
                              <a:lumMod val="50000"/>
                            </a:schemeClr>
                          </a:solidFill>
                        </a:rPr>
                        <a:t>Annual Dropout Rate</a:t>
                      </a:r>
                    </a:p>
                    <a:p>
                      <a:r>
                        <a:rPr lang="en-US" sz="1800" b="0">
                          <a:solidFill>
                            <a:schemeClr val="accent1">
                              <a:lumMod val="50000"/>
                            </a:schemeClr>
                          </a:solidFill>
                        </a:rPr>
                        <a:t>Graduation Rate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b="0" i="0" u="sng" strike="noStrike" kern="1200">
                          <a:solidFill>
                            <a:schemeClr val="tx1"/>
                          </a:solidFill>
                          <a:effectLst/>
                          <a:latin typeface="+mn-lt"/>
                          <a:ea typeface="+mn-ea"/>
                          <a:cs typeface="+mn-cs"/>
                          <a:hlinkClick r:id="rId5"/>
                        </a:rPr>
                        <a:t>data@doe.mass.edu</a:t>
                      </a:r>
                      <a:r>
                        <a:rPr lang="en-US" sz="1800" b="0" i="0" u="sng" strike="noStrike" kern="1200">
                          <a:solidFill>
                            <a:schemeClr val="tx1"/>
                          </a:solidFill>
                          <a:effectLst/>
                          <a:latin typeface="+mn-lt"/>
                          <a:ea typeface="+mn-ea"/>
                          <a:cs typeface="+mn-cs"/>
                        </a:rPr>
                        <a:t> </a:t>
                      </a:r>
                      <a:endParaRPr lang="en-US" sz="1800" b="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62348411"/>
                  </a:ext>
                </a:extLst>
              </a:tr>
              <a:tr h="370840">
                <a:tc>
                  <a:txBody>
                    <a:bodyPr/>
                    <a:lstStyle/>
                    <a:p>
                      <a:r>
                        <a:rPr lang="en-US" sz="1800">
                          <a:solidFill>
                            <a:schemeClr val="accent1">
                              <a:lumMod val="50000"/>
                            </a:schemeClr>
                          </a:solidFill>
                        </a:rPr>
                        <a:t>Public School Monitoring Compliance</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br>
                        <a:rPr lang="en-US" sz="1800" b="0" i="0" u="none" strike="noStrike" noProof="0">
                          <a:latin typeface="Segoe UI"/>
                        </a:rPr>
                      </a:br>
                      <a:r>
                        <a:rPr lang="en-US" sz="1800" b="0" i="0" u="none" strike="noStrike" noProof="0">
                          <a:hlinkClick r:id="rId6"/>
                        </a:rPr>
                        <a:t>https://www.doe.mass.edu/psm/contact-info.html</a:t>
                      </a:r>
                      <a:r>
                        <a:rPr lang="en-US" sz="1800" b="0" i="0" u="none" strike="noStrike" noProof="0"/>
                        <a:t> </a:t>
                      </a:r>
                    </a:p>
                    <a:p>
                      <a:pPr lvl="0" algn="ctr">
                        <a:buNone/>
                      </a:pPr>
                      <a:endParaRPr lang="en-US" sz="1800"/>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2007831"/>
                  </a:ext>
                </a:extLst>
              </a:tr>
              <a:tr h="370840">
                <a:tc>
                  <a:txBody>
                    <a:bodyPr/>
                    <a:lstStyle/>
                    <a:p>
                      <a:r>
                        <a:rPr lang="en-US" sz="1800">
                          <a:solidFill>
                            <a:schemeClr val="accent1">
                              <a:lumMod val="50000"/>
                            </a:schemeClr>
                          </a:solidFill>
                        </a:rPr>
                        <a:t>Problem Resolution System Complaints</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800">
                          <a:solidFill>
                            <a:schemeClr val="accent1">
                              <a:lumMod val="50000"/>
                            </a:schemeClr>
                          </a:solidFill>
                          <a:hlinkClick r:id="rId7"/>
                        </a:rPr>
                        <a:t>https://www.doe.mass.edu/prs/specialist.html</a:t>
                      </a:r>
                      <a:r>
                        <a:rPr lang="en-US" sz="1800">
                          <a:solidFill>
                            <a:schemeClr val="accent1">
                              <a:lumMod val="50000"/>
                            </a:schemeClr>
                          </a:solidFill>
                        </a:rPr>
                        <a:t> </a:t>
                      </a:r>
                    </a:p>
                    <a:p>
                      <a:pPr algn="ctr"/>
                      <a:endParaRPr lang="en-US" sz="1800">
                        <a:solidFill>
                          <a:schemeClr val="accent1">
                            <a:lumMod val="50000"/>
                          </a:schemeClr>
                        </a:solidFill>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29868742"/>
                  </a:ext>
                </a:extLst>
              </a:tr>
              <a:tr h="413468">
                <a:tc>
                  <a:txBody>
                    <a:bodyPr/>
                    <a:lstStyle/>
                    <a:p>
                      <a:r>
                        <a:rPr lang="en-US" sz="1800">
                          <a:solidFill>
                            <a:schemeClr val="accent1">
                              <a:lumMod val="50000"/>
                            </a:schemeClr>
                          </a:solidFill>
                        </a:rPr>
                        <a:t>Special Ed. SPP/APR Compliance (4B, 9, &amp; 10)</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lnSpc>
                          <a:spcPct val="100000"/>
                        </a:lnSpc>
                        <a:spcBef>
                          <a:spcPts val="0"/>
                        </a:spcBef>
                        <a:spcAft>
                          <a:spcPts val="0"/>
                        </a:spcAft>
                        <a:buNone/>
                      </a:pPr>
                      <a:r>
                        <a:rPr lang="en-US" sz="1800">
                          <a:hlinkClick r:id="rId4"/>
                        </a:rPr>
                        <a:t>Specialeducation@doe.mass.edu</a:t>
                      </a:r>
                      <a:r>
                        <a:rPr lang="en-US" sz="1800"/>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8140511"/>
                  </a:ext>
                </a:extLst>
              </a:tr>
              <a:tr h="370840">
                <a:tc>
                  <a:txBody>
                    <a:bodyPr/>
                    <a:lstStyle/>
                    <a:p>
                      <a:r>
                        <a:rPr lang="en-US" sz="1800">
                          <a:solidFill>
                            <a:schemeClr val="accent1">
                              <a:lumMod val="50000"/>
                            </a:schemeClr>
                          </a:solidFill>
                        </a:rPr>
                        <a:t>Special Ed. SPP/APR Performance (5, &amp; 6)</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lvl="0" algn="ctr">
                        <a:buNone/>
                      </a:pPr>
                      <a:r>
                        <a:rPr lang="en-US" sz="1800">
                          <a:solidFill>
                            <a:schemeClr val="accent1">
                              <a:lumMod val="50000"/>
                            </a:schemeClr>
                          </a:solidFill>
                          <a:hlinkClick r:id="rId4"/>
                        </a:rPr>
                        <a:t>Specialeducation@doe.mass.edu</a:t>
                      </a:r>
                      <a:r>
                        <a:rPr lang="en-US" sz="1800">
                          <a:solidFill>
                            <a:schemeClr val="accent1">
                              <a:lumMod val="50000"/>
                            </a:schemeClr>
                          </a:solidFill>
                        </a:rPr>
                        <a:t> </a:t>
                      </a:r>
                      <a:endParaRPr lang="en-US"/>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76267133"/>
                  </a:ext>
                </a:extLst>
              </a:tr>
              <a:tr h="0">
                <a:tc>
                  <a:txBody>
                    <a:bodyPr/>
                    <a:lstStyle/>
                    <a:p>
                      <a:r>
                        <a:rPr lang="en-US" sz="1800">
                          <a:solidFill>
                            <a:schemeClr val="accent1">
                              <a:lumMod val="50000"/>
                            </a:schemeClr>
                          </a:solidFill>
                        </a:rPr>
                        <a:t>Significant Disproportionality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lvl="0" indent="0" algn="ctr">
                        <a:lnSpc>
                          <a:spcPct val="100000"/>
                        </a:lnSpc>
                        <a:spcBef>
                          <a:spcPts val="0"/>
                        </a:spcBef>
                        <a:spcAft>
                          <a:spcPts val="0"/>
                        </a:spcAft>
                        <a:buNone/>
                      </a:pPr>
                      <a:r>
                        <a:rPr lang="en-US" sz="1800" b="0" i="0" u="none" strike="noStrike" kern="1200" noProof="0">
                          <a:hlinkClick r:id="rId4"/>
                        </a:rPr>
                        <a:t>Specialeducation@doe.mass.edu</a:t>
                      </a:r>
                      <a:r>
                        <a:rPr lang="en-US" sz="1800" b="0" i="0" u="none" strike="noStrike" kern="1200" noProof="0"/>
                        <a:t> </a:t>
                      </a:r>
                    </a:p>
                    <a:p>
                      <a:pPr marL="0" marR="0" lvl="0" indent="0" algn="ctr">
                        <a:lnSpc>
                          <a:spcPct val="100000"/>
                        </a:lnSpc>
                        <a:spcBef>
                          <a:spcPts val="0"/>
                        </a:spcBef>
                        <a:spcAft>
                          <a:spcPts val="0"/>
                        </a:spcAft>
                        <a:buNone/>
                      </a:pPr>
                      <a:endParaRPr lang="en-US" sz="1800" b="0" i="1" u="none" strike="noStrike" kern="1200" noProof="0">
                        <a:latin typeface="Segoe UI"/>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598060020"/>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15</a:t>
            </a:fld>
            <a:endParaRPr lang="zh-CN" altLang="en-US"/>
          </a:p>
        </p:txBody>
      </p:sp>
    </p:spTree>
    <p:extLst>
      <p:ext uri="{BB962C8B-B14F-4D97-AF65-F5344CB8AC3E}">
        <p14:creationId xmlns:p14="http://schemas.microsoft.com/office/powerpoint/2010/main" val="30893175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8C3391A8-DB9B-40E5-8CA9-A74E05453C94}"/>
              </a:ext>
            </a:extLst>
          </p:cNvPr>
          <p:cNvSpPr txBox="1">
            <a:spLocks noGrp="1"/>
          </p:cNvSpPr>
          <p:nvPr>
            <p:ph type="title" idx="4294967295"/>
          </p:nvPr>
        </p:nvSpPr>
        <p:spPr>
          <a:xfrm>
            <a:off x="3049361" y="2767281"/>
            <a:ext cx="84622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rPr>
              <a:t>Maintenance of Effort (MOE) </a:t>
            </a:r>
            <a:endParaRPr kumimoji="0" lang="en-US" sz="1800" b="0" i="0" u="none" strike="noStrike" kern="1200" cap="none" spc="0" normalizeH="0" baseline="0" noProof="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46510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Special Education Determinations and MOE </a:t>
            </a:r>
            <a:r>
              <a:rPr lang="en-US">
                <a:solidFill>
                  <a:schemeClr val="accent1">
                    <a:lumMod val="50000"/>
                  </a:schemeClr>
                </a:solidFill>
                <a:latin typeface="Segoe UI Semibold"/>
                <a:cs typeface="Segoe UI Semibold"/>
              </a:rPr>
              <a:t>….</a:t>
            </a:r>
            <a:endParaRPr lang="en-US">
              <a:solidFill>
                <a:schemeClr val="accent1">
                  <a:lumMod val="50000"/>
                </a:schemeClr>
              </a:solidFill>
            </a:endParaRPr>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p:txBody>
          <a:bodyPr vert="horz" lIns="91440" tIns="45720" rIns="91440" bIns="45720" rtlCol="0" anchor="t">
            <a:noAutofit/>
          </a:bodyPr>
          <a:lstStyle/>
          <a:p>
            <a:r>
              <a:rPr lang="en-US" sz="2800">
                <a:latin typeface="Segoe UI"/>
                <a:cs typeface="Segoe UI"/>
              </a:rPr>
              <a:t>MOE is </a:t>
            </a:r>
            <a:r>
              <a:rPr lang="en-US" sz="2800" b="1">
                <a:latin typeface="Segoe UI"/>
                <a:cs typeface="Segoe UI"/>
              </a:rPr>
              <a:t>required </a:t>
            </a:r>
            <a:r>
              <a:rPr lang="en-US" sz="2800">
                <a:latin typeface="Segoe UI"/>
                <a:cs typeface="Segoe UI"/>
              </a:rPr>
              <a:t>for all LEAs</a:t>
            </a:r>
            <a:endParaRPr lang="en-US" sz="2800"/>
          </a:p>
          <a:p>
            <a:pPr>
              <a:buFont typeface="Arial"/>
            </a:pPr>
            <a:r>
              <a:rPr lang="en-US" sz="2800">
                <a:latin typeface="Segoe UI"/>
                <a:cs typeface="Segoe UI"/>
              </a:rPr>
              <a:t>Any LEA receiving IDEA Part B funds must budget and spend </a:t>
            </a:r>
            <a:r>
              <a:rPr lang="en-US" sz="2800" b="1">
                <a:latin typeface="Segoe UI"/>
                <a:cs typeface="Segoe UI"/>
              </a:rPr>
              <a:t>at least the same amount of local or state and local funds for the education of children with disabilities on a year-to-year basis</a:t>
            </a:r>
            <a:endParaRPr lang="en-US" sz="2800">
              <a:latin typeface="Segoe UI"/>
              <a:cs typeface="Segoe UI"/>
            </a:endParaRPr>
          </a:p>
          <a:p>
            <a:pPr>
              <a:buFont typeface="Arial"/>
              <a:buChar char="•"/>
            </a:pPr>
            <a:r>
              <a:rPr lang="en-US" sz="2800" b="1">
                <a:latin typeface="Segoe UI"/>
                <a:cs typeface="Segoe UI"/>
              </a:rPr>
              <a:t>Ways to Meet MOE</a:t>
            </a:r>
            <a:endParaRPr lang="en-US" sz="2800"/>
          </a:p>
          <a:p>
            <a:pPr lvl="1"/>
            <a:r>
              <a:rPr lang="en-US" sz="2400">
                <a:latin typeface="Segoe UI"/>
                <a:cs typeface="Segoe UI"/>
              </a:rPr>
              <a:t>The law gives LEAs 4 options to demonstrate they have met MOE:</a:t>
            </a:r>
            <a:endParaRPr lang="en-US" sz="2400"/>
          </a:p>
          <a:p>
            <a:pPr marL="1371600" lvl="2" indent="-457200">
              <a:buAutoNum type="arabicPeriod"/>
            </a:pPr>
            <a:r>
              <a:rPr lang="en-US" sz="2000">
                <a:latin typeface="Segoe UI"/>
                <a:cs typeface="Segoe UI"/>
              </a:rPr>
              <a:t>Total amount of local funds</a:t>
            </a:r>
            <a:r>
              <a:rPr lang="en-US" sz="2000" b="1">
                <a:latin typeface="Segoe UI"/>
                <a:cs typeface="Segoe UI"/>
              </a:rPr>
              <a:t>*</a:t>
            </a:r>
            <a:r>
              <a:rPr lang="en-US" sz="2000">
                <a:latin typeface="Segoe UI"/>
                <a:cs typeface="Segoe UI"/>
              </a:rPr>
              <a:t>,</a:t>
            </a:r>
          </a:p>
          <a:p>
            <a:pPr marL="1371600" lvl="2" indent="-457200">
              <a:buAutoNum type="arabicPeriod"/>
            </a:pPr>
            <a:r>
              <a:rPr lang="en-US" sz="2000">
                <a:latin typeface="Segoe UI"/>
                <a:cs typeface="Segoe UI"/>
              </a:rPr>
              <a:t>Total amount of State and local funds in the aggregate,</a:t>
            </a:r>
            <a:endParaRPr lang="en-US" sz="2000"/>
          </a:p>
          <a:p>
            <a:pPr marL="1371600" lvl="2" indent="-457200">
              <a:buAutoNum type="arabicPeriod"/>
            </a:pPr>
            <a:r>
              <a:rPr lang="en-US" sz="2000">
                <a:latin typeface="Segoe UI"/>
                <a:cs typeface="Segoe UI"/>
              </a:rPr>
              <a:t>Per capita (e.g., per child with disability) amount of local funds</a:t>
            </a:r>
            <a:r>
              <a:rPr lang="en-US" sz="2000" b="1">
                <a:latin typeface="Segoe UI"/>
                <a:cs typeface="Segoe UI"/>
              </a:rPr>
              <a:t>*</a:t>
            </a:r>
            <a:r>
              <a:rPr lang="en-US" sz="2000">
                <a:latin typeface="Segoe UI"/>
                <a:cs typeface="Segoe UI"/>
              </a:rPr>
              <a:t>, or </a:t>
            </a:r>
            <a:endParaRPr lang="en-US" sz="2000"/>
          </a:p>
          <a:p>
            <a:pPr marL="1371600" lvl="2" indent="-457200">
              <a:buAutoNum type="arabicPeriod"/>
            </a:pPr>
            <a:r>
              <a:rPr lang="en-US" sz="2000">
                <a:latin typeface="Segoe UI"/>
                <a:cs typeface="Segoe UI"/>
              </a:rPr>
              <a:t>Per capita amount of State and local funds.</a:t>
            </a:r>
            <a:endParaRPr lang="en-US" sz="2000"/>
          </a:p>
          <a:p>
            <a:pPr marL="1600200" lvl="2" indent="-457200">
              <a:buAutoNum type="arabicPeriod"/>
            </a:pPr>
            <a:endParaRPr lang="en-US" sz="2000"/>
          </a:p>
          <a:p>
            <a:pPr marL="0" indent="0">
              <a:buNone/>
            </a:pPr>
            <a:endParaRPr lang="en-US" sz="2800"/>
          </a:p>
        </p:txBody>
      </p:sp>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17</a:t>
            </a:fld>
            <a:endParaRPr lang="zh-CN" altLang="en-US"/>
          </a:p>
        </p:txBody>
      </p:sp>
    </p:spTree>
    <p:extLst>
      <p:ext uri="{BB962C8B-B14F-4D97-AF65-F5344CB8AC3E}">
        <p14:creationId xmlns:p14="http://schemas.microsoft.com/office/powerpoint/2010/main" val="36550861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293B3A-E027-DD86-0E45-23DD59CA030B}"/>
              </a:ext>
            </a:extLst>
          </p:cNvPr>
          <p:cNvSpPr>
            <a:spLocks noGrp="1"/>
          </p:cNvSpPr>
          <p:nvPr>
            <p:ph type="title"/>
          </p:nvPr>
        </p:nvSpPr>
        <p:spPr/>
        <p:txBody>
          <a:bodyPr/>
          <a:lstStyle/>
          <a:p>
            <a:r>
              <a:rPr lang="en-US">
                <a:latin typeface="Segoe UI Semibold"/>
                <a:cs typeface="Segoe UI Semibold"/>
              </a:rPr>
              <a:t>Special Considerations for MOE</a:t>
            </a:r>
            <a:endParaRPr lang="en-US"/>
          </a:p>
        </p:txBody>
      </p:sp>
      <p:sp>
        <p:nvSpPr>
          <p:cNvPr id="3" name="Content Placeholder 2">
            <a:extLst>
              <a:ext uri="{FF2B5EF4-FFF2-40B4-BE49-F238E27FC236}">
                <a16:creationId xmlns:a16="http://schemas.microsoft.com/office/drawing/2014/main" id="{A4627E97-A275-26E1-9037-D6C79718708F}"/>
              </a:ext>
            </a:extLst>
          </p:cNvPr>
          <p:cNvSpPr>
            <a:spLocks noGrp="1"/>
          </p:cNvSpPr>
          <p:nvPr>
            <p:ph idx="1"/>
          </p:nvPr>
        </p:nvSpPr>
        <p:spPr/>
        <p:txBody>
          <a:bodyPr vert="horz" lIns="91440" tIns="45720" rIns="91440" bIns="45720" rtlCol="0" anchor="t">
            <a:noAutofit/>
          </a:bodyPr>
          <a:lstStyle/>
          <a:p>
            <a:r>
              <a:rPr lang="en-US" sz="2800">
                <a:latin typeface="Segoe UI"/>
                <a:cs typeface="Segoe UI"/>
              </a:rPr>
              <a:t>Please note that in Massachusetts LEAs can use only methods: </a:t>
            </a:r>
            <a:endParaRPr lang="en-US" sz="2800"/>
          </a:p>
          <a:p>
            <a:pPr marL="457200" lvl="1" indent="0">
              <a:buNone/>
            </a:pPr>
            <a:r>
              <a:rPr lang="en-US" sz="2400">
                <a:solidFill>
                  <a:schemeClr val="accent2"/>
                </a:solidFill>
                <a:latin typeface="Segoe UI"/>
                <a:cs typeface="Segoe UI"/>
              </a:rPr>
              <a:t>2. </a:t>
            </a:r>
            <a:r>
              <a:rPr lang="en-US" sz="2400">
                <a:latin typeface="Segoe UI"/>
                <a:cs typeface="Segoe UI"/>
              </a:rPr>
              <a:t>Total amount of state and local funds in the aggregate and </a:t>
            </a:r>
            <a:endParaRPr lang="en-US" sz="2400"/>
          </a:p>
          <a:p>
            <a:pPr marL="457200" lvl="1" indent="0">
              <a:buNone/>
            </a:pPr>
            <a:r>
              <a:rPr lang="en-US" sz="2400">
                <a:solidFill>
                  <a:schemeClr val="accent2"/>
                </a:solidFill>
                <a:latin typeface="Segoe UI"/>
                <a:cs typeface="Segoe UI"/>
              </a:rPr>
              <a:t>4.</a:t>
            </a:r>
            <a:r>
              <a:rPr lang="en-US" sz="2400">
                <a:latin typeface="Segoe UI"/>
                <a:cs typeface="Segoe UI"/>
              </a:rPr>
              <a:t> Per capita amount of state and local funds.  </a:t>
            </a:r>
            <a:endParaRPr lang="en-US" sz="2400"/>
          </a:p>
          <a:p>
            <a:r>
              <a:rPr lang="en-US" sz="2800">
                <a:latin typeface="Segoe UI"/>
                <a:cs typeface="Segoe UI"/>
              </a:rPr>
              <a:t>In Massachusetts, we cannot separate out Chapter 70 state aid and funding from the local tax base because Chapter 70 goes into a community’s General Fund and therefore loses its identity as State funds when appropriated to the school department. </a:t>
            </a:r>
            <a:endParaRPr lang="en-US" sz="2800"/>
          </a:p>
          <a:p>
            <a:r>
              <a:rPr lang="en-US" sz="2800">
                <a:latin typeface="Segoe UI"/>
                <a:cs typeface="Segoe UI"/>
              </a:rPr>
              <a:t>The only true State funds are Circuit Breaker funds.</a:t>
            </a:r>
            <a:endParaRPr lang="en-US" sz="2800"/>
          </a:p>
        </p:txBody>
      </p:sp>
      <p:sp>
        <p:nvSpPr>
          <p:cNvPr id="4" name="Slide Number Placeholder 3">
            <a:extLst>
              <a:ext uri="{FF2B5EF4-FFF2-40B4-BE49-F238E27FC236}">
                <a16:creationId xmlns:a16="http://schemas.microsoft.com/office/drawing/2014/main" id="{6562A436-67F8-11F9-51D5-0CDBE3C43247}"/>
              </a:ext>
            </a:extLst>
          </p:cNvPr>
          <p:cNvSpPr>
            <a:spLocks noGrp="1"/>
          </p:cNvSpPr>
          <p:nvPr>
            <p:ph type="sldNum" sz="quarter" idx="12"/>
          </p:nvPr>
        </p:nvSpPr>
        <p:spPr/>
        <p:txBody>
          <a:bodyPr/>
          <a:lstStyle/>
          <a:p>
            <a:fld id="{FF27229C-EC7B-4063-A33B-28A5E87E32ED}" type="slidenum">
              <a:rPr lang="zh-CN" altLang="en-US" smtClean="0"/>
              <a:pPr/>
              <a:t>18</a:t>
            </a:fld>
            <a:endParaRPr lang="zh-CN" altLang="en-US"/>
          </a:p>
        </p:txBody>
      </p:sp>
    </p:spTree>
    <p:extLst>
      <p:ext uri="{BB962C8B-B14F-4D97-AF65-F5344CB8AC3E}">
        <p14:creationId xmlns:p14="http://schemas.microsoft.com/office/powerpoint/2010/main" val="48441306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81739-8D82-3B20-F205-6B1186973738}"/>
              </a:ext>
            </a:extLst>
          </p:cNvPr>
          <p:cNvSpPr>
            <a:spLocks noGrp="1"/>
          </p:cNvSpPr>
          <p:nvPr>
            <p:ph type="title"/>
          </p:nvPr>
        </p:nvSpPr>
        <p:spPr/>
        <p:txBody>
          <a:bodyPr/>
          <a:lstStyle/>
          <a:p>
            <a:r>
              <a:rPr lang="en-US"/>
              <a:t>Special Education Determinations and MOE</a:t>
            </a:r>
          </a:p>
        </p:txBody>
      </p:sp>
      <p:sp>
        <p:nvSpPr>
          <p:cNvPr id="3" name="Content Placeholder 2">
            <a:extLst>
              <a:ext uri="{FF2B5EF4-FFF2-40B4-BE49-F238E27FC236}">
                <a16:creationId xmlns:a16="http://schemas.microsoft.com/office/drawing/2014/main" id="{9F827C80-1D07-596E-5528-0FEF7FB4AAC4}"/>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2 Parts to MOE</a:t>
            </a:r>
            <a:endParaRPr lang="en-US" b="1"/>
          </a:p>
          <a:p>
            <a:pPr marL="0" indent="0">
              <a:buNone/>
            </a:pPr>
            <a:endParaRPr lang="en-US">
              <a:latin typeface="Segoe UI"/>
              <a:cs typeface="Segoe UI"/>
            </a:endParaRPr>
          </a:p>
          <a:p>
            <a:r>
              <a:rPr lang="en-US">
                <a:latin typeface="Segoe UI"/>
                <a:cs typeface="Segoe UI"/>
              </a:rPr>
              <a:t>Eligibility standard – </a:t>
            </a:r>
            <a:r>
              <a:rPr lang="en-US">
                <a:latin typeface="Segoe UI"/>
                <a:cs typeface="Segoe UI Semibold"/>
              </a:rPr>
              <a:t>MOE levels for budgeting (Collected in the IDEA Consolidated Grant Application)</a:t>
            </a:r>
          </a:p>
          <a:p>
            <a:pPr marL="1022350" lvl="1" indent="-285750">
              <a:buFont typeface="Courier New,monospace" panose="020B0604020202020204" pitchFamily="34" charset="0"/>
              <a:buChar char="o"/>
            </a:pPr>
            <a:endParaRPr lang="en-US">
              <a:latin typeface="Segoe UI"/>
              <a:cs typeface="Segoe UI"/>
            </a:endParaRPr>
          </a:p>
          <a:p>
            <a:r>
              <a:rPr lang="en-US">
                <a:latin typeface="Segoe UI"/>
                <a:cs typeface="Segoe UI"/>
              </a:rPr>
              <a:t>Compliance standard – </a:t>
            </a:r>
            <a:r>
              <a:rPr lang="en-US">
                <a:latin typeface="Segoe UI"/>
                <a:cs typeface="Segoe UI Semibold"/>
              </a:rPr>
              <a:t>MOE levels for spending (Collected in the End of Year Financial Report)</a:t>
            </a:r>
          </a:p>
          <a:p>
            <a:pPr marL="1022350" lvl="1" indent="-285750">
              <a:buFont typeface="Courier New,monospace" panose="020B0604020202020204" pitchFamily="34" charset="0"/>
              <a:buChar char="o"/>
            </a:pP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47881BFF-2B36-0EC4-0D18-7E561B3F7B9C}"/>
              </a:ext>
            </a:extLst>
          </p:cNvPr>
          <p:cNvSpPr>
            <a:spLocks noGrp="1"/>
          </p:cNvSpPr>
          <p:nvPr>
            <p:ph type="sldNum" sz="quarter" idx="12"/>
          </p:nvPr>
        </p:nvSpPr>
        <p:spPr/>
        <p:txBody>
          <a:bodyPr/>
          <a:lstStyle/>
          <a:p>
            <a:fld id="{FF27229C-EC7B-4063-A33B-28A5E87E32ED}" type="slidenum">
              <a:rPr lang="zh-CN" altLang="en-US" smtClean="0"/>
              <a:pPr/>
              <a:t>19</a:t>
            </a:fld>
            <a:endParaRPr lang="zh-CN" altLang="en-US"/>
          </a:p>
        </p:txBody>
      </p:sp>
    </p:spTree>
    <p:extLst>
      <p:ext uri="{BB962C8B-B14F-4D97-AF65-F5344CB8AC3E}">
        <p14:creationId xmlns:p14="http://schemas.microsoft.com/office/powerpoint/2010/main" val="1119627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5">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7">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49741C7-D490-4638-9FDF-6F8DB3A4153E}"/>
              </a:ext>
            </a:extLst>
          </p:cNvPr>
          <p:cNvSpPr>
            <a:spLocks noGrp="1"/>
          </p:cNvSpPr>
          <p:nvPr>
            <p:ph type="title"/>
          </p:nvPr>
        </p:nvSpPr>
        <p:spPr>
          <a:xfrm>
            <a:off x="686834" y="1153572"/>
            <a:ext cx="3200400" cy="4461163"/>
          </a:xfrm>
        </p:spPr>
        <p:txBody>
          <a:bodyPr>
            <a:normAutofit/>
          </a:bodyPr>
          <a:lstStyle/>
          <a:p>
            <a:r>
              <a:rPr lang="en-US">
                <a:solidFill>
                  <a:srgbClr val="FFFFFF"/>
                </a:solidFill>
                <a:latin typeface="Segoe UI Semibold"/>
                <a:cs typeface="Segoe UI Semibold"/>
              </a:rPr>
              <a:t>Webinar</a:t>
            </a:r>
            <a:br>
              <a:rPr lang="en-US">
                <a:solidFill>
                  <a:srgbClr val="FFFFFF"/>
                </a:solidFill>
                <a:latin typeface="Segoe UI Semibold"/>
                <a:cs typeface="Segoe UI Semibold"/>
              </a:rPr>
            </a:br>
            <a:r>
              <a:rPr lang="en-US">
                <a:solidFill>
                  <a:srgbClr val="FFFFFF"/>
                </a:solidFill>
                <a:latin typeface="Segoe UI Semibold"/>
                <a:cs typeface="Segoe UI Semibold"/>
              </a:rPr>
              <a:t>Objectives</a:t>
            </a:r>
          </a:p>
        </p:txBody>
      </p:sp>
      <p:sp>
        <p:nvSpPr>
          <p:cNvPr id="25" name="Arc 29">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 name="Content Placeholder 2">
            <a:extLst>
              <a:ext uri="{FF2B5EF4-FFF2-40B4-BE49-F238E27FC236}">
                <a16:creationId xmlns:a16="http://schemas.microsoft.com/office/drawing/2014/main" id="{A0493683-AD2C-418D-8D77-C058D8B5F86F}"/>
              </a:ext>
            </a:extLst>
          </p:cNvPr>
          <p:cNvSpPr>
            <a:spLocks noGrp="1"/>
          </p:cNvSpPr>
          <p:nvPr>
            <p:ph idx="1"/>
          </p:nvPr>
        </p:nvSpPr>
        <p:spPr>
          <a:xfrm>
            <a:off x="4447308" y="591344"/>
            <a:ext cx="6906491" cy="5585619"/>
          </a:xfrm>
        </p:spPr>
        <p:txBody>
          <a:bodyPr anchor="ctr">
            <a:normAutofit fontScale="92500"/>
          </a:bodyPr>
          <a:lstStyle/>
          <a:p>
            <a:pPr>
              <a:lnSpc>
                <a:spcPct val="90000"/>
              </a:lnSpc>
            </a:pPr>
            <a:r>
              <a:rPr lang="en-US" sz="2700"/>
              <a:t>Understand the calculations used to make the special education determinations</a:t>
            </a:r>
          </a:p>
          <a:p>
            <a:pPr>
              <a:lnSpc>
                <a:spcPct val="90000"/>
              </a:lnSpc>
            </a:pPr>
            <a:r>
              <a:rPr lang="en-US" sz="2700"/>
              <a:t>Identify appropriate DESE office to assist with questions related to the determinations</a:t>
            </a:r>
          </a:p>
          <a:p>
            <a:pPr>
              <a:lnSpc>
                <a:spcPct val="90000"/>
              </a:lnSpc>
            </a:pPr>
            <a:r>
              <a:rPr lang="en-US" sz="2700"/>
              <a:t>Understand fiscal implementation of special education determinations</a:t>
            </a:r>
          </a:p>
          <a:p>
            <a:pPr>
              <a:lnSpc>
                <a:spcPct val="90000"/>
              </a:lnSpc>
            </a:pPr>
            <a:r>
              <a:rPr lang="en-US" sz="2700"/>
              <a:t>Recognize LEA leadership roles related to the special education determinations</a:t>
            </a:r>
          </a:p>
          <a:p>
            <a:pPr>
              <a:lnSpc>
                <a:spcPct val="90000"/>
              </a:lnSpc>
            </a:pPr>
            <a:r>
              <a:rPr lang="en-US" sz="2700"/>
              <a:t>Integrate data from the special education determinations in school and district improvement planning</a:t>
            </a:r>
          </a:p>
          <a:p>
            <a:pPr>
              <a:lnSpc>
                <a:spcPct val="90000"/>
              </a:lnSpc>
            </a:pPr>
            <a:r>
              <a:rPr lang="en-US" sz="2700"/>
              <a:t>Extend Become familiar with various frameworks and evidenced-based practices for improvement planning</a:t>
            </a:r>
          </a:p>
        </p:txBody>
      </p:sp>
      <p:sp>
        <p:nvSpPr>
          <p:cNvPr id="4" name="Slide Number Placeholder 3">
            <a:extLst>
              <a:ext uri="{FF2B5EF4-FFF2-40B4-BE49-F238E27FC236}">
                <a16:creationId xmlns:a16="http://schemas.microsoft.com/office/drawing/2014/main" id="{003E3698-12BD-478C-BB88-CB42A7FD2434}"/>
              </a:ext>
            </a:extLst>
          </p:cNvPr>
          <p:cNvSpPr>
            <a:spLocks noGrp="1"/>
          </p:cNvSpPr>
          <p:nvPr>
            <p:ph type="sldNum" sz="quarter" idx="12"/>
          </p:nvPr>
        </p:nvSpPr>
        <p:spPr>
          <a:xfrm>
            <a:off x="9541564" y="6356350"/>
            <a:ext cx="1812235" cy="365125"/>
          </a:xfrm>
        </p:spPr>
        <p:txBody>
          <a:bodyPr>
            <a:normAutofit/>
          </a:bodyPr>
          <a:lstStyle/>
          <a:p>
            <a:pPr>
              <a:spcAft>
                <a:spcPts val="600"/>
              </a:spcAft>
            </a:pPr>
            <a:fld id="{FF27229C-EC7B-4063-A33B-28A5E87E32ED}" type="slidenum">
              <a:rPr lang="zh-CN" altLang="en-US"/>
              <a:pPr>
                <a:spcAft>
                  <a:spcPts val="600"/>
                </a:spcAft>
              </a:pPr>
              <a:t>2</a:t>
            </a:fld>
            <a:endParaRPr lang="zh-CN" altLang="en-US"/>
          </a:p>
        </p:txBody>
      </p:sp>
    </p:spTree>
    <p:extLst>
      <p:ext uri="{BB962C8B-B14F-4D97-AF65-F5344CB8AC3E}">
        <p14:creationId xmlns:p14="http://schemas.microsoft.com/office/powerpoint/2010/main" val="19951152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82BAA-32AA-A4A0-7630-4448F0191C86}"/>
              </a:ext>
            </a:extLst>
          </p:cNvPr>
          <p:cNvSpPr>
            <a:spLocks noGrp="1"/>
          </p:cNvSpPr>
          <p:nvPr>
            <p:ph type="title"/>
          </p:nvPr>
        </p:nvSpPr>
        <p:spPr/>
        <p:txBody>
          <a:bodyPr/>
          <a:lstStyle/>
          <a:p>
            <a:r>
              <a:rPr lang="en-US" sz="2400" b="1">
                <a:latin typeface="Segoe UI Semibold"/>
                <a:cs typeface="Segoe UI Semibold"/>
              </a:rPr>
              <a:t>Eligibility Standard – MOE levels for budgeting (Collected in the IDEA Consolidated Grant Application)</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9AD8BF87-8B59-5CE0-5162-550E56EAA344}"/>
              </a:ext>
            </a:extLst>
          </p:cNvPr>
          <p:cNvSpPr>
            <a:spLocks noGrp="1"/>
          </p:cNvSpPr>
          <p:nvPr>
            <p:ph idx="1"/>
          </p:nvPr>
        </p:nvSpPr>
        <p:spPr/>
        <p:txBody>
          <a:bodyPr vert="horz" lIns="91440" tIns="45720" rIns="91440" bIns="45720" rtlCol="0" anchor="t">
            <a:noAutofit/>
          </a:bodyPr>
          <a:lstStyle/>
          <a:p>
            <a:pPr marL="0" indent="0">
              <a:buNone/>
            </a:pPr>
            <a:r>
              <a:rPr lang="en-US" sz="2200">
                <a:latin typeface="Segoe UI"/>
                <a:cs typeface="Segoe UI"/>
              </a:rPr>
              <a:t>For purposes of establishing the LEA's eligibility for a fiscal year, the LEA must budget for the education of children with disabilities, at least the same amount of funds as the LEA spent in the most recent fiscal year for which information is available. </a:t>
            </a:r>
            <a:endParaRPr lang="en-US" sz="2200"/>
          </a:p>
          <a:p>
            <a:pPr marL="0" indent="0">
              <a:buNone/>
            </a:pPr>
            <a:r>
              <a:rPr lang="en-US" sz="2200">
                <a:latin typeface="Segoe UI"/>
                <a:cs typeface="Segoe UI"/>
              </a:rPr>
              <a:t>The LEA may demonstrate MOE eligibility through either of these two calculations: (1) the combination of State and local funds in the aggregate; or (2) the combination of State and local funds on a per capita basis. See </a:t>
            </a:r>
            <a:r>
              <a:rPr lang="en-US" sz="2200">
                <a:latin typeface="Segoe UI"/>
                <a:cs typeface="Segoe UI"/>
                <a:hlinkClick r:id="rId3"/>
              </a:rPr>
              <a:t>34 CFR §300.203(a)(1)</a:t>
            </a:r>
            <a:r>
              <a:rPr lang="en-US" sz="2200">
                <a:latin typeface="Segoe UI"/>
                <a:cs typeface="Segoe UI"/>
              </a:rPr>
              <a:t>.  </a:t>
            </a:r>
            <a:endParaRPr lang="en-US" sz="2200"/>
          </a:p>
          <a:p>
            <a:pPr marL="0" indent="0">
              <a:buNone/>
            </a:pPr>
            <a:r>
              <a:rPr lang="en-US" sz="2200">
                <a:latin typeface="Segoe UI"/>
                <a:cs typeface="Segoe UI"/>
              </a:rPr>
              <a:t>Using the budgeted amounts to meet MOE that the LEA reports on the IDEA Consolidated Application DESE will determine the LEA’s eligibility for IDEA funding. </a:t>
            </a:r>
            <a:endParaRPr lang="en-US" sz="2200"/>
          </a:p>
          <a:p>
            <a:pPr marL="0" indent="0">
              <a:buNone/>
            </a:pPr>
            <a:r>
              <a:rPr lang="en-US" sz="2200">
                <a:latin typeface="Segoe UI"/>
                <a:cs typeface="Segoe UI"/>
              </a:rPr>
              <a:t>It is important that the LEA demonstrates compliance with the eligibility standard and if not, indicates on the grant application the reason for not meeting the eligibility standard.  </a:t>
            </a:r>
            <a:endParaRPr lang="en-US" sz="2200"/>
          </a:p>
        </p:txBody>
      </p:sp>
      <p:sp>
        <p:nvSpPr>
          <p:cNvPr id="4" name="Slide Number Placeholder 3">
            <a:extLst>
              <a:ext uri="{FF2B5EF4-FFF2-40B4-BE49-F238E27FC236}">
                <a16:creationId xmlns:a16="http://schemas.microsoft.com/office/drawing/2014/main" id="{7CD99879-247A-C9D3-DB5A-D12DE0A9EA9E}"/>
              </a:ext>
            </a:extLst>
          </p:cNvPr>
          <p:cNvSpPr>
            <a:spLocks noGrp="1"/>
          </p:cNvSpPr>
          <p:nvPr>
            <p:ph type="sldNum" sz="quarter" idx="12"/>
          </p:nvPr>
        </p:nvSpPr>
        <p:spPr/>
        <p:txBody>
          <a:bodyPr/>
          <a:lstStyle/>
          <a:p>
            <a:fld id="{FF27229C-EC7B-4063-A33B-28A5E87E32ED}" type="slidenum">
              <a:rPr lang="zh-CN" altLang="en-US" smtClean="0"/>
              <a:pPr/>
              <a:t>20</a:t>
            </a:fld>
            <a:endParaRPr lang="zh-CN" altLang="en-US"/>
          </a:p>
        </p:txBody>
      </p:sp>
    </p:spTree>
    <p:extLst>
      <p:ext uri="{BB962C8B-B14F-4D97-AF65-F5344CB8AC3E}">
        <p14:creationId xmlns:p14="http://schemas.microsoft.com/office/powerpoint/2010/main" val="6778604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356381-F033-24ED-2B5B-18EBE3258871}"/>
              </a:ext>
            </a:extLst>
          </p:cNvPr>
          <p:cNvSpPr>
            <a:spLocks noGrp="1"/>
          </p:cNvSpPr>
          <p:nvPr>
            <p:ph type="title"/>
          </p:nvPr>
        </p:nvSpPr>
        <p:spPr/>
        <p:txBody>
          <a:bodyPr/>
          <a:lstStyle/>
          <a:p>
            <a:r>
              <a:rPr lang="en-US" sz="2400" b="1">
                <a:latin typeface="Segoe UI Semibold"/>
                <a:cs typeface="Segoe UI Semibold"/>
              </a:rPr>
              <a:t>Compliance Standard – MOE levels for spending (Collected in the End of Year Financial Report)</a:t>
            </a:r>
            <a:endParaRPr lang="en-US" sz="2400">
              <a:latin typeface="Segoe UI Semibold"/>
              <a:cs typeface="Segoe UI Semibold"/>
            </a:endParaRPr>
          </a:p>
        </p:txBody>
      </p:sp>
      <p:sp>
        <p:nvSpPr>
          <p:cNvPr id="3" name="Content Placeholder 2">
            <a:extLst>
              <a:ext uri="{FF2B5EF4-FFF2-40B4-BE49-F238E27FC236}">
                <a16:creationId xmlns:a16="http://schemas.microsoft.com/office/drawing/2014/main" id="{44D738CD-702E-5BD7-EAA2-14065D53F415}"/>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The compliance standard prohibits an LEA from reducing the level of expenditures for the education of eligible children with disabilities made by the LEA from state and local funds by measuring against the last year the district met MOE.  </a:t>
            </a:r>
          </a:p>
          <a:p>
            <a:pPr marL="0" indent="0">
              <a:buNone/>
            </a:pPr>
            <a:r>
              <a:rPr lang="en-US">
                <a:latin typeface="Segoe UI"/>
                <a:cs typeface="Segoe UI"/>
              </a:rPr>
              <a:t>In other words, an LEA must maintain (or increase) the amount of state and local funds it spends for the education of children with disabilities when compared to last year it met MOE (for most, the preceding fiscal year). </a:t>
            </a:r>
            <a:r>
              <a:rPr lang="en-US">
                <a:latin typeface="Segoe UI"/>
                <a:cs typeface="Segoe UI"/>
                <a:hlinkClick r:id="rId3"/>
              </a:rPr>
              <a:t>34 CFR §300.203(b)</a:t>
            </a:r>
            <a:endParaRPr lang="en-US">
              <a:latin typeface="Segoe UI"/>
              <a:cs typeface="Segoe UI"/>
            </a:endParaRPr>
          </a:p>
        </p:txBody>
      </p:sp>
      <p:sp>
        <p:nvSpPr>
          <p:cNvPr id="4" name="Slide Number Placeholder 3">
            <a:extLst>
              <a:ext uri="{FF2B5EF4-FFF2-40B4-BE49-F238E27FC236}">
                <a16:creationId xmlns:a16="http://schemas.microsoft.com/office/drawing/2014/main" id="{1CC56FC2-2DDF-06A8-5C19-17B72518E954}"/>
              </a:ext>
            </a:extLst>
          </p:cNvPr>
          <p:cNvSpPr>
            <a:spLocks noGrp="1"/>
          </p:cNvSpPr>
          <p:nvPr>
            <p:ph type="sldNum" sz="quarter" idx="12"/>
          </p:nvPr>
        </p:nvSpPr>
        <p:spPr/>
        <p:txBody>
          <a:bodyPr/>
          <a:lstStyle/>
          <a:p>
            <a:fld id="{FF27229C-EC7B-4063-A33B-28A5E87E32ED}" type="slidenum">
              <a:rPr lang="zh-CN" altLang="en-US" smtClean="0"/>
              <a:pPr/>
              <a:t>21</a:t>
            </a:fld>
            <a:endParaRPr lang="zh-CN" altLang="en-US"/>
          </a:p>
        </p:txBody>
      </p:sp>
    </p:spTree>
    <p:extLst>
      <p:ext uri="{BB962C8B-B14F-4D97-AF65-F5344CB8AC3E}">
        <p14:creationId xmlns:p14="http://schemas.microsoft.com/office/powerpoint/2010/main" val="21188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870C1-1BC6-4719-9B5B-E2A04CD1B196}"/>
              </a:ext>
            </a:extLst>
          </p:cNvPr>
          <p:cNvSpPr>
            <a:spLocks noGrp="1"/>
          </p:cNvSpPr>
          <p:nvPr>
            <p:ph type="title"/>
          </p:nvPr>
        </p:nvSpPr>
        <p:spPr/>
        <p:txBody>
          <a:bodyPr/>
          <a:lstStyle/>
          <a:p>
            <a:r>
              <a:rPr lang="en-US">
                <a:latin typeface="Segoe UI Semibold"/>
                <a:cs typeface="Segoe UI Semibold"/>
              </a:rPr>
              <a:t>Exceptions to MOE</a:t>
            </a:r>
            <a:endParaRPr lang="en-US"/>
          </a:p>
        </p:txBody>
      </p:sp>
      <p:sp>
        <p:nvSpPr>
          <p:cNvPr id="3" name="Content Placeholder 2">
            <a:extLst>
              <a:ext uri="{FF2B5EF4-FFF2-40B4-BE49-F238E27FC236}">
                <a16:creationId xmlns:a16="http://schemas.microsoft.com/office/drawing/2014/main" id="{A0C31EFB-37E4-0D6D-F9C5-5460D5AF5DAF}"/>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exceptions are those due to: </a:t>
            </a:r>
            <a:endParaRPr lang="en-US"/>
          </a:p>
          <a:p>
            <a:pPr lvl="1"/>
            <a:r>
              <a:rPr lang="en-US">
                <a:latin typeface="Segoe UI"/>
                <a:cs typeface="Segoe UI"/>
              </a:rPr>
              <a:t>a) voluntary or for-cause departure of special education staff, </a:t>
            </a:r>
            <a:endParaRPr lang="en-US"/>
          </a:p>
          <a:p>
            <a:pPr lvl="1"/>
            <a:r>
              <a:rPr lang="en-US">
                <a:latin typeface="Segoe UI"/>
                <a:cs typeface="Segoe UI"/>
              </a:rPr>
              <a:t>b) decrease in enrollment of IDEA eligible children, </a:t>
            </a:r>
            <a:endParaRPr lang="en-US"/>
          </a:p>
          <a:p>
            <a:pPr lvl="1"/>
            <a:r>
              <a:rPr lang="en-US">
                <a:latin typeface="Segoe UI"/>
                <a:cs typeface="Segoe UI"/>
              </a:rPr>
              <a:t>c) termination of an exceptionally costly program for a particular child, under certain circumstances, </a:t>
            </a:r>
            <a:endParaRPr lang="en-US"/>
          </a:p>
          <a:p>
            <a:pPr lvl="1"/>
            <a:r>
              <a:rPr lang="en-US">
                <a:latin typeface="Segoe UI"/>
                <a:cs typeface="Segoe UI"/>
              </a:rPr>
              <a:t>d) termination of costly expenditures for long-term purchases, and</a:t>
            </a:r>
          </a:p>
          <a:p>
            <a:pPr lvl="1"/>
            <a:r>
              <a:rPr lang="en-US">
                <a:latin typeface="Segoe UI"/>
                <a:cs typeface="Segoe UI"/>
              </a:rPr>
              <a:t>e) assumption of cost by DESEs high-cost fund (see 34 CFR §300.204). </a:t>
            </a:r>
            <a:endParaRPr lang="en-US"/>
          </a:p>
          <a:p>
            <a:pPr marL="0" indent="0">
              <a:buNone/>
            </a:pPr>
            <a:r>
              <a:rPr lang="en-US" sz="2800">
                <a:latin typeface="Segoe UI"/>
                <a:cs typeface="Segoe UI"/>
              </a:rPr>
              <a:t>*Exceptions are allowed for all LEAs regardless of determination level.</a:t>
            </a:r>
            <a:endParaRPr lang="en-US" sz="2800"/>
          </a:p>
        </p:txBody>
      </p:sp>
      <p:sp>
        <p:nvSpPr>
          <p:cNvPr id="4" name="Slide Number Placeholder 3">
            <a:extLst>
              <a:ext uri="{FF2B5EF4-FFF2-40B4-BE49-F238E27FC236}">
                <a16:creationId xmlns:a16="http://schemas.microsoft.com/office/drawing/2014/main" id="{CC344618-2115-8866-26B1-700065FE472B}"/>
              </a:ext>
            </a:extLst>
          </p:cNvPr>
          <p:cNvSpPr>
            <a:spLocks noGrp="1"/>
          </p:cNvSpPr>
          <p:nvPr>
            <p:ph type="sldNum" sz="quarter" idx="12"/>
          </p:nvPr>
        </p:nvSpPr>
        <p:spPr/>
        <p:txBody>
          <a:bodyPr/>
          <a:lstStyle/>
          <a:p>
            <a:fld id="{FF27229C-EC7B-4063-A33B-28A5E87E32ED}" type="slidenum">
              <a:rPr lang="zh-CN" altLang="en-US" smtClean="0"/>
              <a:pPr/>
              <a:t>22</a:t>
            </a:fld>
            <a:endParaRPr lang="zh-CN" altLang="en-US"/>
          </a:p>
        </p:txBody>
      </p:sp>
    </p:spTree>
    <p:extLst>
      <p:ext uri="{BB962C8B-B14F-4D97-AF65-F5344CB8AC3E}">
        <p14:creationId xmlns:p14="http://schemas.microsoft.com/office/powerpoint/2010/main" val="25213658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C65F57-7C67-2099-FF13-CA70F7DAE330}"/>
              </a:ext>
            </a:extLst>
          </p:cNvPr>
          <p:cNvSpPr>
            <a:spLocks noGrp="1"/>
          </p:cNvSpPr>
          <p:nvPr>
            <p:ph type="title"/>
          </p:nvPr>
        </p:nvSpPr>
        <p:spPr/>
        <p:txBody>
          <a:bodyPr/>
          <a:lstStyle/>
          <a:p>
            <a:r>
              <a:rPr lang="en-US">
                <a:latin typeface="Segoe UI Semibold"/>
                <a:cs typeface="Segoe UI Semibold"/>
              </a:rPr>
              <a:t>Adjustments to MOE</a:t>
            </a:r>
            <a:endParaRPr lang="en-US"/>
          </a:p>
        </p:txBody>
      </p:sp>
      <p:sp>
        <p:nvSpPr>
          <p:cNvPr id="3" name="Content Placeholder 2">
            <a:extLst>
              <a:ext uri="{FF2B5EF4-FFF2-40B4-BE49-F238E27FC236}">
                <a16:creationId xmlns:a16="http://schemas.microsoft.com/office/drawing/2014/main" id="{A6017E7D-CD81-7FC8-BB8D-51B94BBA0BFA}"/>
              </a:ext>
            </a:extLst>
          </p:cNvPr>
          <p:cNvSpPr>
            <a:spLocks noGrp="1"/>
          </p:cNvSpPr>
          <p:nvPr>
            <p:ph idx="1"/>
          </p:nvPr>
        </p:nvSpPr>
        <p:spPr/>
        <p:txBody>
          <a:bodyPr vert="horz" lIns="91440" tIns="45720" rIns="91440" bIns="45720" rtlCol="0" anchor="t">
            <a:noAutofit/>
          </a:bodyPr>
          <a:lstStyle/>
          <a:p>
            <a:r>
              <a:rPr lang="en-US">
                <a:latin typeface="Segoe UI"/>
                <a:cs typeface="Segoe UI"/>
              </a:rPr>
              <a:t>Allowable adjustment:</a:t>
            </a:r>
          </a:p>
          <a:p>
            <a:pPr lvl="1"/>
            <a:r>
              <a:rPr lang="en-US">
                <a:latin typeface="Segoe UI"/>
                <a:cs typeface="Segoe UI"/>
              </a:rPr>
              <a:t>An LEA may:  reduce its MOE obligation by up to 50 percent of any increase over the preceding year in its IDEA Part B Section 611 allocation (fund code 240) (see 34 CFR §300.205(a)), </a:t>
            </a:r>
            <a:endParaRPr lang="en-US"/>
          </a:p>
          <a:p>
            <a:pPr lvl="1"/>
            <a:r>
              <a:rPr lang="en-US">
                <a:latin typeface="Segoe UI"/>
                <a:cs typeface="Segoe UI"/>
              </a:rPr>
              <a:t>Voluntarily use up to 15 percent of IDEA Part B Sections 611 and 619 funds (fund codes 240 and 262) to provide coordinated early intervening services (CEIS) or a combination of both.</a:t>
            </a:r>
          </a:p>
          <a:p>
            <a:pPr marL="0" indent="0">
              <a:buNone/>
            </a:pPr>
            <a:r>
              <a:rPr lang="en-US" sz="2800">
                <a:latin typeface="Segoe UI"/>
                <a:cs typeface="Segoe UI"/>
              </a:rPr>
              <a:t>*</a:t>
            </a:r>
            <a:r>
              <a:rPr lang="en-US" sz="2800" b="1">
                <a:latin typeface="Segoe UI"/>
                <a:cs typeface="Segoe UI"/>
              </a:rPr>
              <a:t>Adjustments can </a:t>
            </a:r>
            <a:r>
              <a:rPr lang="en-US" sz="2800" b="1" u="sng">
                <a:latin typeface="Segoe UI"/>
                <a:cs typeface="Segoe UI"/>
              </a:rPr>
              <a:t>ONLY</a:t>
            </a:r>
            <a:r>
              <a:rPr lang="en-US" sz="2800" b="1">
                <a:latin typeface="Segoe UI"/>
                <a:cs typeface="Segoe UI"/>
              </a:rPr>
              <a:t> be used if the LEA has a special education determination level of ‘Meets Requirements’ </a:t>
            </a:r>
          </a:p>
        </p:txBody>
      </p:sp>
      <p:sp>
        <p:nvSpPr>
          <p:cNvPr id="4" name="Slide Number Placeholder 3">
            <a:extLst>
              <a:ext uri="{FF2B5EF4-FFF2-40B4-BE49-F238E27FC236}">
                <a16:creationId xmlns:a16="http://schemas.microsoft.com/office/drawing/2014/main" id="{F034BA39-622A-D80E-6818-B6FDD1509E7C}"/>
              </a:ext>
            </a:extLst>
          </p:cNvPr>
          <p:cNvSpPr>
            <a:spLocks noGrp="1"/>
          </p:cNvSpPr>
          <p:nvPr>
            <p:ph type="sldNum" sz="quarter" idx="12"/>
          </p:nvPr>
        </p:nvSpPr>
        <p:spPr/>
        <p:txBody>
          <a:bodyPr/>
          <a:lstStyle/>
          <a:p>
            <a:fld id="{FF27229C-EC7B-4063-A33B-28A5E87E32ED}" type="slidenum">
              <a:rPr lang="zh-CN" altLang="en-US" smtClean="0"/>
              <a:pPr/>
              <a:t>23</a:t>
            </a:fld>
            <a:endParaRPr lang="zh-CN" altLang="en-US"/>
          </a:p>
        </p:txBody>
      </p:sp>
    </p:spTree>
    <p:extLst>
      <p:ext uri="{BB962C8B-B14F-4D97-AF65-F5344CB8AC3E}">
        <p14:creationId xmlns:p14="http://schemas.microsoft.com/office/powerpoint/2010/main" val="31186225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9F070-0D11-87BB-26DB-7C0D06452A28}"/>
              </a:ext>
            </a:extLst>
          </p:cNvPr>
          <p:cNvSpPr>
            <a:spLocks noGrp="1"/>
          </p:cNvSpPr>
          <p:nvPr>
            <p:ph type="title"/>
          </p:nvPr>
        </p:nvSpPr>
        <p:spPr/>
        <p:txBody>
          <a:bodyPr/>
          <a:lstStyle/>
          <a:p>
            <a:r>
              <a:rPr lang="en-US" sz="2800">
                <a:latin typeface="Segoe UI Semibold"/>
                <a:cs typeface="Segoe UI Semibold"/>
              </a:rPr>
              <a:t>Fiscal Review and Consequences for Failing to Meet MOE: Eligibility Standard</a:t>
            </a:r>
            <a:endParaRPr lang="en-US" sz="2800"/>
          </a:p>
        </p:txBody>
      </p:sp>
      <p:sp>
        <p:nvSpPr>
          <p:cNvPr id="3" name="Content Placeholder 2">
            <a:extLst>
              <a:ext uri="{FF2B5EF4-FFF2-40B4-BE49-F238E27FC236}">
                <a16:creationId xmlns:a16="http://schemas.microsoft.com/office/drawing/2014/main" id="{B3E52F8C-42ED-4984-094D-7848789B8C9C}"/>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Eligibility Standard</a:t>
            </a:r>
            <a:r>
              <a:rPr lang="en-US" sz="2800">
                <a:latin typeface="Segoe UI"/>
                <a:cs typeface="Segoe UI"/>
              </a:rPr>
              <a:t> </a:t>
            </a:r>
            <a:endParaRPr lang="en-US" sz="2800"/>
          </a:p>
          <a:p>
            <a:r>
              <a:rPr lang="en-US" sz="2800">
                <a:latin typeface="Segoe UI"/>
                <a:cs typeface="Segoe UI"/>
              </a:rPr>
              <a:t>An LEA is not eligible to receive IDEA Part B funds until it has met the MOE eligibility (i.e., budget) standard. </a:t>
            </a:r>
            <a:endParaRPr lang="en-US" sz="2800"/>
          </a:p>
          <a:p>
            <a:r>
              <a:rPr lang="en-US" sz="2800">
                <a:latin typeface="Segoe UI"/>
                <a:cs typeface="Segoe UI"/>
              </a:rPr>
              <a:t>The LEA will be contacted by DESE to resolve MOE eligibility non-compliance based on review of the LEAs’ IDEA consolidated application and allowable exceptions.  </a:t>
            </a:r>
            <a:endParaRPr lang="en-US" sz="2800"/>
          </a:p>
          <a:p>
            <a:endParaRPr lang="en-US" sz="2800"/>
          </a:p>
          <a:p>
            <a:endParaRPr lang="en-US" sz="2800"/>
          </a:p>
          <a:p>
            <a:pPr marL="0" indent="0">
              <a:buNone/>
            </a:pPr>
            <a:endParaRPr lang="en-US" sz="2800"/>
          </a:p>
        </p:txBody>
      </p:sp>
      <p:sp>
        <p:nvSpPr>
          <p:cNvPr id="4" name="Slide Number Placeholder 3">
            <a:extLst>
              <a:ext uri="{FF2B5EF4-FFF2-40B4-BE49-F238E27FC236}">
                <a16:creationId xmlns:a16="http://schemas.microsoft.com/office/drawing/2014/main" id="{B22A476F-9951-3D24-F733-E608C2D319CE}"/>
              </a:ext>
            </a:extLst>
          </p:cNvPr>
          <p:cNvSpPr>
            <a:spLocks noGrp="1"/>
          </p:cNvSpPr>
          <p:nvPr>
            <p:ph type="sldNum" sz="quarter" idx="12"/>
          </p:nvPr>
        </p:nvSpPr>
        <p:spPr/>
        <p:txBody>
          <a:bodyPr/>
          <a:lstStyle/>
          <a:p>
            <a:fld id="{FF27229C-EC7B-4063-A33B-28A5E87E32ED}" type="slidenum">
              <a:rPr lang="zh-CN" altLang="en-US" smtClean="0"/>
              <a:pPr/>
              <a:t>24</a:t>
            </a:fld>
            <a:endParaRPr lang="zh-CN" altLang="en-US"/>
          </a:p>
        </p:txBody>
      </p:sp>
    </p:spTree>
    <p:extLst>
      <p:ext uri="{BB962C8B-B14F-4D97-AF65-F5344CB8AC3E}">
        <p14:creationId xmlns:p14="http://schemas.microsoft.com/office/powerpoint/2010/main" val="6029433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DE06F-54FD-3B21-9CBF-18D2DC6FD0CB}"/>
              </a:ext>
            </a:extLst>
          </p:cNvPr>
          <p:cNvSpPr>
            <a:spLocks noGrp="1"/>
          </p:cNvSpPr>
          <p:nvPr>
            <p:ph type="title"/>
          </p:nvPr>
        </p:nvSpPr>
        <p:spPr/>
        <p:txBody>
          <a:bodyPr/>
          <a:lstStyle/>
          <a:p>
            <a:r>
              <a:rPr lang="en-US" sz="2800">
                <a:latin typeface="Segoe UI Semibold"/>
                <a:cs typeface="Segoe UI Semibold"/>
              </a:rPr>
              <a:t>Fiscal Review and Consequences for Failing to Meet MOE: Compliance Standard</a:t>
            </a:r>
            <a:endParaRPr lang="en-US" sz="2800"/>
          </a:p>
        </p:txBody>
      </p:sp>
      <p:sp>
        <p:nvSpPr>
          <p:cNvPr id="3" name="Content Placeholder 2">
            <a:extLst>
              <a:ext uri="{FF2B5EF4-FFF2-40B4-BE49-F238E27FC236}">
                <a16:creationId xmlns:a16="http://schemas.microsoft.com/office/drawing/2014/main" id="{9B65AEFB-59FD-F787-28F2-9589BC009623}"/>
              </a:ext>
            </a:extLst>
          </p:cNvPr>
          <p:cNvSpPr>
            <a:spLocks noGrp="1"/>
          </p:cNvSpPr>
          <p:nvPr>
            <p:ph idx="1"/>
          </p:nvPr>
        </p:nvSpPr>
        <p:spPr/>
        <p:txBody>
          <a:bodyPr vert="horz" lIns="91440" tIns="45720" rIns="91440" bIns="45720" rtlCol="0" anchor="t">
            <a:noAutofit/>
          </a:bodyPr>
          <a:lstStyle/>
          <a:p>
            <a:pPr marL="0" indent="0">
              <a:buNone/>
            </a:pPr>
            <a:r>
              <a:rPr lang="en-US" b="1">
                <a:latin typeface="Segoe UI"/>
                <a:cs typeface="Segoe UI"/>
              </a:rPr>
              <a:t>Compliance Standard</a:t>
            </a:r>
            <a:r>
              <a:rPr lang="en-US">
                <a:latin typeface="Segoe UI"/>
                <a:cs typeface="Segoe UI"/>
              </a:rPr>
              <a:t> </a:t>
            </a:r>
          </a:p>
          <a:p>
            <a:r>
              <a:rPr lang="en-US">
                <a:latin typeface="Segoe UI"/>
                <a:cs typeface="Segoe UI"/>
              </a:rPr>
              <a:t>If DESE determines following a review of EOY reports that an LEA has failed to meet its MOE compliance (i.e., expenditure) standard and there are not acceptable reasons to allow reduction of MOE as described above, the LEA must repay either the difference between what the LEA actually spent and what it should have spent to meet the MOE requirement, or the amount of the LEA’s Part B subgrant for that fiscal year, whichever is less. </a:t>
            </a:r>
            <a:endParaRPr lang="en-US"/>
          </a:p>
        </p:txBody>
      </p:sp>
      <p:sp>
        <p:nvSpPr>
          <p:cNvPr id="4" name="Slide Number Placeholder 3">
            <a:extLst>
              <a:ext uri="{FF2B5EF4-FFF2-40B4-BE49-F238E27FC236}">
                <a16:creationId xmlns:a16="http://schemas.microsoft.com/office/drawing/2014/main" id="{3A40A792-8E92-F9C0-7F5A-3769387FC195}"/>
              </a:ext>
            </a:extLst>
          </p:cNvPr>
          <p:cNvSpPr>
            <a:spLocks noGrp="1"/>
          </p:cNvSpPr>
          <p:nvPr>
            <p:ph type="sldNum" sz="quarter" idx="12"/>
          </p:nvPr>
        </p:nvSpPr>
        <p:spPr/>
        <p:txBody>
          <a:bodyPr/>
          <a:lstStyle/>
          <a:p>
            <a:fld id="{FF27229C-EC7B-4063-A33B-28A5E87E32ED}" type="slidenum">
              <a:rPr lang="zh-CN" altLang="en-US" smtClean="0"/>
              <a:pPr/>
              <a:t>25</a:t>
            </a:fld>
            <a:endParaRPr lang="zh-CN" altLang="en-US"/>
          </a:p>
        </p:txBody>
      </p:sp>
    </p:spTree>
    <p:extLst>
      <p:ext uri="{BB962C8B-B14F-4D97-AF65-F5344CB8AC3E}">
        <p14:creationId xmlns:p14="http://schemas.microsoft.com/office/powerpoint/2010/main" val="26948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11E548-66E5-4654-8B3B-4B2AD3F2C7B7}"/>
              </a:ext>
            </a:extLst>
          </p:cNvPr>
          <p:cNvSpPr>
            <a:spLocks noGrp="1"/>
          </p:cNvSpPr>
          <p:nvPr>
            <p:ph type="title"/>
          </p:nvPr>
        </p:nvSpPr>
        <p:spPr/>
        <p:txBody>
          <a:bodyPr/>
          <a:lstStyle/>
          <a:p>
            <a:r>
              <a:rPr lang="en-US">
                <a:latin typeface="Segoe UI Semibold"/>
                <a:cs typeface="Segoe UI Semibold"/>
              </a:rPr>
              <a:t>Resources for MOE</a:t>
            </a:r>
            <a:endParaRPr lang="en-US"/>
          </a:p>
        </p:txBody>
      </p:sp>
      <p:sp>
        <p:nvSpPr>
          <p:cNvPr id="3" name="Content Placeholder 2">
            <a:extLst>
              <a:ext uri="{FF2B5EF4-FFF2-40B4-BE49-F238E27FC236}">
                <a16:creationId xmlns:a16="http://schemas.microsoft.com/office/drawing/2014/main" id="{47335881-BD28-48FB-8EC7-BAEAF86A3892}"/>
              </a:ext>
            </a:extLst>
          </p:cNvPr>
          <p:cNvSpPr>
            <a:spLocks noGrp="1"/>
          </p:cNvSpPr>
          <p:nvPr>
            <p:ph idx="1"/>
          </p:nvPr>
        </p:nvSpPr>
        <p:spPr/>
        <p:txBody>
          <a:bodyPr vert="horz" lIns="91440" tIns="45720" rIns="91440" bIns="45720" rtlCol="0" anchor="t">
            <a:noAutofit/>
          </a:bodyPr>
          <a:lstStyle/>
          <a:p>
            <a:r>
              <a:rPr lang="en-US">
                <a:latin typeface="Segoe UI"/>
                <a:cs typeface="Segoe UI"/>
                <a:hlinkClick r:id="rId3"/>
              </a:rPr>
              <a:t>DESE LEA MOE Quick Reference Guide</a:t>
            </a:r>
            <a:r>
              <a:rPr lang="en-US">
                <a:latin typeface="Segoe UI"/>
                <a:cs typeface="Segoe UI"/>
              </a:rPr>
              <a:t> </a:t>
            </a:r>
          </a:p>
          <a:p>
            <a:r>
              <a:rPr lang="en-US">
                <a:latin typeface="Segoe UI"/>
                <a:cs typeface="Segoe UI"/>
                <a:hlinkClick r:id="rId4"/>
              </a:rPr>
              <a:t>CIFR LEA MOE Calculator</a:t>
            </a:r>
            <a:endParaRPr lang="en-US">
              <a:latin typeface="Segoe UI"/>
              <a:cs typeface="Segoe UI"/>
            </a:endParaRPr>
          </a:p>
          <a:p>
            <a:r>
              <a:rPr lang="en-US">
                <a:latin typeface="Segoe UI"/>
                <a:cs typeface="Segoe UI"/>
                <a:hlinkClick r:id="rId5"/>
              </a:rPr>
              <a:t>CIFR LEA MOE Organizer</a:t>
            </a:r>
            <a:r>
              <a:rPr lang="en-US">
                <a:latin typeface="Segoe UI"/>
                <a:cs typeface="Segoe UI"/>
              </a:rPr>
              <a:t> </a:t>
            </a:r>
            <a:endParaRPr lang="en-US"/>
          </a:p>
          <a:p>
            <a:r>
              <a:rPr lang="en-US" u="sng">
                <a:latin typeface="Segoe UI"/>
                <a:cs typeface="Segoe UI"/>
                <a:hlinkClick r:id="rId6"/>
              </a:rPr>
              <a:t>34 CFR §300.203</a:t>
            </a:r>
            <a:endParaRPr lang="en-US">
              <a:latin typeface="Segoe UI"/>
              <a:cs typeface="Segoe UI"/>
            </a:endParaRPr>
          </a:p>
          <a:p>
            <a:r>
              <a:rPr lang="en-US" u="sng">
                <a:latin typeface="Segoe UI"/>
                <a:cs typeface="Segoe UI"/>
                <a:hlinkClick r:id="rId7"/>
              </a:rPr>
              <a:t>34 CFR §300.204</a:t>
            </a:r>
            <a:endParaRPr lang="en-US">
              <a:latin typeface="Segoe UI"/>
              <a:cs typeface="Segoe UI"/>
            </a:endParaRPr>
          </a:p>
          <a:p>
            <a:r>
              <a:rPr lang="en-US" u="sng">
                <a:latin typeface="Segoe UI"/>
                <a:cs typeface="Segoe UI"/>
                <a:hlinkClick r:id="rId8"/>
              </a:rPr>
              <a:t>34 CFR §300.205</a:t>
            </a:r>
            <a:endParaRPr lang="en-US">
              <a:latin typeface="Segoe UI"/>
              <a:cs typeface="Segoe UI"/>
            </a:endParaRPr>
          </a:p>
          <a:p>
            <a:endParaRPr lang="en-US"/>
          </a:p>
        </p:txBody>
      </p:sp>
      <p:sp>
        <p:nvSpPr>
          <p:cNvPr id="4" name="Slide Number Placeholder 3">
            <a:extLst>
              <a:ext uri="{FF2B5EF4-FFF2-40B4-BE49-F238E27FC236}">
                <a16:creationId xmlns:a16="http://schemas.microsoft.com/office/drawing/2014/main" id="{1F30C7B4-726B-4262-93A9-36F2A0786362}"/>
              </a:ext>
            </a:extLst>
          </p:cNvPr>
          <p:cNvSpPr>
            <a:spLocks noGrp="1"/>
          </p:cNvSpPr>
          <p:nvPr>
            <p:ph type="sldNum" sz="quarter" idx="12"/>
          </p:nvPr>
        </p:nvSpPr>
        <p:spPr/>
        <p:txBody>
          <a:bodyPr/>
          <a:lstStyle/>
          <a:p>
            <a:fld id="{FF27229C-EC7B-4063-A33B-28A5E87E32ED}" type="slidenum">
              <a:rPr lang="zh-CN" altLang="en-US" smtClean="0"/>
              <a:pPr/>
              <a:t>26</a:t>
            </a:fld>
            <a:endParaRPr lang="zh-CN" altLang="en-US"/>
          </a:p>
        </p:txBody>
      </p:sp>
    </p:spTree>
    <p:extLst>
      <p:ext uri="{BB962C8B-B14F-4D97-AF65-F5344CB8AC3E}">
        <p14:creationId xmlns:p14="http://schemas.microsoft.com/office/powerpoint/2010/main" val="369494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FC90D-680C-46EC-96BD-7F0D12E1697C}"/>
              </a:ext>
            </a:extLst>
          </p:cNvPr>
          <p:cNvSpPr txBox="1">
            <a:spLocks noGrp="1"/>
          </p:cNvSpPr>
          <p:nvPr>
            <p:ph type="title" idx="4294967295"/>
          </p:nvPr>
        </p:nvSpPr>
        <p:spPr>
          <a:xfrm>
            <a:off x="2330901" y="2591198"/>
            <a:ext cx="97195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chemeClr val="accent1">
                    <a:lumMod val="50000"/>
                  </a:schemeClr>
                </a:solidFill>
                <a:effectLst/>
                <a:uLnTx/>
                <a:uFillTx/>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rPr>
              <a:t>Tiered Focused Monitoring</a:t>
            </a:r>
          </a:p>
        </p:txBody>
      </p:sp>
    </p:spTree>
    <p:extLst>
      <p:ext uri="{BB962C8B-B14F-4D97-AF65-F5344CB8AC3E}">
        <p14:creationId xmlns:p14="http://schemas.microsoft.com/office/powerpoint/2010/main" val="2778122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Tiered Focused Monitoring </a:t>
            </a:r>
            <a:endParaRPr lang="en-US"/>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a:xfrm>
            <a:off x="567742" y="1299676"/>
            <a:ext cx="11806401" cy="5049746"/>
          </a:xfrm>
        </p:spPr>
        <p:txBody>
          <a:bodyPr vert="horz" lIns="91440" tIns="45720" rIns="91440" bIns="45720" rtlCol="0" anchor="t">
            <a:noAutofit/>
          </a:bodyPr>
          <a:lstStyle/>
          <a:p>
            <a:r>
              <a:rPr lang="en-US" sz="2800">
                <a:latin typeface="Segoe UI"/>
                <a:cs typeface="Segoe UI"/>
              </a:rPr>
              <a:t>Point values based on 2020-2021 TFM </a:t>
            </a:r>
            <a:r>
              <a:rPr lang="en-US" sz="2800" b="1">
                <a:latin typeface="Segoe UI"/>
                <a:cs typeface="Segoe UI"/>
              </a:rPr>
              <a:t>special education</a:t>
            </a:r>
            <a:r>
              <a:rPr lang="en-US" sz="2800">
                <a:latin typeface="Segoe UI"/>
                <a:cs typeface="Segoe UI"/>
              </a:rPr>
              <a:t> findings </a:t>
            </a:r>
            <a:endParaRPr lang="en-US" sz="2800"/>
          </a:p>
          <a:p>
            <a:r>
              <a:rPr lang="en-US" sz="2800">
                <a:latin typeface="Segoe UI"/>
                <a:cs typeface="Segoe UI"/>
              </a:rPr>
              <a:t>Group A or B special education standards</a:t>
            </a:r>
          </a:p>
          <a:p>
            <a:pPr marL="0" indent="0">
              <a:buNone/>
            </a:pPr>
            <a:endParaRPr lang="en-US"/>
          </a:p>
        </p:txBody>
      </p:sp>
      <p:graphicFrame>
        <p:nvGraphicFramePr>
          <p:cNvPr id="7" name="Table 7">
            <a:extLst>
              <a:ext uri="{FF2B5EF4-FFF2-40B4-BE49-F238E27FC236}">
                <a16:creationId xmlns:a16="http://schemas.microsoft.com/office/drawing/2014/main" id="{75080E2C-D426-4EE7-5864-353801858B65}"/>
              </a:ext>
            </a:extLst>
          </p:cNvPr>
          <p:cNvGraphicFramePr>
            <a:graphicFrameLocks noGrp="1"/>
          </p:cNvGraphicFramePr>
          <p:nvPr>
            <p:extLst>
              <p:ext uri="{D42A27DB-BD31-4B8C-83A1-F6EECF244321}">
                <p14:modId xmlns:p14="http://schemas.microsoft.com/office/powerpoint/2010/main" val="164844969"/>
              </p:ext>
            </p:extLst>
          </p:nvPr>
        </p:nvGraphicFramePr>
        <p:xfrm>
          <a:off x="672935" y="2572987"/>
          <a:ext cx="10870752" cy="3104547"/>
        </p:xfrm>
        <a:graphic>
          <a:graphicData uri="http://schemas.openxmlformats.org/drawingml/2006/table">
            <a:tbl>
              <a:tblPr firstRow="1" bandRow="1">
                <a:tableStyleId>{5C22544A-7EE6-4342-B048-85BDC9FD1C3A}</a:tableStyleId>
              </a:tblPr>
              <a:tblGrid>
                <a:gridCol w="5435376">
                  <a:extLst>
                    <a:ext uri="{9D8B030D-6E8A-4147-A177-3AD203B41FA5}">
                      <a16:colId xmlns:a16="http://schemas.microsoft.com/office/drawing/2014/main" val="1325859761"/>
                    </a:ext>
                  </a:extLst>
                </a:gridCol>
                <a:gridCol w="5435376">
                  <a:extLst>
                    <a:ext uri="{9D8B030D-6E8A-4147-A177-3AD203B41FA5}">
                      <a16:colId xmlns:a16="http://schemas.microsoft.com/office/drawing/2014/main" val="3317735985"/>
                    </a:ext>
                  </a:extLst>
                </a:gridCol>
              </a:tblGrid>
              <a:tr h="946947">
                <a:tc>
                  <a:txBody>
                    <a:bodyPr/>
                    <a:lstStyle/>
                    <a:p>
                      <a:r>
                        <a:rPr lang="en-US"/>
                        <a:t>TFM Special Education Findings</a:t>
                      </a:r>
                    </a:p>
                  </a:txBody>
                  <a:tcPr/>
                </a:tc>
                <a:tc>
                  <a:txBody>
                    <a:bodyPr/>
                    <a:lstStyle/>
                    <a:p>
                      <a:r>
                        <a:rPr lang="en-US"/>
                        <a:t>Point Value</a:t>
                      </a:r>
                    </a:p>
                  </a:txBody>
                  <a:tcPr/>
                </a:tc>
                <a:extLst>
                  <a:ext uri="{0D108BD9-81ED-4DB2-BD59-A6C34878D82A}">
                    <a16:rowId xmlns:a16="http://schemas.microsoft.com/office/drawing/2014/main" val="3590647651"/>
                  </a:ext>
                </a:extLst>
              </a:tr>
              <a:tr h="539400">
                <a:tc>
                  <a:txBody>
                    <a:bodyPr/>
                    <a:lstStyle/>
                    <a:p>
                      <a:r>
                        <a:rPr lang="en-US"/>
                        <a:t>No findings</a:t>
                      </a:r>
                    </a:p>
                  </a:txBody>
                  <a:tcPr/>
                </a:tc>
                <a:tc>
                  <a:txBody>
                    <a:bodyPr/>
                    <a:lstStyle/>
                    <a:p>
                      <a:r>
                        <a:rPr lang="en-US"/>
                        <a:t>4</a:t>
                      </a:r>
                    </a:p>
                  </a:txBody>
                  <a:tcPr/>
                </a:tc>
                <a:extLst>
                  <a:ext uri="{0D108BD9-81ED-4DB2-BD59-A6C34878D82A}">
                    <a16:rowId xmlns:a16="http://schemas.microsoft.com/office/drawing/2014/main" val="2165086350"/>
                  </a:ext>
                </a:extLst>
              </a:tr>
              <a:tr h="539400">
                <a:tc>
                  <a:txBody>
                    <a:bodyPr/>
                    <a:lstStyle/>
                    <a:p>
                      <a:r>
                        <a:rPr lang="en-US"/>
                        <a:t>1-2 findings</a:t>
                      </a:r>
                    </a:p>
                  </a:txBody>
                  <a:tcPr/>
                </a:tc>
                <a:tc>
                  <a:txBody>
                    <a:bodyPr/>
                    <a:lstStyle/>
                    <a:p>
                      <a:r>
                        <a:rPr lang="en-US"/>
                        <a:t>3</a:t>
                      </a:r>
                    </a:p>
                  </a:txBody>
                  <a:tcPr/>
                </a:tc>
                <a:extLst>
                  <a:ext uri="{0D108BD9-81ED-4DB2-BD59-A6C34878D82A}">
                    <a16:rowId xmlns:a16="http://schemas.microsoft.com/office/drawing/2014/main" val="1115224789"/>
                  </a:ext>
                </a:extLst>
              </a:tr>
              <a:tr h="539400">
                <a:tc>
                  <a:txBody>
                    <a:bodyPr/>
                    <a:lstStyle/>
                    <a:p>
                      <a:r>
                        <a:rPr lang="en-US"/>
                        <a:t>3-4 findings</a:t>
                      </a:r>
                    </a:p>
                  </a:txBody>
                  <a:tcPr/>
                </a:tc>
                <a:tc>
                  <a:txBody>
                    <a:bodyPr/>
                    <a:lstStyle/>
                    <a:p>
                      <a:r>
                        <a:rPr lang="en-US"/>
                        <a:t>2</a:t>
                      </a:r>
                    </a:p>
                  </a:txBody>
                  <a:tcPr/>
                </a:tc>
                <a:extLst>
                  <a:ext uri="{0D108BD9-81ED-4DB2-BD59-A6C34878D82A}">
                    <a16:rowId xmlns:a16="http://schemas.microsoft.com/office/drawing/2014/main" val="56907578"/>
                  </a:ext>
                </a:extLst>
              </a:tr>
              <a:tr h="539400">
                <a:tc>
                  <a:txBody>
                    <a:bodyPr/>
                    <a:lstStyle/>
                    <a:p>
                      <a:pPr lvl="0">
                        <a:buNone/>
                      </a:pPr>
                      <a:r>
                        <a:rPr lang="en-US"/>
                        <a:t>5 or more findings</a:t>
                      </a:r>
                    </a:p>
                  </a:txBody>
                  <a:tcPr/>
                </a:tc>
                <a:tc>
                  <a:txBody>
                    <a:bodyPr/>
                    <a:lstStyle/>
                    <a:p>
                      <a:pPr lvl="0">
                        <a:buNone/>
                      </a:pPr>
                      <a:r>
                        <a:rPr lang="en-US"/>
                        <a:t>1</a:t>
                      </a:r>
                    </a:p>
                  </a:txBody>
                  <a:tcPr/>
                </a:tc>
                <a:extLst>
                  <a:ext uri="{0D108BD9-81ED-4DB2-BD59-A6C34878D82A}">
                    <a16:rowId xmlns:a16="http://schemas.microsoft.com/office/drawing/2014/main" val="455225756"/>
                  </a:ext>
                </a:extLst>
              </a:tr>
            </a:tbl>
          </a:graphicData>
        </a:graphic>
      </p:graphicFrame>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28</a:t>
            </a:fld>
            <a:endParaRPr lang="zh-CN" altLang="en-US"/>
          </a:p>
        </p:txBody>
      </p:sp>
    </p:spTree>
    <p:extLst>
      <p:ext uri="{BB962C8B-B14F-4D97-AF65-F5344CB8AC3E}">
        <p14:creationId xmlns:p14="http://schemas.microsoft.com/office/powerpoint/2010/main" val="3252638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87C27-CE32-4756-9B38-D1EE80D68B35}"/>
              </a:ext>
            </a:extLst>
          </p:cNvPr>
          <p:cNvSpPr>
            <a:spLocks noGrp="1"/>
          </p:cNvSpPr>
          <p:nvPr>
            <p:ph type="title"/>
          </p:nvPr>
        </p:nvSpPr>
        <p:spPr/>
        <p:txBody>
          <a:bodyPr/>
          <a:lstStyle/>
          <a:p>
            <a:r>
              <a:rPr lang="en-US">
                <a:latin typeface="Segoe UI Semibold"/>
                <a:cs typeface="Segoe UI Semibold"/>
              </a:rPr>
              <a:t>Resources </a:t>
            </a:r>
            <a:r>
              <a:rPr lang="en-US">
                <a:solidFill>
                  <a:schemeClr val="tx1">
                    <a:lumMod val="50000"/>
                  </a:schemeClr>
                </a:solidFill>
                <a:latin typeface="Segoe UI Semibold"/>
                <a:cs typeface="Segoe UI Semibold"/>
              </a:rPr>
              <a:t>- PSM</a:t>
            </a:r>
          </a:p>
        </p:txBody>
      </p:sp>
      <p:sp>
        <p:nvSpPr>
          <p:cNvPr id="3" name="Content Placeholder 2">
            <a:extLst>
              <a:ext uri="{FF2B5EF4-FFF2-40B4-BE49-F238E27FC236}">
                <a16:creationId xmlns:a16="http://schemas.microsoft.com/office/drawing/2014/main" id="{BE8CF801-3418-4E78-BB20-E803FE5DD7C2}"/>
              </a:ext>
            </a:extLst>
          </p:cNvPr>
          <p:cNvSpPr>
            <a:spLocks noGrp="1"/>
          </p:cNvSpPr>
          <p:nvPr>
            <p:ph idx="1"/>
          </p:nvPr>
        </p:nvSpPr>
        <p:spPr/>
        <p:txBody>
          <a:bodyPr vert="horz" lIns="91440" tIns="45720" rIns="91440" bIns="45720" rtlCol="0" anchor="t">
            <a:noAutofit/>
          </a:bodyPr>
          <a:lstStyle/>
          <a:p>
            <a:r>
              <a:rPr lang="en-US">
                <a:latin typeface="Segoe UI"/>
                <a:cs typeface="Segoe UI"/>
              </a:rPr>
              <a:t>Specific to particular findings</a:t>
            </a:r>
          </a:p>
          <a:p>
            <a:r>
              <a:rPr lang="en-US">
                <a:latin typeface="Segoe UI"/>
                <a:cs typeface="Segoe UI"/>
                <a:hlinkClick r:id="rId3"/>
              </a:rPr>
              <a:t>PSM Webpage</a:t>
            </a:r>
            <a:r>
              <a:rPr lang="en-US">
                <a:latin typeface="Segoe UI"/>
                <a:cs typeface="Segoe UI"/>
              </a:rPr>
              <a:t> </a:t>
            </a:r>
          </a:p>
          <a:p>
            <a:r>
              <a:rPr lang="en-US">
                <a:latin typeface="Segoe UI"/>
                <a:cs typeface="Segoe UI"/>
                <a:hlinkClick r:id="rId4"/>
              </a:rPr>
              <a:t>TFM Toolkit</a:t>
            </a:r>
            <a:r>
              <a:rPr lang="en-US">
                <a:latin typeface="Segoe UI"/>
                <a:cs typeface="Segoe UI"/>
              </a:rPr>
              <a:t> </a:t>
            </a:r>
          </a:p>
          <a:p>
            <a:r>
              <a:rPr lang="en-US">
                <a:latin typeface="Segoe UI"/>
                <a:cs typeface="Segoe UI"/>
              </a:rPr>
              <a:t>TFM Chairperson</a:t>
            </a:r>
            <a:endParaRPr lang="en-US"/>
          </a:p>
          <a:p>
            <a:r>
              <a:rPr lang="en-US">
                <a:latin typeface="Segoe UI"/>
                <a:cs typeface="Segoe UI"/>
              </a:rPr>
              <a:t>CIMPs and CAPs</a:t>
            </a:r>
          </a:p>
          <a:p>
            <a:r>
              <a:rPr lang="en-US">
                <a:latin typeface="Segoe UI"/>
                <a:cs typeface="Segoe UI"/>
              </a:rPr>
              <a:t>Progress Updates and Reports </a:t>
            </a:r>
          </a:p>
        </p:txBody>
      </p:sp>
      <p:sp>
        <p:nvSpPr>
          <p:cNvPr id="4" name="Slide Number Placeholder 3">
            <a:extLst>
              <a:ext uri="{FF2B5EF4-FFF2-40B4-BE49-F238E27FC236}">
                <a16:creationId xmlns:a16="http://schemas.microsoft.com/office/drawing/2014/main" id="{CABC3D49-9C58-4964-B4A8-83790A4EE271}"/>
              </a:ext>
            </a:extLst>
          </p:cNvPr>
          <p:cNvSpPr>
            <a:spLocks noGrp="1"/>
          </p:cNvSpPr>
          <p:nvPr>
            <p:ph type="sldNum" sz="quarter" idx="12"/>
          </p:nvPr>
        </p:nvSpPr>
        <p:spPr/>
        <p:txBody>
          <a:bodyPr/>
          <a:lstStyle/>
          <a:p>
            <a:fld id="{FF27229C-EC7B-4063-A33B-28A5E87E32ED}" type="slidenum">
              <a:rPr lang="zh-CN" altLang="en-US" smtClean="0"/>
              <a:pPr/>
              <a:t>29</a:t>
            </a:fld>
            <a:endParaRPr lang="zh-CN" altLang="en-US"/>
          </a:p>
        </p:txBody>
      </p:sp>
    </p:spTree>
    <p:extLst>
      <p:ext uri="{BB962C8B-B14F-4D97-AF65-F5344CB8AC3E}">
        <p14:creationId xmlns:p14="http://schemas.microsoft.com/office/powerpoint/2010/main" val="1854536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D6B63-409B-C52A-60CE-A74BD90DC4AD}"/>
              </a:ext>
            </a:extLst>
          </p:cNvPr>
          <p:cNvSpPr>
            <a:spLocks noGrp="1"/>
          </p:cNvSpPr>
          <p:nvPr>
            <p:ph type="title"/>
          </p:nvPr>
        </p:nvSpPr>
        <p:spPr/>
        <p:txBody>
          <a:bodyPr/>
          <a:lstStyle/>
          <a:p>
            <a:r>
              <a:rPr lang="en-US"/>
              <a:t>Help Us Better Support You </a:t>
            </a:r>
          </a:p>
        </p:txBody>
      </p:sp>
      <p:pic>
        <p:nvPicPr>
          <p:cNvPr id="6" name="Picture 5">
            <a:extLst>
              <a:ext uri="{FF2B5EF4-FFF2-40B4-BE49-F238E27FC236}">
                <a16:creationId xmlns:a16="http://schemas.microsoft.com/office/drawing/2014/main" id="{A1FAD262-1071-65E0-B88D-14EDAF1789B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3913" y="2034423"/>
            <a:ext cx="7098632" cy="3395871"/>
          </a:xfrm>
          <a:prstGeom prst="rect">
            <a:avLst/>
          </a:prstGeom>
          <a:solidFill>
            <a:schemeClr val="accent1"/>
          </a:solidFill>
        </p:spPr>
      </p:pic>
      <p:sp>
        <p:nvSpPr>
          <p:cNvPr id="3" name="Content Placeholder 2">
            <a:extLst>
              <a:ext uri="{FF2B5EF4-FFF2-40B4-BE49-F238E27FC236}">
                <a16:creationId xmlns:a16="http://schemas.microsoft.com/office/drawing/2014/main" id="{805A318A-4267-D52D-36F8-FF160F623EEE}"/>
              </a:ext>
            </a:extLst>
          </p:cNvPr>
          <p:cNvSpPr>
            <a:spLocks noGrp="1"/>
          </p:cNvSpPr>
          <p:nvPr>
            <p:ph idx="1"/>
          </p:nvPr>
        </p:nvSpPr>
        <p:spPr>
          <a:xfrm>
            <a:off x="567743" y="1338698"/>
            <a:ext cx="11370972" cy="679905"/>
          </a:xfrm>
        </p:spPr>
        <p:txBody>
          <a:bodyPr/>
          <a:lstStyle/>
          <a:p>
            <a:pPr marL="0" indent="0" algn="ctr">
              <a:buNone/>
            </a:pPr>
            <a:r>
              <a:rPr lang="en-US">
                <a:ea typeface="等线"/>
                <a:hlinkClick r:id="rId4"/>
              </a:rPr>
              <a:t>Don’t forget to provide feedback! </a:t>
            </a:r>
            <a:endParaRPr lang="en-US">
              <a:ea typeface="等线"/>
            </a:endParaRPr>
          </a:p>
          <a:p>
            <a:endParaRPr lang="en-US"/>
          </a:p>
          <a:p>
            <a:endParaRPr lang="en-US"/>
          </a:p>
        </p:txBody>
      </p:sp>
      <p:sp>
        <p:nvSpPr>
          <p:cNvPr id="7" name="TextBox 6">
            <a:extLst>
              <a:ext uri="{FF2B5EF4-FFF2-40B4-BE49-F238E27FC236}">
                <a16:creationId xmlns:a16="http://schemas.microsoft.com/office/drawing/2014/main" id="{FAE5BD85-825F-FF8F-12B6-912953D45C97}"/>
              </a:ext>
            </a:extLst>
          </p:cNvPr>
          <p:cNvSpPr txBox="1"/>
          <p:nvPr/>
        </p:nvSpPr>
        <p:spPr>
          <a:xfrm>
            <a:off x="0" y="5630773"/>
            <a:ext cx="12192000"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203B6A"/>
                </a:solidFill>
                <a:effectLst/>
                <a:uLnTx/>
                <a:uFillTx/>
                <a:latin typeface="Segoe UI"/>
                <a:ea typeface="+mn-ea"/>
                <a:cs typeface="+mn-cs"/>
                <a:hlinkClick r:id="rId4"/>
              </a:rPr>
              <a:t>https://survey.alchemer.com/s3/7228151/2022-2023-Webinar-Posting-Understanding-LEA-Determinations-Next-Steps-for-Improvement-Special-Education-TA</a:t>
            </a:r>
            <a:r>
              <a:rPr kumimoji="0" lang="en-US" sz="1300" b="0" i="0" u="none" strike="noStrike" kern="1200" cap="none" spc="0" normalizeH="0" baseline="0" noProof="0">
                <a:ln>
                  <a:noFill/>
                </a:ln>
                <a:solidFill>
                  <a:srgbClr val="203B6A"/>
                </a:solidFill>
                <a:effectLst/>
                <a:uLnTx/>
                <a:uFillTx/>
                <a:latin typeface="Segoe UI"/>
                <a:ea typeface="+mn-ea"/>
                <a:cs typeface="+mn-cs"/>
              </a:rPr>
              <a:t> </a:t>
            </a:r>
          </a:p>
        </p:txBody>
      </p:sp>
      <p:sp>
        <p:nvSpPr>
          <p:cNvPr id="4" name="Slide Number Placeholder 3">
            <a:extLst>
              <a:ext uri="{FF2B5EF4-FFF2-40B4-BE49-F238E27FC236}">
                <a16:creationId xmlns:a16="http://schemas.microsoft.com/office/drawing/2014/main" id="{E1B332F8-B40D-B4FB-086C-1EDAE99E7A7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57748417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77FC90D-680C-46EC-96BD-7F0D12E1697C}"/>
              </a:ext>
            </a:extLst>
          </p:cNvPr>
          <p:cNvSpPr txBox="1">
            <a:spLocks noGrp="1"/>
          </p:cNvSpPr>
          <p:nvPr>
            <p:ph type="title" idx="4294967295"/>
          </p:nvPr>
        </p:nvSpPr>
        <p:spPr>
          <a:xfrm>
            <a:off x="2330901" y="2591198"/>
            <a:ext cx="9719582"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chemeClr val="accent1">
                    <a:lumMod val="50000"/>
                  </a:schemeClr>
                </a:solidFill>
                <a:effectLst/>
                <a:uLnTx/>
                <a:uFillTx/>
                <a:latin typeface="+mj-lt"/>
                <a:ea typeface="+mj-ea"/>
                <a:cs typeface="Arial" panose="020B0604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rPr>
              <a:t>PRS / Complaints </a:t>
            </a:r>
          </a:p>
        </p:txBody>
      </p:sp>
    </p:spTree>
    <p:extLst>
      <p:ext uri="{BB962C8B-B14F-4D97-AF65-F5344CB8AC3E}">
        <p14:creationId xmlns:p14="http://schemas.microsoft.com/office/powerpoint/2010/main" val="315201704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DE846-B8DF-498D-AC5F-50C439EB6C09}"/>
              </a:ext>
            </a:extLst>
          </p:cNvPr>
          <p:cNvSpPr>
            <a:spLocks noGrp="1"/>
          </p:cNvSpPr>
          <p:nvPr>
            <p:ph type="title"/>
          </p:nvPr>
        </p:nvSpPr>
        <p:spPr/>
        <p:txBody>
          <a:bodyPr/>
          <a:lstStyle/>
          <a:p>
            <a:r>
              <a:rPr lang="en-US">
                <a:latin typeface="Segoe UI Semibold"/>
                <a:cs typeface="Segoe UI Semibold"/>
              </a:rPr>
              <a:t>State Regulations: Special Education and General Education</a:t>
            </a:r>
            <a:endParaRPr lang="en-US"/>
          </a:p>
        </p:txBody>
      </p:sp>
      <p:sp>
        <p:nvSpPr>
          <p:cNvPr id="6" name="TextBox 5">
            <a:extLst>
              <a:ext uri="{FF2B5EF4-FFF2-40B4-BE49-F238E27FC236}">
                <a16:creationId xmlns:a16="http://schemas.microsoft.com/office/drawing/2014/main" id="{7FAADB70-E778-F27C-6DE8-6E695B48B8FC}"/>
              </a:ext>
            </a:extLst>
          </p:cNvPr>
          <p:cNvSpPr txBox="1"/>
          <p:nvPr/>
        </p:nvSpPr>
        <p:spPr>
          <a:xfrm>
            <a:off x="836909" y="1224367"/>
            <a:ext cx="10853979" cy="452431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Font typeface="Arial"/>
              <a:buChar char="•"/>
            </a:pPr>
            <a:r>
              <a:rPr lang="en-US"/>
              <a:t>T</a:t>
            </a:r>
            <a:r>
              <a:rPr lang="en-US">
                <a:solidFill>
                  <a:schemeClr val="bg2">
                    <a:lumMod val="10000"/>
                  </a:schemeClr>
                </a:solidFill>
              </a:rPr>
              <a:t>he Department maintains a Problem Resolution System that provides for the investigation of complaints and the enforcement of compliance with 603 CMR 28.00, as well as with other statutes and regulations relating to the provision of publicly funded education. </a:t>
            </a:r>
            <a:endParaRPr lang="en-US">
              <a:solidFill>
                <a:schemeClr val="bg2">
                  <a:lumMod val="10000"/>
                </a:schemeClr>
              </a:solidFill>
              <a:cs typeface="Segoe UI"/>
            </a:endParaRPr>
          </a:p>
          <a:p>
            <a:endParaRPr lang="en-US">
              <a:solidFill>
                <a:schemeClr val="bg2">
                  <a:lumMod val="10000"/>
                </a:schemeClr>
              </a:solidFill>
            </a:endParaRPr>
          </a:p>
          <a:p>
            <a:pPr marL="285750" indent="-285750">
              <a:buFont typeface="Arial"/>
              <a:buChar char="•"/>
            </a:pPr>
            <a:r>
              <a:rPr lang="en-US">
                <a:solidFill>
                  <a:schemeClr val="bg2">
                    <a:lumMod val="10000"/>
                  </a:schemeClr>
                </a:solidFill>
              </a:rPr>
              <a:t>The Department can make findings on procedural issues and issues related to implementation of requirements. </a:t>
            </a:r>
            <a:endParaRPr lang="en-US">
              <a:solidFill>
                <a:schemeClr val="bg2">
                  <a:lumMod val="10000"/>
                </a:schemeClr>
              </a:solidFill>
              <a:cs typeface="Segoe UI"/>
            </a:endParaRPr>
          </a:p>
          <a:p>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Any party wishing to file a complaint may do so. </a:t>
            </a:r>
            <a:endParaRPr lang="en-US">
              <a:solidFill>
                <a:schemeClr val="bg2">
                  <a:lumMod val="10000"/>
                </a:schemeClr>
              </a:solidFill>
              <a:cs typeface="Segoe UI"/>
            </a:endParaRPr>
          </a:p>
          <a:p>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Use of the Department Problem Resolution procedures shall not prevent a party from requesting alternative administrative remedies of mediation or hearing on any matter, at any time. </a:t>
            </a:r>
            <a:endParaRPr lang="en-US">
              <a:solidFill>
                <a:schemeClr val="bg2">
                  <a:lumMod val="10000"/>
                </a:schemeClr>
              </a:solidFill>
              <a:cs typeface="Segoe UI"/>
            </a:endParaRPr>
          </a:p>
          <a:p>
            <a:pPr marL="285750" indent="-285750">
              <a:buFont typeface="Arial"/>
              <a:buChar char="•"/>
            </a:pPr>
            <a:endParaRPr lang="en-US">
              <a:solidFill>
                <a:schemeClr val="bg2">
                  <a:lumMod val="10000"/>
                </a:schemeClr>
              </a:solidFill>
              <a:cs typeface="Segoe UI"/>
            </a:endParaRPr>
          </a:p>
          <a:p>
            <a:pPr marL="285750" indent="-285750">
              <a:buFont typeface="Arial"/>
              <a:buChar char="•"/>
            </a:pPr>
            <a:r>
              <a:rPr lang="en-US">
                <a:solidFill>
                  <a:schemeClr val="bg2">
                    <a:lumMod val="10000"/>
                  </a:schemeClr>
                </a:solidFill>
              </a:rPr>
              <a:t>Findings and orders issued by the Department on complaints and the Department's processing of a complaint are not reviewable by the Bureau of Special Education Appeals. Additionally, the pendency of a complaint before the Department does not make the Department a necessary party to actions on related issues pending before the Bureau of Special Education Appeals</a:t>
            </a:r>
            <a:r>
              <a:rPr lang="en-US"/>
              <a:t>.</a:t>
            </a:r>
            <a:endParaRPr lang="en-US">
              <a:cs typeface="Segoe UI"/>
            </a:endParaRPr>
          </a:p>
        </p:txBody>
      </p:sp>
      <p:sp>
        <p:nvSpPr>
          <p:cNvPr id="3" name="Content Placeholder 2">
            <a:extLst>
              <a:ext uri="{FF2B5EF4-FFF2-40B4-BE49-F238E27FC236}">
                <a16:creationId xmlns:a16="http://schemas.microsoft.com/office/drawing/2014/main" id="{608539DC-A856-4A69-9F94-098FF74F5C55}"/>
              </a:ext>
            </a:extLst>
          </p:cNvPr>
          <p:cNvSpPr>
            <a:spLocks noGrp="1"/>
          </p:cNvSpPr>
          <p:nvPr>
            <p:ph idx="1"/>
          </p:nvPr>
        </p:nvSpPr>
        <p:spPr/>
        <p:txBody>
          <a:bodyPr vert="horz" lIns="91440" tIns="45720" rIns="91440" bIns="45720" rtlCol="0" anchor="t">
            <a:noAutofit/>
          </a:bodyPr>
          <a:lstStyle/>
          <a:p>
            <a:pPr marL="0" indent="0">
              <a:buNone/>
            </a:pPr>
            <a:r>
              <a:rPr lang="en-US">
                <a:latin typeface="Segoe UI"/>
                <a:cs typeface="Segoe UI"/>
              </a:rPr>
              <a:t>  </a:t>
            </a:r>
            <a:endParaRPr lang="en-US"/>
          </a:p>
          <a:p>
            <a:pPr marL="0" indent="0">
              <a:buNone/>
            </a:pPr>
            <a:r>
              <a:rPr lang="en-US">
                <a:latin typeface="Segoe UI"/>
                <a:cs typeface="Segoe UI"/>
              </a:rPr>
              <a:t>  </a:t>
            </a:r>
            <a:endParaRPr lang="en-US"/>
          </a:p>
        </p:txBody>
      </p:sp>
      <p:sp>
        <p:nvSpPr>
          <p:cNvPr id="4" name="Slide Number Placeholder 3">
            <a:extLst>
              <a:ext uri="{FF2B5EF4-FFF2-40B4-BE49-F238E27FC236}">
                <a16:creationId xmlns:a16="http://schemas.microsoft.com/office/drawing/2014/main" id="{F25B280B-0DE9-45E2-90F9-9DF87FA1724F}"/>
              </a:ext>
            </a:extLst>
          </p:cNvPr>
          <p:cNvSpPr>
            <a:spLocks noGrp="1"/>
          </p:cNvSpPr>
          <p:nvPr>
            <p:ph type="sldNum" sz="quarter" idx="12"/>
          </p:nvPr>
        </p:nvSpPr>
        <p:spPr/>
        <p:txBody>
          <a:bodyPr/>
          <a:lstStyle/>
          <a:p>
            <a:fld id="{FF27229C-EC7B-4063-A33B-28A5E87E32ED}" type="slidenum">
              <a:rPr lang="zh-CN" altLang="en-US" smtClean="0"/>
              <a:pPr/>
              <a:t>31</a:t>
            </a:fld>
            <a:endParaRPr lang="zh-CN" altLang="en-US"/>
          </a:p>
        </p:txBody>
      </p:sp>
    </p:spTree>
    <p:extLst>
      <p:ext uri="{BB962C8B-B14F-4D97-AF65-F5344CB8AC3E}">
        <p14:creationId xmlns:p14="http://schemas.microsoft.com/office/powerpoint/2010/main" val="28902301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B621CB-2471-2B8C-46B1-15966E98EBD9}"/>
              </a:ext>
            </a:extLst>
          </p:cNvPr>
          <p:cNvSpPr>
            <a:spLocks noGrp="1"/>
          </p:cNvSpPr>
          <p:nvPr>
            <p:ph type="title"/>
          </p:nvPr>
        </p:nvSpPr>
        <p:spPr/>
        <p:txBody>
          <a:bodyPr/>
          <a:lstStyle/>
          <a:p>
            <a:r>
              <a:rPr lang="en-US">
                <a:latin typeface="Segoe UI Semibold"/>
                <a:cs typeface="Segoe UI Semibold"/>
              </a:rPr>
              <a:t>What is PRS?</a:t>
            </a:r>
            <a:endParaRPr lang="en-US"/>
          </a:p>
        </p:txBody>
      </p:sp>
      <p:sp>
        <p:nvSpPr>
          <p:cNvPr id="3" name="Content Placeholder 2">
            <a:extLst>
              <a:ext uri="{FF2B5EF4-FFF2-40B4-BE49-F238E27FC236}">
                <a16:creationId xmlns:a16="http://schemas.microsoft.com/office/drawing/2014/main" id="{8CF661A2-A89B-4A39-8C09-6FF2B9A977F4}"/>
              </a:ext>
            </a:extLst>
          </p:cNvPr>
          <p:cNvSpPr>
            <a:spLocks noGrp="1"/>
          </p:cNvSpPr>
          <p:nvPr>
            <p:ph idx="1"/>
          </p:nvPr>
        </p:nvSpPr>
        <p:spPr/>
        <p:txBody>
          <a:bodyPr vert="horz" lIns="91440" tIns="45720" rIns="91440" bIns="45720" rtlCol="0" anchor="t">
            <a:noAutofit/>
          </a:bodyPr>
          <a:lstStyle/>
          <a:p>
            <a:pPr marL="0" indent="0">
              <a:buNone/>
            </a:pPr>
            <a:r>
              <a:rPr lang="en-US" sz="2800" b="1">
                <a:latin typeface="Segoe UI"/>
                <a:cs typeface="Segoe UI"/>
              </a:rPr>
              <a:t>PRS Mission Statement</a:t>
            </a:r>
            <a:endParaRPr lang="en-US" b="1"/>
          </a:p>
          <a:p>
            <a:r>
              <a:rPr lang="en-US" sz="2400">
                <a:latin typeface="Segoe UI"/>
                <a:cs typeface="Segoe UI"/>
              </a:rPr>
              <a:t>The Problem Resolution System (PRS) Office ensures that students, families, school districts, and other community members have easy access to information regarding learners' rights and educational options and to a forum for the resolution of disputes that is prompt, accurate, and fair.</a:t>
            </a:r>
          </a:p>
          <a:p>
            <a:pPr marL="0" indent="0">
              <a:buNone/>
            </a:pPr>
            <a:r>
              <a:rPr lang="en-US" sz="2400" b="1">
                <a:latin typeface="Segoe UI"/>
                <a:cs typeface="Segoe UI"/>
              </a:rPr>
              <a:t>PRS Complaint Management System</a:t>
            </a:r>
          </a:p>
          <a:p>
            <a:r>
              <a:rPr lang="en-US" sz="2400">
                <a:latin typeface="Segoe UI"/>
                <a:cs typeface="Segoe UI"/>
              </a:rPr>
              <a:t>DESE's process for receiving, reviewing and resolving concerns alleging that a student or group of students is not receiving:</a:t>
            </a:r>
          </a:p>
          <a:p>
            <a:r>
              <a:rPr lang="en-US" sz="2400">
                <a:latin typeface="Segoe UI"/>
                <a:cs typeface="Segoe UI"/>
              </a:rPr>
              <a:t>procedural protections</a:t>
            </a:r>
          </a:p>
          <a:p>
            <a:r>
              <a:rPr lang="en-US" sz="2400">
                <a:latin typeface="Segoe UI"/>
                <a:cs typeface="Segoe UI"/>
              </a:rPr>
              <a:t>educational services including IEPs</a:t>
            </a:r>
          </a:p>
          <a:p>
            <a:r>
              <a:rPr lang="en-US" sz="2400">
                <a:latin typeface="Segoe UI"/>
                <a:cs typeface="Segoe UI"/>
              </a:rPr>
              <a:t>equal access to the programs or services of the district</a:t>
            </a:r>
          </a:p>
          <a:p>
            <a:endParaRPr lang="en-US" sz="2400"/>
          </a:p>
          <a:p>
            <a:endParaRPr lang="en-US"/>
          </a:p>
          <a:p>
            <a:endParaRPr lang="en-US"/>
          </a:p>
        </p:txBody>
      </p:sp>
      <p:sp>
        <p:nvSpPr>
          <p:cNvPr id="4" name="Slide Number Placeholder 3">
            <a:extLst>
              <a:ext uri="{FF2B5EF4-FFF2-40B4-BE49-F238E27FC236}">
                <a16:creationId xmlns:a16="http://schemas.microsoft.com/office/drawing/2014/main" id="{0ADC9B9A-C5F5-1DFE-DB90-20D1D144D485}"/>
              </a:ext>
            </a:extLst>
          </p:cNvPr>
          <p:cNvSpPr>
            <a:spLocks noGrp="1"/>
          </p:cNvSpPr>
          <p:nvPr>
            <p:ph type="sldNum" sz="quarter" idx="12"/>
          </p:nvPr>
        </p:nvSpPr>
        <p:spPr/>
        <p:txBody>
          <a:bodyPr/>
          <a:lstStyle/>
          <a:p>
            <a:fld id="{FF27229C-EC7B-4063-A33B-28A5E87E32ED}" type="slidenum">
              <a:rPr lang="zh-CN" altLang="en-US" smtClean="0"/>
              <a:pPr/>
              <a:t>32</a:t>
            </a:fld>
            <a:endParaRPr lang="zh-CN" altLang="en-US"/>
          </a:p>
        </p:txBody>
      </p:sp>
    </p:spTree>
    <p:extLst>
      <p:ext uri="{BB962C8B-B14F-4D97-AF65-F5344CB8AC3E}">
        <p14:creationId xmlns:p14="http://schemas.microsoft.com/office/powerpoint/2010/main" val="2218584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30CD7-0CB0-AAB6-E6A2-1576F13A2AC9}"/>
              </a:ext>
            </a:extLst>
          </p:cNvPr>
          <p:cNvSpPr>
            <a:spLocks noGrp="1"/>
          </p:cNvSpPr>
          <p:nvPr>
            <p:ph type="title"/>
          </p:nvPr>
        </p:nvSpPr>
        <p:spPr/>
        <p:txBody>
          <a:bodyPr/>
          <a:lstStyle/>
          <a:p>
            <a:r>
              <a:rPr lang="en-US">
                <a:latin typeface="Segoe UI Semibold"/>
                <a:cs typeface="Segoe UI Semibold"/>
              </a:rPr>
              <a:t>Minimum State Complaint Procedures </a:t>
            </a:r>
            <a:endParaRPr lang="en-US"/>
          </a:p>
        </p:txBody>
      </p:sp>
      <p:sp>
        <p:nvSpPr>
          <p:cNvPr id="3" name="Content Placeholder 2">
            <a:extLst>
              <a:ext uri="{FF2B5EF4-FFF2-40B4-BE49-F238E27FC236}">
                <a16:creationId xmlns:a16="http://schemas.microsoft.com/office/drawing/2014/main" id="{0661E286-BAD7-4CDB-BA93-8A0F4343AFF4}"/>
              </a:ext>
            </a:extLst>
          </p:cNvPr>
          <p:cNvSpPr>
            <a:spLocks noGrp="1"/>
          </p:cNvSpPr>
          <p:nvPr>
            <p:ph idx="1"/>
          </p:nvPr>
        </p:nvSpPr>
        <p:spPr/>
        <p:txBody>
          <a:bodyPr vert="horz" lIns="91440" tIns="45720" rIns="91440" bIns="45720" rtlCol="0" anchor="t">
            <a:noAutofit/>
          </a:bodyPr>
          <a:lstStyle/>
          <a:p>
            <a:r>
              <a:rPr lang="en-US" sz="2000">
                <a:latin typeface="Arial"/>
                <a:cs typeface="Segoe UI"/>
              </a:rPr>
              <a:t>Time limit; minimum procedures. Each SEA must include in its complaint procedures a time </a:t>
            </a:r>
            <a:r>
              <a:rPr lang="en-US" sz="2000" err="1">
                <a:latin typeface="Arial"/>
                <a:cs typeface="Segoe UI"/>
              </a:rPr>
              <a:t>Iimit</a:t>
            </a:r>
            <a:r>
              <a:rPr lang="en-US" sz="2000">
                <a:latin typeface="Arial"/>
                <a:cs typeface="Segoe UI"/>
              </a:rPr>
              <a:t> of 60 days after a complaint is filed</a:t>
            </a:r>
          </a:p>
          <a:p>
            <a:r>
              <a:rPr lang="en-US" sz="2000">
                <a:latin typeface="Arial"/>
                <a:cs typeface="Segoe UI"/>
              </a:rPr>
              <a:t>(a) An organization or individual may file a signed written complaint under the procedures described in </a:t>
            </a:r>
            <a:r>
              <a:rPr lang="en-US" sz="2000" err="1">
                <a:latin typeface="Arial"/>
                <a:cs typeface="Segoe UI"/>
              </a:rPr>
              <a:t>i</a:t>
            </a:r>
            <a:r>
              <a:rPr lang="en-US" sz="2000">
                <a:latin typeface="Arial"/>
                <a:cs typeface="Segoe UI"/>
              </a:rPr>
              <a:t>§)§ 300.151 through 300.152.</a:t>
            </a:r>
          </a:p>
          <a:p>
            <a:r>
              <a:rPr lang="en-US" sz="2000">
                <a:latin typeface="Arial"/>
                <a:cs typeface="Segoe UI"/>
              </a:rPr>
              <a:t>(b) The complaint must include-</a:t>
            </a:r>
            <a:endParaRPr lang="en-US" sz="2000">
              <a:latin typeface="Arial"/>
            </a:endParaRPr>
          </a:p>
          <a:p>
            <a:pPr lvl="1"/>
            <a:r>
              <a:rPr lang="en-US" sz="1600">
                <a:latin typeface="Arial"/>
                <a:cs typeface="Segoe UI"/>
              </a:rPr>
              <a:t>(1) A statement that a public agency has violated a requirement of Part B of the Act or of this part;</a:t>
            </a:r>
            <a:endParaRPr lang="en-US" sz="1600">
              <a:latin typeface="Arial"/>
            </a:endParaRPr>
          </a:p>
          <a:p>
            <a:pPr lvl="1"/>
            <a:r>
              <a:rPr lang="en-US" sz="1600">
                <a:latin typeface="Arial"/>
                <a:cs typeface="Segoe UI"/>
              </a:rPr>
              <a:t>(2) The facts on which the statement is based;</a:t>
            </a:r>
            <a:endParaRPr lang="en-US" sz="1600">
              <a:latin typeface="Arial"/>
            </a:endParaRPr>
          </a:p>
          <a:p>
            <a:pPr lvl="1"/>
            <a:r>
              <a:rPr lang="en-US" sz="1600">
                <a:latin typeface="Arial"/>
                <a:cs typeface="Segoe UI"/>
              </a:rPr>
              <a:t>(3) The signature and contact information for the complainant; and</a:t>
            </a:r>
            <a:endParaRPr lang="en-US" sz="1600">
              <a:latin typeface="Arial"/>
            </a:endParaRPr>
          </a:p>
          <a:p>
            <a:pPr lvl="1"/>
            <a:r>
              <a:rPr lang="en-US" sz="1600">
                <a:latin typeface="Arial"/>
                <a:cs typeface="Segoe UI"/>
              </a:rPr>
              <a:t>(4) If alleging violations with respect to a specific child</a:t>
            </a:r>
            <a:endParaRPr lang="en-US" sz="1600">
              <a:latin typeface="Arial"/>
            </a:endParaRPr>
          </a:p>
          <a:p>
            <a:pPr lvl="2"/>
            <a:r>
              <a:rPr lang="en-US" sz="1400">
                <a:latin typeface="Arial"/>
                <a:cs typeface="Segoe UI"/>
              </a:rPr>
              <a:t>(</a:t>
            </a:r>
            <a:r>
              <a:rPr lang="en-US" sz="1400" err="1">
                <a:latin typeface="Arial"/>
                <a:cs typeface="Segoe UI"/>
              </a:rPr>
              <a:t>i</a:t>
            </a:r>
            <a:r>
              <a:rPr lang="en-US" sz="1400">
                <a:latin typeface="Arial"/>
                <a:cs typeface="Segoe UI"/>
              </a:rPr>
              <a:t>) The name and address of the residence of the child</a:t>
            </a:r>
            <a:endParaRPr lang="en-US" sz="1400">
              <a:latin typeface="Arial"/>
            </a:endParaRPr>
          </a:p>
          <a:p>
            <a:pPr lvl="2"/>
            <a:r>
              <a:rPr lang="en-US" sz="1400">
                <a:latin typeface="Arial"/>
                <a:cs typeface="Segoe UI"/>
              </a:rPr>
              <a:t>(ii) The name of the school the child is attending·</a:t>
            </a:r>
            <a:endParaRPr lang="en-US" sz="1400">
              <a:latin typeface="Arial"/>
            </a:endParaRPr>
          </a:p>
          <a:p>
            <a:pPr lvl="2"/>
            <a:r>
              <a:rPr lang="en-US" sz="1400">
                <a:latin typeface="Arial"/>
                <a:cs typeface="Segoe UI"/>
              </a:rPr>
              <a:t>(iii) ln the case of a homeless child or youth (within the meaning of section 725(2) of the McKinney-Vento Homeless Assistance Act (42 U.S.C. 11434a (2)). available contact information for the </a:t>
            </a:r>
            <a:r>
              <a:rPr lang="en-US" sz="1400" err="1">
                <a:latin typeface="Arial"/>
                <a:cs typeface="Segoe UI"/>
              </a:rPr>
              <a:t>chiId</a:t>
            </a:r>
            <a:r>
              <a:rPr lang="en-US" sz="1400">
                <a:latin typeface="Arial"/>
                <a:cs typeface="Segoe UI"/>
              </a:rPr>
              <a:t>, and the name of the school the </a:t>
            </a:r>
            <a:r>
              <a:rPr lang="en-US" sz="1400" err="1">
                <a:latin typeface="Arial"/>
                <a:cs typeface="Segoe UI"/>
              </a:rPr>
              <a:t>chiId</a:t>
            </a:r>
            <a:r>
              <a:rPr lang="en-US" sz="1400">
                <a:latin typeface="Arial"/>
                <a:cs typeface="Segoe UI"/>
              </a:rPr>
              <a:t> is attending;</a:t>
            </a:r>
            <a:endParaRPr lang="en-US" sz="1400">
              <a:latin typeface="Arial"/>
            </a:endParaRPr>
          </a:p>
          <a:p>
            <a:pPr lvl="2"/>
            <a:r>
              <a:rPr lang="en-US" sz="1400">
                <a:latin typeface="Arial"/>
                <a:cs typeface="Segoe UI"/>
              </a:rPr>
              <a:t>(iv) A description of the nature of the problem of the child, including facts relating to the </a:t>
            </a:r>
            <a:r>
              <a:rPr lang="en-US" sz="1400" err="1">
                <a:latin typeface="Arial"/>
                <a:cs typeface="Segoe UI"/>
              </a:rPr>
              <a:t>probIem</a:t>
            </a:r>
            <a:r>
              <a:rPr lang="en-US" sz="1400">
                <a:latin typeface="Arial"/>
                <a:cs typeface="Segoe UI"/>
              </a:rPr>
              <a:t>; and</a:t>
            </a:r>
            <a:endParaRPr lang="en-US" sz="1400">
              <a:latin typeface="Arial"/>
            </a:endParaRPr>
          </a:p>
          <a:p>
            <a:pPr lvl="2"/>
            <a:r>
              <a:rPr lang="en-US" sz="1400">
                <a:latin typeface="Arial"/>
                <a:cs typeface="Segoe UI"/>
              </a:rPr>
              <a:t>(v) A proposed resolution of the problem to the extent known and available to the party at the time the complaint is filed.</a:t>
            </a:r>
            <a:endParaRPr lang="en-US" sz="1400">
              <a:latin typeface="Arial"/>
            </a:endParaRPr>
          </a:p>
          <a:p>
            <a:r>
              <a:rPr lang="en-US" sz="2000">
                <a:latin typeface="Arial"/>
                <a:cs typeface="Segoe UI"/>
              </a:rPr>
              <a:t>(c) The complaint must allege a violation that occurred not more than one year prior to the date that the complaint  is received in accordance with § 300.151.</a:t>
            </a:r>
            <a:endParaRPr lang="en-US" sz="2000">
              <a:latin typeface="Arial"/>
            </a:endParaRPr>
          </a:p>
          <a:p>
            <a:endParaRPr lang="en-US" sz="1600">
              <a:latin typeface="Segoe UI"/>
              <a:cs typeface="Segoe UI"/>
            </a:endParaRPr>
          </a:p>
          <a:p>
            <a:endParaRPr lang="en-US">
              <a:latin typeface="Segoe UI"/>
              <a:cs typeface="Segoe UI"/>
            </a:endParaRPr>
          </a:p>
        </p:txBody>
      </p:sp>
      <p:sp>
        <p:nvSpPr>
          <p:cNvPr id="4" name="Slide Number Placeholder 3">
            <a:extLst>
              <a:ext uri="{FF2B5EF4-FFF2-40B4-BE49-F238E27FC236}">
                <a16:creationId xmlns:a16="http://schemas.microsoft.com/office/drawing/2014/main" id="{1D7B35CD-E302-CF5F-5034-09787376AA8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14656056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15554-B9F6-3F29-B25A-3FD4F60AE619}"/>
              </a:ext>
            </a:extLst>
          </p:cNvPr>
          <p:cNvSpPr>
            <a:spLocks noGrp="1"/>
          </p:cNvSpPr>
          <p:nvPr>
            <p:ph type="title"/>
          </p:nvPr>
        </p:nvSpPr>
        <p:spPr/>
        <p:txBody>
          <a:bodyPr/>
          <a:lstStyle/>
          <a:p>
            <a:r>
              <a:rPr lang="en-US">
                <a:latin typeface="Segoe UI Semibold"/>
                <a:cs typeface="Segoe UI Semibold"/>
              </a:rPr>
              <a:t>What Types of Issues Might PRS Address?</a:t>
            </a:r>
            <a:endParaRPr lang="en-US"/>
          </a:p>
        </p:txBody>
      </p:sp>
      <p:sp>
        <p:nvSpPr>
          <p:cNvPr id="5" name="Text Placeholder 4">
            <a:extLst>
              <a:ext uri="{FF2B5EF4-FFF2-40B4-BE49-F238E27FC236}">
                <a16:creationId xmlns:a16="http://schemas.microsoft.com/office/drawing/2014/main" id="{E6802E76-8804-94E2-BA16-70422444F3E3}"/>
              </a:ext>
            </a:extLst>
          </p:cNvPr>
          <p:cNvSpPr>
            <a:spLocks noGrp="1"/>
          </p:cNvSpPr>
          <p:nvPr>
            <p:ph type="body" idx="1"/>
          </p:nvPr>
        </p:nvSpPr>
        <p:spPr>
          <a:xfrm>
            <a:off x="435429" y="1168607"/>
            <a:ext cx="4909617" cy="531312"/>
          </a:xfrm>
          <a:solidFill>
            <a:schemeClr val="accent2">
              <a:lumMod val="75000"/>
            </a:schemeClr>
          </a:solidFill>
        </p:spPr>
        <p:txBody>
          <a:bodyPr/>
          <a:lstStyle/>
          <a:p>
            <a:r>
              <a:rPr lang="en-US">
                <a:latin typeface="Segoe UI Semibold"/>
                <a:cs typeface="Segoe UI Semibold"/>
              </a:rPr>
              <a:t>Categories...</a:t>
            </a:r>
            <a:endParaRPr lang="en-US"/>
          </a:p>
        </p:txBody>
      </p:sp>
      <p:sp>
        <p:nvSpPr>
          <p:cNvPr id="3" name="Content Placeholder 2">
            <a:extLst>
              <a:ext uri="{FF2B5EF4-FFF2-40B4-BE49-F238E27FC236}">
                <a16:creationId xmlns:a16="http://schemas.microsoft.com/office/drawing/2014/main" id="{171A28B3-736F-41B7-76B0-FA96B8EF1DFD}"/>
              </a:ext>
            </a:extLst>
          </p:cNvPr>
          <p:cNvSpPr>
            <a:spLocks noGrp="1"/>
          </p:cNvSpPr>
          <p:nvPr>
            <p:ph idx="13"/>
          </p:nvPr>
        </p:nvSpPr>
        <p:spPr/>
        <p:txBody>
          <a:bodyPr vert="horz" lIns="91440" tIns="45720" rIns="91440" bIns="45720" rtlCol="0" anchor="t">
            <a:noAutofit/>
          </a:bodyPr>
          <a:lstStyle/>
          <a:p>
            <a:r>
              <a:rPr lang="en-US" sz="1600">
                <a:latin typeface="Segoe UI"/>
                <a:cs typeface="Segoe UI"/>
              </a:rPr>
              <a:t>504</a:t>
            </a:r>
          </a:p>
          <a:p>
            <a:r>
              <a:rPr lang="en-US" sz="1600">
                <a:latin typeface="Segoe UI"/>
                <a:cs typeface="Segoe UI"/>
              </a:rPr>
              <a:t>Approved Special Education Schools                                 </a:t>
            </a:r>
            <a:endParaRPr lang="en-US"/>
          </a:p>
          <a:p>
            <a:r>
              <a:rPr lang="en-US" sz="1600">
                <a:latin typeface="Segoe UI"/>
                <a:cs typeface="Segoe UI"/>
              </a:rPr>
              <a:t>Bullying</a:t>
            </a:r>
            <a:endParaRPr lang="en-US">
              <a:latin typeface="Segoe UI"/>
              <a:cs typeface="Segoe UI"/>
            </a:endParaRPr>
          </a:p>
          <a:p>
            <a:r>
              <a:rPr lang="en-US" sz="1600">
                <a:latin typeface="Segoe UI"/>
                <a:cs typeface="Segoe UI"/>
              </a:rPr>
              <a:t>Career Vocational Technical Education</a:t>
            </a:r>
            <a:endParaRPr lang="en-US">
              <a:latin typeface="Segoe UI"/>
              <a:cs typeface="Segoe UI"/>
            </a:endParaRPr>
          </a:p>
          <a:p>
            <a:r>
              <a:rPr lang="en-US" sz="1600">
                <a:latin typeface="Segoe UI"/>
                <a:cs typeface="Segoe UI"/>
              </a:rPr>
              <a:t>Diploma/Graduation</a:t>
            </a:r>
            <a:endParaRPr lang="en-US">
              <a:latin typeface="Segoe UI"/>
              <a:cs typeface="Segoe UI"/>
            </a:endParaRPr>
          </a:p>
          <a:p>
            <a:r>
              <a:rPr lang="en-US" sz="1600">
                <a:latin typeface="Segoe UI"/>
                <a:cs typeface="Segoe UI"/>
              </a:rPr>
              <a:t>Discrimination/Harassment</a:t>
            </a:r>
            <a:endParaRPr lang="en-US">
              <a:latin typeface="Segoe UI"/>
              <a:cs typeface="Segoe UI"/>
            </a:endParaRPr>
          </a:p>
          <a:p>
            <a:r>
              <a:rPr lang="en-US" sz="1600">
                <a:latin typeface="Segoe UI"/>
                <a:cs typeface="Segoe UI"/>
              </a:rPr>
              <a:t>English Language Learners</a:t>
            </a:r>
            <a:endParaRPr lang="en-US">
              <a:latin typeface="Segoe UI"/>
              <a:cs typeface="Segoe UI"/>
            </a:endParaRPr>
          </a:p>
          <a:p>
            <a:r>
              <a:rPr lang="en-US" sz="1600">
                <a:latin typeface="Segoe UI"/>
                <a:cs typeface="Segoe UI"/>
              </a:rPr>
              <a:t>Gen Ed Discipline</a:t>
            </a:r>
            <a:endParaRPr lang="en-US">
              <a:latin typeface="Segoe UI"/>
              <a:cs typeface="Segoe UI"/>
            </a:endParaRPr>
          </a:p>
          <a:p>
            <a:r>
              <a:rPr lang="en-US" sz="1600">
                <a:latin typeface="Segoe UI"/>
                <a:cs typeface="Segoe UI"/>
              </a:rPr>
              <a:t>Gen Ed Licensure</a:t>
            </a:r>
            <a:endParaRPr lang="en-US">
              <a:latin typeface="Segoe UI"/>
              <a:cs typeface="Segoe UI"/>
            </a:endParaRPr>
          </a:p>
          <a:p>
            <a:r>
              <a:rPr lang="en-US" sz="1600">
                <a:latin typeface="Segoe UI"/>
                <a:cs typeface="Segoe UI"/>
              </a:rPr>
              <a:t>General Ed Transportation</a:t>
            </a:r>
            <a:endParaRPr lang="en-US">
              <a:latin typeface="Segoe UI"/>
              <a:cs typeface="Segoe UI"/>
            </a:endParaRPr>
          </a:p>
          <a:p>
            <a:endParaRPr lang="en-US" sz="1600"/>
          </a:p>
        </p:txBody>
      </p:sp>
      <p:sp>
        <p:nvSpPr>
          <p:cNvPr id="6" name="Text Placeholder 5">
            <a:extLst>
              <a:ext uri="{FF2B5EF4-FFF2-40B4-BE49-F238E27FC236}">
                <a16:creationId xmlns:a16="http://schemas.microsoft.com/office/drawing/2014/main" id="{EBE5E1EB-4387-B668-B9FA-260D315B1B95}"/>
              </a:ext>
            </a:extLst>
          </p:cNvPr>
          <p:cNvSpPr>
            <a:spLocks noGrp="1"/>
          </p:cNvSpPr>
          <p:nvPr>
            <p:ph type="body" idx="15"/>
          </p:nvPr>
        </p:nvSpPr>
        <p:spPr>
          <a:xfrm rot="10800000" flipV="1">
            <a:off x="6287093" y="1157586"/>
            <a:ext cx="4909616" cy="553567"/>
          </a:xfrm>
          <a:solidFill>
            <a:schemeClr val="accent2">
              <a:lumMod val="75000"/>
            </a:schemeClr>
          </a:solidFill>
        </p:spPr>
        <p:txBody>
          <a:bodyPr/>
          <a:lstStyle/>
          <a:p>
            <a:r>
              <a:rPr lang="en-US">
                <a:latin typeface="Segoe UI Semibold"/>
                <a:cs typeface="Segoe UI Semibold"/>
              </a:rPr>
              <a:t>…And More Categories</a:t>
            </a:r>
            <a:endParaRPr lang="en-US"/>
          </a:p>
        </p:txBody>
      </p:sp>
      <p:sp>
        <p:nvSpPr>
          <p:cNvPr id="7" name="Content Placeholder 6">
            <a:extLst>
              <a:ext uri="{FF2B5EF4-FFF2-40B4-BE49-F238E27FC236}">
                <a16:creationId xmlns:a16="http://schemas.microsoft.com/office/drawing/2014/main" id="{C9B19D50-20D3-8304-FCD2-E5952A999D1B}"/>
              </a:ext>
            </a:extLst>
          </p:cNvPr>
          <p:cNvSpPr>
            <a:spLocks noGrp="1"/>
          </p:cNvSpPr>
          <p:nvPr>
            <p:ph idx="16"/>
          </p:nvPr>
        </p:nvSpPr>
        <p:spPr>
          <a:xfrm>
            <a:off x="6287883" y="2191443"/>
            <a:ext cx="5477887" cy="4147978"/>
          </a:xfrm>
        </p:spPr>
        <p:txBody>
          <a:bodyPr vert="horz" lIns="91440" tIns="45720" rIns="91440" bIns="45720" rtlCol="0" anchor="t">
            <a:noAutofit/>
          </a:bodyPr>
          <a:lstStyle/>
          <a:p>
            <a:r>
              <a:rPr lang="en-US" sz="1600">
                <a:latin typeface="Segoe UI"/>
                <a:cs typeface="Segoe UI"/>
              </a:rPr>
              <a:t>Home Hospital</a:t>
            </a:r>
          </a:p>
          <a:p>
            <a:r>
              <a:rPr lang="en-US" sz="1600">
                <a:latin typeface="Segoe UI"/>
                <a:cs typeface="Segoe UI"/>
              </a:rPr>
              <a:t>Language Access</a:t>
            </a:r>
          </a:p>
          <a:p>
            <a:r>
              <a:rPr lang="en-US" sz="1600">
                <a:latin typeface="Segoe UI"/>
                <a:cs typeface="Segoe UI"/>
              </a:rPr>
              <a:t>Structured Learning Time Requirements</a:t>
            </a:r>
          </a:p>
          <a:p>
            <a:r>
              <a:rPr lang="en-US" sz="1600">
                <a:latin typeface="Segoe UI"/>
                <a:cs typeface="Segoe UI"/>
              </a:rPr>
              <a:t>METCO</a:t>
            </a:r>
            <a:endParaRPr lang="en-US"/>
          </a:p>
          <a:p>
            <a:r>
              <a:rPr lang="en-US" sz="1600">
                <a:latin typeface="Segoe UI"/>
                <a:cs typeface="Segoe UI"/>
              </a:rPr>
              <a:t>Privacy/Confidentiality</a:t>
            </a:r>
          </a:p>
          <a:p>
            <a:r>
              <a:rPr lang="en-US" sz="1600">
                <a:latin typeface="Segoe UI"/>
                <a:cs typeface="Segoe UI"/>
              </a:rPr>
              <a:t>Provision of Student Records</a:t>
            </a:r>
          </a:p>
          <a:p>
            <a:r>
              <a:rPr lang="en-US" sz="1600">
                <a:latin typeface="Segoe UI"/>
                <a:cs typeface="Segoe UI"/>
              </a:rPr>
              <a:t>Residency/Admissions/Enrollment</a:t>
            </a:r>
          </a:p>
          <a:p>
            <a:r>
              <a:rPr lang="en-US" sz="1600">
                <a:latin typeface="Segoe UI"/>
                <a:cs typeface="Segoe UI"/>
              </a:rPr>
              <a:t>Restraint/Time Out Procedures/Reporting</a:t>
            </a:r>
          </a:p>
          <a:p>
            <a:r>
              <a:rPr lang="en-US" sz="1600">
                <a:latin typeface="Segoe UI"/>
                <a:cs typeface="Segoe UI"/>
              </a:rPr>
              <a:t>School Facilities</a:t>
            </a:r>
          </a:p>
          <a:p>
            <a:r>
              <a:rPr lang="en-US" sz="1600" b="1">
                <a:solidFill>
                  <a:schemeClr val="accent2">
                    <a:lumMod val="50000"/>
                  </a:schemeClr>
                </a:solidFill>
                <a:latin typeface="Segoe UI"/>
                <a:cs typeface="Segoe UI"/>
              </a:rPr>
              <a:t>SE Implementation </a:t>
            </a:r>
          </a:p>
          <a:p>
            <a:r>
              <a:rPr lang="en-US" sz="1600" b="1">
                <a:solidFill>
                  <a:schemeClr val="accent2">
                    <a:lumMod val="50000"/>
                  </a:schemeClr>
                </a:solidFill>
                <a:latin typeface="Segoe UI"/>
                <a:cs typeface="Segoe UI"/>
              </a:rPr>
              <a:t>SE Procedural</a:t>
            </a:r>
          </a:p>
          <a:p>
            <a:endParaRPr lang="en-US"/>
          </a:p>
        </p:txBody>
      </p:sp>
      <p:sp>
        <p:nvSpPr>
          <p:cNvPr id="4" name="Slide Number Placeholder 3">
            <a:extLst>
              <a:ext uri="{FF2B5EF4-FFF2-40B4-BE49-F238E27FC236}">
                <a16:creationId xmlns:a16="http://schemas.microsoft.com/office/drawing/2014/main" id="{1A604E05-E1CB-024D-CE6E-7BAA057554C4}"/>
              </a:ext>
            </a:extLst>
          </p:cNvPr>
          <p:cNvSpPr>
            <a:spLocks noGrp="1"/>
          </p:cNvSpPr>
          <p:nvPr>
            <p:ph type="sldNum" sz="quarter" idx="12"/>
          </p:nvPr>
        </p:nvSpPr>
        <p:spPr/>
        <p:txBody>
          <a:bodyPr/>
          <a:lstStyle/>
          <a:p>
            <a:fld id="{FF27229C-EC7B-4063-A33B-28A5E87E32ED}" type="slidenum">
              <a:rPr lang="zh-CN" altLang="en-US" smtClean="0"/>
              <a:pPr/>
              <a:t>34</a:t>
            </a:fld>
            <a:endParaRPr lang="zh-CN" altLang="en-US"/>
          </a:p>
        </p:txBody>
      </p:sp>
    </p:spTree>
    <p:extLst>
      <p:ext uri="{BB962C8B-B14F-4D97-AF65-F5344CB8AC3E}">
        <p14:creationId xmlns:p14="http://schemas.microsoft.com/office/powerpoint/2010/main" val="4235018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C70849-E568-0303-73A0-8D40E7B0855F}"/>
              </a:ext>
            </a:extLst>
          </p:cNvPr>
          <p:cNvSpPr>
            <a:spLocks noGrp="1"/>
          </p:cNvSpPr>
          <p:nvPr>
            <p:ph type="title"/>
          </p:nvPr>
        </p:nvSpPr>
        <p:spPr/>
        <p:txBody>
          <a:bodyPr/>
          <a:lstStyle/>
          <a:p>
            <a:r>
              <a:rPr lang="en-US">
                <a:latin typeface="Segoe UI Semibold"/>
                <a:cs typeface="Segoe UI Semibold"/>
              </a:rPr>
              <a:t>Contacting PRS</a:t>
            </a:r>
            <a:endParaRPr lang="en-US"/>
          </a:p>
        </p:txBody>
      </p:sp>
      <p:sp>
        <p:nvSpPr>
          <p:cNvPr id="3" name="Content Placeholder 2">
            <a:extLst>
              <a:ext uri="{FF2B5EF4-FFF2-40B4-BE49-F238E27FC236}">
                <a16:creationId xmlns:a16="http://schemas.microsoft.com/office/drawing/2014/main" id="{DFCA5B05-4035-D876-FA2A-33A0E93D2277}"/>
              </a:ext>
            </a:extLst>
          </p:cNvPr>
          <p:cNvSpPr>
            <a:spLocks noGrp="1"/>
          </p:cNvSpPr>
          <p:nvPr>
            <p:ph idx="1"/>
          </p:nvPr>
        </p:nvSpPr>
        <p:spPr/>
        <p:txBody>
          <a:bodyPr vert="horz" lIns="91440" tIns="45720" rIns="91440" bIns="45720" rtlCol="0" anchor="t">
            <a:noAutofit/>
          </a:bodyPr>
          <a:lstStyle/>
          <a:p>
            <a:r>
              <a:rPr lang="en-US" sz="2000">
                <a:latin typeface="Segoe UI"/>
                <a:cs typeface="Segoe UI"/>
              </a:rPr>
              <a:t>Online: </a:t>
            </a:r>
            <a:r>
              <a:rPr lang="en-US" sz="2000">
                <a:latin typeface="Segoe UI"/>
                <a:cs typeface="Segoe UI"/>
                <a:hlinkClick r:id="rId3"/>
              </a:rPr>
              <a:t>http://www.doe.mass.edu/prs/</a:t>
            </a:r>
            <a:endParaRPr lang="en-US" sz="2000">
              <a:latin typeface="Segoe UI"/>
              <a:cs typeface="Segoe UI"/>
            </a:endParaRPr>
          </a:p>
          <a:p>
            <a:r>
              <a:rPr lang="en-US" sz="2000">
                <a:latin typeface="Segoe UI"/>
                <a:cs typeface="Segoe UI"/>
              </a:rPr>
              <a:t>By phone: 781-338-3700</a:t>
            </a:r>
          </a:p>
          <a:p>
            <a:r>
              <a:rPr lang="en-US" sz="2000">
                <a:latin typeface="Segoe UI"/>
                <a:cs typeface="Segoe UI"/>
              </a:rPr>
              <a:t>Our PRS Information Guide is posted at https://</a:t>
            </a:r>
            <a:r>
              <a:rPr lang="en-US" sz="2000">
                <a:latin typeface="Segoe UI"/>
                <a:cs typeface="Segoe UI"/>
                <a:hlinkClick r:id="rId4"/>
              </a:rPr>
              <a:t>www.doe.mass.edu/prs/guide/default.html</a:t>
            </a:r>
            <a:r>
              <a:rPr lang="en-US" sz="2000">
                <a:latin typeface="Segoe UI"/>
                <a:cs typeface="Segoe UI"/>
              </a:rPr>
              <a:t> </a:t>
            </a:r>
          </a:p>
          <a:p>
            <a:r>
              <a:rPr lang="en-US" sz="2000">
                <a:latin typeface="Segoe UI"/>
                <a:cs typeface="Segoe UI"/>
              </a:rPr>
              <a:t>By telephone-speak with a staff person 8:45-5:00 weekdays</a:t>
            </a:r>
            <a:endParaRPr lang="en-US"/>
          </a:p>
          <a:p>
            <a:r>
              <a:rPr lang="en-US" sz="2000">
                <a:latin typeface="Segoe UI"/>
                <a:cs typeface="Segoe UI"/>
              </a:rPr>
              <a:t>By email: </a:t>
            </a:r>
            <a:r>
              <a:rPr lang="en-US" sz="2000">
                <a:latin typeface="Segoe UI"/>
                <a:cs typeface="Segoe UI"/>
                <a:hlinkClick r:id="rId5"/>
              </a:rPr>
              <a:t>compliance@doe.mass.edu</a:t>
            </a:r>
            <a:r>
              <a:rPr lang="en-US" sz="2000">
                <a:latin typeface="Segoe UI"/>
                <a:cs typeface="Segoe UI"/>
              </a:rPr>
              <a:t> mailbox monitored throughout the day and response made usually same day.</a:t>
            </a:r>
          </a:p>
          <a:p>
            <a:r>
              <a:rPr lang="en-US" sz="2000">
                <a:latin typeface="Segoe UI"/>
                <a:cs typeface="Segoe UI"/>
              </a:rPr>
              <a:t>Online: </a:t>
            </a:r>
            <a:r>
              <a:rPr lang="en-US" sz="2000">
                <a:latin typeface="Segoe UI"/>
                <a:cs typeface="Segoe UI"/>
                <a:hlinkClick r:id="rId6"/>
              </a:rPr>
              <a:t>www.doe.mass.edu/prs</a:t>
            </a:r>
            <a:endParaRPr lang="en-US" sz="2000">
              <a:latin typeface="Segoe UI"/>
              <a:cs typeface="Segoe UI"/>
            </a:endParaRPr>
          </a:p>
          <a:p>
            <a:r>
              <a:rPr lang="en-US" sz="2000">
                <a:latin typeface="Segoe UI"/>
                <a:cs typeface="Segoe UI"/>
              </a:rPr>
              <a:t>PRS Specialist Assignments by district</a:t>
            </a:r>
          </a:p>
          <a:p>
            <a:r>
              <a:rPr lang="en-US" sz="2000">
                <a:latin typeface="Segoe UI"/>
                <a:cs typeface="Segoe UI"/>
              </a:rPr>
              <a:t>http://www.doe.mass.edu/prs/specialist list.html </a:t>
            </a:r>
          </a:p>
        </p:txBody>
      </p:sp>
      <p:sp>
        <p:nvSpPr>
          <p:cNvPr id="4" name="Slide Number Placeholder 3">
            <a:extLst>
              <a:ext uri="{FF2B5EF4-FFF2-40B4-BE49-F238E27FC236}">
                <a16:creationId xmlns:a16="http://schemas.microsoft.com/office/drawing/2014/main" id="{A806F398-D123-9D03-F408-1F1318C212A2}"/>
              </a:ext>
            </a:extLst>
          </p:cNvPr>
          <p:cNvSpPr>
            <a:spLocks noGrp="1"/>
          </p:cNvSpPr>
          <p:nvPr>
            <p:ph type="sldNum" sz="quarter" idx="12"/>
          </p:nvPr>
        </p:nvSpPr>
        <p:spPr/>
        <p:txBody>
          <a:bodyPr/>
          <a:lstStyle/>
          <a:p>
            <a:fld id="{FF27229C-EC7B-4063-A33B-28A5E87E32ED}" type="slidenum">
              <a:rPr lang="zh-CN" altLang="en-US" smtClean="0"/>
              <a:pPr/>
              <a:t>35</a:t>
            </a:fld>
            <a:endParaRPr lang="zh-CN" altLang="en-US"/>
          </a:p>
        </p:txBody>
      </p:sp>
    </p:spTree>
    <p:extLst>
      <p:ext uri="{BB962C8B-B14F-4D97-AF65-F5344CB8AC3E}">
        <p14:creationId xmlns:p14="http://schemas.microsoft.com/office/powerpoint/2010/main" val="4059822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Questions?</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00846879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094CA2E-B830-C35D-BA30-6D670CB8065F}"/>
              </a:ext>
            </a:extLst>
          </p:cNvPr>
          <p:cNvSpPr txBox="1">
            <a:spLocks noGrp="1"/>
          </p:cNvSpPr>
          <p:nvPr>
            <p:ph type="title" idx="4294967295"/>
          </p:nvPr>
        </p:nvSpPr>
        <p:spPr>
          <a:xfrm>
            <a:off x="2302330" y="2461496"/>
            <a:ext cx="9405256" cy="70788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zh-CN"/>
            </a:defPPr>
            <a:lvl1pPr>
              <a:defRPr kumimoji="0" sz="4000" b="0" i="0" u="none" strike="noStrike" cap="none" spc="0" normalizeH="0" baseline="0">
                <a:ln>
                  <a:noFill/>
                </a:ln>
                <a:solidFill>
                  <a:srgbClr val="203B6A">
                    <a:lumMod val="50000"/>
                  </a:srgbClr>
                </a:solidFill>
                <a:effectLst/>
                <a:uLnTx/>
                <a:uFillTx/>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a:rPr>
              <a:t>Closing Gaps – Part 2</a:t>
            </a:r>
            <a:endParaRPr kumimoji="0" lang="en-US" altLang="zh-CN" sz="4000" b="0" i="0" u="none" strike="noStrike" kern="1200" cap="none" spc="0" normalizeH="0" baseline="0" noProof="0">
              <a:ln>
                <a:noFill/>
              </a:ln>
              <a:solidFill>
                <a:schemeClr val="accent1">
                  <a:lumMod val="50000"/>
                </a:schemeClr>
              </a:solidFill>
              <a:effectLst/>
              <a:uLnTx/>
              <a:uFillTx/>
              <a:latin typeface="+mj-lt"/>
              <a:ea typeface="+mj-ea"/>
              <a:cs typeface="Arial" panose="020B0604020202020204" pitchFamily="34" charset="0"/>
            </a:endParaRPr>
          </a:p>
        </p:txBody>
      </p:sp>
    </p:spTree>
    <p:extLst>
      <p:ext uri="{BB962C8B-B14F-4D97-AF65-F5344CB8AC3E}">
        <p14:creationId xmlns:p14="http://schemas.microsoft.com/office/powerpoint/2010/main" val="164933628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What does the Research Show?</a:t>
            </a:r>
            <a:endParaRPr lang="en-US"/>
          </a:p>
        </p:txBody>
      </p:sp>
      <p:graphicFrame>
        <p:nvGraphicFramePr>
          <p:cNvPr id="12" name="Diagram 11">
            <a:extLst>
              <a:ext uri="{FF2B5EF4-FFF2-40B4-BE49-F238E27FC236}">
                <a16:creationId xmlns:a16="http://schemas.microsoft.com/office/drawing/2014/main" id="{FB85EEB0-5E91-4473-9A15-F79EB20A3603}"/>
              </a:ext>
              <a:ext uri="{C183D7F6-B498-43B3-948B-1728B52AA6E4}">
                <adec:decorative xmlns:adec="http://schemas.microsoft.com/office/drawing/2017/decorative" val="1"/>
              </a:ext>
            </a:extLst>
          </p:cNvPr>
          <p:cNvGraphicFramePr/>
          <p:nvPr/>
        </p:nvGraphicFramePr>
        <p:xfrm>
          <a:off x="566243" y="1089501"/>
          <a:ext cx="10920907" cy="50941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6" name="Graphic 15" descr="Classroom with solid fill">
            <a:extLst>
              <a:ext uri="{FF2B5EF4-FFF2-40B4-BE49-F238E27FC236}">
                <a16:creationId xmlns:a16="http://schemas.microsoft.com/office/drawing/2014/main" id="{4C052F5F-5EA2-4657-875B-39CFA2BE27C2}"/>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58932" y="1308367"/>
            <a:ext cx="914400" cy="914400"/>
          </a:xfrm>
          <a:prstGeom prst="rect">
            <a:avLst/>
          </a:prstGeom>
        </p:spPr>
      </p:pic>
      <p:pic>
        <p:nvPicPr>
          <p:cNvPr id="18" name="Graphic 17" descr="Weights Uneven with solid fill">
            <a:extLst>
              <a:ext uri="{FF2B5EF4-FFF2-40B4-BE49-F238E27FC236}">
                <a16:creationId xmlns:a16="http://schemas.microsoft.com/office/drawing/2014/main" id="{54B47B18-E17E-4B9A-8237-617CE5BF3BF8}"/>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358932" y="2626419"/>
            <a:ext cx="914400" cy="914400"/>
          </a:xfrm>
          <a:prstGeom prst="rect">
            <a:avLst/>
          </a:prstGeom>
        </p:spPr>
      </p:pic>
      <p:pic>
        <p:nvPicPr>
          <p:cNvPr id="20" name="Graphic 19" descr="Storytelling with solid fill">
            <a:extLst>
              <a:ext uri="{FF2B5EF4-FFF2-40B4-BE49-F238E27FC236}">
                <a16:creationId xmlns:a16="http://schemas.microsoft.com/office/drawing/2014/main" id="{CF70C539-75CC-47C5-94E4-1A14D2A12691}"/>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358932" y="3944471"/>
            <a:ext cx="914400" cy="914400"/>
          </a:xfrm>
          <a:prstGeom prst="rect">
            <a:avLst/>
          </a:prstGeom>
        </p:spPr>
      </p:pic>
      <p:pic>
        <p:nvPicPr>
          <p:cNvPr id="22" name="Graphic 21" descr="Business Growth with solid fill">
            <a:extLst>
              <a:ext uri="{FF2B5EF4-FFF2-40B4-BE49-F238E27FC236}">
                <a16:creationId xmlns:a16="http://schemas.microsoft.com/office/drawing/2014/main" id="{23B1565A-172D-4D9B-B3C5-8EF5A55552A4}"/>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358932" y="5377288"/>
            <a:ext cx="914400" cy="914400"/>
          </a:xfrm>
          <a:prstGeom prst="rect">
            <a:avLst/>
          </a:prstGeom>
        </p:spPr>
      </p:pic>
      <p:sp>
        <p:nvSpPr>
          <p:cNvPr id="24" name="TextBox 23">
            <a:extLst>
              <a:ext uri="{FF2B5EF4-FFF2-40B4-BE49-F238E27FC236}">
                <a16:creationId xmlns:a16="http://schemas.microsoft.com/office/drawing/2014/main" id="{CF3B92F4-8ED2-4F76-967C-7BB0BB91EB93}"/>
              </a:ext>
            </a:extLst>
          </p:cNvPr>
          <p:cNvSpPr txBox="1"/>
          <p:nvPr/>
        </p:nvSpPr>
        <p:spPr>
          <a:xfrm>
            <a:off x="566243" y="6250755"/>
            <a:ext cx="10286582" cy="246221"/>
          </a:xfrm>
          <a:prstGeom prst="rect">
            <a:avLst/>
          </a:prstGeom>
          <a:noFill/>
        </p:spPr>
        <p:txBody>
          <a:bodyPr wrap="square">
            <a:spAutoFit/>
          </a:bodyPr>
          <a:lstStyle/>
          <a:p>
            <a:r>
              <a:rPr lang="en-US" sz="1000"/>
              <a:t>O’Hara, N., Munk, T.E., Reynolds, H., and Collins, T. (2021, August). Success Gaps Toolkit: Addressing Equity, Inclusion, and Opportunity. IDEA Data Center. Rockville, MD: </a:t>
            </a:r>
            <a:r>
              <a:rPr lang="en-US" sz="1000" err="1"/>
              <a:t>Westat</a:t>
            </a:r>
            <a:r>
              <a:rPr lang="en-US" sz="1000"/>
              <a:t>.</a:t>
            </a:r>
          </a:p>
        </p:txBody>
      </p:sp>
    </p:spTree>
    <p:extLst>
      <p:ext uri="{BB962C8B-B14F-4D97-AF65-F5344CB8AC3E}">
        <p14:creationId xmlns:p14="http://schemas.microsoft.com/office/powerpoint/2010/main" val="11185536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F8446B12-7391-4711-8B31-112A0B896C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838199" y="3990205"/>
            <a:ext cx="10518776" cy="1200329"/>
          </a:xfrm>
        </p:spPr>
        <p:txBody>
          <a:bodyPr vert="horz" wrap="square" lIns="91440" tIns="45720" rIns="91440" bIns="45720" rtlCol="0" anchor="b">
            <a:normAutofit/>
          </a:bodyPr>
          <a:lstStyle/>
          <a:p>
            <a:r>
              <a:rPr lang="en-US" sz="7200">
                <a:latin typeface="+mj-lt"/>
                <a:cs typeface="+mj-cs"/>
              </a:rPr>
              <a:t>Take 10 seconds…</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827089" y="5551200"/>
            <a:ext cx="6583362" cy="1075952"/>
          </a:xfrm>
        </p:spPr>
        <p:txBody>
          <a:bodyPr vert="horz" lIns="91440" tIns="45720" rIns="91440" bIns="45720" rtlCol="0" anchor="t">
            <a:normAutofit/>
          </a:bodyPr>
          <a:lstStyle/>
          <a:p>
            <a:pPr marL="0" indent="0">
              <a:lnSpc>
                <a:spcPct val="90000"/>
              </a:lnSpc>
              <a:buNone/>
            </a:pPr>
            <a:r>
              <a:rPr lang="en-US" sz="2400">
                <a:solidFill>
                  <a:schemeClr val="bg1"/>
                </a:solidFill>
                <a:latin typeface="+mn-lt"/>
                <a:cs typeface="+mn-cs"/>
              </a:rPr>
              <a:t>Jot down three strengths of your district/school.</a:t>
            </a:r>
          </a:p>
        </p:txBody>
      </p:sp>
      <p:pic>
        <p:nvPicPr>
          <p:cNvPr id="22" name="Picture 21">
            <a:extLst>
              <a:ext uri="{FF2B5EF4-FFF2-40B4-BE49-F238E27FC236}">
                <a16:creationId xmlns:a16="http://schemas.microsoft.com/office/drawing/2014/main" id="{8A766706-2B82-4E44-986E-ED1335C438F5}"/>
              </a:ext>
              <a:ext uri="{C183D7F6-B498-43B3-948B-1728B52AA6E4}">
                <adec:decorative xmlns:adec="http://schemas.microsoft.com/office/drawing/2017/decorative" val="1"/>
              </a:ext>
            </a:extLst>
          </p:cNvPr>
          <p:cNvPicPr>
            <a:picLocks noChangeAspect="1"/>
          </p:cNvPicPr>
          <p:nvPr/>
        </p:nvPicPr>
        <p:blipFill rotWithShape="1">
          <a:blip r:embed="rId3"/>
          <a:srcRect t="16324" b="38732"/>
          <a:stretch/>
        </p:blipFill>
        <p:spPr>
          <a:xfrm>
            <a:off x="20" y="10"/>
            <a:ext cx="12191980" cy="3657590"/>
          </a:xfrm>
          <a:custGeom>
            <a:avLst/>
            <a:gdLst/>
            <a:ahLst/>
            <a:cxnLst/>
            <a:rect l="l" t="t" r="r" b="b"/>
            <a:pathLst>
              <a:path w="12192000" h="3657600">
                <a:moveTo>
                  <a:pt x="7230262" y="3468462"/>
                </a:moveTo>
                <a:lnTo>
                  <a:pt x="7197115" y="3474938"/>
                </a:lnTo>
                <a:lnTo>
                  <a:pt x="7214545" y="3473344"/>
                </a:lnTo>
                <a:cubicBezTo>
                  <a:pt x="7220308" y="3472558"/>
                  <a:pt x="7225785" y="3471224"/>
                  <a:pt x="7230262" y="3468462"/>
                </a:cubicBezTo>
                <a:close/>
                <a:moveTo>
                  <a:pt x="7009120" y="3411863"/>
                </a:moveTo>
                <a:lnTo>
                  <a:pt x="7021563" y="3422955"/>
                </a:lnTo>
                <a:lnTo>
                  <a:pt x="7021563" y="3422954"/>
                </a:lnTo>
                <a:close/>
                <a:moveTo>
                  <a:pt x="7768443" y="3303674"/>
                </a:moveTo>
                <a:lnTo>
                  <a:pt x="7768443" y="3303675"/>
                </a:lnTo>
                <a:lnTo>
                  <a:pt x="7792447" y="3326153"/>
                </a:lnTo>
                <a:cubicBezTo>
                  <a:pt x="7785969" y="3320057"/>
                  <a:pt x="7779301" y="3313961"/>
                  <a:pt x="7768443" y="3303674"/>
                </a:cubicBezTo>
                <a:close/>
                <a:moveTo>
                  <a:pt x="4038748" y="3301555"/>
                </a:moveTo>
                <a:lnTo>
                  <a:pt x="4030517" y="3313199"/>
                </a:lnTo>
                <a:cubicBezTo>
                  <a:pt x="4026230" y="3321105"/>
                  <a:pt x="4021242" y="3327345"/>
                  <a:pt x="4015609" y="3332050"/>
                </a:cubicBezTo>
                <a:lnTo>
                  <a:pt x="3996845" y="3341704"/>
                </a:lnTo>
                <a:cubicBezTo>
                  <a:pt x="4010562" y="3338155"/>
                  <a:pt x="4021944" y="3329011"/>
                  <a:pt x="4030518" y="3313199"/>
                </a:cubicBezTo>
                <a:close/>
                <a:moveTo>
                  <a:pt x="6245343" y="3298149"/>
                </a:moveTo>
                <a:lnTo>
                  <a:pt x="6274406" y="3304945"/>
                </a:lnTo>
                <a:lnTo>
                  <a:pt x="6291247" y="3311262"/>
                </a:lnTo>
                <a:lnTo>
                  <a:pt x="6291385" y="3311314"/>
                </a:lnTo>
                <a:lnTo>
                  <a:pt x="6306284" y="3317152"/>
                </a:lnTo>
                <a:lnTo>
                  <a:pt x="6308075" y="3317568"/>
                </a:lnTo>
                <a:lnTo>
                  <a:pt x="6313855" y="3319733"/>
                </a:lnTo>
                <a:cubicBezTo>
                  <a:pt x="6321454" y="3322121"/>
                  <a:pt x="6329151" y="3323858"/>
                  <a:pt x="6337048" y="3324296"/>
                </a:cubicBezTo>
                <a:lnTo>
                  <a:pt x="6308075" y="3317568"/>
                </a:lnTo>
                <a:lnTo>
                  <a:pt x="6291385" y="3311314"/>
                </a:lnTo>
                <a:lnTo>
                  <a:pt x="6276197" y="3305364"/>
                </a:lnTo>
                <a:lnTo>
                  <a:pt x="6274406" y="3304945"/>
                </a:lnTo>
                <a:lnTo>
                  <a:pt x="6268613" y="3302771"/>
                </a:lnTo>
                <a:cubicBezTo>
                  <a:pt x="6260996" y="3300370"/>
                  <a:pt x="6253273" y="3298613"/>
                  <a:pt x="6245343" y="3298149"/>
                </a:cubicBezTo>
                <a:close/>
                <a:moveTo>
                  <a:pt x="6558837" y="3268317"/>
                </a:moveTo>
                <a:cubicBezTo>
                  <a:pt x="6548970" y="3267668"/>
                  <a:pt x="6539355" y="3268073"/>
                  <a:pt x="6529984" y="3269763"/>
                </a:cubicBezTo>
                <a:lnTo>
                  <a:pt x="6589207" y="3273193"/>
                </a:lnTo>
                <a:cubicBezTo>
                  <a:pt x="6578825" y="3270668"/>
                  <a:pt x="6568705" y="3268966"/>
                  <a:pt x="6558837" y="3268317"/>
                </a:cubicBezTo>
                <a:close/>
                <a:moveTo>
                  <a:pt x="4834454" y="3207659"/>
                </a:moveTo>
                <a:cubicBezTo>
                  <a:pt x="4849504" y="3224138"/>
                  <a:pt x="4866316" y="3230376"/>
                  <a:pt x="4883986" y="3231901"/>
                </a:cubicBezTo>
                <a:lnTo>
                  <a:pt x="4858238" y="3225387"/>
                </a:lnTo>
                <a:cubicBezTo>
                  <a:pt x="4849945" y="3221578"/>
                  <a:pt x="4841981" y="3215898"/>
                  <a:pt x="4834454" y="3207659"/>
                </a:cubicBezTo>
                <a:close/>
                <a:moveTo>
                  <a:pt x="5056443" y="3205325"/>
                </a:moveTo>
                <a:lnTo>
                  <a:pt x="5072589" y="3206105"/>
                </a:lnTo>
                <a:cubicBezTo>
                  <a:pt x="5078053" y="3207563"/>
                  <a:pt x="5083590" y="3210326"/>
                  <a:pt x="5089162" y="3214707"/>
                </a:cubicBezTo>
                <a:cubicBezTo>
                  <a:pt x="5078020" y="3205944"/>
                  <a:pt x="5067015" y="3203658"/>
                  <a:pt x="5056443" y="3205325"/>
                </a:cubicBezTo>
                <a:close/>
                <a:moveTo>
                  <a:pt x="739852" y="2905443"/>
                </a:moveTo>
                <a:cubicBezTo>
                  <a:pt x="733899" y="2911992"/>
                  <a:pt x="728660" y="2919613"/>
                  <a:pt x="724278" y="2926662"/>
                </a:cubicBezTo>
                <a:cubicBezTo>
                  <a:pt x="719849" y="2933806"/>
                  <a:pt x="714527" y="2939152"/>
                  <a:pt x="708621" y="2942822"/>
                </a:cubicBezTo>
                <a:lnTo>
                  <a:pt x="691439" y="2948297"/>
                </a:lnTo>
                <a:lnTo>
                  <a:pt x="708622" y="2942822"/>
                </a:lnTo>
                <a:cubicBezTo>
                  <a:pt x="714527" y="2939152"/>
                  <a:pt x="719849" y="2933806"/>
                  <a:pt x="724279" y="2926662"/>
                </a:cubicBezTo>
                <a:cubicBezTo>
                  <a:pt x="728660" y="2919613"/>
                  <a:pt x="733899" y="2911992"/>
                  <a:pt x="739852" y="2905443"/>
                </a:cubicBezTo>
                <a:close/>
                <a:moveTo>
                  <a:pt x="8934151" y="2836933"/>
                </a:moveTo>
                <a:cubicBezTo>
                  <a:pt x="8940248" y="2842173"/>
                  <a:pt x="8947058" y="2847506"/>
                  <a:pt x="8954249" y="2851864"/>
                </a:cubicBezTo>
                <a:lnTo>
                  <a:pt x="8962389" y="2855163"/>
                </a:lnTo>
                <a:lnTo>
                  <a:pt x="8954250" y="2851864"/>
                </a:lnTo>
                <a:cubicBezTo>
                  <a:pt x="8947058" y="2847506"/>
                  <a:pt x="8940248" y="2842173"/>
                  <a:pt x="8934151" y="2836933"/>
                </a:cubicBezTo>
                <a:close/>
                <a:moveTo>
                  <a:pt x="2314816" y="2835337"/>
                </a:moveTo>
                <a:cubicBezTo>
                  <a:pt x="2309720" y="2836314"/>
                  <a:pt x="2304339" y="2838362"/>
                  <a:pt x="2300909" y="2840743"/>
                </a:cubicBezTo>
                <a:cubicBezTo>
                  <a:pt x="2267856" y="2863985"/>
                  <a:pt x="2242281" y="2875891"/>
                  <a:pt x="2216515" y="2876487"/>
                </a:cubicBezTo>
                <a:cubicBezTo>
                  <a:pt x="2242281" y="2875891"/>
                  <a:pt x="2267856" y="2863985"/>
                  <a:pt x="2300910" y="2840743"/>
                </a:cubicBezTo>
                <a:close/>
                <a:moveTo>
                  <a:pt x="1916629" y="2813600"/>
                </a:moveTo>
                <a:lnTo>
                  <a:pt x="1907132" y="2816930"/>
                </a:lnTo>
                <a:lnTo>
                  <a:pt x="1866619" y="2826615"/>
                </a:lnTo>
                <a:lnTo>
                  <a:pt x="1907133" y="2816930"/>
                </a:lnTo>
                <a:close/>
                <a:moveTo>
                  <a:pt x="2058204" y="2802832"/>
                </a:moveTo>
                <a:cubicBezTo>
                  <a:pt x="2076636" y="2804546"/>
                  <a:pt x="2095174" y="2805403"/>
                  <a:pt x="2108194" y="2817539"/>
                </a:cubicBezTo>
                <a:cubicBezTo>
                  <a:pt x="2095175" y="2805403"/>
                  <a:pt x="2076636" y="2804546"/>
                  <a:pt x="2058204" y="2802832"/>
                </a:cubicBezTo>
                <a:close/>
                <a:moveTo>
                  <a:pt x="0" y="0"/>
                </a:moveTo>
                <a:lnTo>
                  <a:pt x="12192000" y="0"/>
                </a:lnTo>
                <a:lnTo>
                  <a:pt x="12192000" y="810707"/>
                </a:lnTo>
                <a:cubicBezTo>
                  <a:pt x="12192000" y="826330"/>
                  <a:pt x="12192000" y="835855"/>
                  <a:pt x="12192000" y="845570"/>
                </a:cubicBezTo>
                <a:lnTo>
                  <a:pt x="12192000" y="1243302"/>
                </a:lnTo>
                <a:lnTo>
                  <a:pt x="12160947" y="1271923"/>
                </a:lnTo>
                <a:cubicBezTo>
                  <a:pt x="12118083" y="1293449"/>
                  <a:pt x="12072360" y="1312882"/>
                  <a:pt x="12026448" y="1332123"/>
                </a:cubicBezTo>
                <a:cubicBezTo>
                  <a:pt x="12013114" y="1337649"/>
                  <a:pt x="11998443" y="1340697"/>
                  <a:pt x="11986443" y="1348126"/>
                </a:cubicBezTo>
                <a:cubicBezTo>
                  <a:pt x="11931195" y="1382036"/>
                  <a:pt x="11877664" y="1418614"/>
                  <a:pt x="11821656" y="1451191"/>
                </a:cubicBezTo>
                <a:cubicBezTo>
                  <a:pt x="11763931" y="1484910"/>
                  <a:pt x="11712304" y="1524726"/>
                  <a:pt x="11672489" y="1578639"/>
                </a:cubicBezTo>
                <a:cubicBezTo>
                  <a:pt x="11635529" y="1628743"/>
                  <a:pt x="11599714" y="1679607"/>
                  <a:pt x="11562947" y="1729900"/>
                </a:cubicBezTo>
                <a:cubicBezTo>
                  <a:pt x="11553613" y="1742665"/>
                  <a:pt x="11545039" y="1757715"/>
                  <a:pt x="11532275" y="1765907"/>
                </a:cubicBezTo>
                <a:cubicBezTo>
                  <a:pt x="11505795" y="1783052"/>
                  <a:pt x="11476838" y="1796959"/>
                  <a:pt x="11448453" y="1811057"/>
                </a:cubicBezTo>
                <a:cubicBezTo>
                  <a:pt x="11424069" y="1823059"/>
                  <a:pt x="11398160" y="1832011"/>
                  <a:pt x="11374346" y="1844966"/>
                </a:cubicBezTo>
                <a:cubicBezTo>
                  <a:pt x="11355296" y="1855255"/>
                  <a:pt x="11338339" y="1869543"/>
                  <a:pt x="11320623" y="1882497"/>
                </a:cubicBezTo>
                <a:cubicBezTo>
                  <a:pt x="11305192" y="1893736"/>
                  <a:pt x="11288238" y="1903452"/>
                  <a:pt x="11275283" y="1916978"/>
                </a:cubicBezTo>
                <a:cubicBezTo>
                  <a:pt x="11243658" y="1949745"/>
                  <a:pt x="11211843" y="1981940"/>
                  <a:pt x="11172600" y="2006136"/>
                </a:cubicBezTo>
                <a:cubicBezTo>
                  <a:pt x="11133927" y="2030138"/>
                  <a:pt x="11097350" y="2057001"/>
                  <a:pt x="11058869" y="2081386"/>
                </a:cubicBezTo>
                <a:cubicBezTo>
                  <a:pt x="11021146" y="2105199"/>
                  <a:pt x="10987046" y="2131297"/>
                  <a:pt x="10967423" y="2173591"/>
                </a:cubicBezTo>
                <a:cubicBezTo>
                  <a:pt x="10958661" y="2192259"/>
                  <a:pt x="10946279" y="2212644"/>
                  <a:pt x="10929704" y="2223503"/>
                </a:cubicBezTo>
                <a:cubicBezTo>
                  <a:pt x="10906081" y="2238934"/>
                  <a:pt x="10876171" y="2244459"/>
                  <a:pt x="10850453" y="2257603"/>
                </a:cubicBezTo>
                <a:cubicBezTo>
                  <a:pt x="10820162" y="2273034"/>
                  <a:pt x="10785111" y="2286370"/>
                  <a:pt x="10764534" y="2310945"/>
                </a:cubicBezTo>
                <a:cubicBezTo>
                  <a:pt x="10746246" y="2332855"/>
                  <a:pt x="10727767" y="2349999"/>
                  <a:pt x="10703573" y="2363905"/>
                </a:cubicBezTo>
                <a:cubicBezTo>
                  <a:pt x="10686617" y="2373622"/>
                  <a:pt x="10674046" y="2391338"/>
                  <a:pt x="10656519" y="2399340"/>
                </a:cubicBezTo>
                <a:cubicBezTo>
                  <a:pt x="10633467" y="2410009"/>
                  <a:pt x="10610225" y="2418391"/>
                  <a:pt x="10590031" y="2434966"/>
                </a:cubicBezTo>
                <a:cubicBezTo>
                  <a:pt x="10569075" y="2452110"/>
                  <a:pt x="10545263" y="2465636"/>
                  <a:pt x="10523354" y="2481639"/>
                </a:cubicBezTo>
                <a:cubicBezTo>
                  <a:pt x="10511734" y="2490211"/>
                  <a:pt x="10502208" y="2501451"/>
                  <a:pt x="10490969" y="2510406"/>
                </a:cubicBezTo>
                <a:cubicBezTo>
                  <a:pt x="10470394" y="2526788"/>
                  <a:pt x="10449438" y="2542791"/>
                  <a:pt x="10428291" y="2558222"/>
                </a:cubicBezTo>
                <a:cubicBezTo>
                  <a:pt x="10407146" y="2573655"/>
                  <a:pt x="10386952" y="2591561"/>
                  <a:pt x="10363709" y="2602801"/>
                </a:cubicBezTo>
                <a:cubicBezTo>
                  <a:pt x="10324086" y="2621851"/>
                  <a:pt x="10280840" y="2633282"/>
                  <a:pt x="10242357" y="2653857"/>
                </a:cubicBezTo>
                <a:cubicBezTo>
                  <a:pt x="10203304" y="2674811"/>
                  <a:pt x="10166536" y="2701103"/>
                  <a:pt x="10131863" y="2728915"/>
                </a:cubicBezTo>
                <a:cubicBezTo>
                  <a:pt x="10104430" y="2750824"/>
                  <a:pt x="10078713" y="2772543"/>
                  <a:pt x="10044230" y="2783782"/>
                </a:cubicBezTo>
                <a:cubicBezTo>
                  <a:pt x="10024990" y="2790070"/>
                  <a:pt x="10004797" y="2803786"/>
                  <a:pt x="9993175" y="2819789"/>
                </a:cubicBezTo>
                <a:cubicBezTo>
                  <a:pt x="9968027" y="2854649"/>
                  <a:pt x="9935832" y="2879226"/>
                  <a:pt x="9899446" y="2900182"/>
                </a:cubicBezTo>
                <a:cubicBezTo>
                  <a:pt x="9850865" y="2928376"/>
                  <a:pt x="9802858" y="2957143"/>
                  <a:pt x="9754088" y="2984766"/>
                </a:cubicBezTo>
                <a:cubicBezTo>
                  <a:pt x="9725323" y="3001151"/>
                  <a:pt x="9696749" y="3018485"/>
                  <a:pt x="9666265" y="3030488"/>
                </a:cubicBezTo>
                <a:cubicBezTo>
                  <a:pt x="9603971" y="3055255"/>
                  <a:pt x="9540152" y="3076399"/>
                  <a:pt x="9477283" y="3099451"/>
                </a:cubicBezTo>
                <a:cubicBezTo>
                  <a:pt x="9456709" y="3106880"/>
                  <a:pt x="9437278" y="3117549"/>
                  <a:pt x="9416321" y="3124026"/>
                </a:cubicBezTo>
                <a:cubicBezTo>
                  <a:pt x="9393650" y="3131075"/>
                  <a:pt x="9369267" y="3133171"/>
                  <a:pt x="9346597" y="3140219"/>
                </a:cubicBezTo>
                <a:cubicBezTo>
                  <a:pt x="9308875" y="3151840"/>
                  <a:pt x="9272298" y="3166701"/>
                  <a:pt x="9234579" y="3178511"/>
                </a:cubicBezTo>
                <a:cubicBezTo>
                  <a:pt x="9161805" y="3201182"/>
                  <a:pt x="9088840" y="3222899"/>
                  <a:pt x="9015878" y="3244426"/>
                </a:cubicBezTo>
                <a:cubicBezTo>
                  <a:pt x="9000257" y="3248999"/>
                  <a:pt x="8983301" y="3249570"/>
                  <a:pt x="8967871" y="3254523"/>
                </a:cubicBezTo>
                <a:cubicBezTo>
                  <a:pt x="8926911" y="3267859"/>
                  <a:pt x="8886142" y="3282336"/>
                  <a:pt x="8845565" y="3297007"/>
                </a:cubicBezTo>
                <a:cubicBezTo>
                  <a:pt x="8820990" y="3305961"/>
                  <a:pt x="8796985" y="3317009"/>
                  <a:pt x="8772219" y="3325582"/>
                </a:cubicBezTo>
                <a:cubicBezTo>
                  <a:pt x="8752407" y="3332440"/>
                  <a:pt x="8732023" y="3337774"/>
                  <a:pt x="8711448" y="3341966"/>
                </a:cubicBezTo>
                <a:cubicBezTo>
                  <a:pt x="8693731" y="3345586"/>
                  <a:pt x="8675253" y="3345203"/>
                  <a:pt x="8657726" y="3349586"/>
                </a:cubicBezTo>
                <a:cubicBezTo>
                  <a:pt x="8610288" y="3361397"/>
                  <a:pt x="8563425" y="3374733"/>
                  <a:pt x="8516369" y="3387305"/>
                </a:cubicBezTo>
                <a:cubicBezTo>
                  <a:pt x="8497511" y="3392259"/>
                  <a:pt x="8478269" y="3395880"/>
                  <a:pt x="8459979" y="3402166"/>
                </a:cubicBezTo>
                <a:cubicBezTo>
                  <a:pt x="8411019" y="3418741"/>
                  <a:pt x="8362822" y="3437599"/>
                  <a:pt x="8313671" y="3453222"/>
                </a:cubicBezTo>
                <a:cubicBezTo>
                  <a:pt x="8272903" y="3466176"/>
                  <a:pt x="8230992" y="3475510"/>
                  <a:pt x="8189651" y="3486941"/>
                </a:cubicBezTo>
                <a:cubicBezTo>
                  <a:pt x="8172124" y="3491895"/>
                  <a:pt x="8155359" y="3498943"/>
                  <a:pt x="8137835" y="3503134"/>
                </a:cubicBezTo>
                <a:cubicBezTo>
                  <a:pt x="8098590" y="3512659"/>
                  <a:pt x="8058774" y="3520659"/>
                  <a:pt x="8019339" y="3530186"/>
                </a:cubicBezTo>
                <a:cubicBezTo>
                  <a:pt x="7996859" y="3535710"/>
                  <a:pt x="7975142" y="3545617"/>
                  <a:pt x="7952280" y="3549237"/>
                </a:cubicBezTo>
                <a:cubicBezTo>
                  <a:pt x="7897987" y="3557809"/>
                  <a:pt x="7843311" y="3563905"/>
                  <a:pt x="7788636" y="3570763"/>
                </a:cubicBezTo>
                <a:cubicBezTo>
                  <a:pt x="7732247" y="3577811"/>
                  <a:pt x="7676047" y="3585242"/>
                  <a:pt x="7619655" y="3591528"/>
                </a:cubicBezTo>
                <a:cubicBezTo>
                  <a:pt x="7588795" y="3594768"/>
                  <a:pt x="7557742" y="3595338"/>
                  <a:pt x="7526880" y="3598386"/>
                </a:cubicBezTo>
                <a:cubicBezTo>
                  <a:pt x="7499828" y="3601055"/>
                  <a:pt x="7472967" y="3606007"/>
                  <a:pt x="7445916" y="3609247"/>
                </a:cubicBezTo>
                <a:cubicBezTo>
                  <a:pt x="7422483" y="3611913"/>
                  <a:pt x="7398860" y="3613437"/>
                  <a:pt x="7375428" y="3616105"/>
                </a:cubicBezTo>
                <a:cubicBezTo>
                  <a:pt x="7337899" y="3620485"/>
                  <a:pt x="7300559" y="3625439"/>
                  <a:pt x="7263220" y="3630011"/>
                </a:cubicBezTo>
                <a:cubicBezTo>
                  <a:pt x="7247599" y="3631726"/>
                  <a:pt x="7231214" y="3636488"/>
                  <a:pt x="7216547" y="3633632"/>
                </a:cubicBezTo>
                <a:cubicBezTo>
                  <a:pt x="7179587" y="3626391"/>
                  <a:pt x="7143199" y="3628487"/>
                  <a:pt x="7106432" y="3633440"/>
                </a:cubicBezTo>
                <a:cubicBezTo>
                  <a:pt x="7093860" y="3635155"/>
                  <a:pt x="7080334" y="3634774"/>
                  <a:pt x="7068141" y="3631536"/>
                </a:cubicBezTo>
                <a:cubicBezTo>
                  <a:pt x="7043184" y="3625057"/>
                  <a:pt x="7018991" y="3615913"/>
                  <a:pt x="6994415" y="3607913"/>
                </a:cubicBezTo>
                <a:cubicBezTo>
                  <a:pt x="6991747" y="3606961"/>
                  <a:pt x="6988509" y="3606769"/>
                  <a:pt x="6985653" y="3606199"/>
                </a:cubicBezTo>
                <a:cubicBezTo>
                  <a:pt x="6969457" y="3602959"/>
                  <a:pt x="6953457" y="3599720"/>
                  <a:pt x="6937263" y="3596863"/>
                </a:cubicBezTo>
                <a:cubicBezTo>
                  <a:pt x="6928501" y="3595338"/>
                  <a:pt x="6919547" y="3595149"/>
                  <a:pt x="6910782" y="3593814"/>
                </a:cubicBezTo>
                <a:cubicBezTo>
                  <a:pt x="6876872" y="3588480"/>
                  <a:pt x="6839534" y="3597434"/>
                  <a:pt x="6810195" y="3574384"/>
                </a:cubicBezTo>
                <a:cubicBezTo>
                  <a:pt x="6791144" y="3559523"/>
                  <a:pt x="6772665" y="3562953"/>
                  <a:pt x="6752283" y="3565239"/>
                </a:cubicBezTo>
                <a:cubicBezTo>
                  <a:pt x="6736851" y="3566953"/>
                  <a:pt x="6721038" y="3566382"/>
                  <a:pt x="6705417" y="3566574"/>
                </a:cubicBezTo>
                <a:cubicBezTo>
                  <a:pt x="6677984" y="3567143"/>
                  <a:pt x="6650551" y="3567335"/>
                  <a:pt x="6623118" y="3568287"/>
                </a:cubicBezTo>
                <a:cubicBezTo>
                  <a:pt x="6614353" y="3568667"/>
                  <a:pt x="6605401" y="3573432"/>
                  <a:pt x="6596828" y="3572670"/>
                </a:cubicBezTo>
                <a:cubicBezTo>
                  <a:pt x="6557201" y="3569049"/>
                  <a:pt x="6517576" y="3563334"/>
                  <a:pt x="6477951" y="3560095"/>
                </a:cubicBezTo>
                <a:cubicBezTo>
                  <a:pt x="6455472" y="3558191"/>
                  <a:pt x="6432420" y="3561809"/>
                  <a:pt x="6410131" y="3559143"/>
                </a:cubicBezTo>
                <a:cubicBezTo>
                  <a:pt x="6384414" y="3556095"/>
                  <a:pt x="6359268" y="3548285"/>
                  <a:pt x="6333739" y="3543520"/>
                </a:cubicBezTo>
                <a:cubicBezTo>
                  <a:pt x="6326691" y="3542189"/>
                  <a:pt x="6318880" y="3543903"/>
                  <a:pt x="6311449" y="3544282"/>
                </a:cubicBezTo>
                <a:cubicBezTo>
                  <a:pt x="6303068" y="3544664"/>
                  <a:pt x="6294876" y="3545426"/>
                  <a:pt x="6286493" y="3545617"/>
                </a:cubicBezTo>
                <a:cubicBezTo>
                  <a:pt x="6260964" y="3545999"/>
                  <a:pt x="6235437" y="3545426"/>
                  <a:pt x="6209909" y="3546761"/>
                </a:cubicBezTo>
                <a:cubicBezTo>
                  <a:pt x="6194288" y="3547522"/>
                  <a:pt x="6177905" y="3555333"/>
                  <a:pt x="6163425" y="3552474"/>
                </a:cubicBezTo>
                <a:cubicBezTo>
                  <a:pt x="6133897" y="3546951"/>
                  <a:pt x="6104368" y="3559333"/>
                  <a:pt x="6074842" y="3549047"/>
                </a:cubicBezTo>
                <a:cubicBezTo>
                  <a:pt x="6065695" y="3545999"/>
                  <a:pt x="6053124" y="3553619"/>
                  <a:pt x="6042072" y="3553999"/>
                </a:cubicBezTo>
                <a:cubicBezTo>
                  <a:pt x="6014449" y="3554951"/>
                  <a:pt x="5986828" y="3554761"/>
                  <a:pt x="5959204" y="3554571"/>
                </a:cubicBezTo>
                <a:cubicBezTo>
                  <a:pt x="5934438" y="3554381"/>
                  <a:pt x="5908719" y="3557047"/>
                  <a:pt x="5884906" y="3551713"/>
                </a:cubicBezTo>
                <a:cubicBezTo>
                  <a:pt x="5859949" y="3545999"/>
                  <a:pt x="5837472" y="3546761"/>
                  <a:pt x="5813276" y="3553237"/>
                </a:cubicBezTo>
                <a:cubicBezTo>
                  <a:pt x="5796702" y="3557619"/>
                  <a:pt x="5779174" y="3558191"/>
                  <a:pt x="5762029" y="3559523"/>
                </a:cubicBezTo>
                <a:cubicBezTo>
                  <a:pt x="5743551" y="3561047"/>
                  <a:pt x="5723166" y="3557047"/>
                  <a:pt x="5706401" y="3563334"/>
                </a:cubicBezTo>
                <a:cubicBezTo>
                  <a:pt x="5656488" y="3582003"/>
                  <a:pt x="5605244" y="3586003"/>
                  <a:pt x="5553045" y="3586003"/>
                </a:cubicBezTo>
                <a:cubicBezTo>
                  <a:pt x="5543518" y="3586003"/>
                  <a:pt x="5533802" y="3583338"/>
                  <a:pt x="5524660" y="3580480"/>
                </a:cubicBezTo>
                <a:cubicBezTo>
                  <a:pt x="5471316" y="3563334"/>
                  <a:pt x="5417784" y="3564857"/>
                  <a:pt x="5363491" y="3575336"/>
                </a:cubicBezTo>
                <a:cubicBezTo>
                  <a:pt x="5352250" y="3577622"/>
                  <a:pt x="5339677" y="3578003"/>
                  <a:pt x="5328438" y="3575718"/>
                </a:cubicBezTo>
                <a:cubicBezTo>
                  <a:pt x="5296812" y="3569049"/>
                  <a:pt x="5266141" y="3557999"/>
                  <a:pt x="5234326" y="3553237"/>
                </a:cubicBezTo>
                <a:cubicBezTo>
                  <a:pt x="5181748" y="3545426"/>
                  <a:pt x="5136216" y="3571715"/>
                  <a:pt x="5089162" y="3588862"/>
                </a:cubicBezTo>
                <a:cubicBezTo>
                  <a:pt x="5044391" y="3605055"/>
                  <a:pt x="5006292" y="3641632"/>
                  <a:pt x="4953328" y="3633440"/>
                </a:cubicBezTo>
                <a:cubicBezTo>
                  <a:pt x="4947996" y="3632678"/>
                  <a:pt x="4942089" y="3637822"/>
                  <a:pt x="4936184" y="3639155"/>
                </a:cubicBezTo>
                <a:cubicBezTo>
                  <a:pt x="4919991" y="3642776"/>
                  <a:pt x="4903799" y="3647155"/>
                  <a:pt x="4887415" y="3648872"/>
                </a:cubicBezTo>
                <a:cubicBezTo>
                  <a:pt x="4867412" y="3651158"/>
                  <a:pt x="4847027" y="3650397"/>
                  <a:pt x="4827024" y="3652301"/>
                </a:cubicBezTo>
                <a:cubicBezTo>
                  <a:pt x="4814166" y="3653444"/>
                  <a:pt x="4801401" y="3655539"/>
                  <a:pt x="4788661" y="3657349"/>
                </a:cubicBezTo>
                <a:lnTo>
                  <a:pt x="4785776" y="3657600"/>
                </a:lnTo>
                <a:lnTo>
                  <a:pt x="4726469" y="3657600"/>
                </a:lnTo>
                <a:lnTo>
                  <a:pt x="4719697" y="3656730"/>
                </a:lnTo>
                <a:cubicBezTo>
                  <a:pt x="4709482" y="3654539"/>
                  <a:pt x="4699289" y="3651920"/>
                  <a:pt x="4689098" y="3650205"/>
                </a:cubicBezTo>
                <a:cubicBezTo>
                  <a:pt x="4660331" y="3645442"/>
                  <a:pt x="4628705" y="3646776"/>
                  <a:pt x="4603368" y="3634584"/>
                </a:cubicBezTo>
                <a:cubicBezTo>
                  <a:pt x="4576318" y="3621629"/>
                  <a:pt x="4550599" y="3615723"/>
                  <a:pt x="4522596" y="3619723"/>
                </a:cubicBezTo>
                <a:cubicBezTo>
                  <a:pt x="4513260" y="3621057"/>
                  <a:pt x="4501257" y="3629059"/>
                  <a:pt x="4497068" y="3637249"/>
                </a:cubicBezTo>
                <a:cubicBezTo>
                  <a:pt x="4487731" y="3655538"/>
                  <a:pt x="4474969" y="3658778"/>
                  <a:pt x="4457632" y="3652490"/>
                </a:cubicBezTo>
                <a:cubicBezTo>
                  <a:pt x="4442581" y="3647155"/>
                  <a:pt x="4424104" y="3644490"/>
                  <a:pt x="4413817" y="3634201"/>
                </a:cubicBezTo>
                <a:cubicBezTo>
                  <a:pt x="4384668" y="3605055"/>
                  <a:pt x="4347518" y="3604103"/>
                  <a:pt x="4311323" y="3596293"/>
                </a:cubicBezTo>
                <a:cubicBezTo>
                  <a:pt x="4289227" y="3591528"/>
                  <a:pt x="4268649" y="3591338"/>
                  <a:pt x="4246551" y="3594576"/>
                </a:cubicBezTo>
                <a:cubicBezTo>
                  <a:pt x="4198546" y="3601816"/>
                  <a:pt x="4151870" y="3591528"/>
                  <a:pt x="4105766" y="3578384"/>
                </a:cubicBezTo>
                <a:cubicBezTo>
                  <a:pt x="4075285" y="3569622"/>
                  <a:pt x="4044043" y="3564287"/>
                  <a:pt x="4013753" y="3555333"/>
                </a:cubicBezTo>
                <a:cubicBezTo>
                  <a:pt x="3991083" y="3548474"/>
                  <a:pt x="3968414" y="3540282"/>
                  <a:pt x="3947648" y="3529234"/>
                </a:cubicBezTo>
                <a:cubicBezTo>
                  <a:pt x="3917546" y="3513040"/>
                  <a:pt x="3891259" y="3488655"/>
                  <a:pt x="3852966" y="3495133"/>
                </a:cubicBezTo>
                <a:cubicBezTo>
                  <a:pt x="3819245" y="3500847"/>
                  <a:pt x="3788766" y="3488847"/>
                  <a:pt x="3757902" y="3477416"/>
                </a:cubicBezTo>
                <a:cubicBezTo>
                  <a:pt x="3735231" y="3469034"/>
                  <a:pt x="3712565" y="3460459"/>
                  <a:pt x="3689131" y="3455126"/>
                </a:cubicBezTo>
                <a:cubicBezTo>
                  <a:pt x="3661315" y="3448839"/>
                  <a:pt x="3629882" y="3451507"/>
                  <a:pt x="3605116" y="3439885"/>
                </a:cubicBezTo>
                <a:cubicBezTo>
                  <a:pt x="3579206" y="3427693"/>
                  <a:pt x="3557682" y="3435885"/>
                  <a:pt x="3534629" y="3439315"/>
                </a:cubicBezTo>
                <a:cubicBezTo>
                  <a:pt x="3497862" y="3444649"/>
                  <a:pt x="3461282" y="3454555"/>
                  <a:pt x="3424135" y="3441982"/>
                </a:cubicBezTo>
                <a:cubicBezTo>
                  <a:pt x="3378986" y="3426741"/>
                  <a:pt x="3334216" y="3410358"/>
                  <a:pt x="3288877" y="3395880"/>
                </a:cubicBezTo>
                <a:cubicBezTo>
                  <a:pt x="3271348" y="3390353"/>
                  <a:pt x="3252492" y="3388067"/>
                  <a:pt x="3234202" y="3385591"/>
                </a:cubicBezTo>
                <a:cubicBezTo>
                  <a:pt x="3216867" y="3383495"/>
                  <a:pt x="3196102" y="3388830"/>
                  <a:pt x="3182763" y="3380829"/>
                </a:cubicBezTo>
                <a:cubicBezTo>
                  <a:pt x="3148472" y="3360255"/>
                  <a:pt x="3113231" y="3350158"/>
                  <a:pt x="3073604" y="3350158"/>
                </a:cubicBezTo>
                <a:cubicBezTo>
                  <a:pt x="3058743" y="3350158"/>
                  <a:pt x="3044264" y="3341584"/>
                  <a:pt x="3029216" y="3340059"/>
                </a:cubicBezTo>
                <a:cubicBezTo>
                  <a:pt x="3008639" y="3338155"/>
                  <a:pt x="2985016" y="3333011"/>
                  <a:pt x="2967110" y="3340251"/>
                </a:cubicBezTo>
                <a:cubicBezTo>
                  <a:pt x="2925008" y="3357397"/>
                  <a:pt x="2890910" y="3343107"/>
                  <a:pt x="2854140" y="3326153"/>
                </a:cubicBezTo>
                <a:cubicBezTo>
                  <a:pt x="2817943" y="3309389"/>
                  <a:pt x="2779842" y="3296055"/>
                  <a:pt x="2741360" y="3285003"/>
                </a:cubicBezTo>
                <a:cubicBezTo>
                  <a:pt x="2726882" y="3281003"/>
                  <a:pt x="2709548" y="3287672"/>
                  <a:pt x="2693543" y="3289005"/>
                </a:cubicBezTo>
                <a:cubicBezTo>
                  <a:pt x="2687827" y="3289386"/>
                  <a:pt x="2681540" y="3289958"/>
                  <a:pt x="2676398" y="3288053"/>
                </a:cubicBezTo>
                <a:cubicBezTo>
                  <a:pt x="2626677" y="3269763"/>
                  <a:pt x="2576191" y="3255857"/>
                  <a:pt x="2522279" y="3265382"/>
                </a:cubicBezTo>
                <a:cubicBezTo>
                  <a:pt x="2517327" y="3266335"/>
                  <a:pt x="2511800" y="3264239"/>
                  <a:pt x="2506847" y="3262905"/>
                </a:cubicBezTo>
                <a:cubicBezTo>
                  <a:pt x="2482652" y="3256047"/>
                  <a:pt x="2459029" y="3245189"/>
                  <a:pt x="2434456" y="3242712"/>
                </a:cubicBezTo>
                <a:cubicBezTo>
                  <a:pt x="2373874" y="3236616"/>
                  <a:pt x="2312915" y="3234138"/>
                  <a:pt x="2251948" y="3230138"/>
                </a:cubicBezTo>
                <a:cubicBezTo>
                  <a:pt x="2248138" y="3229949"/>
                  <a:pt x="2244137" y="3229949"/>
                  <a:pt x="2240710" y="3228614"/>
                </a:cubicBezTo>
                <a:cubicBezTo>
                  <a:pt x="2218229" y="3220422"/>
                  <a:pt x="2198608" y="3223090"/>
                  <a:pt x="2179556" y="3238711"/>
                </a:cubicBezTo>
                <a:cubicBezTo>
                  <a:pt x="2171173" y="3245569"/>
                  <a:pt x="2159743" y="3249189"/>
                  <a:pt x="2149267" y="3252999"/>
                </a:cubicBezTo>
                <a:cubicBezTo>
                  <a:pt x="2133834" y="3258715"/>
                  <a:pt x="2118023" y="3264239"/>
                  <a:pt x="2102021" y="3267859"/>
                </a:cubicBezTo>
                <a:cubicBezTo>
                  <a:pt x="2086208" y="3271288"/>
                  <a:pt x="2069254" y="3276049"/>
                  <a:pt x="2054013" y="3273384"/>
                </a:cubicBezTo>
                <a:cubicBezTo>
                  <a:pt x="2026581" y="3268622"/>
                  <a:pt x="2000479" y="3257953"/>
                  <a:pt x="1973429" y="3250903"/>
                </a:cubicBezTo>
                <a:cubicBezTo>
                  <a:pt x="1964094" y="3248426"/>
                  <a:pt x="1953806" y="3248809"/>
                  <a:pt x="1944092" y="3248617"/>
                </a:cubicBezTo>
                <a:cubicBezTo>
                  <a:pt x="1921800" y="3248047"/>
                  <a:pt x="1898940" y="3253571"/>
                  <a:pt x="1878748" y="3237759"/>
                </a:cubicBezTo>
                <a:cubicBezTo>
                  <a:pt x="1860079" y="3222899"/>
                  <a:pt x="1841216" y="3227280"/>
                  <a:pt x="1821596" y="3238520"/>
                </a:cubicBezTo>
                <a:cubicBezTo>
                  <a:pt x="1807497" y="3246522"/>
                  <a:pt x="1791496" y="3252809"/>
                  <a:pt x="1775684" y="3255857"/>
                </a:cubicBezTo>
                <a:cubicBezTo>
                  <a:pt x="1753965" y="3260047"/>
                  <a:pt x="1732439" y="3261763"/>
                  <a:pt x="1709006" y="3259285"/>
                </a:cubicBezTo>
                <a:cubicBezTo>
                  <a:pt x="1692431" y="3257571"/>
                  <a:pt x="1678904" y="3256809"/>
                  <a:pt x="1665950" y="3246713"/>
                </a:cubicBezTo>
                <a:cubicBezTo>
                  <a:pt x="1663856" y="3245189"/>
                  <a:pt x="1660046" y="3244807"/>
                  <a:pt x="1657188" y="3244999"/>
                </a:cubicBezTo>
                <a:cubicBezTo>
                  <a:pt x="1619658" y="3248237"/>
                  <a:pt x="1582510" y="3246522"/>
                  <a:pt x="1544598" y="3244234"/>
                </a:cubicBezTo>
                <a:cubicBezTo>
                  <a:pt x="1496403" y="3241189"/>
                  <a:pt x="1445725" y="3250141"/>
                  <a:pt x="1404006" y="3282146"/>
                </a:cubicBezTo>
                <a:cubicBezTo>
                  <a:pt x="1397909" y="3286910"/>
                  <a:pt x="1388765" y="3289005"/>
                  <a:pt x="1380762" y="3290149"/>
                </a:cubicBezTo>
                <a:cubicBezTo>
                  <a:pt x="1343044" y="3295101"/>
                  <a:pt x="1305132" y="3298530"/>
                  <a:pt x="1267411" y="3304055"/>
                </a:cubicBezTo>
                <a:cubicBezTo>
                  <a:pt x="1246837" y="3307103"/>
                  <a:pt x="1225310" y="3309770"/>
                  <a:pt x="1206641" y="3318153"/>
                </a:cubicBezTo>
                <a:cubicBezTo>
                  <a:pt x="1188354" y="3326343"/>
                  <a:pt x="1173681" y="3336059"/>
                  <a:pt x="1162823" y="3318915"/>
                </a:cubicBezTo>
                <a:cubicBezTo>
                  <a:pt x="1143394" y="3328059"/>
                  <a:pt x="1126437" y="3335680"/>
                  <a:pt x="1109865" y="3343870"/>
                </a:cubicBezTo>
                <a:cubicBezTo>
                  <a:pt x="1103767" y="3346918"/>
                  <a:pt x="1098623" y="3351872"/>
                  <a:pt x="1092527" y="3354730"/>
                </a:cubicBezTo>
                <a:cubicBezTo>
                  <a:pt x="1086048" y="3357778"/>
                  <a:pt x="1078810" y="3359682"/>
                  <a:pt x="1071762" y="3361207"/>
                </a:cubicBezTo>
                <a:cubicBezTo>
                  <a:pt x="1040327" y="3368065"/>
                  <a:pt x="1008894" y="3374351"/>
                  <a:pt x="977653" y="3381782"/>
                </a:cubicBezTo>
                <a:cubicBezTo>
                  <a:pt x="971554" y="3383305"/>
                  <a:pt x="966411" y="3389401"/>
                  <a:pt x="960887" y="3393401"/>
                </a:cubicBezTo>
                <a:cubicBezTo>
                  <a:pt x="957266" y="3396070"/>
                  <a:pt x="953648" y="3400070"/>
                  <a:pt x="949646" y="3400642"/>
                </a:cubicBezTo>
                <a:cubicBezTo>
                  <a:pt x="919165" y="3405214"/>
                  <a:pt x="888877" y="3410549"/>
                  <a:pt x="858205" y="3412834"/>
                </a:cubicBezTo>
                <a:cubicBezTo>
                  <a:pt x="832486" y="3414738"/>
                  <a:pt x="807719" y="3414168"/>
                  <a:pt x="801053" y="3447315"/>
                </a:cubicBezTo>
                <a:cubicBezTo>
                  <a:pt x="799909" y="3453032"/>
                  <a:pt x="791717" y="3459128"/>
                  <a:pt x="785432" y="3461984"/>
                </a:cubicBezTo>
                <a:cubicBezTo>
                  <a:pt x="767524" y="3470176"/>
                  <a:pt x="748471" y="3475701"/>
                  <a:pt x="730754" y="3484082"/>
                </a:cubicBezTo>
                <a:cubicBezTo>
                  <a:pt x="672650" y="3512088"/>
                  <a:pt x="611880" y="3529805"/>
                  <a:pt x="546917" y="3526566"/>
                </a:cubicBezTo>
                <a:cubicBezTo>
                  <a:pt x="526724" y="3525614"/>
                  <a:pt x="507102" y="3515326"/>
                  <a:pt x="494337" y="3511515"/>
                </a:cubicBezTo>
                <a:cubicBezTo>
                  <a:pt x="457572" y="3526566"/>
                  <a:pt x="426709" y="3541045"/>
                  <a:pt x="394511" y="3551903"/>
                </a:cubicBezTo>
                <a:cubicBezTo>
                  <a:pt x="366127" y="3561619"/>
                  <a:pt x="336408" y="3567715"/>
                  <a:pt x="307259" y="3574763"/>
                </a:cubicBezTo>
                <a:cubicBezTo>
                  <a:pt x="296590" y="3577432"/>
                  <a:pt x="285732" y="3578955"/>
                  <a:pt x="274873" y="3580290"/>
                </a:cubicBezTo>
                <a:cubicBezTo>
                  <a:pt x="240965" y="3584480"/>
                  <a:pt x="205529" y="3574384"/>
                  <a:pt x="172384" y="3590386"/>
                </a:cubicBezTo>
                <a:cubicBezTo>
                  <a:pt x="155046" y="3598768"/>
                  <a:pt x="137898" y="3608865"/>
                  <a:pt x="119613" y="3613247"/>
                </a:cubicBezTo>
                <a:cubicBezTo>
                  <a:pt x="99990" y="3618009"/>
                  <a:pt x="80794" y="3625439"/>
                  <a:pt x="61197" y="3630750"/>
                </a:cubicBezTo>
                <a:lnTo>
                  <a:pt x="544" y="3635521"/>
                </a:lnTo>
                <a:lnTo>
                  <a:pt x="544" y="3508282"/>
                </a:lnTo>
                <a:lnTo>
                  <a:pt x="0" y="3508282"/>
                </a:lnTo>
                <a:close/>
              </a:path>
            </a:pathLst>
          </a:custGeom>
          <a:effectLst>
            <a:outerShdw blurRad="381000" dist="152400" dir="5400000" algn="t" rotWithShape="0">
              <a:prstClr val="black">
                <a:alpha val="20000"/>
              </a:prstClr>
            </a:outerShdw>
          </a:effectLst>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9263693" y="5919266"/>
            <a:ext cx="2635250" cy="707886"/>
          </a:xfrm>
        </p:spPr>
        <p:txBody>
          <a:bodyPr vert="horz" lIns="91440" tIns="45720" rIns="91440" bIns="45720" rtlCol="0" anchor="ctr">
            <a:normAutofit/>
          </a:bodyPr>
          <a:lstStyle/>
          <a:p>
            <a:pPr>
              <a:lnSpc>
                <a:spcPct val="90000"/>
              </a:lnSpc>
              <a:spcAft>
                <a:spcPts val="600"/>
              </a:spcAft>
              <a:defRPr/>
            </a:pPr>
            <a:fld id="{FF27229C-EC7B-4063-A33B-28A5E87E32ED}" type="slidenum">
              <a:rPr lang="en-US" altLang="zh-CN">
                <a:solidFill>
                  <a:srgbClr val="FFFFFF"/>
                </a:solidFill>
              </a:rPr>
              <a:pPr>
                <a:lnSpc>
                  <a:spcPct val="90000"/>
                </a:lnSpc>
                <a:spcAft>
                  <a:spcPts val="600"/>
                </a:spcAft>
                <a:defRPr/>
              </a:pPr>
              <a:t>39</a:t>
            </a:fld>
            <a:endParaRPr lang="en-US" altLang="zh-CN">
              <a:solidFill>
                <a:srgbClr val="FFFFFF"/>
              </a:solidFill>
            </a:endParaRPr>
          </a:p>
        </p:txBody>
      </p:sp>
      <p:grpSp>
        <p:nvGrpSpPr>
          <p:cNvPr id="57" name="Group 56">
            <a:extLst>
              <a:ext uri="{FF2B5EF4-FFF2-40B4-BE49-F238E27FC236}">
                <a16:creationId xmlns:a16="http://schemas.microsoft.com/office/drawing/2014/main" id="{4252769E-B9F0-4068-A645-5BBEF16E9C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44" y="857610"/>
            <a:ext cx="12191456" cy="2849976"/>
            <a:chOff x="476" y="-3923157"/>
            <a:chExt cx="10667524" cy="2493729"/>
          </a:xfrm>
        </p:grpSpPr>
        <p:sp>
          <p:nvSpPr>
            <p:cNvPr id="58" name="Freeform: Shape 57">
              <a:extLst>
                <a:ext uri="{FF2B5EF4-FFF2-40B4-BE49-F238E27FC236}">
                  <a16:creationId xmlns:a16="http://schemas.microsoft.com/office/drawing/2014/main" id="{1E12D6AD-7096-45BB-9C02-468B2704C1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6"/>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9" name="Freeform: Shape 58">
              <a:extLst>
                <a:ext uri="{FF2B5EF4-FFF2-40B4-BE49-F238E27FC236}">
                  <a16:creationId xmlns:a16="http://schemas.microsoft.com/office/drawing/2014/main" id="{39953252-97DE-4766-B2F6-E4FDA2FDA6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6" y="-3923157"/>
              <a:ext cx="10667524" cy="2493728"/>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68771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0B6439-896A-4327-BA37-401DCC59F3AC}"/>
              </a:ext>
            </a:extLst>
          </p:cNvPr>
          <p:cNvSpPr>
            <a:spLocks noGrp="1"/>
          </p:cNvSpPr>
          <p:nvPr>
            <p:ph type="title" idx="4294967295"/>
          </p:nvPr>
        </p:nvSpPr>
        <p:spPr>
          <a:xfrm>
            <a:off x="290620" y="2832511"/>
            <a:ext cx="2526792" cy="1325563"/>
          </a:xfrm>
        </p:spPr>
        <p:txBody>
          <a:bodyPr/>
          <a:lstStyle/>
          <a:p>
            <a:pPr rtl="0" eaLnBrk="1" latinLnBrk="0" hangingPunct="1"/>
            <a:r>
              <a:rPr lang="en-US" sz="3200" kern="1200">
                <a:solidFill>
                  <a:srgbClr val="FFFFFF"/>
                </a:solidFill>
                <a:effectLst/>
                <a:latin typeface="Segoe SemiBold" panose="020B0703040204020203"/>
                <a:ea typeface="Segoe UI Black" panose="020B0A02040204020203" pitchFamily="34" charset="0"/>
                <a:cs typeface="Segoe SemiBold" panose="020B0703040204020203"/>
              </a:rPr>
              <a:t>CONTENTS</a:t>
            </a:r>
            <a:endParaRPr lang="en-US">
              <a:effectLst/>
            </a:endParaRPr>
          </a:p>
        </p:txBody>
      </p:sp>
      <p:sp>
        <p:nvSpPr>
          <p:cNvPr id="8" name="矩形 7">
            <a:extLst>
              <a:ext uri="{FF2B5EF4-FFF2-40B4-BE49-F238E27FC236}">
                <a16:creationId xmlns:a16="http://schemas.microsoft.com/office/drawing/2014/main" id="{C0795994-20AF-4E22-89F5-60153C5543DF}"/>
              </a:ext>
            </a:extLst>
          </p:cNvPr>
          <p:cNvSpPr/>
          <p:nvPr/>
        </p:nvSpPr>
        <p:spPr>
          <a:xfrm>
            <a:off x="3061062" y="406831"/>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rPr>
              <a:t>01</a:t>
            </a:r>
            <a:endParaRPr lang="zh-CN" altLang="en-US" sz="3200">
              <a:latin typeface="+mj-lt"/>
            </a:endParaRPr>
          </a:p>
        </p:txBody>
      </p:sp>
      <p:sp>
        <p:nvSpPr>
          <p:cNvPr id="26" name="文本框 8">
            <a:extLst>
              <a:ext uri="{FF2B5EF4-FFF2-40B4-BE49-F238E27FC236}">
                <a16:creationId xmlns:a16="http://schemas.microsoft.com/office/drawing/2014/main" id="{CCFED3AA-BF2B-435B-B95C-873C1C5C89BD}"/>
              </a:ext>
            </a:extLst>
          </p:cNvPr>
          <p:cNvSpPr txBox="1"/>
          <p:nvPr/>
        </p:nvSpPr>
        <p:spPr>
          <a:xfrm>
            <a:off x="3918851" y="393994"/>
            <a:ext cx="7981410" cy="96002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Special Education Accountability &amp; Assistance – </a:t>
            </a:r>
            <a:r>
              <a:rPr lang="en-US" altLang="zh-CN" sz="3200" i="1">
                <a:solidFill>
                  <a:schemeClr val="accent1">
                    <a:lumMod val="50000"/>
                  </a:schemeClr>
                </a:solidFill>
                <a:latin typeface="+mj-lt"/>
                <a:cs typeface="Arial"/>
              </a:rPr>
              <a:t>The Big Picture</a:t>
            </a:r>
            <a:endParaRPr lang="zh-CN" altLang="en-US" sz="3200" i="1">
              <a:solidFill>
                <a:schemeClr val="accent1">
                  <a:lumMod val="50000"/>
                </a:schemeClr>
              </a:solidFill>
              <a:latin typeface="+mj-lt"/>
              <a:cs typeface="Arial"/>
            </a:endParaRPr>
          </a:p>
        </p:txBody>
      </p:sp>
      <p:sp>
        <p:nvSpPr>
          <p:cNvPr id="13" name="矩形 7">
            <a:extLst>
              <a:ext uri="{FF2B5EF4-FFF2-40B4-BE49-F238E27FC236}">
                <a16:creationId xmlns:a16="http://schemas.microsoft.com/office/drawing/2014/main" id="{78100357-6D62-4EA8-9540-D45BE9FE7C94}"/>
              </a:ext>
            </a:extLst>
          </p:cNvPr>
          <p:cNvSpPr/>
          <p:nvPr/>
        </p:nvSpPr>
        <p:spPr>
          <a:xfrm>
            <a:off x="3061062" y="1482040"/>
            <a:ext cx="809458" cy="809458"/>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02</a:t>
            </a:r>
            <a:endParaRPr lang="zh-CN" altLang="en-US" sz="3200">
              <a:latin typeface="+mj-lt"/>
              <a:cs typeface="Segoe SemiBold" panose="020B0703040204020203" pitchFamily="34" charset="0"/>
            </a:endParaRPr>
          </a:p>
        </p:txBody>
      </p:sp>
      <p:sp>
        <p:nvSpPr>
          <p:cNvPr id="17" name="文本框 8">
            <a:extLst>
              <a:ext uri="{FF2B5EF4-FFF2-40B4-BE49-F238E27FC236}">
                <a16:creationId xmlns:a16="http://schemas.microsoft.com/office/drawing/2014/main" id="{962F88B9-603B-4F37-A237-2DB64CC3B39C}"/>
              </a:ext>
            </a:extLst>
          </p:cNvPr>
          <p:cNvSpPr txBox="1"/>
          <p:nvPr/>
        </p:nvSpPr>
        <p:spPr>
          <a:xfrm>
            <a:off x="3918850" y="1620513"/>
            <a:ext cx="8273149" cy="562931"/>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a:rPr>
              <a:t>Understanding Determination Calculations</a:t>
            </a:r>
            <a:endParaRPr lang="zh-CN" altLang="en-US" sz="3200">
              <a:solidFill>
                <a:schemeClr val="accent1">
                  <a:lumMod val="50000"/>
                </a:schemeClr>
              </a:solidFill>
              <a:latin typeface="+mj-lt"/>
              <a:cs typeface="Arial"/>
            </a:endParaRPr>
          </a:p>
        </p:txBody>
      </p:sp>
      <p:grpSp>
        <p:nvGrpSpPr>
          <p:cNvPr id="22" name="Group 21" descr="3 Maintenance of Effort">
            <a:extLst>
              <a:ext uri="{FF2B5EF4-FFF2-40B4-BE49-F238E27FC236}">
                <a16:creationId xmlns:a16="http://schemas.microsoft.com/office/drawing/2014/main" id="{E8970F77-33C5-4051-A06A-BE88BAA1053D}"/>
              </a:ext>
            </a:extLst>
          </p:cNvPr>
          <p:cNvGrpSpPr/>
          <p:nvPr/>
        </p:nvGrpSpPr>
        <p:grpSpPr>
          <a:xfrm>
            <a:off x="3078887" y="2379659"/>
            <a:ext cx="8839200" cy="856439"/>
            <a:chOff x="3063335" y="6464518"/>
            <a:chExt cx="8839200" cy="856439"/>
          </a:xfrm>
        </p:grpSpPr>
        <p:sp>
          <p:nvSpPr>
            <p:cNvPr id="23" name="矩形 13">
              <a:extLst>
                <a:ext uri="{FF2B5EF4-FFF2-40B4-BE49-F238E27FC236}">
                  <a16:creationId xmlns:a16="http://schemas.microsoft.com/office/drawing/2014/main" id="{F0616228-4478-4196-98F0-127403841719}"/>
                </a:ext>
              </a:extLst>
            </p:cNvPr>
            <p:cNvSpPr/>
            <p:nvPr/>
          </p:nvSpPr>
          <p:spPr>
            <a:xfrm>
              <a:off x="3063335" y="6511498"/>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03</a:t>
              </a:r>
              <a:endParaRPr lang="zh-CN" altLang="en-US" sz="3200">
                <a:latin typeface="+mj-lt"/>
                <a:cs typeface="Segoe SemiBold" panose="020B0703040204020203" pitchFamily="34" charset="0"/>
              </a:endParaRPr>
            </a:p>
          </p:txBody>
        </p:sp>
        <p:sp>
          <p:nvSpPr>
            <p:cNvPr id="25" name="文本框 14">
              <a:extLst>
                <a:ext uri="{FF2B5EF4-FFF2-40B4-BE49-F238E27FC236}">
                  <a16:creationId xmlns:a16="http://schemas.microsoft.com/office/drawing/2014/main" id="{61C03DD1-6B8D-462D-BE72-1867DA6DB4F4}"/>
                </a:ext>
              </a:extLst>
            </p:cNvPr>
            <p:cNvSpPr txBox="1"/>
            <p:nvPr/>
          </p:nvSpPr>
          <p:spPr>
            <a:xfrm>
              <a:off x="3921125" y="6464518"/>
              <a:ext cx="7981410" cy="758672"/>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Maintenance of Effort (MOE)</a:t>
              </a:r>
            </a:p>
          </p:txBody>
        </p:sp>
      </p:grpSp>
      <p:grpSp>
        <p:nvGrpSpPr>
          <p:cNvPr id="21" name="Group 20" descr="4. Tiered Focused Monitoring"/>
          <p:cNvGrpSpPr/>
          <p:nvPr/>
        </p:nvGrpSpPr>
        <p:grpSpPr>
          <a:xfrm>
            <a:off x="3078887" y="3420094"/>
            <a:ext cx="8799688" cy="809459"/>
            <a:chOff x="3061063" y="1873080"/>
            <a:chExt cx="8799688" cy="809459"/>
          </a:xfrm>
        </p:grpSpPr>
        <p:sp>
          <p:nvSpPr>
            <p:cNvPr id="10" name="矩形 9">
              <a:extLst>
                <a:ext uri="{FF2B5EF4-FFF2-40B4-BE49-F238E27FC236}">
                  <a16:creationId xmlns:a16="http://schemas.microsoft.com/office/drawing/2014/main" id="{8F780B69-F97B-4D0D-8F5F-78444E7DF0F0}"/>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04</a:t>
              </a:r>
              <a:endParaRPr lang="zh-CN" altLang="en-US" sz="3200">
                <a:latin typeface="+mj-lt"/>
                <a:cs typeface="Segoe SemiBold" panose="020B0703040204020203" pitchFamily="34" charset="0"/>
              </a:endParaRPr>
            </a:p>
          </p:txBody>
        </p:sp>
        <p:sp>
          <p:nvSpPr>
            <p:cNvPr id="11" name="文本框 10">
              <a:extLst>
                <a:ext uri="{FF2B5EF4-FFF2-40B4-BE49-F238E27FC236}">
                  <a16:creationId xmlns:a16="http://schemas.microsoft.com/office/drawing/2014/main" id="{EBB88417-3982-47EE-8B46-D25117B6C604}"/>
                </a:ext>
              </a:extLst>
            </p:cNvPr>
            <p:cNvSpPr txBox="1"/>
            <p:nvPr/>
          </p:nvSpPr>
          <p:spPr>
            <a:xfrm>
              <a:off x="3958365" y="1873080"/>
              <a:ext cx="7902386" cy="809459"/>
            </a:xfrm>
            <a:prstGeom prst="rect">
              <a:avLst/>
            </a:prstGeom>
            <a:noFill/>
          </p:spPr>
          <p:txBody>
            <a:bodyPr wrap="square" lIns="91440" tIns="45720" rIns="91440" bIns="45720"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sz="3200">
                  <a:solidFill>
                    <a:schemeClr val="accent1">
                      <a:lumMod val="50000"/>
                    </a:schemeClr>
                  </a:solidFill>
                  <a:latin typeface="+mj-lt"/>
                  <a:cs typeface="Arial" panose="020B0604020202020204" pitchFamily="34" charset="0"/>
                </a:rPr>
                <a:t>Tiered Focused Monitoring</a:t>
              </a:r>
            </a:p>
          </p:txBody>
        </p:sp>
      </p:grpSp>
      <p:grpSp>
        <p:nvGrpSpPr>
          <p:cNvPr id="19" name="Group 18" descr="5 PRS/Complaints">
            <a:extLst>
              <a:ext uri="{FF2B5EF4-FFF2-40B4-BE49-F238E27FC236}">
                <a16:creationId xmlns:a16="http://schemas.microsoft.com/office/drawing/2014/main" id="{D3738587-3AEA-448E-93FC-9173D47862DF}"/>
              </a:ext>
            </a:extLst>
          </p:cNvPr>
          <p:cNvGrpSpPr/>
          <p:nvPr/>
        </p:nvGrpSpPr>
        <p:grpSpPr>
          <a:xfrm>
            <a:off x="3080113" y="4399062"/>
            <a:ext cx="8799688" cy="809459"/>
            <a:chOff x="3061063" y="1873080"/>
            <a:chExt cx="8799688" cy="809459"/>
          </a:xfrm>
        </p:grpSpPr>
        <p:sp>
          <p:nvSpPr>
            <p:cNvPr id="20" name="矩形 9">
              <a:extLst>
                <a:ext uri="{FF2B5EF4-FFF2-40B4-BE49-F238E27FC236}">
                  <a16:creationId xmlns:a16="http://schemas.microsoft.com/office/drawing/2014/main" id="{8EFB9B23-6E14-4449-9390-F6B73DAD97E3}"/>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05</a:t>
              </a:r>
              <a:endParaRPr lang="zh-CN" altLang="en-US" sz="3200">
                <a:latin typeface="+mj-lt"/>
                <a:cs typeface="Segoe SemiBold" panose="020B0703040204020203" pitchFamily="34" charset="0"/>
              </a:endParaRPr>
            </a:p>
          </p:txBody>
        </p:sp>
        <p:sp>
          <p:nvSpPr>
            <p:cNvPr id="24" name="文本框 10">
              <a:extLst>
                <a:ext uri="{FF2B5EF4-FFF2-40B4-BE49-F238E27FC236}">
                  <a16:creationId xmlns:a16="http://schemas.microsoft.com/office/drawing/2014/main" id="{8343A91D-AF56-441B-B56D-724778ADA039}"/>
                </a:ext>
              </a:extLst>
            </p:cNvPr>
            <p:cNvSpPr txBox="1"/>
            <p:nvPr/>
          </p:nvSpPr>
          <p:spPr>
            <a:xfrm>
              <a:off x="3958365" y="1873080"/>
              <a:ext cx="7902386"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PRS / Complaints</a:t>
              </a:r>
            </a:p>
          </p:txBody>
        </p:sp>
      </p:grpSp>
      <p:grpSp>
        <p:nvGrpSpPr>
          <p:cNvPr id="30" name="Group 29" descr="6 Adressing Success Gaps and Planning for Success">
            <a:extLst>
              <a:ext uri="{FF2B5EF4-FFF2-40B4-BE49-F238E27FC236}">
                <a16:creationId xmlns:a16="http://schemas.microsoft.com/office/drawing/2014/main" id="{62208A2E-DC42-41E1-B0D4-136A518E0BF4}"/>
              </a:ext>
            </a:extLst>
          </p:cNvPr>
          <p:cNvGrpSpPr/>
          <p:nvPr/>
        </p:nvGrpSpPr>
        <p:grpSpPr>
          <a:xfrm>
            <a:off x="3061062" y="5490284"/>
            <a:ext cx="8799688" cy="809459"/>
            <a:chOff x="3061063" y="1873080"/>
            <a:chExt cx="8799688" cy="809459"/>
          </a:xfrm>
        </p:grpSpPr>
        <p:sp>
          <p:nvSpPr>
            <p:cNvPr id="31" name="矩形 9">
              <a:extLst>
                <a:ext uri="{FF2B5EF4-FFF2-40B4-BE49-F238E27FC236}">
                  <a16:creationId xmlns:a16="http://schemas.microsoft.com/office/drawing/2014/main" id="{788B740B-DA07-48E0-88BF-9CF702D9BDC5}"/>
                </a:ext>
              </a:extLst>
            </p:cNvPr>
            <p:cNvSpPr/>
            <p:nvPr/>
          </p:nvSpPr>
          <p:spPr>
            <a:xfrm>
              <a:off x="3061063" y="1873080"/>
              <a:ext cx="809459" cy="809459"/>
            </a:xfrm>
            <a:prstGeom prst="rect">
              <a:avLst/>
            </a:prstGeom>
            <a:solidFill>
              <a:srgbClr val="D679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a:latin typeface="+mj-lt"/>
                  <a:cs typeface="Segoe SemiBold" panose="020B0703040204020203" pitchFamily="34" charset="0"/>
                </a:rPr>
                <a:t>06</a:t>
              </a:r>
              <a:endParaRPr lang="zh-CN" altLang="en-US" sz="3200">
                <a:latin typeface="+mj-lt"/>
                <a:cs typeface="Segoe SemiBold" panose="020B0703040204020203" pitchFamily="34" charset="0"/>
              </a:endParaRPr>
            </a:p>
          </p:txBody>
        </p:sp>
        <p:sp>
          <p:nvSpPr>
            <p:cNvPr id="32" name="文本框 10">
              <a:extLst>
                <a:ext uri="{FF2B5EF4-FFF2-40B4-BE49-F238E27FC236}">
                  <a16:creationId xmlns:a16="http://schemas.microsoft.com/office/drawing/2014/main" id="{1A4647F6-F1E0-4A41-B8E1-442F64CD0736}"/>
                </a:ext>
              </a:extLst>
            </p:cNvPr>
            <p:cNvSpPr txBox="1"/>
            <p:nvPr/>
          </p:nvSpPr>
          <p:spPr>
            <a:xfrm>
              <a:off x="3958365" y="1873080"/>
              <a:ext cx="7902386" cy="809459"/>
            </a:xfrm>
            <a:prstGeom prst="rect">
              <a:avLst/>
            </a:prstGeom>
            <a:noFill/>
          </p:spPr>
          <p:txBody>
            <a:bodyPr wrap="square" rtlCol="0" anchor="ctr" anchorCtr="0">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r>
                <a:rPr lang="en-US" altLang="zh-CN" sz="3200">
                  <a:solidFill>
                    <a:schemeClr val="accent1">
                      <a:lumMod val="50000"/>
                    </a:schemeClr>
                  </a:solidFill>
                  <a:latin typeface="+mj-lt"/>
                  <a:cs typeface="Arial" panose="020B0604020202020204" pitchFamily="34" charset="0"/>
                </a:rPr>
                <a:t>Closing Gaps</a:t>
              </a:r>
            </a:p>
          </p:txBody>
        </p:sp>
      </p:grpSp>
    </p:spTree>
    <p:custDataLst>
      <p:tags r:id="rId1"/>
    </p:custDataLst>
    <p:extLst>
      <p:ext uri="{BB962C8B-B14F-4D97-AF65-F5344CB8AC3E}">
        <p14:creationId xmlns:p14="http://schemas.microsoft.com/office/powerpoint/2010/main" val="77671391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B0006-FEDC-2EAB-7F33-2FD0DB439268}"/>
              </a:ext>
            </a:extLst>
          </p:cNvPr>
          <p:cNvSpPr>
            <a:spLocks noGrp="1"/>
          </p:cNvSpPr>
          <p:nvPr>
            <p:ph type="title"/>
          </p:nvPr>
        </p:nvSpPr>
        <p:spPr/>
        <p:txBody>
          <a:bodyPr/>
          <a:lstStyle/>
          <a:p>
            <a:r>
              <a:rPr lang="en-US"/>
              <a:t>Special Education Can’t Do It Alone! </a:t>
            </a:r>
          </a:p>
        </p:txBody>
      </p:sp>
      <p:sp>
        <p:nvSpPr>
          <p:cNvPr id="3" name="Content Placeholder 2">
            <a:extLst>
              <a:ext uri="{FF2B5EF4-FFF2-40B4-BE49-F238E27FC236}">
                <a16:creationId xmlns:a16="http://schemas.microsoft.com/office/drawing/2014/main" id="{E73D8066-2DE9-0937-7E77-256FE50997AF}"/>
              </a:ext>
            </a:extLst>
          </p:cNvPr>
          <p:cNvSpPr>
            <a:spLocks noGrp="1"/>
          </p:cNvSpPr>
          <p:nvPr>
            <p:ph idx="1"/>
          </p:nvPr>
        </p:nvSpPr>
        <p:spPr/>
        <p:txBody>
          <a:bodyPr/>
          <a:lstStyle/>
          <a:p>
            <a:pPr algn="l">
              <a:buFont typeface="Arial" panose="020B0604020202020204" pitchFamily="34" charset="0"/>
              <a:buChar char="•"/>
            </a:pPr>
            <a:r>
              <a:rPr lang="en-US" b="0" i="0" u="sng">
                <a:solidFill>
                  <a:srgbClr val="01579B"/>
                </a:solidFill>
                <a:effectLst/>
                <a:latin typeface="inherit"/>
                <a:hlinkClick r:id="rId3"/>
              </a:rPr>
              <a:t>Equity Team Member Representatives </a:t>
            </a:r>
            <a:endParaRPr lang="en-US" b="0" i="0" u="sng">
              <a:solidFill>
                <a:srgbClr val="01579B"/>
              </a:solidFill>
              <a:effectLst/>
              <a:latin typeface="inherit"/>
            </a:endParaRPr>
          </a:p>
          <a:p>
            <a:r>
              <a:rPr lang="en-US" b="0" i="0" u="sng">
                <a:solidFill>
                  <a:srgbClr val="01579B"/>
                </a:solidFill>
                <a:effectLst/>
                <a:latin typeface="inherit"/>
                <a:hlinkClick r:id="rId4"/>
              </a:rPr>
              <a:t>Team Members Organizational Meeting Roles and Responsibilities </a:t>
            </a:r>
            <a:endParaRPr lang="en-US" b="0" i="0" u="sng">
              <a:solidFill>
                <a:srgbClr val="01579B"/>
              </a:solidFill>
              <a:effectLst/>
              <a:latin typeface="inherit"/>
            </a:endParaRPr>
          </a:p>
          <a:p>
            <a:pPr algn="l">
              <a:buFont typeface="Arial" panose="020B0604020202020204" pitchFamily="34" charset="0"/>
              <a:buChar char="•"/>
            </a:pPr>
            <a:r>
              <a:rPr lang="en-US" b="0" i="0" u="sng">
                <a:solidFill>
                  <a:srgbClr val="01579B"/>
                </a:solidFill>
                <a:effectLst/>
                <a:latin typeface="inherit"/>
                <a:hlinkClick r:id="rId5"/>
              </a:rPr>
              <a:t>Sample Email/Letter for Inviting Equity Team Members </a:t>
            </a:r>
            <a:endParaRPr lang="en-US" b="0" i="0">
              <a:solidFill>
                <a:srgbClr val="54524D"/>
              </a:solidFill>
              <a:effectLst/>
              <a:latin typeface="inherit"/>
            </a:endParaRPr>
          </a:p>
          <a:p>
            <a:r>
              <a:rPr lang="en-US" b="0" i="0" u="sng">
                <a:solidFill>
                  <a:srgbClr val="01579B"/>
                </a:solidFill>
                <a:effectLst/>
                <a:latin typeface="inherit"/>
                <a:hlinkClick r:id="rId6"/>
              </a:rPr>
              <a:t>Template for Recording Equity Team Meeting Notes </a:t>
            </a:r>
            <a:endParaRPr lang="en-US" b="0" i="0">
              <a:solidFill>
                <a:srgbClr val="54524D"/>
              </a:solidFill>
              <a:effectLst/>
              <a:latin typeface="inherit"/>
            </a:endParaRPr>
          </a:p>
          <a:p>
            <a:pPr algn="l">
              <a:buFont typeface="Arial" panose="020B0604020202020204" pitchFamily="34" charset="0"/>
              <a:buChar char="•"/>
            </a:pPr>
            <a:r>
              <a:rPr lang="en-US" b="0" i="0" u="sng">
                <a:solidFill>
                  <a:srgbClr val="01579B"/>
                </a:solidFill>
                <a:effectLst/>
                <a:latin typeface="inherit"/>
                <a:hlinkClick r:id="rId7"/>
              </a:rPr>
              <a:t>Example: Group Norms for Equity Team Meeting </a:t>
            </a:r>
            <a:endParaRPr lang="en-US" b="0" i="0">
              <a:solidFill>
                <a:srgbClr val="54524D"/>
              </a:solidFill>
              <a:effectLst/>
              <a:latin typeface="inherit"/>
            </a:endParaRPr>
          </a:p>
          <a:p>
            <a:endParaRPr lang="en-US"/>
          </a:p>
        </p:txBody>
      </p:sp>
      <p:sp>
        <p:nvSpPr>
          <p:cNvPr id="4" name="Slide Number Placeholder 3">
            <a:extLst>
              <a:ext uri="{FF2B5EF4-FFF2-40B4-BE49-F238E27FC236}">
                <a16:creationId xmlns:a16="http://schemas.microsoft.com/office/drawing/2014/main" id="{C641EEF6-861B-6ECE-5FD3-9721E3D052B4}"/>
              </a:ext>
            </a:extLst>
          </p:cNvPr>
          <p:cNvSpPr>
            <a:spLocks noGrp="1"/>
          </p:cNvSpPr>
          <p:nvPr>
            <p:ph type="sldNum" sz="quarter" idx="12"/>
          </p:nvPr>
        </p:nvSpPr>
        <p:spPr/>
        <p:txBody>
          <a:bodyPr/>
          <a:lstStyle/>
          <a:p>
            <a:fld id="{FF27229C-EC7B-4063-A33B-28A5E87E32ED}" type="slidenum">
              <a:rPr lang="zh-CN" altLang="en-US" smtClean="0"/>
              <a:pPr/>
              <a:t>40</a:t>
            </a:fld>
            <a:endParaRPr lang="zh-CN" altLang="en-US"/>
          </a:p>
        </p:txBody>
      </p:sp>
    </p:spTree>
    <p:extLst>
      <p:ext uri="{BB962C8B-B14F-4D97-AF65-F5344CB8AC3E}">
        <p14:creationId xmlns:p14="http://schemas.microsoft.com/office/powerpoint/2010/main" val="40636282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2DF531-7C8B-4B68-96D3-492CF0B2D463}"/>
              </a:ext>
            </a:extLst>
          </p:cNvPr>
          <p:cNvSpPr>
            <a:spLocks noGrp="1"/>
          </p:cNvSpPr>
          <p:nvPr>
            <p:ph type="title"/>
          </p:nvPr>
        </p:nvSpPr>
        <p:spPr/>
        <p:txBody>
          <a:bodyPr/>
          <a:lstStyle/>
          <a:p>
            <a:r>
              <a:rPr lang="en-US"/>
              <a:t>What is a gap?</a:t>
            </a:r>
          </a:p>
        </p:txBody>
      </p:sp>
      <p:sp>
        <p:nvSpPr>
          <p:cNvPr id="14" name="Rectangle 13" descr="Gaps may be in any outcome differences between groups of students&#10;">
            <a:extLst>
              <a:ext uri="{FF2B5EF4-FFF2-40B4-BE49-F238E27FC236}">
                <a16:creationId xmlns:a16="http://schemas.microsoft.com/office/drawing/2014/main" id="{4927208E-9D5A-4B24-A522-B66522F5D37A}"/>
              </a:ext>
            </a:extLst>
          </p:cNvPr>
          <p:cNvSpPr/>
          <p:nvPr/>
        </p:nvSpPr>
        <p:spPr>
          <a:xfrm>
            <a:off x="0" y="968831"/>
            <a:ext cx="12192000" cy="60407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descr="Gaps may be in any outcome differences between groups of students&#10;">
            <a:extLst>
              <a:ext uri="{FF2B5EF4-FFF2-40B4-BE49-F238E27FC236}">
                <a16:creationId xmlns:a16="http://schemas.microsoft.com/office/drawing/2014/main" id="{CB535FF8-B0C2-417D-B758-546EEB996D7D}"/>
              </a:ext>
            </a:extLst>
          </p:cNvPr>
          <p:cNvSpPr>
            <a:spLocks noGrp="1"/>
          </p:cNvSpPr>
          <p:nvPr>
            <p:ph idx="1"/>
          </p:nvPr>
        </p:nvSpPr>
        <p:spPr>
          <a:xfrm>
            <a:off x="273376" y="964694"/>
            <a:ext cx="11918623" cy="5959537"/>
          </a:xfrm>
        </p:spPr>
        <p:txBody>
          <a:bodyPr/>
          <a:lstStyle/>
          <a:p>
            <a:r>
              <a:rPr lang="en-US" sz="2800">
                <a:latin typeface="PT Sans" panose="020B0503020203020204" pitchFamily="34" charset="0"/>
              </a:rPr>
              <a:t>G</a:t>
            </a:r>
            <a:r>
              <a:rPr lang="en-US" sz="2800" b="0" i="0">
                <a:effectLst/>
                <a:latin typeface="PT Sans" panose="020B0503020203020204" pitchFamily="34" charset="0"/>
              </a:rPr>
              <a:t>aps may be in any </a:t>
            </a:r>
            <a:r>
              <a:rPr lang="en-US" sz="2800" b="1" i="0">
                <a:effectLst/>
                <a:latin typeface="PT Sans" panose="020B0503020203020204" pitchFamily="34" charset="0"/>
              </a:rPr>
              <a:t>outcome differences </a:t>
            </a:r>
            <a:r>
              <a:rPr lang="en-US" sz="2800" b="0" i="0">
                <a:effectLst/>
                <a:latin typeface="PT Sans" panose="020B0503020203020204" pitchFamily="34" charset="0"/>
              </a:rPr>
              <a:t>between groups of students</a:t>
            </a:r>
          </a:p>
          <a:p>
            <a:r>
              <a:rPr lang="en-US" sz="2800" b="0" i="0">
                <a:effectLst/>
                <a:latin typeface="PT Sans" panose="020B0503020203020204" pitchFamily="34" charset="0"/>
              </a:rPr>
              <a:t>These poor outcomes may include the following: </a:t>
            </a:r>
          </a:p>
          <a:p>
            <a:pPr lvl="1">
              <a:lnSpc>
                <a:spcPct val="150000"/>
              </a:lnSpc>
            </a:pPr>
            <a:r>
              <a:rPr lang="en-US" sz="2400" b="0" i="0">
                <a:effectLst/>
                <a:latin typeface="PT Sans" panose="020B0503020203020204" pitchFamily="34" charset="0"/>
              </a:rPr>
              <a:t>      increased dropout and      lower graduation rates; </a:t>
            </a:r>
          </a:p>
          <a:p>
            <a:pPr lvl="1">
              <a:lnSpc>
                <a:spcPct val="150000"/>
              </a:lnSpc>
            </a:pPr>
            <a:r>
              <a:rPr lang="en-US" sz="2400" b="0" i="0">
                <a:effectLst/>
                <a:latin typeface="PT Sans" panose="020B0503020203020204" pitchFamily="34" charset="0"/>
              </a:rPr>
              <a:t>            lack of achievement in reading or math; </a:t>
            </a:r>
          </a:p>
          <a:p>
            <a:pPr lvl="1">
              <a:lnSpc>
                <a:spcPct val="150000"/>
              </a:lnSpc>
            </a:pPr>
            <a:r>
              <a:rPr lang="en-US" sz="2400" b="0" i="0">
                <a:effectLst/>
                <a:latin typeface="PT Sans" panose="020B0503020203020204" pitchFamily="34" charset="0"/>
              </a:rPr>
              <a:t>      decreased postschool outcomes such as employment rates and college completion; </a:t>
            </a:r>
          </a:p>
          <a:p>
            <a:pPr lvl="1">
              <a:lnSpc>
                <a:spcPct val="150000"/>
              </a:lnSpc>
            </a:pPr>
            <a:r>
              <a:rPr lang="en-US" sz="2400" b="0" i="0">
                <a:effectLst/>
                <a:latin typeface="PT Sans" panose="020B0503020203020204" pitchFamily="34" charset="0"/>
              </a:rPr>
              <a:t>      increased likelihood of disciplinary actions; </a:t>
            </a:r>
          </a:p>
          <a:p>
            <a:pPr lvl="1">
              <a:lnSpc>
                <a:spcPct val="150000"/>
              </a:lnSpc>
            </a:pPr>
            <a:r>
              <a:rPr lang="en-US" sz="2400" b="0" i="0">
                <a:effectLst/>
                <a:latin typeface="PT Sans" panose="020B0503020203020204" pitchFamily="34" charset="0"/>
              </a:rPr>
              <a:t>      increased likelihood of identification of a disability;</a:t>
            </a:r>
          </a:p>
          <a:p>
            <a:pPr lvl="1">
              <a:lnSpc>
                <a:spcPct val="150000"/>
              </a:lnSpc>
            </a:pPr>
            <a:r>
              <a:rPr lang="en-US" sz="2400">
                <a:latin typeface="PT Sans" panose="020B0503020203020204" pitchFamily="34" charset="0"/>
              </a:rPr>
              <a:t>      increased more-restrictive placements.</a:t>
            </a:r>
            <a:br>
              <a:rPr lang="en-US" sz="2400">
                <a:latin typeface="PT Sans" panose="020B0503020203020204" pitchFamily="34" charset="0"/>
              </a:rPr>
            </a:b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a:t>
            </a:r>
            <a:r>
              <a:rPr lang="en-US" sz="1800" b="0" i="0">
                <a:effectLst/>
                <a:latin typeface="PT Sans" panose="020B0503020203020204" pitchFamily="34" charset="0"/>
              </a:rPr>
              <a:t>p</a:t>
            </a:r>
            <a:r>
              <a:rPr kumimoji="0" lang="en-US" sz="1800" u="none" strike="noStrike" kern="1200" cap="none" spc="0" normalizeH="0" baseline="0" noProof="0">
                <a:ln>
                  <a:noFill/>
                </a:ln>
                <a:uLnTx/>
                <a:uFillTx/>
                <a:latin typeface="PT Sans" panose="020B0503020203020204" pitchFamily="34" charset="0"/>
                <a:ea typeface="+mn-ea"/>
                <a:cs typeface="Segoe UI" panose="020B0502040204020203" pitchFamily="34" charset="0"/>
              </a:rPr>
              <a:t>age 9</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p:txBody>
      </p:sp>
      <p:sp>
        <p:nvSpPr>
          <p:cNvPr id="7" name="Arrow: Up 6">
            <a:extLst>
              <a:ext uri="{FF2B5EF4-FFF2-40B4-BE49-F238E27FC236}">
                <a16:creationId xmlns:a16="http://schemas.microsoft.com/office/drawing/2014/main" id="{4B41F618-00A5-46ED-8A70-BB18DD46FB64}"/>
              </a:ext>
              <a:ext uri="{C183D7F6-B498-43B3-948B-1728B52AA6E4}">
                <adec:decorative xmlns:adec="http://schemas.microsoft.com/office/drawing/2017/decorative" val="1"/>
              </a:ext>
            </a:extLst>
          </p:cNvPr>
          <p:cNvSpPr/>
          <p:nvPr/>
        </p:nvSpPr>
        <p:spPr>
          <a:xfrm>
            <a:off x="1123742" y="2178190"/>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Up 7">
            <a:extLst>
              <a:ext uri="{FF2B5EF4-FFF2-40B4-BE49-F238E27FC236}">
                <a16:creationId xmlns:a16="http://schemas.microsoft.com/office/drawing/2014/main" id="{5BBFB5AB-46CC-43F8-A8C2-4F9C40B13897}"/>
              </a:ext>
              <a:ext uri="{C183D7F6-B498-43B3-948B-1728B52AA6E4}">
                <adec:decorative xmlns:adec="http://schemas.microsoft.com/office/drawing/2017/decorative" val="1"/>
              </a:ext>
            </a:extLst>
          </p:cNvPr>
          <p:cNvSpPr/>
          <p:nvPr/>
        </p:nvSpPr>
        <p:spPr>
          <a:xfrm rot="10800000">
            <a:off x="4529444" y="2196238"/>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Up 8">
            <a:extLst>
              <a:ext uri="{FF2B5EF4-FFF2-40B4-BE49-F238E27FC236}">
                <a16:creationId xmlns:a16="http://schemas.microsoft.com/office/drawing/2014/main" id="{9D8D4BDF-2BAE-475E-A205-94637132F434}"/>
              </a:ext>
              <a:ext uri="{C183D7F6-B498-43B3-948B-1728B52AA6E4}">
                <adec:decorative xmlns:adec="http://schemas.microsoft.com/office/drawing/2017/decorative" val="1"/>
              </a:ext>
            </a:extLst>
          </p:cNvPr>
          <p:cNvSpPr/>
          <p:nvPr/>
        </p:nvSpPr>
        <p:spPr>
          <a:xfrm rot="10800000">
            <a:off x="1107660" y="3406863"/>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Up 10">
            <a:extLst>
              <a:ext uri="{FF2B5EF4-FFF2-40B4-BE49-F238E27FC236}">
                <a16:creationId xmlns:a16="http://schemas.microsoft.com/office/drawing/2014/main" id="{6111F3A0-9185-4EAA-AEBD-6C365F92397B}"/>
              </a:ext>
              <a:ext uri="{C183D7F6-B498-43B3-948B-1728B52AA6E4}">
                <adec:decorative xmlns:adec="http://schemas.microsoft.com/office/drawing/2017/decorative" val="1"/>
              </a:ext>
            </a:extLst>
          </p:cNvPr>
          <p:cNvSpPr/>
          <p:nvPr/>
        </p:nvSpPr>
        <p:spPr>
          <a:xfrm>
            <a:off x="1104636" y="4393076"/>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Up 11">
            <a:extLst>
              <a:ext uri="{FF2B5EF4-FFF2-40B4-BE49-F238E27FC236}">
                <a16:creationId xmlns:a16="http://schemas.microsoft.com/office/drawing/2014/main" id="{993B1E8B-3059-4E46-AEC8-DA4DC9D66315}"/>
              </a:ext>
              <a:ext uri="{C183D7F6-B498-43B3-948B-1728B52AA6E4}">
                <adec:decorative xmlns:adec="http://schemas.microsoft.com/office/drawing/2017/decorative" val="1"/>
              </a:ext>
            </a:extLst>
          </p:cNvPr>
          <p:cNvSpPr/>
          <p:nvPr/>
        </p:nvSpPr>
        <p:spPr>
          <a:xfrm>
            <a:off x="1104635" y="4974599"/>
            <a:ext cx="437745" cy="505839"/>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Right 12">
            <a:extLst>
              <a:ext uri="{FF2B5EF4-FFF2-40B4-BE49-F238E27FC236}">
                <a16:creationId xmlns:a16="http://schemas.microsoft.com/office/drawing/2014/main" id="{F7D11D3A-C85C-466C-92E4-1C421FFC1298}"/>
              </a:ext>
              <a:ext uri="{C183D7F6-B498-43B3-948B-1728B52AA6E4}">
                <adec:decorative xmlns:adec="http://schemas.microsoft.com/office/drawing/2017/decorative" val="1"/>
              </a:ext>
            </a:extLst>
          </p:cNvPr>
          <p:cNvSpPr/>
          <p:nvPr/>
        </p:nvSpPr>
        <p:spPr>
          <a:xfrm>
            <a:off x="1104635" y="2800110"/>
            <a:ext cx="822960" cy="36576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Graphic 15">
            <a:extLst>
              <a:ext uri="{FF2B5EF4-FFF2-40B4-BE49-F238E27FC236}">
                <a16:creationId xmlns:a16="http://schemas.microsoft.com/office/drawing/2014/main" id="{9AF3B6AC-4B34-435C-802F-D7FDE85C14A9}"/>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8890" y="5673093"/>
            <a:ext cx="587814" cy="587814"/>
          </a:xfrm>
          <a:prstGeom prst="rect">
            <a:avLst/>
          </a:prstGeom>
        </p:spPr>
      </p:pic>
      <p:sp>
        <p:nvSpPr>
          <p:cNvPr id="4" name="Slide Number Placeholder 3">
            <a:extLst>
              <a:ext uri="{FF2B5EF4-FFF2-40B4-BE49-F238E27FC236}">
                <a16:creationId xmlns:a16="http://schemas.microsoft.com/office/drawing/2014/main" id="{4D121D43-6603-4149-B2B9-968129FBCF54}"/>
              </a:ext>
            </a:extLst>
          </p:cNvPr>
          <p:cNvSpPr>
            <a:spLocks noGrp="1"/>
          </p:cNvSpPr>
          <p:nvPr>
            <p:ph type="sldNum" sz="quarter" idx="12"/>
          </p:nvPr>
        </p:nvSpPr>
        <p:spPr/>
        <p:txBody>
          <a:bodyPr/>
          <a:lstStyle/>
          <a:p>
            <a:fld id="{FF27229C-EC7B-4063-A33B-28A5E87E32ED}" type="slidenum">
              <a:rPr lang="zh-CN" altLang="en-US" smtClean="0"/>
              <a:pPr/>
              <a:t>41</a:t>
            </a:fld>
            <a:endParaRPr lang="zh-CN" altLang="en-US"/>
          </a:p>
        </p:txBody>
      </p:sp>
    </p:spTree>
    <p:extLst>
      <p:ext uri="{BB962C8B-B14F-4D97-AF65-F5344CB8AC3E}">
        <p14:creationId xmlns:p14="http://schemas.microsoft.com/office/powerpoint/2010/main" val="345271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56217-EBC9-49B4-D6E0-B0F43AAADFD3}"/>
              </a:ext>
            </a:extLst>
          </p:cNvPr>
          <p:cNvSpPr>
            <a:spLocks noGrp="1"/>
          </p:cNvSpPr>
          <p:nvPr>
            <p:ph type="title"/>
          </p:nvPr>
        </p:nvSpPr>
        <p:spPr/>
        <p:txBody>
          <a:bodyPr/>
          <a:lstStyle/>
          <a:p>
            <a:r>
              <a:rPr lang="en-US">
                <a:latin typeface="Segoe UI Semibold"/>
                <a:cs typeface="Segoe UI Semibold"/>
              </a:rPr>
              <a:t>Overarching Framework for Data Analysis</a:t>
            </a:r>
            <a:endParaRPr lang="en-US"/>
          </a:p>
        </p:txBody>
      </p:sp>
      <p:sp>
        <p:nvSpPr>
          <p:cNvPr id="3" name="Content Placeholder 2">
            <a:extLst>
              <a:ext uri="{FF2B5EF4-FFF2-40B4-BE49-F238E27FC236}">
                <a16:creationId xmlns:a16="http://schemas.microsoft.com/office/drawing/2014/main" id="{CD9052B3-CE11-EDA6-3F29-1A69F95ACC8D}"/>
              </a:ext>
            </a:extLst>
          </p:cNvPr>
          <p:cNvSpPr>
            <a:spLocks noGrp="1"/>
          </p:cNvSpPr>
          <p:nvPr>
            <p:ph idx="1"/>
          </p:nvPr>
        </p:nvSpPr>
        <p:spPr>
          <a:xfrm>
            <a:off x="567743" y="1107112"/>
            <a:ext cx="11370972" cy="5750887"/>
          </a:xfrm>
        </p:spPr>
        <p:txBody>
          <a:bodyPr vert="horz" lIns="91440" tIns="45720" rIns="91440" bIns="45720" rtlCol="0" anchor="t">
            <a:noAutofit/>
          </a:bodyPr>
          <a:lstStyle/>
          <a:p>
            <a:r>
              <a:rPr lang="en-US" sz="2600" b="1">
                <a:solidFill>
                  <a:schemeClr val="accent2">
                    <a:lumMod val="50000"/>
                  </a:schemeClr>
                </a:solidFill>
              </a:rPr>
              <a:t>Gaps are not about an individual child or a group of children’s failure to perform. </a:t>
            </a:r>
          </a:p>
          <a:p>
            <a:r>
              <a:rPr lang="en-US" sz="2600"/>
              <a:t>Rather, work should center on the </a:t>
            </a:r>
            <a:r>
              <a:rPr lang="en-US" sz="2600">
                <a:solidFill>
                  <a:schemeClr val="accent2">
                    <a:lumMod val="50000"/>
                  </a:schemeClr>
                </a:solidFill>
              </a:rPr>
              <a:t>structural components </a:t>
            </a:r>
            <a:r>
              <a:rPr lang="en-US" sz="2600"/>
              <a:t>of education (and other) systems that may have failed to provide equitable opportunities for some groups of students.</a:t>
            </a:r>
          </a:p>
          <a:p>
            <a:r>
              <a:rPr lang="en-US" sz="2600">
                <a:latin typeface="Segoe UI"/>
                <a:cs typeface="Segoe UI"/>
              </a:rPr>
              <a:t>Specifically, using LEA data districts or schools should examine the differences in:</a:t>
            </a:r>
          </a:p>
          <a:p>
            <a:pPr lvl="1"/>
            <a:r>
              <a:rPr lang="en-US" sz="2200">
                <a:latin typeface="Segoe UI"/>
                <a:cs typeface="Segoe UI"/>
              </a:rPr>
              <a:t>opportunities that the </a:t>
            </a:r>
            <a:r>
              <a:rPr lang="en-US" sz="2200">
                <a:solidFill>
                  <a:schemeClr val="accent2">
                    <a:lumMod val="50000"/>
                  </a:schemeClr>
                </a:solidFill>
                <a:latin typeface="Segoe UI"/>
                <a:cs typeface="Segoe UI"/>
              </a:rPr>
              <a:t>group of students with disabilities </a:t>
            </a:r>
            <a:r>
              <a:rPr lang="en-US" sz="2200">
                <a:latin typeface="Segoe UI"/>
                <a:cs typeface="Segoe UI"/>
              </a:rPr>
              <a:t>identified with a success gap (e.g., children who are migrant, Black children, Hispanic/Latinx children) have experienced, and </a:t>
            </a:r>
          </a:p>
          <a:p>
            <a:pPr lvl="1">
              <a:defRPr/>
            </a:pPr>
            <a:r>
              <a:rPr lang="en-US" sz="2200">
                <a:latin typeface="Segoe UI"/>
                <a:cs typeface="Segoe UI"/>
              </a:rPr>
              <a:t>the </a:t>
            </a:r>
            <a:r>
              <a:rPr lang="en-US" sz="2200">
                <a:solidFill>
                  <a:schemeClr val="accent2">
                    <a:lumMod val="50000"/>
                  </a:schemeClr>
                </a:solidFill>
                <a:latin typeface="Segoe UI"/>
                <a:cs typeface="Segoe UI"/>
              </a:rPr>
              <a:t>outcome area </a:t>
            </a:r>
            <a:r>
              <a:rPr lang="en-US" sz="2200">
                <a:latin typeface="Segoe UI"/>
                <a:cs typeface="Segoe UI"/>
              </a:rPr>
              <a:t>where the gap is occurring (e.g., graduation rates, reducing suspensions, mathematics proficiency, or special education disproportionality).</a:t>
            </a:r>
            <a:endParaRPr kumimoji="0" lang="en-US" sz="22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endParaRPr>
          </a:p>
          <a:p>
            <a:pPr marL="0" indent="-50800">
              <a:buNone/>
              <a:defRPr/>
            </a:pPr>
            <a:r>
              <a:rPr kumimoji="0" lang="en-US" sz="18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Handbook, page 13</a:t>
            </a:r>
            <a:endParaRPr kumimoji="0" lang="en-US" sz="18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pPr lvl="1"/>
            <a:endParaRPr lang="en-US" sz="2400">
              <a:latin typeface="Segoe UI"/>
              <a:cs typeface="Segoe UI"/>
            </a:endParaRPr>
          </a:p>
          <a:p>
            <a:endParaRPr lang="en-US" sz="2400">
              <a:latin typeface="Segoe UI"/>
              <a:cs typeface="Segoe UI"/>
            </a:endParaRPr>
          </a:p>
          <a:p>
            <a:pPr marL="0" indent="0">
              <a:buNone/>
            </a:pPr>
            <a:endParaRPr lang="en-US"/>
          </a:p>
        </p:txBody>
      </p:sp>
    </p:spTree>
    <p:extLst>
      <p:ext uri="{BB962C8B-B14F-4D97-AF65-F5344CB8AC3E}">
        <p14:creationId xmlns:p14="http://schemas.microsoft.com/office/powerpoint/2010/main" val="39863282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Target Areas for Analysis &amp; Improvement Planning </a:t>
            </a:r>
            <a:endParaRPr lang="en-US">
              <a:solidFill>
                <a:schemeClr val="tx1">
                  <a:lumMod val="50000"/>
                </a:schemeClr>
              </a:solidFill>
            </a:endParaRPr>
          </a:p>
        </p:txBody>
      </p:sp>
      <p:sp>
        <p:nvSpPr>
          <p:cNvPr id="3" name="Content Placeholder 2">
            <a:extLst>
              <a:ext uri="{FF2B5EF4-FFF2-40B4-BE49-F238E27FC236}">
                <a16:creationId xmlns:a16="http://schemas.microsoft.com/office/drawing/2014/main" id="{7E2B5F6D-4DC0-4CBA-81FC-26B86F7FD0EC}"/>
              </a:ext>
            </a:extLst>
          </p:cNvPr>
          <p:cNvSpPr>
            <a:spLocks noGrp="1"/>
          </p:cNvSpPr>
          <p:nvPr>
            <p:ph idx="1"/>
          </p:nvPr>
        </p:nvSpPr>
        <p:spPr/>
        <p:txBody>
          <a:bodyPr/>
          <a:lstStyle/>
          <a:p>
            <a:r>
              <a:rPr lang="en-US">
                <a:latin typeface="Segoe UI"/>
                <a:cs typeface="Segoe UI"/>
              </a:rPr>
              <a:t>Categories with LEA data in rows 1 and 2 of the rubric.</a:t>
            </a:r>
            <a:endParaRPr lang="en-US"/>
          </a:p>
          <a:p>
            <a:endParaRPr lang="en-US"/>
          </a:p>
        </p:txBody>
      </p:sp>
      <p:graphicFrame>
        <p:nvGraphicFramePr>
          <p:cNvPr id="5" name="Table 4">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846009581"/>
              </p:ext>
            </p:extLst>
          </p:nvPr>
        </p:nvGraphicFramePr>
        <p:xfrm>
          <a:off x="691895" y="2152090"/>
          <a:ext cx="11100514" cy="3866800"/>
        </p:xfrm>
        <a:graphic>
          <a:graphicData uri="http://schemas.openxmlformats.org/drawingml/2006/table">
            <a:tbl>
              <a:tblPr firstRow="1" firstCol="1" bandRow="1">
                <a:tableStyleId>{7E9639D4-E3E2-4D34-9284-5A2195B3D0D7}</a:tableStyleId>
              </a:tblPr>
              <a:tblGrid>
                <a:gridCol w="621878">
                  <a:extLst>
                    <a:ext uri="{9D8B030D-6E8A-4147-A177-3AD203B41FA5}">
                      <a16:colId xmlns:a16="http://schemas.microsoft.com/office/drawing/2014/main" val="3704410798"/>
                    </a:ext>
                  </a:extLst>
                </a:gridCol>
                <a:gridCol w="1496948">
                  <a:extLst>
                    <a:ext uri="{9D8B030D-6E8A-4147-A177-3AD203B41FA5}">
                      <a16:colId xmlns:a16="http://schemas.microsoft.com/office/drawing/2014/main" val="360480137"/>
                    </a:ext>
                  </a:extLst>
                </a:gridCol>
                <a:gridCol w="1496948">
                  <a:extLst>
                    <a:ext uri="{9D8B030D-6E8A-4147-A177-3AD203B41FA5}">
                      <a16:colId xmlns:a16="http://schemas.microsoft.com/office/drawing/2014/main" val="4272430452"/>
                    </a:ext>
                  </a:extLst>
                </a:gridCol>
                <a:gridCol w="1496948">
                  <a:extLst>
                    <a:ext uri="{9D8B030D-6E8A-4147-A177-3AD203B41FA5}">
                      <a16:colId xmlns:a16="http://schemas.microsoft.com/office/drawing/2014/main" val="3959700176"/>
                    </a:ext>
                  </a:extLst>
                </a:gridCol>
                <a:gridCol w="1496948">
                  <a:extLst>
                    <a:ext uri="{9D8B030D-6E8A-4147-A177-3AD203B41FA5}">
                      <a16:colId xmlns:a16="http://schemas.microsoft.com/office/drawing/2014/main" val="2524262138"/>
                    </a:ext>
                  </a:extLst>
                </a:gridCol>
                <a:gridCol w="1496948">
                  <a:extLst>
                    <a:ext uri="{9D8B030D-6E8A-4147-A177-3AD203B41FA5}">
                      <a16:colId xmlns:a16="http://schemas.microsoft.com/office/drawing/2014/main" val="2484006919"/>
                    </a:ext>
                  </a:extLst>
                </a:gridCol>
                <a:gridCol w="1496948">
                  <a:extLst>
                    <a:ext uri="{9D8B030D-6E8A-4147-A177-3AD203B41FA5}">
                      <a16:colId xmlns:a16="http://schemas.microsoft.com/office/drawing/2014/main" val="3164045034"/>
                    </a:ext>
                  </a:extLst>
                </a:gridCol>
                <a:gridCol w="1496948">
                  <a:extLst>
                    <a:ext uri="{9D8B030D-6E8A-4147-A177-3AD203B41FA5}">
                      <a16:colId xmlns:a16="http://schemas.microsoft.com/office/drawing/2014/main" val="1697306907"/>
                    </a:ext>
                  </a:extLst>
                </a:gridCol>
              </a:tblGrid>
              <a:tr h="1416000">
                <a:tc>
                  <a:txBody>
                    <a:bodyPr/>
                    <a:lstStyle/>
                    <a:p>
                      <a:pPr marL="0" marR="0" algn="ctr">
                        <a:lnSpc>
                          <a:spcPct val="107000"/>
                        </a:lnSpc>
                        <a:spcBef>
                          <a:spcPts val="0"/>
                        </a:spcBef>
                        <a:spcAft>
                          <a:spcPts val="0"/>
                        </a:spcAft>
                      </a:pPr>
                      <a:r>
                        <a:rPr lang="en-US" sz="1050">
                          <a:solidFill>
                            <a:schemeClr val="accent1">
                              <a:lumMod val="50000"/>
                            </a:schemeClr>
                          </a:solidFill>
                          <a:effectLst/>
                        </a:rPr>
                        <a:t>Points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Annual Dropout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5-Year Cohort Graduation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(2020)</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 Points x1.5</a:t>
                      </a:r>
                      <a:endParaRPr lang="en-US" sz="1200" b="0">
                        <a:solidFill>
                          <a:schemeClr val="accent1">
                            <a:lumMod val="50000"/>
                          </a:schemeClr>
                        </a:solidFill>
                        <a:effectLst/>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Public School Monitoring Compliance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Problem Resolution System Findings per 1000 SWD </a:t>
                      </a:r>
                      <a:br>
                        <a:rPr lang="en-US" sz="1050">
                          <a:solidFill>
                            <a:schemeClr val="accent1">
                              <a:lumMod val="50000"/>
                            </a:schemeClr>
                          </a:solidFill>
                          <a:effectLst/>
                        </a:rPr>
                      </a:b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Compliance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(4B, 9, &amp; 10)</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Performance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 &amp; 6)</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Points x2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Significant Disproportionality Data</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 &amp; SY2022-2023)</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122540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2</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Annual dropout rate for students with disabilities from 2.5% to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5-year cohort graduation rate for students with disabilities from 66.7% to 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3–4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3.0 to 3.9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for any 1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Combined full inclusion rate from 35.0% to 49.9%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in only 1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122540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Annual dropout rate for students with disabilities of 5.0%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5-year cohort graduation rate for students with disabilities below 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 or more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4.0 or more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for 2 or more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Combined full inclusion rate below 35.0%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in both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433914031"/>
                  </a:ext>
                </a:extLst>
              </a:tr>
            </a:tbl>
          </a:graphicData>
        </a:graphic>
      </p:graphicFrame>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43</a:t>
            </a:fld>
            <a:endParaRPr lang="zh-CN" altLang="en-US"/>
          </a:p>
        </p:txBody>
      </p:sp>
    </p:spTree>
    <p:extLst>
      <p:ext uri="{BB962C8B-B14F-4D97-AF65-F5344CB8AC3E}">
        <p14:creationId xmlns:p14="http://schemas.microsoft.com/office/powerpoint/2010/main" val="151059442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A347E7-25B9-4AFE-9A6F-BB7292CFAD19}"/>
              </a:ext>
            </a:extLst>
          </p:cNvPr>
          <p:cNvSpPr>
            <a:spLocks noGrp="1"/>
          </p:cNvSpPr>
          <p:nvPr>
            <p:ph type="title"/>
          </p:nvPr>
        </p:nvSpPr>
        <p:spPr/>
        <p:txBody>
          <a:bodyPr/>
          <a:lstStyle/>
          <a:p>
            <a:r>
              <a:rPr lang="en-US"/>
              <a:t>Strategic Intersections Example</a:t>
            </a:r>
          </a:p>
        </p:txBody>
      </p:sp>
      <p:sp>
        <p:nvSpPr>
          <p:cNvPr id="4" name="Slide Number Placeholder 3">
            <a:extLst>
              <a:ext uri="{FF2B5EF4-FFF2-40B4-BE49-F238E27FC236}">
                <a16:creationId xmlns:a16="http://schemas.microsoft.com/office/drawing/2014/main" id="{6A234CF3-33BA-4D22-960E-5D1604E8CD6E}"/>
              </a:ext>
            </a:extLst>
          </p:cNvPr>
          <p:cNvSpPr>
            <a:spLocks noGrp="1"/>
          </p:cNvSpPr>
          <p:nvPr>
            <p:ph type="sldNum" sz="quarter" idx="12"/>
          </p:nvPr>
        </p:nvSpPr>
        <p:spPr/>
        <p:txBody>
          <a:bodyPr/>
          <a:lstStyle/>
          <a:p>
            <a:fld id="{FF27229C-EC7B-4063-A33B-28A5E87E32ED}" type="slidenum">
              <a:rPr lang="zh-CN" altLang="en-US" smtClean="0"/>
              <a:pPr/>
              <a:t>44</a:t>
            </a:fld>
            <a:endParaRPr lang="zh-CN" altLang="en-US"/>
          </a:p>
        </p:txBody>
      </p:sp>
      <p:graphicFrame>
        <p:nvGraphicFramePr>
          <p:cNvPr id="5" name="Table 4" descr="The LEA’s data is in:&#10;Row 2 for dropout,&#10;Row 1 for graduation, and&#10;Row 3 for Indicators 5&amp;6&#10;">
            <a:extLst>
              <a:ext uri="{FF2B5EF4-FFF2-40B4-BE49-F238E27FC236}">
                <a16:creationId xmlns:a16="http://schemas.microsoft.com/office/drawing/2014/main" id="{41851B15-C610-4FB1-8B7F-D2B9D794E758}"/>
              </a:ext>
            </a:extLst>
          </p:cNvPr>
          <p:cNvGraphicFramePr>
            <a:graphicFrameLocks noGrp="1"/>
          </p:cNvGraphicFramePr>
          <p:nvPr>
            <p:extLst>
              <p:ext uri="{D42A27DB-BD31-4B8C-83A1-F6EECF244321}">
                <p14:modId xmlns:p14="http://schemas.microsoft.com/office/powerpoint/2010/main" val="3328455766"/>
              </p:ext>
            </p:extLst>
          </p:nvPr>
        </p:nvGraphicFramePr>
        <p:xfrm>
          <a:off x="506572" y="934280"/>
          <a:ext cx="11685428" cy="5869687"/>
        </p:xfrm>
        <a:graphic>
          <a:graphicData uri="http://schemas.openxmlformats.org/drawingml/2006/table">
            <a:tbl>
              <a:tblPr firstRow="1" firstCol="1" bandRow="1">
                <a:tableStyleId>{7E9639D4-E3E2-4D34-9284-5A2195B3D0D7}</a:tableStyleId>
              </a:tblPr>
              <a:tblGrid>
                <a:gridCol w="654646">
                  <a:extLst>
                    <a:ext uri="{9D8B030D-6E8A-4147-A177-3AD203B41FA5}">
                      <a16:colId xmlns:a16="http://schemas.microsoft.com/office/drawing/2014/main" val="3704410798"/>
                    </a:ext>
                  </a:extLst>
                </a:gridCol>
                <a:gridCol w="1575826">
                  <a:extLst>
                    <a:ext uri="{9D8B030D-6E8A-4147-A177-3AD203B41FA5}">
                      <a16:colId xmlns:a16="http://schemas.microsoft.com/office/drawing/2014/main" val="360480137"/>
                    </a:ext>
                  </a:extLst>
                </a:gridCol>
                <a:gridCol w="1575826">
                  <a:extLst>
                    <a:ext uri="{9D8B030D-6E8A-4147-A177-3AD203B41FA5}">
                      <a16:colId xmlns:a16="http://schemas.microsoft.com/office/drawing/2014/main" val="4272430452"/>
                    </a:ext>
                  </a:extLst>
                </a:gridCol>
                <a:gridCol w="1575826">
                  <a:extLst>
                    <a:ext uri="{9D8B030D-6E8A-4147-A177-3AD203B41FA5}">
                      <a16:colId xmlns:a16="http://schemas.microsoft.com/office/drawing/2014/main" val="3959700176"/>
                    </a:ext>
                  </a:extLst>
                </a:gridCol>
                <a:gridCol w="1575826">
                  <a:extLst>
                    <a:ext uri="{9D8B030D-6E8A-4147-A177-3AD203B41FA5}">
                      <a16:colId xmlns:a16="http://schemas.microsoft.com/office/drawing/2014/main" val="2524262138"/>
                    </a:ext>
                  </a:extLst>
                </a:gridCol>
                <a:gridCol w="1575826">
                  <a:extLst>
                    <a:ext uri="{9D8B030D-6E8A-4147-A177-3AD203B41FA5}">
                      <a16:colId xmlns:a16="http://schemas.microsoft.com/office/drawing/2014/main" val="2484006919"/>
                    </a:ext>
                  </a:extLst>
                </a:gridCol>
                <a:gridCol w="1575826">
                  <a:extLst>
                    <a:ext uri="{9D8B030D-6E8A-4147-A177-3AD203B41FA5}">
                      <a16:colId xmlns:a16="http://schemas.microsoft.com/office/drawing/2014/main" val="3164045034"/>
                    </a:ext>
                  </a:extLst>
                </a:gridCol>
                <a:gridCol w="1575826">
                  <a:extLst>
                    <a:ext uri="{9D8B030D-6E8A-4147-A177-3AD203B41FA5}">
                      <a16:colId xmlns:a16="http://schemas.microsoft.com/office/drawing/2014/main" val="1697306907"/>
                    </a:ext>
                  </a:extLst>
                </a:gridCol>
              </a:tblGrid>
              <a:tr h="519430">
                <a:tc>
                  <a:txBody>
                    <a:bodyPr/>
                    <a:lstStyle/>
                    <a:p>
                      <a:pPr marL="0" marR="0" algn="ctr">
                        <a:lnSpc>
                          <a:spcPct val="107000"/>
                        </a:lnSpc>
                        <a:spcBef>
                          <a:spcPts val="0"/>
                        </a:spcBef>
                        <a:spcAft>
                          <a:spcPts val="0"/>
                        </a:spcAft>
                      </a:pPr>
                      <a:r>
                        <a:rPr lang="en-US" sz="1050">
                          <a:solidFill>
                            <a:schemeClr val="accent1">
                              <a:lumMod val="50000"/>
                            </a:schemeClr>
                          </a:solidFill>
                          <a:effectLst/>
                        </a:rPr>
                        <a:t>Points</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Annual Dropout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5-Year Cohort Graduation Rate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(2020)</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 Points x1.5</a:t>
                      </a:r>
                      <a:endParaRPr lang="en-US" sz="1200" b="0">
                        <a:solidFill>
                          <a:schemeClr val="accent1">
                            <a:lumMod val="50000"/>
                          </a:schemeClr>
                        </a:solidFill>
                        <a:effectLst/>
                      </a:endParaRPr>
                    </a:p>
                    <a:p>
                      <a:pPr marL="0" marR="0" algn="ctr">
                        <a:lnSpc>
                          <a:spcPct val="107000"/>
                        </a:lnSpc>
                        <a:spcBef>
                          <a:spcPts val="0"/>
                        </a:spcBef>
                        <a:spcAft>
                          <a:spcPts val="0"/>
                        </a:spcAft>
                      </a:pP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Public School Monitoring Compliance</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Problem Resolution System Findings per 1000 SWD </a:t>
                      </a:r>
                      <a:br>
                        <a:rPr lang="en-US" sz="1050">
                          <a:solidFill>
                            <a:schemeClr val="accent1">
                              <a:lumMod val="50000"/>
                            </a:schemeClr>
                          </a:solidFill>
                          <a:effectLst/>
                        </a:rPr>
                      </a:br>
                      <a:r>
                        <a:rPr lang="en-US" sz="900" b="0">
                          <a:solidFill>
                            <a:schemeClr val="accent1">
                              <a:lumMod val="50000"/>
                            </a:schemeClr>
                          </a:solidFill>
                          <a:effectLst/>
                        </a:rPr>
                        <a:t>(SY2021-2022)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Compliance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(4B, 9, &amp; 10)</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(SY2020-2021)</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Special Education SPP/APR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Performance Indicators </a:t>
                      </a:r>
                      <a:endParaRPr lang="en-US" sz="1200">
                        <a:solidFill>
                          <a:schemeClr val="accent1">
                            <a:lumMod val="50000"/>
                          </a:schemeClr>
                        </a:solidFill>
                        <a:effectLst/>
                      </a:endParaRPr>
                    </a:p>
                    <a:p>
                      <a:pPr marL="0" marR="0" algn="ctr">
                        <a:lnSpc>
                          <a:spcPct val="107000"/>
                        </a:lnSpc>
                        <a:spcBef>
                          <a:spcPts val="0"/>
                        </a:spcBef>
                        <a:spcAft>
                          <a:spcPts val="0"/>
                        </a:spcAft>
                      </a:pPr>
                      <a:r>
                        <a:rPr lang="en-US" sz="1050">
                          <a:solidFill>
                            <a:schemeClr val="accent1">
                              <a:lumMod val="50000"/>
                            </a:schemeClr>
                          </a:solidFill>
                          <a:effectLst/>
                        </a:rPr>
                        <a:t>(5 &amp; 6)</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a:t>
                      </a:r>
                      <a:endParaRPr lang="en-US" sz="1200" b="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Points x2</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07000"/>
                        </a:lnSpc>
                        <a:spcBef>
                          <a:spcPts val="0"/>
                        </a:spcBef>
                        <a:spcAft>
                          <a:spcPts val="0"/>
                        </a:spcAft>
                      </a:pPr>
                      <a:r>
                        <a:rPr lang="en-US" sz="1050">
                          <a:solidFill>
                            <a:schemeClr val="accent1">
                              <a:lumMod val="50000"/>
                            </a:schemeClr>
                          </a:solidFill>
                          <a:effectLst/>
                        </a:rPr>
                        <a:t>Significant Disproportionality Data</a:t>
                      </a:r>
                      <a:endParaRPr lang="en-US" sz="1200">
                        <a:solidFill>
                          <a:schemeClr val="accent1">
                            <a:lumMod val="50000"/>
                          </a:schemeClr>
                        </a:solidFill>
                        <a:effectLst/>
                      </a:endParaRPr>
                    </a:p>
                    <a:p>
                      <a:pPr marL="0" marR="0" algn="ctr">
                        <a:lnSpc>
                          <a:spcPct val="107000"/>
                        </a:lnSpc>
                        <a:spcBef>
                          <a:spcPts val="0"/>
                        </a:spcBef>
                        <a:spcAft>
                          <a:spcPts val="0"/>
                        </a:spcAft>
                      </a:pPr>
                      <a:r>
                        <a:rPr lang="en-US" sz="900" b="0">
                          <a:solidFill>
                            <a:schemeClr val="accent1">
                              <a:lumMod val="50000"/>
                            </a:schemeClr>
                          </a:solidFill>
                          <a:effectLst/>
                        </a:rPr>
                        <a:t>(SY2021-2022 &amp; SY2022-2023)</a:t>
                      </a:r>
                      <a:endParaRPr lang="en-US" sz="1200" b="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715146185"/>
                  </a:ext>
                </a:extLst>
              </a:tr>
              <a:tr h="462280">
                <a:tc>
                  <a:txBody>
                    <a:bodyPr/>
                    <a:lstStyle/>
                    <a:p>
                      <a:pPr marL="0" marR="0" algn="ctr">
                        <a:lnSpc>
                          <a:spcPct val="107000"/>
                        </a:lnSpc>
                        <a:spcBef>
                          <a:spcPts val="0"/>
                        </a:spcBef>
                        <a:spcAft>
                          <a:spcPts val="0"/>
                        </a:spcAft>
                      </a:pPr>
                      <a:r>
                        <a:rPr lang="en-US" sz="1050">
                          <a:solidFill>
                            <a:schemeClr val="accent1">
                              <a:lumMod val="50000"/>
                            </a:schemeClr>
                          </a:solidFill>
                          <a:effectLst/>
                        </a:rPr>
                        <a:t>4</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Annual dropout rate for students with disabilities at or below the state's all students rate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5-year cohort graduation rate for students with disabilities at or above the state's all students rate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findings of special education noncompliance in previous Tiered Focused Monitoring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Less than 1.0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compliance findings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Combined full inclusion rate of 75.0% or higher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No Status in both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96112852"/>
                  </a:ext>
                </a:extLst>
              </a:tr>
              <a:tr h="365760">
                <a:tc>
                  <a:txBody>
                    <a:bodyPr/>
                    <a:lstStyle/>
                    <a:p>
                      <a:pPr marL="0" marR="0" algn="ctr">
                        <a:lnSpc>
                          <a:spcPct val="107000"/>
                        </a:lnSpc>
                        <a:spcBef>
                          <a:spcPts val="0"/>
                        </a:spcBef>
                        <a:spcAft>
                          <a:spcPts val="0"/>
                        </a:spcAft>
                      </a:pPr>
                      <a:r>
                        <a:rPr lang="en-US" sz="1050">
                          <a:solidFill>
                            <a:schemeClr val="accent1">
                              <a:lumMod val="50000"/>
                            </a:schemeClr>
                          </a:solidFill>
                          <a:effectLst/>
                        </a:rPr>
                        <a:t>3</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Annual dropout rate for students with disabilities at or below the state's students with disabilities rate (2.4%), but above the state's all students rate (1.5%)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5-year cohort graduation rate for students with disabilities at or above the state's students with disabilities rate (79.3%), but below the state's all students rate (91.0%)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1–2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1.0 to 2.9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At Risk for any 1 indicator (4b, 9, 10). All others must be labelled No Status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050" kern="1200">
                          <a:solidFill>
                            <a:schemeClr val="accent1">
                              <a:lumMod val="50000"/>
                            </a:schemeClr>
                          </a:solidFill>
                          <a:effectLst/>
                          <a:latin typeface="+mn-lt"/>
                          <a:ea typeface="+mn-ea"/>
                          <a:cs typeface="+mn-cs"/>
                        </a:rPr>
                        <a:t>Combined full inclusion rate from 50.0% to 74.9%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both of the last 2 years, or</a:t>
                      </a:r>
                      <a:endParaRPr lang="en-US" sz="1200">
                        <a:solidFill>
                          <a:schemeClr val="accent1">
                            <a:lumMod val="50000"/>
                          </a:schemeClr>
                        </a:solidFill>
                        <a:effectLst/>
                      </a:endParaRPr>
                    </a:p>
                    <a:p>
                      <a:pPr marL="225425" marR="0" lvl="0" indent="-225425">
                        <a:lnSpc>
                          <a:spcPct val="107000"/>
                        </a:lnSpc>
                        <a:spcBef>
                          <a:spcPts val="0"/>
                        </a:spcBef>
                        <a:spcAft>
                          <a:spcPts val="0"/>
                        </a:spcAft>
                        <a:buFont typeface="Symbol" panose="05050102010706020507" pitchFamily="18" charset="2"/>
                        <a:buChar char=""/>
                      </a:pPr>
                      <a:r>
                        <a:rPr lang="en-US" sz="1050">
                          <a:solidFill>
                            <a:schemeClr val="accent1">
                              <a:lumMod val="50000"/>
                            </a:schemeClr>
                          </a:solidFill>
                          <a:effectLst/>
                        </a:rPr>
                        <a:t>At Risk in 1 of the last two years &amp; No Status in 1 of the last 2 years  </a:t>
                      </a:r>
                      <a:endParaRPr lang="en-US" sz="1200">
                        <a:solidFill>
                          <a:schemeClr val="accent1">
                            <a:lumMod val="50000"/>
                          </a:schemeClr>
                        </a:solidFill>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33914031"/>
                  </a:ext>
                </a:extLst>
              </a:tr>
              <a:tr h="36576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2</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Annual dropout rate for students with disabilities from 2.5% to 4.9%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5-year cohort graduation rate for students with disabilities from 66.7% to 79.2%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3–4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3.0 to 3.9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for any 1 indicator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Combined full inclusion rate from 35.0% to 49.9%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cs typeface="Calibri"/>
                        </a:rPr>
                        <a:t>Identified in only 1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9805113"/>
                  </a:ext>
                </a:extLst>
              </a:tr>
              <a:tr h="365760">
                <a:tc>
                  <a:txBody>
                    <a:bodyPr/>
                    <a:lstStyle/>
                    <a:p>
                      <a:pPr marL="0" marR="0" algn="ctr">
                        <a:lnSpc>
                          <a:spcPct val="107000"/>
                        </a:lnSpc>
                        <a:spcBef>
                          <a:spcPts val="0"/>
                        </a:spcBef>
                        <a:spcAft>
                          <a:spcPts val="0"/>
                        </a:spcAft>
                      </a:pPr>
                      <a:r>
                        <a:rPr lang="en-US" sz="1100">
                          <a:solidFill>
                            <a:schemeClr val="accent1">
                              <a:lumMod val="50000"/>
                            </a:schemeClr>
                          </a:solidFill>
                          <a:effectLst/>
                          <a:latin typeface="+mn-lt"/>
                          <a:ea typeface="Times New Roman" panose="02020603050405020304" pitchFamily="18" charset="0"/>
                          <a:cs typeface="Calibri"/>
                        </a:rPr>
                        <a:t>1</a:t>
                      </a:r>
                      <a:endParaRPr lang="en-US" sz="1400">
                        <a:solidFill>
                          <a:schemeClr val="accent1">
                            <a:lumMod val="50000"/>
                          </a:schemeClr>
                        </a:solidFill>
                        <a:effectLst/>
                        <a:latin typeface="+mn-lt"/>
                        <a:ea typeface="Calibri" panose="020F0502020204030204" pitchFamily="34" charset="0"/>
                        <a:cs typeface="Calibri"/>
                      </a:endParaRPr>
                    </a:p>
                  </a:txBody>
                  <a:tcPr marL="68580" marR="68580" marT="0" marB="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Annual dropout rate for students with disabilities of 5.0% or higher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5-year cohort graduation rate for students with disabilities below 66.7%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5 or more findings of special education noncompliance in previous TFM review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4.0 or more letters of finding issued (per 1000 SWD)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for 2 or more indicators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Combined full inclusion rate below 35.0% for students ages 3–21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marL="0" marR="0" algn="l" defTabSz="914400" rtl="0" eaLnBrk="1" fontAlgn="t" latinLnBrk="0" hangingPunct="1">
                        <a:lnSpc>
                          <a:spcPct val="107000"/>
                        </a:lnSpc>
                        <a:spcBef>
                          <a:spcPts val="0"/>
                        </a:spcBef>
                        <a:spcAft>
                          <a:spcPts val="0"/>
                        </a:spcAft>
                      </a:pPr>
                      <a:r>
                        <a:rPr lang="en-US" sz="1100" kern="1200">
                          <a:solidFill>
                            <a:schemeClr val="accent1">
                              <a:lumMod val="50000"/>
                            </a:schemeClr>
                          </a:solidFill>
                          <a:effectLst/>
                          <a:latin typeface="+mn-lt"/>
                          <a:ea typeface="+mn-ea"/>
                          <a:cs typeface="Calibri"/>
                        </a:rPr>
                        <a:t>Identified in both of the last 2 years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892904042"/>
                  </a:ext>
                </a:extLst>
              </a:tr>
            </a:tbl>
          </a:graphicData>
        </a:graphic>
      </p:graphicFrame>
      <p:sp>
        <p:nvSpPr>
          <p:cNvPr id="6" name="Oval 5">
            <a:extLst>
              <a:ext uri="{FF2B5EF4-FFF2-40B4-BE49-F238E27FC236}">
                <a16:creationId xmlns:a16="http://schemas.microsoft.com/office/drawing/2014/main" id="{8BACE664-4219-BD3D-FBB1-E8C2E94E2C25}"/>
              </a:ext>
              <a:ext uri="{C183D7F6-B498-43B3-948B-1728B52AA6E4}">
                <adec:decorative xmlns:adec="http://schemas.microsoft.com/office/drawing/2017/decorative" val="1"/>
              </a:ext>
            </a:extLst>
          </p:cNvPr>
          <p:cNvSpPr/>
          <p:nvPr/>
        </p:nvSpPr>
        <p:spPr>
          <a:xfrm>
            <a:off x="1195120" y="4828032"/>
            <a:ext cx="1499616" cy="89225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6702668-4E1C-2153-5037-F790FA47F227}"/>
              </a:ext>
              <a:ext uri="{C183D7F6-B498-43B3-948B-1728B52AA6E4}">
                <adec:decorative xmlns:adec="http://schemas.microsoft.com/office/drawing/2017/decorative" val="1"/>
              </a:ext>
            </a:extLst>
          </p:cNvPr>
          <p:cNvSpPr/>
          <p:nvPr/>
        </p:nvSpPr>
        <p:spPr>
          <a:xfrm>
            <a:off x="2700832" y="5858256"/>
            <a:ext cx="1499616" cy="89225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B03A962A-6CC3-14FE-542C-0BA2E5E411F6}"/>
              </a:ext>
              <a:ext uri="{C183D7F6-B498-43B3-948B-1728B52AA6E4}">
                <adec:decorative xmlns:adec="http://schemas.microsoft.com/office/drawing/2017/decorative" val="1"/>
              </a:ext>
            </a:extLst>
          </p:cNvPr>
          <p:cNvSpPr/>
          <p:nvPr/>
        </p:nvSpPr>
        <p:spPr>
          <a:xfrm>
            <a:off x="9046768" y="3224784"/>
            <a:ext cx="1499616" cy="892251"/>
          </a:xfrm>
          <a:prstGeom prst="ellipse">
            <a:avLst/>
          </a:prstGeom>
          <a:noFill/>
          <a:ln w="762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85673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D9AD6F-5E5F-468A-BFA7-6068671C4499}"/>
              </a:ext>
            </a:extLst>
          </p:cNvPr>
          <p:cNvSpPr>
            <a:spLocks noGrp="1"/>
          </p:cNvSpPr>
          <p:nvPr>
            <p:ph type="title"/>
          </p:nvPr>
        </p:nvSpPr>
        <p:spPr/>
        <p:txBody>
          <a:bodyPr/>
          <a:lstStyle/>
          <a:p>
            <a:r>
              <a:rPr lang="en-US"/>
              <a:t>Three Goals for Engaging in Closing Gaps</a:t>
            </a:r>
          </a:p>
        </p:txBody>
      </p:sp>
      <p:sp>
        <p:nvSpPr>
          <p:cNvPr id="3" name="Content Placeholder 2">
            <a:extLst>
              <a:ext uri="{FF2B5EF4-FFF2-40B4-BE49-F238E27FC236}">
                <a16:creationId xmlns:a16="http://schemas.microsoft.com/office/drawing/2014/main" id="{D280251C-BDF6-4DFC-B106-E6CF593DF61D}"/>
              </a:ext>
            </a:extLst>
          </p:cNvPr>
          <p:cNvSpPr>
            <a:spLocks noGrp="1"/>
          </p:cNvSpPr>
          <p:nvPr>
            <p:ph idx="1"/>
          </p:nvPr>
        </p:nvSpPr>
        <p:spPr/>
        <p:txBody>
          <a:bodyPr/>
          <a:lstStyle/>
          <a:p>
            <a:pPr marL="0" indent="0">
              <a:lnSpc>
                <a:spcPct val="150000"/>
              </a:lnSpc>
              <a:buNone/>
            </a:pPr>
            <a:r>
              <a:rPr lang="en-US" b="1"/>
              <a:t>Use data and evidence </a:t>
            </a:r>
            <a:r>
              <a:rPr lang="en-US"/>
              <a:t>to:</a:t>
            </a:r>
          </a:p>
          <a:p>
            <a:pPr marL="514350" indent="-514350">
              <a:lnSpc>
                <a:spcPct val="150000"/>
              </a:lnSpc>
              <a:buFont typeface="+mj-lt"/>
              <a:buAutoNum type="arabicPeriod"/>
            </a:pPr>
            <a:r>
              <a:rPr lang="en-US"/>
              <a:t>discover the </a:t>
            </a:r>
            <a:r>
              <a:rPr lang="en-US" b="1">
                <a:solidFill>
                  <a:schemeClr val="accent2">
                    <a:lumMod val="50000"/>
                  </a:schemeClr>
                </a:solidFill>
              </a:rPr>
              <a:t>root cause </a:t>
            </a:r>
            <a:r>
              <a:rPr lang="en-US"/>
              <a:t>of the prioritized success gap(s); </a:t>
            </a:r>
          </a:p>
          <a:p>
            <a:pPr marL="514350" indent="-514350">
              <a:lnSpc>
                <a:spcPct val="150000"/>
              </a:lnSpc>
              <a:buFont typeface="+mj-lt"/>
              <a:buAutoNum type="arabicPeriod"/>
            </a:pPr>
            <a:r>
              <a:rPr lang="en-US"/>
              <a:t>fully understand how to address, compensate, or learn from any </a:t>
            </a:r>
            <a:r>
              <a:rPr lang="en-US" b="1">
                <a:solidFill>
                  <a:schemeClr val="accent2">
                    <a:lumMod val="50000"/>
                  </a:schemeClr>
                </a:solidFill>
              </a:rPr>
              <a:t>underlying issues </a:t>
            </a:r>
            <a:r>
              <a:rPr lang="en-US"/>
              <a:t>within the root cause; and </a:t>
            </a:r>
          </a:p>
          <a:p>
            <a:pPr marL="514350" indent="-514350">
              <a:lnSpc>
                <a:spcPct val="150000"/>
              </a:lnSpc>
              <a:buFont typeface="+mj-lt"/>
              <a:buAutoNum type="arabicPeriod"/>
            </a:pPr>
            <a:r>
              <a:rPr lang="en-US" b="1">
                <a:solidFill>
                  <a:schemeClr val="accent2">
                    <a:lumMod val="50000"/>
                  </a:schemeClr>
                </a:solidFill>
              </a:rPr>
              <a:t>apply what is learned </a:t>
            </a:r>
            <a:r>
              <a:rPr lang="en-US"/>
              <a:t>from this analysis to systematically </a:t>
            </a:r>
            <a:r>
              <a:rPr lang="en-US" b="1">
                <a:solidFill>
                  <a:schemeClr val="accent2">
                    <a:lumMod val="50000"/>
                  </a:schemeClr>
                </a:solidFill>
              </a:rPr>
              <a:t>prevent future issues.</a:t>
            </a:r>
          </a:p>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54524D"/>
                </a:solidFill>
                <a:effectLst/>
                <a:uLnTx/>
                <a:uFillTx/>
                <a:latin typeface="PT Sans" panose="020B0503020203020204" pitchFamily="34" charset="0"/>
                <a:ea typeface="+mn-ea"/>
                <a:cs typeface="Segoe UI" panose="020B0502040204020203" pitchFamily="34" charset="0"/>
              </a:rPr>
              <a:t>  Handbook, page 5</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indent="0">
              <a:buNone/>
            </a:pPr>
            <a:endParaRPr lang="en-US" b="1">
              <a:solidFill>
                <a:schemeClr val="accent2">
                  <a:lumMod val="50000"/>
                </a:schemeClr>
              </a:solidFill>
            </a:endParaRPr>
          </a:p>
        </p:txBody>
      </p:sp>
      <p:sp>
        <p:nvSpPr>
          <p:cNvPr id="4" name="Slide Number Placeholder 3">
            <a:extLst>
              <a:ext uri="{FF2B5EF4-FFF2-40B4-BE49-F238E27FC236}">
                <a16:creationId xmlns:a16="http://schemas.microsoft.com/office/drawing/2014/main" id="{549ACDC6-737B-440C-9813-F4BFD06158F3}"/>
              </a:ext>
            </a:extLst>
          </p:cNvPr>
          <p:cNvSpPr>
            <a:spLocks noGrp="1"/>
          </p:cNvSpPr>
          <p:nvPr>
            <p:ph type="sldNum" sz="quarter" idx="12"/>
          </p:nvPr>
        </p:nvSpPr>
        <p:spPr/>
        <p:txBody>
          <a:bodyPr/>
          <a:lstStyle/>
          <a:p>
            <a:fld id="{FF27229C-EC7B-4063-A33B-28A5E87E32ED}" type="slidenum">
              <a:rPr lang="zh-CN" altLang="en-US" smtClean="0"/>
              <a:pPr/>
              <a:t>45</a:t>
            </a:fld>
            <a:endParaRPr lang="zh-CN" altLang="en-US"/>
          </a:p>
        </p:txBody>
      </p:sp>
    </p:spTree>
    <p:extLst>
      <p:ext uri="{BB962C8B-B14F-4D97-AF65-F5344CB8AC3E}">
        <p14:creationId xmlns:p14="http://schemas.microsoft.com/office/powerpoint/2010/main" val="290867917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0E591-10D0-4673-8953-1A70C2BB46C5}"/>
              </a:ext>
            </a:extLst>
          </p:cNvPr>
          <p:cNvSpPr>
            <a:spLocks noGrp="1"/>
          </p:cNvSpPr>
          <p:nvPr>
            <p:ph type="title"/>
          </p:nvPr>
        </p:nvSpPr>
        <p:spPr/>
        <p:txBody>
          <a:bodyPr/>
          <a:lstStyle/>
          <a:p>
            <a:r>
              <a:rPr lang="en-US"/>
              <a:t>Research-based Planning Framework</a:t>
            </a:r>
          </a:p>
        </p:txBody>
      </p:sp>
      <p:sp>
        <p:nvSpPr>
          <p:cNvPr id="3" name="Content Placeholder 2">
            <a:extLst>
              <a:ext uri="{FF2B5EF4-FFF2-40B4-BE49-F238E27FC236}">
                <a16:creationId xmlns:a16="http://schemas.microsoft.com/office/drawing/2014/main" id="{743F2466-42AF-4993-8968-955C60E30A96}"/>
              </a:ext>
            </a:extLst>
          </p:cNvPr>
          <p:cNvSpPr>
            <a:spLocks noGrp="1"/>
          </p:cNvSpPr>
          <p:nvPr>
            <p:ph idx="13"/>
          </p:nvPr>
        </p:nvSpPr>
        <p:spPr>
          <a:xfrm>
            <a:off x="129747" y="1227874"/>
            <a:ext cx="5663472" cy="5128476"/>
          </a:xfrm>
        </p:spPr>
        <p:txBody>
          <a:bodyPr/>
          <a:lstStyle/>
          <a:p>
            <a:pPr>
              <a:lnSpc>
                <a:spcPct val="150000"/>
              </a:lnSpc>
            </a:pPr>
            <a:r>
              <a:rPr lang="en-US"/>
              <a:t>Identification and use of a research-based planning framework that includes process benchmarks is required. </a:t>
            </a:r>
          </a:p>
          <a:p>
            <a:pPr>
              <a:lnSpc>
                <a:spcPct val="150000"/>
              </a:lnSpc>
            </a:pPr>
            <a:r>
              <a:rPr lang="en-US"/>
              <a:t>For example:</a:t>
            </a:r>
          </a:p>
          <a:p>
            <a:pPr lvl="1">
              <a:lnSpc>
                <a:spcPct val="150000"/>
              </a:lnSpc>
            </a:pPr>
            <a:r>
              <a:rPr lang="en-US" sz="2000" b="1">
                <a:hlinkClick r:id="rId3"/>
              </a:rPr>
              <a:t>Planning for Success in Massachusetts</a:t>
            </a:r>
            <a:endParaRPr lang="en-US" sz="2000" b="1">
              <a:hlinkClick r:id="rId3">
                <a:extLst>
                  <a:ext uri="{A12FA001-AC4F-418D-AE19-62706E023703}">
                    <ahyp:hlinkClr xmlns:ahyp="http://schemas.microsoft.com/office/drawing/2018/hyperlinkcolor" val="tx"/>
                  </a:ext>
                </a:extLst>
              </a:hlinkClick>
            </a:endParaRPr>
          </a:p>
          <a:p>
            <a:pPr lvl="1">
              <a:lnSpc>
                <a:spcPct val="150000"/>
              </a:lnSpc>
            </a:pPr>
            <a:r>
              <a:rPr lang="en-US" sz="2000" b="1">
                <a:hlinkClick r:id="rId4"/>
              </a:rPr>
              <a:t>Success Gaps Toolkit: Addressing  Equity, Inclusion, and Opportunity </a:t>
            </a:r>
            <a:endParaRPr lang="en-US" sz="2000" b="1"/>
          </a:p>
          <a:p>
            <a:pPr marL="0" indent="0">
              <a:buNone/>
            </a:pPr>
            <a:endParaRPr lang="en-US"/>
          </a:p>
        </p:txBody>
      </p:sp>
      <p:pic>
        <p:nvPicPr>
          <p:cNvPr id="8" name="Picture 7">
            <a:extLst>
              <a:ext uri="{FF2B5EF4-FFF2-40B4-BE49-F238E27FC236}">
                <a16:creationId xmlns:a16="http://schemas.microsoft.com/office/drawing/2014/main" id="{81CAE071-3FB5-41A4-B9A3-F820D36B53AF}"/>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5732464" y="1253683"/>
            <a:ext cx="6269036" cy="3124007"/>
          </a:xfrm>
          <a:prstGeom prst="rect">
            <a:avLst/>
          </a:prstGeom>
          <a:ln w="88900" cap="sq" cmpd="thickThin">
            <a:solidFill>
              <a:srgbClr val="000000"/>
            </a:solidFill>
            <a:prstDash val="solid"/>
            <a:miter lim="800000"/>
          </a:ln>
          <a:effectLst>
            <a:innerShdw blurRad="76200">
              <a:srgbClr val="000000"/>
            </a:innerShdw>
          </a:effectLst>
        </p:spPr>
      </p:pic>
      <p:pic>
        <p:nvPicPr>
          <p:cNvPr id="9" name="Picture 8">
            <a:extLst>
              <a:ext uri="{FF2B5EF4-FFF2-40B4-BE49-F238E27FC236}">
                <a16:creationId xmlns:a16="http://schemas.microsoft.com/office/drawing/2014/main" id="{2AFE6D99-7883-4B89-BFEE-368BAC27172B}"/>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rot="704557">
            <a:off x="5720601" y="3759438"/>
            <a:ext cx="6353518" cy="3215165"/>
          </a:xfrm>
          <a:prstGeom prst="rect">
            <a:avLst/>
          </a:prstGeom>
          <a:ln>
            <a:solidFill>
              <a:schemeClr val="accent1"/>
            </a:solidFill>
          </a:ln>
        </p:spPr>
      </p:pic>
      <p:sp>
        <p:nvSpPr>
          <p:cNvPr id="4" name="Slide Number Placeholder 3">
            <a:extLst>
              <a:ext uri="{FF2B5EF4-FFF2-40B4-BE49-F238E27FC236}">
                <a16:creationId xmlns:a16="http://schemas.microsoft.com/office/drawing/2014/main" id="{7C18D18C-B8A3-4897-A549-2931C2B755B2}"/>
              </a:ext>
            </a:extLst>
          </p:cNvPr>
          <p:cNvSpPr>
            <a:spLocks noGrp="1"/>
          </p:cNvSpPr>
          <p:nvPr>
            <p:ph type="sldNum" sz="quarter" idx="12"/>
          </p:nvPr>
        </p:nvSpPr>
        <p:spPr/>
        <p:txBody>
          <a:bodyPr/>
          <a:lstStyle/>
          <a:p>
            <a:fld id="{FF27229C-EC7B-4063-A33B-28A5E87E32ED}" type="slidenum">
              <a:rPr lang="zh-CN" altLang="en-US" smtClean="0"/>
              <a:pPr/>
              <a:t>46</a:t>
            </a:fld>
            <a:endParaRPr lang="zh-CN" altLang="en-US"/>
          </a:p>
        </p:txBody>
      </p:sp>
    </p:spTree>
    <p:extLst>
      <p:ext uri="{BB962C8B-B14F-4D97-AF65-F5344CB8AC3E}">
        <p14:creationId xmlns:p14="http://schemas.microsoft.com/office/powerpoint/2010/main" val="172055223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F52465-253C-2977-2A14-EF7A0F89ACC4}"/>
              </a:ext>
            </a:extLst>
          </p:cNvPr>
          <p:cNvSpPr>
            <a:spLocks noGrp="1"/>
          </p:cNvSpPr>
          <p:nvPr>
            <p:ph type="title"/>
          </p:nvPr>
        </p:nvSpPr>
        <p:spPr/>
        <p:txBody>
          <a:bodyPr/>
          <a:lstStyle/>
          <a:p>
            <a:r>
              <a:rPr lang="en-US">
                <a:latin typeface="Segoe UI Semibold"/>
                <a:cs typeface="Segoe UI Semibold"/>
              </a:rPr>
              <a:t>Essential Elements of Improvement Planning</a:t>
            </a:r>
            <a:endParaRPr lang="en-US"/>
          </a:p>
        </p:txBody>
      </p:sp>
      <p:sp>
        <p:nvSpPr>
          <p:cNvPr id="4" name="Slide Number Placeholder 3">
            <a:extLst>
              <a:ext uri="{FF2B5EF4-FFF2-40B4-BE49-F238E27FC236}">
                <a16:creationId xmlns:a16="http://schemas.microsoft.com/office/drawing/2014/main" id="{E437C39F-DF3C-4053-74BA-D65ADBB445F3}"/>
              </a:ext>
            </a:extLst>
          </p:cNvPr>
          <p:cNvSpPr>
            <a:spLocks noGrp="1"/>
          </p:cNvSpPr>
          <p:nvPr>
            <p:ph type="sldNum" sz="quarter" idx="12"/>
          </p:nvPr>
        </p:nvSpPr>
        <p:spPr/>
        <p:txBody>
          <a:bodyPr/>
          <a:lstStyle/>
          <a:p>
            <a:fld id="{FF27229C-EC7B-4063-A33B-28A5E87E32ED}" type="slidenum">
              <a:rPr lang="zh-CN" altLang="en-US" smtClean="0"/>
              <a:pPr/>
              <a:t>47</a:t>
            </a:fld>
            <a:endParaRPr lang="zh-CN" altLang="en-US"/>
          </a:p>
        </p:txBody>
      </p:sp>
      <p:graphicFrame>
        <p:nvGraphicFramePr>
          <p:cNvPr id="5" name="Diagram 4" descr="1. Data-based Decision Making&#10;2. Cultural Responsiveness&#10;3. Core Instructional Program&#10;4. Ongoing assessment - Universal Screening and Progress Monitoring&#10;5. Evidenced-Based Instructional and Positive Behavioral Interventions and Supports&#10;6. District/School Leadership that Facilitates Improvement&#10;7. Parent/Family Engagement throughout the Educational Process and System&#10;">
            <a:extLst>
              <a:ext uri="{FF2B5EF4-FFF2-40B4-BE49-F238E27FC236}">
                <a16:creationId xmlns:a16="http://schemas.microsoft.com/office/drawing/2014/main" id="{A074DF60-7777-4C2B-8F35-B97D110AA85D}"/>
              </a:ext>
            </a:extLst>
          </p:cNvPr>
          <p:cNvGraphicFramePr/>
          <p:nvPr/>
        </p:nvGraphicFramePr>
        <p:xfrm>
          <a:off x="253285" y="301684"/>
          <a:ext cx="11685430" cy="67218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E2402610-F485-4CF3-AA2E-3C05A03F9AB5}"/>
              </a:ext>
            </a:extLst>
          </p:cNvPr>
          <p:cNvSpPr txBox="1"/>
          <p:nvPr/>
        </p:nvSpPr>
        <p:spPr>
          <a:xfrm>
            <a:off x="253285" y="6229350"/>
            <a:ext cx="987369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r>
              <a:rPr kumimoji="0" lang="en-US" sz="18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8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9-13</a:t>
            </a:r>
            <a:endParaRPr kumimoji="0" lang="en-US" sz="1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endParaRPr lang="en-US"/>
          </a:p>
        </p:txBody>
      </p:sp>
    </p:spTree>
    <p:extLst>
      <p:ext uri="{BB962C8B-B14F-4D97-AF65-F5344CB8AC3E}">
        <p14:creationId xmlns:p14="http://schemas.microsoft.com/office/powerpoint/2010/main" val="34295555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A3FF4-C170-4545-AA4F-108F5516287A}"/>
              </a:ext>
            </a:extLst>
          </p:cNvPr>
          <p:cNvSpPr>
            <a:spLocks noGrp="1"/>
          </p:cNvSpPr>
          <p:nvPr>
            <p:ph type="title"/>
          </p:nvPr>
        </p:nvSpPr>
        <p:spPr/>
        <p:txBody>
          <a:bodyPr/>
          <a:lstStyle/>
          <a:p>
            <a:r>
              <a:rPr lang="en-US"/>
              <a:t>Poll #1</a:t>
            </a:r>
          </a:p>
        </p:txBody>
      </p:sp>
      <p:sp>
        <p:nvSpPr>
          <p:cNvPr id="3" name="Content Placeholder 2">
            <a:extLst>
              <a:ext uri="{FF2B5EF4-FFF2-40B4-BE49-F238E27FC236}">
                <a16:creationId xmlns:a16="http://schemas.microsoft.com/office/drawing/2014/main" id="{FA084D1B-C3A6-4504-831A-909BE04FD4C0}"/>
              </a:ext>
            </a:extLst>
          </p:cNvPr>
          <p:cNvSpPr>
            <a:spLocks noGrp="1"/>
          </p:cNvSpPr>
          <p:nvPr>
            <p:ph idx="1"/>
          </p:nvPr>
        </p:nvSpPr>
        <p:spPr/>
        <p:txBody>
          <a:bodyPr vert="horz" lIns="91440" tIns="45720" rIns="91440" bIns="45720" rtlCol="0" anchor="t">
            <a:noAutofit/>
          </a:bodyPr>
          <a:lstStyle/>
          <a:p>
            <a:pPr marL="0" indent="-50800">
              <a:buNone/>
            </a:pPr>
            <a:r>
              <a:rPr lang="en-US">
                <a:latin typeface="Segoe UI"/>
                <a:cs typeface="Segoe UI"/>
              </a:rPr>
              <a:t>Do you already use a planning framework? If so, which one?</a:t>
            </a:r>
          </a:p>
          <a:p>
            <a:pPr marL="679450" lvl="1" indent="-171450"/>
            <a:r>
              <a:rPr lang="en-US"/>
              <a:t>Planning for Success</a:t>
            </a:r>
          </a:p>
          <a:p>
            <a:pPr marL="679450" lvl="1" indent="-171450"/>
            <a:r>
              <a:rPr lang="en-US">
                <a:latin typeface="Segoe UI"/>
                <a:cs typeface="Segoe UI"/>
              </a:rPr>
              <a:t>Success Gap Toolkit</a:t>
            </a:r>
          </a:p>
          <a:p>
            <a:pPr marL="679450" lvl="1" indent="-171450"/>
            <a:r>
              <a:rPr lang="en-US">
                <a:latin typeface="Segoe UI"/>
                <a:cs typeface="Segoe UI"/>
              </a:rPr>
              <a:t>Active Implementation </a:t>
            </a:r>
          </a:p>
          <a:p>
            <a:pPr marL="679450" lvl="1" indent="-171450"/>
            <a:r>
              <a:rPr lang="en-US">
                <a:latin typeface="Segoe UI"/>
                <a:cs typeface="Segoe UI"/>
              </a:rPr>
              <a:t>Data Wise</a:t>
            </a:r>
          </a:p>
          <a:p>
            <a:pPr marL="679450" lvl="1" indent="-171450"/>
            <a:r>
              <a:rPr lang="en-US">
                <a:latin typeface="Segoe UI"/>
                <a:cs typeface="Segoe UI"/>
              </a:rPr>
              <a:t>Using Formative Assessment for Results (FAR)</a:t>
            </a:r>
          </a:p>
          <a:p>
            <a:pPr marL="679450" lvl="1" indent="-171450"/>
            <a:r>
              <a:rPr lang="en-US">
                <a:latin typeface="Segoe UI"/>
                <a:cs typeface="Segoe UI"/>
              </a:rPr>
              <a:t>Other</a:t>
            </a:r>
          </a:p>
          <a:p>
            <a:pPr marL="679450" lvl="1" indent="-171450"/>
            <a:r>
              <a:rPr lang="en-US">
                <a:latin typeface="Segoe UI"/>
                <a:cs typeface="Segoe UI"/>
              </a:rPr>
              <a:t>None </a:t>
            </a:r>
          </a:p>
          <a:p>
            <a:pPr marR="0" lvl="0" algn="l" defTabSz="914400" rtl="0" eaLnBrk="1" fontAlgn="auto" latinLnBrk="0" hangingPunct="1">
              <a:lnSpc>
                <a:spcPct val="100000"/>
              </a:lnSpc>
              <a:spcAft>
                <a:spcPts val="0"/>
              </a:spcAft>
              <a:buSzTx/>
              <a:tabLst/>
              <a:defRPr/>
            </a:pPr>
            <a:endParaRPr lang="en-US"/>
          </a:p>
          <a:p>
            <a:pPr marL="0" indent="0">
              <a:spcBef>
                <a:spcPts val="0"/>
              </a:spcBef>
              <a:buClrTx/>
              <a:buNone/>
            </a:pPr>
            <a:endParaRPr lang="en-US"/>
          </a:p>
          <a:p>
            <a:endParaRPr lang="en-US"/>
          </a:p>
        </p:txBody>
      </p:sp>
      <p:sp>
        <p:nvSpPr>
          <p:cNvPr id="4" name="Slide Number Placeholder 3">
            <a:extLst>
              <a:ext uri="{FF2B5EF4-FFF2-40B4-BE49-F238E27FC236}">
                <a16:creationId xmlns:a16="http://schemas.microsoft.com/office/drawing/2014/main" id="{873390E1-EB7F-4FFF-B42F-FE78CCB36C42}"/>
              </a:ext>
            </a:extLst>
          </p:cNvPr>
          <p:cNvSpPr>
            <a:spLocks noGrp="1"/>
          </p:cNvSpPr>
          <p:nvPr>
            <p:ph type="sldNum" sz="quarter" idx="12"/>
          </p:nvPr>
        </p:nvSpPr>
        <p:spPr/>
        <p:txBody>
          <a:bodyPr/>
          <a:lstStyle/>
          <a:p>
            <a:fld id="{FF27229C-EC7B-4063-A33B-28A5E87E32ED}" type="slidenum">
              <a:rPr lang="zh-CN" altLang="en-US" smtClean="0"/>
              <a:pPr/>
              <a:t>48</a:t>
            </a:fld>
            <a:endParaRPr lang="zh-CN" altLang="en-US"/>
          </a:p>
        </p:txBody>
      </p:sp>
    </p:spTree>
    <p:extLst>
      <p:ext uri="{BB962C8B-B14F-4D97-AF65-F5344CB8AC3E}">
        <p14:creationId xmlns:p14="http://schemas.microsoft.com/office/powerpoint/2010/main" val="93704975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7464614" y="1783959"/>
            <a:ext cx="4087306" cy="2889114"/>
          </a:xfrm>
        </p:spPr>
        <p:txBody>
          <a:bodyPr vert="horz" lIns="91440" tIns="45720" rIns="91440" bIns="45720" rtlCol="0" anchor="b">
            <a:normAutofit/>
          </a:bodyPr>
          <a:lstStyle/>
          <a:p>
            <a:r>
              <a:rPr lang="en-US" sz="5400">
                <a:solidFill>
                  <a:schemeClr val="tx1"/>
                </a:solidFill>
                <a:latin typeface="+mj-lt"/>
                <a:cs typeface="+mj-cs"/>
              </a:rPr>
              <a:t>Take 10 seconds… </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7464612" y="4750893"/>
            <a:ext cx="4087305" cy="1147863"/>
          </a:xfrm>
        </p:spPr>
        <p:txBody>
          <a:bodyPr vert="horz" lIns="91440" tIns="45720" rIns="91440" bIns="45720" rtlCol="0" anchor="t">
            <a:normAutofit/>
          </a:bodyPr>
          <a:lstStyle/>
          <a:p>
            <a:pPr marL="0" indent="0">
              <a:lnSpc>
                <a:spcPct val="90000"/>
              </a:lnSpc>
              <a:buNone/>
            </a:pPr>
            <a:r>
              <a:rPr lang="en-US" sz="2000">
                <a:solidFill>
                  <a:schemeClr val="tx1"/>
                </a:solidFill>
                <a:latin typeface="+mn-lt"/>
                <a:cs typeface="+mn-cs"/>
              </a:rPr>
              <a:t>Jot down the names of two people who can help you select a planning framework.</a:t>
            </a:r>
          </a:p>
        </p:txBody>
      </p:sp>
      <p:sp>
        <p:nvSpPr>
          <p:cNvPr id="74" name="Freeform: Shape 73">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8" name="Picture 7">
            <a:extLst>
              <a:ext uri="{FF2B5EF4-FFF2-40B4-BE49-F238E27FC236}">
                <a16:creationId xmlns:a16="http://schemas.microsoft.com/office/drawing/2014/main" id="{8B182A15-1A99-4E1E-BF4F-A83F9B00360F}"/>
              </a:ext>
              <a:ext uri="{C183D7F6-B498-43B3-948B-1728B52AA6E4}">
                <adec:decorative xmlns:adec="http://schemas.microsoft.com/office/drawing/2017/decorative" val="1"/>
              </a:ext>
            </a:extLst>
          </p:cNvPr>
          <p:cNvPicPr>
            <a:picLocks noChangeAspect="1"/>
          </p:cNvPicPr>
          <p:nvPr/>
        </p:nvPicPr>
        <p:blipFill rotWithShape="1">
          <a:blip r:embed="rId3"/>
          <a:srcRect t="1689" r="-1"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10931041" y="6309360"/>
            <a:ext cx="548640" cy="548640"/>
          </a:xfrm>
          <a:prstGeom prst="ellipse">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en-US" altLang="zh-CN" sz="1500" b="0" i="0" u="none" strike="noStrike" kern="1200" cap="none" spc="0" normalizeH="0" baseline="0" noProof="0" smtClean="0">
                <a:ln>
                  <a:noFill/>
                </a:ln>
                <a:solidFill>
                  <a:srgbClr val="FFFFF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49</a:t>
            </a:fld>
            <a:endParaRPr kumimoji="0" lang="en-US" altLang="zh-CN" sz="15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0482130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Special Education Accountability and Assistance – </a:t>
            </a:r>
            <a:r>
              <a:rPr kumimoji="0" lang="en-US" altLang="zh-CN"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The Big Picture</a:t>
            </a:r>
            <a:endParaRPr kumimoji="0" lang="zh-CN" altLang="en-US" sz="4000" b="0" i="1"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7363198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a:xfrm>
            <a:off x="567743" y="262720"/>
            <a:ext cx="11370972" cy="679905"/>
          </a:xfrm>
        </p:spPr>
        <p:txBody>
          <a:bodyPr/>
          <a:lstStyle/>
          <a:p>
            <a:r>
              <a:rPr lang="en-US">
                <a:latin typeface="Segoe UI"/>
                <a:cs typeface="Segoe UI"/>
              </a:rPr>
              <a:t>Last Year’s Webinar &amp; Resources</a:t>
            </a:r>
          </a:p>
        </p:txBody>
      </p:sp>
      <p:graphicFrame>
        <p:nvGraphicFramePr>
          <p:cNvPr id="5" name="Diagram 4" descr="1. Identify the Gap(s)&#10;2. Assemble an Equity Data Team - with a Focus on SwD Outcomes&#10;3. Prepare, Share, and Analyze multiple sources of data&#10;4. Identify and validate root causes of the success gap &#10;5. Prioritize actionable root causes&#10;">
            <a:extLst>
              <a:ext uri="{FF2B5EF4-FFF2-40B4-BE49-F238E27FC236}">
                <a16:creationId xmlns:a16="http://schemas.microsoft.com/office/drawing/2014/main" id="{A6321E48-F7AD-466B-A1C4-7665D624EF71}"/>
              </a:ext>
            </a:extLst>
          </p:cNvPr>
          <p:cNvGraphicFramePr/>
          <p:nvPr/>
        </p:nvGraphicFramePr>
        <p:xfrm>
          <a:off x="253285" y="476539"/>
          <a:ext cx="11614728" cy="471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extBox 5">
            <a:extLst>
              <a:ext uri="{FF2B5EF4-FFF2-40B4-BE49-F238E27FC236}">
                <a16:creationId xmlns:a16="http://schemas.microsoft.com/office/drawing/2014/main" id="{47877460-2B0E-5F71-2AD4-0DA544D3F959}"/>
              </a:ext>
            </a:extLst>
          </p:cNvPr>
          <p:cNvSpPr txBox="1"/>
          <p:nvPr/>
        </p:nvSpPr>
        <p:spPr>
          <a:xfrm>
            <a:off x="567743" y="3749040"/>
            <a:ext cx="10953697" cy="338554"/>
          </a:xfrm>
          <a:prstGeom prst="rect">
            <a:avLst/>
          </a:prstGeom>
          <a:noFill/>
        </p:spPr>
        <p:txBody>
          <a:bodyPr wrap="square" rtlCol="0">
            <a:spAutoFit/>
          </a:bodyPr>
          <a:lstStyle/>
          <a:p>
            <a:r>
              <a:rPr kumimoji="0" lang="en-US" sz="16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15</a:t>
            </a:r>
            <a:endParaRPr lang="en-US"/>
          </a:p>
        </p:txBody>
      </p:sp>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285641" y="4281055"/>
            <a:ext cx="11370972" cy="1974272"/>
          </a:xfrm>
        </p:spPr>
        <p:txBody>
          <a:bodyPr vert="horz" lIns="91440" tIns="45720" rIns="91440" bIns="45720" rtlCol="0" anchor="t">
            <a:noAutofit/>
          </a:bodyPr>
          <a:lstStyle/>
          <a:p>
            <a:r>
              <a:rPr lang="en-US" sz="2800">
                <a:latin typeface="Segoe UI"/>
                <a:cs typeface="Segoe UI"/>
              </a:rPr>
              <a:t>To review the initial four steps and resources begin on slide 36 at:</a:t>
            </a:r>
          </a:p>
          <a:p>
            <a:pPr lvl="1"/>
            <a:r>
              <a:rPr lang="en-US" sz="2400">
                <a:latin typeface="Segoe UI"/>
                <a:cs typeface="Segoe UI"/>
              </a:rPr>
              <a:t>Recording: </a:t>
            </a:r>
            <a:r>
              <a:rPr lang="en-US" sz="2400">
                <a:latin typeface="Segoe UI"/>
                <a:cs typeface="Segoe UI"/>
                <a:hlinkClick r:id="rId8"/>
              </a:rPr>
              <a:t>https://youtu.be/MRcia3Wo-7E</a:t>
            </a:r>
            <a:r>
              <a:rPr lang="en-US" sz="2400">
                <a:latin typeface="Segoe UI"/>
                <a:cs typeface="Segoe UI"/>
              </a:rPr>
              <a:t> </a:t>
            </a:r>
          </a:p>
          <a:p>
            <a:pPr lvl="1"/>
            <a:r>
              <a:rPr lang="en-US" sz="2400">
                <a:latin typeface="Segoe UI"/>
                <a:cs typeface="Segoe UI"/>
              </a:rPr>
              <a:t>PowerPoint: </a:t>
            </a:r>
            <a:r>
              <a:rPr lang="en-US" sz="2400">
                <a:latin typeface="Segoe UI"/>
                <a:cs typeface="Segoe UI"/>
                <a:hlinkClick r:id="rId9"/>
              </a:rPr>
              <a:t>https://www.doe.mass.edu/sped/osep/2022-0408webinar-presentation.pptx</a:t>
            </a:r>
            <a:r>
              <a:rPr lang="en-US" sz="2400">
                <a:latin typeface="Segoe UI"/>
                <a:cs typeface="Segoe UI"/>
              </a:rPr>
              <a:t>  </a:t>
            </a:r>
          </a:p>
          <a:p>
            <a:pPr marL="0" indent="0">
              <a:spcBef>
                <a:spcPts val="600"/>
              </a:spcBef>
              <a:buNone/>
              <a:defRPr/>
            </a:pPr>
            <a:br>
              <a:rPr lang="en-US" sz="2400">
                <a:latin typeface="Segoe UI"/>
                <a:cs typeface="Segoe UI"/>
              </a:rPr>
            </a:b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endParaRPr lang="en-US" sz="2800"/>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50</a:t>
            </a:fld>
            <a:endParaRPr lang="zh-CN" altLang="en-US"/>
          </a:p>
        </p:txBody>
      </p:sp>
    </p:spTree>
    <p:extLst>
      <p:ext uri="{BB962C8B-B14F-4D97-AF65-F5344CB8AC3E}">
        <p14:creationId xmlns:p14="http://schemas.microsoft.com/office/powerpoint/2010/main" val="187479378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p:txBody>
          <a:bodyPr/>
          <a:lstStyle/>
          <a:p>
            <a:r>
              <a:rPr lang="en-US">
                <a:latin typeface="Segoe UI"/>
                <a:cs typeface="Segoe UI"/>
              </a:rPr>
              <a:t>Today - Next Steps</a:t>
            </a:r>
          </a:p>
        </p:txBody>
      </p:sp>
      <p:graphicFrame>
        <p:nvGraphicFramePr>
          <p:cNvPr id="5" name="Diagram 4" descr="1. Identify the Gap(s)&#10;2. Assemble an Equity Data Team - with a Focus on SwD Outcomes&#10;3. Prepare, Share, and Analyze multiple sources of data&#10;4. Identify and validate root causes of the success gap &#10;5. Prioritize actionable root causes&#10;">
            <a:extLst>
              <a:ext uri="{FF2B5EF4-FFF2-40B4-BE49-F238E27FC236}">
                <a16:creationId xmlns:a16="http://schemas.microsoft.com/office/drawing/2014/main" id="{A6321E48-F7AD-466B-A1C4-7665D624EF71}"/>
              </a:ext>
            </a:extLst>
          </p:cNvPr>
          <p:cNvGraphicFramePr/>
          <p:nvPr/>
        </p:nvGraphicFramePr>
        <p:xfrm>
          <a:off x="253285" y="476539"/>
          <a:ext cx="11614728" cy="47135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2553353" y="4281055"/>
            <a:ext cx="6057247" cy="679905"/>
          </a:xfrm>
        </p:spPr>
        <p:txBody>
          <a:bodyPr vert="horz" lIns="91440" tIns="45720" rIns="91440" bIns="45720" rtlCol="0" anchor="t">
            <a:noAutofit/>
          </a:bodyPr>
          <a:lstStyle/>
          <a:p>
            <a:pPr marL="0" indent="0">
              <a:spcBef>
                <a:spcPts val="600"/>
              </a:spcBef>
              <a:buNone/>
              <a:defRPr/>
            </a:pPr>
            <a:r>
              <a:rPr kumimoji="0" lang="en-US" sz="1600" b="0" i="1"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effectLst/>
                <a:uLnTx/>
                <a:uFillTx/>
                <a:latin typeface="PT Sans" panose="020B0503020203020204" pitchFamily="34" charset="0"/>
                <a:ea typeface="+mn-ea"/>
                <a:cs typeface="Segoe UI" panose="020B0502040204020203" pitchFamily="34" charset="0"/>
              </a:rPr>
              <a:t>  </a:t>
            </a:r>
            <a:endParaRPr kumimoji="0" lang="en-US" sz="1600" b="0" i="0" u="none" strike="noStrike" kern="1200" cap="none" spc="0" normalizeH="0" baseline="0" noProof="0">
              <a:ln>
                <a:noFill/>
              </a:ln>
              <a:effectLst/>
              <a:uLnTx/>
              <a:uFillTx/>
              <a:latin typeface="Segoe UI" panose="020B0502040204020203" pitchFamily="34" charset="0"/>
              <a:ea typeface="+mn-ea"/>
              <a:cs typeface="Segoe UI" panose="020B0502040204020203" pitchFamily="34" charset="0"/>
            </a:endParaRPr>
          </a:p>
          <a:p>
            <a:endParaRPr lang="en-US" sz="2800"/>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51</a:t>
            </a:fld>
            <a:endParaRPr lang="zh-CN" altLang="en-US"/>
          </a:p>
        </p:txBody>
      </p:sp>
    </p:spTree>
    <p:extLst>
      <p:ext uri="{BB962C8B-B14F-4D97-AF65-F5344CB8AC3E}">
        <p14:creationId xmlns:p14="http://schemas.microsoft.com/office/powerpoint/2010/main" val="388370092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title" idx="4294967295"/>
          </p:nvPr>
        </p:nvSpPr>
        <p:spPr>
          <a:xfrm>
            <a:off x="3048000" y="228600"/>
            <a:ext cx="6553200" cy="1905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If you don’t know where you’re going, </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you might not get there.</a:t>
            </a:r>
          </a:p>
          <a:p>
            <a:pPr marL="0" marR="0" lvl="0" indent="0" algn="l" defTabSz="914400" rtl="0" eaLnBrk="1" fontAlgn="auto" latinLnBrk="0" hangingPunct="1">
              <a:lnSpc>
                <a:spcPct val="100000"/>
              </a:lnSpc>
              <a:spcBef>
                <a:spcPct val="20000"/>
              </a:spcBef>
              <a:spcAft>
                <a:spcPts val="0"/>
              </a:spcAft>
              <a:buClr>
                <a:schemeClr val="accent1"/>
              </a:buClr>
              <a:buSzTx/>
              <a:buFont typeface="Wingdings 2" pitchFamily="18" charset="2"/>
              <a:buNone/>
              <a:tabLst/>
              <a:defRPr/>
            </a:pPr>
            <a:r>
              <a:rPr kumimoji="0" lang="en-US" sz="3000" b="0" i="0" u="none" strike="noStrike" kern="1200" cap="none" spc="0" normalizeH="0" baseline="0" noProof="0">
                <a:ln>
                  <a:noFill/>
                </a:ln>
                <a:solidFill>
                  <a:schemeClr val="tx1"/>
                </a:solidFill>
                <a:effectLst/>
                <a:uLnTx/>
                <a:uFillTx/>
                <a:latin typeface="+mj-lt"/>
                <a:ea typeface="Tahoma" pitchFamily="34" charset="0"/>
                <a:cs typeface="Tahoma" pitchFamily="34" charset="0"/>
              </a:rPr>
              <a:t>				-- Yogi Berra   </a:t>
            </a:r>
            <a:r>
              <a:rPr kumimoji="0" lang="en-US" sz="3200" b="0" i="0" u="none" strike="noStrike" kern="1200" cap="none" spc="0" normalizeH="0" baseline="0" noProof="0">
                <a:ln>
                  <a:noFill/>
                </a:ln>
                <a:solidFill>
                  <a:schemeClr val="tx1"/>
                </a:solidFill>
                <a:effectLst/>
                <a:uLnTx/>
                <a:uFillTx/>
                <a:latin typeface="+mj-lt"/>
                <a:ea typeface="Tahoma" pitchFamily="34" charset="0"/>
                <a:cs typeface="Tahoma" pitchFamily="34" charset="0"/>
              </a:rPr>
              <a:t>  </a:t>
            </a:r>
          </a:p>
          <a:p>
            <a:pPr marL="342900" marR="0" lvl="0" indent="-342900" algn="l" defTabSz="914400" rtl="0" eaLnBrk="1" fontAlgn="auto" latinLnBrk="0" hangingPunct="1">
              <a:lnSpc>
                <a:spcPct val="100000"/>
              </a:lnSpc>
              <a:spcBef>
                <a:spcPct val="20000"/>
              </a:spcBef>
              <a:spcAft>
                <a:spcPts val="0"/>
              </a:spcAft>
              <a:buClr>
                <a:schemeClr val="accent1"/>
              </a:buClr>
              <a:buSzTx/>
              <a:buFont typeface="Wingdings 2" pitchFamily="18" charset="2"/>
              <a:buChar char=""/>
              <a:tabLst/>
              <a:defRPr/>
            </a:pPr>
            <a:endParaRPr kumimoji="0" lang="en-US" sz="2800" b="0" i="0" u="none" strike="noStrike" kern="1200" cap="none" spc="0" normalizeH="0" baseline="0" noProof="0">
              <a:ln>
                <a:noFill/>
              </a:ln>
              <a:solidFill>
                <a:schemeClr val="tx1"/>
              </a:solidFill>
              <a:effectLst/>
              <a:uLnTx/>
              <a:uFillTx/>
              <a:latin typeface="Tahoma" pitchFamily="34" charset="0"/>
              <a:ea typeface="Tahoma" pitchFamily="34" charset="0"/>
              <a:cs typeface="Tahoma" pitchFamily="34" charset="0"/>
            </a:endParaRPr>
          </a:p>
        </p:txBody>
      </p:sp>
      <p:pic>
        <p:nvPicPr>
          <p:cNvPr id="3076" name="Picture 4" descr="A picture of a street signs without street names on them - this will not help get you to your destination."/>
          <p:cNvPicPr>
            <a:picLocks noChangeAspect="1" noChangeArrowheads="1"/>
          </p:cNvPicPr>
          <p:nvPr/>
        </p:nvPicPr>
        <p:blipFill>
          <a:blip r:embed="rId3" cstate="email"/>
          <a:srcRect/>
          <a:stretch>
            <a:fillRect/>
          </a:stretch>
        </p:blipFill>
        <p:spPr bwMode="auto">
          <a:xfrm>
            <a:off x="0" y="2133600"/>
            <a:ext cx="12192000" cy="4724400"/>
          </a:xfrm>
          <a:prstGeom prst="rect">
            <a:avLst/>
          </a:prstGeom>
          <a:noFill/>
          <a:ln w="9525">
            <a:noFill/>
            <a:miter lim="800000"/>
            <a:headEnd/>
            <a:tailEnd/>
          </a:ln>
          <a:effectLst/>
        </p:spPr>
      </p:pic>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D1969">
                    <a:tint val="75000"/>
                  </a:srgbClr>
                </a:solidFill>
                <a:effectLst/>
                <a:uLnTx/>
                <a:uFillTx/>
                <a:latin typeface="Tahoma"/>
                <a:ea typeface="+mn-ea"/>
                <a:cs typeface="+mn-cs"/>
              </a:rPr>
              <a:t>Massachusetts Department of Elementary and Secondary Education</a:t>
            </a: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42FF98B6-0EE9-4FE1-A855-4C89727D185F}" type="slidenum">
              <a:rPr kumimoji="0" lang="en-US" sz="1600" b="0" i="0" u="none" strike="noStrike" kern="1200" cap="none" spc="0" normalizeH="0" baseline="0" noProof="0">
                <a:ln>
                  <a:noFill/>
                </a:ln>
                <a:solidFill>
                  <a:srgbClr val="0D1969">
                    <a:tint val="75000"/>
                  </a:srgbClr>
                </a:solidFill>
                <a:effectLst/>
                <a:uLnTx/>
                <a:uFillTx/>
                <a:latin typeface="Georgia"/>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1600" b="0" i="0" u="none" strike="noStrike" kern="1200" cap="none" spc="0" normalizeH="0" baseline="0" noProof="0">
              <a:ln>
                <a:noFill/>
              </a:ln>
              <a:solidFill>
                <a:srgbClr val="0D1969">
                  <a:tint val="75000"/>
                </a:srgbClr>
              </a:solidFill>
              <a:effectLst/>
              <a:uLnTx/>
              <a:uFillTx/>
              <a:latin typeface="Georgia"/>
              <a:ea typeface="+mn-ea"/>
              <a:cs typeface="+mn-cs"/>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5C426-FC93-9F69-0D81-022116D8EA28}"/>
              </a:ext>
            </a:extLst>
          </p:cNvPr>
          <p:cNvSpPr>
            <a:spLocks noGrp="1"/>
          </p:cNvSpPr>
          <p:nvPr>
            <p:ph type="title"/>
          </p:nvPr>
        </p:nvSpPr>
        <p:spPr/>
        <p:txBody>
          <a:bodyPr/>
          <a:lstStyle/>
          <a:p>
            <a:r>
              <a:rPr lang="en-US">
                <a:latin typeface="Segoe UI Semibold"/>
                <a:cs typeface="Segoe UI Semibold"/>
              </a:rPr>
              <a:t>Step 5: Envisioning the Future</a:t>
            </a:r>
            <a:endParaRPr lang="en-US"/>
          </a:p>
        </p:txBody>
      </p:sp>
      <p:sp>
        <p:nvSpPr>
          <p:cNvPr id="3" name="Content Placeholder 2">
            <a:extLst>
              <a:ext uri="{FF2B5EF4-FFF2-40B4-BE49-F238E27FC236}">
                <a16:creationId xmlns:a16="http://schemas.microsoft.com/office/drawing/2014/main" id="{A87E2302-4C19-C2B2-D2D5-05D0E1CFA372}"/>
              </a:ext>
            </a:extLst>
          </p:cNvPr>
          <p:cNvSpPr>
            <a:spLocks noGrp="1"/>
          </p:cNvSpPr>
          <p:nvPr>
            <p:ph idx="1"/>
          </p:nvPr>
        </p:nvSpPr>
        <p:spPr>
          <a:xfrm>
            <a:off x="567743" y="1047523"/>
            <a:ext cx="11370972" cy="5049746"/>
          </a:xfrm>
        </p:spPr>
        <p:txBody>
          <a:bodyPr/>
          <a:lstStyle/>
          <a:p>
            <a:r>
              <a:rPr lang="en-US"/>
              <a:t>The </a:t>
            </a:r>
            <a:r>
              <a:rPr lang="en-US">
                <a:hlinkClick r:id="rId3"/>
              </a:rPr>
              <a:t>vision</a:t>
            </a:r>
            <a:r>
              <a:rPr lang="en-US"/>
              <a:t>, as defined by the Massachusetts Planning and Implementation Framework, articulates:</a:t>
            </a:r>
          </a:p>
          <a:p>
            <a:pPr lvl="1"/>
            <a:r>
              <a:rPr lang="en-US"/>
              <a:t>the aspirations for students;</a:t>
            </a:r>
          </a:p>
          <a:p>
            <a:pPr lvl="1"/>
            <a:r>
              <a:rPr lang="en-US"/>
              <a:t>what you value and why;</a:t>
            </a:r>
          </a:p>
          <a:p>
            <a:pPr lvl="1"/>
            <a:r>
              <a:rPr lang="en-US"/>
              <a:t>what future success will look like for </a:t>
            </a:r>
          </a:p>
          <a:p>
            <a:pPr lvl="2"/>
            <a:r>
              <a:rPr lang="en-US"/>
              <a:t>students and families,</a:t>
            </a:r>
          </a:p>
          <a:p>
            <a:pPr lvl="2"/>
            <a:r>
              <a:rPr lang="en-US"/>
              <a:t>educators and staff, and </a:t>
            </a:r>
          </a:p>
          <a:p>
            <a:pPr lvl="2"/>
            <a:r>
              <a:rPr lang="en-US"/>
              <a:t>administrators and leaders.</a:t>
            </a:r>
          </a:p>
        </p:txBody>
      </p:sp>
      <p:graphicFrame>
        <p:nvGraphicFramePr>
          <p:cNvPr id="5" name="Table 9">
            <a:extLst>
              <a:ext uri="{FF2B5EF4-FFF2-40B4-BE49-F238E27FC236}">
                <a16:creationId xmlns:a16="http://schemas.microsoft.com/office/drawing/2014/main" id="{E3AABE6C-872A-75CA-AD7B-89AE74F4EA28}"/>
              </a:ext>
            </a:extLst>
          </p:cNvPr>
          <p:cNvGraphicFramePr>
            <a:graphicFrameLocks noGrp="1"/>
          </p:cNvGraphicFramePr>
          <p:nvPr>
            <p:extLst>
              <p:ext uri="{D42A27DB-BD31-4B8C-83A1-F6EECF244321}">
                <p14:modId xmlns:p14="http://schemas.microsoft.com/office/powerpoint/2010/main" val="280239589"/>
              </p:ext>
            </p:extLst>
          </p:nvPr>
        </p:nvGraphicFramePr>
        <p:xfrm>
          <a:off x="3373884" y="4937179"/>
          <a:ext cx="5934708" cy="2133600"/>
        </p:xfrm>
        <a:graphic>
          <a:graphicData uri="http://schemas.openxmlformats.org/drawingml/2006/table">
            <a:tbl>
              <a:tblPr firstRow="1" bandRow="1">
                <a:tableStyleId>{5C22544A-7EE6-4342-B048-85BDC9FD1C3A}</a:tableStyleId>
              </a:tblPr>
              <a:tblGrid>
                <a:gridCol w="5934708">
                  <a:extLst>
                    <a:ext uri="{9D8B030D-6E8A-4147-A177-3AD203B41FA5}">
                      <a16:colId xmlns:a16="http://schemas.microsoft.com/office/drawing/2014/main" val="849839329"/>
                    </a:ext>
                  </a:extLst>
                </a:gridCol>
              </a:tblGrid>
              <a:tr h="141025">
                <a:tc>
                  <a:txBody>
                    <a:bodyPr/>
                    <a:lstStyle/>
                    <a:p>
                      <a:pPr algn="ctr"/>
                      <a:r>
                        <a:rPr lang="en-US" sz="2000">
                          <a:solidFill>
                            <a:schemeClr val="bg1"/>
                          </a:solidFill>
                          <a:latin typeface="+mn-lt"/>
                          <a:cs typeface="Segoe UI"/>
                        </a:rPr>
                        <a:t>Planning for Success (</a:t>
                      </a:r>
                      <a:r>
                        <a:rPr lang="en-US" sz="2000" err="1">
                          <a:solidFill>
                            <a:schemeClr val="bg1"/>
                          </a:solidFill>
                          <a:latin typeface="+mn-lt"/>
                          <a:cs typeface="Segoe UI"/>
                        </a:rPr>
                        <a:t>PfS</a:t>
                      </a:r>
                      <a:r>
                        <a:rPr lang="en-US" sz="2000">
                          <a:solidFill>
                            <a:schemeClr val="bg1"/>
                          </a:solidFill>
                          <a:latin typeface="+mn-lt"/>
                          <a:cs typeface="Segoe UI"/>
                        </a:rPr>
                        <a: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869334">
                <a:tc>
                  <a:txBody>
                    <a:bodyPr/>
                    <a:lstStyle/>
                    <a:p>
                      <a:pPr algn="l">
                        <a:buFont typeface="Arial" panose="020B0604020202020204" pitchFamily="34" charset="0"/>
                        <a:buNone/>
                      </a:pPr>
                      <a:r>
                        <a:rPr lang="en-US" b="0" i="0" u="none" strike="noStrike">
                          <a:solidFill>
                            <a:srgbClr val="0060C7"/>
                          </a:solidFill>
                          <a:effectLst/>
                          <a:latin typeface="-apple-system"/>
                          <a:hlinkClick r:id="rId4">
                            <a:extLst>
                              <a:ext uri="{A12FA001-AC4F-418D-AE19-62706E023703}">
                                <ahyp:hlinkClr xmlns:ahyp="http://schemas.microsoft.com/office/drawing/2018/hyperlinkcolor" val="tx"/>
                              </a:ext>
                            </a:extLst>
                          </a:hlinkClick>
                        </a:rPr>
                        <a:t>Integrating Resource Considerations into the Planning Process</a:t>
                      </a:r>
                      <a:endParaRPr lang="en-US" sz="1800" b="0" i="0" u="sng" kern="1200">
                        <a:solidFill>
                          <a:schemeClr val="dk1"/>
                        </a:solidFill>
                        <a:effectLst/>
                        <a:latin typeface="+mn-lt"/>
                        <a:ea typeface="+mn-ea"/>
                        <a:cs typeface="+mn-cs"/>
                        <a:hlinkClick r:id="" action="ppaction://noaction"/>
                      </a:endParaRPr>
                    </a:p>
                    <a:p>
                      <a:pPr marL="0" lvl="0" indent="0">
                        <a:buFont typeface="+mj-lt"/>
                        <a:buNone/>
                      </a:pPr>
                      <a:r>
                        <a:rPr lang="en-US" sz="1800" b="0" i="0" u="sng" kern="1200">
                          <a:solidFill>
                            <a:schemeClr val="dk1"/>
                          </a:solidFill>
                          <a:effectLst/>
                          <a:latin typeface="+mn-lt"/>
                          <a:ea typeface="+mn-ea"/>
                          <a:cs typeface="+mn-cs"/>
                          <a:hlinkClick r:id="" action="ppaction://noaction"/>
                        </a:rPr>
                        <a:t>Envisioning the Future</a:t>
                      </a:r>
                      <a:endParaRPr lang="en-US" sz="1800" b="0" i="0" u="sng" kern="1200">
                        <a:solidFill>
                          <a:schemeClr val="dk1"/>
                        </a:solidFill>
                        <a:effectLst/>
                        <a:latin typeface="+mn-lt"/>
                        <a:ea typeface="+mn-ea"/>
                        <a:cs typeface="+mn-cs"/>
                      </a:endParaRPr>
                    </a:p>
                    <a:p>
                      <a:pPr marL="0" lvl="0" indent="0">
                        <a:buFont typeface="+mj-lt"/>
                        <a:buNone/>
                      </a:pPr>
                      <a:r>
                        <a:rPr lang="en-US" sz="1800" b="0" i="0" u="sng" kern="1200">
                          <a:solidFill>
                            <a:schemeClr val="dk1"/>
                          </a:solidFill>
                          <a:effectLst/>
                          <a:latin typeface="+mn-lt"/>
                          <a:ea typeface="+mn-ea"/>
                          <a:cs typeface="+mn-cs"/>
                          <a:hlinkClick r:id="rId5"/>
                        </a:rPr>
                        <a:t>Synthesizing Visioning Feedback</a:t>
                      </a:r>
                      <a:endParaRPr lang="en-US" sz="1800" b="0" i="0" u="sng" kern="1200">
                        <a:solidFill>
                          <a:schemeClr val="dk1"/>
                        </a:solidFill>
                        <a:effectLst/>
                        <a:latin typeface="+mn-lt"/>
                        <a:ea typeface="+mn-ea"/>
                        <a:cs typeface="+mn-cs"/>
                      </a:endParaRPr>
                    </a:p>
                    <a:p>
                      <a:pPr marL="0" lvl="0" indent="0">
                        <a:buFont typeface="+mj-lt"/>
                        <a:buNone/>
                      </a:pPr>
                      <a:r>
                        <a:rPr lang="en-US" sz="1800" b="0" i="0" u="sng" kern="1200">
                          <a:solidFill>
                            <a:schemeClr val="dk1"/>
                          </a:solidFill>
                          <a:effectLst/>
                          <a:latin typeface="+mn-lt"/>
                          <a:ea typeface="+mn-ea"/>
                          <a:cs typeface="+mn-cs"/>
                          <a:hlinkClick r:id="rId6"/>
                        </a:rPr>
                        <a:t>Identifying Mission, Vision, and Core Values</a:t>
                      </a:r>
                      <a:endParaRPr lang="en-US">
                        <a:hlinkClick r:id="rId7"/>
                      </a:endParaRPr>
                    </a:p>
                    <a:p>
                      <a:pPr marL="0" lvl="0" indent="0">
                        <a:buFont typeface="+mj-lt"/>
                        <a:buNone/>
                      </a:pPr>
                      <a:endParaRPr lang="en-US"/>
                    </a:p>
                    <a:p>
                      <a:pPr marL="971550" lvl="1" indent="-514350">
                        <a:buFont typeface="+mj-lt"/>
                        <a:buAutoNum type="arabicPeriod"/>
                      </a:pP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4" name="Slide Number Placeholder 3">
            <a:extLst>
              <a:ext uri="{FF2B5EF4-FFF2-40B4-BE49-F238E27FC236}">
                <a16:creationId xmlns:a16="http://schemas.microsoft.com/office/drawing/2014/main" id="{9DF01EE7-FAE3-49F9-9B44-EF7405FFAF19}"/>
              </a:ext>
            </a:extLst>
          </p:cNvPr>
          <p:cNvSpPr>
            <a:spLocks noGrp="1"/>
          </p:cNvSpPr>
          <p:nvPr>
            <p:ph type="sldNum" sz="quarter" idx="12"/>
          </p:nvPr>
        </p:nvSpPr>
        <p:spPr/>
        <p:txBody>
          <a:bodyPr/>
          <a:lstStyle/>
          <a:p>
            <a:fld id="{FF27229C-EC7B-4063-A33B-28A5E87E32ED}" type="slidenum">
              <a:rPr lang="zh-CN" altLang="en-US" smtClean="0"/>
              <a:pPr/>
              <a:t>53</a:t>
            </a:fld>
            <a:endParaRPr lang="zh-CN" altLang="en-US"/>
          </a:p>
        </p:txBody>
      </p:sp>
    </p:spTree>
    <p:extLst>
      <p:ext uri="{BB962C8B-B14F-4D97-AF65-F5344CB8AC3E}">
        <p14:creationId xmlns:p14="http://schemas.microsoft.com/office/powerpoint/2010/main" val="90190335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3A084-4A42-BBDA-DAE8-F21EA151269A}"/>
              </a:ext>
            </a:extLst>
          </p:cNvPr>
          <p:cNvSpPr>
            <a:spLocks noGrp="1"/>
          </p:cNvSpPr>
          <p:nvPr>
            <p:ph type="title"/>
          </p:nvPr>
        </p:nvSpPr>
        <p:spPr/>
        <p:txBody>
          <a:bodyPr/>
          <a:lstStyle/>
          <a:p>
            <a:r>
              <a:rPr lang="en-US"/>
              <a:t>Ensuring Diverse Perspectives</a:t>
            </a:r>
          </a:p>
        </p:txBody>
      </p:sp>
      <p:sp>
        <p:nvSpPr>
          <p:cNvPr id="3" name="Content Placeholder 2">
            <a:extLst>
              <a:ext uri="{FF2B5EF4-FFF2-40B4-BE49-F238E27FC236}">
                <a16:creationId xmlns:a16="http://schemas.microsoft.com/office/drawing/2014/main" id="{C83BA2D4-AD10-C759-F662-F2940B5A165A}"/>
              </a:ext>
            </a:extLst>
          </p:cNvPr>
          <p:cNvSpPr>
            <a:spLocks noGrp="1"/>
          </p:cNvSpPr>
          <p:nvPr>
            <p:ph idx="1"/>
          </p:nvPr>
        </p:nvSpPr>
        <p:spPr/>
        <p:txBody>
          <a:bodyPr/>
          <a:lstStyle/>
          <a:p>
            <a:pPr marL="0" indent="0" algn="ctr">
              <a:buNone/>
            </a:pPr>
            <a:r>
              <a:rPr lang="en-US" i="1"/>
              <a:t>How can we design an </a:t>
            </a:r>
            <a:r>
              <a:rPr lang="en-US" b="1" i="1">
                <a:solidFill>
                  <a:schemeClr val="accent2">
                    <a:lumMod val="50000"/>
                  </a:schemeClr>
                </a:solidFill>
              </a:rPr>
              <a:t>inclusive and equitable planning process</a:t>
            </a:r>
            <a:r>
              <a:rPr lang="en-US" i="1"/>
              <a:t> that creates a shared vision for all students while strengthening community understanding and support? </a:t>
            </a:r>
          </a:p>
          <a:p>
            <a:r>
              <a:rPr lang="en-US" sz="2400"/>
              <a:t>Consider:</a:t>
            </a:r>
          </a:p>
          <a:p>
            <a:pPr lvl="1"/>
            <a:r>
              <a:rPr lang="en-US" sz="2400"/>
              <a:t>What visioning protocol will you use?</a:t>
            </a:r>
          </a:p>
          <a:p>
            <a:pPr lvl="1"/>
            <a:r>
              <a:rPr lang="en-US" sz="2400"/>
              <a:t>What are culturally responsive ways to outreach to the communities you serve?</a:t>
            </a:r>
          </a:p>
          <a:p>
            <a:pPr lvl="1"/>
            <a:r>
              <a:rPr lang="en-US" sz="2400"/>
              <a:t>When and where will you conduct visioning sessions for various stakeholder groups?</a:t>
            </a:r>
          </a:p>
          <a:p>
            <a:pPr lvl="1"/>
            <a:r>
              <a:rPr lang="en-US" sz="2400"/>
              <a:t>How will you ensure the engagement of stakeholder voices that are less often heard?  </a:t>
            </a:r>
          </a:p>
        </p:txBody>
      </p:sp>
      <p:sp>
        <p:nvSpPr>
          <p:cNvPr id="4" name="Slide Number Placeholder 3">
            <a:extLst>
              <a:ext uri="{FF2B5EF4-FFF2-40B4-BE49-F238E27FC236}">
                <a16:creationId xmlns:a16="http://schemas.microsoft.com/office/drawing/2014/main" id="{1B3FD709-E8DA-DD83-196B-EA2476B84762}"/>
              </a:ext>
            </a:extLst>
          </p:cNvPr>
          <p:cNvSpPr>
            <a:spLocks noGrp="1"/>
          </p:cNvSpPr>
          <p:nvPr>
            <p:ph type="sldNum" sz="quarter" idx="12"/>
          </p:nvPr>
        </p:nvSpPr>
        <p:spPr/>
        <p:txBody>
          <a:bodyPr/>
          <a:lstStyle/>
          <a:p>
            <a:fld id="{FF27229C-EC7B-4063-A33B-28A5E87E32ED}" type="slidenum">
              <a:rPr lang="zh-CN" altLang="en-US" smtClean="0"/>
              <a:pPr/>
              <a:t>54</a:t>
            </a:fld>
            <a:endParaRPr lang="zh-CN" altLang="en-US"/>
          </a:p>
        </p:txBody>
      </p:sp>
    </p:spTree>
    <p:extLst>
      <p:ext uri="{BB962C8B-B14F-4D97-AF65-F5344CB8AC3E}">
        <p14:creationId xmlns:p14="http://schemas.microsoft.com/office/powerpoint/2010/main" val="22805465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11" name="Freeform: Shape 10">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5C424C6A-CB47-78A9-4C8B-AADA8BF71F50}"/>
              </a:ext>
            </a:extLst>
          </p:cNvPr>
          <p:cNvSpPr>
            <a:spLocks noGrp="1"/>
          </p:cNvSpPr>
          <p:nvPr>
            <p:ph type="title"/>
          </p:nvPr>
        </p:nvSpPr>
        <p:spPr>
          <a:xfrm>
            <a:off x="841246" y="673770"/>
            <a:ext cx="3644489" cy="2414488"/>
          </a:xfrm>
        </p:spPr>
        <p:txBody>
          <a:bodyPr anchor="t">
            <a:normAutofit/>
          </a:bodyPr>
          <a:lstStyle/>
          <a:p>
            <a:r>
              <a:rPr lang="en-US" sz="5000">
                <a:solidFill>
                  <a:srgbClr val="FFFFFF"/>
                </a:solidFill>
              </a:rPr>
              <a:t>Foundation for the Action Plan</a:t>
            </a:r>
          </a:p>
        </p:txBody>
      </p:sp>
      <p:sp>
        <p:nvSpPr>
          <p:cNvPr id="3" name="Content Placeholder 2">
            <a:extLst>
              <a:ext uri="{FF2B5EF4-FFF2-40B4-BE49-F238E27FC236}">
                <a16:creationId xmlns:a16="http://schemas.microsoft.com/office/drawing/2014/main" id="{FB6FD6C3-C263-4C02-8888-D47218BD8D81}"/>
              </a:ext>
            </a:extLst>
          </p:cNvPr>
          <p:cNvSpPr>
            <a:spLocks noGrp="1"/>
          </p:cNvSpPr>
          <p:nvPr>
            <p:ph idx="1"/>
          </p:nvPr>
        </p:nvSpPr>
        <p:spPr>
          <a:xfrm>
            <a:off x="6095999" y="882315"/>
            <a:ext cx="5254754" cy="5294647"/>
          </a:xfrm>
        </p:spPr>
        <p:txBody>
          <a:bodyPr>
            <a:normAutofit/>
          </a:bodyPr>
          <a:lstStyle/>
          <a:p>
            <a:pPr marL="0" indent="0">
              <a:buNone/>
            </a:pPr>
            <a:r>
              <a:rPr lang="en-US" sz="2800"/>
              <a:t>Synthesize root cause data &amp; stakeholder feedback to </a:t>
            </a:r>
            <a:br>
              <a:rPr lang="en-US" sz="2800"/>
            </a:br>
            <a:r>
              <a:rPr lang="en-US" sz="2800"/>
              <a:t>identify common themes:</a:t>
            </a:r>
          </a:p>
          <a:p>
            <a:pPr lvl="1"/>
            <a:r>
              <a:rPr lang="en-US" sz="2400">
                <a:solidFill>
                  <a:schemeClr val="accent2">
                    <a:lumMod val="50000"/>
                  </a:schemeClr>
                </a:solidFill>
              </a:rPr>
              <a:t>Analyze</a:t>
            </a:r>
            <a:r>
              <a:rPr lang="en-US" sz="2400"/>
              <a:t> </a:t>
            </a:r>
            <a:r>
              <a:rPr lang="en-US" sz="2400">
                <a:solidFill>
                  <a:schemeClr val="accent2">
                    <a:lumMod val="50000"/>
                  </a:schemeClr>
                </a:solidFill>
              </a:rPr>
              <a:t>feedback</a:t>
            </a:r>
          </a:p>
          <a:p>
            <a:pPr lvl="1"/>
            <a:r>
              <a:rPr lang="en-US" sz="2400"/>
              <a:t>Identify common</a:t>
            </a:r>
            <a:r>
              <a:rPr lang="en-US" sz="2400">
                <a:solidFill>
                  <a:schemeClr val="accent2">
                    <a:lumMod val="50000"/>
                  </a:schemeClr>
                </a:solidFill>
              </a:rPr>
              <a:t> themes </a:t>
            </a:r>
            <a:r>
              <a:rPr lang="en-US" sz="2400"/>
              <a:t>and key</a:t>
            </a:r>
            <a:r>
              <a:rPr lang="en-US" sz="2400">
                <a:solidFill>
                  <a:schemeClr val="accent2">
                    <a:lumMod val="50000"/>
                  </a:schemeClr>
                </a:solidFill>
              </a:rPr>
              <a:t> outliers</a:t>
            </a:r>
          </a:p>
          <a:p>
            <a:pPr lvl="1"/>
            <a:r>
              <a:rPr lang="en-US" sz="2400"/>
              <a:t>Explore </a:t>
            </a:r>
            <a:r>
              <a:rPr lang="en-US" sz="2400">
                <a:solidFill>
                  <a:schemeClr val="accent2">
                    <a:lumMod val="50000"/>
                  </a:schemeClr>
                </a:solidFill>
              </a:rPr>
              <a:t>connections</a:t>
            </a:r>
            <a:r>
              <a:rPr lang="en-US" sz="2400"/>
              <a:t> to root causes</a:t>
            </a:r>
          </a:p>
          <a:p>
            <a:pPr lvl="1"/>
            <a:r>
              <a:rPr lang="en-US" sz="2400">
                <a:solidFill>
                  <a:schemeClr val="accent2">
                    <a:lumMod val="50000"/>
                  </a:schemeClr>
                </a:solidFill>
              </a:rPr>
              <a:t>Share back </a:t>
            </a:r>
            <a:r>
              <a:rPr lang="en-US" sz="2400"/>
              <a:t>to the community</a:t>
            </a:r>
          </a:p>
        </p:txBody>
      </p:sp>
      <p:sp>
        <p:nvSpPr>
          <p:cNvPr id="4" name="Slide Number Placeholder 3">
            <a:extLst>
              <a:ext uri="{FF2B5EF4-FFF2-40B4-BE49-F238E27FC236}">
                <a16:creationId xmlns:a16="http://schemas.microsoft.com/office/drawing/2014/main" id="{254406FE-93CA-99E5-8151-74C98E5B8963}"/>
              </a:ext>
            </a:extLst>
          </p:cNvPr>
          <p:cNvSpPr>
            <a:spLocks noGrp="1"/>
          </p:cNvSpPr>
          <p:nvPr>
            <p:ph type="sldNum" sz="quarter" idx="12"/>
          </p:nvPr>
        </p:nvSpPr>
        <p:spPr>
          <a:xfrm>
            <a:off x="8610600" y="6356350"/>
            <a:ext cx="2743200"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55</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68600210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5007-546B-4E27-A81E-139E4B300C05}"/>
              </a:ext>
            </a:extLst>
          </p:cNvPr>
          <p:cNvSpPr>
            <a:spLocks noGrp="1"/>
          </p:cNvSpPr>
          <p:nvPr>
            <p:ph type="title"/>
          </p:nvPr>
        </p:nvSpPr>
        <p:spPr/>
        <p:txBody>
          <a:bodyPr/>
          <a:lstStyle/>
          <a:p>
            <a:r>
              <a:rPr lang="en-US"/>
              <a:t>Additional Resources: </a:t>
            </a:r>
            <a:r>
              <a:rPr lang="en-US">
                <a:latin typeface="Segoe UI Semibold"/>
                <a:cs typeface="Segoe UI Semibold"/>
              </a:rPr>
              <a:t>Envisioning the Future</a:t>
            </a:r>
            <a:endParaRPr lang="en-US"/>
          </a:p>
        </p:txBody>
      </p:sp>
      <p:sp>
        <p:nvSpPr>
          <p:cNvPr id="3" name="Content Placeholder 2">
            <a:extLst>
              <a:ext uri="{FF2B5EF4-FFF2-40B4-BE49-F238E27FC236}">
                <a16:creationId xmlns:a16="http://schemas.microsoft.com/office/drawing/2014/main" id="{9366675E-6DB5-437E-85E9-2B8AFE4E215A}"/>
              </a:ext>
            </a:extLst>
          </p:cNvPr>
          <p:cNvSpPr>
            <a:spLocks noGrp="1"/>
          </p:cNvSpPr>
          <p:nvPr>
            <p:ph idx="1"/>
          </p:nvPr>
        </p:nvSpPr>
        <p:spPr>
          <a:xfrm>
            <a:off x="567742" y="1277440"/>
            <a:ext cx="11624257" cy="6004586"/>
          </a:xfrm>
        </p:spPr>
        <p:txBody>
          <a:bodyPr/>
          <a:lstStyle/>
          <a:p>
            <a:pPr>
              <a:spcBef>
                <a:spcPts val="600"/>
              </a:spcBef>
            </a:pPr>
            <a:r>
              <a:rPr lang="en-US">
                <a:latin typeface="+mn-lt"/>
                <a:hlinkClick r:id="rId3"/>
              </a:rPr>
              <a:t>Back to the Future Protocol</a:t>
            </a:r>
            <a:r>
              <a:rPr lang="en-US">
                <a:latin typeface="+mn-lt"/>
              </a:rPr>
              <a:t>, by Scott Murphy </a:t>
            </a:r>
            <a:endParaRPr lang="en-US">
              <a:latin typeface="+mn-lt"/>
              <a:hlinkClick r:id="rId3"/>
            </a:endParaRPr>
          </a:p>
          <a:p>
            <a:pPr>
              <a:spcBef>
                <a:spcPts val="600"/>
              </a:spcBef>
            </a:pPr>
            <a:r>
              <a:rPr lang="en-US" b="0" i="0" u="sng">
                <a:solidFill>
                  <a:srgbClr val="0056B3"/>
                </a:solidFill>
                <a:effectLst/>
                <a:latin typeface="+mn-lt"/>
                <a:hlinkClick r:id="rId4"/>
              </a:rPr>
              <a:t>Community Feedback: Common Themes Worksheet</a:t>
            </a:r>
            <a:endParaRPr lang="en-US" b="0" i="0" u="sng">
              <a:solidFill>
                <a:srgbClr val="0056B3"/>
              </a:solidFill>
              <a:effectLst/>
              <a:latin typeface="+mn-lt"/>
            </a:endParaRPr>
          </a:p>
          <a:p>
            <a:pPr>
              <a:spcBef>
                <a:spcPts val="600"/>
              </a:spcBef>
            </a:pPr>
            <a:r>
              <a:rPr lang="en-US" b="0" i="0" u="sng" kern="1200">
                <a:solidFill>
                  <a:schemeClr val="dk1"/>
                </a:solidFill>
                <a:effectLst/>
                <a:latin typeface="+mn-lt"/>
                <a:ea typeface="+mn-ea"/>
                <a:cs typeface="+mn-cs"/>
                <a:hlinkClick r:id="rId5"/>
              </a:rPr>
              <a:t>Identifying Mission, Vision, and Core Values</a:t>
            </a:r>
            <a:endParaRPr lang="en-US" b="0" i="0" u="sng" kern="1200">
              <a:solidFill>
                <a:schemeClr val="dk1"/>
              </a:solidFill>
              <a:effectLst/>
              <a:latin typeface="+mn-lt"/>
              <a:ea typeface="+mn-ea"/>
              <a:cs typeface="+mn-cs"/>
            </a:endParaRPr>
          </a:p>
          <a:p>
            <a:pPr marL="0" indent="0">
              <a:spcBef>
                <a:spcPts val="600"/>
              </a:spcBef>
              <a:buNone/>
            </a:pPr>
            <a:endParaRPr lang="en-US" u="sng">
              <a:solidFill>
                <a:schemeClr val="dk1"/>
              </a:solidFill>
              <a:latin typeface="+mn-lt"/>
              <a:cs typeface="+mn-cs"/>
            </a:endParaRPr>
          </a:p>
          <a:p>
            <a:pPr>
              <a:spcBef>
                <a:spcPts val="600"/>
              </a:spcBef>
            </a:pPr>
            <a:endParaRPr lang="en-US">
              <a:latin typeface="+mn-lt"/>
              <a:hlinkClick r:id="rId3"/>
            </a:endParaRPr>
          </a:p>
          <a:p>
            <a:pPr>
              <a:spcBef>
                <a:spcPts val="600"/>
              </a:spcBef>
            </a:pPr>
            <a:endParaRPr lang="en-US" sz="2400" b="0" i="0" u="sng" kern="1200">
              <a:solidFill>
                <a:schemeClr val="dk1"/>
              </a:solidFill>
              <a:effectLst/>
              <a:latin typeface="+mn-lt"/>
              <a:ea typeface="+mn-ea"/>
              <a:cs typeface="+mn-cs"/>
            </a:endParaRPr>
          </a:p>
          <a:p>
            <a:pPr>
              <a:spcBef>
                <a:spcPts val="600"/>
              </a:spcBef>
            </a:pPr>
            <a:endParaRPr lang="en-US" sz="2400" b="0" i="0" u="sng">
              <a:solidFill>
                <a:srgbClr val="01579B"/>
              </a:solidFill>
              <a:effectLst/>
              <a:latin typeface="+mn-lt"/>
              <a:hlinkClick r:id="rId6"/>
            </a:endParaRPr>
          </a:p>
          <a:p>
            <a:endParaRPr lang="en-US"/>
          </a:p>
        </p:txBody>
      </p:sp>
      <p:sp>
        <p:nvSpPr>
          <p:cNvPr id="4" name="Slide Number Placeholder 3">
            <a:extLst>
              <a:ext uri="{FF2B5EF4-FFF2-40B4-BE49-F238E27FC236}">
                <a16:creationId xmlns:a16="http://schemas.microsoft.com/office/drawing/2014/main" id="{BD5CA30E-2F9C-49A0-9FE7-3048FBC81C45}"/>
              </a:ext>
            </a:extLst>
          </p:cNvPr>
          <p:cNvSpPr>
            <a:spLocks noGrp="1"/>
          </p:cNvSpPr>
          <p:nvPr>
            <p:ph type="sldNum" sz="quarter" idx="12"/>
          </p:nvPr>
        </p:nvSpPr>
        <p:spPr/>
        <p:txBody>
          <a:bodyPr/>
          <a:lstStyle/>
          <a:p>
            <a:fld id="{FF27229C-EC7B-4063-A33B-28A5E87E32ED}" type="slidenum">
              <a:rPr lang="zh-CN" altLang="en-US" smtClean="0"/>
              <a:pPr/>
              <a:t>56</a:t>
            </a:fld>
            <a:endParaRPr lang="zh-CN" altLang="en-US"/>
          </a:p>
        </p:txBody>
      </p:sp>
    </p:spTree>
    <p:extLst>
      <p:ext uri="{BB962C8B-B14F-4D97-AF65-F5344CB8AC3E}">
        <p14:creationId xmlns:p14="http://schemas.microsoft.com/office/powerpoint/2010/main" val="16022327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B23EDE4D-EECA-4105-86C1-BDA3E220B0F1}"/>
              </a:ext>
            </a:extLst>
          </p:cNvPr>
          <p:cNvSpPr txBox="1">
            <a:spLocks noGrp="1"/>
          </p:cNvSpPr>
          <p:nvPr>
            <p:ph type="title" idx="4294967295"/>
          </p:nvPr>
        </p:nvSpPr>
        <p:spPr>
          <a:xfrm>
            <a:off x="762001" y="1604989"/>
            <a:ext cx="5314536"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14400" rtl="0" eaLnBrk="1" latinLnBrk="0" hangingPunct="1">
              <a:lnSpc>
                <a:spcPct val="90000"/>
              </a:lnSpc>
              <a:spcBef>
                <a:spcPct val="0"/>
              </a:spcBef>
              <a:buNone/>
              <a:defRPr sz="3000" kern="1200" baseline="0">
                <a:solidFill>
                  <a:schemeClr val="bg1"/>
                </a:solidFill>
                <a:latin typeface="Segoe UI Semibold" panose="020B0702040204020203" pitchFamily="34" charset="0"/>
                <a:ea typeface="+mj-ea"/>
                <a:cs typeface="Segoe UI Semibold" panose="020B0702040204020203"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7200" b="0" i="0" u="none" strike="noStrike" kern="1200" cap="none" spc="0" normalizeH="0" baseline="0" noProof="0">
                <a:ln>
                  <a:noFill/>
                </a:ln>
                <a:solidFill>
                  <a:schemeClr val="tx1"/>
                </a:solidFill>
                <a:effectLst/>
                <a:uLnTx/>
                <a:uFillTx/>
                <a:latin typeface="+mj-lt"/>
                <a:ea typeface="+mj-ea"/>
                <a:cs typeface="+mj-cs"/>
              </a:rPr>
              <a:t>Take 10 seconds…  </a:t>
            </a:r>
          </a:p>
        </p:txBody>
      </p:sp>
      <p:sp>
        <p:nvSpPr>
          <p:cNvPr id="17" name="Content Placeholder 2">
            <a:extLst>
              <a:ext uri="{FF2B5EF4-FFF2-40B4-BE49-F238E27FC236}">
                <a16:creationId xmlns:a16="http://schemas.microsoft.com/office/drawing/2014/main" id="{1628ADF4-7CE4-4974-9FA3-6FA0B3A727AF}"/>
              </a:ext>
            </a:extLst>
          </p:cNvPr>
          <p:cNvSpPr txBox="1">
            <a:spLocks/>
          </p:cNvSpPr>
          <p:nvPr/>
        </p:nvSpPr>
        <p:spPr>
          <a:xfrm>
            <a:off x="762001" y="3215150"/>
            <a:ext cx="5726482" cy="3375920"/>
          </a:xfrm>
          <a:prstGeom prst="rect">
            <a:avLst/>
          </a:prstGeom>
        </p:spPr>
        <p:txBody>
          <a:bodyPr vert="horz" lIns="91440" tIns="45720" rIns="91440" bIns="45720" rtlCol="0" anchor="t">
            <a:norm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1000"/>
              </a:spcBef>
              <a:spcAft>
                <a:spcPts val="0"/>
              </a:spcAft>
              <a:buClr>
                <a:srgbClr val="E38526"/>
              </a:buClr>
              <a:buSzTx/>
              <a:buFont typeface="Arial" panose="020B0604020202020204" pitchFamily="34" charset="0"/>
              <a:buNone/>
              <a:tabLst/>
              <a:defRPr/>
            </a:pPr>
            <a:endParaRPr kumimoji="0" lang="en-US" sz="2400" b="0" i="0" u="none" strike="noStrike" kern="1200" cap="none" spc="0" normalizeH="0" baseline="0" noProof="0">
              <a:ln>
                <a:noFill/>
              </a:ln>
              <a:solidFill>
                <a:prstClr val="white"/>
              </a:solidFill>
              <a:effectLst/>
              <a:uLnTx/>
              <a:uFillTx/>
              <a:latin typeface="Segoe UI"/>
              <a:ea typeface="+mn-ea"/>
              <a:cs typeface="Segoe UI" panose="020B0502040204020203" pitchFamily="34" charset="0"/>
            </a:endParaRPr>
          </a:p>
          <a:p>
            <a:pPr marL="0" marR="0" lvl="0" indent="0" algn="l" defTabSz="914400" rtl="0" eaLnBrk="1" fontAlgn="auto" latinLnBrk="0" hangingPunct="1">
              <a:lnSpc>
                <a:spcPct val="90000"/>
              </a:lnSpc>
              <a:spcBef>
                <a:spcPts val="1000"/>
              </a:spcBef>
              <a:spcAft>
                <a:spcPts val="0"/>
              </a:spcAft>
              <a:buClr>
                <a:srgbClr val="E38526"/>
              </a:buClr>
              <a:buSzTx/>
              <a:buFont typeface="Arial" panose="020B0604020202020204" pitchFamily="34" charset="0"/>
              <a:buNone/>
              <a:tabLst/>
              <a:defRPr/>
            </a:pPr>
            <a:r>
              <a:rPr kumimoji="0" lang="en-US" sz="2400" b="0" i="0" u="none" strike="noStrike" kern="1200" cap="none" spc="0" normalizeH="0" baseline="0" noProof="0">
                <a:ln>
                  <a:noFill/>
                </a:ln>
                <a:solidFill>
                  <a:prstClr val="white"/>
                </a:solidFill>
                <a:effectLst/>
                <a:uLnTx/>
                <a:uFillTx/>
                <a:latin typeface="Segoe UI"/>
                <a:ea typeface="+mn-ea"/>
                <a:cs typeface="Segoe UI" panose="020B0502040204020203" pitchFamily="34" charset="0"/>
              </a:rPr>
              <a:t>Jot down the name of the person(s) who can help you design an inclusive and equitable planning process that creates a shared vision for all students.</a:t>
            </a:r>
          </a:p>
        </p:txBody>
      </p:sp>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10937602" y="6271030"/>
            <a:ext cx="548640" cy="548640"/>
          </a:xfrm>
          <a:prstGeom prst="ellipse">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en-US" altLang="zh-CN" sz="15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57</a:t>
            </a:fld>
            <a:endParaRPr kumimoji="0" lang="en-US" altLang="zh-CN" sz="15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1" name="Freeform: Shape 73">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 name="Picture 7">
            <a:extLst>
              <a:ext uri="{FF2B5EF4-FFF2-40B4-BE49-F238E27FC236}">
                <a16:creationId xmlns:a16="http://schemas.microsoft.com/office/drawing/2014/main" id="{65AD0003-5774-40A0-942C-99B7AFB6B3EC}"/>
              </a:ext>
              <a:ext uri="{C183D7F6-B498-43B3-948B-1728B52AA6E4}">
                <adec:decorative xmlns:adec="http://schemas.microsoft.com/office/drawing/2017/decorative" val="1"/>
              </a:ext>
            </a:extLst>
          </p:cNvPr>
          <p:cNvPicPr>
            <a:picLocks noChangeAspect="1"/>
          </p:cNvPicPr>
          <p:nvPr/>
        </p:nvPicPr>
        <p:blipFill rotWithShape="1">
          <a:blip r:embed="rId3"/>
          <a:srcRect l="3041" r="-2" b="-2"/>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3371536384"/>
      </p:ext>
    </p:extLst>
  </p:cSld>
  <p:clrMapOvr>
    <a:overrideClrMapping bg1="dk1" tx1="lt1" bg2="dk2" tx2="lt2" accent1="accent1" accent2="accent2" accent3="accent3" accent4="accent4" accent5="accent5" accent6="accent6" hlink="hlink" folHlink="folHlink"/>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12288F7-15D6-F7AF-A7C9-33CABFB852A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rot="1006879">
            <a:off x="7064821" y="1260804"/>
            <a:ext cx="3685199" cy="3215091"/>
          </a:xfrm>
          <a:prstGeom prst="rect">
            <a:avLst/>
          </a:prstGeom>
        </p:spPr>
      </p:pic>
      <p:sp>
        <p:nvSpPr>
          <p:cNvPr id="2" name="Title 1">
            <a:extLst>
              <a:ext uri="{FF2B5EF4-FFF2-40B4-BE49-F238E27FC236}">
                <a16:creationId xmlns:a16="http://schemas.microsoft.com/office/drawing/2014/main" id="{B0836A70-77B9-D1B0-E637-F37F20361F10}"/>
              </a:ext>
            </a:extLst>
          </p:cNvPr>
          <p:cNvSpPr>
            <a:spLocks noGrp="1"/>
          </p:cNvSpPr>
          <p:nvPr>
            <p:ph type="title"/>
          </p:nvPr>
        </p:nvSpPr>
        <p:spPr>
          <a:xfrm>
            <a:off x="347472" y="136525"/>
            <a:ext cx="15709392" cy="806433"/>
          </a:xfrm>
        </p:spPr>
        <p:txBody>
          <a:bodyPr/>
          <a:lstStyle/>
          <a:p>
            <a:r>
              <a:rPr lang="en-US">
                <a:latin typeface="Segoe UI"/>
                <a:cs typeface="Segoe UI"/>
              </a:rPr>
              <a:t>Step 6: Develop an action plan that addresses actionable root cause(s).</a:t>
            </a:r>
            <a:endParaRPr lang="en-US" b="1"/>
          </a:p>
        </p:txBody>
      </p:sp>
      <p:sp>
        <p:nvSpPr>
          <p:cNvPr id="3" name="Content Placeholder 2">
            <a:extLst>
              <a:ext uri="{FF2B5EF4-FFF2-40B4-BE49-F238E27FC236}">
                <a16:creationId xmlns:a16="http://schemas.microsoft.com/office/drawing/2014/main" id="{556CD6EB-C9D1-FDBD-AEAE-DEF2610F9D77}"/>
              </a:ext>
            </a:extLst>
          </p:cNvPr>
          <p:cNvSpPr>
            <a:spLocks noGrp="1"/>
          </p:cNvSpPr>
          <p:nvPr>
            <p:ph idx="1"/>
          </p:nvPr>
        </p:nvSpPr>
        <p:spPr>
          <a:xfrm>
            <a:off x="838200" y="1046277"/>
            <a:ext cx="6065520" cy="5325228"/>
          </a:xfrm>
        </p:spPr>
        <p:txBody>
          <a:bodyPr vert="horz" lIns="91440" tIns="45720" rIns="91440" bIns="45720" rtlCol="0" anchor="t">
            <a:noAutofit/>
          </a:bodyPr>
          <a:lstStyle/>
          <a:p>
            <a:pPr marL="0" indent="0">
              <a:buNone/>
            </a:pPr>
            <a:r>
              <a:rPr lang="en-US">
                <a:latin typeface="Segoe UI"/>
                <a:cs typeface="Segoe UI"/>
              </a:rPr>
              <a:t>Describe in detail:		</a:t>
            </a:r>
          </a:p>
          <a:p>
            <a:pPr lvl="1"/>
            <a:r>
              <a:rPr lang="en-US">
                <a:latin typeface="Segoe UI"/>
                <a:cs typeface="Segoe UI"/>
              </a:rPr>
              <a:t>Goals (SMART)</a:t>
            </a:r>
          </a:p>
          <a:p>
            <a:pPr lvl="1"/>
            <a:r>
              <a:rPr lang="en-US">
                <a:latin typeface="Segoe UI"/>
                <a:cs typeface="Segoe UI"/>
              </a:rPr>
              <a:t>Tasks </a:t>
            </a:r>
          </a:p>
          <a:p>
            <a:pPr lvl="1"/>
            <a:r>
              <a:rPr lang="en-US">
                <a:latin typeface="Segoe UI"/>
                <a:cs typeface="Segoe UI"/>
              </a:rPr>
              <a:t>Timelines</a:t>
            </a:r>
          </a:p>
          <a:p>
            <a:pPr lvl="1"/>
            <a:r>
              <a:rPr lang="en-US">
                <a:latin typeface="Segoe UI"/>
                <a:cs typeface="Segoe UI"/>
              </a:rPr>
              <a:t>Plan for evaluation</a:t>
            </a:r>
          </a:p>
          <a:p>
            <a:pPr marL="457200" lvl="1" indent="0">
              <a:buNone/>
            </a:pPr>
            <a:endParaRPr lang="en-US">
              <a:latin typeface="Segoe UI"/>
              <a:cs typeface="Segoe UI"/>
            </a:endParaRPr>
          </a:p>
          <a:p>
            <a:pPr marL="0" indent="0">
              <a:buNone/>
            </a:pPr>
            <a:endParaRPr kumimoji="0" lang="en-US" b="0" i="0" u="none" strike="noStrike" kern="1200" cap="none" spc="0" normalizeH="0" baseline="0" noProof="0">
              <a:ln>
                <a:noFill/>
              </a:ln>
              <a:solidFill>
                <a:srgbClr val="203B6A">
                  <a:lumMod val="50000"/>
                </a:srgbClr>
              </a:solidFill>
              <a:effectLst/>
              <a:uLnTx/>
              <a:uFillTx/>
              <a:latin typeface="Segoe UI"/>
              <a:ea typeface="+mn-ea"/>
              <a:cs typeface="Segoe UI"/>
            </a:endParaRPr>
          </a:p>
        </p:txBody>
      </p:sp>
      <p:sp>
        <p:nvSpPr>
          <p:cNvPr id="4" name="Slide Number Placeholder 3">
            <a:extLst>
              <a:ext uri="{FF2B5EF4-FFF2-40B4-BE49-F238E27FC236}">
                <a16:creationId xmlns:a16="http://schemas.microsoft.com/office/drawing/2014/main" id="{66721EBD-1DAE-7188-05DF-115B80626210}"/>
              </a:ext>
            </a:extLst>
          </p:cNvPr>
          <p:cNvSpPr>
            <a:spLocks noGrp="1"/>
          </p:cNvSpPr>
          <p:nvPr>
            <p:ph type="sldNum" sz="quarter" idx="12"/>
          </p:nvPr>
        </p:nvSpPr>
        <p:spPr/>
        <p:txBody>
          <a:bodyPr/>
          <a:lstStyle/>
          <a:p>
            <a:fld id="{FF27229C-EC7B-4063-A33B-28A5E87E32ED}" type="slidenum">
              <a:rPr lang="zh-CN" altLang="en-US" smtClean="0"/>
              <a:pPr/>
              <a:t>58</a:t>
            </a:fld>
            <a:endParaRPr lang="zh-CN" altLang="en-US"/>
          </a:p>
        </p:txBody>
      </p:sp>
      <p:graphicFrame>
        <p:nvGraphicFramePr>
          <p:cNvPr id="7" name="Table 9">
            <a:extLst>
              <a:ext uri="{FF2B5EF4-FFF2-40B4-BE49-F238E27FC236}">
                <a16:creationId xmlns:a16="http://schemas.microsoft.com/office/drawing/2014/main" id="{857424BD-4F2B-4597-9F56-3A0F1FE25BC1}"/>
              </a:ext>
            </a:extLst>
          </p:cNvPr>
          <p:cNvGraphicFramePr>
            <a:graphicFrameLocks noGrp="1"/>
          </p:cNvGraphicFramePr>
          <p:nvPr/>
        </p:nvGraphicFramePr>
        <p:xfrm>
          <a:off x="79710" y="4527232"/>
          <a:ext cx="12192000" cy="2011680"/>
        </p:xfrm>
        <a:graphic>
          <a:graphicData uri="http://schemas.openxmlformats.org/drawingml/2006/table">
            <a:tbl>
              <a:tblPr firstRow="1" bandRow="1">
                <a:tableStyleId>{5C22544A-7EE6-4342-B048-85BDC9FD1C3A}</a:tableStyleId>
              </a:tblPr>
              <a:tblGrid>
                <a:gridCol w="5396355">
                  <a:extLst>
                    <a:ext uri="{9D8B030D-6E8A-4147-A177-3AD203B41FA5}">
                      <a16:colId xmlns:a16="http://schemas.microsoft.com/office/drawing/2014/main" val="463735302"/>
                    </a:ext>
                  </a:extLst>
                </a:gridCol>
                <a:gridCol w="1409358">
                  <a:extLst>
                    <a:ext uri="{9D8B030D-6E8A-4147-A177-3AD203B41FA5}">
                      <a16:colId xmlns:a16="http://schemas.microsoft.com/office/drawing/2014/main" val="3152683778"/>
                    </a:ext>
                  </a:extLst>
                </a:gridCol>
                <a:gridCol w="5386287">
                  <a:extLst>
                    <a:ext uri="{9D8B030D-6E8A-4147-A177-3AD203B41FA5}">
                      <a16:colId xmlns:a16="http://schemas.microsoft.com/office/drawing/2014/main" val="849839329"/>
                    </a:ext>
                  </a:extLst>
                </a:gridCol>
              </a:tblGrid>
              <a:tr h="25695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latin typeface="+mn-lt"/>
                          <a:cs typeface="Segoe UI"/>
                        </a:rPr>
                        <a:t>PfS</a:t>
                      </a:r>
                      <a:r>
                        <a:rPr lang="en-US" sz="2000">
                          <a:solidFill>
                            <a:schemeClr val="bg1"/>
                          </a:solidFill>
                          <a:latin typeface="+mn-lt"/>
                          <a:cs typeface="Segoe UI"/>
                        </a:rPr>
                        <a:t> Resources: </a:t>
                      </a:r>
                    </a:p>
                  </a:txBody>
                  <a:tcPr>
                    <a:lnR w="12700" cap="flat" cmpd="sng" algn="ctr">
                      <a:noFill/>
                      <a:prstDash val="solid"/>
                      <a:round/>
                      <a:headEnd type="none" w="med" len="med"/>
                      <a:tailEnd type="none" w="med" len="med"/>
                    </a:lnR>
                    <a:solidFill>
                      <a:schemeClr val="accent2">
                        <a:lumMod val="75000"/>
                      </a:schemeClr>
                    </a:solidFill>
                  </a:tcPr>
                </a:tc>
                <a:tc>
                  <a:txBody>
                    <a:bodyPr/>
                    <a:lstStyle/>
                    <a:p>
                      <a:pPr algn="ctr"/>
                      <a:endParaRPr lang="en-US" sz="20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bg1"/>
                          </a:solidFill>
                          <a:latin typeface="+mn-lt"/>
                          <a:cs typeface="Segoe UI"/>
                        </a:rPr>
                        <a:t>Success Gaps Toolkit: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1423136">
                <a:tc>
                  <a:txBody>
                    <a:bodyPr/>
                    <a:lstStyle/>
                    <a:p>
                      <a:pPr marL="285750" indent="-285750">
                        <a:buFont typeface="Arial" panose="020B0604020202020204" pitchFamily="34" charset="0"/>
                        <a:buChar char="•"/>
                      </a:pPr>
                      <a:r>
                        <a:rPr lang="en-US" sz="1700" kern="1200">
                          <a:solidFill>
                            <a:schemeClr val="dk1"/>
                          </a:solidFill>
                          <a:effectLst/>
                          <a:latin typeface="+mn-lt"/>
                          <a:ea typeface="+mn-ea"/>
                          <a:cs typeface="+mn-cs"/>
                          <a:hlinkClick r:id="rId4"/>
                        </a:rPr>
                        <a:t>Identifying Strategic Objectives and Initiatives</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5" action="ppaction://hlinkfile"/>
                        </a:rPr>
                        <a:t>Selecting Evidence-Based Practices and Programs</a:t>
                      </a:r>
                      <a:endParaRPr lang="en-US" sz="1700" kern="1200">
                        <a:solidFill>
                          <a:schemeClr val="dk1"/>
                        </a:solidFill>
                        <a:effectLst/>
                        <a:latin typeface="+mn-lt"/>
                        <a:ea typeface="+mn-ea"/>
                        <a:cs typeface="+mn-cs"/>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i="0" u="none" strike="noStrike" kern="1200">
                          <a:solidFill>
                            <a:schemeClr val="dk1"/>
                          </a:solidFill>
                          <a:effectLst/>
                          <a:latin typeface="+mn-lt"/>
                          <a:ea typeface="+mn-ea"/>
                          <a:cs typeface="+mn-cs"/>
                          <a:hlinkClick r:id="rId6"/>
                        </a:rPr>
                        <a:t>Selecting Outcome Measures and Setting Targets</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7"/>
                        </a:rPr>
                        <a:t>Resource Mapping </a:t>
                      </a:r>
                      <a:endParaRPr lang="en-US" sz="1700" kern="1200">
                        <a:solidFill>
                          <a:schemeClr val="dk1"/>
                        </a:solidFill>
                        <a:effectLst/>
                        <a:latin typeface="+mn-lt"/>
                        <a:ea typeface="+mn-ea"/>
                        <a:cs typeface="+mn-cs"/>
                      </a:endParaRPr>
                    </a:p>
                    <a:p>
                      <a:pPr marL="285750" indent="-285750">
                        <a:buFont typeface="Arial" panose="020B0604020202020204" pitchFamily="34" charset="0"/>
                        <a:buChar char="•"/>
                      </a:pPr>
                      <a:r>
                        <a:rPr lang="en-US" sz="1700" kern="1200">
                          <a:solidFill>
                            <a:schemeClr val="dk1"/>
                          </a:solidFill>
                          <a:effectLst/>
                          <a:latin typeface="+mn-lt"/>
                          <a:ea typeface="+mn-ea"/>
                          <a:cs typeface="+mn-cs"/>
                          <a:hlinkClick r:id="rId8"/>
                        </a:rPr>
                        <a:t>Aligning Systems</a:t>
                      </a:r>
                      <a:r>
                        <a:rPr lang="en-US" sz="1700" kern="1200">
                          <a:solidFill>
                            <a:schemeClr val="dk1"/>
                          </a:solidFill>
                          <a:effectLst/>
                          <a:latin typeface="+mn-lt"/>
                          <a:ea typeface="+mn-ea"/>
                          <a:cs typeface="+mn-cs"/>
                        </a:rPr>
                        <a:t> </a:t>
                      </a:r>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sng" kern="1200">
                          <a:solidFill>
                            <a:srgbClr val="01579B"/>
                          </a:solidFill>
                          <a:effectLst/>
                          <a:latin typeface="inherit"/>
                          <a:ea typeface="+mn-ea"/>
                          <a:cs typeface="+mn-cs"/>
                          <a:hlinkClick r:id="rId9">
                            <a:extLst>
                              <a:ext uri="{A12FA001-AC4F-418D-AE19-62706E023703}">
                                <ahyp:hlinkClr xmlns:ahyp="http://schemas.microsoft.com/office/drawing/2018/hyperlinkcolor" val="tx"/>
                              </a:ext>
                            </a:extLst>
                          </a:hlinkClick>
                        </a:rPr>
                        <a:t>Video: Create an Action Plan</a:t>
                      </a:r>
                      <a:endParaRPr lang="en-US" sz="2000" b="0" i="0" u="sng" kern="1200">
                        <a:solidFill>
                          <a:srgbClr val="01579B"/>
                        </a:solidFill>
                        <a:effectLst/>
                        <a:latin typeface="inherit"/>
                        <a:ea typeface="+mn-ea"/>
                        <a:cs typeface="+mn-cs"/>
                      </a:endParaRP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000" b="0" i="0" u="sng" kern="1200">
                          <a:solidFill>
                            <a:srgbClr val="01579B"/>
                          </a:solidFill>
                          <a:effectLst/>
                          <a:latin typeface="inherit"/>
                          <a:ea typeface="+mn-ea"/>
                          <a:cs typeface="+mn-cs"/>
                          <a:hlinkClick r:id="rId10">
                            <a:extLst>
                              <a:ext uri="{A12FA001-AC4F-418D-AE19-62706E023703}">
                                <ahyp:hlinkClr xmlns:ahyp="http://schemas.microsoft.com/office/drawing/2018/hyperlinkcolor" val="tx"/>
                              </a:ext>
                            </a:extLst>
                          </a:hlinkClick>
                        </a:rPr>
                        <a:t>PowerPoint: Create an Action Plan </a:t>
                      </a:r>
                      <a:endParaRPr lang="en-US" sz="2000" b="0" i="0" u="sng" kern="1200">
                        <a:solidFill>
                          <a:srgbClr val="01579B"/>
                        </a:solidFill>
                        <a:effectLst/>
                        <a:latin typeface="inherit"/>
                        <a:ea typeface="+mn-ea"/>
                        <a:cs typeface="+mn-cs"/>
                      </a:endParaRPr>
                    </a:p>
                    <a:p>
                      <a:pPr marL="342900" indent="-342900" algn="l">
                        <a:buFont typeface="Arial" panose="020B0604020202020204" pitchFamily="34" charset="0"/>
                        <a:buChar char="•"/>
                      </a:pPr>
                      <a:r>
                        <a:rPr lang="en-US" sz="2000" b="0" i="0" u="sng">
                          <a:solidFill>
                            <a:srgbClr val="01579B"/>
                          </a:solidFill>
                          <a:effectLst/>
                          <a:latin typeface="inherit"/>
                          <a:hlinkClick r:id="rId11">
                            <a:extLst>
                              <a:ext uri="{A12FA001-AC4F-418D-AE19-62706E023703}">
                                <ahyp:hlinkClr xmlns:ahyp="http://schemas.microsoft.com/office/drawing/2018/hyperlinkcolor" val="tx"/>
                              </a:ext>
                            </a:extLst>
                          </a:hlinkClick>
                        </a:rPr>
                        <a:t>Facilitation Agenda: Create an Action Plan </a:t>
                      </a:r>
                      <a:endParaRPr lang="en-US" sz="2000" b="0" i="0">
                        <a:solidFill>
                          <a:srgbClr val="54524D"/>
                        </a:solidFill>
                        <a:effectLst/>
                        <a:latin typeface="inherit"/>
                      </a:endParaRPr>
                    </a:p>
                    <a:p>
                      <a:pPr marL="342900" indent="-342900" algn="l">
                        <a:buFont typeface="Arial" panose="020B0604020202020204" pitchFamily="34" charset="0"/>
                        <a:buChar char="•"/>
                      </a:pPr>
                      <a:r>
                        <a:rPr lang="en-US" sz="2000" b="0" i="0" u="sng">
                          <a:solidFill>
                            <a:srgbClr val="01579B"/>
                          </a:solidFill>
                          <a:effectLst/>
                          <a:latin typeface="inherit"/>
                          <a:hlinkClick r:id="rId12">
                            <a:extLst>
                              <a:ext uri="{A12FA001-AC4F-418D-AE19-62706E023703}">
                                <ahyp:hlinkClr xmlns:ahyp="http://schemas.microsoft.com/office/drawing/2018/hyperlinkcolor" val="tx"/>
                              </a:ext>
                            </a:extLst>
                          </a:hlinkClick>
                        </a:rPr>
                        <a:t>Equity Team Meeting Agenda: Create an Action Plan </a:t>
                      </a:r>
                      <a:endParaRPr lang="en-US"/>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9" name="Oval 8">
            <a:extLst>
              <a:ext uri="{FF2B5EF4-FFF2-40B4-BE49-F238E27FC236}">
                <a16:creationId xmlns:a16="http://schemas.microsoft.com/office/drawing/2014/main" id="{ED06CAC1-DBDB-4E30-89F4-7CDABFE65BC1}"/>
              </a:ext>
            </a:extLst>
          </p:cNvPr>
          <p:cNvSpPr/>
          <p:nvPr/>
        </p:nvSpPr>
        <p:spPr>
          <a:xfrm>
            <a:off x="5550459" y="4861402"/>
            <a:ext cx="1076355" cy="108204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spTree>
    <p:extLst>
      <p:ext uri="{BB962C8B-B14F-4D97-AF65-F5344CB8AC3E}">
        <p14:creationId xmlns:p14="http://schemas.microsoft.com/office/powerpoint/2010/main" val="20930326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6"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004DB1F-219A-30EB-1661-0204107DB59A}"/>
              </a:ext>
            </a:extLst>
          </p:cNvPr>
          <p:cNvSpPr>
            <a:spLocks noGrp="1"/>
          </p:cNvSpPr>
          <p:nvPr>
            <p:ph type="title"/>
          </p:nvPr>
        </p:nvSpPr>
        <p:spPr>
          <a:xfrm>
            <a:off x="838200" y="704088"/>
            <a:ext cx="3529953" cy="2980944"/>
          </a:xfrm>
        </p:spPr>
        <p:txBody>
          <a:bodyPr>
            <a:normAutofit/>
          </a:bodyPr>
          <a:lstStyle/>
          <a:p>
            <a:r>
              <a:rPr lang="en-US"/>
              <a:t>Developing </a:t>
            </a:r>
            <a:br>
              <a:rPr lang="en-US"/>
            </a:br>
            <a:r>
              <a:rPr lang="en-US"/>
              <a:t>SMART Goals</a:t>
            </a:r>
          </a:p>
        </p:txBody>
      </p:sp>
      <p:sp>
        <p:nvSpPr>
          <p:cNvPr id="3" name="Content Placeholder 2">
            <a:extLst>
              <a:ext uri="{FF2B5EF4-FFF2-40B4-BE49-F238E27FC236}">
                <a16:creationId xmlns:a16="http://schemas.microsoft.com/office/drawing/2014/main" id="{5EB7ADE8-2855-230C-907B-E4EE42C1E210}"/>
              </a:ext>
            </a:extLst>
          </p:cNvPr>
          <p:cNvSpPr>
            <a:spLocks noGrp="1"/>
          </p:cNvSpPr>
          <p:nvPr>
            <p:ph idx="1"/>
          </p:nvPr>
        </p:nvSpPr>
        <p:spPr>
          <a:xfrm>
            <a:off x="6212410" y="704088"/>
            <a:ext cx="5135293" cy="5248656"/>
          </a:xfrm>
        </p:spPr>
        <p:txBody>
          <a:bodyPr anchor="ctr">
            <a:normAutofit/>
          </a:bodyPr>
          <a:lstStyle/>
          <a:p>
            <a:pPr marL="0" indent="0">
              <a:buNone/>
            </a:pPr>
            <a:r>
              <a:rPr lang="en-US" sz="2400"/>
              <a:t>Specific, </a:t>
            </a:r>
          </a:p>
          <a:p>
            <a:pPr marL="0" indent="0">
              <a:buNone/>
            </a:pPr>
            <a:r>
              <a:rPr lang="en-US" sz="2400"/>
              <a:t>Measurable, </a:t>
            </a:r>
          </a:p>
          <a:p>
            <a:pPr marL="0" indent="0">
              <a:buNone/>
            </a:pPr>
            <a:r>
              <a:rPr lang="en-US" sz="2400"/>
              <a:t>Actionable (and aligned), </a:t>
            </a:r>
          </a:p>
          <a:p>
            <a:pPr marL="0" indent="0">
              <a:buNone/>
            </a:pPr>
            <a:r>
              <a:rPr lang="en-US" sz="2400"/>
              <a:t>Reasonable, and </a:t>
            </a:r>
          </a:p>
          <a:p>
            <a:pPr marL="0" indent="0">
              <a:buNone/>
            </a:pPr>
            <a:r>
              <a:rPr lang="en-US" sz="2400"/>
              <a:t>Time-bound. </a:t>
            </a:r>
          </a:p>
          <a:p>
            <a:pPr marL="0" indent="0">
              <a:buNone/>
            </a:pPr>
            <a:endParaRPr lang="en-US" sz="2400"/>
          </a:p>
          <a:p>
            <a:endParaRPr lang="en-US" sz="2400"/>
          </a:p>
        </p:txBody>
      </p:sp>
      <p:sp>
        <p:nvSpPr>
          <p:cNvPr id="7" name="Content Placeholder 2">
            <a:extLst>
              <a:ext uri="{FF2B5EF4-FFF2-40B4-BE49-F238E27FC236}">
                <a16:creationId xmlns:a16="http://schemas.microsoft.com/office/drawing/2014/main" id="{10DF6DC1-55C3-B840-E38A-585D0EE75DBE}"/>
              </a:ext>
            </a:extLst>
          </p:cNvPr>
          <p:cNvSpPr txBox="1">
            <a:spLocks/>
          </p:cNvSpPr>
          <p:nvPr/>
        </p:nvSpPr>
        <p:spPr>
          <a:xfrm>
            <a:off x="4589244" y="4968980"/>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1"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 Handbook, page 36</a:t>
            </a:r>
            <a:endParaRPr kumimoji="0" lang="en-US" sz="16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0"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 </a:t>
            </a:r>
            <a:endParaRPr kumimoji="0" lang="en-US" sz="28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0A555AE3-B277-F1A8-C7A1-B54B37D799FE}"/>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59</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5157750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E4CF30-198B-4BC0-A5E1-4D3253B678F3}"/>
              </a:ext>
            </a:extLst>
          </p:cNvPr>
          <p:cNvSpPr>
            <a:spLocks noGrp="1"/>
          </p:cNvSpPr>
          <p:nvPr>
            <p:ph type="title"/>
          </p:nvPr>
        </p:nvSpPr>
        <p:spPr>
          <a:xfrm>
            <a:off x="296780" y="453779"/>
            <a:ext cx="11638545" cy="1382805"/>
          </a:xfrm>
        </p:spPr>
        <p:txBody>
          <a:bodyPr/>
          <a:lstStyle/>
          <a:p>
            <a:r>
              <a:rPr lang="en-US" sz="4267"/>
              <a:t>Components of General Supervision</a:t>
            </a:r>
          </a:p>
        </p:txBody>
      </p:sp>
      <p:pic>
        <p:nvPicPr>
          <p:cNvPr id="6" name="Content Placeholder 5" descr="8 Key Component of General Supervisions: Fiscal management, integrated monitoring, sustaining compliance and improvement, implementation of policies and procedures, technical assistance &amp; professional development, data, SPP/APR, and dispute resolution.&#10;">
            <a:extLst>
              <a:ext uri="{FF2B5EF4-FFF2-40B4-BE49-F238E27FC236}">
                <a16:creationId xmlns:a16="http://schemas.microsoft.com/office/drawing/2014/main" id="{DCEAAEDB-E950-4AF7-9DD5-DE81E85D2B92}"/>
              </a:ext>
            </a:extLst>
          </p:cNvPr>
          <p:cNvPicPr>
            <a:picLocks noGrp="1" noChangeAspect="1"/>
          </p:cNvPicPr>
          <p:nvPr>
            <p:ph idx="1"/>
          </p:nvPr>
        </p:nvPicPr>
        <p:blipFill>
          <a:blip r:embed="rId3"/>
          <a:stretch>
            <a:fillRect/>
          </a:stretch>
        </p:blipFill>
        <p:spPr>
          <a:xfrm>
            <a:off x="954156" y="1385595"/>
            <a:ext cx="10828769" cy="4795073"/>
          </a:xfrm>
        </p:spPr>
      </p:pic>
      <p:sp>
        <p:nvSpPr>
          <p:cNvPr id="2" name="Slide Number Placeholder 1">
            <a:extLst>
              <a:ext uri="{FF2B5EF4-FFF2-40B4-BE49-F238E27FC236}">
                <a16:creationId xmlns:a16="http://schemas.microsoft.com/office/drawing/2014/main" id="{C531627B-320E-4936-8F01-E55826DCFD21}"/>
              </a:ext>
            </a:extLst>
          </p:cNvPr>
          <p:cNvSpPr>
            <a:spLocks noGrp="1"/>
          </p:cNvSpPr>
          <p:nvPr>
            <p:ph type="sldNum" sz="quarter" idx="4"/>
          </p:nvPr>
        </p:nvSpPr>
        <p:spPr>
          <a:xfrm>
            <a:off x="8314269" y="4767264"/>
            <a:ext cx="372533" cy="273844"/>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rgbClr val="3A5898"/>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fld id="{B0462FEB-C181-8347-9EC4-DEDFCFCD9AD1}" type="slidenum">
              <a:rPr kumimoji="0" lang="en-US" sz="1200" b="0" i="0" u="none" strike="noStrike" kern="1200" cap="none" spc="0" normalizeH="0" baseline="0" noProof="0" smtClean="0">
                <a:ln>
                  <a:noFill/>
                </a:ln>
                <a:solidFill>
                  <a:srgbClr val="3A5898"/>
                </a:solidFill>
                <a:effectLst/>
                <a:uLnTx/>
                <a:uFillTx/>
                <a:latin typeface="Calibri" panose="020F0502020204030204"/>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3A5898"/>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040071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F004DB1F-219A-30EB-1661-0204107DB59A}"/>
              </a:ext>
            </a:extLst>
          </p:cNvPr>
          <p:cNvSpPr>
            <a:spLocks noGrp="1"/>
          </p:cNvSpPr>
          <p:nvPr>
            <p:ph type="title"/>
          </p:nvPr>
        </p:nvSpPr>
        <p:spPr>
          <a:xfrm>
            <a:off x="686834" y="1153572"/>
            <a:ext cx="3200400" cy="4461163"/>
          </a:xfrm>
        </p:spPr>
        <p:txBody>
          <a:bodyPr>
            <a:normAutofit/>
          </a:bodyPr>
          <a:lstStyle/>
          <a:p>
            <a:r>
              <a:rPr lang="en-US">
                <a:solidFill>
                  <a:srgbClr val="FFFFFF"/>
                </a:solidFill>
              </a:rPr>
              <a:t>Outlining Action Steps</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5EB7ADE8-2855-230C-907B-E4EE42C1E210}"/>
              </a:ext>
            </a:extLst>
          </p:cNvPr>
          <p:cNvSpPr>
            <a:spLocks noGrp="1"/>
          </p:cNvSpPr>
          <p:nvPr>
            <p:ph idx="1"/>
          </p:nvPr>
        </p:nvSpPr>
        <p:spPr>
          <a:xfrm>
            <a:off x="4447308" y="591344"/>
            <a:ext cx="6906491" cy="5585619"/>
          </a:xfrm>
        </p:spPr>
        <p:txBody>
          <a:bodyPr anchor="ctr">
            <a:normAutofit fontScale="92500" lnSpcReduction="10000"/>
          </a:bodyPr>
          <a:lstStyle/>
          <a:p>
            <a:pPr marL="0" indent="0">
              <a:buNone/>
            </a:pPr>
            <a:r>
              <a:rPr lang="en-US"/>
              <a:t>Consider the following questions:</a:t>
            </a:r>
          </a:p>
          <a:p>
            <a:pPr lvl="1"/>
            <a:r>
              <a:rPr lang="en-US"/>
              <a:t>Are there </a:t>
            </a:r>
            <a:r>
              <a:rPr lang="en-US">
                <a:solidFill>
                  <a:schemeClr val="accent2">
                    <a:lumMod val="50000"/>
                  </a:schemeClr>
                </a:solidFill>
              </a:rPr>
              <a:t>connections</a:t>
            </a:r>
            <a:r>
              <a:rPr lang="en-US"/>
              <a:t> </a:t>
            </a:r>
            <a:r>
              <a:rPr lang="en-US">
                <a:solidFill>
                  <a:schemeClr val="accent2">
                    <a:lumMod val="50000"/>
                  </a:schemeClr>
                </a:solidFill>
              </a:rPr>
              <a:t>to other work </a:t>
            </a:r>
            <a:r>
              <a:rPr lang="en-US"/>
              <a:t>in the LEA?</a:t>
            </a:r>
          </a:p>
          <a:p>
            <a:pPr lvl="1"/>
            <a:r>
              <a:rPr lang="en-US"/>
              <a:t>What </a:t>
            </a:r>
            <a:r>
              <a:rPr lang="en-US">
                <a:solidFill>
                  <a:schemeClr val="accent2">
                    <a:lumMod val="50000"/>
                  </a:schemeClr>
                </a:solidFill>
              </a:rPr>
              <a:t>tasks are needed </a:t>
            </a:r>
            <a:r>
              <a:rPr lang="en-US"/>
              <a:t>to create improvement (actions, resources, policies, procedures, etc.)?</a:t>
            </a:r>
          </a:p>
          <a:p>
            <a:pPr lvl="1"/>
            <a:r>
              <a:rPr lang="en-US"/>
              <a:t>How can you break the desired improvement down into </a:t>
            </a:r>
            <a:r>
              <a:rPr lang="en-US">
                <a:solidFill>
                  <a:schemeClr val="accent2">
                    <a:lumMod val="50000"/>
                  </a:schemeClr>
                </a:solidFill>
              </a:rPr>
              <a:t>manageable steps </a:t>
            </a:r>
            <a:r>
              <a:rPr lang="en-US"/>
              <a:t>in the first year &amp; over time?</a:t>
            </a:r>
          </a:p>
          <a:p>
            <a:pPr lvl="1"/>
            <a:r>
              <a:rPr lang="en-US">
                <a:solidFill>
                  <a:schemeClr val="accent2">
                    <a:lumMod val="50000"/>
                  </a:schemeClr>
                </a:solidFill>
              </a:rPr>
              <a:t>Who is responsible </a:t>
            </a:r>
            <a:r>
              <a:rPr lang="en-US"/>
              <a:t>for implementing each action in the first year?</a:t>
            </a:r>
          </a:p>
          <a:p>
            <a:pPr lvl="1"/>
            <a:r>
              <a:rPr lang="en-US"/>
              <a:t>How can you plan for continuity if there are </a:t>
            </a:r>
            <a:r>
              <a:rPr lang="en-US">
                <a:solidFill>
                  <a:schemeClr val="accent2">
                    <a:lumMod val="50000"/>
                  </a:schemeClr>
                </a:solidFill>
              </a:rPr>
              <a:t>personnel changes</a:t>
            </a:r>
            <a:r>
              <a:rPr lang="en-US"/>
              <a:t>? What actions can be consistently replicated?</a:t>
            </a:r>
          </a:p>
          <a:p>
            <a:endParaRPr lang="en-US"/>
          </a:p>
        </p:txBody>
      </p:sp>
      <p:sp>
        <p:nvSpPr>
          <p:cNvPr id="4" name="Slide Number Placeholder 3">
            <a:extLst>
              <a:ext uri="{FF2B5EF4-FFF2-40B4-BE49-F238E27FC236}">
                <a16:creationId xmlns:a16="http://schemas.microsoft.com/office/drawing/2014/main" id="{0A555AE3-B277-F1A8-C7A1-B54B37D799FE}"/>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60</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18" name="Content Placeholder 2">
            <a:extLst>
              <a:ext uri="{FF2B5EF4-FFF2-40B4-BE49-F238E27FC236}">
                <a16:creationId xmlns:a16="http://schemas.microsoft.com/office/drawing/2014/main" id="{08067D49-9471-E630-274D-F85C15C35FB2}"/>
              </a:ext>
            </a:extLst>
          </p:cNvPr>
          <p:cNvSpPr txBox="1">
            <a:spLocks/>
          </p:cNvSpPr>
          <p:nvPr/>
        </p:nvSpPr>
        <p:spPr>
          <a:xfrm>
            <a:off x="3325368" y="5984381"/>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1"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 Handbook, page 37</a:t>
            </a:r>
            <a:endParaRPr kumimoji="0" lang="en-US" sz="16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0" u="none" strike="noStrike" kern="1200" cap="none" spc="0" normalizeH="0" baseline="0" noProof="0">
                <a:ln>
                  <a:noFill/>
                </a:ln>
                <a:solidFill>
                  <a:srgbClr val="203B6A"/>
                </a:solidFill>
                <a:effectLst/>
                <a:uLnTx/>
                <a:uFillTx/>
                <a:latin typeface="PT Sans" panose="020B0503020203020204" pitchFamily="34" charset="0"/>
                <a:ea typeface="+mn-ea"/>
                <a:cs typeface="Segoe UI" panose="020B0502040204020203" pitchFamily="34" charset="0"/>
              </a:rPr>
              <a:t> </a:t>
            </a:r>
            <a:endParaRPr kumimoji="0" lang="en-US" sz="28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01216742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7264F718-7FAC-4056-9FA9-A603EC682F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5" y="0"/>
            <a:ext cx="1219047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F74639F7-E3C7-4165-A83E-6386A86BA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6356349"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6" name="Freeform: Shape 25">
            <a:extLst>
              <a:ext uri="{FF2B5EF4-FFF2-40B4-BE49-F238E27FC236}">
                <a16:creationId xmlns:a16="http://schemas.microsoft.com/office/drawing/2014/main" id="{8B3AF0F1-707A-463E-B5EE-33C63A40CF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5979591"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CB85754D-A6D0-FF1B-3072-5E09B269356B}"/>
              </a:ext>
            </a:extLst>
          </p:cNvPr>
          <p:cNvSpPr>
            <a:spLocks noGrp="1"/>
          </p:cNvSpPr>
          <p:nvPr>
            <p:ph type="title"/>
          </p:nvPr>
        </p:nvSpPr>
        <p:spPr>
          <a:xfrm>
            <a:off x="838200" y="704088"/>
            <a:ext cx="3529953" cy="2980944"/>
          </a:xfrm>
        </p:spPr>
        <p:txBody>
          <a:bodyPr>
            <a:normAutofit/>
          </a:bodyPr>
          <a:lstStyle/>
          <a:p>
            <a:r>
              <a:rPr lang="en-US"/>
              <a:t>Determining Your Timeline</a:t>
            </a:r>
          </a:p>
        </p:txBody>
      </p:sp>
      <p:sp>
        <p:nvSpPr>
          <p:cNvPr id="3" name="Content Placeholder 2">
            <a:extLst>
              <a:ext uri="{FF2B5EF4-FFF2-40B4-BE49-F238E27FC236}">
                <a16:creationId xmlns:a16="http://schemas.microsoft.com/office/drawing/2014/main" id="{947E8A9B-EABB-74C3-5EB6-29942FC05EEB}"/>
              </a:ext>
            </a:extLst>
          </p:cNvPr>
          <p:cNvSpPr>
            <a:spLocks noGrp="1"/>
          </p:cNvSpPr>
          <p:nvPr>
            <p:ph idx="1"/>
          </p:nvPr>
        </p:nvSpPr>
        <p:spPr>
          <a:xfrm>
            <a:off x="6212410" y="704088"/>
            <a:ext cx="5135293" cy="5248656"/>
          </a:xfrm>
        </p:spPr>
        <p:txBody>
          <a:bodyPr anchor="ctr">
            <a:normAutofit/>
          </a:bodyPr>
          <a:lstStyle/>
          <a:p>
            <a:pPr>
              <a:lnSpc>
                <a:spcPct val="90000"/>
              </a:lnSpc>
            </a:pPr>
            <a:r>
              <a:rPr lang="en-US" sz="2000"/>
              <a:t>For each action step, consider the following:</a:t>
            </a:r>
          </a:p>
          <a:p>
            <a:pPr lvl="1">
              <a:lnSpc>
                <a:spcPct val="90000"/>
              </a:lnSpc>
            </a:pPr>
            <a:r>
              <a:rPr lang="en-US" sz="2000"/>
              <a:t>What is the </a:t>
            </a:r>
            <a:r>
              <a:rPr lang="en-US" sz="2000">
                <a:solidFill>
                  <a:schemeClr val="accent2">
                    <a:lumMod val="50000"/>
                  </a:schemeClr>
                </a:solidFill>
              </a:rPr>
              <a:t>needed time </a:t>
            </a:r>
            <a:r>
              <a:rPr lang="en-US" sz="2000"/>
              <a:t>frame for implementing the planned action?</a:t>
            </a:r>
          </a:p>
          <a:p>
            <a:pPr lvl="1">
              <a:lnSpc>
                <a:spcPct val="90000"/>
              </a:lnSpc>
            </a:pPr>
            <a:r>
              <a:rPr lang="en-US" sz="2000"/>
              <a:t>Does this action warrant </a:t>
            </a:r>
            <a:r>
              <a:rPr lang="en-US" sz="2000">
                <a:solidFill>
                  <a:schemeClr val="accent2">
                    <a:lumMod val="50000"/>
                  </a:schemeClr>
                </a:solidFill>
              </a:rPr>
              <a:t>additional discussion and check-ins</a:t>
            </a:r>
            <a:r>
              <a:rPr lang="en-US" sz="2000"/>
              <a:t>? If yes, how often?</a:t>
            </a:r>
          </a:p>
          <a:p>
            <a:pPr lvl="1">
              <a:lnSpc>
                <a:spcPct val="90000"/>
              </a:lnSpc>
            </a:pPr>
            <a:r>
              <a:rPr lang="en-US" sz="2000"/>
              <a:t>If decisionmakers outside the group must </a:t>
            </a:r>
            <a:r>
              <a:rPr lang="en-US" sz="2000">
                <a:solidFill>
                  <a:schemeClr val="accent2">
                    <a:lumMod val="50000"/>
                  </a:schemeClr>
                </a:solidFill>
              </a:rPr>
              <a:t>approve proposed actions</a:t>
            </a:r>
            <a:r>
              <a:rPr lang="en-US" sz="2000"/>
              <a:t>, when and how will you update team members (e.g., at the next meeting, via email)?</a:t>
            </a:r>
          </a:p>
          <a:p>
            <a:pPr lvl="1">
              <a:lnSpc>
                <a:spcPct val="90000"/>
              </a:lnSpc>
            </a:pPr>
            <a:r>
              <a:rPr lang="en-US" sz="2000"/>
              <a:t>How will those implementing the actions </a:t>
            </a:r>
            <a:r>
              <a:rPr lang="en-US" sz="2000">
                <a:solidFill>
                  <a:schemeClr val="accent2">
                    <a:lumMod val="50000"/>
                  </a:schemeClr>
                </a:solidFill>
              </a:rPr>
              <a:t>communicate their progress and challenges</a:t>
            </a:r>
            <a:r>
              <a:rPr lang="en-US" sz="2000"/>
              <a:t>, and to whom?</a:t>
            </a:r>
          </a:p>
          <a:p>
            <a:pPr>
              <a:lnSpc>
                <a:spcPct val="90000"/>
              </a:lnSpc>
            </a:pPr>
            <a:endParaRPr lang="en-US" sz="2000"/>
          </a:p>
        </p:txBody>
      </p:sp>
      <p:sp>
        <p:nvSpPr>
          <p:cNvPr id="7" name="Content Placeholder 2">
            <a:extLst>
              <a:ext uri="{FF2B5EF4-FFF2-40B4-BE49-F238E27FC236}">
                <a16:creationId xmlns:a16="http://schemas.microsoft.com/office/drawing/2014/main" id="{811ECCAA-8E2C-4FE4-0C72-E09B879AF8BD}"/>
              </a:ext>
            </a:extLst>
          </p:cNvPr>
          <p:cNvSpPr txBox="1">
            <a:spLocks/>
          </p:cNvSpPr>
          <p:nvPr/>
        </p:nvSpPr>
        <p:spPr>
          <a:xfrm>
            <a:off x="4652223" y="5590060"/>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38</a:t>
            </a:r>
            <a:endParaRPr kumimoji="0" lang="en-US" sz="16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a:t>
            </a:r>
            <a:endPar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p:txBody>
      </p:sp>
      <p:sp>
        <p:nvSpPr>
          <p:cNvPr id="4" name="Slide Number Placeholder 3">
            <a:extLst>
              <a:ext uri="{FF2B5EF4-FFF2-40B4-BE49-F238E27FC236}">
                <a16:creationId xmlns:a16="http://schemas.microsoft.com/office/drawing/2014/main" id="{2E3412F2-F00A-5F73-7C30-EABE1AFADCBC}"/>
              </a:ext>
            </a:extLst>
          </p:cNvPr>
          <p:cNvSpPr>
            <a:spLocks noGrp="1"/>
          </p:cNvSpPr>
          <p:nvPr>
            <p:ph type="sldNum" sz="quarter" idx="12"/>
          </p:nvPr>
        </p:nvSpPr>
        <p:spPr>
          <a:xfrm>
            <a:off x="8610600" y="6356350"/>
            <a:ext cx="2743200" cy="365125"/>
          </a:xfrm>
        </p:spPr>
        <p:txBody>
          <a:bodyPr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61</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Tree>
    <p:extLst>
      <p:ext uri="{BB962C8B-B14F-4D97-AF65-F5344CB8AC3E}">
        <p14:creationId xmlns:p14="http://schemas.microsoft.com/office/powerpoint/2010/main" val="38401858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4" name="Freeform: Shape 23">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98CBD729-E4C5-DC83-8A9E-11B7177A213A}"/>
              </a:ext>
            </a:extLst>
          </p:cNvPr>
          <p:cNvSpPr>
            <a:spLocks noGrp="1"/>
          </p:cNvSpPr>
          <p:nvPr>
            <p:ph type="title"/>
          </p:nvPr>
        </p:nvSpPr>
        <p:spPr>
          <a:xfrm>
            <a:off x="686834" y="1153572"/>
            <a:ext cx="3200400" cy="4461163"/>
          </a:xfrm>
        </p:spPr>
        <p:txBody>
          <a:bodyPr>
            <a:normAutofit/>
          </a:bodyPr>
          <a:lstStyle/>
          <a:p>
            <a:r>
              <a:rPr lang="en-US">
                <a:solidFill>
                  <a:srgbClr val="FFFFFF"/>
                </a:solidFill>
              </a:rPr>
              <a:t>Planning for Evaluation</a:t>
            </a:r>
          </a:p>
        </p:txBody>
      </p:sp>
      <p:sp>
        <p:nvSpPr>
          <p:cNvPr id="26" name="Arc 25">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3" name="Content Placeholder 2">
            <a:extLst>
              <a:ext uri="{FF2B5EF4-FFF2-40B4-BE49-F238E27FC236}">
                <a16:creationId xmlns:a16="http://schemas.microsoft.com/office/drawing/2014/main" id="{78C625FB-5844-6E2F-26B2-1572DEEEB6F3}"/>
              </a:ext>
            </a:extLst>
          </p:cNvPr>
          <p:cNvSpPr>
            <a:spLocks noGrp="1"/>
          </p:cNvSpPr>
          <p:nvPr>
            <p:ph idx="1"/>
          </p:nvPr>
        </p:nvSpPr>
        <p:spPr>
          <a:xfrm>
            <a:off x="4447308" y="591344"/>
            <a:ext cx="6906491" cy="5585619"/>
          </a:xfrm>
        </p:spPr>
        <p:txBody>
          <a:bodyPr anchor="ctr">
            <a:normAutofit/>
          </a:bodyPr>
          <a:lstStyle/>
          <a:p>
            <a:pPr marL="0" indent="0">
              <a:lnSpc>
                <a:spcPct val="90000"/>
              </a:lnSpc>
              <a:buNone/>
            </a:pPr>
            <a:r>
              <a:rPr lang="en-US" sz="2200"/>
              <a:t>Consider the following questions:</a:t>
            </a:r>
          </a:p>
          <a:p>
            <a:pPr>
              <a:lnSpc>
                <a:spcPct val="90000"/>
              </a:lnSpc>
            </a:pPr>
            <a:r>
              <a:rPr lang="en-US" sz="2200">
                <a:solidFill>
                  <a:schemeClr val="accent2">
                    <a:lumMod val="50000"/>
                  </a:schemeClr>
                </a:solidFill>
              </a:rPr>
              <a:t>How will you know </a:t>
            </a:r>
            <a:r>
              <a:rPr lang="en-US" sz="2200"/>
              <a:t>implementers carried out the intended action as you planned?</a:t>
            </a:r>
          </a:p>
          <a:p>
            <a:pPr>
              <a:lnSpc>
                <a:spcPct val="90000"/>
              </a:lnSpc>
            </a:pPr>
            <a:r>
              <a:rPr lang="en-US" sz="2200"/>
              <a:t>What data will help you determine if the </a:t>
            </a:r>
            <a:r>
              <a:rPr lang="en-US" sz="2200">
                <a:solidFill>
                  <a:schemeClr val="accent2">
                    <a:lumMod val="50000"/>
                  </a:schemeClr>
                </a:solidFill>
              </a:rPr>
              <a:t>systems</a:t>
            </a:r>
            <a:r>
              <a:rPr lang="en-US" sz="2200"/>
              <a:t> </a:t>
            </a:r>
            <a:r>
              <a:rPr lang="en-US" sz="2200">
                <a:solidFill>
                  <a:schemeClr val="accent2">
                    <a:lumMod val="50000"/>
                  </a:schemeClr>
                </a:solidFill>
              </a:rPr>
              <a:t>supporting</a:t>
            </a:r>
            <a:r>
              <a:rPr lang="en-US" sz="2200"/>
              <a:t> implementation are sufficient?</a:t>
            </a:r>
          </a:p>
          <a:p>
            <a:pPr>
              <a:lnSpc>
                <a:spcPct val="90000"/>
              </a:lnSpc>
            </a:pPr>
            <a:r>
              <a:rPr lang="en-US" sz="2200">
                <a:solidFill>
                  <a:schemeClr val="accent2">
                    <a:lumMod val="50000"/>
                  </a:schemeClr>
                </a:solidFill>
              </a:rPr>
              <a:t>What data points </a:t>
            </a:r>
            <a:r>
              <a:rPr lang="en-US" sz="2200"/>
              <a:t>will serve as </a:t>
            </a:r>
            <a:r>
              <a:rPr lang="en-US" sz="2200">
                <a:solidFill>
                  <a:schemeClr val="accent2">
                    <a:lumMod val="50000"/>
                  </a:schemeClr>
                </a:solidFill>
              </a:rPr>
              <a:t>key markers </a:t>
            </a:r>
            <a:r>
              <a:rPr lang="en-US" sz="2200"/>
              <a:t>throughout the improvement cycle?</a:t>
            </a:r>
          </a:p>
          <a:p>
            <a:pPr>
              <a:lnSpc>
                <a:spcPct val="90000"/>
              </a:lnSpc>
            </a:pPr>
            <a:r>
              <a:rPr lang="en-US" sz="2200"/>
              <a:t>What </a:t>
            </a:r>
            <a:r>
              <a:rPr lang="en-US" sz="2200">
                <a:solidFill>
                  <a:schemeClr val="accent2">
                    <a:lumMod val="50000"/>
                  </a:schemeClr>
                </a:solidFill>
              </a:rPr>
              <a:t>intermediate outputs and short-term outcomes </a:t>
            </a:r>
            <a:r>
              <a:rPr lang="en-US" sz="2200"/>
              <a:t>will you look at to help you know you are on the right track?</a:t>
            </a:r>
          </a:p>
          <a:p>
            <a:pPr>
              <a:lnSpc>
                <a:spcPct val="90000"/>
              </a:lnSpc>
            </a:pPr>
            <a:r>
              <a:rPr lang="en-US" sz="2200"/>
              <a:t>What data may let you know that there are </a:t>
            </a:r>
            <a:r>
              <a:rPr lang="en-US" sz="2200">
                <a:solidFill>
                  <a:schemeClr val="accent2">
                    <a:lumMod val="50000"/>
                  </a:schemeClr>
                </a:solidFill>
              </a:rPr>
              <a:t>adjustments you need to make</a:t>
            </a:r>
            <a:r>
              <a:rPr lang="en-US" sz="2200"/>
              <a:t>?</a:t>
            </a:r>
          </a:p>
          <a:p>
            <a:pPr>
              <a:lnSpc>
                <a:spcPct val="90000"/>
              </a:lnSpc>
            </a:pPr>
            <a:r>
              <a:rPr lang="en-US" sz="2200"/>
              <a:t>How will you know whether the actions worked? </a:t>
            </a:r>
            <a:r>
              <a:rPr lang="en-US" sz="2200">
                <a:solidFill>
                  <a:schemeClr val="accent2">
                    <a:lumMod val="50000"/>
                  </a:schemeClr>
                </a:solidFill>
              </a:rPr>
              <a:t>What data will show improvement has occurred</a:t>
            </a:r>
            <a:r>
              <a:rPr lang="en-US" sz="2200"/>
              <a:t>?</a:t>
            </a:r>
          </a:p>
          <a:p>
            <a:pPr>
              <a:lnSpc>
                <a:spcPct val="90000"/>
              </a:lnSpc>
            </a:pPr>
            <a:endParaRPr lang="en-US" sz="2200"/>
          </a:p>
        </p:txBody>
      </p:sp>
      <p:sp>
        <p:nvSpPr>
          <p:cNvPr id="4" name="Slide Number Placeholder 3">
            <a:extLst>
              <a:ext uri="{FF2B5EF4-FFF2-40B4-BE49-F238E27FC236}">
                <a16:creationId xmlns:a16="http://schemas.microsoft.com/office/drawing/2014/main" id="{85B3F5B9-E4E7-E6E3-B1FE-F62AC56F6C45}"/>
              </a:ext>
            </a:extLst>
          </p:cNvPr>
          <p:cNvSpPr>
            <a:spLocks noGrp="1"/>
          </p:cNvSpPr>
          <p:nvPr>
            <p:ph type="sldNum" sz="quarter" idx="12"/>
          </p:nvPr>
        </p:nvSpPr>
        <p:spPr>
          <a:xfrm>
            <a:off x="9541564" y="6356350"/>
            <a:ext cx="1812235" cy="365125"/>
          </a:xfrm>
        </p:spPr>
        <p:txBody>
          <a:bodyP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62</a:t>
            </a:fld>
            <a:endParaRPr kumimoji="0" lang="zh-CN" altLang="en-US" sz="1200" b="0" i="0" u="none" strike="noStrike" kern="1200" cap="none" spc="0" normalizeH="0" baseline="0" noProof="0">
              <a:ln>
                <a:noFill/>
              </a:ln>
              <a:solidFill>
                <a:srgbClr val="203B6A"/>
              </a:solidFill>
              <a:effectLst/>
              <a:uLnTx/>
              <a:uFillTx/>
              <a:latin typeface="Segoe UI"/>
              <a:ea typeface="+mn-ea"/>
              <a:cs typeface="+mn-cs"/>
            </a:endParaRPr>
          </a:p>
        </p:txBody>
      </p:sp>
      <p:sp>
        <p:nvSpPr>
          <p:cNvPr id="5" name="Content Placeholder 2">
            <a:extLst>
              <a:ext uri="{FF2B5EF4-FFF2-40B4-BE49-F238E27FC236}">
                <a16:creationId xmlns:a16="http://schemas.microsoft.com/office/drawing/2014/main" id="{D72A7DF0-7091-139A-29DB-26FB94DC34C5}"/>
              </a:ext>
            </a:extLst>
          </p:cNvPr>
          <p:cNvSpPr txBox="1">
            <a:spLocks/>
          </p:cNvSpPr>
          <p:nvPr/>
        </p:nvSpPr>
        <p:spPr>
          <a:xfrm>
            <a:off x="3207471" y="5864380"/>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1"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Success Gaps Toolkit: Addressing Equity, Inclusion, and Opportunity.</a:t>
            </a: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Handbook, page 38=39</a:t>
            </a:r>
            <a:endParaRPr kumimoji="0" lang="en-US" sz="16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600"/>
              </a:spcBef>
              <a:spcAft>
                <a:spcPts val="0"/>
              </a:spcAft>
              <a:buClr>
                <a:srgbClr val="E38526"/>
              </a:buClr>
              <a:buSzTx/>
              <a:buFont typeface="Arial" panose="020B0604020202020204" pitchFamily="34" charset="0"/>
              <a:buNone/>
              <a:tabLst/>
              <a:defRPr/>
            </a:pP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 </a:t>
            </a:r>
            <a:endParaRPr kumimoji="0" lang="en-US" sz="28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97639962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3B229D-3BF6-4589-A33E-C562E6E177F2}"/>
              </a:ext>
            </a:extLst>
          </p:cNvPr>
          <p:cNvSpPr>
            <a:spLocks noGrp="1"/>
          </p:cNvSpPr>
          <p:nvPr>
            <p:ph type="title"/>
          </p:nvPr>
        </p:nvSpPr>
        <p:spPr/>
        <p:txBody>
          <a:bodyPr/>
          <a:lstStyle/>
          <a:p>
            <a:r>
              <a:rPr lang="en-US"/>
              <a:t>Additional Resources: </a:t>
            </a:r>
            <a:r>
              <a:rPr lang="en-US">
                <a:latin typeface="Segoe UI"/>
                <a:cs typeface="Segoe UI"/>
              </a:rPr>
              <a:t>Developing an Action Plan </a:t>
            </a:r>
            <a:endParaRPr lang="en-US"/>
          </a:p>
        </p:txBody>
      </p:sp>
      <p:sp>
        <p:nvSpPr>
          <p:cNvPr id="3" name="Content Placeholder 2">
            <a:extLst>
              <a:ext uri="{FF2B5EF4-FFF2-40B4-BE49-F238E27FC236}">
                <a16:creationId xmlns:a16="http://schemas.microsoft.com/office/drawing/2014/main" id="{F4A66E58-632A-4E62-8F7D-47F0FFB9BFBD}"/>
              </a:ext>
            </a:extLst>
          </p:cNvPr>
          <p:cNvSpPr>
            <a:spLocks noGrp="1"/>
          </p:cNvSpPr>
          <p:nvPr>
            <p:ph idx="1"/>
          </p:nvPr>
        </p:nvSpPr>
        <p:spPr>
          <a:xfrm>
            <a:off x="567743" y="462307"/>
            <a:ext cx="11136577" cy="5049746"/>
          </a:xfrm>
        </p:spPr>
        <p:txBody>
          <a:bodyPr/>
          <a:lstStyle/>
          <a:p>
            <a:pPr algn="l">
              <a:buFont typeface="Arial" panose="020B0604020202020204" pitchFamily="34" charset="0"/>
              <a:buChar char="•"/>
            </a:pPr>
            <a:br>
              <a:rPr lang="en-US" sz="1600">
                <a:solidFill>
                  <a:srgbClr val="0060C7"/>
                </a:solidFill>
                <a:latin typeface="-apple-system"/>
              </a:rPr>
            </a:b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3"/>
              </a:rPr>
              <a:t>PfS</a:t>
            </a:r>
            <a:r>
              <a:rPr lang="en-US" sz="2800" b="0" i="0" u="none" strike="noStrike">
                <a:solidFill>
                  <a:srgbClr val="0060C7"/>
                </a:solidFill>
                <a:effectLst/>
                <a:latin typeface="+mn-lt"/>
                <a:hlinkClick r:id="rId3"/>
              </a:rPr>
              <a:t> Plan Template</a:t>
            </a:r>
            <a:endParaRPr lang="en-US" sz="2800" b="0" i="0" u="none" strike="noStrike">
              <a:solidFill>
                <a:srgbClr val="0060C7"/>
              </a:solidFill>
              <a:effectLst/>
              <a:latin typeface="+mn-lt"/>
            </a:endParaRPr>
          </a:p>
          <a:p>
            <a:r>
              <a:rPr lang="en-US" sz="2800">
                <a:solidFill>
                  <a:srgbClr val="0060C7"/>
                </a:solidFill>
                <a:latin typeface="+mn-lt"/>
                <a:hlinkClick r:id="rId4">
                  <a:extLst>
                    <a:ext uri="{A12FA001-AC4F-418D-AE19-62706E023703}">
                      <ahyp:hlinkClr xmlns:ahyp="http://schemas.microsoft.com/office/drawing/2018/hyperlinkcolor" val="tx"/>
                    </a:ext>
                  </a:extLst>
                </a:hlinkClick>
              </a:rPr>
              <a:t>Template for Success Gap Action Plan </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5"/>
              </a:rPr>
              <a:t>PfS</a:t>
            </a:r>
            <a:r>
              <a:rPr lang="en-US" sz="2800" b="0" i="0" u="none" strike="noStrike">
                <a:solidFill>
                  <a:srgbClr val="0060C7"/>
                </a:solidFill>
                <a:effectLst/>
                <a:latin typeface="+mn-lt"/>
                <a:hlinkClick r:id="rId5"/>
              </a:rPr>
              <a:t> Strategic Objective/Strategic Initiative Organizer</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6"/>
              </a:rPr>
              <a:t>PfS</a:t>
            </a:r>
            <a:r>
              <a:rPr lang="en-US" sz="2800" b="0" i="0" u="none" strike="noStrike">
                <a:solidFill>
                  <a:srgbClr val="0060C7"/>
                </a:solidFill>
                <a:effectLst/>
                <a:latin typeface="+mn-lt"/>
                <a:hlinkClick r:id="rId6"/>
              </a:rPr>
              <a:t> Outcomes Worksheet</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err="1">
                <a:solidFill>
                  <a:srgbClr val="0060C7"/>
                </a:solidFill>
                <a:effectLst/>
                <a:latin typeface="+mn-lt"/>
                <a:hlinkClick r:id="rId7"/>
              </a:rPr>
              <a:t>PfS</a:t>
            </a:r>
            <a:r>
              <a:rPr lang="en-US" sz="2800" b="0" i="0" u="none" strike="noStrike">
                <a:solidFill>
                  <a:srgbClr val="0060C7"/>
                </a:solidFill>
                <a:effectLst/>
                <a:latin typeface="+mn-lt"/>
                <a:hlinkClick r:id="rId7"/>
              </a:rPr>
              <a:t> Quality Review Feedback Form</a:t>
            </a:r>
            <a:endParaRPr lang="en-US" sz="2800" b="0" i="0">
              <a:solidFill>
                <a:srgbClr val="222222"/>
              </a:solidFill>
              <a:effectLst/>
              <a:latin typeface="+mn-lt"/>
            </a:endParaRPr>
          </a:p>
          <a:p>
            <a:pPr algn="l">
              <a:buFont typeface="Arial" panose="020B0604020202020204" pitchFamily="34" charset="0"/>
              <a:buChar char="•"/>
            </a:pPr>
            <a:r>
              <a:rPr lang="en-US" sz="2800" b="0" i="0" u="none" strike="noStrike">
                <a:solidFill>
                  <a:srgbClr val="0060C7"/>
                </a:solidFill>
                <a:effectLst/>
                <a:latin typeface="+mn-lt"/>
                <a:hlinkClick r:id="rId8"/>
              </a:rPr>
              <a:t>Resource Mapping Worksheet</a:t>
            </a:r>
            <a:endParaRPr lang="en-US" sz="2800">
              <a:solidFill>
                <a:srgbClr val="0060C7"/>
              </a:solidFill>
              <a:latin typeface="+mn-lt"/>
            </a:endParaRPr>
          </a:p>
          <a:p>
            <a:pPr marL="0" indent="0">
              <a:buNone/>
            </a:pPr>
            <a:endParaRPr lang="en-US" sz="2800">
              <a:solidFill>
                <a:srgbClr val="0060C7"/>
              </a:solidFill>
              <a:latin typeface="+mn-lt"/>
            </a:endParaRPr>
          </a:p>
          <a:p>
            <a:pPr algn="l">
              <a:buFont typeface="Arial" panose="020B0604020202020204" pitchFamily="34" charset="0"/>
              <a:buChar char="•"/>
            </a:pPr>
            <a:endParaRPr lang="en-US" sz="2800" b="0" i="0">
              <a:solidFill>
                <a:srgbClr val="222222"/>
              </a:solidFill>
              <a:effectLst/>
              <a:latin typeface="+mn-lt"/>
            </a:endParaRPr>
          </a:p>
          <a:p>
            <a:pPr marL="0" indent="0">
              <a:buNone/>
            </a:pPr>
            <a:endParaRPr lang="en-US" sz="2800">
              <a:latin typeface="+mn-lt"/>
            </a:endParaRPr>
          </a:p>
        </p:txBody>
      </p:sp>
      <p:sp>
        <p:nvSpPr>
          <p:cNvPr id="4" name="Slide Number Placeholder 3">
            <a:extLst>
              <a:ext uri="{FF2B5EF4-FFF2-40B4-BE49-F238E27FC236}">
                <a16:creationId xmlns:a16="http://schemas.microsoft.com/office/drawing/2014/main" id="{34307DA7-BB27-45C0-BF0F-98B3D1D7E43A}"/>
              </a:ext>
            </a:extLst>
          </p:cNvPr>
          <p:cNvSpPr>
            <a:spLocks noGrp="1"/>
          </p:cNvSpPr>
          <p:nvPr>
            <p:ph type="sldNum" sz="quarter" idx="12"/>
          </p:nvPr>
        </p:nvSpPr>
        <p:spPr/>
        <p:txBody>
          <a:bodyPr/>
          <a:lstStyle/>
          <a:p>
            <a:fld id="{FF27229C-EC7B-4063-A33B-28A5E87E32ED}" type="slidenum">
              <a:rPr lang="zh-CN" altLang="en-US" smtClean="0"/>
              <a:pPr/>
              <a:t>63</a:t>
            </a:fld>
            <a:endParaRPr lang="zh-CN" altLang="en-US"/>
          </a:p>
        </p:txBody>
      </p:sp>
    </p:spTree>
    <p:extLst>
      <p:ext uri="{BB962C8B-B14F-4D97-AF65-F5344CB8AC3E}">
        <p14:creationId xmlns:p14="http://schemas.microsoft.com/office/powerpoint/2010/main" val="38069069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E4AB3-3F52-2C30-E27B-F3EA93C45DA0}"/>
              </a:ext>
            </a:extLst>
          </p:cNvPr>
          <p:cNvSpPr>
            <a:spLocks noGrp="1"/>
          </p:cNvSpPr>
          <p:nvPr>
            <p:ph type="title"/>
          </p:nvPr>
        </p:nvSpPr>
        <p:spPr>
          <a:xfrm>
            <a:off x="7464614" y="1783959"/>
            <a:ext cx="4087306" cy="2889114"/>
          </a:xfrm>
        </p:spPr>
        <p:txBody>
          <a:bodyPr vert="horz" lIns="91440" tIns="45720" rIns="91440" bIns="45720" rtlCol="0" anchor="b">
            <a:normAutofit fontScale="90000"/>
          </a:bodyPr>
          <a:lstStyle/>
          <a:p>
            <a:r>
              <a:rPr lang="en-US" sz="3800">
                <a:solidFill>
                  <a:schemeClr val="tx1"/>
                </a:solidFill>
                <a:latin typeface="+mj-lt"/>
                <a:cs typeface="+mj-cs"/>
              </a:rPr>
              <a:t>Additional Resources to Support Evidence-Based Practices</a:t>
            </a:r>
            <a:br>
              <a:rPr lang="en-US" sz="3800">
                <a:solidFill>
                  <a:schemeClr val="tx1"/>
                </a:solidFill>
                <a:latin typeface="+mj-lt"/>
                <a:cs typeface="+mj-cs"/>
              </a:rPr>
            </a:br>
            <a:r>
              <a:rPr lang="en-US" sz="1800">
                <a:solidFill>
                  <a:schemeClr val="tx1"/>
                </a:solidFill>
                <a:latin typeface="+mj-lt"/>
                <a:cs typeface="+mj-cs"/>
                <a:hlinkClick r:id="rId3">
                  <a:extLst>
                    <a:ext uri="{A12FA001-AC4F-418D-AE19-62706E023703}">
                      <ahyp:hlinkClr xmlns:ahyp="http://schemas.microsoft.com/office/drawing/2018/hyperlinkcolor" val="tx"/>
                    </a:ext>
                  </a:extLst>
                </a:hlinkClick>
              </a:rPr>
              <a:t>https://ideadata.org/toolkits/resources/</a:t>
            </a:r>
            <a:r>
              <a:rPr lang="en-US" sz="1800">
                <a:solidFill>
                  <a:schemeClr val="tx1"/>
                </a:solidFill>
                <a:latin typeface="+mj-lt"/>
                <a:cs typeface="+mj-cs"/>
              </a:rPr>
              <a:t> </a:t>
            </a:r>
          </a:p>
        </p:txBody>
      </p:sp>
      <p:sp>
        <p:nvSpPr>
          <p:cNvPr id="10" name="Freeform: Shape 9">
            <a:extLst>
              <a:ext uri="{FF2B5EF4-FFF2-40B4-BE49-F238E27FC236}">
                <a16:creationId xmlns:a16="http://schemas.microsoft.com/office/drawing/2014/main" id="{E49CC64F-7275-4E33-961B-0C5CDC439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 y="0"/>
            <a:ext cx="7188051" cy="6858000"/>
          </a:xfrm>
          <a:custGeom>
            <a:avLst/>
            <a:gdLst>
              <a:gd name="connsiteX0" fmla="*/ 7188051 w 7188051"/>
              <a:gd name="connsiteY0" fmla="*/ 6858000 h 6858000"/>
              <a:gd name="connsiteX1" fmla="*/ 108694 w 7188051"/>
              <a:gd name="connsiteY1" fmla="*/ 6858000 h 6858000"/>
              <a:gd name="connsiteX2" fmla="*/ 79127 w 7188051"/>
              <a:gd name="connsiteY2" fmla="*/ 6681235 h 6858000"/>
              <a:gd name="connsiteX3" fmla="*/ 0 w 7188051"/>
              <a:gd name="connsiteY3" fmla="*/ 5565888 h 6858000"/>
              <a:gd name="connsiteX4" fmla="*/ 2190696 w 7188051"/>
              <a:gd name="connsiteY4" fmla="*/ 145339 h 6858000"/>
              <a:gd name="connsiteX5" fmla="*/ 2339431 w 7188051"/>
              <a:gd name="connsiteY5" fmla="*/ 0 h 6858000"/>
              <a:gd name="connsiteX6" fmla="*/ 7188051 w 7188051"/>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8051" h="6858000">
                <a:moveTo>
                  <a:pt x="7188051" y="6858000"/>
                </a:moveTo>
                <a:lnTo>
                  <a:pt x="108694" y="6858000"/>
                </a:lnTo>
                <a:lnTo>
                  <a:pt x="79127" y="6681235"/>
                </a:lnTo>
                <a:cubicBezTo>
                  <a:pt x="26981" y="6316967"/>
                  <a:pt x="0" y="5944579"/>
                  <a:pt x="0" y="5565888"/>
                </a:cubicBezTo>
                <a:cubicBezTo>
                  <a:pt x="0" y="3459953"/>
                  <a:pt x="834428" y="1548908"/>
                  <a:pt x="2190696" y="145339"/>
                </a:cubicBezTo>
                <a:lnTo>
                  <a:pt x="2339431" y="0"/>
                </a:lnTo>
                <a:lnTo>
                  <a:pt x="7188051" y="0"/>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5" name="Content Placeholder 4" descr="A screenshot of IDEA Data Center's (IDC) online additional resource guide.">
            <a:extLst>
              <a:ext uri="{FF2B5EF4-FFF2-40B4-BE49-F238E27FC236}">
                <a16:creationId xmlns:a16="http://schemas.microsoft.com/office/drawing/2014/main" id="{9C4952DB-7607-6877-751D-DF3470A7C883}"/>
              </a:ext>
            </a:extLst>
          </p:cNvPr>
          <p:cNvPicPr>
            <a:picLocks noGrp="1" noChangeAspect="1"/>
          </p:cNvPicPr>
          <p:nvPr>
            <p:ph idx="1"/>
          </p:nvPr>
        </p:nvPicPr>
        <p:blipFill rotWithShape="1">
          <a:blip r:embed="rId4">
            <a:extLst>
              <a:ext uri="{28A0092B-C50C-407E-A947-70E740481C1C}">
                <a14:useLocalDpi xmlns:a14="http://schemas.microsoft.com/office/drawing/2010/main" val="0"/>
              </a:ext>
            </a:extLst>
          </a:blip>
          <a:srcRect r="-1" b="10231"/>
          <a:stretch/>
        </p:blipFill>
        <p:spPr bwMode="auto">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a:noFill/>
        </p:spPr>
      </p:pic>
      <p:sp>
        <p:nvSpPr>
          <p:cNvPr id="4" name="Slide Number Placeholder 3">
            <a:extLst>
              <a:ext uri="{FF2B5EF4-FFF2-40B4-BE49-F238E27FC236}">
                <a16:creationId xmlns:a16="http://schemas.microsoft.com/office/drawing/2014/main" id="{CF3B10DE-1A82-7D4B-6FE2-85EF01C033DB}"/>
              </a:ext>
            </a:extLst>
          </p:cNvPr>
          <p:cNvSpPr>
            <a:spLocks noGrp="1"/>
          </p:cNvSpPr>
          <p:nvPr>
            <p:ph type="sldNum" sz="quarter" idx="12"/>
          </p:nvPr>
        </p:nvSpPr>
        <p:spPr>
          <a:xfrm>
            <a:off x="10950272" y="6235679"/>
            <a:ext cx="548640" cy="548640"/>
          </a:xfrm>
          <a:prstGeom prst="ellipse">
            <a:avLst/>
          </a:prstGeom>
          <a:noFill/>
        </p:spPr>
        <p:txBody>
          <a:bodyPr vert="horz" lIns="91440" tIns="45720" rIns="91440" bIns="45720" rtlCol="0" anchor="ctr">
            <a:norm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en-US" altLang="zh-CN" sz="1500" b="0" i="0" u="none" strike="noStrike" kern="1200" cap="none" spc="0" normalizeH="0" baseline="0" noProof="0">
                <a:ln>
                  <a:noFill/>
                </a:ln>
                <a:solidFill>
                  <a:srgbClr val="000000"/>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600"/>
                </a:spcAft>
                <a:buClrTx/>
                <a:buSzTx/>
                <a:buFontTx/>
                <a:buNone/>
                <a:tabLst/>
                <a:defRPr/>
              </a:pPr>
              <a:t>64</a:t>
            </a:fld>
            <a:endParaRPr kumimoji="0" lang="en-US" altLang="zh-CN" sz="15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8348318"/>
      </p:ext>
    </p:extLst>
  </p:cSld>
  <p:clrMapOvr>
    <a:overrideClrMapping bg1="dk1" tx1="lt1" bg2="dk2" tx2="lt2" accent1="accent1" accent2="accent2" accent3="accent3" accent4="accent4" accent5="accent5" accent6="accent6" hlink="hlink" folHlink="folHlink"/>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9" name="Rectangle 7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6" name="Picture 5">
            <a:extLst>
              <a:ext uri="{FF2B5EF4-FFF2-40B4-BE49-F238E27FC236}">
                <a16:creationId xmlns:a16="http://schemas.microsoft.com/office/drawing/2014/main" id="{E116ED22-C75F-42C9-A506-658131AA14D5}"/>
              </a:ext>
              <a:ext uri="{C183D7F6-B498-43B3-948B-1728B52AA6E4}">
                <adec:decorative xmlns:adec="http://schemas.microsoft.com/office/drawing/2017/decorative" val="1"/>
              </a:ext>
            </a:extLst>
          </p:cNvPr>
          <p:cNvPicPr>
            <a:picLocks noChangeAspect="1"/>
          </p:cNvPicPr>
          <p:nvPr/>
        </p:nvPicPr>
        <p:blipFill rotWithShape="1">
          <a:blip r:embed="rId3"/>
          <a:srcRect l="2687" t="6693" r="16522" b="-1"/>
          <a:stretch/>
        </p:blipFill>
        <p:spPr>
          <a:xfrm>
            <a:off x="3523488" y="10"/>
            <a:ext cx="8668512" cy="6857990"/>
          </a:xfrm>
          <a:prstGeom prst="rect">
            <a:avLst/>
          </a:prstGeom>
        </p:spPr>
      </p:pic>
      <p:sp>
        <p:nvSpPr>
          <p:cNvPr id="81" name="Rectangle 8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477981" y="1122363"/>
            <a:ext cx="4023360" cy="3204134"/>
          </a:xfrm>
        </p:spPr>
        <p:txBody>
          <a:bodyPr vert="horz" lIns="91440" tIns="45720" rIns="91440" bIns="45720" rtlCol="0" anchor="b">
            <a:normAutofit/>
          </a:bodyPr>
          <a:lstStyle/>
          <a:p>
            <a:r>
              <a:rPr lang="en-US" sz="4800">
                <a:solidFill>
                  <a:schemeClr val="tx1"/>
                </a:solidFill>
                <a:latin typeface="+mj-lt"/>
                <a:cs typeface="+mj-cs"/>
              </a:rPr>
              <a:t>Take 10 seconds…   </a:t>
            </a:r>
          </a:p>
        </p:txBody>
      </p: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477980" y="4872922"/>
            <a:ext cx="4023359" cy="1208141"/>
          </a:xfrm>
        </p:spPr>
        <p:txBody>
          <a:bodyPr vert="horz" lIns="91440" tIns="45720" rIns="91440" bIns="45720" rtlCol="0">
            <a:normAutofit/>
          </a:bodyPr>
          <a:lstStyle/>
          <a:p>
            <a:pPr marL="0" indent="0">
              <a:lnSpc>
                <a:spcPct val="90000"/>
              </a:lnSpc>
              <a:buNone/>
            </a:pPr>
            <a:r>
              <a:rPr lang="en-US" sz="2000">
                <a:solidFill>
                  <a:schemeClr val="tx1"/>
                </a:solidFill>
                <a:latin typeface="+mn-lt"/>
                <a:cs typeface="+mn-cs"/>
              </a:rPr>
              <a:t>Jot down the names of three other people who can help you design a cohesive set of resources and tools.</a:t>
            </a:r>
          </a:p>
        </p:txBody>
      </p:sp>
      <p:sp>
        <p:nvSpPr>
          <p:cNvPr id="83" name="Rectangle 8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5" name="Rectangle 8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8970819" y="6356350"/>
            <a:ext cx="2743200" cy="365125"/>
          </a:xfrm>
          <a:prstGeom prst="ellipse">
            <a:avLst/>
          </a:prstGeom>
        </p:spPr>
        <p:txBody>
          <a:bodyPr vert="horz" lIns="91440" tIns="45720" rIns="91440" bIns="45720" rtlCol="0" anchor="ctr">
            <a:normAutofit/>
          </a:bodyPr>
          <a:lstStyle/>
          <a:p>
            <a:pPr marL="0" marR="0" lvl="0" indent="0" algn="r" defTabSz="914400" rtl="0" eaLnBrk="1" fontAlgn="auto" latinLnBrk="0" hangingPunct="1">
              <a:lnSpc>
                <a:spcPct val="90000"/>
              </a:lnSpc>
              <a:spcBef>
                <a:spcPts val="0"/>
              </a:spcBef>
              <a:spcAft>
                <a:spcPts val="600"/>
              </a:spcAft>
              <a:buClrTx/>
              <a:buSzTx/>
              <a:buFontTx/>
              <a:buNone/>
              <a:tabLst/>
              <a:defRPr/>
            </a:pPr>
            <a:fld id="{FF27229C-EC7B-4063-A33B-28A5E87E32ED}" type="slidenum">
              <a:rPr kumimoji="0" lang="en-US" altLang="zh-CN" sz="1200" b="0" i="0" u="none" strike="noStrike" kern="1200" cap="none" spc="0" normalizeH="0" baseline="0" noProof="0">
                <a:ln>
                  <a:noFill/>
                </a:ln>
                <a:solidFill>
                  <a:prstClr val="white"/>
                </a:solidFill>
                <a:effectLst/>
                <a:uLnTx/>
                <a:uFillTx/>
                <a:latin typeface="Calibri" panose="020F0502020204030204"/>
                <a:ea typeface="+mn-ea"/>
                <a:cs typeface="+mn-cs"/>
              </a:rPr>
              <a:pPr marL="0" marR="0" lvl="0" indent="0" algn="r" defTabSz="914400" rtl="0" eaLnBrk="1" fontAlgn="auto" latinLnBrk="0" hangingPunct="1">
                <a:lnSpc>
                  <a:spcPct val="90000"/>
                </a:lnSpc>
                <a:spcBef>
                  <a:spcPts val="0"/>
                </a:spcBef>
                <a:spcAft>
                  <a:spcPts val="600"/>
                </a:spcAft>
                <a:buClrTx/>
                <a:buSzTx/>
                <a:buFontTx/>
                <a:buNone/>
                <a:tabLst/>
                <a:defRPr/>
              </a:pPr>
              <a:t>65</a:t>
            </a:fld>
            <a:endParaRPr kumimoji="0" lang="en-US" altLang="zh-CN" sz="12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6701726"/>
      </p:ext>
    </p:extLst>
  </p:cSld>
  <p:clrMapOvr>
    <a:overrideClrMapping bg1="dk1" tx1="lt1" bg2="dk2" tx2="lt2" accent1="accent1" accent2="accent2" accent3="accent3" accent4="accent4" accent5="accent5" accent6="accent6" hlink="hlink" folHlink="folHlink"/>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CA7AA5-AC67-DB0A-D5BD-677542FD6BAA}"/>
              </a:ext>
            </a:extLst>
          </p:cNvPr>
          <p:cNvSpPr>
            <a:spLocks noGrp="1"/>
          </p:cNvSpPr>
          <p:nvPr>
            <p:ph type="title"/>
          </p:nvPr>
        </p:nvSpPr>
        <p:spPr/>
        <p:txBody>
          <a:bodyPr/>
          <a:lstStyle/>
          <a:p>
            <a:r>
              <a:rPr lang="en-US"/>
              <a:t>Step 7. Implementing the Plan and Monitoring Progress </a:t>
            </a:r>
          </a:p>
        </p:txBody>
      </p:sp>
      <p:sp>
        <p:nvSpPr>
          <p:cNvPr id="3" name="Content Placeholder 2">
            <a:extLst>
              <a:ext uri="{FF2B5EF4-FFF2-40B4-BE49-F238E27FC236}">
                <a16:creationId xmlns:a16="http://schemas.microsoft.com/office/drawing/2014/main" id="{9D859758-6053-090D-A813-0D206454CDF8}"/>
              </a:ext>
            </a:extLst>
          </p:cNvPr>
          <p:cNvSpPr>
            <a:spLocks noGrp="1"/>
          </p:cNvSpPr>
          <p:nvPr>
            <p:ph idx="1"/>
          </p:nvPr>
        </p:nvSpPr>
        <p:spPr>
          <a:xfrm>
            <a:off x="567743" y="1047523"/>
            <a:ext cx="11370972" cy="3479709"/>
          </a:xfrm>
        </p:spPr>
        <p:txBody>
          <a:bodyPr/>
          <a:lstStyle/>
          <a:p>
            <a:pPr marL="0" indent="0">
              <a:buNone/>
            </a:pPr>
            <a:r>
              <a:rPr lang="en-US" b="1">
                <a:latin typeface="Calibri" panose="020F0502020204030204" pitchFamily="34" charset="0"/>
                <a:ea typeface="Calibri" panose="020F0502020204030204" pitchFamily="34" charset="0"/>
                <a:cs typeface="Times New Roman" panose="02020603050405020304" pitchFamily="18" charset="0"/>
              </a:rPr>
              <a:t>O</a:t>
            </a:r>
            <a:r>
              <a:rPr lang="en-US" sz="3200" b="1">
                <a:effectLst/>
                <a:latin typeface="Calibri" panose="020F0502020204030204" pitchFamily="34" charset="0"/>
                <a:ea typeface="Calibri" panose="020F0502020204030204" pitchFamily="34" charset="0"/>
                <a:cs typeface="Times New Roman" panose="02020603050405020304" pitchFamily="18" charset="0"/>
              </a:rPr>
              <a:t>ngoing check-ins provide an opportunity to:</a:t>
            </a:r>
          </a:p>
          <a:p>
            <a:pPr lvl="1"/>
            <a:r>
              <a:rPr lang="en-US" sz="2400">
                <a:effectLst/>
                <a:latin typeface="Calibri" panose="020F0502020204030204" pitchFamily="34" charset="0"/>
                <a:ea typeface="Calibri" panose="020F0502020204030204" pitchFamily="34" charset="0"/>
                <a:cs typeface="Times New Roman" panose="02020603050405020304" pitchFamily="18" charset="0"/>
              </a:rPr>
              <a:t>Monitor and </a:t>
            </a:r>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report progress </a:t>
            </a:r>
            <a:r>
              <a:rPr lang="en-US" sz="2400">
                <a:effectLst/>
                <a:latin typeface="Calibri" panose="020F0502020204030204" pitchFamily="34" charset="0"/>
                <a:ea typeface="Calibri" panose="020F0502020204030204" pitchFamily="34" charset="0"/>
                <a:cs typeface="Times New Roman" panose="02020603050405020304" pitchFamily="18" charset="0"/>
              </a:rPr>
              <a:t>on specific action steps</a:t>
            </a:r>
          </a:p>
          <a:p>
            <a:pPr lvl="1"/>
            <a:r>
              <a:rPr lang="en-US" sz="2400">
                <a:effectLst/>
                <a:latin typeface="Calibri" panose="020F0502020204030204" pitchFamily="34" charset="0"/>
                <a:ea typeface="Calibri" panose="020F0502020204030204" pitchFamily="34" charset="0"/>
                <a:cs typeface="Times New Roman" panose="02020603050405020304" pitchFamily="18" charset="0"/>
              </a:rPr>
              <a:t>Review the </a:t>
            </a:r>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implementation and outcome data </a:t>
            </a:r>
            <a:r>
              <a:rPr lang="en-US" sz="2400">
                <a:effectLst/>
                <a:latin typeface="Calibri" panose="020F0502020204030204" pitchFamily="34" charset="0"/>
                <a:ea typeface="Calibri" panose="020F0502020204030204" pitchFamily="34" charset="0"/>
                <a:cs typeface="Times New Roman" panose="02020603050405020304" pitchFamily="18" charset="0"/>
              </a:rPr>
              <a:t>collected during the implementation</a:t>
            </a:r>
          </a:p>
          <a:p>
            <a:pPr lvl="1"/>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Consider new data </a:t>
            </a:r>
            <a:r>
              <a:rPr lang="en-US" sz="2400">
                <a:effectLst/>
                <a:latin typeface="Calibri" panose="020F0502020204030204" pitchFamily="34" charset="0"/>
                <a:ea typeface="Calibri" panose="020F0502020204030204" pitchFamily="34" charset="0"/>
                <a:cs typeface="Times New Roman" panose="02020603050405020304" pitchFamily="18" charset="0"/>
              </a:rPr>
              <a:t>received or collected </a:t>
            </a:r>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or challenges </a:t>
            </a:r>
            <a:r>
              <a:rPr lang="en-US" sz="2400">
                <a:effectLst/>
                <a:latin typeface="Calibri" panose="020F0502020204030204" pitchFamily="34" charset="0"/>
                <a:ea typeface="Calibri" panose="020F0502020204030204" pitchFamily="34" charset="0"/>
                <a:cs typeface="Times New Roman" panose="02020603050405020304" pitchFamily="18" charset="0"/>
              </a:rPr>
              <a:t>that have arisen</a:t>
            </a:r>
          </a:p>
          <a:p>
            <a:pPr lvl="1"/>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Evaluate</a:t>
            </a:r>
            <a:r>
              <a:rPr lang="en-US" sz="2400">
                <a:effectLst/>
                <a:latin typeface="Calibri" panose="020F0502020204030204" pitchFamily="34" charset="0"/>
                <a:ea typeface="Calibri" panose="020F0502020204030204" pitchFamily="34" charset="0"/>
                <a:cs typeface="Times New Roman" panose="02020603050405020304" pitchFamily="18" charset="0"/>
              </a:rPr>
              <a:t> how the work is going</a:t>
            </a:r>
          </a:p>
          <a:p>
            <a:pPr lvl="1"/>
            <a:r>
              <a:rPr lang="en-US" sz="2400">
                <a:effectLst/>
                <a:latin typeface="Calibri" panose="020F0502020204030204" pitchFamily="34" charset="0"/>
                <a:ea typeface="Calibri" panose="020F0502020204030204" pitchFamily="34" charset="0"/>
                <a:cs typeface="Times New Roman" panose="02020603050405020304" pitchFamily="18" charset="0"/>
              </a:rPr>
              <a:t>Determine </a:t>
            </a:r>
            <a:r>
              <a:rPr lang="en-US" sz="240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when incremental changes or course corrections </a:t>
            </a:r>
            <a:r>
              <a:rPr lang="en-US" sz="2400">
                <a:effectLst/>
                <a:latin typeface="Calibri" panose="020F0502020204030204" pitchFamily="34" charset="0"/>
                <a:ea typeface="Calibri" panose="020F0502020204030204" pitchFamily="34" charset="0"/>
                <a:cs typeface="Times New Roman" panose="02020603050405020304" pitchFamily="18" charset="0"/>
              </a:rPr>
              <a:t>are needed</a:t>
            </a:r>
          </a:p>
          <a:p>
            <a:pPr lvl="1"/>
            <a:r>
              <a:rPr lang="en-US" sz="2400">
                <a:solidFill>
                  <a:schemeClr val="accent2">
                    <a:lumMod val="50000"/>
                  </a:schemeClr>
                </a:solidFill>
              </a:rPr>
              <a:t>Share</a:t>
            </a:r>
            <a:r>
              <a:rPr lang="en-US" sz="2400"/>
              <a:t> progress with all stakeholders and partners</a:t>
            </a:r>
          </a:p>
          <a:p>
            <a:pPr lvl="1"/>
            <a:endParaRPr lang="en-US" sz="24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
        <p:nvSpPr>
          <p:cNvPr id="4" name="Slide Number Placeholder 3">
            <a:extLst>
              <a:ext uri="{FF2B5EF4-FFF2-40B4-BE49-F238E27FC236}">
                <a16:creationId xmlns:a16="http://schemas.microsoft.com/office/drawing/2014/main" id="{0CFBD18A-C012-9243-8566-53617532B7D1}"/>
              </a:ext>
            </a:extLst>
          </p:cNvPr>
          <p:cNvSpPr>
            <a:spLocks noGrp="1"/>
          </p:cNvSpPr>
          <p:nvPr>
            <p:ph type="sldNum" sz="quarter" idx="12"/>
          </p:nvPr>
        </p:nvSpPr>
        <p:spPr/>
        <p:txBody>
          <a:bodyPr/>
          <a:lstStyle/>
          <a:p>
            <a:fld id="{FF27229C-EC7B-4063-A33B-28A5E87E32ED}" type="slidenum">
              <a:rPr lang="zh-CN" altLang="en-US" smtClean="0"/>
              <a:pPr/>
              <a:t>66</a:t>
            </a:fld>
            <a:endParaRPr lang="zh-CN" altLang="en-US"/>
          </a:p>
        </p:txBody>
      </p:sp>
      <p:graphicFrame>
        <p:nvGraphicFramePr>
          <p:cNvPr id="6" name="Table 9">
            <a:extLst>
              <a:ext uri="{FF2B5EF4-FFF2-40B4-BE49-F238E27FC236}">
                <a16:creationId xmlns:a16="http://schemas.microsoft.com/office/drawing/2014/main" id="{B60F0B5D-D377-407A-5711-4A1CF29A47BC}"/>
              </a:ext>
            </a:extLst>
          </p:cNvPr>
          <p:cNvGraphicFramePr>
            <a:graphicFrameLocks noGrp="1"/>
          </p:cNvGraphicFramePr>
          <p:nvPr/>
        </p:nvGraphicFramePr>
        <p:xfrm>
          <a:off x="568294" y="4239440"/>
          <a:ext cx="11214831" cy="2800624"/>
        </p:xfrm>
        <a:graphic>
          <a:graphicData uri="http://schemas.openxmlformats.org/drawingml/2006/table">
            <a:tbl>
              <a:tblPr firstRow="1" bandRow="1">
                <a:tableStyleId>{5C22544A-7EE6-4342-B048-85BDC9FD1C3A}</a:tableStyleId>
              </a:tblPr>
              <a:tblGrid>
                <a:gridCol w="4963846">
                  <a:extLst>
                    <a:ext uri="{9D8B030D-6E8A-4147-A177-3AD203B41FA5}">
                      <a16:colId xmlns:a16="http://schemas.microsoft.com/office/drawing/2014/main" val="463735302"/>
                    </a:ext>
                  </a:extLst>
                </a:gridCol>
                <a:gridCol w="1296400">
                  <a:extLst>
                    <a:ext uri="{9D8B030D-6E8A-4147-A177-3AD203B41FA5}">
                      <a16:colId xmlns:a16="http://schemas.microsoft.com/office/drawing/2014/main" val="3152683778"/>
                    </a:ext>
                  </a:extLst>
                </a:gridCol>
                <a:gridCol w="4954585">
                  <a:extLst>
                    <a:ext uri="{9D8B030D-6E8A-4147-A177-3AD203B41FA5}">
                      <a16:colId xmlns:a16="http://schemas.microsoft.com/office/drawing/2014/main" val="849839329"/>
                    </a:ext>
                  </a:extLst>
                </a:gridCol>
              </a:tblGrid>
              <a:tr h="4608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err="1">
                          <a:solidFill>
                            <a:schemeClr val="bg1"/>
                          </a:solidFill>
                          <a:latin typeface="+mn-lt"/>
                          <a:cs typeface="Segoe UI"/>
                        </a:rPr>
                        <a:t>PfS</a:t>
                      </a:r>
                      <a:r>
                        <a:rPr lang="en-US" sz="2000">
                          <a:solidFill>
                            <a:schemeClr val="bg1"/>
                          </a:solidFill>
                          <a:latin typeface="+mn-lt"/>
                          <a:cs typeface="Segoe UI"/>
                        </a:rPr>
                        <a:t> Resources: </a:t>
                      </a:r>
                    </a:p>
                  </a:txBody>
                  <a:tcPr>
                    <a:lnR w="12700" cap="flat" cmpd="sng" algn="ctr">
                      <a:noFill/>
                      <a:prstDash val="solid"/>
                      <a:round/>
                      <a:headEnd type="none" w="med" len="med"/>
                      <a:tailEnd type="none" w="med" len="med"/>
                    </a:lnR>
                    <a:solidFill>
                      <a:schemeClr val="accent2">
                        <a:lumMod val="75000"/>
                      </a:schemeClr>
                    </a:solidFill>
                  </a:tcPr>
                </a:tc>
                <a:tc>
                  <a:txBody>
                    <a:bodyPr/>
                    <a:lstStyle/>
                    <a:p>
                      <a:pPr algn="ctr"/>
                      <a:endParaRPr lang="en-US" sz="2000">
                        <a:solidFill>
                          <a:schemeClr val="bg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2000">
                          <a:solidFill>
                            <a:schemeClr val="bg1"/>
                          </a:solidFill>
                          <a:latin typeface="+mn-lt"/>
                          <a:cs typeface="Segoe UI"/>
                        </a:rPr>
                        <a:t>Success Gaps Toolkit: </a:t>
                      </a:r>
                      <a:endParaRPr lang="en-US" sz="2000">
                        <a:solidFill>
                          <a:schemeClr val="bg1"/>
                        </a:solidFill>
                      </a:endParaRPr>
                    </a:p>
                  </a:txBody>
                  <a:tcP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solidFill>
                      <a:schemeClr val="accent2">
                        <a:lumMod val="75000"/>
                      </a:schemeClr>
                    </a:solidFill>
                  </a:tcPr>
                </a:tc>
                <a:extLst>
                  <a:ext uri="{0D108BD9-81ED-4DB2-BD59-A6C34878D82A}">
                    <a16:rowId xmlns:a16="http://schemas.microsoft.com/office/drawing/2014/main" val="3411774222"/>
                  </a:ext>
                </a:extLst>
              </a:tr>
              <a:tr h="2339762">
                <a:tc>
                  <a:txBody>
                    <a:bodyPr/>
                    <a:lstStyle/>
                    <a:p>
                      <a:pPr marL="285750" indent="-285750">
                        <a:buFont typeface="Arial" panose="020B0604020202020204" pitchFamily="34" charset="0"/>
                        <a:buChar char="•"/>
                      </a:pPr>
                      <a:r>
                        <a:rPr lang="en-US" sz="1800" b="0" i="0" u="sng" kern="1200">
                          <a:solidFill>
                            <a:schemeClr val="dk1"/>
                          </a:solidFill>
                          <a:effectLst/>
                          <a:latin typeface="+mn-lt"/>
                          <a:ea typeface="+mn-ea"/>
                          <a:cs typeface="+mn-cs"/>
                          <a:hlinkClick r:id="rId3"/>
                        </a:rPr>
                        <a:t>Monitoring and Reporting on Action Plan Progress</a:t>
                      </a:r>
                      <a:endParaRPr lang="en-US" sz="1800" b="0" i="0" u="sng" kern="1200">
                        <a:solidFill>
                          <a:schemeClr val="dk1"/>
                        </a:solidFill>
                        <a:effectLst/>
                        <a:latin typeface="+mn-lt"/>
                        <a:ea typeface="+mn-ea"/>
                        <a:cs typeface="+mn-cs"/>
                      </a:endParaRPr>
                    </a:p>
                    <a:p>
                      <a:pPr marL="285750" indent="-285750">
                        <a:buFont typeface="Arial" panose="020B0604020202020204" pitchFamily="34" charset="0"/>
                        <a:buChar char="•"/>
                      </a:pPr>
                      <a:endParaRPr lang="en-US"/>
                    </a:p>
                  </a:txBody>
                  <a:tcPr>
                    <a:lnR w="12700" cap="flat" cmpd="sng" algn="ctr">
                      <a:noFill/>
                      <a:prstDash val="solid"/>
                      <a:round/>
                      <a:headEnd type="none" w="med" len="med"/>
                      <a:tailEnd type="none" w="med" len="med"/>
                    </a:ln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38100" cmpd="sng">
                      <a:noFill/>
                    </a:lnB>
                    <a:lnTlToBr w="12700" cmpd="sng">
                      <a:noFill/>
                      <a:prstDash val="solid"/>
                    </a:lnTlToBr>
                    <a:lnBlToTr w="12700" cmpd="sng">
                      <a:noFill/>
                      <a:prstDash val="solid"/>
                    </a:lnBlToTr>
                    <a:no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kern="1200">
                          <a:solidFill>
                            <a:schemeClr val="dk1"/>
                          </a:solidFill>
                          <a:effectLst/>
                          <a:latin typeface="+mn-lt"/>
                          <a:ea typeface="+mn-ea"/>
                          <a:cs typeface="+mn-cs"/>
                          <a:hlinkClick r:id="rId4"/>
                        </a:rPr>
                        <a:t>Video: Implement and Monitor Progress</a:t>
                      </a:r>
                      <a:endParaRPr lang="en-US" sz="1800" u="sng" kern="1200">
                        <a:solidFill>
                          <a:schemeClr val="dk1"/>
                        </a:solidFill>
                        <a:effectLst/>
                        <a:latin typeface="+mn-lt"/>
                        <a:ea typeface="+mn-ea"/>
                        <a:cs typeface="+mn-cs"/>
                        <a:hlinkClick r:id="" action="ppaction://noaction"/>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kern="1200">
                          <a:solidFill>
                            <a:schemeClr val="dk1"/>
                          </a:solidFill>
                          <a:effectLst/>
                          <a:latin typeface="+mn-lt"/>
                          <a:ea typeface="+mn-ea"/>
                          <a:cs typeface="+mn-cs"/>
                          <a:hlinkClick r:id="" action="ppaction://noaction"/>
                        </a:rPr>
                        <a:t>PowerPoint: Implement Plan and Monitor Progress </a:t>
                      </a:r>
                    </a:p>
                    <a:p>
                      <a:pPr marL="285750" lvl="0" indent="-285750">
                        <a:buFont typeface="Arial" panose="020B0604020202020204" pitchFamily="34" charset="0"/>
                        <a:buChar char="•"/>
                      </a:pPr>
                      <a:r>
                        <a:rPr lang="en-US" sz="1800" u="sng" kern="1200">
                          <a:solidFill>
                            <a:schemeClr val="dk1"/>
                          </a:solidFill>
                          <a:effectLst/>
                          <a:latin typeface="+mn-lt"/>
                          <a:ea typeface="+mn-ea"/>
                          <a:cs typeface="+mn-cs"/>
                          <a:hlinkClick r:id="" action="ppaction://noaction"/>
                        </a:rPr>
                        <a:t>Facilitation Agenda: Implement Plan and Monitor Progress </a:t>
                      </a:r>
                      <a:endParaRPr lang="en-US" sz="1800" kern="1200">
                        <a:solidFill>
                          <a:schemeClr val="dk1"/>
                        </a:solidFill>
                        <a:effectLst/>
                        <a:latin typeface="+mn-lt"/>
                        <a:ea typeface="+mn-ea"/>
                        <a:cs typeface="+mn-cs"/>
                      </a:endParaRPr>
                    </a:p>
                    <a:p>
                      <a:pPr marL="285750" lvl="0" indent="-285750">
                        <a:buFont typeface="Arial" panose="020B0604020202020204" pitchFamily="34" charset="0"/>
                        <a:buChar char="•"/>
                      </a:pPr>
                      <a:r>
                        <a:rPr lang="en-US" sz="1800" u="sng" kern="1200">
                          <a:solidFill>
                            <a:schemeClr val="dk1"/>
                          </a:solidFill>
                          <a:effectLst/>
                          <a:latin typeface="+mn-lt"/>
                          <a:ea typeface="+mn-ea"/>
                          <a:cs typeface="+mn-cs"/>
                          <a:hlinkClick r:id="rId5"/>
                        </a:rPr>
                        <a:t>Equity Team Meeting Agenda: Implement Plan and Monitor Progress </a:t>
                      </a:r>
                      <a:endParaRPr lang="en-US" sz="1800" kern="1200">
                        <a:solidFill>
                          <a:schemeClr val="dk1"/>
                        </a:solidFill>
                        <a:effectLst/>
                        <a:latin typeface="+mn-lt"/>
                        <a:ea typeface="+mn-ea"/>
                        <a:cs typeface="+mn-cs"/>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395440216"/>
                  </a:ext>
                </a:extLst>
              </a:tr>
            </a:tbl>
          </a:graphicData>
        </a:graphic>
      </p:graphicFrame>
      <p:sp>
        <p:nvSpPr>
          <p:cNvPr id="7" name="Oval 6">
            <a:extLst>
              <a:ext uri="{FF2B5EF4-FFF2-40B4-BE49-F238E27FC236}">
                <a16:creationId xmlns:a16="http://schemas.microsoft.com/office/drawing/2014/main" id="{E2DF1E5E-0440-FF7B-7495-61315BC7878D}"/>
              </a:ext>
            </a:extLst>
          </p:cNvPr>
          <p:cNvSpPr/>
          <p:nvPr/>
        </p:nvSpPr>
        <p:spPr>
          <a:xfrm>
            <a:off x="5593593" y="4334256"/>
            <a:ext cx="990088" cy="125850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err="1">
                <a:solidFill>
                  <a:schemeClr val="accent1">
                    <a:lumMod val="50000"/>
                  </a:schemeClr>
                </a:solidFill>
              </a:rPr>
              <a:t>And/Or</a:t>
            </a:r>
            <a:endParaRPr lang="en-US">
              <a:solidFill>
                <a:schemeClr val="accent1">
                  <a:lumMod val="50000"/>
                </a:schemeClr>
              </a:solidFill>
            </a:endParaRPr>
          </a:p>
        </p:txBody>
      </p:sp>
    </p:spTree>
    <p:extLst>
      <p:ext uri="{BB962C8B-B14F-4D97-AF65-F5344CB8AC3E}">
        <p14:creationId xmlns:p14="http://schemas.microsoft.com/office/powerpoint/2010/main" val="40702425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875317-6766-3073-BA78-ABEE5B8145D9}"/>
              </a:ext>
            </a:extLst>
          </p:cNvPr>
          <p:cNvSpPr>
            <a:spLocks noGrp="1"/>
          </p:cNvSpPr>
          <p:nvPr>
            <p:ph type="title"/>
          </p:nvPr>
        </p:nvSpPr>
        <p:spPr/>
        <p:txBody>
          <a:bodyPr/>
          <a:lstStyle/>
          <a:p>
            <a:r>
              <a:rPr lang="en-US"/>
              <a:t>Small Group - Monthly Monitoring Meetings </a:t>
            </a:r>
            <a:br>
              <a:rPr lang="en-US"/>
            </a:br>
            <a:r>
              <a:rPr lang="en-US"/>
              <a:t>(at least in the beginning) </a:t>
            </a:r>
          </a:p>
        </p:txBody>
      </p:sp>
      <p:sp>
        <p:nvSpPr>
          <p:cNvPr id="3" name="Content Placeholder 2">
            <a:extLst>
              <a:ext uri="{FF2B5EF4-FFF2-40B4-BE49-F238E27FC236}">
                <a16:creationId xmlns:a16="http://schemas.microsoft.com/office/drawing/2014/main" id="{0D549219-CBBD-5EA1-FDBB-1727431D2611}"/>
              </a:ext>
            </a:extLst>
          </p:cNvPr>
          <p:cNvSpPr>
            <a:spLocks noGrp="1"/>
          </p:cNvSpPr>
          <p:nvPr>
            <p:ph idx="1"/>
          </p:nvPr>
        </p:nvSpPr>
        <p:spPr/>
        <p:txBody>
          <a:bodyPr/>
          <a:lstStyle/>
          <a:p>
            <a:pPr marL="0" indent="0">
              <a:buNone/>
            </a:pPr>
            <a:r>
              <a:rPr lang="en-US"/>
              <a:t>Steps to consider when preparing for monthly meetings:</a:t>
            </a:r>
          </a:p>
          <a:p>
            <a:pPr lvl="1"/>
            <a:r>
              <a:rPr lang="en-US" sz="2400">
                <a:solidFill>
                  <a:schemeClr val="accent2">
                    <a:lumMod val="50000"/>
                  </a:schemeClr>
                </a:solidFill>
              </a:rPr>
              <a:t>Set Up </a:t>
            </a:r>
            <a:r>
              <a:rPr lang="en-US" sz="2400"/>
              <a:t>a regular schedule of monthly meetings for the equity team to monitor implementation of the plan and progress toward intended results. </a:t>
            </a:r>
          </a:p>
          <a:p>
            <a:pPr lvl="1"/>
            <a:r>
              <a:rPr lang="en-US" sz="2400">
                <a:solidFill>
                  <a:schemeClr val="accent2">
                    <a:lumMod val="50000"/>
                  </a:schemeClr>
                </a:solidFill>
              </a:rPr>
              <a:t>Review</a:t>
            </a:r>
            <a:r>
              <a:rPr lang="en-US" sz="2400"/>
              <a:t> the action plan timeline and add the additional staff who may provide specific feedback or update the equity team on relevant items.</a:t>
            </a:r>
          </a:p>
          <a:p>
            <a:pPr lvl="1"/>
            <a:r>
              <a:rPr lang="en-US" sz="2400">
                <a:solidFill>
                  <a:schemeClr val="accent2">
                    <a:lumMod val="50000"/>
                  </a:schemeClr>
                </a:solidFill>
              </a:rPr>
              <a:t>Identify</a:t>
            </a:r>
            <a:r>
              <a:rPr lang="en-US" sz="2400"/>
              <a:t> needed data and updates from team members on the action plan. </a:t>
            </a:r>
          </a:p>
          <a:p>
            <a:pPr lvl="1"/>
            <a:r>
              <a:rPr lang="en-US" sz="2400">
                <a:solidFill>
                  <a:schemeClr val="accent2">
                    <a:lumMod val="50000"/>
                  </a:schemeClr>
                </a:solidFill>
              </a:rPr>
              <a:t>Create</a:t>
            </a:r>
            <a:r>
              <a:rPr lang="en-US" sz="2400"/>
              <a:t> the meeting agendas prior to the meetings and provide them to those scheduled to attend. </a:t>
            </a:r>
          </a:p>
          <a:p>
            <a:pPr lvl="1"/>
            <a:r>
              <a:rPr lang="en-US" sz="2400">
                <a:solidFill>
                  <a:schemeClr val="accent2">
                    <a:lumMod val="50000"/>
                  </a:schemeClr>
                </a:solidFill>
              </a:rPr>
              <a:t>Update</a:t>
            </a:r>
            <a:r>
              <a:rPr lang="en-US" sz="2400"/>
              <a:t> action plans at the monthly meetings. </a:t>
            </a:r>
          </a:p>
        </p:txBody>
      </p:sp>
      <p:sp>
        <p:nvSpPr>
          <p:cNvPr id="11" name="Content Placeholder 2">
            <a:extLst>
              <a:ext uri="{FF2B5EF4-FFF2-40B4-BE49-F238E27FC236}">
                <a16:creationId xmlns:a16="http://schemas.microsoft.com/office/drawing/2014/main" id="{C3D10E65-C90B-2F69-F238-1E3D1279FDB8}"/>
              </a:ext>
            </a:extLst>
          </p:cNvPr>
          <p:cNvSpPr txBox="1">
            <a:spLocks/>
          </p:cNvSpPr>
          <p:nvPr/>
        </p:nvSpPr>
        <p:spPr>
          <a:xfrm>
            <a:off x="728472" y="6039245"/>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1600" i="1">
                <a:solidFill>
                  <a:schemeClr val="tx2"/>
                </a:solidFill>
                <a:latin typeface="PT Sans" panose="020B0503020203020204" pitchFamily="34" charset="0"/>
              </a:rPr>
              <a:t>Success Gaps Toolkit: Addressing Equity, Inclusion, and Opportunity.</a:t>
            </a:r>
            <a:r>
              <a:rPr lang="en-US" sz="1600">
                <a:solidFill>
                  <a:schemeClr val="tx2"/>
                </a:solidFill>
                <a:latin typeface="PT Sans" panose="020B0503020203020204" pitchFamily="34" charset="0"/>
              </a:rPr>
              <a:t> </a:t>
            </a:r>
            <a:r>
              <a:rPr kumimoji="0" lang="en-US" sz="1600" b="0" i="0" u="none" strike="noStrike" kern="1200" cap="none" spc="0" normalizeH="0" baseline="0" noProof="0">
                <a:ln>
                  <a:noFill/>
                </a:ln>
                <a:solidFill>
                  <a:schemeClr val="tx2"/>
                </a:solidFill>
                <a:effectLst/>
                <a:uLnTx/>
                <a:uFillTx/>
                <a:latin typeface="PT Sans" panose="020B0503020203020204" pitchFamily="34" charset="0"/>
                <a:ea typeface="+mn-ea"/>
                <a:cs typeface="Segoe UI" panose="020B0502040204020203" pitchFamily="34" charset="0"/>
              </a:rPr>
              <a:t>Handbook, page 40-41</a:t>
            </a:r>
            <a:endParaRPr kumimoji="0" lang="en-US" sz="1600" b="0" i="0" u="none" strike="noStrike" kern="1200" cap="none" spc="0" normalizeH="0" baseline="0" noProof="0">
              <a:ln>
                <a:noFill/>
              </a:ln>
              <a:solidFill>
                <a:schemeClr val="tx2"/>
              </a:solidFill>
              <a:effectLst/>
              <a:uLnTx/>
              <a:uFillTx/>
              <a:latin typeface="Segoe UI" panose="020B0502040204020203" pitchFamily="34" charset="0"/>
              <a:ea typeface="+mn-ea"/>
              <a:cs typeface="Segoe UI" panose="020B0502040204020203" pitchFamily="34" charset="0"/>
            </a:endParaRPr>
          </a:p>
          <a:p>
            <a:pPr marL="0" indent="0">
              <a:spcBef>
                <a:spcPts val="600"/>
              </a:spcBef>
              <a:buFont typeface="Arial" panose="020B0604020202020204" pitchFamily="34" charset="0"/>
              <a:buNone/>
              <a:defRPr/>
            </a:pPr>
            <a:r>
              <a:rPr lang="en-US" sz="1600">
                <a:solidFill>
                  <a:schemeClr val="tx2"/>
                </a:solidFill>
                <a:latin typeface="PT Sans" panose="020B0503020203020204" pitchFamily="34" charset="0"/>
              </a:rPr>
              <a:t> </a:t>
            </a:r>
            <a:endParaRPr lang="en-US" sz="2800">
              <a:solidFill>
                <a:schemeClr val="tx2"/>
              </a:solidFill>
            </a:endParaRPr>
          </a:p>
        </p:txBody>
      </p:sp>
      <p:sp>
        <p:nvSpPr>
          <p:cNvPr id="4" name="Slide Number Placeholder 3">
            <a:extLst>
              <a:ext uri="{FF2B5EF4-FFF2-40B4-BE49-F238E27FC236}">
                <a16:creationId xmlns:a16="http://schemas.microsoft.com/office/drawing/2014/main" id="{92894919-B082-FBA6-C9CE-A1D20C66E331}"/>
              </a:ext>
            </a:extLst>
          </p:cNvPr>
          <p:cNvSpPr>
            <a:spLocks noGrp="1"/>
          </p:cNvSpPr>
          <p:nvPr>
            <p:ph type="sldNum" sz="quarter" idx="12"/>
          </p:nvPr>
        </p:nvSpPr>
        <p:spPr/>
        <p:txBody>
          <a:bodyPr/>
          <a:lstStyle/>
          <a:p>
            <a:fld id="{FF27229C-EC7B-4063-A33B-28A5E87E32ED}" type="slidenum">
              <a:rPr lang="zh-CN" altLang="en-US" smtClean="0"/>
              <a:pPr/>
              <a:t>67</a:t>
            </a:fld>
            <a:endParaRPr lang="zh-CN" altLang="en-US"/>
          </a:p>
        </p:txBody>
      </p:sp>
    </p:spTree>
    <p:extLst>
      <p:ext uri="{BB962C8B-B14F-4D97-AF65-F5344CB8AC3E}">
        <p14:creationId xmlns:p14="http://schemas.microsoft.com/office/powerpoint/2010/main" val="30269098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E5007-546B-4E27-A81E-139E4B300C05}"/>
              </a:ext>
            </a:extLst>
          </p:cNvPr>
          <p:cNvSpPr>
            <a:spLocks noGrp="1"/>
          </p:cNvSpPr>
          <p:nvPr>
            <p:ph type="title"/>
          </p:nvPr>
        </p:nvSpPr>
        <p:spPr/>
        <p:txBody>
          <a:bodyPr/>
          <a:lstStyle/>
          <a:p>
            <a:r>
              <a:rPr lang="en-US"/>
              <a:t>Additional Resources: Implement the Plan and Monitor Progress </a:t>
            </a:r>
          </a:p>
        </p:txBody>
      </p:sp>
      <p:sp>
        <p:nvSpPr>
          <p:cNvPr id="3" name="Content Placeholder 2">
            <a:extLst>
              <a:ext uri="{FF2B5EF4-FFF2-40B4-BE49-F238E27FC236}">
                <a16:creationId xmlns:a16="http://schemas.microsoft.com/office/drawing/2014/main" id="{9366675E-6DB5-437E-85E9-2B8AFE4E215A}"/>
              </a:ext>
            </a:extLst>
          </p:cNvPr>
          <p:cNvSpPr>
            <a:spLocks noGrp="1"/>
          </p:cNvSpPr>
          <p:nvPr>
            <p:ph idx="1"/>
          </p:nvPr>
        </p:nvSpPr>
        <p:spPr>
          <a:xfrm>
            <a:off x="838200" y="1277440"/>
            <a:ext cx="11353800" cy="6004586"/>
          </a:xfrm>
        </p:spPr>
        <p:txBody>
          <a:bodyPr/>
          <a:lstStyle/>
          <a:p>
            <a:pPr algn="l">
              <a:buFont typeface="Arial" panose="020B0604020202020204" pitchFamily="34" charset="0"/>
              <a:buChar char="•"/>
            </a:pPr>
            <a:r>
              <a:rPr lang="en-US" sz="2800" b="0" i="0" u="sng">
                <a:solidFill>
                  <a:srgbClr val="0056B3"/>
                </a:solidFill>
                <a:effectLst/>
                <a:latin typeface="-apple-system"/>
                <a:hlinkClick r:id="rId3"/>
              </a:rPr>
              <a:t>Designing the Monitoring Process </a:t>
            </a:r>
            <a:endParaRPr lang="en-US" sz="2800" b="0" i="0">
              <a:solidFill>
                <a:srgbClr val="222222"/>
              </a:solidFill>
              <a:effectLst/>
              <a:latin typeface="-apple-system"/>
            </a:endParaRPr>
          </a:p>
          <a:p>
            <a:pPr algn="l">
              <a:buFont typeface="Arial" panose="020B0604020202020204" pitchFamily="34" charset="0"/>
              <a:buChar char="•"/>
            </a:pPr>
            <a:r>
              <a:rPr lang="en-US" sz="2800" b="0" i="0" u="none" strike="noStrike">
                <a:solidFill>
                  <a:srgbClr val="0060C7"/>
                </a:solidFill>
                <a:effectLst/>
                <a:latin typeface="-apple-system"/>
                <a:hlinkClick r:id="rId4"/>
              </a:rPr>
              <a:t>Gathering Progress Information </a:t>
            </a:r>
            <a:endParaRPr lang="en-US" sz="2800" b="0" i="0">
              <a:solidFill>
                <a:srgbClr val="222222"/>
              </a:solidFill>
              <a:effectLst/>
              <a:latin typeface="-apple-system"/>
            </a:endParaRPr>
          </a:p>
          <a:p>
            <a:pPr algn="l">
              <a:buFont typeface="Arial" panose="020B0604020202020204" pitchFamily="34" charset="0"/>
              <a:buChar char="•"/>
            </a:pPr>
            <a:endParaRPr lang="en-US" sz="2800" b="0" i="0">
              <a:solidFill>
                <a:srgbClr val="54524D"/>
              </a:solidFill>
              <a:effectLst/>
              <a:latin typeface="inherit"/>
            </a:endParaRPr>
          </a:p>
          <a:p>
            <a:endParaRPr lang="en-US"/>
          </a:p>
        </p:txBody>
      </p:sp>
      <p:sp>
        <p:nvSpPr>
          <p:cNvPr id="4" name="Slide Number Placeholder 3">
            <a:extLst>
              <a:ext uri="{FF2B5EF4-FFF2-40B4-BE49-F238E27FC236}">
                <a16:creationId xmlns:a16="http://schemas.microsoft.com/office/drawing/2014/main" id="{BD5CA30E-2F9C-49A0-9FE7-3048FBC81C45}"/>
              </a:ext>
            </a:extLst>
          </p:cNvPr>
          <p:cNvSpPr>
            <a:spLocks noGrp="1"/>
          </p:cNvSpPr>
          <p:nvPr>
            <p:ph type="sldNum" sz="quarter" idx="12"/>
          </p:nvPr>
        </p:nvSpPr>
        <p:spPr/>
        <p:txBody>
          <a:bodyPr/>
          <a:lstStyle/>
          <a:p>
            <a:fld id="{FF27229C-EC7B-4063-A33B-28A5E87E32ED}" type="slidenum">
              <a:rPr lang="zh-CN" altLang="en-US" smtClean="0"/>
              <a:pPr/>
              <a:t>68</a:t>
            </a:fld>
            <a:endParaRPr lang="zh-CN" altLang="en-US"/>
          </a:p>
        </p:txBody>
      </p:sp>
    </p:spTree>
    <p:extLst>
      <p:ext uri="{BB962C8B-B14F-4D97-AF65-F5344CB8AC3E}">
        <p14:creationId xmlns:p14="http://schemas.microsoft.com/office/powerpoint/2010/main" val="33134169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5DFA0-9FC1-C41A-CF9D-62A5F532574C}"/>
              </a:ext>
            </a:extLst>
          </p:cNvPr>
          <p:cNvSpPr>
            <a:spLocks noGrp="1"/>
          </p:cNvSpPr>
          <p:nvPr>
            <p:ph type="title"/>
          </p:nvPr>
        </p:nvSpPr>
        <p:spPr/>
        <p:txBody>
          <a:bodyPr/>
          <a:lstStyle/>
          <a:p>
            <a:r>
              <a:rPr lang="en-US"/>
              <a:t>Step 8. Revising the Plan, if necessary</a:t>
            </a:r>
          </a:p>
        </p:txBody>
      </p:sp>
      <p:sp>
        <p:nvSpPr>
          <p:cNvPr id="3" name="Content Placeholder 2">
            <a:extLst>
              <a:ext uri="{FF2B5EF4-FFF2-40B4-BE49-F238E27FC236}">
                <a16:creationId xmlns:a16="http://schemas.microsoft.com/office/drawing/2014/main" id="{D50B5480-C50B-F559-F2A3-07D749AFBB88}"/>
              </a:ext>
            </a:extLst>
          </p:cNvPr>
          <p:cNvSpPr>
            <a:spLocks noGrp="1"/>
          </p:cNvSpPr>
          <p:nvPr>
            <p:ph idx="1"/>
          </p:nvPr>
        </p:nvSpPr>
        <p:spPr>
          <a:xfrm>
            <a:off x="567743" y="1266979"/>
            <a:ext cx="11370972" cy="5049746"/>
          </a:xfrm>
        </p:spPr>
        <p:txBody>
          <a:bodyPr/>
          <a:lstStyle/>
          <a:p>
            <a:pPr marL="0" marR="0" indent="0">
              <a:buNone/>
            </a:pPr>
            <a:r>
              <a:rPr lang="en-US" b="1">
                <a:latin typeface="Calibri" panose="020F0502020204030204" pitchFamily="34" charset="0"/>
                <a:cs typeface="Times New Roman" panose="02020603050405020304" pitchFamily="18" charset="0"/>
              </a:rPr>
              <a:t>Continuing the Cycle to </a:t>
            </a:r>
            <a:br>
              <a:rPr lang="en-US" b="1">
                <a:latin typeface="Calibri" panose="020F0502020204030204" pitchFamily="34" charset="0"/>
                <a:cs typeface="Times New Roman" panose="02020603050405020304" pitchFamily="18" charset="0"/>
              </a:rPr>
            </a:br>
            <a:r>
              <a:rPr lang="en-US" b="1">
                <a:latin typeface="Calibri" panose="020F0502020204030204" pitchFamily="34" charset="0"/>
                <a:cs typeface="Times New Roman" panose="02020603050405020304" pitchFamily="18" charset="0"/>
              </a:rPr>
              <a:t>Address Success Gaps</a:t>
            </a:r>
          </a:p>
          <a:p>
            <a:r>
              <a:rPr lang="en-US"/>
              <a:t>Your team(s) should expect to carry on </a:t>
            </a:r>
            <a:br>
              <a:rPr lang="en-US"/>
            </a:br>
            <a:r>
              <a:rPr lang="en-US"/>
              <a:t>this work as a continuous cycle. </a:t>
            </a:r>
          </a:p>
          <a:p>
            <a:r>
              <a:rPr lang="en-US"/>
              <a:t>As your team(s) work through the process, you will benefit from periodically reassessing your district’s or school’s current operations and identifying new priorities.</a:t>
            </a:r>
          </a:p>
        </p:txBody>
      </p:sp>
      <p:sp>
        <p:nvSpPr>
          <p:cNvPr id="6" name="Content Placeholder 2">
            <a:extLst>
              <a:ext uri="{FF2B5EF4-FFF2-40B4-BE49-F238E27FC236}">
                <a16:creationId xmlns:a16="http://schemas.microsoft.com/office/drawing/2014/main" id="{CF86A0FF-35F7-450A-D483-48A8140A42AD}"/>
              </a:ext>
            </a:extLst>
          </p:cNvPr>
          <p:cNvSpPr txBox="1">
            <a:spLocks/>
          </p:cNvSpPr>
          <p:nvPr/>
        </p:nvSpPr>
        <p:spPr>
          <a:xfrm>
            <a:off x="567743" y="5080185"/>
            <a:ext cx="8079052" cy="720749"/>
          </a:xfrm>
          <a:prstGeom prst="rect">
            <a:avLst/>
          </a:prstGeom>
        </p:spPr>
        <p:txBody>
          <a:bodyPr vert="horz" lIns="91440" tIns="45720" rIns="91440" bIns="45720" rtlCol="0" anchor="t">
            <a:noAutofit/>
          </a:bodyPr>
          <a:lstStyle>
            <a:lvl1pPr marL="228600" indent="-228600" algn="l" defTabSz="914400" rtl="0" eaLnBrk="1" latinLnBrk="0" hangingPunct="1">
              <a:lnSpc>
                <a:spcPct val="100000"/>
              </a:lnSpc>
              <a:spcBef>
                <a:spcPts val="1000"/>
              </a:spcBef>
              <a:spcAft>
                <a:spcPts val="0"/>
              </a:spcAft>
              <a:buClr>
                <a:srgbClr val="E38526"/>
              </a:buClr>
              <a:buFont typeface="Arial" panose="020B0604020202020204" pitchFamily="34" charset="0"/>
              <a:buChar char="•"/>
              <a:defRPr sz="3200" kern="1200" baseline="0">
                <a:solidFill>
                  <a:schemeClr val="accent1">
                    <a:lumMod val="50000"/>
                  </a:schemeClr>
                </a:solidFill>
                <a:latin typeface="Segoe UI" panose="020B0502040204020203" pitchFamily="34" charset="0"/>
                <a:ea typeface="+mn-ea"/>
                <a:cs typeface="Segoe UI" panose="020B0502040204020203" pitchFamily="34" charset="0"/>
              </a:defRPr>
            </a:lvl1pPr>
            <a:lvl2pPr marL="736600" indent="-279400" algn="l" defTabSz="914400" rtl="0" eaLnBrk="1" latinLnBrk="0" hangingPunct="1">
              <a:lnSpc>
                <a:spcPct val="100000"/>
              </a:lnSpc>
              <a:spcBef>
                <a:spcPts val="500"/>
              </a:spcBef>
              <a:spcAft>
                <a:spcPts val="0"/>
              </a:spcAft>
              <a:buClr>
                <a:srgbClr val="E38526"/>
              </a:buClr>
              <a:buFont typeface="Courier New" panose="02070309020205020404" pitchFamily="49" charset="0"/>
              <a:buChar char="o"/>
              <a:defRPr sz="2800" kern="1200">
                <a:solidFill>
                  <a:schemeClr val="accent1">
                    <a:lumMod val="50000"/>
                  </a:schemeClr>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100000"/>
              </a:lnSpc>
              <a:spcBef>
                <a:spcPts val="500"/>
              </a:spcBef>
              <a:spcAft>
                <a:spcPts val="0"/>
              </a:spcAft>
              <a:buClr>
                <a:srgbClr val="E38526"/>
              </a:buClr>
              <a:buFont typeface="Wingdings" panose="05000000000000000000" pitchFamily="2" charset="2"/>
              <a:buChar char="§"/>
              <a:defRPr sz="2400" kern="1200">
                <a:solidFill>
                  <a:schemeClr val="accent1">
                    <a:lumMod val="50000"/>
                  </a:schemeClr>
                </a:solidFill>
                <a:latin typeface="Segoe UI" panose="020B0502040204020203" pitchFamily="34" charset="0"/>
                <a:ea typeface="+mn-ea"/>
                <a:cs typeface="Segoe UI" panose="020B0502040204020203" pitchFamily="34" charset="0"/>
              </a:defRPr>
            </a:lvl3pPr>
            <a:lvl4pPr marL="1651000" indent="-279400" algn="l" defTabSz="914400" rtl="0" eaLnBrk="1" latinLnBrk="0" hangingPunct="1">
              <a:lnSpc>
                <a:spcPct val="100000"/>
              </a:lnSpc>
              <a:spcBef>
                <a:spcPts val="500"/>
              </a:spcBef>
              <a:spcAft>
                <a:spcPts val="0"/>
              </a:spcAft>
              <a:buClr>
                <a:srgbClr val="E38526"/>
              </a:buClr>
              <a:buFont typeface="Wingdings" panose="05000000000000000000" pitchFamily="2" charset="2"/>
              <a:buChar char="Ø"/>
              <a:defRPr sz="2000" kern="1200">
                <a:solidFill>
                  <a:schemeClr val="accent1">
                    <a:lumMod val="50000"/>
                  </a:schemeClr>
                </a:solidFill>
                <a:latin typeface="Segoe UI" panose="020B0502040204020203" pitchFamily="34" charset="0"/>
                <a:ea typeface="+mn-ea"/>
                <a:cs typeface="Segoe UI" panose="020B0502040204020203" pitchFamily="34" charset="0"/>
              </a:defRPr>
            </a:lvl4pPr>
            <a:lvl5pPr marL="2116138" indent="-287338" algn="l" defTabSz="914400" rtl="0" eaLnBrk="1" latinLnBrk="0" hangingPunct="1">
              <a:lnSpc>
                <a:spcPct val="100000"/>
              </a:lnSpc>
              <a:spcBef>
                <a:spcPts val="500"/>
              </a:spcBef>
              <a:spcAft>
                <a:spcPts val="0"/>
              </a:spcAft>
              <a:buClr>
                <a:srgbClr val="E38526"/>
              </a:buClr>
              <a:buFont typeface="Wingdings" panose="05000000000000000000" pitchFamily="2" charset="2"/>
              <a:buChar char="v"/>
              <a:defRPr sz="2000" kern="1200" baseline="0">
                <a:solidFill>
                  <a:schemeClr val="accent1">
                    <a:lumMod val="50000"/>
                  </a:schemeClr>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defRPr/>
            </a:pPr>
            <a:r>
              <a:rPr lang="en-US" sz="1600" i="1">
                <a:latin typeface="PT Sans" panose="020B0503020203020204" pitchFamily="34" charset="0"/>
              </a:rPr>
              <a:t>Success Gaps Toolkit: Addressing Equity, Inclusion, and Opportunity.</a:t>
            </a:r>
            <a:r>
              <a:rPr lang="en-US" sz="1600">
                <a:latin typeface="PT Sans" panose="020B0503020203020204" pitchFamily="34" charset="0"/>
              </a:rPr>
              <a:t> </a:t>
            </a:r>
            <a:r>
              <a:rPr kumimoji="0" lang="en-US" sz="1600" b="0" i="0" u="none" strike="noStrike" kern="1200" cap="none" spc="0" normalizeH="0" baseline="0" noProof="0">
                <a:ln>
                  <a:noFill/>
                </a:ln>
                <a:solidFill>
                  <a:srgbClr val="203B6A">
                    <a:lumMod val="50000"/>
                  </a:srgbClr>
                </a:solidFill>
                <a:effectLst/>
                <a:uLnTx/>
                <a:uFillTx/>
                <a:latin typeface="PT Sans" panose="020B0503020203020204" pitchFamily="34" charset="0"/>
                <a:ea typeface="+mn-ea"/>
                <a:cs typeface="Segoe UI" panose="020B0502040204020203" pitchFamily="34" charset="0"/>
              </a:rPr>
              <a:t>Handbook, page 41</a:t>
            </a:r>
            <a:endParaRPr kumimoji="0" lang="en-US" sz="1600" b="0" i="0" u="none" strike="noStrike" kern="1200" cap="none" spc="0" normalizeH="0" baseline="0" noProof="0">
              <a:ln>
                <a:noFill/>
              </a:ln>
              <a:solidFill>
                <a:srgbClr val="203B6A">
                  <a:lumMod val="50000"/>
                </a:srgbClr>
              </a:solidFill>
              <a:effectLst/>
              <a:uLnTx/>
              <a:uFillTx/>
              <a:latin typeface="Segoe UI" panose="020B0502040204020203" pitchFamily="34" charset="0"/>
              <a:ea typeface="+mn-ea"/>
              <a:cs typeface="Segoe UI" panose="020B0502040204020203" pitchFamily="34" charset="0"/>
            </a:endParaRPr>
          </a:p>
          <a:p>
            <a:pPr marL="0" indent="0">
              <a:spcBef>
                <a:spcPts val="600"/>
              </a:spcBef>
              <a:buFont typeface="Arial" panose="020B0604020202020204" pitchFamily="34" charset="0"/>
              <a:buNone/>
              <a:defRPr/>
            </a:pPr>
            <a:r>
              <a:rPr lang="en-US" sz="1600">
                <a:latin typeface="PT Sans" panose="020B0503020203020204" pitchFamily="34" charset="0"/>
              </a:rPr>
              <a:t> </a:t>
            </a:r>
            <a:endParaRPr lang="en-US" sz="2800"/>
          </a:p>
        </p:txBody>
      </p:sp>
      <p:sp>
        <p:nvSpPr>
          <p:cNvPr id="5" name="Star: 7 Points 4">
            <a:extLst>
              <a:ext uri="{FF2B5EF4-FFF2-40B4-BE49-F238E27FC236}">
                <a16:creationId xmlns:a16="http://schemas.microsoft.com/office/drawing/2014/main" id="{9EF17FD9-A75C-80A9-F9F8-6C7CB46E7F2E}"/>
              </a:ext>
            </a:extLst>
          </p:cNvPr>
          <p:cNvSpPr/>
          <p:nvPr/>
        </p:nvSpPr>
        <p:spPr>
          <a:xfrm rot="877277">
            <a:off x="7376160" y="22365"/>
            <a:ext cx="4919472" cy="3200400"/>
          </a:xfrm>
          <a:prstGeom prst="star7">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t>Remember to celebrate the successes</a:t>
            </a:r>
            <a:r>
              <a:rPr lang="en-US" sz="3200"/>
              <a:t>!</a:t>
            </a:r>
          </a:p>
        </p:txBody>
      </p:sp>
      <p:sp>
        <p:nvSpPr>
          <p:cNvPr id="4" name="Slide Number Placeholder 3">
            <a:extLst>
              <a:ext uri="{FF2B5EF4-FFF2-40B4-BE49-F238E27FC236}">
                <a16:creationId xmlns:a16="http://schemas.microsoft.com/office/drawing/2014/main" id="{63C152AA-3A1B-2C04-8D48-E3711D43EB94}"/>
              </a:ext>
            </a:extLst>
          </p:cNvPr>
          <p:cNvSpPr>
            <a:spLocks noGrp="1"/>
          </p:cNvSpPr>
          <p:nvPr>
            <p:ph type="sldNum" sz="quarter" idx="12"/>
          </p:nvPr>
        </p:nvSpPr>
        <p:spPr/>
        <p:txBody>
          <a:bodyPr/>
          <a:lstStyle/>
          <a:p>
            <a:fld id="{FF27229C-EC7B-4063-A33B-28A5E87E32ED}" type="slidenum">
              <a:rPr lang="zh-CN" altLang="en-US" smtClean="0"/>
              <a:pPr/>
              <a:t>69</a:t>
            </a:fld>
            <a:endParaRPr lang="zh-CN" altLang="en-US"/>
          </a:p>
        </p:txBody>
      </p:sp>
    </p:spTree>
    <p:extLst>
      <p:ext uri="{BB962C8B-B14F-4D97-AF65-F5344CB8AC3E}">
        <p14:creationId xmlns:p14="http://schemas.microsoft.com/office/powerpoint/2010/main" val="1489293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894BA3-FF4B-4364-8648-0A7492BDF4B3}"/>
              </a:ext>
            </a:extLst>
          </p:cNvPr>
          <p:cNvSpPr>
            <a:spLocks noGrp="1"/>
          </p:cNvSpPr>
          <p:nvPr>
            <p:ph type="title"/>
          </p:nvPr>
        </p:nvSpPr>
        <p:spPr/>
        <p:txBody>
          <a:bodyPr/>
          <a:lstStyle/>
          <a:p>
            <a:r>
              <a:rPr lang="en-US">
                <a:latin typeface="Segoe UI Semibold"/>
                <a:cs typeface="Segoe UI Semibold"/>
              </a:rPr>
              <a:t> General Supervision</a:t>
            </a:r>
          </a:p>
        </p:txBody>
      </p:sp>
      <p:sp>
        <p:nvSpPr>
          <p:cNvPr id="3" name="Content Placeholder 2">
            <a:extLst>
              <a:ext uri="{FF2B5EF4-FFF2-40B4-BE49-F238E27FC236}">
                <a16:creationId xmlns:a16="http://schemas.microsoft.com/office/drawing/2014/main" id="{959B29BE-F3AF-4A35-89CC-80EE67A2CF57}"/>
              </a:ext>
            </a:extLst>
          </p:cNvPr>
          <p:cNvSpPr>
            <a:spLocks noGrp="1"/>
          </p:cNvSpPr>
          <p:nvPr>
            <p:ph idx="1"/>
          </p:nvPr>
        </p:nvSpPr>
        <p:spPr>
          <a:xfrm>
            <a:off x="567743" y="1230403"/>
            <a:ext cx="11370972" cy="5338672"/>
          </a:xfrm>
        </p:spPr>
        <p:txBody>
          <a:bodyPr/>
          <a:lstStyle/>
          <a:p>
            <a:r>
              <a:rPr lang="en-US"/>
              <a:t>Primary focus:</a:t>
            </a:r>
          </a:p>
          <a:p>
            <a:pPr lvl="1"/>
            <a:r>
              <a:rPr lang="en-US"/>
              <a:t>Educational Results</a:t>
            </a:r>
          </a:p>
          <a:p>
            <a:pPr lvl="1"/>
            <a:r>
              <a:rPr lang="en-US"/>
              <a:t>Functional Outcomes</a:t>
            </a:r>
          </a:p>
          <a:p>
            <a:pPr lvl="1"/>
            <a:endParaRPr lang="en-US"/>
          </a:p>
          <a:p>
            <a:pPr lvl="1"/>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a:ln>
                  <a:noFill/>
                </a:ln>
                <a:solidFill>
                  <a:srgbClr val="ED7D31">
                    <a:lumMod val="50000"/>
                  </a:srgbClr>
                </a:solidFill>
                <a:effectLst/>
                <a:uLnTx/>
                <a:uFillTx/>
                <a:latin typeface="-apple-system"/>
                <a:ea typeface="+mn-ea"/>
                <a:cs typeface="+mn-cs"/>
              </a:rPr>
              <a:t>“…so that every student is </a:t>
            </a:r>
            <a:r>
              <a:rPr kumimoji="0" lang="en-US" sz="2800" b="1" i="0" u="none" strike="noStrike" kern="1200" cap="none" spc="0" normalizeH="0" baseline="0" noProof="0">
                <a:ln>
                  <a:noFill/>
                </a:ln>
                <a:solidFill>
                  <a:srgbClr val="ED7D31">
                    <a:lumMod val="50000"/>
                  </a:srgbClr>
                </a:solidFill>
                <a:effectLst/>
                <a:uLnTx/>
                <a:uFillTx/>
                <a:latin typeface="-apple-system"/>
                <a:ea typeface="+mn-ea"/>
                <a:cs typeface="+mn-cs"/>
              </a:rPr>
              <a:t>prepared to succeed </a:t>
            </a:r>
            <a:r>
              <a:rPr kumimoji="0" lang="en-US" sz="2800" b="0" i="0" u="none" strike="noStrike" kern="1200" cap="none" spc="0" normalizeH="0" baseline="0" noProof="0">
                <a:ln>
                  <a:noFill/>
                </a:ln>
                <a:solidFill>
                  <a:srgbClr val="ED7D31">
                    <a:lumMod val="50000"/>
                  </a:srgbClr>
                </a:solidFill>
                <a:effectLst/>
                <a:uLnTx/>
                <a:uFillTx/>
                <a:latin typeface="-apple-system"/>
                <a:ea typeface="+mn-ea"/>
                <a:cs typeface="+mn-cs"/>
              </a:rPr>
              <a:t>in postsecondary education, compete in the global economy, and understand the rights and responsibilities of American citizens, and in so doing, to close all proficiency gaps.”</a:t>
            </a:r>
            <a:endParaRPr kumimoji="0" lang="en-US" sz="2800" b="0" i="0" u="none" strike="noStrike" kern="1200" cap="none" spc="0" normalizeH="0" baseline="0" noProof="0">
              <a:ln>
                <a:noFill/>
              </a:ln>
              <a:solidFill>
                <a:srgbClr val="ED7D31">
                  <a:lumMod val="50000"/>
                </a:srgbClr>
              </a:solidFill>
              <a:effectLst/>
              <a:uLnTx/>
              <a:uFillTx/>
              <a:latin typeface="Segoe UI"/>
              <a:ea typeface="+mn-ea"/>
              <a:cs typeface="+mn-cs"/>
            </a:endParaRPr>
          </a:p>
          <a:p>
            <a:pPr lvl="1"/>
            <a:endParaRPr lang="en-US"/>
          </a:p>
        </p:txBody>
      </p:sp>
      <p:sp>
        <p:nvSpPr>
          <p:cNvPr id="4" name="Slide Number Placeholder 3">
            <a:extLst>
              <a:ext uri="{FF2B5EF4-FFF2-40B4-BE49-F238E27FC236}">
                <a16:creationId xmlns:a16="http://schemas.microsoft.com/office/drawing/2014/main" id="{960F0A05-CD73-49E0-A164-42529F78150A}"/>
              </a:ext>
            </a:extLst>
          </p:cNvPr>
          <p:cNvSpPr>
            <a:spLocks noGrp="1"/>
          </p:cNvSpPr>
          <p:nvPr>
            <p:ph type="sldNum" sz="quarter" idx="12"/>
          </p:nvPr>
        </p:nvSpPr>
        <p:spPr/>
        <p:txBody>
          <a:bodyPr/>
          <a:lstStyle/>
          <a:p>
            <a:fld id="{FF27229C-EC7B-4063-A33B-28A5E87E32ED}" type="slidenum">
              <a:rPr lang="zh-CN" altLang="en-US" smtClean="0"/>
              <a:pPr/>
              <a:t>7</a:t>
            </a:fld>
            <a:endParaRPr lang="zh-CN" altLang="en-US"/>
          </a:p>
        </p:txBody>
      </p:sp>
    </p:spTree>
    <p:extLst>
      <p:ext uri="{BB962C8B-B14F-4D97-AF65-F5344CB8AC3E}">
        <p14:creationId xmlns:p14="http://schemas.microsoft.com/office/powerpoint/2010/main" val="26129435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1" name="Rectangle 250">
            <a:extLst>
              <a:ext uri="{FF2B5EF4-FFF2-40B4-BE49-F238E27FC236}">
                <a16:creationId xmlns:a16="http://schemas.microsoft.com/office/drawing/2014/main" id="{A7AE9375-4664-4DB2-922D-2782A6E439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03B6A"/>
              </a:solidFill>
              <a:effectLst/>
              <a:uLnTx/>
              <a:uFillTx/>
              <a:latin typeface="Segoe UI"/>
              <a:ea typeface="+mn-ea"/>
              <a:cs typeface="+mn-cs"/>
            </a:endParaRPr>
          </a:p>
        </p:txBody>
      </p:sp>
      <p:sp>
        <p:nvSpPr>
          <p:cNvPr id="2" name="Title 1">
            <a:extLst>
              <a:ext uri="{FF2B5EF4-FFF2-40B4-BE49-F238E27FC236}">
                <a16:creationId xmlns:a16="http://schemas.microsoft.com/office/drawing/2014/main" id="{7A08ABDF-0754-4991-82F2-A73E281797C5}"/>
              </a:ext>
            </a:extLst>
          </p:cNvPr>
          <p:cNvSpPr>
            <a:spLocks noGrp="1"/>
          </p:cNvSpPr>
          <p:nvPr>
            <p:ph type="title"/>
          </p:nvPr>
        </p:nvSpPr>
        <p:spPr>
          <a:xfrm>
            <a:off x="1295400" y="669925"/>
            <a:ext cx="4800600" cy="1325563"/>
          </a:xfrm>
        </p:spPr>
        <p:txBody>
          <a:bodyPr vert="horz" lIns="91440" tIns="45720" rIns="91440" bIns="45720" rtlCol="0" anchor="b">
            <a:noAutofit/>
          </a:bodyPr>
          <a:lstStyle/>
          <a:p>
            <a:r>
              <a:rPr lang="en-US" sz="4800">
                <a:latin typeface="+mj-lt"/>
                <a:cs typeface="+mj-cs"/>
              </a:rPr>
              <a:t>Take 10 seconds…    </a:t>
            </a:r>
          </a:p>
        </p:txBody>
      </p:sp>
      <p:cxnSp>
        <p:nvCxnSpPr>
          <p:cNvPr id="253" name="Straight Connector 252">
            <a:extLst>
              <a:ext uri="{FF2B5EF4-FFF2-40B4-BE49-F238E27FC236}">
                <a16:creationId xmlns:a16="http://schemas.microsoft.com/office/drawing/2014/main" id="{EE504C98-6397-41C1-A8D8-2D9C4ED307E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 y="2026340"/>
            <a:ext cx="609599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7CBBB7-B12B-4727-B798-4E68BBE8BCF7}"/>
              </a:ext>
            </a:extLst>
          </p:cNvPr>
          <p:cNvSpPr>
            <a:spLocks noGrp="1"/>
          </p:cNvSpPr>
          <p:nvPr>
            <p:ph idx="1"/>
          </p:nvPr>
        </p:nvSpPr>
        <p:spPr>
          <a:xfrm>
            <a:off x="1295400" y="2288833"/>
            <a:ext cx="4800600" cy="3711571"/>
          </a:xfrm>
        </p:spPr>
        <p:txBody>
          <a:bodyPr vert="horz" lIns="91440" tIns="45720" rIns="91440" bIns="45720" rtlCol="0" anchor="t">
            <a:normAutofit/>
          </a:bodyPr>
          <a:lstStyle/>
          <a:p>
            <a:pPr marL="0" indent="0">
              <a:buNone/>
            </a:pPr>
            <a:r>
              <a:rPr lang="en-US" sz="2400">
                <a:solidFill>
                  <a:schemeClr val="bg1"/>
                </a:solidFill>
                <a:latin typeface="+mn-lt"/>
                <a:cs typeface="+mn-cs"/>
              </a:rPr>
              <a:t>Jot down any Thoughts? Questions? Epiphanies?</a:t>
            </a:r>
          </a:p>
          <a:p>
            <a:pPr marL="0" indent="0">
              <a:buNone/>
            </a:pPr>
            <a:endParaRPr lang="en-US" sz="2400">
              <a:solidFill>
                <a:schemeClr val="bg1"/>
              </a:solidFill>
              <a:latin typeface="+mn-lt"/>
              <a:cs typeface="Segoe UI"/>
            </a:endParaRPr>
          </a:p>
        </p:txBody>
      </p:sp>
      <p:pic>
        <p:nvPicPr>
          <p:cNvPr id="6" name="Picture 5">
            <a:extLst>
              <a:ext uri="{FF2B5EF4-FFF2-40B4-BE49-F238E27FC236}">
                <a16:creationId xmlns:a16="http://schemas.microsoft.com/office/drawing/2014/main" id="{FF44744D-4BDA-42D6-A48A-B285BD1C898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97746" y="3761868"/>
            <a:ext cx="2742235" cy="2784532"/>
          </a:xfrm>
          <a:prstGeom prst="rect">
            <a:avLst/>
          </a:prstGeom>
        </p:spPr>
      </p:pic>
      <p:sp>
        <p:nvSpPr>
          <p:cNvPr id="255" name="Rectangle 254">
            <a:extLst>
              <a:ext uri="{FF2B5EF4-FFF2-40B4-BE49-F238E27FC236}">
                <a16:creationId xmlns:a16="http://schemas.microsoft.com/office/drawing/2014/main" id="{C87417AF-190E-4D6E-AFA6-7D3E84B0B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1603" y="182859"/>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pic>
        <p:nvPicPr>
          <p:cNvPr id="10" name="Picture 9">
            <a:extLst>
              <a:ext uri="{FF2B5EF4-FFF2-40B4-BE49-F238E27FC236}">
                <a16:creationId xmlns:a16="http://schemas.microsoft.com/office/drawing/2014/main" id="{12889830-4A33-4954-B926-212BDE15F70D}"/>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6987824" y="379341"/>
            <a:ext cx="3019844" cy="2784532"/>
          </a:xfrm>
          <a:prstGeom prst="rect">
            <a:avLst/>
          </a:prstGeom>
        </p:spPr>
      </p:pic>
      <p:sp>
        <p:nvSpPr>
          <p:cNvPr id="4" name="Slide Number Placeholder 3">
            <a:extLst>
              <a:ext uri="{FF2B5EF4-FFF2-40B4-BE49-F238E27FC236}">
                <a16:creationId xmlns:a16="http://schemas.microsoft.com/office/drawing/2014/main" id="{5B73CC48-E59F-4470-ABFE-09C12B139900}"/>
              </a:ext>
            </a:extLst>
          </p:cNvPr>
          <p:cNvSpPr>
            <a:spLocks noGrp="1"/>
          </p:cNvSpPr>
          <p:nvPr>
            <p:ph type="sldNum" sz="quarter" idx="12"/>
          </p:nvPr>
        </p:nvSpPr>
        <p:spPr>
          <a:xfrm>
            <a:off x="9303026" y="6356350"/>
            <a:ext cx="2050774" cy="365125"/>
          </a:xfrm>
        </p:spPr>
        <p:txBody>
          <a:bodyPr vert="horz" lIns="91440" tIns="45720" rIns="91440" bIns="45720" rtlCol="0">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FF27229C-EC7B-4063-A33B-28A5E87E32ED}" type="slidenum">
              <a:rPr kumimoji="0" lang="en-US" altLang="zh-CN"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70</a:t>
            </a:fld>
            <a:endParaRPr kumimoji="0" lang="en-US" altLang="zh-CN" sz="1200" b="0" i="0" u="none" strike="noStrike" kern="1200" cap="none" spc="0" normalizeH="0" baseline="0" noProof="0">
              <a:ln>
                <a:noFill/>
              </a:ln>
              <a:solidFill>
                <a:prstClr val="white">
                  <a:lumMod val="50000"/>
                </a:prstClr>
              </a:solidFill>
              <a:effectLst/>
              <a:uLnTx/>
              <a:uFillTx/>
              <a:latin typeface="Calibri" panose="020F0502020204030204"/>
              <a:ea typeface="+mn-ea"/>
              <a:cs typeface="+mn-cs"/>
            </a:endParaRPr>
          </a:p>
        </p:txBody>
      </p:sp>
      <p:sp>
        <p:nvSpPr>
          <p:cNvPr id="257" name="Rectangle 256">
            <a:extLst>
              <a:ext uri="{FF2B5EF4-FFF2-40B4-BE49-F238E27FC236}">
                <a16:creationId xmlns:a16="http://schemas.microsoft.com/office/drawing/2014/main" id="{80B30ED8-273E-4C07-8568-2FE5CC5C48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825071" y="3543213"/>
            <a:ext cx="3996261" cy="3177496"/>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Segoe UI"/>
              <a:ea typeface="+mn-ea"/>
              <a:cs typeface="+mn-cs"/>
            </a:endParaRPr>
          </a:p>
        </p:txBody>
      </p:sp>
    </p:spTree>
    <p:extLst>
      <p:ext uri="{BB962C8B-B14F-4D97-AF65-F5344CB8AC3E}">
        <p14:creationId xmlns:p14="http://schemas.microsoft.com/office/powerpoint/2010/main" val="12580361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A54937A-1CB2-EEA1-4E4C-454DE72652D1}"/>
              </a:ext>
            </a:extLst>
          </p:cNvPr>
          <p:cNvSpPr>
            <a:spLocks noGrp="1"/>
          </p:cNvSpPr>
          <p:nvPr>
            <p:ph type="title"/>
          </p:nvPr>
        </p:nvSpPr>
        <p:spPr/>
        <p:txBody>
          <a:bodyPr/>
          <a:lstStyle/>
          <a:p>
            <a:r>
              <a:rPr lang="en-US">
                <a:latin typeface="Segoe UI Semibold"/>
                <a:cs typeface="Segoe UI Semibold"/>
              </a:rPr>
              <a:t>Fiscal Considerations to Serve Your Students Better</a:t>
            </a:r>
          </a:p>
        </p:txBody>
      </p:sp>
      <mc:AlternateContent xmlns:mc="http://schemas.openxmlformats.org/markup-compatibility/2006" xmlns:a14="http://schemas.microsoft.com/office/drawing/2010/main">
        <mc:Choice Requires="a14">
          <p:sp>
            <p:nvSpPr>
              <p:cNvPr id="9" name="Text Placeholder 4">
                <a:extLst>
                  <a:ext uri="{FF2B5EF4-FFF2-40B4-BE49-F238E27FC236}">
                    <a16:creationId xmlns:a16="http://schemas.microsoft.com/office/drawing/2014/main" id="{4EDBA096-6913-97A1-9282-AEE25C80F2ED}"/>
                  </a:ext>
                </a:extLst>
              </p:cNvPr>
              <p:cNvSpPr txBox="1">
                <a:spLocks/>
              </p:cNvSpPr>
              <p:nvPr/>
            </p:nvSpPr>
            <p:spPr>
              <a:xfrm>
                <a:off x="447398" y="1131561"/>
                <a:ext cx="5430889" cy="713201"/>
              </a:xfrm>
              <a:prstGeom prst="rect">
                <a:avLst/>
              </a:prstGeom>
              <a:solidFill>
                <a:schemeClr val="accent2">
                  <a:lumMod val="75000"/>
                </a:schemeClr>
              </a:solidFill>
            </p:spPr>
            <p:txBody>
              <a:bodyPr vert="horz" lIns="91440" tIns="45720" rIns="91440" bIns="45720" rtlCol="0" anchor="ctr">
                <a:noAutofit/>
              </a:bodyPr>
              <a:lstStyle>
                <a:lvl1pPr marL="0" indent="0" algn="l" defTabSz="914400" rtl="0" eaLnBrk="1" latinLnBrk="0" hangingPunct="1">
                  <a:lnSpc>
                    <a:spcPct val="90000"/>
                  </a:lnSpc>
                  <a:spcBef>
                    <a:spcPts val="1000"/>
                  </a:spcBef>
                  <a:buClr>
                    <a:srgbClr val="E38526"/>
                  </a:buClr>
                  <a:buFont typeface="Arial" panose="020B0604020202020204" pitchFamily="34" charset="0"/>
                  <a:buNone/>
                  <a:defRPr sz="2800" b="1" kern="1200" baseline="0">
                    <a:solidFill>
                      <a:schemeClr val="bg1"/>
                    </a:solidFill>
                    <a:latin typeface="Segoe UI Semibold" panose="020B0702040204020203" pitchFamily="34" charset="0"/>
                    <a:ea typeface="+mn-ea"/>
                    <a:cs typeface="Segoe UI Semibold" panose="020B0702040204020203" pitchFamily="34" charset="0"/>
                  </a:defRPr>
                </a:lvl1pPr>
                <a:lvl2pPr marL="457200" indent="0" algn="l" defTabSz="914400" rtl="0" eaLnBrk="1" latinLnBrk="0" hangingPunct="1">
                  <a:lnSpc>
                    <a:spcPct val="90000"/>
                  </a:lnSpc>
                  <a:spcBef>
                    <a:spcPts val="500"/>
                  </a:spcBef>
                  <a:buClr>
                    <a:srgbClr val="E38526"/>
                  </a:buClr>
                  <a:buFont typeface="Courier New" panose="02070309020205020404" pitchFamily="49" charset="0"/>
                  <a:buNone/>
                  <a:defRPr sz="2000" b="1" kern="1200">
                    <a:solidFill>
                      <a:schemeClr val="accent1">
                        <a:lumMod val="50000"/>
                      </a:schemeClr>
                    </a:solidFill>
                    <a:latin typeface="Segoe UI" panose="020B0502040204020203" pitchFamily="34" charset="0"/>
                    <a:ea typeface="+mn-ea"/>
                    <a:cs typeface="Segoe UI" panose="020B0502040204020203" pitchFamily="34" charset="0"/>
                  </a:defRPr>
                </a:lvl2pPr>
                <a:lvl3pPr marL="914400" indent="0" algn="l" defTabSz="914400" rtl="0" eaLnBrk="1" latinLnBrk="0" hangingPunct="1">
                  <a:lnSpc>
                    <a:spcPct val="90000"/>
                  </a:lnSpc>
                  <a:spcBef>
                    <a:spcPts val="500"/>
                  </a:spcBef>
                  <a:buClr>
                    <a:srgbClr val="E38526"/>
                  </a:buClr>
                  <a:buFont typeface="Wingdings" panose="05000000000000000000" pitchFamily="2" charset="2"/>
                  <a:buNone/>
                  <a:defRPr sz="1800" b="1" kern="1200">
                    <a:solidFill>
                      <a:schemeClr val="accent1">
                        <a:lumMod val="50000"/>
                      </a:schemeClr>
                    </a:solidFill>
                    <a:latin typeface="Segoe UI" panose="020B0502040204020203" pitchFamily="34" charset="0"/>
                    <a:ea typeface="+mn-ea"/>
                    <a:cs typeface="Segoe UI" panose="020B0502040204020203" pitchFamily="34" charset="0"/>
                  </a:defRPr>
                </a:lvl3pPr>
                <a:lvl4pPr marL="13716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4pPr>
                <a:lvl5pPr marL="1828800" indent="0" algn="l" defTabSz="914400" rtl="0" eaLnBrk="1" latinLnBrk="0" hangingPunct="1">
                  <a:lnSpc>
                    <a:spcPct val="90000"/>
                  </a:lnSpc>
                  <a:spcBef>
                    <a:spcPts val="500"/>
                  </a:spcBef>
                  <a:buClr>
                    <a:srgbClr val="E38526"/>
                  </a:buClr>
                  <a:buFont typeface="Wingdings" panose="05000000000000000000" pitchFamily="2" charset="2"/>
                  <a:buNone/>
                  <a:defRPr sz="1600" b="1" kern="1200">
                    <a:solidFill>
                      <a:schemeClr val="accent1">
                        <a:lumMod val="50000"/>
                      </a:schemeClr>
                    </a:solidFill>
                    <a:latin typeface="Segoe UI" panose="020B0502040204020203" pitchFamily="34" charset="0"/>
                    <a:ea typeface="+mn-ea"/>
                    <a:cs typeface="Segoe UI" panose="020B0502040204020203"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
                    <a:srgbClr val="E38526"/>
                  </a:buClr>
                  <a:buSzTx/>
                  <a:buFont typeface="Arial" panose="020B0604020202020204" pitchFamily="34" charset="0"/>
                  <a:buNone/>
                  <a:tabLst/>
                  <a:defRPr/>
                </a:pPr>
                <a:r>
                  <a:rPr kumimoji="0" lang="en-US" sz="2800" b="1" i="0" u="none" strike="noStrike" kern="1200" cap="none" spc="0" normalizeH="0" baseline="0" noProof="0">
                    <a:ln>
                      <a:noFill/>
                    </a:ln>
                    <a:solidFill>
                      <a:prstClr val="white"/>
                    </a:solidFill>
                    <a:effectLst/>
                    <a:uLnTx/>
                    <a:uFillTx/>
                    <a:latin typeface="Segoe UI"/>
                    <a:ea typeface="+mn-ea"/>
                    <a:cs typeface="Segoe UI"/>
                  </a:rPr>
                  <a:t>Making Money Matter (</a:t>
                </a:r>
                <a14:m>
                  <m:oMath xmlns:m="http://schemas.openxmlformats.org/officeDocument/2006/math">
                    <m:sSup>
                      <m:sSupPr>
                        <m:ctrlPr>
                          <a:rPr kumimoji="0" lang="en-US" sz="2800" b="1" i="1"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ctrlPr>
                      </m:sSupPr>
                      <m:e>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t>𝐌</m:t>
                        </m:r>
                      </m:e>
                      <m:sup>
                        <m:r>
                          <a:rPr kumimoji="0" lang="en-US" sz="2800" b="1" i="0" u="none" strike="noStrike" kern="1200" cap="none" spc="0" normalizeH="0" baseline="0" noProof="0" smtClean="0">
                            <a:ln>
                              <a:noFill/>
                            </a:ln>
                            <a:solidFill>
                              <a:prstClr val="white"/>
                            </a:solidFill>
                            <a:effectLst/>
                            <a:uLnTx/>
                            <a:uFillTx/>
                            <a:latin typeface="Cambria Math" panose="02040503050406030204" pitchFamily="18" charset="0"/>
                            <a:ea typeface="+mn-ea"/>
                            <a:cs typeface="Segoe UI"/>
                          </a:rPr>
                          <m:t>𝟑</m:t>
                        </m:r>
                      </m:sup>
                    </m:sSup>
                  </m:oMath>
                </a14:m>
                <a:r>
                  <a:rPr kumimoji="0" lang="en-US" sz="2800" b="1" i="0" u="none" strike="noStrike" kern="1200" cap="none" spc="0" normalizeH="0" baseline="0" noProof="0">
                    <a:ln>
                      <a:noFill/>
                    </a:ln>
                    <a:solidFill>
                      <a:prstClr val="white"/>
                    </a:solidFill>
                    <a:effectLst/>
                    <a:uLnTx/>
                    <a:uFillTx/>
                    <a:latin typeface="Segoe UI Semibold" panose="020B0702040204020203" pitchFamily="34" charset="0"/>
                    <a:ea typeface="+mn-ea"/>
                    <a:cs typeface="Segoe UI Semibold" panose="020B0702040204020203" pitchFamily="34" charset="0"/>
                  </a:rPr>
                  <a:t>)</a:t>
                </a:r>
              </a:p>
            </p:txBody>
          </p:sp>
        </mc:Choice>
        <mc:Fallback xmlns="">
          <p:sp>
            <p:nvSpPr>
              <p:cNvPr id="9" name="Text Placeholder 4">
                <a:extLst>
                  <a:ext uri="{FF2B5EF4-FFF2-40B4-BE49-F238E27FC236}">
                    <a16:creationId xmlns:a16="http://schemas.microsoft.com/office/drawing/2014/main" id="{4EDBA096-6913-97A1-9282-AEE25C80F2ED}"/>
                  </a:ext>
                </a:extLst>
              </p:cNvPr>
              <p:cNvSpPr txBox="1">
                <a:spLocks noRot="1" noChangeAspect="1" noMove="1" noResize="1" noEditPoints="1" noAdjustHandles="1" noChangeArrowheads="1" noChangeShapeType="1" noTextEdit="1"/>
              </p:cNvSpPr>
              <p:nvPr/>
            </p:nvSpPr>
            <p:spPr>
              <a:xfrm>
                <a:off x="447398" y="1131561"/>
                <a:ext cx="5430889" cy="713201"/>
              </a:xfrm>
              <a:prstGeom prst="rect">
                <a:avLst/>
              </a:prstGeom>
              <a:blipFill>
                <a:blip r:embed="rId3"/>
                <a:stretch>
                  <a:fillRect l="-2245" b="-6838"/>
                </a:stretch>
              </a:blipFill>
            </p:spPr>
            <p:txBody>
              <a:bodyPr/>
              <a:lstStyle/>
              <a:p>
                <a:r>
                  <a:rPr lang="en-US">
                    <a:noFill/>
                  </a:rPr>
                  <a:t> </a:t>
                </a:r>
              </a:p>
            </p:txBody>
          </p:sp>
        </mc:Fallback>
      </mc:AlternateContent>
      <p:sp>
        <p:nvSpPr>
          <p:cNvPr id="3" name="Content Placeholder 2">
            <a:extLst>
              <a:ext uri="{FF2B5EF4-FFF2-40B4-BE49-F238E27FC236}">
                <a16:creationId xmlns:a16="http://schemas.microsoft.com/office/drawing/2014/main" id="{CC8EC04C-9A13-6150-E58B-24A509C1ACCF}"/>
              </a:ext>
            </a:extLst>
          </p:cNvPr>
          <p:cNvSpPr>
            <a:spLocks noGrp="1"/>
          </p:cNvSpPr>
          <p:nvPr>
            <p:ph idx="13"/>
          </p:nvPr>
        </p:nvSpPr>
        <p:spPr>
          <a:xfrm>
            <a:off x="447398" y="1844762"/>
            <a:ext cx="5676615" cy="4394920"/>
          </a:xfrm>
        </p:spPr>
        <p:txBody>
          <a:bodyPr vert="horz" lIns="91440" tIns="45720" rIns="91440" bIns="45720" rtlCol="0" anchor="t">
            <a:noAutofit/>
          </a:bodyPr>
          <a:lstStyle/>
          <a:p>
            <a:r>
              <a:rPr lang="en-US" sz="2000">
                <a:latin typeface="Segoe UI"/>
                <a:cs typeface="Segoe UI"/>
              </a:rPr>
              <a:t>At least 2% of IDEA set aside required for systemic improvements at LEAs with </a:t>
            </a:r>
            <a:r>
              <a:rPr lang="en-US" sz="2000" i="1">
                <a:latin typeface="Segoe UI"/>
                <a:cs typeface="Segoe UI"/>
              </a:rPr>
              <a:t>Needs Intervention </a:t>
            </a:r>
            <a:r>
              <a:rPr lang="en-US" sz="2000">
                <a:latin typeface="Segoe UI"/>
                <a:cs typeface="Segoe UI"/>
              </a:rPr>
              <a:t>Special Education Determination</a:t>
            </a:r>
          </a:p>
          <a:p>
            <a:r>
              <a:rPr lang="en-US" sz="2000">
                <a:latin typeface="Segoe UI"/>
                <a:cs typeface="Segoe UI"/>
              </a:rPr>
              <a:t>Supports systemic activities and strategic planning, such as data collection, root cause analysis, action planning, &amp; implementation of systemic interventions, with emphasis on equity, gap closing, and culturally responsive &amp; inclusive practices.</a:t>
            </a:r>
          </a:p>
          <a:p>
            <a:r>
              <a:rPr lang="en-US" sz="2000">
                <a:latin typeface="Segoe UI"/>
                <a:cs typeface="Segoe UI"/>
              </a:rPr>
              <a:t>For more information:</a:t>
            </a:r>
          </a:p>
          <a:p>
            <a:pPr lvl="1"/>
            <a:r>
              <a:rPr lang="en-US" sz="1600">
                <a:latin typeface="Segoe UI"/>
                <a:cs typeface="Segoe UI"/>
                <a:hlinkClick r:id="rId4"/>
              </a:rPr>
              <a:t>https://www.doe.mass.edu/turnaround/redesign/m3/</a:t>
            </a:r>
            <a:r>
              <a:rPr lang="en-US" sz="1600">
                <a:latin typeface="Segoe UI"/>
                <a:cs typeface="Segoe UI"/>
              </a:rPr>
              <a:t> </a:t>
            </a:r>
            <a:r>
              <a:rPr lang="en-US" sz="2000">
                <a:latin typeface="Segoe UI"/>
                <a:cs typeface="Segoe UI"/>
              </a:rPr>
              <a:t> </a:t>
            </a:r>
          </a:p>
          <a:p>
            <a:pPr lvl="1"/>
            <a:r>
              <a:rPr lang="en-US" sz="1600">
                <a:latin typeface="Segoe UI"/>
                <a:cs typeface="Segoe UI"/>
              </a:rPr>
              <a:t>Email: </a:t>
            </a:r>
            <a:r>
              <a:rPr lang="en-US" sz="1600">
                <a:latin typeface="Segoe UI"/>
                <a:cs typeface="Segoe UI"/>
                <a:hlinkClick r:id="rId5"/>
              </a:rPr>
              <a:t>Abigail.T.Slayton@mass.gov</a:t>
            </a:r>
            <a:endParaRPr lang="en-US" sz="1600"/>
          </a:p>
        </p:txBody>
      </p:sp>
      <p:sp>
        <p:nvSpPr>
          <p:cNvPr id="5" name="Text Placeholder 4">
            <a:extLst>
              <a:ext uri="{FF2B5EF4-FFF2-40B4-BE49-F238E27FC236}">
                <a16:creationId xmlns:a16="http://schemas.microsoft.com/office/drawing/2014/main" id="{C3742596-DBDC-94DA-8025-0CE1B6223AA4}"/>
              </a:ext>
            </a:extLst>
          </p:cNvPr>
          <p:cNvSpPr>
            <a:spLocks noGrp="1"/>
          </p:cNvSpPr>
          <p:nvPr>
            <p:ph type="body" idx="15"/>
          </p:nvPr>
        </p:nvSpPr>
        <p:spPr>
          <a:xfrm>
            <a:off x="6313715" y="1131561"/>
            <a:ext cx="5452057" cy="776702"/>
          </a:xfrm>
          <a:solidFill>
            <a:schemeClr val="accent2">
              <a:lumMod val="75000"/>
            </a:schemeClr>
          </a:solidFill>
        </p:spPr>
        <p:txBody>
          <a:bodyPr/>
          <a:lstStyle/>
          <a:p>
            <a:r>
              <a:rPr lang="en-US">
                <a:latin typeface="Segoe UI Semibold"/>
                <a:cs typeface="Segoe UI Semibold"/>
              </a:rPr>
              <a:t>Coordinated Early Intervening Services (CEIS)</a:t>
            </a:r>
          </a:p>
        </p:txBody>
      </p:sp>
      <p:sp>
        <p:nvSpPr>
          <p:cNvPr id="7" name="Content Placeholder 6">
            <a:extLst>
              <a:ext uri="{FF2B5EF4-FFF2-40B4-BE49-F238E27FC236}">
                <a16:creationId xmlns:a16="http://schemas.microsoft.com/office/drawing/2014/main" id="{DC9E42E3-BBFC-AFDF-85E2-A5024BF3A714}"/>
              </a:ext>
            </a:extLst>
          </p:cNvPr>
          <p:cNvSpPr>
            <a:spLocks noGrp="1"/>
          </p:cNvSpPr>
          <p:nvPr>
            <p:ph idx="16"/>
          </p:nvPr>
        </p:nvSpPr>
        <p:spPr>
          <a:xfrm>
            <a:off x="6302671" y="1908263"/>
            <a:ext cx="5474143" cy="4174745"/>
          </a:xfrm>
        </p:spPr>
        <p:txBody>
          <a:bodyPr vert="horz" lIns="91440" tIns="45720" rIns="91440" bIns="45720" rtlCol="0" anchor="t">
            <a:noAutofit/>
          </a:bodyPr>
          <a:lstStyle/>
          <a:p>
            <a:r>
              <a:rPr lang="en-US" sz="2000">
                <a:latin typeface="Segoe UI"/>
                <a:cs typeface="Segoe UI"/>
              </a:rPr>
              <a:t>Services provided to students in K-12 </a:t>
            </a:r>
            <a:r>
              <a:rPr lang="en-US" sz="2000" i="1">
                <a:latin typeface="Segoe UI"/>
                <a:cs typeface="Segoe UI"/>
              </a:rPr>
              <a:t>who</a:t>
            </a:r>
            <a:r>
              <a:rPr lang="en-US" sz="2000">
                <a:latin typeface="Segoe UI"/>
                <a:cs typeface="Segoe UI"/>
              </a:rPr>
              <a:t> </a:t>
            </a:r>
            <a:r>
              <a:rPr lang="en-US" sz="2000" i="1">
                <a:latin typeface="Segoe UI"/>
                <a:cs typeface="Segoe UI"/>
              </a:rPr>
              <a:t>are not identified as needing special education or related services</a:t>
            </a:r>
            <a:r>
              <a:rPr lang="en-US" sz="2000">
                <a:latin typeface="Segoe UI"/>
                <a:cs typeface="Segoe UI"/>
              </a:rPr>
              <a:t>, but who need additional academic or behavioral support to succeed in general education. </a:t>
            </a:r>
          </a:p>
          <a:p>
            <a:r>
              <a:rPr lang="en-US" sz="2000">
                <a:latin typeface="Segoe UI"/>
                <a:cs typeface="Segoe UI"/>
              </a:rPr>
              <a:t>Allows any LEA to reserve up to 15 percent of their IDEA Part B for CEIS services to address needs of students.</a:t>
            </a:r>
          </a:p>
          <a:p>
            <a:r>
              <a:rPr lang="en-US" sz="2000">
                <a:latin typeface="Segoe UI"/>
                <a:cs typeface="Segoe UI"/>
              </a:rPr>
              <a:t>For more information:</a:t>
            </a:r>
          </a:p>
          <a:p>
            <a:pPr lvl="1"/>
            <a:r>
              <a:rPr lang="en-US" sz="1600">
                <a:latin typeface="Segoe UI"/>
                <a:cs typeface="Segoe UI"/>
                <a:hlinkClick r:id="rId6"/>
              </a:rPr>
              <a:t>https://ideadata.org/sites/default/files/media/documents/2017-09/idc_ceis_chart.pdf</a:t>
            </a:r>
            <a:r>
              <a:rPr lang="en-US" sz="1600">
                <a:latin typeface="Segoe UI"/>
                <a:cs typeface="Segoe UI"/>
              </a:rPr>
              <a:t> </a:t>
            </a:r>
            <a:endParaRPr lang="en-US"/>
          </a:p>
          <a:p>
            <a:pPr lvl="1"/>
            <a:r>
              <a:rPr lang="en-US" sz="1600">
                <a:latin typeface="Segoe UI"/>
                <a:cs typeface="Segoe UI"/>
              </a:rPr>
              <a:t>Email: </a:t>
            </a:r>
            <a:r>
              <a:rPr lang="en-US" sz="1600">
                <a:latin typeface="Segoe UI"/>
                <a:cs typeface="Segoe UI"/>
                <a:hlinkClick r:id="rId7"/>
              </a:rPr>
              <a:t>specialeducation@doe.mass.edu</a:t>
            </a:r>
            <a:r>
              <a:rPr lang="en-US" sz="1600">
                <a:latin typeface="Segoe UI"/>
                <a:cs typeface="Segoe UI"/>
              </a:rPr>
              <a:t> </a:t>
            </a:r>
            <a:endParaRPr lang="en-US"/>
          </a:p>
          <a:p>
            <a:endParaRPr lang="en-US"/>
          </a:p>
        </p:txBody>
      </p:sp>
      <p:sp>
        <p:nvSpPr>
          <p:cNvPr id="2" name="Slide Number Placeholder 1">
            <a:extLst>
              <a:ext uri="{FF2B5EF4-FFF2-40B4-BE49-F238E27FC236}">
                <a16:creationId xmlns:a16="http://schemas.microsoft.com/office/drawing/2014/main" id="{7651B9A0-5353-5EBA-2D13-05FBEEF6873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F27229C-EC7B-4063-A33B-28A5E87E32ED}" type="slidenum">
              <a:rPr kumimoji="0" lang="zh-CN" altLang="en-US" sz="1200" b="0" i="0" u="none" strike="noStrike" kern="1200" cap="none" spc="0" normalizeH="0" baseline="0" noProof="0" smtClean="0">
                <a:ln>
                  <a:noFill/>
                </a:ln>
                <a:solidFill>
                  <a:srgbClr val="203B6A"/>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zh-CN" altLang="en-US" sz="1200" b="0" i="0" u="none" strike="noStrike" kern="1200" cap="none" spc="0" normalizeH="0" baseline="0" noProof="0">
              <a:ln>
                <a:noFill/>
              </a:ln>
              <a:solidFill>
                <a:srgbClr val="203B6A"/>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68824369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733640-3F98-8BE8-9E68-772D25AF2BF4}"/>
              </a:ext>
            </a:extLst>
          </p:cNvPr>
          <p:cNvSpPr>
            <a:spLocks noGrp="1"/>
          </p:cNvSpPr>
          <p:nvPr>
            <p:ph type="title"/>
          </p:nvPr>
        </p:nvSpPr>
        <p:spPr/>
        <p:txBody>
          <a:bodyPr/>
          <a:lstStyle/>
          <a:p>
            <a:r>
              <a:rPr lang="en-US"/>
              <a:t>Poll #2</a:t>
            </a:r>
          </a:p>
        </p:txBody>
      </p:sp>
      <p:sp>
        <p:nvSpPr>
          <p:cNvPr id="3" name="Content Placeholder 2">
            <a:extLst>
              <a:ext uri="{FF2B5EF4-FFF2-40B4-BE49-F238E27FC236}">
                <a16:creationId xmlns:a16="http://schemas.microsoft.com/office/drawing/2014/main" id="{CAF97C40-A1F7-1D95-6E1F-6C5697883BD9}"/>
              </a:ext>
            </a:extLst>
          </p:cNvPr>
          <p:cNvSpPr>
            <a:spLocks noGrp="1"/>
          </p:cNvSpPr>
          <p:nvPr>
            <p:ph idx="1"/>
          </p:nvPr>
        </p:nvSpPr>
        <p:spPr>
          <a:xfrm>
            <a:off x="567743" y="1193827"/>
            <a:ext cx="11370972" cy="5049746"/>
          </a:xfrm>
        </p:spPr>
        <p:txBody>
          <a:bodyPr/>
          <a:lstStyle/>
          <a:p>
            <a:pPr marL="0" marR="0" indent="-50800">
              <a:buNone/>
            </a:pPr>
            <a:r>
              <a:rPr lang="en-US">
                <a:latin typeface="Segoe UI"/>
                <a:cs typeface="Segoe UI"/>
              </a:rPr>
              <a:t>In which areas would you benefit from additional support? (choose up to three) </a:t>
            </a:r>
          </a:p>
          <a:p>
            <a:pPr marL="679450" marR="0" lvl="1" indent="-171450">
              <a:buSzPts val="1000"/>
              <a:tabLst>
                <a:tab pos="457200" algn="l"/>
              </a:tabLst>
            </a:pPr>
            <a:r>
              <a:rPr lang="en-US" sz="2400">
                <a:latin typeface="Segoe UI"/>
                <a:cs typeface="Segoe UI"/>
              </a:rPr>
              <a:t>Utilizing a planning framework </a:t>
            </a:r>
          </a:p>
          <a:p>
            <a:pPr marL="679450" marR="0" lvl="1" indent="-171450">
              <a:buSzPts val="1000"/>
              <a:tabLst>
                <a:tab pos="457200" algn="l"/>
              </a:tabLst>
            </a:pPr>
            <a:r>
              <a:rPr lang="en-US" sz="2400">
                <a:latin typeface="Segoe UI"/>
                <a:cs typeface="Segoe UI"/>
              </a:rPr>
              <a:t>Assembling an Equity Data Team </a:t>
            </a:r>
          </a:p>
          <a:p>
            <a:pPr marL="679450" marR="0" lvl="1" indent="-171450">
              <a:buSzPts val="1000"/>
              <a:tabLst>
                <a:tab pos="457200" algn="l"/>
              </a:tabLst>
            </a:pPr>
            <a:r>
              <a:rPr lang="en-US" sz="2400">
                <a:latin typeface="Segoe UI"/>
                <a:cs typeface="Segoe UI"/>
              </a:rPr>
              <a:t>Preparing and analyzing multiple sources of data </a:t>
            </a:r>
          </a:p>
          <a:p>
            <a:pPr marL="679450" marR="0" lvl="1" indent="-171450">
              <a:buSzPts val="1000"/>
              <a:tabLst>
                <a:tab pos="457200" algn="l"/>
              </a:tabLst>
            </a:pPr>
            <a:r>
              <a:rPr lang="en-US" sz="2400">
                <a:latin typeface="Segoe UI"/>
                <a:cs typeface="Segoe UI"/>
              </a:rPr>
              <a:t>Identifying and prioritizing actionable root causes </a:t>
            </a:r>
          </a:p>
          <a:p>
            <a:pPr marL="679450" marR="0" lvl="1" indent="-171450">
              <a:buSzPts val="1000"/>
              <a:tabLst>
                <a:tab pos="457200" algn="l"/>
              </a:tabLst>
            </a:pPr>
            <a:r>
              <a:rPr lang="en-US" sz="2400">
                <a:latin typeface="Segoe UI"/>
                <a:cs typeface="Segoe UI"/>
              </a:rPr>
              <a:t>Developing and implementing an action plan  </a:t>
            </a:r>
          </a:p>
          <a:p>
            <a:pPr marL="679450" marR="0" lvl="1" indent="-171450">
              <a:buSzPts val="1000"/>
              <a:tabLst>
                <a:tab pos="457200" algn="l"/>
              </a:tabLst>
            </a:pPr>
            <a:r>
              <a:rPr lang="en-US" sz="2400">
                <a:latin typeface="Segoe UI"/>
                <a:cs typeface="Segoe UI"/>
              </a:rPr>
              <a:t>Addressing LRE rates </a:t>
            </a:r>
          </a:p>
          <a:p>
            <a:pPr marL="679450" marR="0" lvl="1" indent="-171450">
              <a:buSzPts val="1000"/>
              <a:tabLst>
                <a:tab pos="457200" algn="l"/>
              </a:tabLst>
            </a:pPr>
            <a:r>
              <a:rPr lang="en-US" sz="2400">
                <a:latin typeface="Segoe UI"/>
                <a:cs typeface="Segoe UI"/>
              </a:rPr>
              <a:t>Addressing graduation and drop-out rates for students with disabilities </a:t>
            </a:r>
          </a:p>
          <a:p>
            <a:pPr marL="679450" marR="0" lvl="1" indent="-171450">
              <a:buSzPts val="1000"/>
              <a:tabLst>
                <a:tab pos="457200" algn="l"/>
              </a:tabLst>
            </a:pPr>
            <a:r>
              <a:rPr lang="en-US" sz="2400">
                <a:latin typeface="Segoe UI"/>
                <a:cs typeface="Segoe UI"/>
              </a:rPr>
              <a:t>PRS complaints </a:t>
            </a:r>
          </a:p>
          <a:p>
            <a:pPr marL="679450" marR="0" lvl="1" indent="-171450">
              <a:buSzPts val="1000"/>
              <a:tabLst>
                <a:tab pos="457200" algn="l"/>
              </a:tabLst>
            </a:pPr>
            <a:r>
              <a:rPr lang="en-US" sz="2400">
                <a:latin typeface="Segoe UI"/>
                <a:cs typeface="Segoe UI"/>
              </a:rPr>
              <a:t>Significant disproportionality  </a:t>
            </a:r>
          </a:p>
          <a:p>
            <a:pPr marL="679450" marR="0" lvl="1" indent="-171450">
              <a:buSzPts val="1000"/>
              <a:tabLst>
                <a:tab pos="457200" algn="l"/>
              </a:tabLst>
            </a:pPr>
            <a:r>
              <a:rPr lang="en-US" sz="2400">
                <a:latin typeface="Segoe UI"/>
                <a:cs typeface="Segoe UI"/>
              </a:rPr>
              <a:t>Other  </a:t>
            </a:r>
          </a:p>
          <a:p>
            <a:endParaRPr lang="en-US"/>
          </a:p>
        </p:txBody>
      </p:sp>
      <p:sp>
        <p:nvSpPr>
          <p:cNvPr id="4" name="Slide Number Placeholder 3">
            <a:extLst>
              <a:ext uri="{FF2B5EF4-FFF2-40B4-BE49-F238E27FC236}">
                <a16:creationId xmlns:a16="http://schemas.microsoft.com/office/drawing/2014/main" id="{DE1021F6-4AF7-0DDE-2DF3-B4DE3A3C577E}"/>
              </a:ext>
            </a:extLst>
          </p:cNvPr>
          <p:cNvSpPr>
            <a:spLocks noGrp="1"/>
          </p:cNvSpPr>
          <p:nvPr>
            <p:ph type="sldNum" sz="quarter" idx="12"/>
          </p:nvPr>
        </p:nvSpPr>
        <p:spPr/>
        <p:txBody>
          <a:bodyPr/>
          <a:lstStyle/>
          <a:p>
            <a:fld id="{FF27229C-EC7B-4063-A33B-28A5E87E32ED}" type="slidenum">
              <a:rPr lang="zh-CN" altLang="en-US" smtClean="0"/>
              <a:pPr/>
              <a:t>72</a:t>
            </a:fld>
            <a:endParaRPr lang="zh-CN" altLang="en-US"/>
          </a:p>
        </p:txBody>
      </p:sp>
    </p:spTree>
    <p:extLst>
      <p:ext uri="{BB962C8B-B14F-4D97-AF65-F5344CB8AC3E}">
        <p14:creationId xmlns:p14="http://schemas.microsoft.com/office/powerpoint/2010/main" val="5517262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Questions?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1794913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CAFC36B0-4AD1-44AB-96C1-76527DDE7F8C}"/>
              </a:ext>
            </a:extLst>
          </p:cNvPr>
          <p:cNvSpPr txBox="1">
            <a:spLocks noGrp="1"/>
          </p:cNvSpPr>
          <p:nvPr>
            <p:ph type="title" idx="4294967295"/>
          </p:nvPr>
        </p:nvSpPr>
        <p:spPr>
          <a:xfrm>
            <a:off x="0" y="963497"/>
            <a:ext cx="12191999" cy="186204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500" b="0" i="0" u="none" strike="noStrike" kern="1200" cap="none" spc="0" normalizeH="0" baseline="0" noProof="0">
                <a:ln>
                  <a:noFill/>
                </a:ln>
                <a:solidFill>
                  <a:schemeClr val="bg1"/>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THANK YOU</a:t>
            </a:r>
            <a:endParaRPr kumimoji="0" lang="zh-CN" altLang="en-US" sz="11500" b="0" i="0" u="none" strike="noStrike" kern="1200" cap="none" spc="0" normalizeH="0" baseline="0" noProof="0">
              <a:ln>
                <a:noFill/>
              </a:ln>
              <a:solidFill>
                <a:schemeClr val="bg1"/>
              </a:solidFill>
              <a:effectLst/>
              <a:uLnTx/>
              <a:uFillTx/>
              <a:latin typeface="Segoe SemiBold" panose="020B0703040204020203" pitchFamily="34" charset="0"/>
              <a:ea typeface="+mn-ea"/>
              <a:cs typeface="Segoe SemiBold" panose="020B0703040204020203" pitchFamily="34" charset="0"/>
            </a:endParaRPr>
          </a:p>
        </p:txBody>
      </p:sp>
    </p:spTree>
    <p:extLst>
      <p:ext uri="{BB962C8B-B14F-4D97-AF65-F5344CB8AC3E}">
        <p14:creationId xmlns:p14="http://schemas.microsoft.com/office/powerpoint/2010/main" val="248720781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19193-0A3F-B69B-DEA1-D3A88D4E6F9C}"/>
              </a:ext>
            </a:extLst>
          </p:cNvPr>
          <p:cNvSpPr>
            <a:spLocks noGrp="1"/>
          </p:cNvSpPr>
          <p:nvPr>
            <p:ph type="title"/>
          </p:nvPr>
        </p:nvSpPr>
        <p:spPr/>
        <p:txBody>
          <a:bodyPr/>
          <a:lstStyle/>
          <a:p>
            <a:r>
              <a:rPr lang="en-US"/>
              <a:t>Stakeholder Capacity-Building Resources</a:t>
            </a:r>
          </a:p>
        </p:txBody>
      </p:sp>
      <p:sp>
        <p:nvSpPr>
          <p:cNvPr id="3" name="Content Placeholder 2">
            <a:extLst>
              <a:ext uri="{FF2B5EF4-FFF2-40B4-BE49-F238E27FC236}">
                <a16:creationId xmlns:a16="http://schemas.microsoft.com/office/drawing/2014/main" id="{57F8C925-B857-484D-2BAA-F6AACEE66AB0}"/>
              </a:ext>
            </a:extLst>
          </p:cNvPr>
          <p:cNvSpPr>
            <a:spLocks noGrp="1"/>
          </p:cNvSpPr>
          <p:nvPr>
            <p:ph idx="1"/>
          </p:nvPr>
        </p:nvSpPr>
        <p:spPr/>
        <p:txBody>
          <a:bodyPr/>
          <a:lstStyle/>
          <a:p>
            <a:pPr>
              <a:spcBef>
                <a:spcPts val="600"/>
              </a:spcBef>
              <a:buFont typeface="Arial" panose="020B0604020202020204" pitchFamily="34" charset="0"/>
              <a:buChar char="•"/>
            </a:pPr>
            <a:r>
              <a:rPr lang="en-US" u="sng">
                <a:solidFill>
                  <a:srgbClr val="0056B3"/>
                </a:solidFill>
                <a:latin typeface="+mn-lt"/>
                <a:hlinkClick r:id="rId3">
                  <a:extLst>
                    <a:ext uri="{A12FA001-AC4F-418D-AE19-62706E023703}">
                      <ahyp:hlinkClr xmlns:ahyp="http://schemas.microsoft.com/office/drawing/2018/hyperlinkcolor" val="tx"/>
                    </a:ext>
                  </a:extLst>
                </a:hlinkClick>
              </a:rPr>
              <a:t>Family Engagement Initiatives and Resources</a:t>
            </a:r>
            <a:endParaRPr lang="en-US" u="sng">
              <a:solidFill>
                <a:srgbClr val="0056B3"/>
              </a:solidFill>
              <a:latin typeface="+mn-lt"/>
              <a:hlinkClick r:id="" action="ppaction://noaction">
                <a:extLst>
                  <a:ext uri="{A12FA001-AC4F-418D-AE19-62706E023703}">
                    <ahyp:hlinkClr xmlns:ahyp="http://schemas.microsoft.com/office/drawing/2018/hyperlinkcolor" val="tx"/>
                  </a:ext>
                </a:extLst>
              </a:hlinkClick>
            </a:endParaRPr>
          </a:p>
          <a:p>
            <a:pPr>
              <a:spcBef>
                <a:spcPts val="600"/>
              </a:spcBef>
              <a:buFont typeface="Arial" panose="020B0604020202020204" pitchFamily="34" charset="0"/>
              <a:buChar char="•"/>
            </a:pPr>
            <a:r>
              <a:rPr lang="en-US" u="sng">
                <a:solidFill>
                  <a:srgbClr val="0056B3"/>
                </a:solidFill>
                <a:latin typeface="+mn-lt"/>
                <a:hlinkClick r:id="" action="ppaction://noaction">
                  <a:extLst>
                    <a:ext uri="{A12FA001-AC4F-418D-AE19-62706E023703}">
                      <ahyp:hlinkClr xmlns:ahyp="http://schemas.microsoft.com/office/drawing/2018/hyperlinkcolor" val="tx"/>
                    </a:ext>
                  </a:extLst>
                </a:hlinkClick>
              </a:rPr>
              <a:t>Building a School Culture that Promotes Teacher Leadership</a:t>
            </a:r>
            <a:r>
              <a:rPr lang="en-US" sz="3200">
                <a:solidFill>
                  <a:srgbClr val="54524D"/>
                </a:solidFill>
                <a:effectLst/>
                <a:latin typeface="inherit"/>
                <a:ea typeface="Times New Roman" panose="02020603050405020304" pitchFamily="18" charset="0"/>
                <a:cs typeface="Times New Roman" panose="02020603050405020304" pitchFamily="18" charset="0"/>
              </a:rPr>
              <a:t>, Advice from DESE's Teacher and Principal Advisory Cabinets</a:t>
            </a:r>
            <a:endParaRPr lang="en-US" sz="2400">
              <a:solidFill>
                <a:srgbClr val="54524D"/>
              </a:solidFill>
              <a:latin typeface="Calibri" panose="020F0502020204030204" pitchFamily="34" charset="0"/>
              <a:ea typeface="Times New Roman" panose="02020603050405020304" pitchFamily="18" charset="0"/>
              <a:cs typeface="Times New Roman" panose="02020603050405020304" pitchFamily="18" charset="0"/>
            </a:endParaRPr>
          </a:p>
          <a:p>
            <a:pPr>
              <a:spcBef>
                <a:spcPts val="600"/>
              </a:spcBef>
              <a:buFont typeface="Arial" panose="020B0604020202020204" pitchFamily="34" charset="0"/>
              <a:buChar char="•"/>
            </a:pPr>
            <a:r>
              <a:rPr lang="en-US" u="sng">
                <a:solidFill>
                  <a:srgbClr val="0056B3"/>
                </a:solidFill>
                <a:latin typeface="+mn-lt"/>
                <a:hlinkClick r:id="rId4">
                  <a:extLst>
                    <a:ext uri="{A12FA001-AC4F-418D-AE19-62706E023703}">
                      <ahyp:hlinkClr xmlns:ahyp="http://schemas.microsoft.com/office/drawing/2018/hyperlinkcolor" val="tx"/>
                    </a:ext>
                  </a:extLst>
                </a:hlinkClick>
              </a:rPr>
              <a:t>Creating and Sustaining Teacher Leadership Roles</a:t>
            </a:r>
            <a:r>
              <a:rPr lang="en-US" sz="3200">
                <a:solidFill>
                  <a:srgbClr val="54524D"/>
                </a:solidFill>
                <a:effectLst/>
                <a:latin typeface="inherit"/>
                <a:ea typeface="Times New Roman" panose="02020603050405020304" pitchFamily="18" charset="0"/>
                <a:cs typeface="Times New Roman" panose="02020603050405020304" pitchFamily="18" charset="0"/>
              </a:rPr>
              <a:t>, Lessons Learned from Districts through DESE's Teacher Leadership Professional Learning Network</a:t>
            </a:r>
            <a:endParaRPr lang="en-US" sz="2400">
              <a:solidFill>
                <a:srgbClr val="54524D"/>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
        <p:nvSpPr>
          <p:cNvPr id="4" name="Slide Number Placeholder 3">
            <a:extLst>
              <a:ext uri="{FF2B5EF4-FFF2-40B4-BE49-F238E27FC236}">
                <a16:creationId xmlns:a16="http://schemas.microsoft.com/office/drawing/2014/main" id="{248BF712-2E71-2147-750F-C0756B6FDD52}"/>
              </a:ext>
            </a:extLst>
          </p:cNvPr>
          <p:cNvSpPr>
            <a:spLocks noGrp="1"/>
          </p:cNvSpPr>
          <p:nvPr>
            <p:ph type="sldNum" sz="quarter" idx="12"/>
          </p:nvPr>
        </p:nvSpPr>
        <p:spPr/>
        <p:txBody>
          <a:bodyPr/>
          <a:lstStyle/>
          <a:p>
            <a:fld id="{FF27229C-EC7B-4063-A33B-28A5E87E32ED}" type="slidenum">
              <a:rPr lang="zh-CN" altLang="en-US" smtClean="0"/>
              <a:pPr/>
              <a:t>75</a:t>
            </a:fld>
            <a:endParaRPr lang="zh-CN" altLang="en-US"/>
          </a:p>
        </p:txBody>
      </p:sp>
    </p:spTree>
    <p:extLst>
      <p:ext uri="{BB962C8B-B14F-4D97-AF65-F5344CB8AC3E}">
        <p14:creationId xmlns:p14="http://schemas.microsoft.com/office/powerpoint/2010/main" val="651406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A70-E3BE-4F66-8905-969F0E25531D}"/>
              </a:ext>
            </a:extLst>
          </p:cNvPr>
          <p:cNvSpPr>
            <a:spLocks noGrp="1"/>
          </p:cNvSpPr>
          <p:nvPr>
            <p:ph type="title"/>
          </p:nvPr>
        </p:nvSpPr>
        <p:spPr/>
        <p:txBody>
          <a:bodyPr/>
          <a:lstStyle/>
          <a:p>
            <a:r>
              <a:rPr lang="en-US"/>
              <a:t>Supports and Resources</a:t>
            </a:r>
          </a:p>
        </p:txBody>
      </p:sp>
      <p:sp>
        <p:nvSpPr>
          <p:cNvPr id="3" name="Content Placeholder 2">
            <a:extLst>
              <a:ext uri="{FF2B5EF4-FFF2-40B4-BE49-F238E27FC236}">
                <a16:creationId xmlns:a16="http://schemas.microsoft.com/office/drawing/2014/main" id="{E218D961-741A-4EDC-B5C2-D6D902958805}"/>
              </a:ext>
            </a:extLst>
          </p:cNvPr>
          <p:cNvSpPr>
            <a:spLocks noGrp="1"/>
          </p:cNvSpPr>
          <p:nvPr>
            <p:ph idx="1"/>
          </p:nvPr>
        </p:nvSpPr>
        <p:spPr>
          <a:xfrm>
            <a:off x="567743" y="979882"/>
            <a:ext cx="11624257" cy="5878118"/>
          </a:xfrm>
        </p:spPr>
        <p:txBody>
          <a:bodyPr vert="horz" lIns="91440" tIns="45720" rIns="91440" bIns="45720" rtlCol="0" anchor="t">
            <a:noAutofit/>
          </a:bodyPr>
          <a:lstStyle/>
          <a:p>
            <a:pPr marL="342900" indent="-342900">
              <a:buFont typeface="Arial" panose="020B0604020202020204" pitchFamily="34" charset="0"/>
              <a:buChar char="•"/>
            </a:pPr>
            <a:r>
              <a:rPr lang="en-US" sz="1900">
                <a:solidFill>
                  <a:srgbClr val="222222"/>
                </a:solidFill>
                <a:latin typeface="+mn-lt"/>
                <a:cs typeface="Segoe UI"/>
                <a:hlinkClick r:id="rId3"/>
              </a:rPr>
              <a:t>Center for Strategic Initiatives Resources</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hlinkClick r:id="rId4"/>
              </a:rPr>
              <a:t>Center for Systemic Improvement (NCSI) </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hlinkClick r:id="rId5"/>
              </a:rPr>
              <a:t>Center to Improve Social and Emotional Learning and School Safety (SEL) </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6"/>
              </a:rPr>
              <a:t>Culturally Responsive Teaching &amp; Leading</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7"/>
              </a:rPr>
              <a:t>Curate</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8"/>
              </a:rPr>
              <a:t>CSDP Targeted Partnership Program Catalog — SY 2022-2023</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9"/>
              </a:rPr>
              <a:t>DESE Newsletters, Updates, and Livestreams</a:t>
            </a:r>
            <a:endParaRPr lang="en-US" sz="1900">
              <a:solidFill>
                <a:srgbClr val="222222"/>
              </a:solidFill>
              <a:latin typeface="+mn-lt"/>
              <a:cs typeface="Segoe UI"/>
              <a:hlinkClick r:id="rId10"/>
            </a:endParaRPr>
          </a:p>
          <a:p>
            <a:pPr marL="342900" indent="-342900">
              <a:buFont typeface="Arial" panose="020B0604020202020204" pitchFamily="34" charset="0"/>
              <a:buChar char="•"/>
            </a:pPr>
            <a:r>
              <a:rPr lang="en-US" sz="1900">
                <a:solidFill>
                  <a:srgbClr val="222222"/>
                </a:solidFill>
                <a:latin typeface="+mn-lt"/>
                <a:cs typeface="Segoe UI"/>
                <a:hlinkClick r:id="rId11"/>
              </a:rPr>
              <a:t>IDEA Data Center Significant Disproportionality Resources</a:t>
            </a:r>
            <a:endParaRPr lang="en-US" sz="1900">
              <a:solidFill>
                <a:srgbClr val="222222"/>
              </a:solidFill>
              <a:latin typeface="+mn-lt"/>
              <a:cs typeface="Segoe UI"/>
            </a:endParaRPr>
          </a:p>
          <a:p>
            <a:pPr marL="342900" indent="-342900">
              <a:buFont typeface="Arial" panose="020B0604020202020204" pitchFamily="34" charset="0"/>
              <a:buChar char="•"/>
            </a:pPr>
            <a:r>
              <a:rPr lang="en-US" sz="1900">
                <a:solidFill>
                  <a:srgbClr val="222222"/>
                </a:solidFill>
                <a:latin typeface="+mn-lt"/>
                <a:cs typeface="Segoe UI"/>
                <a:hlinkClick r:id="rId10"/>
              </a:rPr>
              <a:t>Kaleidoscope Collective for Learning</a:t>
            </a:r>
            <a:endParaRPr lang="en-US" sz="1900">
              <a:solidFill>
                <a:srgbClr val="222222"/>
              </a:solidFill>
              <a:latin typeface="+mn-lt"/>
              <a:cs typeface="Segoe UI"/>
            </a:endParaRPr>
          </a:p>
          <a:p>
            <a:pPr marL="342900" indent="-342900">
              <a:buFont typeface="Arial" panose="020B0604020202020204" pitchFamily="34" charset="0"/>
              <a:buChar char="•"/>
            </a:pPr>
            <a:r>
              <a:rPr lang="en-US" sz="1900">
                <a:latin typeface="+mn-lt"/>
                <a:hlinkClick r:id="rId12"/>
              </a:rPr>
              <a:t>Making Money Matter (M3) - Grants - Special Education (mass.edu)</a:t>
            </a:r>
            <a:endParaRPr lang="en-US" sz="1900">
              <a:solidFill>
                <a:srgbClr val="222222"/>
              </a:solidFill>
              <a:latin typeface="+mn-lt"/>
              <a:cs typeface="Segoe UI"/>
              <a:hlinkClick r:id="" action="ppaction://noaction"/>
            </a:endParaRPr>
          </a:p>
          <a:p>
            <a:pPr marL="342900" indent="-342900">
              <a:buFont typeface="Arial" panose="020B0604020202020204" pitchFamily="34" charset="0"/>
              <a:buChar char="•"/>
            </a:pPr>
            <a:r>
              <a:rPr lang="en-US" sz="1900">
                <a:solidFill>
                  <a:srgbClr val="222222"/>
                </a:solidFill>
                <a:latin typeface="+mn-lt"/>
                <a:cs typeface="Segoe UI"/>
                <a:hlinkClick r:id="" action="ppaction://noaction"/>
              </a:rPr>
              <a:t>MTSS</a:t>
            </a:r>
            <a:endParaRPr lang="en-US" sz="1900">
              <a:solidFill>
                <a:srgbClr val="222222"/>
              </a:solidFill>
              <a:latin typeface="+mn-lt"/>
              <a:cs typeface="Segoe UI"/>
            </a:endParaRPr>
          </a:p>
          <a:p>
            <a:pPr marL="514350" lvl="1" indent="-342900">
              <a:buFont typeface="Arial" panose="020B0604020202020204" pitchFamily="34" charset="0"/>
              <a:buChar char="•"/>
            </a:pPr>
            <a:r>
              <a:rPr lang="en-US" sz="1900">
                <a:solidFill>
                  <a:srgbClr val="222222"/>
                </a:solidFill>
                <a:latin typeface="+mn-lt"/>
                <a:cs typeface="Segoe UI"/>
                <a:hlinkClick r:id="rId13"/>
              </a:rPr>
              <a:t>MTSS Blueprint</a:t>
            </a:r>
            <a:endParaRPr lang="en-US" sz="1900">
              <a:solidFill>
                <a:srgbClr val="222222"/>
              </a:solidFill>
              <a:latin typeface="+mn-lt"/>
              <a:cs typeface="Segoe UI"/>
            </a:endParaRPr>
          </a:p>
          <a:p>
            <a:pPr marL="342900" indent="-342900">
              <a:buFont typeface="Arial" panose="020B0604020202020204" pitchFamily="34" charset="0"/>
              <a:buChar char="•"/>
            </a:pPr>
            <a:r>
              <a:rPr lang="en-US" sz="1900" b="0" i="0">
                <a:solidFill>
                  <a:srgbClr val="222222"/>
                </a:solidFill>
                <a:effectLst/>
                <a:latin typeface="+mn-lt"/>
                <a:cs typeface="Segoe UI"/>
                <a:hlinkClick r:id="rId14"/>
              </a:rPr>
              <a:t>Significant Disproportionality Fiscal Implications Reference Guide</a:t>
            </a:r>
            <a:endParaRPr lang="en-US" sz="1900" b="0" i="0">
              <a:solidFill>
                <a:srgbClr val="222222"/>
              </a:solidFill>
              <a:effectLst/>
              <a:latin typeface="+mn-lt"/>
              <a:cs typeface="Segoe UI"/>
            </a:endParaRPr>
          </a:p>
          <a:p>
            <a:pPr marL="342900" indent="-342900">
              <a:buFont typeface="Arial" panose="020B0604020202020204" pitchFamily="34" charset="0"/>
              <a:buChar char="•"/>
            </a:pPr>
            <a:r>
              <a:rPr lang="en-US" sz="1900" b="0" i="0">
                <a:solidFill>
                  <a:srgbClr val="222222"/>
                </a:solidFill>
                <a:effectLst/>
                <a:latin typeface="+mn-lt"/>
                <a:cs typeface="Segoe UI"/>
                <a:hlinkClick r:id="rId15"/>
              </a:rPr>
              <a:t>Search Registered PD Providers</a:t>
            </a:r>
            <a:endParaRPr lang="en-US" sz="1900" b="0" i="0">
              <a:solidFill>
                <a:srgbClr val="222222"/>
              </a:solidFill>
              <a:effectLst/>
              <a:latin typeface="+mn-lt"/>
              <a:cs typeface="Segoe UI"/>
            </a:endParaRPr>
          </a:p>
          <a:p>
            <a:pPr marL="342900" indent="-342900">
              <a:buFont typeface="Arial" panose="020B0604020202020204" pitchFamily="34" charset="0"/>
              <a:buChar char="•"/>
            </a:pPr>
            <a:r>
              <a:rPr lang="en-US" sz="1900" b="0" i="0" u="none" strike="noStrike">
                <a:solidFill>
                  <a:srgbClr val="0060C7"/>
                </a:solidFill>
                <a:effectLst/>
                <a:latin typeface="+mn-lt"/>
                <a:cs typeface="Segoe UI"/>
                <a:hlinkClick r:id="rId16"/>
              </a:rPr>
              <a:t>What is Significant Disproportionality Quick Reference Guide</a:t>
            </a:r>
            <a:endParaRPr lang="en-US" sz="1900" b="0" i="0" u="none" strike="noStrike">
              <a:solidFill>
                <a:srgbClr val="0060C7"/>
              </a:solidFill>
              <a:effectLst/>
              <a:latin typeface="+mn-lt"/>
              <a:cs typeface="Segoe UI"/>
            </a:endParaRPr>
          </a:p>
          <a:p>
            <a:pPr marL="342900" indent="-342900">
              <a:buFont typeface="Arial" panose="020B0604020202020204" pitchFamily="34" charset="0"/>
              <a:buChar char="•"/>
            </a:pPr>
            <a:endParaRPr lang="en-US" sz="800" b="0" i="0" u="none" strike="noStrike">
              <a:solidFill>
                <a:srgbClr val="0060C7"/>
              </a:solidFill>
              <a:effectLst/>
              <a:latin typeface="+mn-lt"/>
              <a:cs typeface="Segoe UI"/>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17"/>
              </a:rPr>
              <a:t>Clarifying the Relationship Between HLPs and EBPs | High-Leverage Practices (highleveragepractices.org)</a:t>
            </a:r>
            <a:endPar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18"/>
              </a:rPr>
              <a:t>High-Leverage Practices | High-Leverage Practices (highleveragepractices.org)</a:t>
            </a:r>
            <a:endPar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endParaRPr>
          </a:p>
          <a:p>
            <a:pPr marL="0" marR="0" lvl="0" indent="-228600" algn="l" defTabSz="914400" rtl="0" eaLnBrk="1" fontAlgn="auto" latinLnBrk="0" hangingPunct="1">
              <a:lnSpc>
                <a:spcPct val="100000"/>
              </a:lnSpc>
              <a:spcBef>
                <a:spcPts val="0"/>
              </a:spcBef>
              <a:spcAft>
                <a:spcPts val="0"/>
              </a:spcAft>
              <a:buClr>
                <a:srgbClr val="E38526"/>
              </a:buClr>
              <a:buSzTx/>
              <a:buFont typeface="Arial" panose="020B0604020202020204" pitchFamily="34" charset="0"/>
              <a:buChar char="•"/>
              <a:tabLst/>
              <a:defRPr/>
            </a:pP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r>
              <a:rPr kumimoji="0" lang="en-US" sz="1900" b="0" i="0" u="sng" strike="noStrike" kern="1200" cap="none" spc="0" normalizeH="0" baseline="0" noProof="0">
                <a:ln>
                  <a:noFill/>
                </a:ln>
                <a:solidFill>
                  <a:srgbClr val="0563C1"/>
                </a:solidFill>
                <a:effectLst/>
                <a:uLnTx/>
                <a:uFillTx/>
                <a:latin typeface="Segoe UI"/>
                <a:ea typeface="Calibri" panose="020F0502020204030204" pitchFamily="34" charset="0"/>
                <a:cs typeface="Segoe UI" panose="020B0502040204020203" pitchFamily="34" charset="0"/>
                <a:hlinkClick r:id="rId19"/>
              </a:rPr>
              <a:t>HLP Leadership Guides | High-Leverage Practices (highleveragepractices.org)</a:t>
            </a:r>
            <a:r>
              <a:rPr kumimoji="0" lang="en-US" sz="1900" b="0" i="0" u="none" strike="noStrike" kern="1200" cap="none" spc="0" normalizeH="0" baseline="0" noProof="0">
                <a:ln>
                  <a:noFill/>
                </a:ln>
                <a:solidFill>
                  <a:srgbClr val="203B6A">
                    <a:lumMod val="50000"/>
                  </a:srgbClr>
                </a:solidFill>
                <a:effectLst/>
                <a:uLnTx/>
                <a:uFillTx/>
                <a:latin typeface="Segoe UI"/>
                <a:ea typeface="Calibri" panose="020F0502020204030204" pitchFamily="34" charset="0"/>
                <a:cs typeface="Segoe UI" panose="020B0502040204020203" pitchFamily="34" charset="0"/>
              </a:rPr>
              <a:t> </a:t>
            </a:r>
            <a:endParaRPr lang="en-US" sz="1900">
              <a:solidFill>
                <a:srgbClr val="222222"/>
              </a:solidFill>
              <a:latin typeface="+mn-lt"/>
            </a:endParaRPr>
          </a:p>
          <a:p>
            <a:pPr marL="342900" indent="-342900">
              <a:buFont typeface="Arial" panose="020B0604020202020204" pitchFamily="34" charset="0"/>
              <a:buChar char="•"/>
            </a:pPr>
            <a:endParaRPr lang="en-US" sz="1900" b="0" i="0">
              <a:solidFill>
                <a:srgbClr val="222222"/>
              </a:solidFill>
              <a:effectLst/>
              <a:latin typeface="+mn-lt"/>
              <a:cs typeface="Segoe UI"/>
            </a:endParaRPr>
          </a:p>
        </p:txBody>
      </p:sp>
      <p:sp>
        <p:nvSpPr>
          <p:cNvPr id="4" name="Slide Number Placeholder 3">
            <a:extLst>
              <a:ext uri="{FF2B5EF4-FFF2-40B4-BE49-F238E27FC236}">
                <a16:creationId xmlns:a16="http://schemas.microsoft.com/office/drawing/2014/main" id="{DDD7D65A-D0F9-413B-89DF-15538B56DD7E}"/>
              </a:ext>
            </a:extLst>
          </p:cNvPr>
          <p:cNvSpPr>
            <a:spLocks noGrp="1"/>
          </p:cNvSpPr>
          <p:nvPr>
            <p:ph type="sldNum" sz="quarter" idx="12"/>
          </p:nvPr>
        </p:nvSpPr>
        <p:spPr/>
        <p:txBody>
          <a:bodyPr/>
          <a:lstStyle/>
          <a:p>
            <a:fld id="{FF27229C-EC7B-4063-A33B-28A5E87E32ED}" type="slidenum">
              <a:rPr lang="zh-CN" altLang="en-US" smtClean="0"/>
              <a:pPr/>
              <a:t>76</a:t>
            </a:fld>
            <a:endParaRPr lang="zh-CN" altLang="en-US"/>
          </a:p>
        </p:txBody>
      </p:sp>
    </p:spTree>
    <p:extLst>
      <p:ext uri="{BB962C8B-B14F-4D97-AF65-F5344CB8AC3E}">
        <p14:creationId xmlns:p14="http://schemas.microsoft.com/office/powerpoint/2010/main" val="2523030965"/>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74A70-E3BE-4F66-8905-969F0E25531D}"/>
              </a:ext>
            </a:extLst>
          </p:cNvPr>
          <p:cNvSpPr>
            <a:spLocks noGrp="1"/>
          </p:cNvSpPr>
          <p:nvPr>
            <p:ph type="title"/>
          </p:nvPr>
        </p:nvSpPr>
        <p:spPr/>
        <p:txBody>
          <a:bodyPr/>
          <a:lstStyle/>
          <a:p>
            <a:r>
              <a:rPr lang="en-US"/>
              <a:t>Discipline and Student Behavior Resources</a:t>
            </a:r>
          </a:p>
        </p:txBody>
      </p:sp>
      <p:sp>
        <p:nvSpPr>
          <p:cNvPr id="3" name="Content Placeholder 2">
            <a:extLst>
              <a:ext uri="{FF2B5EF4-FFF2-40B4-BE49-F238E27FC236}">
                <a16:creationId xmlns:a16="http://schemas.microsoft.com/office/drawing/2014/main" id="{E218D961-741A-4EDC-B5C2-D6D902958805}"/>
              </a:ext>
            </a:extLst>
          </p:cNvPr>
          <p:cNvSpPr>
            <a:spLocks noGrp="1"/>
          </p:cNvSpPr>
          <p:nvPr>
            <p:ph idx="1"/>
          </p:nvPr>
        </p:nvSpPr>
        <p:spPr>
          <a:xfrm>
            <a:off x="567743" y="1230402"/>
            <a:ext cx="11370972" cy="5125947"/>
          </a:xfrm>
        </p:spPr>
        <p:txBody>
          <a:bodyPr vert="horz" lIns="91440" tIns="45720" rIns="91440" bIns="45720" rtlCol="0" anchor="t">
            <a:normAutofit lnSpcReduction="10000"/>
          </a:bodyPr>
          <a:lstStyle/>
          <a:p>
            <a:pPr>
              <a:buFont typeface="Arial" panose="020B0604020202020204" pitchFamily="34" charset="0"/>
              <a:buChar char="•"/>
            </a:pPr>
            <a:r>
              <a:rPr lang="en-US" sz="2000">
                <a:latin typeface="+mn-lt"/>
                <a:cs typeface="Segoe UI"/>
                <a:hlinkClick r:id="rId3"/>
              </a:rPr>
              <a:t>Rethinking Discipline Initiative </a:t>
            </a:r>
            <a:r>
              <a:rPr lang="en-US" sz="2000">
                <a:latin typeface="+mn-lt"/>
                <a:cs typeface="Segoe UI"/>
              </a:rPr>
              <a:t>– More resources available here</a:t>
            </a:r>
          </a:p>
          <a:p>
            <a:pPr>
              <a:buFont typeface="Arial" panose="020B0604020202020204" pitchFamily="34" charset="0"/>
              <a:buChar char="•"/>
            </a:pPr>
            <a:r>
              <a:rPr lang="en-US" sz="2000" b="0" i="0" u="none" strike="noStrike">
                <a:solidFill>
                  <a:srgbClr val="0060C7"/>
                </a:solidFill>
                <a:effectLst/>
                <a:latin typeface="+mn-lt"/>
                <a:cs typeface="Segoe UI"/>
                <a:hlinkClick r:id="rId4" tooltip="External Link, Opens in New Window"/>
              </a:rPr>
              <a:t>Addressing the Root Causes of Disciplinary Disparities: An Educator's Action Planning Guide</a:t>
            </a:r>
            <a:r>
              <a:rPr lang="en-US" sz="2000" b="0" i="0">
                <a:solidFill>
                  <a:srgbClr val="222222"/>
                </a:solidFill>
                <a:effectLst/>
                <a:latin typeface="+mn-lt"/>
                <a:cs typeface="Segoe UI"/>
              </a:rPr>
              <a:t> — from the National Center on Safe Supportive Learning Environments</a:t>
            </a:r>
          </a:p>
          <a:p>
            <a:pPr>
              <a:buFont typeface="Arial" panose="020B0604020202020204" pitchFamily="34" charset="0"/>
              <a:buChar char="•"/>
            </a:pPr>
            <a:r>
              <a:rPr lang="en-US" sz="2000" b="0" i="0" u="none" strike="noStrike">
                <a:solidFill>
                  <a:srgbClr val="0060C7"/>
                </a:solidFill>
                <a:effectLst/>
                <a:latin typeface="+mn-lt"/>
                <a:cs typeface="Segoe UI"/>
                <a:hlinkClick r:id="rId5" tooltip="External Link, Opens in New Window"/>
              </a:rPr>
              <a:t>Rethink School Discipline: Resource Guide for Superintendent Action</a:t>
            </a:r>
            <a:r>
              <a:rPr lang="en-US" sz="2000" b="0" i="0">
                <a:solidFill>
                  <a:srgbClr val="222222"/>
                </a:solidFill>
                <a:effectLst/>
                <a:latin typeface="+mn-lt"/>
                <a:cs typeface="Segoe UI"/>
              </a:rPr>
              <a:t> — from the U.S. Department of Education</a:t>
            </a:r>
          </a:p>
          <a:p>
            <a:pPr>
              <a:buFont typeface="Arial" panose="020B0604020202020204" pitchFamily="34" charset="0"/>
              <a:buChar char="•"/>
            </a:pPr>
            <a:r>
              <a:rPr lang="en-US" sz="2000">
                <a:latin typeface="+mn-lt"/>
                <a:cs typeface="Segoe UI"/>
                <a:hlinkClick r:id="rId6"/>
              </a:rPr>
              <a:t>Guiding Principles: A resource Guide for improving School Climate and Discipline</a:t>
            </a:r>
            <a:endParaRPr lang="en-US" sz="2000">
              <a:latin typeface="+mn-lt"/>
              <a:cs typeface="Segoe UI"/>
            </a:endParaRPr>
          </a:p>
          <a:p>
            <a:pPr>
              <a:buFont typeface="Arial" panose="020B0604020202020204" pitchFamily="34" charset="0"/>
              <a:buChar char="•"/>
            </a:pPr>
            <a:r>
              <a:rPr lang="en-US" sz="2000" b="0" i="0" u="sng">
                <a:solidFill>
                  <a:srgbClr val="0056B3"/>
                </a:solidFill>
                <a:effectLst/>
                <a:latin typeface="+mn-lt"/>
                <a:cs typeface="Segoe UI"/>
                <a:hlinkClick r:id="rId7"/>
              </a:rPr>
              <a:t>Foundations for Inclusive Practice: Online Courses for PDPs</a:t>
            </a:r>
            <a:endParaRPr lang="en-US" sz="2000" b="0" i="0" u="sng">
              <a:solidFill>
                <a:srgbClr val="0056B3"/>
              </a:solidFill>
              <a:effectLst/>
              <a:latin typeface="+mn-lt"/>
              <a:cs typeface="Segoe UI"/>
              <a:hlinkClick r:id="" action="ppaction://noaction"/>
            </a:endParaRPr>
          </a:p>
          <a:p>
            <a:pPr>
              <a:buFont typeface="Arial" panose="020B0604020202020204" pitchFamily="34" charset="0"/>
              <a:buChar char="•"/>
            </a:pPr>
            <a:r>
              <a:rPr lang="en-US" sz="2000" b="0" i="0" u="sng">
                <a:solidFill>
                  <a:srgbClr val="0056B3"/>
                </a:solidFill>
                <a:effectLst/>
                <a:latin typeface="+mn-lt"/>
                <a:cs typeface="Segoe UI"/>
                <a:hlinkClick r:id="" action="ppaction://noaction"/>
              </a:rPr>
              <a:t>Toolkit for Educators: How We Can Fix School Discipline</a:t>
            </a:r>
            <a:endParaRPr lang="en-US" sz="2000" b="0" i="0" u="sng">
              <a:solidFill>
                <a:srgbClr val="0056B3"/>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8" tooltip="External Link, Opens in New Window"/>
              </a:rPr>
              <a:t>Positive School Discipline Interactive Course for School Leaders</a:t>
            </a:r>
            <a:endParaRPr lang="en-US" sz="2000" u="sng" strike="noStrike">
              <a:solidFill>
                <a:srgbClr val="0056B3"/>
              </a:solidFill>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9" tooltip="External Link, Opens in New Window"/>
              </a:rPr>
              <a:t>Positive Behavior Interventions and Supports (PBIS) Self-Assessment</a:t>
            </a:r>
            <a:endParaRPr lang="en-US" sz="2000">
              <a:solidFill>
                <a:srgbClr val="0060C7"/>
              </a:solidFill>
              <a:latin typeface="+mn-lt"/>
              <a:cs typeface="Segoe UI"/>
            </a:endParaRPr>
          </a:p>
          <a:p>
            <a:pPr>
              <a:buFont typeface="Arial" panose="020B0604020202020204" pitchFamily="34" charset="0"/>
              <a:buChar char="•"/>
            </a:pPr>
            <a:r>
              <a:rPr lang="en-US" sz="2000" b="0" i="0" u="none" strike="noStrike">
                <a:effectLst/>
                <a:latin typeface="+mn-lt"/>
                <a:hlinkClick r:id="rId10"/>
              </a:rPr>
              <a:t>Examples of MA DESE SEL Guidance Documents, Resources, and PD</a:t>
            </a:r>
            <a:br>
              <a:rPr lang="en-US" sz="2000" b="0" i="0" u="none" strike="noStrike">
                <a:effectLst/>
                <a:latin typeface="+mn-lt"/>
              </a:rPr>
            </a:br>
            <a:br>
              <a:rPr lang="en-US" sz="2000" b="0" i="0" u="none" strike="noStrike">
                <a:effectLst/>
                <a:latin typeface="+mn-lt"/>
              </a:rPr>
            </a:br>
            <a:r>
              <a:rPr lang="en-US" sz="2000" b="0" u="none" strike="noStrike">
                <a:solidFill>
                  <a:srgbClr val="000000"/>
                </a:solidFill>
                <a:effectLst/>
                <a:latin typeface="+mn-lt"/>
                <a:cs typeface="Segoe UI"/>
              </a:rPr>
              <a:t>Charter School Resources</a:t>
            </a:r>
            <a:endParaRPr lang="en-US" sz="2000" b="0" i="1" u="none" strike="noStrike">
              <a:solidFill>
                <a:srgbClr val="000000"/>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1" tooltip="External Link, Opens in New Window"/>
              </a:rPr>
              <a:t>Charter School Discipline: Examples of Policies and School Climate Efforts from the Field</a:t>
            </a:r>
            <a:endParaRPr lang="en-US" sz="2000" b="0" i="0" u="none" strike="noStrike">
              <a:solidFill>
                <a:srgbClr val="0060C7"/>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2" tooltip="External Link, Opens in New Window"/>
              </a:rPr>
              <a:t>Student Discipline Best Practices for Charter Schools to Employ</a:t>
            </a:r>
            <a:endParaRPr lang="en-US" sz="2000" b="0" i="0" u="none" strike="noStrike">
              <a:solidFill>
                <a:srgbClr val="0060C7"/>
              </a:solidFill>
              <a:effectLst/>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1" tooltip="External Link, Opens in New Window"/>
              </a:rPr>
              <a:t>Discipline Tool Kit for Charter Schools to implement Discipline Reform</a:t>
            </a:r>
            <a:endParaRPr lang="en-US" sz="2000">
              <a:solidFill>
                <a:srgbClr val="0060C7"/>
              </a:solidFill>
              <a:latin typeface="+mn-lt"/>
              <a:cs typeface="Segoe UI"/>
            </a:endParaRPr>
          </a:p>
          <a:p>
            <a:pPr>
              <a:buFont typeface="Arial" panose="020B0604020202020204" pitchFamily="34" charset="0"/>
              <a:buChar char="•"/>
            </a:pPr>
            <a:r>
              <a:rPr lang="en-US" sz="2000" b="0" i="0" u="none" strike="noStrike">
                <a:solidFill>
                  <a:srgbClr val="0060C7"/>
                </a:solidFill>
                <a:effectLst/>
                <a:latin typeface="+mn-lt"/>
                <a:cs typeface="Segoe UI"/>
                <a:hlinkClick r:id="rId13" tooltip="External Link, Opens in New Window"/>
              </a:rPr>
              <a:t>Charter Schools, Civil Rights, and School Discipline</a:t>
            </a:r>
            <a:endParaRPr lang="en-US" sz="2000" b="0" i="0">
              <a:solidFill>
                <a:srgbClr val="222222"/>
              </a:solidFill>
              <a:effectLst/>
              <a:latin typeface="+mn-lt"/>
              <a:cs typeface="Segoe UI"/>
            </a:endParaRPr>
          </a:p>
          <a:p>
            <a:pPr marL="0" indent="0">
              <a:buNone/>
            </a:pPr>
            <a:endParaRPr lang="en-US" sz="2000" b="0" i="0">
              <a:solidFill>
                <a:srgbClr val="222222"/>
              </a:solidFill>
              <a:effectLst/>
              <a:latin typeface="+mn-lt"/>
            </a:endParaRPr>
          </a:p>
        </p:txBody>
      </p:sp>
      <p:sp>
        <p:nvSpPr>
          <p:cNvPr id="4" name="Slide Number Placeholder 3">
            <a:extLst>
              <a:ext uri="{FF2B5EF4-FFF2-40B4-BE49-F238E27FC236}">
                <a16:creationId xmlns:a16="http://schemas.microsoft.com/office/drawing/2014/main" id="{DDD7D65A-D0F9-413B-89DF-15538B56DD7E}"/>
              </a:ext>
            </a:extLst>
          </p:cNvPr>
          <p:cNvSpPr>
            <a:spLocks noGrp="1"/>
          </p:cNvSpPr>
          <p:nvPr>
            <p:ph type="sldNum" sz="quarter" idx="12"/>
          </p:nvPr>
        </p:nvSpPr>
        <p:spPr/>
        <p:txBody>
          <a:bodyPr/>
          <a:lstStyle/>
          <a:p>
            <a:fld id="{FF27229C-EC7B-4063-A33B-28A5E87E32ED}" type="slidenum">
              <a:rPr lang="zh-CN" altLang="en-US" smtClean="0"/>
              <a:pPr/>
              <a:t>77</a:t>
            </a:fld>
            <a:endParaRPr lang="zh-CN" altLang="en-US"/>
          </a:p>
        </p:txBody>
      </p:sp>
    </p:spTree>
    <p:extLst>
      <p:ext uri="{BB962C8B-B14F-4D97-AF65-F5344CB8AC3E}">
        <p14:creationId xmlns:p14="http://schemas.microsoft.com/office/powerpoint/2010/main" val="69637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B3A46-FEF5-4F9F-B999-0BCCBDA28635}"/>
              </a:ext>
            </a:extLst>
          </p:cNvPr>
          <p:cNvSpPr>
            <a:spLocks noGrp="1"/>
          </p:cNvSpPr>
          <p:nvPr>
            <p:ph type="title"/>
          </p:nvPr>
        </p:nvSpPr>
        <p:spPr/>
        <p:txBody>
          <a:bodyPr/>
          <a:lstStyle/>
          <a:p>
            <a:r>
              <a:rPr lang="en-US"/>
              <a:t>Special Education Determinations</a:t>
            </a:r>
          </a:p>
        </p:txBody>
      </p:sp>
      <p:sp>
        <p:nvSpPr>
          <p:cNvPr id="3" name="Content Placeholder 2">
            <a:extLst>
              <a:ext uri="{FF2B5EF4-FFF2-40B4-BE49-F238E27FC236}">
                <a16:creationId xmlns:a16="http://schemas.microsoft.com/office/drawing/2014/main" id="{9CD5A1D4-1BC2-432A-B35E-02F5AA7C6784}"/>
              </a:ext>
            </a:extLst>
          </p:cNvPr>
          <p:cNvSpPr>
            <a:spLocks noGrp="1"/>
          </p:cNvSpPr>
          <p:nvPr>
            <p:ph idx="1"/>
          </p:nvPr>
        </p:nvSpPr>
        <p:spPr>
          <a:xfrm>
            <a:off x="567743" y="1700667"/>
            <a:ext cx="11370972" cy="5049746"/>
          </a:xfrm>
        </p:spPr>
        <p:txBody>
          <a:bodyPr/>
          <a:lstStyle/>
          <a:p>
            <a:r>
              <a:rPr lang="en-US"/>
              <a:t>IDEA requires the Department to make annual special education determinations. </a:t>
            </a:r>
            <a:endParaRPr lang="en-US" sz="2000"/>
          </a:p>
          <a:p>
            <a:pPr lvl="1">
              <a:buFont typeface="Arial" panose="020B0604020202020204" pitchFamily="34" charset="0"/>
              <a:buChar char="•"/>
            </a:pPr>
            <a:r>
              <a:rPr lang="en-US" b="1"/>
              <a:t>Meets Requirements (MR)</a:t>
            </a:r>
          </a:p>
          <a:p>
            <a:pPr lvl="1">
              <a:buFont typeface="Arial" panose="020B0604020202020204" pitchFamily="34" charset="0"/>
              <a:buChar char="•"/>
            </a:pPr>
            <a:r>
              <a:rPr lang="en-US" b="1"/>
              <a:t>Needs Assistance (NA)</a:t>
            </a:r>
          </a:p>
          <a:p>
            <a:pPr lvl="1">
              <a:buFont typeface="Arial" panose="020B0604020202020204" pitchFamily="34" charset="0"/>
              <a:buChar char="•"/>
            </a:pPr>
            <a:r>
              <a:rPr lang="en-US" b="1"/>
              <a:t>Needs Intervention (NI)</a:t>
            </a:r>
          </a:p>
          <a:p>
            <a:pPr lvl="1">
              <a:buFont typeface="Arial" panose="020B0604020202020204" pitchFamily="34" charset="0"/>
              <a:buChar char="•"/>
            </a:pPr>
            <a:r>
              <a:rPr lang="en-US" b="1"/>
              <a:t>Needs Substantial Intervention (NSI)</a:t>
            </a:r>
          </a:p>
          <a:p>
            <a:endParaRPr lang="en-US"/>
          </a:p>
        </p:txBody>
      </p:sp>
      <p:sp>
        <p:nvSpPr>
          <p:cNvPr id="4" name="Slide Number Placeholder 3">
            <a:extLst>
              <a:ext uri="{FF2B5EF4-FFF2-40B4-BE49-F238E27FC236}">
                <a16:creationId xmlns:a16="http://schemas.microsoft.com/office/drawing/2014/main" id="{1633EFB8-B903-43B8-A401-07B962A535BB}"/>
              </a:ext>
            </a:extLst>
          </p:cNvPr>
          <p:cNvSpPr>
            <a:spLocks noGrp="1"/>
          </p:cNvSpPr>
          <p:nvPr>
            <p:ph type="sldNum" sz="quarter" idx="12"/>
          </p:nvPr>
        </p:nvSpPr>
        <p:spPr/>
        <p:txBody>
          <a:bodyPr/>
          <a:lstStyle/>
          <a:p>
            <a:fld id="{FF27229C-EC7B-4063-A33B-28A5E87E32ED}" type="slidenum">
              <a:rPr lang="zh-CN" altLang="en-US" smtClean="0"/>
              <a:pPr/>
              <a:t>8</a:t>
            </a:fld>
            <a:endParaRPr lang="zh-CN" altLang="en-US"/>
          </a:p>
        </p:txBody>
      </p:sp>
    </p:spTree>
    <p:extLst>
      <p:ext uri="{BB962C8B-B14F-4D97-AF65-F5344CB8AC3E}">
        <p14:creationId xmlns:p14="http://schemas.microsoft.com/office/powerpoint/2010/main" val="5043203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id="{CD1339F8-8D02-41F1-BC13-8A7F7814425B}"/>
              </a:ext>
            </a:extLst>
          </p:cNvPr>
          <p:cNvSpPr txBox="1">
            <a:spLocks noGrp="1"/>
          </p:cNvSpPr>
          <p:nvPr>
            <p:ph type="title" idx="4294967295"/>
          </p:nvPr>
        </p:nvSpPr>
        <p:spPr>
          <a:xfrm>
            <a:off x="2257426" y="1943100"/>
            <a:ext cx="9801224" cy="20002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zh-CN"/>
            </a:defPPr>
            <a:lvl1pPr>
              <a:defRPr sz="4800">
                <a:solidFill>
                  <a:schemeClr val="bg1"/>
                </a:solidFill>
                <a:latin typeface="Segoe SemiBold" panose="020B0703040204020203" pitchFamily="34" charset="0"/>
                <a:ea typeface="Segoe UI Black" panose="020B0A02040204020203" pitchFamily="34" charset="0"/>
                <a:cs typeface="Segoe SemiBold" panose="020B0703040204020203"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rPr>
              <a:t>Understanding Determination Calculations </a:t>
            </a:r>
            <a:endParaRPr kumimoji="0" lang="zh-CN" altLang="en-US" sz="4000" b="0" i="0" u="none" strike="noStrike" kern="1200" cap="none" spc="0" normalizeH="0" baseline="0" noProof="0">
              <a:ln>
                <a:noFill/>
              </a:ln>
              <a:solidFill>
                <a:schemeClr val="accent1">
                  <a:lumMod val="50000"/>
                </a:schemeClr>
              </a:solidFill>
              <a:effectLst/>
              <a:uLnTx/>
              <a:uFillTx/>
              <a:latin typeface="Segoe SemiBold" panose="020B0703040204020203" pitchFamily="34" charset="0"/>
              <a:ea typeface="Segoe UI Black" panose="020B0A02040204020203" pitchFamily="34" charset="0"/>
              <a:cs typeface="Segoe SemiBold" panose="020B0703040204020203" pitchFamily="34" charset="0"/>
            </a:endParaRPr>
          </a:p>
        </p:txBody>
      </p:sp>
    </p:spTree>
    <p:extLst>
      <p:ext uri="{BB962C8B-B14F-4D97-AF65-F5344CB8AC3E}">
        <p14:creationId xmlns:p14="http://schemas.microsoft.com/office/powerpoint/2010/main" val="226786267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77"/>
  <p:tag name="ARTICULATE_PROJECT_OPEN" val="0"/>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ESE​​">
  <a:themeElements>
    <a:clrScheme name="ESE color scheme">
      <a:dk1>
        <a:srgbClr val="203B6A"/>
      </a:dk1>
      <a:lt1>
        <a:sysClr val="window" lastClr="FFFFFF"/>
      </a:lt1>
      <a:dk2>
        <a:srgbClr val="203B6A"/>
      </a:dk2>
      <a:lt2>
        <a:srgbClr val="E7E6E6"/>
      </a:lt2>
      <a:accent1>
        <a:srgbClr val="203B6A"/>
      </a:accent1>
      <a:accent2>
        <a:srgbClr val="ED7D31"/>
      </a:accent2>
      <a:accent3>
        <a:srgbClr val="FFC000"/>
      </a:accent3>
      <a:accent4>
        <a:srgbClr val="0563C1"/>
      </a:accent4>
      <a:accent5>
        <a:srgbClr val="00B050"/>
      </a:accent5>
      <a:accent6>
        <a:srgbClr val="FFFF00"/>
      </a:accent6>
      <a:hlink>
        <a:srgbClr val="0563C1"/>
      </a:hlink>
      <a:folHlink>
        <a:srgbClr val="954F72"/>
      </a:folHlink>
    </a:clrScheme>
    <a:fontScheme name="ESE">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007_ESE_Template">
  <a:themeElements>
    <a:clrScheme name="ESE">
      <a:dk1>
        <a:srgbClr val="0D1969"/>
      </a:dk1>
      <a:lt1>
        <a:sysClr val="window" lastClr="FFFFFF"/>
      </a:lt1>
      <a:dk2>
        <a:srgbClr val="0D1969"/>
      </a:dk2>
      <a:lt2>
        <a:srgbClr val="EEECE1"/>
      </a:lt2>
      <a:accent1>
        <a:srgbClr val="E86B01"/>
      </a:accent1>
      <a:accent2>
        <a:srgbClr val="0D1969"/>
      </a:accent2>
      <a:accent3>
        <a:srgbClr val="FBC40E"/>
      </a:accent3>
      <a:accent4>
        <a:srgbClr val="006600"/>
      </a:accent4>
      <a:accent5>
        <a:srgbClr val="C00000"/>
      </a:accent5>
      <a:accent6>
        <a:srgbClr val="800080"/>
      </a:accent6>
      <a:hlink>
        <a:srgbClr val="0000FF"/>
      </a:hlink>
      <a:folHlink>
        <a:srgbClr val="7F7F7F"/>
      </a:folHlink>
    </a:clrScheme>
    <a:fontScheme name="ESE">
      <a:majorFont>
        <a:latin typeface="Georgi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55966e0c-939d-4bbf-90b4-42061a5e5694">
      <UserInfo>
        <DisplayName>Chin, Kenzie (DESE)</DisplayName>
        <AccountId>73</AccountId>
        <AccountType/>
      </UserInfo>
      <UserInfo>
        <DisplayName>Camacho, Jamie L. (DESE)</DisplayName>
        <AccountId>24</AccountId>
        <AccountType/>
      </UserInfo>
      <UserInfo>
        <DisplayName>Hanafin, Bob (DESE)</DisplayName>
        <AccountId>25</AccountId>
        <AccountType/>
      </UserInfo>
      <UserInfo>
        <DisplayName>Daigle, Martha (DESE)</DisplayName>
        <AccountId>26</AccountId>
        <AccountType/>
      </UserInfo>
      <UserInfo>
        <DisplayName>Jain, Marnie (DESE)</DisplayName>
        <AccountId>107</AccountId>
        <AccountType/>
      </UserInfo>
      <UserInfo>
        <DisplayName>SharingLinks.1e6c2a57-a68d-44ec-9bba-06beebe840c0.Flexible.b1575f58-0eb0-48a0-99f8-b559b34f838a</DisplayName>
        <AccountId>108</AccountId>
        <AccountType/>
      </UserInfo>
      <UserInfo>
        <DisplayName>SharingLinks.d302540e-846a-4ad0-85a7-00b8307d6ddb.Flexible.9d123fa0-5ba3-48ac-b8c8-bf6d8ec6052b</DisplayName>
        <AccountId>69</AccountId>
        <AccountType/>
      </UserInfo>
      <UserInfo>
        <DisplayName>SharingLinks.07083f04-fff5-43b7-ae52-e94cbec1f210.Flexible.84fb2a67-1d91-4189-ac7b-852b5841426f</DisplayName>
        <AccountId>65</AccountId>
        <AccountType/>
      </UserInfo>
      <UserInfo>
        <DisplayName>Tobey, Gregory (DESE)</DisplayName>
        <AccountId>325</AccountId>
        <AccountType/>
      </UserInfo>
      <UserInfo>
        <DisplayName>Neal, Holly-Anne (DESE)</DisplayName>
        <AccountId>27</AccountId>
        <AccountType/>
      </UserInfo>
      <UserInfo>
        <DisplayName>Viviani, Lauren (DESE)</DisplayName>
        <AccountId>23</AccountId>
        <AccountType/>
      </UserInfo>
      <UserInfo>
        <DisplayName>Gonzales, Erica (DESE)</DisplayName>
        <AccountId>369</AccountId>
        <AccountType/>
      </UserInfo>
      <UserInfo>
        <DisplayName>Hogan, Caitlin (DESE)</DisplayName>
        <AccountId>30</AccountId>
        <AccountType/>
      </UserInfo>
      <UserInfo>
        <DisplayName>Rounds-Bloom, Eleanor (DESE)</DisplayName>
        <AccountId>195</AccountId>
        <AccountType/>
      </UserInfo>
      <UserInfo>
        <DisplayName>Harney, Lisa (DESE)</DisplayName>
        <AccountId>64</AccountId>
        <AccountType/>
      </UserInfo>
      <UserInfo>
        <DisplayName>Rastogi-Kelly, Vandana (DESE)</DisplayName>
        <AccountId>169</AccountId>
        <AccountType/>
      </UserInfo>
      <UserInfo>
        <DisplayName>Paulin, Amy (DESE)</DisplayName>
        <AccountId>41</AccountId>
        <AccountType/>
      </UserInfo>
      <UserInfo>
        <DisplayName>Coonley, Brian (DESE)</DisplayName>
        <AccountId>20</AccountId>
        <AccountType/>
      </UserInfo>
      <UserInfo>
        <DisplayName>Liu, Yi-Juin (DESE)</DisplayName>
        <AccountId>99</AccountId>
        <AccountType/>
      </UserInfo>
      <UserInfo>
        <DisplayName>Slayton, Abigail T (DESE)</DisplayName>
        <AccountId>380</AccountId>
        <AccountType/>
      </UserInfo>
      <UserInfo>
        <DisplayName>Langdon, Shannon (DESE)</DisplayName>
        <AccountId>312</AccountId>
        <AccountType/>
      </UserInfo>
      <UserInfo>
        <DisplayName>Cote, Andrea (DESE)</DisplayName>
        <AccountId>17</AccountId>
        <AccountType/>
      </UserInfo>
      <UserInfo>
        <DisplayName>Johnston, Russell (DESE)</DisplayName>
        <AccountId>48</AccountId>
        <AccountType/>
      </UserInfo>
    </SharedWithUsers>
    <TaxCatchAll xmlns="55966e0c-939d-4bbf-90b4-42061a5e5694" xsi:nil="true"/>
    <lcf76f155ced4ddcb4097134ff3c332f xmlns="cc23f7d9-a29c-42d6-b193-fa0a263dd66f">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7481132F0AA394EAF33590719588E54" ma:contentTypeVersion="14" ma:contentTypeDescription="Create a new document." ma:contentTypeScope="" ma:versionID="bf85bd3fa92504208f7da9b570c34793">
  <xsd:schema xmlns:xsd="http://www.w3.org/2001/XMLSchema" xmlns:xs="http://www.w3.org/2001/XMLSchema" xmlns:p="http://schemas.microsoft.com/office/2006/metadata/properties" xmlns:ns2="cc23f7d9-a29c-42d6-b193-fa0a263dd66f" xmlns:ns3="55966e0c-939d-4bbf-90b4-42061a5e5694" targetNamespace="http://schemas.microsoft.com/office/2006/metadata/properties" ma:root="true" ma:fieldsID="a600b848613c7fd4d4fa1d13c9abdf2b" ns2:_="" ns3:_="">
    <xsd:import namespace="cc23f7d9-a29c-42d6-b193-fa0a263dd66f"/>
    <xsd:import namespace="55966e0c-939d-4bbf-90b4-42061a5e5694"/>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23f7d9-a29c-42d6-b193-fa0a263dd66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5966e0c-939d-4bbf-90b4-42061a5e569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aeca9679-bb29-4b29-84a6-2bd5bf46006f}" ma:internalName="TaxCatchAll" ma:showField="CatchAllData" ma:web="55966e0c-939d-4bbf-90b4-42061a5e569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A163624-F102-48A3-BF83-524480A44CE1}">
  <ds:schemaRefs>
    <ds:schemaRef ds:uri="cc23f7d9-a29c-42d6-b193-fa0a263dd66f"/>
    <ds:schemaRef ds:uri="http://purl.org/dc/terms/"/>
    <ds:schemaRef ds:uri="55966e0c-939d-4bbf-90b4-42061a5e5694"/>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570BDF89-EBEB-410D-BCE8-3E314892058D}">
  <ds:schemaRefs>
    <ds:schemaRef ds:uri="55966e0c-939d-4bbf-90b4-42061a5e5694"/>
    <ds:schemaRef ds:uri="cc23f7d9-a29c-42d6-b193-fa0a263dd6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7F8FE2F-4F00-4F13-9CCD-DA33166748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6630</Words>
  <Application>Microsoft Office PowerPoint</Application>
  <PresentationFormat>Widescreen</PresentationFormat>
  <Paragraphs>870</Paragraphs>
  <Slides>77</Slides>
  <Notes>77</Notes>
  <HiddenSlides>0</HiddenSlides>
  <MMClips>0</MMClips>
  <ScaleCrop>false</ScaleCrop>
  <HeadingPairs>
    <vt:vector size="6" baseType="variant">
      <vt:variant>
        <vt:lpstr>Fonts Used</vt:lpstr>
      </vt:variant>
      <vt:variant>
        <vt:i4>19</vt:i4>
      </vt:variant>
      <vt:variant>
        <vt:lpstr>Theme</vt:lpstr>
      </vt:variant>
      <vt:variant>
        <vt:i4>3</vt:i4>
      </vt:variant>
      <vt:variant>
        <vt:lpstr>Slide Titles</vt:lpstr>
      </vt:variant>
      <vt:variant>
        <vt:i4>77</vt:i4>
      </vt:variant>
    </vt:vector>
  </HeadingPairs>
  <TitlesOfParts>
    <vt:vector size="99" baseType="lpstr">
      <vt:lpstr>等线</vt:lpstr>
      <vt:lpstr>-apple-system</vt:lpstr>
      <vt:lpstr>Arial</vt:lpstr>
      <vt:lpstr>Calibri</vt:lpstr>
      <vt:lpstr>Calibri Light</vt:lpstr>
      <vt:lpstr>Cambria Math</vt:lpstr>
      <vt:lpstr>Courier New</vt:lpstr>
      <vt:lpstr>Courier New,monospace</vt:lpstr>
      <vt:lpstr>Georgia</vt:lpstr>
      <vt:lpstr>inherit</vt:lpstr>
      <vt:lpstr>PT Sans</vt:lpstr>
      <vt:lpstr>Segoe</vt:lpstr>
      <vt:lpstr>Segoe SemiBold</vt:lpstr>
      <vt:lpstr>Segoe UI</vt:lpstr>
      <vt:lpstr>Segoe UI Semibold</vt:lpstr>
      <vt:lpstr>Symbol</vt:lpstr>
      <vt:lpstr>Tahoma</vt:lpstr>
      <vt:lpstr>Wingdings</vt:lpstr>
      <vt:lpstr>Wingdings 2</vt:lpstr>
      <vt:lpstr>ESE​​</vt:lpstr>
      <vt:lpstr>Office Theme</vt:lpstr>
      <vt:lpstr>2007_ESE_Template</vt:lpstr>
      <vt:lpstr>Special Education Assistance Webinar</vt:lpstr>
      <vt:lpstr>Webinar Objectives</vt:lpstr>
      <vt:lpstr>Help Us Better Support You </vt:lpstr>
      <vt:lpstr>CONTENTS</vt:lpstr>
      <vt:lpstr>Special Education Accountability and Assistance – The Big Picture</vt:lpstr>
      <vt:lpstr>Components of General Supervision</vt:lpstr>
      <vt:lpstr> General Supervision</vt:lpstr>
      <vt:lpstr>Special Education Determinations</vt:lpstr>
      <vt:lpstr>Understanding Determination Calculations </vt:lpstr>
      <vt:lpstr>Special Education Determination Rubric - 1</vt:lpstr>
      <vt:lpstr>Special Education Determination Rubric - 2 </vt:lpstr>
      <vt:lpstr>Special Education Determination Rubric - 3 </vt:lpstr>
      <vt:lpstr>Calculation</vt:lpstr>
      <vt:lpstr>Data Resources</vt:lpstr>
      <vt:lpstr>Who do I Contact with Additional Data Questions?</vt:lpstr>
      <vt:lpstr>Maintenance of Effort (MOE) </vt:lpstr>
      <vt:lpstr>Special Education Determinations and MOE ….</vt:lpstr>
      <vt:lpstr>Special Considerations for MOE</vt:lpstr>
      <vt:lpstr>Special Education Determinations and MOE</vt:lpstr>
      <vt:lpstr>Eligibility Standard – MOE levels for budgeting (Collected in the IDEA Consolidated Grant Application)</vt:lpstr>
      <vt:lpstr>Compliance Standard – MOE levels for spending (Collected in the End of Year Financial Report)</vt:lpstr>
      <vt:lpstr>Exceptions to MOE</vt:lpstr>
      <vt:lpstr>Adjustments to MOE</vt:lpstr>
      <vt:lpstr>Fiscal Review and Consequences for Failing to Meet MOE: Eligibility Standard</vt:lpstr>
      <vt:lpstr>Fiscal Review and Consequences for Failing to Meet MOE: Compliance Standard</vt:lpstr>
      <vt:lpstr>Resources for MOE</vt:lpstr>
      <vt:lpstr>Tiered Focused Monitoring</vt:lpstr>
      <vt:lpstr>Tiered Focused Monitoring </vt:lpstr>
      <vt:lpstr>Resources - PSM</vt:lpstr>
      <vt:lpstr>PRS / Complaints </vt:lpstr>
      <vt:lpstr>State Regulations: Special Education and General Education</vt:lpstr>
      <vt:lpstr>What is PRS?</vt:lpstr>
      <vt:lpstr>Minimum State Complaint Procedures </vt:lpstr>
      <vt:lpstr>What Types of Issues Might PRS Address?</vt:lpstr>
      <vt:lpstr>Contacting PRS</vt:lpstr>
      <vt:lpstr>Questions?</vt:lpstr>
      <vt:lpstr>Closing Gaps – Part 2</vt:lpstr>
      <vt:lpstr>What does the Research Show?</vt:lpstr>
      <vt:lpstr>Take 10 seconds…</vt:lpstr>
      <vt:lpstr>Special Education Can’t Do It Alone! </vt:lpstr>
      <vt:lpstr>What is a gap?</vt:lpstr>
      <vt:lpstr>Overarching Framework for Data Analysis</vt:lpstr>
      <vt:lpstr>Target Areas for Analysis &amp; Improvement Planning </vt:lpstr>
      <vt:lpstr>Strategic Intersections Example</vt:lpstr>
      <vt:lpstr>Three Goals for Engaging in Closing Gaps</vt:lpstr>
      <vt:lpstr>Research-based Planning Framework</vt:lpstr>
      <vt:lpstr>Essential Elements of Improvement Planning</vt:lpstr>
      <vt:lpstr>Poll #1</vt:lpstr>
      <vt:lpstr>Take 10 seconds… </vt:lpstr>
      <vt:lpstr>Last Year’s Webinar &amp; Resources</vt:lpstr>
      <vt:lpstr>Today - Next Steps</vt:lpstr>
      <vt:lpstr>If you don’t know where you’re going,  you might not get there.     -- Yogi Berra      </vt:lpstr>
      <vt:lpstr>Step 5: Envisioning the Future</vt:lpstr>
      <vt:lpstr>Ensuring Diverse Perspectives</vt:lpstr>
      <vt:lpstr>Foundation for the Action Plan</vt:lpstr>
      <vt:lpstr>Additional Resources: Envisioning the Future</vt:lpstr>
      <vt:lpstr>Take 10 seconds…  </vt:lpstr>
      <vt:lpstr>Step 6: Develop an action plan that addresses actionable root cause(s).</vt:lpstr>
      <vt:lpstr>Developing  SMART Goals</vt:lpstr>
      <vt:lpstr>Outlining Action Steps</vt:lpstr>
      <vt:lpstr>Determining Your Timeline</vt:lpstr>
      <vt:lpstr>Planning for Evaluation</vt:lpstr>
      <vt:lpstr>Additional Resources: Developing an Action Plan </vt:lpstr>
      <vt:lpstr>Additional Resources to Support Evidence-Based Practices https://ideadata.org/toolkits/resources/ </vt:lpstr>
      <vt:lpstr>Take 10 seconds…   </vt:lpstr>
      <vt:lpstr>Step 7. Implementing the Plan and Monitoring Progress </vt:lpstr>
      <vt:lpstr>Small Group - Monthly Monitoring Meetings  (at least in the beginning) </vt:lpstr>
      <vt:lpstr>Additional Resources: Implement the Plan and Monitor Progress </vt:lpstr>
      <vt:lpstr>Step 8. Revising the Plan, if necessary</vt:lpstr>
      <vt:lpstr>Take 10 seconds…    </vt:lpstr>
      <vt:lpstr>Fiscal Considerations to Serve Your Students Better</vt:lpstr>
      <vt:lpstr>Poll #2</vt:lpstr>
      <vt:lpstr>Questions?  </vt:lpstr>
      <vt:lpstr>THANK YOU</vt:lpstr>
      <vt:lpstr>Stakeholder Capacity-Building Resources</vt:lpstr>
      <vt:lpstr>Supports and Resources</vt:lpstr>
      <vt:lpstr>Discipline and Student Behavior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Special Education Assistance Webinar, January 31, 2023</dc:title>
  <dc:creator>DESE</dc:creator>
  <cp:lastModifiedBy>Zou, Dong (EOE)</cp:lastModifiedBy>
  <cp:revision>4</cp:revision>
  <cp:lastPrinted>2022-04-26T16:42:58Z</cp:lastPrinted>
  <dcterms:created xsi:type="dcterms:W3CDTF">2020-11-20T13:45:11Z</dcterms:created>
  <dcterms:modified xsi:type="dcterms:W3CDTF">2023-02-27T15:11:43Z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Feb 27 2023 12:00AM</vt:lpwstr>
  </property>
</Properties>
</file>