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62" r:id="rId5"/>
    <p:sldId id="272" r:id="rId6"/>
    <p:sldId id="271" r:id="rId7"/>
    <p:sldId id="300" r:id="rId8"/>
    <p:sldId id="270" r:id="rId9"/>
    <p:sldId id="304" r:id="rId10"/>
    <p:sldId id="275" r:id="rId11"/>
    <p:sldId id="261" r:id="rId12"/>
    <p:sldId id="264" r:id="rId13"/>
    <p:sldId id="274" r:id="rId14"/>
    <p:sldId id="289" r:id="rId15"/>
    <p:sldId id="290" r:id="rId16"/>
    <p:sldId id="292" r:id="rId17"/>
    <p:sldId id="293" r:id="rId18"/>
    <p:sldId id="301" r:id="rId19"/>
    <p:sldId id="302" r:id="rId20"/>
    <p:sldId id="296" r:id="rId21"/>
    <p:sldId id="297" r:id="rId22"/>
    <p:sldId id="305" r:id="rId23"/>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06160-9E24-4E6A-84AE-57B0A3F84E5C}" v="134" dt="2023-05-09T13:02:24.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98" autoAdjust="0"/>
  </p:normalViewPr>
  <p:slideViewPr>
    <p:cSldViewPr snapToGrid="0">
      <p:cViewPr varScale="1">
        <p:scale>
          <a:sx n="40" d="100"/>
          <a:sy n="40" d="100"/>
        </p:scale>
        <p:origin x="60" y="1092"/>
      </p:cViewPr>
      <p:guideLst/>
    </p:cSldViewPr>
  </p:slideViewPr>
  <p:outlineViewPr>
    <p:cViewPr>
      <p:scale>
        <a:sx n="33" d="100"/>
        <a:sy n="33" d="100"/>
      </p:scale>
      <p:origin x="0" y="-11610"/>
    </p:cViewPr>
  </p:outlineViewPr>
  <p:notesTextViewPr>
    <p:cViewPr>
      <p:scale>
        <a:sx n="1" d="1"/>
        <a:sy n="1" d="1"/>
      </p:scale>
      <p:origin x="0" y="0"/>
    </p:cViewPr>
  </p:notesText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5/11/2023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Greg Tobey will Open the Session </a:t>
            </a: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114936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4007599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r>
              <a:rPr lang="en-US"/>
              <a:t>Highlight link to DESE’s Indicator 14 Webpage</a:t>
            </a:r>
          </a:p>
          <a:p>
            <a:r>
              <a:rPr lang="en-US"/>
              <a:t>Side by Side pie charts provide a quick comparison between your district’s Indicator 14 Engagement compared to Statewide reported Engagement</a:t>
            </a:r>
          </a:p>
          <a:p>
            <a:r>
              <a:rPr lang="en-US"/>
              <a:t>Draw attention to the </a:t>
            </a:r>
            <a:r>
              <a:rPr lang="en-US">
                <a:highlight>
                  <a:srgbClr val="C0C0C0"/>
                </a:highlight>
              </a:rPr>
              <a:t>GREY</a:t>
            </a:r>
            <a:r>
              <a:rPr lang="en-US"/>
              <a:t>  pie segment including </a:t>
            </a:r>
            <a:r>
              <a:rPr lang="en-US" err="1"/>
              <a:t>Exiters</a:t>
            </a:r>
            <a:r>
              <a:rPr lang="en-US"/>
              <a:t> who are not Engaged</a:t>
            </a:r>
          </a:p>
          <a:p>
            <a:endParaRPr lang="en-US">
              <a:highlight>
                <a:srgbClr val="C0C0C0"/>
              </a:highlight>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4124273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review the contents of paragraph one highlighting how many of the district’s Exiters responded and their Response Rate, and their opportunity to compare their response rate to the states.</a:t>
            </a:r>
          </a:p>
          <a:p>
            <a:r>
              <a:rPr lang="en-US" dirty="0"/>
              <a:t>Three out of seventy-five districts that surveyed Exiters for this report had 100% Response Rate: n= 2,14 &amp;15</a:t>
            </a:r>
          </a:p>
          <a:p>
            <a:r>
              <a:rPr lang="en-US" dirty="0"/>
              <a:t>Two other districts had an 80% or higher Response Rate: n= 10 &amp; 58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finish reading slide and review the contents of paragraph two</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23540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44383"/>
          </a:xfrm>
        </p:spPr>
        <p:txBody>
          <a:bodyPr/>
          <a:lstStyle/>
          <a:p>
            <a:r>
              <a:rPr lang="en-US" dirty="0"/>
              <a:t>Review the subpopulations included on this slide, the contents of the first three columns.</a:t>
            </a:r>
          </a:p>
          <a:p>
            <a:r>
              <a:rPr lang="en-US" dirty="0"/>
              <a:t>Then highlight the slight differences in proportional representation listed in column four, and how the slight underrepresentation of “Female”, -3%, might reduce reported  participation in Higher Education slightly. Two things to take note of:</a:t>
            </a:r>
          </a:p>
          <a:p>
            <a:r>
              <a:rPr lang="en-US" dirty="0"/>
              <a:t>1)”Females” tend to enroll in higher education more often than “Males”.  </a:t>
            </a:r>
          </a:p>
          <a:p>
            <a:r>
              <a:rPr lang="en-US" dirty="0"/>
              <a:t>2) Highlight that the number of” Females” is about half that of “Males”.</a:t>
            </a:r>
          </a:p>
          <a:p>
            <a:r>
              <a:rPr lang="en-US" dirty="0"/>
              <a:t>Which means increase or decreases in percentages have half the impact that similar changes for “Males” would have.</a:t>
            </a:r>
          </a:p>
          <a:p>
            <a:r>
              <a:rPr lang="en-US" dirty="0"/>
              <a:t>Data: Higher Ed: F = 36%, M = 27%</a:t>
            </a:r>
          </a:p>
          <a:p>
            <a:endParaRPr lang="en-US" dirty="0"/>
          </a:p>
          <a:p>
            <a:r>
              <a:rPr lang="en-US" dirty="0"/>
              <a:t>Third, discuss how the slight underrepresentation of “Dropout”, -3%, might reduce report overall engagement. </a:t>
            </a:r>
          </a:p>
          <a:p>
            <a:r>
              <a:rPr lang="en-US" dirty="0"/>
              <a:t>Data: All Engaged = 75% “Dropout” = 46% “Not Dropout” = 79%</a:t>
            </a:r>
          </a:p>
          <a:p>
            <a:endParaRPr lang="en-US" dirty="0"/>
          </a:p>
          <a:p>
            <a:r>
              <a:rPr lang="en-US"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95096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As we look at the rest of page two, we see that the percent difference is very low +1% to -2%, indicating good representativeness.</a:t>
            </a:r>
          </a:p>
          <a:p>
            <a:r>
              <a:rPr lang="en-US" sz="1400" dirty="0"/>
              <a:t>Know that three low incidence disability appear on the another slide.</a:t>
            </a:r>
          </a:p>
          <a:p>
            <a:endParaRPr lang="en-US" sz="1400" dirty="0"/>
          </a:p>
          <a:p>
            <a:r>
              <a:rPr lang="en-US" sz="1400" dirty="0"/>
              <a:t>Note and model how the proportions within each Demographic group might skew results if they were disproportionally represented.</a:t>
            </a:r>
            <a:br>
              <a:rPr lang="en-US" sz="1400" dirty="0"/>
            </a:br>
            <a:r>
              <a:rPr lang="en-US" sz="1400" dirty="0"/>
              <a:t>i.e.: “Moderate Need” is the largest, comprising 50% of all respondents (n = 462 out of 921). Therefor large  over- or underrepresentation will change the Engagement rate much more than say “Low-Less than 2 Hours…” at 8% of respondents (n = 78 out of 921).</a:t>
            </a: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83447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Pages three and four display Engagement across the four Measures by subpopulation.</a:t>
            </a:r>
          </a:p>
          <a:p>
            <a:r>
              <a:rPr lang="en-US" sz="1400"/>
              <a:t>Read content in left text box</a:t>
            </a:r>
          </a:p>
          <a:p>
            <a:r>
              <a:rPr lang="en-US" sz="1400"/>
              <a:t>Remind participants that each respondent is report only once. </a:t>
            </a:r>
          </a:p>
          <a:p>
            <a:r>
              <a:rPr lang="en-US" sz="1400"/>
              <a:t>Gender:</a:t>
            </a:r>
          </a:p>
          <a:p>
            <a:r>
              <a:rPr lang="en-US" sz="1400"/>
              <a:t>Starting with E, Engagement vs NE Not Engaged we see these are identical at 77%</a:t>
            </a:r>
          </a:p>
          <a:p>
            <a:r>
              <a:rPr lang="en-US" sz="1400"/>
              <a:t>Then by reviewing  M1 through M4, we see that “Females” are reported under M1 Higher Ed, more frequently than “Males”: F 36% vs M 27%, and that “Females” are reported under M2 Competitive Employment, less frequently than “Males”: 37% vs 44%</a:t>
            </a:r>
          </a:p>
          <a:p>
            <a:r>
              <a:rPr lang="en-US" sz="1400"/>
              <a:t>Next Slide</a:t>
            </a:r>
          </a:p>
          <a:p>
            <a:endParaRPr lang="en-US" sz="1400"/>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246077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Ethnicity: There are six Ethnicities reported including from 2 to 513 out of 921 respondents.  Only three have counts that provide much precision: “Black or African American” n=132, “Hispanic/Latino” n=222. and “White” n=513.  Overall engagement for “White” slightly above the statewide average and “Black or African American” and “Hispanic/Latino” are slightly below the statewide average. </a:t>
            </a:r>
          </a:p>
          <a:p>
            <a:endParaRPr lang="en-US" dirty="0"/>
          </a:p>
          <a:p>
            <a:r>
              <a:rPr lang="en-US" dirty="0"/>
              <a:t>Looking at the detail under M1  and M2 we find wider variation among groups that may inform our efforts to increase equity across ethnicity groups.</a:t>
            </a:r>
          </a:p>
          <a:p>
            <a:endParaRPr lang="en-US" dirty="0"/>
          </a:p>
          <a:p>
            <a:r>
              <a:rPr lang="en-US" dirty="0"/>
              <a:t>Exit Type: The only group large enough for statistical precision is “Graduated with a Competency Determination”: with 772 respondents. This group reports above average Engagement, the other types report below average Engagement.</a:t>
            </a:r>
          </a:p>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4243850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Respondents by Level of Need: Three groups have larger respondent groups and Engagement decreases as perceived need increases. Those included in the “High Need” group report very low engagement at 49%... Considering the intent of Transition Planning and services, is this difference explainable?</a:t>
            </a:r>
          </a:p>
          <a:p>
            <a:endParaRPr lang="en-US" sz="1400" dirty="0"/>
          </a:p>
          <a:p>
            <a:r>
              <a:rPr lang="en-US" sz="1400" dirty="0"/>
              <a:t>Type of Disability: Those included in “Learning Disabilities” report very high Engagement at 95%. </a:t>
            </a:r>
          </a:p>
          <a:p>
            <a:endParaRPr lang="en-US" sz="1400" dirty="0"/>
          </a:p>
          <a:p>
            <a:r>
              <a:rPr lang="en-US" sz="1400" dirty="0"/>
              <a:t>Take a moment to review the rest of the detail provided within this section.</a:t>
            </a: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80784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lefthand text box.</a:t>
            </a:r>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a:p>
        </p:txBody>
      </p:sp>
    </p:spTree>
    <p:extLst>
      <p:ext uri="{BB962C8B-B14F-4D97-AF65-F5344CB8AC3E}">
        <p14:creationId xmlns:p14="http://schemas.microsoft.com/office/powerpoint/2010/main" val="3181837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401726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Greg T.: Welcome and Introduction of presenters: Slide 1</a:t>
            </a:r>
          </a:p>
          <a:p>
            <a:r>
              <a:rPr lang="en-US" dirty="0"/>
              <a:t>Greg T: Review of Indicator B 14 and its Measures of Post High School Engagement: Slides 2, 3, 4 &amp; 5 </a:t>
            </a:r>
          </a:p>
          <a:p>
            <a:r>
              <a:rPr lang="en-US" dirty="0"/>
              <a:t>Pat T.: Factors to consider when considering the reports: Slide 6</a:t>
            </a:r>
          </a:p>
          <a:p>
            <a:r>
              <a:rPr lang="en-US" dirty="0"/>
              <a:t>Robert S.: Overview of the content of District Reports: Slides 7</a:t>
            </a:r>
          </a:p>
          <a:p>
            <a:r>
              <a:rPr lang="en-US" dirty="0"/>
              <a:t>Robert S.: Overview of Statewide Data: Screen Share Statewide version of District Reports</a:t>
            </a:r>
          </a:p>
          <a:p>
            <a:r>
              <a:rPr lang="en-US" dirty="0"/>
              <a:t>Moderated by Greg T.: Questions from participants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Moderated by Greg T.: Wrap-up and DESE and PIAR Contact info: Last Slide</a:t>
            </a:r>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52256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review of Indicator 14 types of Engagement.</a:t>
            </a: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66170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Read Slide</a:t>
            </a:r>
          </a:p>
          <a:p>
            <a:endParaRPr lang="en-US"/>
          </a:p>
          <a:p>
            <a:endParaRPr lang="en-US"/>
          </a:p>
          <a:p>
            <a:r>
              <a:rPr lang="en-US"/>
              <a:t>See the Indicator 14 Refresher document for a primer on Indicator 14. </a:t>
            </a: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29143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Exiter is counted and reported in one Measure even though many have participated in both post high school education and employment.  </a:t>
            </a:r>
          </a:p>
          <a:p>
            <a:endParaRPr lang="en-US" dirty="0"/>
          </a:p>
          <a:p>
            <a:r>
              <a:rPr lang="en-US" dirty="0"/>
              <a:t>For Example, an Exiter who reports meeting the criteria for college (Measurement 1) and Competitive Employment (Measurement 2) would be counted under Measurement 1, Higher Education. </a:t>
            </a: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32064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65575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kern="100">
              <a:effectLst/>
              <a:latin typeface="+mn-lt"/>
              <a:ea typeface="Calibri" panose="020F0502020204030204" pitchFamily="34" charset="0"/>
              <a:cs typeface="Times New Roman" panose="02020603050405020304" pitchFamily="18" charset="0"/>
            </a:endParaRPr>
          </a:p>
          <a:p>
            <a:r>
              <a:rPr lang="en-US" sz="1400">
                <a:latin typeface="+mn-lt"/>
              </a:rPr>
              <a:t>When considering survey data many factors can affect the accuracy of the results.  Three of the most important factors are the number of Respondents, the Response Rate, and the representativeness of the Respondents.  For all of these factors more is better, i.e. larger groups of Respondents, groups with higher Response Rates and Response Groups demographically similar to the Exiter group will produce more accurate results.  Relevant demographic characteristics include gender, ethnicity, exit type, level of need, type of disability, and economic status (advantaged or disadvantaged. </a:t>
            </a:r>
          </a:p>
          <a:p>
            <a:r>
              <a:rPr lang="en-US" sz="1400">
                <a:latin typeface="+mn-lt"/>
              </a:rPr>
              <a:t>In addition to the factors depicted on this slide,  Interviewer bias, Respondent bias, Non-response bias can also affect the results.  These are much harder to estimate.</a:t>
            </a:r>
          </a:p>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1490702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Read/review slide content</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53079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baseline="0">
                <a:solidFill>
                  <a:srgbClr val="000000"/>
                </a:solidFill>
                <a:latin typeface="Calibri" panose="020F0502020204030204" pitchFamily="34" charset="0"/>
              </a:rPr>
              <a:t>After reviewing how accurate and representative your survey results are, consider the demographic categories included.  Each is disaggregated by their reported type of engagement , Measures 1 through 4</a:t>
            </a:r>
          </a:p>
          <a:p>
            <a:r>
              <a:rPr lang="en-US" sz="1400"/>
              <a:t>Looking at one demographic group at a time, as we do here, helps to focus on each one, but ignores how all characteristics interact.  So, remember to consider how each characteristic may interact with others. </a:t>
            </a: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606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mailto:Gregory.tobey@mass.gov"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mailto:shephers@potsdam.edu" TargetMode="External"/><Relationship Id="rId4" Type="http://schemas.openxmlformats.org/officeDocument/2006/relationships/hyperlink" Target="mailto:turbetjp@potsda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690351"/>
            <a:ext cx="8631677" cy="2407851"/>
          </a:xfrm>
        </p:spPr>
        <p:txBody>
          <a:bodyPr>
            <a:normAutofit/>
          </a:bodyPr>
          <a:lstStyle/>
          <a:p>
            <a:r>
              <a:rPr lang="en-US" dirty="0"/>
              <a:t>Indicator 14 District Reports</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a:t>SEPP and PIAR</a:t>
            </a:r>
          </a:p>
          <a:p>
            <a:r>
              <a:rPr lang="en-US"/>
              <a:t>April 4, 2023</a:t>
            </a:r>
          </a:p>
        </p:txBody>
      </p:sp>
      <p:sp>
        <p:nvSpPr>
          <p:cNvPr id="4" name="Subtitle 2">
            <a:extLst>
              <a:ext uri="{FF2B5EF4-FFF2-40B4-BE49-F238E27FC236}">
                <a16:creationId xmlns:a16="http://schemas.microsoft.com/office/drawing/2014/main" id="{62659AAD-F756-472B-84BB-F74D2534358A}"/>
              </a:ext>
            </a:extLst>
          </p:cNvPr>
          <p:cNvSpPr txBox="1">
            <a:spLocks/>
          </p:cNvSpPr>
          <p:nvPr/>
        </p:nvSpPr>
        <p:spPr>
          <a:xfrm>
            <a:off x="505838" y="3064271"/>
            <a:ext cx="11338331" cy="60408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a:cs typeface="Arial"/>
              </a:rPr>
              <a:t>Based on 2022 Indicator 14 Data Collection</a:t>
            </a:r>
          </a:p>
        </p:txBody>
      </p:sp>
    </p:spTree>
    <p:extLst>
      <p:ext uri="{BB962C8B-B14F-4D97-AF65-F5344CB8AC3E}">
        <p14:creationId xmlns:p14="http://schemas.microsoft.com/office/powerpoint/2010/main" val="253359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527BB-6AF2-9CA7-EED5-D90B350565FA}"/>
              </a:ext>
            </a:extLst>
          </p:cNvPr>
          <p:cNvSpPr txBox="1">
            <a:spLocks noGrp="1"/>
          </p:cNvSpPr>
          <p:nvPr>
            <p:ph type="title" idx="4294967295"/>
          </p:nvPr>
        </p:nvSpPr>
        <p:spPr>
          <a:xfrm>
            <a:off x="838200" y="2760862"/>
            <a:ext cx="10488168" cy="1336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t>Let’s look at today’s sample, </a:t>
            </a:r>
            <a:b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br>
            <a:r>
              <a:rPr kumimoji="0" lang="en-US" sz="4400" b="0" i="0" u="none" strike="noStrike" kern="1200" cap="none" spc="0" normalizeH="0" baseline="0" noProof="0" dirty="0">
                <a:ln>
                  <a:noFill/>
                </a:ln>
                <a:solidFill>
                  <a:schemeClr val="bg2">
                    <a:lumMod val="10000"/>
                  </a:schemeClr>
                </a:solidFill>
                <a:effectLst/>
                <a:uLnTx/>
                <a:uFillTx/>
                <a:latin typeface="Arial" panose="020B0604020202020204" pitchFamily="34" charset="0"/>
                <a:ea typeface="+mj-ea"/>
                <a:cs typeface="Arial" panose="020B0604020202020204" pitchFamily="34" charset="0"/>
              </a:rPr>
              <a:t>the statewide report.</a:t>
            </a:r>
          </a:p>
        </p:txBody>
      </p:sp>
    </p:spTree>
    <p:extLst>
      <p:ext uri="{BB962C8B-B14F-4D97-AF65-F5344CB8AC3E}">
        <p14:creationId xmlns:p14="http://schemas.microsoft.com/office/powerpoint/2010/main" val="48714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932237" cy="722520"/>
          </a:xfrm>
        </p:spPr>
        <p:txBody>
          <a:bodyPr>
            <a:normAutofit/>
          </a:bodyPr>
          <a:lstStyle/>
          <a:p>
            <a:r>
              <a:rPr lang="en-US" sz="2800" u="sng"/>
              <a:t>Page One</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0"/>
            <a:ext cx="3932237" cy="4864209"/>
          </a:xfrm>
        </p:spPr>
        <p:txBody>
          <a:bodyPr>
            <a:normAutofit/>
          </a:bodyPr>
          <a:lstStyle/>
          <a:p>
            <a:pPr marL="342900" indent="-342900">
              <a:buFont typeface="Arial" panose="020B0604020202020204" pitchFamily="34" charset="0"/>
              <a:buChar char="•"/>
            </a:pPr>
            <a:r>
              <a:rPr lang="en-US" dirty="0"/>
              <a:t>Report Title</a:t>
            </a:r>
          </a:p>
          <a:p>
            <a:pPr marL="342900" indent="-342900">
              <a:buFont typeface="Arial" panose="020B0604020202020204" pitchFamily="34" charset="0"/>
              <a:buChar char="•"/>
            </a:pPr>
            <a:r>
              <a:rPr lang="en-US" dirty="0"/>
              <a:t>Short introduction with link to information about Indicator 14</a:t>
            </a:r>
          </a:p>
          <a:p>
            <a:pPr marL="342900" indent="-342900">
              <a:buFont typeface="Arial" panose="020B0604020202020204" pitchFamily="34" charset="0"/>
              <a:buChar char="•"/>
            </a:pPr>
            <a:r>
              <a:rPr lang="en-US" dirty="0"/>
              <a:t>District Engagement</a:t>
            </a:r>
          </a:p>
          <a:p>
            <a:pPr marL="342900" indent="-342900">
              <a:buFont typeface="Arial" panose="020B0604020202020204" pitchFamily="34" charset="0"/>
              <a:buChar char="•"/>
            </a:pPr>
            <a:r>
              <a:rPr lang="en-US" dirty="0"/>
              <a:t>Statewide Engagement </a:t>
            </a:r>
          </a:p>
          <a:p>
            <a:pPr marL="342900" indent="-342900">
              <a:buFont typeface="Arial" panose="020B0604020202020204" pitchFamily="34" charset="0"/>
              <a:buChar char="•"/>
            </a:pPr>
            <a:r>
              <a:rPr lang="en-US" dirty="0"/>
              <a:t>Each pie chart includes each measurement in Indicator 14:</a:t>
            </a:r>
          </a:p>
          <a:p>
            <a:pPr marL="800100" lvl="1" indent="-342900">
              <a:buFont typeface="Arial" panose="020B0604020202020204" pitchFamily="34" charset="0"/>
              <a:buChar char="•"/>
            </a:pPr>
            <a:r>
              <a:rPr lang="en-US" dirty="0"/>
              <a:t>Higher Education</a:t>
            </a:r>
          </a:p>
          <a:p>
            <a:pPr marL="800100" lvl="1" indent="-342900">
              <a:buFont typeface="Arial" panose="020B0604020202020204" pitchFamily="34" charset="0"/>
              <a:buChar char="•"/>
            </a:pPr>
            <a:r>
              <a:rPr lang="en-US" dirty="0"/>
              <a:t>Competitive Employment</a:t>
            </a:r>
          </a:p>
          <a:p>
            <a:pPr marL="800100" lvl="1" indent="-342900">
              <a:buFont typeface="Arial" panose="020B0604020202020204" pitchFamily="34" charset="0"/>
              <a:buChar char="•"/>
            </a:pPr>
            <a:r>
              <a:rPr lang="en-US" dirty="0"/>
              <a:t>Other Education</a:t>
            </a:r>
          </a:p>
          <a:p>
            <a:pPr marL="800100" lvl="1" indent="-342900">
              <a:buFont typeface="Arial" panose="020B0604020202020204" pitchFamily="34" charset="0"/>
              <a:buChar char="•"/>
            </a:pPr>
            <a:r>
              <a:rPr lang="en-US" dirty="0"/>
              <a:t>Other Employment</a:t>
            </a:r>
          </a:p>
          <a:p>
            <a:pPr marL="800100" lvl="1" indent="-342900">
              <a:buFont typeface="Arial" panose="020B0604020202020204" pitchFamily="34" charset="0"/>
              <a:buChar char="•"/>
            </a:pPr>
            <a:r>
              <a:rPr lang="en-US" dirty="0"/>
              <a:t>Not Engaged</a:t>
            </a:r>
          </a:p>
        </p:txBody>
      </p:sp>
      <p:pic>
        <p:nvPicPr>
          <p:cNvPr id="17" name="Picture 16" descr="Screenshot of the Indicator 14 district report. Including the purpose and results of the report, and the statewide engagement rate for Higher Education, Competitive Employment, Other Education or Training, Other Employment, or Not Engaged.">
            <a:extLst>
              <a:ext uri="{FF2B5EF4-FFF2-40B4-BE49-F238E27FC236}">
                <a16:creationId xmlns:a16="http://schemas.microsoft.com/office/drawing/2014/main" id="{28D0B45B-DEBC-C233-EA86-FAFA38F17C0D}"/>
              </a:ext>
            </a:extLst>
          </p:cNvPr>
          <p:cNvPicPr>
            <a:picLocks noChangeAspect="1"/>
          </p:cNvPicPr>
          <p:nvPr/>
        </p:nvPicPr>
        <p:blipFill>
          <a:blip r:embed="rId3"/>
          <a:stretch>
            <a:fillRect/>
          </a:stretch>
        </p:blipFill>
        <p:spPr>
          <a:xfrm>
            <a:off x="4753405" y="96440"/>
            <a:ext cx="7243763" cy="6665119"/>
          </a:xfrm>
          <a:prstGeom prst="rect">
            <a:avLst/>
          </a:prstGeom>
        </p:spPr>
      </p:pic>
    </p:spTree>
    <p:extLst>
      <p:ext uri="{BB962C8B-B14F-4D97-AF65-F5344CB8AC3E}">
        <p14:creationId xmlns:p14="http://schemas.microsoft.com/office/powerpoint/2010/main" val="1439219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9" y="996950"/>
            <a:ext cx="3044775" cy="722520"/>
          </a:xfrm>
        </p:spPr>
        <p:txBody>
          <a:bodyPr>
            <a:normAutofit fontScale="90000"/>
          </a:bodyPr>
          <a:lstStyle/>
          <a:p>
            <a:r>
              <a:rPr lang="en-US" sz="2800" u="sng" dirty="0"/>
              <a:t>Page One (continued)</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70" y="1719471"/>
            <a:ext cx="3393022" cy="4141579"/>
          </a:xfrm>
        </p:spPr>
        <p:txBody>
          <a:bodyPr>
            <a:normAutofit/>
          </a:bodyPr>
          <a:lstStyle/>
          <a:p>
            <a:r>
              <a:rPr lang="en-US"/>
              <a:t>Reviews the factors to consider: </a:t>
            </a:r>
          </a:p>
          <a:p>
            <a:pPr marL="342900" indent="-342900">
              <a:buFont typeface="Arial" panose="020B0604020202020204" pitchFamily="34" charset="0"/>
              <a:buChar char="•"/>
            </a:pPr>
            <a:r>
              <a:rPr lang="en-US"/>
              <a:t>The number of Respondents </a:t>
            </a:r>
          </a:p>
          <a:p>
            <a:pPr marL="342900" indent="-342900">
              <a:buFont typeface="Arial" panose="020B0604020202020204" pitchFamily="34" charset="0"/>
              <a:buChar char="•"/>
            </a:pPr>
            <a:r>
              <a:rPr lang="en-US"/>
              <a:t>Your district’s Response Rate</a:t>
            </a:r>
          </a:p>
          <a:p>
            <a:r>
              <a:rPr lang="en-US"/>
              <a:t>Introduces Page Two and explains how to determine if your Response Group is demographically similar your Exiter Group</a:t>
            </a:r>
          </a:p>
          <a:p>
            <a:endParaRPr lang="en-US"/>
          </a:p>
        </p:txBody>
      </p:sp>
      <p:sp>
        <p:nvSpPr>
          <p:cNvPr id="3" name="Oval 2">
            <a:extLst>
              <a:ext uri="{FF2B5EF4-FFF2-40B4-BE49-F238E27FC236}">
                <a16:creationId xmlns:a16="http://schemas.microsoft.com/office/drawing/2014/main" id="{F0A289DC-97BE-68B8-8F09-D3425838643E}"/>
              </a:ext>
              <a:ext uri="{C183D7F6-B498-43B3-948B-1728B52AA6E4}">
                <adec:decorative xmlns:adec="http://schemas.microsoft.com/office/drawing/2017/decorative" val="1"/>
              </a:ext>
            </a:extLst>
          </p:cNvPr>
          <p:cNvSpPr/>
          <p:nvPr/>
        </p:nvSpPr>
        <p:spPr>
          <a:xfrm>
            <a:off x="11945073" y="226863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box description of Indicator 14 Representativeness.">
            <a:extLst>
              <a:ext uri="{FF2B5EF4-FFF2-40B4-BE49-F238E27FC236}">
                <a16:creationId xmlns:a16="http://schemas.microsoft.com/office/drawing/2014/main" id="{E4475E28-DC0D-5B4B-BE6E-67105DBE7481}"/>
              </a:ext>
            </a:extLst>
          </p:cNvPr>
          <p:cNvPicPr>
            <a:picLocks noChangeAspect="1"/>
          </p:cNvPicPr>
          <p:nvPr/>
        </p:nvPicPr>
        <p:blipFill>
          <a:blip r:embed="rId3"/>
          <a:stretch>
            <a:fillRect/>
          </a:stretch>
        </p:blipFill>
        <p:spPr>
          <a:xfrm>
            <a:off x="4235063" y="996950"/>
            <a:ext cx="7755729" cy="4864100"/>
          </a:xfrm>
          <a:prstGeom prst="rect">
            <a:avLst/>
          </a:prstGeom>
        </p:spPr>
      </p:pic>
    </p:spTree>
    <p:extLst>
      <p:ext uri="{BB962C8B-B14F-4D97-AF65-F5344CB8AC3E}">
        <p14:creationId xmlns:p14="http://schemas.microsoft.com/office/powerpoint/2010/main" val="276564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932237" cy="722520"/>
          </a:xfrm>
        </p:spPr>
        <p:txBody>
          <a:bodyPr>
            <a:normAutofit fontScale="90000"/>
          </a:bodyPr>
          <a:lstStyle/>
          <a:p>
            <a:r>
              <a:rPr lang="en-US" sz="3100" u="sng"/>
              <a:t>Page Two</a:t>
            </a:r>
            <a:br>
              <a:rPr lang="en-US" sz="2800"/>
            </a:br>
            <a:br>
              <a:rPr lang="en-US" sz="2800"/>
            </a:br>
            <a:endParaRPr lang="en-US" sz="2800"/>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1"/>
            <a:ext cx="3932237" cy="4141580"/>
          </a:xfrm>
        </p:spPr>
        <p:txBody>
          <a:bodyPr vert="horz" lIns="91440" tIns="45720" rIns="91440" bIns="45720" rtlCol="0" anchor="t">
            <a:normAutofit/>
          </a:bodyPr>
          <a:lstStyle/>
          <a:p>
            <a:r>
              <a:rPr lang="en-US">
                <a:latin typeface="Arial"/>
                <a:cs typeface="Arial"/>
              </a:rPr>
              <a:t>Comparison of </a:t>
            </a:r>
            <a:r>
              <a:rPr lang="en-US" err="1">
                <a:latin typeface="Arial"/>
                <a:cs typeface="Arial"/>
              </a:rPr>
              <a:t>Exiters</a:t>
            </a:r>
            <a:r>
              <a:rPr lang="en-US">
                <a:latin typeface="Arial"/>
                <a:cs typeface="Arial"/>
              </a:rPr>
              <a:t> and Respondents by: </a:t>
            </a:r>
            <a:endParaRPr lang="en-US"/>
          </a:p>
          <a:p>
            <a:pPr marL="342900" indent="-342900">
              <a:buFont typeface="Arial" panose="020B0604020202020204" pitchFamily="34" charset="0"/>
              <a:buChar char="•"/>
            </a:pPr>
            <a:r>
              <a:rPr lang="en-US"/>
              <a:t>Gender</a:t>
            </a:r>
          </a:p>
          <a:p>
            <a:pPr marL="342900" indent="-342900">
              <a:buFont typeface="Arial" panose="020B0604020202020204" pitchFamily="34" charset="0"/>
              <a:buChar char="•"/>
            </a:pPr>
            <a:r>
              <a:rPr lang="en-US"/>
              <a:t>Ethnicity</a:t>
            </a:r>
          </a:p>
          <a:p>
            <a:pPr marL="342900" indent="-342900">
              <a:buFont typeface="Arial" panose="020B0604020202020204" pitchFamily="34" charset="0"/>
              <a:buChar char="•"/>
            </a:pPr>
            <a:r>
              <a:rPr lang="en-US"/>
              <a:t>Exit Type </a:t>
            </a:r>
          </a:p>
          <a:p>
            <a:pPr marL="342900" indent="-342900">
              <a:buFont typeface="Arial" panose="020B0604020202020204" pitchFamily="34" charset="0"/>
              <a:buChar char="•"/>
            </a:pPr>
            <a:endParaRPr lang="en-US"/>
          </a:p>
        </p:txBody>
      </p:sp>
      <p:pic>
        <p:nvPicPr>
          <p:cNvPr id="2" name="Picture 1" descr="Data table of Representativeness among Exiters and Respondents by demographic categories. ">
            <a:extLst>
              <a:ext uri="{FF2B5EF4-FFF2-40B4-BE49-F238E27FC236}">
                <a16:creationId xmlns:a16="http://schemas.microsoft.com/office/drawing/2014/main" id="{EAA4B1C3-9FAE-0FBA-90AA-E532EFFD8A76}"/>
              </a:ext>
            </a:extLst>
          </p:cNvPr>
          <p:cNvPicPr>
            <a:picLocks noChangeAspect="1"/>
          </p:cNvPicPr>
          <p:nvPr/>
        </p:nvPicPr>
        <p:blipFill>
          <a:blip r:embed="rId3"/>
          <a:stretch>
            <a:fillRect/>
          </a:stretch>
        </p:blipFill>
        <p:spPr>
          <a:xfrm>
            <a:off x="4753405" y="182032"/>
            <a:ext cx="7245006" cy="6182766"/>
          </a:xfrm>
          <a:prstGeom prst="rect">
            <a:avLst/>
          </a:prstGeom>
        </p:spPr>
      </p:pic>
    </p:spTree>
    <p:extLst>
      <p:ext uri="{BB962C8B-B14F-4D97-AF65-F5344CB8AC3E}">
        <p14:creationId xmlns:p14="http://schemas.microsoft.com/office/powerpoint/2010/main" val="157360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115007" cy="722520"/>
          </a:xfrm>
        </p:spPr>
        <p:txBody>
          <a:bodyPr>
            <a:normAutofit/>
          </a:bodyPr>
          <a:lstStyle/>
          <a:p>
            <a:r>
              <a:rPr lang="en-US" sz="2800" u="sng"/>
              <a:t>Page Two</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173183" y="1719470"/>
            <a:ext cx="3932237" cy="4141580"/>
          </a:xfrm>
        </p:spPr>
        <p:txBody>
          <a:bodyPr vert="horz" lIns="91440" tIns="45720" rIns="91440" bIns="45720" rtlCol="0" anchor="t">
            <a:normAutofit/>
          </a:bodyPr>
          <a:lstStyle/>
          <a:p>
            <a:r>
              <a:rPr lang="en-US">
                <a:latin typeface="Arial"/>
                <a:cs typeface="Arial"/>
              </a:rPr>
              <a:t>Comparison of </a:t>
            </a:r>
            <a:r>
              <a:rPr lang="en-US" err="1">
                <a:latin typeface="Arial"/>
                <a:cs typeface="Arial"/>
              </a:rPr>
              <a:t>Exiters</a:t>
            </a:r>
            <a:r>
              <a:rPr lang="en-US">
                <a:latin typeface="Arial"/>
                <a:cs typeface="Arial"/>
              </a:rPr>
              <a:t> and Respondents by: </a:t>
            </a:r>
            <a:endParaRPr lang="en-US"/>
          </a:p>
          <a:p>
            <a:pPr marL="342900" indent="-342900">
              <a:buFont typeface="Arial" panose="020B0604020202020204" pitchFamily="34" charset="0"/>
              <a:buChar char="•"/>
            </a:pPr>
            <a:r>
              <a:rPr lang="en-US"/>
              <a:t>Level of Need</a:t>
            </a:r>
          </a:p>
          <a:p>
            <a:pPr marL="342900" indent="-342900">
              <a:buFont typeface="Arial" panose="020B0604020202020204" pitchFamily="34" charset="0"/>
              <a:buChar char="•"/>
            </a:pPr>
            <a:r>
              <a:rPr lang="en-US"/>
              <a:t>Type of Disability</a:t>
            </a:r>
          </a:p>
          <a:p>
            <a:pPr marL="342900" indent="-342900">
              <a:buFont typeface="Arial" panose="020B0604020202020204" pitchFamily="34" charset="0"/>
              <a:buChar char="•"/>
            </a:pPr>
            <a:endParaRPr lang="en-US"/>
          </a:p>
        </p:txBody>
      </p:sp>
      <p:pic>
        <p:nvPicPr>
          <p:cNvPr id="3" name="Picture 2" descr="Data table of Representativeness among Exiters and Respondents by demographic categories. ">
            <a:extLst>
              <a:ext uri="{FF2B5EF4-FFF2-40B4-BE49-F238E27FC236}">
                <a16:creationId xmlns:a16="http://schemas.microsoft.com/office/drawing/2014/main" id="{310EEB6B-C518-685C-9DA7-F4816F522977}"/>
              </a:ext>
            </a:extLst>
          </p:cNvPr>
          <p:cNvPicPr>
            <a:picLocks noChangeAspect="1"/>
          </p:cNvPicPr>
          <p:nvPr/>
        </p:nvPicPr>
        <p:blipFill>
          <a:blip r:embed="rId3"/>
          <a:stretch>
            <a:fillRect/>
          </a:stretch>
        </p:blipFill>
        <p:spPr>
          <a:xfrm>
            <a:off x="3663888" y="996950"/>
            <a:ext cx="8354929" cy="5212630"/>
          </a:xfrm>
          <a:prstGeom prst="rect">
            <a:avLst/>
          </a:prstGeom>
        </p:spPr>
      </p:pic>
    </p:spTree>
    <p:extLst>
      <p:ext uri="{BB962C8B-B14F-4D97-AF65-F5344CB8AC3E}">
        <p14:creationId xmlns:p14="http://schemas.microsoft.com/office/powerpoint/2010/main" val="243545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115007" cy="722520"/>
          </a:xfrm>
        </p:spPr>
        <p:txBody>
          <a:bodyPr>
            <a:normAutofit/>
          </a:bodyPr>
          <a:lstStyle/>
          <a:p>
            <a:r>
              <a:rPr lang="en-US" sz="2800" u="sng"/>
              <a:t>Page Three</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173183" y="1719470"/>
            <a:ext cx="3932237" cy="4567783"/>
          </a:xfrm>
        </p:spPr>
        <p:txBody>
          <a:bodyPr vert="horz" lIns="91440" tIns="45720" rIns="91440" bIns="45720" rtlCol="0" anchor="t">
            <a:normAutofit fontScale="85000" lnSpcReduction="10000"/>
          </a:bodyPr>
          <a:lstStyle/>
          <a:p>
            <a:r>
              <a:rPr lang="en-US" sz="2000"/>
              <a:t>Includes a table of Indicator 14 Engagement by demographic groups, by each measurement type: </a:t>
            </a:r>
          </a:p>
          <a:p>
            <a:pPr marL="342900" indent="-342900">
              <a:buFont typeface="Arial" panose="020B0604020202020204" pitchFamily="34" charset="0"/>
              <a:buChar char="•"/>
            </a:pPr>
            <a:r>
              <a:rPr lang="en-US" sz="2000"/>
              <a:t>1 - Higher Ed </a:t>
            </a:r>
          </a:p>
          <a:p>
            <a:pPr marL="342900" indent="-342900">
              <a:buFont typeface="Arial" panose="020B0604020202020204" pitchFamily="34" charset="0"/>
              <a:buChar char="•"/>
            </a:pPr>
            <a:r>
              <a:rPr lang="en-US" sz="2000"/>
              <a:t>2 - Competitive Employment </a:t>
            </a:r>
          </a:p>
          <a:p>
            <a:pPr marL="342900" indent="-342900">
              <a:buFont typeface="Arial" panose="020B0604020202020204" pitchFamily="34" charset="0"/>
              <a:buChar char="•"/>
            </a:pPr>
            <a:r>
              <a:rPr lang="en-US" sz="2000"/>
              <a:t>3 - Other Education </a:t>
            </a:r>
          </a:p>
          <a:p>
            <a:pPr marL="342900" indent="-342900">
              <a:buFont typeface="Arial" panose="020B0604020202020204" pitchFamily="34" charset="0"/>
              <a:buChar char="•"/>
            </a:pPr>
            <a:r>
              <a:rPr lang="en-US" sz="2000"/>
              <a:t>4 - Other Employment </a:t>
            </a:r>
          </a:p>
          <a:p>
            <a:pPr marL="342900" indent="-342900">
              <a:buFont typeface="Arial" panose="020B0604020202020204" pitchFamily="34" charset="0"/>
              <a:buChar char="•"/>
            </a:pPr>
            <a:r>
              <a:rPr lang="en-US" sz="2000"/>
              <a:t>E - Total Engagement</a:t>
            </a:r>
          </a:p>
          <a:p>
            <a:pPr marL="342900" indent="-342900">
              <a:buFont typeface="Arial" panose="020B0604020202020204" pitchFamily="34" charset="0"/>
              <a:buChar char="•"/>
            </a:pPr>
            <a:r>
              <a:rPr lang="en-US" sz="2000"/>
              <a:t>NE - Not Engaged</a:t>
            </a:r>
          </a:p>
          <a:p>
            <a:endParaRPr lang="en-US">
              <a:latin typeface="Arial"/>
              <a:cs typeface="Arial"/>
            </a:endParaRPr>
          </a:p>
          <a:p>
            <a:r>
              <a:rPr lang="en-US" sz="2000">
                <a:latin typeface="Arial"/>
                <a:cs typeface="Arial"/>
              </a:rPr>
              <a:t>Start by comparing E and NE for all:</a:t>
            </a:r>
            <a:endParaRPr lang="en-US">
              <a:latin typeface="Arial"/>
              <a:cs typeface="Arial"/>
            </a:endParaRPr>
          </a:p>
          <a:p>
            <a:pPr marL="342900" indent="-342900">
              <a:buFont typeface="Arial" panose="020B0604020202020204" pitchFamily="34" charset="0"/>
              <a:buChar char="•"/>
            </a:pPr>
            <a:r>
              <a:rPr lang="en-US" sz="2000"/>
              <a:t>Then consider the detail that is provided</a:t>
            </a:r>
          </a:p>
          <a:p>
            <a:r>
              <a:rPr lang="en-US" sz="2000"/>
              <a:t>Let’s look at the first Demographic group, Gender</a:t>
            </a:r>
          </a:p>
        </p:txBody>
      </p:sp>
      <p:pic>
        <p:nvPicPr>
          <p:cNvPr id="5" name="Picture 4" descr="Data table of engagement types by sub-groups.">
            <a:extLst>
              <a:ext uri="{FF2B5EF4-FFF2-40B4-BE49-F238E27FC236}">
                <a16:creationId xmlns:a16="http://schemas.microsoft.com/office/drawing/2014/main" id="{4B838F2B-9DFD-4293-BF7B-D5D260DECC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6724" y="365126"/>
            <a:ext cx="7412093" cy="5792788"/>
          </a:xfrm>
          <a:prstGeom prst="rect">
            <a:avLst/>
          </a:prstGeom>
          <a:noFill/>
          <a:ln>
            <a:noFill/>
          </a:ln>
        </p:spPr>
      </p:pic>
    </p:spTree>
    <p:extLst>
      <p:ext uri="{BB962C8B-B14F-4D97-AF65-F5344CB8AC3E}">
        <p14:creationId xmlns:p14="http://schemas.microsoft.com/office/powerpoint/2010/main" val="2343101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559DBF-2835-4893-8222-FF63D164247A}"/>
              </a:ext>
            </a:extLst>
          </p:cNvPr>
          <p:cNvSpPr txBox="1">
            <a:spLocks noGrp="1"/>
          </p:cNvSpPr>
          <p:nvPr>
            <p:ph type="title" idx="4294967295"/>
          </p:nvPr>
        </p:nvSpPr>
        <p:spPr>
          <a:xfrm>
            <a:off x="408397" y="1692555"/>
            <a:ext cx="3855378" cy="36625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Page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Ethnicity: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First review the proportion of all for each Ethnic group focusing on groups including larger numbers of respondents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Then consider Engagement vs Not Engaged percentages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Then consider detail provided under each of the Measures, especially M1 and M2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Exit Type</a:t>
            </a:r>
          </a:p>
        </p:txBody>
      </p:sp>
      <p:pic>
        <p:nvPicPr>
          <p:cNvPr id="3" name="Picture 2" descr="Data table of engagement types by sub-groups.">
            <a:extLst>
              <a:ext uri="{FF2B5EF4-FFF2-40B4-BE49-F238E27FC236}">
                <a16:creationId xmlns:a16="http://schemas.microsoft.com/office/drawing/2014/main" id="{AC02C0FE-B348-4436-A794-3B96385A0533}"/>
              </a:ext>
            </a:extLst>
          </p:cNvPr>
          <p:cNvPicPr>
            <a:picLocks noChangeAspect="1"/>
          </p:cNvPicPr>
          <p:nvPr/>
        </p:nvPicPr>
        <p:blipFill>
          <a:blip r:embed="rId3"/>
          <a:stretch>
            <a:fillRect/>
          </a:stretch>
        </p:blipFill>
        <p:spPr>
          <a:xfrm>
            <a:off x="4804939" y="886552"/>
            <a:ext cx="7249398" cy="5489992"/>
          </a:xfrm>
          <a:prstGeom prst="rect">
            <a:avLst/>
          </a:prstGeom>
          <a:noFill/>
        </p:spPr>
      </p:pic>
    </p:spTree>
    <p:extLst>
      <p:ext uri="{BB962C8B-B14F-4D97-AF65-F5344CB8AC3E}">
        <p14:creationId xmlns:p14="http://schemas.microsoft.com/office/powerpoint/2010/main" val="3195333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9" y="996950"/>
            <a:ext cx="3685518" cy="722520"/>
          </a:xfrm>
        </p:spPr>
        <p:txBody>
          <a:bodyPr>
            <a:normAutofit/>
          </a:bodyPr>
          <a:lstStyle/>
          <a:p>
            <a:r>
              <a:rPr lang="en-US" sz="2800" u="sng"/>
              <a:t>Page Four</a:t>
            </a:r>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817913"/>
            <a:ext cx="3932237" cy="4043137"/>
          </a:xfrm>
        </p:spPr>
        <p:txBody>
          <a:bodyPr>
            <a:normAutofit/>
          </a:bodyPr>
          <a:lstStyle/>
          <a:p>
            <a:pPr marL="342900" indent="-342900">
              <a:buFont typeface="Arial" panose="020B0604020202020204" pitchFamily="34" charset="0"/>
              <a:buChar char="•"/>
            </a:pPr>
            <a:r>
              <a:rPr lang="en-US" sz="2400"/>
              <a:t>Respondents by Level of Need</a:t>
            </a:r>
          </a:p>
          <a:p>
            <a:pPr marL="342900" indent="-342900">
              <a:buFont typeface="Arial" panose="020B0604020202020204" pitchFamily="34" charset="0"/>
              <a:buChar char="•"/>
            </a:pPr>
            <a:r>
              <a:rPr lang="en-US" sz="2400"/>
              <a:t>Respondents by Type of Disability </a:t>
            </a:r>
          </a:p>
        </p:txBody>
      </p:sp>
      <p:pic>
        <p:nvPicPr>
          <p:cNvPr id="3" name="Picture 2" descr="Data table of engagement types by sub-groups.">
            <a:extLst>
              <a:ext uri="{FF2B5EF4-FFF2-40B4-BE49-F238E27FC236}">
                <a16:creationId xmlns:a16="http://schemas.microsoft.com/office/drawing/2014/main" id="{AAD579BA-D1E5-420B-917D-F85DA131616B}"/>
              </a:ext>
            </a:extLst>
          </p:cNvPr>
          <p:cNvPicPr>
            <a:picLocks noChangeAspect="1"/>
          </p:cNvPicPr>
          <p:nvPr/>
        </p:nvPicPr>
        <p:blipFill>
          <a:blip r:embed="rId3"/>
          <a:stretch>
            <a:fillRect/>
          </a:stretch>
        </p:blipFill>
        <p:spPr>
          <a:xfrm>
            <a:off x="5474825" y="0"/>
            <a:ext cx="6626381" cy="6858000"/>
          </a:xfrm>
          <a:prstGeom prst="rect">
            <a:avLst/>
          </a:prstGeom>
        </p:spPr>
      </p:pic>
    </p:spTree>
    <p:extLst>
      <p:ext uri="{BB962C8B-B14F-4D97-AF65-F5344CB8AC3E}">
        <p14:creationId xmlns:p14="http://schemas.microsoft.com/office/powerpoint/2010/main" val="364135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3CCA9ED-0B80-41A4-0FB1-A71A75E33579}"/>
              </a:ext>
            </a:extLst>
          </p:cNvPr>
          <p:cNvSpPr>
            <a:spLocks noGrp="1"/>
          </p:cNvSpPr>
          <p:nvPr>
            <p:ph type="title"/>
          </p:nvPr>
        </p:nvSpPr>
        <p:spPr>
          <a:xfrm>
            <a:off x="821168" y="996950"/>
            <a:ext cx="3315403" cy="722520"/>
          </a:xfrm>
        </p:spPr>
        <p:txBody>
          <a:bodyPr>
            <a:normAutofit fontScale="90000"/>
          </a:bodyPr>
          <a:lstStyle/>
          <a:p>
            <a:r>
              <a:rPr lang="en-US" sz="2800" u="sng" dirty="0"/>
              <a:t>Page Four </a:t>
            </a:r>
            <a:r>
              <a:rPr lang="en-US" sz="2800" u="sng"/>
              <a:t>(continued)</a:t>
            </a:r>
            <a:endParaRPr lang="en-US" sz="2800" u="sng" dirty="0"/>
          </a:p>
        </p:txBody>
      </p:sp>
      <p:sp>
        <p:nvSpPr>
          <p:cNvPr id="11" name="Text Placeholder 3">
            <a:extLst>
              <a:ext uri="{FF2B5EF4-FFF2-40B4-BE49-F238E27FC236}">
                <a16:creationId xmlns:a16="http://schemas.microsoft.com/office/drawing/2014/main" id="{4D96CD22-AE63-0435-0355-CC005FA4B7FC}"/>
              </a:ext>
            </a:extLst>
          </p:cNvPr>
          <p:cNvSpPr>
            <a:spLocks noGrp="1"/>
          </p:cNvSpPr>
          <p:nvPr>
            <p:ph type="body" sz="half" idx="2"/>
          </p:nvPr>
        </p:nvSpPr>
        <p:spPr>
          <a:xfrm>
            <a:off x="821169" y="1719471"/>
            <a:ext cx="3932237" cy="4141580"/>
          </a:xfrm>
        </p:spPr>
        <p:txBody>
          <a:bodyPr>
            <a:normAutofit lnSpcReduction="10000"/>
          </a:bodyPr>
          <a:lstStyle/>
          <a:p>
            <a:r>
              <a:rPr lang="en-US"/>
              <a:t>Type of Disability</a:t>
            </a:r>
          </a:p>
          <a:p>
            <a:endParaRPr lang="en-US"/>
          </a:p>
          <a:p>
            <a:r>
              <a:rPr lang="en-US"/>
              <a:t>Economically Disadvantaged:</a:t>
            </a:r>
          </a:p>
          <a:p>
            <a:pPr marL="342900" indent="-342900">
              <a:buFont typeface="Arial" panose="020B0604020202020204" pitchFamily="34" charset="0"/>
              <a:buChar char="•"/>
            </a:pPr>
            <a:r>
              <a:rPr lang="en-US"/>
              <a:t>Although overall Engagement is similar for each group, there is great variation in the type of Engagement reported, for example:</a:t>
            </a:r>
          </a:p>
          <a:p>
            <a:pPr marL="342900" indent="-342900">
              <a:buFont typeface="Arial" panose="020B0604020202020204" pitchFamily="34" charset="0"/>
              <a:buChar char="•"/>
            </a:pPr>
            <a:r>
              <a:rPr lang="en-US"/>
              <a:t>1 Higher Education: Yes 17% vs No 40%</a:t>
            </a:r>
          </a:p>
          <a:p>
            <a:r>
              <a:rPr lang="en-US"/>
              <a:t>Considering what you know as educators, what might explain this?</a:t>
            </a:r>
          </a:p>
        </p:txBody>
      </p:sp>
      <p:grpSp>
        <p:nvGrpSpPr>
          <p:cNvPr id="13" name="Group 12" descr="Data table of engagement types by sub-groups.">
            <a:extLst>
              <a:ext uri="{FF2B5EF4-FFF2-40B4-BE49-F238E27FC236}">
                <a16:creationId xmlns:a16="http://schemas.microsoft.com/office/drawing/2014/main" id="{2BE2FC09-9B43-658B-205D-DCAD89BEA302}"/>
              </a:ext>
            </a:extLst>
          </p:cNvPr>
          <p:cNvGrpSpPr/>
          <p:nvPr/>
        </p:nvGrpSpPr>
        <p:grpSpPr>
          <a:xfrm>
            <a:off x="4779138" y="100464"/>
            <a:ext cx="7305773" cy="6307209"/>
            <a:chOff x="4779138" y="100464"/>
            <a:chExt cx="7305773" cy="6307209"/>
          </a:xfrm>
        </p:grpSpPr>
        <p:pic>
          <p:nvPicPr>
            <p:cNvPr id="5" name="Picture 4">
              <a:extLst>
                <a:ext uri="{FF2B5EF4-FFF2-40B4-BE49-F238E27FC236}">
                  <a16:creationId xmlns:a16="http://schemas.microsoft.com/office/drawing/2014/main" id="{6999C401-7CD5-09E5-047B-EF3F0143B38D}"/>
                </a:ext>
              </a:extLst>
            </p:cNvPr>
            <p:cNvPicPr>
              <a:picLocks noChangeAspect="1"/>
            </p:cNvPicPr>
            <p:nvPr/>
          </p:nvPicPr>
          <p:blipFill>
            <a:blip r:embed="rId3"/>
            <a:stretch>
              <a:fillRect/>
            </a:stretch>
          </p:blipFill>
          <p:spPr>
            <a:xfrm>
              <a:off x="4779139" y="3220656"/>
              <a:ext cx="7305772" cy="3187017"/>
            </a:xfrm>
            <a:prstGeom prst="rect">
              <a:avLst/>
            </a:prstGeom>
          </p:spPr>
        </p:pic>
        <p:pic>
          <p:nvPicPr>
            <p:cNvPr id="6" name="Picture 5">
              <a:extLst>
                <a:ext uri="{FF2B5EF4-FFF2-40B4-BE49-F238E27FC236}">
                  <a16:creationId xmlns:a16="http://schemas.microsoft.com/office/drawing/2014/main" id="{52402933-1439-3D52-2CFC-5F650C0E975D}"/>
                </a:ext>
              </a:extLst>
            </p:cNvPr>
            <p:cNvPicPr>
              <a:picLocks noChangeAspect="1"/>
            </p:cNvPicPr>
            <p:nvPr/>
          </p:nvPicPr>
          <p:blipFill>
            <a:blip r:embed="rId4"/>
            <a:stretch>
              <a:fillRect/>
            </a:stretch>
          </p:blipFill>
          <p:spPr>
            <a:xfrm>
              <a:off x="4779138" y="100464"/>
              <a:ext cx="7305773" cy="2664147"/>
            </a:xfrm>
            <a:prstGeom prst="rect">
              <a:avLst/>
            </a:prstGeom>
          </p:spPr>
        </p:pic>
      </p:grpSp>
      <p:pic>
        <p:nvPicPr>
          <p:cNvPr id="8" name="Picture 7" descr="Data table of engagement types by sub-groups.">
            <a:extLst>
              <a:ext uri="{FF2B5EF4-FFF2-40B4-BE49-F238E27FC236}">
                <a16:creationId xmlns:a16="http://schemas.microsoft.com/office/drawing/2014/main" id="{10A89769-DBA5-9543-1779-17C73AD7D015}"/>
              </a:ext>
            </a:extLst>
          </p:cNvPr>
          <p:cNvPicPr>
            <a:picLocks noChangeAspect="1"/>
          </p:cNvPicPr>
          <p:nvPr/>
        </p:nvPicPr>
        <p:blipFill>
          <a:blip r:embed="rId5"/>
          <a:stretch>
            <a:fillRect/>
          </a:stretch>
        </p:blipFill>
        <p:spPr>
          <a:xfrm>
            <a:off x="4753405" y="2916626"/>
            <a:ext cx="7331506" cy="310474"/>
          </a:xfrm>
          <a:prstGeom prst="rect">
            <a:avLst/>
          </a:prstGeom>
        </p:spPr>
      </p:pic>
    </p:spTree>
    <p:extLst>
      <p:ext uri="{BB962C8B-B14F-4D97-AF65-F5344CB8AC3E}">
        <p14:creationId xmlns:p14="http://schemas.microsoft.com/office/powerpoint/2010/main" val="215016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178E9A-1C8C-AA79-092A-773F9B7B07A8}"/>
              </a:ext>
            </a:extLst>
          </p:cNvPr>
          <p:cNvSpPr>
            <a:spLocks noGrp="1"/>
          </p:cNvSpPr>
          <p:nvPr>
            <p:ph type="title"/>
          </p:nvPr>
        </p:nvSpPr>
        <p:spPr/>
        <p:txBody>
          <a:bodyPr/>
          <a:lstStyle/>
          <a:p>
            <a:r>
              <a:rPr lang="en-US" dirty="0">
                <a:latin typeface="Arial"/>
                <a:cs typeface="Arial"/>
              </a:rPr>
              <a:t>Contact Information</a:t>
            </a:r>
            <a:endParaRPr lang="en-US" dirty="0"/>
          </a:p>
        </p:txBody>
      </p:sp>
      <p:sp>
        <p:nvSpPr>
          <p:cNvPr id="2" name="Text Placeholder 1">
            <a:extLst>
              <a:ext uri="{FF2B5EF4-FFF2-40B4-BE49-F238E27FC236}">
                <a16:creationId xmlns:a16="http://schemas.microsoft.com/office/drawing/2014/main" id="{4C64BD1B-08DE-D524-70E4-15F6CAB0CDD7}"/>
              </a:ext>
            </a:extLst>
          </p:cNvPr>
          <p:cNvSpPr>
            <a:spLocks noGrp="1"/>
          </p:cNvSpPr>
          <p:nvPr>
            <p:ph type="body" idx="1"/>
          </p:nvPr>
        </p:nvSpPr>
        <p:spPr/>
        <p:txBody>
          <a:bodyPr/>
          <a:lstStyle/>
          <a:p>
            <a:r>
              <a:rPr lang="en-US"/>
              <a:t>DESE</a:t>
            </a:r>
          </a:p>
        </p:txBody>
      </p:sp>
      <p:sp>
        <p:nvSpPr>
          <p:cNvPr id="3" name="Content Placeholder 2">
            <a:extLst>
              <a:ext uri="{FF2B5EF4-FFF2-40B4-BE49-F238E27FC236}">
                <a16:creationId xmlns:a16="http://schemas.microsoft.com/office/drawing/2014/main" id="{96D843AD-AAF9-DD3A-098F-455ADDCAD7EA}"/>
              </a:ext>
            </a:extLst>
          </p:cNvPr>
          <p:cNvSpPr>
            <a:spLocks noGrp="1"/>
          </p:cNvSpPr>
          <p:nvPr>
            <p:ph sz="half" idx="2"/>
          </p:nvPr>
        </p:nvSpPr>
        <p:spPr/>
        <p:txBody>
          <a:bodyPr vert="horz" lIns="91440" tIns="45720" rIns="91440" bIns="45720" rtlCol="0" anchor="t">
            <a:normAutofit/>
          </a:bodyPr>
          <a:lstStyle/>
          <a:p>
            <a:r>
              <a:rPr lang="en-US">
                <a:latin typeface="Arial"/>
                <a:cs typeface="Arial"/>
              </a:rPr>
              <a:t>Greg Tobey</a:t>
            </a:r>
            <a:endParaRPr lang="en-US"/>
          </a:p>
          <a:p>
            <a:r>
              <a:rPr lang="en-US">
                <a:latin typeface="Arial"/>
                <a:cs typeface="Arial"/>
              </a:rPr>
              <a:t>Indicator 14 Lead and SPP/APR Coordinator</a:t>
            </a:r>
            <a:endParaRPr lang="en-US"/>
          </a:p>
          <a:p>
            <a:r>
              <a:rPr lang="en-US">
                <a:latin typeface="Arial"/>
                <a:cs typeface="Arial"/>
                <a:hlinkClick r:id="rId3"/>
              </a:rPr>
              <a:t>gregory.tobey@mass.gov</a:t>
            </a:r>
            <a:endParaRPr lang="en-US"/>
          </a:p>
          <a:p>
            <a:r>
              <a:rPr lang="en-US">
                <a:latin typeface="Arial"/>
                <a:cs typeface="Arial"/>
              </a:rPr>
              <a:t>781-338-3378</a:t>
            </a:r>
            <a:endParaRPr lang="en-US"/>
          </a:p>
        </p:txBody>
      </p:sp>
      <p:sp>
        <p:nvSpPr>
          <p:cNvPr id="4" name="Text Placeholder 3">
            <a:extLst>
              <a:ext uri="{FF2B5EF4-FFF2-40B4-BE49-F238E27FC236}">
                <a16:creationId xmlns:a16="http://schemas.microsoft.com/office/drawing/2014/main" id="{1C6A5E88-B925-75D4-508E-11FDE477DD39}"/>
              </a:ext>
            </a:extLst>
          </p:cNvPr>
          <p:cNvSpPr>
            <a:spLocks noGrp="1"/>
          </p:cNvSpPr>
          <p:nvPr>
            <p:ph type="body" sz="quarter" idx="3"/>
          </p:nvPr>
        </p:nvSpPr>
        <p:spPr/>
        <p:txBody>
          <a:bodyPr/>
          <a:lstStyle/>
          <a:p>
            <a:r>
              <a:rPr lang="en-US"/>
              <a:t>PIAR</a:t>
            </a:r>
          </a:p>
        </p:txBody>
      </p:sp>
      <p:sp>
        <p:nvSpPr>
          <p:cNvPr id="5" name="Content Placeholder 4">
            <a:extLst>
              <a:ext uri="{FF2B5EF4-FFF2-40B4-BE49-F238E27FC236}">
                <a16:creationId xmlns:a16="http://schemas.microsoft.com/office/drawing/2014/main" id="{58952464-6358-18AC-7096-0AAC02114F41}"/>
              </a:ext>
            </a:extLst>
          </p:cNvPr>
          <p:cNvSpPr>
            <a:spLocks noGrp="1"/>
          </p:cNvSpPr>
          <p:nvPr>
            <p:ph sz="quarter" idx="4"/>
          </p:nvPr>
        </p:nvSpPr>
        <p:spPr>
          <a:xfrm>
            <a:off x="6172200" y="2861535"/>
            <a:ext cx="5790204" cy="3328128"/>
          </a:xfrm>
        </p:spPr>
        <p:txBody>
          <a:bodyPr vert="horz" lIns="91440" tIns="45720" rIns="91440" bIns="45720" rtlCol="0" anchor="t">
            <a:normAutofit/>
          </a:bodyPr>
          <a:lstStyle/>
          <a:p>
            <a:r>
              <a:rPr lang="en-US">
                <a:latin typeface="Arial"/>
                <a:cs typeface="Arial"/>
              </a:rPr>
              <a:t>Dr. Patrick Turbett</a:t>
            </a:r>
            <a:endParaRPr lang="en-US"/>
          </a:p>
          <a:p>
            <a:pPr marL="0" indent="0" algn="ctr">
              <a:buNone/>
            </a:pPr>
            <a:r>
              <a:rPr lang="en-US">
                <a:latin typeface="Arial"/>
                <a:cs typeface="Arial"/>
                <a:hlinkClick r:id="rId4"/>
              </a:rPr>
              <a:t>turbetjp@potsdam.edu</a:t>
            </a:r>
            <a:endParaRPr lang="en-US"/>
          </a:p>
          <a:p>
            <a:r>
              <a:rPr lang="en-US">
                <a:latin typeface="Arial"/>
                <a:cs typeface="Arial"/>
              </a:rPr>
              <a:t>Robert Shepherd </a:t>
            </a:r>
          </a:p>
          <a:p>
            <a:pPr marL="0" indent="0" algn="ctr">
              <a:buNone/>
            </a:pPr>
            <a:r>
              <a:rPr lang="en-US">
                <a:latin typeface="Arial"/>
                <a:cs typeface="Arial"/>
                <a:hlinkClick r:id="rId5"/>
              </a:rPr>
              <a:t>shephers@potsdam.edu</a:t>
            </a:r>
            <a:r>
              <a:rPr lang="en-US">
                <a:latin typeface="Arial"/>
                <a:cs typeface="Arial"/>
              </a:rPr>
              <a:t> </a:t>
            </a:r>
            <a:endParaRPr lang="en-US"/>
          </a:p>
          <a:p>
            <a:r>
              <a:rPr lang="en-US"/>
              <a:t>315-267-2718</a:t>
            </a:r>
          </a:p>
        </p:txBody>
      </p:sp>
    </p:spTree>
    <p:extLst>
      <p:ext uri="{BB962C8B-B14F-4D97-AF65-F5344CB8AC3E}">
        <p14:creationId xmlns:p14="http://schemas.microsoft.com/office/powerpoint/2010/main" val="56926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lstStyle/>
          <a:p>
            <a:r>
              <a:rPr lang="en-US"/>
              <a:t>Today’s Agenda</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a:t>Welcome and Introductions</a:t>
            </a:r>
          </a:p>
          <a:p>
            <a:r>
              <a:rPr lang="en-US"/>
              <a:t>Overview of Indicator 14</a:t>
            </a:r>
          </a:p>
          <a:p>
            <a:r>
              <a:rPr lang="en-US"/>
              <a:t>Purpose</a:t>
            </a:r>
          </a:p>
          <a:p>
            <a:r>
              <a:rPr lang="en-US"/>
              <a:t>Reports</a:t>
            </a:r>
          </a:p>
          <a:p>
            <a:pPr lvl="1"/>
            <a:r>
              <a:rPr lang="en-US"/>
              <a:t>Factors to Consider</a:t>
            </a:r>
          </a:p>
          <a:p>
            <a:pPr lvl="1"/>
            <a:r>
              <a:rPr lang="en-US"/>
              <a:t>Overview of the Content </a:t>
            </a:r>
          </a:p>
          <a:p>
            <a:pPr lvl="1"/>
            <a:r>
              <a:rPr lang="en-US"/>
              <a:t>Overview of Statewide Data</a:t>
            </a:r>
          </a:p>
          <a:p>
            <a:r>
              <a:rPr lang="en-US"/>
              <a:t>Questions and Wrap-up </a:t>
            </a:r>
          </a:p>
          <a:p>
            <a:endParaRPr lang="en-US"/>
          </a:p>
        </p:txBody>
      </p:sp>
    </p:spTree>
    <p:extLst>
      <p:ext uri="{BB962C8B-B14F-4D97-AF65-F5344CB8AC3E}">
        <p14:creationId xmlns:p14="http://schemas.microsoft.com/office/powerpoint/2010/main" val="366631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44577"/>
            <a:ext cx="10515600" cy="1042852"/>
          </a:xfrm>
        </p:spPr>
        <p:txBody>
          <a:bodyPr anchor="ctr">
            <a:normAutofit/>
          </a:bodyPr>
          <a:lstStyle/>
          <a:p>
            <a:r>
              <a:rPr lang="en-US" dirty="0"/>
              <a:t>Overview - Engagement Types</a:t>
            </a:r>
          </a:p>
        </p:txBody>
      </p:sp>
      <p:pic>
        <p:nvPicPr>
          <p:cNvPr id="5" name="Picture 4" descr="Description of each of the four engagement types ">
            <a:extLst>
              <a:ext uri="{FF2B5EF4-FFF2-40B4-BE49-F238E27FC236}">
                <a16:creationId xmlns:a16="http://schemas.microsoft.com/office/drawing/2014/main" id="{E6A8BF10-D557-B179-5EA6-136023FFDC75}"/>
              </a:ext>
            </a:extLst>
          </p:cNvPr>
          <p:cNvPicPr>
            <a:picLocks noChangeAspect="1"/>
          </p:cNvPicPr>
          <p:nvPr/>
        </p:nvPicPr>
        <p:blipFill>
          <a:blip r:embed="rId3"/>
          <a:stretch>
            <a:fillRect/>
          </a:stretch>
        </p:blipFill>
        <p:spPr>
          <a:xfrm>
            <a:off x="838200" y="2355782"/>
            <a:ext cx="10515600" cy="3514963"/>
          </a:xfrm>
          <a:prstGeom prst="rect">
            <a:avLst/>
          </a:prstGeom>
          <a:noFill/>
        </p:spPr>
      </p:pic>
    </p:spTree>
    <p:extLst>
      <p:ext uri="{BB962C8B-B14F-4D97-AF65-F5344CB8AC3E}">
        <p14:creationId xmlns:p14="http://schemas.microsoft.com/office/powerpoint/2010/main" val="275713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kumimoji="0" lang="en-US" i="0" u="none" strike="noStrike" kern="1200" cap="none" spc="0" normalizeH="0" baseline="0" noProof="0">
                <a:ln>
                  <a:noFill/>
                </a:ln>
                <a:solidFill>
                  <a:prstClr val="white"/>
                </a:solidFill>
                <a:effectLst/>
                <a:uLnTx/>
                <a:uFillTx/>
              </a:rPr>
              <a:t>Overview - Measurement</a:t>
            </a:r>
            <a:endParaRPr lang="en-US"/>
          </a:p>
        </p:txBody>
      </p:sp>
      <p:sp>
        <p:nvSpPr>
          <p:cNvPr id="4" name="Content Placeholder 2">
            <a:extLst>
              <a:ext uri="{FF2B5EF4-FFF2-40B4-BE49-F238E27FC236}">
                <a16:creationId xmlns:a16="http://schemas.microsoft.com/office/drawing/2014/main" id="{CF85BF2F-E428-4600-9672-0953193C73A3}"/>
              </a:ext>
            </a:extLst>
          </p:cNvPr>
          <p:cNvSpPr>
            <a:spLocks noGrp="1"/>
          </p:cNvSpPr>
          <p:nvPr>
            <p:ph idx="1"/>
          </p:nvPr>
        </p:nvSpPr>
        <p:spPr>
          <a:xfrm>
            <a:off x="628564" y="2083434"/>
            <a:ext cx="11370972" cy="4409440"/>
          </a:xfrm>
        </p:spPr>
        <p:txBody>
          <a:bodyPr/>
          <a:lstStyle/>
          <a:p>
            <a:pPr marL="0" indent="0">
              <a:buNone/>
            </a:pPr>
            <a:r>
              <a:rPr lang="en-US" sz="3000"/>
              <a:t>Percent of youth who are no longer in secondary school, had IEPs in effect at the time they left school, and within one year of exiting high school were:</a:t>
            </a:r>
          </a:p>
          <a:p>
            <a:pPr marL="0" indent="0">
              <a:buNone/>
            </a:pPr>
            <a:r>
              <a:rPr lang="en-US" sz="3000" b="1"/>
              <a:t>A.</a:t>
            </a:r>
            <a:r>
              <a:rPr lang="en-US" sz="3000"/>
              <a:t>  Enrolled in higher education </a:t>
            </a:r>
            <a:br>
              <a:rPr lang="en-US" sz="3000"/>
            </a:br>
            <a:r>
              <a:rPr lang="en-US" sz="3000" b="1"/>
              <a:t>B.</a:t>
            </a:r>
            <a:r>
              <a:rPr lang="en-US" sz="3000"/>
              <a:t>  Enrolled in higher education </a:t>
            </a:r>
            <a:r>
              <a:rPr lang="en-US" sz="3000" b="1">
                <a:solidFill>
                  <a:schemeClr val="accent2"/>
                </a:solidFill>
              </a:rPr>
              <a:t>or</a:t>
            </a:r>
            <a:r>
              <a:rPr lang="en-US" sz="3000"/>
              <a:t> competitively employed   </a:t>
            </a:r>
            <a:br>
              <a:rPr lang="en-US" sz="3000"/>
            </a:br>
            <a:r>
              <a:rPr lang="en-US" sz="3000" b="1"/>
              <a:t>C.  </a:t>
            </a:r>
            <a:r>
              <a:rPr lang="en-US" sz="3000"/>
              <a:t>Enrolled in higher education </a:t>
            </a:r>
            <a:r>
              <a:rPr lang="en-US" sz="3000" b="1">
                <a:solidFill>
                  <a:schemeClr val="accent2"/>
                </a:solidFill>
              </a:rPr>
              <a:t>or</a:t>
            </a:r>
            <a:r>
              <a:rPr lang="en-US" sz="3000"/>
              <a:t> in some other postsecondary education or training program </a:t>
            </a:r>
            <a:r>
              <a:rPr lang="en-US" sz="3000" b="1">
                <a:solidFill>
                  <a:schemeClr val="accent2"/>
                </a:solidFill>
              </a:rPr>
              <a:t>or</a:t>
            </a:r>
            <a:r>
              <a:rPr lang="en-US" sz="3000"/>
              <a:t> competitively employed </a:t>
            </a:r>
            <a:r>
              <a:rPr lang="en-US" sz="3000" b="1">
                <a:solidFill>
                  <a:schemeClr val="accent2"/>
                </a:solidFill>
              </a:rPr>
              <a:t>or</a:t>
            </a:r>
            <a:r>
              <a:rPr lang="en-US" sz="3000"/>
              <a:t> in some other employment </a:t>
            </a:r>
          </a:p>
        </p:txBody>
      </p:sp>
    </p:spTree>
    <p:extLst>
      <p:ext uri="{BB962C8B-B14F-4D97-AF65-F5344CB8AC3E}">
        <p14:creationId xmlns:p14="http://schemas.microsoft.com/office/powerpoint/2010/main" val="826678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838200" y="365126"/>
            <a:ext cx="10515600" cy="1042852"/>
          </a:xfrm>
        </p:spPr>
        <p:txBody>
          <a:bodyPr anchor="ctr">
            <a:normAutofit/>
          </a:bodyPr>
          <a:lstStyle/>
          <a:p>
            <a:r>
              <a:rPr lang="en-US" dirty="0"/>
              <a:t>Overview - Calculations</a:t>
            </a:r>
          </a:p>
        </p:txBody>
      </p:sp>
      <p:pic>
        <p:nvPicPr>
          <p:cNvPr id="6" name="Picture 5" descr="Overview of the different measurements included in Indicator 14. ">
            <a:extLst>
              <a:ext uri="{FF2B5EF4-FFF2-40B4-BE49-F238E27FC236}">
                <a16:creationId xmlns:a16="http://schemas.microsoft.com/office/drawing/2014/main" id="{0DF4B428-76CA-3A6C-9D23-7269D0110368}"/>
              </a:ext>
            </a:extLst>
          </p:cNvPr>
          <p:cNvPicPr>
            <a:picLocks noChangeAspect="1"/>
          </p:cNvPicPr>
          <p:nvPr/>
        </p:nvPicPr>
        <p:blipFill>
          <a:blip r:embed="rId3"/>
          <a:stretch>
            <a:fillRect/>
          </a:stretch>
        </p:blipFill>
        <p:spPr>
          <a:xfrm>
            <a:off x="838199" y="2966401"/>
            <a:ext cx="10863119" cy="2369528"/>
          </a:xfrm>
          <a:prstGeom prst="rect">
            <a:avLst/>
          </a:prstGeom>
          <a:noFill/>
        </p:spPr>
      </p:pic>
    </p:spTree>
    <p:extLst>
      <p:ext uri="{BB962C8B-B14F-4D97-AF65-F5344CB8AC3E}">
        <p14:creationId xmlns:p14="http://schemas.microsoft.com/office/powerpoint/2010/main" val="295053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DEB71D-7716-4533-A477-C48180433382}"/>
              </a:ext>
            </a:extLst>
          </p:cNvPr>
          <p:cNvSpPr>
            <a:spLocks noGrp="1"/>
          </p:cNvSpPr>
          <p:nvPr>
            <p:ph type="title"/>
          </p:nvPr>
        </p:nvSpPr>
        <p:spPr/>
        <p:txBody>
          <a:bodyPr/>
          <a:lstStyle/>
          <a:p>
            <a:r>
              <a:rPr lang="en-US" dirty="0"/>
              <a:t>Purpose</a:t>
            </a:r>
          </a:p>
        </p:txBody>
      </p:sp>
      <p:sp>
        <p:nvSpPr>
          <p:cNvPr id="2" name="Content Placeholder 1">
            <a:extLst>
              <a:ext uri="{FF2B5EF4-FFF2-40B4-BE49-F238E27FC236}">
                <a16:creationId xmlns:a16="http://schemas.microsoft.com/office/drawing/2014/main" id="{54D164AE-6C52-42A6-8C82-255C4C22E3E6}"/>
              </a:ext>
            </a:extLst>
          </p:cNvPr>
          <p:cNvSpPr>
            <a:spLocks noGrp="1"/>
          </p:cNvSpPr>
          <p:nvPr>
            <p:ph idx="1"/>
          </p:nvPr>
        </p:nvSpPr>
        <p:spPr/>
        <p:txBody>
          <a:bodyPr vert="horz" lIns="91440" tIns="45720" rIns="91440" bIns="45720" rtlCol="0" anchor="t">
            <a:normAutofit/>
          </a:bodyPr>
          <a:lstStyle/>
          <a:p>
            <a:r>
              <a:rPr lang="en-US">
                <a:latin typeface="Arial"/>
                <a:cs typeface="Arial"/>
              </a:rPr>
              <a:t>Provide districts with:</a:t>
            </a:r>
            <a:endParaRPr lang="en-US"/>
          </a:p>
          <a:p>
            <a:pPr lvl="1"/>
            <a:r>
              <a:rPr lang="en-US">
                <a:latin typeface="Arial"/>
                <a:cs typeface="Arial"/>
              </a:rPr>
              <a:t>An in-depth view of their </a:t>
            </a:r>
            <a:r>
              <a:rPr lang="en-US" err="1">
                <a:latin typeface="Arial"/>
                <a:cs typeface="Arial"/>
              </a:rPr>
              <a:t>exiter</a:t>
            </a:r>
            <a:r>
              <a:rPr lang="en-US">
                <a:latin typeface="Arial"/>
                <a:cs typeface="Arial"/>
              </a:rPr>
              <a:t> data</a:t>
            </a:r>
            <a:endParaRPr lang="en-US"/>
          </a:p>
          <a:p>
            <a:pPr lvl="1"/>
            <a:r>
              <a:rPr lang="en-US">
                <a:latin typeface="Arial"/>
                <a:cs typeface="Arial"/>
              </a:rPr>
              <a:t>More than just a simple percentage of engagement</a:t>
            </a:r>
          </a:p>
          <a:p>
            <a:pPr lvl="1"/>
            <a:r>
              <a:rPr lang="en-US">
                <a:latin typeface="Arial"/>
                <a:cs typeface="Arial"/>
              </a:rPr>
              <a:t>A tool to do a deep dive into demographic categories across each measurement</a:t>
            </a:r>
          </a:p>
          <a:p>
            <a:r>
              <a:rPr lang="en-US">
                <a:latin typeface="Arial"/>
                <a:cs typeface="Arial"/>
              </a:rPr>
              <a:t>Question(s) to Consider:</a:t>
            </a:r>
          </a:p>
          <a:p>
            <a:pPr lvl="1"/>
            <a:r>
              <a:rPr lang="en-US">
                <a:latin typeface="Arial"/>
                <a:cs typeface="Arial"/>
              </a:rPr>
              <a:t>How does this data impact programmatic decisions during high school?</a:t>
            </a:r>
          </a:p>
        </p:txBody>
      </p:sp>
    </p:spTree>
    <p:extLst>
      <p:ext uri="{BB962C8B-B14F-4D97-AF65-F5344CB8AC3E}">
        <p14:creationId xmlns:p14="http://schemas.microsoft.com/office/powerpoint/2010/main" val="172002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Factors to Consider</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vert="horz" lIns="91440" tIns="45720" rIns="91440" bIns="45720" rtlCol="0" anchor="t">
            <a:normAutofit/>
          </a:bodyPr>
          <a:lstStyle/>
          <a:p>
            <a:r>
              <a:rPr lang="en-US" dirty="0">
                <a:latin typeface="Arial"/>
                <a:cs typeface="Arial"/>
              </a:rPr>
              <a:t>Three Main Factors:</a:t>
            </a:r>
          </a:p>
          <a:p>
            <a:pPr lvl="1"/>
            <a:r>
              <a:rPr lang="en-US" dirty="0">
                <a:latin typeface="Arial"/>
                <a:cs typeface="Arial"/>
              </a:rPr>
              <a:t>The Number of Respondents; </a:t>
            </a:r>
            <a:endParaRPr lang="en-US" dirty="0"/>
          </a:p>
          <a:p>
            <a:pPr lvl="1"/>
            <a:r>
              <a:rPr lang="en-US" dirty="0">
                <a:latin typeface="Arial"/>
                <a:cs typeface="Arial"/>
              </a:rPr>
              <a:t>Your District's Response Rate; and</a:t>
            </a:r>
          </a:p>
          <a:p>
            <a:pPr lvl="1"/>
            <a:r>
              <a:rPr lang="en-US" dirty="0">
                <a:latin typeface="Arial"/>
                <a:cs typeface="Arial"/>
              </a:rPr>
              <a:t>If your Response Group is Demographically Similar to your </a:t>
            </a:r>
            <a:r>
              <a:rPr lang="en-US" dirty="0" err="1">
                <a:latin typeface="Arial"/>
                <a:cs typeface="Arial"/>
              </a:rPr>
              <a:t>Exiter</a:t>
            </a:r>
            <a:r>
              <a:rPr lang="en-US" dirty="0">
                <a:latin typeface="Arial"/>
                <a:cs typeface="Arial"/>
              </a:rPr>
              <a:t> Group.</a:t>
            </a:r>
          </a:p>
          <a:p>
            <a:endParaRPr lang="en-US" dirty="0"/>
          </a:p>
          <a:p>
            <a:r>
              <a:rPr lang="en-US" dirty="0">
                <a:latin typeface="Arial"/>
                <a:cs typeface="Arial"/>
              </a:rPr>
              <a:t>District reports are structured to facilitate your focus upon these factors as you consider how Representative your data is. </a:t>
            </a:r>
            <a:endParaRPr lang="en-US" dirty="0"/>
          </a:p>
          <a:p>
            <a:endParaRPr lang="en-US" dirty="0"/>
          </a:p>
        </p:txBody>
      </p:sp>
    </p:spTree>
    <p:extLst>
      <p:ext uri="{BB962C8B-B14F-4D97-AF65-F5344CB8AC3E}">
        <p14:creationId xmlns:p14="http://schemas.microsoft.com/office/powerpoint/2010/main" val="1115382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Organization of Reports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normAutofit/>
          </a:bodyPr>
          <a:lstStyle/>
          <a:p>
            <a:r>
              <a:rPr lang="en-US"/>
              <a:t>Page One:</a:t>
            </a:r>
          </a:p>
          <a:p>
            <a:pPr lvl="1"/>
            <a:r>
              <a:rPr lang="en-US"/>
              <a:t>Indicator 14 Introduction</a:t>
            </a:r>
          </a:p>
          <a:p>
            <a:pPr lvl="1"/>
            <a:r>
              <a:rPr lang="en-US"/>
              <a:t>District and Statewide Engagement Totals represented in pie charts.</a:t>
            </a:r>
          </a:p>
          <a:p>
            <a:pPr lvl="1"/>
            <a:r>
              <a:rPr lang="en-US"/>
              <a:t>Introduction to Representativeness</a:t>
            </a:r>
          </a:p>
          <a:p>
            <a:r>
              <a:rPr lang="en-US"/>
              <a:t>Page Two:</a:t>
            </a:r>
          </a:p>
          <a:p>
            <a:pPr lvl="1"/>
            <a:r>
              <a:rPr lang="en-US"/>
              <a:t>Table displaying your Exiters’ demographics compared to Respondents’ demographics</a:t>
            </a:r>
          </a:p>
          <a:p>
            <a:r>
              <a:rPr lang="en-US"/>
              <a:t>Pages Three and Four:</a:t>
            </a:r>
          </a:p>
          <a:p>
            <a:pPr lvl="1"/>
            <a:r>
              <a:rPr lang="en-US"/>
              <a:t>Indicator 14 Engagement across six demographic categories</a:t>
            </a:r>
          </a:p>
        </p:txBody>
      </p:sp>
    </p:spTree>
    <p:extLst>
      <p:ext uri="{BB962C8B-B14F-4D97-AF65-F5344CB8AC3E}">
        <p14:creationId xmlns:p14="http://schemas.microsoft.com/office/powerpoint/2010/main" val="1766890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p:txBody>
          <a:bodyPr>
            <a:normAutofit/>
          </a:bodyPr>
          <a:lstStyle/>
          <a:p>
            <a:r>
              <a:rPr lang="en-US"/>
              <a:t>Demographic Groups</a:t>
            </a: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p:txBody>
          <a:bodyPr/>
          <a:lstStyle/>
          <a:p>
            <a:r>
              <a:rPr lang="en-US"/>
              <a:t>Gender</a:t>
            </a:r>
          </a:p>
          <a:p>
            <a:r>
              <a:rPr lang="en-US"/>
              <a:t>Ethnicity</a:t>
            </a:r>
          </a:p>
          <a:p>
            <a:r>
              <a:rPr lang="en-US"/>
              <a:t>Exit Type</a:t>
            </a:r>
          </a:p>
          <a:p>
            <a:r>
              <a:rPr lang="en-US"/>
              <a:t>Level of Need</a:t>
            </a:r>
          </a:p>
          <a:p>
            <a:r>
              <a:rPr lang="en-US"/>
              <a:t>Type of Disability</a:t>
            </a:r>
          </a:p>
          <a:p>
            <a:r>
              <a:rPr lang="en-US"/>
              <a:t>Economically Disadvantaged</a:t>
            </a:r>
          </a:p>
        </p:txBody>
      </p:sp>
    </p:spTree>
    <p:extLst>
      <p:ext uri="{BB962C8B-B14F-4D97-AF65-F5344CB8AC3E}">
        <p14:creationId xmlns:p14="http://schemas.microsoft.com/office/powerpoint/2010/main" val="22163235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Bettencourt, Helene H. (DESE)</DisplayName>
        <AccountId>18</AccountId>
        <AccountType/>
      </UserInfo>
      <UserInfo>
        <DisplayName>Foley, Kinnon (DESE)</DisplayName>
        <AccountId>1477</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55966e0c-939d-4bbf-90b4-42061a5e5694"/>
    <ds:schemaRef ds:uri="http://purl.org/dc/dcmitype/"/>
    <ds:schemaRef ds:uri="http://schemas.microsoft.com/office/2006/documentManagement/types"/>
    <ds:schemaRef ds:uri="http://purl.org/dc/elements/1.1/"/>
    <ds:schemaRef ds:uri="http://schemas.microsoft.com/office/2006/metadata/properties"/>
    <ds:schemaRef ds:uri="cc23f7d9-a29c-42d6-b193-fa0a263dd66f"/>
    <ds:schemaRef ds:uri="http://purl.org/dc/term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53C99B75-C450-41AB-8099-C597FC329754}">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111</TotalTime>
  <Words>1797</Words>
  <Application>Microsoft Office PowerPoint</Application>
  <PresentationFormat>Widescreen</PresentationFormat>
  <Paragraphs>199</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Indicator 14 District Reports</vt:lpstr>
      <vt:lpstr>Today’s Agenda</vt:lpstr>
      <vt:lpstr>Overview - Engagement Types</vt:lpstr>
      <vt:lpstr>Overview - Measurement</vt:lpstr>
      <vt:lpstr>Overview - Calculations</vt:lpstr>
      <vt:lpstr>Purpose</vt:lpstr>
      <vt:lpstr>Factors to Consider</vt:lpstr>
      <vt:lpstr>Organization of Reports</vt:lpstr>
      <vt:lpstr>Demographic Groups</vt:lpstr>
      <vt:lpstr>Let’s look at today’s sample,  the statewide report.</vt:lpstr>
      <vt:lpstr>Page One</vt:lpstr>
      <vt:lpstr>Page One (continued)</vt:lpstr>
      <vt:lpstr>Page Two  </vt:lpstr>
      <vt:lpstr>Page Two</vt:lpstr>
      <vt:lpstr>Page Three</vt:lpstr>
      <vt:lpstr>Page Three  Ethnicity: First review the proportion of all for each Ethnic group focusing on groups including larger numbers of respondents Then consider Engagement vs Not Engaged percentages Then consider detail provided under each of the Measures, especially M1 and M2 Exit Type</vt:lpstr>
      <vt:lpstr>Page Four</vt:lpstr>
      <vt:lpstr>Page Four (continued)</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14 District Report Seminar- April 4, 2023</dc:title>
  <dc:creator>DESE</dc:creator>
  <cp:lastModifiedBy>Zou, Dong (EOE)</cp:lastModifiedBy>
  <cp:revision>7</cp:revision>
  <dcterms:created xsi:type="dcterms:W3CDTF">2022-10-11T20:32:22Z</dcterms:created>
  <dcterms:modified xsi:type="dcterms:W3CDTF">2023-05-11T15:09:20Z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11 2023 12:00AM</vt:lpwstr>
  </property>
</Properties>
</file>