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83" r:id="rId6"/>
    <p:sldId id="284" r:id="rId7"/>
    <p:sldId id="319" r:id="rId8"/>
    <p:sldId id="320" r:id="rId9"/>
    <p:sldId id="342" r:id="rId10"/>
    <p:sldId id="321" r:id="rId11"/>
    <p:sldId id="322" r:id="rId12"/>
    <p:sldId id="291" r:id="rId13"/>
    <p:sldId id="323" r:id="rId14"/>
    <p:sldId id="325" r:id="rId15"/>
    <p:sldId id="326" r:id="rId16"/>
    <p:sldId id="327" r:id="rId17"/>
    <p:sldId id="328" r:id="rId18"/>
    <p:sldId id="290" r:id="rId19"/>
    <p:sldId id="329" r:id="rId20"/>
    <p:sldId id="344" r:id="rId21"/>
    <p:sldId id="330" r:id="rId22"/>
    <p:sldId id="331" r:id="rId23"/>
    <p:sldId id="332" r:id="rId24"/>
    <p:sldId id="309" r:id="rId25"/>
    <p:sldId id="333" r:id="rId26"/>
    <p:sldId id="334" r:id="rId27"/>
    <p:sldId id="335" r:id="rId28"/>
    <p:sldId id="336" r:id="rId29"/>
    <p:sldId id="340" r:id="rId30"/>
    <p:sldId id="338" r:id="rId31"/>
    <p:sldId id="339" r:id="rId32"/>
    <p:sldId id="341" r:id="rId33"/>
    <p:sldId id="303" r:id="rId34"/>
    <p:sldId id="337" r:id="rId35"/>
    <p:sldId id="343" r:id="rId36"/>
  </p:sldIdLst>
  <p:sldSz cx="12192000" cy="6858000"/>
  <p:notesSz cx="68580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1" autoAdjust="0"/>
    <p:restoredTop sz="86104" autoAdjust="0"/>
  </p:normalViewPr>
  <p:slideViewPr>
    <p:cSldViewPr snapToGrid="0">
      <p:cViewPr varScale="1">
        <p:scale>
          <a:sx n="50" d="100"/>
          <a:sy n="50" d="100"/>
        </p:scale>
        <p:origin x="60" y="858"/>
      </p:cViewPr>
      <p:guideLst/>
    </p:cSldViewPr>
  </p:slideViewPr>
  <p:outlineViewPr>
    <p:cViewPr>
      <p:scale>
        <a:sx n="33" d="100"/>
        <a:sy n="33" d="100"/>
      </p:scale>
      <p:origin x="0" y="-17587"/>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211163C-EE2E-7546-90F8-CF22AAE91DD9}" type="datetimeFigureOut">
              <a:rPr lang="en-US" smtClean="0"/>
              <a:t>5/11/2023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A251491-C050-C142-BE35-A9B9D73644B3}" type="datetimeFigureOut">
              <a:rPr lang="en-US" smtClean="0"/>
              <a:t>5/11/2023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t.ly/WorkSchoolSurvey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piarmass14@potsdam.edu"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mailto:Greg.Tobey@mass.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piarmass14@potsdam.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shephers@potsdam.edu"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doe.mass.edu/sped/secondary-transition/indicator14.html" TargetMode="External"/><Relationship Id="rId4" Type="http://schemas.openxmlformats.org/officeDocument/2006/relationships/hyperlink" Target="https://www.doe.mass.edu/sped/secondary-transi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WorkSchoolSurvey202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36256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Getting started.</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To get the process started, we recommend you identify your Indicator 14 survey team and plan how you will train and orient them to their work and timelines. If you are in a very small district, the team may be just one person – it might be you! Larger districts will necessarily involve more people. As we will discuss later in this presentation, survey response rates are improved if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are contacted by people they already know, such as teachers or counselors.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It is important that you review all the documents that were emailed to your district’s special education administrator in May. Each of the Technical Assistance documents that will be emailed include detailed instructions and step by step directions for completing these activities. </a:t>
            </a:r>
            <a:endParaRPr lang="en-US" dirty="0">
              <a:highlight>
                <a:srgbClr val="FFFF00"/>
              </a:highlight>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52157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latin typeface="Segoe UI" panose="020B0502040204020203" pitchFamily="34" charset="0"/>
                <a:cs typeface="Segoe UI" panose="020B0502040204020203" pitchFamily="34" charset="0"/>
              </a:rPr>
              <a:t>Review of what an “</a:t>
            </a:r>
            <a:r>
              <a:rPr lang="en-US" dirty="0" err="1">
                <a:latin typeface="Segoe UI" panose="020B0502040204020203" pitchFamily="34" charset="0"/>
                <a:cs typeface="Segoe UI" panose="020B0502040204020203" pitchFamily="34" charset="0"/>
              </a:rPr>
              <a:t>Exiter</a:t>
            </a:r>
            <a:r>
              <a:rPr lang="en-US" dirty="0">
                <a:latin typeface="Segoe UI" panose="020B0502040204020203" pitchFamily="34" charset="0"/>
                <a:cs typeface="Segoe UI" panose="020B0502040204020203" pitchFamily="34" charset="0"/>
              </a:rPr>
              <a:t>” is under Indicator 14:</a:t>
            </a:r>
          </a:p>
          <a:p>
            <a:pPr defTabSz="922903">
              <a:defRPr/>
            </a:pP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you are surveying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it is important to understand how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are defined under Indicator 14.  For this year’s group,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are students </a:t>
            </a:r>
            <a:r>
              <a:rPr lang="en-US" b="1" dirty="0">
                <a:latin typeface="Segoe UI" panose="020B0502040204020203" pitchFamily="34" charset="0"/>
                <a:cs typeface="Segoe UI" panose="020B0502040204020203" pitchFamily="34" charset="0"/>
              </a:rPr>
              <a:t>with IEPs </a:t>
            </a:r>
            <a:r>
              <a:rPr lang="en-US" dirty="0">
                <a:latin typeface="Segoe UI" panose="020B0502040204020203" pitchFamily="34" charset="0"/>
                <a:cs typeface="Segoe UI" panose="020B0502040204020203" pitchFamily="34" charset="0"/>
              </a:rPr>
              <a:t>who during the </a:t>
            </a:r>
            <a:r>
              <a:rPr lang="en-US" b="1" dirty="0">
                <a:latin typeface="Segoe UI" panose="020B0502040204020203" pitchFamily="34" charset="0"/>
                <a:cs typeface="Segoe UI" panose="020B0502040204020203" pitchFamily="34" charset="0"/>
              </a:rPr>
              <a:t>2021-2022 school year who either:</a:t>
            </a:r>
          </a:p>
          <a:p>
            <a:endParaRPr lang="en-US" b="1" dirty="0">
              <a:latin typeface="Segoe UI" panose="020B0502040204020203" pitchFamily="34" charset="0"/>
              <a:cs typeface="Segoe UI" panose="020B0502040204020203" pitchFamily="34" charset="0"/>
            </a:endParaRPr>
          </a:p>
          <a:p>
            <a:pPr marL="173044" indent="-173044">
              <a:buFont typeface="Arial" panose="020B0604020202020204" pitchFamily="34" charset="0"/>
              <a:buChar char="•"/>
            </a:pPr>
            <a:r>
              <a:rPr lang="en-US" dirty="0">
                <a:latin typeface="Segoe UI" panose="020B0502040204020203" pitchFamily="34" charset="0"/>
                <a:cs typeface="Segoe UI" panose="020B0502040204020203" pitchFamily="34" charset="0"/>
              </a:rPr>
              <a:t>graduated from high school, </a:t>
            </a:r>
          </a:p>
          <a:p>
            <a:pPr marL="173044" indent="-173044">
              <a:buFont typeface="Arial" panose="020B0604020202020204" pitchFamily="34" charset="0"/>
              <a:buChar char="•"/>
            </a:pPr>
            <a:r>
              <a:rPr lang="en-US" dirty="0">
                <a:latin typeface="Segoe UI" panose="020B0502040204020203" pitchFamily="34" charset="0"/>
                <a:cs typeface="Segoe UI" panose="020B0502040204020203" pitchFamily="34" charset="0"/>
              </a:rPr>
              <a:t>OR aged out of special education, with or without a certificate of attainment, </a:t>
            </a:r>
          </a:p>
          <a:p>
            <a:pPr marL="173044" indent="-173044">
              <a:buFont typeface="Arial" panose="020B0604020202020204" pitchFamily="34" charset="0"/>
              <a:buChar char="•"/>
            </a:pPr>
            <a:r>
              <a:rPr lang="en-US" dirty="0">
                <a:latin typeface="Segoe UI" panose="020B0502040204020203" pitchFamily="34" charset="0"/>
                <a:cs typeface="Segoe UI" panose="020B0502040204020203" pitchFamily="34" charset="0"/>
              </a:rPr>
              <a:t>OR dropped out of high school, in other words, didn’t return for the 2021-2022 school year, even though they had been expected to return.</a:t>
            </a:r>
          </a:p>
          <a:p>
            <a:endParaRPr lang="en-US" dirty="0">
              <a:latin typeface="Segoe UI" panose="020B0502040204020203" pitchFamily="34" charset="0"/>
              <a:cs typeface="Segoe UI" panose="020B0502040204020203" pitchFamily="34" charset="0"/>
            </a:endParaRPr>
          </a:p>
          <a:p>
            <a:pPr defTabSz="922903">
              <a:defRPr/>
            </a:pPr>
            <a:r>
              <a:rPr lang="en-US" dirty="0">
                <a:latin typeface="Segoe UI" panose="020B0502040204020203" pitchFamily="34" charset="0"/>
                <a:cs typeface="Segoe UI" panose="020B0502040204020203" pitchFamily="34" charset="0"/>
              </a:rPr>
              <a:t>Don’t forget that districts are responsible for surveying any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who were in out-of-district placements for which districts were programmatically responsible. For example, even if you are an elementary district, if one of your students with IEPs attended an approved special education high school, you are responsible for collecting and reporting Indicator 14 data for that student.</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855829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For your convenience, to help your district to identify who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are, DESE has provided each district with an </a:t>
            </a:r>
            <a:r>
              <a:rPr lang="en-US" dirty="0" err="1">
                <a:latin typeface="Segoe UI" panose="020B0502040204020203" pitchFamily="34" charset="0"/>
                <a:cs typeface="Segoe UI" panose="020B0502040204020203" pitchFamily="34" charset="0"/>
              </a:rPr>
              <a:t>exiter</a:t>
            </a:r>
            <a:r>
              <a:rPr lang="en-US" dirty="0">
                <a:latin typeface="Segoe UI" panose="020B0502040204020203" pitchFamily="34" charset="0"/>
                <a:cs typeface="Segoe UI" panose="020B0502040204020203" pitchFamily="34" charset="0"/>
              </a:rPr>
              <a:t> list generated using the data your district submitted to SIMS in 2020.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Your district’s list is available in the DESE Security Portal.</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Once logged in, browse to Dropbox Central and then to the Indicator 14 drop box.</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Download and save your district’s SIMS </a:t>
            </a:r>
            <a:r>
              <a:rPr lang="en-US" dirty="0" err="1">
                <a:latin typeface="Segoe UI" panose="020B0502040204020203" pitchFamily="34" charset="0"/>
                <a:cs typeface="Segoe UI" panose="020B0502040204020203" pitchFamily="34" charset="0"/>
              </a:rPr>
              <a:t>exiter</a:t>
            </a:r>
            <a:r>
              <a:rPr lang="en-US" dirty="0">
                <a:latin typeface="Segoe UI" panose="020B0502040204020203" pitchFamily="34" charset="0"/>
                <a:cs typeface="Segoe UI" panose="020B0502040204020203" pitchFamily="34" charset="0"/>
              </a:rPr>
              <a:t> file securely.</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Ultimately, </a:t>
            </a:r>
            <a:r>
              <a:rPr lang="en-US" b="1" dirty="0">
                <a:latin typeface="Segoe UI" panose="020B0502040204020203" pitchFamily="34" charset="0"/>
                <a:cs typeface="Segoe UI" panose="020B0502040204020203" pitchFamily="34" charset="0"/>
              </a:rPr>
              <a:t>you</a:t>
            </a:r>
            <a:r>
              <a:rPr lang="en-US" dirty="0">
                <a:latin typeface="Segoe UI" panose="020B0502040204020203" pitchFamily="34" charset="0"/>
                <a:cs typeface="Segoe UI" panose="020B0502040204020203" pitchFamily="34" charset="0"/>
              </a:rPr>
              <a:t> are responsible for identifying which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meet the Indicator 14 data collection criteria and should therefore be included in the Indicator 14 survey. Please verify that the list provided by DESE matches any internal lists that you have of students who exited in the 2021-2022 school year.</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If you see a mistake in the list you download from SIMS, the next slide will tell you how to report to DESE that there is a mistake. But you are responsible for verifying that the list is correct, and you can proceed with data collection once you have made that verification. There is no need to wait to hear anything from DESE or PIAR.</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6098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dirty="0">
                <a:latin typeface="Segoe UI" panose="020B0502040204020203" pitchFamily="34" charset="0"/>
                <a:ea typeface="Times New Roman" panose="02020603050405020304" pitchFamily="18" charset="0"/>
                <a:cs typeface="Segoe UI" panose="020B0502040204020203" pitchFamily="34" charset="0"/>
              </a:rPr>
              <a:t>How to verify the accuracy of the downloaded list of 2021-22 Exiters.</a:t>
            </a:r>
          </a:p>
          <a:p>
            <a:pPr>
              <a:defRPr/>
            </a:pPr>
            <a:r>
              <a:rPr lang="en-US" dirty="0">
                <a:latin typeface="Segoe UI" panose="020B0502040204020203" pitchFamily="34" charset="0"/>
                <a:ea typeface="Times New Roman" panose="02020603050405020304" pitchFamily="18" charset="0"/>
                <a:cs typeface="Segoe UI" panose="020B0502040204020203" pitchFamily="34" charset="0"/>
              </a:rPr>
              <a:t>Your goal is to survey every individual who meets the Indicator 14 data collection criteria, and </a:t>
            </a:r>
            <a:r>
              <a:rPr lang="en-US" i="1" dirty="0">
                <a:latin typeface="Segoe UI" panose="020B0502040204020203" pitchFamily="34" charset="0"/>
                <a:ea typeface="Times New Roman" panose="02020603050405020304" pitchFamily="18" charset="0"/>
                <a:cs typeface="Segoe UI" panose="020B0502040204020203" pitchFamily="34" charset="0"/>
              </a:rPr>
              <a:t>not </a:t>
            </a:r>
            <a:r>
              <a:rPr lang="en-US" dirty="0">
                <a:latin typeface="Segoe UI" panose="020B0502040204020203" pitchFamily="34" charset="0"/>
                <a:ea typeface="Times New Roman" panose="02020603050405020304" pitchFamily="18" charset="0"/>
                <a:cs typeface="Segoe UI" panose="020B0502040204020203" pitchFamily="34" charset="0"/>
              </a:rPr>
              <a:t>to survey anyone who does not. For example, you should not survey anyone who enrolled in another district after leaving yours, who did not have an IEP, or who exited in some other year. </a:t>
            </a:r>
          </a:p>
          <a:p>
            <a:pPr>
              <a:defRPr/>
            </a:pPr>
            <a:endParaRPr lang="en-US" dirty="0">
              <a:latin typeface="Segoe UI" panose="020B0502040204020203" pitchFamily="34" charset="0"/>
              <a:ea typeface="Times New Roman" panose="02020603050405020304" pitchFamily="18" charset="0"/>
              <a:cs typeface="Segoe UI" panose="020B0502040204020203" pitchFamily="34" charset="0"/>
            </a:endParaRPr>
          </a:p>
          <a:p>
            <a:pPr defTabSz="922903">
              <a:defRPr/>
            </a:pPr>
            <a:r>
              <a:rPr lang="en-US" dirty="0">
                <a:latin typeface="Segoe UI" panose="020B0502040204020203" pitchFamily="34" charset="0"/>
                <a:ea typeface="Times New Roman" panose="02020603050405020304" pitchFamily="18" charset="0"/>
                <a:cs typeface="Segoe UI" panose="020B0502040204020203" pitchFamily="34" charset="0"/>
              </a:rPr>
              <a:t>Two Thousand Nineteen was the first time districts were provided with a list of Indicator 14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by DESE.  Districts reported that it was a helpful change.  As expected, only a few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were  removed or added by districts statewide.</a:t>
            </a:r>
          </a:p>
          <a:p>
            <a:pPr defTabSz="922903">
              <a:defRPr/>
            </a:pPr>
            <a:endParaRPr lang="en-US" dirty="0">
              <a:latin typeface="Segoe UI" panose="020B0502040204020203" pitchFamily="34" charset="0"/>
              <a:ea typeface="Times New Roman" panose="02020603050405020304" pitchFamily="18" charset="0"/>
              <a:cs typeface="Segoe UI" panose="020B0502040204020203" pitchFamily="34" charset="0"/>
            </a:endParaRPr>
          </a:p>
          <a:p>
            <a:pPr>
              <a:defRPr/>
            </a:pPr>
            <a:r>
              <a:rPr lang="en-US" dirty="0">
                <a:latin typeface="Segoe UI" panose="020B0502040204020203" pitchFamily="34" charset="0"/>
                <a:ea typeface="Times New Roman" panose="02020603050405020304" pitchFamily="18" charset="0"/>
                <a:cs typeface="Segoe UI" panose="020B0502040204020203" pitchFamily="34" charset="0"/>
              </a:rPr>
              <a:t>To check the list, we suggest that you compare your district’s downloaded list of 2019-20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to the Indicator 14 Student Contact Information Sheets collected from your students while they were still in school to verify it is correct and complete. Ascertain whether the SIMS list is correct, or whether the internal list is correct, or if there are differences and why. </a:t>
            </a:r>
          </a:p>
          <a:p>
            <a:pPr>
              <a:defRPr/>
            </a:pPr>
            <a:endParaRPr lang="en-US" dirty="0">
              <a:latin typeface="Segoe UI" panose="020B0502040204020203" pitchFamily="34" charset="0"/>
              <a:ea typeface="Times New Roman" panose="02020603050405020304" pitchFamily="18" charset="0"/>
              <a:cs typeface="Segoe UI" panose="020B0502040204020203" pitchFamily="34" charset="0"/>
            </a:endParaRPr>
          </a:p>
          <a:p>
            <a:pPr>
              <a:defRPr/>
            </a:pPr>
            <a:r>
              <a:rPr lang="en-US" dirty="0">
                <a:latin typeface="Segoe UI" panose="020B0502040204020203" pitchFamily="34" charset="0"/>
                <a:ea typeface="Times New Roman" panose="02020603050405020304" pitchFamily="18" charset="0"/>
                <a:cs typeface="Segoe UI" panose="020B0502040204020203" pitchFamily="34" charset="0"/>
              </a:rPr>
              <a:t>If there are discrepancies between the list of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you obtain from SIMS and any internal district lists, this may indicate a data reporting error when your district originally submitted data to DESE.</a:t>
            </a:r>
          </a:p>
          <a:p>
            <a:pPr defTabSz="922903">
              <a:defRPr/>
            </a:pPr>
            <a:endParaRPr lang="en-US" dirty="0">
              <a:latin typeface="Segoe UI" panose="020B0502040204020203" pitchFamily="34" charset="0"/>
              <a:ea typeface="Times New Roman" panose="02020603050405020304" pitchFamily="18" charset="0"/>
              <a:cs typeface="Segoe UI" panose="020B0502040204020203" pitchFamily="34" charset="0"/>
            </a:endParaRPr>
          </a:p>
          <a:p>
            <a:pPr defTabSz="922903">
              <a:defRPr/>
            </a:pPr>
            <a:r>
              <a:rPr lang="en-US" dirty="0">
                <a:latin typeface="Segoe UI" panose="020B0502040204020203" pitchFamily="34" charset="0"/>
                <a:ea typeface="Times New Roman" panose="02020603050405020304" pitchFamily="18" charset="0"/>
                <a:cs typeface="Segoe UI" panose="020B0502040204020203" pitchFamily="34" charset="0"/>
              </a:rPr>
              <a:t>If changes need to be made to your list of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create a simple Excel spreadsheet on which you list your district name and organization code as well as the SASID, name, and birthdate for each discrepant record, and indicate whether you are adding the individual to the official list of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or removing them. Also, enter the reason for adding or removing the individual.  </a:t>
            </a:r>
          </a:p>
          <a:p>
            <a:pPr defTabSz="922903">
              <a:defRPr/>
            </a:pPr>
            <a:endParaRPr lang="en-US" dirty="0">
              <a:latin typeface="Segoe UI" panose="020B0502040204020203" pitchFamily="34" charset="0"/>
              <a:ea typeface="Times New Roman" panose="02020603050405020304" pitchFamily="18" charset="0"/>
              <a:cs typeface="Segoe UI" panose="020B0502040204020203" pitchFamily="34" charset="0"/>
            </a:endParaRPr>
          </a:p>
          <a:p>
            <a:pPr defTabSz="922903">
              <a:defRPr/>
            </a:pPr>
            <a:r>
              <a:rPr lang="en-US" dirty="0">
                <a:latin typeface="Segoe UI" panose="020B0502040204020203" pitchFamily="34" charset="0"/>
                <a:ea typeface="Times New Roman" panose="02020603050405020304" pitchFamily="18" charset="0"/>
                <a:cs typeface="Segoe UI" panose="020B0502040204020203" pitchFamily="34" charset="0"/>
              </a:rPr>
              <a:t>Upload this spreadsheet to the Indicator 14 </a:t>
            </a:r>
            <a:r>
              <a:rPr lang="en-US" dirty="0" err="1">
                <a:latin typeface="Segoe UI" panose="020B0502040204020203" pitchFamily="34" charset="0"/>
                <a:ea typeface="Times New Roman" panose="02020603050405020304" pitchFamily="18" charset="0"/>
                <a:cs typeface="Segoe UI" panose="020B0502040204020203" pitchFamily="34" charset="0"/>
              </a:rPr>
              <a:t>dropbox</a:t>
            </a:r>
            <a:r>
              <a:rPr lang="en-US" dirty="0">
                <a:latin typeface="Segoe UI" panose="020B0502040204020203" pitchFamily="34" charset="0"/>
                <a:ea typeface="Times New Roman" panose="02020603050405020304" pitchFamily="18" charset="0"/>
                <a:cs typeface="Segoe UI" panose="020B0502040204020203" pitchFamily="34" charset="0"/>
              </a:rPr>
              <a:t> on the DESE Security Portal.  Patrick Cerio at PIAR (piarmass14@potsdam.edu) will make these changes to the master list of 2019-20 </a:t>
            </a:r>
            <a:r>
              <a:rPr lang="en-US" dirty="0" err="1">
                <a:latin typeface="Segoe UI" panose="020B0502040204020203" pitchFamily="34" charset="0"/>
                <a:ea typeface="Times New Roman" panose="02020603050405020304" pitchFamily="18" charset="0"/>
                <a:cs typeface="Segoe UI" panose="020B0502040204020203" pitchFamily="34" charset="0"/>
              </a:rPr>
              <a:t>exiters</a:t>
            </a:r>
            <a:r>
              <a:rPr lang="en-US" dirty="0">
                <a:latin typeface="Segoe UI" panose="020B0502040204020203" pitchFamily="34" charset="0"/>
                <a:ea typeface="Times New Roman" panose="02020603050405020304" pitchFamily="18" charset="0"/>
                <a:cs typeface="Segoe UI" panose="020B0502040204020203" pitchFamily="34" charset="0"/>
              </a:rPr>
              <a:t> who should be contacted and interviewed.  He will email you to confirm he has made these changes, but you do not need to wait for Patrick’s confirmation to begin collecting data.  Be assured Patrick has DESE clearance to discuss individual </a:t>
            </a:r>
            <a:r>
              <a:rPr lang="en-US" dirty="0" err="1">
                <a:latin typeface="Segoe UI" panose="020B0502040204020203" pitchFamily="34" charset="0"/>
                <a:ea typeface="Times New Roman" panose="02020603050405020304" pitchFamily="18" charset="0"/>
                <a:cs typeface="Segoe UI" panose="020B0502040204020203" pitchFamily="34" charset="0"/>
              </a:rPr>
              <a:t>exiter</a:t>
            </a:r>
            <a:r>
              <a:rPr lang="en-US" dirty="0">
                <a:latin typeface="Segoe UI" panose="020B0502040204020203" pitchFamily="34" charset="0"/>
                <a:ea typeface="Times New Roman" panose="02020603050405020304" pitchFamily="18" charset="0"/>
                <a:cs typeface="Segoe UI" panose="020B0502040204020203" pitchFamily="34" charset="0"/>
              </a:rPr>
              <a:t> information with school staff. This process is included in the Step-by-Step instructions your district administrator received in July.</a:t>
            </a:r>
            <a:endParaRPr lang="en-US" dirty="0">
              <a:latin typeface="Segoe UI" panose="020B0502040204020203" pitchFamily="34" charset="0"/>
              <a:cs typeface="Segoe UI" panose="020B0502040204020203"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122052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Once all 2021-22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have been identified and verified, use the Student Contact Information Forms that were completed by students in Spring 2022 to compile contact information.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If you don’t have the Student Contact Information Forms for any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(for example, for former students who dropped out before completing a Student Contact Information Form, or perhaps if there was a change in personnel and your district never asked students to complete the Contact Information Form), you can review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emergency contact forms and other information in their cumulative records for contact information.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Accurate contact information will facilitate your interviewers’ work and can save time for them. </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424841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52463"/>
            <a:ext cx="5668963" cy="3189287"/>
          </a:xfrm>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89818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Planning ahead pays off.</a:t>
            </a:r>
          </a:p>
          <a:p>
            <a:r>
              <a:rPr lang="en-US" dirty="0">
                <a:latin typeface="Segoe UI" panose="020B0502040204020203" pitchFamily="34" charset="0"/>
                <a:cs typeface="Segoe UI" panose="020B0502040204020203" pitchFamily="34" charset="0"/>
              </a:rPr>
              <a:t>Develop a plan with your team to contact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so that all surveys are completed and submitted online (at </a:t>
            </a:r>
            <a:r>
              <a:rPr lang="en-US" sz="1200" u="sng" dirty="0">
                <a:solidFill>
                  <a:srgbClr val="0000FF"/>
                </a:solidFill>
                <a:latin typeface="Calibri" panose="020F0502020204030204" pitchFamily="34" charset="0"/>
                <a:ea typeface="Times New Roman" panose="02020603050405020304" pitchFamily="18" charset="0"/>
                <a:hlinkClick r:id="rId3"/>
              </a:rPr>
              <a:t>https://bit.ly/WorkSchoolSurvey2023</a:t>
            </a:r>
            <a:r>
              <a:rPr lang="en-US" dirty="0">
                <a:latin typeface="Segoe UI" panose="020B0502040204020203" pitchFamily="34" charset="0"/>
                <a:cs typeface="Segoe UI" panose="020B0502040204020203" pitchFamily="34" charset="0"/>
              </a:rPr>
              <a:t>) by September 15</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2023.</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It is important to discuss many topics with your data collection team, including:</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Will you use email, phone calls, mail, and/or social media to let former students and their family know that they will be contacted?</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Will you publicize the survey?</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How often and at what times will interviewers attempt to contact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Which district staff will reach out to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Remember: </a:t>
            </a:r>
          </a:p>
          <a:p>
            <a:r>
              <a:rPr lang="en-US" dirty="0">
                <a:latin typeface="Segoe UI" panose="020B0502040204020203" pitchFamily="34" charset="0"/>
                <a:cs typeface="Segoe UI" panose="020B0502040204020203" pitchFamily="34" charset="0"/>
              </a:rPr>
              <a:t>Your district’s response rates will be higher if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are contacted by school staff whom they know and trust. More on this later in the presentation.</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422496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Your district’s response rates will be higher if exiters are contacted by school staff whom they know and trust. More on this later in the presentation.</a:t>
            </a:r>
          </a:p>
          <a:p>
            <a:r>
              <a:rPr lang="en-US" dirty="0">
                <a:latin typeface="Segoe UI" panose="020B0502040204020203" pitchFamily="34" charset="0"/>
                <a:cs typeface="Segoe UI" panose="020B0502040204020203" pitchFamily="34" charset="0"/>
              </a:rPr>
              <a:t>Once survey are done staff at PIAR must match completed surveys to an Exiter from their district. In the past we have been unable to do this because not enough fields were completed to do so. </a:t>
            </a:r>
          </a:p>
          <a:p>
            <a:r>
              <a:rPr lang="en-US" dirty="0">
                <a:latin typeface="Segoe UI" panose="020B0502040204020203" pitchFamily="34" charset="0"/>
                <a:cs typeface="Segoe UI" panose="020B0502040204020203" pitchFamily="34" charset="0"/>
              </a:rPr>
              <a:t>Obviously, we need the Exiters name and birthdate entered accurately, and these usually are.. </a:t>
            </a:r>
          </a:p>
          <a:p>
            <a:r>
              <a:rPr lang="en-US" dirty="0">
                <a:latin typeface="Segoe UI" panose="020B0502040204020203" pitchFamily="34" charset="0"/>
                <a:cs typeface="Segoe UI" panose="020B0502040204020203" pitchFamily="34" charset="0"/>
              </a:rPr>
              <a:t>At </a:t>
            </a:r>
            <a:r>
              <a:rPr lang="en-US">
                <a:latin typeface="Segoe UI" panose="020B0502040204020203" pitchFamily="34" charset="0"/>
                <a:cs typeface="Segoe UI" panose="020B0502040204020203" pitchFamily="34" charset="0"/>
              </a:rPr>
              <a:t>the top </a:t>
            </a:r>
            <a:r>
              <a:rPr lang="en-US" dirty="0">
                <a:latin typeface="Segoe UI" panose="020B0502040204020203" pitchFamily="34" charset="0"/>
                <a:cs typeface="Segoe UI" panose="020B0502040204020203" pitchFamily="34" charset="0"/>
              </a:rPr>
              <a:t>of the first page of the web survey, please remind staff to click the “”I work for the district” and enter their name (at least Last Name).  At the bottom of the first page ensure that the correct district is entered and be sure to include the Exiters SASID.</a:t>
            </a: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284951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How will you reach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You choose which methods to use.</a:t>
            </a:r>
            <a:endParaRPr lang="en-US" baseline="0" dirty="0">
              <a:latin typeface="Segoe UI" panose="020B0502040204020203" pitchFamily="34" charset="0"/>
              <a:cs typeface="Segoe UI" panose="020B0502040204020203" pitchFamily="34" charset="0"/>
            </a:endParaRPr>
          </a:p>
          <a:p>
            <a:endParaRPr lang="en-US" baseline="0" dirty="0">
              <a:latin typeface="Segoe UI" panose="020B0502040204020203" pitchFamily="34" charset="0"/>
              <a:cs typeface="Segoe UI" panose="020B0502040204020203" pitchFamily="34" charset="0"/>
            </a:endParaRPr>
          </a:p>
          <a:p>
            <a:r>
              <a:rPr lang="en-US" baseline="0" dirty="0">
                <a:latin typeface="Segoe UI" panose="020B0502040204020203" pitchFamily="34" charset="0"/>
                <a:cs typeface="Segoe UI" panose="020B0502040204020203" pitchFamily="34" charset="0"/>
              </a:rPr>
              <a:t>Based on our experience, w</a:t>
            </a:r>
            <a:r>
              <a:rPr lang="en-US" dirty="0">
                <a:latin typeface="Segoe UI" panose="020B0502040204020203" pitchFamily="34" charset="0"/>
                <a:cs typeface="Segoe UI" panose="020B0502040204020203" pitchFamily="34" charset="0"/>
              </a:rPr>
              <a:t>e suggest that you mail and/or email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shortly before you plan to start calling. Include information about how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can complete the survey online, and allow enough time to for them to complete the survey online before interviewers start making contacts.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Remember to check emails from Patrick Cerio at PIAR to remove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who have completed survey from your to-contact list.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Consider sending a follow-up letter after a week or two to encourage completing the survey online.</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If more than a month has passed from the initial mailing, consider sending additional reminders that staff will be trying to contact households soon.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Please make at least three attempts to reach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DESE strongly recommends trying different days of the week and different times of day. Districts with high response rates tend to attempt outreach to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more than three times.</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408003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How will you know whether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have completed the online survey?</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PIAR staff, typically Patrick Cerio, will send regular emails to your Indicator 14 district contact (in most cases the special education administrator), to let you know which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have completed the survey.</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If you want someone other than your district’s special education administrator to receive these updates, please email the correct contact information to PIAR staff person Patrick Cerio, </a:t>
            </a:r>
            <a:r>
              <a:rPr kumimoji="0" lang="en-US" sz="12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3"/>
              </a:rPr>
              <a:t>piarmass14@potsdam.edu</a:t>
            </a:r>
            <a:r>
              <a:rPr lang="en-US" dirty="0">
                <a:latin typeface="Segoe UI" panose="020B0502040204020203" pitchFamily="34" charset="0"/>
                <a:cs typeface="Segoe UI" panose="020B0502040204020203" pitchFamily="34" charset="0"/>
              </a:rPr>
              <a:t>, cc’d to Greg Tobey, </a:t>
            </a:r>
            <a:r>
              <a:rPr lang="en-US" sz="1200" u="sng" dirty="0">
                <a:solidFill>
                  <a:srgbClr val="0000FF"/>
                </a:solidFill>
                <a:effectLst/>
                <a:latin typeface="+mn-lt"/>
                <a:ea typeface="Times New Roman" panose="02020603050405020304" pitchFamily="18" charset="0"/>
                <a:cs typeface="Times New Roman" panose="02020603050405020304" pitchFamily="18" charset="0"/>
                <a:hlinkClick r:id="rId4"/>
              </a:rPr>
              <a:t>Greg.Tobey@mass.gov</a:t>
            </a:r>
            <a:r>
              <a:rPr lang="en-US" dirty="0">
                <a:latin typeface="Segoe UI" panose="020B0502040204020203" pitchFamily="34" charset="0"/>
                <a:cs typeface="Segoe UI" panose="020B0502040204020203" pitchFamily="34" charset="0"/>
              </a:rPr>
              <a:t>.  These updates can be sent to multiple people.</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59600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Here’s an outline of the content of this presentation. First, there is an overview of Indicator 14. Then, a review about how to prepare for the online survey and how to administer it. Finally, it  wraps up with some things to keep in mind.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5857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 … Continued:</a:t>
            </a:r>
          </a:p>
          <a:p>
            <a:r>
              <a:rPr lang="en-US" dirty="0">
                <a:latin typeface="Segoe UI" panose="020B0502040204020203" pitchFamily="34" charset="0"/>
                <a:cs typeface="Segoe UI" panose="020B0502040204020203" pitchFamily="34" charset="0"/>
              </a:rPr>
              <a:t>To allow districts to monitor their Indicator 14 progress, email updates from PIAR will be sent to each district about every two weeks until early August, and then weekly thereafter.</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Districts can contact Patrick Cerio at PIAR, </a:t>
            </a:r>
            <a:r>
              <a:rPr kumimoji="0" lang="en-US" sz="12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3"/>
              </a:rPr>
              <a:t>piarmass14@potsdam.edu</a:t>
            </a:r>
            <a:r>
              <a:rPr lang="en-US" dirty="0">
                <a:latin typeface="Segoe UI" panose="020B0502040204020203" pitchFamily="34" charset="0"/>
                <a:cs typeface="Segoe UI" panose="020B0502040204020203" pitchFamily="34" charset="0"/>
              </a:rPr>
              <a:t>, for any additional information they need about who has completed surveys or for other questions.</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363896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99155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Most people with disabilities work at jobs and jobsites that are much the same as those where their peers without disabilities work.  We also know that only a small fraction of former students with disabilities are likely to  work in non-competitive employment. Typically, students who needed low levels of support while in school are unlikely to be employed in non-competitive employment.  However, the minority of special education students who receive intensive levels of support while in school may be employed in non-competitive employment.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Anyone who is conducting interviews with former students should be familiar with Competitive Employment and its characteristics. Although there are some school staff who are familiar with this, not all staff are. We recommend that this information be reviewed during the orientation of your interviewers. This topic is briefly covered in the TA-2 document “Sample Script for Telephone Contact: Directions for School Staff Conducting Interviews” under Question 9 on page 3, so this topic can logically be covered during the review of the TA-2 document.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Critical characteristics of Competitive Employment are:</a:t>
            </a:r>
          </a:p>
          <a:p>
            <a:r>
              <a:rPr lang="en-US" dirty="0">
                <a:latin typeface="Segoe UI" panose="020B0502040204020203" pitchFamily="34" charset="0"/>
                <a:cs typeface="Segoe UI" panose="020B0502040204020203" pitchFamily="34" charset="0"/>
              </a:rPr>
              <a:t>Youth have worked for pay at or above the minimum wage: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but not less than the customary wage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with the same level of benefits that the employer provides for the same or similar work performed by individuals who are not disabled</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in the competitive labor market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on a full-time or part-time basis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in a setting with others who are nondisabled/in an integrated setting.</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This includes military employment.</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418426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To have the most complete snapshot of your former students’ engagement one-year post high school, attempt to contact and interview all of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The greater the proportion interviewed is compared to all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on your list, the more complete and representative of all of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it will be. Every additional completed interview provides additional detail and insight.</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3225378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Recognizing the importance of response rates, it is a good idea to choose survey techniques which produce higher response rates whenever possible.  Most people are more comfortable talking with people with whom they are familiar. Therefore, choosing interviewers whom former students know and trust is a good strategy.</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Another strategy is to have information on hand about local resources helpful to the former students.  Not only will this information help them in attaining their goals but providing it could improve the reputation of</a:t>
            </a:r>
            <a:r>
              <a:rPr lang="en-US" baseline="0" dirty="0">
                <a:latin typeface="Segoe UI" panose="020B0502040204020203" pitchFamily="34" charset="0"/>
                <a:cs typeface="Segoe UI" panose="020B0502040204020203" pitchFamily="34" charset="0"/>
              </a:rPr>
              <a:t> the survey </a:t>
            </a:r>
            <a:r>
              <a:rPr lang="en-US" dirty="0">
                <a:latin typeface="Segoe UI" panose="020B0502040204020203" pitchFamily="34" charset="0"/>
                <a:cs typeface="Segoe UI" panose="020B0502040204020203" pitchFamily="34" charset="0"/>
              </a:rPr>
              <a:t>and motivate other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to contact you and complete the survey. This information may</a:t>
            </a:r>
            <a:r>
              <a:rPr lang="en-US" baseline="0" dirty="0">
                <a:latin typeface="Segoe UI" panose="020B0502040204020203" pitchFamily="34" charset="0"/>
                <a:cs typeface="Segoe UI" panose="020B0502040204020203" pitchFamily="34" charset="0"/>
              </a:rPr>
              <a:t> be</a:t>
            </a:r>
            <a:r>
              <a:rPr lang="en-US" dirty="0">
                <a:latin typeface="Segoe UI" panose="020B0502040204020203" pitchFamily="34" charset="0"/>
                <a:cs typeface="Segoe UI" panose="020B0502040204020203" pitchFamily="34" charset="0"/>
              </a:rPr>
              <a:t> in greater demand this year due</a:t>
            </a:r>
            <a:r>
              <a:rPr lang="en-US" baseline="0" dirty="0">
                <a:latin typeface="Segoe UI" panose="020B0502040204020203" pitchFamily="34" charset="0"/>
                <a:cs typeface="Segoe UI" panose="020B0502040204020203" pitchFamily="34" charset="0"/>
              </a:rPr>
              <a:t> to</a:t>
            </a:r>
            <a:r>
              <a:rPr lang="en-US" dirty="0">
                <a:latin typeface="Segoe UI" panose="020B0502040204020203" pitchFamily="34" charset="0"/>
                <a:cs typeface="Segoe UI" panose="020B0502040204020203" pitchFamily="34" charset="0"/>
              </a:rPr>
              <a:t> the pandemic.</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389745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Publicize the survey.  The more often your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hear about the survey, the more likely they are to respond</a:t>
            </a:r>
            <a:r>
              <a:rPr lang="en-US" baseline="0" dirty="0">
                <a:latin typeface="Segoe UI" panose="020B0502040204020203" pitchFamily="34" charset="0"/>
                <a:cs typeface="Segoe UI" panose="020B0502040204020203" pitchFamily="34" charset="0"/>
              </a:rPr>
              <a:t> when asked to complete it.</a:t>
            </a:r>
          </a:p>
          <a:p>
            <a:endParaRPr lang="en-US" baseline="0" dirty="0">
              <a:latin typeface="Segoe UI" panose="020B0502040204020203" pitchFamily="34" charset="0"/>
              <a:cs typeface="Segoe UI" panose="020B0502040204020203" pitchFamily="34" charset="0"/>
            </a:endParaRPr>
          </a:p>
          <a:p>
            <a:r>
              <a:rPr lang="en-US" baseline="0" dirty="0">
                <a:latin typeface="Segoe UI" panose="020B0502040204020203" pitchFamily="34" charset="0"/>
                <a:cs typeface="Segoe UI" panose="020B0502040204020203" pitchFamily="34" charset="0"/>
              </a:rPr>
              <a:t>Be sure to provide technical assistance for the technology that </a:t>
            </a:r>
            <a:r>
              <a:rPr lang="en-US" baseline="0" dirty="0" err="1">
                <a:latin typeface="Segoe UI" panose="020B0502040204020203" pitchFamily="34" charset="0"/>
                <a:cs typeface="Segoe UI" panose="020B0502040204020203" pitchFamily="34" charset="0"/>
              </a:rPr>
              <a:t>exiters</a:t>
            </a:r>
            <a:r>
              <a:rPr lang="en-US" baseline="0" dirty="0">
                <a:latin typeface="Segoe UI" panose="020B0502040204020203" pitchFamily="34" charset="0"/>
                <a:cs typeface="Segoe UI" panose="020B0502040204020203" pitchFamily="34" charset="0"/>
              </a:rPr>
              <a:t> are using to complete the survey, if needed.  Be prepared to offer translation services and other support so </a:t>
            </a:r>
            <a:r>
              <a:rPr lang="en-US" baseline="0" dirty="0" err="1">
                <a:latin typeface="Segoe UI" panose="020B0502040204020203" pitchFamily="34" charset="0"/>
                <a:cs typeface="Segoe UI" panose="020B0502040204020203" pitchFamily="34" charset="0"/>
              </a:rPr>
              <a:t>exiters</a:t>
            </a:r>
            <a:r>
              <a:rPr lang="en-US" baseline="0" dirty="0">
                <a:latin typeface="Segoe UI" panose="020B0502040204020203" pitchFamily="34" charset="0"/>
                <a:cs typeface="Segoe UI" panose="020B0502040204020203" pitchFamily="34" charset="0"/>
              </a:rPr>
              <a:t> will be able to participate.</a:t>
            </a: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Attempting to contact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at different times of day and on different days of the week is recommended for the greatest success.  At least three attempts should be made to reach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Districts</a:t>
            </a:r>
            <a:r>
              <a:rPr lang="en-US" baseline="0" dirty="0">
                <a:latin typeface="Segoe UI" panose="020B0502040204020203" pitchFamily="34" charset="0"/>
                <a:cs typeface="Segoe UI" panose="020B0502040204020203" pitchFamily="34" charset="0"/>
              </a:rPr>
              <a:t> reaching the largest percentage of </a:t>
            </a:r>
            <a:r>
              <a:rPr lang="en-US" baseline="0" dirty="0" err="1">
                <a:latin typeface="Segoe UI" panose="020B0502040204020203" pitchFamily="34" charset="0"/>
                <a:cs typeface="Segoe UI" panose="020B0502040204020203" pitchFamily="34" charset="0"/>
              </a:rPr>
              <a:t>exiters</a:t>
            </a:r>
            <a:r>
              <a:rPr lang="en-US" baseline="0" dirty="0">
                <a:latin typeface="Segoe UI" panose="020B0502040204020203" pitchFamily="34" charset="0"/>
                <a:cs typeface="Segoe UI" panose="020B0502040204020203" pitchFamily="34" charset="0"/>
              </a:rPr>
              <a:t> made more than three attempts.</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2429203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400205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This concludes the PowerPoint about Indicator 14, how to identify whom to contact (“</a:t>
            </a:r>
            <a:r>
              <a:rPr lang="en-US" dirty="0" err="1">
                <a:latin typeface="Segoe UI" panose="020B0502040204020203" pitchFamily="34" charset="0"/>
                <a:cs typeface="Segoe UI" panose="020B0502040204020203" pitchFamily="34" charset="0"/>
              </a:rPr>
              <a:t>exiters</a:t>
            </a:r>
            <a:r>
              <a:rPr lang="en-US" dirty="0">
                <a:latin typeface="Segoe UI" panose="020B0502040204020203" pitchFamily="34" charset="0"/>
                <a:cs typeface="Segoe UI" panose="020B0502040204020203" pitchFamily="34" charset="0"/>
              </a:rPr>
              <a:t>”), and how to access and use the online survey.</a:t>
            </a:r>
          </a:p>
          <a:p>
            <a:r>
              <a:rPr lang="en-US" dirty="0">
                <a:latin typeface="Segoe UI" panose="020B0502040204020203" pitchFamily="34" charset="0"/>
                <a:cs typeface="Segoe UI" panose="020B0502040204020203" pitchFamily="34" charset="0"/>
              </a:rPr>
              <a:t>Thank you for your interest,</a:t>
            </a:r>
          </a:p>
          <a:p>
            <a:r>
              <a:rPr lang="en-US" dirty="0">
                <a:latin typeface="Segoe UI" panose="020B0502040204020203" pitchFamily="34" charset="0"/>
                <a:cs typeface="Segoe UI" panose="020B0502040204020203" pitchFamily="34" charset="0"/>
              </a:rPr>
              <a:t>Robert Shepherd</a:t>
            </a:r>
          </a:p>
          <a:p>
            <a:r>
              <a:rPr lang="en-US" dirty="0">
                <a:latin typeface="Segoe UI" panose="020B0502040204020203" pitchFamily="34" charset="0"/>
                <a:cs typeface="Segoe UI" panose="020B0502040204020203" pitchFamily="34" charset="0"/>
              </a:rPr>
              <a:t>Indicator 14</a:t>
            </a:r>
          </a:p>
          <a:p>
            <a:r>
              <a:rPr lang="en-US" dirty="0">
                <a:latin typeface="Segoe UI" panose="020B0502040204020203" pitchFamily="34" charset="0"/>
                <a:cs typeface="Segoe UI" panose="020B0502040204020203" pitchFamily="34" charset="0"/>
              </a:rPr>
              <a:t>PIAR at SUNY Potsdam</a:t>
            </a:r>
          </a:p>
          <a:p>
            <a:r>
              <a:rPr lang="en-US" dirty="0">
                <a:latin typeface="Segoe UI" panose="020B0502040204020203" pitchFamily="34" charset="0"/>
                <a:cs typeface="Segoe UI" panose="020B0502040204020203" pitchFamily="34" charset="0"/>
              </a:rPr>
              <a:t>Potsdam, NY</a:t>
            </a:r>
          </a:p>
          <a:p>
            <a:r>
              <a:rPr lang="en-US" dirty="0">
                <a:latin typeface="Segoe UI" panose="020B0502040204020203" pitchFamily="34" charset="0"/>
                <a:cs typeface="Segoe UI" panose="020B0502040204020203" pitchFamily="34" charset="0"/>
                <a:hlinkClick r:id="rId3"/>
              </a:rPr>
              <a:t>shephers@potsdam.edu</a:t>
            </a: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Link to DESE’s </a:t>
            </a:r>
            <a:r>
              <a:rPr lang="en-US" b="0" i="0" dirty="0">
                <a:solidFill>
                  <a:srgbClr val="333333"/>
                </a:solidFill>
                <a:effectLst/>
                <a:latin typeface="Segoe UI Historic" panose="020B0502040204020203" pitchFamily="34" charset="0"/>
                <a:ea typeface="Segoe UI Historic" panose="020B0502040204020203" pitchFamily="34" charset="0"/>
                <a:cs typeface="Segoe UI Historic" panose="020B0502040204020203" pitchFamily="34" charset="0"/>
              </a:rPr>
              <a:t>Secondary Transition webpage;</a:t>
            </a: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4"/>
              </a:rPr>
              <a:t>https://www.doe.mass.edu/sped/secondary-transition/</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Link to DESE’s  I</a:t>
            </a:r>
            <a:r>
              <a:rPr lang="en-US" b="0" i="0" dirty="0">
                <a:solidFill>
                  <a:srgbClr val="333333"/>
                </a:solidFill>
                <a:effectLst/>
                <a:latin typeface="Segoe UI Historic" panose="020B0502040204020203" pitchFamily="34" charset="0"/>
                <a:ea typeface="Segoe UI Historic" panose="020B0502040204020203" pitchFamily="34" charset="0"/>
                <a:cs typeface="Segoe UI Historic" panose="020B0502040204020203" pitchFamily="34" charset="0"/>
              </a:rPr>
              <a:t>ndicator 14: Post-School Outcomes</a:t>
            </a:r>
          </a:p>
          <a:p>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5"/>
              </a:rPr>
              <a:t>https://www.doe.mass.edu/sped/secondary-transition/indicator14.html</a:t>
            </a: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422800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Let’s begin with a general overview of Indicator 14</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80445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Let’s start by reflecting on </a:t>
            </a:r>
            <a:r>
              <a:rPr lang="en-US" b="1" dirty="0">
                <a:latin typeface="Segoe UI" panose="020B0502040204020203" pitchFamily="34" charset="0"/>
                <a:cs typeface="Segoe UI" panose="020B0502040204020203" pitchFamily="34" charset="0"/>
              </a:rPr>
              <a:t>why</a:t>
            </a:r>
            <a:r>
              <a:rPr lang="en-US" dirty="0">
                <a:latin typeface="Segoe UI" panose="020B0502040204020203" pitchFamily="34" charset="0"/>
                <a:cs typeface="Segoe UI" panose="020B0502040204020203" pitchFamily="34" charset="0"/>
              </a:rPr>
              <a:t> Indicator 14 is important.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In Massachusetts, the focus in Pre-K to Age 22 education is to prepare students for success in their adult lives. The data we gather through Indicator 14 helps us to find out if our students </a:t>
            </a:r>
            <a:r>
              <a:rPr lang="en-US" i="1" dirty="0">
                <a:latin typeface="Segoe UI" panose="020B0502040204020203" pitchFamily="34" charset="0"/>
                <a:cs typeface="Segoe UI" panose="020B0502040204020203" pitchFamily="34" charset="0"/>
              </a:rPr>
              <a:t>did </a:t>
            </a:r>
            <a:r>
              <a:rPr lang="en-US" dirty="0">
                <a:latin typeface="Segoe UI" panose="020B0502040204020203" pitchFamily="34" charset="0"/>
                <a:cs typeface="Segoe UI" panose="020B0502040204020203" pitchFamily="34" charset="0"/>
              </a:rPr>
              <a:t>become successful.</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Using the Indicator 14 survey, you are following up with your former students with IEPs one year after they leave high school to find out</a:t>
            </a:r>
            <a:r>
              <a:rPr lang="en-US" baseline="0" dirty="0">
                <a:latin typeface="Segoe UI" panose="020B0502040204020203" pitchFamily="34" charset="0"/>
                <a:cs typeface="Segoe UI" panose="020B0502040204020203" pitchFamily="34" charset="0"/>
              </a:rPr>
              <a:t> if</a:t>
            </a:r>
            <a:r>
              <a:rPr lang="en-US" dirty="0">
                <a:latin typeface="Segoe UI" panose="020B0502040204020203" pitchFamily="34" charset="0"/>
                <a:cs typeface="Segoe UI" panose="020B0502040204020203" pitchFamily="34" charset="0"/>
              </a:rPr>
              <a:t> they have been engaged in employment and/or further education or training.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responses to this survey</a:t>
            </a:r>
            <a:r>
              <a:rPr lang="en-US" baseline="0" dirty="0">
                <a:latin typeface="Segoe UI" panose="020B0502040204020203" pitchFamily="34" charset="0"/>
                <a:cs typeface="Segoe UI" panose="020B0502040204020203" pitchFamily="34" charset="0"/>
              </a:rPr>
              <a:t> and</a:t>
            </a:r>
            <a:r>
              <a:rPr lang="en-US" dirty="0">
                <a:latin typeface="Segoe UI" panose="020B0502040204020203" pitchFamily="34" charset="0"/>
                <a:cs typeface="Segoe UI" panose="020B0502040204020203" pitchFamily="34" charset="0"/>
              </a:rPr>
              <a:t> the summative information it collects provide us with an indication of the success of our educational efforts at the state and local level.</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00717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Indicator 14 is a federal reporting requirement mandated by the Individuals with Disabilities Education Act (IDEA). It is one of 17 Indicators of Special Education Compliance and Performance that MA DESE reports to the Office of Special Education Programs, or OSEP, in the annual State Performance Plan/Annual Performance Report, or SPP/APR. Specifically, Indicators 14 aligns well with Massachusetts’ focus on preparing all students for success after high school.</a:t>
            </a:r>
          </a:p>
          <a:p>
            <a:pPr lvl="1"/>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federal criteria for successfully attaining one or more of these four outcomes are more modest than many former students and their families set for the first year out of high school.  For example, the federal criteria for “Enrolled in higher education within one year of leaving high school” is completing one or more semesters or terms at a 2- or 4-year college. Completing even one class in a semester meets this criteria.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Perhaps this is why we call this reporting an “Indicator.” It doesn’t give us the full picture, but it gives us a useful snapshot. </a:t>
            </a:r>
          </a:p>
          <a:p>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72795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and Update slide wording</a:t>
            </a: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65758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How is Indicator 14 data collected?</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Indicator 14 data is gathered using surveys.  For many of you the last time your district conducted Indicator 14 surveys, staff used paper surveys and submitted survey data using an Excel Spreadsheet. In 2019, an online version of the survey was developed and used successfully.  This online survey simplifies the data collection process.  It automatically compiles and saves data and you no longer will submit your data using the Excel Spreadsheet.  This year staff will use an online survey, available in English, Spanish, Haitian Creole, Vietnamese, simplified Chinese, and Portuguese, to collect information from your former students with IEPs. The website address is: </a:t>
            </a:r>
            <a:r>
              <a:rPr lang="en-US" sz="1200" u="sng" dirty="0">
                <a:solidFill>
                  <a:srgbClr val="0000FF"/>
                </a:solidFill>
                <a:latin typeface="Calibri" panose="020F0502020204030204" pitchFamily="34" charset="0"/>
                <a:ea typeface="Times New Roman" panose="02020603050405020304" pitchFamily="18" charset="0"/>
                <a:hlinkClick r:id="rId3"/>
              </a:rPr>
              <a:t>https://bit.ly/WorkSchoolSurvey2023</a:t>
            </a:r>
            <a:r>
              <a:rPr lang="en-US" dirty="0">
                <a:latin typeface="Segoe UI" panose="020B0502040204020203" pitchFamily="34" charset="0"/>
                <a:cs typeface="Segoe UI" panose="020B0502040204020203" pitchFamily="34" charset="0"/>
              </a:rPr>
              <a:t>.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District staff may complete the online survey with the former student, or the former student may complete the survey themselves.  In situations where the web survey is not available, paper surveys can be used to record responses which can be entered online later.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Later in our presentation, we will show one new question that has been added.</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70920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2"/>
              </a:spcAft>
            </a:pPr>
            <a:r>
              <a:rPr lang="en-US" sz="1200" dirty="0">
                <a:latin typeface="Segoe UI" panose="020B0502040204020203" pitchFamily="34" charset="0"/>
                <a:cs typeface="Segoe UI" panose="020B0502040204020203" pitchFamily="34" charset="0"/>
              </a:rPr>
              <a:t>All district Indicator 14 data is due September 15, 2023. This means that all online surveys must be completed and submitted by this date.</a:t>
            </a:r>
          </a:p>
          <a:p>
            <a:pPr>
              <a:spcAft>
                <a:spcPts val="1212"/>
              </a:spcAft>
            </a:pPr>
            <a:r>
              <a:rPr lang="en-US" dirty="0">
                <a:latin typeface="Segoe UI" panose="020B0502040204020203" pitchFamily="34" charset="0"/>
                <a:cs typeface="Segoe UI" panose="020B0502040204020203" pitchFamily="34" charset="0"/>
              </a:rPr>
              <a:t>So p</a:t>
            </a:r>
            <a:r>
              <a:rPr lang="en-US" sz="1200" dirty="0">
                <a:latin typeface="Segoe UI" panose="020B0502040204020203" pitchFamily="34" charset="0"/>
                <a:cs typeface="Segoe UI" panose="020B0502040204020203" pitchFamily="34" charset="0"/>
              </a:rPr>
              <a:t>lease ensure that all online surveys are completed and submitted on time, since we must meet federal reporting timelines and requirements.</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33858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52463"/>
            <a:ext cx="5668963" cy="3189287"/>
          </a:xfrm>
        </p:spPr>
      </p:sp>
      <p:sp>
        <p:nvSpPr>
          <p:cNvPr id="3" name="Notes Placeholder 2"/>
          <p:cNvSpPr>
            <a:spLocks noGrp="1"/>
          </p:cNvSpPr>
          <p:nvPr>
            <p:ph type="body" idx="1"/>
          </p:nvPr>
        </p:nvSpPr>
        <p:spPr/>
        <p:txBody>
          <a:bodyPr/>
          <a:lstStyle/>
          <a:p>
            <a:endParaRPr lang="zh-CN" altLang="en-US" sz="1300" dirty="0">
              <a:solidFill>
                <a:schemeClr val="accent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49715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iarmass14@potsdam.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WorkSchoolSurvey20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iarmass14@potsdam.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Greg.Tobey@mas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piarmass14@potsdam.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piarmass14@potsdam.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Greg.Tobey@mass.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it.ly/WorkSchoolSurvey202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11361697" cy="2544462"/>
          </a:xfrm>
        </p:spPr>
        <p:txBody>
          <a:bodyPr>
            <a:noAutofit/>
          </a:bodyPr>
          <a:lstStyle/>
          <a:p>
            <a:r>
              <a:rPr lang="en-US" altLang="zh-CN" sz="4400" dirty="0">
                <a:latin typeface="Segoe SemiBold" panose="020B0703040204020203" pitchFamily="34" charset="0"/>
                <a:cs typeface="Segoe SemiBold" panose="020B0703040204020203" pitchFamily="34" charset="0"/>
              </a:rPr>
              <a:t>Indicator 14: </a:t>
            </a:r>
            <a:br>
              <a:rPr lang="en-US" altLang="zh-CN" sz="4400" dirty="0">
                <a:latin typeface="Segoe SemiBold" panose="020B0703040204020203" pitchFamily="34" charset="0"/>
                <a:cs typeface="Segoe SemiBold" panose="020B0703040204020203" pitchFamily="34" charset="0"/>
              </a:rPr>
            </a:br>
            <a:r>
              <a:rPr lang="en-US" altLang="zh-CN" sz="4400" dirty="0">
                <a:latin typeface="Segoe SemiBold" panose="020B0703040204020203" pitchFamily="34" charset="0"/>
                <a:cs typeface="Segoe SemiBold" panose="020B0703040204020203" pitchFamily="34" charset="0"/>
              </a:rPr>
              <a:t>Post-School Outcomes Data Collection</a:t>
            </a:r>
            <a:br>
              <a:rPr lang="en-US" altLang="zh-CN" sz="4400" dirty="0">
                <a:latin typeface="Segoe SemiBold" panose="020B0703040204020203" pitchFamily="34" charset="0"/>
                <a:cs typeface="Segoe SemiBold" panose="020B0703040204020203" pitchFamily="34" charset="0"/>
              </a:rPr>
            </a:br>
            <a:br>
              <a:rPr lang="en-US" altLang="zh-CN" sz="4400" dirty="0">
                <a:latin typeface="Segoe SemiBold" panose="020B0703040204020203" pitchFamily="34" charset="0"/>
                <a:cs typeface="Segoe SemiBold" panose="020B0703040204020203" pitchFamily="34" charset="0"/>
              </a:rPr>
            </a:br>
            <a:r>
              <a:rPr lang="en-US" altLang="zh-CN" sz="4400" dirty="0">
                <a:latin typeface="Segoe SemiBold" panose="020B0703040204020203" pitchFamily="34" charset="0"/>
                <a:cs typeface="Segoe SemiBold" panose="020B0703040204020203" pitchFamily="34" charset="0"/>
              </a:rPr>
              <a:t>Updates for 2023 (FFY22)</a:t>
            </a:r>
            <a:endParaRPr lang="en-US" sz="4400"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Spring-Summer 2023</a:t>
            </a:r>
          </a:p>
          <a:p>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082ED-7463-42B4-9A27-D937317561E8}"/>
              </a:ext>
            </a:extLst>
          </p:cNvPr>
          <p:cNvSpPr>
            <a:spLocks noGrp="1"/>
          </p:cNvSpPr>
          <p:nvPr>
            <p:ph type="title"/>
          </p:nvPr>
        </p:nvSpPr>
        <p:spPr/>
        <p:txBody>
          <a:bodyPr/>
          <a:lstStyle/>
          <a:p>
            <a:r>
              <a:rPr lang="en-US" sz="4400" dirty="0"/>
              <a:t>Indicator 14: Getting Started</a:t>
            </a:r>
            <a:endParaRPr lang="en-US" dirty="0"/>
          </a:p>
        </p:txBody>
      </p:sp>
      <p:sp>
        <p:nvSpPr>
          <p:cNvPr id="2" name="Content Placeholder 1">
            <a:extLst>
              <a:ext uri="{FF2B5EF4-FFF2-40B4-BE49-F238E27FC236}">
                <a16:creationId xmlns:a16="http://schemas.microsoft.com/office/drawing/2014/main" id="{5884B0B7-5740-48BC-ADF6-2F98ED41117F}"/>
              </a:ext>
            </a:extLst>
          </p:cNvPr>
          <p:cNvSpPr>
            <a:spLocks noGrp="1"/>
          </p:cNvSpPr>
          <p:nvPr>
            <p:ph idx="1"/>
          </p:nvPr>
        </p:nvSpPr>
        <p:spPr/>
        <p:txBody>
          <a:bodyPr/>
          <a:lstStyle/>
          <a:p>
            <a:r>
              <a:rPr lang="en-US" sz="2800" dirty="0"/>
              <a:t>Identify your Indicator 14 survey team and plan how you will train and orient them.</a:t>
            </a:r>
          </a:p>
          <a:p>
            <a:r>
              <a:rPr lang="en-US" sz="2800" dirty="0"/>
              <a:t>Review all of the documents that will be emailed to your district’s special education administrator in May.</a:t>
            </a:r>
          </a:p>
          <a:p>
            <a:r>
              <a:rPr lang="en-US" sz="2800" dirty="0"/>
              <a:t>To collect data effectively, your team will need to know:</a:t>
            </a:r>
          </a:p>
          <a:p>
            <a:pPr lvl="1"/>
            <a:r>
              <a:rPr lang="en-US" dirty="0"/>
              <a:t>What is an </a:t>
            </a:r>
            <a:r>
              <a:rPr lang="en-US" i="1" dirty="0" err="1"/>
              <a:t>exiter</a:t>
            </a:r>
            <a:r>
              <a:rPr lang="en-US" i="1" dirty="0"/>
              <a:t>? </a:t>
            </a:r>
          </a:p>
          <a:p>
            <a:pPr lvl="1"/>
            <a:r>
              <a:rPr lang="en-US" dirty="0"/>
              <a:t>Who are your district’s </a:t>
            </a:r>
            <a:r>
              <a:rPr lang="en-US" dirty="0" err="1"/>
              <a:t>exiters</a:t>
            </a:r>
            <a:r>
              <a:rPr lang="en-US" dirty="0"/>
              <a:t>, and how will you contact them?</a:t>
            </a:r>
          </a:p>
          <a:p>
            <a:pPr lvl="1"/>
            <a:r>
              <a:rPr lang="en-US" dirty="0"/>
              <a:t>How will you administer the survey and submit data?</a:t>
            </a:r>
          </a:p>
          <a:p>
            <a:endParaRPr lang="en-US" dirty="0"/>
          </a:p>
        </p:txBody>
      </p:sp>
    </p:spTree>
    <p:extLst>
      <p:ext uri="{BB962C8B-B14F-4D97-AF65-F5344CB8AC3E}">
        <p14:creationId xmlns:p14="http://schemas.microsoft.com/office/powerpoint/2010/main" val="231413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0BF92D-94D7-43E3-B5E2-39B9E2CB2CAE}"/>
              </a:ext>
            </a:extLst>
          </p:cNvPr>
          <p:cNvSpPr>
            <a:spLocks noGrp="1"/>
          </p:cNvSpPr>
          <p:nvPr>
            <p:ph type="title"/>
          </p:nvPr>
        </p:nvSpPr>
        <p:spPr/>
        <p:txBody>
          <a:bodyPr>
            <a:normAutofit/>
          </a:bodyPr>
          <a:lstStyle/>
          <a:p>
            <a:r>
              <a:rPr lang="en-US" sz="4400" dirty="0"/>
              <a:t>What is an </a:t>
            </a:r>
            <a:r>
              <a:rPr lang="en-US" sz="4400" i="1" dirty="0" err="1"/>
              <a:t>exiter</a:t>
            </a:r>
            <a:r>
              <a:rPr lang="en-US" sz="4400" dirty="0"/>
              <a:t>?</a:t>
            </a:r>
            <a:endParaRPr lang="en-US" dirty="0"/>
          </a:p>
        </p:txBody>
      </p:sp>
      <p:sp>
        <p:nvSpPr>
          <p:cNvPr id="2" name="Content Placeholder 1">
            <a:extLst>
              <a:ext uri="{FF2B5EF4-FFF2-40B4-BE49-F238E27FC236}">
                <a16:creationId xmlns:a16="http://schemas.microsoft.com/office/drawing/2014/main" id="{3B497D50-3A3A-48B9-8F6F-ABA27CBA6A7B}"/>
              </a:ext>
            </a:extLst>
          </p:cNvPr>
          <p:cNvSpPr>
            <a:spLocks noGrp="1"/>
          </p:cNvSpPr>
          <p:nvPr>
            <p:ph idx="1"/>
          </p:nvPr>
        </p:nvSpPr>
        <p:spPr/>
        <p:txBody>
          <a:bodyPr>
            <a:normAutofit lnSpcReduction="10000"/>
          </a:bodyPr>
          <a:lstStyle/>
          <a:p>
            <a:r>
              <a:rPr lang="en-US" sz="2800" dirty="0" err="1"/>
              <a:t>Exiters</a:t>
            </a:r>
            <a:r>
              <a:rPr lang="en-US" sz="2800" dirty="0"/>
              <a:t> are students </a:t>
            </a:r>
            <a:r>
              <a:rPr lang="en-US" sz="2800" b="1" dirty="0">
                <a:solidFill>
                  <a:schemeClr val="accent2"/>
                </a:solidFill>
              </a:rPr>
              <a:t>with IEPs </a:t>
            </a:r>
            <a:r>
              <a:rPr lang="en-US" sz="2800" dirty="0"/>
              <a:t>who during the </a:t>
            </a:r>
            <a:r>
              <a:rPr lang="en-US" sz="2800" b="1" dirty="0">
                <a:solidFill>
                  <a:schemeClr val="accent2"/>
                </a:solidFill>
              </a:rPr>
              <a:t>2021-2022 school year:</a:t>
            </a:r>
          </a:p>
          <a:p>
            <a:pPr lvl="1"/>
            <a:r>
              <a:rPr lang="en-US" sz="3200" dirty="0"/>
              <a:t>Graduated from high school, OR</a:t>
            </a:r>
          </a:p>
          <a:p>
            <a:pPr lvl="1"/>
            <a:r>
              <a:rPr lang="en-US" sz="3200" dirty="0"/>
              <a:t>Aged out of special education, with or without a certificate of attainment, OR</a:t>
            </a:r>
          </a:p>
          <a:p>
            <a:pPr lvl="1">
              <a:spcAft>
                <a:spcPts val="1200"/>
              </a:spcAft>
            </a:pPr>
            <a:r>
              <a:rPr lang="en-US" sz="3200" dirty="0"/>
              <a:t>Dropped out of high school, i.e., didn’t return for the 2021-2022 school year, even though they had been expected to return.</a:t>
            </a:r>
            <a:br>
              <a:rPr lang="en-US" sz="3200" dirty="0"/>
            </a:br>
            <a:r>
              <a:rPr lang="en-US" sz="2400" dirty="0"/>
              <a:t>(Don’t forget to include students who were in Out-of-District Placements.)</a:t>
            </a:r>
          </a:p>
          <a:p>
            <a:endParaRPr lang="en-US" dirty="0"/>
          </a:p>
        </p:txBody>
      </p:sp>
    </p:spTree>
    <p:extLst>
      <p:ext uri="{BB962C8B-B14F-4D97-AF65-F5344CB8AC3E}">
        <p14:creationId xmlns:p14="http://schemas.microsoft.com/office/powerpoint/2010/main" val="67571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2AD59-F338-419C-B1AD-C0B39482B47A}"/>
              </a:ext>
            </a:extLst>
          </p:cNvPr>
          <p:cNvSpPr>
            <a:spLocks noGrp="1"/>
          </p:cNvSpPr>
          <p:nvPr>
            <p:ph type="title"/>
          </p:nvPr>
        </p:nvSpPr>
        <p:spPr/>
        <p:txBody>
          <a:bodyPr/>
          <a:lstStyle/>
          <a:p>
            <a:r>
              <a:rPr lang="en-US" sz="4400" dirty="0"/>
              <a:t>Who are your district’s </a:t>
            </a:r>
            <a:r>
              <a:rPr lang="en-US" sz="4400" dirty="0" err="1"/>
              <a:t>exiters</a:t>
            </a:r>
            <a:r>
              <a:rPr lang="en-US" sz="4400" dirty="0"/>
              <a:t>?</a:t>
            </a:r>
            <a:endParaRPr lang="en-US" dirty="0"/>
          </a:p>
        </p:txBody>
      </p:sp>
      <p:sp>
        <p:nvSpPr>
          <p:cNvPr id="2" name="Content Placeholder 1">
            <a:extLst>
              <a:ext uri="{FF2B5EF4-FFF2-40B4-BE49-F238E27FC236}">
                <a16:creationId xmlns:a16="http://schemas.microsoft.com/office/drawing/2014/main" id="{332F7C7A-14EC-416A-8268-61DB72FB7849}"/>
              </a:ext>
            </a:extLst>
          </p:cNvPr>
          <p:cNvSpPr>
            <a:spLocks noGrp="1"/>
          </p:cNvSpPr>
          <p:nvPr>
            <p:ph idx="1"/>
          </p:nvPr>
        </p:nvSpPr>
        <p:spPr/>
        <p:txBody>
          <a:bodyPr>
            <a:normAutofit lnSpcReduction="10000"/>
          </a:bodyPr>
          <a:lstStyle/>
          <a:p>
            <a:r>
              <a:rPr lang="en-US" sz="3200" dirty="0"/>
              <a:t>DESE will provide each district with an </a:t>
            </a:r>
            <a:r>
              <a:rPr lang="en-US" sz="3200" dirty="0" err="1"/>
              <a:t>exiter</a:t>
            </a:r>
            <a:r>
              <a:rPr lang="en-US" sz="3200" dirty="0"/>
              <a:t> list generated using the data your district submitted to SIMS in 2022. </a:t>
            </a:r>
          </a:p>
          <a:p>
            <a:r>
              <a:rPr lang="en-US" sz="3200" dirty="0"/>
              <a:t>Each district’s list is available in the DESE Security Portal.</a:t>
            </a:r>
          </a:p>
          <a:p>
            <a:pPr lvl="1"/>
            <a:r>
              <a:rPr lang="en-US" sz="3200" dirty="0"/>
              <a:t>Once logged in, browse to Dropbox Central and then to Indicator 14.</a:t>
            </a:r>
          </a:p>
          <a:p>
            <a:pPr lvl="1"/>
            <a:r>
              <a:rPr lang="en-US" sz="3200" dirty="0"/>
              <a:t>Download and save your district’s SIMS </a:t>
            </a:r>
            <a:r>
              <a:rPr lang="en-US" sz="3200" dirty="0" err="1"/>
              <a:t>exiter</a:t>
            </a:r>
            <a:r>
              <a:rPr lang="en-US" sz="3200" dirty="0"/>
              <a:t> file securely.</a:t>
            </a:r>
          </a:p>
          <a:p>
            <a:pPr lvl="1"/>
            <a:endParaRPr lang="en-US" dirty="0"/>
          </a:p>
          <a:p>
            <a:pPr lvl="1"/>
            <a:endParaRPr lang="en-US" dirty="0"/>
          </a:p>
          <a:p>
            <a:endParaRPr lang="en-US" dirty="0"/>
          </a:p>
        </p:txBody>
      </p:sp>
    </p:spTree>
    <p:extLst>
      <p:ext uri="{BB962C8B-B14F-4D97-AF65-F5344CB8AC3E}">
        <p14:creationId xmlns:p14="http://schemas.microsoft.com/office/powerpoint/2010/main" val="147642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0FEED-921F-46D6-9115-69FA23BF0F87}"/>
              </a:ext>
            </a:extLst>
          </p:cNvPr>
          <p:cNvSpPr>
            <a:spLocks noGrp="1"/>
          </p:cNvSpPr>
          <p:nvPr>
            <p:ph type="title"/>
          </p:nvPr>
        </p:nvSpPr>
        <p:spPr/>
        <p:txBody>
          <a:bodyPr/>
          <a:lstStyle/>
          <a:p>
            <a:r>
              <a:rPr lang="en-US" sz="4400" dirty="0"/>
              <a:t>Confirm </a:t>
            </a:r>
            <a:r>
              <a:rPr lang="en-US" dirty="0"/>
              <a:t>Y</a:t>
            </a:r>
            <a:r>
              <a:rPr lang="en-US" sz="4400" dirty="0"/>
              <a:t>our </a:t>
            </a:r>
            <a:r>
              <a:rPr lang="en-US" dirty="0" err="1"/>
              <a:t>E</a:t>
            </a:r>
            <a:r>
              <a:rPr lang="en-US" sz="4400" dirty="0" err="1"/>
              <a:t>xiter</a:t>
            </a:r>
            <a:r>
              <a:rPr lang="en-US" sz="4400"/>
              <a:t> List</a:t>
            </a:r>
            <a:endParaRPr lang="en-US" dirty="0"/>
          </a:p>
        </p:txBody>
      </p:sp>
      <p:sp>
        <p:nvSpPr>
          <p:cNvPr id="2" name="Content Placeholder 1">
            <a:extLst>
              <a:ext uri="{FF2B5EF4-FFF2-40B4-BE49-F238E27FC236}">
                <a16:creationId xmlns:a16="http://schemas.microsoft.com/office/drawing/2014/main" id="{AA848C40-E7CD-48E0-9D2A-28227440DF2C}"/>
              </a:ext>
            </a:extLst>
          </p:cNvPr>
          <p:cNvSpPr>
            <a:spLocks noGrp="1"/>
          </p:cNvSpPr>
          <p:nvPr>
            <p:ph idx="1"/>
          </p:nvPr>
        </p:nvSpPr>
        <p:spPr/>
        <p:txBody>
          <a:bodyPr>
            <a:normAutofit fontScale="92500" lnSpcReduction="10000"/>
          </a:bodyPr>
          <a:lstStyle/>
          <a:p>
            <a:pPr marL="228600" lvl="1" indent="-228600">
              <a:spcBef>
                <a:spcPts val="600"/>
              </a:spcBef>
              <a:spcAft>
                <a:spcPts val="600"/>
              </a:spcAft>
              <a:buFont typeface="Arial" panose="020B0604020202020204" pitchFamily="34" charset="0"/>
              <a:buChar char="•"/>
            </a:pPr>
            <a:r>
              <a:rPr lang="en-US" sz="2000" dirty="0"/>
              <a:t>Using your district’s records and the Indicator 14 Student Contact Information Sheets your district completed last school year, carefully review the list to verify it is correct and complete.</a:t>
            </a:r>
          </a:p>
          <a:p>
            <a:pPr marL="228600" lvl="1" indent="-228600">
              <a:spcBef>
                <a:spcPts val="1000"/>
              </a:spcBef>
              <a:spcAft>
                <a:spcPts val="1200"/>
              </a:spcAft>
              <a:buFont typeface="Arial" panose="020B0604020202020204" pitchFamily="34" charset="0"/>
              <a:buChar char="•"/>
            </a:pPr>
            <a:r>
              <a:rPr lang="en-US" sz="2000" dirty="0"/>
              <a:t>Per the Step-by-Step instructions your district administrator will </a:t>
            </a:r>
            <a:r>
              <a:rPr lang="en-US" sz="2000" dirty="0" err="1"/>
              <a:t>recieve</a:t>
            </a:r>
            <a:r>
              <a:rPr lang="en-US" sz="2000" dirty="0"/>
              <a:t>, create an Excel spreadsheet on which you list your district name and org code, as well as the SASID, name, and birthdate for each discrepant record. </a:t>
            </a:r>
          </a:p>
          <a:p>
            <a:pPr marL="635000" lvl="2">
              <a:spcBef>
                <a:spcPts val="600"/>
              </a:spcBef>
              <a:buFont typeface="Arial" panose="020B0604020202020204" pitchFamily="34" charset="0"/>
              <a:buChar char="•"/>
            </a:pPr>
            <a:r>
              <a:rPr lang="en-US" sz="1800" dirty="0"/>
              <a:t>Indicate whether you are </a:t>
            </a:r>
            <a:r>
              <a:rPr lang="en-US" sz="1800" b="1" dirty="0"/>
              <a:t>adding</a:t>
            </a:r>
            <a:r>
              <a:rPr lang="en-US" sz="1800" dirty="0"/>
              <a:t> the individual to the official list of </a:t>
            </a:r>
            <a:r>
              <a:rPr lang="en-US" sz="1800" dirty="0" err="1"/>
              <a:t>exiters</a:t>
            </a:r>
            <a:r>
              <a:rPr lang="en-US" sz="1800" dirty="0"/>
              <a:t>, or whether you are </a:t>
            </a:r>
            <a:r>
              <a:rPr lang="en-US" sz="1800" b="1" dirty="0"/>
              <a:t>removing</a:t>
            </a:r>
            <a:r>
              <a:rPr lang="en-US" sz="1800" dirty="0"/>
              <a:t> them. </a:t>
            </a:r>
          </a:p>
          <a:p>
            <a:pPr marL="635000" lvl="2">
              <a:spcBef>
                <a:spcPts val="600"/>
              </a:spcBef>
              <a:buFont typeface="Arial" panose="020B0604020202020204" pitchFamily="34" charset="0"/>
              <a:buChar char="•"/>
            </a:pPr>
            <a:r>
              <a:rPr lang="en-US" sz="1800" dirty="0"/>
              <a:t>Enter the reason for adding or removing the individual. </a:t>
            </a:r>
          </a:p>
          <a:p>
            <a:pPr marL="635000" lvl="2">
              <a:spcBef>
                <a:spcPts val="600"/>
              </a:spcBef>
              <a:buFont typeface="Arial" panose="020B0604020202020204" pitchFamily="34" charset="0"/>
              <a:buChar char="•"/>
            </a:pPr>
            <a:r>
              <a:rPr lang="en-US" sz="1800" dirty="0"/>
              <a:t>Upload this spreadsheet to the Indicator 14 </a:t>
            </a:r>
            <a:r>
              <a:rPr lang="en-US" sz="1800" dirty="0" err="1"/>
              <a:t>dropbox</a:t>
            </a:r>
            <a:r>
              <a:rPr lang="en-US" sz="1800" dirty="0"/>
              <a:t> on the DESE Security Portal.</a:t>
            </a:r>
            <a:br>
              <a:rPr lang="en-US" sz="1800" dirty="0"/>
            </a:br>
            <a:endParaRPr lang="en-US" sz="1800" dirty="0"/>
          </a:p>
          <a:p>
            <a:pPr marL="228600" lvl="1" indent="-228600">
              <a:spcBef>
                <a:spcPts val="1000"/>
              </a:spcBef>
              <a:spcAft>
                <a:spcPts val="1200"/>
              </a:spcAft>
              <a:buFont typeface="Arial" panose="020B0604020202020204" pitchFamily="34" charset="0"/>
              <a:buChar char="•"/>
            </a:pPr>
            <a:r>
              <a:rPr lang="en-US" sz="2000" dirty="0"/>
              <a:t>Contact Patrick Cerio at PIAR (</a:t>
            </a:r>
            <a:r>
              <a:rPr lang="en-US" sz="2000" dirty="0">
                <a:hlinkClick r:id="rId3"/>
              </a:rPr>
              <a:t>piarmass14@potsdam.edu</a:t>
            </a:r>
            <a:r>
              <a:rPr lang="en-US" sz="2000" dirty="0"/>
              <a:t>) to request that </a:t>
            </a:r>
            <a:r>
              <a:rPr lang="en-US" sz="2000" dirty="0" err="1"/>
              <a:t>exiters</a:t>
            </a:r>
            <a:r>
              <a:rPr lang="en-US" sz="2000" dirty="0"/>
              <a:t> be added or removed. Patrick has DESE clearance to discuss individual </a:t>
            </a:r>
            <a:r>
              <a:rPr lang="en-US" sz="2000" dirty="0" err="1"/>
              <a:t>exiter</a:t>
            </a:r>
            <a:r>
              <a:rPr lang="en-US" sz="2000" dirty="0"/>
              <a:t> information with school staff.</a:t>
            </a:r>
          </a:p>
          <a:p>
            <a:endParaRPr lang="en-US" dirty="0"/>
          </a:p>
        </p:txBody>
      </p:sp>
    </p:spTree>
    <p:extLst>
      <p:ext uri="{BB962C8B-B14F-4D97-AF65-F5344CB8AC3E}">
        <p14:creationId xmlns:p14="http://schemas.microsoft.com/office/powerpoint/2010/main" val="112531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C1AEDA-8DED-4F08-BE2E-10F9BAF87BDD}"/>
              </a:ext>
            </a:extLst>
          </p:cNvPr>
          <p:cNvSpPr>
            <a:spLocks noGrp="1"/>
          </p:cNvSpPr>
          <p:nvPr>
            <p:ph type="title"/>
          </p:nvPr>
        </p:nvSpPr>
        <p:spPr/>
        <p:txBody>
          <a:bodyPr/>
          <a:lstStyle/>
          <a:p>
            <a:r>
              <a:rPr lang="en-US" sz="4400" dirty="0"/>
              <a:t>Compile </a:t>
            </a:r>
            <a:r>
              <a:rPr lang="en-US" dirty="0" err="1"/>
              <a:t>E</a:t>
            </a:r>
            <a:r>
              <a:rPr lang="en-US" sz="4400" dirty="0" err="1"/>
              <a:t>xiters</a:t>
            </a:r>
            <a:r>
              <a:rPr lang="en-US" sz="4400" dirty="0"/>
              <a:t>’ Contact </a:t>
            </a:r>
            <a:r>
              <a:rPr lang="en-US" dirty="0"/>
              <a:t>I</a:t>
            </a:r>
            <a:r>
              <a:rPr lang="en-US" sz="4400" dirty="0"/>
              <a:t>nformation</a:t>
            </a:r>
            <a:endParaRPr lang="en-US" dirty="0"/>
          </a:p>
        </p:txBody>
      </p:sp>
      <p:sp>
        <p:nvSpPr>
          <p:cNvPr id="2" name="Content Placeholder 1">
            <a:extLst>
              <a:ext uri="{FF2B5EF4-FFF2-40B4-BE49-F238E27FC236}">
                <a16:creationId xmlns:a16="http://schemas.microsoft.com/office/drawing/2014/main" id="{29C018E2-24A9-4ECC-91D7-6C0A84BDAE16}"/>
              </a:ext>
            </a:extLst>
          </p:cNvPr>
          <p:cNvSpPr>
            <a:spLocks noGrp="1"/>
          </p:cNvSpPr>
          <p:nvPr>
            <p:ph idx="1"/>
          </p:nvPr>
        </p:nvSpPr>
        <p:spPr/>
        <p:txBody>
          <a:bodyPr/>
          <a:lstStyle/>
          <a:p>
            <a:pPr>
              <a:spcAft>
                <a:spcPts val="1200"/>
              </a:spcAft>
            </a:pPr>
            <a:r>
              <a:rPr lang="en-US" dirty="0"/>
              <a:t>Once</a:t>
            </a:r>
            <a:r>
              <a:rPr lang="en-US" b="1" dirty="0"/>
              <a:t> </a:t>
            </a:r>
            <a:r>
              <a:rPr lang="en-US" dirty="0"/>
              <a:t>all 2021-2022 </a:t>
            </a:r>
            <a:r>
              <a:rPr lang="en-US" dirty="0" err="1"/>
              <a:t>exiters</a:t>
            </a:r>
            <a:r>
              <a:rPr lang="en-US" dirty="0"/>
              <a:t> have been identified:</a:t>
            </a:r>
          </a:p>
          <a:p>
            <a:pPr lvl="1">
              <a:spcAft>
                <a:spcPts val="1200"/>
              </a:spcAft>
            </a:pPr>
            <a:r>
              <a:rPr lang="en-US" sz="2900" dirty="0"/>
              <a:t>Use the </a:t>
            </a:r>
            <a:r>
              <a:rPr lang="en-US" sz="2900" i="1" dirty="0"/>
              <a:t>Student Contact Information Forms </a:t>
            </a:r>
            <a:r>
              <a:rPr lang="en-US" sz="2900" dirty="0"/>
              <a:t>that were completed by students in Spring 2022 to compile contact information </a:t>
            </a:r>
          </a:p>
          <a:p>
            <a:pPr lvl="1">
              <a:spcAft>
                <a:spcPts val="1200"/>
              </a:spcAft>
            </a:pPr>
            <a:r>
              <a:rPr lang="en-US" sz="2900" dirty="0"/>
              <a:t>If you don’t have the </a:t>
            </a:r>
            <a:r>
              <a:rPr lang="en-US" sz="2900" i="1" dirty="0"/>
              <a:t>Student Contact Information Forms</a:t>
            </a:r>
            <a:r>
              <a:rPr lang="en-US" sz="2900" dirty="0"/>
              <a:t> for any </a:t>
            </a:r>
            <a:r>
              <a:rPr lang="en-US" sz="2900" dirty="0" err="1"/>
              <a:t>exiters</a:t>
            </a:r>
            <a:r>
              <a:rPr lang="en-US" sz="2900" i="1" dirty="0"/>
              <a:t>,</a:t>
            </a:r>
            <a:r>
              <a:rPr lang="en-US" sz="2900" dirty="0"/>
              <a:t> there is no need to worry. You can review </a:t>
            </a:r>
            <a:r>
              <a:rPr lang="en-US" sz="2900" dirty="0" err="1"/>
              <a:t>exiters</a:t>
            </a:r>
            <a:r>
              <a:rPr lang="en-US" sz="2900" dirty="0"/>
              <a:t>’ emergency contact forms and other information in their cumulative records. </a:t>
            </a:r>
          </a:p>
          <a:p>
            <a:endParaRPr lang="en-US" dirty="0"/>
          </a:p>
        </p:txBody>
      </p:sp>
    </p:spTree>
    <p:extLst>
      <p:ext uri="{BB962C8B-B14F-4D97-AF65-F5344CB8AC3E}">
        <p14:creationId xmlns:p14="http://schemas.microsoft.com/office/powerpoint/2010/main" val="164945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0"/>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03</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652280" y="1967876"/>
            <a:ext cx="8665577"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dirty="0">
                <a:solidFill>
                  <a:schemeClr val="accent1">
                    <a:lumMod val="50000"/>
                  </a:schemeClr>
                </a:solidFill>
              </a:rPr>
              <a:t>How to Administer the Online Survey</a:t>
            </a:r>
            <a:endParaRPr lang="zh-CN" altLang="en-US" dirty="0">
              <a:solidFill>
                <a:schemeClr val="accent1">
                  <a:lumMod val="50000"/>
                </a:schemeClr>
              </a:solidFill>
            </a:endParaRPr>
          </a:p>
        </p:txBody>
      </p:sp>
    </p:spTree>
    <p:extLst>
      <p:ext uri="{BB962C8B-B14F-4D97-AF65-F5344CB8AC3E}">
        <p14:creationId xmlns:p14="http://schemas.microsoft.com/office/powerpoint/2010/main" val="388068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6178B-41AB-4DC5-969E-8A0CF7204B86}"/>
              </a:ext>
            </a:extLst>
          </p:cNvPr>
          <p:cNvSpPr>
            <a:spLocks noGrp="1"/>
          </p:cNvSpPr>
          <p:nvPr>
            <p:ph type="title"/>
          </p:nvPr>
        </p:nvSpPr>
        <p:spPr/>
        <p:txBody>
          <a:bodyPr>
            <a:normAutofit/>
          </a:bodyPr>
          <a:lstStyle/>
          <a:p>
            <a:r>
              <a:rPr lang="en-US" sz="4400" dirty="0"/>
              <a:t>Plan Ahead</a:t>
            </a:r>
            <a:endParaRPr lang="en-US" dirty="0"/>
          </a:p>
        </p:txBody>
      </p:sp>
      <p:sp>
        <p:nvSpPr>
          <p:cNvPr id="2" name="Content Placeholder 1">
            <a:extLst>
              <a:ext uri="{FF2B5EF4-FFF2-40B4-BE49-F238E27FC236}">
                <a16:creationId xmlns:a16="http://schemas.microsoft.com/office/drawing/2014/main" id="{A42C7490-125E-4B69-975F-799D3DF7965F}"/>
              </a:ext>
            </a:extLst>
          </p:cNvPr>
          <p:cNvSpPr>
            <a:spLocks noGrp="1"/>
          </p:cNvSpPr>
          <p:nvPr>
            <p:ph idx="1"/>
          </p:nvPr>
        </p:nvSpPr>
        <p:spPr/>
        <p:txBody>
          <a:bodyPr/>
          <a:lstStyle/>
          <a:p>
            <a:r>
              <a:rPr lang="en-US" dirty="0"/>
              <a:t>Make a plan to contact your </a:t>
            </a:r>
            <a:r>
              <a:rPr lang="en-US" dirty="0" err="1"/>
              <a:t>exiters</a:t>
            </a:r>
            <a:r>
              <a:rPr lang="en-US" dirty="0"/>
              <a:t> so that all surveys are completed online at </a:t>
            </a:r>
            <a:r>
              <a:rPr lang="en-US" sz="3200" u="sng" dirty="0">
                <a:solidFill>
                  <a:srgbClr val="0000FF"/>
                </a:solidFill>
                <a:latin typeface="Calibri" panose="020F0502020204030204" pitchFamily="34" charset="0"/>
                <a:ea typeface="Times New Roman" panose="02020603050405020304" pitchFamily="18" charset="0"/>
                <a:hlinkClick r:id="rId3"/>
              </a:rPr>
              <a:t>https://bit.ly/WorkSchoolSurvey2023</a:t>
            </a:r>
            <a:r>
              <a:rPr lang="en-US" dirty="0"/>
              <a:t> </a:t>
            </a:r>
            <a:r>
              <a:rPr lang="en-US" b="1" dirty="0">
                <a:solidFill>
                  <a:schemeClr val="accent2"/>
                </a:solidFill>
              </a:rPr>
              <a:t>by September 15th, 2023</a:t>
            </a:r>
            <a:r>
              <a:rPr lang="en-US" dirty="0"/>
              <a:t>. </a:t>
            </a:r>
          </a:p>
          <a:p>
            <a:pPr lvl="1"/>
            <a:r>
              <a:rPr lang="en-US" sz="2800" dirty="0"/>
              <a:t>Will you use email, phone calls, mail, social media?</a:t>
            </a:r>
          </a:p>
          <a:p>
            <a:pPr lvl="1"/>
            <a:r>
              <a:rPr lang="en-US" sz="2800" dirty="0"/>
              <a:t>How often will you contact </a:t>
            </a:r>
            <a:r>
              <a:rPr lang="en-US" sz="2800" dirty="0" err="1"/>
              <a:t>exiters</a:t>
            </a:r>
            <a:r>
              <a:rPr lang="en-US" sz="2800" dirty="0"/>
              <a:t>?</a:t>
            </a:r>
          </a:p>
          <a:p>
            <a:pPr lvl="1"/>
            <a:r>
              <a:rPr lang="en-US" sz="2800" dirty="0"/>
              <a:t>Which district staff will reach out to your </a:t>
            </a:r>
            <a:r>
              <a:rPr lang="en-US" sz="2800" dirty="0" err="1"/>
              <a:t>exiters</a:t>
            </a:r>
            <a:r>
              <a:rPr lang="en-US" sz="2800" dirty="0"/>
              <a:t>?</a:t>
            </a:r>
          </a:p>
          <a:p>
            <a:pPr lvl="2"/>
            <a:r>
              <a:rPr lang="en-US" sz="2400" dirty="0"/>
              <a:t>Your district’s response rates will be higher </a:t>
            </a:r>
            <a:r>
              <a:rPr lang="en-US" sz="2400" b="1" dirty="0"/>
              <a:t>if </a:t>
            </a:r>
            <a:r>
              <a:rPr lang="en-US" sz="2400" b="1" dirty="0" err="1"/>
              <a:t>exiters</a:t>
            </a:r>
            <a:r>
              <a:rPr lang="en-US" sz="2400" b="1" dirty="0"/>
              <a:t> are contacted by school staff whom they know and trust.</a:t>
            </a:r>
          </a:p>
          <a:p>
            <a:endParaRPr lang="en-US" dirty="0"/>
          </a:p>
        </p:txBody>
      </p:sp>
    </p:spTree>
    <p:extLst>
      <p:ext uri="{BB962C8B-B14F-4D97-AF65-F5344CB8AC3E}">
        <p14:creationId xmlns:p14="http://schemas.microsoft.com/office/powerpoint/2010/main" val="59039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6178B-41AB-4DC5-969E-8A0CF7204B86}"/>
              </a:ext>
            </a:extLst>
          </p:cNvPr>
          <p:cNvSpPr>
            <a:spLocks noGrp="1"/>
          </p:cNvSpPr>
          <p:nvPr>
            <p:ph type="title"/>
          </p:nvPr>
        </p:nvSpPr>
        <p:spPr/>
        <p:txBody>
          <a:bodyPr>
            <a:noAutofit/>
          </a:bodyPr>
          <a:lstStyle/>
          <a:p>
            <a:r>
              <a:rPr lang="en-US" sz="3200" dirty="0"/>
              <a:t>Please help ensure every survey count remind staff to:</a:t>
            </a:r>
          </a:p>
        </p:txBody>
      </p:sp>
      <p:sp>
        <p:nvSpPr>
          <p:cNvPr id="9" name="TextBox 8">
            <a:extLst>
              <a:ext uri="{FF2B5EF4-FFF2-40B4-BE49-F238E27FC236}">
                <a16:creationId xmlns:a16="http://schemas.microsoft.com/office/drawing/2014/main" id="{15E5EB10-D8F5-0D63-0B0B-E1ACB2F0AE57}"/>
              </a:ext>
            </a:extLst>
          </p:cNvPr>
          <p:cNvSpPr txBox="1"/>
          <p:nvPr/>
        </p:nvSpPr>
        <p:spPr>
          <a:xfrm>
            <a:off x="364761" y="2068643"/>
            <a:ext cx="5337747" cy="369332"/>
          </a:xfrm>
          <a:prstGeom prst="rect">
            <a:avLst/>
          </a:prstGeom>
          <a:noFill/>
        </p:spPr>
        <p:txBody>
          <a:bodyPr wrap="square" rtlCol="0">
            <a:spAutoFit/>
          </a:bodyPr>
          <a:lstStyle/>
          <a:p>
            <a:r>
              <a:rPr lang="en-US" dirty="0"/>
              <a:t>Click “I work for the district and enter their name”…</a:t>
            </a:r>
          </a:p>
        </p:txBody>
      </p:sp>
      <p:pic>
        <p:nvPicPr>
          <p:cNvPr id="7" name="Picture 6" descr="Graphical user interface, application">
            <a:extLst>
              <a:ext uri="{FF2B5EF4-FFF2-40B4-BE49-F238E27FC236}">
                <a16:creationId xmlns:a16="http://schemas.microsoft.com/office/drawing/2014/main" id="{8EB1F732-6AC2-37E2-DE8A-64D619689388}"/>
              </a:ext>
            </a:extLst>
          </p:cNvPr>
          <p:cNvPicPr>
            <a:picLocks noChangeAspect="1"/>
          </p:cNvPicPr>
          <p:nvPr/>
        </p:nvPicPr>
        <p:blipFill>
          <a:blip r:embed="rId3"/>
          <a:stretch>
            <a:fillRect/>
          </a:stretch>
        </p:blipFill>
        <p:spPr>
          <a:xfrm>
            <a:off x="309019" y="2428224"/>
            <a:ext cx="5449230" cy="3742117"/>
          </a:xfrm>
          <a:prstGeom prst="rect">
            <a:avLst/>
          </a:prstGeom>
        </p:spPr>
      </p:pic>
      <p:sp>
        <p:nvSpPr>
          <p:cNvPr id="10" name="TextBox 9">
            <a:extLst>
              <a:ext uri="{FF2B5EF4-FFF2-40B4-BE49-F238E27FC236}">
                <a16:creationId xmlns:a16="http://schemas.microsoft.com/office/drawing/2014/main" id="{159D052E-09DD-489F-9FB9-A6AEF1C2D892}"/>
              </a:ext>
            </a:extLst>
          </p:cNvPr>
          <p:cNvSpPr txBox="1"/>
          <p:nvPr/>
        </p:nvSpPr>
        <p:spPr>
          <a:xfrm>
            <a:off x="6216546" y="3288823"/>
            <a:ext cx="5373974" cy="369332"/>
          </a:xfrm>
          <a:prstGeom prst="rect">
            <a:avLst/>
          </a:prstGeom>
          <a:noFill/>
        </p:spPr>
        <p:txBody>
          <a:bodyPr wrap="square" rtlCol="0">
            <a:spAutoFit/>
          </a:bodyPr>
          <a:lstStyle/>
          <a:p>
            <a:r>
              <a:rPr lang="en-US" dirty="0"/>
              <a:t>… and enter the former student’s SASID.</a:t>
            </a:r>
          </a:p>
        </p:txBody>
      </p:sp>
      <p:pic>
        <p:nvPicPr>
          <p:cNvPr id="5" name="Picture 4" descr="Graphical user interface, text, application, email">
            <a:extLst>
              <a:ext uri="{FF2B5EF4-FFF2-40B4-BE49-F238E27FC236}">
                <a16:creationId xmlns:a16="http://schemas.microsoft.com/office/drawing/2014/main" id="{63E6DF6F-E972-0B01-0431-5813D280BB30}"/>
              </a:ext>
            </a:extLst>
          </p:cNvPr>
          <p:cNvPicPr>
            <a:picLocks noChangeAspect="1"/>
          </p:cNvPicPr>
          <p:nvPr/>
        </p:nvPicPr>
        <p:blipFill>
          <a:blip r:embed="rId4"/>
          <a:stretch>
            <a:fillRect/>
          </a:stretch>
        </p:blipFill>
        <p:spPr>
          <a:xfrm>
            <a:off x="6175947" y="3717101"/>
            <a:ext cx="5651292" cy="2666054"/>
          </a:xfrm>
          <a:prstGeom prst="rect">
            <a:avLst/>
          </a:prstGeom>
        </p:spPr>
      </p:pic>
    </p:spTree>
    <p:extLst>
      <p:ext uri="{BB962C8B-B14F-4D97-AF65-F5344CB8AC3E}">
        <p14:creationId xmlns:p14="http://schemas.microsoft.com/office/powerpoint/2010/main" val="262457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27D3D5-8E39-434E-8A06-3550F2A313FF}"/>
              </a:ext>
            </a:extLst>
          </p:cNvPr>
          <p:cNvSpPr>
            <a:spLocks noGrp="1"/>
          </p:cNvSpPr>
          <p:nvPr>
            <p:ph type="title"/>
          </p:nvPr>
        </p:nvSpPr>
        <p:spPr/>
        <p:txBody>
          <a:bodyPr/>
          <a:lstStyle/>
          <a:p>
            <a:r>
              <a:rPr lang="en-US" sz="4400" dirty="0"/>
              <a:t>Plan Your Outreach</a:t>
            </a:r>
            <a:endParaRPr lang="en-US" dirty="0"/>
          </a:p>
        </p:txBody>
      </p:sp>
      <p:sp>
        <p:nvSpPr>
          <p:cNvPr id="2" name="Content Placeholder 1">
            <a:extLst>
              <a:ext uri="{FF2B5EF4-FFF2-40B4-BE49-F238E27FC236}">
                <a16:creationId xmlns:a16="http://schemas.microsoft.com/office/drawing/2014/main" id="{FCC61E89-A3FB-436E-BEE2-F72B836B9BDD}"/>
              </a:ext>
            </a:extLst>
          </p:cNvPr>
          <p:cNvSpPr>
            <a:spLocks noGrp="1"/>
          </p:cNvSpPr>
          <p:nvPr>
            <p:ph idx="1"/>
          </p:nvPr>
        </p:nvSpPr>
        <p:spPr/>
        <p:txBody>
          <a:bodyPr>
            <a:normAutofit fontScale="92500" lnSpcReduction="20000"/>
          </a:bodyPr>
          <a:lstStyle/>
          <a:p>
            <a:r>
              <a:rPr lang="en-US" sz="2400" dirty="0"/>
              <a:t>The procedure you use is up to you. </a:t>
            </a:r>
          </a:p>
          <a:p>
            <a:r>
              <a:rPr lang="en-US" sz="2400" dirty="0"/>
              <a:t>We suggest that you:</a:t>
            </a:r>
          </a:p>
          <a:p>
            <a:pPr lvl="1"/>
            <a:r>
              <a:rPr lang="en-US" sz="2000" dirty="0"/>
              <a:t>Mail and/or email your </a:t>
            </a:r>
            <a:r>
              <a:rPr lang="en-US" sz="2000" dirty="0" err="1"/>
              <a:t>exiters</a:t>
            </a:r>
            <a:r>
              <a:rPr lang="en-US" sz="2000" dirty="0"/>
              <a:t> shortly before you plan to start calling. Allow time to complete the survey online.</a:t>
            </a:r>
          </a:p>
          <a:p>
            <a:pPr lvl="1"/>
            <a:r>
              <a:rPr lang="en-US" sz="2000" dirty="0"/>
              <a:t>Consider sending a follow-up letter after a week or two to encourage completing the survey online.</a:t>
            </a:r>
          </a:p>
          <a:p>
            <a:pPr marL="228600" lvl="1" indent="-228600">
              <a:spcBef>
                <a:spcPts val="1000"/>
              </a:spcBef>
              <a:buFont typeface="Arial" panose="020B0604020202020204" pitchFamily="34" charset="0"/>
              <a:buChar char="•"/>
            </a:pPr>
            <a:r>
              <a:rPr lang="en-US" sz="2400" dirty="0"/>
              <a:t>If more than a month has passed from the initial mailing, consider sending additional reminders that staff will be trying to contact them soon.</a:t>
            </a:r>
          </a:p>
          <a:p>
            <a:r>
              <a:rPr lang="en-US" sz="2400" dirty="0"/>
              <a:t>Please make </a:t>
            </a:r>
            <a:r>
              <a:rPr lang="en-US" sz="2400" b="1" dirty="0">
                <a:solidFill>
                  <a:schemeClr val="accent2"/>
                </a:solidFill>
              </a:rPr>
              <a:t>at least</a:t>
            </a:r>
            <a:r>
              <a:rPr lang="en-US" sz="2400" i="1" dirty="0"/>
              <a:t> </a:t>
            </a:r>
            <a:r>
              <a:rPr lang="en-US" sz="2400" dirty="0"/>
              <a:t>three attempts to reach your exiters. </a:t>
            </a:r>
          </a:p>
          <a:p>
            <a:r>
              <a:rPr lang="en-US" sz="2400" dirty="0"/>
              <a:t>Contact = Phone calls or emails, Letters or texts all count as contact attempts.</a:t>
            </a:r>
          </a:p>
          <a:p>
            <a:r>
              <a:rPr lang="en-US" sz="2400" dirty="0"/>
              <a:t>When calling, try different days of the week and different times of day. </a:t>
            </a:r>
          </a:p>
          <a:p>
            <a:pPr marL="0" indent="0">
              <a:buNone/>
            </a:pPr>
            <a:r>
              <a:rPr lang="en-US" sz="2400" i="1" dirty="0"/>
              <a:t>Districts with high response rates tend to attempt outreach to exiters </a:t>
            </a:r>
            <a:r>
              <a:rPr lang="en-US" sz="2400" b="1" i="1" dirty="0"/>
              <a:t>more</a:t>
            </a:r>
            <a:r>
              <a:rPr lang="en-US" sz="2400" i="1" dirty="0"/>
              <a:t> than three times.</a:t>
            </a:r>
          </a:p>
          <a:p>
            <a:endParaRPr lang="en-US" dirty="0"/>
          </a:p>
        </p:txBody>
      </p:sp>
    </p:spTree>
    <p:extLst>
      <p:ext uri="{BB962C8B-B14F-4D97-AF65-F5344CB8AC3E}">
        <p14:creationId xmlns:p14="http://schemas.microsoft.com/office/powerpoint/2010/main" val="388426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CDF25A-770E-49FC-B985-C83623434CD7}"/>
              </a:ext>
            </a:extLst>
          </p:cNvPr>
          <p:cNvSpPr>
            <a:spLocks noGrp="1"/>
          </p:cNvSpPr>
          <p:nvPr>
            <p:ph type="title"/>
          </p:nvPr>
        </p:nvSpPr>
        <p:spPr/>
        <p:txBody>
          <a:bodyPr>
            <a:normAutofit fontScale="90000"/>
          </a:bodyPr>
          <a:lstStyle/>
          <a:p>
            <a:r>
              <a:rPr lang="en-US" sz="4400" dirty="0"/>
              <a:t>How will you know whether students have completed the online survey?</a:t>
            </a:r>
            <a:endParaRPr lang="en-US" dirty="0"/>
          </a:p>
        </p:txBody>
      </p:sp>
      <p:sp>
        <p:nvSpPr>
          <p:cNvPr id="2" name="Content Placeholder 1">
            <a:extLst>
              <a:ext uri="{FF2B5EF4-FFF2-40B4-BE49-F238E27FC236}">
                <a16:creationId xmlns:a16="http://schemas.microsoft.com/office/drawing/2014/main" id="{E15AEC64-170C-4C18-B70E-B4F117BEBB4A}"/>
              </a:ext>
            </a:extLst>
          </p:cNvPr>
          <p:cNvSpPr>
            <a:spLocks noGrp="1"/>
          </p:cNvSpPr>
          <p:nvPr>
            <p:ph idx="1"/>
          </p:nvPr>
        </p:nvSpPr>
        <p:spPr/>
        <p:txBody>
          <a:bodyPr/>
          <a:lstStyle/>
          <a:p>
            <a:pPr>
              <a:spcAft>
                <a:spcPts val="1200"/>
              </a:spcAft>
            </a:pPr>
            <a:r>
              <a:rPr lang="en-US" dirty="0"/>
              <a:t>PIAR staff will send regular emails to your Indicator 14 district contact (usually the special education administrator), to let you know which </a:t>
            </a:r>
            <a:r>
              <a:rPr lang="en-US" dirty="0" err="1"/>
              <a:t>exiters</a:t>
            </a:r>
            <a:r>
              <a:rPr lang="en-US" dirty="0"/>
              <a:t> have completed the survey.</a:t>
            </a:r>
          </a:p>
          <a:p>
            <a:r>
              <a:rPr lang="en-US" dirty="0"/>
              <a:t>If you want someone other than your district’s special education administrator to receive these updates, please email the correct contact information to PIAR staff person </a:t>
            </a:r>
            <a:r>
              <a:rPr kumimoji="0" lang="en-US" sz="28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Patrick Cerio, </a:t>
            </a:r>
            <a:r>
              <a:rPr kumimoji="0" lang="en-US" sz="28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3"/>
              </a:rPr>
              <a:t>piarmass14@potsdam.edu</a:t>
            </a:r>
            <a:r>
              <a:rPr kumimoji="0" lang="en-US" sz="28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cc’d to Greg Tobey, </a:t>
            </a:r>
            <a:r>
              <a:rPr lang="en-US" sz="2800" u="sng" dirty="0">
                <a:solidFill>
                  <a:srgbClr val="0000FF"/>
                </a:solidFill>
                <a:effectLst/>
                <a:latin typeface="+mn-lt"/>
                <a:ea typeface="Times New Roman" panose="02020603050405020304" pitchFamily="18" charset="0"/>
                <a:cs typeface="Times New Roman" panose="02020603050405020304" pitchFamily="18" charset="0"/>
                <a:hlinkClick r:id="rId4"/>
              </a:rPr>
              <a:t>Gregory.Tobey@mass.gov</a:t>
            </a:r>
            <a:r>
              <a:rPr kumimoji="0" lang="en-US" sz="28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t>
            </a:r>
            <a:endParaRPr lang="en-US" dirty="0"/>
          </a:p>
          <a:p>
            <a:endParaRPr lang="en-US" dirty="0"/>
          </a:p>
        </p:txBody>
      </p:sp>
    </p:spTree>
    <p:extLst>
      <p:ext uri="{BB962C8B-B14F-4D97-AF65-F5344CB8AC3E}">
        <p14:creationId xmlns:p14="http://schemas.microsoft.com/office/powerpoint/2010/main" val="245981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574569-7672-4808-9A6D-BF7E83AC3471}"/>
              </a:ext>
            </a:extLst>
          </p:cNvPr>
          <p:cNvSpPr>
            <a:spLocks noGrp="1"/>
          </p:cNvSpPr>
          <p:nvPr>
            <p:ph type="title" idx="4294967295"/>
          </p:nvPr>
        </p:nvSpPr>
        <p:spPr>
          <a:xfrm>
            <a:off x="419496" y="2907574"/>
            <a:ext cx="2808167" cy="1042852"/>
          </a:xfrm>
        </p:spPr>
        <p:txBody>
          <a:bodyPr>
            <a:normAutofit/>
          </a:bodyPr>
          <a:lstStyle/>
          <a:p>
            <a:r>
              <a:rPr lang="en-US" sz="5400" b="1" dirty="0">
                <a:solidFill>
                  <a:schemeClr val="accent1"/>
                </a:solidFill>
              </a:rPr>
              <a:t>Agenda</a:t>
            </a:r>
          </a:p>
        </p:txBody>
      </p:sp>
      <p:grpSp>
        <p:nvGrpSpPr>
          <p:cNvPr id="18" name="Group 17" descr="Welcome and Overview of Indicator 14">
            <a:extLst>
              <a:ext uri="{C183D7F6-B498-43B3-948B-1728B52AA6E4}">
                <adec:decorative xmlns:adec="http://schemas.microsoft.com/office/drawing/2017/decorative" val="0"/>
              </a:ext>
            </a:extLst>
          </p:cNvPr>
          <p:cNvGrpSpPr/>
          <p:nvPr/>
        </p:nvGrpSpPr>
        <p:grpSpPr>
          <a:xfrm>
            <a:off x="3898559" y="822622"/>
            <a:ext cx="7774246" cy="776068"/>
            <a:chOff x="3061064" y="188784"/>
            <a:chExt cx="8839199" cy="809458"/>
          </a:xfrm>
        </p:grpSpPr>
        <p:sp>
          <p:nvSpPr>
            <p:cNvPr id="8" name="矩形 7">
              <a:extLst>
                <a:ext uri="{FF2B5EF4-FFF2-40B4-BE49-F238E27FC236}">
                  <a16:creationId xmlns:a16="http://schemas.microsoft.com/office/drawing/2014/main" id="{C0795994-20AF-4E22-89F5-60153C5543DF}"/>
                </a:ext>
                <a:ext uri="{C183D7F6-B498-43B3-948B-1728B52AA6E4}">
                  <adec:decorative xmlns:adec="http://schemas.microsoft.com/office/drawing/2017/decorative" val="1"/>
                </a:ext>
              </a:extLst>
            </p:cNvPr>
            <p:cNvSpPr/>
            <p:nvPr/>
          </p:nvSpPr>
          <p:spPr>
            <a:xfrm>
              <a:off x="3061064" y="188784"/>
              <a:ext cx="809458" cy="809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Overview of Indicator 14</a:t>
              </a:r>
              <a:endParaRPr lang="zh-CN" altLang="en-US" sz="3600" dirty="0">
                <a:solidFill>
                  <a:schemeClr val="accent1">
                    <a:lumMod val="50000"/>
                  </a:schemeClr>
                </a:solidFill>
              </a:endParaRPr>
            </a:p>
          </p:txBody>
        </p:sp>
      </p:grpSp>
      <p:grpSp>
        <p:nvGrpSpPr>
          <p:cNvPr id="21" name="Group 20" descr="How to Prepare for the Online Survey"/>
          <p:cNvGrpSpPr/>
          <p:nvPr/>
        </p:nvGrpSpPr>
        <p:grpSpPr>
          <a:xfrm>
            <a:off x="3898557" y="2042886"/>
            <a:ext cx="7774247" cy="776069"/>
            <a:chOff x="3061063" y="1873080"/>
            <a:chExt cx="8839200" cy="809459"/>
          </a:xfrm>
        </p:grpSpPr>
        <p:sp>
          <p:nvSpPr>
            <p:cNvPr id="10" name="矩形 9">
              <a:extLst>
                <a:ext uri="{FF2B5EF4-FFF2-40B4-BE49-F238E27FC236}">
                  <a16:creationId xmlns:a16="http://schemas.microsoft.com/office/drawing/2014/main" id="{8F780B69-F97B-4D0D-8F5F-78444E7DF0F0}"/>
                </a:ext>
                <a:ext uri="{C183D7F6-B498-43B3-948B-1728B52AA6E4}">
                  <adec:decorative xmlns:adec="http://schemas.microsoft.com/office/drawing/2017/decorative" val="1"/>
                </a:ext>
              </a:extLst>
            </p:cNvPr>
            <p:cNvSpPr/>
            <p:nvPr/>
          </p:nvSpPr>
          <p:spPr>
            <a:xfrm>
              <a:off x="3061063" y="1873080"/>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How to Prepare for the Online Survey</a:t>
              </a:r>
              <a:endParaRPr lang="zh-CN" altLang="en-US" sz="3600" dirty="0">
                <a:solidFill>
                  <a:schemeClr val="accent1">
                    <a:lumMod val="50000"/>
                  </a:schemeClr>
                </a:solidFill>
              </a:endParaRPr>
            </a:p>
          </p:txBody>
        </p:sp>
      </p:grpSp>
      <p:grpSp>
        <p:nvGrpSpPr>
          <p:cNvPr id="22" name="Group 21" descr="How to Administer the Online Survey"/>
          <p:cNvGrpSpPr/>
          <p:nvPr/>
        </p:nvGrpSpPr>
        <p:grpSpPr>
          <a:xfrm>
            <a:off x="3898557" y="3227706"/>
            <a:ext cx="7774248" cy="895149"/>
            <a:chOff x="3061062" y="3057900"/>
            <a:chExt cx="8839201" cy="933662"/>
          </a:xfrm>
        </p:grpSpPr>
        <p:sp>
          <p:nvSpPr>
            <p:cNvPr id="12" name="矩形 11">
              <a:extLst>
                <a:ext uri="{FF2B5EF4-FFF2-40B4-BE49-F238E27FC236}">
                  <a16:creationId xmlns:a16="http://schemas.microsoft.com/office/drawing/2014/main" id="{8EED5C95-0E4E-4512-8773-6CA4934A6C58}"/>
                </a:ext>
                <a:ext uri="{C183D7F6-B498-43B3-948B-1728B52AA6E4}">
                  <adec:decorative xmlns:adec="http://schemas.microsoft.com/office/drawing/2017/decorative" val="1"/>
                </a:ext>
              </a:extLst>
            </p:cNvPr>
            <p:cNvSpPr/>
            <p:nvPr/>
          </p:nvSpPr>
          <p:spPr>
            <a:xfrm>
              <a:off x="3061062" y="3110799"/>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057900"/>
              <a:ext cx="7981410" cy="93366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How to Administer the Online Survey</a:t>
              </a:r>
              <a:endParaRPr lang="zh-CN" altLang="en-US" sz="3600" dirty="0">
                <a:solidFill>
                  <a:schemeClr val="accent1">
                    <a:lumMod val="50000"/>
                  </a:schemeClr>
                </a:solidFill>
              </a:endParaRPr>
            </a:p>
          </p:txBody>
        </p:sp>
      </p:grpSp>
      <p:grpSp>
        <p:nvGrpSpPr>
          <p:cNvPr id="23" name="Group 22" descr="A Couple of Reminders"/>
          <p:cNvGrpSpPr/>
          <p:nvPr/>
        </p:nvGrpSpPr>
        <p:grpSpPr>
          <a:xfrm>
            <a:off x="3898555" y="4505350"/>
            <a:ext cx="7774249" cy="776069"/>
            <a:chOff x="3061061" y="4335544"/>
            <a:chExt cx="8839202" cy="809459"/>
          </a:xfrm>
        </p:grpSpPr>
        <p:sp>
          <p:nvSpPr>
            <p:cNvPr id="14" name="矩形 13">
              <a:extLst>
                <a:ext uri="{FF2B5EF4-FFF2-40B4-BE49-F238E27FC236}">
                  <a16:creationId xmlns:a16="http://schemas.microsoft.com/office/drawing/2014/main" id="{DF81D714-3905-427B-B5F8-783DEB3D0A2D}"/>
                </a:ext>
                <a:ext uri="{C183D7F6-B498-43B3-948B-1728B52AA6E4}">
                  <adec:decorative xmlns:adec="http://schemas.microsoft.com/office/drawing/2017/decorative" val="1"/>
                </a:ext>
              </a:extLst>
            </p:cNvPr>
            <p:cNvSpPr/>
            <p:nvPr/>
          </p:nvSpPr>
          <p:spPr>
            <a:xfrm>
              <a:off x="3061061" y="4335544"/>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A Couple of Reminders</a:t>
              </a:r>
              <a:endParaRPr lang="zh-CN" altLang="en-US" sz="3600" dirty="0">
                <a:solidFill>
                  <a:schemeClr val="accent1">
                    <a:lumMod val="50000"/>
                  </a:schemeClr>
                </a:solidFill>
              </a:endParaRPr>
            </a:p>
          </p:txBody>
        </p:sp>
      </p:grpSp>
      <p:grpSp>
        <p:nvGrpSpPr>
          <p:cNvPr id="24" name="Group 23" descr="Wrap-up"/>
          <p:cNvGrpSpPr/>
          <p:nvPr/>
        </p:nvGrpSpPr>
        <p:grpSpPr>
          <a:xfrm>
            <a:off x="3900827" y="5735942"/>
            <a:ext cx="7774249" cy="776069"/>
            <a:chOff x="3063333" y="5566136"/>
            <a:chExt cx="8839202" cy="809459"/>
          </a:xfrm>
        </p:grpSpPr>
        <p:sp>
          <p:nvSpPr>
            <p:cNvPr id="16" name="矩形 13">
              <a:extLst>
                <a:ext uri="{FF2B5EF4-FFF2-40B4-BE49-F238E27FC236}">
                  <a16:creationId xmlns:a16="http://schemas.microsoft.com/office/drawing/2014/main" id="{DF81D714-3905-427B-B5F8-783DEB3D0A2D}"/>
                </a:ext>
                <a:ext uri="{C183D7F6-B498-43B3-948B-1728B52AA6E4}">
                  <adec:decorative xmlns:adec="http://schemas.microsoft.com/office/drawing/2017/decorative" val="1"/>
                </a:ext>
              </a:extLst>
            </p:cNvPr>
            <p:cNvSpPr/>
            <p:nvPr/>
          </p:nvSpPr>
          <p:spPr>
            <a:xfrm>
              <a:off x="3063333" y="5566136"/>
              <a:ext cx="809459" cy="809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Wrap-up </a:t>
              </a:r>
              <a:endParaRPr lang="en-US" dirty="0"/>
            </a:p>
          </p:txBody>
        </p:sp>
      </p:grpSp>
    </p:spTree>
    <p:extLst>
      <p:ext uri="{BB962C8B-B14F-4D97-AF65-F5344CB8AC3E}">
        <p14:creationId xmlns:p14="http://schemas.microsoft.com/office/powerpoint/2010/main" val="304674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3A0CF-3820-450A-A150-723260462C0B}"/>
              </a:ext>
            </a:extLst>
          </p:cNvPr>
          <p:cNvSpPr>
            <a:spLocks noGrp="1"/>
          </p:cNvSpPr>
          <p:nvPr>
            <p:ph type="title"/>
          </p:nvPr>
        </p:nvSpPr>
        <p:spPr/>
        <p:txBody>
          <a:bodyPr/>
          <a:lstStyle/>
          <a:p>
            <a:r>
              <a:rPr lang="en-US" sz="4400" dirty="0"/>
              <a:t> </a:t>
            </a:r>
            <a:r>
              <a:rPr lang="en-US" dirty="0"/>
              <a:t>Ho</a:t>
            </a:r>
            <a:r>
              <a:rPr lang="en-US" sz="4400" dirty="0"/>
              <a:t>w will you know..? continued</a:t>
            </a:r>
            <a:endParaRPr lang="en-US" dirty="0"/>
          </a:p>
        </p:txBody>
      </p:sp>
      <p:sp>
        <p:nvSpPr>
          <p:cNvPr id="2" name="Content Placeholder 1">
            <a:extLst>
              <a:ext uri="{FF2B5EF4-FFF2-40B4-BE49-F238E27FC236}">
                <a16:creationId xmlns:a16="http://schemas.microsoft.com/office/drawing/2014/main" id="{AB16EF6D-687F-4FFE-94FA-5BF062777F6E}"/>
              </a:ext>
            </a:extLst>
          </p:cNvPr>
          <p:cNvSpPr>
            <a:spLocks noGrp="1"/>
          </p:cNvSpPr>
          <p:nvPr>
            <p:ph idx="1"/>
          </p:nvPr>
        </p:nvSpPr>
        <p:spPr/>
        <p:txBody>
          <a:bodyPr/>
          <a:lstStyle/>
          <a:p>
            <a:r>
              <a:rPr lang="en-US" sz="2800" dirty="0"/>
              <a:t>Email updates from PIAR will be sent to each district about every two weeks through the summer until </a:t>
            </a:r>
            <a:r>
              <a:rPr lang="en-US" dirty="0"/>
              <a:t>early August</a:t>
            </a:r>
            <a:r>
              <a:rPr lang="en-US" sz="2800" dirty="0"/>
              <a:t>, and then weekly thereafter.</a:t>
            </a:r>
          </a:p>
          <a:p>
            <a:r>
              <a:rPr lang="en-US" sz="2800" dirty="0"/>
              <a:t>Let PIAR staff person Patrick Cerio, </a:t>
            </a:r>
            <a:r>
              <a:rPr kumimoji="0" lang="en-US" sz="28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3"/>
              </a:rPr>
              <a:t>piarmass14@potsdam.edu</a:t>
            </a:r>
            <a:r>
              <a:rPr lang="en-US" sz="2800" dirty="0"/>
              <a:t>, know if you need additional information about who has completed surveys or have other questions.  </a:t>
            </a:r>
          </a:p>
          <a:p>
            <a:endParaRPr lang="en-US" dirty="0"/>
          </a:p>
        </p:txBody>
      </p:sp>
    </p:spTree>
    <p:extLst>
      <p:ext uri="{BB962C8B-B14F-4D97-AF65-F5344CB8AC3E}">
        <p14:creationId xmlns:p14="http://schemas.microsoft.com/office/powerpoint/2010/main" val="387006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0"/>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04</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5400" dirty="0">
                <a:solidFill>
                  <a:schemeClr val="accent1">
                    <a:lumMod val="50000"/>
                  </a:schemeClr>
                </a:solidFill>
              </a:rPr>
              <a:t>A Couple of Reminders</a:t>
            </a:r>
            <a:endParaRPr lang="zh-CN" altLang="en-US" sz="5400" dirty="0">
              <a:solidFill>
                <a:schemeClr val="accent1">
                  <a:lumMod val="50000"/>
                </a:schemeClr>
              </a:solidFill>
            </a:endParaRPr>
          </a:p>
        </p:txBody>
      </p:sp>
    </p:spTree>
    <p:extLst>
      <p:ext uri="{BB962C8B-B14F-4D97-AF65-F5344CB8AC3E}">
        <p14:creationId xmlns:p14="http://schemas.microsoft.com/office/powerpoint/2010/main" val="608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488AD-A0BB-46A6-87B8-8D590BB12FC5}"/>
              </a:ext>
            </a:extLst>
          </p:cNvPr>
          <p:cNvSpPr>
            <a:spLocks noGrp="1"/>
          </p:cNvSpPr>
          <p:nvPr>
            <p:ph type="title"/>
          </p:nvPr>
        </p:nvSpPr>
        <p:spPr/>
        <p:txBody>
          <a:bodyPr>
            <a:normAutofit fontScale="90000"/>
          </a:bodyPr>
          <a:lstStyle/>
          <a:p>
            <a:r>
              <a:rPr lang="en-US" sz="4400" dirty="0"/>
              <a:t>Review the definition of Competitive Employment </a:t>
            </a:r>
            <a:endParaRPr lang="en-US" dirty="0"/>
          </a:p>
        </p:txBody>
      </p:sp>
      <p:sp>
        <p:nvSpPr>
          <p:cNvPr id="2" name="Content Placeholder 1">
            <a:extLst>
              <a:ext uri="{FF2B5EF4-FFF2-40B4-BE49-F238E27FC236}">
                <a16:creationId xmlns:a16="http://schemas.microsoft.com/office/drawing/2014/main" id="{A11768BA-1D2C-4F95-8455-863B70621527}"/>
              </a:ext>
            </a:extLst>
          </p:cNvPr>
          <p:cNvSpPr>
            <a:spLocks noGrp="1"/>
          </p:cNvSpPr>
          <p:nvPr>
            <p:ph idx="1"/>
          </p:nvPr>
        </p:nvSpPr>
        <p:spPr/>
        <p:txBody>
          <a:bodyPr>
            <a:normAutofit fontScale="92500"/>
          </a:bodyPr>
          <a:lstStyle/>
          <a:p>
            <a:pPr marL="0" indent="0">
              <a:buNone/>
            </a:pPr>
            <a:r>
              <a:rPr lang="en-US" dirty="0"/>
              <a:t>Critical characteristics of Competitive Employment: </a:t>
            </a:r>
          </a:p>
          <a:p>
            <a:r>
              <a:rPr lang="en-US" sz="2600" dirty="0"/>
              <a:t>Youth have worked for pay at or above the minimum wage: </a:t>
            </a:r>
          </a:p>
          <a:p>
            <a:pPr lvl="1"/>
            <a:r>
              <a:rPr lang="en-US" sz="2600" dirty="0"/>
              <a:t>but not less than the customary wage </a:t>
            </a:r>
          </a:p>
          <a:p>
            <a:pPr lvl="1"/>
            <a:r>
              <a:rPr lang="en-US" sz="2600" dirty="0"/>
              <a:t>with the same level of benefits that the employer provides for the same or similar work performed by individuals who are not disabled</a:t>
            </a:r>
          </a:p>
          <a:p>
            <a:pPr lvl="1"/>
            <a:r>
              <a:rPr lang="en-US" sz="2600" dirty="0"/>
              <a:t>in the competitive labor market</a:t>
            </a:r>
          </a:p>
          <a:p>
            <a:pPr lvl="1"/>
            <a:r>
              <a:rPr lang="en-US" sz="2600" dirty="0"/>
              <a:t>on a full-time or part-time basis </a:t>
            </a:r>
          </a:p>
          <a:p>
            <a:pPr lvl="1"/>
            <a:r>
              <a:rPr lang="en-US" sz="2600" dirty="0"/>
              <a:t>in a setting with others who are nondisabled/in an integrated setting </a:t>
            </a:r>
          </a:p>
          <a:p>
            <a:pPr lvl="1"/>
            <a:r>
              <a:rPr lang="en-US" sz="2600" dirty="0"/>
              <a:t>includes military employment</a:t>
            </a:r>
          </a:p>
          <a:p>
            <a:endParaRPr lang="en-US" dirty="0"/>
          </a:p>
        </p:txBody>
      </p:sp>
    </p:spTree>
    <p:extLst>
      <p:ext uri="{BB962C8B-B14F-4D97-AF65-F5344CB8AC3E}">
        <p14:creationId xmlns:p14="http://schemas.microsoft.com/office/powerpoint/2010/main" val="415746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3238F-2E47-471E-AADB-FD773DC8A33B}"/>
              </a:ext>
            </a:extLst>
          </p:cNvPr>
          <p:cNvSpPr>
            <a:spLocks noGrp="1"/>
          </p:cNvSpPr>
          <p:nvPr>
            <p:ph type="title"/>
          </p:nvPr>
        </p:nvSpPr>
        <p:spPr/>
        <p:txBody>
          <a:bodyPr/>
          <a:lstStyle/>
          <a:p>
            <a:r>
              <a:rPr lang="en-US" sz="4400" dirty="0"/>
              <a:t>Improving Response Rates</a:t>
            </a:r>
            <a:endParaRPr lang="en-US" dirty="0"/>
          </a:p>
        </p:txBody>
      </p:sp>
      <p:sp>
        <p:nvSpPr>
          <p:cNvPr id="2" name="Content Placeholder 1">
            <a:extLst>
              <a:ext uri="{FF2B5EF4-FFF2-40B4-BE49-F238E27FC236}">
                <a16:creationId xmlns:a16="http://schemas.microsoft.com/office/drawing/2014/main" id="{D38F17DB-39C1-4E28-83D3-FC53789A8D52}"/>
              </a:ext>
            </a:extLst>
          </p:cNvPr>
          <p:cNvSpPr>
            <a:spLocks noGrp="1"/>
          </p:cNvSpPr>
          <p:nvPr>
            <p:ph idx="1"/>
          </p:nvPr>
        </p:nvSpPr>
        <p:spPr/>
        <p:txBody>
          <a:bodyPr/>
          <a:lstStyle/>
          <a:p>
            <a:r>
              <a:rPr lang="en-US" dirty="0"/>
              <a:t>Benefits of increasing response rates</a:t>
            </a:r>
          </a:p>
          <a:p>
            <a:pPr lvl="1"/>
            <a:r>
              <a:rPr lang="en-US" dirty="0"/>
              <a:t>To understand the experience of all types of former students with disabilities (SWD), we need to hear from all types of former SWD proportionately.</a:t>
            </a:r>
          </a:p>
          <a:p>
            <a:pPr lvl="1"/>
            <a:r>
              <a:rPr lang="en-US" dirty="0"/>
              <a:t>Higher response rates generally provide a more accurate picture of the actual engagement rates of SWD after high school.</a:t>
            </a:r>
          </a:p>
          <a:p>
            <a:pPr lvl="1"/>
            <a:r>
              <a:rPr lang="en-US" dirty="0"/>
              <a:t>The Statewide and your District reports will be more complete</a:t>
            </a:r>
          </a:p>
          <a:p>
            <a:pPr lvl="1"/>
            <a:r>
              <a:rPr lang="en-US" dirty="0"/>
              <a:t>With better survey data, better decisions can be made.</a:t>
            </a:r>
          </a:p>
          <a:p>
            <a:pPr lvl="1"/>
            <a:endParaRPr lang="en-US" dirty="0"/>
          </a:p>
        </p:txBody>
      </p:sp>
    </p:spTree>
    <p:extLst>
      <p:ext uri="{BB962C8B-B14F-4D97-AF65-F5344CB8AC3E}">
        <p14:creationId xmlns:p14="http://schemas.microsoft.com/office/powerpoint/2010/main" val="172006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308FD-43FE-47F4-B384-5CE56609C453}"/>
              </a:ext>
            </a:extLst>
          </p:cNvPr>
          <p:cNvSpPr>
            <a:spLocks noGrp="1"/>
          </p:cNvSpPr>
          <p:nvPr>
            <p:ph type="title"/>
          </p:nvPr>
        </p:nvSpPr>
        <p:spPr/>
        <p:txBody>
          <a:bodyPr/>
          <a:lstStyle/>
          <a:p>
            <a:r>
              <a:rPr lang="en-US" sz="4400" dirty="0"/>
              <a:t>Improving Response Rates Continued</a:t>
            </a:r>
            <a:endParaRPr lang="en-US" dirty="0"/>
          </a:p>
        </p:txBody>
      </p:sp>
      <p:sp>
        <p:nvSpPr>
          <p:cNvPr id="2" name="Content Placeholder 1">
            <a:extLst>
              <a:ext uri="{FF2B5EF4-FFF2-40B4-BE49-F238E27FC236}">
                <a16:creationId xmlns:a16="http://schemas.microsoft.com/office/drawing/2014/main" id="{0BA6D0C8-5537-43D6-8421-AAC8C60CE861}"/>
              </a:ext>
            </a:extLst>
          </p:cNvPr>
          <p:cNvSpPr>
            <a:spLocks noGrp="1"/>
          </p:cNvSpPr>
          <p:nvPr>
            <p:ph idx="1"/>
          </p:nvPr>
        </p:nvSpPr>
        <p:spPr/>
        <p:txBody>
          <a:bodyPr>
            <a:normAutofit lnSpcReduction="10000"/>
          </a:bodyPr>
          <a:lstStyle/>
          <a:p>
            <a:pPr marL="228600" lvl="1" indent="-228600">
              <a:spcBef>
                <a:spcPts val="1000"/>
              </a:spcBef>
              <a:buFont typeface="Arial" panose="020B0604020202020204" pitchFamily="34" charset="0"/>
              <a:buChar char="•"/>
            </a:pPr>
            <a:r>
              <a:rPr lang="en-US" sz="3300" dirty="0"/>
              <a:t>Use interviewers whom former students know and trust. </a:t>
            </a:r>
          </a:p>
          <a:p>
            <a:pPr marL="228600" lvl="1" indent="-228600">
              <a:spcBef>
                <a:spcPts val="1000"/>
              </a:spcBef>
              <a:buFont typeface="Arial" panose="020B0604020202020204" pitchFamily="34" charset="0"/>
              <a:buChar char="•"/>
            </a:pPr>
            <a:r>
              <a:rPr lang="en-US" sz="3300" dirty="0"/>
              <a:t>Have on hand information about helpful local resources.</a:t>
            </a:r>
          </a:p>
          <a:p>
            <a:pPr lvl="1">
              <a:spcBef>
                <a:spcPts val="1200"/>
              </a:spcBef>
            </a:pPr>
            <a:r>
              <a:rPr lang="en-US" dirty="0"/>
              <a:t>The information you provide can help your former students to connect with programs and services in their community that can assist them in attaining their goals.</a:t>
            </a:r>
          </a:p>
          <a:p>
            <a:pPr lvl="1">
              <a:spcBef>
                <a:spcPts val="1200"/>
              </a:spcBef>
            </a:pPr>
            <a:r>
              <a:rPr lang="en-US" dirty="0"/>
              <a:t>Sharing these kinds of resources will improve the reputation of the survey and may encourage other </a:t>
            </a:r>
            <a:r>
              <a:rPr lang="en-US" dirty="0" err="1"/>
              <a:t>exiters</a:t>
            </a:r>
            <a:r>
              <a:rPr lang="en-US" dirty="0"/>
              <a:t> to contact you to complete the survey.</a:t>
            </a:r>
          </a:p>
          <a:p>
            <a:endParaRPr lang="en-US" dirty="0"/>
          </a:p>
        </p:txBody>
      </p:sp>
    </p:spTree>
    <p:extLst>
      <p:ext uri="{BB962C8B-B14F-4D97-AF65-F5344CB8AC3E}">
        <p14:creationId xmlns:p14="http://schemas.microsoft.com/office/powerpoint/2010/main" val="222674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1A6B4-A249-4D94-915D-4520A5617FF0}"/>
              </a:ext>
            </a:extLst>
          </p:cNvPr>
          <p:cNvSpPr>
            <a:spLocks noGrp="1"/>
          </p:cNvSpPr>
          <p:nvPr>
            <p:ph type="title"/>
          </p:nvPr>
        </p:nvSpPr>
        <p:spPr/>
        <p:txBody>
          <a:bodyPr/>
          <a:lstStyle/>
          <a:p>
            <a:r>
              <a:rPr lang="en-US" sz="4400" dirty="0"/>
              <a:t>Improving Response Rates…continued</a:t>
            </a:r>
            <a:endParaRPr lang="en-US" dirty="0"/>
          </a:p>
        </p:txBody>
      </p:sp>
      <p:sp>
        <p:nvSpPr>
          <p:cNvPr id="2" name="Content Placeholder 1">
            <a:extLst>
              <a:ext uri="{FF2B5EF4-FFF2-40B4-BE49-F238E27FC236}">
                <a16:creationId xmlns:a16="http://schemas.microsoft.com/office/drawing/2014/main" id="{0B3436B2-2DFD-45E9-AD69-C86BF376DFE1}"/>
              </a:ext>
            </a:extLst>
          </p:cNvPr>
          <p:cNvSpPr>
            <a:spLocks noGrp="1"/>
          </p:cNvSpPr>
          <p:nvPr>
            <p:ph idx="1"/>
          </p:nvPr>
        </p:nvSpPr>
        <p:spPr/>
        <p:txBody>
          <a:bodyPr/>
          <a:lstStyle/>
          <a:p>
            <a:pPr marL="228600" lvl="1" indent="-228600">
              <a:spcBef>
                <a:spcPts val="1200"/>
              </a:spcBef>
              <a:buFont typeface="Arial" panose="020B0604020202020204" pitchFamily="34" charset="0"/>
              <a:buChar char="•"/>
            </a:pPr>
            <a:r>
              <a:rPr lang="en-US" sz="3200" dirty="0"/>
              <a:t>Consider publicizing the survey effort.</a:t>
            </a:r>
          </a:p>
          <a:p>
            <a:pPr marL="228600" lvl="1" indent="-228600">
              <a:spcBef>
                <a:spcPts val="1200"/>
              </a:spcBef>
              <a:buFont typeface="Arial" panose="020B0604020202020204" pitchFamily="34" charset="0"/>
              <a:buChar char="•"/>
            </a:pPr>
            <a:r>
              <a:rPr lang="en-US" sz="2800" dirty="0"/>
              <a:t>Make plans to provide assistive technology, translation, or other support to help ensure that </a:t>
            </a:r>
            <a:r>
              <a:rPr lang="en-US" sz="2800" dirty="0" err="1"/>
              <a:t>exiters</a:t>
            </a:r>
            <a:r>
              <a:rPr lang="en-US" sz="2800" dirty="0"/>
              <a:t> who need them can participate in the survey.</a:t>
            </a:r>
          </a:p>
          <a:p>
            <a:pPr marL="228600" lvl="1" indent="-228600">
              <a:spcBef>
                <a:spcPts val="1200"/>
              </a:spcBef>
              <a:spcAft>
                <a:spcPts val="1200"/>
              </a:spcAft>
              <a:buFont typeface="Arial" panose="020B0604020202020204" pitchFamily="34" charset="0"/>
              <a:buChar char="•"/>
            </a:pPr>
            <a:r>
              <a:rPr lang="en-US" sz="2800" dirty="0"/>
              <a:t>Plan strategically the times when staff will try to contact former students and revise times as needed to reach your former students with fewer attempts.</a:t>
            </a:r>
          </a:p>
          <a:p>
            <a:endParaRPr lang="en-US" dirty="0"/>
          </a:p>
        </p:txBody>
      </p:sp>
    </p:spTree>
    <p:extLst>
      <p:ext uri="{BB962C8B-B14F-4D97-AF65-F5344CB8AC3E}">
        <p14:creationId xmlns:p14="http://schemas.microsoft.com/office/powerpoint/2010/main" val="3577399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FAC89-EEC0-4E9F-9903-32FAE7D955DF}"/>
              </a:ext>
            </a:extLst>
          </p:cNvPr>
          <p:cNvSpPr>
            <a:spLocks noGrp="1"/>
          </p:cNvSpPr>
          <p:nvPr>
            <p:ph type="title"/>
          </p:nvPr>
        </p:nvSpPr>
        <p:spPr/>
        <p:txBody>
          <a:bodyPr/>
          <a:lstStyle/>
          <a:p>
            <a:r>
              <a:rPr lang="en-US" dirty="0"/>
              <a:t>Manchester Essex</a:t>
            </a:r>
          </a:p>
        </p:txBody>
      </p:sp>
      <p:sp>
        <p:nvSpPr>
          <p:cNvPr id="4" name="Content Placeholder 3">
            <a:extLst>
              <a:ext uri="{FF2B5EF4-FFF2-40B4-BE49-F238E27FC236}">
                <a16:creationId xmlns:a16="http://schemas.microsoft.com/office/drawing/2014/main" id="{4B88DAA9-36C9-4168-8BEA-B0A28F37FD89}"/>
              </a:ext>
            </a:extLst>
          </p:cNvPr>
          <p:cNvSpPr>
            <a:spLocks noGrp="1"/>
          </p:cNvSpPr>
          <p:nvPr>
            <p:ph idx="1"/>
          </p:nvPr>
        </p:nvSpPr>
        <p:spPr>
          <a:xfrm>
            <a:off x="838200" y="2074105"/>
            <a:ext cx="10515600" cy="4052559"/>
          </a:xfrm>
        </p:spPr>
        <p:txBody>
          <a:bodyPr/>
          <a:lstStyle/>
          <a:p>
            <a:pPr marL="0" indent="0">
              <a:buNone/>
            </a:pPr>
            <a:r>
              <a:rPr lang="en-US" dirty="0"/>
              <a:t>Allison Brown Collins – Director of Student Services</a:t>
            </a:r>
          </a:p>
          <a:p>
            <a:pPr marL="0" indent="0">
              <a:buNone/>
            </a:pPr>
            <a:endParaRPr lang="en-US" dirty="0"/>
          </a:p>
          <a:p>
            <a:r>
              <a:rPr lang="en-US" dirty="0"/>
              <a:t>Before exiting, confirm contact information with Seniors</a:t>
            </a:r>
          </a:p>
          <a:p>
            <a:r>
              <a:rPr lang="en-US" dirty="0"/>
              <a:t>Initial outreach with an email and follow up with a call</a:t>
            </a:r>
          </a:p>
          <a:p>
            <a:r>
              <a:rPr lang="en-US" dirty="0"/>
              <a:t>Contact family to ask for assistance</a:t>
            </a:r>
          </a:p>
          <a:p>
            <a:r>
              <a:rPr lang="en-US" dirty="0"/>
              <a:t>Personal connections with former students</a:t>
            </a:r>
          </a:p>
        </p:txBody>
      </p:sp>
    </p:spTree>
    <p:extLst>
      <p:ext uri="{BB962C8B-B14F-4D97-AF65-F5344CB8AC3E}">
        <p14:creationId xmlns:p14="http://schemas.microsoft.com/office/powerpoint/2010/main" val="418132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F698C-7F29-42C6-8A55-21742E0D91A8}"/>
              </a:ext>
            </a:extLst>
          </p:cNvPr>
          <p:cNvSpPr>
            <a:spLocks noGrp="1"/>
          </p:cNvSpPr>
          <p:nvPr>
            <p:ph type="title"/>
          </p:nvPr>
        </p:nvSpPr>
        <p:spPr/>
        <p:txBody>
          <a:bodyPr/>
          <a:lstStyle/>
          <a:p>
            <a:r>
              <a:rPr lang="en-US" dirty="0"/>
              <a:t>Northern Berkshire</a:t>
            </a:r>
          </a:p>
        </p:txBody>
      </p:sp>
      <p:sp>
        <p:nvSpPr>
          <p:cNvPr id="2" name="Content Placeholder 1">
            <a:extLst>
              <a:ext uri="{FF2B5EF4-FFF2-40B4-BE49-F238E27FC236}">
                <a16:creationId xmlns:a16="http://schemas.microsoft.com/office/drawing/2014/main" id="{2664042C-3A37-467C-97D3-1511FC59EC9F}"/>
              </a:ext>
            </a:extLst>
          </p:cNvPr>
          <p:cNvSpPr>
            <a:spLocks noGrp="1"/>
          </p:cNvSpPr>
          <p:nvPr>
            <p:ph idx="1"/>
          </p:nvPr>
        </p:nvSpPr>
        <p:spPr/>
        <p:txBody>
          <a:bodyPr>
            <a:normAutofit lnSpcReduction="10000"/>
          </a:bodyPr>
          <a:lstStyle/>
          <a:p>
            <a:pPr marL="0" indent="0">
              <a:buNone/>
            </a:pPr>
            <a:r>
              <a:rPr lang="en-US" dirty="0"/>
              <a:t>Kristin Steiner – Director of Student Services, McCann Tech.</a:t>
            </a:r>
          </a:p>
          <a:p>
            <a:pPr marL="0" indent="0">
              <a:buNone/>
            </a:pPr>
            <a:endParaRPr lang="en-US" dirty="0"/>
          </a:p>
          <a:p>
            <a:r>
              <a:rPr lang="en-US" dirty="0"/>
              <a:t>Developed a set of internal procedures</a:t>
            </a:r>
          </a:p>
          <a:p>
            <a:r>
              <a:rPr lang="en-US" dirty="0"/>
              <a:t>Explain the importance of the survey to Seniors before leaving</a:t>
            </a:r>
          </a:p>
          <a:p>
            <a:r>
              <a:rPr lang="en-US" dirty="0"/>
              <a:t>Multiple contact points</a:t>
            </a:r>
          </a:p>
          <a:p>
            <a:r>
              <a:rPr lang="en-US" dirty="0"/>
              <a:t>Staff familiar with former students - Contacted student, then parent</a:t>
            </a:r>
          </a:p>
          <a:p>
            <a:r>
              <a:rPr lang="en-US" dirty="0"/>
              <a:t>Used Student Contact Information Sheet to track information and record survey answers</a:t>
            </a:r>
          </a:p>
        </p:txBody>
      </p:sp>
    </p:spTree>
    <p:extLst>
      <p:ext uri="{BB962C8B-B14F-4D97-AF65-F5344CB8AC3E}">
        <p14:creationId xmlns:p14="http://schemas.microsoft.com/office/powerpoint/2010/main" val="2823446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C59F8-3B44-42EE-B30D-0285FE4FB1BA}"/>
              </a:ext>
            </a:extLst>
          </p:cNvPr>
          <p:cNvSpPr>
            <a:spLocks noGrp="1"/>
          </p:cNvSpPr>
          <p:nvPr>
            <p:ph type="title"/>
          </p:nvPr>
        </p:nvSpPr>
        <p:spPr/>
        <p:txBody>
          <a:bodyPr/>
          <a:lstStyle/>
          <a:p>
            <a:r>
              <a:rPr lang="en-US" dirty="0"/>
              <a:t>Somerville</a:t>
            </a:r>
          </a:p>
        </p:txBody>
      </p:sp>
      <p:sp>
        <p:nvSpPr>
          <p:cNvPr id="2" name="Content Placeholder 1">
            <a:extLst>
              <a:ext uri="{FF2B5EF4-FFF2-40B4-BE49-F238E27FC236}">
                <a16:creationId xmlns:a16="http://schemas.microsoft.com/office/drawing/2014/main" id="{B110F154-CCF1-4E72-BABC-6210CF5BFEF6}"/>
              </a:ext>
            </a:extLst>
          </p:cNvPr>
          <p:cNvSpPr>
            <a:spLocks noGrp="1"/>
          </p:cNvSpPr>
          <p:nvPr>
            <p:ph idx="1"/>
          </p:nvPr>
        </p:nvSpPr>
        <p:spPr/>
        <p:txBody>
          <a:bodyPr>
            <a:normAutofit fontScale="92500" lnSpcReduction="10000"/>
          </a:bodyPr>
          <a:lstStyle/>
          <a:p>
            <a:pPr marL="0" indent="0">
              <a:buNone/>
            </a:pPr>
            <a:r>
              <a:rPr lang="en-US" dirty="0"/>
              <a:t>Konstantina Kalogridis – Special Education Department Head</a:t>
            </a:r>
          </a:p>
          <a:p>
            <a:pPr marL="0" indent="0">
              <a:buNone/>
            </a:pPr>
            <a:endParaRPr lang="en-US" dirty="0"/>
          </a:p>
          <a:p>
            <a:r>
              <a:rPr lang="en-US" dirty="0"/>
              <a:t>Inform </a:t>
            </a:r>
            <a:r>
              <a:rPr lang="en-US" dirty="0" err="1"/>
              <a:t>exiters</a:t>
            </a:r>
            <a:r>
              <a:rPr lang="en-US" dirty="0"/>
              <a:t> before leaving they will be contacted- Explain the importance of the survey.</a:t>
            </a:r>
          </a:p>
          <a:p>
            <a:r>
              <a:rPr lang="en-US" dirty="0"/>
              <a:t>Created internal tracking system and student information collection system.</a:t>
            </a:r>
          </a:p>
          <a:p>
            <a:r>
              <a:rPr lang="en-US" dirty="0"/>
              <a:t>Students may request a certain individual (case manager, adjustment counselor, guidance counselor) contact them.</a:t>
            </a:r>
          </a:p>
          <a:p>
            <a:r>
              <a:rPr lang="en-US" dirty="0"/>
              <a:t>Multiple ways of outreach and various times of day.</a:t>
            </a:r>
          </a:p>
          <a:p>
            <a:r>
              <a:rPr lang="en-US" dirty="0"/>
              <a:t>Maintain an ongoing relationship with the family.</a:t>
            </a:r>
          </a:p>
        </p:txBody>
      </p:sp>
    </p:spTree>
    <p:extLst>
      <p:ext uri="{BB962C8B-B14F-4D97-AF65-F5344CB8AC3E}">
        <p14:creationId xmlns:p14="http://schemas.microsoft.com/office/powerpoint/2010/main" val="59617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8727B-01D1-47C4-9AD9-9EAC6EF02885}"/>
              </a:ext>
            </a:extLst>
          </p:cNvPr>
          <p:cNvSpPr>
            <a:spLocks noGrp="1"/>
          </p:cNvSpPr>
          <p:nvPr>
            <p:ph type="title"/>
          </p:nvPr>
        </p:nvSpPr>
        <p:spPr/>
        <p:txBody>
          <a:bodyPr/>
          <a:lstStyle/>
          <a:p>
            <a:r>
              <a:rPr lang="en-US" dirty="0"/>
              <a:t>Lowell</a:t>
            </a:r>
          </a:p>
        </p:txBody>
      </p:sp>
      <p:sp>
        <p:nvSpPr>
          <p:cNvPr id="4" name="Content Placeholder 3">
            <a:extLst>
              <a:ext uri="{FF2B5EF4-FFF2-40B4-BE49-F238E27FC236}">
                <a16:creationId xmlns:a16="http://schemas.microsoft.com/office/drawing/2014/main" id="{17BB27E9-ECD7-4D4D-89EC-FA0C34935454}"/>
              </a:ext>
            </a:extLst>
          </p:cNvPr>
          <p:cNvSpPr>
            <a:spLocks noGrp="1"/>
          </p:cNvSpPr>
          <p:nvPr>
            <p:ph idx="1"/>
          </p:nvPr>
        </p:nvSpPr>
        <p:spPr/>
        <p:txBody>
          <a:bodyPr>
            <a:normAutofit/>
          </a:bodyPr>
          <a:lstStyle/>
          <a:p>
            <a:pPr marL="0" indent="0">
              <a:buNone/>
            </a:pPr>
            <a:r>
              <a:rPr lang="en-US" dirty="0"/>
              <a:t>Frank Vicente – Director of Special Education</a:t>
            </a:r>
          </a:p>
          <a:p>
            <a:pPr marL="0" indent="0">
              <a:buNone/>
            </a:pPr>
            <a:endParaRPr lang="en-US" dirty="0"/>
          </a:p>
          <a:p>
            <a:r>
              <a:rPr lang="en-US" dirty="0"/>
              <a:t>Multiple contact sources</a:t>
            </a:r>
          </a:p>
          <a:p>
            <a:r>
              <a:rPr lang="en-US" dirty="0"/>
              <a:t>Staff familiar with former students – stipend offered for staff</a:t>
            </a:r>
          </a:p>
          <a:p>
            <a:r>
              <a:rPr lang="en-US" dirty="0"/>
              <a:t>Multiple attempts (phone calls and home visits)</a:t>
            </a:r>
          </a:p>
          <a:p>
            <a:r>
              <a:rPr lang="en-US" dirty="0"/>
              <a:t>Persistence is key</a:t>
            </a:r>
          </a:p>
        </p:txBody>
      </p:sp>
    </p:spTree>
    <p:extLst>
      <p:ext uri="{BB962C8B-B14F-4D97-AF65-F5344CB8AC3E}">
        <p14:creationId xmlns:p14="http://schemas.microsoft.com/office/powerpoint/2010/main" val="514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0"/>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01</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Overview of Indicator 14</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488198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0"/>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05</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Wrap-up</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345775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3B5C3-12E8-446E-9420-897C5765F5DD}"/>
              </a:ext>
            </a:extLst>
          </p:cNvPr>
          <p:cNvSpPr>
            <a:spLocks noGrp="1"/>
          </p:cNvSpPr>
          <p:nvPr>
            <p:ph type="title"/>
          </p:nvPr>
        </p:nvSpPr>
        <p:spPr/>
        <p:txBody>
          <a:bodyPr>
            <a:normAutofit fontScale="90000"/>
          </a:bodyPr>
          <a:lstStyle/>
          <a:p>
            <a:r>
              <a:rPr lang="en-US" sz="4400" dirty="0">
                <a:effectLst/>
                <a:latin typeface="Segoe SemiBold"/>
                <a:ea typeface="Times New Roman" panose="02020603050405020304" pitchFamily="18" charset="0"/>
                <a:cs typeface="Times New Roman" panose="02020603050405020304" pitchFamily="18" charset="0"/>
              </a:rPr>
              <a:t>Whom should districts contact for Indicator 14 assistance? </a:t>
            </a:r>
            <a:endParaRPr lang="en-US" dirty="0"/>
          </a:p>
        </p:txBody>
      </p:sp>
      <p:sp>
        <p:nvSpPr>
          <p:cNvPr id="2" name="Content Placeholder 1">
            <a:extLst>
              <a:ext uri="{FF2B5EF4-FFF2-40B4-BE49-F238E27FC236}">
                <a16:creationId xmlns:a16="http://schemas.microsoft.com/office/drawing/2014/main" id="{264AA4F4-AC75-498B-AD6C-8DBC36BB3F93}"/>
              </a:ext>
            </a:extLst>
          </p:cNvPr>
          <p:cNvSpPr>
            <a:spLocks noGrp="1"/>
          </p:cNvSpPr>
          <p:nvPr>
            <p:ph idx="1"/>
          </p:nvPr>
        </p:nvSpPr>
        <p:spPr/>
        <p:txBody>
          <a:bodyPr/>
          <a:lstStyle/>
          <a:p>
            <a:pPr marL="0" marR="0" lvl="0" indent="0">
              <a:spcBef>
                <a:spcPts val="600"/>
              </a:spcBef>
              <a:spcAft>
                <a:spcPts val="600"/>
              </a:spcAft>
              <a:buNone/>
            </a:pPr>
            <a:r>
              <a:rPr lang="en-US" sz="2800" dirty="0">
                <a:effectLst/>
                <a:latin typeface="+mn-lt"/>
                <a:ea typeface="Times New Roman" panose="02020603050405020304" pitchFamily="18" charset="0"/>
                <a:cs typeface="Times New Roman" panose="02020603050405020304" pitchFamily="18" charset="0"/>
              </a:rPr>
              <a:t>For questions about the online survey, e.g., how to access it or whether your district’s </a:t>
            </a:r>
            <a:r>
              <a:rPr lang="en-US" sz="2800" dirty="0" err="1">
                <a:effectLst/>
                <a:latin typeface="+mn-lt"/>
                <a:ea typeface="Times New Roman" panose="02020603050405020304" pitchFamily="18" charset="0"/>
                <a:cs typeface="Times New Roman" panose="02020603050405020304" pitchFamily="18" charset="0"/>
              </a:rPr>
              <a:t>exiters</a:t>
            </a:r>
            <a:r>
              <a:rPr lang="en-US" sz="2800" dirty="0">
                <a:effectLst/>
                <a:latin typeface="+mn-lt"/>
                <a:ea typeface="Times New Roman" panose="02020603050405020304" pitchFamily="18" charset="0"/>
                <a:cs typeface="Times New Roman" panose="02020603050405020304" pitchFamily="18" charset="0"/>
              </a:rPr>
              <a:t> have completed the survey yet, </a:t>
            </a:r>
            <a:r>
              <a:rPr lang="en-US" sz="2800" b="1" dirty="0">
                <a:effectLst/>
                <a:latin typeface="+mn-lt"/>
                <a:ea typeface="Times New Roman" panose="02020603050405020304" pitchFamily="18" charset="0"/>
                <a:cs typeface="Times New Roman" panose="02020603050405020304" pitchFamily="18" charset="0"/>
              </a:rPr>
              <a:t>please contact PIAR representative </a:t>
            </a:r>
            <a:r>
              <a:rPr lang="en-US" sz="2800" b="1" dirty="0">
                <a:effectLst/>
                <a:latin typeface="+mn-lt"/>
                <a:ea typeface="Times New Roman" panose="02020603050405020304" pitchFamily="18" charset="0"/>
              </a:rPr>
              <a:t>Patrick Cerio at </a:t>
            </a:r>
            <a:r>
              <a:rPr lang="en-US" sz="2800" b="1" u="sng" dirty="0">
                <a:solidFill>
                  <a:srgbClr val="0000FF"/>
                </a:solidFill>
                <a:effectLst/>
                <a:latin typeface="+mn-lt"/>
                <a:ea typeface="Times New Roman" panose="02020603050405020304" pitchFamily="18" charset="0"/>
                <a:hlinkClick r:id="rId3"/>
              </a:rPr>
              <a:t>piarmass14@potsdam.edu</a:t>
            </a:r>
            <a:r>
              <a:rPr lang="en-US" sz="2800" b="1" dirty="0">
                <a:effectLst/>
                <a:latin typeface="+mn-lt"/>
                <a:ea typeface="Times New Roman" panose="02020603050405020304" pitchFamily="18" charset="0"/>
              </a:rPr>
              <a:t>, 888-419-2697, or 315-267-2743.</a:t>
            </a:r>
            <a:r>
              <a:rPr lang="en-US" sz="2800" dirty="0">
                <a:effectLst/>
                <a:latin typeface="+mn-lt"/>
                <a:ea typeface="Times New Roman" panose="02020603050405020304" pitchFamily="18" charset="0"/>
              </a:rPr>
              <a:t> Please know that Patrick has clearance to discuss individual </a:t>
            </a:r>
            <a:r>
              <a:rPr lang="en-US" sz="2800" dirty="0" err="1">
                <a:effectLst/>
                <a:latin typeface="+mn-lt"/>
                <a:ea typeface="Times New Roman" panose="02020603050405020304" pitchFamily="18" charset="0"/>
              </a:rPr>
              <a:t>exiter</a:t>
            </a:r>
            <a:r>
              <a:rPr lang="en-US" sz="2800" dirty="0">
                <a:effectLst/>
                <a:latin typeface="+mn-lt"/>
                <a:ea typeface="Times New Roman" panose="02020603050405020304" pitchFamily="18" charset="0"/>
              </a:rPr>
              <a:t> information with school staff, should schools wish to know whether specific </a:t>
            </a:r>
            <a:r>
              <a:rPr lang="en-US" sz="2800" dirty="0" err="1">
                <a:effectLst/>
                <a:latin typeface="+mn-lt"/>
                <a:ea typeface="Times New Roman" panose="02020603050405020304" pitchFamily="18" charset="0"/>
              </a:rPr>
              <a:t>exiters</a:t>
            </a:r>
            <a:r>
              <a:rPr lang="en-US" sz="2800" dirty="0">
                <a:effectLst/>
                <a:latin typeface="+mn-lt"/>
                <a:ea typeface="Times New Roman" panose="02020603050405020304" pitchFamily="18" charset="0"/>
              </a:rPr>
              <a:t> have responded to the survey.</a:t>
            </a:r>
          </a:p>
          <a:p>
            <a:pPr marL="0" marR="0" lvl="0" indent="0">
              <a:spcBef>
                <a:spcPts val="600"/>
              </a:spcBef>
              <a:spcAft>
                <a:spcPts val="600"/>
              </a:spcAft>
              <a:buNone/>
            </a:pPr>
            <a:r>
              <a:rPr lang="en-US" sz="2800" dirty="0">
                <a:effectLst/>
                <a:latin typeface="+mn-lt"/>
                <a:ea typeface="Times New Roman" panose="02020603050405020304" pitchFamily="18" charset="0"/>
                <a:cs typeface="Times New Roman" panose="02020603050405020304" pitchFamily="18" charset="0"/>
              </a:rPr>
              <a:t>For all other Indicator 14 questions, please contact Greg Tobey, </a:t>
            </a:r>
            <a:r>
              <a:rPr lang="en-US" sz="2800" u="sng" dirty="0">
                <a:solidFill>
                  <a:srgbClr val="0000FF"/>
                </a:solidFill>
                <a:effectLst/>
                <a:latin typeface="+mn-lt"/>
                <a:ea typeface="Times New Roman" panose="02020603050405020304" pitchFamily="18" charset="0"/>
                <a:cs typeface="Times New Roman" panose="02020603050405020304" pitchFamily="18" charset="0"/>
                <a:hlinkClick r:id="rId4"/>
              </a:rPr>
              <a:t>Greg.Tobey@mass.gov</a:t>
            </a:r>
            <a:r>
              <a:rPr lang="en-US" sz="2800" dirty="0">
                <a:effectLst/>
                <a:latin typeface="+mn-lt"/>
                <a:ea typeface="Times New Roman" panose="02020603050405020304" pitchFamily="18" charset="0"/>
                <a:cs typeface="Times New Roman" panose="02020603050405020304" pitchFamily="18" charset="0"/>
              </a:rPr>
              <a:t> or 781-338-3378.</a:t>
            </a:r>
            <a:endParaRPr lang="en-US" sz="2800" dirty="0">
              <a:effectLst/>
              <a:latin typeface="+mn-lt"/>
              <a:ea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1406293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D8F987-FF0C-42BD-A0CE-2D55AB8F0F69}"/>
              </a:ext>
              <a:ext uri="{C183D7F6-B498-43B3-948B-1728B52AA6E4}">
                <adec:decorative xmlns:adec="http://schemas.microsoft.com/office/drawing/2017/decorative" val="1"/>
              </a:ext>
            </a:extLst>
          </p:cNvPr>
          <p:cNvSpPr/>
          <p:nvPr/>
        </p:nvSpPr>
        <p:spPr>
          <a:xfrm>
            <a:off x="0" y="2461476"/>
            <a:ext cx="12192000" cy="19350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EF68F-E1DF-44BA-B350-BDB69A9DDC86}"/>
              </a:ext>
            </a:extLst>
          </p:cNvPr>
          <p:cNvSpPr>
            <a:spLocks noGrp="1"/>
          </p:cNvSpPr>
          <p:nvPr>
            <p:ph type="title"/>
          </p:nvPr>
        </p:nvSpPr>
        <p:spPr>
          <a:xfrm>
            <a:off x="838200" y="1093843"/>
            <a:ext cx="10515600" cy="1093686"/>
          </a:xfrm>
        </p:spPr>
        <p:txBody>
          <a:bodyPr>
            <a:normAutofit/>
          </a:bodyPr>
          <a:lstStyle/>
          <a:p>
            <a:pPr algn="ctr"/>
            <a:r>
              <a:rPr lang="en-US" sz="7200" b="1" dirty="0">
                <a:solidFill>
                  <a:schemeClr val="accent1">
                    <a:lumMod val="50000"/>
                  </a:schemeClr>
                </a:solidFill>
              </a:rPr>
              <a:t>Thank You</a:t>
            </a:r>
          </a:p>
        </p:txBody>
      </p:sp>
      <p:sp>
        <p:nvSpPr>
          <p:cNvPr id="3" name="文本框 10">
            <a:extLst>
              <a:ext uri="{FF2B5EF4-FFF2-40B4-BE49-F238E27FC236}">
                <a16:creationId xmlns:a16="http://schemas.microsoft.com/office/drawing/2014/main" id="{7F2F13DD-A26A-4249-9DED-A9DB0E41CD6B}"/>
              </a:ext>
            </a:extLst>
          </p:cNvPr>
          <p:cNvSpPr txBox="1"/>
          <p:nvPr/>
        </p:nvSpPr>
        <p:spPr>
          <a:xfrm>
            <a:off x="838200" y="2941449"/>
            <a:ext cx="10691549" cy="400110"/>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Robert Shepherd, Survey Coordinator</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
        <p:nvSpPr>
          <p:cNvPr id="4" name="文本框 7">
            <a:extLst>
              <a:ext uri="{FF2B5EF4-FFF2-40B4-BE49-F238E27FC236}">
                <a16:creationId xmlns:a16="http://schemas.microsoft.com/office/drawing/2014/main" id="{FACDF8D4-E48D-4FDB-8E7E-82A10E7B84EB}"/>
              </a:ext>
            </a:extLst>
          </p:cNvPr>
          <p:cNvSpPr txBox="1"/>
          <p:nvPr/>
        </p:nvSpPr>
        <p:spPr>
          <a:xfrm>
            <a:off x="3142447" y="3607929"/>
            <a:ext cx="2066666"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315-267-2718 </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5" name="文本框 10">
            <a:extLst>
              <a:ext uri="{FF2B5EF4-FFF2-40B4-BE49-F238E27FC236}">
                <a16:creationId xmlns:a16="http://schemas.microsoft.com/office/drawing/2014/main" id="{96E4488C-D78E-4036-8EEA-4C6056AFF1FF}"/>
              </a:ext>
            </a:extLst>
          </p:cNvPr>
          <p:cNvSpPr txBox="1"/>
          <p:nvPr/>
        </p:nvSpPr>
        <p:spPr>
          <a:xfrm>
            <a:off x="6735627" y="3607929"/>
            <a:ext cx="4117905"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shephers@potsdam.edu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6" name="图片 6">
            <a:extLst>
              <a:ext uri="{FF2B5EF4-FFF2-40B4-BE49-F238E27FC236}">
                <a16:creationId xmlns:a16="http://schemas.microsoft.com/office/drawing/2014/main" id="{41679076-1C22-4F7A-8058-BBABD5773E9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2806371" y="3647213"/>
            <a:ext cx="294715" cy="321542"/>
          </a:xfrm>
          <a:prstGeom prst="rect">
            <a:avLst/>
          </a:prstGeom>
        </p:spPr>
      </p:pic>
      <p:pic>
        <p:nvPicPr>
          <p:cNvPr id="7" name="图片 9">
            <a:extLst>
              <a:ext uri="{FF2B5EF4-FFF2-40B4-BE49-F238E27FC236}">
                <a16:creationId xmlns:a16="http://schemas.microsoft.com/office/drawing/2014/main" id="{AA390E53-86C0-41A9-ADB1-282C25E7E48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6311896" y="3607929"/>
            <a:ext cx="371583" cy="374688"/>
          </a:xfrm>
          <a:prstGeom prst="rect">
            <a:avLst/>
          </a:prstGeom>
        </p:spPr>
      </p:pic>
      <p:cxnSp>
        <p:nvCxnSpPr>
          <p:cNvPr id="11" name="Straight Connector 10">
            <a:extLst>
              <a:ext uri="{FF2B5EF4-FFF2-40B4-BE49-F238E27FC236}">
                <a16:creationId xmlns:a16="http://schemas.microsoft.com/office/drawing/2014/main" id="{E5BA6CA8-D331-42C1-BC31-805D33D46C47}"/>
              </a:ext>
              <a:ext uri="{C183D7F6-B498-43B3-948B-1728B52AA6E4}">
                <adec:decorative xmlns:adec="http://schemas.microsoft.com/office/drawing/2017/decorative" val="1"/>
              </a:ext>
            </a:extLst>
          </p:cNvPr>
          <p:cNvCxnSpPr/>
          <p:nvPr/>
        </p:nvCxnSpPr>
        <p:spPr>
          <a:xfrm>
            <a:off x="2806371" y="3428999"/>
            <a:ext cx="6771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DESE Logo">
            <a:extLst>
              <a:ext uri="{FF2B5EF4-FFF2-40B4-BE49-F238E27FC236}">
                <a16:creationId xmlns:a16="http://schemas.microsoft.com/office/drawing/2014/main" id="{4FBB19DF-0C39-4474-9C7B-9B8202866F1E}"/>
              </a:ext>
            </a:extLst>
          </p:cNvPr>
          <p:cNvPicPr>
            <a:picLocks noChangeAspect="1"/>
          </p:cNvPicPr>
          <p:nvPr/>
        </p:nvPicPr>
        <p:blipFill>
          <a:blip r:embed="rId4"/>
          <a:stretch>
            <a:fillRect/>
          </a:stretch>
        </p:blipFill>
        <p:spPr>
          <a:xfrm>
            <a:off x="4298777" y="5348740"/>
            <a:ext cx="3594446" cy="757257"/>
          </a:xfrm>
          <a:prstGeom prst="rect">
            <a:avLst/>
          </a:prstGeom>
        </p:spPr>
      </p:pic>
    </p:spTree>
    <p:extLst>
      <p:ext uri="{BB962C8B-B14F-4D97-AF65-F5344CB8AC3E}">
        <p14:creationId xmlns:p14="http://schemas.microsoft.com/office/powerpoint/2010/main" val="182940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A3E590-CB22-4431-9DC6-C761650CACCF}"/>
              </a:ext>
            </a:extLst>
          </p:cNvPr>
          <p:cNvSpPr>
            <a:spLocks noGrp="1"/>
          </p:cNvSpPr>
          <p:nvPr>
            <p:ph type="title"/>
          </p:nvPr>
        </p:nvSpPr>
        <p:spPr/>
        <p:txBody>
          <a:bodyPr/>
          <a:lstStyle/>
          <a:p>
            <a:r>
              <a:rPr lang="en-US" sz="4400" dirty="0"/>
              <a:t>Why is Indicator 14 important?</a:t>
            </a:r>
            <a:endParaRPr lang="en-US" dirty="0"/>
          </a:p>
        </p:txBody>
      </p:sp>
      <p:sp>
        <p:nvSpPr>
          <p:cNvPr id="2" name="Content Placeholder 1">
            <a:extLst>
              <a:ext uri="{FF2B5EF4-FFF2-40B4-BE49-F238E27FC236}">
                <a16:creationId xmlns:a16="http://schemas.microsoft.com/office/drawing/2014/main" id="{578F2AEE-AE95-4377-8139-1F40499FED4B}"/>
              </a:ext>
            </a:extLst>
          </p:cNvPr>
          <p:cNvSpPr>
            <a:spLocks noGrp="1"/>
          </p:cNvSpPr>
          <p:nvPr>
            <p:ph idx="1"/>
          </p:nvPr>
        </p:nvSpPr>
        <p:spPr/>
        <p:txBody>
          <a:bodyPr>
            <a:normAutofit lnSpcReduction="10000"/>
          </a:bodyPr>
          <a:lstStyle/>
          <a:p>
            <a:pPr marL="0" indent="0">
              <a:spcAft>
                <a:spcPts val="1800"/>
              </a:spcAft>
              <a:buNone/>
            </a:pPr>
            <a:r>
              <a:rPr lang="en-US" sz="2800" dirty="0">
                <a:solidFill>
                  <a:schemeClr val="tx1"/>
                </a:solidFill>
              </a:rPr>
              <a:t>The focus of Pre-K – Age 22 education in Massachusetts is to prepare our students for success in their adult lives. </a:t>
            </a:r>
          </a:p>
          <a:p>
            <a:pPr marL="0" indent="0">
              <a:spcAft>
                <a:spcPts val="1800"/>
              </a:spcAft>
              <a:buNone/>
            </a:pPr>
            <a:r>
              <a:rPr lang="en-US" sz="2800" dirty="0">
                <a:solidFill>
                  <a:schemeClr val="tx1"/>
                </a:solidFill>
              </a:rPr>
              <a:t>Using the Indicator 14 survey, you will follow up with your former students with IEPs </a:t>
            </a:r>
            <a:r>
              <a:rPr lang="en-US" sz="2800" b="1" dirty="0">
                <a:solidFill>
                  <a:schemeClr val="tx1"/>
                </a:solidFill>
              </a:rPr>
              <a:t>one year after they leave high school</a:t>
            </a:r>
            <a:r>
              <a:rPr lang="en-US" sz="2800" dirty="0">
                <a:solidFill>
                  <a:schemeClr val="tx1"/>
                </a:solidFill>
              </a:rPr>
              <a:t> to find out whether they have been engaged in employment and/or further education or training. </a:t>
            </a:r>
          </a:p>
          <a:p>
            <a:pPr marL="0" indent="0">
              <a:spcAft>
                <a:spcPts val="1800"/>
              </a:spcAft>
              <a:buNone/>
            </a:pPr>
            <a:r>
              <a:rPr lang="en-US" sz="2800" dirty="0">
                <a:solidFill>
                  <a:schemeClr val="tx1"/>
                </a:solidFill>
              </a:rPr>
              <a:t>This summative information gives us an indication of the success of our educational efforts at the state and local level. </a:t>
            </a:r>
            <a:endParaRPr lang="en-US" sz="2800" dirty="0"/>
          </a:p>
          <a:p>
            <a:endParaRPr lang="en-US" dirty="0"/>
          </a:p>
        </p:txBody>
      </p:sp>
    </p:spTree>
    <p:extLst>
      <p:ext uri="{BB962C8B-B14F-4D97-AF65-F5344CB8AC3E}">
        <p14:creationId xmlns:p14="http://schemas.microsoft.com/office/powerpoint/2010/main" val="399585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2B816-80C5-4054-94C0-1AA9EB4145FA}"/>
              </a:ext>
            </a:extLst>
          </p:cNvPr>
          <p:cNvSpPr>
            <a:spLocks noGrp="1"/>
          </p:cNvSpPr>
          <p:nvPr>
            <p:ph type="title"/>
          </p:nvPr>
        </p:nvSpPr>
        <p:spPr/>
        <p:txBody>
          <a:bodyPr/>
          <a:lstStyle/>
          <a:p>
            <a:r>
              <a:rPr lang="en-US" sz="4400" dirty="0"/>
              <a:t>What is Indicator 14?</a:t>
            </a:r>
            <a:endParaRPr lang="en-US" dirty="0"/>
          </a:p>
        </p:txBody>
      </p:sp>
      <p:sp>
        <p:nvSpPr>
          <p:cNvPr id="2" name="Content Placeholder 1">
            <a:extLst>
              <a:ext uri="{FF2B5EF4-FFF2-40B4-BE49-F238E27FC236}">
                <a16:creationId xmlns:a16="http://schemas.microsoft.com/office/drawing/2014/main" id="{55C65B37-3645-44B6-A0FE-8E28E1427FF9}"/>
              </a:ext>
            </a:extLst>
          </p:cNvPr>
          <p:cNvSpPr>
            <a:spLocks noGrp="1"/>
          </p:cNvSpPr>
          <p:nvPr>
            <p:ph idx="1"/>
          </p:nvPr>
        </p:nvSpPr>
        <p:spPr/>
        <p:txBody>
          <a:bodyPr/>
          <a:lstStyle/>
          <a:p>
            <a:pPr marL="0" indent="0">
              <a:spcAft>
                <a:spcPts val="600"/>
              </a:spcAft>
              <a:buNone/>
            </a:pPr>
            <a:r>
              <a:rPr lang="en-US" dirty="0"/>
              <a:t>At the district and state </a:t>
            </a:r>
            <a:r>
              <a:rPr lang="en-US" dirty="0" err="1"/>
              <a:t>leveI</a:t>
            </a:r>
            <a:r>
              <a:rPr lang="en-US" dirty="0"/>
              <a:t>, Indicator 14 measures the percent of youth who are no longer in secondary school, had IEPs in effect at the time they left school, and within one year of leaving secondary school are: </a:t>
            </a:r>
          </a:p>
          <a:p>
            <a:pPr marL="971550" lvl="1" indent="-514350">
              <a:buFont typeface="+mj-lt"/>
              <a:buAutoNum type="arabicPeriod"/>
            </a:pPr>
            <a:r>
              <a:rPr lang="en-US" dirty="0"/>
              <a:t>Enrolled in higher education,</a:t>
            </a:r>
          </a:p>
          <a:p>
            <a:pPr marL="971550" lvl="1" indent="-514350">
              <a:buFont typeface="+mj-lt"/>
              <a:buAutoNum type="arabicPeriod"/>
            </a:pPr>
            <a:r>
              <a:rPr lang="en-US" dirty="0"/>
              <a:t>Competitively employed,</a:t>
            </a:r>
          </a:p>
          <a:p>
            <a:pPr marL="971550" lvl="1" indent="-514350">
              <a:buFont typeface="+mj-lt"/>
              <a:buAutoNum type="arabicPeriod"/>
            </a:pPr>
            <a:r>
              <a:rPr lang="en-US" dirty="0"/>
              <a:t>In some other postsecondary education or training program, or </a:t>
            </a:r>
          </a:p>
          <a:p>
            <a:pPr marL="971550" lvl="1" indent="-514350">
              <a:buFont typeface="+mj-lt"/>
              <a:buAutoNum type="arabicPeriod"/>
            </a:pPr>
            <a:r>
              <a:rPr lang="en-US" dirty="0"/>
              <a:t>In some other employment.</a:t>
            </a:r>
          </a:p>
          <a:p>
            <a:endParaRPr lang="en-US" dirty="0"/>
          </a:p>
        </p:txBody>
      </p:sp>
    </p:spTree>
    <p:extLst>
      <p:ext uri="{BB962C8B-B14F-4D97-AF65-F5344CB8AC3E}">
        <p14:creationId xmlns:p14="http://schemas.microsoft.com/office/powerpoint/2010/main" val="299570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094C22-74DE-42B0-B605-C9B11D9515CD}"/>
              </a:ext>
            </a:extLst>
          </p:cNvPr>
          <p:cNvSpPr>
            <a:spLocks noGrp="1"/>
          </p:cNvSpPr>
          <p:nvPr>
            <p:ph type="title"/>
          </p:nvPr>
        </p:nvSpPr>
        <p:spPr/>
        <p:txBody>
          <a:bodyPr/>
          <a:lstStyle/>
          <a:p>
            <a:r>
              <a:rPr lang="en-US" dirty="0"/>
              <a:t>Changes for 2023 and Beyond</a:t>
            </a:r>
          </a:p>
        </p:txBody>
      </p:sp>
      <p:sp>
        <p:nvSpPr>
          <p:cNvPr id="2" name="Content Placeholder 1">
            <a:extLst>
              <a:ext uri="{FF2B5EF4-FFF2-40B4-BE49-F238E27FC236}">
                <a16:creationId xmlns:a16="http://schemas.microsoft.com/office/drawing/2014/main" id="{7CA9B919-949D-4A26-916C-A1319660579A}"/>
              </a:ext>
            </a:extLst>
          </p:cNvPr>
          <p:cNvSpPr>
            <a:spLocks noGrp="1"/>
          </p:cNvSpPr>
          <p:nvPr>
            <p:ph idx="1"/>
          </p:nvPr>
        </p:nvSpPr>
        <p:spPr/>
        <p:txBody>
          <a:bodyPr/>
          <a:lstStyle/>
          <a:p>
            <a:r>
              <a:rPr lang="en-US" dirty="0"/>
              <a:t>As a reminder, the Cohort Model for Indicator 14 collection ended in 2022.</a:t>
            </a:r>
          </a:p>
          <a:p>
            <a:r>
              <a:rPr lang="en-US" dirty="0"/>
              <a:t>DESE has moved to a census model</a:t>
            </a:r>
          </a:p>
          <a:p>
            <a:pPr lvl="1"/>
            <a:r>
              <a:rPr lang="en-US" dirty="0"/>
              <a:t>Every district, every year</a:t>
            </a:r>
          </a:p>
          <a:p>
            <a:r>
              <a:rPr lang="en-US" dirty="0"/>
              <a:t>Provide a closer alignment to Indicators 1 and 2</a:t>
            </a:r>
          </a:p>
          <a:p>
            <a:r>
              <a:rPr lang="en-US" dirty="0"/>
              <a:t>More comprehensive picture of outcomes for our students with disabilities across the entire state</a:t>
            </a:r>
          </a:p>
        </p:txBody>
      </p:sp>
    </p:spTree>
    <p:extLst>
      <p:ext uri="{BB962C8B-B14F-4D97-AF65-F5344CB8AC3E}">
        <p14:creationId xmlns:p14="http://schemas.microsoft.com/office/powerpoint/2010/main" val="171362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2A0ED-C0A0-403E-BC5B-27EC4DB62B91}"/>
              </a:ext>
            </a:extLst>
          </p:cNvPr>
          <p:cNvSpPr>
            <a:spLocks noGrp="1"/>
          </p:cNvSpPr>
          <p:nvPr>
            <p:ph type="title"/>
          </p:nvPr>
        </p:nvSpPr>
        <p:spPr/>
        <p:txBody>
          <a:bodyPr/>
          <a:lstStyle/>
          <a:p>
            <a:r>
              <a:rPr lang="en-US" sz="4400" dirty="0"/>
              <a:t>How is Indicator 14 data collected?</a:t>
            </a:r>
            <a:endParaRPr lang="en-US" dirty="0"/>
          </a:p>
        </p:txBody>
      </p:sp>
      <p:sp>
        <p:nvSpPr>
          <p:cNvPr id="2" name="Content Placeholder 1">
            <a:extLst>
              <a:ext uri="{FF2B5EF4-FFF2-40B4-BE49-F238E27FC236}">
                <a16:creationId xmlns:a16="http://schemas.microsoft.com/office/drawing/2014/main" id="{A5F931EA-E0F6-4126-8A34-EF9777BCA56A}"/>
              </a:ext>
            </a:extLst>
          </p:cNvPr>
          <p:cNvSpPr>
            <a:spLocks noGrp="1"/>
          </p:cNvSpPr>
          <p:nvPr>
            <p:ph idx="1"/>
          </p:nvPr>
        </p:nvSpPr>
        <p:spPr/>
        <p:txBody>
          <a:bodyPr>
            <a:normAutofit fontScale="92500" lnSpcReduction="10000"/>
          </a:bodyPr>
          <a:lstStyle/>
          <a:p>
            <a:pPr>
              <a:spcAft>
                <a:spcPts val="1200"/>
              </a:spcAft>
            </a:pPr>
            <a:r>
              <a:rPr lang="en-US" sz="2800" dirty="0"/>
              <a:t>Your district will use an </a:t>
            </a:r>
            <a:r>
              <a:rPr lang="en-US" sz="2800" b="1" dirty="0"/>
              <a:t>online survey </a:t>
            </a:r>
            <a:r>
              <a:rPr lang="en-US" sz="2800" dirty="0"/>
              <a:t>in English, Spanish, Haitian Creole, Vietnamese, Chinese (simplified), or Portuguese to collect information from your former students with IEPs. </a:t>
            </a:r>
          </a:p>
          <a:p>
            <a:pPr marL="0" indent="0" algn="ctr">
              <a:spcBef>
                <a:spcPts val="400"/>
              </a:spcBef>
              <a:spcAft>
                <a:spcPts val="400"/>
              </a:spcAft>
              <a:buNone/>
            </a:pPr>
            <a:r>
              <a:rPr lang="en-US" sz="2800" u="sng" dirty="0">
                <a:solidFill>
                  <a:srgbClr val="0000FF"/>
                </a:solidFill>
                <a:latin typeface="Calibri" panose="020F0502020204030204" pitchFamily="34" charset="0"/>
                <a:ea typeface="Times New Roman" panose="02020603050405020304" pitchFamily="18" charset="0"/>
                <a:hlinkClick r:id="rId3"/>
              </a:rPr>
              <a:t>https://bit.ly/WorkSchoolSurvey2023</a:t>
            </a:r>
            <a:endParaRPr lang="en-US" sz="2800" u="sng" dirty="0">
              <a:solidFill>
                <a:srgbClr val="0000FF"/>
              </a:solidFill>
              <a:effectLst/>
              <a:latin typeface="Calibri" panose="020F0502020204030204" pitchFamily="34" charset="0"/>
              <a:ea typeface="Times New Roman" panose="02020603050405020304" pitchFamily="18" charset="0"/>
            </a:endParaRPr>
          </a:p>
          <a:p>
            <a:pPr>
              <a:spcAft>
                <a:spcPts val="1200"/>
              </a:spcAft>
            </a:pPr>
            <a:r>
              <a:rPr lang="en-US" sz="2800" dirty="0"/>
              <a:t>This can be done in one of two ways:</a:t>
            </a:r>
          </a:p>
          <a:p>
            <a:pPr lvl="1">
              <a:spcAft>
                <a:spcPts val="1200"/>
              </a:spcAft>
            </a:pPr>
            <a:r>
              <a:rPr lang="en-US" dirty="0"/>
              <a:t>District staff complete the online survey with the former student OR </a:t>
            </a:r>
          </a:p>
          <a:p>
            <a:pPr lvl="1">
              <a:spcAft>
                <a:spcPts val="1200"/>
              </a:spcAft>
            </a:pPr>
            <a:r>
              <a:rPr lang="en-US" dirty="0"/>
              <a:t>The former student will complete the survey themselves.</a:t>
            </a:r>
          </a:p>
          <a:p>
            <a:pPr>
              <a:spcAft>
                <a:spcPts val="1200"/>
              </a:spcAft>
            </a:pPr>
            <a:r>
              <a:rPr lang="en-US" sz="2600" dirty="0"/>
              <a:t>Note: Since the last time your district collected Indicator 14 data, one new question has been added. Some questions have been modified.</a:t>
            </a:r>
          </a:p>
          <a:p>
            <a:endParaRPr lang="en-US" dirty="0"/>
          </a:p>
        </p:txBody>
      </p:sp>
    </p:spTree>
    <p:extLst>
      <p:ext uri="{BB962C8B-B14F-4D97-AF65-F5344CB8AC3E}">
        <p14:creationId xmlns:p14="http://schemas.microsoft.com/office/powerpoint/2010/main" val="187923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8B1D1-4E08-423D-A617-53E095ED2AEC}"/>
              </a:ext>
            </a:extLst>
          </p:cNvPr>
          <p:cNvSpPr>
            <a:spLocks noGrp="1"/>
          </p:cNvSpPr>
          <p:nvPr>
            <p:ph type="title"/>
          </p:nvPr>
        </p:nvSpPr>
        <p:spPr/>
        <p:txBody>
          <a:bodyPr/>
          <a:lstStyle/>
          <a:p>
            <a:r>
              <a:rPr lang="en-US" sz="4400" dirty="0"/>
              <a:t>When is Indicator 14 data due?</a:t>
            </a:r>
            <a:endParaRPr lang="en-US" dirty="0"/>
          </a:p>
        </p:txBody>
      </p:sp>
      <p:sp>
        <p:nvSpPr>
          <p:cNvPr id="2" name="Content Placeholder 1">
            <a:extLst>
              <a:ext uri="{FF2B5EF4-FFF2-40B4-BE49-F238E27FC236}">
                <a16:creationId xmlns:a16="http://schemas.microsoft.com/office/drawing/2014/main" id="{1147265C-E381-44E6-95FD-538B576D1E29}"/>
              </a:ext>
            </a:extLst>
          </p:cNvPr>
          <p:cNvSpPr>
            <a:spLocks noGrp="1"/>
          </p:cNvSpPr>
          <p:nvPr>
            <p:ph idx="1"/>
          </p:nvPr>
        </p:nvSpPr>
        <p:spPr/>
        <p:txBody>
          <a:bodyPr/>
          <a:lstStyle/>
          <a:p>
            <a:pPr>
              <a:spcAft>
                <a:spcPts val="1200"/>
              </a:spcAft>
            </a:pPr>
            <a:r>
              <a:rPr lang="en-US" sz="3200" dirty="0"/>
              <a:t>All data is due and surveys must be completed by: </a:t>
            </a:r>
            <a:r>
              <a:rPr lang="en-US" sz="3200" b="1" dirty="0">
                <a:solidFill>
                  <a:schemeClr val="accent2"/>
                </a:solidFill>
              </a:rPr>
              <a:t>September 15, 2023.</a:t>
            </a:r>
          </a:p>
          <a:p>
            <a:pPr lvl="1">
              <a:spcAft>
                <a:spcPts val="1200"/>
              </a:spcAft>
            </a:pPr>
            <a:r>
              <a:rPr lang="en-US" sz="2800" b="1" dirty="0"/>
              <a:t>All online surveys must be complete by this date.</a:t>
            </a:r>
          </a:p>
          <a:p>
            <a:pPr>
              <a:spcAft>
                <a:spcPts val="1200"/>
              </a:spcAft>
            </a:pPr>
            <a:r>
              <a:rPr lang="en-US" sz="3200" b="1" dirty="0"/>
              <a:t>Please ensure that all surveys are completed submitted online by September 15</a:t>
            </a:r>
            <a:r>
              <a:rPr lang="en-US" sz="3200" b="1" baseline="30000" dirty="0"/>
              <a:t>th</a:t>
            </a:r>
            <a:r>
              <a:rPr lang="en-US" sz="3200" b="1" dirty="0"/>
              <a:t>, since we must meet federal reporting requirements including timelines.</a:t>
            </a:r>
          </a:p>
          <a:p>
            <a:endParaRPr lang="en-US" dirty="0"/>
          </a:p>
        </p:txBody>
      </p:sp>
    </p:spTree>
    <p:extLst>
      <p:ext uri="{BB962C8B-B14F-4D97-AF65-F5344CB8AC3E}">
        <p14:creationId xmlns:p14="http://schemas.microsoft.com/office/powerpoint/2010/main" val="181081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02</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How to Prepare for the Online Survey</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290663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34A98-F106-45CE-8E8A-DD686612E61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c210e20-2656-47be-8bfe-a34b7996932e"/>
    <ds:schemaRef ds:uri="http://purl.org/dc/terms/"/>
    <ds:schemaRef ds:uri="http://schemas.openxmlformats.org/package/2006/metadata/core-properties"/>
    <ds:schemaRef ds:uri="7a12eb2f-f040-4639-9fb2-5a6588dc803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4971</TotalTime>
  <Words>4832</Words>
  <Application>Microsoft Office PowerPoint</Application>
  <PresentationFormat>Widescreen</PresentationFormat>
  <Paragraphs>332</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Segoe SemiBold</vt:lpstr>
      <vt:lpstr>Segoe UI</vt:lpstr>
      <vt:lpstr>Segoe UI Historic</vt:lpstr>
      <vt:lpstr>Office Theme</vt:lpstr>
      <vt:lpstr>Indicator 14:  Post-School Outcomes Data Collection  Updates for 2023 (FFY22)</vt:lpstr>
      <vt:lpstr>Agenda</vt:lpstr>
      <vt:lpstr>01</vt:lpstr>
      <vt:lpstr>Why is Indicator 14 important?</vt:lpstr>
      <vt:lpstr>What is Indicator 14?</vt:lpstr>
      <vt:lpstr>Changes for 2023 and Beyond</vt:lpstr>
      <vt:lpstr>How is Indicator 14 data collected?</vt:lpstr>
      <vt:lpstr>When is Indicator 14 data due?</vt:lpstr>
      <vt:lpstr>02</vt:lpstr>
      <vt:lpstr>Indicator 14: Getting Started</vt:lpstr>
      <vt:lpstr>What is an exiter?</vt:lpstr>
      <vt:lpstr>Who are your district’s exiters?</vt:lpstr>
      <vt:lpstr>Confirm Your Exiter List</vt:lpstr>
      <vt:lpstr>Compile Exiters’ Contact Information</vt:lpstr>
      <vt:lpstr>03</vt:lpstr>
      <vt:lpstr>Plan Ahead</vt:lpstr>
      <vt:lpstr>Please help ensure every survey count remind staff to:</vt:lpstr>
      <vt:lpstr>Plan Your Outreach</vt:lpstr>
      <vt:lpstr>How will you know whether students have completed the online survey?</vt:lpstr>
      <vt:lpstr> How will you know..? continued</vt:lpstr>
      <vt:lpstr>04</vt:lpstr>
      <vt:lpstr>Review the definition of Competitive Employment </vt:lpstr>
      <vt:lpstr>Improving Response Rates</vt:lpstr>
      <vt:lpstr>Improving Response Rates Continued</vt:lpstr>
      <vt:lpstr>Improving Response Rates…continued</vt:lpstr>
      <vt:lpstr>Manchester Essex</vt:lpstr>
      <vt:lpstr>Northern Berkshire</vt:lpstr>
      <vt:lpstr>Somerville</vt:lpstr>
      <vt:lpstr>Lowell</vt:lpstr>
      <vt:lpstr>05</vt:lpstr>
      <vt:lpstr>Whom should districts contact for Indicator 14 assistance?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14 Training Webinar- May 2, 2023</dc:title>
  <dc:creator>DESE</dc:creator>
  <cp:lastModifiedBy>Zou, Dong (EOE)</cp:lastModifiedBy>
  <cp:revision>19</cp:revision>
  <cp:lastPrinted>2023-03-30T14:44:41Z</cp:lastPrinted>
  <dcterms:created xsi:type="dcterms:W3CDTF">2022-10-11T20:32:22Z</dcterms:created>
  <dcterms:modified xsi:type="dcterms:W3CDTF">2023-05-11T15:08:09Z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11 2023 12:00AM</vt:lpwstr>
  </property>
</Properties>
</file>