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77" r:id="rId5"/>
    <p:sldId id="257" r:id="rId6"/>
    <p:sldId id="260" r:id="rId7"/>
    <p:sldId id="282" r:id="rId8"/>
    <p:sldId id="283" r:id="rId9"/>
    <p:sldId id="284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2" r:id="rId23"/>
    <p:sldId id="303" r:id="rId24"/>
    <p:sldId id="304" r:id="rId25"/>
    <p:sldId id="305" r:id="rId26"/>
    <p:sldId id="307" r:id="rId27"/>
    <p:sldId id="308" r:id="rId28"/>
    <p:sldId id="309" r:id="rId29"/>
    <p:sldId id="310" r:id="rId30"/>
    <p:sldId id="311" r:id="rId31"/>
    <p:sldId id="312" r:id="rId32"/>
    <p:sldId id="314" r:id="rId33"/>
    <p:sldId id="313" r:id="rId34"/>
    <p:sldId id="315" r:id="rId35"/>
    <p:sldId id="316" r:id="rId36"/>
    <p:sldId id="317" r:id="rId37"/>
    <p:sldId id="318" r:id="rId38"/>
    <p:sldId id="319" r:id="rId39"/>
    <p:sldId id="320" r:id="rId40"/>
    <p:sldId id="322" r:id="rId41"/>
    <p:sldId id="323" r:id="rId42"/>
    <p:sldId id="325" r:id="rId43"/>
    <p:sldId id="288" r:id="rId44"/>
    <p:sldId id="324" r:id="rId45"/>
    <p:sldId id="265" r:id="rId4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57"/>
            <p14:sldId id="260"/>
            <p14:sldId id="282"/>
            <p14:sldId id="283"/>
            <p14:sldId id="284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  <p14:sldId id="311"/>
            <p14:sldId id="312"/>
            <p14:sldId id="314"/>
            <p14:sldId id="313"/>
            <p14:sldId id="315"/>
            <p14:sldId id="316"/>
            <p14:sldId id="317"/>
            <p14:sldId id="318"/>
            <p14:sldId id="319"/>
            <p14:sldId id="320"/>
            <p14:sldId id="322"/>
            <p14:sldId id="323"/>
            <p14:sldId id="325"/>
            <p14:sldId id="288"/>
            <p14:sldId id="324"/>
            <p14:sldId id="26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  <a:srgbClr val="101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DDD59-F3FB-43B9-861F-3F3CF32DF137}" v="8" dt="2022-10-11T20:48:54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5" d="100"/>
          <a:sy n="95" d="100"/>
        </p:scale>
        <p:origin x="3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04EB2-89D6-4D2D-A527-E0DB3D1E9184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3EC27B-0A42-4F38-8443-7D39C0B5F8F7}">
      <dgm:prSet phldrT="[Text]"/>
      <dgm:spPr/>
      <dgm:t>
        <a:bodyPr/>
        <a:lstStyle/>
        <a:p>
          <a:r>
            <a:rPr lang="en-US" dirty="0"/>
            <a:t>Fall SIMS Recertification</a:t>
          </a:r>
        </a:p>
      </dgm:t>
    </dgm:pt>
    <dgm:pt modelId="{40759280-167B-43F1-A9BD-E3237211D57B}" type="parTrans" cxnId="{5557ECEF-7A8B-40D0-969C-8ED18AE0A93F}">
      <dgm:prSet/>
      <dgm:spPr/>
      <dgm:t>
        <a:bodyPr/>
        <a:lstStyle/>
        <a:p>
          <a:endParaRPr lang="en-US"/>
        </a:p>
      </dgm:t>
    </dgm:pt>
    <dgm:pt modelId="{6FB420F4-0688-4F28-B4EF-B1D742282703}" type="sibTrans" cxnId="{5557ECEF-7A8B-40D0-969C-8ED18AE0A93F}">
      <dgm:prSet/>
      <dgm:spPr/>
      <dgm:t>
        <a:bodyPr/>
        <a:lstStyle/>
        <a:p>
          <a:endParaRPr lang="en-US" dirty="0"/>
        </a:p>
      </dgm:t>
    </dgm:pt>
    <dgm:pt modelId="{4C0C3C8B-EEF1-4B74-9EB6-FE0473203040}">
      <dgm:prSet phldrT="[Text]"/>
      <dgm:spPr/>
      <dgm:t>
        <a:bodyPr/>
        <a:lstStyle/>
        <a:p>
          <a:r>
            <a:rPr lang="en-US" dirty="0"/>
            <a:t>Add entry data for new students.</a:t>
          </a:r>
        </a:p>
      </dgm:t>
    </dgm:pt>
    <dgm:pt modelId="{8201E652-91D5-4401-A630-5BB9C43CE9DA}" type="parTrans" cxnId="{C0FE4F99-34F6-4277-A53D-F29A231D288D}">
      <dgm:prSet/>
      <dgm:spPr/>
      <dgm:t>
        <a:bodyPr/>
        <a:lstStyle/>
        <a:p>
          <a:endParaRPr lang="en-US"/>
        </a:p>
      </dgm:t>
    </dgm:pt>
    <dgm:pt modelId="{7BABFDD6-D541-4E92-A1AA-7FC198A0E7A2}" type="sibTrans" cxnId="{C0FE4F99-34F6-4277-A53D-F29A231D288D}">
      <dgm:prSet/>
      <dgm:spPr/>
      <dgm:t>
        <a:bodyPr/>
        <a:lstStyle/>
        <a:p>
          <a:endParaRPr lang="en-US"/>
        </a:p>
      </dgm:t>
    </dgm:pt>
    <dgm:pt modelId="{AE695D33-9475-4F00-89F1-1FCFF7AEFF36}">
      <dgm:prSet phldrT="[Text]"/>
      <dgm:spPr/>
      <dgm:t>
        <a:bodyPr/>
        <a:lstStyle/>
        <a:p>
          <a:r>
            <a:rPr lang="en-US" dirty="0"/>
            <a:t>Spring SIMS Recertification</a:t>
          </a:r>
        </a:p>
      </dgm:t>
    </dgm:pt>
    <dgm:pt modelId="{1B4E1F43-C31B-497C-B295-0C9C3BE98843}" type="parTrans" cxnId="{A0F797E7-D039-4FE4-9779-7D1570F3B43A}">
      <dgm:prSet/>
      <dgm:spPr/>
      <dgm:t>
        <a:bodyPr/>
        <a:lstStyle/>
        <a:p>
          <a:endParaRPr lang="en-US"/>
        </a:p>
      </dgm:t>
    </dgm:pt>
    <dgm:pt modelId="{512B5D1E-90B1-4B77-965D-95C7A37CA8A3}" type="sibTrans" cxnId="{A0F797E7-D039-4FE4-9779-7D1570F3B43A}">
      <dgm:prSet/>
      <dgm:spPr/>
      <dgm:t>
        <a:bodyPr/>
        <a:lstStyle/>
        <a:p>
          <a:endParaRPr lang="en-US" dirty="0"/>
        </a:p>
      </dgm:t>
    </dgm:pt>
    <dgm:pt modelId="{91EBB99E-1F2E-4DBC-B6EF-CA95406BC31C}">
      <dgm:prSet phldrT="[Text]"/>
      <dgm:spPr/>
      <dgm:t>
        <a:bodyPr/>
        <a:lstStyle/>
        <a:p>
          <a:r>
            <a:rPr lang="en-US" dirty="0"/>
            <a:t>Add entry data for new students.</a:t>
          </a:r>
        </a:p>
      </dgm:t>
    </dgm:pt>
    <dgm:pt modelId="{F51FC081-798A-4F15-ACCC-CCA31F4AF066}" type="parTrans" cxnId="{FD56D195-D681-4A6D-A93F-82B7E62A8BC6}">
      <dgm:prSet/>
      <dgm:spPr/>
      <dgm:t>
        <a:bodyPr/>
        <a:lstStyle/>
        <a:p>
          <a:endParaRPr lang="en-US"/>
        </a:p>
      </dgm:t>
    </dgm:pt>
    <dgm:pt modelId="{C400A311-28E1-4C1B-A86B-29C06E43DFC6}" type="sibTrans" cxnId="{FD56D195-D681-4A6D-A93F-82B7E62A8BC6}">
      <dgm:prSet/>
      <dgm:spPr/>
      <dgm:t>
        <a:bodyPr/>
        <a:lstStyle/>
        <a:p>
          <a:endParaRPr lang="en-US"/>
        </a:p>
      </dgm:t>
    </dgm:pt>
    <dgm:pt modelId="{8CDE770B-6BFC-4370-8D0D-8555B7124627}">
      <dgm:prSet phldrT="[Text]"/>
      <dgm:spPr/>
      <dgm:t>
        <a:bodyPr/>
        <a:lstStyle/>
        <a:p>
          <a:r>
            <a:rPr lang="en-US" dirty="0"/>
            <a:t>Summer SIMS Recertification</a:t>
          </a:r>
        </a:p>
      </dgm:t>
    </dgm:pt>
    <dgm:pt modelId="{FD7FE497-EBFB-4A0B-B8FA-3D977B759B1A}" type="parTrans" cxnId="{36221D4A-3A7E-4658-97F7-5B0C643F5A01}">
      <dgm:prSet/>
      <dgm:spPr/>
      <dgm:t>
        <a:bodyPr/>
        <a:lstStyle/>
        <a:p>
          <a:endParaRPr lang="en-US"/>
        </a:p>
      </dgm:t>
    </dgm:pt>
    <dgm:pt modelId="{F81FD76E-03A8-49CE-838A-6121B60E09C2}" type="sibTrans" cxnId="{36221D4A-3A7E-4658-97F7-5B0C643F5A01}">
      <dgm:prSet/>
      <dgm:spPr/>
      <dgm:t>
        <a:bodyPr/>
        <a:lstStyle/>
        <a:p>
          <a:endParaRPr lang="en-US"/>
        </a:p>
      </dgm:t>
    </dgm:pt>
    <dgm:pt modelId="{B1B8159F-6AE0-4E39-94EF-B4A65F66F092}">
      <dgm:prSet phldrT="[Text]"/>
      <dgm:spPr/>
      <dgm:t>
        <a:bodyPr/>
        <a:lstStyle/>
        <a:p>
          <a:r>
            <a:rPr lang="en-US" dirty="0"/>
            <a:t>Add entry data for new students.</a:t>
          </a:r>
        </a:p>
      </dgm:t>
    </dgm:pt>
    <dgm:pt modelId="{D4EBDAB8-3B1A-42EE-8108-66C2FFA2829A}" type="parTrans" cxnId="{B9AC2762-7849-448F-A01A-099A4C0F2139}">
      <dgm:prSet/>
      <dgm:spPr/>
      <dgm:t>
        <a:bodyPr/>
        <a:lstStyle/>
        <a:p>
          <a:endParaRPr lang="en-US"/>
        </a:p>
      </dgm:t>
    </dgm:pt>
    <dgm:pt modelId="{83389423-29C3-473D-BBF0-E324A16D842E}" type="sibTrans" cxnId="{B9AC2762-7849-448F-A01A-099A4C0F2139}">
      <dgm:prSet/>
      <dgm:spPr/>
      <dgm:t>
        <a:bodyPr/>
        <a:lstStyle/>
        <a:p>
          <a:endParaRPr lang="en-US"/>
        </a:p>
      </dgm:t>
    </dgm:pt>
    <dgm:pt modelId="{EF4DC6E5-8719-4B14-886B-C8519B8BFD84}">
      <dgm:prSet phldrT="[Text]"/>
      <dgm:spPr/>
      <dgm:t>
        <a:bodyPr/>
        <a:lstStyle/>
        <a:p>
          <a:r>
            <a:rPr lang="en-US" dirty="0"/>
            <a:t>Update exit data for any students who exited.</a:t>
          </a:r>
        </a:p>
      </dgm:t>
    </dgm:pt>
    <dgm:pt modelId="{5759B82A-F8C6-47EB-90E2-8AB570E466EC}" type="parTrans" cxnId="{1EA8553F-1CCB-46EC-9E5E-73A3FF80E024}">
      <dgm:prSet/>
      <dgm:spPr/>
      <dgm:t>
        <a:bodyPr/>
        <a:lstStyle/>
        <a:p>
          <a:endParaRPr lang="en-US"/>
        </a:p>
      </dgm:t>
    </dgm:pt>
    <dgm:pt modelId="{5DBF0382-6176-43BC-8846-878F3604FBB6}" type="sibTrans" cxnId="{1EA8553F-1CCB-46EC-9E5E-73A3FF80E024}">
      <dgm:prSet/>
      <dgm:spPr/>
      <dgm:t>
        <a:bodyPr/>
        <a:lstStyle/>
        <a:p>
          <a:endParaRPr lang="en-US"/>
        </a:p>
      </dgm:t>
    </dgm:pt>
    <dgm:pt modelId="{78220FF0-E9A0-4D8F-9968-E92AA3E086D5}">
      <dgm:prSet/>
      <dgm:spPr/>
      <dgm:t>
        <a:bodyPr/>
        <a:lstStyle/>
        <a:p>
          <a:r>
            <a:rPr lang="en-US" dirty="0"/>
            <a:t>Update exit data for any students who exited.</a:t>
          </a:r>
        </a:p>
      </dgm:t>
    </dgm:pt>
    <dgm:pt modelId="{0B99CCAB-6651-4F94-9345-0D0CE33727D5}" type="parTrans" cxnId="{9124E26E-49DC-4141-9CF9-ADDD3C53610C}">
      <dgm:prSet/>
      <dgm:spPr/>
      <dgm:t>
        <a:bodyPr/>
        <a:lstStyle/>
        <a:p>
          <a:endParaRPr lang="en-US"/>
        </a:p>
      </dgm:t>
    </dgm:pt>
    <dgm:pt modelId="{1E584C60-F4E9-4153-B006-F8CC1677A8CF}" type="sibTrans" cxnId="{9124E26E-49DC-4141-9CF9-ADDD3C53610C}">
      <dgm:prSet/>
      <dgm:spPr/>
      <dgm:t>
        <a:bodyPr/>
        <a:lstStyle/>
        <a:p>
          <a:endParaRPr lang="en-US"/>
        </a:p>
      </dgm:t>
    </dgm:pt>
    <dgm:pt modelId="{3909AAD7-6C5E-4BE0-AB05-8A90D5BAD213}">
      <dgm:prSet/>
      <dgm:spPr/>
      <dgm:t>
        <a:bodyPr/>
        <a:lstStyle/>
        <a:p>
          <a:r>
            <a:rPr lang="en-US" dirty="0"/>
            <a:t>Update exit data for any students who exited.</a:t>
          </a:r>
        </a:p>
      </dgm:t>
    </dgm:pt>
    <dgm:pt modelId="{23D3312B-204B-447D-8B4B-A9702EC97B0B}" type="parTrans" cxnId="{74D001AF-F9DF-4438-A539-39929284839A}">
      <dgm:prSet/>
      <dgm:spPr/>
      <dgm:t>
        <a:bodyPr/>
        <a:lstStyle/>
        <a:p>
          <a:endParaRPr lang="en-US"/>
        </a:p>
      </dgm:t>
    </dgm:pt>
    <dgm:pt modelId="{2AFE2BB1-4891-4409-A375-E04BCB61D4F3}" type="sibTrans" cxnId="{74D001AF-F9DF-4438-A539-39929284839A}">
      <dgm:prSet/>
      <dgm:spPr/>
      <dgm:t>
        <a:bodyPr/>
        <a:lstStyle/>
        <a:p>
          <a:endParaRPr lang="en-US"/>
        </a:p>
      </dgm:t>
    </dgm:pt>
    <dgm:pt modelId="{72654E0A-3FEA-4C91-A621-D318C22EA499}">
      <dgm:prSet/>
      <dgm:spPr/>
      <dgm:t>
        <a:bodyPr/>
        <a:lstStyle/>
        <a:p>
          <a:r>
            <a:rPr lang="en-US" b="1" dirty="0"/>
            <a:t>Certify</a:t>
          </a:r>
          <a:r>
            <a:rPr lang="en-US" dirty="0"/>
            <a:t> the Indicator 7 data to complete submission.</a:t>
          </a:r>
        </a:p>
      </dgm:t>
    </dgm:pt>
    <dgm:pt modelId="{512AEF6A-96C1-4586-A240-120F2D34C17E}" type="parTrans" cxnId="{6576C714-065C-480F-93FF-419D3EB955D6}">
      <dgm:prSet/>
      <dgm:spPr/>
      <dgm:t>
        <a:bodyPr/>
        <a:lstStyle/>
        <a:p>
          <a:endParaRPr lang="en-US"/>
        </a:p>
      </dgm:t>
    </dgm:pt>
    <dgm:pt modelId="{E9F005FD-8B87-4142-BCD1-1D779EAA4A5C}" type="sibTrans" cxnId="{6576C714-065C-480F-93FF-419D3EB955D6}">
      <dgm:prSet/>
      <dgm:spPr/>
      <dgm:t>
        <a:bodyPr/>
        <a:lstStyle/>
        <a:p>
          <a:endParaRPr lang="en-US"/>
        </a:p>
      </dgm:t>
    </dgm:pt>
    <dgm:pt modelId="{7400E79F-1012-469E-B701-C576FBF5CC5E}">
      <dgm:prSet/>
      <dgm:spPr/>
      <dgm:t>
        <a:bodyPr/>
        <a:lstStyle/>
        <a:p>
          <a:r>
            <a:rPr lang="en-US" dirty="0"/>
            <a:t>Due by August 31 each year.</a:t>
          </a:r>
        </a:p>
      </dgm:t>
    </dgm:pt>
    <dgm:pt modelId="{6AD29F56-B625-440A-911C-55D797B1F917}" type="parTrans" cxnId="{3362440B-51F4-4655-B66C-6800CD9E86A4}">
      <dgm:prSet/>
      <dgm:spPr/>
      <dgm:t>
        <a:bodyPr/>
        <a:lstStyle/>
        <a:p>
          <a:endParaRPr lang="en-US"/>
        </a:p>
      </dgm:t>
    </dgm:pt>
    <dgm:pt modelId="{5EACF79B-422B-4324-BB10-41E0A54FF411}" type="sibTrans" cxnId="{3362440B-51F4-4655-B66C-6800CD9E86A4}">
      <dgm:prSet/>
      <dgm:spPr/>
      <dgm:t>
        <a:bodyPr/>
        <a:lstStyle/>
        <a:p>
          <a:endParaRPr lang="en-US"/>
        </a:p>
      </dgm:t>
    </dgm:pt>
    <dgm:pt modelId="{581C9858-4EC3-45AA-B581-FD0928F64F98}">
      <dgm:prSet phldrT="[Text]"/>
      <dgm:spPr/>
      <dgm:t>
        <a:bodyPr/>
        <a:lstStyle/>
        <a:p>
          <a:r>
            <a:rPr lang="en-US" dirty="0"/>
            <a:t>Plan to enter data beginning mid- to late November</a:t>
          </a:r>
        </a:p>
      </dgm:t>
    </dgm:pt>
    <dgm:pt modelId="{431DB186-E783-4268-9249-B10F8805654A}" type="parTrans" cxnId="{CE64C1E2-5879-43BE-B859-2196E32CB769}">
      <dgm:prSet/>
      <dgm:spPr/>
      <dgm:t>
        <a:bodyPr/>
        <a:lstStyle/>
        <a:p>
          <a:endParaRPr lang="en-US"/>
        </a:p>
      </dgm:t>
    </dgm:pt>
    <dgm:pt modelId="{C4B1583B-4525-46AC-A2D0-8BA32BBC40CC}" type="sibTrans" cxnId="{CE64C1E2-5879-43BE-B859-2196E32CB769}">
      <dgm:prSet/>
      <dgm:spPr/>
      <dgm:t>
        <a:bodyPr/>
        <a:lstStyle/>
        <a:p>
          <a:endParaRPr lang="en-US"/>
        </a:p>
      </dgm:t>
    </dgm:pt>
    <dgm:pt modelId="{C8B1FA67-DB3B-4EA0-928B-A566F1E16C55}">
      <dgm:prSet/>
      <dgm:spPr/>
      <dgm:t>
        <a:bodyPr/>
        <a:lstStyle/>
        <a:p>
          <a:r>
            <a:rPr lang="en-US" dirty="0"/>
            <a:t>Plan to enter data beginning mid- to late April.</a:t>
          </a:r>
        </a:p>
      </dgm:t>
    </dgm:pt>
    <dgm:pt modelId="{CA630D59-53EF-4107-A463-17AB1ABD0766}" type="parTrans" cxnId="{C6084B45-CA76-44F8-9DFF-E1E7937650C6}">
      <dgm:prSet/>
      <dgm:spPr/>
      <dgm:t>
        <a:bodyPr/>
        <a:lstStyle/>
        <a:p>
          <a:endParaRPr lang="en-US"/>
        </a:p>
      </dgm:t>
    </dgm:pt>
    <dgm:pt modelId="{06899F69-C8FE-4DEA-8F42-DE6CC75D86DC}" type="sibTrans" cxnId="{C6084B45-CA76-44F8-9DFF-E1E7937650C6}">
      <dgm:prSet/>
      <dgm:spPr/>
      <dgm:t>
        <a:bodyPr/>
        <a:lstStyle/>
        <a:p>
          <a:endParaRPr lang="en-US"/>
        </a:p>
      </dgm:t>
    </dgm:pt>
    <dgm:pt modelId="{CC6AD504-E338-4C68-890D-FA42A380B008}">
      <dgm:prSet/>
      <dgm:spPr/>
      <dgm:t>
        <a:bodyPr/>
        <a:lstStyle/>
        <a:p>
          <a:r>
            <a:rPr lang="en-US" dirty="0"/>
            <a:t>Plan to enter data beginning August 1</a:t>
          </a:r>
          <a:r>
            <a:rPr lang="en-US" baseline="0" dirty="0"/>
            <a:t>.</a:t>
          </a:r>
        </a:p>
      </dgm:t>
    </dgm:pt>
    <dgm:pt modelId="{72D15B3D-C3D3-44A5-BDC0-AD522E8B855E}" type="parTrans" cxnId="{2F9BC487-4961-490A-ADF7-C2A334FCC4F9}">
      <dgm:prSet/>
      <dgm:spPr/>
      <dgm:t>
        <a:bodyPr/>
        <a:lstStyle/>
        <a:p>
          <a:endParaRPr lang="en-US"/>
        </a:p>
      </dgm:t>
    </dgm:pt>
    <dgm:pt modelId="{1AF7C7BE-79C4-40F2-A3A7-1715CF5154C7}" type="sibTrans" cxnId="{2F9BC487-4961-490A-ADF7-C2A334FCC4F9}">
      <dgm:prSet/>
      <dgm:spPr/>
      <dgm:t>
        <a:bodyPr/>
        <a:lstStyle/>
        <a:p>
          <a:endParaRPr lang="en-US"/>
        </a:p>
      </dgm:t>
    </dgm:pt>
    <dgm:pt modelId="{E635F402-35A4-4149-8285-F0561C78EE9D}" type="pres">
      <dgm:prSet presAssocID="{7D904EB2-89D6-4D2D-A527-E0DB3D1E9184}" presName="linearFlow" presStyleCnt="0">
        <dgm:presLayoutVars>
          <dgm:dir/>
          <dgm:animLvl val="lvl"/>
          <dgm:resizeHandles val="exact"/>
        </dgm:presLayoutVars>
      </dgm:prSet>
      <dgm:spPr/>
    </dgm:pt>
    <dgm:pt modelId="{ECE52E54-3662-4575-B865-92B1DCF7CD4B}" type="pres">
      <dgm:prSet presAssocID="{FB3EC27B-0A42-4F38-8443-7D39C0B5F8F7}" presName="composite" presStyleCnt="0"/>
      <dgm:spPr/>
    </dgm:pt>
    <dgm:pt modelId="{0D49A81E-9254-449E-9340-67C9BC8A245E}" type="pres">
      <dgm:prSet presAssocID="{FB3EC27B-0A42-4F38-8443-7D39C0B5F8F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4D06777-5396-4B77-BDB8-28C82C42FB9D}" type="pres">
      <dgm:prSet presAssocID="{FB3EC27B-0A42-4F38-8443-7D39C0B5F8F7}" presName="parSh" presStyleLbl="node1" presStyleIdx="0" presStyleCnt="3"/>
      <dgm:spPr/>
    </dgm:pt>
    <dgm:pt modelId="{62E36C29-E5AC-4957-9F07-B8400355C0C8}" type="pres">
      <dgm:prSet presAssocID="{FB3EC27B-0A42-4F38-8443-7D39C0B5F8F7}" presName="desTx" presStyleLbl="fgAcc1" presStyleIdx="0" presStyleCnt="3">
        <dgm:presLayoutVars>
          <dgm:bulletEnabled val="1"/>
        </dgm:presLayoutVars>
      </dgm:prSet>
      <dgm:spPr/>
    </dgm:pt>
    <dgm:pt modelId="{54B8EB50-0FB5-451E-9BFE-4FFE4673D447}" type="pres">
      <dgm:prSet presAssocID="{6FB420F4-0688-4F28-B4EF-B1D742282703}" presName="sibTrans" presStyleLbl="sibTrans2D1" presStyleIdx="0" presStyleCnt="2"/>
      <dgm:spPr/>
    </dgm:pt>
    <dgm:pt modelId="{5381DDB6-DA65-4B22-9458-059F1A178EC5}" type="pres">
      <dgm:prSet presAssocID="{6FB420F4-0688-4F28-B4EF-B1D742282703}" presName="connTx" presStyleLbl="sibTrans2D1" presStyleIdx="0" presStyleCnt="2"/>
      <dgm:spPr/>
    </dgm:pt>
    <dgm:pt modelId="{41BCC197-9A83-4A79-ABA5-640EA728245C}" type="pres">
      <dgm:prSet presAssocID="{AE695D33-9475-4F00-89F1-1FCFF7AEFF36}" presName="composite" presStyleCnt="0"/>
      <dgm:spPr/>
    </dgm:pt>
    <dgm:pt modelId="{2260FBBC-C85D-48D1-9CEF-A3F56353F65D}" type="pres">
      <dgm:prSet presAssocID="{AE695D33-9475-4F00-89F1-1FCFF7AEFF3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8600E48-45E8-4F11-A50C-B261D6F5F1B6}" type="pres">
      <dgm:prSet presAssocID="{AE695D33-9475-4F00-89F1-1FCFF7AEFF36}" presName="parSh" presStyleLbl="node1" presStyleIdx="1" presStyleCnt="3"/>
      <dgm:spPr/>
    </dgm:pt>
    <dgm:pt modelId="{DFD05A01-96E6-4CAF-B9BB-22E616EB9692}" type="pres">
      <dgm:prSet presAssocID="{AE695D33-9475-4F00-89F1-1FCFF7AEFF36}" presName="desTx" presStyleLbl="fgAcc1" presStyleIdx="1" presStyleCnt="3">
        <dgm:presLayoutVars>
          <dgm:bulletEnabled val="1"/>
        </dgm:presLayoutVars>
      </dgm:prSet>
      <dgm:spPr/>
    </dgm:pt>
    <dgm:pt modelId="{09D64BDA-5078-4B0B-A869-D66A266B704A}" type="pres">
      <dgm:prSet presAssocID="{512B5D1E-90B1-4B77-965D-95C7A37CA8A3}" presName="sibTrans" presStyleLbl="sibTrans2D1" presStyleIdx="1" presStyleCnt="2"/>
      <dgm:spPr/>
    </dgm:pt>
    <dgm:pt modelId="{BAF82F76-BC1F-4311-8E8B-AA2342BF6698}" type="pres">
      <dgm:prSet presAssocID="{512B5D1E-90B1-4B77-965D-95C7A37CA8A3}" presName="connTx" presStyleLbl="sibTrans2D1" presStyleIdx="1" presStyleCnt="2"/>
      <dgm:spPr/>
    </dgm:pt>
    <dgm:pt modelId="{A325D763-2DB9-4021-8527-29AAADECF2E1}" type="pres">
      <dgm:prSet presAssocID="{8CDE770B-6BFC-4370-8D0D-8555B7124627}" presName="composite" presStyleCnt="0"/>
      <dgm:spPr/>
    </dgm:pt>
    <dgm:pt modelId="{ECB4124D-80EE-4344-9A77-8C6AC7123EA8}" type="pres">
      <dgm:prSet presAssocID="{8CDE770B-6BFC-4370-8D0D-8555B712462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4D2C93E-D7EC-450B-A2C1-1233EB4C922B}" type="pres">
      <dgm:prSet presAssocID="{8CDE770B-6BFC-4370-8D0D-8555B7124627}" presName="parSh" presStyleLbl="node1" presStyleIdx="2" presStyleCnt="3"/>
      <dgm:spPr/>
    </dgm:pt>
    <dgm:pt modelId="{00850542-EFED-4A2F-8E7F-2CF64673217E}" type="pres">
      <dgm:prSet presAssocID="{8CDE770B-6BFC-4370-8D0D-8555B712462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3362440B-51F4-4655-B66C-6800CD9E86A4}" srcId="{8CDE770B-6BFC-4370-8D0D-8555B7124627}" destId="{7400E79F-1012-469E-B701-C576FBF5CC5E}" srcOrd="4" destOrd="0" parTransId="{6AD29F56-B625-440A-911C-55D797B1F917}" sibTransId="{5EACF79B-422B-4324-BB10-41E0A54FF411}"/>
    <dgm:cxn modelId="{65245A0D-8D04-4F54-91F8-0C56AF87B069}" type="presOf" srcId="{581C9858-4EC3-45AA-B581-FD0928F64F98}" destId="{62E36C29-E5AC-4957-9F07-B8400355C0C8}" srcOrd="0" destOrd="2" presId="urn:microsoft.com/office/officeart/2005/8/layout/process3"/>
    <dgm:cxn modelId="{EBFD9D14-47C4-4F85-8A55-356806E34998}" type="presOf" srcId="{EF4DC6E5-8719-4B14-886B-C8519B8BFD84}" destId="{62E36C29-E5AC-4957-9F07-B8400355C0C8}" srcOrd="0" destOrd="1" presId="urn:microsoft.com/office/officeart/2005/8/layout/process3"/>
    <dgm:cxn modelId="{6576C714-065C-480F-93FF-419D3EB955D6}" srcId="{8CDE770B-6BFC-4370-8D0D-8555B7124627}" destId="{72654E0A-3FEA-4C91-A621-D318C22EA499}" srcOrd="2" destOrd="0" parTransId="{512AEF6A-96C1-4586-A240-120F2D34C17E}" sibTransId="{E9F005FD-8B87-4142-BCD1-1D779EAA4A5C}"/>
    <dgm:cxn modelId="{BC5F881D-7FAA-4B35-BC1C-603D68F638A9}" type="presOf" srcId="{6FB420F4-0688-4F28-B4EF-B1D742282703}" destId="{5381DDB6-DA65-4B22-9458-059F1A178EC5}" srcOrd="1" destOrd="0" presId="urn:microsoft.com/office/officeart/2005/8/layout/process3"/>
    <dgm:cxn modelId="{D99F641E-8DFF-47D4-883C-3823B38EC1B4}" type="presOf" srcId="{6FB420F4-0688-4F28-B4EF-B1D742282703}" destId="{54B8EB50-0FB5-451E-9BFE-4FFE4673D447}" srcOrd="0" destOrd="0" presId="urn:microsoft.com/office/officeart/2005/8/layout/process3"/>
    <dgm:cxn modelId="{2DBB321F-C2DA-4DEC-BC24-E274453DE591}" type="presOf" srcId="{72654E0A-3FEA-4C91-A621-D318C22EA499}" destId="{00850542-EFED-4A2F-8E7F-2CF64673217E}" srcOrd="0" destOrd="2" presId="urn:microsoft.com/office/officeart/2005/8/layout/process3"/>
    <dgm:cxn modelId="{8834DF2E-8B81-44C0-BA60-29ACF7D73295}" type="presOf" srcId="{78220FF0-E9A0-4D8F-9968-E92AA3E086D5}" destId="{DFD05A01-96E6-4CAF-B9BB-22E616EB9692}" srcOrd="0" destOrd="1" presId="urn:microsoft.com/office/officeart/2005/8/layout/process3"/>
    <dgm:cxn modelId="{1EA8553F-1CCB-46EC-9E5E-73A3FF80E024}" srcId="{FB3EC27B-0A42-4F38-8443-7D39C0B5F8F7}" destId="{EF4DC6E5-8719-4B14-886B-C8519B8BFD84}" srcOrd="1" destOrd="0" parTransId="{5759B82A-F8C6-47EB-90E2-8AB570E466EC}" sibTransId="{5DBF0382-6176-43BC-8846-878F3604FBB6}"/>
    <dgm:cxn modelId="{B9AC2762-7849-448F-A01A-099A4C0F2139}" srcId="{8CDE770B-6BFC-4370-8D0D-8555B7124627}" destId="{B1B8159F-6AE0-4E39-94EF-B4A65F66F092}" srcOrd="0" destOrd="0" parTransId="{D4EBDAB8-3B1A-42EE-8108-66C2FFA2829A}" sibTransId="{83389423-29C3-473D-BBF0-E324A16D842E}"/>
    <dgm:cxn modelId="{C6084B45-CA76-44F8-9DFF-E1E7937650C6}" srcId="{AE695D33-9475-4F00-89F1-1FCFF7AEFF36}" destId="{C8B1FA67-DB3B-4EA0-928B-A566F1E16C55}" srcOrd="2" destOrd="0" parTransId="{CA630D59-53EF-4107-A463-17AB1ABD0766}" sibTransId="{06899F69-C8FE-4DEA-8F42-DE6CC75D86DC}"/>
    <dgm:cxn modelId="{CBA82B67-0272-41E5-AB2D-AECA26E0885C}" type="presOf" srcId="{512B5D1E-90B1-4B77-965D-95C7A37CA8A3}" destId="{09D64BDA-5078-4B0B-A869-D66A266B704A}" srcOrd="0" destOrd="0" presId="urn:microsoft.com/office/officeart/2005/8/layout/process3"/>
    <dgm:cxn modelId="{C5F79567-E9ED-4AD6-9DF6-3014554E0BAF}" type="presOf" srcId="{AE695D33-9475-4F00-89F1-1FCFF7AEFF36}" destId="{2260FBBC-C85D-48D1-9CEF-A3F56353F65D}" srcOrd="0" destOrd="0" presId="urn:microsoft.com/office/officeart/2005/8/layout/process3"/>
    <dgm:cxn modelId="{36221D4A-3A7E-4658-97F7-5B0C643F5A01}" srcId="{7D904EB2-89D6-4D2D-A527-E0DB3D1E9184}" destId="{8CDE770B-6BFC-4370-8D0D-8555B7124627}" srcOrd="2" destOrd="0" parTransId="{FD7FE497-EBFB-4A0B-B8FA-3D977B759B1A}" sibTransId="{F81FD76E-03A8-49CE-838A-6121B60E09C2}"/>
    <dgm:cxn modelId="{9124E26E-49DC-4141-9CF9-ADDD3C53610C}" srcId="{AE695D33-9475-4F00-89F1-1FCFF7AEFF36}" destId="{78220FF0-E9A0-4D8F-9968-E92AA3E086D5}" srcOrd="1" destOrd="0" parTransId="{0B99CCAB-6651-4F94-9345-0D0CE33727D5}" sibTransId="{1E584C60-F4E9-4153-B006-F8CC1677A8CF}"/>
    <dgm:cxn modelId="{7D516854-C176-47C8-856E-0DFB305ACB3A}" type="presOf" srcId="{FB3EC27B-0A42-4F38-8443-7D39C0B5F8F7}" destId="{34D06777-5396-4B77-BDB8-28C82C42FB9D}" srcOrd="1" destOrd="0" presId="urn:microsoft.com/office/officeart/2005/8/layout/process3"/>
    <dgm:cxn modelId="{2F9BC487-4961-490A-ADF7-C2A334FCC4F9}" srcId="{8CDE770B-6BFC-4370-8D0D-8555B7124627}" destId="{CC6AD504-E338-4C68-890D-FA42A380B008}" srcOrd="3" destOrd="0" parTransId="{72D15B3D-C3D3-44A5-BDC0-AD522E8B855E}" sibTransId="{1AF7C7BE-79C4-40F2-A3A7-1715CF5154C7}"/>
    <dgm:cxn modelId="{FD56D195-D681-4A6D-A93F-82B7E62A8BC6}" srcId="{AE695D33-9475-4F00-89F1-1FCFF7AEFF36}" destId="{91EBB99E-1F2E-4DBC-B6EF-CA95406BC31C}" srcOrd="0" destOrd="0" parTransId="{F51FC081-798A-4F15-ACCC-CCA31F4AF066}" sibTransId="{C400A311-28E1-4C1B-A86B-29C06E43DFC6}"/>
    <dgm:cxn modelId="{C0FE4F99-34F6-4277-A53D-F29A231D288D}" srcId="{FB3EC27B-0A42-4F38-8443-7D39C0B5F8F7}" destId="{4C0C3C8B-EEF1-4B74-9EB6-FE0473203040}" srcOrd="0" destOrd="0" parTransId="{8201E652-91D5-4401-A630-5BB9C43CE9DA}" sibTransId="{7BABFDD6-D541-4E92-A1AA-7FC198A0E7A2}"/>
    <dgm:cxn modelId="{F9554EA2-8F18-4BE8-A8A9-D56CA806E514}" type="presOf" srcId="{CC6AD504-E338-4C68-890D-FA42A380B008}" destId="{00850542-EFED-4A2F-8E7F-2CF64673217E}" srcOrd="0" destOrd="3" presId="urn:microsoft.com/office/officeart/2005/8/layout/process3"/>
    <dgm:cxn modelId="{8B4571A5-87AC-4313-B141-2D48391ACFCC}" type="presOf" srcId="{7D904EB2-89D6-4D2D-A527-E0DB3D1E9184}" destId="{E635F402-35A4-4149-8285-F0561C78EE9D}" srcOrd="0" destOrd="0" presId="urn:microsoft.com/office/officeart/2005/8/layout/process3"/>
    <dgm:cxn modelId="{2A5F64AE-7AA5-483B-9C89-CDD577610C56}" type="presOf" srcId="{3909AAD7-6C5E-4BE0-AB05-8A90D5BAD213}" destId="{00850542-EFED-4A2F-8E7F-2CF64673217E}" srcOrd="0" destOrd="1" presId="urn:microsoft.com/office/officeart/2005/8/layout/process3"/>
    <dgm:cxn modelId="{74D001AF-F9DF-4438-A539-39929284839A}" srcId="{8CDE770B-6BFC-4370-8D0D-8555B7124627}" destId="{3909AAD7-6C5E-4BE0-AB05-8A90D5BAD213}" srcOrd="1" destOrd="0" parTransId="{23D3312B-204B-447D-8B4B-A9702EC97B0B}" sibTransId="{2AFE2BB1-4891-4409-A375-E04BCB61D4F3}"/>
    <dgm:cxn modelId="{03B30EB2-8BF1-4800-9FE4-CF6A390DC8AD}" type="presOf" srcId="{8CDE770B-6BFC-4370-8D0D-8555B7124627}" destId="{ECB4124D-80EE-4344-9A77-8C6AC7123EA8}" srcOrd="0" destOrd="0" presId="urn:microsoft.com/office/officeart/2005/8/layout/process3"/>
    <dgm:cxn modelId="{3B868DB3-5AEE-45E9-BFC3-D35A81FC2945}" type="presOf" srcId="{FB3EC27B-0A42-4F38-8443-7D39C0B5F8F7}" destId="{0D49A81E-9254-449E-9340-67C9BC8A245E}" srcOrd="0" destOrd="0" presId="urn:microsoft.com/office/officeart/2005/8/layout/process3"/>
    <dgm:cxn modelId="{DBAB55B7-FEDC-4CF2-B473-0E68FC8B8F8F}" type="presOf" srcId="{C8B1FA67-DB3B-4EA0-928B-A566F1E16C55}" destId="{DFD05A01-96E6-4CAF-B9BB-22E616EB9692}" srcOrd="0" destOrd="2" presId="urn:microsoft.com/office/officeart/2005/8/layout/process3"/>
    <dgm:cxn modelId="{7CB11CBE-7282-4D86-A106-0221A086A2C6}" type="presOf" srcId="{512B5D1E-90B1-4B77-965D-95C7A37CA8A3}" destId="{BAF82F76-BC1F-4311-8E8B-AA2342BF6698}" srcOrd="1" destOrd="0" presId="urn:microsoft.com/office/officeart/2005/8/layout/process3"/>
    <dgm:cxn modelId="{B4E02FD2-EB53-4300-A2AF-FE30E8334D4B}" type="presOf" srcId="{7400E79F-1012-469E-B701-C576FBF5CC5E}" destId="{00850542-EFED-4A2F-8E7F-2CF64673217E}" srcOrd="0" destOrd="4" presId="urn:microsoft.com/office/officeart/2005/8/layout/process3"/>
    <dgm:cxn modelId="{CE64C1E2-5879-43BE-B859-2196E32CB769}" srcId="{FB3EC27B-0A42-4F38-8443-7D39C0B5F8F7}" destId="{581C9858-4EC3-45AA-B581-FD0928F64F98}" srcOrd="2" destOrd="0" parTransId="{431DB186-E783-4268-9249-B10F8805654A}" sibTransId="{C4B1583B-4525-46AC-A2D0-8BA32BBC40CC}"/>
    <dgm:cxn modelId="{703A47E4-948C-40BE-8FB9-B15C3A75DDF8}" type="presOf" srcId="{B1B8159F-6AE0-4E39-94EF-B4A65F66F092}" destId="{00850542-EFED-4A2F-8E7F-2CF64673217E}" srcOrd="0" destOrd="0" presId="urn:microsoft.com/office/officeart/2005/8/layout/process3"/>
    <dgm:cxn modelId="{EF5E85E7-C66F-4B69-BE17-9DA9CE083D32}" type="presOf" srcId="{91EBB99E-1F2E-4DBC-B6EF-CA95406BC31C}" destId="{DFD05A01-96E6-4CAF-B9BB-22E616EB9692}" srcOrd="0" destOrd="0" presId="urn:microsoft.com/office/officeart/2005/8/layout/process3"/>
    <dgm:cxn modelId="{A0F797E7-D039-4FE4-9779-7D1570F3B43A}" srcId="{7D904EB2-89D6-4D2D-A527-E0DB3D1E9184}" destId="{AE695D33-9475-4F00-89F1-1FCFF7AEFF36}" srcOrd="1" destOrd="0" parTransId="{1B4E1F43-C31B-497C-B295-0C9C3BE98843}" sibTransId="{512B5D1E-90B1-4B77-965D-95C7A37CA8A3}"/>
    <dgm:cxn modelId="{4DDB0CEE-557D-48FB-97C9-D97DDD865B3E}" type="presOf" srcId="{4C0C3C8B-EEF1-4B74-9EB6-FE0473203040}" destId="{62E36C29-E5AC-4957-9F07-B8400355C0C8}" srcOrd="0" destOrd="0" presId="urn:microsoft.com/office/officeart/2005/8/layout/process3"/>
    <dgm:cxn modelId="{5557ECEF-7A8B-40D0-969C-8ED18AE0A93F}" srcId="{7D904EB2-89D6-4D2D-A527-E0DB3D1E9184}" destId="{FB3EC27B-0A42-4F38-8443-7D39C0B5F8F7}" srcOrd="0" destOrd="0" parTransId="{40759280-167B-43F1-A9BD-E3237211D57B}" sibTransId="{6FB420F4-0688-4F28-B4EF-B1D742282703}"/>
    <dgm:cxn modelId="{EFC908F0-9425-4A7F-93AD-8D9555BEF9CE}" type="presOf" srcId="{8CDE770B-6BFC-4370-8D0D-8555B7124627}" destId="{94D2C93E-D7EC-450B-A2C1-1233EB4C922B}" srcOrd="1" destOrd="0" presId="urn:microsoft.com/office/officeart/2005/8/layout/process3"/>
    <dgm:cxn modelId="{998E22FD-8274-493B-97FD-16F7505B1E3B}" type="presOf" srcId="{AE695D33-9475-4F00-89F1-1FCFF7AEFF36}" destId="{68600E48-45E8-4F11-A50C-B261D6F5F1B6}" srcOrd="1" destOrd="0" presId="urn:microsoft.com/office/officeart/2005/8/layout/process3"/>
    <dgm:cxn modelId="{C177457E-39B1-4F9A-A341-7CFD83131157}" type="presParOf" srcId="{E635F402-35A4-4149-8285-F0561C78EE9D}" destId="{ECE52E54-3662-4575-B865-92B1DCF7CD4B}" srcOrd="0" destOrd="0" presId="urn:microsoft.com/office/officeart/2005/8/layout/process3"/>
    <dgm:cxn modelId="{E279C3AD-4629-4A2E-863A-FC2F0E2F6B03}" type="presParOf" srcId="{ECE52E54-3662-4575-B865-92B1DCF7CD4B}" destId="{0D49A81E-9254-449E-9340-67C9BC8A245E}" srcOrd="0" destOrd="0" presId="urn:microsoft.com/office/officeart/2005/8/layout/process3"/>
    <dgm:cxn modelId="{6D5CFB19-3A50-4090-A739-781708AE3C25}" type="presParOf" srcId="{ECE52E54-3662-4575-B865-92B1DCF7CD4B}" destId="{34D06777-5396-4B77-BDB8-28C82C42FB9D}" srcOrd="1" destOrd="0" presId="urn:microsoft.com/office/officeart/2005/8/layout/process3"/>
    <dgm:cxn modelId="{A16B77ED-D4FE-4B17-800A-6A55A66BA1C7}" type="presParOf" srcId="{ECE52E54-3662-4575-B865-92B1DCF7CD4B}" destId="{62E36C29-E5AC-4957-9F07-B8400355C0C8}" srcOrd="2" destOrd="0" presId="urn:microsoft.com/office/officeart/2005/8/layout/process3"/>
    <dgm:cxn modelId="{14B4710D-CD97-414D-BA82-EA8FB77C448F}" type="presParOf" srcId="{E635F402-35A4-4149-8285-F0561C78EE9D}" destId="{54B8EB50-0FB5-451E-9BFE-4FFE4673D447}" srcOrd="1" destOrd="0" presId="urn:microsoft.com/office/officeart/2005/8/layout/process3"/>
    <dgm:cxn modelId="{FFB7CADE-B197-4A93-AA52-7DB4790295B4}" type="presParOf" srcId="{54B8EB50-0FB5-451E-9BFE-4FFE4673D447}" destId="{5381DDB6-DA65-4B22-9458-059F1A178EC5}" srcOrd="0" destOrd="0" presId="urn:microsoft.com/office/officeart/2005/8/layout/process3"/>
    <dgm:cxn modelId="{8CAFEEB8-D850-4885-A966-8F00DA54666D}" type="presParOf" srcId="{E635F402-35A4-4149-8285-F0561C78EE9D}" destId="{41BCC197-9A83-4A79-ABA5-640EA728245C}" srcOrd="2" destOrd="0" presId="urn:microsoft.com/office/officeart/2005/8/layout/process3"/>
    <dgm:cxn modelId="{31B10074-1E0D-4001-A22B-3F097B4BDEBB}" type="presParOf" srcId="{41BCC197-9A83-4A79-ABA5-640EA728245C}" destId="{2260FBBC-C85D-48D1-9CEF-A3F56353F65D}" srcOrd="0" destOrd="0" presId="urn:microsoft.com/office/officeart/2005/8/layout/process3"/>
    <dgm:cxn modelId="{EE4E0DB9-70A8-4EC4-B13A-1E827AE1C929}" type="presParOf" srcId="{41BCC197-9A83-4A79-ABA5-640EA728245C}" destId="{68600E48-45E8-4F11-A50C-B261D6F5F1B6}" srcOrd="1" destOrd="0" presId="urn:microsoft.com/office/officeart/2005/8/layout/process3"/>
    <dgm:cxn modelId="{11E793EC-3119-47E8-80C3-D4654839D384}" type="presParOf" srcId="{41BCC197-9A83-4A79-ABA5-640EA728245C}" destId="{DFD05A01-96E6-4CAF-B9BB-22E616EB9692}" srcOrd="2" destOrd="0" presId="urn:microsoft.com/office/officeart/2005/8/layout/process3"/>
    <dgm:cxn modelId="{9374901F-5C65-465C-899E-C2DAD5718ECD}" type="presParOf" srcId="{E635F402-35A4-4149-8285-F0561C78EE9D}" destId="{09D64BDA-5078-4B0B-A869-D66A266B704A}" srcOrd="3" destOrd="0" presId="urn:microsoft.com/office/officeart/2005/8/layout/process3"/>
    <dgm:cxn modelId="{533517F0-18E0-4057-908F-0B487BA615B3}" type="presParOf" srcId="{09D64BDA-5078-4B0B-A869-D66A266B704A}" destId="{BAF82F76-BC1F-4311-8E8B-AA2342BF6698}" srcOrd="0" destOrd="0" presId="urn:microsoft.com/office/officeart/2005/8/layout/process3"/>
    <dgm:cxn modelId="{75527524-5569-4799-8650-2403580A97D4}" type="presParOf" srcId="{E635F402-35A4-4149-8285-F0561C78EE9D}" destId="{A325D763-2DB9-4021-8527-29AAADECF2E1}" srcOrd="4" destOrd="0" presId="urn:microsoft.com/office/officeart/2005/8/layout/process3"/>
    <dgm:cxn modelId="{69635B6F-E217-4576-995F-7F92A36A3404}" type="presParOf" srcId="{A325D763-2DB9-4021-8527-29AAADECF2E1}" destId="{ECB4124D-80EE-4344-9A77-8C6AC7123EA8}" srcOrd="0" destOrd="0" presId="urn:microsoft.com/office/officeart/2005/8/layout/process3"/>
    <dgm:cxn modelId="{5332A5A0-4E5B-4418-90E8-14D404EF7656}" type="presParOf" srcId="{A325D763-2DB9-4021-8527-29AAADECF2E1}" destId="{94D2C93E-D7EC-450B-A2C1-1233EB4C922B}" srcOrd="1" destOrd="0" presId="urn:microsoft.com/office/officeart/2005/8/layout/process3"/>
    <dgm:cxn modelId="{7B5FE97D-4888-4D62-8D15-B5BB835D2AD4}" type="presParOf" srcId="{A325D763-2DB9-4021-8527-29AAADECF2E1}" destId="{00850542-EFED-4A2F-8E7F-2CF64673217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6777-5396-4B77-BDB8-28C82C42FB9D}">
      <dsp:nvSpPr>
        <dsp:cNvPr id="0" name=""/>
        <dsp:cNvSpPr/>
      </dsp:nvSpPr>
      <dsp:spPr>
        <a:xfrm>
          <a:off x="5654" y="323186"/>
          <a:ext cx="2571167" cy="1062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Fall SIMS Recertification</a:t>
          </a:r>
        </a:p>
      </dsp:txBody>
      <dsp:txXfrm>
        <a:off x="5654" y="323186"/>
        <a:ext cx="2571167" cy="708514"/>
      </dsp:txXfrm>
    </dsp:sp>
    <dsp:sp modelId="{62E36C29-E5AC-4957-9F07-B8400355C0C8}">
      <dsp:nvSpPr>
        <dsp:cNvPr id="0" name=""/>
        <dsp:cNvSpPr/>
      </dsp:nvSpPr>
      <dsp:spPr>
        <a:xfrm>
          <a:off x="532279" y="1031700"/>
          <a:ext cx="2571167" cy="36949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Add entry data for new students.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Update exit data for any students who exited.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Plan to enter data beginning mid- to late November</a:t>
          </a:r>
        </a:p>
      </dsp:txBody>
      <dsp:txXfrm>
        <a:off x="607586" y="1107007"/>
        <a:ext cx="2420553" cy="3544336"/>
      </dsp:txXfrm>
    </dsp:sp>
    <dsp:sp modelId="{54B8EB50-0FB5-451E-9BFE-4FFE4673D447}">
      <dsp:nvSpPr>
        <dsp:cNvPr id="0" name=""/>
        <dsp:cNvSpPr/>
      </dsp:nvSpPr>
      <dsp:spPr>
        <a:xfrm>
          <a:off x="2966602" y="357370"/>
          <a:ext cx="826333" cy="6401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66602" y="485399"/>
        <a:ext cx="634289" cy="384088"/>
      </dsp:txXfrm>
    </dsp:sp>
    <dsp:sp modelId="{68600E48-45E8-4F11-A50C-B261D6F5F1B6}">
      <dsp:nvSpPr>
        <dsp:cNvPr id="0" name=""/>
        <dsp:cNvSpPr/>
      </dsp:nvSpPr>
      <dsp:spPr>
        <a:xfrm>
          <a:off x="4135941" y="323186"/>
          <a:ext cx="2571167" cy="1062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Spring SIMS Recertification</a:t>
          </a:r>
        </a:p>
      </dsp:txBody>
      <dsp:txXfrm>
        <a:off x="4135941" y="323186"/>
        <a:ext cx="2571167" cy="708514"/>
      </dsp:txXfrm>
    </dsp:sp>
    <dsp:sp modelId="{DFD05A01-96E6-4CAF-B9BB-22E616EB9692}">
      <dsp:nvSpPr>
        <dsp:cNvPr id="0" name=""/>
        <dsp:cNvSpPr/>
      </dsp:nvSpPr>
      <dsp:spPr>
        <a:xfrm>
          <a:off x="4662566" y="1031700"/>
          <a:ext cx="2571167" cy="36949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Add entry data for new students.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Update exit data for any students who exited.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Plan to enter data beginning mid- to late April.</a:t>
          </a:r>
        </a:p>
      </dsp:txBody>
      <dsp:txXfrm>
        <a:off x="4737873" y="1107007"/>
        <a:ext cx="2420553" cy="3544336"/>
      </dsp:txXfrm>
    </dsp:sp>
    <dsp:sp modelId="{09D64BDA-5078-4B0B-A869-D66A266B704A}">
      <dsp:nvSpPr>
        <dsp:cNvPr id="0" name=""/>
        <dsp:cNvSpPr/>
      </dsp:nvSpPr>
      <dsp:spPr>
        <a:xfrm>
          <a:off x="7096888" y="357370"/>
          <a:ext cx="826333" cy="6401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096888" y="485399"/>
        <a:ext cx="634289" cy="384088"/>
      </dsp:txXfrm>
    </dsp:sp>
    <dsp:sp modelId="{94D2C93E-D7EC-450B-A2C1-1233EB4C922B}">
      <dsp:nvSpPr>
        <dsp:cNvPr id="0" name=""/>
        <dsp:cNvSpPr/>
      </dsp:nvSpPr>
      <dsp:spPr>
        <a:xfrm>
          <a:off x="8266227" y="323186"/>
          <a:ext cx="2571167" cy="1062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Summer SIMS Recertification</a:t>
          </a:r>
        </a:p>
      </dsp:txBody>
      <dsp:txXfrm>
        <a:off x="8266227" y="323186"/>
        <a:ext cx="2571167" cy="708514"/>
      </dsp:txXfrm>
    </dsp:sp>
    <dsp:sp modelId="{00850542-EFED-4A2F-8E7F-2CF64673217E}">
      <dsp:nvSpPr>
        <dsp:cNvPr id="0" name=""/>
        <dsp:cNvSpPr/>
      </dsp:nvSpPr>
      <dsp:spPr>
        <a:xfrm>
          <a:off x="8792852" y="1031700"/>
          <a:ext cx="2571167" cy="36949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Add entry data for new students.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Update exit data for any students who exited.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Certify</a:t>
          </a:r>
          <a:r>
            <a:rPr lang="en-US" sz="1700" kern="1200" dirty="0"/>
            <a:t> the Indicator 7 data to complete submission.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Plan to enter data beginning August 1</a:t>
          </a:r>
          <a:r>
            <a:rPr lang="en-US" sz="1700" kern="1200" baseline="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Due by August 31 each year.</a:t>
          </a:r>
        </a:p>
      </dsp:txBody>
      <dsp:txXfrm>
        <a:off x="8868159" y="1107007"/>
        <a:ext cx="2420553" cy="3544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11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25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68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7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91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8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42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203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03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944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8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582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061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10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635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556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603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426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884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491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443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2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264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482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43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1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06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94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83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AE6216"/>
              </a:buClr>
            </a:pPr>
            <a:endParaRPr lang="zh-CN" altLang="en-US" dirty="0"/>
          </a:p>
        </p:txBody>
      </p:sp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88F42-7FBD-41FC-8C7F-589E04B7A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97" y="3327383"/>
            <a:ext cx="12192000" cy="334963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C611A6-5CF5-4690-B252-DDEAC14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6428" y="3921440"/>
            <a:ext cx="2722713" cy="400050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tx1"/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A350EF8-F259-4806-9718-20E9320750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0608" y="3910596"/>
            <a:ext cx="2722713" cy="400050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tx1"/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D624129-DAE3-4956-AC7C-99FE7447A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6428" y="4423320"/>
            <a:ext cx="2722713" cy="400050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tx1"/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B24FAEA-4869-4BC8-838B-062ADD1DC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0608" y="4412476"/>
            <a:ext cx="2722713" cy="400050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tx1"/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652131-EA04-41AA-9E17-81186ED82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2601" y="464369"/>
            <a:ext cx="822960" cy="822960"/>
          </a:xfrm>
          <a:solidFill>
            <a:srgbClr val="E38526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ts val="1800"/>
              </a:spcBef>
              <a:buNone/>
              <a:defRPr lang="en-US" sz="2800" kern="1200" dirty="0" smtClean="0">
                <a:solidFill>
                  <a:schemeClr val="accent1">
                    <a:lumMod val="50000"/>
                  </a:schemeClr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2A842F-8044-4559-8476-E9559B8757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8917" y="464369"/>
            <a:ext cx="7315200" cy="822960"/>
          </a:xfrm>
          <a:noFill/>
        </p:spPr>
        <p:txBody>
          <a:bodyPr anchor="ctr"/>
          <a:lstStyle>
            <a:lvl1pPr marL="0" indent="0" algn="l" defTabSz="914400" rtl="0" eaLnBrk="1" latinLnBrk="0" hangingPunct="1">
              <a:buNone/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1pPr>
            <a:lvl2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2pPr>
            <a:lvl3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3pPr>
            <a:lvl4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4pPr>
            <a:lvl5pPr marL="0" algn="ctr" defTabSz="914400" rtl="0" eaLnBrk="1" latinLnBrk="0" hangingPunct="1">
              <a:defRPr lang="en-US" sz="3200" kern="12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9A4EFBB-7ED0-4B2F-8430-325EA0ACBA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2601" y="1626146"/>
            <a:ext cx="822960" cy="822960"/>
          </a:xfrm>
          <a:solidFill>
            <a:srgbClr val="E38526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ts val="1800"/>
              </a:spcBef>
              <a:buNone/>
              <a:defRPr lang="en-US" sz="2800" kern="1200" dirty="0" smtClean="0">
                <a:solidFill>
                  <a:schemeClr val="accent1">
                    <a:lumMod val="50000"/>
                  </a:schemeClr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BF85399-9DFE-4FF6-B096-291BA16A3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8918" y="1627639"/>
            <a:ext cx="7315200" cy="822960"/>
          </a:xfrm>
          <a:noFill/>
        </p:spPr>
        <p:txBody>
          <a:bodyPr anchor="ctr"/>
          <a:lstStyle>
            <a:lvl1pPr marL="0" indent="0" algn="l" defTabSz="914400" rtl="0" eaLnBrk="1" latinLnBrk="0" hangingPunct="1">
              <a:buNone/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1pPr>
            <a:lvl2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2pPr>
            <a:lvl3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3pPr>
            <a:lvl4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4pPr>
            <a:lvl5pPr marL="0" algn="ctr" defTabSz="914400" rtl="0" eaLnBrk="1" latinLnBrk="0" hangingPunct="1">
              <a:defRPr lang="en-US" sz="3200" kern="12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AD63357-40A1-4F95-8222-3DA6EE320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2601" y="2787923"/>
            <a:ext cx="822960" cy="822960"/>
          </a:xfrm>
          <a:solidFill>
            <a:srgbClr val="E38526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ts val="1800"/>
              </a:spcBef>
              <a:buNone/>
              <a:defRPr lang="en-US" sz="2800" kern="1200" dirty="0" smtClean="0">
                <a:solidFill>
                  <a:schemeClr val="accent1">
                    <a:lumMod val="50000"/>
                  </a:schemeClr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2CFBC90C-5414-44E9-BD58-AA1DE5A01F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08918" y="2786429"/>
            <a:ext cx="7315200" cy="822960"/>
          </a:xfrm>
          <a:noFill/>
        </p:spPr>
        <p:txBody>
          <a:bodyPr anchor="ctr"/>
          <a:lstStyle>
            <a:lvl1pPr marL="0" indent="0" algn="l" defTabSz="914400" rtl="0" eaLnBrk="1" latinLnBrk="0" hangingPunct="1">
              <a:buNone/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1pPr>
            <a:lvl2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2pPr>
            <a:lvl3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3pPr>
            <a:lvl4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4pPr>
            <a:lvl5pPr marL="0" algn="ctr" defTabSz="914400" rtl="0" eaLnBrk="1" latinLnBrk="0" hangingPunct="1">
              <a:defRPr lang="en-US" sz="3200" kern="12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EC7738D1-BE45-45DE-9A10-F66EFAE3E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22602" y="3949700"/>
            <a:ext cx="822960" cy="822960"/>
          </a:xfrm>
          <a:solidFill>
            <a:srgbClr val="E38526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ts val="1800"/>
              </a:spcBef>
              <a:buNone/>
              <a:defRPr lang="en-US" sz="2800" kern="1200" dirty="0" smtClean="0">
                <a:solidFill>
                  <a:schemeClr val="accent1">
                    <a:lumMod val="50000"/>
                  </a:schemeClr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447B4792-790B-48E2-9544-08FAC99910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918" y="3949700"/>
            <a:ext cx="7315200" cy="822960"/>
          </a:xfrm>
          <a:noFill/>
        </p:spPr>
        <p:txBody>
          <a:bodyPr anchor="ctr"/>
          <a:lstStyle>
            <a:lvl1pPr marL="0" indent="0" algn="l" defTabSz="914400" rtl="0" eaLnBrk="1" latinLnBrk="0" hangingPunct="1">
              <a:buNone/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1pPr>
            <a:lvl2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2pPr>
            <a:lvl3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3pPr>
            <a:lvl4pPr marL="0" algn="ctr" defTabSz="914400" rtl="0" eaLnBrk="1" latinLnBrk="0" hangingPunct="1">
              <a:defRPr lang="en-US" sz="3200" kern="1200" dirty="0" smtClean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4pPr>
            <a:lvl5pPr marL="0" algn="ctr" defTabSz="914400" rtl="0" eaLnBrk="1" latinLnBrk="0" hangingPunct="1">
              <a:defRPr lang="en-US" sz="3200" kern="12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10/18/2022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eco/pages/cos.asp#cosdefinitions" TargetMode="External"/><Relationship Id="rId7" Type="http://schemas.openxmlformats.org/officeDocument/2006/relationships/hyperlink" Target="https://ectacenter.org/eco/pages/cospd.asp" TargetMode="External"/><Relationship Id="rId2" Type="http://schemas.openxmlformats.org/officeDocument/2006/relationships/hyperlink" Target="https://ectacenter.org/eco/pages/cos-modul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tacenter.org/~pdfs/eco/cos-quick-reference-guide.pdf" TargetMode="External"/><Relationship Id="rId5" Type="http://schemas.openxmlformats.org/officeDocument/2006/relationships/hyperlink" Target="https://ectacenter.org/eco/pages/cosps.asp" TargetMode="External"/><Relationship Id="rId4" Type="http://schemas.openxmlformats.org/officeDocument/2006/relationships/hyperlink" Target="https://ectacenter.org/eco/assets/pdfs/Decision_Tree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~pdfs/eco/cos-quick-reference-guide.pdf" TargetMode="External"/><Relationship Id="rId2" Type="http://schemas.openxmlformats.org/officeDocument/2006/relationships/hyperlink" Target="http://olms.cte.jhu.edu/data/ck/sites/4048/files/progress-categories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ctacenter.org/eco/pages/cospd.asp" TargetMode="External"/><Relationship Id="rId4" Type="http://schemas.openxmlformats.org/officeDocument/2006/relationships/hyperlink" Target="https://ectacenter.org/~pdfs/eco/cos-resources.pdf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tderrington@air.org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zweingarten@air.org" TargetMode="Externa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i="0" dirty="0">
                <a:effectLst/>
                <a:latin typeface="Lato" panose="020F0502020204030203" pitchFamily="34" charset="0"/>
              </a:rPr>
              <a:t>Indicator 7 Overview and Introduction to the ECOS Database</a:t>
            </a:r>
            <a:endParaRPr lang="en-US" sz="3600" b="1" dirty="0">
              <a:latin typeface="Segoe" panose="020B050304020402020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i="1" dirty="0"/>
              <a:t>What We Measure Matters</a:t>
            </a:r>
          </a:p>
        </p:txBody>
      </p:sp>
      <p:pic>
        <p:nvPicPr>
          <p:cNvPr id="4" name="Logo 6" descr="Massachusetts Department of Elementary and Secondary Education">
            <a:extLst>
              <a:ext uri="{FF2B5EF4-FFF2-40B4-BE49-F238E27FC236}">
                <a16:creationId xmlns:a16="http://schemas.microsoft.com/office/drawing/2014/main" id="{0FA26B23-BFAA-4841-B7A2-0A9C0173C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11393"/>
            <a:ext cx="2417368" cy="1175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D874-D109-46FC-8868-DA98FBE4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ECOS?</a:t>
            </a:r>
            <a:br>
              <a:rPr lang="en-US" sz="3200" dirty="0"/>
            </a:br>
            <a:r>
              <a:rPr lang="en-US" sz="3200" dirty="0"/>
              <a:t>Accessing the ECOS Application</a:t>
            </a:r>
          </a:p>
        </p:txBody>
      </p:sp>
      <p:pic>
        <p:nvPicPr>
          <p:cNvPr id="5" name="Content Placeholder 7" descr="Image showing to select the Indicator 7- - Early Childhood Outcomes Summary application link within the Special Education State Performance Plan application.">
            <a:extLst>
              <a:ext uri="{FF2B5EF4-FFF2-40B4-BE49-F238E27FC236}">
                <a16:creationId xmlns:a16="http://schemas.microsoft.com/office/drawing/2014/main" id="{D2F280CB-A3C6-4E19-B0EB-4479A1C86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743" y="1145148"/>
            <a:ext cx="11369675" cy="21630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AD75F-8A8F-411F-BDCC-FCA9601F065C}"/>
              </a:ext>
            </a:extLst>
          </p:cNvPr>
          <p:cNvSpPr txBox="1"/>
          <p:nvPr/>
        </p:nvSpPr>
        <p:spPr>
          <a:xfrm>
            <a:off x="672552" y="3549784"/>
            <a:ext cx="11264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District Administrators must give access to both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Indicator 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Special Education State Performance Plan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BD12A-8DCD-41F4-AFAA-28A52184E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36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0A45-8443-41AD-9E5C-6FC959D6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ECOS?</a:t>
            </a:r>
            <a:br>
              <a:rPr lang="en-US" sz="3200" dirty="0"/>
            </a:br>
            <a:r>
              <a:rPr lang="en-US" sz="3200" dirty="0"/>
              <a:t>ECOS Landing Page</a:t>
            </a:r>
          </a:p>
        </p:txBody>
      </p:sp>
      <p:pic>
        <p:nvPicPr>
          <p:cNvPr id="5" name="Content Placeholder 12" descr="Indicator 7 - Early Childhood Outcomes Summary landing page with indication to select a school/district from a drop-down box.">
            <a:extLst>
              <a:ext uri="{FF2B5EF4-FFF2-40B4-BE49-F238E27FC236}">
                <a16:creationId xmlns:a16="http://schemas.microsoft.com/office/drawing/2014/main" id="{406E3248-92E2-4C4B-8BBA-953B7BCE0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68" y="1230313"/>
            <a:ext cx="10959589" cy="50498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A87B5-AE7E-4C09-91E9-68A6CA07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5671-11C6-4143-AAB7-0388E42E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Data Do I Need to Enter?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79059-E245-4B14-8E6F-891E6A6B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E38526"/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Entry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4B1FF-25E1-40F9-878D-6F056477191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Clr>
                <a:srgbClr val="AE6216"/>
              </a:buClr>
            </a:pPr>
            <a:r>
              <a:rPr lang="en-US" sz="2400" dirty="0"/>
              <a:t>Date the child </a:t>
            </a:r>
            <a:r>
              <a:rPr lang="en-US" sz="2400" b="1" dirty="0"/>
              <a:t>started receiving </a:t>
            </a:r>
            <a:r>
              <a:rPr lang="en-US" sz="2400" dirty="0"/>
              <a:t>preschool special education services; may not always be the IEP date </a:t>
            </a:r>
          </a:p>
          <a:p>
            <a:pPr>
              <a:buClr>
                <a:srgbClr val="AE6216"/>
              </a:buClr>
            </a:pPr>
            <a:r>
              <a:rPr lang="en-US" sz="2400" dirty="0"/>
              <a:t>COS ratings (1–7 scale) for all three outcomes</a:t>
            </a:r>
          </a:p>
          <a:p>
            <a:pPr>
              <a:buClr>
                <a:srgbClr val="AE6216"/>
              </a:buClr>
            </a:pPr>
            <a:r>
              <a:rPr lang="en-US" sz="2400" dirty="0"/>
              <a:t>Data should be collected within 4 – 6 weeks of first day of services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BEBDB3-BC5B-4C05-AAA5-42C79C4D0FC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C78A81-FD0E-4C57-A567-7282B5EC3AB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13713" y="2204358"/>
            <a:ext cx="5539620" cy="4151992"/>
          </a:xfrm>
        </p:spPr>
        <p:txBody>
          <a:bodyPr/>
          <a:lstStyle/>
          <a:p>
            <a:pPr>
              <a:buClr>
                <a:srgbClr val="AE6216"/>
              </a:buClr>
            </a:pPr>
            <a:r>
              <a:rPr lang="en-US" sz="2000" dirty="0"/>
              <a:t>Date the child </a:t>
            </a:r>
            <a:r>
              <a:rPr lang="en-US" sz="2000" b="1" dirty="0"/>
              <a:t>exited preschool special education services </a:t>
            </a:r>
          </a:p>
          <a:p>
            <a:pPr lvl="1">
              <a:buClr>
                <a:srgbClr val="AE6216"/>
              </a:buClr>
            </a:pPr>
            <a:r>
              <a:rPr lang="en-US" sz="1800" dirty="0"/>
              <a:t>When the child entered kindergarten in the same district or left the district or state</a:t>
            </a:r>
          </a:p>
          <a:p>
            <a:pPr>
              <a:buClr>
                <a:srgbClr val="AE6216"/>
              </a:buClr>
            </a:pPr>
            <a:r>
              <a:rPr lang="en-US" sz="2000" dirty="0"/>
              <a:t>“Exit Exception”</a:t>
            </a:r>
          </a:p>
          <a:p>
            <a:pPr lvl="1">
              <a:buClr>
                <a:srgbClr val="AE6216"/>
              </a:buClr>
            </a:pPr>
            <a:r>
              <a:rPr lang="en-US" sz="1800" dirty="0"/>
              <a:t>Y = student left without the district being able to collect exit COS ratings</a:t>
            </a:r>
          </a:p>
          <a:p>
            <a:pPr lvl="1">
              <a:buClr>
                <a:srgbClr val="AE6216"/>
              </a:buClr>
            </a:pPr>
            <a:r>
              <a:rPr lang="en-US" sz="1800" dirty="0"/>
              <a:t>N = you have exit COS ratings to enter</a:t>
            </a:r>
          </a:p>
          <a:p>
            <a:pPr>
              <a:buClr>
                <a:srgbClr val="AE6216"/>
              </a:buClr>
            </a:pPr>
            <a:r>
              <a:rPr lang="en-US" sz="2000" dirty="0"/>
              <a:t>COS exit ratings and progress question (Y/N) for all three outcomes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A5ACF-7A15-4748-A0DD-90AB900BE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6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E9AB4B-F900-4391-B34B-C2E8AD04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Entry and Common Errors (Part 1)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A493A9-7122-41B0-A2F4-0419AB5DF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E6216"/>
              </a:buClr>
            </a:pPr>
            <a:r>
              <a:rPr lang="en-US" dirty="0"/>
              <a:t>When you enter and save entry information for a child, the child will move from Part 1 Entry Data to Part 2 Exit Data.</a:t>
            </a:r>
          </a:p>
          <a:p>
            <a:pPr lvl="1">
              <a:buClr>
                <a:srgbClr val="AE6216"/>
              </a:buClr>
            </a:pPr>
            <a:r>
              <a:rPr lang="en-US" dirty="0"/>
              <a:t>All fields (services start date and ratings for all three outcomes) must be entered, or you will get an error.</a:t>
            </a:r>
          </a:p>
          <a:p>
            <a:pPr lvl="1">
              <a:buClr>
                <a:srgbClr val="AE6216"/>
              </a:buClr>
            </a:pPr>
            <a:r>
              <a:rPr lang="en-US" dirty="0"/>
              <a:t>Pressing Save Entry Data button will show any errors in red font near the fields requiring correction for each child.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57CB5-AF44-42D5-964C-AF3B6B07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5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6DC8-591C-4B49-8788-F3AFE8BF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Entry and Common Errors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42B34-AC41-4A82-858C-A2E0078F9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E6216"/>
              </a:buClr>
            </a:pPr>
            <a:r>
              <a:rPr lang="en-US" dirty="0"/>
              <a:t>When you enter and save exit information for a child, they will still appear in the Part 2 Exit Data table.</a:t>
            </a:r>
          </a:p>
          <a:p>
            <a:pPr lvl="1">
              <a:buClr>
                <a:srgbClr val="AE6216"/>
              </a:buClr>
            </a:pPr>
            <a:r>
              <a:rPr lang="en-US" dirty="0"/>
              <a:t>The following must be entered, or you will get an error.</a:t>
            </a:r>
          </a:p>
          <a:p>
            <a:pPr lvl="2">
              <a:buClr>
                <a:srgbClr val="AE6216"/>
              </a:buClr>
            </a:pPr>
            <a:r>
              <a:rPr lang="en-US" dirty="0"/>
              <a:t>Exit exception = Y (child exited without exit ratings being collected), date of exit</a:t>
            </a:r>
          </a:p>
          <a:p>
            <a:pPr lvl="2">
              <a:buClr>
                <a:srgbClr val="AE6216"/>
              </a:buClr>
            </a:pPr>
            <a:r>
              <a:rPr lang="en-US" dirty="0"/>
              <a:t>Exit exception = N (exit ratings were collected), date of exit, ratings for all three outcomes, progress question (Y/N) for all three outcomes</a:t>
            </a:r>
          </a:p>
          <a:p>
            <a:pPr lvl="2">
              <a:buClr>
                <a:srgbClr val="AE6216"/>
              </a:buClr>
            </a:pPr>
            <a:r>
              <a:rPr lang="en-US" dirty="0"/>
              <a:t>Progress question errors</a:t>
            </a:r>
          </a:p>
          <a:p>
            <a:pPr lvl="1">
              <a:buClr>
                <a:srgbClr val="AE6216"/>
              </a:buClr>
            </a:pPr>
            <a:r>
              <a:rPr lang="en-US" dirty="0"/>
              <a:t>Pressing Save Exit Data button will show any errors in red font near the fields requiring correction for each child.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309E0-D3A0-48B0-8B74-C244D2F5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0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72CA-D664-4880-BCA9-A8AC9E75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View of Part 1 Entry Data Panel </a:t>
            </a:r>
          </a:p>
        </p:txBody>
      </p:sp>
      <p:pic>
        <p:nvPicPr>
          <p:cNvPr id="5" name="Content Placeholder 7" descr="View of Pat 1 Entry Data Panel in Indicator 7 - Early Childhood Outcomes Summary application (database)">
            <a:extLst>
              <a:ext uri="{FF2B5EF4-FFF2-40B4-BE49-F238E27FC236}">
                <a16:creationId xmlns:a16="http://schemas.microsoft.com/office/drawing/2014/main" id="{508442B8-CA2F-4C3C-9D5A-13F113724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254" y="1405720"/>
            <a:ext cx="11017816" cy="43022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CA21-FEC8-486F-B219-3B18FAA3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1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FCC2-00A7-4169-93DC-2B0B9997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View of Part 2 Exit Data Panel</a:t>
            </a:r>
          </a:p>
        </p:txBody>
      </p:sp>
      <p:pic>
        <p:nvPicPr>
          <p:cNvPr id="5" name="Content Placeholder 7" descr="View of Pat 1 Entry Data Panel in Indicator 7 - Early Childhood Outcomes Summary application (database)">
            <a:extLst>
              <a:ext uri="{FF2B5EF4-FFF2-40B4-BE49-F238E27FC236}">
                <a16:creationId xmlns:a16="http://schemas.microsoft.com/office/drawing/2014/main" id="{9BFBB88F-A4CA-48E3-B786-D054AB5A0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23598" y="1528550"/>
            <a:ext cx="11259129" cy="39888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969D8-46EF-4186-8BD8-DEE4587B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81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E572-E76E-4DC8-966D-651A1D2D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School-level Error Status</a:t>
            </a:r>
          </a:p>
        </p:txBody>
      </p:sp>
      <p:pic>
        <p:nvPicPr>
          <p:cNvPr id="5" name="Content Placeholder 5" descr="View of Status=Errors at the school level in Indicator 7 - Early Childhood Outcomes Summary application (database)">
            <a:extLst>
              <a:ext uri="{FF2B5EF4-FFF2-40B4-BE49-F238E27FC236}">
                <a16:creationId xmlns:a16="http://schemas.microsoft.com/office/drawing/2014/main" id="{81E9BD34-115E-459D-B103-87B67950A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924" y="1446662"/>
            <a:ext cx="11011548" cy="33027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6D8C5-6743-4FB7-A91F-E62FA88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65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0D8A-0FCA-4869-AAB7-467C7482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Error: Only Entering Entry Date</a:t>
            </a:r>
          </a:p>
        </p:txBody>
      </p:sp>
      <p:pic>
        <p:nvPicPr>
          <p:cNvPr id="5" name="Content Placeholder 9" descr="View of errors indicated when only the entry date is entered in Part 1 in Indicator 7 - Early Childhood Outcomes Summary application (database) highlighting the missing entry ratings for the 3 outcomes for correction.">
            <a:extLst>
              <a:ext uri="{FF2B5EF4-FFF2-40B4-BE49-F238E27FC236}">
                <a16:creationId xmlns:a16="http://schemas.microsoft.com/office/drawing/2014/main" id="{28265FFE-11B7-4DA9-AAD3-7C3E923E3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40" y="1377844"/>
            <a:ext cx="11259926" cy="46271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272FF-2A3A-4D23-86F2-5E4D6087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95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3255-7395-48B7-A40D-57C1BC6D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Error: Entering N for Exit Exception, No Other Exit Data</a:t>
            </a:r>
          </a:p>
        </p:txBody>
      </p:sp>
      <p:pic>
        <p:nvPicPr>
          <p:cNvPr id="5" name="Content Placeholder 5" descr="Error: Entering N for exit exception and no other exit data highlights the missing exit date, outcomes 1-3 ratings, and outcomes 1-3 progress question answers for correction.">
            <a:extLst>
              <a:ext uri="{FF2B5EF4-FFF2-40B4-BE49-F238E27FC236}">
                <a16:creationId xmlns:a16="http://schemas.microsoft.com/office/drawing/2014/main" id="{45A0D45E-2594-48FA-B0C4-E73556F8E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64037" y="1596788"/>
            <a:ext cx="11407560" cy="41810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26F3D-8AC5-430E-A684-0981D901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0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90875"/>
            <a:ext cx="2768600" cy="584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Agenda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FEAE0-3007-4488-84D9-13009713C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1E484-E85C-471E-B8AA-71AE13966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Indicator 7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B0DCF-0E4A-4261-9FE6-A5B860DBA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D3745-1F1F-490C-ADFE-31F0092C5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Early Childhood Outcomes Summary (ECOS) database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4914D8-9D67-4B73-9DAC-0BABCB7DD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2601" y="2782279"/>
            <a:ext cx="822960" cy="822960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97054D-B2AB-4936-A1B2-F2BCF1152C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Indicator 7 timeline and process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CE26DF-1FBF-4CAC-822C-39FAFDEB51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7A604B-D55D-4B7D-835A-79F900544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1F59-EB47-4DE2-BE67-01848CA3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Error: Entering Y for Exit Exception, No Exit Date </a:t>
            </a:r>
          </a:p>
        </p:txBody>
      </p:sp>
      <p:pic>
        <p:nvPicPr>
          <p:cNvPr id="5" name="Content Placeholder 5" descr="Entering Y for exit exception and no exit date highlights the missing exit date for correction.">
            <a:extLst>
              <a:ext uri="{FF2B5EF4-FFF2-40B4-BE49-F238E27FC236}">
                <a16:creationId xmlns:a16="http://schemas.microsoft.com/office/drawing/2014/main" id="{C52F25DE-5E48-47D5-986D-F55E45CFA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162" y="1397061"/>
            <a:ext cx="11369675" cy="29148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0012B-38B9-452D-B8B6-AA984011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95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874-EBAA-45A5-B2C1-11017D2E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Error: Answer to Exit Progress Questions for Outcomes 1-3 is “Impossible”</a:t>
            </a:r>
          </a:p>
        </p:txBody>
      </p:sp>
      <p:pic>
        <p:nvPicPr>
          <p:cNvPr id="5" name="Content Placeholder 5" descr="Entering exit ratings that are the same as the entry ratings and answering N for the progress question on all 3 outcomes highlights all of these fields for correction as these combinations are developmentally impossible.">
            <a:extLst>
              <a:ext uri="{FF2B5EF4-FFF2-40B4-BE49-F238E27FC236}">
                <a16:creationId xmlns:a16="http://schemas.microsoft.com/office/drawing/2014/main" id="{FAABC6E3-99DA-418B-BBB5-8FE37EB22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035" y="1499802"/>
            <a:ext cx="11629093" cy="36726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0B515-ED0F-4F04-A55F-1E851568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8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6649-57C5-4968-8129-AA2815B7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Error: Exit Data Missing Answers to Progress Questions</a:t>
            </a:r>
          </a:p>
        </p:txBody>
      </p:sp>
      <p:pic>
        <p:nvPicPr>
          <p:cNvPr id="5" name="Content Placeholder 5" descr="Entering exit date and ratings but no answers to the progress questions highlights all of these fields for correction.">
            <a:extLst>
              <a:ext uri="{FF2B5EF4-FFF2-40B4-BE49-F238E27FC236}">
                <a16:creationId xmlns:a16="http://schemas.microsoft.com/office/drawing/2014/main" id="{9F77D3C5-16F9-4CA5-BA42-BE754F533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086" y="1489995"/>
            <a:ext cx="11518268" cy="34641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7F34-7918-4106-91CE-E7F38310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120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8F65-88E4-47E6-804C-EDAA3CDE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Error: Exit Date Is In the Future (Compared with Date of Data Entry)</a:t>
            </a:r>
          </a:p>
        </p:txBody>
      </p:sp>
      <p:pic>
        <p:nvPicPr>
          <p:cNvPr id="5" name="Content Placeholder 5" descr="Entering data on a child before the date of exit will highlights the &quot;exit date cannot be in the future&quot; error for correction.">
            <a:extLst>
              <a:ext uri="{FF2B5EF4-FFF2-40B4-BE49-F238E27FC236}">
                <a16:creationId xmlns:a16="http://schemas.microsoft.com/office/drawing/2014/main" id="{6AA5DE11-9934-444D-AFC4-C76CBC92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108" y="1380907"/>
            <a:ext cx="11370972" cy="32878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444D4-2938-4BD4-9D16-187C7234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48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47BA-7082-4C97-A5FA-D02CC3C1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Notification After Selecting “Reset” to Correct a Student’s Exit Data</a:t>
            </a:r>
          </a:p>
        </p:txBody>
      </p:sp>
      <p:pic>
        <p:nvPicPr>
          <p:cNvPr id="5" name="Content Placeholder 7" descr="Notification asking &quot;Are you sure you want to remove exit data for this student?&quot; with OK and Cancel button options.">
            <a:extLst>
              <a:ext uri="{FF2B5EF4-FFF2-40B4-BE49-F238E27FC236}">
                <a16:creationId xmlns:a16="http://schemas.microsoft.com/office/drawing/2014/main" id="{68BD76F6-9401-42CA-B7A2-B319B9270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810" y="1742950"/>
            <a:ext cx="10506382" cy="2992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AF411-488D-4C2C-89F4-2F589E6A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1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2400-028A-4C23-8B17-F3F05C9F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Successfully Saving Entry Data</a:t>
            </a:r>
          </a:p>
        </p:txBody>
      </p:sp>
      <p:pic>
        <p:nvPicPr>
          <p:cNvPr id="5" name="Content Placeholder 23" descr="Success! Your entry data has been saved.">
            <a:extLst>
              <a:ext uri="{FF2B5EF4-FFF2-40B4-BE49-F238E27FC236}">
                <a16:creationId xmlns:a16="http://schemas.microsoft.com/office/drawing/2014/main" id="{88BF892F-D13A-45CB-9D4F-83738A5F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162" y="1561211"/>
            <a:ext cx="11369675" cy="37355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E4C7E-33FD-47FC-9F13-E9A29E6E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979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6928-C769-4774-A187-0F2DE345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Successfully Saving Exit Data</a:t>
            </a:r>
          </a:p>
        </p:txBody>
      </p:sp>
      <p:pic>
        <p:nvPicPr>
          <p:cNvPr id="5" name="Content Placeholder 14" descr="Success! Your exit data has been saved.">
            <a:extLst>
              <a:ext uri="{FF2B5EF4-FFF2-40B4-BE49-F238E27FC236}">
                <a16:creationId xmlns:a16="http://schemas.microsoft.com/office/drawing/2014/main" id="{BE03EAB6-E736-4281-9F81-B0E43EC09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302" y="1515507"/>
            <a:ext cx="11366942" cy="28517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E8EBC-EC19-4FC0-8710-865600E8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66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0DA7-646C-459E-9878-DFC47D22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Final Step: Certification</a:t>
            </a:r>
          </a:p>
        </p:txBody>
      </p:sp>
      <p:pic>
        <p:nvPicPr>
          <p:cNvPr id="7" name="Content Placeholder 8" descr="View of district screen with certification checkbox and button at the bottom to complete data submission.">
            <a:extLst>
              <a:ext uri="{FF2B5EF4-FFF2-40B4-BE49-F238E27FC236}">
                <a16:creationId xmlns:a16="http://schemas.microsoft.com/office/drawing/2014/main" id="{774FAC83-842E-486C-B887-BAAC6E31E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387" y="1225973"/>
            <a:ext cx="10505413" cy="48732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9B37A-88BB-45A1-8415-A86EF819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68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897E-6634-406D-8BF8-7F0BA20E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Certification Is Complete</a:t>
            </a:r>
          </a:p>
        </p:txBody>
      </p:sp>
      <p:pic>
        <p:nvPicPr>
          <p:cNvPr id="5" name="Content Placeholder 8" descr="View of district screen when certification has been completed, when, and by whom, indicating data submission is completed and certified by the district as accurate and complete.">
            <a:extLst>
              <a:ext uri="{FF2B5EF4-FFF2-40B4-BE49-F238E27FC236}">
                <a16:creationId xmlns:a16="http://schemas.microsoft.com/office/drawing/2014/main" id="{699CD7A2-BD9C-44D1-AEF4-1631E086D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14" y="1583140"/>
            <a:ext cx="11370972" cy="42154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144D7-D970-4E96-9E74-7F29C5B5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06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FE9D73A8-A6E3-49F2-A14D-F1B0B7E9C7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Indicator 7 Timeline and Process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7" name="Content Placeholder  1">
            <a:extLst>
              <a:ext uri="{FF2B5EF4-FFF2-40B4-BE49-F238E27FC236}">
                <a16:creationId xmlns:a16="http://schemas.microsoft.com/office/drawing/2014/main" id="{5CE72235-4B8C-4633-9232-AB4A4CA318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>
              <a:solidFill>
                <a:schemeClr val="tx1">
                  <a:lumMod val="75000"/>
                </a:schemeClr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9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0775" y="1943100"/>
            <a:ext cx="9801225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Indicator 7 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686A1-1CA2-4DC8-9CEA-22C62506FE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tx1">
                  <a:lumMod val="75000"/>
                </a:schemeClr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6761-2CB0-480E-BCF5-A410EBAE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Change 1: Annual Reporting for All Districts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02A3-A923-4EDD-92D1-2D5806310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E6216"/>
              </a:buClr>
            </a:pPr>
            <a:r>
              <a:rPr lang="en-US" dirty="0"/>
              <a:t>All districts report annually on children entering and exiting preschool special education anytime during the school year.</a:t>
            </a:r>
          </a:p>
          <a:p>
            <a:pPr>
              <a:buClr>
                <a:srgbClr val="AE6216"/>
              </a:buClr>
            </a:pPr>
            <a:r>
              <a:rPr lang="en-US" dirty="0"/>
              <a:t>No longer following a cohort schedule for Indicator 7 reporting. </a:t>
            </a:r>
          </a:p>
          <a:p>
            <a:pPr>
              <a:buClr>
                <a:srgbClr val="AE6216"/>
              </a:buClr>
            </a:pPr>
            <a:r>
              <a:rPr lang="en-US" dirty="0"/>
              <a:t>More data entry but easier for districts to know what they are required to report and enables more frequent data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33D8B-E2AE-4412-AC7D-0CF678C9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00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8EBE-BBD1-4790-9E4D-860B2037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Change 2: ECOS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C4DA8-B0E5-47AA-9D45-C8A83C3D1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E6216"/>
              </a:buClr>
            </a:pPr>
            <a:r>
              <a:rPr lang="en-US" sz="2800" dirty="0"/>
              <a:t>Use ECOS to submit data rather than the SmartForms and Dropbox. </a:t>
            </a:r>
          </a:p>
          <a:p>
            <a:pPr>
              <a:buClr>
                <a:srgbClr val="AE6216"/>
              </a:buClr>
            </a:pPr>
            <a:r>
              <a:rPr lang="en-US" sz="2800" dirty="0"/>
              <a:t>All students designated as receiving early childhood special education will appear in ECOS following SIMS (Student Information Management System) certification.</a:t>
            </a:r>
          </a:p>
          <a:p>
            <a:pPr>
              <a:buClr>
                <a:srgbClr val="AE6216"/>
              </a:buClr>
            </a:pPr>
            <a:r>
              <a:rPr lang="en-US" sz="2800" dirty="0"/>
              <a:t>ECOS has built-in edit checks that prevent common errors and promote data completeness.</a:t>
            </a:r>
          </a:p>
          <a:p>
            <a:pPr>
              <a:buClr>
                <a:srgbClr val="AE6216"/>
              </a:buClr>
            </a:pPr>
            <a:r>
              <a:rPr lang="en-US" sz="2800" dirty="0"/>
              <a:t>Please continue to use Dropbox when needing to communicate with DESE or the evaluation team when requesting assistance. Please do not send personal information by email.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C59F4-E41A-426B-9950-A0D50A7A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725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2C20-58E7-4AF9-BFE0-74959472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Enter Data After Each SIMS Recertification</a:t>
            </a:r>
          </a:p>
        </p:txBody>
      </p:sp>
      <p:graphicFrame>
        <p:nvGraphicFramePr>
          <p:cNvPr id="5" name="Content Placeholder 6" descr="Timeline indicating what data may be entered after each of the SIMS Certifications on October 1, March 1, and July 31.">
            <a:extLst>
              <a:ext uri="{FF2B5EF4-FFF2-40B4-BE49-F238E27FC236}">
                <a16:creationId xmlns:a16="http://schemas.microsoft.com/office/drawing/2014/main" id="{46B062DC-C2E9-4EA1-98F0-EEF7E8431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984217"/>
              </p:ext>
            </p:extLst>
          </p:nvPr>
        </p:nvGraphicFramePr>
        <p:xfrm>
          <a:off x="568325" y="1230313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9A3B2-6583-474D-ACB4-21917BC8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117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6AFB-A705-48A4-9C88-2A376829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Cohorts 1 and 2 Reporting Schedule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2B2706-6D6C-4B7C-BD83-A74C1D719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998889"/>
              </p:ext>
            </p:extLst>
          </p:nvPr>
        </p:nvGraphicFramePr>
        <p:xfrm>
          <a:off x="568325" y="1230313"/>
          <a:ext cx="1136967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91">
                  <a:extLst>
                    <a:ext uri="{9D8B030D-6E8A-4147-A177-3AD203B41FA5}">
                      <a16:colId xmlns:a16="http://schemas.microsoft.com/office/drawing/2014/main" val="3112177921"/>
                    </a:ext>
                  </a:extLst>
                </a:gridCol>
                <a:gridCol w="3789891">
                  <a:extLst>
                    <a:ext uri="{9D8B030D-6E8A-4147-A177-3AD203B41FA5}">
                      <a16:colId xmlns:a16="http://schemas.microsoft.com/office/drawing/2014/main" val="3183074360"/>
                    </a:ext>
                  </a:extLst>
                </a:gridCol>
                <a:gridCol w="3789891">
                  <a:extLst>
                    <a:ext uri="{9D8B030D-6E8A-4147-A177-3AD203B41FA5}">
                      <a16:colId xmlns:a16="http://schemas.microsoft.com/office/drawing/2014/main" val="3132095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2022-2023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28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exit data on 2020-2021 student cohort to report (if no entry data reported).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exit data on 2021-2022 student cohort to report (if no entry data reported).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exit data for 2022-2023 student cohort.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1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exit data on 2021-2022 student cohort to report (if no entry data reported).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exit data for 2022-2023 student cohort.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exit data for 2023-2024 student cohort.</a:t>
                      </a:r>
                      <a:endParaRPr lang="en-US" dirty="0"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30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entry and exit data for 2022-2023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entry and exit data for 2023-2024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entry and exit data for 2024-2025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476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7495E-0B07-4A5D-BFFF-0B8B5E66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97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3E0A-852D-469B-B7A1-6661C49E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Cohort 3 Reporting Schedule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41820F9-A49B-46EE-8363-B46F06FEF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64700"/>
              </p:ext>
            </p:extLst>
          </p:nvPr>
        </p:nvGraphicFramePr>
        <p:xfrm>
          <a:off x="567743" y="1230314"/>
          <a:ext cx="11369673" cy="293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91">
                  <a:extLst>
                    <a:ext uri="{9D8B030D-6E8A-4147-A177-3AD203B41FA5}">
                      <a16:colId xmlns:a16="http://schemas.microsoft.com/office/drawing/2014/main" val="1706796738"/>
                    </a:ext>
                  </a:extLst>
                </a:gridCol>
                <a:gridCol w="3789891">
                  <a:extLst>
                    <a:ext uri="{9D8B030D-6E8A-4147-A177-3AD203B41FA5}">
                      <a16:colId xmlns:a16="http://schemas.microsoft.com/office/drawing/2014/main" val="1349291686"/>
                    </a:ext>
                  </a:extLst>
                </a:gridCol>
                <a:gridCol w="3789891">
                  <a:extLst>
                    <a:ext uri="{9D8B030D-6E8A-4147-A177-3AD203B41FA5}">
                      <a16:colId xmlns:a16="http://schemas.microsoft.com/office/drawing/2014/main" val="138649847"/>
                    </a:ext>
                  </a:extLst>
                </a:gridCol>
              </a:tblGrid>
              <a:tr h="379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18309"/>
                  </a:ext>
                </a:extLst>
              </a:tr>
              <a:tr h="1008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exit data on 2020-2021 student cohort to report (if no entry data reported).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exit for 2021-2022 student cohort.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exit data for 2022-2023 student cohort.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23524"/>
                  </a:ext>
                </a:extLst>
              </a:tr>
              <a:tr h="775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exit data for 2021-2022 student cohort.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exit data for 2022-2023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exit data for 2023-2024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960867"/>
                  </a:ext>
                </a:extLst>
              </a:tr>
              <a:tr h="775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entry and exit data for 2022-2023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entry and exit data for 2023-2024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entry and exit data for 2024-2025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2820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142FA-6FCD-4B61-A1F9-5F25AEC08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610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8110-3ECC-4E10-9E27-0F49E533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Cohort 4 Reporting Schedule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6F3DB4-6D05-4756-BE3A-E79D66065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73849"/>
              </p:ext>
            </p:extLst>
          </p:nvPr>
        </p:nvGraphicFramePr>
        <p:xfrm>
          <a:off x="568325" y="1230313"/>
          <a:ext cx="11369673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91">
                  <a:extLst>
                    <a:ext uri="{9D8B030D-6E8A-4147-A177-3AD203B41FA5}">
                      <a16:colId xmlns:a16="http://schemas.microsoft.com/office/drawing/2014/main" val="995498738"/>
                    </a:ext>
                  </a:extLst>
                </a:gridCol>
                <a:gridCol w="3789891">
                  <a:extLst>
                    <a:ext uri="{9D8B030D-6E8A-4147-A177-3AD203B41FA5}">
                      <a16:colId xmlns:a16="http://schemas.microsoft.com/office/drawing/2014/main" val="1666623183"/>
                    </a:ext>
                  </a:extLst>
                </a:gridCol>
                <a:gridCol w="3789891">
                  <a:extLst>
                    <a:ext uri="{9D8B030D-6E8A-4147-A177-3AD203B41FA5}">
                      <a16:colId xmlns:a16="http://schemas.microsoft.com/office/drawing/2014/main" val="176731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0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exit for 2020-2021 student cohort.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exit data for 2021-2022 student cohort to report (if no entry data reported).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exit data for 2022-2023 student cohort.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65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exit data on 2021-2022 student cohort to report (if no entry data reported).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exit data for 2022-2023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exit data for 2023-2024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0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entry and exit data for 2022-2023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entry and exit data for 2023-2024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entry and exit data for 2024-2025 student cohort.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519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F591D-BB87-439F-A3AA-58EEB80A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08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841A-2E69-49BF-A33F-CF4F5F66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Collection Process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9F63E-FE90-484D-8C08-ED4216FD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E6216"/>
              </a:buClr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Set up collection deadlines around SIMS</a:t>
            </a:r>
          </a:p>
          <a:p>
            <a:pPr>
              <a:buClr>
                <a:srgbClr val="AE6216"/>
              </a:buClr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Establish systems for scaling the COS process to all students</a:t>
            </a:r>
          </a:p>
          <a:p>
            <a:pPr>
              <a:buClr>
                <a:srgbClr val="AE6216"/>
              </a:buClr>
            </a:pPr>
            <a:r>
              <a:rPr lang="en-US" dirty="0"/>
              <a:t>How are you all doing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4C799-A0CB-453F-BAE0-699EEE7E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764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089F-06AB-4170-81D9-0D61CD6E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ECOS Reports Table of Summary Statements and Progress Categories</a:t>
            </a:r>
          </a:p>
        </p:txBody>
      </p:sp>
      <p:pic>
        <p:nvPicPr>
          <p:cNvPr id="5" name="Content Placeholder 17" descr="ECOS Summary Statement report showing outcome 2 progress categories for acquisition and use of knowledge and skills (including early language/communication and literacy) by state, district A, and school 1">
            <a:extLst>
              <a:ext uri="{FF2B5EF4-FFF2-40B4-BE49-F238E27FC236}">
                <a16:creationId xmlns:a16="http://schemas.microsoft.com/office/drawing/2014/main" id="{8AAF0548-CF32-4CD5-9E49-6C2D40B8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8581"/>
          <a:stretch/>
        </p:blipFill>
        <p:spPr>
          <a:xfrm>
            <a:off x="952198" y="1257588"/>
            <a:ext cx="10401602" cy="43428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EBEBE-A4DA-4BF9-A087-F4114CDC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967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1768-1B7F-45E5-940D-8395CDD9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ECOS Reports Graphs of Progress Categories</a:t>
            </a:r>
          </a:p>
        </p:txBody>
      </p:sp>
      <p:pic>
        <p:nvPicPr>
          <p:cNvPr id="5" name="Content Placeholder 13" descr="ECOS Summary Statement report showing progress categories for all three outcomes by state, district A, and school 1.">
            <a:extLst>
              <a:ext uri="{FF2B5EF4-FFF2-40B4-BE49-F238E27FC236}">
                <a16:creationId xmlns:a16="http://schemas.microsoft.com/office/drawing/2014/main" id="{99AC6D6D-BC72-4CA2-9D3D-0FC05CD16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36" y="1395436"/>
            <a:ext cx="11138349" cy="38094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4857F-F879-4AB5-8DC0-1E988D47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725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FE9D73A8-A6E3-49F2-A14D-F1B0B7E9C7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Questions and Answers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7" name="Content Placeholder  1">
            <a:extLst>
              <a:ext uri="{FF2B5EF4-FFF2-40B4-BE49-F238E27FC236}">
                <a16:creationId xmlns:a16="http://schemas.microsoft.com/office/drawing/2014/main" id="{5CE72235-4B8C-4633-9232-AB4A4CA31890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6000">
              <a:solidFill>
                <a:schemeClr val="tx1">
                  <a:lumMod val="75000"/>
                </a:schemeClr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2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433757" cy="679905"/>
          </a:xfrm>
        </p:spPr>
        <p:txBody>
          <a:bodyPr anchor="ctr">
            <a:normAutofit/>
          </a:bodyPr>
          <a:lstStyle/>
          <a:p>
            <a:r>
              <a:rPr lang="en-US" dirty="0">
                <a:effectLst/>
              </a:rPr>
              <a:t>Why Do We Collect Indicator 7 Early Childhood Outcomes Data?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35429" y="1490133"/>
            <a:ext cx="6292749" cy="4538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AE6216"/>
              </a:buClr>
            </a:pPr>
            <a:r>
              <a:rPr lang="en-US" sz="2400" dirty="0"/>
              <a:t>The U.S. Department of Education’s Office of Special Education Programs requires states to report on three child outcomes annually.</a:t>
            </a:r>
          </a:p>
          <a:p>
            <a:pPr>
              <a:lnSpc>
                <a:spcPct val="90000"/>
              </a:lnSpc>
              <a:buClr>
                <a:srgbClr val="AE6216"/>
              </a:buClr>
            </a:pPr>
            <a:r>
              <a:rPr lang="en-US" sz="2400" dirty="0"/>
              <a:t>The goal is to move the focus beyond compliance to achieving results.</a:t>
            </a:r>
          </a:p>
          <a:p>
            <a:pPr>
              <a:lnSpc>
                <a:spcPct val="90000"/>
              </a:lnSpc>
              <a:buClr>
                <a:srgbClr val="AE6216"/>
              </a:buClr>
            </a:pPr>
            <a:r>
              <a:rPr lang="en-US" sz="2400" dirty="0"/>
              <a:t>Child outcome data helps districts understand the impact they are making for their students and can be used to guide program improvement.</a:t>
            </a:r>
          </a:p>
        </p:txBody>
      </p:sp>
      <p:pic>
        <p:nvPicPr>
          <p:cNvPr id="4" name="Picture 3" descr="A group of children sitting on the floor">
            <a:extLst>
              <a:ext uri="{FF2B5EF4-FFF2-40B4-BE49-F238E27FC236}">
                <a16:creationId xmlns:a16="http://schemas.microsoft.com/office/drawing/2014/main" id="{E7A45DC7-BF53-B419-CFCF-FDD69996E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78" y="1586090"/>
            <a:ext cx="4794954" cy="31966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zh-CN" altLang="en-US" smtClean="0"/>
              <a:pPr>
                <a:spcAft>
                  <a:spcPts val="600"/>
                </a:spcAft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8C19-BA43-4477-9B29-3BE5039C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Resources for the COS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3297D-D8DC-4E0E-94CF-459D4B364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Early Childhood Technical Assistance (ECTA) Center and IDEA Center for Early Childhood Data Systems (DaSy) Center</a:t>
            </a:r>
          </a:p>
          <a:p>
            <a:pPr>
              <a:buClr>
                <a:srgbClr val="AE6216"/>
              </a:buClr>
            </a:pPr>
            <a:r>
              <a:rPr lang="en-US" dirty="0">
                <a:hlinkClick r:id="rId2"/>
              </a:rPr>
              <a:t>Online module</a:t>
            </a:r>
            <a:endParaRPr lang="en-US" dirty="0"/>
          </a:p>
          <a:p>
            <a:pPr>
              <a:buClr>
                <a:srgbClr val="AE6216"/>
              </a:buClr>
            </a:pPr>
            <a:r>
              <a:rPr lang="en-US" dirty="0">
                <a:hlinkClick r:id="rId3"/>
              </a:rPr>
              <a:t>Definitions for COS ratings</a:t>
            </a:r>
            <a:endParaRPr lang="en-US" dirty="0"/>
          </a:p>
          <a:p>
            <a:pPr>
              <a:buClr>
                <a:srgbClr val="AE6216"/>
              </a:buClr>
            </a:pPr>
            <a:r>
              <a:rPr lang="en-US" dirty="0">
                <a:hlinkClick r:id="rId4"/>
              </a:rPr>
              <a:t>Decision tree</a:t>
            </a:r>
            <a:endParaRPr lang="en-US" dirty="0"/>
          </a:p>
          <a:p>
            <a:pPr>
              <a:buClr>
                <a:srgbClr val="AE6216"/>
              </a:buClr>
            </a:pPr>
            <a:r>
              <a:rPr lang="en-US" dirty="0">
                <a:hlinkClick r:id="rId5"/>
              </a:rPr>
              <a:t>Practice scenarios</a:t>
            </a:r>
            <a:endParaRPr lang="en-US" dirty="0"/>
          </a:p>
          <a:p>
            <a:pPr>
              <a:buClr>
                <a:srgbClr val="AE6216"/>
              </a:buClr>
            </a:pPr>
            <a:r>
              <a:rPr lang="en-US" dirty="0">
                <a:hlinkClick r:id="rId6"/>
              </a:rPr>
              <a:t>Quick reference guide</a:t>
            </a:r>
            <a:endParaRPr lang="en-US" dirty="0"/>
          </a:p>
          <a:p>
            <a:pPr marL="0" indent="0" algn="r">
              <a:buNone/>
            </a:pPr>
            <a:r>
              <a:rPr lang="en-US" sz="2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https://ectacenter.org/eco/pages/cospd.asp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44C33-858D-444A-BC07-3518805F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01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D425-D93C-4534-8BB6-60A40435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DD223-1464-4513-80C2-CC1341AA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E6216"/>
              </a:buClr>
            </a:pPr>
            <a:r>
              <a:rPr lang="en-US" sz="2200" dirty="0"/>
              <a:t>The Center for IDEA Early Childhood Data Systems. (n.d.). </a:t>
            </a:r>
            <a:r>
              <a:rPr lang="en-US" sz="2200" i="1" dirty="0"/>
              <a:t>OSEP progress categories</a:t>
            </a:r>
            <a:r>
              <a:rPr lang="en-US" sz="2200" dirty="0"/>
              <a:t>. </a:t>
            </a:r>
            <a:r>
              <a:rPr lang="en-US" sz="2200" dirty="0">
                <a:hlinkClick r:id="rId2"/>
              </a:rPr>
              <a:t>http://olms.cte.jhu.edu/data/ck/sites/4048/files/progress-categories.pdf</a:t>
            </a:r>
            <a:endParaRPr lang="en-US" sz="2200" dirty="0"/>
          </a:p>
          <a:p>
            <a:pPr>
              <a:buClr>
                <a:srgbClr val="AE6216"/>
              </a:buClr>
            </a:pPr>
            <a:r>
              <a:rPr lang="en-US" sz="2200" dirty="0"/>
              <a:t>The Center for IDEA Early Childhood Data Systems and Early Childhood Technical Assistance Center. (2022a). </a:t>
            </a:r>
            <a:r>
              <a:rPr lang="en-US" sz="2200" i="1" dirty="0"/>
              <a:t>Child Outcomes Summary (COS) process quick reference guide. </a:t>
            </a:r>
            <a:r>
              <a:rPr lang="en-US" sz="2200" dirty="0">
                <a:hlinkClick r:id="rId3"/>
              </a:rPr>
              <a:t>https://ectacenter.org/~pdfs/eco/cos-quick-reference-guide.pdf</a:t>
            </a:r>
            <a:endParaRPr lang="en-US" sz="2200" dirty="0"/>
          </a:p>
          <a:p>
            <a:pPr>
              <a:buClr>
                <a:srgbClr val="AE6216"/>
              </a:buClr>
            </a:pPr>
            <a:r>
              <a:rPr lang="en-US" sz="2200" dirty="0"/>
              <a:t>The Center for IDEA Early Childhood Data Systems and Early Childhood Technical Assistance Center. (2022b). </a:t>
            </a:r>
            <a:r>
              <a:rPr lang="en-US" sz="2200" i="1" dirty="0"/>
              <a:t>Resources for more information about the Child Outcomes Summary (COS) process</a:t>
            </a:r>
            <a:r>
              <a:rPr lang="en-US" sz="2200" dirty="0"/>
              <a:t>. </a:t>
            </a:r>
            <a:r>
              <a:rPr lang="en-US" sz="2200" dirty="0">
                <a:hlinkClick r:id="rId4"/>
              </a:rPr>
              <a:t>https://ectacenter.org/~pdfs/eco/cos-resources.pdf</a:t>
            </a:r>
            <a:endParaRPr lang="en-US" sz="2200" dirty="0"/>
          </a:p>
          <a:p>
            <a:pPr>
              <a:buClr>
                <a:srgbClr val="AE6216"/>
              </a:buClr>
            </a:pPr>
            <a:r>
              <a:rPr lang="en-US" sz="2200" dirty="0"/>
              <a:t>Early Childhood Technical Assistance Center. (n.d.). </a:t>
            </a:r>
            <a:r>
              <a:rPr lang="en-US" sz="2200" i="1" dirty="0"/>
              <a:t>COS process professional development</a:t>
            </a:r>
            <a:r>
              <a:rPr lang="en-US" sz="2200" dirty="0"/>
              <a:t>. </a:t>
            </a:r>
            <a:r>
              <a:rPr lang="en-US" sz="2200" dirty="0">
                <a:hlinkClick r:id="rId5"/>
              </a:rPr>
              <a:t>https://ectacenter.org/eco/pages/cospd.asp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65161-A77E-4EDD-993B-E8D4EF6E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42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2192000" cy="186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FB5A48-3CAC-4F8D-8714-C836F1FAA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01D35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Dr. Zach Weingarten and Dr. Taletha Derrington</a:t>
            </a:r>
            <a:endParaRPr lang="zh-CN" altLang="en-US" dirty="0">
              <a:solidFill>
                <a:srgbClr val="101D35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Content Placeholder 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9AF124-1787-48A2-A05D-A2C1103FB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202.403.5567</a:t>
            </a:r>
            <a:endParaRPr lang="zh-CN" altLang="en-US" dirty="0"/>
          </a:p>
        </p:txBody>
      </p:sp>
      <p:pic>
        <p:nvPicPr>
          <p:cNvPr id="10" name="Content Placeholder 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8686454-7BE1-4DF9-916B-A9047D6F1C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zweingarten@air.org</a:t>
            </a:r>
            <a:endParaRPr lang="zh-CN" altLang="en-US" dirty="0"/>
          </a:p>
        </p:txBody>
      </p:sp>
      <p:pic>
        <p:nvPicPr>
          <p:cNvPr id="15" name="Content Placeholder  6" descr="Phone icon">
            <a:extLst>
              <a:ext uri="{FF2B5EF4-FFF2-40B4-BE49-F238E27FC236}">
                <a16:creationId xmlns:a16="http://schemas.microsoft.com/office/drawing/2014/main" id="{829A4611-0AD9-47A7-A081-1742DDCCF3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4493951"/>
            <a:ext cx="336075" cy="32154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A0093C-3CD7-43E9-8049-F49FC54C5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Segoe SemiBold"/>
              </a:rPr>
              <a:t>202.403.6947</a:t>
            </a:r>
            <a:endParaRPr lang="zh-CN" altLang="en-US" dirty="0"/>
          </a:p>
        </p:txBody>
      </p:sp>
      <p:pic>
        <p:nvPicPr>
          <p:cNvPr id="18" name="Content Placeholder  9" descr="email icon">
            <a:extLst>
              <a:ext uri="{FF2B5EF4-FFF2-40B4-BE49-F238E27FC236}">
                <a16:creationId xmlns:a16="http://schemas.microsoft.com/office/drawing/2014/main" id="{93B2CF09-BA67-432E-914F-2E9DE19802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4384209"/>
            <a:ext cx="423731" cy="37468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103075D-1909-48BA-A606-53A876674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tderrington@air.org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5A96-BFC6-4F25-AF9D-320A6D89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Indicator 7 Measures Three Child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3A98-D719-46E5-A6F3-B43E6A3A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States are required to report on the percentage of preschool-age children with individualized education programs (IEPs) who demonstrate improved</a:t>
            </a:r>
          </a:p>
          <a:p>
            <a:pPr marL="514350" indent="-514350">
              <a:buClr>
                <a:srgbClr val="AE6216"/>
              </a:buClr>
              <a:buFont typeface="+mj-lt"/>
              <a:buAutoNum type="alphaUcPeriod"/>
            </a:pPr>
            <a:r>
              <a:rPr lang="en-US" dirty="0"/>
              <a:t>positive social-emotional skills (including social relationships),</a:t>
            </a:r>
          </a:p>
          <a:p>
            <a:pPr marL="514350" indent="-514350">
              <a:buClr>
                <a:srgbClr val="AE6216"/>
              </a:buClr>
              <a:buFont typeface="+mj-lt"/>
              <a:buAutoNum type="alphaUcPeriod"/>
            </a:pPr>
            <a:r>
              <a:rPr lang="en-US" dirty="0"/>
              <a:t>acquisition and use of knowledge and skills (including early language/communication and early literacy), and</a:t>
            </a:r>
          </a:p>
          <a:p>
            <a:pPr marL="514350" indent="-514350">
              <a:buClr>
                <a:srgbClr val="AE6216"/>
              </a:buClr>
              <a:buFont typeface="+mj-lt"/>
              <a:buAutoNum type="alphaUcPeriod"/>
            </a:pPr>
            <a:r>
              <a:rPr lang="en-US" dirty="0"/>
              <a:t>use of appropriate behaviors to meet their needs.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A0AA8-2D9A-4092-B6E2-71FFA9A0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15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E3DB-6AC6-41EB-AE09-966DEFB9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Child Outcome Summary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8CFB-2934-4B9A-A96E-A529EB218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0" i="0" dirty="0">
                <a:solidFill>
                  <a:srgbClr val="212529"/>
                </a:solidFill>
                <a:effectLst/>
                <a:latin typeface="+mn-lt"/>
              </a:rPr>
              <a:t>The COS summarizes information on a child’s functioning in all three child outcome areas using a 7-point scale and a progress question. </a:t>
            </a:r>
            <a:endParaRPr lang="en-US" sz="2800" dirty="0">
              <a:solidFill>
                <a:srgbClr val="212529"/>
              </a:solidFill>
              <a:latin typeface="+mn-lt"/>
            </a:endParaRPr>
          </a:p>
          <a:p>
            <a:pPr>
              <a:buClr>
                <a:srgbClr val="AE6216"/>
              </a:buClr>
            </a:pPr>
            <a:r>
              <a:rPr lang="en-US" sz="2800" dirty="0">
                <a:solidFill>
                  <a:srgbClr val="212529"/>
                </a:solidFill>
                <a:latin typeface="+mn-lt"/>
              </a:rPr>
              <a:t>Involves a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+mn-lt"/>
              </a:rPr>
              <a:t> team of individuals who are familiar with a child (including parents). </a:t>
            </a:r>
          </a:p>
          <a:p>
            <a:pPr>
              <a:buClr>
                <a:srgbClr val="AE6216"/>
              </a:buClr>
            </a:pPr>
            <a:r>
              <a:rPr lang="en-US" sz="2800" b="0" i="0" dirty="0">
                <a:solidFill>
                  <a:srgbClr val="212529"/>
                </a:solidFill>
                <a:effectLst/>
                <a:latin typeface="+mn-lt"/>
              </a:rPr>
              <a:t>Includes multiple sources of information about the child’s functioning, including parent/provider observation and results from direct assessment.</a:t>
            </a:r>
          </a:p>
          <a:p>
            <a:pPr>
              <a:buClr>
                <a:srgbClr val="AE6216"/>
              </a:buClr>
            </a:pPr>
            <a:r>
              <a:rPr lang="en-US" sz="2800" dirty="0">
                <a:solidFill>
                  <a:srgbClr val="212529"/>
                </a:solidFill>
                <a:latin typeface="+mn-lt"/>
              </a:rPr>
              <a:t>At exit, the team assesses whether the child exhibited any new skills and therefore made progress, regardless of the rating.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9141E-4B52-437F-A8AA-49938122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19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FE9D73A8-A6E3-49F2-A14D-F1B0B7E9C7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0775" y="1943100"/>
            <a:ext cx="9801225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The Early Childhood Outcomes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Summary Database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E72235-4B8C-4633-9232-AB4A4CA31890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tx1">
                  <a:lumMod val="75000"/>
                </a:schemeClr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5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A4C9-21F1-4407-9A3B-4F5F6D37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ECOS and Why Was It Created?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7438C-50DC-4D05-B1E6-FFEAE97E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E6216"/>
              </a:buClr>
            </a:pPr>
            <a:r>
              <a:rPr lang="en-US" sz="2800" dirty="0"/>
              <a:t>The Indicator 7 ECOS database is</a:t>
            </a:r>
          </a:p>
          <a:p>
            <a:pPr lvl="1">
              <a:buClr>
                <a:srgbClr val="AE6216"/>
              </a:buClr>
            </a:pPr>
            <a:r>
              <a:rPr lang="en-US" sz="2400" dirty="0"/>
              <a:t>web-based,</a:t>
            </a:r>
          </a:p>
          <a:p>
            <a:pPr lvl="1">
              <a:buClr>
                <a:srgbClr val="AE6216"/>
              </a:buClr>
            </a:pPr>
            <a:r>
              <a:rPr lang="en-US" sz="2400" dirty="0"/>
              <a:t>accessible via browsers on both PCs and Macs (suggest Chrome or MS Edge), and</a:t>
            </a:r>
          </a:p>
          <a:p>
            <a:pPr lvl="1">
              <a:buClr>
                <a:srgbClr val="AE6216"/>
              </a:buClr>
            </a:pPr>
            <a:r>
              <a:rPr lang="en-US" sz="2400" dirty="0"/>
              <a:t>not as slow or error prone as SmartForms!</a:t>
            </a:r>
          </a:p>
          <a:p>
            <a:pPr>
              <a:spcBef>
                <a:spcPts val="1800"/>
              </a:spcBef>
              <a:buClr>
                <a:srgbClr val="AE6216"/>
              </a:buClr>
            </a:pPr>
            <a:r>
              <a:rPr lang="en-US" sz="2800" dirty="0"/>
              <a:t>DESE invested in creating ECOS because it will</a:t>
            </a:r>
          </a:p>
          <a:p>
            <a:pPr lvl="1">
              <a:buClr>
                <a:srgbClr val="AE6216"/>
              </a:buClr>
            </a:pPr>
            <a:r>
              <a:rPr lang="en-US" sz="2400" dirty="0"/>
              <a:t>be more user friendly for data entry,</a:t>
            </a:r>
          </a:p>
          <a:p>
            <a:pPr lvl="1">
              <a:buClr>
                <a:srgbClr val="AE6216"/>
              </a:buClr>
            </a:pPr>
            <a:r>
              <a:rPr lang="en-US" sz="2400" dirty="0"/>
              <a:t>capture more complete and accurate data,</a:t>
            </a:r>
          </a:p>
          <a:p>
            <a:pPr lvl="1">
              <a:buClr>
                <a:srgbClr val="AE6216"/>
              </a:buClr>
            </a:pPr>
            <a:r>
              <a:rPr lang="en-US" sz="2400" dirty="0"/>
              <a:t>allow the state AND districts to USE the data for program improvement, and</a:t>
            </a:r>
          </a:p>
          <a:p>
            <a:pPr lvl="1">
              <a:buClr>
                <a:srgbClr val="AE6216"/>
              </a:buClr>
            </a:pPr>
            <a:r>
              <a:rPr lang="en-US" sz="2400" dirty="0"/>
              <a:t>be a tool for educators’ professional development.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6BA0D-2C9A-4A47-A690-07B27808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8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2445-B711-4448-8431-06D63AD4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ECOS?</a:t>
            </a:r>
            <a:br>
              <a:rPr lang="en-US" sz="3200" dirty="0"/>
            </a:br>
            <a:r>
              <a:rPr lang="en-US" sz="3200" dirty="0"/>
              <a:t>Same Login, New Application</a:t>
            </a:r>
          </a:p>
        </p:txBody>
      </p:sp>
      <p:pic>
        <p:nvPicPr>
          <p:cNvPr id="5" name="Content Placeholder 16" descr="Executive Office of Education ESE Security Portal login page showing the user name and password fields.">
            <a:extLst>
              <a:ext uri="{FF2B5EF4-FFF2-40B4-BE49-F238E27FC236}">
                <a16:creationId xmlns:a16="http://schemas.microsoft.com/office/drawing/2014/main" id="{EE866D90-AC8D-46CA-95C4-064657FE3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1" y="1827548"/>
            <a:ext cx="5741159" cy="2989237"/>
          </a:xfrm>
        </p:spPr>
      </p:pic>
      <p:pic>
        <p:nvPicPr>
          <p:cNvPr id="6" name="Content Placeholder 18" descr="Image showing to select Special Education State Performance Plan link from Applications once user signs into the Executive Office of Education ESE Security Portal.">
            <a:extLst>
              <a:ext uri="{FF2B5EF4-FFF2-40B4-BE49-F238E27FC236}">
                <a16:creationId xmlns:a16="http://schemas.microsoft.com/office/drawing/2014/main" id="{66B42EDE-C4CE-404A-B1AE-5A6F0F26D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39" y="1827549"/>
            <a:ext cx="5181600" cy="3007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FAD3B-F132-46FB-B7AD-8BBE292E7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757461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" id="{D9B83725-6C00-4873-84C2-DED6E1B52788}" vid="{9417AB8F-E774-4D8B-9F7F-E00F30AD82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0bfb52-4b80-43ea-b15d-743541cffc12">
      <UserInfo>
        <DisplayName>Bhasin, Komal (DESE)</DisplayName>
        <AccountId>408</AccountId>
        <AccountType/>
      </UserInfo>
    </SharedWithUsers>
    <lcf76f155ced4ddcb4097134ff3c332f xmlns="8fe64c1c-85ae-40dd-8c80-b3310d8b85cd">
      <Terms xmlns="http://schemas.microsoft.com/office/infopath/2007/PartnerControls"/>
    </lcf76f155ced4ddcb4097134ff3c332f>
    <TaxCatchAll xmlns="b8759a14-0f36-467b-89bb-6221a083b0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2AD763387E341B3E82D0F81189E47" ma:contentTypeVersion="" ma:contentTypeDescription="Create a new document." ma:contentTypeScope="" ma:versionID="1cee6aaed9913c06491ea41d0461f8c0">
  <xsd:schema xmlns:xsd="http://www.w3.org/2001/XMLSchema" xmlns:xs="http://www.w3.org/2001/XMLSchema" xmlns:p="http://schemas.microsoft.com/office/2006/metadata/properties" xmlns:ns2="8fe64c1c-85ae-40dd-8c80-b3310d8b85cd" xmlns:ns3="890bfb52-4b80-43ea-b15d-743541cffc12" xmlns:ns4="b8759a14-0f36-467b-89bb-6221a083b0fc" targetNamespace="http://schemas.microsoft.com/office/2006/metadata/properties" ma:root="true" ma:fieldsID="3826d4c7e18e07de8845a953b2cd9455" ns2:_="" ns3:_="" ns4:_="">
    <xsd:import namespace="8fe64c1c-85ae-40dd-8c80-b3310d8b85cd"/>
    <xsd:import namespace="890bfb52-4b80-43ea-b15d-743541cffc12"/>
    <xsd:import namespace="b8759a14-0f36-467b-89bb-6221a083b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64c1c-85ae-40dd-8c80-b3310d8b8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1da6f4-e52d-49d7-b108-9c7783d774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bfb52-4b80-43ea-b15d-743541cffc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59a14-0f36-467b-89bb-6221a083b0f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0a7f5ae-f627-4195-acdb-56615c0bbd96}" ma:internalName="TaxCatchAll" ma:showField="CatchAllData" ma:web="b8759a14-0f36-467b-89bb-6221a083b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D8317-34D0-4ED0-95BB-0E661D424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2D22B8-B711-442A-8493-D16A2C1DC2FD}">
  <ds:schemaRefs>
    <ds:schemaRef ds:uri="8fe64c1c-85ae-40dd-8c80-b3310d8b85cd"/>
    <ds:schemaRef ds:uri="http://purl.org/dc/elements/1.1/"/>
    <ds:schemaRef ds:uri="http://schemas.microsoft.com/office/2006/metadata/properties"/>
    <ds:schemaRef ds:uri="890bfb52-4b80-43ea-b15d-743541cffc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8759a14-0f36-467b-89bb-6221a083b0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317677-0DFD-447E-B14E-589EE6FA2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64c1c-85ae-40dd-8c80-b3310d8b85cd"/>
    <ds:schemaRef ds:uri="890bfb52-4b80-43ea-b15d-743541cffc12"/>
    <ds:schemaRef ds:uri="b8759a14-0f36-467b-89bb-6221a083b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0</TotalTime>
  <Words>1721</Words>
  <Application>Microsoft Office PowerPoint</Application>
  <PresentationFormat>Widescreen</PresentationFormat>
  <Paragraphs>240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等线</vt:lpstr>
      <vt:lpstr>Arial</vt:lpstr>
      <vt:lpstr>Courier New</vt:lpstr>
      <vt:lpstr>Lato</vt:lpstr>
      <vt:lpstr>Segoe</vt:lpstr>
      <vt:lpstr>Segoe SemiBold</vt:lpstr>
      <vt:lpstr>Segoe UI</vt:lpstr>
      <vt:lpstr>Segoe UI Semibold</vt:lpstr>
      <vt:lpstr>Wingdings</vt:lpstr>
      <vt:lpstr>ESE​​</vt:lpstr>
      <vt:lpstr>Indicator 7 Overview and Introduction to the ECOS Database</vt:lpstr>
      <vt:lpstr>Agenda</vt:lpstr>
      <vt:lpstr>Indicator 7 Overview</vt:lpstr>
      <vt:lpstr>Why Do We Collect Indicator 7 Early Childhood Outcomes Data?</vt:lpstr>
      <vt:lpstr>Indicator 7 Measures Three Child Outcomes</vt:lpstr>
      <vt:lpstr>Child Outcome Summary Process</vt:lpstr>
      <vt:lpstr>The Early Childhood Outcomes  Summary Database</vt:lpstr>
      <vt:lpstr>What Is ECOS and Why Was It Created?</vt:lpstr>
      <vt:lpstr>What Is ECOS? Same Login, New Application</vt:lpstr>
      <vt:lpstr>What Is ECOS? Accessing the ECOS Application</vt:lpstr>
      <vt:lpstr>What Is ECOS? ECOS Landing Page</vt:lpstr>
      <vt:lpstr>What Data Do I Need to Enter?</vt:lpstr>
      <vt:lpstr>Data Entry and Common Errors (Part 1)</vt:lpstr>
      <vt:lpstr>Data Entry and Common Errors (Part 2)</vt:lpstr>
      <vt:lpstr>View of Part 1 Entry Data Panel </vt:lpstr>
      <vt:lpstr>View of Part 2 Exit Data Panel</vt:lpstr>
      <vt:lpstr>School-level Error Status</vt:lpstr>
      <vt:lpstr>Error: Only Entering Entry Date</vt:lpstr>
      <vt:lpstr>Error: Entering N for Exit Exception, No Other Exit Data</vt:lpstr>
      <vt:lpstr>Error: Entering Y for Exit Exception, No Exit Date </vt:lpstr>
      <vt:lpstr>Error: Answer to Exit Progress Questions for Outcomes 1-3 is “Impossible”</vt:lpstr>
      <vt:lpstr>Error: Exit Data Missing Answers to Progress Questions</vt:lpstr>
      <vt:lpstr>Error: Exit Date Is In the Future (Compared with Date of Data Entry)</vt:lpstr>
      <vt:lpstr>Notification After Selecting “Reset” to Correct a Student’s Exit Data</vt:lpstr>
      <vt:lpstr>Successfully Saving Entry Data</vt:lpstr>
      <vt:lpstr>Successfully Saving Exit Data</vt:lpstr>
      <vt:lpstr>Final Step: Certification</vt:lpstr>
      <vt:lpstr>Certification Is Complete</vt:lpstr>
      <vt:lpstr>Indicator 7 Timeline and Process</vt:lpstr>
      <vt:lpstr>Change 1: Annual Reporting for All Districts</vt:lpstr>
      <vt:lpstr>Change 2: ECOS Database</vt:lpstr>
      <vt:lpstr>Enter Data After Each SIMS Recertification</vt:lpstr>
      <vt:lpstr>Cohorts 1 and 2 Reporting Schedule</vt:lpstr>
      <vt:lpstr>Cohort 3 Reporting Schedule</vt:lpstr>
      <vt:lpstr>Cohort 4 Reporting Schedule</vt:lpstr>
      <vt:lpstr>Data Collection Process Suggestions</vt:lpstr>
      <vt:lpstr>ECOS Reports Table of Summary Statements and Progress Categories</vt:lpstr>
      <vt:lpstr>ECOS Reports Graphs of Progress Categories</vt:lpstr>
      <vt:lpstr>Questions and Answers</vt:lpstr>
      <vt:lpstr>Resources for the COS Process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 7 Overview and Introduction to the ECOS Database</dc:title>
  <dc:subject/>
  <dc:creator>DESE</dc:creator>
  <cp:keywords/>
  <dc:description/>
  <cp:lastModifiedBy>Zou, Dong (EOE)</cp:lastModifiedBy>
  <cp:revision>3</cp:revision>
  <dcterms:created xsi:type="dcterms:W3CDTF">2022-10-11T20:48:53Z</dcterms:created>
  <dcterms:modified xsi:type="dcterms:W3CDTF">2022-10-18T14:09:03Z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18 2022</vt:lpwstr>
  </property>
</Properties>
</file>