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72" r:id="rId5"/>
  </p:sldMasterIdLst>
  <p:notesMasterIdLst>
    <p:notesMasterId r:id="rId24"/>
  </p:notesMasterIdLst>
  <p:sldIdLst>
    <p:sldId id="256" r:id="rId6"/>
    <p:sldId id="273" r:id="rId7"/>
    <p:sldId id="270" r:id="rId8"/>
    <p:sldId id="258" r:id="rId9"/>
    <p:sldId id="274" r:id="rId10"/>
    <p:sldId id="283" r:id="rId11"/>
    <p:sldId id="291" r:id="rId12"/>
    <p:sldId id="257" r:id="rId13"/>
    <p:sldId id="275" r:id="rId14"/>
    <p:sldId id="288" r:id="rId15"/>
    <p:sldId id="293" r:id="rId16"/>
    <p:sldId id="279" r:id="rId17"/>
    <p:sldId id="297" r:id="rId18"/>
    <p:sldId id="292" r:id="rId19"/>
    <p:sldId id="298" r:id="rId20"/>
    <p:sldId id="294" r:id="rId21"/>
    <p:sldId id="284" r:id="rId22"/>
    <p:sldId id="29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ACC8C00B-379E-D68A-BDC4-F5602D2033B0}" name="Spera, Marianna (DESE)" initials="MS" userId="S::Marianna.Spera@mass.gov::98659267-ebd1-4981-b5d1-58b3182bcd7a" providerId="AD"/>
  <p188:author id="{7789F20E-065C-84CF-C89F-592ADCA112A0}" name="Zorich, Lindsay  (DESE)" initials="LZ" userId="S::Lindsay.Zorich@mass.gov::e000313c-32bf-4e7b-9a16-d8cab6b4976b" providerId="AD"/>
  <p188:author id="{EC796111-D6A9-60A9-4ADA-F9CBF25C7282}" name="Pina, Eveliny (DESE)" initials="PE" userId="S::eveliny.pina@mass.gov::281b0760-8433-4cf5-84f1-4574f717825c" providerId="AD"/>
  <p188:author id="{493CC415-FE15-E17A-BB21-51749A805450}" name="Baymon, Lakia (DESE)" initials="BL" userId="S::lakia.baymon@mass.gov::647d1251-5837-4376-ae5e-544a396043b9" providerId="AD"/>
  <p188:author id="{C759B325-C2DC-9F5A-CCBD-FAB04BC5B1D5}" name="Allen, Siobhan M. (DESE)" initials="" userId="S::siobhan.m.allen@mass.gov::021cd023-0650-40b4-bc6a-6149f8c21707" providerId="AD"/>
  <p188:author id="{5A41D926-7703-53DF-8F97-AA4209C04D15}" name="Chin, Kenzie (DESE)" initials="" userId="S::Kenzie.Chin@mass.gov::0341b3cf-276f-4be2-a74f-0005ba9ba63b" providerId="AD"/>
  <p188:author id="{FCD9AD33-A908-E34D-0AE8-9270394F9379}" name="Haapaoja, Caitlin (DESE)" initials="CH" userId="S::Caitlin.Haapaoja@mass.gov::c00dba83-5ba4-4a20-93c0-535e7b33b3ea" providerId="AD"/>
  <p188:author id="{026B5B98-007D-1F66-F551-3CF3A05072EE}" name="Abbott, Claire (DESE)" initials="CA" userId="S::Claire.J.Abbott@mass.gov::b80222f3-7abf-41f6-a69e-af06caaffd48" providerId="AD"/>
  <p188:author id="{5A000CCB-B5B8-5A50-39E4-442699DF2FA6}" name="Chin, Kenzie (DESE)" initials="CK" userId="S::kenzie.chin@mass.gov::0341b3cf-276f-4be2-a74f-0005ba9ba63b" providerId="AD"/>
  <p188:author id="{FEA9FCCD-BB31-A11F-ECC4-78E3D2C2691C}" name="Sagov, Sadye M (DESE)" initials="S(" userId="S::sadye.m.sagov@mass.gov::4aaf61df-7a31-4800-bcab-734ca7f6eb6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782"/>
    <a:srgbClr val="C25115"/>
    <a:srgbClr val="347AB6"/>
    <a:srgbClr val="EFBC49"/>
    <a:srgbClr val="B5DFF3"/>
    <a:srgbClr val="EFF8FE"/>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587427-4953-4429-416B-1D847BD3FF2D}" v="2" dt="2026-10-02T14:22:57.565"/>
    <p1510:client id="{790BCD8E-320F-C013-E79F-4E950BC1823B}" v="3" dt="2026-10-01T20:15:53.665"/>
    <p1510:client id="{CC691FFF-9EE1-4470-A51D-2A2E9632A43F}" v="45" dt="2026-10-02T18:43:19.578"/>
    <p1510:client id="{EFFC4203-66FF-498A-8834-FFB8666BD6C3}" v="132" dt="2026-10-02T14:34:03.9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98" autoAdjust="0"/>
    <p:restoredTop sz="86441" autoAdjust="0"/>
  </p:normalViewPr>
  <p:slideViewPr>
    <p:cSldViewPr snapToGrid="0">
      <p:cViewPr varScale="1">
        <p:scale>
          <a:sx n="77" d="100"/>
          <a:sy n="77" d="100"/>
        </p:scale>
        <p:origin x="132" y="60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407B44-A9F9-6344-868B-44BA300F2CC7}"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612339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5FC15E-7FD1-034A-9729-2C6FA6821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0683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3</a:t>
            </a:fld>
            <a:endParaRPr lang="en-US"/>
          </a:p>
        </p:txBody>
      </p:sp>
    </p:spTree>
    <p:extLst>
      <p:ext uri="{BB962C8B-B14F-4D97-AF65-F5344CB8AC3E}">
        <p14:creationId xmlns:p14="http://schemas.microsoft.com/office/powerpoint/2010/main" val="810905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4</a:t>
            </a:fld>
            <a:endParaRPr lang="en-US"/>
          </a:p>
        </p:txBody>
      </p:sp>
    </p:spTree>
    <p:extLst>
      <p:ext uri="{BB962C8B-B14F-4D97-AF65-F5344CB8AC3E}">
        <p14:creationId xmlns:p14="http://schemas.microsoft.com/office/powerpoint/2010/main" val="1234334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5</a:t>
            </a:fld>
            <a:endParaRPr lang="en-US"/>
          </a:p>
        </p:txBody>
      </p:sp>
    </p:spTree>
    <p:extLst>
      <p:ext uri="{BB962C8B-B14F-4D97-AF65-F5344CB8AC3E}">
        <p14:creationId xmlns:p14="http://schemas.microsoft.com/office/powerpoint/2010/main" val="2540389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6</a:t>
            </a:fld>
            <a:endParaRPr lang="en-US"/>
          </a:p>
        </p:txBody>
      </p:sp>
    </p:spTree>
    <p:extLst>
      <p:ext uri="{BB962C8B-B14F-4D97-AF65-F5344CB8AC3E}">
        <p14:creationId xmlns:p14="http://schemas.microsoft.com/office/powerpoint/2010/main" val="2457044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7</a:t>
            </a:fld>
            <a:endParaRPr lang="en-US"/>
          </a:p>
        </p:txBody>
      </p:sp>
    </p:spTree>
    <p:extLst>
      <p:ext uri="{BB962C8B-B14F-4D97-AF65-F5344CB8AC3E}">
        <p14:creationId xmlns:p14="http://schemas.microsoft.com/office/powerpoint/2010/main" val="232721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8</a:t>
            </a:fld>
            <a:endParaRPr lang="en-US"/>
          </a:p>
        </p:txBody>
      </p:sp>
    </p:spTree>
    <p:extLst>
      <p:ext uri="{BB962C8B-B14F-4D97-AF65-F5344CB8AC3E}">
        <p14:creationId xmlns:p14="http://schemas.microsoft.com/office/powerpoint/2010/main" val="3906496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9</a:t>
            </a:fld>
            <a:endParaRPr lang="en-US"/>
          </a:p>
        </p:txBody>
      </p:sp>
    </p:spTree>
    <p:extLst>
      <p:ext uri="{BB962C8B-B14F-4D97-AF65-F5344CB8AC3E}">
        <p14:creationId xmlns:p14="http://schemas.microsoft.com/office/powerpoint/2010/main" val="2432071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65C7C-EE7F-979A-932D-14AB1A78A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ED09D-4374-609A-BC0A-69EA41F3DA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B0D08C-208C-77DE-7BDC-3890D45F38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013727-C09F-A2EF-5B24-5EBB5E5DE527}"/>
              </a:ext>
            </a:extLst>
          </p:cNvPr>
          <p:cNvSpPr>
            <a:spLocks noGrp="1"/>
          </p:cNvSpPr>
          <p:nvPr>
            <p:ph type="sldNum" sz="quarter" idx="5"/>
          </p:nvPr>
        </p:nvSpPr>
        <p:spPr/>
        <p:txBody>
          <a:bodyPr/>
          <a:lstStyle/>
          <a:p>
            <a:fld id="{9B6DB38A-5D4A-D140-AE31-7200571C691E}" type="slidenum">
              <a:rPr lang="en-US" smtClean="0"/>
              <a:t>10</a:t>
            </a:fld>
            <a:endParaRPr lang="en-US"/>
          </a:p>
        </p:txBody>
      </p:sp>
    </p:spTree>
    <p:extLst>
      <p:ext uri="{BB962C8B-B14F-4D97-AF65-F5344CB8AC3E}">
        <p14:creationId xmlns:p14="http://schemas.microsoft.com/office/powerpoint/2010/main" val="1502298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11</a:t>
            </a:fld>
            <a:endParaRPr lang="en-US"/>
          </a:p>
        </p:txBody>
      </p:sp>
    </p:spTree>
    <p:extLst>
      <p:ext uri="{BB962C8B-B14F-4D97-AF65-F5344CB8AC3E}">
        <p14:creationId xmlns:p14="http://schemas.microsoft.com/office/powerpoint/2010/main" val="2439399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12</a:t>
            </a:fld>
            <a:endParaRPr lang="en-US"/>
          </a:p>
        </p:txBody>
      </p:sp>
    </p:spTree>
    <p:extLst>
      <p:ext uri="{BB962C8B-B14F-4D97-AF65-F5344CB8AC3E}">
        <p14:creationId xmlns:p14="http://schemas.microsoft.com/office/powerpoint/2010/main" val="1251692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116FD-BFD6-1252-88AB-E07526A2E2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8B0433-1ACB-E53E-6F7D-70DB955AA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249AD7-A775-5743-42C4-9C88158413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6BC10A-E5E2-A3CC-6531-1551436A2CEF}"/>
              </a:ext>
            </a:extLst>
          </p:cNvPr>
          <p:cNvSpPr>
            <a:spLocks noGrp="1"/>
          </p:cNvSpPr>
          <p:nvPr>
            <p:ph type="sldNum" sz="quarter" idx="5"/>
          </p:nvPr>
        </p:nvSpPr>
        <p:spPr/>
        <p:txBody>
          <a:bodyPr/>
          <a:lstStyle/>
          <a:p>
            <a:fld id="{9B6DB38A-5D4A-D140-AE31-7200571C691E}" type="slidenum">
              <a:rPr lang="en-US" smtClean="0"/>
              <a:t>13</a:t>
            </a:fld>
            <a:endParaRPr lang="en-US"/>
          </a:p>
        </p:txBody>
      </p:sp>
    </p:spTree>
    <p:extLst>
      <p:ext uri="{BB962C8B-B14F-4D97-AF65-F5344CB8AC3E}">
        <p14:creationId xmlns:p14="http://schemas.microsoft.com/office/powerpoint/2010/main" val="4209530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9B6DB38A-5D4A-D140-AE31-7200571C691E}" type="slidenum">
              <a:rPr lang="en-US" smtClean="0"/>
              <a:t>14</a:t>
            </a:fld>
            <a:endParaRPr lang="en-US"/>
          </a:p>
        </p:txBody>
      </p:sp>
    </p:spTree>
    <p:extLst>
      <p:ext uri="{BB962C8B-B14F-4D97-AF65-F5344CB8AC3E}">
        <p14:creationId xmlns:p14="http://schemas.microsoft.com/office/powerpoint/2010/main" val="3506511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15</a:t>
            </a:fld>
            <a:endParaRPr lang="en-US"/>
          </a:p>
        </p:txBody>
      </p:sp>
    </p:spTree>
    <p:extLst>
      <p:ext uri="{BB962C8B-B14F-4D97-AF65-F5344CB8AC3E}">
        <p14:creationId xmlns:p14="http://schemas.microsoft.com/office/powerpoint/2010/main" val="615200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16</a:t>
            </a:fld>
            <a:endParaRPr lang="en-US"/>
          </a:p>
        </p:txBody>
      </p:sp>
    </p:spTree>
    <p:extLst>
      <p:ext uri="{BB962C8B-B14F-4D97-AF65-F5344CB8AC3E}">
        <p14:creationId xmlns:p14="http://schemas.microsoft.com/office/powerpoint/2010/main" val="482627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17</a:t>
            </a:fld>
            <a:endParaRPr lang="en-US"/>
          </a:p>
        </p:txBody>
      </p:sp>
    </p:spTree>
    <p:extLst>
      <p:ext uri="{BB962C8B-B14F-4D97-AF65-F5344CB8AC3E}">
        <p14:creationId xmlns:p14="http://schemas.microsoft.com/office/powerpoint/2010/main" val="1676283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18</a:t>
            </a:fld>
            <a:endParaRPr lang="en-US"/>
          </a:p>
        </p:txBody>
      </p:sp>
    </p:spTree>
    <p:extLst>
      <p:ext uri="{BB962C8B-B14F-4D97-AF65-F5344CB8AC3E}">
        <p14:creationId xmlns:p14="http://schemas.microsoft.com/office/powerpoint/2010/main" val="3697176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7414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621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0292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60667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9444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93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9854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1975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138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4600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3510268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07285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3754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33812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796512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685149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fog, screenshot, blur&#10;&#10;Description automatically generated">
            <a:extLst>
              <a:ext uri="{FF2B5EF4-FFF2-40B4-BE49-F238E27FC236}">
                <a16:creationId xmlns:a16="http://schemas.microsoft.com/office/drawing/2014/main" id="{73A13FDB-6B12-D57B-937C-FDCC340F7DDF}"/>
              </a:ext>
            </a:extLst>
          </p:cNvPr>
          <p:cNvPicPr>
            <a:picLocks noChangeAspect="1"/>
          </p:cNvPicPr>
          <p:nvPr userDrawn="1"/>
        </p:nvPicPr>
        <p:blipFill>
          <a:blip r:embed="rId2"/>
          <a:stretch>
            <a:fillRect/>
          </a:stretch>
        </p:blipFill>
        <p:spPr>
          <a:xfrm>
            <a:off x="0" y="0"/>
            <a:ext cx="12191998" cy="6857999"/>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b="1" i="0" spc="-300">
                <a:solidFill>
                  <a:schemeClr val="accent1">
                    <a:lumMod val="50000"/>
                  </a:schemeClr>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4855099"/>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descr="A black and white logo&#10;&#10;Description automatically generated">
            <a:extLst>
              <a:ext uri="{FF2B5EF4-FFF2-40B4-BE49-F238E27FC236}">
                <a16:creationId xmlns:a16="http://schemas.microsoft.com/office/drawing/2014/main" id="{27C03EFA-A152-4539-22F6-1D780DB54FE5}"/>
              </a:ext>
            </a:extLst>
          </p:cNvPr>
          <p:cNvPicPr>
            <a:picLocks noChangeAspect="1"/>
          </p:cNvPicPr>
          <p:nvPr userDrawn="1"/>
        </p:nvPicPr>
        <p:blipFill>
          <a:blip r:embed="rId3">
            <a:duotone>
              <a:schemeClr val="accent1">
                <a:shade val="45000"/>
                <a:satMod val="135000"/>
              </a:schemeClr>
              <a:prstClr val="white"/>
            </a:duotone>
          </a:blip>
          <a:stretch>
            <a:fillRect/>
          </a:stretch>
        </p:blipFill>
        <p:spPr>
          <a:xfrm>
            <a:off x="224033" y="6133786"/>
            <a:ext cx="2642822" cy="556849"/>
          </a:xfrm>
          <a:prstGeom prst="rect">
            <a:avLst/>
          </a:prstGeom>
        </p:spPr>
      </p:pic>
    </p:spTree>
    <p:extLst>
      <p:ext uri="{BB962C8B-B14F-4D97-AF65-F5344CB8AC3E}">
        <p14:creationId xmlns:p14="http://schemas.microsoft.com/office/powerpoint/2010/main" val="30486922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lvl1pPr>
              <a:defRPr b="0" spc="-150"/>
            </a:lvl1pPr>
          </a:lstStyle>
          <a:p>
            <a:r>
              <a:rPr lang="en-US"/>
              <a:t>Click to edit Master title style</a:t>
            </a:r>
          </a:p>
        </p:txBody>
      </p:sp>
    </p:spTree>
    <p:extLst>
      <p:ext uri="{BB962C8B-B14F-4D97-AF65-F5344CB8AC3E}">
        <p14:creationId xmlns:p14="http://schemas.microsoft.com/office/powerpoint/2010/main" val="3225476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pic>
        <p:nvPicPr>
          <p:cNvPr id="7" name="Picture 6" descr="A picture containing fog, screenshot, blur&#10;&#10;Description automatically generated">
            <a:extLst>
              <a:ext uri="{FF2B5EF4-FFF2-40B4-BE49-F238E27FC236}">
                <a16:creationId xmlns:a16="http://schemas.microsoft.com/office/drawing/2014/main" id="{BD671DD8-DB66-3B92-A1B6-23D8B89C2A41}"/>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spc="-150">
                <a:solidFill>
                  <a:schemeClr val="accent1">
                    <a:lumMod val="50000"/>
                  </a:schemeClr>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pic>
        <p:nvPicPr>
          <p:cNvPr id="10" name="Picture 9" descr="A black and white logo&#10;&#10;Description automatically generated">
            <a:extLst>
              <a:ext uri="{FF2B5EF4-FFF2-40B4-BE49-F238E27FC236}">
                <a16:creationId xmlns:a16="http://schemas.microsoft.com/office/drawing/2014/main" id="{C97040BC-7CEF-FBD5-14E8-B96311C9FE32}"/>
              </a:ext>
            </a:extLst>
          </p:cNvPr>
          <p:cNvPicPr>
            <a:picLocks noChangeAspect="1"/>
          </p:cNvPicPr>
          <p:nvPr userDrawn="1"/>
        </p:nvPicPr>
        <p:blipFill>
          <a:blip r:embed="rId4">
            <a:duotone>
              <a:schemeClr val="accent1">
                <a:shade val="45000"/>
                <a:satMod val="135000"/>
              </a:schemeClr>
              <a:prstClr val="white"/>
            </a:duotone>
          </a:blip>
          <a:stretch>
            <a:fillRect/>
          </a:stretch>
        </p:blipFill>
        <p:spPr>
          <a:xfrm>
            <a:off x="224033" y="6133786"/>
            <a:ext cx="2642822" cy="556849"/>
          </a:xfrm>
          <a:prstGeom prst="rect">
            <a:avLst/>
          </a:prstGeom>
        </p:spPr>
      </p:pic>
    </p:spTree>
    <p:extLst>
      <p:ext uri="{BB962C8B-B14F-4D97-AF65-F5344CB8AC3E}">
        <p14:creationId xmlns:p14="http://schemas.microsoft.com/office/powerpoint/2010/main" val="36698638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lvl1pPr>
              <a:defRPr spc="-150"/>
            </a:lvl1pPr>
          </a:lstStyle>
          <a:p>
            <a:r>
              <a:rPr lang="en-US"/>
              <a:t>Click to edit Master title style</a:t>
            </a:r>
          </a:p>
        </p:txBody>
      </p:sp>
    </p:spTree>
    <p:extLst>
      <p:ext uri="{BB962C8B-B14F-4D97-AF65-F5344CB8AC3E}">
        <p14:creationId xmlns:p14="http://schemas.microsoft.com/office/powerpoint/2010/main" val="37181106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lvl1pPr>
              <a:defRPr spc="-150"/>
            </a:lvl1pPr>
          </a:lstStyle>
          <a:p>
            <a:r>
              <a:rPr lang="en-US"/>
              <a:t>Click to edit Master title style</a:t>
            </a:r>
          </a:p>
        </p:txBody>
      </p:sp>
    </p:spTree>
    <p:extLst>
      <p:ext uri="{BB962C8B-B14F-4D97-AF65-F5344CB8AC3E}">
        <p14:creationId xmlns:p14="http://schemas.microsoft.com/office/powerpoint/2010/main" val="32974047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6" name="Picture 5" descr="A picture containing text, screenshot, envelope, stationary&#10;&#10;Description automatically generated">
            <a:extLst>
              <a:ext uri="{FF2B5EF4-FFF2-40B4-BE49-F238E27FC236}">
                <a16:creationId xmlns:a16="http://schemas.microsoft.com/office/drawing/2014/main" id="{C1C0FFF0-5075-CF61-E3DA-7EA0ED407CC3}"/>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chemeClr val="accent1">
                    <a:lumMod val="50000"/>
                  </a:schemeClr>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5562209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pic>
        <p:nvPicPr>
          <p:cNvPr id="5" name="Picture 4" descr="A picture containing fog, screenshot, blur&#10;&#10;Description automatically generated">
            <a:extLst>
              <a:ext uri="{FF2B5EF4-FFF2-40B4-BE49-F238E27FC236}">
                <a16:creationId xmlns:a16="http://schemas.microsoft.com/office/drawing/2014/main" id="{7439D200-687F-1A35-0FE3-6C8A8869349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C54FC1CB-AE67-CB1C-35FD-36F5211323AD}"/>
              </a:ext>
            </a:extLst>
          </p:cNvPr>
          <p:cNvPicPr>
            <a:picLocks noChangeAspect="1"/>
          </p:cNvPicPr>
          <p:nvPr userDrawn="1"/>
        </p:nvPicPr>
        <p:blipFill>
          <a:blip r:embed="rId3">
            <a:duotone>
              <a:schemeClr val="accent1">
                <a:shade val="45000"/>
                <a:satMod val="135000"/>
              </a:schemeClr>
              <a:prstClr val="white"/>
            </a:duotone>
          </a:blip>
          <a:stretch>
            <a:fillRect/>
          </a:stretch>
        </p:blipFill>
        <p:spPr>
          <a:xfrm>
            <a:off x="224033" y="6133786"/>
            <a:ext cx="2642822" cy="556849"/>
          </a:xfrm>
          <a:prstGeom prst="rect">
            <a:avLst/>
          </a:prstGeom>
        </p:spPr>
      </p:pic>
    </p:spTree>
    <p:extLst>
      <p:ext uri="{BB962C8B-B14F-4D97-AF65-F5344CB8AC3E}">
        <p14:creationId xmlns:p14="http://schemas.microsoft.com/office/powerpoint/2010/main" val="35665458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A picture containing text, screenshot, envelope, stationary&#10;&#10;Description automatically generated">
            <a:extLst>
              <a:ext uri="{FF2B5EF4-FFF2-40B4-BE49-F238E27FC236}">
                <a16:creationId xmlns:a16="http://schemas.microsoft.com/office/drawing/2014/main" id="{C98BCF38-2DC6-B6A1-4F78-590B1BDDE27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38223538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6" name="Picture 5" descr="A picture containing text, screenshot, envelope, stationary&#10;&#10;Description automatically generated">
            <a:extLst>
              <a:ext uri="{FF2B5EF4-FFF2-40B4-BE49-F238E27FC236}">
                <a16:creationId xmlns:a16="http://schemas.microsoft.com/office/drawing/2014/main" id="{342569E2-6A72-3DCA-A745-FF35C7E6ED0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34205304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nd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The 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sp>
        <p:nvSpPr>
          <p:cNvPr id="9" name="矩形 8" descr="Colored background box.">
            <a:extLst>
              <a:ext uri="{FF2B5EF4-FFF2-40B4-BE49-F238E27FC236}">
                <a16:creationId xmlns:a16="http://schemas.microsoft.com/office/drawing/2014/main" id="{7D512A3C-1A6C-4890-AAF3-6E19AD2E7913}"/>
              </a:ext>
            </a:extLst>
          </p:cNvPr>
          <p:cNvSpPr/>
          <p:nvPr userDrawn="1"/>
        </p:nvSpPr>
        <p:spPr>
          <a:xfrm>
            <a:off x="0" y="1233722"/>
            <a:ext cx="12192000"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Colored background box.">
            <a:extLst>
              <a:ext uri="{FF2B5EF4-FFF2-40B4-BE49-F238E27FC236}">
                <a16:creationId xmlns:a16="http://schemas.microsoft.com/office/drawing/2014/main" id="{72CE4073-084A-4342-853D-A4762D8A1AC4}"/>
              </a:ext>
            </a:extLst>
          </p:cNvPr>
          <p:cNvSpPr/>
          <p:nvPr userDrawn="1"/>
        </p:nvSpPr>
        <p:spPr>
          <a:xfrm>
            <a:off x="0" y="3822199"/>
            <a:ext cx="12192000" cy="1249421"/>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374336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ext-one column numbering list">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514350" indent="-514350">
              <a:lnSpc>
                <a:spcPct val="100000"/>
              </a:lnSpc>
              <a:spcBef>
                <a:spcPts val="0"/>
              </a:spcBef>
              <a:spcAft>
                <a:spcPts val="0"/>
              </a:spcAft>
              <a:buClr>
                <a:srgbClr val="E38526"/>
              </a:buClr>
              <a:buFont typeface="+mj-lt"/>
              <a:buAutoNum type="arabicPeriod"/>
              <a:defRPr sz="32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00200" indent="-228600">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057400" indent="-228600">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create numbering list</a:t>
            </a:r>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722360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4.jpe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2"/>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8" r:id="rId4"/>
    <p:sldLayoutId id="2147483652" r:id="rId5"/>
    <p:sldLayoutId id="2147483653" r:id="rId6"/>
    <p:sldLayoutId id="2147483655" r:id="rId7"/>
    <p:sldLayoutId id="2147483665" r:id="rId8"/>
    <p:sldLayoutId id="2147483664" r:id="rId9"/>
    <p:sldLayoutId id="2147483666" r:id="rId10"/>
    <p:sldLayoutId id="2147483656" r:id="rId11"/>
    <p:sldLayoutId id="2147483660" r:id="rId12"/>
    <p:sldLayoutId id="2147483661" r:id="rId13"/>
    <p:sldLayoutId id="2147483657" r:id="rId14"/>
    <p:sldLayoutId id="2147483669" r:id="rId15"/>
    <p:sldLayoutId id="2147483662" r:id="rId16"/>
    <p:sldLayoutId id="2147483670" r:id="rId17"/>
    <p:sldLayoutId id="2147483663" r:id="rId18"/>
    <p:sldLayoutId id="2147483671" r:id="rId19"/>
    <p:sldLayoutId id="2147483684" r:id="rId20"/>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close-up of a blue and white rectangle&#10;&#10;Description automatically generated with medium confidence">
            <a:extLst>
              <a:ext uri="{FF2B5EF4-FFF2-40B4-BE49-F238E27FC236}">
                <a16:creationId xmlns:a16="http://schemas.microsoft.com/office/drawing/2014/main" id="{798CE026-D2F3-C172-A33A-A1429F11C515}"/>
              </a:ext>
            </a:extLst>
          </p:cNvPr>
          <p:cNvPicPr>
            <a:picLocks noChangeAspect="1"/>
          </p:cNvPicPr>
          <p:nvPr userDrawn="1"/>
        </p:nvPicPr>
        <p:blipFill>
          <a:blip r:embed="rId13"/>
          <a:stretch>
            <a:fillRect/>
          </a:stretch>
        </p:blipFill>
        <p:spPr>
          <a:xfrm>
            <a:off x="0" y="0"/>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41246269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spc="-15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20.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p:txBody>
          <a:bodyPr/>
          <a:lstStyle/>
          <a:p>
            <a:r>
              <a:rPr lang="en-US" dirty="0"/>
              <a:t>2026 Back to School Meeting</a:t>
            </a:r>
          </a:p>
        </p:txBody>
      </p:sp>
      <p:sp>
        <p:nvSpPr>
          <p:cNvPr id="3" name="Subtitle 2">
            <a:extLst>
              <a:ext uri="{FF2B5EF4-FFF2-40B4-BE49-F238E27FC236}">
                <a16:creationId xmlns:a16="http://schemas.microsoft.com/office/drawing/2014/main" id="{8141BCB3-4284-A57E-4AB3-04CB2D22AC2E}"/>
              </a:ext>
            </a:extLst>
          </p:cNvPr>
          <p:cNvSpPr>
            <a:spLocks noGrp="1"/>
          </p:cNvSpPr>
          <p:nvPr>
            <p:ph type="subTitle" idx="1"/>
          </p:nvPr>
        </p:nvSpPr>
        <p:spPr/>
        <p:txBody>
          <a:bodyPr/>
          <a:lstStyle/>
          <a:p>
            <a:r>
              <a:rPr lang="en-US"/>
              <a:t>August 18, 2026</a:t>
            </a:r>
          </a:p>
        </p:txBody>
      </p:sp>
    </p:spTree>
    <p:extLst>
      <p:ext uri="{BB962C8B-B14F-4D97-AF65-F5344CB8AC3E}">
        <p14:creationId xmlns:p14="http://schemas.microsoft.com/office/powerpoint/2010/main" val="263610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4E8299-9B28-25FF-A91E-EF4EAE9C554E}"/>
              </a:ext>
            </a:extLst>
          </p:cNvPr>
          <p:cNvSpPr>
            <a:spLocks noGrp="1"/>
          </p:cNvSpPr>
          <p:nvPr>
            <p:ph type="title"/>
          </p:nvPr>
        </p:nvSpPr>
        <p:spPr>
          <a:xfrm>
            <a:off x="838200" y="1539550"/>
            <a:ext cx="5413310" cy="3153747"/>
          </a:xfrm>
          <a:solidFill>
            <a:schemeClr val="bg1">
              <a:lumMod val="95000"/>
            </a:schemeClr>
          </a:solidFill>
        </p:spPr>
        <p:txBody>
          <a:bodyPr>
            <a:normAutofit fontScale="90000"/>
          </a:bodyPr>
          <a:lstStyle/>
          <a:p>
            <a:pPr algn="ctr"/>
            <a:r>
              <a:rPr lang="en-US">
                <a:latin typeface="Aptos" panose="020B0004020202020204" pitchFamily="34" charset="0"/>
              </a:rPr>
              <a:t>Welcome Back for the 2026-2027 School Year!</a:t>
            </a:r>
          </a:p>
        </p:txBody>
      </p:sp>
      <p:sp>
        <p:nvSpPr>
          <p:cNvPr id="7" name="Title 3">
            <a:extLst>
              <a:ext uri="{FF2B5EF4-FFF2-40B4-BE49-F238E27FC236}">
                <a16:creationId xmlns:a16="http://schemas.microsoft.com/office/drawing/2014/main" id="{CF8F25AC-9036-BA83-2B8C-65C58FB9BD11}"/>
              </a:ext>
            </a:extLst>
          </p:cNvPr>
          <p:cNvSpPr txBox="1">
            <a:spLocks/>
          </p:cNvSpPr>
          <p:nvPr/>
        </p:nvSpPr>
        <p:spPr>
          <a:xfrm>
            <a:off x="965498" y="4999936"/>
            <a:ext cx="5413310" cy="961760"/>
          </a:xfrm>
          <a:prstGeom prst="rect">
            <a:avLst/>
          </a:prstGeom>
          <a:solidFill>
            <a:schemeClr val="bg1">
              <a:lumMod val="95000"/>
            </a:schemeClr>
          </a:solidFill>
          <a:ln w="19050">
            <a:solidFill>
              <a:srgbClr val="4948B6"/>
            </a:solidFill>
          </a:ln>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6000" kern="1200" spc="-150">
                <a:solidFill>
                  <a:schemeClr val="accent1">
                    <a:lumMod val="50000"/>
                  </a:schemeClr>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500" b="0" i="0" u="none" strike="noStrike" kern="1200" cap="none" spc="-150" normalizeH="0" baseline="0" noProof="0">
                <a:ln>
                  <a:noFill/>
                </a:ln>
                <a:solidFill>
                  <a:srgbClr val="1E4782"/>
                </a:solidFill>
                <a:effectLst/>
                <a:uLnTx/>
                <a:uFillTx/>
                <a:latin typeface="Aptos"/>
                <a:cs typeface="Arial"/>
              </a:rPr>
              <a:t>In the chat, please share one highlight from your summer!</a:t>
            </a:r>
            <a:endParaRPr lang="en-US" sz="2500" b="0" i="0" u="none" strike="noStrike" kern="1200" cap="none" spc="-150" normalizeH="0" baseline="0" noProof="0">
              <a:ln>
                <a:noFill/>
              </a:ln>
              <a:solidFill>
                <a:srgbClr val="1E4782"/>
              </a:solidFill>
              <a:effectLst/>
              <a:uLnTx/>
              <a:uFillTx/>
              <a:latin typeface="Aptos"/>
              <a:cs typeface="Arial"/>
            </a:endParaRPr>
          </a:p>
        </p:txBody>
      </p:sp>
      <p:pic>
        <p:nvPicPr>
          <p:cNvPr id="6" name="Picture 5" descr="Colorful popsicles in a line">
            <a:extLst>
              <a:ext uri="{FF2B5EF4-FFF2-40B4-BE49-F238E27FC236}">
                <a16:creationId xmlns:a16="http://schemas.microsoft.com/office/drawing/2014/main" id="{44353A2D-74AA-9271-B3AA-4A44102F22A5}"/>
              </a:ext>
            </a:extLst>
          </p:cNvPr>
          <p:cNvPicPr>
            <a:picLocks noChangeAspect="1"/>
          </p:cNvPicPr>
          <p:nvPr/>
        </p:nvPicPr>
        <p:blipFill>
          <a:blip r:embed="rId3"/>
          <a:stretch>
            <a:fillRect/>
          </a:stretch>
        </p:blipFill>
        <p:spPr>
          <a:xfrm>
            <a:off x="6519554" y="1539550"/>
            <a:ext cx="5168640" cy="3153746"/>
          </a:xfrm>
          <a:prstGeom prst="rect">
            <a:avLst/>
          </a:prstGeom>
        </p:spPr>
      </p:pic>
    </p:spTree>
    <p:extLst>
      <p:ext uri="{BB962C8B-B14F-4D97-AF65-F5344CB8AC3E}">
        <p14:creationId xmlns:p14="http://schemas.microsoft.com/office/powerpoint/2010/main" val="3936411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A5874-6893-381D-B184-94C15D982317}"/>
              </a:ext>
            </a:extLst>
          </p:cNvPr>
          <p:cNvSpPr>
            <a:spLocks noGrp="1"/>
          </p:cNvSpPr>
          <p:nvPr>
            <p:ph type="title"/>
          </p:nvPr>
        </p:nvSpPr>
        <p:spPr/>
        <p:txBody>
          <a:bodyPr>
            <a:normAutofit/>
          </a:bodyPr>
          <a:lstStyle/>
          <a:p>
            <a:r>
              <a:rPr lang="en-US"/>
              <a:t>Objectives &amp; Agenda</a:t>
            </a:r>
          </a:p>
        </p:txBody>
      </p:sp>
      <p:grpSp>
        <p:nvGrpSpPr>
          <p:cNvPr id="15" name="Group 14">
            <a:extLst>
              <a:ext uri="{FF2B5EF4-FFF2-40B4-BE49-F238E27FC236}">
                <a16:creationId xmlns:a16="http://schemas.microsoft.com/office/drawing/2014/main" id="{5E72992A-EDA9-01AC-F346-12BABC9CACEB}"/>
              </a:ext>
              <a:ext uri="{C183D7F6-B498-43B3-948B-1728B52AA6E4}">
                <adec:decorative xmlns:adec="http://schemas.microsoft.com/office/drawing/2017/decorative" val="1"/>
              </a:ext>
            </a:extLst>
          </p:cNvPr>
          <p:cNvGrpSpPr/>
          <p:nvPr/>
        </p:nvGrpSpPr>
        <p:grpSpPr>
          <a:xfrm>
            <a:off x="9238123" y="2435669"/>
            <a:ext cx="2057883" cy="1743804"/>
            <a:chOff x="8972308" y="2223009"/>
            <a:chExt cx="2057883" cy="1743804"/>
          </a:xfrm>
        </p:grpSpPr>
        <p:pic>
          <p:nvPicPr>
            <p:cNvPr id="16" name="Graphic 15" descr="Questions outline">
              <a:extLst>
                <a:ext uri="{FF2B5EF4-FFF2-40B4-BE49-F238E27FC236}">
                  <a16:creationId xmlns:a16="http://schemas.microsoft.com/office/drawing/2014/main" id="{4723EC83-EA7C-3429-9AA4-42D2199840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44049" y="2223009"/>
              <a:ext cx="914400" cy="914400"/>
            </a:xfrm>
            <a:prstGeom prst="rect">
              <a:avLst/>
            </a:prstGeom>
          </p:spPr>
        </p:pic>
        <p:sp>
          <p:nvSpPr>
            <p:cNvPr id="17" name="TextBox 16">
              <a:extLst>
                <a:ext uri="{FF2B5EF4-FFF2-40B4-BE49-F238E27FC236}">
                  <a16:creationId xmlns:a16="http://schemas.microsoft.com/office/drawing/2014/main" id="{AEFAFB60-BF47-88BE-D1D7-1ECD2C2B969F}"/>
                </a:ext>
              </a:extLst>
            </p:cNvPr>
            <p:cNvSpPr txBox="1"/>
            <p:nvPr/>
          </p:nvSpPr>
          <p:spPr>
            <a:xfrm>
              <a:off x="8972308" y="3258927"/>
              <a:ext cx="2057883" cy="707886"/>
            </a:xfrm>
            <a:prstGeom prst="rect">
              <a:avLst/>
            </a:prstGeom>
            <a:noFill/>
          </p:spPr>
          <p:txBody>
            <a:bodyPr wrap="square" rtlCol="0">
              <a:spAutoFit/>
            </a:bodyPr>
            <a:lstStyle/>
            <a:p>
              <a:pPr algn="ctr"/>
              <a:r>
                <a:rPr lang="en-US" sz="2000" b="1">
                  <a:latin typeface="Aptos" panose="020B0004020202020204" pitchFamily="34" charset="0"/>
                </a:rPr>
                <a:t>Answer Questions</a:t>
              </a:r>
            </a:p>
          </p:txBody>
        </p:sp>
      </p:grpSp>
      <p:grpSp>
        <p:nvGrpSpPr>
          <p:cNvPr id="12" name="Group 11">
            <a:extLst>
              <a:ext uri="{FF2B5EF4-FFF2-40B4-BE49-F238E27FC236}">
                <a16:creationId xmlns:a16="http://schemas.microsoft.com/office/drawing/2014/main" id="{845BDEE3-1085-2682-C8A8-5F0C955C8C4A}"/>
              </a:ext>
              <a:ext uri="{C183D7F6-B498-43B3-948B-1728B52AA6E4}">
                <adec:decorative xmlns:adec="http://schemas.microsoft.com/office/drawing/2017/decorative" val="1"/>
              </a:ext>
            </a:extLst>
          </p:cNvPr>
          <p:cNvGrpSpPr/>
          <p:nvPr/>
        </p:nvGrpSpPr>
        <p:grpSpPr>
          <a:xfrm>
            <a:off x="6087102" y="2435669"/>
            <a:ext cx="2398126" cy="1743804"/>
            <a:chOff x="6341837" y="2223009"/>
            <a:chExt cx="2398126" cy="1743804"/>
          </a:xfrm>
        </p:grpSpPr>
        <p:pic>
          <p:nvPicPr>
            <p:cNvPr id="13" name="Graphic 12" descr="Clipboard Checked outline">
              <a:extLst>
                <a:ext uri="{FF2B5EF4-FFF2-40B4-BE49-F238E27FC236}">
                  <a16:creationId xmlns:a16="http://schemas.microsoft.com/office/drawing/2014/main" id="{D4487B6D-CD8B-CECB-1CE0-5446699BD56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083700" y="2223009"/>
              <a:ext cx="914400" cy="914400"/>
            </a:xfrm>
            <a:prstGeom prst="rect">
              <a:avLst/>
            </a:prstGeom>
          </p:spPr>
        </p:pic>
        <p:sp>
          <p:nvSpPr>
            <p:cNvPr id="14" name="TextBox 13">
              <a:extLst>
                <a:ext uri="{FF2B5EF4-FFF2-40B4-BE49-F238E27FC236}">
                  <a16:creationId xmlns:a16="http://schemas.microsoft.com/office/drawing/2014/main" id="{7BBE76C9-5ABF-AFF9-6266-D449E97070A6}"/>
                </a:ext>
              </a:extLst>
            </p:cNvPr>
            <p:cNvSpPr txBox="1"/>
            <p:nvPr/>
          </p:nvSpPr>
          <p:spPr>
            <a:xfrm>
              <a:off x="6341837" y="3258927"/>
              <a:ext cx="2398126" cy="707886"/>
            </a:xfrm>
            <a:prstGeom prst="rect">
              <a:avLst/>
            </a:prstGeom>
            <a:noFill/>
          </p:spPr>
          <p:txBody>
            <a:bodyPr wrap="square" rtlCol="0">
              <a:spAutoFit/>
            </a:bodyPr>
            <a:lstStyle/>
            <a:p>
              <a:pPr algn="ctr"/>
              <a:r>
                <a:rPr lang="en-US" sz="2000" b="1">
                  <a:latin typeface="Aptos" panose="020B0004020202020204" pitchFamily="34" charset="0"/>
                </a:rPr>
                <a:t>Highlight Key Updates</a:t>
              </a:r>
            </a:p>
          </p:txBody>
        </p:sp>
      </p:grpSp>
      <p:grpSp>
        <p:nvGrpSpPr>
          <p:cNvPr id="9" name="Group 8">
            <a:extLst>
              <a:ext uri="{FF2B5EF4-FFF2-40B4-BE49-F238E27FC236}">
                <a16:creationId xmlns:a16="http://schemas.microsoft.com/office/drawing/2014/main" id="{07DAC3CF-7A10-FDC7-1B0F-F49C15CC43AC}"/>
              </a:ext>
              <a:ext uri="{C183D7F6-B498-43B3-948B-1728B52AA6E4}">
                <adec:decorative xmlns:adec="http://schemas.microsoft.com/office/drawing/2017/decorative" val="1"/>
              </a:ext>
            </a:extLst>
          </p:cNvPr>
          <p:cNvGrpSpPr/>
          <p:nvPr/>
        </p:nvGrpSpPr>
        <p:grpSpPr>
          <a:xfrm>
            <a:off x="3495434" y="2435669"/>
            <a:ext cx="1838774" cy="2051581"/>
            <a:chOff x="3714307" y="2223009"/>
            <a:chExt cx="1838774" cy="2051581"/>
          </a:xfrm>
        </p:grpSpPr>
        <p:pic>
          <p:nvPicPr>
            <p:cNvPr id="10" name="Graphic 9" descr="Treasure Map outline">
              <a:extLst>
                <a:ext uri="{FF2B5EF4-FFF2-40B4-BE49-F238E27FC236}">
                  <a16:creationId xmlns:a16="http://schemas.microsoft.com/office/drawing/2014/main" id="{FDD6FA5E-0480-57CD-656E-4CBC18C1409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176494" y="2223009"/>
              <a:ext cx="914400" cy="914400"/>
            </a:xfrm>
            <a:prstGeom prst="rect">
              <a:avLst/>
            </a:prstGeom>
          </p:spPr>
        </p:pic>
        <p:sp>
          <p:nvSpPr>
            <p:cNvPr id="11" name="TextBox 10">
              <a:extLst>
                <a:ext uri="{FF2B5EF4-FFF2-40B4-BE49-F238E27FC236}">
                  <a16:creationId xmlns:a16="http://schemas.microsoft.com/office/drawing/2014/main" id="{02096E34-C846-FB54-A4A2-5176887FCBFE}"/>
                </a:ext>
              </a:extLst>
            </p:cNvPr>
            <p:cNvSpPr txBox="1"/>
            <p:nvPr/>
          </p:nvSpPr>
          <p:spPr>
            <a:xfrm>
              <a:off x="3714307" y="3258927"/>
              <a:ext cx="1838774" cy="1015663"/>
            </a:xfrm>
            <a:prstGeom prst="rect">
              <a:avLst/>
            </a:prstGeom>
            <a:noFill/>
          </p:spPr>
          <p:txBody>
            <a:bodyPr wrap="square" rtlCol="0">
              <a:spAutoFit/>
            </a:bodyPr>
            <a:lstStyle/>
            <a:p>
              <a:pPr algn="ctr"/>
              <a:r>
                <a:rPr lang="en-US" sz="2000" b="1">
                  <a:latin typeface="Aptos" panose="020B0004020202020204" pitchFamily="34" charset="0"/>
                </a:rPr>
                <a:t>Share Our 2026-2027 Priorities</a:t>
              </a:r>
            </a:p>
          </p:txBody>
        </p:sp>
      </p:grpSp>
      <p:grpSp>
        <p:nvGrpSpPr>
          <p:cNvPr id="6" name="Group 5">
            <a:extLst>
              <a:ext uri="{FF2B5EF4-FFF2-40B4-BE49-F238E27FC236}">
                <a16:creationId xmlns:a16="http://schemas.microsoft.com/office/drawing/2014/main" id="{A486EA3E-673C-7F57-7AFA-2DD77FE657EB}"/>
              </a:ext>
              <a:ext uri="{C183D7F6-B498-43B3-948B-1728B52AA6E4}">
                <adec:decorative xmlns:adec="http://schemas.microsoft.com/office/drawing/2017/decorative" val="1"/>
              </a:ext>
            </a:extLst>
          </p:cNvPr>
          <p:cNvGrpSpPr/>
          <p:nvPr/>
        </p:nvGrpSpPr>
        <p:grpSpPr>
          <a:xfrm>
            <a:off x="903766" y="2435669"/>
            <a:ext cx="1838774" cy="2041685"/>
            <a:chOff x="946298" y="2223009"/>
            <a:chExt cx="1838774" cy="2041685"/>
          </a:xfrm>
        </p:grpSpPr>
        <p:pic>
          <p:nvPicPr>
            <p:cNvPr id="7" name="Graphic 6" descr="Wave Gesture outline">
              <a:extLst>
                <a:ext uri="{FF2B5EF4-FFF2-40B4-BE49-F238E27FC236}">
                  <a16:creationId xmlns:a16="http://schemas.microsoft.com/office/drawing/2014/main" id="{059BC53E-E33F-008E-60CB-952D8121BB7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08485" y="2223009"/>
              <a:ext cx="914400" cy="914400"/>
            </a:xfrm>
            <a:prstGeom prst="rect">
              <a:avLst/>
            </a:prstGeom>
          </p:spPr>
        </p:pic>
        <p:sp>
          <p:nvSpPr>
            <p:cNvPr id="8" name="TextBox 7">
              <a:extLst>
                <a:ext uri="{FF2B5EF4-FFF2-40B4-BE49-F238E27FC236}">
                  <a16:creationId xmlns:a16="http://schemas.microsoft.com/office/drawing/2014/main" id="{75459AC0-8720-A3C5-1566-862657069731}"/>
                </a:ext>
              </a:extLst>
            </p:cNvPr>
            <p:cNvSpPr txBox="1"/>
            <p:nvPr/>
          </p:nvSpPr>
          <p:spPr>
            <a:xfrm>
              <a:off x="946298" y="3249031"/>
              <a:ext cx="1838774" cy="1015663"/>
            </a:xfrm>
            <a:prstGeom prst="rect">
              <a:avLst/>
            </a:prstGeom>
            <a:noFill/>
          </p:spPr>
          <p:txBody>
            <a:bodyPr wrap="square" rtlCol="0">
              <a:spAutoFit/>
            </a:bodyPr>
            <a:lstStyle/>
            <a:p>
              <a:pPr algn="ctr"/>
              <a:r>
                <a:rPr lang="en-US" sz="2000" b="1">
                  <a:latin typeface="Aptos" panose="020B0004020202020204" pitchFamily="34" charset="0"/>
                </a:rPr>
                <a:t>Reconnect and Introduce Our Team</a:t>
              </a:r>
            </a:p>
          </p:txBody>
        </p:sp>
      </p:grpSp>
      <p:sp>
        <p:nvSpPr>
          <p:cNvPr id="4" name="Slide Number Placeholder 3">
            <a:extLst>
              <a:ext uri="{FF2B5EF4-FFF2-40B4-BE49-F238E27FC236}">
                <a16:creationId xmlns:a16="http://schemas.microsoft.com/office/drawing/2014/main" id="{1F0E82C1-220C-55CF-9E27-15C443A7BB42}"/>
              </a:ext>
            </a:extLst>
          </p:cNvPr>
          <p:cNvSpPr>
            <a:spLocks noGrp="1"/>
          </p:cNvSpPr>
          <p:nvPr>
            <p:ph type="sldNum" sz="quarter" idx="12"/>
          </p:nvPr>
        </p:nvSpPr>
        <p:spPr/>
        <p:txBody>
          <a:bodyPr/>
          <a:lstStyle/>
          <a:p>
            <a:fld id="{68A8D22E-6BC5-9E47-900C-2BB94685D9F5}" type="slidenum">
              <a:rPr lang="en-US" smtClean="0"/>
              <a:t>3</a:t>
            </a:fld>
            <a:endParaRPr lang="en-US"/>
          </a:p>
        </p:txBody>
      </p:sp>
    </p:spTree>
    <p:extLst>
      <p:ext uri="{BB962C8B-B14F-4D97-AF65-F5344CB8AC3E}">
        <p14:creationId xmlns:p14="http://schemas.microsoft.com/office/powerpoint/2010/main" val="3852230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9CD22-DB8E-1FA7-E94D-BC56040F1405}"/>
              </a:ext>
              <a:ext uri="{C183D7F6-B498-43B3-948B-1728B52AA6E4}">
                <adec:decorative xmlns:adec="http://schemas.microsoft.com/office/drawing/2017/decorative" val="0"/>
              </a:ext>
            </a:extLst>
          </p:cNvPr>
          <p:cNvSpPr>
            <a:spLocks noGrp="1"/>
          </p:cNvSpPr>
          <p:nvPr>
            <p:ph type="title"/>
          </p:nvPr>
        </p:nvSpPr>
        <p:spPr/>
        <p:txBody>
          <a:bodyPr/>
          <a:lstStyle/>
          <a:p>
            <a:r>
              <a:rPr lang="en-US"/>
              <a:t>DESE’s Educational Vision</a:t>
            </a:r>
          </a:p>
        </p:txBody>
      </p:sp>
      <p:sp>
        <p:nvSpPr>
          <p:cNvPr id="11" name="Google Shape;110;g86fadb75ac_0_0">
            <a:extLst>
              <a:ext uri="{FF2B5EF4-FFF2-40B4-BE49-F238E27FC236}">
                <a16:creationId xmlns:a16="http://schemas.microsoft.com/office/drawing/2014/main" id="{A16F4242-C537-C560-F186-A7A0C296D59D}"/>
              </a:ext>
              <a:ext uri="{C183D7F6-B498-43B3-948B-1728B52AA6E4}">
                <adec:decorative xmlns:adec="http://schemas.microsoft.com/office/drawing/2017/decorative" val="1"/>
              </a:ext>
            </a:extLst>
          </p:cNvPr>
          <p:cNvSpPr txBox="1"/>
          <p:nvPr/>
        </p:nvSpPr>
        <p:spPr>
          <a:xfrm>
            <a:off x="4666506" y="1755648"/>
            <a:ext cx="5574774" cy="4430992"/>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Arial"/>
                <a:ea typeface="Calibri"/>
                <a:cs typeface="Arial"/>
              </a:rPr>
              <a:t>To ensure that </a:t>
            </a:r>
            <a:r>
              <a:rPr kumimoji="0" lang="en-US" sz="2800" b="1" i="0" u="none" strike="noStrike" kern="1200" cap="none" spc="0" normalizeH="0" baseline="0" noProof="0">
                <a:ln>
                  <a:noFill/>
                </a:ln>
                <a:solidFill>
                  <a:srgbClr val="ED7D31"/>
                </a:solidFill>
                <a:effectLst/>
                <a:uLnTx/>
                <a:uFillTx/>
                <a:latin typeface="Arial"/>
                <a:ea typeface="Calibri"/>
                <a:cs typeface="Arial"/>
              </a:rPr>
              <a:t>all students </a:t>
            </a:r>
            <a:r>
              <a:rPr kumimoji="0" lang="en-US" sz="2800" b="0" i="0" u="none" strike="noStrike" kern="1200" cap="none" spc="0" normalizeH="0" baseline="0" noProof="0">
                <a:ln>
                  <a:noFill/>
                </a:ln>
                <a:solidFill>
                  <a:prstClr val="black"/>
                </a:solidFill>
                <a:effectLst/>
                <a:uLnTx/>
                <a:uFillTx/>
                <a:latin typeface="Arial"/>
                <a:ea typeface="Calibri"/>
                <a:cs typeface="Arial"/>
              </a:rPr>
              <a:t>have an </a:t>
            </a:r>
            <a:r>
              <a:rPr kumimoji="0" lang="en-US" sz="2800" b="1" i="0" u="none" strike="noStrike" kern="1200" cap="none" spc="0" normalizeH="0" baseline="0" noProof="0">
                <a:ln>
                  <a:noFill/>
                </a:ln>
                <a:solidFill>
                  <a:srgbClr val="ED7D31"/>
                </a:solidFill>
                <a:effectLst/>
                <a:uLnTx/>
                <a:uFillTx/>
                <a:latin typeface="Arial"/>
                <a:ea typeface="Calibri"/>
                <a:cs typeface="Arial"/>
              </a:rPr>
              <a:t>equitable education</a:t>
            </a:r>
            <a:r>
              <a:rPr kumimoji="0" lang="en-US" sz="2800" b="0" i="0" u="none" strike="noStrike" kern="1200" cap="none" spc="0" normalizeH="0" baseline="0" noProof="0">
                <a:ln>
                  <a:noFill/>
                </a:ln>
                <a:solidFill>
                  <a:prstClr val="black"/>
                </a:solidFill>
                <a:effectLst/>
                <a:uLnTx/>
                <a:uFillTx/>
                <a:latin typeface="Arial"/>
                <a:ea typeface="Calibri"/>
                <a:cs typeface="Arial"/>
              </a:rPr>
              <a:t>, we must ensure that </a:t>
            </a:r>
            <a:r>
              <a:rPr kumimoji="0" lang="en-US" sz="2800" b="1" i="0" u="none" strike="noStrike" kern="1200" cap="none" spc="0" normalizeH="0" baseline="0" noProof="0">
                <a:ln>
                  <a:noFill/>
                </a:ln>
                <a:solidFill>
                  <a:srgbClr val="ED7D31"/>
                </a:solidFill>
                <a:effectLst/>
                <a:uLnTx/>
                <a:uFillTx/>
                <a:latin typeface="Arial"/>
                <a:ea typeface="Calibri"/>
                <a:cs typeface="Arial"/>
              </a:rPr>
              <a:t>all educators are prepared to be effective</a:t>
            </a:r>
            <a:r>
              <a:rPr kumimoji="0" lang="en-US" sz="2800" b="0" i="0" u="none" strike="noStrike" kern="1200" cap="none" spc="0" normalizeH="0" baseline="0" noProof="0">
                <a:ln>
                  <a:noFill/>
                </a:ln>
                <a:solidFill>
                  <a:prstClr val="black"/>
                </a:solidFill>
                <a:effectLst/>
                <a:uLnTx/>
                <a:uFillTx/>
                <a:latin typeface="Arial"/>
                <a:ea typeface="Calibri"/>
                <a:cs typeface="Arial"/>
              </a:rPr>
              <a:t>,</a:t>
            </a:r>
            <a:r>
              <a:rPr kumimoji="0" lang="en-US" sz="2800" b="0" i="0" u="none" strike="noStrike" kern="1200" cap="none" spc="0" normalizeH="0" baseline="0" noProof="0">
                <a:ln>
                  <a:noFill/>
                </a:ln>
                <a:solidFill>
                  <a:srgbClr val="E7E6E6"/>
                </a:solidFill>
                <a:effectLst/>
                <a:uLnTx/>
                <a:uFillTx/>
                <a:latin typeface="Arial"/>
                <a:ea typeface="Calibri"/>
                <a:cs typeface="Arial"/>
              </a:rPr>
              <a:t> </a:t>
            </a:r>
            <a:r>
              <a:rPr kumimoji="0" lang="en-US" sz="2800" b="0" i="0" u="none" strike="noStrike" kern="1200" cap="none" spc="0" normalizeH="0" baseline="0" noProof="0">
                <a:ln>
                  <a:noFill/>
                </a:ln>
                <a:solidFill>
                  <a:prstClr val="black"/>
                </a:solidFill>
                <a:effectLst/>
                <a:uLnTx/>
                <a:uFillTx/>
                <a:latin typeface="Arial"/>
                <a:ea typeface="Calibri"/>
                <a:cs typeface="Arial"/>
              </a:rPr>
              <a:t>meaning they use evidence-based practices, including anti-racist and culturally and linguistically sustaining practices, that support all students to thrive. </a:t>
            </a:r>
          </a:p>
        </p:txBody>
      </p:sp>
      <p:pic>
        <p:nvPicPr>
          <p:cNvPr id="10" name="Picture 2" descr="This is a screenshot of DESE's published Educational Vision document. The educational vision is summarized in the text on slides 4 and 5. ">
            <a:extLst>
              <a:ext uri="{FF2B5EF4-FFF2-40B4-BE49-F238E27FC236}">
                <a16:creationId xmlns:a16="http://schemas.microsoft.com/office/drawing/2014/main" id="{BF69F154-3195-2853-3795-30A68F03A4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742" y="1454727"/>
            <a:ext cx="3683773" cy="461696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16EE4612-D735-8373-0F5E-E160F008862D}"/>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376160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382E8-CE1E-89F1-E577-9373FA7C7E6A}"/>
              </a:ext>
            </a:extLst>
          </p:cNvPr>
          <p:cNvSpPr>
            <a:spLocks noGrp="1"/>
          </p:cNvSpPr>
          <p:nvPr>
            <p:ph type="title"/>
          </p:nvPr>
        </p:nvSpPr>
        <p:spPr/>
        <p:txBody>
          <a:bodyPr/>
          <a:lstStyle/>
          <a:p>
            <a:r>
              <a:rPr lang="en-US"/>
              <a:t>Our Beliefs</a:t>
            </a:r>
          </a:p>
        </p:txBody>
      </p:sp>
      <p:sp>
        <p:nvSpPr>
          <p:cNvPr id="5" name="TextBox 4">
            <a:extLst>
              <a:ext uri="{FF2B5EF4-FFF2-40B4-BE49-F238E27FC236}">
                <a16:creationId xmlns:a16="http://schemas.microsoft.com/office/drawing/2014/main" id="{D1FB7712-7340-2AF2-B4A6-3EA31A9C35CB}"/>
              </a:ext>
            </a:extLst>
          </p:cNvPr>
          <p:cNvSpPr txBox="1"/>
          <p:nvPr/>
        </p:nvSpPr>
        <p:spPr>
          <a:xfrm>
            <a:off x="4109471" y="1517074"/>
            <a:ext cx="7835704" cy="5416868"/>
          </a:xfrm>
          <a:prstGeom prst="rect">
            <a:avLst/>
          </a:prstGeom>
          <a:noFill/>
        </p:spPr>
        <p:txBody>
          <a:bodyPr wrap="square" lIns="91440" tIns="45720" rIns="91440" bIns="45720"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a:ln>
                  <a:noFill/>
                </a:ln>
                <a:solidFill>
                  <a:srgbClr val="1E4782"/>
                </a:solidFill>
                <a:effectLst/>
                <a:uLnTx/>
                <a:uFillTx/>
                <a:latin typeface="Arial"/>
                <a:cs typeface="Arial"/>
              </a:rPr>
              <a:t>All students: </a:t>
            </a:r>
            <a:endParaRPr lang="en-US" sz="2300" b="1" i="0" u="none" strike="noStrike" kern="1200" cap="none" spc="0" normalizeH="0" baseline="0" noProof="0">
              <a:ln>
                <a:noFill/>
              </a:ln>
              <a:solidFill>
                <a:srgbClr val="1E4782"/>
              </a:solidFill>
              <a:effectLst/>
              <a:uLnTx/>
              <a:uFillTx/>
              <a:latin typeface="Arial"/>
              <a:cs typeface="Arial"/>
            </a:endParaRPr>
          </a:p>
          <a:p>
            <a:pPr lvl="1" fontAlgn="base">
              <a:defRPr/>
            </a:pPr>
            <a:r>
              <a:rPr lang="en-US" sz="2300">
                <a:solidFill>
                  <a:srgbClr val="1E4782"/>
                </a:solidFill>
                <a:latin typeface="Arial"/>
                <a:cs typeface="Arial"/>
              </a:rPr>
              <a:t>   </a:t>
            </a:r>
            <a:r>
              <a:rPr kumimoji="0" lang="en-US" sz="2300" b="0" i="0" u="none" strike="noStrike" kern="1200" cap="none" spc="0" normalizeH="0" baseline="0" noProof="0">
                <a:ln>
                  <a:noFill/>
                </a:ln>
                <a:solidFill>
                  <a:srgbClr val="1E4782"/>
                </a:solidFill>
                <a:effectLst/>
                <a:uLnTx/>
                <a:uFillTx/>
                <a:latin typeface="Arial"/>
                <a:cs typeface="Arial"/>
              </a:rPr>
              <a:t>can </a:t>
            </a:r>
            <a:r>
              <a:rPr lang="en-US" sz="2300">
                <a:solidFill>
                  <a:srgbClr val="1E4782"/>
                </a:solidFill>
                <a:latin typeface="Arial"/>
                <a:cs typeface="Arial"/>
              </a:rPr>
              <a:t>thrive</a:t>
            </a:r>
            <a:endParaRPr lang="en-US" sz="2300" b="0" i="0" u="none" strike="noStrike" kern="1200" cap="none" spc="0" normalizeH="0" baseline="0" noProof="0">
              <a:ln>
                <a:noFill/>
              </a:ln>
              <a:solidFill>
                <a:srgbClr val="1E4782"/>
              </a:solidFill>
              <a:effectLst/>
              <a:uLnTx/>
              <a:uFillTx/>
              <a:latin typeface="Arial"/>
              <a:cs typeface="Arial"/>
            </a:endParaRPr>
          </a:p>
          <a:p>
            <a:pPr marL="457200" marR="0" lvl="1" indent="0" algn="l" defTabSz="914400" rtl="0" eaLnBrk="1" fontAlgn="base"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a:ln>
                  <a:noFill/>
                </a:ln>
                <a:solidFill>
                  <a:srgbClr val="1E4782"/>
                </a:solidFill>
                <a:effectLst/>
                <a:uLnTx/>
                <a:uFillTx/>
                <a:latin typeface="Arial"/>
                <a:cs typeface="Arial"/>
              </a:rPr>
              <a:t>   deserve access to effective educators</a:t>
            </a:r>
            <a:endParaRPr lang="en-US" sz="2300" b="0" i="0" u="none" strike="noStrike" kern="1200" cap="none" spc="0" normalizeH="0" baseline="0" noProof="0">
              <a:ln>
                <a:noFill/>
              </a:ln>
              <a:solidFill>
                <a:srgbClr val="1E4782"/>
              </a:solidFill>
              <a:effectLst/>
              <a:uLnTx/>
              <a:uFillTx/>
              <a:latin typeface="Arial"/>
              <a:cs typeface="Arial"/>
            </a:endParaRPr>
          </a:p>
          <a:p>
            <a:pPr marL="457200" marR="0" lvl="1" indent="0" algn="l" defTabSz="914400" rtl="0" eaLnBrk="1" fontAlgn="base"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a:ln>
                  <a:noFill/>
                </a:ln>
                <a:solidFill>
                  <a:srgbClr val="1E4782"/>
                </a:solidFill>
                <a:effectLst/>
                <a:uLnTx/>
                <a:uFillTx/>
                <a:latin typeface="Arial"/>
                <a:cs typeface="Arial"/>
              </a:rPr>
              <a:t>   are best supported when families, communities, </a:t>
            </a:r>
            <a:endParaRPr lang="en-US" sz="2300" b="0" i="0" u="none" strike="noStrike" kern="1200" cap="none" spc="0" normalizeH="0" baseline="0" noProof="0">
              <a:ln>
                <a:noFill/>
              </a:ln>
              <a:solidFill>
                <a:srgbClr val="1E4782"/>
              </a:solidFill>
              <a:effectLst/>
              <a:uLnTx/>
              <a:uFillTx/>
              <a:latin typeface="Arial"/>
              <a:cs typeface="Arial"/>
            </a:endParaRPr>
          </a:p>
          <a:p>
            <a:pPr marL="457200" marR="0" lvl="1" indent="0" algn="l" defTabSz="914400" rtl="0" eaLnBrk="1" fontAlgn="base"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a:ln>
                  <a:noFill/>
                </a:ln>
                <a:solidFill>
                  <a:srgbClr val="1E4782"/>
                </a:solidFill>
                <a:effectLst/>
                <a:uLnTx/>
                <a:uFillTx/>
                <a:latin typeface="Arial"/>
                <a:cs typeface="Arial"/>
              </a:rPr>
              <a:t>   and educators work together</a:t>
            </a:r>
            <a:endParaRPr lang="en-US" sz="2300" b="1" i="0" u="none" strike="noStrike" kern="1200" cap="none" spc="0" normalizeH="0" baseline="0" noProof="0">
              <a:ln>
                <a:noFill/>
              </a:ln>
              <a:solidFill>
                <a:srgbClr val="1E4782"/>
              </a:solidFill>
              <a:effectLst/>
              <a:uLnTx/>
              <a:uFillTx/>
              <a:latin typeface="Arial"/>
              <a:cs typeface="Arial"/>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2300" b="0" i="0" u="none" strike="noStrike" kern="1200" cap="none" spc="0" normalizeH="0" baseline="0" noProof="0">
              <a:ln>
                <a:noFill/>
              </a:ln>
              <a:solidFill>
                <a:srgbClr val="1E4782"/>
              </a:solidFill>
              <a:effectLst/>
              <a:uLnTx/>
              <a:uFillTx/>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a:ln>
                  <a:noFill/>
                </a:ln>
                <a:solidFill>
                  <a:srgbClr val="1E4782"/>
                </a:solidFill>
                <a:effectLst/>
                <a:uLnTx/>
                <a:uFillTx/>
                <a:latin typeface="Arial"/>
                <a:cs typeface="Arial"/>
              </a:rPr>
              <a:t>All educators: </a:t>
            </a:r>
            <a:endParaRPr lang="en-US" sz="2300" b="1" i="0" u="none" strike="noStrike" kern="1200" cap="none" spc="0" normalizeH="0" baseline="0" noProof="0">
              <a:ln>
                <a:noFill/>
              </a:ln>
              <a:solidFill>
                <a:srgbClr val="1E4782"/>
              </a:solidFill>
              <a:effectLst/>
              <a:uLnTx/>
              <a:uFillTx/>
              <a:latin typeface="Arial"/>
              <a:cs typeface="Arial"/>
            </a:endParaRPr>
          </a:p>
          <a:p>
            <a:pPr marR="0" lvl="1" indent="0" algn="l" defTabSz="914400" rtl="0" eaLnBrk="1" fontAlgn="base"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a:ln>
                  <a:noFill/>
                </a:ln>
                <a:solidFill>
                  <a:srgbClr val="1E4782"/>
                </a:solidFill>
                <a:effectLst/>
                <a:uLnTx/>
                <a:uFillTx/>
                <a:latin typeface="Arial"/>
                <a:cs typeface="Arial"/>
              </a:rPr>
              <a:t>   must support every student in their care</a:t>
            </a:r>
            <a:endParaRPr lang="en-US" sz="2300" b="0" i="0" u="none" strike="noStrike" kern="1200" cap="none" spc="0" normalizeH="0" baseline="0" noProof="0">
              <a:ln>
                <a:noFill/>
              </a:ln>
              <a:solidFill>
                <a:srgbClr val="1E4782"/>
              </a:solidFill>
              <a:effectLst/>
              <a:uLnTx/>
              <a:uFillTx/>
              <a:latin typeface="Arial"/>
              <a:cs typeface="Arial"/>
            </a:endParaRPr>
          </a:p>
          <a:p>
            <a:pPr marR="0" lvl="1" indent="0" algn="l" defTabSz="914400" rtl="0" eaLnBrk="1" fontAlgn="base"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a:ln>
                  <a:noFill/>
                </a:ln>
                <a:solidFill>
                  <a:srgbClr val="1E4782"/>
                </a:solidFill>
                <a:effectLst/>
                <a:uLnTx/>
                <a:uFillTx/>
                <a:latin typeface="Arial"/>
                <a:cs typeface="Arial"/>
              </a:rPr>
              <a:t>   can be effective on day one through strong preparation</a:t>
            </a:r>
            <a:endParaRPr lang="en-US" sz="2300" b="0" i="0" u="none" strike="noStrike" kern="1200" cap="none" spc="0" normalizeH="0" baseline="0" noProof="0">
              <a:ln>
                <a:noFill/>
              </a:ln>
              <a:solidFill>
                <a:srgbClr val="1E4782"/>
              </a:solidFill>
              <a:effectLst/>
              <a:uLnTx/>
              <a:uFillTx/>
              <a:latin typeface="Arial"/>
              <a:cs typeface="Arial"/>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2300" b="0" i="0" u="none" strike="noStrike" kern="1200" cap="none" spc="0" normalizeH="0" baseline="0" noProof="0">
              <a:ln>
                <a:noFill/>
              </a:ln>
              <a:solidFill>
                <a:srgbClr val="1E4782"/>
              </a:solidFill>
              <a:effectLst/>
              <a:uLnTx/>
              <a:uFillTx/>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a:ln>
                  <a:noFill/>
                </a:ln>
                <a:solidFill>
                  <a:srgbClr val="1E4782"/>
                </a:solidFill>
                <a:effectLst/>
                <a:uLnTx/>
                <a:uFillTx/>
                <a:latin typeface="Arial"/>
                <a:cs typeface="Arial"/>
              </a:rPr>
              <a:t>DESE, sponsoring organizations, and PK-12 schools/districts will need to: </a:t>
            </a:r>
            <a:endParaRPr lang="en-US" sz="2300" b="1" i="0" u="none" strike="noStrike" kern="1200" cap="none" spc="0" normalizeH="0" baseline="0" noProof="0">
              <a:ln>
                <a:noFill/>
              </a:ln>
              <a:solidFill>
                <a:srgbClr val="1E4782"/>
              </a:solidFill>
              <a:effectLst/>
              <a:uLnTx/>
              <a:uFillTx/>
              <a:latin typeface="Arial"/>
              <a:cs typeface="Arial"/>
            </a:endParaRPr>
          </a:p>
          <a:p>
            <a:pPr marR="0" lvl="1" indent="0" algn="l" defTabSz="914400" rtl="0" eaLnBrk="1" fontAlgn="base"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a:ln>
                  <a:noFill/>
                </a:ln>
                <a:solidFill>
                  <a:srgbClr val="1E4782"/>
                </a:solidFill>
                <a:effectLst/>
                <a:uLnTx/>
                <a:uFillTx/>
                <a:latin typeface="Arial"/>
                <a:cs typeface="Arial"/>
              </a:rPr>
              <a:t>   take action to disrupt inequities​</a:t>
            </a:r>
            <a:endParaRPr lang="en-US" sz="2300" b="0" i="0" u="none" strike="noStrike" kern="1200" cap="none" spc="0" normalizeH="0" baseline="0" noProof="0">
              <a:ln>
                <a:noFill/>
              </a:ln>
              <a:solidFill>
                <a:srgbClr val="1E4782"/>
              </a:solidFill>
              <a:effectLst/>
              <a:uLnTx/>
              <a:uFillTx/>
              <a:latin typeface="Arial"/>
              <a:cs typeface="Arial"/>
            </a:endParaRPr>
          </a:p>
          <a:p>
            <a:pPr marR="0" lvl="1" indent="0" algn="l" defTabSz="914400" rtl="0" eaLnBrk="1" fontAlgn="base"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a:ln>
                  <a:noFill/>
                </a:ln>
                <a:solidFill>
                  <a:srgbClr val="1E4782"/>
                </a:solidFill>
                <a:effectLst/>
                <a:uLnTx/>
                <a:uFillTx/>
                <a:latin typeface="Arial"/>
                <a:cs typeface="Arial"/>
              </a:rPr>
              <a:t>   partner to build a system that lives up to these beliefs</a:t>
            </a:r>
            <a:r>
              <a:rPr kumimoji="0" lang="en-US" sz="2400" b="0" i="0" u="none" strike="noStrike" kern="1200" cap="none" spc="0" normalizeH="0" baseline="0" noProof="0">
                <a:ln>
                  <a:noFill/>
                </a:ln>
                <a:solidFill>
                  <a:srgbClr val="1E4782"/>
                </a:solidFill>
                <a:effectLst/>
                <a:uLnTx/>
                <a:uFillTx/>
                <a:latin typeface="Arial"/>
                <a:cs typeface="Arial"/>
              </a:rPr>
              <a:t>​</a:t>
            </a:r>
            <a:endParaRPr lang="en-US" sz="2400" b="0" i="0" u="none" strike="noStrike" kern="1200" cap="none" spc="0" normalizeH="0" baseline="0" noProof="0">
              <a:ln>
                <a:noFill/>
              </a:ln>
              <a:solidFill>
                <a:srgbClr val="1E4782"/>
              </a:solidFill>
              <a:effectLst/>
              <a:uLnTx/>
              <a:uFillTx/>
              <a:latin typeface="Arial"/>
              <a:cs typeface="Arial"/>
            </a:endParaRPr>
          </a:p>
        </p:txBody>
      </p:sp>
      <p:pic>
        <p:nvPicPr>
          <p:cNvPr id="6" name="Picture 5">
            <a:extLst>
              <a:ext uri="{FF2B5EF4-FFF2-40B4-BE49-F238E27FC236}">
                <a16:creationId xmlns:a16="http://schemas.microsoft.com/office/drawing/2014/main" id="{232F3AB7-4F66-B7D1-5DE3-21687E5B7D94}"/>
              </a:ext>
              <a:ext uri="{C183D7F6-B498-43B3-948B-1728B52AA6E4}">
                <adec:decorative xmlns:adec="http://schemas.microsoft.com/office/drawing/2017/decorative" val="1"/>
              </a:ext>
            </a:extLst>
          </p:cNvPr>
          <p:cNvPicPr>
            <a:picLocks noChangeAspect="1"/>
          </p:cNvPicPr>
          <p:nvPr/>
        </p:nvPicPr>
        <p:blipFill>
          <a:blip r:embed="rId3"/>
          <a:srcRect l="5078" r="5892" b="10701"/>
          <a:stretch/>
        </p:blipFill>
        <p:spPr>
          <a:xfrm>
            <a:off x="575500" y="3850591"/>
            <a:ext cx="3210799" cy="21325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49102FD3-7374-6DF6-4B14-F4A3EDCC8121}"/>
              </a:ext>
              <a:ext uri="{C183D7F6-B498-43B3-948B-1728B52AA6E4}">
                <adec:decorative xmlns:adec="http://schemas.microsoft.com/office/drawing/2017/decorative" val="1"/>
              </a:ext>
            </a:extLst>
          </p:cNvPr>
          <p:cNvPicPr>
            <a:picLocks noChangeAspect="1"/>
          </p:cNvPicPr>
          <p:nvPr/>
        </p:nvPicPr>
        <p:blipFill>
          <a:blip r:embed="rId4"/>
          <a:srcRect l="6876" r="2078" b="4213"/>
          <a:stretch/>
        </p:blipFill>
        <p:spPr>
          <a:xfrm>
            <a:off x="575500" y="1659690"/>
            <a:ext cx="3210799" cy="19407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Slide Number Placeholder 3">
            <a:extLst>
              <a:ext uri="{FF2B5EF4-FFF2-40B4-BE49-F238E27FC236}">
                <a16:creationId xmlns:a16="http://schemas.microsoft.com/office/drawing/2014/main" id="{CDFB919F-D845-77B6-8083-1823E2E6A646}"/>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267874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4B715-2B7D-B2D9-54ED-16633A2F0AAE}"/>
              </a:ext>
            </a:extLst>
          </p:cNvPr>
          <p:cNvSpPr>
            <a:spLocks noGrp="1"/>
          </p:cNvSpPr>
          <p:nvPr>
            <p:ph type="title"/>
          </p:nvPr>
        </p:nvSpPr>
        <p:spPr/>
        <p:txBody>
          <a:bodyPr>
            <a:normAutofit fontScale="90000"/>
          </a:bodyPr>
          <a:lstStyle/>
          <a:p>
            <a:r>
              <a:rPr lang="en-US"/>
              <a:t>The Educator Effectiveness Team A to Z</a:t>
            </a:r>
          </a:p>
        </p:txBody>
      </p:sp>
      <p:sp>
        <p:nvSpPr>
          <p:cNvPr id="6" name="TextBox 5">
            <a:extLst>
              <a:ext uri="{FF2B5EF4-FFF2-40B4-BE49-F238E27FC236}">
                <a16:creationId xmlns:a16="http://schemas.microsoft.com/office/drawing/2014/main" id="{B2983E99-12C4-0E13-25C2-FBA738B086CE}"/>
              </a:ext>
            </a:extLst>
          </p:cNvPr>
          <p:cNvSpPr txBox="1"/>
          <p:nvPr/>
        </p:nvSpPr>
        <p:spPr>
          <a:xfrm>
            <a:off x="221307" y="1866905"/>
            <a:ext cx="3027221" cy="3416320"/>
          </a:xfrm>
          <a:prstGeom prst="rect">
            <a:avLst/>
          </a:prstGeom>
          <a:noFill/>
        </p:spPr>
        <p:txBody>
          <a:bodyPr wrap="square" lIns="91440" tIns="45720" rIns="91440" bIns="45720" rtlCol="0" anchor="t">
            <a:spAutoFit/>
          </a:bodyPr>
          <a:lstStyle/>
          <a:p>
            <a:r>
              <a:rPr lang="en-US" sz="2400">
                <a:latin typeface="Arial"/>
                <a:cs typeface="Arial"/>
              </a:rPr>
              <a:t>Claire Abbott</a:t>
            </a:r>
          </a:p>
          <a:p>
            <a:endParaRPr lang="en-US" sz="2400">
              <a:latin typeface="Arial" panose="020B0604020202020204" pitchFamily="34" charset="0"/>
              <a:cs typeface="Arial" panose="020B0604020202020204" pitchFamily="34" charset="0"/>
            </a:endParaRPr>
          </a:p>
          <a:p>
            <a:r>
              <a:rPr lang="en-US" sz="2400">
                <a:latin typeface="Arial"/>
                <a:cs typeface="Arial"/>
              </a:rPr>
              <a:t>Siobhan Allen</a:t>
            </a:r>
          </a:p>
          <a:p>
            <a:endParaRPr lang="en-US" sz="2400">
              <a:latin typeface="Arial" panose="020B0604020202020204" pitchFamily="34" charset="0"/>
              <a:cs typeface="Arial" panose="020B0604020202020204" pitchFamily="34" charset="0"/>
            </a:endParaRPr>
          </a:p>
          <a:p>
            <a:r>
              <a:rPr lang="en-US" sz="2400">
                <a:latin typeface="Arial"/>
                <a:cs typeface="Arial"/>
              </a:rPr>
              <a:t>Lakia Baymon</a:t>
            </a:r>
          </a:p>
          <a:p>
            <a:endParaRPr lang="en-US" sz="2400">
              <a:latin typeface="Arial" panose="020B0604020202020204" pitchFamily="34" charset="0"/>
              <a:cs typeface="Arial" panose="020B0604020202020204" pitchFamily="34" charset="0"/>
            </a:endParaRPr>
          </a:p>
          <a:p>
            <a:r>
              <a:rPr lang="en-US" sz="2400">
                <a:latin typeface="Arial"/>
                <a:cs typeface="Arial"/>
              </a:rPr>
              <a:t>Kenzie Chin</a:t>
            </a:r>
          </a:p>
          <a:p>
            <a:endParaRPr lang="en-US" sz="2400">
              <a:latin typeface="Arial" panose="020B0604020202020204" pitchFamily="34" charset="0"/>
              <a:cs typeface="Arial" panose="020B0604020202020204" pitchFamily="34" charset="0"/>
            </a:endParaRPr>
          </a:p>
          <a:p>
            <a:r>
              <a:rPr lang="en-US" sz="2400">
                <a:latin typeface="Arial"/>
                <a:cs typeface="Arial"/>
              </a:rPr>
              <a:t>Shannon Clancy</a:t>
            </a:r>
          </a:p>
        </p:txBody>
      </p:sp>
      <p:sp>
        <p:nvSpPr>
          <p:cNvPr id="5" name="TextBox 4">
            <a:extLst>
              <a:ext uri="{FF2B5EF4-FFF2-40B4-BE49-F238E27FC236}">
                <a16:creationId xmlns:a16="http://schemas.microsoft.com/office/drawing/2014/main" id="{E15A5523-F1BB-B76F-3AC6-37404A445022}"/>
              </a:ext>
            </a:extLst>
          </p:cNvPr>
          <p:cNvSpPr txBox="1"/>
          <p:nvPr/>
        </p:nvSpPr>
        <p:spPr>
          <a:xfrm>
            <a:off x="3928652" y="1866905"/>
            <a:ext cx="3408543" cy="4154984"/>
          </a:xfrm>
          <a:prstGeom prst="rect">
            <a:avLst/>
          </a:prstGeom>
          <a:noFill/>
        </p:spPr>
        <p:txBody>
          <a:bodyPr wrap="square" lIns="91440" tIns="45720" rIns="91440" bIns="45720" anchor="t">
            <a:spAutoFit/>
          </a:bodyPr>
          <a:lstStyle/>
          <a:p>
            <a:r>
              <a:rPr lang="en-US" sz="2400">
                <a:latin typeface="Arial"/>
                <a:cs typeface="Arial"/>
              </a:rPr>
              <a:t>AJ Cote</a:t>
            </a:r>
          </a:p>
          <a:p>
            <a:endParaRPr lang="en-US" sz="2400">
              <a:latin typeface="Arial" panose="020B0604020202020204" pitchFamily="34" charset="0"/>
              <a:cs typeface="Arial" panose="020B0604020202020204" pitchFamily="34" charset="0"/>
            </a:endParaRPr>
          </a:p>
          <a:p>
            <a:r>
              <a:rPr lang="en-US" sz="2400">
                <a:latin typeface="Arial"/>
                <a:cs typeface="Arial"/>
              </a:rPr>
              <a:t>Sarah Falvey</a:t>
            </a:r>
          </a:p>
          <a:p>
            <a:endParaRPr lang="en-US" sz="2400">
              <a:latin typeface="Arial" panose="020B0604020202020204" pitchFamily="34" charset="0"/>
              <a:cs typeface="Arial" panose="020B0604020202020204" pitchFamily="34" charset="0"/>
            </a:endParaRPr>
          </a:p>
          <a:p>
            <a:r>
              <a:rPr lang="en-US" sz="2400">
                <a:latin typeface="Arial"/>
                <a:cs typeface="Arial"/>
              </a:rPr>
              <a:t>Caitlin </a:t>
            </a:r>
            <a:r>
              <a:rPr lang="en-US" sz="2400" err="1">
                <a:latin typeface="Arial"/>
                <a:cs typeface="Arial"/>
              </a:rPr>
              <a:t>Haapaoja</a:t>
            </a:r>
            <a:endParaRPr lang="en-US" sz="2400">
              <a:latin typeface="Arial"/>
              <a:cs typeface="Arial"/>
            </a:endParaRPr>
          </a:p>
          <a:p>
            <a:endParaRPr lang="en-US" sz="2400">
              <a:latin typeface="Arial" panose="020B0604020202020204" pitchFamily="34" charset="0"/>
              <a:cs typeface="Arial" panose="020B0604020202020204" pitchFamily="34" charset="0"/>
            </a:endParaRPr>
          </a:p>
          <a:p>
            <a:r>
              <a:rPr lang="en-US" sz="2400">
                <a:latin typeface="Arial"/>
                <a:cs typeface="Arial"/>
              </a:rPr>
              <a:t>Liz Losee</a:t>
            </a:r>
          </a:p>
          <a:p>
            <a:endParaRPr lang="en-US" sz="2400">
              <a:latin typeface="Arial" panose="020B0604020202020204" pitchFamily="34" charset="0"/>
              <a:cs typeface="Arial" panose="020B0604020202020204" pitchFamily="34" charset="0"/>
            </a:endParaRPr>
          </a:p>
          <a:p>
            <a:r>
              <a:rPr lang="en-US" sz="2400">
                <a:latin typeface="Arial"/>
                <a:cs typeface="Arial"/>
              </a:rPr>
              <a:t>Leah Murphy</a:t>
            </a:r>
          </a:p>
          <a:p>
            <a:endParaRPr lang="en-US" sz="2400">
              <a:latin typeface="Arial" panose="020B0604020202020204" pitchFamily="34" charset="0"/>
              <a:cs typeface="Arial" panose="020B0604020202020204" pitchFamily="34" charset="0"/>
            </a:endParaRPr>
          </a:p>
          <a:p>
            <a:r>
              <a:rPr lang="en-US" sz="2400">
                <a:latin typeface="Arial"/>
                <a:cs typeface="Arial"/>
              </a:rPr>
              <a:t>Bobby Earle O’Brien</a:t>
            </a:r>
          </a:p>
        </p:txBody>
      </p:sp>
      <p:sp>
        <p:nvSpPr>
          <p:cNvPr id="7" name="TextBox 6">
            <a:extLst>
              <a:ext uri="{FF2B5EF4-FFF2-40B4-BE49-F238E27FC236}">
                <a16:creationId xmlns:a16="http://schemas.microsoft.com/office/drawing/2014/main" id="{00404189-E377-8813-ECE3-1C7C8ACFF848}"/>
              </a:ext>
            </a:extLst>
          </p:cNvPr>
          <p:cNvSpPr txBox="1"/>
          <p:nvPr/>
        </p:nvSpPr>
        <p:spPr>
          <a:xfrm>
            <a:off x="8017318" y="1866905"/>
            <a:ext cx="3280336" cy="3416320"/>
          </a:xfrm>
          <a:prstGeom prst="rect">
            <a:avLst/>
          </a:prstGeom>
          <a:noFill/>
        </p:spPr>
        <p:txBody>
          <a:bodyPr wrap="square" lIns="91440" tIns="45720" rIns="91440" bIns="45720" rtlCol="0" anchor="t">
            <a:spAutoFit/>
          </a:bodyPr>
          <a:lstStyle/>
          <a:p>
            <a:r>
              <a:rPr lang="en-US" sz="2400" err="1">
                <a:latin typeface="Arial"/>
                <a:cs typeface="Arial"/>
              </a:rPr>
              <a:t>Eveliny</a:t>
            </a:r>
            <a:r>
              <a:rPr lang="en-US" sz="2400">
                <a:latin typeface="Arial"/>
                <a:cs typeface="Arial"/>
              </a:rPr>
              <a:t> (Pina) Peddie</a:t>
            </a:r>
          </a:p>
          <a:p>
            <a:endParaRPr lang="en-US" sz="2400">
              <a:latin typeface="Arial" panose="020B0604020202020204" pitchFamily="34" charset="0"/>
              <a:cs typeface="Arial" panose="020B0604020202020204" pitchFamily="34" charset="0"/>
            </a:endParaRPr>
          </a:p>
          <a:p>
            <a:r>
              <a:rPr lang="en-US" sz="2400">
                <a:latin typeface="Arial"/>
                <a:cs typeface="Arial"/>
              </a:rPr>
              <a:t>Claire Smithney</a:t>
            </a:r>
          </a:p>
          <a:p>
            <a:endParaRPr lang="en-US" sz="2400">
              <a:latin typeface="Arial" panose="020B0604020202020204" pitchFamily="34" charset="0"/>
              <a:cs typeface="Arial" panose="020B0604020202020204" pitchFamily="34" charset="0"/>
            </a:endParaRPr>
          </a:p>
          <a:p>
            <a:r>
              <a:rPr lang="en-US" sz="2400">
                <a:latin typeface="Arial"/>
                <a:cs typeface="Arial"/>
              </a:rPr>
              <a:t>Marianna Spera</a:t>
            </a:r>
          </a:p>
          <a:p>
            <a:endParaRPr lang="en-US" sz="2400">
              <a:latin typeface="Arial" panose="020B0604020202020204" pitchFamily="34" charset="0"/>
              <a:cs typeface="Arial" panose="020B0604020202020204" pitchFamily="34" charset="0"/>
            </a:endParaRPr>
          </a:p>
          <a:p>
            <a:r>
              <a:rPr lang="en-US" sz="2400">
                <a:latin typeface="Arial"/>
                <a:cs typeface="Arial"/>
              </a:rPr>
              <a:t>Aubree Webb</a:t>
            </a:r>
          </a:p>
          <a:p>
            <a:endParaRPr lang="en-US" sz="2400">
              <a:latin typeface="Arial" panose="020B0604020202020204" pitchFamily="34" charset="0"/>
              <a:cs typeface="Arial" panose="020B0604020202020204" pitchFamily="34" charset="0"/>
            </a:endParaRPr>
          </a:p>
          <a:p>
            <a:r>
              <a:rPr lang="en-US" sz="2400">
                <a:latin typeface="Arial"/>
                <a:cs typeface="Arial"/>
              </a:rPr>
              <a:t>Lindsay Zorich</a:t>
            </a:r>
          </a:p>
        </p:txBody>
      </p:sp>
      <p:sp>
        <p:nvSpPr>
          <p:cNvPr id="4" name="Slide Number Placeholder 3">
            <a:extLst>
              <a:ext uri="{FF2B5EF4-FFF2-40B4-BE49-F238E27FC236}">
                <a16:creationId xmlns:a16="http://schemas.microsoft.com/office/drawing/2014/main" id="{5226781F-35B8-0DEA-FC33-55B433E6DE79}"/>
              </a:ext>
            </a:extLst>
          </p:cNvPr>
          <p:cNvSpPr>
            <a:spLocks noGrp="1"/>
          </p:cNvSpPr>
          <p:nvPr>
            <p:ph type="sldNum" sz="quarter" idx="12"/>
          </p:nvPr>
        </p:nvSpPr>
        <p:spPr/>
        <p:txBody>
          <a:bodyPr/>
          <a:lstStyle/>
          <a:p>
            <a:fld id="{68A8D22E-6BC5-9E47-900C-2BB94685D9F5}" type="slidenum">
              <a:rPr lang="en-US" smtClean="0"/>
              <a:t>6</a:t>
            </a:fld>
            <a:endParaRPr lang="en-US"/>
          </a:p>
        </p:txBody>
      </p:sp>
    </p:spTree>
    <p:extLst>
      <p:ext uri="{BB962C8B-B14F-4D97-AF65-F5344CB8AC3E}">
        <p14:creationId xmlns:p14="http://schemas.microsoft.com/office/powerpoint/2010/main" val="2563421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C0A31-B62E-6328-A357-C7A80060C43A}"/>
              </a:ext>
            </a:extLst>
          </p:cNvPr>
          <p:cNvSpPr>
            <a:spLocks noGrp="1"/>
          </p:cNvSpPr>
          <p:nvPr>
            <p:ph type="title"/>
          </p:nvPr>
        </p:nvSpPr>
        <p:spPr>
          <a:xfrm>
            <a:off x="189781" y="1153572"/>
            <a:ext cx="3697453" cy="4461163"/>
          </a:xfrm>
        </p:spPr>
        <p:txBody>
          <a:bodyPr>
            <a:normAutofit fontScale="90000"/>
          </a:bodyPr>
          <a:lstStyle/>
          <a:p>
            <a:r>
              <a:rPr lang="en-US" dirty="0">
                <a:solidFill>
                  <a:srgbClr val="FFFFFF"/>
                </a:solidFill>
              </a:rPr>
              <a:t>DESE Commitment:</a:t>
            </a:r>
            <a:br>
              <a:rPr lang="en-US" dirty="0">
                <a:solidFill>
                  <a:srgbClr val="FFFFFF"/>
                </a:solidFill>
              </a:rPr>
            </a:br>
            <a:r>
              <a:rPr lang="en-US" dirty="0">
                <a:solidFill>
                  <a:srgbClr val="FFFFFF"/>
                </a:solidFill>
              </a:rPr>
              <a:t> </a:t>
            </a:r>
            <a:br>
              <a:rPr lang="en-US" dirty="0">
                <a:solidFill>
                  <a:srgbClr val="FFFFFF"/>
                </a:solidFill>
              </a:rPr>
            </a:br>
            <a:r>
              <a:rPr lang="en-US" dirty="0">
                <a:solidFill>
                  <a:srgbClr val="FFFFFF"/>
                </a:solidFill>
              </a:rPr>
              <a:t>Building A Diverse and Effective Educator Workforce</a:t>
            </a:r>
          </a:p>
        </p:txBody>
      </p:sp>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AA62561-3EB1-D951-EDB5-E9FFB5BEB0B3}"/>
              </a:ext>
            </a:extLst>
          </p:cNvPr>
          <p:cNvSpPr>
            <a:spLocks noGrp="1"/>
          </p:cNvSpPr>
          <p:nvPr>
            <p:ph idx="1"/>
          </p:nvPr>
        </p:nvSpPr>
        <p:spPr>
          <a:xfrm>
            <a:off x="4447308" y="591344"/>
            <a:ext cx="6906491" cy="5585619"/>
          </a:xfrm>
        </p:spPr>
        <p:txBody>
          <a:bodyPr anchor="ctr">
            <a:normAutofit/>
          </a:bodyPr>
          <a:lstStyle/>
          <a:p>
            <a:pPr marL="0" indent="0">
              <a:lnSpc>
                <a:spcPct val="100000"/>
              </a:lnSpc>
              <a:buNone/>
            </a:pPr>
            <a:r>
              <a:rPr lang="en-US">
                <a:latin typeface="Arial"/>
                <a:cs typeface="Arial"/>
              </a:rPr>
              <a:t>Strengthen the systems that recruit, prepare, and retain a diverse and well-prepared educator workforce so that all students are taught and led by an effective educator who holds each and every learner to high expectations with targeted support.</a:t>
            </a:r>
          </a:p>
        </p:txBody>
      </p:sp>
      <p:sp>
        <p:nvSpPr>
          <p:cNvPr id="4" name="Slide Number Placeholder 3">
            <a:extLst>
              <a:ext uri="{FF2B5EF4-FFF2-40B4-BE49-F238E27FC236}">
                <a16:creationId xmlns:a16="http://schemas.microsoft.com/office/drawing/2014/main" id="{CA9B6C6A-B9EC-1EB7-050A-3F457257FB55}"/>
              </a:ext>
            </a:extLst>
          </p:cNvPr>
          <p:cNvSpPr>
            <a:spLocks noGrp="1"/>
          </p:cNvSpPr>
          <p:nvPr>
            <p:ph type="sldNum" sz="quarter" idx="12"/>
          </p:nvPr>
        </p:nvSpPr>
        <p:spPr>
          <a:xfrm>
            <a:off x="9541564" y="6356350"/>
            <a:ext cx="1812235" cy="365125"/>
          </a:xfrm>
        </p:spPr>
        <p:txBody>
          <a:bodyPr>
            <a:normAutofit/>
          </a:bodyPr>
          <a:lstStyle/>
          <a:p>
            <a:pPr>
              <a:spcAft>
                <a:spcPts val="600"/>
              </a:spcAft>
            </a:pPr>
            <a:fld id="{68A8D22E-6BC5-9E47-900C-2BB94685D9F5}" type="slidenum">
              <a:rPr lang="en-US" smtClean="0"/>
              <a:pPr>
                <a:spcAft>
                  <a:spcPts val="600"/>
                </a:spcAft>
              </a:pPr>
              <a:t>7</a:t>
            </a:fld>
            <a:endParaRPr lang="en-US"/>
          </a:p>
        </p:txBody>
      </p:sp>
    </p:spTree>
    <p:extLst>
      <p:ext uri="{BB962C8B-B14F-4D97-AF65-F5344CB8AC3E}">
        <p14:creationId xmlns:p14="http://schemas.microsoft.com/office/powerpoint/2010/main" val="353056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2C05A-BB5E-FD97-6FFF-868FAFEE7047}"/>
              </a:ext>
            </a:extLst>
          </p:cNvPr>
          <p:cNvSpPr>
            <a:spLocks noGrp="1"/>
          </p:cNvSpPr>
          <p:nvPr>
            <p:ph type="title"/>
          </p:nvPr>
        </p:nvSpPr>
        <p:spPr/>
        <p:txBody>
          <a:bodyPr/>
          <a:lstStyle/>
          <a:p>
            <a:r>
              <a:rPr lang="en-US"/>
              <a:t>2026-2027 Ed Prep Priorities</a:t>
            </a:r>
          </a:p>
        </p:txBody>
      </p:sp>
      <p:sp>
        <p:nvSpPr>
          <p:cNvPr id="9" name="Rectangle: Rounded Corners 8">
            <a:extLst>
              <a:ext uri="{FF2B5EF4-FFF2-40B4-BE49-F238E27FC236}">
                <a16:creationId xmlns:a16="http://schemas.microsoft.com/office/drawing/2014/main" id="{4F45D9D3-77A2-0A0C-7084-32E82E6C3C2F}"/>
              </a:ext>
            </a:extLst>
          </p:cNvPr>
          <p:cNvSpPr/>
          <p:nvPr/>
        </p:nvSpPr>
        <p:spPr>
          <a:xfrm>
            <a:off x="310372" y="2189605"/>
            <a:ext cx="5394960" cy="822960"/>
          </a:xfrm>
          <a:prstGeom prst="roundRect">
            <a:avLst/>
          </a:prstGeom>
          <a:solidFill>
            <a:schemeClr val="bg1"/>
          </a:solidFill>
          <a:ln w="4127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2">
                    <a:lumMod val="75000"/>
                  </a:schemeClr>
                </a:solidFill>
                <a:latin typeface="Aptos" panose="020B0004020202020204" pitchFamily="34" charset="0"/>
              </a:rPr>
              <a:t>Equitable &amp; Accessible Communications</a:t>
            </a:r>
          </a:p>
        </p:txBody>
      </p:sp>
      <p:sp>
        <p:nvSpPr>
          <p:cNvPr id="12" name="Rectangle: Rounded Corners 11">
            <a:extLst>
              <a:ext uri="{FF2B5EF4-FFF2-40B4-BE49-F238E27FC236}">
                <a16:creationId xmlns:a16="http://schemas.microsoft.com/office/drawing/2014/main" id="{B2FC4207-BB1F-57AC-71E8-30CE3BDC6F16}"/>
              </a:ext>
            </a:extLst>
          </p:cNvPr>
          <p:cNvSpPr/>
          <p:nvPr/>
        </p:nvSpPr>
        <p:spPr>
          <a:xfrm>
            <a:off x="6332223" y="2180561"/>
            <a:ext cx="5394960" cy="822960"/>
          </a:xfrm>
          <a:prstGeom prst="roundRect">
            <a:avLst/>
          </a:prstGeom>
          <a:solidFill>
            <a:schemeClr val="bg1">
              <a:lumMod val="95000"/>
            </a:schemeClr>
          </a:solidFill>
          <a:ln w="41275">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1">
                    <a:lumMod val="75000"/>
                  </a:schemeClr>
                </a:solidFill>
                <a:latin typeface="Aptos" panose="020B0004020202020204" pitchFamily="34" charset="0"/>
              </a:rPr>
              <a:t>Conducting Formal and Interim Reviews</a:t>
            </a:r>
          </a:p>
        </p:txBody>
      </p:sp>
      <p:sp>
        <p:nvSpPr>
          <p:cNvPr id="10" name="Rectangle: Rounded Corners 9">
            <a:extLst>
              <a:ext uri="{FF2B5EF4-FFF2-40B4-BE49-F238E27FC236}">
                <a16:creationId xmlns:a16="http://schemas.microsoft.com/office/drawing/2014/main" id="{E2EEBA26-CAD5-9C9A-D4E5-D3EC4E0B129B}"/>
              </a:ext>
            </a:extLst>
          </p:cNvPr>
          <p:cNvSpPr/>
          <p:nvPr/>
        </p:nvSpPr>
        <p:spPr>
          <a:xfrm>
            <a:off x="310372" y="3620989"/>
            <a:ext cx="5394960" cy="822960"/>
          </a:xfrm>
          <a:prstGeom prst="roundRect">
            <a:avLst/>
          </a:prstGeom>
          <a:solidFill>
            <a:schemeClr val="bg1"/>
          </a:solidFill>
          <a:ln w="41275">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accent5">
                    <a:lumMod val="75000"/>
                  </a:schemeClr>
                </a:solidFill>
                <a:latin typeface="Aptos"/>
              </a:rPr>
              <a:t>Early Literacy in Ed Prep </a:t>
            </a:r>
            <a:endParaRPr lang="en-US">
              <a:solidFill>
                <a:schemeClr val="accent5">
                  <a:lumMod val="75000"/>
                </a:schemeClr>
              </a:solidFill>
              <a:latin typeface="Aptos"/>
            </a:endParaRPr>
          </a:p>
          <a:p>
            <a:pPr algn="ctr"/>
            <a:r>
              <a:rPr lang="en-US" sz="2400" b="1">
                <a:solidFill>
                  <a:schemeClr val="accent5">
                    <a:lumMod val="75000"/>
                  </a:schemeClr>
                </a:solidFill>
                <a:latin typeface="Aptos"/>
              </a:rPr>
              <a:t>Resources &amp; Supports </a:t>
            </a:r>
            <a:endParaRPr lang="en-US">
              <a:solidFill>
                <a:schemeClr val="accent5">
                  <a:lumMod val="75000"/>
                </a:schemeClr>
              </a:solidFill>
              <a:latin typeface="Aptos"/>
            </a:endParaRPr>
          </a:p>
        </p:txBody>
      </p:sp>
      <p:sp>
        <p:nvSpPr>
          <p:cNvPr id="11" name="Rectangle: Rounded Corners 10">
            <a:extLst>
              <a:ext uri="{FF2B5EF4-FFF2-40B4-BE49-F238E27FC236}">
                <a16:creationId xmlns:a16="http://schemas.microsoft.com/office/drawing/2014/main" id="{4CEE351E-D432-ACCE-B819-CAB23FA45FB8}"/>
              </a:ext>
            </a:extLst>
          </p:cNvPr>
          <p:cNvSpPr/>
          <p:nvPr/>
        </p:nvSpPr>
        <p:spPr>
          <a:xfrm>
            <a:off x="6332223" y="3605983"/>
            <a:ext cx="5394960" cy="822960"/>
          </a:xfrm>
          <a:prstGeom prst="roundRect">
            <a:avLst/>
          </a:prstGeom>
          <a:solidFill>
            <a:schemeClr val="bg1"/>
          </a:solidFill>
          <a:ln w="412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6">
                    <a:lumMod val="50000"/>
                  </a:schemeClr>
                </a:solidFill>
                <a:latin typeface="Aptos" panose="020B0004020202020204" pitchFamily="34" charset="0"/>
              </a:rPr>
              <a:t>Supporting Innovative Pathways to Licensure (including RTAP)</a:t>
            </a:r>
          </a:p>
        </p:txBody>
      </p:sp>
      <p:sp>
        <p:nvSpPr>
          <p:cNvPr id="7" name="Rectangle: Rounded Corners 6">
            <a:extLst>
              <a:ext uri="{FF2B5EF4-FFF2-40B4-BE49-F238E27FC236}">
                <a16:creationId xmlns:a16="http://schemas.microsoft.com/office/drawing/2014/main" id="{8A4D433F-6A69-9537-B518-137E8A207EBE}"/>
              </a:ext>
            </a:extLst>
          </p:cNvPr>
          <p:cNvSpPr/>
          <p:nvPr/>
        </p:nvSpPr>
        <p:spPr>
          <a:xfrm>
            <a:off x="310372" y="4938976"/>
            <a:ext cx="5394960" cy="822960"/>
          </a:xfrm>
          <a:prstGeom prst="roundRect">
            <a:avLst/>
          </a:prstGeom>
          <a:solidFill>
            <a:schemeClr val="bg1"/>
          </a:solidFill>
          <a:ln w="41275">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2">
                    <a:lumMod val="25000"/>
                  </a:schemeClr>
                </a:solidFill>
                <a:latin typeface="Aptos" panose="020B0004020202020204" pitchFamily="34" charset="0"/>
              </a:rPr>
              <a:t>Ongoing Research about Effective Educators</a:t>
            </a:r>
          </a:p>
        </p:txBody>
      </p:sp>
      <p:sp>
        <p:nvSpPr>
          <p:cNvPr id="8" name="Rectangle: Rounded Corners 7">
            <a:extLst>
              <a:ext uri="{FF2B5EF4-FFF2-40B4-BE49-F238E27FC236}">
                <a16:creationId xmlns:a16="http://schemas.microsoft.com/office/drawing/2014/main" id="{5785EF49-2A60-A97C-8A15-AAF5798980F8}"/>
              </a:ext>
            </a:extLst>
          </p:cNvPr>
          <p:cNvSpPr/>
          <p:nvPr/>
        </p:nvSpPr>
        <p:spPr>
          <a:xfrm>
            <a:off x="6332223" y="4972029"/>
            <a:ext cx="5394960" cy="822960"/>
          </a:xfrm>
          <a:prstGeom prst="roundRect">
            <a:avLst/>
          </a:prstGeom>
          <a:solidFill>
            <a:schemeClr val="bg1"/>
          </a:solidFill>
          <a:ln w="412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7030A0"/>
                </a:solidFill>
                <a:latin typeface="Aptos" panose="020B0004020202020204" pitchFamily="34" charset="0"/>
              </a:rPr>
              <a:t>Planned Updates to Align Guidelines</a:t>
            </a:r>
          </a:p>
        </p:txBody>
      </p:sp>
      <p:sp>
        <p:nvSpPr>
          <p:cNvPr id="5" name="Rectangle: Rounded Corners 4">
            <a:extLst>
              <a:ext uri="{FF2B5EF4-FFF2-40B4-BE49-F238E27FC236}">
                <a16:creationId xmlns:a16="http://schemas.microsoft.com/office/drawing/2014/main" id="{58E16FDC-E571-3B63-4605-AE0CFDB9EAE5}"/>
              </a:ext>
            </a:extLst>
          </p:cNvPr>
          <p:cNvSpPr/>
          <p:nvPr/>
        </p:nvSpPr>
        <p:spPr>
          <a:xfrm>
            <a:off x="6332223" y="4987307"/>
            <a:ext cx="5394960" cy="822960"/>
          </a:xfrm>
          <a:prstGeom prst="roundRect">
            <a:avLst/>
          </a:prstGeom>
          <a:solidFill>
            <a:schemeClr val="bg1"/>
          </a:solidFill>
          <a:ln w="412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7030A0"/>
                </a:solidFill>
                <a:latin typeface="Aptos" panose="020B0004020202020204" pitchFamily="34" charset="0"/>
              </a:rPr>
              <a:t>No Updates to New or Existing Guidelines Anticipated</a:t>
            </a:r>
          </a:p>
        </p:txBody>
      </p:sp>
      <p:sp>
        <p:nvSpPr>
          <p:cNvPr id="4" name="Slide Number Placeholder 3">
            <a:extLst>
              <a:ext uri="{FF2B5EF4-FFF2-40B4-BE49-F238E27FC236}">
                <a16:creationId xmlns:a16="http://schemas.microsoft.com/office/drawing/2014/main" id="{022757E5-066E-93CC-7805-3BF5E3284120}"/>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2198329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64C63FF-339F-4949-6551-8FCF33731339}"/>
              </a:ext>
            </a:extLst>
          </p:cNvPr>
          <p:cNvSpPr>
            <a:spLocks noGrp="1"/>
          </p:cNvSpPr>
          <p:nvPr>
            <p:ph type="title"/>
          </p:nvPr>
        </p:nvSpPr>
        <p:spPr/>
        <p:txBody>
          <a:bodyPr>
            <a:normAutofit fontScale="90000"/>
          </a:bodyPr>
          <a:lstStyle/>
          <a:p>
            <a:r>
              <a:rPr lang="en-US" dirty="0"/>
              <a:t>Equitable &amp; Accessible Communications</a:t>
            </a:r>
          </a:p>
        </p:txBody>
      </p:sp>
      <p:sp>
        <p:nvSpPr>
          <p:cNvPr id="6" name="Content Placeholder 5">
            <a:extLst>
              <a:ext uri="{FF2B5EF4-FFF2-40B4-BE49-F238E27FC236}">
                <a16:creationId xmlns:a16="http://schemas.microsoft.com/office/drawing/2014/main" id="{DF428067-2A98-D048-7CAE-DA196E91238D}"/>
              </a:ext>
            </a:extLst>
          </p:cNvPr>
          <p:cNvSpPr>
            <a:spLocks noGrp="1"/>
          </p:cNvSpPr>
          <p:nvPr>
            <p:ph sz="half" idx="1"/>
          </p:nvPr>
        </p:nvSpPr>
        <p:spPr>
          <a:xfrm>
            <a:off x="3283904" y="1245609"/>
            <a:ext cx="5181600" cy="563530"/>
          </a:xfrm>
        </p:spPr>
        <p:txBody>
          <a:bodyPr>
            <a:normAutofit/>
          </a:bodyPr>
          <a:lstStyle/>
          <a:p>
            <a:pPr marL="0" indent="0" algn="ctr">
              <a:buNone/>
            </a:pPr>
            <a:r>
              <a:rPr lang="en-US" sz="3200" b="1"/>
              <a:t>doe.mass.edu/</a:t>
            </a:r>
            <a:r>
              <a:rPr lang="en-US" sz="3200" b="1" err="1"/>
              <a:t>edprep</a:t>
            </a:r>
            <a:r>
              <a:rPr lang="en-US" sz="3200" b="1"/>
              <a:t>/</a:t>
            </a:r>
          </a:p>
        </p:txBody>
      </p:sp>
      <p:pic>
        <p:nvPicPr>
          <p:cNvPr id="10" name="Picture 9" descr="This is a screenshot of the DESE webpage where you can find information about Educator Preparation in Massachusetts at doe.mass.edu/edprep/​">
            <a:extLst>
              <a:ext uri="{FF2B5EF4-FFF2-40B4-BE49-F238E27FC236}">
                <a16:creationId xmlns:a16="http://schemas.microsoft.com/office/drawing/2014/main" id="{4A183584-A116-B09E-89AE-70CFAD10F9D1}"/>
              </a:ext>
            </a:extLst>
          </p:cNvPr>
          <p:cNvPicPr>
            <a:picLocks noChangeAspect="1"/>
          </p:cNvPicPr>
          <p:nvPr/>
        </p:nvPicPr>
        <p:blipFill>
          <a:blip r:embed="rId3"/>
          <a:stretch>
            <a:fillRect/>
          </a:stretch>
        </p:blipFill>
        <p:spPr>
          <a:xfrm>
            <a:off x="447272" y="1898252"/>
            <a:ext cx="4983708" cy="2865318"/>
          </a:xfrm>
          <a:prstGeom prst="rect">
            <a:avLst/>
          </a:prstGeom>
          <a:ln w="28575">
            <a:solidFill>
              <a:schemeClr val="accent1"/>
            </a:solidFill>
          </a:ln>
        </p:spPr>
      </p:pic>
      <p:sp>
        <p:nvSpPr>
          <p:cNvPr id="3" name="Rectangle 2" descr="Updated Ed Prep Homepage​">
            <a:extLst>
              <a:ext uri="{FF2B5EF4-FFF2-40B4-BE49-F238E27FC236}">
                <a16:creationId xmlns:a16="http://schemas.microsoft.com/office/drawing/2014/main" id="{040CE6C2-75F0-08F0-ACFF-72A9C1229695}"/>
              </a:ext>
            </a:extLst>
          </p:cNvPr>
          <p:cNvSpPr/>
          <p:nvPr/>
        </p:nvSpPr>
        <p:spPr>
          <a:xfrm>
            <a:off x="46180" y="4001043"/>
            <a:ext cx="3258831" cy="8100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t>Updated Ed Prep Homepage</a:t>
            </a:r>
          </a:p>
        </p:txBody>
      </p:sp>
      <p:pic>
        <p:nvPicPr>
          <p:cNvPr id="14" name="Picture 13" descr="This is a screenshot of the DESE webpage where you can find information about the Formal Review process at doe.mass.edu/edprep/​.">
            <a:extLst>
              <a:ext uri="{FF2B5EF4-FFF2-40B4-BE49-F238E27FC236}">
                <a16:creationId xmlns:a16="http://schemas.microsoft.com/office/drawing/2014/main" id="{227F6BD7-B7FC-AA09-3DC9-7A4D58D0E055}"/>
              </a:ext>
            </a:extLst>
          </p:cNvPr>
          <p:cNvPicPr preferRelativeResize="0">
            <a:picLocks/>
          </p:cNvPicPr>
          <p:nvPr/>
        </p:nvPicPr>
        <p:blipFill>
          <a:blip r:embed="rId4"/>
          <a:srcRect l="19614" r="387"/>
          <a:stretch>
            <a:fillRect/>
          </a:stretch>
        </p:blipFill>
        <p:spPr>
          <a:xfrm>
            <a:off x="6202680" y="1898252"/>
            <a:ext cx="4754880" cy="2789658"/>
          </a:xfrm>
          <a:prstGeom prst="rect">
            <a:avLst/>
          </a:prstGeom>
          <a:ln w="28575">
            <a:solidFill>
              <a:schemeClr val="accent1"/>
            </a:solidFill>
          </a:ln>
        </p:spPr>
      </p:pic>
      <p:sp>
        <p:nvSpPr>
          <p:cNvPr id="9" name="Rectangle 8" descr="Review Toolkits &amp; Planning Guides​">
            <a:extLst>
              <a:ext uri="{FF2B5EF4-FFF2-40B4-BE49-F238E27FC236}">
                <a16:creationId xmlns:a16="http://schemas.microsoft.com/office/drawing/2014/main" id="{3A7FF1E8-4D0F-0D08-14E3-4F850BADD9F8}"/>
              </a:ext>
            </a:extLst>
          </p:cNvPr>
          <p:cNvSpPr/>
          <p:nvPr/>
        </p:nvSpPr>
        <p:spPr>
          <a:xfrm>
            <a:off x="8602509" y="4126035"/>
            <a:ext cx="3589491" cy="8522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t>Review Toolkits &amp; Planning Guides</a:t>
            </a:r>
          </a:p>
        </p:txBody>
      </p:sp>
      <p:pic>
        <p:nvPicPr>
          <p:cNvPr id="12" name="Picture 11" descr="This is a screenshot of the DESE webpage where you can read the answers to Frequently Asked Questions relating to Educator Preparation at doe.mass.edu/edprep/​">
            <a:extLst>
              <a:ext uri="{FF2B5EF4-FFF2-40B4-BE49-F238E27FC236}">
                <a16:creationId xmlns:a16="http://schemas.microsoft.com/office/drawing/2014/main" id="{1E38AC54-59E4-9E57-EF3F-C58E3C91C1C7}"/>
              </a:ext>
            </a:extLst>
          </p:cNvPr>
          <p:cNvPicPr>
            <a:picLocks noChangeAspect="1"/>
          </p:cNvPicPr>
          <p:nvPr/>
        </p:nvPicPr>
        <p:blipFill>
          <a:blip r:embed="rId5"/>
          <a:srcRect l="21615" r="845"/>
          <a:stretch>
            <a:fillRect/>
          </a:stretch>
        </p:blipFill>
        <p:spPr>
          <a:xfrm>
            <a:off x="3731260" y="3196326"/>
            <a:ext cx="4572000" cy="2584583"/>
          </a:xfrm>
          <a:prstGeom prst="rect">
            <a:avLst/>
          </a:prstGeom>
          <a:ln w="28575">
            <a:solidFill>
              <a:schemeClr val="accent1"/>
            </a:solidFill>
          </a:ln>
        </p:spPr>
      </p:pic>
      <p:sp>
        <p:nvSpPr>
          <p:cNvPr id="2" name="Rectangle 1" descr="One-Stop FAQ Resource​">
            <a:extLst>
              <a:ext uri="{FF2B5EF4-FFF2-40B4-BE49-F238E27FC236}">
                <a16:creationId xmlns:a16="http://schemas.microsoft.com/office/drawing/2014/main" id="{57379D48-028A-2557-79BC-851219B6E1A4}"/>
              </a:ext>
            </a:extLst>
          </p:cNvPr>
          <p:cNvSpPr/>
          <p:nvPr/>
        </p:nvSpPr>
        <p:spPr>
          <a:xfrm>
            <a:off x="4098098" y="5099245"/>
            <a:ext cx="3995803" cy="6582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t>One-Stop FAQ Resource</a:t>
            </a:r>
          </a:p>
        </p:txBody>
      </p:sp>
      <p:sp>
        <p:nvSpPr>
          <p:cNvPr id="8" name="Content Placeholder 5">
            <a:extLst>
              <a:ext uri="{FF2B5EF4-FFF2-40B4-BE49-F238E27FC236}">
                <a16:creationId xmlns:a16="http://schemas.microsoft.com/office/drawing/2014/main" id="{CC6C3E82-435C-B06B-DF11-C7F3E03079F5}"/>
              </a:ext>
            </a:extLst>
          </p:cNvPr>
          <p:cNvSpPr txBox="1">
            <a:spLocks/>
          </p:cNvSpPr>
          <p:nvPr/>
        </p:nvSpPr>
        <p:spPr>
          <a:xfrm>
            <a:off x="2223368" y="5880757"/>
            <a:ext cx="7574073" cy="810026"/>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4000"/>
              </a:lnSpc>
              <a:buFont typeface="Arial" panose="020B0604020202020204" pitchFamily="34" charset="0"/>
              <a:buNone/>
            </a:pPr>
            <a:r>
              <a:rPr lang="en-US" sz="3200" b="1"/>
              <a:t>If you can’t find what you’re looking for on these pages, contact the Ed Prep Inbox: educatorpreparation@mass.gov</a:t>
            </a:r>
          </a:p>
        </p:txBody>
      </p:sp>
      <p:sp>
        <p:nvSpPr>
          <p:cNvPr id="4" name="Slide Number Placeholder 3">
            <a:extLst>
              <a:ext uri="{FF2B5EF4-FFF2-40B4-BE49-F238E27FC236}">
                <a16:creationId xmlns:a16="http://schemas.microsoft.com/office/drawing/2014/main" id="{E97BD9F4-D020-16B1-FE60-D76CD2C6A4E4}"/>
              </a:ext>
            </a:extLst>
          </p:cNvPr>
          <p:cNvSpPr>
            <a:spLocks noGrp="1"/>
          </p:cNvSpPr>
          <p:nvPr>
            <p:ph type="sldNum" sz="quarter" idx="12"/>
          </p:nvPr>
        </p:nvSpPr>
        <p:spPr/>
        <p:txBody>
          <a:bodyPr/>
          <a:lstStyle/>
          <a:p>
            <a:fld id="{68A8D22E-6BC5-9E47-900C-2BB94685D9F5}" type="slidenum">
              <a:rPr lang="en-US" smtClean="0"/>
              <a:pPr/>
              <a:t>9</a:t>
            </a:fld>
            <a:endParaRPr lang="en-US"/>
          </a:p>
        </p:txBody>
      </p:sp>
    </p:spTree>
    <p:extLst>
      <p:ext uri="{BB962C8B-B14F-4D97-AF65-F5344CB8AC3E}">
        <p14:creationId xmlns:p14="http://schemas.microsoft.com/office/powerpoint/2010/main" val="1647624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72EA8-8A88-80C4-83C4-83F3A6B229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566BE8-2A37-6AC1-D65B-4C44FB4D8CBB}"/>
              </a:ext>
            </a:extLst>
          </p:cNvPr>
          <p:cNvSpPr>
            <a:spLocks noGrp="1"/>
          </p:cNvSpPr>
          <p:nvPr>
            <p:ph type="title"/>
          </p:nvPr>
        </p:nvSpPr>
        <p:spPr/>
        <p:txBody>
          <a:bodyPr/>
          <a:lstStyle/>
          <a:p>
            <a:r>
              <a:rPr lang="en-US">
                <a:latin typeface="Arial"/>
                <a:cs typeface="Arial"/>
              </a:rPr>
              <a:t>Conducting Formal Reviews </a:t>
            </a:r>
          </a:p>
        </p:txBody>
      </p:sp>
      <p:pic>
        <p:nvPicPr>
          <p:cNvPr id="3" name="Picture 2" descr="This flowchart shows four sequential circles that represent each step in the Formal Review process.  First is the Launch (Months 1-4), then Initial Inquiry (Months 4-9), then Follow-Up Inquiry (Months 10-15), and finally Determination (Months 16-20). ">
            <a:extLst>
              <a:ext uri="{FF2B5EF4-FFF2-40B4-BE49-F238E27FC236}">
                <a16:creationId xmlns:a16="http://schemas.microsoft.com/office/drawing/2014/main" id="{4B036E2E-3B7C-DA21-0C03-F48EFD9EC51A}"/>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0734" y="1230708"/>
            <a:ext cx="10729632" cy="2221566"/>
          </a:xfrm>
          <a:prstGeom prst="rect">
            <a:avLst/>
          </a:prstGeom>
        </p:spPr>
      </p:pic>
      <p:sp>
        <p:nvSpPr>
          <p:cNvPr id="4" name="TextBox 3" descr="This flowchart outlines the formal review schedule for each cohort by school year. There are 5 SOs in Cohort A2, which takes place during the 2026-2027 school year.  ">
            <a:extLst>
              <a:ext uri="{FF2B5EF4-FFF2-40B4-BE49-F238E27FC236}">
                <a16:creationId xmlns:a16="http://schemas.microsoft.com/office/drawing/2014/main" id="{9A6754E7-479E-BCC9-4586-5C8D4A0604D5}"/>
              </a:ext>
            </a:extLst>
          </p:cNvPr>
          <p:cNvSpPr txBox="1"/>
          <p:nvPr/>
        </p:nvSpPr>
        <p:spPr>
          <a:xfrm>
            <a:off x="290492" y="3467143"/>
            <a:ext cx="2520997" cy="400110"/>
          </a:xfrm>
          <a:prstGeom prst="rect">
            <a:avLst/>
          </a:prstGeom>
          <a:solidFill>
            <a:schemeClr val="bg1"/>
          </a:solidFill>
          <a:ln w="28575">
            <a:solidFill>
              <a:srgbClr val="EFBC49"/>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Arial"/>
                <a:cs typeface="Arial"/>
              </a:rPr>
              <a:t>Cohort A2 (5 SOs)</a:t>
            </a:r>
          </a:p>
        </p:txBody>
      </p:sp>
      <p:sp>
        <p:nvSpPr>
          <p:cNvPr id="8" name="TextBox 7">
            <a:extLst>
              <a:ext uri="{FF2B5EF4-FFF2-40B4-BE49-F238E27FC236}">
                <a16:creationId xmlns:a16="http://schemas.microsoft.com/office/drawing/2014/main" id="{4A2095C9-45AB-47DC-BFD6-11E5F7DE5628}"/>
              </a:ext>
              <a:ext uri="{C183D7F6-B498-43B3-948B-1728B52AA6E4}">
                <adec:decorative xmlns:adec="http://schemas.microsoft.com/office/drawing/2017/decorative" val="1"/>
              </a:ext>
            </a:extLst>
          </p:cNvPr>
          <p:cNvSpPr txBox="1"/>
          <p:nvPr/>
        </p:nvSpPr>
        <p:spPr>
          <a:xfrm>
            <a:off x="289654" y="3949172"/>
            <a:ext cx="5100645" cy="400110"/>
          </a:xfrm>
          <a:prstGeom prst="rect">
            <a:avLst/>
          </a:prstGeom>
          <a:solidFill>
            <a:schemeClr val="bg1"/>
          </a:solidFill>
          <a:ln w="28575">
            <a:solidFill>
              <a:schemeClr val="bg1">
                <a:lumMod val="8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rgbClr val="BFBFBF"/>
                </a:solidFill>
                <a:latin typeface="Arial"/>
                <a:cs typeface="Arial"/>
              </a:rPr>
              <a:t>SY 25-26</a:t>
            </a:r>
          </a:p>
        </p:txBody>
      </p:sp>
      <p:sp>
        <p:nvSpPr>
          <p:cNvPr id="11" name="TextBox 10">
            <a:extLst>
              <a:ext uri="{FF2B5EF4-FFF2-40B4-BE49-F238E27FC236}">
                <a16:creationId xmlns:a16="http://schemas.microsoft.com/office/drawing/2014/main" id="{69CAD573-BC6C-2D67-7160-023D31C41B8D}"/>
              </a:ext>
              <a:ext uri="{C183D7F6-B498-43B3-948B-1728B52AA6E4}">
                <adec:decorative xmlns:adec="http://schemas.microsoft.com/office/drawing/2017/decorative" val="1"/>
              </a:ext>
            </a:extLst>
          </p:cNvPr>
          <p:cNvSpPr txBox="1"/>
          <p:nvPr/>
        </p:nvSpPr>
        <p:spPr>
          <a:xfrm>
            <a:off x="5508724" y="3949121"/>
            <a:ext cx="4944059" cy="400110"/>
          </a:xfrm>
          <a:prstGeom prst="rect">
            <a:avLst/>
          </a:prstGeom>
          <a:solidFill>
            <a:schemeClr val="bg1"/>
          </a:solidFill>
          <a:ln w="28575">
            <a:solidFill>
              <a:srgbClr val="EFBC49"/>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Arial"/>
                <a:cs typeface="Arial"/>
              </a:rPr>
              <a:t>SY 26-27</a:t>
            </a:r>
          </a:p>
        </p:txBody>
      </p:sp>
      <p:sp>
        <p:nvSpPr>
          <p:cNvPr id="6" name="TextBox 5" descr="There are 6 SOs in Cohort B, which takes place during the 2026-2027 school year and the 2027-2028 school year.">
            <a:extLst>
              <a:ext uri="{FF2B5EF4-FFF2-40B4-BE49-F238E27FC236}">
                <a16:creationId xmlns:a16="http://schemas.microsoft.com/office/drawing/2014/main" id="{5E136A05-DEB0-7476-7380-19F3C6325BF0}"/>
              </a:ext>
              <a:ext uri="{C183D7F6-B498-43B3-948B-1728B52AA6E4}">
                <adec:decorative xmlns:adec="http://schemas.microsoft.com/office/drawing/2017/decorative" val="0"/>
              </a:ext>
            </a:extLst>
          </p:cNvPr>
          <p:cNvSpPr txBox="1"/>
          <p:nvPr/>
        </p:nvSpPr>
        <p:spPr>
          <a:xfrm>
            <a:off x="290056" y="4402054"/>
            <a:ext cx="2527817" cy="400110"/>
          </a:xfrm>
          <a:prstGeom prst="rect">
            <a:avLst/>
          </a:prstGeom>
          <a:solidFill>
            <a:schemeClr val="bg1"/>
          </a:solidFill>
          <a:ln w="28575">
            <a:solidFill>
              <a:srgbClr val="EFBC49"/>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Arial"/>
                <a:cs typeface="Arial"/>
              </a:rPr>
              <a:t>Cohort B (6 SOs)</a:t>
            </a:r>
          </a:p>
        </p:txBody>
      </p:sp>
      <p:sp>
        <p:nvSpPr>
          <p:cNvPr id="20" name="TextBox 19">
            <a:extLst>
              <a:ext uri="{FF2B5EF4-FFF2-40B4-BE49-F238E27FC236}">
                <a16:creationId xmlns:a16="http://schemas.microsoft.com/office/drawing/2014/main" id="{29DCF8BB-ECB5-A0B6-8BE7-1EDEAB0E9E83}"/>
              </a:ext>
              <a:ext uri="{C183D7F6-B498-43B3-948B-1728B52AA6E4}">
                <adec:decorative xmlns:adec="http://schemas.microsoft.com/office/drawing/2017/decorative" val="1"/>
              </a:ext>
            </a:extLst>
          </p:cNvPr>
          <p:cNvSpPr txBox="1"/>
          <p:nvPr/>
        </p:nvSpPr>
        <p:spPr>
          <a:xfrm>
            <a:off x="296831" y="4904127"/>
            <a:ext cx="2446783" cy="411153"/>
          </a:xfrm>
          <a:prstGeom prst="rect">
            <a:avLst/>
          </a:prstGeom>
          <a:solidFill>
            <a:schemeClr val="bg1"/>
          </a:solidFill>
          <a:ln w="28575">
            <a:solidFill>
              <a:schemeClr val="bg1">
                <a:lumMod val="8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rgbClr val="BFBFBF"/>
                </a:solidFill>
                <a:latin typeface="Arial"/>
                <a:cs typeface="Arial"/>
              </a:rPr>
              <a:t>SY 25-26</a:t>
            </a:r>
          </a:p>
        </p:txBody>
      </p:sp>
      <p:sp>
        <p:nvSpPr>
          <p:cNvPr id="12" name="TextBox 11">
            <a:extLst>
              <a:ext uri="{FF2B5EF4-FFF2-40B4-BE49-F238E27FC236}">
                <a16:creationId xmlns:a16="http://schemas.microsoft.com/office/drawing/2014/main" id="{219F2D0B-97DD-B997-8B78-B17BBB450B46}"/>
              </a:ext>
              <a:ext uri="{C183D7F6-B498-43B3-948B-1728B52AA6E4}">
                <adec:decorative xmlns:adec="http://schemas.microsoft.com/office/drawing/2017/decorative" val="1"/>
              </a:ext>
            </a:extLst>
          </p:cNvPr>
          <p:cNvSpPr txBox="1"/>
          <p:nvPr/>
        </p:nvSpPr>
        <p:spPr>
          <a:xfrm>
            <a:off x="2877685" y="4904127"/>
            <a:ext cx="3402799" cy="400110"/>
          </a:xfrm>
          <a:prstGeom prst="rect">
            <a:avLst/>
          </a:prstGeom>
          <a:solidFill>
            <a:schemeClr val="bg1"/>
          </a:solidFill>
          <a:ln w="28575">
            <a:solidFill>
              <a:srgbClr val="EFBC49"/>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Arial"/>
                <a:cs typeface="Arial"/>
              </a:rPr>
              <a:t>SY 26-27 and SY 27-28</a:t>
            </a:r>
          </a:p>
        </p:txBody>
      </p:sp>
      <p:sp>
        <p:nvSpPr>
          <p:cNvPr id="15" name="TextBox 14">
            <a:extLst>
              <a:ext uri="{FF2B5EF4-FFF2-40B4-BE49-F238E27FC236}">
                <a16:creationId xmlns:a16="http://schemas.microsoft.com/office/drawing/2014/main" id="{C03D26A2-540C-A833-F862-EE2CA6C485A6}"/>
              </a:ext>
              <a:ext uri="{C183D7F6-B498-43B3-948B-1728B52AA6E4}">
                <adec:decorative xmlns:adec="http://schemas.microsoft.com/office/drawing/2017/decorative" val="1"/>
              </a:ext>
            </a:extLst>
          </p:cNvPr>
          <p:cNvSpPr txBox="1"/>
          <p:nvPr/>
        </p:nvSpPr>
        <p:spPr>
          <a:xfrm>
            <a:off x="6428972" y="4904127"/>
            <a:ext cx="4012785" cy="400110"/>
          </a:xfrm>
          <a:prstGeom prst="rect">
            <a:avLst/>
          </a:prstGeom>
          <a:solidFill>
            <a:schemeClr val="bg1"/>
          </a:solidFill>
          <a:ln w="28575">
            <a:solidFill>
              <a:schemeClr val="bg1">
                <a:lumMod val="8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rgbClr val="BFBFBF"/>
                </a:solidFill>
                <a:latin typeface="Arial"/>
                <a:cs typeface="Arial"/>
              </a:rPr>
              <a:t>SY 27-28</a:t>
            </a:r>
          </a:p>
        </p:txBody>
      </p:sp>
      <p:sp>
        <p:nvSpPr>
          <p:cNvPr id="7" name="TextBox 6" descr="There are 6 SOs in Cohort C, which takes place during the 2026-2027 school year. ">
            <a:extLst>
              <a:ext uri="{FF2B5EF4-FFF2-40B4-BE49-F238E27FC236}">
                <a16:creationId xmlns:a16="http://schemas.microsoft.com/office/drawing/2014/main" id="{EC3FBAF3-5088-ED9E-D046-5F82166BCB35}"/>
              </a:ext>
              <a:ext uri="{C183D7F6-B498-43B3-948B-1728B52AA6E4}">
                <adec:decorative xmlns:adec="http://schemas.microsoft.com/office/drawing/2017/decorative" val="0"/>
              </a:ext>
            </a:extLst>
          </p:cNvPr>
          <p:cNvSpPr txBox="1"/>
          <p:nvPr/>
        </p:nvSpPr>
        <p:spPr>
          <a:xfrm>
            <a:off x="294059" y="5388050"/>
            <a:ext cx="2521104" cy="400110"/>
          </a:xfrm>
          <a:prstGeom prst="rect">
            <a:avLst/>
          </a:prstGeom>
          <a:solidFill>
            <a:schemeClr val="bg1"/>
          </a:solidFill>
          <a:ln w="28575">
            <a:solidFill>
              <a:srgbClr val="EFBC49"/>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latin typeface="Arial"/>
                <a:cs typeface="Arial"/>
              </a:rPr>
              <a:t>Cohort C (6 SOs)</a:t>
            </a:r>
            <a:endParaRPr lang="en-US" sz="2000">
              <a:latin typeface="Arial"/>
              <a:cs typeface="Arial"/>
            </a:endParaRPr>
          </a:p>
        </p:txBody>
      </p:sp>
      <p:sp>
        <p:nvSpPr>
          <p:cNvPr id="13" name="TextBox 12">
            <a:extLst>
              <a:ext uri="{FF2B5EF4-FFF2-40B4-BE49-F238E27FC236}">
                <a16:creationId xmlns:a16="http://schemas.microsoft.com/office/drawing/2014/main" id="{8F2D9124-6C8B-4845-89EC-600D554D1DD0}"/>
              </a:ext>
              <a:ext uri="{C183D7F6-B498-43B3-948B-1728B52AA6E4}">
                <adec:decorative xmlns:adec="http://schemas.microsoft.com/office/drawing/2017/decorative" val="1"/>
              </a:ext>
            </a:extLst>
          </p:cNvPr>
          <p:cNvSpPr txBox="1"/>
          <p:nvPr/>
        </p:nvSpPr>
        <p:spPr>
          <a:xfrm>
            <a:off x="294250" y="5909731"/>
            <a:ext cx="2449827" cy="400110"/>
          </a:xfrm>
          <a:prstGeom prst="rect">
            <a:avLst/>
          </a:prstGeom>
          <a:solidFill>
            <a:schemeClr val="bg1"/>
          </a:solidFill>
          <a:ln w="28575">
            <a:solidFill>
              <a:srgbClr val="EFBC49"/>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Arial"/>
                <a:cs typeface="Arial"/>
              </a:rPr>
              <a:t>SY 26-27</a:t>
            </a:r>
          </a:p>
        </p:txBody>
      </p:sp>
      <p:sp>
        <p:nvSpPr>
          <p:cNvPr id="16" name="TextBox 15">
            <a:extLst>
              <a:ext uri="{FF2B5EF4-FFF2-40B4-BE49-F238E27FC236}">
                <a16:creationId xmlns:a16="http://schemas.microsoft.com/office/drawing/2014/main" id="{C93DA0A1-EA45-62D5-956D-BC0B0D46B106}"/>
              </a:ext>
              <a:ext uri="{C183D7F6-B498-43B3-948B-1728B52AA6E4}">
                <adec:decorative xmlns:adec="http://schemas.microsoft.com/office/drawing/2017/decorative" val="1"/>
              </a:ext>
            </a:extLst>
          </p:cNvPr>
          <p:cNvSpPr txBox="1"/>
          <p:nvPr/>
        </p:nvSpPr>
        <p:spPr>
          <a:xfrm>
            <a:off x="2847221" y="5939268"/>
            <a:ext cx="4371726" cy="400110"/>
          </a:xfrm>
          <a:prstGeom prst="rect">
            <a:avLst/>
          </a:prstGeom>
          <a:solidFill>
            <a:schemeClr val="bg1"/>
          </a:solidFill>
          <a:ln w="28575">
            <a:solidFill>
              <a:schemeClr val="bg1">
                <a:lumMod val="8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rgbClr val="BFBFBF"/>
                </a:solidFill>
                <a:latin typeface="Arial"/>
                <a:cs typeface="Arial"/>
              </a:rPr>
              <a:t>SY 27-28</a:t>
            </a:r>
          </a:p>
        </p:txBody>
      </p:sp>
      <p:sp>
        <p:nvSpPr>
          <p:cNvPr id="14" name="TextBox 13">
            <a:extLst>
              <a:ext uri="{FF2B5EF4-FFF2-40B4-BE49-F238E27FC236}">
                <a16:creationId xmlns:a16="http://schemas.microsoft.com/office/drawing/2014/main" id="{CA72BFAB-7368-9A3C-E336-9801A46EC76B}"/>
              </a:ext>
              <a:ext uri="{C183D7F6-B498-43B3-948B-1728B52AA6E4}">
                <adec:decorative xmlns:adec="http://schemas.microsoft.com/office/drawing/2017/decorative" val="1"/>
              </a:ext>
            </a:extLst>
          </p:cNvPr>
          <p:cNvSpPr txBox="1"/>
          <p:nvPr/>
        </p:nvSpPr>
        <p:spPr>
          <a:xfrm>
            <a:off x="7351295" y="5927442"/>
            <a:ext cx="3099826" cy="400110"/>
          </a:xfrm>
          <a:prstGeom prst="rect">
            <a:avLst/>
          </a:prstGeom>
          <a:solidFill>
            <a:schemeClr val="bg1"/>
          </a:solidFill>
          <a:ln w="28575">
            <a:solidFill>
              <a:schemeClr val="bg1">
                <a:lumMod val="8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rgbClr val="BFBFBF"/>
                </a:solidFill>
                <a:latin typeface="Arial"/>
                <a:cs typeface="Arial"/>
              </a:rPr>
              <a:t>SY 28-29</a:t>
            </a:r>
          </a:p>
        </p:txBody>
      </p:sp>
      <p:sp>
        <p:nvSpPr>
          <p:cNvPr id="5" name="Slide Number Placeholder 4">
            <a:extLst>
              <a:ext uri="{FF2B5EF4-FFF2-40B4-BE49-F238E27FC236}">
                <a16:creationId xmlns:a16="http://schemas.microsoft.com/office/drawing/2014/main" id="{F8F6AE64-64FD-E977-6C1D-0ADCB43C1BE8}"/>
              </a:ext>
            </a:extLst>
          </p:cNvPr>
          <p:cNvSpPr>
            <a:spLocks noGrp="1"/>
          </p:cNvSpPr>
          <p:nvPr>
            <p:ph type="sldNum" sz="quarter" idx="12"/>
          </p:nvPr>
        </p:nvSpPr>
        <p:spPr>
          <a:xfrm>
            <a:off x="9623079" y="6492875"/>
            <a:ext cx="2324099" cy="246495"/>
          </a:xfrm>
        </p:spPr>
        <p:txBody>
          <a:bodyPr/>
          <a:lstStyle/>
          <a:p>
            <a:fld id="{68A8D22E-6BC5-9E47-900C-2BB94685D9F5}" type="slidenum">
              <a:rPr lang="en-US" sz="1800" smtClean="0">
                <a:latin typeface="Arial"/>
                <a:cs typeface="Arial"/>
              </a:rPr>
              <a:t>10</a:t>
            </a:fld>
            <a:endParaRPr lang="en-US" sz="1800">
              <a:latin typeface="Arial"/>
              <a:cs typeface="Arial"/>
            </a:endParaRPr>
          </a:p>
        </p:txBody>
      </p:sp>
    </p:spTree>
    <p:extLst>
      <p:ext uri="{BB962C8B-B14F-4D97-AF65-F5344CB8AC3E}">
        <p14:creationId xmlns:p14="http://schemas.microsoft.com/office/powerpoint/2010/main" val="2990852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179B2-E098-F595-869C-C2AFBCFC6A60}"/>
              </a:ext>
            </a:extLst>
          </p:cNvPr>
          <p:cNvSpPr>
            <a:spLocks noGrp="1"/>
          </p:cNvSpPr>
          <p:nvPr>
            <p:ph type="title"/>
          </p:nvPr>
        </p:nvSpPr>
        <p:spPr/>
        <p:txBody>
          <a:bodyPr/>
          <a:lstStyle/>
          <a:p>
            <a:r>
              <a:rPr lang="en-US"/>
              <a:t>Early Literacy Interim Reviews</a:t>
            </a:r>
          </a:p>
        </p:txBody>
      </p:sp>
      <p:sp>
        <p:nvSpPr>
          <p:cNvPr id="3" name="Content Placeholder 2">
            <a:extLst>
              <a:ext uri="{FF2B5EF4-FFF2-40B4-BE49-F238E27FC236}">
                <a16:creationId xmlns:a16="http://schemas.microsoft.com/office/drawing/2014/main" id="{31FA53ED-729A-2E88-93E4-59F1D5003992}"/>
              </a:ext>
            </a:extLst>
          </p:cNvPr>
          <p:cNvSpPr>
            <a:spLocks noGrp="1"/>
          </p:cNvSpPr>
          <p:nvPr>
            <p:ph sz="half" idx="1"/>
          </p:nvPr>
        </p:nvSpPr>
        <p:spPr/>
        <p:txBody>
          <a:bodyPr>
            <a:normAutofit/>
          </a:bodyPr>
          <a:lstStyle/>
          <a:p>
            <a:pPr marL="0" indent="0">
              <a:buNone/>
            </a:pPr>
            <a:r>
              <a:rPr lang="en-US" sz="2400" dirty="0">
                <a:latin typeface="Aptos Display" panose="020B0004020202020204" pitchFamily="34" charset="0"/>
              </a:rPr>
              <a:t>The Interim Review process includes the same key stages as the Formal Review, condensed into a shorter period and narrowly focused on the Early Literacy Program Approval Criteria.</a:t>
            </a:r>
          </a:p>
        </p:txBody>
      </p:sp>
      <p:sp>
        <p:nvSpPr>
          <p:cNvPr id="14" name="Rectangle 13" descr="This flowchart shows four rectangles that represent the steps in the Early Literacy Interim Review process. First, programs submit program materials and send surveys out. Then, focus groups, interviews, and course observations are held. Then, there is a targeted follow up inquiry to provide more information. Finally, programs receive a final report. ">
            <a:extLst>
              <a:ext uri="{FF2B5EF4-FFF2-40B4-BE49-F238E27FC236}">
                <a16:creationId xmlns:a16="http://schemas.microsoft.com/office/drawing/2014/main" id="{B21F0C94-DF07-0B0B-4375-DF138CF19AAD}"/>
              </a:ext>
              <a:ext uri="{C183D7F6-B498-43B3-948B-1728B52AA6E4}">
                <adec:decorative xmlns:adec="http://schemas.microsoft.com/office/drawing/2017/decorative" val="0"/>
              </a:ext>
            </a:extLst>
          </p:cNvPr>
          <p:cNvSpPr/>
          <p:nvPr/>
        </p:nvSpPr>
        <p:spPr>
          <a:xfrm>
            <a:off x="331288" y="3344779"/>
            <a:ext cx="914400" cy="15039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t>Submit Program Materials</a:t>
            </a:r>
          </a:p>
          <a:p>
            <a:pPr algn="ctr"/>
            <a:endParaRPr lang="en-US" sz="1400"/>
          </a:p>
          <a:p>
            <a:pPr algn="ctr"/>
            <a:r>
              <a:rPr lang="en-US" sz="1400"/>
              <a:t>Surveys Out</a:t>
            </a:r>
          </a:p>
        </p:txBody>
      </p:sp>
      <p:cxnSp>
        <p:nvCxnSpPr>
          <p:cNvPr id="23" name="Straight Arrow Connector 22" descr="This image shows which cohort groups for formal review are associated with each school year. There are 5 SOs in Cohort A2, which takes place during the 2026-2027 school year. There are 6 SOs in Cohort B, which takes place during the 2026-2027 school year and the 2027-2028 school year. There are 6 SOs in Cohort C, which takes place during the 2026-2027 school year.">
            <a:extLst>
              <a:ext uri="{FF2B5EF4-FFF2-40B4-BE49-F238E27FC236}">
                <a16:creationId xmlns:a16="http://schemas.microsoft.com/office/drawing/2014/main" id="{BEDC2881-97DF-F52B-77BF-CE79FCA15CBE}"/>
              </a:ext>
            </a:extLst>
          </p:cNvPr>
          <p:cNvCxnSpPr>
            <a:cxnSpLocks/>
            <a:stCxn id="14" idx="3"/>
            <a:endCxn id="16" idx="1"/>
          </p:cNvCxnSpPr>
          <p:nvPr/>
        </p:nvCxnSpPr>
        <p:spPr>
          <a:xfrm>
            <a:off x="1245688" y="4096753"/>
            <a:ext cx="22342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6" name="Rectangle 15">
            <a:extLst>
              <a:ext uri="{FF2B5EF4-FFF2-40B4-BE49-F238E27FC236}">
                <a16:creationId xmlns:a16="http://schemas.microsoft.com/office/drawing/2014/main" id="{A9961119-1864-BA89-243A-F810571ABD37}"/>
              </a:ext>
              <a:ext uri="{C183D7F6-B498-43B3-948B-1728B52AA6E4}">
                <adec:decorative xmlns:adec="http://schemas.microsoft.com/office/drawing/2017/decorative" val="1"/>
              </a:ext>
            </a:extLst>
          </p:cNvPr>
          <p:cNvSpPr/>
          <p:nvPr/>
        </p:nvSpPr>
        <p:spPr>
          <a:xfrm>
            <a:off x="1469116" y="3344779"/>
            <a:ext cx="1035808" cy="1503947"/>
          </a:xfrm>
          <a:prstGeom prst="rect">
            <a:avLst/>
          </a:prstGeom>
          <a:solidFill>
            <a:schemeClr val="tx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t>Focus Groups, Interviews and Course </a:t>
            </a:r>
            <a:r>
              <a:rPr lang="en-US" sz="1400" err="1"/>
              <a:t>Observ</a:t>
            </a:r>
            <a:r>
              <a:rPr lang="en-US" sz="1400"/>
              <a:t>.</a:t>
            </a:r>
          </a:p>
        </p:txBody>
      </p:sp>
      <p:cxnSp>
        <p:nvCxnSpPr>
          <p:cNvPr id="24" name="Straight Arrow Connector 23" descr="This image shows which cohort groups for formal review are associated with each school year. There are 5 SOs in Cohort A2, which takes place during the 2026-2027 school year. There are 6 SOs in Cohort B, which takes place during the 2026-2027 school year and the 2027-2028 school year. There are 6 SOs in Cohort C, which takes place during the 2026-2027 school year. ">
            <a:extLst>
              <a:ext uri="{FF2B5EF4-FFF2-40B4-BE49-F238E27FC236}">
                <a16:creationId xmlns:a16="http://schemas.microsoft.com/office/drawing/2014/main" id="{B8390A72-A9B6-CBBC-EACB-9EF1E904FE2E}"/>
              </a:ext>
            </a:extLst>
          </p:cNvPr>
          <p:cNvCxnSpPr/>
          <p:nvPr/>
        </p:nvCxnSpPr>
        <p:spPr>
          <a:xfrm>
            <a:off x="2519770" y="4384521"/>
            <a:ext cx="22342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8" name="Rectangle 17">
            <a:extLst>
              <a:ext uri="{FF2B5EF4-FFF2-40B4-BE49-F238E27FC236}">
                <a16:creationId xmlns:a16="http://schemas.microsoft.com/office/drawing/2014/main" id="{7CDA584A-CC6D-F80F-A0B2-6C12AFCF86E8}"/>
              </a:ext>
            </a:extLst>
          </p:cNvPr>
          <p:cNvSpPr/>
          <p:nvPr/>
        </p:nvSpPr>
        <p:spPr>
          <a:xfrm>
            <a:off x="2728352" y="3344780"/>
            <a:ext cx="914400" cy="1503947"/>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Targeted Follow-Up Inquiry</a:t>
            </a:r>
          </a:p>
        </p:txBody>
      </p:sp>
      <p:cxnSp>
        <p:nvCxnSpPr>
          <p:cNvPr id="25" name="Straight Arrow Connector 24">
            <a:extLst>
              <a:ext uri="{FF2B5EF4-FFF2-40B4-BE49-F238E27FC236}">
                <a16:creationId xmlns:a16="http://schemas.microsoft.com/office/drawing/2014/main" id="{A7AFC548-2817-C6D6-A2B1-504F2F02FC52}"/>
              </a:ext>
              <a:ext uri="{C183D7F6-B498-43B3-948B-1728B52AA6E4}">
                <adec:decorative xmlns:adec="http://schemas.microsoft.com/office/drawing/2017/decorative" val="1"/>
              </a:ext>
            </a:extLst>
          </p:cNvPr>
          <p:cNvCxnSpPr/>
          <p:nvPr/>
        </p:nvCxnSpPr>
        <p:spPr>
          <a:xfrm>
            <a:off x="3642752" y="4384521"/>
            <a:ext cx="22342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0" name="Rectangle 19">
            <a:extLst>
              <a:ext uri="{FF2B5EF4-FFF2-40B4-BE49-F238E27FC236}">
                <a16:creationId xmlns:a16="http://schemas.microsoft.com/office/drawing/2014/main" id="{5CCCD91A-74F8-4371-A67B-6F2886E8B9F4}"/>
              </a:ext>
              <a:ext uri="{C183D7F6-B498-43B3-948B-1728B52AA6E4}">
                <adec:decorative xmlns:adec="http://schemas.microsoft.com/office/drawing/2017/decorative" val="1"/>
              </a:ext>
            </a:extLst>
          </p:cNvPr>
          <p:cNvSpPr/>
          <p:nvPr/>
        </p:nvSpPr>
        <p:spPr>
          <a:xfrm>
            <a:off x="3866180" y="3344779"/>
            <a:ext cx="914400" cy="1503947"/>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t>Receipt of Final Report</a:t>
            </a:r>
          </a:p>
        </p:txBody>
      </p:sp>
      <p:sp>
        <p:nvSpPr>
          <p:cNvPr id="26" name="TextBox 25">
            <a:extLst>
              <a:ext uri="{FF2B5EF4-FFF2-40B4-BE49-F238E27FC236}">
                <a16:creationId xmlns:a16="http://schemas.microsoft.com/office/drawing/2014/main" id="{48B1AF47-14E6-D584-5274-404A61801537}"/>
              </a:ext>
            </a:extLst>
          </p:cNvPr>
          <p:cNvSpPr txBox="1"/>
          <p:nvPr/>
        </p:nvSpPr>
        <p:spPr>
          <a:xfrm>
            <a:off x="331288" y="5225550"/>
            <a:ext cx="4449292" cy="646331"/>
          </a:xfrm>
          <a:prstGeom prst="rect">
            <a:avLst/>
          </a:prstGeom>
          <a:noFill/>
        </p:spPr>
        <p:txBody>
          <a:bodyPr wrap="square" rtlCol="0">
            <a:spAutoFit/>
          </a:bodyPr>
          <a:lstStyle/>
          <a:p>
            <a:r>
              <a:rPr lang="en-US"/>
              <a:t>Cohort 1: Complete! </a:t>
            </a:r>
          </a:p>
          <a:p>
            <a:r>
              <a:rPr lang="en-US"/>
              <a:t>Cohort 2: Focus Groups this Fall</a:t>
            </a:r>
          </a:p>
        </p:txBody>
      </p:sp>
      <p:sp>
        <p:nvSpPr>
          <p:cNvPr id="4" name="Content Placeholder 3">
            <a:extLst>
              <a:ext uri="{FF2B5EF4-FFF2-40B4-BE49-F238E27FC236}">
                <a16:creationId xmlns:a16="http://schemas.microsoft.com/office/drawing/2014/main" id="{D9C62916-B44F-CC06-DF63-2F1583964F51}"/>
              </a:ext>
            </a:extLst>
          </p:cNvPr>
          <p:cNvSpPr>
            <a:spLocks noGrp="1"/>
          </p:cNvSpPr>
          <p:nvPr>
            <p:ph sz="half" idx="2"/>
          </p:nvPr>
        </p:nvSpPr>
        <p:spPr/>
        <p:txBody>
          <a:bodyPr>
            <a:normAutofit/>
          </a:bodyPr>
          <a:lstStyle/>
          <a:p>
            <a:pPr marL="0" indent="0">
              <a:buNone/>
            </a:pPr>
            <a:r>
              <a:rPr lang="en-US" sz="2400" dirty="0">
                <a:latin typeface="+mj-lt"/>
              </a:rPr>
              <a:t>There are detailed planning guides and resources for each stage of the Interim Review process online.</a:t>
            </a:r>
          </a:p>
        </p:txBody>
      </p:sp>
      <p:pic>
        <p:nvPicPr>
          <p:cNvPr id="9" name="Picture 8" descr="This is a screenshot of the DESE webpage where you can find Early Literacy Review Materials. The webpage is www.doe.mass.edu/edprep/review/toolkit/early-literacy-interim/">
            <a:extLst>
              <a:ext uri="{FF2B5EF4-FFF2-40B4-BE49-F238E27FC236}">
                <a16:creationId xmlns:a16="http://schemas.microsoft.com/office/drawing/2014/main" id="{D1A3E84F-9B66-4C95-7281-C36E841E75A9}"/>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5583682" y="2485056"/>
            <a:ext cx="4048690" cy="2305372"/>
          </a:xfrm>
          <a:prstGeom prst="rect">
            <a:avLst/>
          </a:prstGeom>
          <a:ln>
            <a:solidFill>
              <a:schemeClr val="accent1">
                <a:lumMod val="50000"/>
              </a:schemeClr>
            </a:solidFill>
          </a:ln>
        </p:spPr>
      </p:pic>
      <p:pic>
        <p:nvPicPr>
          <p:cNvPr id="11" name="Picture 10">
            <a:extLst>
              <a:ext uri="{FF2B5EF4-FFF2-40B4-BE49-F238E27FC236}">
                <a16:creationId xmlns:a16="http://schemas.microsoft.com/office/drawing/2014/main" id="{F5622F01-C2E5-9447-F037-3540AFDC93B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35961" y="4372944"/>
            <a:ext cx="4096322" cy="1705213"/>
          </a:xfrm>
          <a:prstGeom prst="rect">
            <a:avLst/>
          </a:prstGeom>
          <a:ln>
            <a:solidFill>
              <a:schemeClr val="accent1">
                <a:lumMod val="50000"/>
              </a:schemeClr>
            </a:solidFill>
          </a:ln>
        </p:spPr>
      </p:pic>
      <p:sp>
        <p:nvSpPr>
          <p:cNvPr id="5" name="Slide Number Placeholder 4">
            <a:extLst>
              <a:ext uri="{FF2B5EF4-FFF2-40B4-BE49-F238E27FC236}">
                <a16:creationId xmlns:a16="http://schemas.microsoft.com/office/drawing/2014/main" id="{07D3F37F-DAEB-218F-F5C7-4A8EED130EAC}"/>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1955122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9EE28-5AB4-CB73-C72D-4A9E8C3C20F2}"/>
              </a:ext>
            </a:extLst>
          </p:cNvPr>
          <p:cNvSpPr>
            <a:spLocks noGrp="1"/>
          </p:cNvSpPr>
          <p:nvPr>
            <p:ph type="title"/>
          </p:nvPr>
        </p:nvSpPr>
        <p:spPr/>
        <p:txBody>
          <a:bodyPr/>
          <a:lstStyle/>
          <a:p>
            <a:r>
              <a:rPr lang="en-US"/>
              <a:t>Early Literacy in Ed Prep Resources</a:t>
            </a:r>
          </a:p>
        </p:txBody>
      </p:sp>
      <p:sp>
        <p:nvSpPr>
          <p:cNvPr id="4" name="Content Placeholder 3">
            <a:extLst>
              <a:ext uri="{FF2B5EF4-FFF2-40B4-BE49-F238E27FC236}">
                <a16:creationId xmlns:a16="http://schemas.microsoft.com/office/drawing/2014/main" id="{FCC57E50-03B8-16A7-FA56-D6BFF6F1CBB3}"/>
              </a:ext>
            </a:extLst>
          </p:cNvPr>
          <p:cNvSpPr>
            <a:spLocks noGrp="1"/>
          </p:cNvSpPr>
          <p:nvPr>
            <p:ph idx="1"/>
          </p:nvPr>
        </p:nvSpPr>
        <p:spPr>
          <a:xfrm>
            <a:off x="173179" y="1720650"/>
            <a:ext cx="3609307" cy="4414692"/>
          </a:xfrm>
        </p:spPr>
        <p:txBody>
          <a:bodyPr>
            <a:normAutofit fontScale="85000" lnSpcReduction="10000"/>
          </a:bodyPr>
          <a:lstStyle/>
          <a:p>
            <a:pPr marL="0" indent="0">
              <a:buNone/>
            </a:pPr>
            <a:r>
              <a:rPr lang="en-US"/>
              <a:t>The Resource Hub was developed over the course of the last year and published in May. </a:t>
            </a:r>
          </a:p>
          <a:p>
            <a:pPr marL="0" indent="0">
              <a:buNone/>
            </a:pPr>
            <a:endParaRPr lang="en-US"/>
          </a:p>
          <a:p>
            <a:pPr marL="0" indent="0">
              <a:buNone/>
            </a:pPr>
            <a:r>
              <a:rPr lang="en-US"/>
              <a:t>The hub has information about all grants, professional learning, and other resources to support programmatic alignment to the </a:t>
            </a:r>
            <a:r>
              <a:rPr lang="en-US" i="1"/>
              <a:t>2024 Early Literacy Program Approval Criteria. </a:t>
            </a:r>
          </a:p>
        </p:txBody>
      </p:sp>
      <p:pic>
        <p:nvPicPr>
          <p:cNvPr id="3" name="Picture 2" descr="This image shows a screenshot of the DESE webpage where you can find The Resource Hub and learn more about Early Literacy in Educator Preparation. The site is www.doe.mass.edu/edprep/resources/resource-hub/">
            <a:extLst>
              <a:ext uri="{FF2B5EF4-FFF2-40B4-BE49-F238E27FC236}">
                <a16:creationId xmlns:a16="http://schemas.microsoft.com/office/drawing/2014/main" id="{B0768774-2FAD-10BB-D167-78B2E7415E34}"/>
              </a:ext>
            </a:extLst>
          </p:cNvPr>
          <p:cNvPicPr>
            <a:picLocks noChangeAspect="1"/>
          </p:cNvPicPr>
          <p:nvPr/>
        </p:nvPicPr>
        <p:blipFill>
          <a:blip r:embed="rId3"/>
          <a:stretch>
            <a:fillRect/>
          </a:stretch>
        </p:blipFill>
        <p:spPr>
          <a:xfrm>
            <a:off x="4009395" y="1710905"/>
            <a:ext cx="7954454" cy="4557623"/>
          </a:xfrm>
          <a:prstGeom prst="rect">
            <a:avLst/>
          </a:prstGeom>
        </p:spPr>
      </p:pic>
      <p:sp>
        <p:nvSpPr>
          <p:cNvPr id="5" name="Slide Number Placeholder 4">
            <a:extLst>
              <a:ext uri="{FF2B5EF4-FFF2-40B4-BE49-F238E27FC236}">
                <a16:creationId xmlns:a16="http://schemas.microsoft.com/office/drawing/2014/main" id="{CE0EAF74-87BF-2E66-9344-D7C845A9F59C}"/>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924801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E392B-D923-A43C-E5D9-41E1248577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460BA3-72BD-6954-6F57-3B7BFBFED4FF}"/>
              </a:ext>
            </a:extLst>
          </p:cNvPr>
          <p:cNvSpPr>
            <a:spLocks noGrp="1"/>
          </p:cNvSpPr>
          <p:nvPr>
            <p:ph type="title"/>
          </p:nvPr>
        </p:nvSpPr>
        <p:spPr>
          <a:xfrm>
            <a:off x="354154" y="270599"/>
            <a:ext cx="10515600" cy="861002"/>
          </a:xfrm>
        </p:spPr>
        <p:txBody>
          <a:bodyPr>
            <a:normAutofit/>
          </a:bodyPr>
          <a:lstStyle/>
          <a:p>
            <a:r>
              <a:rPr lang="en-US">
                <a:latin typeface="Arial"/>
                <a:cs typeface="Arial"/>
              </a:rPr>
              <a:t>Early Literacy Ed Prep Resources</a:t>
            </a:r>
            <a:endParaRPr lang="en-US"/>
          </a:p>
        </p:txBody>
      </p:sp>
      <p:sp>
        <p:nvSpPr>
          <p:cNvPr id="60" name="TextBox 59">
            <a:extLst>
              <a:ext uri="{FF2B5EF4-FFF2-40B4-BE49-F238E27FC236}">
                <a16:creationId xmlns:a16="http://schemas.microsoft.com/office/drawing/2014/main" id="{2E286B15-8BDF-9C42-518C-977732CFB0CD}"/>
              </a:ext>
            </a:extLst>
          </p:cNvPr>
          <p:cNvSpPr txBox="1"/>
          <p:nvPr/>
        </p:nvSpPr>
        <p:spPr>
          <a:xfrm>
            <a:off x="806532" y="1714499"/>
            <a:ext cx="10180616"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bg1"/>
                </a:solidFill>
              </a:rPr>
              <a:t>Downloadable Resources</a:t>
            </a:r>
            <a:r>
              <a:rPr lang="en-US" sz="2000">
                <a:solidFill>
                  <a:schemeClr val="bg1"/>
                </a:solidFill>
              </a:rPr>
              <a:t>​: A collection of materials created by EPP faculty and organized by domain to support programmatic shifts​ </a:t>
            </a:r>
          </a:p>
          <a:p>
            <a:endParaRPr lang="en-US" sz="2000">
              <a:solidFill>
                <a:schemeClr val="bg1"/>
              </a:solidFill>
            </a:endParaRPr>
          </a:p>
          <a:p>
            <a:r>
              <a:rPr lang="en-US" sz="2000" b="1">
                <a:solidFill>
                  <a:schemeClr val="bg1"/>
                </a:solidFill>
              </a:rPr>
              <a:t>Literacy Launch Institutes</a:t>
            </a:r>
            <a:r>
              <a:rPr lang="en-US" sz="2000">
                <a:solidFill>
                  <a:schemeClr val="bg1"/>
                </a:solidFill>
              </a:rPr>
              <a:t>​: A professional learning track specifically designed for Educator Preparation Faculty, Program Supervisors, and Supervising Practitioners​ </a:t>
            </a:r>
          </a:p>
          <a:p>
            <a:endParaRPr lang="en-US" sz="2000">
              <a:solidFill>
                <a:schemeClr val="bg1"/>
              </a:solidFill>
            </a:endParaRPr>
          </a:p>
          <a:p>
            <a:r>
              <a:rPr lang="en-US" sz="2000" b="1">
                <a:solidFill>
                  <a:schemeClr val="bg1"/>
                </a:solidFill>
              </a:rPr>
              <a:t>Consortium Grant</a:t>
            </a:r>
            <a:r>
              <a:rPr lang="en-US" sz="2000">
                <a:solidFill>
                  <a:schemeClr val="bg1"/>
                </a:solidFill>
              </a:rPr>
              <a:t>: Entering its 4th year, the consortium grant supports mutually beneficial partnerships between EPPs and PK12 districts​ </a:t>
            </a:r>
          </a:p>
          <a:p>
            <a:endParaRPr lang="en-US" sz="2000">
              <a:solidFill>
                <a:schemeClr val="bg1"/>
              </a:solidFill>
            </a:endParaRPr>
          </a:p>
          <a:p>
            <a:r>
              <a:rPr lang="en-US" sz="2000" b="1">
                <a:solidFill>
                  <a:schemeClr val="bg1"/>
                </a:solidFill>
              </a:rPr>
              <a:t>Launchpad Schools</a:t>
            </a:r>
            <a:r>
              <a:rPr lang="en-US" sz="2000">
                <a:solidFill>
                  <a:schemeClr val="bg1"/>
                </a:solidFill>
              </a:rPr>
              <a:t>​: Designed to support EPPs with identifying high-quality practicum placement sites​ More to come!​ </a:t>
            </a:r>
          </a:p>
          <a:p>
            <a:endParaRPr lang="en-US" sz="2000">
              <a:solidFill>
                <a:schemeClr val="bg1"/>
              </a:solidFill>
            </a:endParaRPr>
          </a:p>
          <a:p>
            <a:endParaRPr lang="en-US" sz="2000">
              <a:solidFill>
                <a:schemeClr val="bg1"/>
              </a:solidFill>
            </a:endParaRPr>
          </a:p>
          <a:p>
            <a:pPr algn="l"/>
            <a:r>
              <a:rPr lang="en-US" sz="2000">
                <a:solidFill>
                  <a:schemeClr val="bg1"/>
                </a:solidFill>
              </a:rPr>
              <a:t>DESE is currently planning additional professional learning opportunities … stay tuned!​</a:t>
            </a:r>
          </a:p>
        </p:txBody>
      </p:sp>
      <p:sp>
        <p:nvSpPr>
          <p:cNvPr id="5" name="Slide Number Placeholder 4">
            <a:extLst>
              <a:ext uri="{FF2B5EF4-FFF2-40B4-BE49-F238E27FC236}">
                <a16:creationId xmlns:a16="http://schemas.microsoft.com/office/drawing/2014/main" id="{7FCE9DB1-85E5-CAC4-4783-DBB57094C960}"/>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1642336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ACB43-D2F4-00D0-FEB1-748BB150C37A}"/>
              </a:ext>
            </a:extLst>
          </p:cNvPr>
          <p:cNvSpPr>
            <a:spLocks noGrp="1"/>
          </p:cNvSpPr>
          <p:nvPr>
            <p:ph type="title"/>
          </p:nvPr>
        </p:nvSpPr>
        <p:spPr>
          <a:xfrm>
            <a:off x="3847" y="-5291"/>
            <a:ext cx="10515600" cy="861002"/>
          </a:xfrm>
        </p:spPr>
        <p:txBody>
          <a:bodyPr/>
          <a:lstStyle/>
          <a:p>
            <a:r>
              <a:rPr lang="en-US"/>
              <a:t>Launchpad Schools</a:t>
            </a:r>
          </a:p>
        </p:txBody>
      </p:sp>
      <p:grpSp>
        <p:nvGrpSpPr>
          <p:cNvPr id="6" name="Group 5">
            <a:extLst>
              <a:ext uri="{FF2B5EF4-FFF2-40B4-BE49-F238E27FC236}">
                <a16:creationId xmlns:a16="http://schemas.microsoft.com/office/drawing/2014/main" id="{BA270AE2-C5BC-CB0E-8CEA-F662041C4880}"/>
              </a:ext>
              <a:ext uri="{C183D7F6-B498-43B3-948B-1728B52AA6E4}">
                <adec:decorative xmlns:adec="http://schemas.microsoft.com/office/drawing/2017/decorative" val="1"/>
              </a:ext>
            </a:extLst>
          </p:cNvPr>
          <p:cNvGrpSpPr/>
          <p:nvPr/>
        </p:nvGrpSpPr>
        <p:grpSpPr>
          <a:xfrm>
            <a:off x="1058775" y="1025045"/>
            <a:ext cx="1802892" cy="1694035"/>
            <a:chOff x="0" y="0"/>
            <a:chExt cx="3690112" cy="3690112"/>
          </a:xfrm>
        </p:grpSpPr>
        <p:sp>
          <p:nvSpPr>
            <p:cNvPr id="9" name="Freeform 9">
              <a:extLst>
                <a:ext uri="{FF2B5EF4-FFF2-40B4-BE49-F238E27FC236}">
                  <a16:creationId xmlns:a16="http://schemas.microsoft.com/office/drawing/2014/main" id="{9DF0CD21-04CE-9EEC-DC06-5C18EFD8628C}"/>
                </a:ext>
              </a:extLst>
            </p:cNvPr>
            <p:cNvSpPr/>
            <p:nvPr/>
          </p:nvSpPr>
          <p:spPr>
            <a:xfrm>
              <a:off x="0" y="0"/>
              <a:ext cx="3690112" cy="3690112"/>
            </a:xfrm>
            <a:custGeom>
              <a:avLst/>
              <a:gdLst/>
              <a:ahLst/>
              <a:cxnLst/>
              <a:rect l="l" t="t" r="r" b="b"/>
              <a:pathLst>
                <a:path w="3690112" h="3690112">
                  <a:moveTo>
                    <a:pt x="0" y="0"/>
                  </a:moveTo>
                  <a:lnTo>
                    <a:pt x="3690112" y="0"/>
                  </a:lnTo>
                  <a:lnTo>
                    <a:pt x="3690112" y="3690112"/>
                  </a:lnTo>
                  <a:lnTo>
                    <a:pt x="0" y="3690112"/>
                  </a:lnTo>
                  <a:lnTo>
                    <a:pt x="0" y="0"/>
                  </a:lnTo>
                  <a:close/>
                </a:path>
              </a:pathLst>
            </a:custGeom>
            <a:blipFill>
              <a:blip r:embed="rId3"/>
              <a:stretch>
                <a:fillRect/>
              </a:stretch>
            </a:blipFill>
          </p:spPr>
          <p:txBody>
            <a:bodyPr/>
            <a:lstStyle/>
            <a:p>
              <a:endParaRPr lang="en-US"/>
            </a:p>
          </p:txBody>
        </p:sp>
        <p:sp>
          <p:nvSpPr>
            <p:cNvPr id="10" name="Freeform 10">
              <a:extLst>
                <a:ext uri="{FF2B5EF4-FFF2-40B4-BE49-F238E27FC236}">
                  <a16:creationId xmlns:a16="http://schemas.microsoft.com/office/drawing/2014/main" id="{DCCBCF51-B9C9-197D-D81F-A63EAA979A90}"/>
                </a:ext>
                <a:ext uri="{C183D7F6-B498-43B3-948B-1728B52AA6E4}">
                  <adec:decorative xmlns:adec="http://schemas.microsoft.com/office/drawing/2017/decorative" val="1"/>
                </a:ext>
              </a:extLst>
            </p:cNvPr>
            <p:cNvSpPr/>
            <p:nvPr/>
          </p:nvSpPr>
          <p:spPr>
            <a:xfrm>
              <a:off x="402336" y="402336"/>
              <a:ext cx="2885440" cy="2885440"/>
            </a:xfrm>
            <a:custGeom>
              <a:avLst/>
              <a:gdLst/>
              <a:ahLst/>
              <a:cxnLst/>
              <a:rect l="l" t="t" r="r" b="b"/>
              <a:pathLst>
                <a:path w="2885440" h="2885440">
                  <a:moveTo>
                    <a:pt x="0" y="0"/>
                  </a:moveTo>
                  <a:lnTo>
                    <a:pt x="2885440" y="0"/>
                  </a:lnTo>
                  <a:lnTo>
                    <a:pt x="2885440" y="2885440"/>
                  </a:lnTo>
                  <a:lnTo>
                    <a:pt x="0" y="288544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18" name="TextBox 17">
            <a:extLst>
              <a:ext uri="{FF2B5EF4-FFF2-40B4-BE49-F238E27FC236}">
                <a16:creationId xmlns:a16="http://schemas.microsoft.com/office/drawing/2014/main" id="{6814A5B0-4F01-BF2E-A866-A16142733C3A}"/>
              </a:ext>
            </a:extLst>
          </p:cNvPr>
          <p:cNvSpPr txBox="1"/>
          <p:nvPr/>
        </p:nvSpPr>
        <p:spPr>
          <a:xfrm>
            <a:off x="324104" y="2794282"/>
            <a:ext cx="3272234" cy="923330"/>
          </a:xfrm>
          <a:prstGeom prst="rect">
            <a:avLst/>
          </a:prstGeom>
          <a:noFill/>
        </p:spPr>
        <p:txBody>
          <a:bodyPr wrap="square" rtlCol="0">
            <a:spAutoFit/>
          </a:bodyPr>
          <a:lstStyle/>
          <a:p>
            <a:pPr algn="ctr"/>
            <a:r>
              <a:rPr lang="en-US">
                <a:solidFill>
                  <a:schemeClr val="accent1"/>
                </a:solidFill>
                <a:latin typeface="Arial" panose="020B0604020202020204" pitchFamily="34" charset="0"/>
                <a:cs typeface="Arial" panose="020B0604020202020204" pitchFamily="34" charset="0"/>
              </a:rPr>
              <a:t>Have school-wide systems that support each and every student’s literacy development</a:t>
            </a:r>
          </a:p>
        </p:txBody>
      </p:sp>
      <p:grpSp>
        <p:nvGrpSpPr>
          <p:cNvPr id="11" name="Group 10">
            <a:extLst>
              <a:ext uri="{FF2B5EF4-FFF2-40B4-BE49-F238E27FC236}">
                <a16:creationId xmlns:a16="http://schemas.microsoft.com/office/drawing/2014/main" id="{3CD76B5C-0EAF-2A78-9B75-58DDDBD7DC87}"/>
              </a:ext>
              <a:ext uri="{C183D7F6-B498-43B3-948B-1728B52AA6E4}">
                <adec:decorative xmlns:adec="http://schemas.microsoft.com/office/drawing/2017/decorative" val="1"/>
              </a:ext>
            </a:extLst>
          </p:cNvPr>
          <p:cNvGrpSpPr/>
          <p:nvPr/>
        </p:nvGrpSpPr>
        <p:grpSpPr>
          <a:xfrm>
            <a:off x="4497784" y="952124"/>
            <a:ext cx="1802892" cy="1842158"/>
            <a:chOff x="0" y="0"/>
            <a:chExt cx="3690112" cy="3690112"/>
          </a:xfrm>
        </p:grpSpPr>
        <p:sp>
          <p:nvSpPr>
            <p:cNvPr id="12" name="Freeform 6">
              <a:extLst>
                <a:ext uri="{FF2B5EF4-FFF2-40B4-BE49-F238E27FC236}">
                  <a16:creationId xmlns:a16="http://schemas.microsoft.com/office/drawing/2014/main" id="{B3EA1971-E956-7ABD-7B3D-E3886B01A0B5}"/>
                </a:ext>
              </a:extLst>
            </p:cNvPr>
            <p:cNvSpPr/>
            <p:nvPr/>
          </p:nvSpPr>
          <p:spPr>
            <a:xfrm>
              <a:off x="0" y="0"/>
              <a:ext cx="3690112" cy="3690112"/>
            </a:xfrm>
            <a:custGeom>
              <a:avLst/>
              <a:gdLst/>
              <a:ahLst/>
              <a:cxnLst/>
              <a:rect l="l" t="t" r="r" b="b"/>
              <a:pathLst>
                <a:path w="3690112" h="3690112">
                  <a:moveTo>
                    <a:pt x="0" y="0"/>
                  </a:moveTo>
                  <a:lnTo>
                    <a:pt x="3690112" y="0"/>
                  </a:lnTo>
                  <a:lnTo>
                    <a:pt x="3690112" y="3690112"/>
                  </a:lnTo>
                  <a:lnTo>
                    <a:pt x="0" y="3690112"/>
                  </a:lnTo>
                  <a:lnTo>
                    <a:pt x="0" y="0"/>
                  </a:lnTo>
                  <a:close/>
                </a:path>
              </a:pathLst>
            </a:custGeom>
            <a:blipFill>
              <a:blip r:embed="rId3"/>
              <a:stretch>
                <a:fillRect/>
              </a:stretch>
            </a:blipFill>
          </p:spPr>
          <p:txBody>
            <a:bodyPr/>
            <a:lstStyle/>
            <a:p>
              <a:endParaRPr lang="en-US"/>
            </a:p>
          </p:txBody>
        </p:sp>
        <p:sp>
          <p:nvSpPr>
            <p:cNvPr id="13" name="Freeform 7">
              <a:extLst>
                <a:ext uri="{FF2B5EF4-FFF2-40B4-BE49-F238E27FC236}">
                  <a16:creationId xmlns:a16="http://schemas.microsoft.com/office/drawing/2014/main" id="{14C6E33B-7563-CB9F-0E6A-6C5377F91A52}"/>
                </a:ext>
              </a:extLst>
            </p:cNvPr>
            <p:cNvSpPr/>
            <p:nvPr/>
          </p:nvSpPr>
          <p:spPr>
            <a:xfrm>
              <a:off x="350410" y="1157553"/>
              <a:ext cx="2989292" cy="1763682"/>
            </a:xfrm>
            <a:custGeom>
              <a:avLst/>
              <a:gdLst/>
              <a:ahLst/>
              <a:cxnLst/>
              <a:rect l="l" t="t" r="r" b="b"/>
              <a:pathLst>
                <a:path w="2989292" h="1763682">
                  <a:moveTo>
                    <a:pt x="0" y="0"/>
                  </a:moveTo>
                  <a:lnTo>
                    <a:pt x="2989292" y="0"/>
                  </a:lnTo>
                  <a:lnTo>
                    <a:pt x="2989292" y="1763682"/>
                  </a:lnTo>
                  <a:lnTo>
                    <a:pt x="0" y="176368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20" name="TextBox 19">
            <a:extLst>
              <a:ext uri="{FF2B5EF4-FFF2-40B4-BE49-F238E27FC236}">
                <a16:creationId xmlns:a16="http://schemas.microsoft.com/office/drawing/2014/main" id="{14D3634F-575C-9AC6-42F6-8E1BCBE397D0}"/>
              </a:ext>
            </a:extLst>
          </p:cNvPr>
          <p:cNvSpPr txBox="1"/>
          <p:nvPr/>
        </p:nvSpPr>
        <p:spPr>
          <a:xfrm>
            <a:off x="4213678" y="2835070"/>
            <a:ext cx="2400300" cy="646331"/>
          </a:xfrm>
          <a:prstGeom prst="rect">
            <a:avLst/>
          </a:prstGeom>
          <a:noFill/>
        </p:spPr>
        <p:txBody>
          <a:bodyPr wrap="square" rtlCol="0">
            <a:spAutoFit/>
          </a:bodyPr>
          <a:lstStyle/>
          <a:p>
            <a:pPr algn="ctr"/>
            <a:r>
              <a:rPr lang="en-US">
                <a:solidFill>
                  <a:schemeClr val="accent1"/>
                </a:solidFill>
                <a:latin typeface="Arial" panose="020B0604020202020204" pitchFamily="34" charset="0"/>
                <a:cs typeface="Arial" panose="020B0604020202020204" pitchFamily="34" charset="0"/>
              </a:rPr>
              <a:t>Are committed to partnering with EPPs</a:t>
            </a:r>
          </a:p>
        </p:txBody>
      </p:sp>
      <p:sp>
        <p:nvSpPr>
          <p:cNvPr id="22" name="TextBox 21">
            <a:extLst>
              <a:ext uri="{FF2B5EF4-FFF2-40B4-BE49-F238E27FC236}">
                <a16:creationId xmlns:a16="http://schemas.microsoft.com/office/drawing/2014/main" id="{0C4B05D0-3C43-8543-F509-2F8BFC1261DC}"/>
              </a:ext>
            </a:extLst>
          </p:cNvPr>
          <p:cNvSpPr txBox="1"/>
          <p:nvPr/>
        </p:nvSpPr>
        <p:spPr>
          <a:xfrm>
            <a:off x="7202122" y="2796003"/>
            <a:ext cx="3272234" cy="1200329"/>
          </a:xfrm>
          <a:prstGeom prst="rect">
            <a:avLst/>
          </a:prstGeom>
          <a:noFill/>
        </p:spPr>
        <p:txBody>
          <a:bodyPr wrap="square" rtlCol="0">
            <a:spAutoFit/>
          </a:bodyPr>
          <a:lstStyle/>
          <a:p>
            <a:r>
              <a:rPr lang="en-US">
                <a:solidFill>
                  <a:schemeClr val="accent1"/>
                </a:solidFill>
                <a:latin typeface="Arial" panose="020B0604020202020204" pitchFamily="34" charset="0"/>
                <a:cs typeface="Arial" panose="020B0604020202020204" pitchFamily="34" charset="0"/>
              </a:rPr>
              <a:t>Have supervising practitioners and classrooms well-suited to fostering teacher candidates’ literacy practice</a:t>
            </a:r>
          </a:p>
        </p:txBody>
      </p:sp>
      <p:grpSp>
        <p:nvGrpSpPr>
          <p:cNvPr id="14" name="Group 13">
            <a:extLst>
              <a:ext uri="{FF2B5EF4-FFF2-40B4-BE49-F238E27FC236}">
                <a16:creationId xmlns:a16="http://schemas.microsoft.com/office/drawing/2014/main" id="{FD0480D1-7FD6-E283-F2C0-DC13DE18005B}"/>
              </a:ext>
              <a:ext uri="{C183D7F6-B498-43B3-948B-1728B52AA6E4}">
                <adec:decorative xmlns:adec="http://schemas.microsoft.com/office/drawing/2017/decorative" val="1"/>
              </a:ext>
            </a:extLst>
          </p:cNvPr>
          <p:cNvGrpSpPr/>
          <p:nvPr/>
        </p:nvGrpSpPr>
        <p:grpSpPr>
          <a:xfrm>
            <a:off x="7936793" y="1029161"/>
            <a:ext cx="1802892" cy="1745778"/>
            <a:chOff x="0" y="0"/>
            <a:chExt cx="3690112" cy="3690112"/>
          </a:xfrm>
        </p:grpSpPr>
        <p:sp>
          <p:nvSpPr>
            <p:cNvPr id="15" name="Freeform 3">
              <a:extLst>
                <a:ext uri="{FF2B5EF4-FFF2-40B4-BE49-F238E27FC236}">
                  <a16:creationId xmlns:a16="http://schemas.microsoft.com/office/drawing/2014/main" id="{3496ABFF-5B40-30EF-C82C-03EEB6B8CA47}"/>
                </a:ext>
              </a:extLst>
            </p:cNvPr>
            <p:cNvSpPr/>
            <p:nvPr/>
          </p:nvSpPr>
          <p:spPr>
            <a:xfrm>
              <a:off x="0" y="0"/>
              <a:ext cx="3690112" cy="3690112"/>
            </a:xfrm>
            <a:custGeom>
              <a:avLst/>
              <a:gdLst/>
              <a:ahLst/>
              <a:cxnLst/>
              <a:rect l="l" t="t" r="r" b="b"/>
              <a:pathLst>
                <a:path w="3690112" h="3690112">
                  <a:moveTo>
                    <a:pt x="0" y="0"/>
                  </a:moveTo>
                  <a:lnTo>
                    <a:pt x="3690112" y="0"/>
                  </a:lnTo>
                  <a:lnTo>
                    <a:pt x="3690112" y="3690112"/>
                  </a:lnTo>
                  <a:lnTo>
                    <a:pt x="0" y="3690112"/>
                  </a:lnTo>
                  <a:lnTo>
                    <a:pt x="0" y="0"/>
                  </a:lnTo>
                  <a:close/>
                </a:path>
              </a:pathLst>
            </a:custGeom>
            <a:blipFill>
              <a:blip r:embed="rId3"/>
              <a:stretch>
                <a:fillRect/>
              </a:stretch>
            </a:blipFill>
          </p:spPr>
          <p:txBody>
            <a:bodyPr/>
            <a:lstStyle/>
            <a:p>
              <a:endParaRPr lang="en-US"/>
            </a:p>
          </p:txBody>
        </p:sp>
        <p:sp>
          <p:nvSpPr>
            <p:cNvPr id="16" name="Freeform 4">
              <a:extLst>
                <a:ext uri="{FF2B5EF4-FFF2-40B4-BE49-F238E27FC236}">
                  <a16:creationId xmlns:a16="http://schemas.microsoft.com/office/drawing/2014/main" id="{60C69BAB-7439-45EE-ED06-8356ADDD3451}"/>
                </a:ext>
              </a:extLst>
            </p:cNvPr>
            <p:cNvSpPr/>
            <p:nvPr/>
          </p:nvSpPr>
          <p:spPr>
            <a:xfrm>
              <a:off x="564643" y="596674"/>
              <a:ext cx="2646403" cy="2421459"/>
            </a:xfrm>
            <a:custGeom>
              <a:avLst/>
              <a:gdLst/>
              <a:ahLst/>
              <a:cxnLst/>
              <a:rect l="l" t="t" r="r" b="b"/>
              <a:pathLst>
                <a:path w="2646403" h="2421459">
                  <a:moveTo>
                    <a:pt x="0" y="0"/>
                  </a:moveTo>
                  <a:lnTo>
                    <a:pt x="2646403" y="0"/>
                  </a:lnTo>
                  <a:lnTo>
                    <a:pt x="2646403" y="2421459"/>
                  </a:lnTo>
                  <a:lnTo>
                    <a:pt x="0" y="242145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8" name="TextBox 7">
            <a:extLst>
              <a:ext uri="{FF2B5EF4-FFF2-40B4-BE49-F238E27FC236}">
                <a16:creationId xmlns:a16="http://schemas.microsoft.com/office/drawing/2014/main" id="{CF0DBC5B-CA34-C000-3E01-6DA070338EA0}"/>
              </a:ext>
              <a:ext uri="{C183D7F6-B498-43B3-948B-1728B52AA6E4}">
                <adec:decorative xmlns:adec="http://schemas.microsoft.com/office/drawing/2017/decorative" val="0"/>
              </a:ext>
            </a:extLst>
          </p:cNvPr>
          <p:cNvSpPr txBox="1"/>
          <p:nvPr/>
        </p:nvSpPr>
        <p:spPr>
          <a:xfrm>
            <a:off x="133350" y="4139774"/>
            <a:ext cx="4665039" cy="553998"/>
          </a:xfrm>
          <a:prstGeom prst="rect">
            <a:avLst/>
          </a:prstGeom>
          <a:solidFill>
            <a:srgbClr val="1E4782"/>
          </a:solidFill>
        </p:spPr>
        <p:txBody>
          <a:bodyPr wrap="square" lIns="91440" tIns="45720" rIns="91440" bIns="45720" rtlCol="0" anchor="t">
            <a:spAutoFit/>
          </a:bodyPr>
          <a:lstStyle/>
          <a:p>
            <a:r>
              <a:rPr lang="en-US" sz="3000">
                <a:solidFill>
                  <a:schemeClr val="bg1"/>
                </a:solidFill>
                <a:latin typeface="+mj-lt"/>
              </a:rPr>
              <a:t>Countdown to Launch Grant</a:t>
            </a:r>
          </a:p>
        </p:txBody>
      </p:sp>
      <p:sp>
        <p:nvSpPr>
          <p:cNvPr id="4" name="Content Placeholder 3">
            <a:extLst>
              <a:ext uri="{FF2B5EF4-FFF2-40B4-BE49-F238E27FC236}">
                <a16:creationId xmlns:a16="http://schemas.microsoft.com/office/drawing/2014/main" id="{F51077C0-05BB-8722-A8A1-CAF027784E87}"/>
              </a:ext>
            </a:extLst>
          </p:cNvPr>
          <p:cNvSpPr>
            <a:spLocks noGrp="1"/>
          </p:cNvSpPr>
          <p:nvPr>
            <p:ph sz="half" idx="2"/>
          </p:nvPr>
        </p:nvSpPr>
        <p:spPr>
          <a:xfrm>
            <a:off x="0" y="4853489"/>
            <a:ext cx="10891157" cy="1885881"/>
          </a:xfrm>
        </p:spPr>
        <p:txBody>
          <a:bodyPr vert="horz" lIns="91440" tIns="45720" rIns="91440" bIns="45720" rtlCol="0" anchor="t">
            <a:normAutofit/>
          </a:bodyPr>
          <a:lstStyle/>
          <a:p>
            <a:r>
              <a:rPr lang="en-US" sz="1600" dirty="0"/>
              <a:t>Schools will receive funding for initiatives that build capacity to support teacher candidates' development of evidence-based early literacy instruction</a:t>
            </a:r>
          </a:p>
          <a:p>
            <a:r>
              <a:rPr lang="en-US" sz="1600" dirty="0"/>
              <a:t>Schools will also receive compensation for their participation in DESE walkthroughs, touchpoint meetings, and data collection</a:t>
            </a:r>
          </a:p>
          <a:p>
            <a:r>
              <a:rPr lang="en-US" sz="1600" dirty="0"/>
              <a:t>Schools will be evaluated as Launchpad Schools at the conclusion of the school year</a:t>
            </a:r>
          </a:p>
        </p:txBody>
      </p:sp>
      <p:sp>
        <p:nvSpPr>
          <p:cNvPr id="5" name="Slide Number Placeholder 4">
            <a:extLst>
              <a:ext uri="{FF2B5EF4-FFF2-40B4-BE49-F238E27FC236}">
                <a16:creationId xmlns:a16="http://schemas.microsoft.com/office/drawing/2014/main" id="{EFA30CF9-8B17-33D6-5D05-1892BF793EA7}"/>
              </a:ext>
            </a:extLst>
          </p:cNvPr>
          <p:cNvSpPr>
            <a:spLocks noGrp="1"/>
          </p:cNvSpPr>
          <p:nvPr>
            <p:ph type="sldNum" sz="quarter" idx="12"/>
          </p:nvPr>
        </p:nvSpPr>
        <p:spPr/>
        <p:txBody>
          <a:bodyPr/>
          <a:lstStyle/>
          <a:p>
            <a:fld id="{68A8D22E-6BC5-9E47-900C-2BB94685D9F5}" type="slidenum">
              <a:rPr lang="en-US" smtClean="0"/>
              <a:t>14</a:t>
            </a:fld>
            <a:endParaRPr lang="en-US"/>
          </a:p>
        </p:txBody>
      </p:sp>
    </p:spTree>
    <p:extLst>
      <p:ext uri="{BB962C8B-B14F-4D97-AF65-F5344CB8AC3E}">
        <p14:creationId xmlns:p14="http://schemas.microsoft.com/office/powerpoint/2010/main" val="734081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DB38D06-6186-1401-231D-9DA9B7D1E04D}"/>
              </a:ext>
            </a:extLst>
          </p:cNvPr>
          <p:cNvSpPr txBox="1">
            <a:spLocks noGrp="1"/>
          </p:cNvSpPr>
          <p:nvPr>
            <p:ph type="title" idx="4294967295"/>
          </p:nvPr>
        </p:nvSpPr>
        <p:spPr>
          <a:xfrm>
            <a:off x="-19235" y="283835"/>
            <a:ext cx="4264021" cy="211243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347AB6"/>
                </a:solidFill>
                <a:effectLst/>
                <a:uLnTx/>
                <a:uFillTx/>
                <a:latin typeface="Arial" panose="020B0604020202020204" pitchFamily="34" charset="0"/>
                <a:ea typeface="+mj-ea"/>
                <a:cs typeface="Arial" panose="020B0604020202020204" pitchFamily="34" charset="0"/>
              </a:rPr>
              <a:t>Massachusetts Registered Teacher Apprenticeship Program (RTAP) </a:t>
            </a:r>
          </a:p>
        </p:txBody>
      </p:sp>
      <p:sp>
        <p:nvSpPr>
          <p:cNvPr id="12" name="TextBox 12"/>
          <p:cNvSpPr txBox="1"/>
          <p:nvPr/>
        </p:nvSpPr>
        <p:spPr>
          <a:xfrm>
            <a:off x="280416" y="4137957"/>
            <a:ext cx="3304032" cy="1769202"/>
          </a:xfrm>
          <a:prstGeom prst="rect">
            <a:avLst/>
          </a:prstGeom>
        </p:spPr>
        <p:txBody>
          <a:bodyPr lIns="0" tIns="0" rIns="0" bIns="0" rtlCol="0" anchor="t">
            <a:spAutoFit/>
          </a:bodyPr>
          <a:lstStyle/>
          <a:p>
            <a:pPr>
              <a:lnSpc>
                <a:spcPts val="2777"/>
              </a:lnSpc>
            </a:pPr>
            <a:r>
              <a:rPr lang="en-US" sz="1983" b="1" dirty="0">
                <a:solidFill>
                  <a:srgbClr val="00BF63"/>
                </a:solidFill>
                <a:latin typeface="Roboto Bold"/>
                <a:ea typeface="Roboto Bold"/>
                <a:cs typeface="Roboto Bold"/>
                <a:sym typeface="Roboto Bold"/>
              </a:rPr>
              <a:t>A paid, supported pathway </a:t>
            </a:r>
            <a:r>
              <a:rPr lang="en-US" sz="1983" dirty="0">
                <a:solidFill>
                  <a:srgbClr val="000000"/>
                </a:solidFill>
                <a:latin typeface="Roboto"/>
                <a:ea typeface="Roboto"/>
                <a:cs typeface="Roboto"/>
                <a:sym typeface="Roboto"/>
              </a:rPr>
              <a:t>that helps aspiring educators become licensed teachers while working in Massachusetts schools.</a:t>
            </a:r>
          </a:p>
        </p:txBody>
      </p:sp>
      <p:sp>
        <p:nvSpPr>
          <p:cNvPr id="2" name="Freeform 2" descr="This is a screenshot of the DESE webpage where you can go to learn more about "/>
          <p:cNvSpPr/>
          <p:nvPr/>
        </p:nvSpPr>
        <p:spPr>
          <a:xfrm>
            <a:off x="3917950" y="425450"/>
            <a:ext cx="8134350" cy="6007100"/>
          </a:xfrm>
          <a:custGeom>
            <a:avLst/>
            <a:gdLst/>
            <a:ahLst/>
            <a:cxnLst/>
            <a:rect l="l" t="t" r="r" b="b"/>
            <a:pathLst>
              <a:path w="12201525" h="9010650">
                <a:moveTo>
                  <a:pt x="0" y="0"/>
                </a:moveTo>
                <a:lnTo>
                  <a:pt x="12201525" y="0"/>
                </a:lnTo>
                <a:lnTo>
                  <a:pt x="12201525" y="9010650"/>
                </a:lnTo>
                <a:lnTo>
                  <a:pt x="0" y="9010650"/>
                </a:lnTo>
                <a:lnTo>
                  <a:pt x="0" y="0"/>
                </a:lnTo>
                <a:close/>
              </a:path>
            </a:pathLst>
          </a:custGeom>
          <a:blipFill>
            <a:blip r:embed="rId3"/>
            <a:stretch>
              <a:fillRect/>
            </a:stretch>
          </a:blipFill>
        </p:spPr>
        <p:txBody>
          <a:bodyPr/>
          <a:lstStyle/>
          <a:p>
            <a:endParaRPr lang="en-US" sz="1200"/>
          </a:p>
        </p:txBody>
      </p:sp>
      <p:sp>
        <p:nvSpPr>
          <p:cNvPr id="3" name="Freeform 3" descr="Heading with navy blue background and white lettering: Massachusetts Registered Teacher Apprenticeship Program (RTAP)​"/>
          <p:cNvSpPr/>
          <p:nvPr/>
        </p:nvSpPr>
        <p:spPr>
          <a:xfrm>
            <a:off x="4064000" y="571500"/>
            <a:ext cx="7696200" cy="717550"/>
          </a:xfrm>
          <a:custGeom>
            <a:avLst/>
            <a:gdLst/>
            <a:ahLst/>
            <a:cxnLst/>
            <a:rect l="l" t="t" r="r" b="b"/>
            <a:pathLst>
              <a:path w="11544300" h="1076325">
                <a:moveTo>
                  <a:pt x="0" y="0"/>
                </a:moveTo>
                <a:lnTo>
                  <a:pt x="11544300" y="0"/>
                </a:lnTo>
                <a:lnTo>
                  <a:pt x="11544300" y="1076325"/>
                </a:lnTo>
                <a:lnTo>
                  <a:pt x="0" y="1076325"/>
                </a:lnTo>
                <a:lnTo>
                  <a:pt x="0" y="0"/>
                </a:lnTo>
                <a:close/>
              </a:path>
            </a:pathLst>
          </a:custGeom>
          <a:blipFill>
            <a:blip r:embed="rId4"/>
            <a:stretch>
              <a:fillRect/>
            </a:stretch>
          </a:blipFill>
        </p:spPr>
        <p:txBody>
          <a:bodyPr/>
          <a:lstStyle/>
          <a:p>
            <a:endParaRPr lang="en-US" sz="1200"/>
          </a:p>
        </p:txBody>
      </p:sp>
      <p:sp>
        <p:nvSpPr>
          <p:cNvPr id="4" name="Freeform 4">
            <a:extLst>
              <a:ext uri="{C183D7F6-B498-43B3-948B-1728B52AA6E4}">
                <adec:decorative xmlns:adec="http://schemas.microsoft.com/office/drawing/2017/decorative" val="1"/>
              </a:ext>
            </a:extLst>
          </p:cNvPr>
          <p:cNvSpPr/>
          <p:nvPr/>
        </p:nvSpPr>
        <p:spPr>
          <a:xfrm>
            <a:off x="4042833" y="1293284"/>
            <a:ext cx="2637367" cy="2135717"/>
          </a:xfrm>
          <a:custGeom>
            <a:avLst/>
            <a:gdLst/>
            <a:ahLst/>
            <a:cxnLst/>
            <a:rect l="l" t="t" r="r" b="b"/>
            <a:pathLst>
              <a:path w="3924300" h="2790825">
                <a:moveTo>
                  <a:pt x="0" y="0"/>
                </a:moveTo>
                <a:lnTo>
                  <a:pt x="3924300" y="0"/>
                </a:lnTo>
                <a:lnTo>
                  <a:pt x="3924300" y="2790825"/>
                </a:lnTo>
                <a:lnTo>
                  <a:pt x="0" y="2790825"/>
                </a:lnTo>
                <a:lnTo>
                  <a:pt x="0" y="0"/>
                </a:lnTo>
                <a:close/>
              </a:path>
            </a:pathLst>
          </a:custGeom>
          <a:blipFill>
            <a:blip r:embed="rId5"/>
            <a:stretch>
              <a:fillRect/>
            </a:stretch>
          </a:blipFill>
        </p:spPr>
        <p:txBody>
          <a:bodyPr/>
          <a:lstStyle/>
          <a:p>
            <a:endParaRPr lang="en-US" sz="1200"/>
          </a:p>
        </p:txBody>
      </p:sp>
      <p:sp>
        <p:nvSpPr>
          <p:cNvPr id="14" name="TextBox 14" descr="Subheading with blue lettering on gray background reading: What is RTAP?"/>
          <p:cNvSpPr txBox="1"/>
          <p:nvPr/>
        </p:nvSpPr>
        <p:spPr>
          <a:xfrm>
            <a:off x="4328160" y="1372475"/>
            <a:ext cx="1633728" cy="179088"/>
          </a:xfrm>
          <a:prstGeom prst="rect">
            <a:avLst/>
          </a:prstGeom>
        </p:spPr>
        <p:txBody>
          <a:bodyPr lIns="0" tIns="0" rIns="0" bIns="0" rtlCol="0" anchor="t">
            <a:spAutoFit/>
          </a:bodyPr>
          <a:lstStyle/>
          <a:p>
            <a:pPr>
              <a:lnSpc>
                <a:spcPts val="1521"/>
              </a:lnSpc>
            </a:pPr>
            <a:r>
              <a:rPr lang="en-US" sz="1086" b="1">
                <a:solidFill>
                  <a:srgbClr val="2A578D"/>
                </a:solidFill>
                <a:latin typeface="Roboto Bold"/>
                <a:ea typeface="Roboto Bold"/>
                <a:cs typeface="Roboto Bold"/>
                <a:sym typeface="Roboto Bold"/>
              </a:rPr>
              <a:t>WHAT IS RTAP?</a:t>
            </a:r>
          </a:p>
        </p:txBody>
      </p:sp>
      <p:sp>
        <p:nvSpPr>
          <p:cNvPr id="15" name="TextBox 15" descr="Text describing what RTAP is: A paid pathway into teaching that combines full-time employment in an instructional role with educator preparation, job-embedded mentoring, and licensure support. Apprentices work in a school district while completing at least 2,000 hours of on-the-job training and preparation requirements for teacher licensure.​"/>
          <p:cNvSpPr txBox="1"/>
          <p:nvPr/>
        </p:nvSpPr>
        <p:spPr>
          <a:xfrm>
            <a:off x="4328160" y="1572489"/>
            <a:ext cx="2198670" cy="1699183"/>
          </a:xfrm>
          <a:prstGeom prst="rect">
            <a:avLst/>
          </a:prstGeom>
        </p:spPr>
        <p:txBody>
          <a:bodyPr wrap="square" lIns="0" tIns="0" rIns="0" bIns="0" rtlCol="0" anchor="t">
            <a:spAutoFit/>
          </a:bodyPr>
          <a:lstStyle/>
          <a:p>
            <a:pPr>
              <a:lnSpc>
                <a:spcPct val="150000"/>
              </a:lnSpc>
            </a:pPr>
            <a:r>
              <a:rPr lang="en-US" sz="933" dirty="0">
                <a:solidFill>
                  <a:srgbClr val="293241"/>
                </a:solidFill>
                <a:latin typeface="Roboto Condensed"/>
                <a:ea typeface="Roboto Condensed"/>
                <a:cs typeface="Roboto Condensed"/>
                <a:sym typeface="Roboto Condensed"/>
              </a:rPr>
              <a:t>A paid pathway into teaching that combines full-time employment in an instructional role with educator preparation, job-embedded mentoring, and licensure support. Apprentices work in a school district while completing at least 2,000 hours of on-the-job training and preparation requirements for teacher licensure.</a:t>
            </a:r>
            <a:endParaRPr lang="en-US" sz="933" dirty="0">
              <a:solidFill>
                <a:srgbClr val="293241"/>
              </a:solidFill>
              <a:latin typeface="Roboto Condensed"/>
              <a:ea typeface="Roboto Condensed"/>
              <a:cs typeface="Roboto Condensed"/>
            </a:endParaRPr>
          </a:p>
        </p:txBody>
      </p:sp>
      <p:sp>
        <p:nvSpPr>
          <p:cNvPr id="6" name="Freeform 6">
            <a:extLst>
              <a:ext uri="{C183D7F6-B498-43B3-948B-1728B52AA6E4}">
                <adec:decorative xmlns:adec="http://schemas.microsoft.com/office/drawing/2017/decorative" val="1"/>
              </a:ext>
            </a:extLst>
          </p:cNvPr>
          <p:cNvSpPr/>
          <p:nvPr/>
        </p:nvSpPr>
        <p:spPr>
          <a:xfrm>
            <a:off x="6673850" y="1282700"/>
            <a:ext cx="2700750" cy="2676239"/>
          </a:xfrm>
          <a:custGeom>
            <a:avLst/>
            <a:gdLst/>
            <a:ahLst/>
            <a:cxnLst/>
            <a:rect l="l" t="t" r="r" b="b"/>
            <a:pathLst>
              <a:path w="3924300" h="3648075">
                <a:moveTo>
                  <a:pt x="0" y="0"/>
                </a:moveTo>
                <a:lnTo>
                  <a:pt x="3924300" y="0"/>
                </a:lnTo>
                <a:lnTo>
                  <a:pt x="3924300" y="3648075"/>
                </a:lnTo>
                <a:lnTo>
                  <a:pt x="0" y="3648075"/>
                </a:lnTo>
                <a:lnTo>
                  <a:pt x="0" y="0"/>
                </a:lnTo>
                <a:close/>
              </a:path>
            </a:pathLst>
          </a:custGeom>
          <a:blipFill>
            <a:blip r:embed="rId6"/>
            <a:stretch>
              <a:fillRect/>
            </a:stretch>
          </a:blipFill>
        </p:spPr>
        <p:txBody>
          <a:bodyPr/>
          <a:lstStyle/>
          <a:p>
            <a:endParaRPr lang="en-US" sz="1200"/>
          </a:p>
        </p:txBody>
      </p:sp>
      <p:sp>
        <p:nvSpPr>
          <p:cNvPr id="18" name="TextBox 18" descr="Subheading with blue lettering on gray background reading: Who participates?"/>
          <p:cNvSpPr txBox="1"/>
          <p:nvPr/>
        </p:nvSpPr>
        <p:spPr>
          <a:xfrm>
            <a:off x="6900672" y="1372475"/>
            <a:ext cx="1780032" cy="179088"/>
          </a:xfrm>
          <a:prstGeom prst="rect">
            <a:avLst/>
          </a:prstGeom>
        </p:spPr>
        <p:txBody>
          <a:bodyPr lIns="0" tIns="0" rIns="0" bIns="0" rtlCol="0" anchor="t">
            <a:spAutoFit/>
          </a:bodyPr>
          <a:lstStyle/>
          <a:p>
            <a:pPr>
              <a:lnSpc>
                <a:spcPts val="1521"/>
              </a:lnSpc>
            </a:pPr>
            <a:r>
              <a:rPr lang="en-US" sz="1086" b="1">
                <a:solidFill>
                  <a:srgbClr val="2A578D"/>
                </a:solidFill>
                <a:latin typeface="Roboto Bold"/>
                <a:ea typeface="Roboto Bold"/>
                <a:cs typeface="Roboto Bold"/>
                <a:sym typeface="Roboto Bold"/>
              </a:rPr>
              <a:t>WHO PARTICIPATES?</a:t>
            </a:r>
          </a:p>
        </p:txBody>
      </p:sp>
      <p:sp>
        <p:nvSpPr>
          <p:cNvPr id="19" name="TextBox 19" descr="Text describing who participates in RTAP: Apprentices — Aspiring teachers employed by a participating district and completing preparation toward licensure.​&#10;&#10;Journeyworkers — Experienced, appropriately licensed educators who mentor, coach, and supervise apprentices.​&#10;&#10;Approved Educator Preparation Providers — State-approved licensure programs providing flexible coursework, supervision and evaluation, and licensure endorsements.​"/>
          <p:cNvSpPr txBox="1"/>
          <p:nvPr/>
        </p:nvSpPr>
        <p:spPr>
          <a:xfrm>
            <a:off x="6900672" y="1665097"/>
            <a:ext cx="2243328" cy="2129942"/>
          </a:xfrm>
          <a:prstGeom prst="rect">
            <a:avLst/>
          </a:prstGeom>
        </p:spPr>
        <p:txBody>
          <a:bodyPr lIns="0" tIns="0" rIns="0" bIns="0" rtlCol="0" anchor="t">
            <a:spAutoFit/>
          </a:bodyPr>
          <a:lstStyle/>
          <a:p>
            <a:pPr algn="l">
              <a:lnSpc>
                <a:spcPct val="150000"/>
              </a:lnSpc>
            </a:pPr>
            <a:r>
              <a:rPr lang="en-US" sz="933" b="1">
                <a:solidFill>
                  <a:srgbClr val="293241"/>
                </a:solidFill>
                <a:latin typeface="Roboto Condensed Bold"/>
                <a:ea typeface="Roboto Condensed Bold"/>
                <a:cs typeface="Roboto Condensed Bold"/>
                <a:sym typeface="Roboto Condensed Bold"/>
              </a:rPr>
              <a:t>Apprentices </a:t>
            </a:r>
            <a:r>
              <a:rPr lang="en-US" sz="933">
                <a:solidFill>
                  <a:srgbClr val="293241"/>
                </a:solidFill>
                <a:latin typeface="Roboto Condensed"/>
                <a:ea typeface="Roboto Condensed"/>
                <a:cs typeface="Roboto Condensed"/>
                <a:sym typeface="Roboto Condensed"/>
              </a:rPr>
              <a:t>— Aspiring teachers employed by a participating district and completing preparation toward licensure.</a:t>
            </a:r>
            <a:endParaRPr lang="en-US" sz="933">
              <a:solidFill>
                <a:srgbClr val="293241"/>
              </a:solidFill>
              <a:latin typeface="Roboto Condensed"/>
              <a:ea typeface="Roboto Condensed"/>
              <a:cs typeface="Roboto Condensed"/>
            </a:endParaRPr>
          </a:p>
          <a:p>
            <a:pPr algn="l">
              <a:lnSpc>
                <a:spcPct val="150000"/>
              </a:lnSpc>
            </a:pPr>
            <a:r>
              <a:rPr lang="en-US" sz="933" b="1" err="1">
                <a:solidFill>
                  <a:srgbClr val="293241"/>
                </a:solidFill>
                <a:latin typeface="Roboto Condensed Bold"/>
                <a:ea typeface="Roboto Condensed Bold"/>
                <a:cs typeface="Roboto Condensed Bold"/>
                <a:sym typeface="Roboto Condensed Bold"/>
              </a:rPr>
              <a:t>Journeyworkers</a:t>
            </a:r>
            <a:r>
              <a:rPr lang="en-US" sz="933" b="1">
                <a:solidFill>
                  <a:srgbClr val="293241"/>
                </a:solidFill>
                <a:latin typeface="Roboto Condensed Bold"/>
                <a:ea typeface="Roboto Condensed Bold"/>
                <a:cs typeface="Roboto Condensed Bold"/>
                <a:sym typeface="Roboto Condensed Bold"/>
              </a:rPr>
              <a:t> </a:t>
            </a:r>
            <a:r>
              <a:rPr lang="en-US" sz="933">
                <a:solidFill>
                  <a:srgbClr val="293241"/>
                </a:solidFill>
                <a:latin typeface="Roboto Condensed"/>
                <a:ea typeface="Roboto Condensed"/>
                <a:cs typeface="Roboto Condensed"/>
                <a:sym typeface="Roboto Condensed"/>
              </a:rPr>
              <a:t>— Experienced, appropriately licensed educators who mentor, coach, and supervise apprentices.</a:t>
            </a:r>
            <a:endParaRPr lang="en-US" sz="933">
              <a:solidFill>
                <a:srgbClr val="293241"/>
              </a:solidFill>
              <a:latin typeface="Roboto Condensed"/>
              <a:ea typeface="Roboto Condensed"/>
              <a:cs typeface="Roboto Condensed"/>
            </a:endParaRPr>
          </a:p>
          <a:p>
            <a:pPr algn="l">
              <a:lnSpc>
                <a:spcPct val="150000"/>
              </a:lnSpc>
            </a:pPr>
            <a:r>
              <a:rPr lang="en-US" sz="933" b="1">
                <a:solidFill>
                  <a:srgbClr val="293241"/>
                </a:solidFill>
                <a:latin typeface="Roboto Condensed Bold"/>
                <a:ea typeface="Roboto Condensed Bold"/>
                <a:cs typeface="Roboto Condensed Bold"/>
                <a:sym typeface="Roboto Condensed Bold"/>
              </a:rPr>
              <a:t>Approved Educator Preparation Providers</a:t>
            </a:r>
            <a:r>
              <a:rPr lang="en-US" sz="933">
                <a:solidFill>
                  <a:srgbClr val="293241"/>
                </a:solidFill>
                <a:latin typeface="Roboto Condensed"/>
                <a:ea typeface="Roboto Condensed"/>
                <a:cs typeface="Roboto Condensed"/>
                <a:sym typeface="Roboto Condensed"/>
              </a:rPr>
              <a:t> — State-approved licensure programs providing flexible coursework, supervision and evaluation, and licensure endorsements.</a:t>
            </a:r>
            <a:endParaRPr lang="en-US" sz="933">
              <a:solidFill>
                <a:srgbClr val="293241"/>
              </a:solidFill>
              <a:latin typeface="Roboto Condensed"/>
              <a:ea typeface="Roboto Condensed"/>
              <a:cs typeface="Roboto Condensed"/>
            </a:endParaRPr>
          </a:p>
        </p:txBody>
      </p:sp>
      <p:sp>
        <p:nvSpPr>
          <p:cNvPr id="8" name="Freeform 8">
            <a:extLst>
              <a:ext uri="{C183D7F6-B498-43B3-948B-1728B52AA6E4}">
                <adec:decorative xmlns:adec="http://schemas.microsoft.com/office/drawing/2017/decorative" val="1"/>
              </a:ext>
            </a:extLst>
          </p:cNvPr>
          <p:cNvSpPr/>
          <p:nvPr/>
        </p:nvSpPr>
        <p:spPr>
          <a:xfrm>
            <a:off x="9227374" y="1282700"/>
            <a:ext cx="2616200" cy="2340949"/>
          </a:xfrm>
          <a:custGeom>
            <a:avLst/>
            <a:gdLst/>
            <a:ahLst/>
            <a:cxnLst/>
            <a:rect l="l" t="t" r="r" b="b"/>
            <a:pathLst>
              <a:path w="3924300" h="5581650">
                <a:moveTo>
                  <a:pt x="0" y="0"/>
                </a:moveTo>
                <a:lnTo>
                  <a:pt x="3924300" y="0"/>
                </a:lnTo>
                <a:lnTo>
                  <a:pt x="3924300" y="5581650"/>
                </a:lnTo>
                <a:lnTo>
                  <a:pt x="0" y="5581650"/>
                </a:lnTo>
                <a:lnTo>
                  <a:pt x="0" y="0"/>
                </a:lnTo>
                <a:close/>
              </a:path>
            </a:pathLst>
          </a:custGeom>
          <a:blipFill>
            <a:blip r:embed="rId7"/>
            <a:stretch>
              <a:fillRect t="-5582" r="-11165" b="-5582"/>
            </a:stretch>
          </a:blipFill>
        </p:spPr>
        <p:txBody>
          <a:bodyPr/>
          <a:lstStyle/>
          <a:p>
            <a:endParaRPr lang="en-US" sz="1200"/>
          </a:p>
        </p:txBody>
      </p:sp>
      <p:sp>
        <p:nvSpPr>
          <p:cNvPr id="22" name="TextBox 22" descr="Subheading with blue lettering on gray background reading: Goals of RTAP in Massachusetts"/>
          <p:cNvSpPr txBox="1"/>
          <p:nvPr/>
        </p:nvSpPr>
        <p:spPr>
          <a:xfrm>
            <a:off x="9448406" y="1413346"/>
            <a:ext cx="2499531" cy="167354"/>
          </a:xfrm>
          <a:prstGeom prst="rect">
            <a:avLst/>
          </a:prstGeom>
        </p:spPr>
        <p:txBody>
          <a:bodyPr lIns="0" tIns="0" rIns="0" bIns="0" rtlCol="0" anchor="t">
            <a:spAutoFit/>
          </a:bodyPr>
          <a:lstStyle/>
          <a:p>
            <a:pPr>
              <a:lnSpc>
                <a:spcPts val="1426"/>
              </a:lnSpc>
            </a:pPr>
            <a:r>
              <a:rPr lang="en-US" sz="1019" b="1">
                <a:solidFill>
                  <a:srgbClr val="2A578D"/>
                </a:solidFill>
                <a:latin typeface="Roboto Bold"/>
                <a:ea typeface="Roboto Bold"/>
                <a:cs typeface="Roboto Bold"/>
                <a:sym typeface="Roboto Bold"/>
              </a:rPr>
              <a:t>GOALS OF RTAP IN MASSACHUSETTS</a:t>
            </a:r>
          </a:p>
        </p:txBody>
      </p:sp>
      <p:sp>
        <p:nvSpPr>
          <p:cNvPr id="25" name="TextBox 25" descr="Text naming the goals of RTAP: Expand access to the teaching profession​&#10;&#10;Grow and diversify the educator pipeline​&#10;&#10;Address teacher shortages​&#10;&#10;Reduce financial barriers to becoming a teacher​&#10;&#10;Develop educators through strong, job embedded preparation​&#10;&#10;Build sustainable local teacher pipelines​"/>
          <p:cNvSpPr txBox="1"/>
          <p:nvPr/>
        </p:nvSpPr>
        <p:spPr>
          <a:xfrm>
            <a:off x="9406060" y="1719075"/>
            <a:ext cx="2258829" cy="1699183"/>
          </a:xfrm>
          <a:prstGeom prst="rect">
            <a:avLst/>
          </a:prstGeom>
        </p:spPr>
        <p:txBody>
          <a:bodyPr wrap="square" lIns="0" tIns="0" rIns="0" bIns="0" rtlCol="0" anchor="t">
            <a:spAutoFit/>
          </a:bodyPr>
          <a:lstStyle/>
          <a:p>
            <a:pPr marL="212947" lvl="1" indent="-106262">
              <a:lnSpc>
                <a:spcPct val="150000"/>
              </a:lnSpc>
              <a:buFont typeface="Arial"/>
              <a:buChar char="•"/>
            </a:pPr>
            <a:r>
              <a:rPr lang="en-US" sz="933">
                <a:solidFill>
                  <a:srgbClr val="293241"/>
                </a:solidFill>
                <a:latin typeface="Roboto Condensed"/>
                <a:ea typeface="Roboto Condensed"/>
                <a:cs typeface="Roboto Condensed"/>
                <a:sym typeface="Roboto Condensed"/>
              </a:rPr>
              <a:t>Expand access to the teaching profession</a:t>
            </a:r>
            <a:endParaRPr lang="en-US" sz="933">
              <a:solidFill>
                <a:srgbClr val="293241"/>
              </a:solidFill>
              <a:latin typeface="Roboto Condensed"/>
              <a:ea typeface="Roboto Condensed"/>
              <a:cs typeface="Roboto Condensed"/>
            </a:endParaRPr>
          </a:p>
          <a:p>
            <a:pPr marL="212947" lvl="1" indent="-106262">
              <a:lnSpc>
                <a:spcPct val="150000"/>
              </a:lnSpc>
              <a:buFont typeface="Arial"/>
              <a:buChar char="•"/>
            </a:pPr>
            <a:r>
              <a:rPr lang="en-US" sz="933">
                <a:solidFill>
                  <a:srgbClr val="293241"/>
                </a:solidFill>
                <a:latin typeface="Roboto Condensed"/>
                <a:ea typeface="Roboto Condensed"/>
                <a:cs typeface="Roboto Condensed"/>
                <a:sym typeface="Roboto Condensed"/>
              </a:rPr>
              <a:t>Grow and diversify the educator pipeline</a:t>
            </a:r>
            <a:endParaRPr lang="en-US" sz="933">
              <a:solidFill>
                <a:srgbClr val="293241"/>
              </a:solidFill>
              <a:latin typeface="Roboto Condensed"/>
              <a:ea typeface="Roboto Condensed"/>
              <a:cs typeface="Roboto Condensed"/>
            </a:endParaRPr>
          </a:p>
          <a:p>
            <a:pPr marL="212947" lvl="1" indent="-106262">
              <a:lnSpc>
                <a:spcPct val="150000"/>
              </a:lnSpc>
              <a:buFont typeface="Arial"/>
              <a:buChar char="•"/>
            </a:pPr>
            <a:r>
              <a:rPr lang="en-US" sz="933">
                <a:solidFill>
                  <a:srgbClr val="293241"/>
                </a:solidFill>
                <a:latin typeface="Roboto Condensed"/>
                <a:ea typeface="Roboto Condensed"/>
                <a:cs typeface="Roboto Condensed"/>
                <a:sym typeface="Roboto Condensed"/>
              </a:rPr>
              <a:t>Address teacher shortages</a:t>
            </a:r>
            <a:endParaRPr lang="en-US" sz="933">
              <a:solidFill>
                <a:srgbClr val="293241"/>
              </a:solidFill>
              <a:latin typeface="Roboto Condensed"/>
              <a:ea typeface="Roboto Condensed"/>
              <a:cs typeface="Roboto Condensed"/>
            </a:endParaRPr>
          </a:p>
          <a:p>
            <a:pPr marL="212947" lvl="1" indent="-106262">
              <a:lnSpc>
                <a:spcPct val="150000"/>
              </a:lnSpc>
              <a:buFont typeface="Arial"/>
              <a:buChar char="•"/>
            </a:pPr>
            <a:r>
              <a:rPr lang="en-US" sz="933">
                <a:solidFill>
                  <a:srgbClr val="293241"/>
                </a:solidFill>
                <a:latin typeface="Roboto Condensed"/>
                <a:ea typeface="Roboto Condensed"/>
                <a:cs typeface="Roboto Condensed"/>
                <a:sym typeface="Roboto Condensed"/>
              </a:rPr>
              <a:t>Reduce financial barriers to becoming a teacher</a:t>
            </a:r>
            <a:endParaRPr lang="en-US" sz="933">
              <a:solidFill>
                <a:srgbClr val="293241"/>
              </a:solidFill>
              <a:latin typeface="Roboto Condensed"/>
              <a:ea typeface="Roboto Condensed"/>
              <a:cs typeface="Roboto Condensed"/>
            </a:endParaRPr>
          </a:p>
          <a:p>
            <a:pPr marL="212947" lvl="1" indent="-106262">
              <a:lnSpc>
                <a:spcPct val="150000"/>
              </a:lnSpc>
              <a:buFont typeface="Arial"/>
              <a:buChar char="•"/>
            </a:pPr>
            <a:r>
              <a:rPr lang="en-US" sz="933">
                <a:solidFill>
                  <a:srgbClr val="293241"/>
                </a:solidFill>
                <a:latin typeface="Roboto Condensed"/>
                <a:ea typeface="Roboto Condensed"/>
                <a:cs typeface="Roboto Condensed"/>
                <a:sym typeface="Roboto Condensed"/>
              </a:rPr>
              <a:t>Develop educators through strong, job embedded preparation</a:t>
            </a:r>
            <a:endParaRPr lang="en-US" sz="933">
              <a:solidFill>
                <a:srgbClr val="293241"/>
              </a:solidFill>
              <a:latin typeface="Roboto Condensed"/>
              <a:ea typeface="Roboto Condensed"/>
              <a:cs typeface="Roboto Condensed"/>
            </a:endParaRPr>
          </a:p>
          <a:p>
            <a:pPr marL="212947" lvl="1" indent="-106262">
              <a:lnSpc>
                <a:spcPct val="150000"/>
              </a:lnSpc>
              <a:buFont typeface="Arial"/>
              <a:buChar char="•"/>
            </a:pPr>
            <a:r>
              <a:rPr lang="en-US" sz="933">
                <a:solidFill>
                  <a:srgbClr val="293241"/>
                </a:solidFill>
                <a:latin typeface="Roboto Condensed"/>
                <a:ea typeface="Roboto Condensed"/>
                <a:cs typeface="Roboto Condensed"/>
                <a:sym typeface="Roboto Condensed"/>
              </a:rPr>
              <a:t>Build sustainable local teacher pipelines</a:t>
            </a:r>
            <a:endParaRPr lang="en-US" sz="933">
              <a:solidFill>
                <a:srgbClr val="293241"/>
              </a:solidFill>
              <a:latin typeface="Roboto Condensed"/>
              <a:ea typeface="Roboto Condensed"/>
              <a:cs typeface="Roboto Condensed"/>
            </a:endParaRPr>
          </a:p>
        </p:txBody>
      </p:sp>
      <p:sp>
        <p:nvSpPr>
          <p:cNvPr id="5" name="Freeform 5">
            <a:extLst>
              <a:ext uri="{C183D7F6-B498-43B3-948B-1728B52AA6E4}">
                <adec:decorative xmlns:adec="http://schemas.microsoft.com/office/drawing/2017/decorative" val="1"/>
              </a:ext>
            </a:extLst>
          </p:cNvPr>
          <p:cNvSpPr/>
          <p:nvPr/>
        </p:nvSpPr>
        <p:spPr>
          <a:xfrm>
            <a:off x="4064000" y="3293534"/>
            <a:ext cx="2616200" cy="2112433"/>
          </a:xfrm>
          <a:custGeom>
            <a:avLst/>
            <a:gdLst/>
            <a:ahLst/>
            <a:cxnLst/>
            <a:rect l="l" t="t" r="r" b="b"/>
            <a:pathLst>
              <a:path w="3924300" h="3009900">
                <a:moveTo>
                  <a:pt x="0" y="0"/>
                </a:moveTo>
                <a:lnTo>
                  <a:pt x="3924300" y="0"/>
                </a:lnTo>
                <a:lnTo>
                  <a:pt x="3924300" y="3009900"/>
                </a:lnTo>
                <a:lnTo>
                  <a:pt x="0" y="3009900"/>
                </a:lnTo>
                <a:lnTo>
                  <a:pt x="0" y="0"/>
                </a:lnTo>
                <a:close/>
              </a:path>
            </a:pathLst>
          </a:custGeom>
          <a:blipFill>
            <a:blip r:embed="rId8"/>
            <a:stretch>
              <a:fillRect/>
            </a:stretch>
          </a:blipFill>
        </p:spPr>
        <p:txBody>
          <a:bodyPr lIns="91440" tIns="45720" rIns="91440" bIns="45720" anchor="t"/>
          <a:lstStyle/>
          <a:p>
            <a:endParaRPr lang="en-US" sz="1200"/>
          </a:p>
        </p:txBody>
      </p:sp>
      <p:sp>
        <p:nvSpPr>
          <p:cNvPr id="16" name="TextBox 16" descr="Subheading with blue lettering on gray background reading: How was it developed? "/>
          <p:cNvSpPr txBox="1"/>
          <p:nvPr/>
        </p:nvSpPr>
        <p:spPr>
          <a:xfrm>
            <a:off x="4283349" y="3435350"/>
            <a:ext cx="1885400" cy="179088"/>
          </a:xfrm>
          <a:prstGeom prst="rect">
            <a:avLst/>
          </a:prstGeom>
        </p:spPr>
        <p:txBody>
          <a:bodyPr lIns="0" tIns="0" rIns="0" bIns="0" rtlCol="0" anchor="t">
            <a:spAutoFit/>
          </a:bodyPr>
          <a:lstStyle/>
          <a:p>
            <a:pPr>
              <a:lnSpc>
                <a:spcPts val="1521"/>
              </a:lnSpc>
            </a:pPr>
            <a:r>
              <a:rPr lang="en-US" sz="1086" b="1">
                <a:solidFill>
                  <a:srgbClr val="2A578D"/>
                </a:solidFill>
                <a:latin typeface="Roboto Bold"/>
                <a:ea typeface="Roboto Bold"/>
                <a:cs typeface="Roboto Bold"/>
                <a:sym typeface="Roboto Bold"/>
              </a:rPr>
              <a:t>HOW WAS IT DEVELOPED?</a:t>
            </a:r>
          </a:p>
        </p:txBody>
      </p:sp>
      <p:sp>
        <p:nvSpPr>
          <p:cNvPr id="17" name="TextBox 17" descr="Text describing how RTAP was developed: Developed in 2024 through a partnership among DESE, the Division of apprentice Standards (DAS), school districts, and approved educator preparation providers.​&#10;&#10;Designed to create a high-quality, affordable, job-embedded pathway into hard-to-staff roles, including special education, early childhood, and secondary math and science.​"/>
          <p:cNvSpPr txBox="1"/>
          <p:nvPr/>
        </p:nvSpPr>
        <p:spPr>
          <a:xfrm>
            <a:off x="4283349" y="3630769"/>
            <a:ext cx="2345690" cy="1564724"/>
          </a:xfrm>
          <a:prstGeom prst="rect">
            <a:avLst/>
          </a:prstGeom>
        </p:spPr>
        <p:txBody>
          <a:bodyPr lIns="0" tIns="0" rIns="0" bIns="0" rtlCol="0" anchor="t">
            <a:spAutoFit/>
          </a:bodyPr>
          <a:lstStyle/>
          <a:p>
            <a:pPr algn="l">
              <a:lnSpc>
                <a:spcPct val="150000"/>
              </a:lnSpc>
            </a:pPr>
            <a:r>
              <a:rPr lang="en-US" sz="933">
                <a:solidFill>
                  <a:srgbClr val="293241"/>
                </a:solidFill>
                <a:latin typeface="Roboto Condensed"/>
                <a:ea typeface="Roboto Condensed"/>
                <a:cs typeface="Roboto Condensed"/>
                <a:sym typeface="Roboto Condensed"/>
              </a:rPr>
              <a:t>Developed in 2024 through a partnership among DESE, the Division of apprentice Standards (DAS), school </a:t>
            </a:r>
            <a:r>
              <a:rPr lang="en-US" sz="800">
                <a:solidFill>
                  <a:srgbClr val="293241"/>
                </a:solidFill>
                <a:latin typeface="Roboto Condensed"/>
                <a:ea typeface="Roboto Condensed"/>
                <a:cs typeface="Roboto Condensed"/>
                <a:sym typeface="Roboto Condensed"/>
              </a:rPr>
              <a:t>districts</a:t>
            </a:r>
            <a:r>
              <a:rPr lang="en-US" sz="933">
                <a:solidFill>
                  <a:srgbClr val="293241"/>
                </a:solidFill>
                <a:latin typeface="Roboto Condensed"/>
                <a:ea typeface="Roboto Condensed"/>
                <a:cs typeface="Roboto Condensed"/>
                <a:sym typeface="Roboto Condensed"/>
              </a:rPr>
              <a:t>, and approved educator preparation providers.</a:t>
            </a:r>
            <a:endParaRPr lang="en-US" sz="933">
              <a:solidFill>
                <a:srgbClr val="293241"/>
              </a:solidFill>
              <a:latin typeface="Roboto Condensed"/>
              <a:ea typeface="Roboto Condensed"/>
              <a:cs typeface="Roboto Condensed"/>
            </a:endParaRPr>
          </a:p>
          <a:p>
            <a:pPr>
              <a:lnSpc>
                <a:spcPts val="1381"/>
              </a:lnSpc>
            </a:pPr>
            <a:r>
              <a:rPr lang="en-US" sz="933">
                <a:solidFill>
                  <a:srgbClr val="293241"/>
                </a:solidFill>
                <a:latin typeface="Roboto Condensed"/>
                <a:ea typeface="Roboto Condensed"/>
                <a:cs typeface="Roboto Condensed"/>
                <a:sym typeface="Roboto Condensed"/>
              </a:rPr>
              <a:t>Designed to create a high-quality, affordable, job-embedded pathway into hard-to-staff roles, including special education, early childhood, and secondary math and science.</a:t>
            </a:r>
            <a:endParaRPr lang="en-US" sz="933">
              <a:solidFill>
                <a:srgbClr val="293241"/>
              </a:solidFill>
              <a:latin typeface="Roboto Condensed"/>
              <a:ea typeface="Roboto Condensed"/>
              <a:cs typeface="Roboto Condensed"/>
            </a:endParaRPr>
          </a:p>
        </p:txBody>
      </p:sp>
      <p:sp>
        <p:nvSpPr>
          <p:cNvPr id="32" name="Freeform 5">
            <a:extLst>
              <a:ext uri="{FF2B5EF4-FFF2-40B4-BE49-F238E27FC236}">
                <a16:creationId xmlns:a16="http://schemas.microsoft.com/office/drawing/2014/main" id="{3734891F-5714-9168-E99D-8C19284C5FDD}"/>
              </a:ext>
              <a:ext uri="{C183D7F6-B498-43B3-948B-1728B52AA6E4}">
                <adec:decorative xmlns:adec="http://schemas.microsoft.com/office/drawing/2017/decorative" val="1"/>
              </a:ext>
            </a:extLst>
          </p:cNvPr>
          <p:cNvSpPr/>
          <p:nvPr/>
        </p:nvSpPr>
        <p:spPr>
          <a:xfrm>
            <a:off x="6588169" y="4042698"/>
            <a:ext cx="5231383" cy="1352293"/>
          </a:xfrm>
          <a:custGeom>
            <a:avLst/>
            <a:gdLst/>
            <a:ahLst/>
            <a:cxnLst/>
            <a:rect l="l" t="t" r="r" b="b"/>
            <a:pathLst>
              <a:path w="3924300" h="3009900">
                <a:moveTo>
                  <a:pt x="0" y="0"/>
                </a:moveTo>
                <a:lnTo>
                  <a:pt x="3924300" y="0"/>
                </a:lnTo>
                <a:lnTo>
                  <a:pt x="3924300" y="3009900"/>
                </a:lnTo>
                <a:lnTo>
                  <a:pt x="0" y="3009900"/>
                </a:lnTo>
                <a:lnTo>
                  <a:pt x="0" y="0"/>
                </a:lnTo>
                <a:close/>
              </a:path>
            </a:pathLst>
          </a:custGeom>
          <a:blipFill>
            <a:blip r:embed="rId8"/>
            <a:stretch>
              <a:fillRect/>
            </a:stretch>
          </a:blipFill>
        </p:spPr>
        <p:txBody>
          <a:bodyPr/>
          <a:lstStyle/>
          <a:p>
            <a:endParaRPr lang="en-US" sz="1200"/>
          </a:p>
        </p:txBody>
      </p:sp>
      <p:sp>
        <p:nvSpPr>
          <p:cNvPr id="36" name="TextBox 16" descr="Subheading with blue lettering on gray background reading: RTAP in Massachusetts">
            <a:extLst>
              <a:ext uri="{FF2B5EF4-FFF2-40B4-BE49-F238E27FC236}">
                <a16:creationId xmlns:a16="http://schemas.microsoft.com/office/drawing/2014/main" id="{F817ECC8-1085-FFB7-8D89-743D48C88B50}"/>
              </a:ext>
            </a:extLst>
          </p:cNvPr>
          <p:cNvSpPr txBox="1"/>
          <p:nvPr/>
        </p:nvSpPr>
        <p:spPr>
          <a:xfrm>
            <a:off x="8261159" y="4146550"/>
            <a:ext cx="1885400" cy="179088"/>
          </a:xfrm>
          <a:prstGeom prst="rect">
            <a:avLst/>
          </a:prstGeom>
        </p:spPr>
        <p:txBody>
          <a:bodyPr lIns="0" tIns="0" rIns="0" bIns="0" rtlCol="0" anchor="t">
            <a:spAutoFit/>
          </a:bodyPr>
          <a:lstStyle/>
          <a:p>
            <a:pPr>
              <a:lnSpc>
                <a:spcPts val="1521"/>
              </a:lnSpc>
            </a:pPr>
            <a:r>
              <a:rPr lang="en-US" sz="1086" b="1">
                <a:solidFill>
                  <a:srgbClr val="2A578D"/>
                </a:solidFill>
                <a:latin typeface="Roboto Bold"/>
                <a:ea typeface="Roboto Bold"/>
                <a:cs typeface="Roboto Bold"/>
                <a:sym typeface="Roboto Bold"/>
              </a:rPr>
              <a:t>RTAP IN MASSACHUSETTS</a:t>
            </a:r>
          </a:p>
        </p:txBody>
      </p:sp>
      <p:sp>
        <p:nvSpPr>
          <p:cNvPr id="40" name="TextBox 25" descr="Text summarizing scope of RTAP in Massachusetts: Massachusetts RTAP currently includes 41 registered teacher apprentices across 7 districts, supported by 5 state-approved educator preparation providers. An additional 16 districts are in the planning year, expanding pathways in high-needs areas such as special education, early childhood, and ESL.​">
            <a:extLst>
              <a:ext uri="{FF2B5EF4-FFF2-40B4-BE49-F238E27FC236}">
                <a16:creationId xmlns:a16="http://schemas.microsoft.com/office/drawing/2014/main" id="{F748D535-86B4-5EE8-3717-E265D0DA87D4}"/>
              </a:ext>
            </a:extLst>
          </p:cNvPr>
          <p:cNvSpPr txBox="1"/>
          <p:nvPr/>
        </p:nvSpPr>
        <p:spPr>
          <a:xfrm>
            <a:off x="6848388" y="4377988"/>
            <a:ext cx="4741779" cy="837665"/>
          </a:xfrm>
          <a:prstGeom prst="rect">
            <a:avLst/>
          </a:prstGeom>
        </p:spPr>
        <p:txBody>
          <a:bodyPr wrap="square" lIns="0" tIns="0" rIns="0" bIns="0" rtlCol="0" anchor="t">
            <a:spAutoFit/>
          </a:bodyPr>
          <a:lstStyle/>
          <a:p>
            <a:pPr marL="106685" lvl="1">
              <a:lnSpc>
                <a:spcPct val="150000"/>
              </a:lnSpc>
            </a:pPr>
            <a:r>
              <a:rPr lang="en-US" sz="933">
                <a:latin typeface="Roboto Condensed" panose="02000000000000000000" pitchFamily="2" charset="0"/>
                <a:ea typeface="Roboto Condensed" panose="02000000000000000000" pitchFamily="2" charset="0"/>
                <a:cs typeface="Roboto Condensed" panose="02000000000000000000" pitchFamily="2" charset="0"/>
              </a:rPr>
              <a:t>Massachusetts RTAP currently includes 41 registered teacher apprentices across 7 districts, supported by 5 state-approved educator preparation providers. An additional 16 districts are in the planning year, expanding pathways in high-needs areas such as special education, early childhood, and ESL.</a:t>
            </a:r>
            <a:endParaRPr lang="en-US" sz="933">
              <a:solidFill>
                <a:srgbClr val="29324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9" name="Freeform 9">
            <a:extLst>
              <a:ext uri="{C183D7F6-B498-43B3-948B-1728B52AA6E4}">
                <adec:decorative xmlns:adec="http://schemas.microsoft.com/office/drawing/2017/decorative" val="1"/>
              </a:ext>
            </a:extLst>
          </p:cNvPr>
          <p:cNvSpPr/>
          <p:nvPr/>
        </p:nvSpPr>
        <p:spPr>
          <a:xfrm>
            <a:off x="4042833" y="5336117"/>
            <a:ext cx="7696200" cy="1289050"/>
          </a:xfrm>
          <a:custGeom>
            <a:avLst/>
            <a:gdLst/>
            <a:ahLst/>
            <a:cxnLst/>
            <a:rect l="l" t="t" r="r" b="b"/>
            <a:pathLst>
              <a:path w="11544300" h="1933575">
                <a:moveTo>
                  <a:pt x="0" y="0"/>
                </a:moveTo>
                <a:lnTo>
                  <a:pt x="11544300" y="0"/>
                </a:lnTo>
                <a:lnTo>
                  <a:pt x="11544300" y="1933575"/>
                </a:lnTo>
                <a:lnTo>
                  <a:pt x="0" y="1933575"/>
                </a:lnTo>
                <a:lnTo>
                  <a:pt x="0" y="0"/>
                </a:lnTo>
                <a:close/>
              </a:path>
            </a:pathLst>
          </a:custGeom>
          <a:blipFill>
            <a:blip r:embed="rId9"/>
            <a:stretch>
              <a:fillRect/>
            </a:stretch>
          </a:blipFill>
        </p:spPr>
        <p:txBody>
          <a:bodyPr/>
          <a:lstStyle/>
          <a:p>
            <a:endParaRPr lang="en-US" sz="1200"/>
          </a:p>
        </p:txBody>
      </p:sp>
      <p:sp>
        <p:nvSpPr>
          <p:cNvPr id="23" name="TextBox 23" descr="Subheading with yellow lettering on navy blue background reading: RTAP in one sentence "/>
          <p:cNvSpPr txBox="1"/>
          <p:nvPr/>
        </p:nvSpPr>
        <p:spPr>
          <a:xfrm>
            <a:off x="7064925" y="5542987"/>
            <a:ext cx="1609344" cy="189796"/>
          </a:xfrm>
          <a:prstGeom prst="rect">
            <a:avLst/>
          </a:prstGeom>
        </p:spPr>
        <p:txBody>
          <a:bodyPr lIns="0" tIns="0" rIns="0" bIns="0" rtlCol="0" anchor="t">
            <a:spAutoFit/>
          </a:bodyPr>
          <a:lstStyle/>
          <a:p>
            <a:pPr algn="ctr">
              <a:lnSpc>
                <a:spcPts val="1567"/>
              </a:lnSpc>
            </a:pPr>
            <a:r>
              <a:rPr lang="en-US" sz="1119" b="1">
                <a:solidFill>
                  <a:srgbClr val="FFE500"/>
                </a:solidFill>
                <a:latin typeface="Roboto Bold"/>
                <a:ea typeface="Roboto Bold"/>
                <a:cs typeface="Roboto Bold"/>
                <a:sym typeface="Roboto Bold"/>
              </a:rPr>
              <a:t>RTAP IN ONE SENTENCE</a:t>
            </a:r>
          </a:p>
        </p:txBody>
      </p:sp>
      <p:sp>
        <p:nvSpPr>
          <p:cNvPr id="24" name="TextBox 24" descr="Text summarizing what RTAP is in one sentence: A paid, supported pathway that helps aspiring educators become licensed teachers while working in Massachusetts schools.​"/>
          <p:cNvSpPr txBox="1"/>
          <p:nvPr/>
        </p:nvSpPr>
        <p:spPr>
          <a:xfrm>
            <a:off x="4608576" y="5825015"/>
            <a:ext cx="6620256" cy="522772"/>
          </a:xfrm>
          <a:prstGeom prst="rect">
            <a:avLst/>
          </a:prstGeom>
        </p:spPr>
        <p:txBody>
          <a:bodyPr lIns="0" tIns="0" rIns="0" bIns="0" rtlCol="0" anchor="t">
            <a:spAutoFit/>
          </a:bodyPr>
          <a:lstStyle/>
          <a:p>
            <a:pPr algn="ctr">
              <a:lnSpc>
                <a:spcPts val="2087"/>
              </a:lnSpc>
            </a:pPr>
            <a:r>
              <a:rPr lang="en-US" sz="1605">
                <a:solidFill>
                  <a:srgbClr val="FFFFFF"/>
                </a:solidFill>
                <a:latin typeface="Roboto"/>
                <a:ea typeface="Roboto"/>
                <a:cs typeface="Roboto"/>
                <a:sym typeface="Roboto"/>
              </a:rPr>
              <a:t>A paid, supported pathway that helps aspiring educators become licensed teachers while working in Massachusetts schools.</a:t>
            </a:r>
          </a:p>
        </p:txBody>
      </p:sp>
      <p:sp>
        <p:nvSpPr>
          <p:cNvPr id="13" name="TextBox 13" descr="Heading with navy blue background and white lettering reading: Massachusetts Registered Teacher Apprenticeship Program (RTAP)​"/>
          <p:cNvSpPr txBox="1"/>
          <p:nvPr/>
        </p:nvSpPr>
        <p:spPr>
          <a:xfrm>
            <a:off x="4498848" y="706291"/>
            <a:ext cx="6778752" cy="286104"/>
          </a:xfrm>
          <a:prstGeom prst="rect">
            <a:avLst/>
          </a:prstGeom>
        </p:spPr>
        <p:txBody>
          <a:bodyPr lIns="0" tIns="0" rIns="0" bIns="0" rtlCol="0" anchor="t">
            <a:spAutoFit/>
          </a:bodyPr>
          <a:lstStyle/>
          <a:p>
            <a:pPr algn="ctr">
              <a:lnSpc>
                <a:spcPts val="2413"/>
              </a:lnSpc>
            </a:pPr>
            <a:r>
              <a:rPr lang="en-US" sz="1723" b="1">
                <a:solidFill>
                  <a:srgbClr val="FFFFFF"/>
                </a:solidFill>
                <a:latin typeface="Roboto Bold"/>
                <a:ea typeface="Roboto Bold"/>
                <a:cs typeface="Roboto Bold"/>
                <a:sym typeface="Roboto Bold"/>
              </a:rPr>
              <a:t>Massachusetts Registered Teacher Apprenticeship Program (RTAP)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13D48-4B13-020E-80C6-B6E76F1024DA}"/>
              </a:ext>
            </a:extLst>
          </p:cNvPr>
          <p:cNvSpPr>
            <a:spLocks noGrp="1"/>
          </p:cNvSpPr>
          <p:nvPr>
            <p:ph type="title"/>
          </p:nvPr>
        </p:nvSpPr>
        <p:spPr>
          <a:xfrm>
            <a:off x="686834" y="1153572"/>
            <a:ext cx="3200400" cy="4461163"/>
          </a:xfrm>
        </p:spPr>
        <p:txBody>
          <a:bodyPr>
            <a:normAutofit/>
          </a:bodyPr>
          <a:lstStyle/>
          <a:p>
            <a:r>
              <a:rPr lang="en-US">
                <a:solidFill>
                  <a:srgbClr val="FFFFFF"/>
                </a:solidFill>
              </a:rPr>
              <a:t>Educator Workforce Research </a:t>
            </a:r>
          </a:p>
        </p:txBody>
      </p:sp>
      <p:sp useBgFill="1">
        <p:nvSpPr>
          <p:cNvPr id="11" name="Rectangle 1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c 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F00A6F52-D787-DB03-4EAC-18A75F11162E}"/>
              </a:ext>
            </a:extLst>
          </p:cNvPr>
          <p:cNvSpPr>
            <a:spLocks noGrp="1"/>
          </p:cNvSpPr>
          <p:nvPr>
            <p:ph idx="1"/>
          </p:nvPr>
        </p:nvSpPr>
        <p:spPr>
          <a:xfrm>
            <a:off x="4447308" y="591344"/>
            <a:ext cx="6906491" cy="5585619"/>
          </a:xfrm>
        </p:spPr>
        <p:txBody>
          <a:bodyPr anchor="ctr">
            <a:normAutofit/>
          </a:bodyPr>
          <a:lstStyle/>
          <a:p>
            <a:r>
              <a:rPr lang="en-US" sz="2000" dirty="0"/>
              <a:t>SPARC (The Special Educator Workforce: A Research Collaborative) (multiple research partners)</a:t>
            </a:r>
          </a:p>
          <a:p>
            <a:r>
              <a:rPr lang="en-US" sz="2000" dirty="0"/>
              <a:t>Educator Workforce Research Collaborative (CALDER)</a:t>
            </a:r>
          </a:p>
          <a:p>
            <a:r>
              <a:rPr lang="en-US" sz="2000" dirty="0"/>
              <a:t>IES-funded research on the Bilingual Educator Workforce in MA (WestEd)</a:t>
            </a:r>
          </a:p>
          <a:p>
            <a:r>
              <a:rPr lang="en-US" sz="2000" dirty="0"/>
              <a:t>Paraprofessional Workforce Research (Harvard University)</a:t>
            </a:r>
          </a:p>
          <a:p>
            <a:r>
              <a:rPr lang="en-US" sz="2000" dirty="0"/>
              <a:t>Alternative Licensure Pathway Evaluation (CALDER)</a:t>
            </a:r>
          </a:p>
          <a:p>
            <a:r>
              <a:rPr lang="en-US" sz="2000" dirty="0"/>
              <a:t>Principal Pipeline Research (Boston University)</a:t>
            </a:r>
          </a:p>
          <a:p>
            <a:r>
              <a:rPr lang="en-US" sz="2000" dirty="0"/>
              <a:t>Early Childhood Educator Workforce Study (Boston University)</a:t>
            </a:r>
          </a:p>
          <a:p>
            <a:r>
              <a:rPr lang="en-US" sz="2000" dirty="0"/>
              <a:t>Literacy Launch Program Evaluation (Brown University)</a:t>
            </a:r>
          </a:p>
          <a:p>
            <a:r>
              <a:rPr lang="en-US" sz="2000" dirty="0"/>
              <a:t>MTEL Research (CALDER)</a:t>
            </a:r>
          </a:p>
          <a:p>
            <a:r>
              <a:rPr lang="en-US" sz="2000" dirty="0"/>
              <a:t>What Makes an Effective Teacher? (Brown University)</a:t>
            </a:r>
          </a:p>
        </p:txBody>
      </p:sp>
      <p:sp>
        <p:nvSpPr>
          <p:cNvPr id="5" name="Slide Number Placeholder 4">
            <a:extLst>
              <a:ext uri="{FF2B5EF4-FFF2-40B4-BE49-F238E27FC236}">
                <a16:creationId xmlns:a16="http://schemas.microsoft.com/office/drawing/2014/main" id="{6649591D-E784-F9D1-E8BD-805FD95F140B}"/>
              </a:ext>
            </a:extLst>
          </p:cNvPr>
          <p:cNvSpPr>
            <a:spLocks noGrp="1"/>
          </p:cNvSpPr>
          <p:nvPr>
            <p:ph type="sldNum" sz="quarter" idx="12"/>
          </p:nvPr>
        </p:nvSpPr>
        <p:spPr>
          <a:xfrm>
            <a:off x="9541564" y="6356350"/>
            <a:ext cx="1812235" cy="365125"/>
          </a:xfrm>
        </p:spPr>
        <p:txBody>
          <a:bodyPr>
            <a:normAutofit/>
          </a:bodyPr>
          <a:lstStyle/>
          <a:p>
            <a:pPr>
              <a:spcAft>
                <a:spcPts val="600"/>
              </a:spcAft>
            </a:pPr>
            <a:fld id="{68A8D22E-6BC5-9E47-900C-2BB94685D9F5}" type="slidenum">
              <a:rPr lang="en-US" smtClean="0"/>
              <a:pPr>
                <a:spcAft>
                  <a:spcPts val="600"/>
                </a:spcAft>
              </a:pPr>
              <a:t>16</a:t>
            </a:fld>
            <a:endParaRPr lang="en-US"/>
          </a:p>
        </p:txBody>
      </p:sp>
    </p:spTree>
    <p:extLst>
      <p:ext uri="{BB962C8B-B14F-4D97-AF65-F5344CB8AC3E}">
        <p14:creationId xmlns:p14="http://schemas.microsoft.com/office/powerpoint/2010/main" val="585679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526E-3578-470A-C768-8BFEFA396712}"/>
              </a:ext>
            </a:extLst>
          </p:cNvPr>
          <p:cNvSpPr>
            <a:spLocks noGrp="1"/>
          </p:cNvSpPr>
          <p:nvPr>
            <p:ph type="title"/>
          </p:nvPr>
        </p:nvSpPr>
        <p:spPr>
          <a:xfrm>
            <a:off x="272141" y="305749"/>
            <a:ext cx="10515600" cy="861002"/>
          </a:xfrm>
        </p:spPr>
        <p:txBody>
          <a:bodyPr>
            <a:normAutofit/>
          </a:bodyPr>
          <a:lstStyle/>
          <a:p>
            <a:r>
              <a:rPr lang="en-US"/>
              <a:t>Key Program Approval Updates</a:t>
            </a:r>
          </a:p>
        </p:txBody>
      </p:sp>
      <p:sp>
        <p:nvSpPr>
          <p:cNvPr id="3" name="Content Placeholder 2">
            <a:extLst>
              <a:ext uri="{FF2B5EF4-FFF2-40B4-BE49-F238E27FC236}">
                <a16:creationId xmlns:a16="http://schemas.microsoft.com/office/drawing/2014/main" id="{C11B4AF6-F2A0-9D7F-BA87-D8C70F55E0AB}"/>
              </a:ext>
            </a:extLst>
          </p:cNvPr>
          <p:cNvSpPr>
            <a:spLocks noGrp="1"/>
          </p:cNvSpPr>
          <p:nvPr>
            <p:ph sz="half" idx="1"/>
          </p:nvPr>
        </p:nvSpPr>
        <p:spPr>
          <a:xfrm>
            <a:off x="353441" y="1226129"/>
            <a:ext cx="10101055" cy="5095530"/>
          </a:xfrm>
        </p:spPr>
        <p:txBody>
          <a:bodyPr vert="horz" lIns="91440" tIns="45720" rIns="91440" bIns="45720" rtlCol="0" anchor="t">
            <a:noAutofit/>
          </a:bodyPr>
          <a:lstStyle/>
          <a:p>
            <a:pPr marL="0" indent="0">
              <a:lnSpc>
                <a:spcPct val="100000"/>
              </a:lnSpc>
              <a:spcBef>
                <a:spcPts val="0"/>
              </a:spcBef>
              <a:buNone/>
            </a:pPr>
            <a:r>
              <a:rPr lang="en-US" sz="1600" b="1" dirty="0">
                <a:latin typeface="+mj-lt"/>
                <a:cs typeface="Arial"/>
              </a:rPr>
              <a:t>Formal Review Timeline</a:t>
            </a:r>
          </a:p>
          <a:p>
            <a:pPr marL="0" indent="0">
              <a:lnSpc>
                <a:spcPct val="100000"/>
              </a:lnSpc>
              <a:spcBef>
                <a:spcPts val="0"/>
              </a:spcBef>
              <a:buNone/>
            </a:pPr>
            <a:r>
              <a:rPr lang="en-US" sz="1600" dirty="0">
                <a:latin typeface="+mj-lt"/>
                <a:cs typeface="Arial"/>
              </a:rPr>
              <a:t>Updates to the timeline to clarify times when there is active work for organizations and to streamline the early stages. </a:t>
            </a:r>
            <a:br>
              <a:rPr lang="en-US" sz="1600" dirty="0">
                <a:latin typeface="+mj-lt"/>
                <a:cs typeface="Arial"/>
              </a:rPr>
            </a:br>
            <a:endParaRPr lang="en-US" sz="1600" dirty="0">
              <a:latin typeface="+mj-lt"/>
              <a:cs typeface="Arial"/>
            </a:endParaRPr>
          </a:p>
          <a:p>
            <a:pPr marL="0" indent="0">
              <a:lnSpc>
                <a:spcPct val="100000"/>
              </a:lnSpc>
              <a:spcBef>
                <a:spcPts val="0"/>
              </a:spcBef>
              <a:buNone/>
            </a:pPr>
            <a:r>
              <a:rPr lang="en-US" sz="1600" b="1" dirty="0">
                <a:latin typeface="+mj-lt"/>
                <a:cs typeface="Arial"/>
              </a:rPr>
              <a:t>Program and Organization-Level Approval</a:t>
            </a:r>
          </a:p>
          <a:p>
            <a:pPr marL="0" indent="0">
              <a:lnSpc>
                <a:spcPct val="100000"/>
              </a:lnSpc>
              <a:spcBef>
                <a:spcPts val="0"/>
              </a:spcBef>
              <a:buNone/>
            </a:pPr>
            <a:r>
              <a:rPr lang="en-US" sz="1600" dirty="0">
                <a:latin typeface="+mj-lt"/>
                <a:cs typeface="Arial"/>
              </a:rPr>
              <a:t>There were </a:t>
            </a:r>
            <a:r>
              <a:rPr lang="en-US" sz="1600" b="1" i="1" dirty="0">
                <a:latin typeface="+mj-lt"/>
                <a:cs typeface="Arial"/>
              </a:rPr>
              <a:t>no changes to the definitions or implications </a:t>
            </a:r>
            <a:r>
              <a:rPr lang="en-US" sz="1600" dirty="0">
                <a:latin typeface="+mj-lt"/>
                <a:cs typeface="Arial"/>
              </a:rPr>
              <a:t>of approval designations; we added language to clarify that program-level approval designations resulting from an Interim Review </a:t>
            </a:r>
            <a:r>
              <a:rPr lang="en-US" sz="1600" b="1" i="1" dirty="0">
                <a:latin typeface="+mj-lt"/>
                <a:cs typeface="Arial"/>
              </a:rPr>
              <a:t>will not </a:t>
            </a:r>
            <a:r>
              <a:rPr lang="en-US" sz="1600" dirty="0">
                <a:latin typeface="+mj-lt"/>
                <a:cs typeface="Arial"/>
              </a:rPr>
              <a:t>change the overall organization-level approval determination.</a:t>
            </a:r>
            <a:br>
              <a:rPr lang="en-US" sz="1600" dirty="0">
                <a:latin typeface="+mj-lt"/>
              </a:rPr>
            </a:br>
            <a:endParaRPr lang="en-US" sz="1600" dirty="0">
              <a:latin typeface="+mj-lt"/>
            </a:endParaRPr>
          </a:p>
          <a:p>
            <a:pPr marL="0" indent="0">
              <a:lnSpc>
                <a:spcPct val="100000"/>
              </a:lnSpc>
              <a:spcBef>
                <a:spcPts val="0"/>
              </a:spcBef>
              <a:buNone/>
            </a:pPr>
            <a:r>
              <a:rPr lang="en-US" sz="1600" b="1" dirty="0">
                <a:latin typeface="+mj-lt"/>
                <a:cs typeface="Arial"/>
              </a:rPr>
              <a:t>Professional Teacher Program and Endorsement Instruction Domain Criteria</a:t>
            </a:r>
          </a:p>
          <a:p>
            <a:pPr marL="0" indent="0">
              <a:lnSpc>
                <a:spcPct val="100000"/>
              </a:lnSpc>
              <a:spcBef>
                <a:spcPts val="0"/>
              </a:spcBef>
              <a:buNone/>
            </a:pPr>
            <a:r>
              <a:rPr lang="en-US" sz="1600" dirty="0">
                <a:latin typeface="+mj-lt"/>
                <a:cs typeface="Arial"/>
              </a:rPr>
              <a:t>Differentiated criteria to reflect the purpose of these program types. The updates to the guidelines include </a:t>
            </a:r>
            <a:r>
              <a:rPr lang="en-US" sz="1600" b="1" dirty="0">
                <a:latin typeface="+mj-lt"/>
                <a:cs typeface="Arial"/>
              </a:rPr>
              <a:t>additional definitions to clarify expectations</a:t>
            </a:r>
            <a:r>
              <a:rPr lang="en-US" sz="1600" dirty="0">
                <a:latin typeface="+mj-lt"/>
                <a:cs typeface="Arial"/>
              </a:rPr>
              <a:t> for subject matter knowledge and pedagogy.</a:t>
            </a:r>
          </a:p>
          <a:p>
            <a:pPr marL="0" indent="0">
              <a:lnSpc>
                <a:spcPct val="100000"/>
              </a:lnSpc>
              <a:spcBef>
                <a:spcPts val="0"/>
              </a:spcBef>
              <a:buNone/>
            </a:pPr>
            <a:endParaRPr lang="en-US" sz="1600" dirty="0">
              <a:latin typeface="+mj-lt"/>
            </a:endParaRPr>
          </a:p>
          <a:p>
            <a:pPr marL="0" indent="0">
              <a:lnSpc>
                <a:spcPct val="100000"/>
              </a:lnSpc>
              <a:spcBef>
                <a:spcPts val="0"/>
              </a:spcBef>
              <a:buNone/>
            </a:pPr>
            <a:r>
              <a:rPr lang="en-US" sz="1600" b="1" dirty="0">
                <a:latin typeface="+mj-lt"/>
                <a:cs typeface="Arial"/>
              </a:rPr>
              <a:t>Virtual Delivery Models – Asynchronous Parameters</a:t>
            </a:r>
            <a:br>
              <a:rPr lang="en-US" sz="1600" dirty="0">
                <a:latin typeface="+mj-lt"/>
                <a:cs typeface="Arial"/>
              </a:rPr>
            </a:br>
            <a:r>
              <a:rPr lang="en-US" sz="1600" dirty="0">
                <a:latin typeface="+mj-lt"/>
                <a:cs typeface="Arial"/>
              </a:rPr>
              <a:t>The intent of the limitation on asynchronous delivery models is to ensure candidates have opportunities to meaningfully practice the skills essential for their role; for </a:t>
            </a:r>
            <a:r>
              <a:rPr lang="en-US" sz="1600" b="1" dirty="0">
                <a:latin typeface="+mj-lt"/>
                <a:cs typeface="Arial"/>
              </a:rPr>
              <a:t>PSTs at the practice level or higher for Initial Teacher programs, there must be at least one synchronous component prior to the practicum</a:t>
            </a:r>
            <a:r>
              <a:rPr lang="en-US" sz="1600" dirty="0">
                <a:latin typeface="+mj-lt"/>
                <a:cs typeface="Arial"/>
              </a:rPr>
              <a:t>. Similar expectations for other license types.</a:t>
            </a:r>
            <a:endParaRPr lang="en-US" sz="1600" dirty="0">
              <a:highlight>
                <a:srgbClr val="FFFF00"/>
              </a:highlight>
              <a:latin typeface="+mj-lt"/>
              <a:cs typeface="Arial"/>
            </a:endParaRPr>
          </a:p>
          <a:p>
            <a:pPr marL="0" indent="0">
              <a:lnSpc>
                <a:spcPct val="100000"/>
              </a:lnSpc>
              <a:spcBef>
                <a:spcPts val="0"/>
              </a:spcBef>
              <a:buNone/>
            </a:pPr>
            <a:endParaRPr lang="en-US" sz="1600" dirty="0">
              <a:latin typeface="+mj-lt"/>
              <a:cs typeface="Arial"/>
            </a:endParaRPr>
          </a:p>
          <a:p>
            <a:pPr marL="0" indent="0">
              <a:lnSpc>
                <a:spcPct val="100000"/>
              </a:lnSpc>
              <a:spcBef>
                <a:spcPts val="0"/>
              </a:spcBef>
              <a:buNone/>
            </a:pPr>
            <a:r>
              <a:rPr lang="en-US" sz="1600" b="1" dirty="0">
                <a:latin typeface="+mj-lt"/>
                <a:cs typeface="Arial"/>
              </a:rPr>
              <a:t>Informal Review – New High-Needs Pathway</a:t>
            </a:r>
          </a:p>
          <a:p>
            <a:pPr marL="0" indent="0">
              <a:lnSpc>
                <a:spcPct val="100000"/>
              </a:lnSpc>
              <a:spcBef>
                <a:spcPts val="0"/>
              </a:spcBef>
              <a:buNone/>
            </a:pPr>
            <a:r>
              <a:rPr lang="en-US" sz="1600" dirty="0">
                <a:latin typeface="+mj-lt"/>
                <a:cs typeface="Arial"/>
              </a:rPr>
              <a:t>To align with DESE priorities, defined a high needs pathway for new programs (even in licensure areas that are not on our high needs list) that are designed </a:t>
            </a:r>
            <a:r>
              <a:rPr lang="en-US" sz="1600" b="1" dirty="0">
                <a:latin typeface="+mj-lt"/>
                <a:cs typeface="Arial"/>
              </a:rPr>
              <a:t>with a PK-12 district partner to support job-embedded pathways </a:t>
            </a:r>
            <a:r>
              <a:rPr lang="en-US" sz="1600" dirty="0">
                <a:latin typeface="+mj-lt"/>
                <a:cs typeface="Arial"/>
              </a:rPr>
              <a:t>to licensure.</a:t>
            </a:r>
          </a:p>
        </p:txBody>
      </p:sp>
      <p:sp>
        <p:nvSpPr>
          <p:cNvPr id="5" name="Slide Number Placeholder 4">
            <a:extLst>
              <a:ext uri="{FF2B5EF4-FFF2-40B4-BE49-F238E27FC236}">
                <a16:creationId xmlns:a16="http://schemas.microsoft.com/office/drawing/2014/main" id="{CBFB38D1-0912-5D05-2D9A-1E78C1047C84}"/>
              </a:ext>
            </a:extLst>
          </p:cNvPr>
          <p:cNvSpPr>
            <a:spLocks noGrp="1"/>
          </p:cNvSpPr>
          <p:nvPr>
            <p:ph type="sldNum" sz="quarter" idx="12"/>
          </p:nvPr>
        </p:nvSpPr>
        <p:spPr/>
        <p:txBody>
          <a:bodyPr/>
          <a:lstStyle/>
          <a:p>
            <a:fld id="{68A8D22E-6BC5-9E47-900C-2BB94685D9F5}" type="slidenum">
              <a:rPr lang="en-US" smtClean="0"/>
              <a:t>17</a:t>
            </a:fld>
            <a:endParaRPr lang="en-US"/>
          </a:p>
        </p:txBody>
      </p:sp>
    </p:spTree>
    <p:extLst>
      <p:ext uri="{BB962C8B-B14F-4D97-AF65-F5344CB8AC3E}">
        <p14:creationId xmlns:p14="http://schemas.microsoft.com/office/powerpoint/2010/main" val="2712203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23445-78E3-736E-EA51-14B31FF5AAB3}"/>
              </a:ext>
            </a:extLst>
          </p:cNvPr>
          <p:cNvSpPr>
            <a:spLocks noGrp="1"/>
          </p:cNvSpPr>
          <p:nvPr>
            <p:ph type="title"/>
          </p:nvPr>
        </p:nvSpPr>
        <p:spPr/>
        <p:txBody>
          <a:bodyPr>
            <a:normAutofit/>
          </a:bodyPr>
          <a:lstStyle/>
          <a:p>
            <a:r>
              <a:rPr lang="en-US"/>
              <a:t>SY2026-27 Reminders and Updates</a:t>
            </a:r>
          </a:p>
        </p:txBody>
      </p:sp>
      <p:sp>
        <p:nvSpPr>
          <p:cNvPr id="4" name="Content Placeholder 3">
            <a:extLst>
              <a:ext uri="{FF2B5EF4-FFF2-40B4-BE49-F238E27FC236}">
                <a16:creationId xmlns:a16="http://schemas.microsoft.com/office/drawing/2014/main" id="{A53CD10E-FB85-4580-CBFE-45709B8F17DA}"/>
              </a:ext>
            </a:extLst>
          </p:cNvPr>
          <p:cNvSpPr>
            <a:spLocks noGrp="1"/>
          </p:cNvSpPr>
          <p:nvPr>
            <p:ph sz="half" idx="2"/>
          </p:nvPr>
        </p:nvSpPr>
        <p:spPr>
          <a:xfrm>
            <a:off x="256032" y="1340426"/>
            <a:ext cx="10411966" cy="4966855"/>
          </a:xfrm>
        </p:spPr>
        <p:txBody>
          <a:bodyPr>
            <a:normAutofit fontScale="70000" lnSpcReduction="20000"/>
          </a:bodyPr>
          <a:lstStyle/>
          <a:p>
            <a:pPr marL="0" lvl="0" indent="0">
              <a:lnSpc>
                <a:spcPct val="120000"/>
              </a:lnSpc>
              <a:spcBef>
                <a:spcPts val="600"/>
              </a:spcBef>
              <a:buNone/>
            </a:pPr>
            <a:r>
              <a:rPr lang="en-US" b="1" dirty="0"/>
              <a:t>Title II and SAR Reporting</a:t>
            </a:r>
          </a:p>
          <a:p>
            <a:pPr lvl="0">
              <a:lnSpc>
                <a:spcPct val="120000"/>
              </a:lnSpc>
              <a:spcBef>
                <a:spcPts val="600"/>
              </a:spcBef>
            </a:pPr>
            <a:r>
              <a:rPr lang="en-US" b="1" dirty="0"/>
              <a:t>Title II reporting: </a:t>
            </a:r>
            <a:r>
              <a:rPr lang="en-US" dirty="0"/>
              <a:t>No anticipated changes</a:t>
            </a:r>
          </a:p>
          <a:p>
            <a:pPr lvl="0">
              <a:lnSpc>
                <a:spcPct val="120000"/>
              </a:lnSpc>
              <a:spcBef>
                <a:spcPts val="600"/>
              </a:spcBef>
            </a:pPr>
            <a:r>
              <a:rPr lang="en-US" b="1" dirty="0"/>
              <a:t>State Annual Report: </a:t>
            </a:r>
            <a:r>
              <a:rPr lang="en-US" dirty="0"/>
              <a:t>Adding questions related to LEADS Act requirement for ed prep program diversity plans, will align with Program Approval Criteria. </a:t>
            </a:r>
            <a:r>
              <a:rPr lang="en-US" i="1" dirty="0"/>
              <a:t>More details coming soon!</a:t>
            </a:r>
          </a:p>
          <a:p>
            <a:pPr lvl="0">
              <a:lnSpc>
                <a:spcPct val="120000"/>
              </a:lnSpc>
              <a:spcBef>
                <a:spcPts val="600"/>
              </a:spcBef>
            </a:pPr>
            <a:r>
              <a:rPr lang="en-US" b="1" dirty="0"/>
              <a:t>No changes in the timeline:</a:t>
            </a:r>
          </a:p>
          <a:p>
            <a:pPr lvl="1">
              <a:lnSpc>
                <a:spcPct val="120000"/>
              </a:lnSpc>
              <a:spcBef>
                <a:spcPts val="600"/>
              </a:spcBef>
            </a:pPr>
            <a:r>
              <a:rPr lang="en-US" sz="2900" b="1" dirty="0"/>
              <a:t>By October 31</a:t>
            </a:r>
            <a:r>
              <a:rPr lang="en-US" sz="2900" b="1" i="1" baseline="30000" dirty="0"/>
              <a:t>st </a:t>
            </a:r>
            <a:r>
              <a:rPr lang="en-US" sz="2900" dirty="0"/>
              <a:t>verify their ELAR data because we pull it in early November to send to Pearson and by March have to verify pass rate data</a:t>
            </a:r>
          </a:p>
          <a:p>
            <a:pPr lvl="1">
              <a:lnSpc>
                <a:spcPct val="120000"/>
              </a:lnSpc>
              <a:spcBef>
                <a:spcPts val="600"/>
              </a:spcBef>
            </a:pPr>
            <a:r>
              <a:rPr lang="en-US" sz="2900" dirty="0"/>
              <a:t>Systems live in February, submissions </a:t>
            </a:r>
            <a:r>
              <a:rPr lang="en-US" sz="2900" b="1" dirty="0"/>
              <a:t>due April 30</a:t>
            </a:r>
            <a:r>
              <a:rPr lang="en-US" sz="2900" b="1" i="1" baseline="30000" dirty="0"/>
              <a:t>th</a:t>
            </a:r>
            <a:r>
              <a:rPr lang="en-US" sz="2900" b="1" i="1" dirty="0"/>
              <a:t>,</a:t>
            </a:r>
            <a:r>
              <a:rPr lang="en-US" sz="2900" b="1" dirty="0"/>
              <a:t> 2027</a:t>
            </a:r>
          </a:p>
          <a:p>
            <a:pPr lvl="0">
              <a:lnSpc>
                <a:spcPct val="120000"/>
              </a:lnSpc>
              <a:spcBef>
                <a:spcPts val="600"/>
              </a:spcBef>
            </a:pPr>
            <a:endParaRPr lang="en-US" b="1" dirty="0"/>
          </a:p>
          <a:p>
            <a:pPr marL="0" indent="0">
              <a:lnSpc>
                <a:spcPct val="120000"/>
              </a:lnSpc>
              <a:spcBef>
                <a:spcPts val="600"/>
              </a:spcBef>
              <a:buNone/>
            </a:pPr>
            <a:r>
              <a:rPr lang="en-US" b="1" dirty="0"/>
              <a:t>CAP Data Reporting</a:t>
            </a:r>
          </a:p>
          <a:p>
            <a:pPr>
              <a:lnSpc>
                <a:spcPct val="120000"/>
              </a:lnSpc>
              <a:spcBef>
                <a:spcPts val="600"/>
              </a:spcBef>
            </a:pPr>
            <a:r>
              <a:rPr lang="en-US" dirty="0"/>
              <a:t>This year, we will be holding a webinar in the Fall to help SOs set themselves up for success in collecting and ultimately reporting their CAP data. More details coming soon!</a:t>
            </a:r>
          </a:p>
        </p:txBody>
      </p:sp>
      <p:sp>
        <p:nvSpPr>
          <p:cNvPr id="5" name="Slide Number Placeholder 4">
            <a:extLst>
              <a:ext uri="{FF2B5EF4-FFF2-40B4-BE49-F238E27FC236}">
                <a16:creationId xmlns:a16="http://schemas.microsoft.com/office/drawing/2014/main" id="{C67CA658-1A9C-11D3-1371-9933FEF14950}"/>
              </a:ext>
            </a:extLst>
          </p:cNvPr>
          <p:cNvSpPr>
            <a:spLocks noGrp="1"/>
          </p:cNvSpPr>
          <p:nvPr>
            <p:ph type="sldNum" sz="quarter" idx="12"/>
          </p:nvPr>
        </p:nvSpPr>
        <p:spPr/>
        <p:txBody>
          <a:bodyPr/>
          <a:lstStyle/>
          <a:p>
            <a:fld id="{68A8D22E-6BC5-9E47-900C-2BB94685D9F5}" type="slidenum">
              <a:rPr lang="en-US" smtClean="0"/>
              <a:t>18</a:t>
            </a:fld>
            <a:endParaRPr lang="en-US"/>
          </a:p>
        </p:txBody>
      </p:sp>
    </p:spTree>
    <p:extLst>
      <p:ext uri="{BB962C8B-B14F-4D97-AF65-F5344CB8AC3E}">
        <p14:creationId xmlns:p14="http://schemas.microsoft.com/office/powerpoint/2010/main" val="23640542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DAC9A441823FF46A5944143566D3EE1" ma:contentTypeVersion="17" ma:contentTypeDescription="Create a new document." ma:contentTypeScope="" ma:versionID="2beef3e04954823d4fc118e28d1f6248">
  <xsd:schema xmlns:xsd="http://www.w3.org/2001/XMLSchema" xmlns:xs="http://www.w3.org/2001/XMLSchema" xmlns:p="http://schemas.microsoft.com/office/2006/metadata/properties" xmlns:ns2="3beec907-3983-4d0d-9c11-a26ecbded5c3" xmlns:ns3="09bc02a0-1bd8-43ac-9b2b-ec81f331de42" targetNamespace="http://schemas.microsoft.com/office/2006/metadata/properties" ma:root="true" ma:fieldsID="32181f9472f70e133dd5377d858c0ce2" ns2:_="" ns3:_="">
    <xsd:import namespace="3beec907-3983-4d0d-9c11-a26ecbded5c3"/>
    <xsd:import namespace="09bc02a0-1bd8-43ac-9b2b-ec81f331de4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eec907-3983-4d0d-9c11-a26ecbded5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9bc02a0-1bd8-43ac-9b2b-ec81f331de4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814ff74-9b60-407f-9a54-265f8b440b79}" ma:internalName="TaxCatchAll" ma:showField="CatchAllData" ma:web="09bc02a0-1bd8-43ac-9b2b-ec81f331de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9bc02a0-1bd8-43ac-9b2b-ec81f331de42" xsi:nil="true"/>
    <lcf76f155ced4ddcb4097134ff3c332f xmlns="3beec907-3983-4d0d-9c11-a26ecbded5c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D8517F-F6F0-4077-BC46-F7E7AA94DAE8}">
  <ds:schemaRefs>
    <ds:schemaRef ds:uri="09bc02a0-1bd8-43ac-9b2b-ec81f331de42"/>
    <ds:schemaRef ds:uri="3beec907-3983-4d0d-9c11-a26ecbded5c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7649671-6F31-4B50-9257-3E5C81E7FB2B}">
  <ds:schemaRefs>
    <ds:schemaRef ds:uri="http://www.w3.org/XML/1998/namespace"/>
    <ds:schemaRef ds:uri="http://purl.org/dc/elements/1.1/"/>
    <ds:schemaRef ds:uri="http://schemas.microsoft.com/office/2006/metadata/properties"/>
    <ds:schemaRef ds:uri="http://purl.org/dc/dcmitype/"/>
    <ds:schemaRef ds:uri="3beec907-3983-4d0d-9c11-a26ecbded5c3"/>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09bc02a0-1bd8-43ac-9b2b-ec81f331de42"/>
  </ds:schemaRefs>
</ds:datastoreItem>
</file>

<file path=customXml/itemProps3.xml><?xml version="1.0" encoding="utf-8"?>
<ds:datastoreItem xmlns:ds="http://schemas.openxmlformats.org/officeDocument/2006/customXml" ds:itemID="{2643A678-3B62-4638-847B-287AF504625A}">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14</TotalTime>
  <Words>1511</Words>
  <Application>Microsoft Office PowerPoint</Application>
  <PresentationFormat>Widescreen</PresentationFormat>
  <Paragraphs>207</Paragraphs>
  <Slides>18</Slides>
  <Notes>18</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18</vt:i4>
      </vt:variant>
    </vt:vector>
  </HeadingPairs>
  <TitlesOfParts>
    <vt:vector size="33" baseType="lpstr">
      <vt:lpstr>Segoe</vt:lpstr>
      <vt:lpstr>Aptos</vt:lpstr>
      <vt:lpstr>Aptos Display</vt:lpstr>
      <vt:lpstr>Arial</vt:lpstr>
      <vt:lpstr>Calibri</vt:lpstr>
      <vt:lpstr>Courier New</vt:lpstr>
      <vt:lpstr>Roboto</vt:lpstr>
      <vt:lpstr>Roboto Bold</vt:lpstr>
      <vt:lpstr>Roboto Condensed</vt:lpstr>
      <vt:lpstr>Roboto Condensed Bold</vt:lpstr>
      <vt:lpstr>Segoe UI</vt:lpstr>
      <vt:lpstr>Segoe UI Semibold</vt:lpstr>
      <vt:lpstr>Wingdings</vt:lpstr>
      <vt:lpstr>Office Theme</vt:lpstr>
      <vt:lpstr>1_Office Theme</vt:lpstr>
      <vt:lpstr>2026 Back to School Meeting</vt:lpstr>
      <vt:lpstr>Welcome Back for the 2026-2027 School Year!</vt:lpstr>
      <vt:lpstr>Objectives &amp; Agenda</vt:lpstr>
      <vt:lpstr>DESE’s Educational Vision</vt:lpstr>
      <vt:lpstr>Our Beliefs</vt:lpstr>
      <vt:lpstr>The Educator Effectiveness Team A to Z</vt:lpstr>
      <vt:lpstr>DESE Commitment:   Building A Diverse and Effective Educator Workforce</vt:lpstr>
      <vt:lpstr>2026-2027 Ed Prep Priorities</vt:lpstr>
      <vt:lpstr>Equitable &amp; Accessible Communications</vt:lpstr>
      <vt:lpstr>Conducting Formal Reviews </vt:lpstr>
      <vt:lpstr>Early Literacy Interim Reviews</vt:lpstr>
      <vt:lpstr>Early Literacy in Ed Prep Resources</vt:lpstr>
      <vt:lpstr>Early Literacy Ed Prep Resources</vt:lpstr>
      <vt:lpstr>Launchpad Schools</vt:lpstr>
      <vt:lpstr>Massachusetts Registered Teacher Apprenticeship Program (RTAP) </vt:lpstr>
      <vt:lpstr>Educator Workforce Research </vt:lpstr>
      <vt:lpstr>Key Program Approval Updates</vt:lpstr>
      <vt:lpstr>SY2026-27 Reminders and Updates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Back to school welcome meeting</dc:title>
  <dc:creator>DESE</dc:creator>
  <cp:lastModifiedBy>Zou, Dong (EOE)</cp:lastModifiedBy>
  <cp:revision>7</cp:revision>
  <dcterms:created xsi:type="dcterms:W3CDTF">2025-07-28T12:45:59Z</dcterms:created>
  <dcterms:modified xsi:type="dcterms:W3CDTF">2026-10-06T14:05:35Z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Oct 6 2026 12:00AM</vt:lpwstr>
  </property>
</Properties>
</file>