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86_F73EA5F2.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Lst>
  <p:notesMasterIdLst>
    <p:notesMasterId r:id="rId36"/>
  </p:notesMasterIdLst>
  <p:sldIdLst>
    <p:sldId id="341" r:id="rId5"/>
    <p:sldId id="399" r:id="rId6"/>
    <p:sldId id="400" r:id="rId7"/>
    <p:sldId id="444" r:id="rId8"/>
    <p:sldId id="403" r:id="rId9"/>
    <p:sldId id="402" r:id="rId10"/>
    <p:sldId id="443" r:id="rId11"/>
    <p:sldId id="405" r:id="rId12"/>
    <p:sldId id="368" r:id="rId13"/>
    <p:sldId id="365" r:id="rId14"/>
    <p:sldId id="370" r:id="rId15"/>
    <p:sldId id="371" r:id="rId16"/>
    <p:sldId id="363" r:id="rId17"/>
    <p:sldId id="369" r:id="rId18"/>
    <p:sldId id="452" r:id="rId19"/>
    <p:sldId id="451" r:id="rId20"/>
    <p:sldId id="453" r:id="rId21"/>
    <p:sldId id="430" r:id="rId22"/>
    <p:sldId id="454" r:id="rId23"/>
    <p:sldId id="434" r:id="rId24"/>
    <p:sldId id="366" r:id="rId25"/>
    <p:sldId id="383" r:id="rId26"/>
    <p:sldId id="385" r:id="rId27"/>
    <p:sldId id="386" r:id="rId28"/>
    <p:sldId id="445" r:id="rId29"/>
    <p:sldId id="389" r:id="rId30"/>
    <p:sldId id="390" r:id="rId31"/>
    <p:sldId id="449" r:id="rId32"/>
    <p:sldId id="433" r:id="rId33"/>
    <p:sldId id="439" r:id="rId34"/>
    <p:sldId id="424"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EEF91B5-C040-418C-A7EF-D396E8C5FE21}">
          <p14:sldIdLst>
            <p14:sldId id="341"/>
            <p14:sldId id="399"/>
            <p14:sldId id="400"/>
            <p14:sldId id="444"/>
            <p14:sldId id="403"/>
            <p14:sldId id="402"/>
            <p14:sldId id="443"/>
            <p14:sldId id="405"/>
          </p14:sldIdLst>
        </p14:section>
        <p14:section name="Framework Components" id="{CDADCEDE-09D7-4AAE-B163-89319D1FF19C}">
          <p14:sldIdLst>
            <p14:sldId id="368"/>
            <p14:sldId id="365"/>
            <p14:sldId id="370"/>
            <p14:sldId id="371"/>
          </p14:sldIdLst>
        </p14:section>
        <p14:section name="Overview of the Standards" id="{929C5230-3510-476B-958F-BB11B2AE2344}">
          <p14:sldIdLst>
            <p14:sldId id="363"/>
            <p14:sldId id="369"/>
            <p14:sldId id="452"/>
            <p14:sldId id="451"/>
            <p14:sldId id="453"/>
            <p14:sldId id="430"/>
            <p14:sldId id="454"/>
            <p14:sldId id="434"/>
            <p14:sldId id="366"/>
            <p14:sldId id="383"/>
            <p14:sldId id="385"/>
            <p14:sldId id="386"/>
            <p14:sldId id="445"/>
          </p14:sldIdLst>
        </p14:section>
        <p14:section name="Resources" id="{365D5BE8-26B6-42F3-8FAC-F31991CDA6C8}">
          <p14:sldIdLst>
            <p14:sldId id="389"/>
            <p14:sldId id="390"/>
            <p14:sldId id="449"/>
            <p14:sldId id="433"/>
            <p14:sldId id="439"/>
            <p14:sldId id="4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538820-E162-2E8D-DD1D-AD416EB6E05D}" name="Moore, Paula B. (DESE)" initials="M(" userId="S::paula.b.moore@mass.gov::331ee5cb-dd83-49e2-8a90-d88bd4cbc12c" providerId="AD"/>
  <p188:author id="{C8A2A859-689B-F91C-CC94-06B6F1658F37}" name="Gonzalez, Casandra (DESE)" initials="GC(" userId="S::casandra.gonzalez@mass.gov::b20ac7c8-912b-4312-9f3c-5fda7a7955d1" providerId="AD"/>
  <p188:author id="{301532BE-23E6-4A60-21A8-9EB3088D5697}" name="Scola, Nicole (DESE)" initials="S(" userId="S::nicole.scola@mass.gov::d0dbdea3-ae09-4737-8347-bf264e7dfd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51D"/>
    <a:srgbClr val="F2F3F8"/>
    <a:srgbClr val="00A3E8"/>
    <a:srgbClr val="FF7F26"/>
    <a:srgbClr val="FC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8"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modernComment_186_F73EA5F2.xml><?xml version="1.0" encoding="utf-8"?>
<p188:cmLst xmlns:a="http://schemas.openxmlformats.org/drawingml/2006/main" xmlns:r="http://schemas.openxmlformats.org/officeDocument/2006/relationships" xmlns:p188="http://schemas.microsoft.com/office/powerpoint/2018/8/main">
  <p188:cm id="{5EC0F937-7C45-4C8D-96C1-2292210678C6}" authorId="{C8A2A859-689B-F91C-CC94-06B6F1658F37}" status="resolved" created="2023-02-08T17:11:07.689" complete="100000">
    <ac:txMkLst xmlns:ac="http://schemas.microsoft.com/office/drawing/2013/main/command">
      <pc:docMk xmlns:pc="http://schemas.microsoft.com/office/powerpoint/2013/main/command"/>
      <pc:sldMk xmlns:pc="http://schemas.microsoft.com/office/powerpoint/2013/main/command" cId="4148078066" sldId="390"/>
      <ac:spMk id="3" creationId="{00000000-0000-0000-0000-000000000000}"/>
      <ac:txMk cp="105" len="61">
        <ac:context len="167" hash="1749918428"/>
      </ac:txMk>
    </ac:txMkLst>
    <p188:pos x="6872288" y="3871912"/>
    <p188:replyLst>
      <p188:reply id="{F37848C7-866D-4E30-90FF-6CCE9F130C3E}" authorId="{301532BE-23E6-4A60-21A8-9EB3088D5697}" created="2023-02-08T17:34:12.862">
        <p188:txBody>
          <a:bodyPr/>
          <a:lstStyle/>
          <a:p>
            <a:r>
              <a:rPr lang="en-US"/>
              <a:t>[@Moore, Paula B. (DESE)] will the web address change with the website updates? What link should we include?</a:t>
            </a:r>
          </a:p>
        </p188:txBody>
      </p188:reply>
      <p188:reply id="{8EC8A134-478B-4774-BFDD-619A7E5991CD}" authorId="{301532BE-23E6-4A60-21A8-9EB3088D5697}" created="2023-02-08T17:36:45.442">
        <p188:txBody>
          <a:bodyPr/>
          <a:lstStyle/>
          <a:p>
            <a:r>
              <a:rPr lang="en-US"/>
              <a:t>[@Gonzalez, Casandra (DESE)] I wonder if we delete this page for now until the website is updated? maybe just link to our STE page for now?</a:t>
            </a:r>
          </a:p>
        </p188:txBody>
      </p188:reply>
      <p188:reply id="{54D108B3-F7D1-49B3-AD4C-295D817706D8}" authorId="{0F538820-E162-2E8D-DD1D-AD416EB6E05D}" created="2023-02-08T17:40:44.357">
        <p188:txBody>
          <a:bodyPr/>
          <a:lstStyle/>
          <a:p>
            <a:r>
              <a:rPr lang="en-US"/>
              <a:t>I suggest you link to the STE URL as it is now: https://www.doe.mass.edu/stem/ste/  The link *should* stay the same with the new site. On this slide, I would remove "Implementation Resources" </a:t>
            </a:r>
          </a:p>
        </p188:txBody>
      </p188:reply>
    </p188:replyLst>
    <p188:txBody>
      <a:bodyPr/>
      <a:lstStyle/>
      <a:p>
        <a:r>
          <a:rPr lang="en-US"/>
          <a:t>[@Scola, Nicole (DESE)] will need to update this to link to new STE page url</a:t>
        </a:r>
      </a:p>
    </p188:txBody>
  </p188:cm>
  <p188:cm id="{0A023489-366B-4D1A-9B6E-7F9329A52AC1}" authorId="{301532BE-23E6-4A60-21A8-9EB3088D5697}" status="resolved" created="2023-02-08T19:03:09.553" complete="100000">
    <ac:txMkLst xmlns:ac="http://schemas.microsoft.com/office/drawing/2013/main/command">
      <pc:docMk xmlns:pc="http://schemas.microsoft.com/office/powerpoint/2013/main/command"/>
      <pc:sldMk xmlns:pc="http://schemas.microsoft.com/office/powerpoint/2013/main/command" cId="4148078066" sldId="390"/>
      <ac:spMk id="4" creationId="{00000000-0000-0000-0000-000000000000}"/>
      <ac:txMk cp="0" len="20">
        <ac:context len="21" hash="2205719923"/>
      </ac:txMk>
    </ac:txMkLst>
    <p188:pos x="5669796" y="568271"/>
    <p188:txBody>
      <a:bodyPr/>
      <a:lstStyle/>
      <a:p>
        <a:r>
          <a:rPr lang="en-US"/>
          <a:t>[@Gonzalez, Casandra (DESE)] these slides look good. I think that is good for now.</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8F06C-1EE2-764C-9B47-9CB9EECD38DC}"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5E4422BE-7557-1C45-8FC7-26C8B8D11B3C}">
      <dgm:prSet phldrT="[Text]"/>
      <dgm:spPr/>
      <dgm:t>
        <a:bodyPr/>
        <a:lstStyle/>
        <a:p>
          <a:pPr algn="ctr"/>
          <a:r>
            <a:rPr lang="en-US"/>
            <a:t>Science</a:t>
          </a:r>
        </a:p>
      </dgm:t>
    </dgm:pt>
    <dgm:pt modelId="{8B91EEDC-90ED-B943-9852-724E1ED3C39E}" type="parTrans" cxnId="{D4273387-DDAA-C64A-8216-ACBE967204FA}">
      <dgm:prSet/>
      <dgm:spPr/>
      <dgm:t>
        <a:bodyPr/>
        <a:lstStyle/>
        <a:p>
          <a:endParaRPr lang="en-US"/>
        </a:p>
      </dgm:t>
    </dgm:pt>
    <dgm:pt modelId="{7A8575C9-F8D7-8744-B4CB-2DABCB63B28B}" type="sibTrans" cxnId="{D4273387-DDAA-C64A-8216-ACBE967204FA}">
      <dgm:prSet/>
      <dgm:spPr/>
      <dgm:t>
        <a:bodyPr/>
        <a:lstStyle/>
        <a:p>
          <a:endParaRPr lang="en-US"/>
        </a:p>
      </dgm:t>
    </dgm:pt>
    <dgm:pt modelId="{9780155B-3F67-4246-B8FD-16A76252446C}">
      <dgm:prSet phldrT="[Text]"/>
      <dgm:spPr/>
      <dgm:t>
        <a:bodyPr/>
        <a:lstStyle/>
        <a:p>
          <a:pPr algn="r"/>
          <a:r>
            <a:rPr lang="en-US"/>
            <a:t>Engineering</a:t>
          </a:r>
        </a:p>
      </dgm:t>
    </dgm:pt>
    <dgm:pt modelId="{82C36160-A490-4E4C-B646-32D54B49822D}" type="parTrans" cxnId="{E3572C75-49A6-8948-89D0-E8746E86342B}">
      <dgm:prSet/>
      <dgm:spPr/>
      <dgm:t>
        <a:bodyPr/>
        <a:lstStyle/>
        <a:p>
          <a:endParaRPr lang="en-US"/>
        </a:p>
      </dgm:t>
    </dgm:pt>
    <dgm:pt modelId="{11809965-CAE6-0345-8293-3C3C7569F141}" type="sibTrans" cxnId="{E3572C75-49A6-8948-89D0-E8746E86342B}">
      <dgm:prSet/>
      <dgm:spPr/>
      <dgm:t>
        <a:bodyPr/>
        <a:lstStyle/>
        <a:p>
          <a:endParaRPr lang="en-US"/>
        </a:p>
      </dgm:t>
    </dgm:pt>
    <dgm:pt modelId="{F983B656-C0CF-C04F-AEFD-AB591359B373}">
      <dgm:prSet phldrT="[Text]"/>
      <dgm:spPr/>
      <dgm:t>
        <a:bodyPr/>
        <a:lstStyle/>
        <a:p>
          <a:r>
            <a:rPr lang="en-US"/>
            <a:t>Technology</a:t>
          </a:r>
        </a:p>
      </dgm:t>
    </dgm:pt>
    <dgm:pt modelId="{B415CEAD-2965-E84D-8B1C-84489A42F499}" type="parTrans" cxnId="{E3BF5E82-599E-1E4E-9453-BDAB4F90D3DC}">
      <dgm:prSet/>
      <dgm:spPr/>
      <dgm:t>
        <a:bodyPr/>
        <a:lstStyle/>
        <a:p>
          <a:endParaRPr lang="en-US"/>
        </a:p>
      </dgm:t>
    </dgm:pt>
    <dgm:pt modelId="{B6EBB000-725D-8142-A802-583F2F374A47}" type="sibTrans" cxnId="{E3BF5E82-599E-1E4E-9453-BDAB4F90D3DC}">
      <dgm:prSet/>
      <dgm:spPr/>
      <dgm:t>
        <a:bodyPr/>
        <a:lstStyle/>
        <a:p>
          <a:endParaRPr lang="en-US"/>
        </a:p>
      </dgm:t>
    </dgm:pt>
    <dgm:pt modelId="{BB4C618E-1475-E146-8921-22A19127DFA5}">
      <dgm:prSet phldrT="[Text]"/>
      <dgm:spPr/>
      <dgm:t>
        <a:bodyPr/>
        <a:lstStyle/>
        <a:p>
          <a:pPr algn="ctr"/>
          <a:r>
            <a:rPr lang="en-US"/>
            <a:t>Understands natural world</a:t>
          </a:r>
        </a:p>
      </dgm:t>
    </dgm:pt>
    <dgm:pt modelId="{C6A19E25-AF34-0E42-B5AB-4C828F03A993}" type="parTrans" cxnId="{A38BAB1A-1EDD-8E4E-9152-6E2F1F588562}">
      <dgm:prSet/>
      <dgm:spPr/>
      <dgm:t>
        <a:bodyPr/>
        <a:lstStyle/>
        <a:p>
          <a:endParaRPr lang="en-US"/>
        </a:p>
      </dgm:t>
    </dgm:pt>
    <dgm:pt modelId="{5F01E75A-7D3A-DD40-9884-7D9A43382360}" type="sibTrans" cxnId="{A38BAB1A-1EDD-8E4E-9152-6E2F1F588562}">
      <dgm:prSet/>
      <dgm:spPr/>
      <dgm:t>
        <a:bodyPr/>
        <a:lstStyle/>
        <a:p>
          <a:endParaRPr lang="en-US"/>
        </a:p>
      </dgm:t>
    </dgm:pt>
    <dgm:pt modelId="{CB2FFFC7-9032-E046-AF10-6EE7BEE03F24}">
      <dgm:prSet phldrT="[Text]"/>
      <dgm:spPr/>
      <dgm:t>
        <a:bodyPr/>
        <a:lstStyle/>
        <a:p>
          <a:pPr algn="ctr"/>
          <a:r>
            <a:rPr lang="en-US"/>
            <a:t>Needs new tools for discoveries</a:t>
          </a:r>
        </a:p>
      </dgm:t>
    </dgm:pt>
    <dgm:pt modelId="{9099DA18-6F0D-AB43-A9B4-7094CF4523A2}" type="parTrans" cxnId="{5D183A84-0158-2942-A8E6-F9B61A5A3766}">
      <dgm:prSet/>
      <dgm:spPr/>
      <dgm:t>
        <a:bodyPr/>
        <a:lstStyle/>
        <a:p>
          <a:endParaRPr lang="en-US"/>
        </a:p>
      </dgm:t>
    </dgm:pt>
    <dgm:pt modelId="{A57AD8B7-2413-9440-942D-83643EE4753A}" type="sibTrans" cxnId="{5D183A84-0158-2942-A8E6-F9B61A5A3766}">
      <dgm:prSet/>
      <dgm:spPr/>
      <dgm:t>
        <a:bodyPr/>
        <a:lstStyle/>
        <a:p>
          <a:endParaRPr lang="en-US"/>
        </a:p>
      </dgm:t>
    </dgm:pt>
    <dgm:pt modelId="{D38DAA02-AC83-9646-A88C-9D27816F63A2}">
      <dgm:prSet phldrT="[Text]"/>
      <dgm:spPr/>
      <dgm:t>
        <a:bodyPr/>
        <a:lstStyle/>
        <a:p>
          <a:pPr algn="r"/>
          <a:r>
            <a:rPr lang="en-US"/>
            <a:t>Designs products and processes to meet needs</a:t>
          </a:r>
        </a:p>
      </dgm:t>
    </dgm:pt>
    <dgm:pt modelId="{B21E3F5E-61C7-C346-9B96-B2E4FAEA7166}" type="parTrans" cxnId="{AC1FBDC1-55BF-D24E-B00F-0012BD64AC74}">
      <dgm:prSet/>
      <dgm:spPr/>
      <dgm:t>
        <a:bodyPr/>
        <a:lstStyle/>
        <a:p>
          <a:endParaRPr lang="en-US"/>
        </a:p>
      </dgm:t>
    </dgm:pt>
    <dgm:pt modelId="{0C12F58A-3A01-BF4D-8F9D-3F3FA075C408}" type="sibTrans" cxnId="{AC1FBDC1-55BF-D24E-B00F-0012BD64AC74}">
      <dgm:prSet/>
      <dgm:spPr/>
      <dgm:t>
        <a:bodyPr/>
        <a:lstStyle/>
        <a:p>
          <a:endParaRPr lang="en-US"/>
        </a:p>
      </dgm:t>
    </dgm:pt>
    <dgm:pt modelId="{C1AFF8C9-486D-CD41-82C6-F85E8E9E864D}">
      <dgm:prSet phldrT="[Text]"/>
      <dgm:spPr/>
      <dgm:t>
        <a:bodyPr/>
        <a:lstStyle/>
        <a:p>
          <a:pPr algn="r"/>
          <a:r>
            <a:rPr lang="en-US"/>
            <a:t>Uses science discoveries</a:t>
          </a:r>
        </a:p>
      </dgm:t>
    </dgm:pt>
    <dgm:pt modelId="{795700AD-FD1A-234E-BBBE-E66C8A4DA37D}" type="parTrans" cxnId="{AFB8F5B9-7692-7A4F-9820-B124CB9BE635}">
      <dgm:prSet/>
      <dgm:spPr/>
      <dgm:t>
        <a:bodyPr/>
        <a:lstStyle/>
        <a:p>
          <a:endParaRPr lang="en-US"/>
        </a:p>
      </dgm:t>
    </dgm:pt>
    <dgm:pt modelId="{E90167F0-F8A5-BA44-BDB7-087690EA3E07}" type="sibTrans" cxnId="{AFB8F5B9-7692-7A4F-9820-B124CB9BE635}">
      <dgm:prSet/>
      <dgm:spPr/>
      <dgm:t>
        <a:bodyPr/>
        <a:lstStyle/>
        <a:p>
          <a:endParaRPr lang="en-US"/>
        </a:p>
      </dgm:t>
    </dgm:pt>
    <dgm:pt modelId="{3AC09D4D-4519-A14C-9698-09BDE9ED0FAB}">
      <dgm:prSet phldrT="[Text]"/>
      <dgm:spPr/>
      <dgm:t>
        <a:bodyPr/>
        <a:lstStyle/>
        <a:p>
          <a:r>
            <a:rPr lang="en-US"/>
            <a:t>Result of engineering</a:t>
          </a:r>
        </a:p>
      </dgm:t>
    </dgm:pt>
    <dgm:pt modelId="{8984C5CC-C75E-FF4A-BF26-36854A0D86A8}" type="parTrans" cxnId="{8A41BA53-C9F9-5642-8A73-7B1A22ECF9E8}">
      <dgm:prSet/>
      <dgm:spPr/>
      <dgm:t>
        <a:bodyPr/>
        <a:lstStyle/>
        <a:p>
          <a:endParaRPr lang="en-US"/>
        </a:p>
      </dgm:t>
    </dgm:pt>
    <dgm:pt modelId="{5AB77042-6283-DE42-AFCF-CACC16365E7C}" type="sibTrans" cxnId="{8A41BA53-C9F9-5642-8A73-7B1A22ECF9E8}">
      <dgm:prSet/>
      <dgm:spPr/>
      <dgm:t>
        <a:bodyPr/>
        <a:lstStyle/>
        <a:p>
          <a:endParaRPr lang="en-US"/>
        </a:p>
      </dgm:t>
    </dgm:pt>
    <dgm:pt modelId="{29923DC9-D772-6044-A470-3BD4A573DCC3}">
      <dgm:prSet phldrT="[Text]"/>
      <dgm:spPr/>
      <dgm:t>
        <a:bodyPr/>
        <a:lstStyle/>
        <a:p>
          <a:r>
            <a:rPr lang="en-US"/>
            <a:t>Created to solve needs and wants</a:t>
          </a:r>
        </a:p>
        <a:p>
          <a:endParaRPr lang="en-US"/>
        </a:p>
      </dgm:t>
    </dgm:pt>
    <dgm:pt modelId="{BB00ACC4-4466-2949-A1DC-A5934AFD2F2F}" type="parTrans" cxnId="{67D4C9E2-CEAC-F24D-85C9-2647F09A3B32}">
      <dgm:prSet/>
      <dgm:spPr/>
      <dgm:t>
        <a:bodyPr/>
        <a:lstStyle/>
        <a:p>
          <a:endParaRPr lang="en-US"/>
        </a:p>
      </dgm:t>
    </dgm:pt>
    <dgm:pt modelId="{0B53819E-CA80-C549-9C0D-BF17C2310873}" type="sibTrans" cxnId="{67D4C9E2-CEAC-F24D-85C9-2647F09A3B32}">
      <dgm:prSet/>
      <dgm:spPr/>
      <dgm:t>
        <a:bodyPr/>
        <a:lstStyle/>
        <a:p>
          <a:endParaRPr lang="en-US"/>
        </a:p>
      </dgm:t>
    </dgm:pt>
    <dgm:pt modelId="{B333E0CD-D563-084D-9047-8CD3424675DE}" type="pres">
      <dgm:prSet presAssocID="{5C68F06C-1EE2-764C-9B47-9CB9EECD38DC}" presName="compositeShape" presStyleCnt="0">
        <dgm:presLayoutVars>
          <dgm:chMax val="7"/>
          <dgm:dir/>
          <dgm:resizeHandles val="exact"/>
        </dgm:presLayoutVars>
      </dgm:prSet>
      <dgm:spPr/>
    </dgm:pt>
    <dgm:pt modelId="{386CD37B-99E0-984A-B25F-68C907DD9660}" type="pres">
      <dgm:prSet presAssocID="{5E4422BE-7557-1C45-8FC7-26C8B8D11B3C}" presName="circ1" presStyleLbl="vennNode1" presStyleIdx="0" presStyleCnt="3" custScaleX="101916" custScaleY="108703" custLinFactNeighborX="-664" custLinFactNeighborY="6689"/>
      <dgm:spPr/>
    </dgm:pt>
    <dgm:pt modelId="{4F05FE29-85BA-6744-B1CE-3F3193F53064}" type="pres">
      <dgm:prSet presAssocID="{5E4422BE-7557-1C45-8FC7-26C8B8D11B3C}" presName="circ1Tx" presStyleLbl="revTx" presStyleIdx="0" presStyleCnt="0">
        <dgm:presLayoutVars>
          <dgm:chMax val="0"/>
          <dgm:chPref val="0"/>
          <dgm:bulletEnabled val="1"/>
        </dgm:presLayoutVars>
      </dgm:prSet>
      <dgm:spPr/>
    </dgm:pt>
    <dgm:pt modelId="{C54C9EB1-33EA-9143-BDBD-61A42545A8D0}" type="pres">
      <dgm:prSet presAssocID="{9780155B-3F67-4246-B8FD-16A76252446C}" presName="circ2" presStyleLbl="vennNode1" presStyleIdx="1" presStyleCnt="3" custLinFactNeighborX="-544" custLinFactNeighborY="6657"/>
      <dgm:spPr/>
    </dgm:pt>
    <dgm:pt modelId="{6D7B47DE-4160-C741-8A2E-D58332EDCB4D}" type="pres">
      <dgm:prSet presAssocID="{9780155B-3F67-4246-B8FD-16A76252446C}" presName="circ2Tx" presStyleLbl="revTx" presStyleIdx="0" presStyleCnt="0">
        <dgm:presLayoutVars>
          <dgm:chMax val="0"/>
          <dgm:chPref val="0"/>
          <dgm:bulletEnabled val="1"/>
        </dgm:presLayoutVars>
      </dgm:prSet>
      <dgm:spPr/>
    </dgm:pt>
    <dgm:pt modelId="{CFC845F2-578E-DF45-949D-47629A7E5F78}" type="pres">
      <dgm:prSet presAssocID="{F983B656-C0CF-C04F-AEFD-AB591359B373}" presName="circ3" presStyleLbl="vennNode1" presStyleIdx="2" presStyleCnt="3" custLinFactNeighborX="-10414" custLinFactNeighborY="5042"/>
      <dgm:spPr/>
    </dgm:pt>
    <dgm:pt modelId="{45A6A584-67C0-5A47-9D2C-880425BA5915}" type="pres">
      <dgm:prSet presAssocID="{F983B656-C0CF-C04F-AEFD-AB591359B373}" presName="circ3Tx" presStyleLbl="revTx" presStyleIdx="0" presStyleCnt="0">
        <dgm:presLayoutVars>
          <dgm:chMax val="0"/>
          <dgm:chPref val="0"/>
          <dgm:bulletEnabled val="1"/>
        </dgm:presLayoutVars>
      </dgm:prSet>
      <dgm:spPr/>
    </dgm:pt>
  </dgm:ptLst>
  <dgm:cxnLst>
    <dgm:cxn modelId="{D94C400A-61A5-46A4-9733-4CCF3B55C899}" type="presOf" srcId="{D38DAA02-AC83-9646-A88C-9D27816F63A2}" destId="{6D7B47DE-4160-C741-8A2E-D58332EDCB4D}" srcOrd="1" destOrd="2" presId="urn:microsoft.com/office/officeart/2005/8/layout/venn1"/>
    <dgm:cxn modelId="{9EA3960A-A145-4F1D-AD6B-A4EF61F447EA}" type="presOf" srcId="{CB2FFFC7-9032-E046-AF10-6EE7BEE03F24}" destId="{4F05FE29-85BA-6744-B1CE-3F3193F53064}" srcOrd="1" destOrd="2" presId="urn:microsoft.com/office/officeart/2005/8/layout/venn1"/>
    <dgm:cxn modelId="{DEE11A13-5F21-45E1-B8EA-37566BDDC9C5}" type="presOf" srcId="{F983B656-C0CF-C04F-AEFD-AB591359B373}" destId="{CFC845F2-578E-DF45-949D-47629A7E5F78}" srcOrd="0" destOrd="0" presId="urn:microsoft.com/office/officeart/2005/8/layout/venn1"/>
    <dgm:cxn modelId="{B4B6F419-CFF2-49E0-A51D-AD771338C8E5}" type="presOf" srcId="{CB2FFFC7-9032-E046-AF10-6EE7BEE03F24}" destId="{386CD37B-99E0-984A-B25F-68C907DD9660}" srcOrd="0" destOrd="2" presId="urn:microsoft.com/office/officeart/2005/8/layout/venn1"/>
    <dgm:cxn modelId="{A38BAB1A-1EDD-8E4E-9152-6E2F1F588562}" srcId="{5E4422BE-7557-1C45-8FC7-26C8B8D11B3C}" destId="{BB4C618E-1475-E146-8921-22A19127DFA5}" srcOrd="0" destOrd="0" parTransId="{C6A19E25-AF34-0E42-B5AB-4C828F03A993}" sibTransId="{5F01E75A-7D3A-DD40-9884-7D9A43382360}"/>
    <dgm:cxn modelId="{C5C4D632-EFAA-4A95-B603-5FFCE0300936}" type="presOf" srcId="{D38DAA02-AC83-9646-A88C-9D27816F63A2}" destId="{C54C9EB1-33EA-9143-BDBD-61A42545A8D0}" srcOrd="0" destOrd="2" presId="urn:microsoft.com/office/officeart/2005/8/layout/venn1"/>
    <dgm:cxn modelId="{F720873A-38AF-4EB2-952A-209DA2051977}" type="presOf" srcId="{F983B656-C0CF-C04F-AEFD-AB591359B373}" destId="{45A6A584-67C0-5A47-9D2C-880425BA5915}" srcOrd="1" destOrd="0" presId="urn:microsoft.com/office/officeart/2005/8/layout/venn1"/>
    <dgm:cxn modelId="{9A4D7743-C432-42E5-BB1C-FFFFCC1649B8}" type="presOf" srcId="{BB4C618E-1475-E146-8921-22A19127DFA5}" destId="{386CD37B-99E0-984A-B25F-68C907DD9660}" srcOrd="0" destOrd="1" presId="urn:microsoft.com/office/officeart/2005/8/layout/venn1"/>
    <dgm:cxn modelId="{8A41BA53-C9F9-5642-8A73-7B1A22ECF9E8}" srcId="{F983B656-C0CF-C04F-AEFD-AB591359B373}" destId="{3AC09D4D-4519-A14C-9698-09BDE9ED0FAB}" srcOrd="0" destOrd="0" parTransId="{8984C5CC-C75E-FF4A-BF26-36854A0D86A8}" sibTransId="{5AB77042-6283-DE42-AFCF-CACC16365E7C}"/>
    <dgm:cxn modelId="{77C1D154-BD89-4F8B-8FDC-8D129405111C}" type="presOf" srcId="{5E4422BE-7557-1C45-8FC7-26C8B8D11B3C}" destId="{386CD37B-99E0-984A-B25F-68C907DD9660}" srcOrd="0" destOrd="0" presId="urn:microsoft.com/office/officeart/2005/8/layout/venn1"/>
    <dgm:cxn modelId="{E3572C75-49A6-8948-89D0-E8746E86342B}" srcId="{5C68F06C-1EE2-764C-9B47-9CB9EECD38DC}" destId="{9780155B-3F67-4246-B8FD-16A76252446C}" srcOrd="1" destOrd="0" parTransId="{82C36160-A490-4E4C-B646-32D54B49822D}" sibTransId="{11809965-CAE6-0345-8293-3C3C7569F141}"/>
    <dgm:cxn modelId="{708EFF59-2352-4D1C-AD87-C43ECAEC6383}" type="presOf" srcId="{C1AFF8C9-486D-CD41-82C6-F85E8E9E864D}" destId="{6D7B47DE-4160-C741-8A2E-D58332EDCB4D}" srcOrd="1" destOrd="1" presId="urn:microsoft.com/office/officeart/2005/8/layout/venn1"/>
    <dgm:cxn modelId="{84809C7B-D087-4C69-A719-042CF08FE872}" type="presOf" srcId="{BB4C618E-1475-E146-8921-22A19127DFA5}" destId="{4F05FE29-85BA-6744-B1CE-3F3193F53064}" srcOrd="1" destOrd="1" presId="urn:microsoft.com/office/officeart/2005/8/layout/venn1"/>
    <dgm:cxn modelId="{E3BF5E82-599E-1E4E-9453-BDAB4F90D3DC}" srcId="{5C68F06C-1EE2-764C-9B47-9CB9EECD38DC}" destId="{F983B656-C0CF-C04F-AEFD-AB591359B373}" srcOrd="2" destOrd="0" parTransId="{B415CEAD-2965-E84D-8B1C-84489A42F499}" sibTransId="{B6EBB000-725D-8142-A802-583F2F374A47}"/>
    <dgm:cxn modelId="{5D183A84-0158-2942-A8E6-F9B61A5A3766}" srcId="{5E4422BE-7557-1C45-8FC7-26C8B8D11B3C}" destId="{CB2FFFC7-9032-E046-AF10-6EE7BEE03F24}" srcOrd="1" destOrd="0" parTransId="{9099DA18-6F0D-AB43-A9B4-7094CF4523A2}" sibTransId="{A57AD8B7-2413-9440-942D-83643EE4753A}"/>
    <dgm:cxn modelId="{D4273387-DDAA-C64A-8216-ACBE967204FA}" srcId="{5C68F06C-1EE2-764C-9B47-9CB9EECD38DC}" destId="{5E4422BE-7557-1C45-8FC7-26C8B8D11B3C}" srcOrd="0" destOrd="0" parTransId="{8B91EEDC-90ED-B943-9852-724E1ED3C39E}" sibTransId="{7A8575C9-F8D7-8744-B4CB-2DABCB63B28B}"/>
    <dgm:cxn modelId="{BD3FE18F-8C0E-494D-8D2C-9E91D4058FCF}" type="presOf" srcId="{3AC09D4D-4519-A14C-9698-09BDE9ED0FAB}" destId="{CFC845F2-578E-DF45-949D-47629A7E5F78}" srcOrd="0" destOrd="1" presId="urn:microsoft.com/office/officeart/2005/8/layout/venn1"/>
    <dgm:cxn modelId="{2EE937A1-CA74-4E24-B515-1A90BF3884DB}" type="presOf" srcId="{3AC09D4D-4519-A14C-9698-09BDE9ED0FAB}" destId="{45A6A584-67C0-5A47-9D2C-880425BA5915}" srcOrd="1" destOrd="1" presId="urn:microsoft.com/office/officeart/2005/8/layout/venn1"/>
    <dgm:cxn modelId="{8F45ADB2-BEEB-4CFE-A3D1-90CDAA1ACA95}" type="presOf" srcId="{29923DC9-D772-6044-A470-3BD4A573DCC3}" destId="{CFC845F2-578E-DF45-949D-47629A7E5F78}" srcOrd="0" destOrd="2" presId="urn:microsoft.com/office/officeart/2005/8/layout/venn1"/>
    <dgm:cxn modelId="{5832BFB3-CE1F-43E4-AF0A-6C0DB3F9DF13}" type="presOf" srcId="{9780155B-3F67-4246-B8FD-16A76252446C}" destId="{6D7B47DE-4160-C741-8A2E-D58332EDCB4D}" srcOrd="1" destOrd="0" presId="urn:microsoft.com/office/officeart/2005/8/layout/venn1"/>
    <dgm:cxn modelId="{AFB8F5B9-7692-7A4F-9820-B124CB9BE635}" srcId="{9780155B-3F67-4246-B8FD-16A76252446C}" destId="{C1AFF8C9-486D-CD41-82C6-F85E8E9E864D}" srcOrd="0" destOrd="0" parTransId="{795700AD-FD1A-234E-BBBE-E66C8A4DA37D}" sibTransId="{E90167F0-F8A5-BA44-BDB7-087690EA3E07}"/>
    <dgm:cxn modelId="{AC1FBDC1-55BF-D24E-B00F-0012BD64AC74}" srcId="{9780155B-3F67-4246-B8FD-16A76252446C}" destId="{D38DAA02-AC83-9646-A88C-9D27816F63A2}" srcOrd="1" destOrd="0" parTransId="{B21E3F5E-61C7-C346-9B96-B2E4FAEA7166}" sibTransId="{0C12F58A-3A01-BF4D-8F9D-3F3FA075C408}"/>
    <dgm:cxn modelId="{DD49FADB-1179-43A0-B140-D6E8D47597D4}" type="presOf" srcId="{5E4422BE-7557-1C45-8FC7-26C8B8D11B3C}" destId="{4F05FE29-85BA-6744-B1CE-3F3193F53064}" srcOrd="1" destOrd="0" presId="urn:microsoft.com/office/officeart/2005/8/layout/venn1"/>
    <dgm:cxn modelId="{67D4C9E2-CEAC-F24D-85C9-2647F09A3B32}" srcId="{F983B656-C0CF-C04F-AEFD-AB591359B373}" destId="{29923DC9-D772-6044-A470-3BD4A573DCC3}" srcOrd="1" destOrd="0" parTransId="{BB00ACC4-4466-2949-A1DC-A5934AFD2F2F}" sibTransId="{0B53819E-CA80-C549-9C0D-BF17C2310873}"/>
    <dgm:cxn modelId="{A67484E7-F15B-4D6D-9E14-525B65A3F99C}" type="presOf" srcId="{C1AFF8C9-486D-CD41-82C6-F85E8E9E864D}" destId="{C54C9EB1-33EA-9143-BDBD-61A42545A8D0}" srcOrd="0" destOrd="1" presId="urn:microsoft.com/office/officeart/2005/8/layout/venn1"/>
    <dgm:cxn modelId="{EC0A94ED-F388-45F0-AACA-6F4BF0FAE3B9}" type="presOf" srcId="{29923DC9-D772-6044-A470-3BD4A573DCC3}" destId="{45A6A584-67C0-5A47-9D2C-880425BA5915}" srcOrd="1" destOrd="2" presId="urn:microsoft.com/office/officeart/2005/8/layout/venn1"/>
    <dgm:cxn modelId="{A8EAAFEF-05C6-48D7-B332-822CE79DBD97}" type="presOf" srcId="{9780155B-3F67-4246-B8FD-16A76252446C}" destId="{C54C9EB1-33EA-9143-BDBD-61A42545A8D0}" srcOrd="0" destOrd="0" presId="urn:microsoft.com/office/officeart/2005/8/layout/venn1"/>
    <dgm:cxn modelId="{417E1DFF-9726-4C5B-B8C1-49EFF09A35CD}" type="presOf" srcId="{5C68F06C-1EE2-764C-9B47-9CB9EECD38DC}" destId="{B333E0CD-D563-084D-9047-8CD3424675DE}" srcOrd="0" destOrd="0" presId="urn:microsoft.com/office/officeart/2005/8/layout/venn1"/>
    <dgm:cxn modelId="{A43AC0CA-2CBB-48AF-A4DF-C1692C78D96B}" type="presParOf" srcId="{B333E0CD-D563-084D-9047-8CD3424675DE}" destId="{386CD37B-99E0-984A-B25F-68C907DD9660}" srcOrd="0" destOrd="0" presId="urn:microsoft.com/office/officeart/2005/8/layout/venn1"/>
    <dgm:cxn modelId="{36E27DE2-A852-4596-8F87-8791867BAD28}" type="presParOf" srcId="{B333E0CD-D563-084D-9047-8CD3424675DE}" destId="{4F05FE29-85BA-6744-B1CE-3F3193F53064}" srcOrd="1" destOrd="0" presId="urn:microsoft.com/office/officeart/2005/8/layout/venn1"/>
    <dgm:cxn modelId="{E093899D-3AC5-406A-841F-69B5DFF3E7B8}" type="presParOf" srcId="{B333E0CD-D563-084D-9047-8CD3424675DE}" destId="{C54C9EB1-33EA-9143-BDBD-61A42545A8D0}" srcOrd="2" destOrd="0" presId="urn:microsoft.com/office/officeart/2005/8/layout/venn1"/>
    <dgm:cxn modelId="{DDB55B42-D497-4E99-BBA3-23FA09629B36}" type="presParOf" srcId="{B333E0CD-D563-084D-9047-8CD3424675DE}" destId="{6D7B47DE-4160-C741-8A2E-D58332EDCB4D}" srcOrd="3" destOrd="0" presId="urn:microsoft.com/office/officeart/2005/8/layout/venn1"/>
    <dgm:cxn modelId="{2E4696A8-F5CD-4261-A833-9789CF0BE21C}" type="presParOf" srcId="{B333E0CD-D563-084D-9047-8CD3424675DE}" destId="{CFC845F2-578E-DF45-949D-47629A7E5F78}" srcOrd="4" destOrd="0" presId="urn:microsoft.com/office/officeart/2005/8/layout/venn1"/>
    <dgm:cxn modelId="{813AE6AE-BC0C-42C5-9616-6964D35AD9FB}" type="presParOf" srcId="{B333E0CD-D563-084D-9047-8CD3424675DE}" destId="{45A6A584-67C0-5A47-9D2C-880425BA591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CD37B-99E0-984A-B25F-68C907DD9660}">
      <dsp:nvSpPr>
        <dsp:cNvPr id="0" name=""/>
        <dsp:cNvSpPr/>
      </dsp:nvSpPr>
      <dsp:spPr>
        <a:xfrm>
          <a:off x="1062637" y="488030"/>
          <a:ext cx="3142646" cy="335192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977900">
            <a:lnSpc>
              <a:spcPct val="90000"/>
            </a:lnSpc>
            <a:spcBef>
              <a:spcPct val="0"/>
            </a:spcBef>
            <a:spcAft>
              <a:spcPct val="35000"/>
            </a:spcAft>
            <a:buNone/>
          </a:pPr>
          <a:r>
            <a:rPr lang="en-US" sz="2200" kern="1200"/>
            <a:t>Science</a:t>
          </a:r>
        </a:p>
        <a:p>
          <a:pPr marL="171450" lvl="1" indent="-171450" algn="ctr" defTabSz="755650">
            <a:lnSpc>
              <a:spcPct val="90000"/>
            </a:lnSpc>
            <a:spcBef>
              <a:spcPct val="0"/>
            </a:spcBef>
            <a:spcAft>
              <a:spcPct val="15000"/>
            </a:spcAft>
            <a:buChar char="•"/>
          </a:pPr>
          <a:r>
            <a:rPr lang="en-US" sz="1700" kern="1200"/>
            <a:t>Understands natural world</a:t>
          </a:r>
        </a:p>
        <a:p>
          <a:pPr marL="171450" lvl="1" indent="-171450" algn="ctr" defTabSz="755650">
            <a:lnSpc>
              <a:spcPct val="90000"/>
            </a:lnSpc>
            <a:spcBef>
              <a:spcPct val="0"/>
            </a:spcBef>
            <a:spcAft>
              <a:spcPct val="15000"/>
            </a:spcAft>
            <a:buChar char="•"/>
          </a:pPr>
          <a:r>
            <a:rPr lang="en-US" sz="1700" kern="1200"/>
            <a:t>Needs new tools for discoveries</a:t>
          </a:r>
        </a:p>
      </dsp:txBody>
      <dsp:txXfrm>
        <a:off x="1481657" y="1074617"/>
        <a:ext cx="2304607" cy="1508367"/>
      </dsp:txXfrm>
    </dsp:sp>
    <dsp:sp modelId="{C54C9EB1-33EA-9143-BDBD-61A42545A8D0}">
      <dsp:nvSpPr>
        <dsp:cNvPr id="0" name=""/>
        <dsp:cNvSpPr/>
      </dsp:nvSpPr>
      <dsp:spPr>
        <a:xfrm>
          <a:off x="2208531" y="2548453"/>
          <a:ext cx="3083564" cy="3083564"/>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r" defTabSz="977900">
            <a:lnSpc>
              <a:spcPct val="90000"/>
            </a:lnSpc>
            <a:spcBef>
              <a:spcPct val="0"/>
            </a:spcBef>
            <a:spcAft>
              <a:spcPct val="35000"/>
            </a:spcAft>
            <a:buNone/>
          </a:pPr>
          <a:r>
            <a:rPr lang="en-US" sz="2200" kern="1200"/>
            <a:t>Engineering</a:t>
          </a:r>
        </a:p>
        <a:p>
          <a:pPr marL="171450" lvl="1" indent="-171450" algn="r" defTabSz="755650">
            <a:lnSpc>
              <a:spcPct val="90000"/>
            </a:lnSpc>
            <a:spcBef>
              <a:spcPct val="0"/>
            </a:spcBef>
            <a:spcAft>
              <a:spcPct val="15000"/>
            </a:spcAft>
            <a:buChar char="•"/>
          </a:pPr>
          <a:r>
            <a:rPr lang="en-US" sz="1700" kern="1200"/>
            <a:t>Uses science discoveries</a:t>
          </a:r>
        </a:p>
        <a:p>
          <a:pPr marL="171450" lvl="1" indent="-171450" algn="r" defTabSz="755650">
            <a:lnSpc>
              <a:spcPct val="90000"/>
            </a:lnSpc>
            <a:spcBef>
              <a:spcPct val="0"/>
            </a:spcBef>
            <a:spcAft>
              <a:spcPct val="15000"/>
            </a:spcAft>
            <a:buChar char="•"/>
          </a:pPr>
          <a:r>
            <a:rPr lang="en-US" sz="1700" kern="1200"/>
            <a:t>Designs products and processes to meet needs</a:t>
          </a:r>
        </a:p>
      </dsp:txBody>
      <dsp:txXfrm>
        <a:off x="3151588" y="3345040"/>
        <a:ext cx="1850138" cy="1695960"/>
      </dsp:txXfrm>
    </dsp:sp>
    <dsp:sp modelId="{CFC845F2-578E-DF45-949D-47629A7E5F78}">
      <dsp:nvSpPr>
        <dsp:cNvPr id="0" name=""/>
        <dsp:cNvSpPr/>
      </dsp:nvSpPr>
      <dsp:spPr>
        <a:xfrm>
          <a:off x="0" y="2498653"/>
          <a:ext cx="3083564" cy="3083564"/>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77900">
            <a:lnSpc>
              <a:spcPct val="90000"/>
            </a:lnSpc>
            <a:spcBef>
              <a:spcPct val="0"/>
            </a:spcBef>
            <a:spcAft>
              <a:spcPct val="35000"/>
            </a:spcAft>
            <a:buNone/>
          </a:pPr>
          <a:r>
            <a:rPr lang="en-US" sz="2200" kern="1200"/>
            <a:t>Technology</a:t>
          </a:r>
        </a:p>
        <a:p>
          <a:pPr marL="171450" lvl="1" indent="-171450" algn="l" defTabSz="755650">
            <a:lnSpc>
              <a:spcPct val="90000"/>
            </a:lnSpc>
            <a:spcBef>
              <a:spcPct val="0"/>
            </a:spcBef>
            <a:spcAft>
              <a:spcPct val="15000"/>
            </a:spcAft>
            <a:buChar char="•"/>
          </a:pPr>
          <a:r>
            <a:rPr lang="en-US" sz="1700" kern="1200"/>
            <a:t>Result of engineering</a:t>
          </a:r>
        </a:p>
        <a:p>
          <a:pPr marL="171450" lvl="1" indent="-171450" algn="l" defTabSz="755650">
            <a:lnSpc>
              <a:spcPct val="90000"/>
            </a:lnSpc>
            <a:spcBef>
              <a:spcPct val="0"/>
            </a:spcBef>
            <a:spcAft>
              <a:spcPct val="15000"/>
            </a:spcAft>
            <a:buChar char="•"/>
          </a:pPr>
          <a:r>
            <a:rPr lang="en-US" sz="1700" kern="1200"/>
            <a:t>Created to solve needs and wants</a:t>
          </a:r>
        </a:p>
        <a:p>
          <a:pPr marL="171450" lvl="1" indent="-171450" algn="l" defTabSz="755650">
            <a:lnSpc>
              <a:spcPct val="90000"/>
            </a:lnSpc>
            <a:spcBef>
              <a:spcPct val="0"/>
            </a:spcBef>
            <a:spcAft>
              <a:spcPct val="15000"/>
            </a:spcAft>
            <a:buChar char="•"/>
          </a:pPr>
          <a:endParaRPr lang="en-US" sz="1700" kern="1200"/>
        </a:p>
      </dsp:txBody>
      <dsp:txXfrm>
        <a:off x="290369" y="3295241"/>
        <a:ext cx="1850138" cy="16959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4B2F3-E419-400A-BBCE-6CDAC515D423}"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5A0F4-0699-4470-9B33-822236C2C165}" type="slidenum">
              <a:rPr lang="en-US" smtClean="0"/>
              <a:t>‹#›</a:t>
            </a:fld>
            <a:endParaRPr lang="en-US"/>
          </a:p>
        </p:txBody>
      </p:sp>
    </p:spTree>
    <p:extLst>
      <p:ext uri="{BB962C8B-B14F-4D97-AF65-F5344CB8AC3E}">
        <p14:creationId xmlns:p14="http://schemas.microsoft.com/office/powerpoint/2010/main" val="8098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All framework documents can be downloaded as individual</a:t>
            </a:r>
            <a:r>
              <a:rPr lang="en-US" baseline="0"/>
              <a:t> documents and give guidance to teachers and districts</a:t>
            </a:r>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a:t>Graphic</a:t>
            </a:r>
            <a:r>
              <a:rPr lang="en-US" baseline="0"/>
              <a:t> developed at Stanford University to highlight the overlapping nature of the ELA, Math &amp; STE practices</a:t>
            </a:r>
            <a:endParaRPr lang="en-US"/>
          </a:p>
          <a:p>
            <a:endParaRPr lang="en-US"/>
          </a:p>
        </p:txBody>
      </p:sp>
      <p:sp>
        <p:nvSpPr>
          <p:cNvPr id="4" name="Slide Number Placeholder 3"/>
          <p:cNvSpPr>
            <a:spLocks noGrp="1"/>
          </p:cNvSpPr>
          <p:nvPr>
            <p:ph type="sldNum" sz="quarter" idx="10"/>
          </p:nvPr>
        </p:nvSpPr>
        <p:spPr/>
        <p:txBody>
          <a:bodyPr/>
          <a:lstStyle/>
          <a:p>
            <a:fld id="{FD99AB7C-D044-4C14-8051-6B2E14846891}" type="slidenum">
              <a:rPr lang="en-US" smtClean="0"/>
              <a:pPr/>
              <a:t>12</a:t>
            </a:fld>
            <a:endParaRPr lang="en-US"/>
          </a:p>
        </p:txBody>
      </p:sp>
    </p:spTree>
    <p:extLst>
      <p:ext uri="{BB962C8B-B14F-4D97-AF65-F5344CB8AC3E}">
        <p14:creationId xmlns:p14="http://schemas.microsoft.com/office/powerpoint/2010/main" val="388370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9AB7C-D044-4C14-8051-6B2E14846891}" type="slidenum">
              <a:rPr lang="en-US" smtClean="0"/>
              <a:pPr/>
              <a:t>14</a:t>
            </a:fld>
            <a:endParaRPr lang="en-US"/>
          </a:p>
        </p:txBody>
      </p:sp>
    </p:spTree>
    <p:extLst>
      <p:ext uri="{BB962C8B-B14F-4D97-AF65-F5344CB8AC3E}">
        <p14:creationId xmlns:p14="http://schemas.microsoft.com/office/powerpoint/2010/main" val="87540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Make sure to distinguish the practice</a:t>
            </a:r>
            <a:r>
              <a:rPr lang="en-US" baseline="0"/>
              <a:t> (red) from content (blue). </a:t>
            </a:r>
            <a:r>
              <a:rPr lang="en-US"/>
              <a:t>Also</a:t>
            </a:r>
            <a:r>
              <a:rPr lang="en-US" baseline="0"/>
              <a:t> highlight that ESS3 Earth and Human Activity is a new topic in the standards.</a:t>
            </a:r>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mtClean="0">
                <a:solidFill>
                  <a:schemeClr val="dk1"/>
                </a:solidFill>
                <a:latin typeface="Calibri"/>
                <a:ea typeface="Calibri"/>
                <a:cs typeface="Calibri"/>
                <a:sym typeface="Calibri"/>
              </a:rPr>
              <a:pPr algn="r">
                <a:buClr>
                  <a:schemeClr val="dk1"/>
                </a:buClr>
                <a:buSzPct val="25000"/>
              </a:pPr>
              <a:t>16</a:t>
            </a:fld>
            <a:endParaRPr lang="en-US">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0" name="Shape 880"/>
          <p:cNvSpPr txBox="1">
            <a:spLocks noGrp="1"/>
          </p:cNvSpPr>
          <p:nvPr>
            <p:ph type="body" idx="1"/>
          </p:nvPr>
        </p:nvSpPr>
        <p:spPr>
          <a:xfrm>
            <a:off x="929640" y="3329939"/>
            <a:ext cx="7436961" cy="3154770"/>
          </a:xfrm>
          <a:prstGeom prst="rect">
            <a:avLst/>
          </a:prstGeom>
          <a:noFill/>
          <a:ln>
            <a:noFill/>
          </a:ln>
        </p:spPr>
        <p:txBody>
          <a:bodyPr lIns="93171" tIns="46573" rIns="93171" bIns="46573" anchor="t" anchorCtr="0">
            <a:noAutofit/>
          </a:bodyPr>
          <a:lstStyle/>
          <a:p>
            <a:r>
              <a:rPr lang="en-US"/>
              <a:t>Make sure to distinguish the practice</a:t>
            </a:r>
            <a:r>
              <a:rPr lang="en-US" baseline="0"/>
              <a:t> (red) from content (blue).  </a:t>
            </a:r>
            <a:r>
              <a:rPr lang="en-US"/>
              <a:t>Also</a:t>
            </a:r>
            <a:r>
              <a:rPr lang="en-US" baseline="0"/>
              <a:t> highlight that PS4 is a new topic in the standards.  </a:t>
            </a:r>
            <a:endParaRPr lang="en-US"/>
          </a:p>
        </p:txBody>
      </p:sp>
      <p:sp>
        <p:nvSpPr>
          <p:cNvPr id="881" name="Shape 881"/>
          <p:cNvSpPr txBox="1">
            <a:spLocks noGrp="1"/>
          </p:cNvSpPr>
          <p:nvPr>
            <p:ph type="sldNum" idx="12"/>
          </p:nvPr>
        </p:nvSpPr>
        <p:spPr>
          <a:xfrm>
            <a:off x="5265808" y="6658665"/>
            <a:ext cx="4028386" cy="350429"/>
          </a:xfrm>
          <a:prstGeom prst="rect">
            <a:avLst/>
          </a:prstGeom>
          <a:noFill/>
          <a:ln>
            <a:noFill/>
          </a:ln>
        </p:spPr>
        <p:txBody>
          <a:bodyPr lIns="93171" tIns="46573" rIns="93171" bIns="46573" anchor="b" anchorCtr="0">
            <a:noAutofit/>
          </a:bodyPr>
          <a:lstStyle/>
          <a:p>
            <a:pPr algn="r">
              <a:buClr>
                <a:schemeClr val="dk1"/>
              </a:buClr>
              <a:buSzPct val="25000"/>
            </a:pPr>
            <a:fld id="{00000000-1234-1234-1234-123412341234}" type="slidenum">
              <a:rPr lang="en-US">
                <a:solidFill>
                  <a:schemeClr val="dk1"/>
                </a:solidFill>
                <a:latin typeface="Calibri"/>
                <a:ea typeface="Calibri"/>
                <a:cs typeface="Calibri"/>
                <a:sym typeface="Calibri"/>
              </a:rPr>
              <a:pPr algn="r">
                <a:buClr>
                  <a:schemeClr val="dk1"/>
                </a:buClr>
                <a:buSzPct val="25000"/>
              </a:pPr>
              <a:t>17</a:t>
            </a:fld>
            <a:endParaRPr lang="en-US">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Highlights-</a:t>
            </a:r>
            <a:r>
              <a:rPr lang="en-US" baseline="0"/>
              <a:t> numbering system in MA is NGSS system except that MA Standards are broken out into grade by grade standards that were grade span in NGSS.  7 Middle School LS2 Life Science Domain Ecosystems.  Practice is red, clarifications are examples and assessment boundary won’t be tested.</a:t>
            </a:r>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Make sure to distinguish the practice</a:t>
            </a:r>
            <a:r>
              <a:rPr lang="en-US" baseline="0"/>
              <a:t> (red) from content (blue). </a:t>
            </a:r>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Each grade includes the four disciplines of STE and districts can</a:t>
            </a:r>
            <a:r>
              <a:rPr lang="en-US" baseline="0"/>
              <a:t> choose to address the standards with a context that may be relevant for their community or needs of their students.  High School standards are broken into 5 courses of study:  Earth and Space Science, Life Science, Chemistry, Physics and Tech/eng</a:t>
            </a:r>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20</a:t>
            </a:fld>
            <a:endParaRPr lang="en-US"/>
          </a:p>
        </p:txBody>
      </p:sp>
    </p:spTree>
    <p:extLst>
      <p:ext uri="{BB962C8B-B14F-4D97-AF65-F5344CB8AC3E}">
        <p14:creationId xmlns:p14="http://schemas.microsoft.com/office/powerpoint/2010/main" val="394552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Massachusetts</a:t>
            </a:r>
            <a:r>
              <a:rPr lang="en-US" baseline="0"/>
              <a:t> adopted  grade by grade standards because of inconsistency when students transfer districts or within a district. research found that many students had gaps in their science education due to the fact that the former standards were grade band standards</a:t>
            </a:r>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a:t>Main shifts in the standards.  Practices</a:t>
            </a:r>
            <a:r>
              <a:rPr lang="en-US" baseline="0"/>
              <a:t> are </a:t>
            </a:r>
            <a:r>
              <a:rPr lang="en-US" baseline="0" err="1"/>
              <a:t>generalizable</a:t>
            </a:r>
            <a:r>
              <a:rPr lang="en-US" baseline="0"/>
              <a:t> and students will experience multiple practices within a unit and lessons</a:t>
            </a:r>
            <a:endParaRPr lang="en-US"/>
          </a:p>
        </p:txBody>
      </p:sp>
      <p:sp>
        <p:nvSpPr>
          <p:cNvPr id="4" name="Slide Number Placeholder 3"/>
          <p:cNvSpPr>
            <a:spLocks noGrp="1"/>
          </p:cNvSpPr>
          <p:nvPr>
            <p:ph type="sldNum" sz="quarter" idx="10"/>
          </p:nvPr>
        </p:nvSpPr>
        <p:spPr/>
        <p:txBody>
          <a:bodyPr/>
          <a:lstStyle/>
          <a:p>
            <a:fld id="{FD99AB7C-D044-4C14-8051-6B2E14846891}" type="slidenum">
              <a:rPr lang="en-US" smtClean="0"/>
              <a:pPr/>
              <a:t>22</a:t>
            </a:fld>
            <a:endParaRPr lang="en-US"/>
          </a:p>
        </p:txBody>
      </p:sp>
    </p:spTree>
    <p:extLst>
      <p:ext uri="{BB962C8B-B14F-4D97-AF65-F5344CB8AC3E}">
        <p14:creationId xmlns:p14="http://schemas.microsoft.com/office/powerpoint/2010/main" val="3143345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Two new designs for the process</a:t>
            </a:r>
            <a:r>
              <a:rPr lang="en-US" baseline="0"/>
              <a:t> of doing science and engineering.  The state is encouraging educators to use this cycle of scientific inquiry and design and to move away from the more linear “scientific method”  Consider what might happen if you first started by looking at data…where could you go from there?  </a:t>
            </a:r>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a:t>These</a:t>
            </a:r>
            <a:r>
              <a:rPr lang="en-US" baseline="0"/>
              <a:t> are the 8 practices that are embedded within the STE standards.  The practices are active and require students to demonstrate what they know and will be able to do with their understanding of the science core ideas (which have not changed over the years)</a:t>
            </a:r>
            <a:endParaRPr lang="en-US"/>
          </a:p>
        </p:txBody>
      </p:sp>
      <p:sp>
        <p:nvSpPr>
          <p:cNvPr id="4" name="Slide Number Placeholder 3"/>
          <p:cNvSpPr>
            <a:spLocks noGrp="1"/>
          </p:cNvSpPr>
          <p:nvPr>
            <p:ph type="sldNum" sz="quarter" idx="10"/>
          </p:nvPr>
        </p:nvSpPr>
        <p:spPr/>
        <p:txBody>
          <a:bodyPr/>
          <a:lstStyle/>
          <a:p>
            <a:fld id="{FD99AB7C-D044-4C14-8051-6B2E14846891}" type="slidenum">
              <a:rPr lang="en-US" smtClean="0"/>
              <a:pPr/>
              <a:t>24</a:t>
            </a:fld>
            <a:endParaRPr lang="en-US"/>
          </a:p>
        </p:txBody>
      </p:sp>
    </p:spTree>
    <p:extLst>
      <p:ext uri="{BB962C8B-B14F-4D97-AF65-F5344CB8AC3E}">
        <p14:creationId xmlns:p14="http://schemas.microsoft.com/office/powerpoint/2010/main" val="21556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Activity to do with educators</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Crosswalk</a:t>
            </a:r>
            <a:r>
              <a:rPr lang="en-US" baseline="0"/>
              <a:t> document illustrates the overlapping standards from 2001/06 to 2016 and are very useful for reviewing curriculum and science resources in your district.  Strand maps show the </a:t>
            </a:r>
            <a:r>
              <a:rPr lang="en-US" baseline="0" err="1"/>
              <a:t>PreK</a:t>
            </a:r>
            <a:r>
              <a:rPr lang="en-US" baseline="0"/>
              <a:t>- 12 progression of learning</a:t>
            </a:r>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DESE uses Ed Reports and the NGSS design badge as external markers of quality for science units. The CURATE program has Massachusetts teachers rate curriculum on a variety of markers including usability, cultural responsiveness, and alignment to standards.</a:t>
            </a:r>
          </a:p>
        </p:txBody>
      </p:sp>
      <p:sp>
        <p:nvSpPr>
          <p:cNvPr id="4" name="Slide Number Placeholder 3"/>
          <p:cNvSpPr>
            <a:spLocks noGrp="1"/>
          </p:cNvSpPr>
          <p:nvPr>
            <p:ph type="sldNum" sz="quarter" idx="5"/>
          </p:nvPr>
        </p:nvSpPr>
        <p:spPr/>
        <p:txBody>
          <a:bodyPr/>
          <a:lstStyle/>
          <a:p>
            <a:fld id="{9095A0F4-0699-4470-9B33-822236C2C165}" type="slidenum">
              <a:rPr lang="en-US" smtClean="0"/>
              <a:t>28</a:t>
            </a:fld>
            <a:endParaRPr lang="en-US"/>
          </a:p>
        </p:txBody>
      </p:sp>
    </p:spTree>
    <p:extLst>
      <p:ext uri="{BB962C8B-B14F-4D97-AF65-F5344CB8AC3E}">
        <p14:creationId xmlns:p14="http://schemas.microsoft.com/office/powerpoint/2010/main" val="2946654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What to look for guides </a:t>
            </a:r>
            <a:r>
              <a:rPr lang="en-US"/>
              <a:t>are one page documents that outline and summarize</a:t>
            </a:r>
            <a:r>
              <a:rPr lang="en-US" baseline="0"/>
              <a:t> the standards and practices at each grade.  DESE also has </a:t>
            </a:r>
            <a:r>
              <a:rPr lang="en-US" i="1" baseline="0"/>
              <a:t>what to look for guides </a:t>
            </a:r>
            <a:r>
              <a:rPr lang="en-US" baseline="0"/>
              <a:t>for Math and ELA K-8</a:t>
            </a:r>
          </a:p>
          <a:p>
            <a:r>
              <a:rPr lang="en-US" b="0" i="0">
                <a:solidFill>
                  <a:srgbClr val="000000"/>
                </a:solidFill>
                <a:effectLst/>
                <a:latin typeface="Segoe UI" panose="020B0502040204020203" pitchFamily="34" charset="0"/>
              </a:rPr>
              <a:t>https://www.doe.mass.edu/frameworks/observation/</a:t>
            </a:r>
            <a:endParaRPr lang="en-US" b="0" i="0" baseline="0">
              <a:solidFill>
                <a:srgbClr val="000000"/>
              </a:solidFill>
              <a:effectLst/>
              <a:latin typeface="Segoe UI" panose="020B0502040204020203" pitchFamily="34" charset="0"/>
            </a:endParaRPr>
          </a:p>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6" name="Shape 996"/>
          <p:cNvSpPr txBox="1">
            <a:spLocks noGrp="1"/>
          </p:cNvSpPr>
          <p:nvPr>
            <p:ph type="body" idx="1"/>
          </p:nvPr>
        </p:nvSpPr>
        <p:spPr>
          <a:xfrm>
            <a:off x="929640" y="3329939"/>
            <a:ext cx="7436961" cy="3154770"/>
          </a:xfrm>
          <a:prstGeom prst="rect">
            <a:avLst/>
          </a:prstGeom>
          <a:noFill/>
          <a:ln>
            <a:noFill/>
          </a:ln>
        </p:spPr>
        <p:txBody>
          <a:bodyPr lIns="91423" tIns="45700" rIns="91423" bIns="4570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t>Also available at </a:t>
            </a:r>
            <a:r>
              <a:rPr lang="en-US" b="0" i="0">
                <a:solidFill>
                  <a:srgbClr val="000000"/>
                </a:solidFill>
                <a:effectLst/>
                <a:latin typeface="Segoe UI"/>
                <a:cs typeface="Segoe UI"/>
                <a:hlinkClick r:id="rId3"/>
              </a:rPr>
              <a:t>http://www.doe.mass.edu/mcas</a:t>
            </a:r>
            <a:endParaRPr lang="en-US" b="0" i="0">
              <a:solidFill>
                <a:srgbClr val="000000"/>
              </a:solidFill>
              <a:effectLst/>
              <a:latin typeface="Calibri" panose="020F0502020204030204"/>
              <a:ea typeface="Calibri" panose="020F0502020204030204"/>
              <a:cs typeface="Calibri" panose="020F0502020204030204"/>
            </a:endParaRPr>
          </a:p>
          <a:p>
            <a:pPr>
              <a:spcBef>
                <a:spcPct val="0"/>
              </a:spcBef>
              <a:spcAft>
                <a:spcPct val="0"/>
              </a:spcAft>
            </a:pPr>
            <a:endParaRPr lang="en-US">
              <a:latin typeface="Segoe UI"/>
              <a:cs typeface="Segoe UI"/>
            </a:endParaRPr>
          </a:p>
        </p:txBody>
      </p:sp>
      <p:sp>
        <p:nvSpPr>
          <p:cNvPr id="997" name="Shape 997"/>
          <p:cNvSpPr txBox="1">
            <a:spLocks noGrp="1"/>
          </p:cNvSpPr>
          <p:nvPr>
            <p:ph type="sldNum" idx="12"/>
          </p:nvPr>
        </p:nvSpPr>
        <p:spPr>
          <a:xfrm>
            <a:off x="5265809" y="6658664"/>
            <a:ext cx="4028386" cy="350429"/>
          </a:xfrm>
          <a:prstGeom prst="rect">
            <a:avLst/>
          </a:prstGeom>
          <a:noFill/>
          <a:ln>
            <a:noFill/>
          </a:ln>
        </p:spPr>
        <p:txBody>
          <a:bodyPr lIns="91423" tIns="45700" rIns="91423" bIns="45700" anchor="b" anchorCtr="0">
            <a:noAutofit/>
          </a:bodyPr>
          <a:lstStyle/>
          <a:p>
            <a:pPr algn="r">
              <a:buClr>
                <a:schemeClr val="dk1"/>
              </a:buClr>
              <a:buSzPct val="25000"/>
            </a:pPr>
            <a:fld id="{00000000-1234-1234-1234-123412341234}" type="slidenum">
              <a:rPr lang="en-US">
                <a:solidFill>
                  <a:schemeClr val="dk1"/>
                </a:solidFill>
                <a:latin typeface="Calibri"/>
                <a:ea typeface="Calibri"/>
                <a:cs typeface="Calibri"/>
                <a:sym typeface="Calibri"/>
              </a:rPr>
              <a:pPr algn="r">
                <a:buClr>
                  <a:schemeClr val="dk1"/>
                </a:buClr>
                <a:buSzPct val="25000"/>
              </a:pPr>
              <a:t>30</a:t>
            </a:fld>
            <a:endParaRPr lang="en-US">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06652-1430-4DB8-B70B-3CA513AF0C65}"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Vision for the MA 2016 STE standards are built on these core ideas –relevance, rigor, coherence and engagement.</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Print</a:t>
            </a:r>
            <a:r>
              <a:rPr lang="en-US" baseline="0"/>
              <a:t> the Vision document of the Framework pages 3-6 (stop at Key features middle of pg. 6). </a:t>
            </a:r>
            <a:r>
              <a:rPr lang="en-US"/>
              <a:t>Debrief by asking educators</a:t>
            </a:r>
            <a:r>
              <a:rPr lang="en-US" baseline="0"/>
              <a:t> to share a key phrase or message that resonated with them and/or where they see themselves and their instruction with the 2016 STE vision.  </a:t>
            </a:r>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  The</a:t>
            </a:r>
            <a:r>
              <a:rPr lang="en-US" baseline="0"/>
              <a:t> larger goals for science education nationally are translated into some slightly more specific goals for MA Science Education</a:t>
            </a:r>
            <a:endParaRPr lang="en-US"/>
          </a:p>
        </p:txBody>
      </p:sp>
      <p:sp>
        <p:nvSpPr>
          <p:cNvPr id="4" name="Slide Number Placeholder 3"/>
          <p:cNvSpPr>
            <a:spLocks noGrp="1"/>
          </p:cNvSpPr>
          <p:nvPr>
            <p:ph type="sldNum" sz="quarter" idx="10"/>
          </p:nvPr>
        </p:nvSpPr>
        <p:spPr/>
        <p:txBody>
          <a:bodyPr/>
          <a:lstStyle/>
          <a:p>
            <a:fld id="{AF756279-610E-4512-BCD8-20BD4D680868}" type="slidenum">
              <a:rPr lang="en-US" smtClean="0"/>
              <a:pPr/>
              <a:t>5</a:t>
            </a:fld>
            <a:endParaRPr lang="en-US"/>
          </a:p>
        </p:txBody>
      </p:sp>
    </p:spTree>
    <p:extLst>
      <p:ext uri="{BB962C8B-B14F-4D97-AF65-F5344CB8AC3E}">
        <p14:creationId xmlns:p14="http://schemas.microsoft.com/office/powerpoint/2010/main" val="27092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r>
              <a:rPr lang="en-US"/>
              <a:t>This slide can</a:t>
            </a:r>
            <a:r>
              <a:rPr lang="en-US" baseline="0"/>
              <a:t> be used to</a:t>
            </a:r>
            <a:r>
              <a:rPr lang="en-US"/>
              <a:t> </a:t>
            </a:r>
            <a:r>
              <a:rPr lang="en-US" baseline="0"/>
              <a:t>highlight the shifts with curriculum and instruction to emphasize Relevance, Rigor, and Coherence</a:t>
            </a:r>
            <a:endParaRPr lang="en-US"/>
          </a:p>
        </p:txBody>
      </p:sp>
      <p:sp>
        <p:nvSpPr>
          <p:cNvPr id="4" name="Slide Number Placeholder 3"/>
          <p:cNvSpPr>
            <a:spLocks noGrp="1"/>
          </p:cNvSpPr>
          <p:nvPr>
            <p:ph type="sldNum" sz="quarter" idx="10"/>
          </p:nvPr>
        </p:nvSpPr>
        <p:spPr/>
        <p:txBody>
          <a:bodyPr/>
          <a:lstStyle/>
          <a:p>
            <a:fld id="{AF756279-610E-4512-BCD8-20BD4D6808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Graphic</a:t>
            </a:r>
            <a:r>
              <a:rPr lang="en-US" baseline="0"/>
              <a:t> depicts the balance the STE standards put forth and</a:t>
            </a:r>
            <a:r>
              <a:rPr lang="en-US"/>
              <a:t> emphasizes the key vision for 2016 MA STE standards-- that students will understand the disciplinary core ideas and science &amp; engineering practices and be able to apply their understanding of these</a:t>
            </a:r>
            <a:r>
              <a:rPr lang="en-US" baseline="0"/>
              <a:t> to relevant real world issues</a:t>
            </a:r>
            <a:endParaRPr lang="en-US"/>
          </a:p>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example, scientists use the technologies that engineers create (such as microscopes, monitors, and meters) to conduct their research. And when engineers start to design a new technology, they call on the knowledge of the natural world developed by scientists (for example, the law of gravity or how fluid flows.) Engineering, science, and technology connect to—and influence—each other. - http://eie.org/overview/science-engineering-technology</a:t>
            </a:r>
          </a:p>
        </p:txBody>
      </p:sp>
      <p:sp>
        <p:nvSpPr>
          <p:cNvPr id="55300" name="Slide Number Placeholder 3"/>
          <p:cNvSpPr>
            <a:spLocks noGrp="1"/>
          </p:cNvSpPr>
          <p:nvPr>
            <p:ph type="sldNum" sz="quarter" idx="5"/>
          </p:nvPr>
        </p:nvSpPr>
        <p:spPr bwMode="auto">
          <a:noFill/>
          <a:ln>
            <a:miter lim="800000"/>
            <a:headEnd/>
            <a:tailEnd/>
          </a:ln>
        </p:spPr>
        <p:txBody>
          <a:bodyPr/>
          <a:lstStyle/>
          <a:p>
            <a:fld id="{24A0FE70-5EC6-4FDB-A0AB-48D24B097DCE}" type="slidenum">
              <a:rPr lang="en-US"/>
              <a:pPr/>
              <a:t>8</a:t>
            </a:fld>
            <a:endParaRPr lang="en-US"/>
          </a:p>
        </p:txBody>
      </p:sp>
    </p:spTree>
    <p:extLst>
      <p:ext uri="{BB962C8B-B14F-4D97-AF65-F5344CB8AC3E}">
        <p14:creationId xmlns:p14="http://schemas.microsoft.com/office/powerpoint/2010/main" val="262153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MA STE standards were</a:t>
            </a:r>
            <a:r>
              <a:rPr lang="en-US" baseline="0"/>
              <a:t> established from this research: A Framework for K- 12 Education, from the National Research Council and the aspirations reflect what students will have attained by the end of their K-12 education with science technology and engineering</a:t>
            </a:r>
            <a:endParaRPr lang="en-US"/>
          </a:p>
        </p:txBody>
      </p:sp>
      <p:sp>
        <p:nvSpPr>
          <p:cNvPr id="4" name="Slide Number Placeholder 3"/>
          <p:cNvSpPr>
            <a:spLocks noGrp="1"/>
          </p:cNvSpPr>
          <p:nvPr>
            <p:ph type="sldNum" sz="quarter" idx="10"/>
          </p:nvPr>
        </p:nvSpPr>
        <p:spPr/>
        <p:txBody>
          <a:bodyPr/>
          <a:lstStyle/>
          <a:p>
            <a:fld id="{FD99AB7C-D044-4C14-8051-6B2E14846891}" type="slidenum">
              <a:rPr lang="en-US" smtClean="0"/>
              <a:pPr/>
              <a:t>10</a:t>
            </a:fld>
            <a:endParaRPr lang="en-US"/>
          </a:p>
        </p:txBody>
      </p:sp>
    </p:spTree>
    <p:extLst>
      <p:ext uri="{BB962C8B-B14F-4D97-AF65-F5344CB8AC3E}">
        <p14:creationId xmlns:p14="http://schemas.microsoft.com/office/powerpoint/2010/main" val="3714634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3198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p:cSld name="Section">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descr="Colored background box."/>
          <p:cNvSpPr/>
          <p:nvPr/>
        </p:nvSpPr>
        <p:spPr>
          <a:xfrm>
            <a:off x="1" y="1948543"/>
            <a:ext cx="2034800" cy="2003200"/>
          </a:xfrm>
          <a:prstGeom prst="rect">
            <a:avLst/>
          </a:prstGeom>
          <a:solidFill>
            <a:srgbClr val="E38526"/>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79745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16957" y="228600"/>
            <a:ext cx="11358000" cy="83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3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413403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5B1DD3-2747-4E6A-93E5-BD40C942E195}"/>
              </a:ext>
            </a:extLst>
          </p:cNvPr>
          <p:cNvGraphicFramePr>
            <a:graphicFrameLocks noChangeAspect="1"/>
          </p:cNvGraphicFramePr>
          <p:nvPr userDrawn="1">
            <p:custDataLst>
              <p:tags r:id="rId2"/>
            </p:custDataLst>
            <p:extLst>
              <p:ext uri="{D42A27DB-BD31-4B8C-83A1-F6EECF244321}">
                <p14:modId xmlns:p14="http://schemas.microsoft.com/office/powerpoint/2010/main" val="2106947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AF5B1DD3-2747-4E6A-93E5-BD40C942E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1661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2981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50879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6061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8608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56622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7005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2588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95868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881533761"/>
      </p:ext>
    </p:extLst>
  </p:cSld>
  <p:clrMap bg1="lt1" tx1="dk1" bg2="lt2" tx2="dk2" accent1="accent1" accent2="accent2" accent3="accent3" accent4="accent4" accent5="accent5" accent6="accent6" hlink="hlink" folHlink="folHlink"/>
  <p:sldLayoutIdLst>
    <p:sldLayoutId id="2147483753" r:id="rId1"/>
    <p:sldLayoutId id="2147483750"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713" r:id="rId12"/>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86_F73EA5F2.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doe.mass.edu/stem/ste/" TargetMode="External"/><Relationship Id="rId4" Type="http://schemas.openxmlformats.org/officeDocument/2006/relationships/hyperlink" Target="https://www.doe.mass.edu/stem/standards/StrandMaps.htm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edreports.org/reports/science" TargetMode="External"/><Relationship Id="rId7" Type="http://schemas.openxmlformats.org/officeDocument/2006/relationships/hyperlink" Target="https://www.nextgenscience.org/resources/ngss-design-badg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doe.mass.edu/instruction/curate/"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mcas@doe.mass.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tem@doe.mass.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frameworks/scitech/2016-04.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52463"/>
            <a:ext cx="11899900" cy="2184400"/>
          </a:xfrm>
        </p:spPr>
        <p:txBody>
          <a:bodyPr>
            <a:normAutofit/>
          </a:bodyPr>
          <a:lstStyle/>
          <a:p>
            <a:pPr algn="ctr"/>
            <a:r>
              <a:rPr lang="en-US" sz="4000" dirty="0"/>
              <a:t>Introduction to the </a:t>
            </a:r>
            <a:br>
              <a:rPr lang="en-US" sz="4000" dirty="0"/>
            </a:br>
            <a:r>
              <a:rPr lang="en-US" sz="4000" dirty="0"/>
              <a:t>2016 Science and Technology/Engineering (STE) Curriculum Framework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1"/>
            <a:ext cx="8534400" cy="1456267"/>
          </a:xfrm>
        </p:spPr>
        <p:txBody>
          <a:bodyPr>
            <a:noAutofit/>
          </a:bodyPr>
          <a:lstStyle/>
          <a:p>
            <a:pPr algn="ctr"/>
            <a:r>
              <a:rPr lang="en-US" sz="3600"/>
              <a:t>Aspirations for MA 2016 Standards</a:t>
            </a:r>
            <a:br>
              <a:rPr lang="en-US" sz="3600"/>
            </a:br>
            <a:r>
              <a:rPr lang="en-US" sz="3600"/>
              <a:t>originated from A Framework for K-12 Science Education</a:t>
            </a:r>
          </a:p>
        </p:txBody>
      </p:sp>
      <p:sp>
        <p:nvSpPr>
          <p:cNvPr id="3" name="Content Placeholder 2"/>
          <p:cNvSpPr>
            <a:spLocks noGrp="1"/>
          </p:cNvSpPr>
          <p:nvPr>
            <p:ph idx="1"/>
          </p:nvPr>
        </p:nvSpPr>
        <p:spPr>
          <a:xfrm>
            <a:off x="785814" y="2209799"/>
            <a:ext cx="6577012" cy="4495800"/>
          </a:xfrm>
        </p:spPr>
        <p:txBody>
          <a:bodyPr>
            <a:normAutofit fontScale="85000" lnSpcReduction="20000"/>
          </a:bodyPr>
          <a:lstStyle/>
          <a:p>
            <a:pPr marL="0" indent="0">
              <a:buNone/>
            </a:pPr>
            <a:r>
              <a:rPr lang="en-US" sz="3600"/>
              <a:t>Successful students will:</a:t>
            </a:r>
          </a:p>
          <a:p>
            <a:r>
              <a:rPr lang="en-US" sz="3600"/>
              <a:t>Have an appreciation for the beauty &amp; wonder of science</a:t>
            </a:r>
          </a:p>
          <a:p>
            <a:r>
              <a:rPr lang="en-US" sz="3600"/>
              <a:t>Gain knowledge to engage in public discussion</a:t>
            </a:r>
          </a:p>
          <a:p>
            <a:r>
              <a:rPr lang="en-US" sz="3600"/>
              <a:t>Become analytical consumers of scientific technology and information</a:t>
            </a:r>
          </a:p>
          <a:p>
            <a:r>
              <a:rPr lang="en-US" sz="3600"/>
              <a:t>Develop skills to enter careers in science, technology, or engineering			</a:t>
            </a:r>
          </a:p>
        </p:txBody>
      </p:sp>
      <p:pic>
        <p:nvPicPr>
          <p:cNvPr id="1030" name="Picture 6" descr="cover of a Framework for k-12 Science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676401"/>
            <a:ext cx="2904602"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8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888" y="290512"/>
            <a:ext cx="8077200" cy="1143000"/>
          </a:xfrm>
        </p:spPr>
        <p:txBody>
          <a:bodyPr>
            <a:noAutofit/>
          </a:bodyPr>
          <a:lstStyle/>
          <a:p>
            <a:r>
              <a:rPr lang="en-US" sz="4000"/>
              <a:t>2016 STE Framework Components </a:t>
            </a:r>
            <a:endParaRPr lang="en-US" sz="3200"/>
          </a:p>
        </p:txBody>
      </p:sp>
      <p:sp>
        <p:nvSpPr>
          <p:cNvPr id="3" name="Content Placeholder 2"/>
          <p:cNvSpPr>
            <a:spLocks noGrp="1"/>
          </p:cNvSpPr>
          <p:nvPr>
            <p:ph idx="1"/>
          </p:nvPr>
        </p:nvSpPr>
        <p:spPr>
          <a:xfrm>
            <a:off x="304627" y="2000851"/>
            <a:ext cx="5953298" cy="5638800"/>
          </a:xfrm>
        </p:spPr>
        <p:txBody>
          <a:bodyPr>
            <a:noAutofit/>
          </a:bodyPr>
          <a:lstStyle/>
          <a:p>
            <a:r>
              <a:rPr lang="en-US" sz="2200">
                <a:latin typeface="+mn-lt"/>
              </a:rPr>
              <a:t>A </a:t>
            </a:r>
            <a:r>
              <a:rPr lang="en-US" sz="2200" b="1">
                <a:latin typeface="+mn-lt"/>
              </a:rPr>
              <a:t>Vision</a:t>
            </a:r>
            <a:r>
              <a:rPr lang="en-US" sz="2200">
                <a:latin typeface="+mn-lt"/>
              </a:rPr>
              <a:t> of STE Education </a:t>
            </a:r>
          </a:p>
          <a:p>
            <a:r>
              <a:rPr lang="en-US" sz="2200" b="1">
                <a:latin typeface="+mn-lt"/>
              </a:rPr>
              <a:t>Guiding Principles </a:t>
            </a:r>
            <a:r>
              <a:rPr lang="en-US" sz="2200">
                <a:latin typeface="+mn-lt"/>
              </a:rPr>
              <a:t>for Effective STE Education </a:t>
            </a:r>
          </a:p>
          <a:p>
            <a:r>
              <a:rPr lang="en-US" sz="2200" b="1">
                <a:latin typeface="+mn-lt"/>
              </a:rPr>
              <a:t>STE Standards</a:t>
            </a:r>
          </a:p>
          <a:p>
            <a:r>
              <a:rPr lang="en-US" sz="2200">
                <a:latin typeface="+mn-lt"/>
              </a:rPr>
              <a:t>Science and Engineering </a:t>
            </a:r>
            <a:r>
              <a:rPr lang="en-US" sz="2200" b="1">
                <a:latin typeface="+mn-lt"/>
              </a:rPr>
              <a:t>Practices</a:t>
            </a:r>
            <a:r>
              <a:rPr lang="en-US" sz="2200">
                <a:latin typeface="+mn-lt"/>
              </a:rPr>
              <a:t> Progression Matrix </a:t>
            </a:r>
          </a:p>
          <a:p>
            <a:r>
              <a:rPr lang="en-US" sz="2200">
                <a:latin typeface="+mn-lt"/>
              </a:rPr>
              <a:t>Value of </a:t>
            </a:r>
            <a:r>
              <a:rPr lang="en-US" sz="2200" b="1">
                <a:latin typeface="+mn-lt"/>
              </a:rPr>
              <a:t>Language, Literacy, &amp; Math </a:t>
            </a:r>
            <a:r>
              <a:rPr lang="en-US" sz="2200">
                <a:latin typeface="+mn-lt"/>
              </a:rPr>
              <a:t>for STE Learning for All</a:t>
            </a:r>
          </a:p>
          <a:p>
            <a:r>
              <a:rPr lang="en-US" sz="2200">
                <a:latin typeface="+mn-lt"/>
              </a:rPr>
              <a:t>Disciplinary </a:t>
            </a:r>
            <a:r>
              <a:rPr lang="en-US" sz="2200" b="1">
                <a:latin typeface="+mn-lt"/>
              </a:rPr>
              <a:t>Core Idea </a:t>
            </a:r>
            <a:r>
              <a:rPr lang="en-US" sz="2200">
                <a:latin typeface="+mn-lt"/>
              </a:rPr>
              <a:t>Progression Matrix </a:t>
            </a:r>
          </a:p>
          <a:p>
            <a:r>
              <a:rPr lang="en-US" sz="2200" b="1">
                <a:latin typeface="+mn-lt"/>
              </a:rPr>
              <a:t>Strand Maps </a:t>
            </a:r>
            <a:r>
              <a:rPr lang="en-US" sz="2200">
                <a:latin typeface="+mn-lt"/>
              </a:rPr>
              <a:t>of STE Standards </a:t>
            </a:r>
          </a:p>
          <a:p>
            <a:r>
              <a:rPr lang="en-US" sz="2200">
                <a:latin typeface="+mn-lt"/>
              </a:rPr>
              <a:t>The Case for an </a:t>
            </a:r>
            <a:r>
              <a:rPr lang="en-US" sz="2200" b="1">
                <a:latin typeface="+mn-lt"/>
              </a:rPr>
              <a:t>Integrated Approach </a:t>
            </a:r>
            <a:r>
              <a:rPr lang="en-US" sz="2200">
                <a:latin typeface="+mn-lt"/>
              </a:rPr>
              <a:t>for Pre-K-8 </a:t>
            </a:r>
          </a:p>
          <a:p>
            <a:pPr marL="0" indent="0">
              <a:buNone/>
            </a:pPr>
            <a:endParaRPr lang="en-US" sz="2200">
              <a:latin typeface="+mj-lt"/>
            </a:endParaRPr>
          </a:p>
        </p:txBody>
      </p:sp>
      <p:sp>
        <p:nvSpPr>
          <p:cNvPr id="4" name="TextBox 3">
            <a:extLst>
              <a:ext uri="{FF2B5EF4-FFF2-40B4-BE49-F238E27FC236}">
                <a16:creationId xmlns:a16="http://schemas.microsoft.com/office/drawing/2014/main" id="{F26B9A46-BF53-80BD-DA8B-3CEBF07DBB07}"/>
              </a:ext>
            </a:extLst>
          </p:cNvPr>
          <p:cNvSpPr txBox="1"/>
          <p:nvPr/>
        </p:nvSpPr>
        <p:spPr>
          <a:xfrm>
            <a:off x="6586536" y="1886549"/>
            <a:ext cx="5114925" cy="427809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200"/>
              <a:t>Importance of Science and Engineering in </a:t>
            </a:r>
            <a:r>
              <a:rPr lang="en-US" sz="2200" b="1"/>
              <a:t>Early Education </a:t>
            </a:r>
          </a:p>
          <a:p>
            <a:pPr marL="285750" indent="-285750">
              <a:spcBef>
                <a:spcPts val="600"/>
              </a:spcBef>
              <a:buFont typeface="Arial" panose="020B0604020202020204" pitchFamily="34" charset="0"/>
              <a:buChar char="•"/>
            </a:pPr>
            <a:r>
              <a:rPr lang="en-US" sz="2200"/>
              <a:t>Science and Technology/Engineering </a:t>
            </a:r>
            <a:r>
              <a:rPr lang="en-US" sz="2200" b="1"/>
              <a:t>Laboratories </a:t>
            </a:r>
          </a:p>
          <a:p>
            <a:pPr marL="285750" indent="-285750">
              <a:spcBef>
                <a:spcPts val="600"/>
              </a:spcBef>
              <a:buFont typeface="Arial" panose="020B0604020202020204" pitchFamily="34" charset="0"/>
              <a:buChar char="•"/>
            </a:pPr>
            <a:r>
              <a:rPr lang="en-US" sz="2200"/>
              <a:t>Value of </a:t>
            </a:r>
            <a:r>
              <a:rPr lang="en-US" sz="2200" b="1"/>
              <a:t>Crosscutting Concepts </a:t>
            </a:r>
            <a:r>
              <a:rPr lang="en-US" sz="2200"/>
              <a:t>and Nature of Science in Curriculum </a:t>
            </a:r>
          </a:p>
          <a:p>
            <a:pPr marL="285750" indent="-285750">
              <a:spcBef>
                <a:spcPts val="600"/>
              </a:spcBef>
              <a:buFont typeface="Arial" panose="020B0604020202020204" pitchFamily="34" charset="0"/>
              <a:buChar char="•"/>
            </a:pPr>
            <a:r>
              <a:rPr lang="en-US" sz="2200" b="1"/>
              <a:t>Relevant Contexts </a:t>
            </a:r>
            <a:r>
              <a:rPr lang="en-US" sz="2200"/>
              <a:t>for Teaching STE</a:t>
            </a:r>
          </a:p>
          <a:p>
            <a:pPr marL="285750" indent="-285750">
              <a:spcBef>
                <a:spcPts val="600"/>
              </a:spcBef>
              <a:buFont typeface="Arial" panose="020B0604020202020204" pitchFamily="34" charset="0"/>
              <a:buChar char="•"/>
            </a:pPr>
            <a:r>
              <a:rPr lang="en-US" sz="2200"/>
              <a:t>The Value of </a:t>
            </a:r>
            <a:r>
              <a:rPr lang="en-US" sz="2200" b="1"/>
              <a:t>Out of School Time </a:t>
            </a:r>
            <a:r>
              <a:rPr lang="en-US" sz="2200"/>
              <a:t>Programming </a:t>
            </a:r>
          </a:p>
          <a:p>
            <a:pPr marL="285750" indent="-285750">
              <a:spcBef>
                <a:spcPts val="600"/>
              </a:spcBef>
              <a:buFont typeface="Arial" panose="020B0604020202020204" pitchFamily="34" charset="0"/>
              <a:buChar char="•"/>
            </a:pPr>
            <a:r>
              <a:rPr lang="en-US" sz="2200" b="1"/>
              <a:t>Safety</a:t>
            </a:r>
            <a:r>
              <a:rPr lang="en-US" sz="2200"/>
              <a:t> Practices and Legal Requirements </a:t>
            </a:r>
          </a:p>
          <a:p>
            <a:pPr marL="285750" indent="-285750">
              <a:spcBef>
                <a:spcPts val="600"/>
              </a:spcBef>
              <a:buFont typeface="Arial" panose="020B0604020202020204" pitchFamily="34" charset="0"/>
              <a:buChar char="•"/>
            </a:pPr>
            <a:r>
              <a:rPr lang="en-US" sz="2200" b="1"/>
              <a:t>Dissection</a:t>
            </a:r>
            <a:r>
              <a:rPr lang="en-US" sz="2200"/>
              <a:t> and Dissection Alternatives</a:t>
            </a:r>
          </a:p>
        </p:txBody>
      </p:sp>
    </p:spTree>
    <p:extLst>
      <p:ext uri="{BB962C8B-B14F-4D97-AF65-F5344CB8AC3E}">
        <p14:creationId xmlns:p14="http://schemas.microsoft.com/office/powerpoint/2010/main" val="51778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111816"/>
            <a:ext cx="10515600" cy="1042852"/>
          </a:xfrm>
        </p:spPr>
        <p:txBody>
          <a:bodyPr>
            <a:normAutofit/>
          </a:bodyPr>
          <a:lstStyle/>
          <a:p>
            <a:r>
              <a:rPr lang="en-US" sz="2800"/>
              <a:t>Relationships of disciplinary practices across content</a:t>
            </a:r>
          </a:p>
        </p:txBody>
      </p:sp>
      <p:pic>
        <p:nvPicPr>
          <p:cNvPr id="6" name="Picture 5" descr="Relationship of disciplinary practices across Math, English Language Arts and Literacy, and Science and Technology/Engineering "/>
          <p:cNvPicPr/>
          <p:nvPr/>
        </p:nvPicPr>
        <p:blipFill rotWithShape="1">
          <a:blip r:embed="rId3" cstate="print">
            <a:extLst>
              <a:ext uri="{BEBA8EAE-BF5A-486C-A8C5-ECC9F3942E4B}">
                <a14:imgProps xmlns:a14="http://schemas.microsoft.com/office/drawing/2010/main">
                  <a14:imgLayer r:embed="rId4">
                    <a14:imgEffect>
                      <a14:backgroundRemoval t="7018" b="97076" l="767" r="96166">
                        <a14:foregroundMark x1="48771" y1="9364" x2="29731" y2="5492"/>
                        <a14:foregroundMark x1="18038" y1="72679" x2="24074" y2="84628"/>
                        <a14:foregroundMark x1="85711" y1="67769" x2="97546" y2="50292"/>
                        <a14:foregroundMark x1="72819" y1="86810" x2="78705" y2="78117"/>
                        <a14:foregroundMark x1="97546" y1="50292" x2="98773" y2="41326"/>
                        <a14:foregroundMark x1="97263" y1="29045" x2="97239" y2="28850"/>
                        <a14:foregroundMark x1="97359" y1="29825" x2="97263" y2="29045"/>
                        <a14:foregroundMark x1="98773" y1="41326" x2="97359" y2="29825"/>
                        <a14:foregroundMark x1="63132" y1="5458" x2="62950" y2="5458"/>
                        <a14:foregroundMark x1="5736" y1="53469" x2="7975" y2="25341"/>
                        <a14:foregroundMark x1="7975" y1="25341" x2="7171" y2="21106"/>
                        <a14:foregroundMark x1="3618" y1="46290" x2="5215" y2="37817"/>
                        <a14:foregroundMark x1="5215" y1="37817" x2="4815" y2="26810"/>
                        <a14:foregroundMark x1="91718" y1="20858" x2="93343" y2="25284"/>
                        <a14:foregroundMark x1="94962" y1="29825" x2="96472" y2="42690"/>
                        <a14:foregroundMark x1="94939" y1="29630" x2="94962" y2="29825"/>
                        <a14:foregroundMark x1="96472" y1="42690" x2="90184" y2="60429"/>
                        <a14:foregroundMark x1="19287" y1="71784" x2="33129" y2="83821"/>
                        <a14:foregroundMark x1="33129" y1="83821" x2="47699" y2="90448"/>
                        <a14:foregroundMark x1="47699" y1="90448" x2="57975" y2="91033"/>
                        <a14:foregroundMark x1="57975" y1="91033" x2="68558" y2="87329"/>
                        <a14:foregroundMark x1="78412" y1="74267" x2="79294" y2="73099"/>
                        <a14:foregroundMark x1="68558" y1="87329" x2="77787" y2="75097"/>
                        <a14:foregroundMark x1="29601" y1="76608" x2="47699" y2="81092"/>
                        <a14:foregroundMark x1="47699" y1="81092" x2="68558" y2="77388"/>
                        <a14:foregroundMark x1="68558" y1="77388" x2="57515" y2="87719"/>
                        <a14:foregroundMark x1="57515" y1="87719" x2="37577" y2="85575"/>
                        <a14:foregroundMark x1="37577" y1="85575" x2="31748" y2="81287"/>
                        <a14:foregroundMark x1="31748" y1="81287" x2="28834" y2="76998"/>
                        <a14:foregroundMark x1="33742" y1="74464" x2="33742" y2="74464"/>
                        <a14:foregroundMark x1="38957" y1="77778" x2="29755" y2="74854"/>
                        <a14:foregroundMark x1="29755" y1="74854" x2="37117" y2="67251"/>
                        <a14:foregroundMark x1="37117" y1="67251" x2="53528" y2="63353"/>
                        <a14:foregroundMark x1="53528" y1="63353" x2="61656" y2="67836"/>
                        <a14:foregroundMark x1="61656" y1="67836" x2="62577" y2="76998"/>
                        <a14:foregroundMark x1="62577" y1="76998" x2="52454" y2="81676"/>
                        <a14:foregroundMark x1="52454" y1="81676" x2="42025" y2="81676"/>
                        <a14:foregroundMark x1="42025" y1="81676" x2="36350" y2="77583"/>
                        <a14:foregroundMark x1="36350" y1="77583" x2="36350" y2="77583"/>
                        <a14:foregroundMark x1="49540" y1="73294" x2="49540" y2="73294"/>
                        <a14:foregroundMark x1="47393" y1="75049" x2="46779" y2="75049"/>
                        <a14:foregroundMark x1="44632" y1="75049" x2="44632" y2="75049"/>
                        <a14:foregroundMark x1="34816" y1="85380" x2="34816" y2="85380"/>
                        <a14:foregroundMark x1="32822" y1="86745" x2="32822" y2="86745"/>
                        <a14:foregroundMark x1="32822" y1="86550" x2="32822" y2="86550"/>
                        <a14:foregroundMark x1="34202" y1="89279" x2="34202" y2="89279"/>
                        <a14:foregroundMark x1="38037" y1="90643" x2="38037" y2="90643"/>
                        <a14:foregroundMark x1="41104" y1="92203" x2="41104" y2="92203"/>
                        <a14:foregroundMark x1="44018" y1="92593" x2="44018" y2="92593"/>
                        <a14:foregroundMark x1="1074" y1="39766" x2="1074" y2="39766"/>
                        <a14:foregroundMark x1="1436" y1="35778" x2="2454" y2="30214"/>
                        <a14:foregroundMark x1="2454" y1="30214" x2="2761" y2="29825"/>
                        <a14:foregroundMark x1="1227" y1="45224" x2="1007" y2="38943"/>
                        <a14:foregroundMark x1="1147" y1="38932" x2="1687" y2="44834"/>
                        <a14:foregroundMark x1="55675" y1="95906" x2="42945" y2="95322"/>
                        <a14:foregroundMark x1="44479" y1="96881" x2="51380" y2="97076"/>
                        <a14:foregroundMark x1="51380" y1="97076" x2="56135" y2="96491"/>
                        <a14:foregroundMark x1="63906" y1="7407" x2="59202" y2="7407"/>
                        <a14:foregroundMark x1="72699" y1="7407" x2="63995" y2="7407"/>
                        <a14:foregroundMark x1="59202" y1="7407" x2="59049" y2="7602"/>
                        <a14:foregroundMark x1="1534" y1="35088" x2="1380" y2="43275"/>
                        <a14:foregroundMark x1="1380" y1="43275" x2="2147" y2="44639"/>
                        <a14:foregroundMark x1="1840" y1="32749" x2="1227" y2="38402"/>
                        <a14:backgroundMark x1="29601" y1="5263" x2="15031" y2="8772"/>
                        <a14:backgroundMark x1="15031" y1="8772" x2="8589" y2="13450"/>
                        <a14:backgroundMark x1="8589" y1="13450" x2="4141" y2="20663"/>
                        <a14:backgroundMark x1="4141" y1="20663" x2="1227" y2="28850"/>
                        <a14:backgroundMark x1="937" y1="45593" x2="920" y2="46589"/>
                        <a14:backgroundMark x1="1227" y1="28850" x2="1161" y2="32630"/>
                        <a14:backgroundMark x1="920" y1="46589" x2="4141" y2="57505"/>
                        <a14:backgroundMark x1="4141" y1="57505" x2="8742" y2="64717"/>
                        <a14:backgroundMark x1="8742" y1="64717" x2="15337" y2="70565"/>
                        <a14:backgroundMark x1="7822" y1="65497" x2="7822" y2="65497"/>
                        <a14:backgroundMark x1="3374" y1="57895" x2="3374" y2="57895"/>
                        <a14:backgroundMark x1="15337" y1="69591" x2="17178" y2="73294"/>
                        <a14:backgroundMark x1="23620" y1="85185" x2="36656" y2="96686"/>
                        <a14:backgroundMark x1="36656" y1="96686" x2="43842" y2="98133"/>
                        <a14:backgroundMark x1="52147" y1="99805" x2="61656" y2="99220"/>
                        <a14:backgroundMark x1="61656" y1="99220" x2="54847" y2="99220"/>
                        <a14:backgroundMark x1="58282" y1="97076" x2="65337" y2="94737"/>
                        <a14:backgroundMark x1="65337" y1="94737" x2="70552" y2="90643"/>
                        <a14:backgroundMark x1="70552" y1="90643" x2="70552" y2="90643"/>
                        <a14:backgroundMark x1="71319" y1="89474" x2="71319" y2="89474"/>
                        <a14:backgroundMark x1="70706" y1="90253" x2="72086" y2="88889"/>
                        <a14:backgroundMark x1="85890" y1="68811" x2="80982" y2="75828"/>
                        <a14:backgroundMark x1="80982" y1="75828" x2="80982" y2="76023"/>
                        <a14:backgroundMark x1="80521" y1="75049" x2="80061" y2="76998"/>
                        <a14:backgroundMark x1="85429" y1="68811" x2="85429" y2="68811"/>
                        <a14:backgroundMark x1="85736" y1="68811" x2="85429" y2="69396"/>
                        <a14:backgroundMark x1="80215" y1="76803" x2="79294" y2="78558"/>
                        <a14:backgroundMark x1="86196" y1="68616" x2="85429" y2="68811"/>
                        <a14:backgroundMark x1="87883" y1="12281" x2="92945" y2="17934"/>
                        <a14:backgroundMark x1="92945" y1="17934" x2="95859" y2="24172"/>
                        <a14:backgroundMark x1="95245" y1="23977" x2="97546" y2="28850"/>
                        <a14:backgroundMark x1="97546" y1="29825" x2="97546" y2="29825"/>
                        <a14:backgroundMark x1="97546" y1="29045" x2="97546" y2="29045"/>
                        <a14:backgroundMark x1="51534" y1="7602" x2="51534" y2="7602"/>
                        <a14:backgroundMark x1="48926" y1="8967" x2="53834" y2="6043"/>
                        <a14:backgroundMark x1="57949" y1="6157" x2="58475" y2="5955"/>
                        <a14:backgroundMark x1="53681" y1="7797" x2="57698" y2="6254"/>
                        <a14:backgroundMark x1="54141" y1="7018" x2="54141" y2="7018"/>
                        <a14:backgroundMark x1="54141" y1="6628" x2="54141" y2="6628"/>
                        <a14:backgroundMark x1="71723" y1="5458" x2="74540" y2="5458"/>
                        <a14:backgroundMark x1="73773" y1="6043" x2="77454" y2="6238"/>
                        <a14:backgroundMark x1="85429" y1="11306" x2="87730" y2="13450"/>
                        <a14:backgroundMark x1="76840" y1="7407" x2="85890" y2="11891"/>
                        <a14:backgroundMark x1="62883" y1="5458" x2="62883" y2="5458"/>
                        <a14:backgroundMark x1="63344" y1="5458" x2="63190" y2="5263"/>
                      </a14:backgroundRemoval>
                    </a14:imgEffect>
                  </a14:imgLayer>
                </a14:imgProps>
              </a:ext>
            </a:extLst>
          </a:blip>
          <a:srcRect t="4571"/>
          <a:stretch/>
        </p:blipFill>
        <p:spPr bwMode="auto">
          <a:xfrm>
            <a:off x="1981200" y="990600"/>
            <a:ext cx="7848600" cy="5715000"/>
          </a:xfrm>
          <a:prstGeom prst="rect">
            <a:avLst/>
          </a:prstGeom>
          <a:noFill/>
          <a:ln w="9525">
            <a:noFill/>
            <a:miter lim="800000"/>
            <a:headEnd/>
            <a:tailEnd/>
          </a:ln>
        </p:spPr>
      </p:pic>
    </p:spTree>
    <p:extLst>
      <p:ext uri="{BB962C8B-B14F-4D97-AF65-F5344CB8AC3E}">
        <p14:creationId xmlns:p14="http://schemas.microsoft.com/office/powerpoint/2010/main" val="12305510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Overview of the Standards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63" y="373697"/>
            <a:ext cx="7598569" cy="846667"/>
          </a:xfrm>
        </p:spPr>
        <p:txBody>
          <a:bodyPr>
            <a:normAutofit/>
          </a:bodyPr>
          <a:lstStyle/>
          <a:p>
            <a:r>
              <a:rPr lang="en-US"/>
              <a:t>Key innovations for MA</a:t>
            </a:r>
          </a:p>
        </p:txBody>
      </p:sp>
      <p:sp>
        <p:nvSpPr>
          <p:cNvPr id="3" name="Content Placeholder 2"/>
          <p:cNvSpPr>
            <a:spLocks noGrp="1"/>
          </p:cNvSpPr>
          <p:nvPr>
            <p:ph idx="1"/>
          </p:nvPr>
        </p:nvSpPr>
        <p:spPr>
          <a:xfrm>
            <a:off x="455732" y="2270399"/>
            <a:ext cx="8700174" cy="3790570"/>
          </a:xfrm>
        </p:spPr>
        <p:txBody>
          <a:bodyPr>
            <a:normAutofit/>
          </a:bodyPr>
          <a:lstStyle/>
          <a:p>
            <a:r>
              <a:rPr lang="en-US" sz="3000"/>
              <a:t>Explain phenomena &amp; apply concepts</a:t>
            </a:r>
          </a:p>
          <a:p>
            <a:pPr lvl="1"/>
            <a:r>
              <a:rPr lang="en-US" sz="2800"/>
              <a:t>Practices &amp; core ideas</a:t>
            </a:r>
          </a:p>
          <a:p>
            <a:r>
              <a:rPr lang="en-US" sz="3000"/>
              <a:t>Coherent progressions of learning</a:t>
            </a:r>
          </a:p>
          <a:p>
            <a:r>
              <a:rPr lang="en-US" sz="3000"/>
              <a:t>PreK-8 grade-by-grade standards</a:t>
            </a:r>
          </a:p>
        </p:txBody>
      </p:sp>
      <p:pic>
        <p:nvPicPr>
          <p:cNvPr id="7" name="Picture 2" descr="microscopes in science class"/>
          <p:cNvPicPr>
            <a:picLocks noChangeAspect="1" noChangeArrowheads="1"/>
          </p:cNvPicPr>
          <p:nvPr/>
        </p:nvPicPr>
        <p:blipFill>
          <a:blip r:embed="rId3" cstate="print"/>
          <a:stretch>
            <a:fillRect/>
          </a:stretch>
        </p:blipFill>
        <p:spPr bwMode="auto">
          <a:xfrm>
            <a:off x="7887905" y="2270399"/>
            <a:ext cx="3657600" cy="2443942"/>
          </a:xfrm>
          <a:prstGeom prst="rect">
            <a:avLst/>
          </a:prstGeom>
        </p:spPr>
      </p:pic>
      <p:sp>
        <p:nvSpPr>
          <p:cNvPr id="8" name="TextBox 7"/>
          <p:cNvSpPr txBox="1"/>
          <p:nvPr/>
        </p:nvSpPr>
        <p:spPr>
          <a:xfrm>
            <a:off x="2133600" y="6642556"/>
            <a:ext cx="8077200" cy="215444"/>
          </a:xfrm>
          <a:prstGeom prst="rect">
            <a:avLst/>
          </a:prstGeom>
          <a:noFill/>
        </p:spPr>
        <p:txBody>
          <a:bodyPr wrap="square" rtlCol="0">
            <a:spAutoFit/>
          </a:bodyPr>
          <a:lstStyle/>
          <a:p>
            <a:pPr algn="ctr"/>
            <a:r>
              <a:rPr lang="en-US" sz="800"/>
              <a:t>www.nymetroparents.com/fairfield/article/Hamden-Hall-Country-Day-School-in-CT-Hosts-Engineering-Workshop-for-Elementary-Teachers#.VFo0pGewWTE</a:t>
            </a:r>
            <a:endParaRPr lang="en-US" sz="1200"/>
          </a:p>
        </p:txBody>
      </p:sp>
    </p:spTree>
    <p:extLst>
      <p:ext uri="{BB962C8B-B14F-4D97-AF65-F5344CB8AC3E}">
        <p14:creationId xmlns:p14="http://schemas.microsoft.com/office/powerpoint/2010/main" val="306270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5" y="278680"/>
            <a:ext cx="8534400" cy="1143000"/>
          </a:xfrm>
        </p:spPr>
        <p:txBody>
          <a:bodyPr>
            <a:normAutofit fontScale="90000"/>
          </a:bodyPr>
          <a:lstStyle/>
          <a:p>
            <a:r>
              <a:rPr lang="en-US"/>
              <a:t>Structural Features of the Standards</a:t>
            </a:r>
          </a:p>
        </p:txBody>
      </p:sp>
      <p:pic>
        <p:nvPicPr>
          <p:cNvPr id="5" name="Picture 4" descr="Structural Features of the Standards"/>
          <p:cNvPicPr/>
          <p:nvPr/>
        </p:nvPicPr>
        <p:blipFill>
          <a:blip r:embed="rId3" cstate="print"/>
          <a:srcRect/>
          <a:stretch>
            <a:fillRect/>
          </a:stretch>
        </p:blipFill>
        <p:spPr bwMode="auto">
          <a:xfrm>
            <a:off x="1924050" y="2043113"/>
            <a:ext cx="8610600" cy="3964707"/>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8B814-AED2-43CF-A69B-CD265F16F505}"/>
              </a:ext>
            </a:extLst>
          </p:cNvPr>
          <p:cNvSpPr>
            <a:spLocks noGrp="1"/>
          </p:cNvSpPr>
          <p:nvPr>
            <p:ph type="title"/>
          </p:nvPr>
        </p:nvSpPr>
        <p:spPr/>
        <p:txBody>
          <a:bodyPr>
            <a:normAutofit fontScale="90000"/>
          </a:bodyPr>
          <a:lstStyle/>
          <a:p>
            <a:pPr algn="ctr"/>
            <a:r>
              <a:rPr lang="en-US" sz="4400"/>
              <a:t>What an STE standard looks like Early Elementary</a:t>
            </a: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12923179"/>
              </p:ext>
            </p:extLst>
          </p:nvPr>
        </p:nvGraphicFramePr>
        <p:xfrm>
          <a:off x="1981200" y="1600200"/>
          <a:ext cx="8229600" cy="2514600"/>
        </p:xfrm>
        <a:graphic>
          <a:graphicData uri="http://schemas.openxmlformats.org/drawingml/2006/table">
            <a:tbl>
              <a:tblPr firstRow="1"/>
              <a:tblGrid>
                <a:gridCol w="8229600">
                  <a:extLst>
                    <a:ext uri="{9D8B030D-6E8A-4147-A177-3AD203B41FA5}">
                      <a16:colId xmlns:a16="http://schemas.microsoft.com/office/drawing/2014/main" val="20000"/>
                    </a:ext>
                  </a:extLst>
                </a:gridCol>
              </a:tblGrid>
              <a:tr h="374515">
                <a:tc>
                  <a:txBody>
                    <a:bodyPr/>
                    <a:lstStyle/>
                    <a:p>
                      <a:r>
                        <a:rPr kumimoji="0" lang="en-US" sz="1800" b="1" kern="1200">
                          <a:solidFill>
                            <a:schemeClr val="tx1"/>
                          </a:solidFill>
                          <a:latin typeface="+mn-lt"/>
                          <a:ea typeface="+mn-ea"/>
                          <a:cs typeface="+mn-cs"/>
                        </a:rPr>
                        <a:t>ESS3. Earth and Human Activity</a:t>
                      </a:r>
                      <a:endParaRPr kumimoji="0" lang="en-US" sz="1800" kern="120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140085">
                <a:tc>
                  <a:txBody>
                    <a:bodyPr/>
                    <a:lstStyle/>
                    <a:p>
                      <a:r>
                        <a:rPr kumimoji="0" lang="en-US" sz="2000" kern="1200">
                          <a:solidFill>
                            <a:schemeClr val="tx1"/>
                          </a:solidFill>
                          <a:latin typeface="+mn-lt"/>
                          <a:ea typeface="+mn-ea"/>
                          <a:cs typeface="+mn-cs"/>
                        </a:rPr>
                        <a:t>K-ESS3-3. </a:t>
                      </a:r>
                      <a:r>
                        <a:rPr kumimoji="0" lang="en-US" sz="2000" b="0" kern="1200">
                          <a:solidFill>
                            <a:srgbClr val="FF0000"/>
                          </a:solidFill>
                          <a:latin typeface="+mn-lt"/>
                          <a:ea typeface="+mn-ea"/>
                          <a:cs typeface="+mn-cs"/>
                        </a:rPr>
                        <a:t>Communicate solutions </a:t>
                      </a:r>
                      <a:r>
                        <a:rPr kumimoji="0" lang="en-US" sz="2000" kern="1200">
                          <a:solidFill>
                            <a:schemeClr val="tx1"/>
                          </a:solidFill>
                          <a:latin typeface="+mn-lt"/>
                          <a:ea typeface="+mn-ea"/>
                          <a:cs typeface="+mn-cs"/>
                        </a:rPr>
                        <a:t>to reduce the amount of </a:t>
                      </a:r>
                      <a:r>
                        <a:rPr kumimoji="0" lang="en-US" sz="2000" kern="1200">
                          <a:solidFill>
                            <a:srgbClr val="0070C0"/>
                          </a:solidFill>
                          <a:latin typeface="+mn-lt"/>
                          <a:ea typeface="+mn-ea"/>
                          <a:cs typeface="+mn-cs"/>
                        </a:rPr>
                        <a:t>natural resources </a:t>
                      </a:r>
                      <a:r>
                        <a:rPr kumimoji="0" lang="en-US" sz="2000" kern="1200">
                          <a:solidFill>
                            <a:schemeClr val="tx1"/>
                          </a:solidFill>
                          <a:latin typeface="+mn-lt"/>
                          <a:ea typeface="+mn-ea"/>
                          <a:cs typeface="+mn-cs"/>
                        </a:rPr>
                        <a:t>an individual uses.</a:t>
                      </a:r>
                      <a:r>
                        <a:rPr kumimoji="0" lang="en-US" sz="2000" b="1" kern="1200">
                          <a:solidFill>
                            <a:schemeClr val="tx1"/>
                          </a:solidFill>
                          <a:latin typeface="+mn-lt"/>
                          <a:ea typeface="+mn-ea"/>
                          <a:cs typeface="+mn-cs"/>
                        </a:rPr>
                        <a:t>*</a:t>
                      </a:r>
                    </a:p>
                    <a:p>
                      <a:r>
                        <a:rPr kumimoji="0" lang="en-US" sz="2000" kern="1200">
                          <a:solidFill>
                            <a:schemeClr val="tx1"/>
                          </a:solidFill>
                          <a:latin typeface="+mn-lt"/>
                          <a:ea typeface="+mn-ea"/>
                          <a:cs typeface="+mn-cs"/>
                        </a:rPr>
                        <a:t>Clarification Statement: </a:t>
                      </a:r>
                    </a:p>
                    <a:p>
                      <a:pPr lvl="1">
                        <a:buFont typeface="Arial" pitchFamily="34" charset="0"/>
                        <a:buChar char="•"/>
                      </a:pPr>
                      <a:r>
                        <a:rPr kumimoji="0" lang="en-US" sz="2000" kern="1200">
                          <a:solidFill>
                            <a:schemeClr val="tx1"/>
                          </a:solidFill>
                          <a:latin typeface="+mn-lt"/>
                          <a:ea typeface="+mn-ea"/>
                          <a:cs typeface="+mn-cs"/>
                        </a:rPr>
                        <a:t>   Examples of solutions could include reusing paper to reduce the number of trees cut down and recycling cans and bottles to reduce the amount of plastic or metal 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Rectangle 3"/>
          <p:cNvSpPr>
            <a:spLocks noGrp="1"/>
          </p:cNvSpPr>
          <p:nvPr>
            <p:ph idx="1"/>
          </p:nvPr>
        </p:nvSpPr>
        <p:spPr>
          <a:xfrm>
            <a:off x="1981200" y="4191000"/>
            <a:ext cx="8229600" cy="2133600"/>
          </a:xfrm>
        </p:spPr>
        <p:txBody>
          <a:bodyPr>
            <a:normAutofit fontScale="70000" lnSpcReduction="20000"/>
          </a:bodyPr>
          <a:lstStyle/>
          <a:p>
            <a:pPr>
              <a:lnSpc>
                <a:spcPct val="150000"/>
              </a:lnSpc>
              <a:spcAft>
                <a:spcPts val="800"/>
              </a:spcAft>
            </a:pPr>
            <a:r>
              <a:rPr lang="en-US"/>
              <a:t>Asterisk (*) at the end of some standards designates those standards that have an engineering design application. </a:t>
            </a:r>
          </a:p>
          <a:p>
            <a:pPr>
              <a:lnSpc>
                <a:spcPct val="150000"/>
              </a:lnSpc>
              <a:spcAft>
                <a:spcPts val="800"/>
              </a:spcAft>
            </a:pPr>
            <a:r>
              <a:rPr lang="en-US"/>
              <a:t>Articulates expected performance/demonstration</a:t>
            </a:r>
          </a:p>
          <a:p>
            <a:pPr>
              <a:spcAft>
                <a:spcPts val="800"/>
              </a:spcAft>
            </a:pPr>
            <a:r>
              <a:rPr lang="en-US"/>
              <a:t>Does not limit curriculum and instruction to the included practice</a:t>
            </a:r>
          </a:p>
        </p:txBody>
      </p:sp>
    </p:spTree>
    <p:custDataLst>
      <p:tags r:id="rId1"/>
    </p:custDataLst>
    <p:extLst>
      <p:ext uri="{BB962C8B-B14F-4D97-AF65-F5344CB8AC3E}">
        <p14:creationId xmlns:p14="http://schemas.microsoft.com/office/powerpoint/2010/main" val="40220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3" name="Title 2">
            <a:extLst>
              <a:ext uri="{FF2B5EF4-FFF2-40B4-BE49-F238E27FC236}">
                <a16:creationId xmlns:a16="http://schemas.microsoft.com/office/drawing/2014/main" id="{9A33FD3D-0CCF-491E-9DB4-BCB4F9F36C9E}"/>
              </a:ext>
            </a:extLst>
          </p:cNvPr>
          <p:cNvSpPr>
            <a:spLocks noGrp="1"/>
          </p:cNvSpPr>
          <p:nvPr>
            <p:ph type="title"/>
          </p:nvPr>
        </p:nvSpPr>
        <p:spPr/>
        <p:txBody>
          <a:bodyPr>
            <a:normAutofit fontScale="90000"/>
          </a:bodyPr>
          <a:lstStyle/>
          <a:p>
            <a:pPr algn="ctr"/>
            <a:r>
              <a:rPr lang="en-US" sz="4400">
                <a:ea typeface="Tahoma" pitchFamily="34" charset="0"/>
                <a:cs typeface="Tahoma" pitchFamily="34" charset="0"/>
                <a:sym typeface="Calibri"/>
              </a:rPr>
              <a:t>What an STE standard looks like</a:t>
            </a:r>
            <a:br>
              <a:rPr lang="en-US" sz="4400">
                <a:ea typeface="Tahoma" pitchFamily="34" charset="0"/>
                <a:cs typeface="Tahoma" pitchFamily="34" charset="0"/>
                <a:sym typeface="Calibri"/>
              </a:rPr>
            </a:br>
            <a:r>
              <a:rPr lang="en-US" sz="4400">
                <a:ea typeface="Tahoma" pitchFamily="34" charset="0"/>
                <a:cs typeface="Tahoma" pitchFamily="34" charset="0"/>
                <a:sym typeface="Calibri"/>
              </a:rPr>
              <a:t>Upper Elementary</a:t>
            </a:r>
            <a:endParaRPr lang="en-US"/>
          </a:p>
        </p:txBody>
      </p:sp>
      <p:graphicFrame>
        <p:nvGraphicFramePr>
          <p:cNvPr id="886" name="Shape 886"/>
          <p:cNvGraphicFramePr/>
          <p:nvPr>
            <p:extLst>
              <p:ext uri="{D42A27DB-BD31-4B8C-83A1-F6EECF244321}">
                <p14:modId xmlns:p14="http://schemas.microsoft.com/office/powerpoint/2010/main" val="4122121825"/>
              </p:ext>
            </p:extLst>
          </p:nvPr>
        </p:nvGraphicFramePr>
        <p:xfrm>
          <a:off x="1828800" y="1524000"/>
          <a:ext cx="8382000" cy="3048000"/>
        </p:xfrm>
        <a:graphic>
          <a:graphicData uri="http://schemas.openxmlformats.org/drawingml/2006/table">
            <a:tbl>
              <a:tblPr firstRow="1">
                <a:noFill/>
              </a:tblPr>
              <a:tblGrid>
                <a:gridCol w="8382000">
                  <a:extLst>
                    <a:ext uri="{9D8B030D-6E8A-4147-A177-3AD203B41FA5}">
                      <a16:colId xmlns:a16="http://schemas.microsoft.com/office/drawing/2014/main" val="20000"/>
                    </a:ext>
                  </a:extLst>
                </a:gridCol>
              </a:tblGrid>
              <a:tr h="374525">
                <a:tc>
                  <a:txBody>
                    <a:bodyPr/>
                    <a:lstStyle/>
                    <a:p>
                      <a:pPr marL="0" marR="0" lvl="0" indent="0" algn="l" rtl="0">
                        <a:lnSpc>
                          <a:spcPct val="100000"/>
                        </a:lnSpc>
                        <a:spcBef>
                          <a:spcPts val="0"/>
                        </a:spcBef>
                        <a:spcAft>
                          <a:spcPts val="0"/>
                        </a:spcAft>
                        <a:buClr>
                          <a:schemeClr val="dk1"/>
                        </a:buClr>
                        <a:buSzPct val="25000"/>
                        <a:buFont typeface="Cambria"/>
                        <a:buNone/>
                      </a:pPr>
                      <a:r>
                        <a:rPr lang="en-US" sz="2000" b="1" u="none" strike="noStrike" cap="none">
                          <a:solidFill>
                            <a:schemeClr val="dk1"/>
                          </a:solidFill>
                          <a:latin typeface="Cambria"/>
                          <a:ea typeface="Cambria"/>
                          <a:cs typeface="Cambria"/>
                          <a:sym typeface="Cambria"/>
                        </a:rPr>
                        <a:t>PS4. Waves and</a:t>
                      </a:r>
                      <a:r>
                        <a:rPr lang="en-US" sz="2000" b="1" u="none" strike="noStrike" cap="none" baseline="0">
                          <a:solidFill>
                            <a:schemeClr val="dk1"/>
                          </a:solidFill>
                          <a:latin typeface="Cambria"/>
                          <a:ea typeface="Cambria"/>
                          <a:cs typeface="Cambria"/>
                          <a:sym typeface="Cambria"/>
                        </a:rPr>
                        <a:t> Their Applications in Technologies for Information Transfer</a:t>
                      </a:r>
                      <a:endParaRPr lang="en-US" sz="2000" b="1" u="none" strike="noStrike" cap="none">
                        <a:solidFill>
                          <a:schemeClr val="dk1"/>
                        </a:solidFill>
                        <a:latin typeface="Cambria"/>
                        <a:ea typeface="Cambria"/>
                        <a:cs typeface="Cambria"/>
                        <a:sym typeface="Cambria"/>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140075">
                <a:tc>
                  <a:txBody>
                    <a:bodyPr/>
                    <a:lstStyle/>
                    <a:p>
                      <a:r>
                        <a:rPr lang="en-US" sz="2000" b="0" i="0" u="none" strike="noStrike" cap="none">
                          <a:solidFill>
                            <a:schemeClr val="tx1"/>
                          </a:solidFill>
                          <a:latin typeface="+mn-lt"/>
                          <a:ea typeface="+mn-ea"/>
                          <a:cs typeface="+mn-cs"/>
                          <a:sym typeface="Arial"/>
                        </a:rPr>
                        <a:t>4-PS4-1. </a:t>
                      </a:r>
                      <a:r>
                        <a:rPr lang="en-US" sz="2000" b="0" i="0" u="none" strike="noStrike" cap="none">
                          <a:solidFill>
                            <a:srgbClr val="C00000"/>
                          </a:solidFill>
                          <a:latin typeface="+mn-lt"/>
                          <a:ea typeface="+mn-ea"/>
                          <a:cs typeface="+mn-cs"/>
                          <a:sym typeface="Arial"/>
                        </a:rPr>
                        <a:t>Develop a model </a:t>
                      </a:r>
                      <a:r>
                        <a:rPr lang="en-US" sz="2000" b="0" i="0" u="none" strike="noStrike" cap="none">
                          <a:solidFill>
                            <a:schemeClr val="tx1"/>
                          </a:solidFill>
                          <a:latin typeface="+mn-lt"/>
                          <a:ea typeface="+mn-ea"/>
                          <a:cs typeface="+mn-cs"/>
                          <a:sym typeface="Arial"/>
                        </a:rPr>
                        <a:t>of a simple mechanical wave (including sound) to communicate that </a:t>
                      </a:r>
                      <a:r>
                        <a:rPr lang="en-US" sz="2000" b="0" i="0" u="none" strike="noStrike" cap="none">
                          <a:solidFill>
                            <a:srgbClr val="0070C0"/>
                          </a:solidFill>
                          <a:latin typeface="+mn-lt"/>
                          <a:ea typeface="+mn-ea"/>
                          <a:cs typeface="+mn-cs"/>
                          <a:sym typeface="Arial"/>
                        </a:rPr>
                        <a:t>waves (a) are regular patterns of motion along which energy travels and (b) can cause objects to move</a:t>
                      </a:r>
                      <a:r>
                        <a:rPr lang="en-US" sz="2000" b="0" i="0" u="none" strike="noStrike" cap="none">
                          <a:solidFill>
                            <a:schemeClr val="tx1"/>
                          </a:solidFill>
                          <a:latin typeface="+mn-lt"/>
                          <a:ea typeface="+mn-ea"/>
                          <a:cs typeface="+mn-cs"/>
                          <a:sym typeface="Arial"/>
                        </a:rPr>
                        <a:t>. </a:t>
                      </a:r>
                    </a:p>
                    <a:p>
                      <a:r>
                        <a:rPr lang="en-US" sz="2000" b="0" i="0" u="none" strike="noStrike" cap="none">
                          <a:solidFill>
                            <a:schemeClr val="tx1"/>
                          </a:solidFill>
                          <a:latin typeface="+mn-lt"/>
                          <a:ea typeface="+mn-ea"/>
                          <a:cs typeface="+mn-cs"/>
                          <a:sym typeface="Arial"/>
                        </a:rPr>
                        <a:t>Clarification Statement: </a:t>
                      </a:r>
                    </a:p>
                    <a:p>
                      <a:pPr lvl="0">
                        <a:buFont typeface="Arial" pitchFamily="34" charset="0"/>
                        <a:buChar char="•"/>
                      </a:pPr>
                      <a:r>
                        <a:rPr lang="en-US" sz="2000" b="0" i="0" u="none" strike="noStrike" cap="none">
                          <a:solidFill>
                            <a:schemeClr val="tx1"/>
                          </a:solidFill>
                          <a:latin typeface="+mn-lt"/>
                          <a:ea typeface="+mn-ea"/>
                          <a:cs typeface="+mn-cs"/>
                          <a:sym typeface="Arial"/>
                        </a:rPr>
                        <a:t>  Examples of models could include diagrams, analogies, and physical models.</a:t>
                      </a:r>
                    </a:p>
                    <a:p>
                      <a:r>
                        <a:rPr lang="en-US" sz="2000" b="0" i="0" u="none" strike="noStrike" cap="none">
                          <a:solidFill>
                            <a:schemeClr val="tx1"/>
                          </a:solidFill>
                          <a:latin typeface="+mn-lt"/>
                          <a:ea typeface="+mn-ea"/>
                          <a:cs typeface="+mn-cs"/>
                          <a:sym typeface="Arial"/>
                        </a:rPr>
                        <a:t>State Assessment Boundary: </a:t>
                      </a:r>
                    </a:p>
                    <a:p>
                      <a:pPr lvl="0">
                        <a:buFont typeface="Arial" pitchFamily="34" charset="0"/>
                        <a:buChar char="•"/>
                      </a:pPr>
                      <a:r>
                        <a:rPr lang="en-US" sz="2000" b="0" i="0" u="none" strike="noStrike" cap="none" baseline="0">
                          <a:solidFill>
                            <a:schemeClr val="tx1"/>
                          </a:solidFill>
                          <a:latin typeface="+mn-lt"/>
                          <a:ea typeface="+mn-ea"/>
                          <a:cs typeface="+mn-cs"/>
                          <a:sym typeface="Arial"/>
                        </a:rPr>
                        <a:t>  </a:t>
                      </a:r>
                      <a:r>
                        <a:rPr lang="en-US" sz="2000" b="0" i="0" u="none" strike="noStrike" cap="none">
                          <a:solidFill>
                            <a:schemeClr val="tx1"/>
                          </a:solidFill>
                          <a:latin typeface="+mn-lt"/>
                          <a:ea typeface="+mn-ea"/>
                          <a:cs typeface="+mn-cs"/>
                          <a:sym typeface="Arial"/>
                        </a:rPr>
                        <a:t>Interference effects, electromagnetic waves, or non-periodic waves are not expected in state assessment.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84" name="Shape 884"/>
          <p:cNvSpPr txBox="1">
            <a:spLocks noGrp="1"/>
          </p:cNvSpPr>
          <p:nvPr>
            <p:ph type="body" idx="1"/>
          </p:nvPr>
        </p:nvSpPr>
        <p:spPr>
          <a:xfrm>
            <a:off x="1981200" y="4724400"/>
            <a:ext cx="8229600" cy="1752600"/>
          </a:xfrm>
          <a:prstGeom prst="rect">
            <a:avLst/>
          </a:prstGeom>
          <a:noFill/>
          <a:ln>
            <a:noFill/>
          </a:ln>
        </p:spPr>
        <p:txBody>
          <a:bodyPr vert="horz" lIns="91425" tIns="45700" rIns="91425" bIns="45700" rtlCol="0" anchor="t" anchorCtr="0">
            <a:noAutofit/>
          </a:bodyPr>
          <a:lstStyle/>
          <a:p>
            <a:pPr marL="274320" indent="-274320">
              <a:lnSpc>
                <a:spcPct val="130000"/>
              </a:lnSpc>
              <a:spcBef>
                <a:spcPts val="0"/>
              </a:spcBef>
              <a:buClr>
                <a:schemeClr val="accent1"/>
              </a:buClr>
              <a:buSzPct val="25000"/>
              <a:buNone/>
            </a:pPr>
            <a:endParaRPr sz="650">
              <a:solidFill>
                <a:schemeClr val="dk1"/>
              </a:solidFill>
              <a:latin typeface="Calibri "/>
              <a:ea typeface="Cambria"/>
              <a:cs typeface="Cambria"/>
              <a:sym typeface="Cambria"/>
            </a:endParaRPr>
          </a:p>
          <a:p>
            <a:pPr marL="274320" indent="-274320">
              <a:lnSpc>
                <a:spcPct val="130000"/>
              </a:lnSpc>
              <a:spcBef>
                <a:spcPts val="1380"/>
              </a:spcBef>
              <a:buClr>
                <a:schemeClr val="accent1"/>
              </a:buClr>
              <a:buSzPct val="85000"/>
              <a:buFont typeface="Noto Sans Symbols"/>
              <a:buChar char="●"/>
            </a:pPr>
            <a:r>
              <a:rPr lang="en-US">
                <a:solidFill>
                  <a:schemeClr val="dk1"/>
                </a:solidFill>
                <a:latin typeface="Calibri "/>
                <a:ea typeface="Cambria"/>
                <a:cs typeface="Cambria"/>
                <a:sym typeface="Cambria"/>
              </a:rPr>
              <a:t>Articulates expected performance/demonstration</a:t>
            </a:r>
          </a:p>
          <a:p>
            <a:pPr marL="274320" indent="-274320">
              <a:lnSpc>
                <a:spcPct val="80000"/>
              </a:lnSpc>
              <a:spcBef>
                <a:spcPts val="1380"/>
              </a:spcBef>
              <a:buClr>
                <a:schemeClr val="accent1"/>
              </a:buClr>
              <a:buSzPct val="85000"/>
              <a:buFont typeface="Noto Sans Symbols"/>
              <a:buChar char="●"/>
            </a:pPr>
            <a:r>
              <a:rPr lang="en-US">
                <a:solidFill>
                  <a:schemeClr val="dk1"/>
                </a:solidFill>
                <a:latin typeface="Calibri "/>
                <a:ea typeface="Cambria"/>
                <a:cs typeface="Cambria"/>
                <a:sym typeface="Cambria"/>
              </a:rPr>
              <a:t>Does not limit curriculum and instruction to the included practice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t>What an STE standard looks like</a:t>
            </a:r>
            <a:br>
              <a:rPr lang="en-US" sz="4000"/>
            </a:br>
            <a:r>
              <a:rPr lang="en-US" sz="4000"/>
              <a:t>Middle School</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50156722"/>
              </p:ext>
            </p:extLst>
          </p:nvPr>
        </p:nvGraphicFramePr>
        <p:xfrm>
          <a:off x="1981200" y="1524000"/>
          <a:ext cx="8458200" cy="2667000"/>
        </p:xfrm>
        <a:graphic>
          <a:graphicData uri="http://schemas.openxmlformats.org/drawingml/2006/table">
            <a:tbl>
              <a:tblPr firstRow="1"/>
              <a:tblGrid>
                <a:gridCol w="8458200">
                  <a:extLst>
                    <a:ext uri="{9D8B030D-6E8A-4147-A177-3AD203B41FA5}">
                      <a16:colId xmlns:a16="http://schemas.microsoft.com/office/drawing/2014/main" val="20000"/>
                    </a:ext>
                  </a:extLst>
                </a:gridCol>
              </a:tblGrid>
              <a:tr h="397213">
                <a:tc>
                  <a:txBody>
                    <a:bodyPr/>
                    <a:lstStyle/>
                    <a:p>
                      <a:r>
                        <a:rPr kumimoji="0" lang="en-US" sz="2000" b="1" kern="1200">
                          <a:solidFill>
                            <a:schemeClr val="tx1"/>
                          </a:solidFill>
                          <a:effectLst/>
                          <a:latin typeface="+mn-lt"/>
                          <a:ea typeface="+mn-ea"/>
                          <a:cs typeface="+mn-cs"/>
                        </a:rPr>
                        <a:t>LS2. Ecosystems:  Interactions, Energy, and Dynamics</a:t>
                      </a:r>
                      <a:endParaRPr kumimoji="0" lang="en-US" sz="2000" kern="120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269787">
                <a:tc>
                  <a:txBody>
                    <a:bodyPr/>
                    <a:lstStyle/>
                    <a:p>
                      <a:r>
                        <a:rPr kumimoji="0" lang="en-US" sz="2000" kern="1200">
                          <a:solidFill>
                            <a:schemeClr val="tx1"/>
                          </a:solidFill>
                          <a:effectLst/>
                          <a:latin typeface="+mn-lt"/>
                          <a:ea typeface="+mn-ea"/>
                          <a:cs typeface="+mn-cs"/>
                        </a:rPr>
                        <a:t>7.MS-LS2-5. </a:t>
                      </a:r>
                      <a:r>
                        <a:rPr kumimoji="0" lang="en-US" sz="2000" b="1" kern="1200">
                          <a:solidFill>
                            <a:srgbClr val="FF0000"/>
                          </a:solidFill>
                          <a:effectLst/>
                          <a:latin typeface="+mn-lt"/>
                          <a:ea typeface="+mn-ea"/>
                          <a:cs typeface="+mn-cs"/>
                        </a:rPr>
                        <a:t>Evaluate competing design solutions </a:t>
                      </a:r>
                      <a:r>
                        <a:rPr kumimoji="0" lang="en-US" sz="2000" kern="1200">
                          <a:solidFill>
                            <a:schemeClr val="tx1"/>
                          </a:solidFill>
                          <a:effectLst/>
                          <a:latin typeface="+mn-lt"/>
                          <a:ea typeface="+mn-ea"/>
                          <a:cs typeface="+mn-cs"/>
                        </a:rPr>
                        <a:t>for protecting an </a:t>
                      </a:r>
                      <a:r>
                        <a:rPr kumimoji="0" lang="en-US" sz="2000" kern="1200">
                          <a:solidFill>
                            <a:srgbClr val="0070C0"/>
                          </a:solidFill>
                          <a:effectLst/>
                          <a:latin typeface="+mn-lt"/>
                          <a:ea typeface="+mn-ea"/>
                          <a:cs typeface="+mn-cs"/>
                        </a:rPr>
                        <a:t>ecosystem</a:t>
                      </a:r>
                      <a:r>
                        <a:rPr kumimoji="0" lang="en-US" sz="2000" kern="1200">
                          <a:solidFill>
                            <a:schemeClr val="tx1"/>
                          </a:solidFill>
                          <a:effectLst/>
                          <a:latin typeface="+mn-lt"/>
                          <a:ea typeface="+mn-ea"/>
                          <a:cs typeface="+mn-cs"/>
                        </a:rPr>
                        <a:t>. Discuss benefits and limitations of each design.* </a:t>
                      </a:r>
                    </a:p>
                    <a:p>
                      <a:r>
                        <a:rPr kumimoji="0" lang="en-US" sz="2000" kern="1200">
                          <a:solidFill>
                            <a:schemeClr val="tx1"/>
                          </a:solidFill>
                          <a:effectLst/>
                          <a:latin typeface="+mn-lt"/>
                          <a:ea typeface="+mn-ea"/>
                          <a:cs typeface="+mn-cs"/>
                        </a:rPr>
                        <a:t>Clarification Statements:  </a:t>
                      </a:r>
                    </a:p>
                    <a:p>
                      <a:pPr marL="285750" lvl="0" indent="-285750">
                        <a:buFont typeface="Arial" panose="020B0604020202020204" pitchFamily="34" charset="0"/>
                        <a:buChar char="•"/>
                      </a:pPr>
                      <a:r>
                        <a:rPr kumimoji="0" lang="en-US" sz="2000" kern="1200">
                          <a:solidFill>
                            <a:schemeClr val="tx1"/>
                          </a:solidFill>
                          <a:effectLst/>
                          <a:latin typeface="+mn-lt"/>
                          <a:ea typeface="+mn-ea"/>
                          <a:cs typeface="+mn-cs"/>
                        </a:rPr>
                        <a:t>Examples of design solutions could include water, land, and species protection, and the prevention of soil erosion. </a:t>
                      </a:r>
                    </a:p>
                    <a:p>
                      <a:pPr marL="285750" lvl="0" indent="-285750">
                        <a:buFont typeface="Arial" panose="020B0604020202020204" pitchFamily="34" charset="0"/>
                        <a:buChar char="•"/>
                      </a:pPr>
                      <a:r>
                        <a:rPr kumimoji="0" lang="en-US" sz="2000" kern="1200">
                          <a:solidFill>
                            <a:schemeClr val="tx1"/>
                          </a:solidFill>
                          <a:effectLst/>
                          <a:latin typeface="+mn-lt"/>
                          <a:ea typeface="+mn-ea"/>
                          <a:cs typeface="+mn-cs"/>
                        </a:rPr>
                        <a:t>Examples of design solution constraints could include scientific, economic, and social considerations.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Rectangle 3"/>
          <p:cNvSpPr>
            <a:spLocks noGrp="1"/>
          </p:cNvSpPr>
          <p:nvPr>
            <p:ph idx="1"/>
          </p:nvPr>
        </p:nvSpPr>
        <p:spPr>
          <a:xfrm>
            <a:off x="1981200" y="4191000"/>
            <a:ext cx="8229600" cy="2133600"/>
          </a:xfrm>
        </p:spPr>
        <p:txBody>
          <a:bodyPr vert="horz" lIns="91440" tIns="45720" rIns="91440" bIns="45720" rtlCol="0" anchor="t">
            <a:normAutofit fontScale="70000" lnSpcReduction="20000"/>
          </a:bodyPr>
          <a:lstStyle/>
          <a:p>
            <a:pPr>
              <a:lnSpc>
                <a:spcPct val="150000"/>
              </a:lnSpc>
              <a:spcAft>
                <a:spcPts val="800"/>
              </a:spcAft>
            </a:pPr>
            <a:r>
              <a:rPr lang="en-US">
                <a:latin typeface="Arial"/>
                <a:cs typeface="Arial"/>
              </a:rPr>
              <a:t>Asterisk (*) at the end of some standards designates those standards that have an engineering design application. </a:t>
            </a:r>
            <a:endParaRPr lang="en-US"/>
          </a:p>
          <a:p>
            <a:pPr>
              <a:lnSpc>
                <a:spcPct val="150000"/>
              </a:lnSpc>
              <a:spcAft>
                <a:spcPts val="800"/>
              </a:spcAft>
            </a:pPr>
            <a:r>
              <a:rPr lang="en-US">
                <a:latin typeface="Arial"/>
                <a:cs typeface="Arial"/>
              </a:rPr>
              <a:t>Articulates expected performance/demonstration</a:t>
            </a:r>
          </a:p>
          <a:p>
            <a:pPr>
              <a:spcAft>
                <a:spcPts val="800"/>
              </a:spcAft>
            </a:pPr>
            <a:r>
              <a:rPr lang="en-US">
                <a:latin typeface="Arial"/>
                <a:cs typeface="Arial"/>
              </a:rPr>
              <a:t>Does not limit curriculum and instruction to the included practice</a:t>
            </a:r>
          </a:p>
        </p:txBody>
      </p:sp>
    </p:spTree>
    <p:custDataLst>
      <p:tags r:id="rId1"/>
    </p:custDataLst>
    <p:extLst>
      <p:ext uri="{BB962C8B-B14F-4D97-AF65-F5344CB8AC3E}">
        <p14:creationId xmlns:p14="http://schemas.microsoft.com/office/powerpoint/2010/main" val="4809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1143000"/>
          </a:xfrm>
        </p:spPr>
        <p:txBody>
          <a:bodyPr>
            <a:normAutofit fontScale="90000"/>
          </a:bodyPr>
          <a:lstStyle/>
          <a:p>
            <a:pPr algn="ctr"/>
            <a:r>
              <a:rPr lang="en-US" sz="4000"/>
              <a:t>What an STE standard looks like</a:t>
            </a:r>
            <a:br>
              <a:rPr lang="en-US" sz="4000"/>
            </a:br>
            <a:r>
              <a:rPr lang="en-US" sz="4000"/>
              <a:t>High School</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79598767"/>
              </p:ext>
            </p:extLst>
          </p:nvPr>
        </p:nvGraphicFramePr>
        <p:xfrm>
          <a:off x="1981200" y="1295401"/>
          <a:ext cx="8229600" cy="3117715"/>
        </p:xfrm>
        <a:graphic>
          <a:graphicData uri="http://schemas.openxmlformats.org/drawingml/2006/table">
            <a:tbl>
              <a:tblPr firstRow="1"/>
              <a:tblGrid>
                <a:gridCol w="8229600">
                  <a:extLst>
                    <a:ext uri="{9D8B030D-6E8A-4147-A177-3AD203B41FA5}">
                      <a16:colId xmlns:a16="http://schemas.microsoft.com/office/drawing/2014/main" val="20000"/>
                    </a:ext>
                  </a:extLst>
                </a:gridCol>
              </a:tblGrid>
              <a:tr h="374515">
                <a:tc>
                  <a:txBody>
                    <a:bodyPr/>
                    <a:lstStyle/>
                    <a:p>
                      <a:r>
                        <a:rPr kumimoji="0" lang="en-US" sz="2000" b="1" kern="1200">
                          <a:solidFill>
                            <a:schemeClr val="tx1"/>
                          </a:solidFill>
                          <a:effectLst/>
                          <a:latin typeface="+mn-lt"/>
                          <a:ea typeface="+mn-ea"/>
                          <a:cs typeface="+mn-cs"/>
                        </a:rPr>
                        <a:t>PS2. Motion</a:t>
                      </a:r>
                      <a:r>
                        <a:rPr kumimoji="0" lang="en-US" sz="2000" b="1" kern="1200" baseline="0">
                          <a:solidFill>
                            <a:schemeClr val="tx1"/>
                          </a:solidFill>
                          <a:effectLst/>
                          <a:latin typeface="+mn-lt"/>
                          <a:ea typeface="+mn-ea"/>
                          <a:cs typeface="+mn-cs"/>
                        </a:rPr>
                        <a:t> and Stability:  Forces and Interactions</a:t>
                      </a:r>
                      <a:endParaRPr kumimoji="0" lang="en-US" sz="2000" kern="120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140085">
                <a:tc>
                  <a:txBody>
                    <a:bodyPr/>
                    <a:lstStyle/>
                    <a:p>
                      <a:r>
                        <a:rPr kumimoji="0" lang="en-US" sz="2000" kern="1200">
                          <a:solidFill>
                            <a:schemeClr val="tx1"/>
                          </a:solidFill>
                          <a:effectLst/>
                          <a:latin typeface="+mn-lt"/>
                          <a:ea typeface="+mn-ea"/>
                          <a:cs typeface="+mn-cs"/>
                        </a:rPr>
                        <a:t>HS</a:t>
                      </a:r>
                      <a:r>
                        <a:rPr kumimoji="0" lang="en-US" sz="2000" kern="1200" baseline="0">
                          <a:solidFill>
                            <a:schemeClr val="tx1"/>
                          </a:solidFill>
                          <a:effectLst/>
                          <a:latin typeface="+mn-lt"/>
                          <a:ea typeface="+mn-ea"/>
                          <a:cs typeface="+mn-cs"/>
                        </a:rPr>
                        <a:t>-P</a:t>
                      </a:r>
                      <a:r>
                        <a:rPr kumimoji="0" lang="en-US" sz="2000" kern="1200">
                          <a:solidFill>
                            <a:schemeClr val="tx1"/>
                          </a:solidFill>
                          <a:effectLst/>
                          <a:latin typeface="+mn-lt"/>
                          <a:ea typeface="+mn-ea"/>
                          <a:cs typeface="+mn-cs"/>
                        </a:rPr>
                        <a:t>S2-5. </a:t>
                      </a:r>
                      <a:r>
                        <a:rPr kumimoji="0" lang="en-US" sz="2000" b="1" kern="1200">
                          <a:solidFill>
                            <a:srgbClr val="FF0000"/>
                          </a:solidFill>
                          <a:effectLst/>
                          <a:latin typeface="+mn-lt"/>
                          <a:ea typeface="+mn-ea"/>
                          <a:cs typeface="+mn-cs"/>
                        </a:rPr>
                        <a:t>Provide evidence </a:t>
                      </a:r>
                      <a:r>
                        <a:rPr kumimoji="0" lang="en-US" sz="2000" kern="1200">
                          <a:solidFill>
                            <a:schemeClr val="tx1"/>
                          </a:solidFill>
                          <a:effectLst/>
                          <a:latin typeface="+mn-lt"/>
                          <a:ea typeface="+mn-ea"/>
                          <a:cs typeface="+mn-cs"/>
                        </a:rPr>
                        <a:t>that </a:t>
                      </a:r>
                      <a:r>
                        <a:rPr kumimoji="0" lang="en-US" sz="2000" kern="1200">
                          <a:solidFill>
                            <a:srgbClr val="0070C0"/>
                          </a:solidFill>
                          <a:effectLst/>
                          <a:latin typeface="+mn-lt"/>
                          <a:ea typeface="+mn-ea"/>
                          <a:cs typeface="+mn-cs"/>
                        </a:rPr>
                        <a:t>an electric current can produce a magnetic field and that a changing magnetic field can produce an electric current</a:t>
                      </a:r>
                      <a:r>
                        <a:rPr kumimoji="0" lang="en-US" sz="2000" kern="1200">
                          <a:solidFill>
                            <a:schemeClr val="tx1"/>
                          </a:solidFill>
                          <a:effectLst/>
                          <a:latin typeface="+mn-lt"/>
                          <a:ea typeface="+mn-ea"/>
                          <a:cs typeface="+mn-cs"/>
                        </a:rPr>
                        <a:t>.</a:t>
                      </a:r>
                      <a:endParaRPr kumimoji="0" lang="en-US" sz="2000" b="1" kern="1200">
                        <a:solidFill>
                          <a:schemeClr val="tx1"/>
                        </a:solidFill>
                        <a:effectLst/>
                        <a:latin typeface="+mn-lt"/>
                        <a:ea typeface="+mn-ea"/>
                        <a:cs typeface="+mn-cs"/>
                      </a:endParaRPr>
                    </a:p>
                    <a:p>
                      <a:r>
                        <a:rPr kumimoji="0" lang="en-US" sz="2000" kern="1200">
                          <a:solidFill>
                            <a:schemeClr val="tx1"/>
                          </a:solidFill>
                          <a:effectLst/>
                          <a:latin typeface="+mn-lt"/>
                          <a:ea typeface="+mn-ea"/>
                          <a:cs typeface="+mn-cs"/>
                        </a:rPr>
                        <a:t>Clarification Statements:  </a:t>
                      </a:r>
                    </a:p>
                    <a:p>
                      <a:pPr marL="285750" lvl="0" indent="-285750">
                        <a:buFont typeface="Arial" panose="020B0604020202020204" pitchFamily="34" charset="0"/>
                        <a:buChar char="•"/>
                      </a:pPr>
                      <a:r>
                        <a:rPr kumimoji="0" lang="en-US" sz="2000" kern="1200">
                          <a:solidFill>
                            <a:schemeClr val="tx1"/>
                          </a:solidFill>
                          <a:effectLst/>
                          <a:latin typeface="+mn-lt"/>
                          <a:ea typeface="+mn-ea"/>
                          <a:cs typeface="+mn-cs"/>
                        </a:rPr>
                        <a:t>Examples of evidence can include movement of a magnetic compass when placed</a:t>
                      </a:r>
                      <a:r>
                        <a:rPr kumimoji="0" lang="en-US" sz="2000" kern="1200" baseline="0">
                          <a:solidFill>
                            <a:schemeClr val="tx1"/>
                          </a:solidFill>
                          <a:effectLst/>
                          <a:latin typeface="+mn-lt"/>
                          <a:ea typeface="+mn-ea"/>
                          <a:cs typeface="+mn-cs"/>
                        </a:rPr>
                        <a:t> in the vicinity of a current-carrying wire, and a magnet passing through a coil that turns on the light of a Faraday flashlight</a:t>
                      </a:r>
                      <a:r>
                        <a:rPr kumimoji="0" lang="en-US" sz="2000" kern="1200">
                          <a:solidFill>
                            <a:schemeClr val="tx1"/>
                          </a:solidFill>
                          <a:effectLst/>
                          <a:latin typeface="+mn-lt"/>
                          <a:ea typeface="+mn-ea"/>
                          <a:cs typeface="+mn-cs"/>
                        </a:rPr>
                        <a:t>.</a:t>
                      </a:r>
                    </a:p>
                    <a:p>
                      <a:pPr marL="285750" lvl="0" indent="-285750">
                        <a:buFont typeface="Arial" panose="020B0604020202020204" pitchFamily="34" charset="0"/>
                        <a:buNone/>
                      </a:pPr>
                      <a:r>
                        <a:rPr kumimoji="0" lang="en-US" sz="2000" kern="1200">
                          <a:solidFill>
                            <a:schemeClr val="tx1"/>
                          </a:solidFill>
                          <a:effectLst/>
                          <a:latin typeface="+mn-lt"/>
                          <a:ea typeface="+mn-ea"/>
                          <a:cs typeface="+mn-cs"/>
                        </a:rPr>
                        <a:t>State Assessment Boundary: </a:t>
                      </a:r>
                    </a:p>
                    <a:p>
                      <a:pPr marL="285750" lvl="0" indent="-285750">
                        <a:buFont typeface="Arial" panose="020B0604020202020204" pitchFamily="34" charset="0"/>
                        <a:buChar char="•"/>
                      </a:pPr>
                      <a:r>
                        <a:rPr kumimoji="0" lang="en-US" sz="2000" kern="1200">
                          <a:solidFill>
                            <a:schemeClr val="tx1"/>
                          </a:solidFill>
                          <a:effectLst/>
                          <a:latin typeface="+mn-lt"/>
                          <a:ea typeface="+mn-ea"/>
                          <a:cs typeface="+mn-cs"/>
                        </a:rPr>
                        <a:t>Explanations</a:t>
                      </a:r>
                      <a:r>
                        <a:rPr kumimoji="0" lang="en-US" sz="2000" kern="1200" baseline="0">
                          <a:solidFill>
                            <a:schemeClr val="tx1"/>
                          </a:solidFill>
                          <a:effectLst/>
                          <a:latin typeface="+mn-lt"/>
                          <a:ea typeface="+mn-ea"/>
                          <a:cs typeface="+mn-cs"/>
                        </a:rPr>
                        <a:t> of motors of generators are not expected on state assessment.</a:t>
                      </a:r>
                      <a:endParaRPr kumimoji="0" lang="en-US" sz="2000" kern="120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Rectangle 3"/>
          <p:cNvSpPr>
            <a:spLocks noGrp="1"/>
          </p:cNvSpPr>
          <p:nvPr>
            <p:ph idx="1"/>
          </p:nvPr>
        </p:nvSpPr>
        <p:spPr>
          <a:xfrm>
            <a:off x="1981200" y="4648200"/>
            <a:ext cx="8229600" cy="1676400"/>
          </a:xfrm>
        </p:spPr>
        <p:txBody>
          <a:bodyPr>
            <a:normAutofit lnSpcReduction="10000"/>
          </a:bodyPr>
          <a:lstStyle/>
          <a:p>
            <a:pPr>
              <a:lnSpc>
                <a:spcPct val="150000"/>
              </a:lnSpc>
              <a:spcAft>
                <a:spcPts val="800"/>
              </a:spcAft>
            </a:pPr>
            <a:r>
              <a:rPr lang="en-US"/>
              <a:t>Articulates expected performance/demonstration </a:t>
            </a:r>
          </a:p>
          <a:p>
            <a:pPr>
              <a:spcAft>
                <a:spcPts val="800"/>
              </a:spcAft>
            </a:pPr>
            <a:r>
              <a:rPr lang="en-US"/>
              <a:t>Does not limit curriculum and instruction to the included practice</a:t>
            </a:r>
          </a:p>
        </p:txBody>
      </p:sp>
    </p:spTree>
    <p:custDataLst>
      <p:tags r:id="rId1"/>
    </p:custDataLst>
    <p:extLst>
      <p:ext uri="{BB962C8B-B14F-4D97-AF65-F5344CB8AC3E}">
        <p14:creationId xmlns:p14="http://schemas.microsoft.com/office/powerpoint/2010/main" val="20890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1116287"/>
            <a:ext cx="10515600" cy="2852737"/>
          </a:xfrm>
        </p:spPr>
        <p:txBody>
          <a:bodyPr>
            <a:normAutofit fontScale="90000"/>
          </a:bodyPr>
          <a:lstStyle/>
          <a:p>
            <a:r>
              <a:rPr lang="en-US"/>
              <a:t>Understanding the </a:t>
            </a:r>
            <a:br>
              <a:rPr lang="en-US"/>
            </a:br>
            <a:r>
              <a:rPr lang="en-US"/>
              <a:t>Vision and Goals </a:t>
            </a:r>
            <a:br>
              <a:rPr lang="en-US"/>
            </a:br>
            <a:r>
              <a:rPr lang="en-US"/>
              <a:t>of the Massachusetts STE Standards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7772400" cy="1143000"/>
          </a:xfrm>
        </p:spPr>
        <p:txBody>
          <a:bodyPr>
            <a:normAutofit/>
          </a:bodyPr>
          <a:lstStyle/>
          <a:p>
            <a:r>
              <a:rPr lang="en-US">
                <a:latin typeface="Arial"/>
                <a:cs typeface="Arial"/>
              </a:rPr>
              <a:t>PreK- 8 Standards include:</a:t>
            </a:r>
          </a:p>
        </p:txBody>
      </p:sp>
      <p:sp>
        <p:nvSpPr>
          <p:cNvPr id="3" name="Content Placeholder 2"/>
          <p:cNvSpPr>
            <a:spLocks noGrp="1"/>
          </p:cNvSpPr>
          <p:nvPr>
            <p:ph idx="1"/>
          </p:nvPr>
        </p:nvSpPr>
        <p:spPr>
          <a:xfrm>
            <a:off x="557213" y="2057400"/>
            <a:ext cx="8834437" cy="4800600"/>
          </a:xfrm>
        </p:spPr>
        <p:txBody>
          <a:bodyPr>
            <a:normAutofit/>
          </a:bodyPr>
          <a:lstStyle/>
          <a:p>
            <a:r>
              <a:rPr lang="en-US"/>
              <a:t>Earth and Space Science</a:t>
            </a:r>
          </a:p>
          <a:p>
            <a:r>
              <a:rPr lang="en-US"/>
              <a:t>Life Science (Biology)</a:t>
            </a:r>
          </a:p>
          <a:p>
            <a:r>
              <a:rPr lang="en-US"/>
              <a:t>Physical Science (Chemistry and Physics)</a:t>
            </a:r>
          </a:p>
          <a:p>
            <a:r>
              <a:rPr lang="en-US"/>
              <a:t>Technology/Engineering</a:t>
            </a:r>
          </a:p>
          <a:p>
            <a:pPr lvl="3"/>
            <a:endParaRPr lang="en-US"/>
          </a:p>
          <a:p>
            <a:r>
              <a:rPr lang="en-US"/>
              <a:t>Districts may provide a context or specific focus:</a:t>
            </a:r>
          </a:p>
          <a:p>
            <a:pPr lvl="1"/>
            <a:r>
              <a:rPr lang="en-US"/>
              <a:t>Robotics</a:t>
            </a:r>
          </a:p>
          <a:p>
            <a:pPr lvl="1"/>
            <a:r>
              <a:rPr lang="en-US"/>
              <a:t>Marine Ecology</a:t>
            </a:r>
          </a:p>
          <a:p>
            <a:pPr lvl="1"/>
            <a:r>
              <a:rPr lang="en-US"/>
              <a:t>Biotechnology</a:t>
            </a:r>
          </a:p>
          <a:p>
            <a:pPr lvl="1"/>
            <a:r>
              <a:rPr lang="en-US"/>
              <a:t>Computer Science </a:t>
            </a:r>
          </a:p>
        </p:txBody>
      </p:sp>
    </p:spTree>
    <p:custDataLst>
      <p:tags r:id="rId1"/>
    </p:custDataLst>
    <p:extLst>
      <p:ext uri="{BB962C8B-B14F-4D97-AF65-F5344CB8AC3E}">
        <p14:creationId xmlns:p14="http://schemas.microsoft.com/office/powerpoint/2010/main" val="40582222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686800" cy="1456267"/>
          </a:xfrm>
        </p:spPr>
        <p:txBody>
          <a:bodyPr>
            <a:normAutofit/>
          </a:bodyPr>
          <a:lstStyle/>
          <a:p>
            <a:r>
              <a:rPr lang="en-US"/>
              <a:t>PreK-8 grade-by-grade standards </a:t>
            </a:r>
          </a:p>
        </p:txBody>
      </p:sp>
      <p:sp>
        <p:nvSpPr>
          <p:cNvPr id="3" name="Content Placeholder 2"/>
          <p:cNvSpPr>
            <a:spLocks noGrp="1"/>
          </p:cNvSpPr>
          <p:nvPr>
            <p:ph idx="1"/>
          </p:nvPr>
        </p:nvSpPr>
        <p:spPr>
          <a:xfrm>
            <a:off x="602457" y="2214562"/>
            <a:ext cx="10987086" cy="4814887"/>
          </a:xfrm>
        </p:spPr>
        <p:txBody>
          <a:bodyPr>
            <a:noAutofit/>
          </a:bodyPr>
          <a:lstStyle/>
          <a:p>
            <a:r>
              <a:rPr lang="en-US" sz="3000"/>
              <a:t>Grade-specific standards support:</a:t>
            </a:r>
          </a:p>
          <a:p>
            <a:pPr lvl="1"/>
            <a:r>
              <a:rPr lang="en-US" sz="3000"/>
              <a:t>Collaboration and sharing across districts on curriculum and resources</a:t>
            </a:r>
          </a:p>
          <a:p>
            <a:pPr lvl="1"/>
            <a:r>
              <a:rPr lang="en-US" sz="3000"/>
              <a:t>Consistency when students move schools/districts</a:t>
            </a:r>
          </a:p>
          <a:p>
            <a:pPr lvl="1"/>
            <a:r>
              <a:rPr lang="en-US" sz="3000"/>
              <a:t>Standards are appropriate for students of each grade</a:t>
            </a:r>
          </a:p>
          <a:p>
            <a:r>
              <a:rPr lang="en-US" sz="3000"/>
              <a:t>All 4 disciplines in each grade encourage integrated curriculum</a:t>
            </a:r>
          </a:p>
        </p:txBody>
      </p:sp>
    </p:spTree>
    <p:custDataLst>
      <p:tags r:id="rId1"/>
    </p:custDataLst>
    <p:extLst>
      <p:ext uri="{BB962C8B-B14F-4D97-AF65-F5344CB8AC3E}">
        <p14:creationId xmlns:p14="http://schemas.microsoft.com/office/powerpoint/2010/main" val="20811747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1"/>
            <a:ext cx="7598569" cy="1456267"/>
          </a:xfrm>
        </p:spPr>
        <p:txBody>
          <a:bodyPr>
            <a:normAutofit/>
          </a:bodyPr>
          <a:lstStyle/>
          <a:p>
            <a:r>
              <a:rPr lang="en-US">
                <a:latin typeface="+mn-lt"/>
              </a:rPr>
              <a:t>Key take-aways</a:t>
            </a:r>
          </a:p>
        </p:txBody>
      </p:sp>
      <p:sp>
        <p:nvSpPr>
          <p:cNvPr id="3" name="Content Placeholder 2"/>
          <p:cNvSpPr>
            <a:spLocks noGrp="1"/>
          </p:cNvSpPr>
          <p:nvPr>
            <p:ph idx="1"/>
          </p:nvPr>
        </p:nvSpPr>
        <p:spPr>
          <a:xfrm>
            <a:off x="2162175" y="1952625"/>
            <a:ext cx="8686800" cy="4486676"/>
          </a:xfrm>
        </p:spPr>
        <p:txBody>
          <a:bodyPr>
            <a:noAutofit/>
          </a:bodyPr>
          <a:lstStyle/>
          <a:p>
            <a:pPr fontAlgn="base"/>
            <a:r>
              <a:rPr lang="en-US"/>
              <a:t>The standards are the </a:t>
            </a:r>
            <a:r>
              <a:rPr lang="en-US" i="1"/>
              <a:t>outcomes </a:t>
            </a:r>
            <a:r>
              <a:rPr lang="en-US"/>
              <a:t>of learning that </a:t>
            </a:r>
            <a:r>
              <a:rPr lang="en-US" i="1"/>
              <a:t>students</a:t>
            </a:r>
            <a:r>
              <a:rPr lang="en-US"/>
              <a:t> can demonstrate</a:t>
            </a:r>
          </a:p>
          <a:p>
            <a:pPr lvl="1" fontAlgn="base"/>
            <a:r>
              <a:rPr lang="en-US"/>
              <a:t> what they know</a:t>
            </a:r>
          </a:p>
          <a:p>
            <a:pPr lvl="1" fontAlgn="base"/>
            <a:r>
              <a:rPr lang="en-US"/>
              <a:t> what they are able to do </a:t>
            </a:r>
            <a:endParaRPr lang="en-US" sz="1600"/>
          </a:p>
          <a:p>
            <a:pPr fontAlgn="base"/>
            <a:r>
              <a:rPr lang="en-US"/>
              <a:t>A lesson may include one or more practices.  </a:t>
            </a:r>
          </a:p>
          <a:p>
            <a:pPr fontAlgn="base"/>
            <a:r>
              <a:rPr lang="en-US"/>
              <a:t>By the end of the unit or year, students should have multiple opportunities to apply several practices.</a:t>
            </a:r>
          </a:p>
          <a:p>
            <a:pPr marL="0" indent="0" fontAlgn="base">
              <a:buNone/>
            </a:pPr>
            <a:endParaRPr lang="en-US"/>
          </a:p>
          <a:p>
            <a:pPr marL="342900" lvl="1" indent="-342900" fontAlgn="base">
              <a:buFont typeface="Wingdings 2" pitchFamily="18" charset="2"/>
              <a:buChar char=""/>
            </a:pPr>
            <a:r>
              <a:rPr lang="en-US" sz="2800"/>
              <a:t> STE standards guide teaching and learning.</a:t>
            </a:r>
          </a:p>
          <a:p>
            <a:pPr fontAlgn="base">
              <a:buNone/>
            </a:pPr>
            <a:endParaRPr lang="en-US"/>
          </a:p>
          <a:p>
            <a:pPr fontAlgn="base"/>
            <a:endParaRPr lang="en-US" sz="1600"/>
          </a:p>
        </p:txBody>
      </p:sp>
    </p:spTree>
    <p:extLst>
      <p:ext uri="{BB962C8B-B14F-4D97-AF65-F5344CB8AC3E}">
        <p14:creationId xmlns:p14="http://schemas.microsoft.com/office/powerpoint/2010/main" val="221008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F5B5-32A4-4B50-8B89-8C61CEB5B653}"/>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pPr algn="ctr"/>
            <a:r>
              <a:rPr lang="en-US"/>
              <a:t>Scientific Inquiry and Engineering Design Models</a:t>
            </a:r>
          </a:p>
        </p:txBody>
      </p:sp>
      <p:sp>
        <p:nvSpPr>
          <p:cNvPr id="8" name="Rectangle 7"/>
          <p:cNvSpPr/>
          <p:nvPr/>
        </p:nvSpPr>
        <p:spPr>
          <a:xfrm>
            <a:off x="1560105" y="1242566"/>
            <a:ext cx="2954463" cy="584775"/>
          </a:xfrm>
          <a:prstGeom prst="rect">
            <a:avLst/>
          </a:prstGeom>
        </p:spPr>
        <p:txBody>
          <a:bodyPr wrap="none">
            <a:spAutoFit/>
          </a:bodyPr>
          <a:lstStyle/>
          <a:p>
            <a:r>
              <a:rPr lang="en-US" sz="3200"/>
              <a:t>Scientific Inquiry</a:t>
            </a:r>
          </a:p>
        </p:txBody>
      </p:sp>
      <p:pic>
        <p:nvPicPr>
          <p:cNvPr id="6" name="Picture 5" descr="How Science Works Model 1b"/>
          <p:cNvPicPr/>
          <p:nvPr/>
        </p:nvPicPr>
        <p:blipFill>
          <a:blip r:embed="rId3" cstate="print"/>
          <a:srcRect b="5042"/>
          <a:stretch>
            <a:fillRect/>
          </a:stretch>
        </p:blipFill>
        <p:spPr bwMode="auto">
          <a:xfrm>
            <a:off x="804863" y="1866900"/>
            <a:ext cx="4464949" cy="3124200"/>
          </a:xfrm>
          <a:prstGeom prst="rect">
            <a:avLst/>
          </a:prstGeom>
          <a:noFill/>
          <a:ln w="9525">
            <a:noFill/>
            <a:miter lim="800000"/>
            <a:headEnd/>
            <a:tailEnd/>
          </a:ln>
        </p:spPr>
      </p:pic>
      <p:sp>
        <p:nvSpPr>
          <p:cNvPr id="1025" name="Rectangle 1"/>
          <p:cNvSpPr>
            <a:spLocks noChangeArrowheads="1"/>
          </p:cNvSpPr>
          <p:nvPr/>
        </p:nvSpPr>
        <p:spPr bwMode="auto">
          <a:xfrm>
            <a:off x="7081016" y="1088706"/>
            <a:ext cx="4038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143000" algn="ctr"/>
                <a:tab pos="3657600" algn="ctr"/>
              </a:tabLst>
            </a:pPr>
            <a:r>
              <a:rPr lang="en-US" sz="3200">
                <a:ea typeface="Times New Roman" pitchFamily="18" charset="0"/>
                <a:cs typeface="Arial" pitchFamily="34" charset="0"/>
              </a:rPr>
              <a:t>Engineering Design</a:t>
            </a:r>
            <a:endParaRPr lang="en-US" sz="3200">
              <a:cs typeface="Arial" pitchFamily="34" charset="0"/>
            </a:endParaRPr>
          </a:p>
        </p:txBody>
      </p:sp>
      <p:pic>
        <p:nvPicPr>
          <p:cNvPr id="7" name="Picture 6" descr="Engineering design model"/>
          <p:cNvPicPr/>
          <p:nvPr/>
        </p:nvPicPr>
        <p:blipFill>
          <a:blip r:embed="rId4" cstate="print"/>
          <a:srcRect/>
          <a:stretch>
            <a:fillRect/>
          </a:stretch>
        </p:blipFill>
        <p:spPr bwMode="auto">
          <a:xfrm>
            <a:off x="6813496" y="1827341"/>
            <a:ext cx="4573641" cy="3124200"/>
          </a:xfrm>
          <a:prstGeom prst="rect">
            <a:avLst/>
          </a:prstGeom>
          <a:noFill/>
          <a:ln w="9525">
            <a:noFill/>
            <a:miter lim="800000"/>
            <a:headEnd/>
            <a:tailEnd/>
          </a:ln>
        </p:spPr>
      </p:pic>
      <p:sp>
        <p:nvSpPr>
          <p:cNvPr id="10" name="Rectangle 9"/>
          <p:cNvSpPr/>
          <p:nvPr/>
        </p:nvSpPr>
        <p:spPr>
          <a:xfrm>
            <a:off x="3157538" y="5445695"/>
            <a:ext cx="6248400" cy="538609"/>
          </a:xfrm>
          <a:prstGeom prst="rect">
            <a:avLst/>
          </a:prstGeom>
        </p:spPr>
        <p:txBody>
          <a:bodyPr wrap="square">
            <a:spAutoFit/>
          </a:bodyPr>
          <a:lstStyle/>
          <a:p>
            <a:pPr algn="ctr"/>
            <a:r>
              <a:rPr lang="en-US" sz="1100"/>
              <a:t>2016 Massachusetts Science and Technology/Engineering Curriculum Framework </a:t>
            </a:r>
          </a:p>
          <a:p>
            <a:pPr algn="ctr"/>
            <a:r>
              <a:rPr lang="en-US" sz="1100"/>
              <a:t>Appendix 1: Science and Engineering Practices Progression Matrix</a:t>
            </a:r>
            <a:r>
              <a:rPr lang="en-US"/>
              <a:t>	</a:t>
            </a:r>
          </a:p>
        </p:txBody>
      </p:sp>
    </p:spTree>
    <p:extLst>
      <p:ext uri="{BB962C8B-B14F-4D97-AF65-F5344CB8AC3E}">
        <p14:creationId xmlns:p14="http://schemas.microsoft.com/office/powerpoint/2010/main" val="177633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534400" cy="762000"/>
          </a:xfrm>
        </p:spPr>
        <p:txBody>
          <a:bodyPr>
            <a:normAutofit fontScale="90000"/>
          </a:bodyPr>
          <a:lstStyle/>
          <a:p>
            <a:r>
              <a:rPr lang="en-US"/>
              <a:t>Science and Engineering Practices</a:t>
            </a:r>
          </a:p>
        </p:txBody>
      </p:sp>
      <p:sp>
        <p:nvSpPr>
          <p:cNvPr id="3" name="Content Placeholder 2"/>
          <p:cNvSpPr>
            <a:spLocks noGrp="1"/>
          </p:cNvSpPr>
          <p:nvPr>
            <p:ph idx="1"/>
          </p:nvPr>
        </p:nvSpPr>
        <p:spPr>
          <a:xfrm>
            <a:off x="742951" y="1981199"/>
            <a:ext cx="10401298" cy="4419600"/>
          </a:xfrm>
        </p:spPr>
        <p:txBody>
          <a:bodyPr>
            <a:noAutofit/>
          </a:bodyPr>
          <a:lstStyle/>
          <a:p>
            <a:pPr marL="396875" indent="-396875"/>
            <a:r>
              <a:rPr lang="en-US" sz="2400"/>
              <a:t>Asking questions (for science) and defining problems (for engineering)</a:t>
            </a:r>
          </a:p>
          <a:p>
            <a:pPr marL="396875" indent="-396875"/>
            <a:r>
              <a:rPr lang="en-US" sz="2400"/>
              <a:t>Developing and using models</a:t>
            </a:r>
          </a:p>
          <a:p>
            <a:pPr marL="396875" indent="-396875"/>
            <a:r>
              <a:rPr lang="en-US" sz="2400"/>
              <a:t> Planning and carrying out investigations</a:t>
            </a:r>
          </a:p>
          <a:p>
            <a:pPr marL="396875" indent="-396875"/>
            <a:r>
              <a:rPr lang="en-US" sz="2400"/>
              <a:t>Analyzing and interpreting data</a:t>
            </a:r>
          </a:p>
          <a:p>
            <a:pPr marL="396875" indent="-396875"/>
            <a:r>
              <a:rPr lang="en-US" sz="2400"/>
              <a:t>Using mathematics and computational thinking</a:t>
            </a:r>
          </a:p>
          <a:p>
            <a:pPr marL="396875" indent="-396875"/>
            <a:r>
              <a:rPr lang="en-US" sz="2400"/>
              <a:t>Constructing explanations (for science) and designing solutions (for engineering)</a:t>
            </a:r>
          </a:p>
          <a:p>
            <a:pPr marL="396875" indent="-396875"/>
            <a:r>
              <a:rPr lang="en-US" sz="2400"/>
              <a:t>Engaging in argument from evidence</a:t>
            </a:r>
          </a:p>
          <a:p>
            <a:pPr marL="396875" indent="-396875"/>
            <a:r>
              <a:rPr lang="en-US" sz="2400"/>
              <a:t>Obtaining, evaluating, and communicating information</a:t>
            </a:r>
          </a:p>
        </p:txBody>
      </p:sp>
    </p:spTree>
    <p:extLst>
      <p:ext uri="{BB962C8B-B14F-4D97-AF65-F5344CB8AC3E}">
        <p14:creationId xmlns:p14="http://schemas.microsoft.com/office/powerpoint/2010/main" val="268978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2" y="619589"/>
            <a:ext cx="10515600" cy="1042852"/>
          </a:xfrm>
        </p:spPr>
        <p:txBody>
          <a:bodyPr>
            <a:normAutofit fontScale="90000"/>
          </a:bodyPr>
          <a:lstStyle/>
          <a:p>
            <a:pPr algn="ctr"/>
            <a:r>
              <a:rPr lang="en-US"/>
              <a:t>Science and Engineering Practices </a:t>
            </a:r>
            <a:br>
              <a:rPr lang="en-US"/>
            </a:br>
            <a:endParaRPr lang="en-US"/>
          </a:p>
        </p:txBody>
      </p:sp>
      <p:sp>
        <p:nvSpPr>
          <p:cNvPr id="4" name="Content Placeholder 3"/>
          <p:cNvSpPr>
            <a:spLocks noGrp="1"/>
          </p:cNvSpPr>
          <p:nvPr>
            <p:ph sz="quarter" idx="1"/>
          </p:nvPr>
        </p:nvSpPr>
        <p:spPr/>
        <p:txBody>
          <a:bodyPr>
            <a:normAutofit/>
          </a:bodyPr>
          <a:lstStyle/>
          <a:p>
            <a:r>
              <a:rPr lang="en-US"/>
              <a:t>Pick a Standard and Brainstorm with group:</a:t>
            </a:r>
          </a:p>
          <a:p>
            <a:pPr>
              <a:buNone/>
            </a:pPr>
            <a:endParaRPr lang="en-US"/>
          </a:p>
          <a:p>
            <a:pPr lvl="1"/>
            <a:r>
              <a:rPr lang="en-US"/>
              <a:t>What does this practice look like in the classroom?  What will students be doing?</a:t>
            </a:r>
          </a:p>
          <a:p>
            <a:pPr lvl="1">
              <a:buNone/>
            </a:pPr>
            <a:endParaRPr lang="en-US" sz="2800"/>
          </a:p>
          <a:p>
            <a:pPr lvl="1"/>
            <a:r>
              <a:rPr lang="en-US"/>
              <a:t>How will students demonstrate their understanding of this practice?</a:t>
            </a:r>
          </a:p>
          <a:p>
            <a:pPr lvl="1"/>
            <a:endParaRPr lang="en-US"/>
          </a:p>
          <a:p>
            <a:r>
              <a:rPr lang="en-US"/>
              <a:t>Record ideas for both questions</a:t>
            </a:r>
          </a:p>
          <a:p>
            <a:endParaRPr lang="en-US"/>
          </a:p>
          <a:p>
            <a:pPr>
              <a:buNone/>
            </a:pPr>
            <a:endParaRPr lang="en-US"/>
          </a:p>
          <a:p>
            <a:pPr marL="0" indent="0">
              <a:buNone/>
            </a:pPr>
            <a:endParaRPr lang="en-US"/>
          </a:p>
        </p:txBody>
      </p:sp>
    </p:spTree>
    <p:extLst>
      <p:ext uri="{BB962C8B-B14F-4D97-AF65-F5344CB8AC3E}">
        <p14:creationId xmlns:p14="http://schemas.microsoft.com/office/powerpoint/2010/main" val="400537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Resources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228600"/>
            <a:ext cx="7772400" cy="1143000"/>
          </a:xfrm>
        </p:spPr>
        <p:txBody>
          <a:bodyPr/>
          <a:lstStyle/>
          <a:p>
            <a:r>
              <a:rPr lang="en-US"/>
              <a:t>Curriculum Resources</a:t>
            </a:r>
          </a:p>
        </p:txBody>
      </p:sp>
      <p:sp>
        <p:nvSpPr>
          <p:cNvPr id="3" name="Content Placeholder 2"/>
          <p:cNvSpPr>
            <a:spLocks noGrp="1"/>
          </p:cNvSpPr>
          <p:nvPr>
            <p:ph sz="quarter" idx="1"/>
          </p:nvPr>
        </p:nvSpPr>
        <p:spPr>
          <a:xfrm>
            <a:off x="843367" y="2128838"/>
            <a:ext cx="10766155" cy="4364039"/>
          </a:xfrm>
        </p:spPr>
        <p:txBody>
          <a:bodyPr vert="horz" lIns="91440" tIns="45720" rIns="91440" bIns="45720" rtlCol="0" anchor="t">
            <a:normAutofit fontScale="92500"/>
          </a:bodyPr>
          <a:lstStyle/>
          <a:p>
            <a:r>
              <a:rPr lang="en-US" sz="3200">
                <a:latin typeface="+mn-lt"/>
                <a:cs typeface="Arial"/>
              </a:rPr>
              <a:t>FAQ</a:t>
            </a:r>
          </a:p>
          <a:p>
            <a:r>
              <a:rPr lang="en-US" sz="3200">
                <a:latin typeface="+mn-lt"/>
                <a:cs typeface="Arial"/>
              </a:rPr>
              <a:t>High-quality curriculum resources</a:t>
            </a:r>
          </a:p>
          <a:p>
            <a:r>
              <a:rPr lang="en-US" sz="3200">
                <a:latin typeface="+mn-lt"/>
                <a:cs typeface="Arial"/>
                <a:hlinkClick r:id="rId4"/>
              </a:rPr>
              <a:t>Strand Maps</a:t>
            </a:r>
            <a:endParaRPr lang="en-US" sz="3200">
              <a:latin typeface="+mn-lt"/>
              <a:hlinkClick r:id="rId4"/>
            </a:endParaRPr>
          </a:p>
          <a:p>
            <a:r>
              <a:rPr lang="en-US" sz="3200" i="1">
                <a:latin typeface="+mn-lt"/>
                <a:cs typeface="Arial"/>
              </a:rPr>
              <a:t>What to Look for </a:t>
            </a:r>
            <a:r>
              <a:rPr lang="en-US" sz="3200">
                <a:latin typeface="+mn-lt"/>
                <a:cs typeface="Arial"/>
              </a:rPr>
              <a:t>guides </a:t>
            </a:r>
            <a:endParaRPr lang="en-US" sz="3200">
              <a:latin typeface="+mn-lt"/>
            </a:endParaRPr>
          </a:p>
          <a:p>
            <a:pPr lvl="0"/>
            <a:endParaRPr lang="en-US" sz="3100">
              <a:solidFill>
                <a:schemeClr val="tx1">
                  <a:lumMod val="75000"/>
                </a:schemeClr>
              </a:solidFill>
              <a:latin typeface="+mn-lt"/>
            </a:endParaRPr>
          </a:p>
          <a:p>
            <a:pPr>
              <a:buNone/>
            </a:pPr>
            <a:endParaRPr lang="en-US" sz="1400">
              <a:solidFill>
                <a:schemeClr val="tx1">
                  <a:lumMod val="75000"/>
                </a:schemeClr>
              </a:solidFill>
              <a:latin typeface="+mn-lt"/>
            </a:endParaRPr>
          </a:p>
          <a:p>
            <a:pPr>
              <a:buNone/>
            </a:pPr>
            <a:endParaRPr lang="en-US" sz="1400">
              <a:solidFill>
                <a:schemeClr val="tx1">
                  <a:lumMod val="75000"/>
                </a:schemeClr>
              </a:solidFill>
              <a:latin typeface="+mn-lt"/>
            </a:endParaRPr>
          </a:p>
          <a:p>
            <a:pPr algn="ctr">
              <a:buNone/>
            </a:pPr>
            <a:r>
              <a:rPr lang="en-US" sz="2900">
                <a:solidFill>
                  <a:schemeClr val="tx1">
                    <a:lumMod val="75000"/>
                  </a:schemeClr>
                </a:solidFill>
                <a:latin typeface="+mn-lt"/>
                <a:cs typeface="Arial"/>
              </a:rPr>
              <a:t>All resources accessed at:</a:t>
            </a:r>
          </a:p>
          <a:p>
            <a:pPr algn="ctr">
              <a:buNone/>
            </a:pPr>
            <a:r>
              <a:rPr lang="en-US" sz="2900">
                <a:solidFill>
                  <a:schemeClr val="tx1">
                    <a:lumMod val="75000"/>
                  </a:schemeClr>
                </a:solidFill>
                <a:latin typeface="+mn-lt"/>
                <a:cs typeface="Arial"/>
              </a:rPr>
              <a:t> </a:t>
            </a:r>
            <a:r>
              <a:rPr lang="en-US" sz="2900">
                <a:latin typeface="Arial"/>
                <a:cs typeface="Arial"/>
                <a:hlinkClick r:id="rId5">
                  <a:extLst>
                    <a:ext uri="{A12FA001-AC4F-418D-AE19-62706E023703}">
                      <ahyp:hlinkClr xmlns:ahyp="http://schemas.microsoft.com/office/drawing/2018/hyperlinkcolor" val="tx"/>
                    </a:ext>
                  </a:extLst>
                </a:hlinkClick>
              </a:rPr>
              <a:t>Science and Technology/Engineering Implementation Resources</a:t>
            </a:r>
            <a:r>
              <a:rPr lang="en-US" sz="2900">
                <a:solidFill>
                  <a:schemeClr val="tx1">
                    <a:lumMod val="75000"/>
                  </a:schemeClr>
                </a:solidFill>
                <a:latin typeface="+mn-lt"/>
                <a:cs typeface="Arial"/>
              </a:rPr>
              <a:t> </a:t>
            </a:r>
            <a:endParaRPr lang="en-US" sz="2900">
              <a:solidFill>
                <a:schemeClr val="tx1">
                  <a:lumMod val="75000"/>
                </a:schemeClr>
              </a:solidFill>
              <a:latin typeface="+mn-lt"/>
            </a:endParaRPr>
          </a:p>
        </p:txBody>
      </p:sp>
    </p:spTree>
    <p:extLst>
      <p:ext uri="{BB962C8B-B14F-4D97-AF65-F5344CB8AC3E}">
        <p14:creationId xmlns:p14="http://schemas.microsoft.com/office/powerpoint/2010/main" val="4148078066"/>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7311" y="323852"/>
            <a:ext cx="9815513" cy="1143000"/>
          </a:xfrm>
        </p:spPr>
        <p:txBody>
          <a:bodyPr anchor="t">
            <a:normAutofit/>
          </a:bodyPr>
          <a:lstStyle/>
          <a:p>
            <a:r>
              <a:rPr lang="en-US">
                <a:solidFill>
                  <a:schemeClr val="tx1"/>
                </a:solidFill>
              </a:rPr>
              <a:t>High-Quality Curriculum Resources</a:t>
            </a:r>
          </a:p>
        </p:txBody>
      </p:sp>
      <p:pic>
        <p:nvPicPr>
          <p:cNvPr id="5" name="Picture 4" descr="EdReports">
            <a:hlinkClick r:id="rId3"/>
            <a:extLst>
              <a:ext uri="{FF2B5EF4-FFF2-40B4-BE49-F238E27FC236}">
                <a16:creationId xmlns:a16="http://schemas.microsoft.com/office/drawing/2014/main" id="{7DB91905-1DDB-8AED-83FA-02CF11579DCD}"/>
              </a:ext>
            </a:extLst>
          </p:cNvPr>
          <p:cNvPicPr>
            <a:picLocks noChangeAspect="1"/>
          </p:cNvPicPr>
          <p:nvPr/>
        </p:nvPicPr>
        <p:blipFill>
          <a:blip r:embed="rId4"/>
          <a:stretch>
            <a:fillRect/>
          </a:stretch>
        </p:blipFill>
        <p:spPr>
          <a:xfrm>
            <a:off x="1035840" y="1466852"/>
            <a:ext cx="3919584" cy="1647825"/>
          </a:xfrm>
          <a:prstGeom prst="rect">
            <a:avLst/>
          </a:prstGeom>
        </p:spPr>
      </p:pic>
      <p:pic>
        <p:nvPicPr>
          <p:cNvPr id="14338" name="Picture 2" descr="CUrriculum RAtings by TEachers (CURATE) from DESE">
            <a:hlinkClick r:id="rId5"/>
            <a:extLst>
              <a:ext uri="{FF2B5EF4-FFF2-40B4-BE49-F238E27FC236}">
                <a16:creationId xmlns:a16="http://schemas.microsoft.com/office/drawing/2014/main" id="{9E241CE6-B212-14AE-79A7-1B22CE2918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319213"/>
            <a:ext cx="57150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igh Quality NGSS Design, NextGenScience.org">
            <a:hlinkClick r:id="rId7"/>
            <a:extLst>
              <a:ext uri="{FF2B5EF4-FFF2-40B4-BE49-F238E27FC236}">
                <a16:creationId xmlns:a16="http://schemas.microsoft.com/office/drawing/2014/main" id="{17C74A77-F31F-63B7-D278-FF677EC64C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338" y="3429000"/>
            <a:ext cx="2733677" cy="2733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atin typeface="Arial"/>
                <a:cs typeface="Arial"/>
              </a:rPr>
              <a:t>Grades K-12 </a:t>
            </a:r>
            <a:r>
              <a:rPr lang="en-US" i="1">
                <a:latin typeface="Arial"/>
                <a:cs typeface="Arial"/>
              </a:rPr>
              <a:t>What to Look For </a:t>
            </a:r>
            <a:r>
              <a:rPr lang="en-US">
                <a:latin typeface="Arial"/>
                <a:cs typeface="Arial"/>
              </a:rPr>
              <a:t>Guides</a:t>
            </a:r>
          </a:p>
        </p:txBody>
      </p:sp>
      <p:pic>
        <p:nvPicPr>
          <p:cNvPr id="6" name="Picture 2" descr="What to look for guide"/>
          <p:cNvPicPr>
            <a:picLocks noGrp="1" noChangeAspect="1" noChangeArrowheads="1"/>
          </p:cNvPicPr>
          <p:nvPr>
            <p:ph idx="1"/>
          </p:nvPr>
        </p:nvPicPr>
        <p:blipFill>
          <a:blip r:embed="rId3" cstate="print"/>
          <a:srcRect/>
          <a:stretch>
            <a:fillRect/>
          </a:stretch>
        </p:blipFill>
        <p:spPr bwMode="auto">
          <a:xfrm>
            <a:off x="2286000" y="1601402"/>
            <a:ext cx="3614854" cy="4645795"/>
          </a:xfrm>
          <a:prstGeom prst="rect">
            <a:avLst/>
          </a:prstGeom>
          <a:noFill/>
          <a:ln w="9525">
            <a:solidFill>
              <a:schemeClr val="tx1"/>
            </a:solidFill>
            <a:miter lim="800000"/>
            <a:headEnd/>
            <a:tailEnd/>
          </a:ln>
        </p:spPr>
      </p:pic>
      <p:pic>
        <p:nvPicPr>
          <p:cNvPr id="7" name="Picture 3" descr="What to look for guide page 2"/>
          <p:cNvPicPr>
            <a:picLocks noChangeAspect="1" noChangeArrowheads="1"/>
          </p:cNvPicPr>
          <p:nvPr/>
        </p:nvPicPr>
        <p:blipFill>
          <a:blip r:embed="rId4" cstate="print"/>
          <a:srcRect/>
          <a:stretch>
            <a:fillRect/>
          </a:stretch>
        </p:blipFill>
        <p:spPr bwMode="auto">
          <a:xfrm>
            <a:off x="6019800" y="1600200"/>
            <a:ext cx="3886200" cy="464820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a:xfrm>
            <a:off x="3124200" y="6356350"/>
            <a:ext cx="5410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Massachusetts Department of Elementary and Secondary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0" y="203200"/>
            <a:ext cx="10299700" cy="1460500"/>
          </a:xfrm>
        </p:spPr>
        <p:txBody>
          <a:bodyPr anchor="b">
            <a:normAutofit/>
          </a:bodyPr>
          <a:lstStyle/>
          <a:p>
            <a:r>
              <a:rPr lang="en-US" sz="4000"/>
              <a:t>How are these words related to your current science program/curriculum?	</a:t>
            </a:r>
            <a:r>
              <a:rPr lang="en-US"/>
              <a:t>		</a:t>
            </a:r>
          </a:p>
        </p:txBody>
      </p:sp>
      <p:sp>
        <p:nvSpPr>
          <p:cNvPr id="4" name="Content Placeholder 3"/>
          <p:cNvSpPr txBox="1">
            <a:spLocks noGrp="1"/>
          </p:cNvSpPr>
          <p:nvPr>
            <p:ph idx="1"/>
          </p:nvPr>
        </p:nvSpPr>
        <p:spPr>
          <a:xfrm>
            <a:off x="2514600" y="2590801"/>
            <a:ext cx="7200900" cy="2693045"/>
          </a:xfrm>
          <a:prstGeom prst="rect">
            <a:avLst/>
          </a:prstGeom>
          <a:noFill/>
        </p:spPr>
        <p:txBody>
          <a:bodyPr wrap="square" rtlCol="0">
            <a:spAutoFit/>
          </a:bodyPr>
          <a:lstStyle/>
          <a:p>
            <a:r>
              <a:rPr lang="en-US" sz="4000"/>
              <a:t>Relevance</a:t>
            </a:r>
          </a:p>
          <a:p>
            <a:r>
              <a:rPr lang="en-US" sz="4000"/>
              <a:t>Rigor </a:t>
            </a:r>
          </a:p>
          <a:p>
            <a:r>
              <a:rPr lang="en-US" sz="4000"/>
              <a:t>Coherence</a:t>
            </a:r>
          </a:p>
          <a:p>
            <a:r>
              <a:rPr lang="en-US" sz="4000"/>
              <a:t>Engagement</a:t>
            </a:r>
          </a:p>
        </p:txBody>
      </p:sp>
    </p:spTree>
    <p:extLst>
      <p:ext uri="{BB962C8B-B14F-4D97-AF65-F5344CB8AC3E}">
        <p14:creationId xmlns:p14="http://schemas.microsoft.com/office/powerpoint/2010/main" val="362753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3" name="Title 2">
            <a:extLst>
              <a:ext uri="{FF2B5EF4-FFF2-40B4-BE49-F238E27FC236}">
                <a16:creationId xmlns:a16="http://schemas.microsoft.com/office/drawing/2014/main" id="{0B02D271-0307-420F-8CBC-642B1C505463}"/>
              </a:ext>
            </a:extLst>
          </p:cNvPr>
          <p:cNvSpPr>
            <a:spLocks noGrp="1"/>
          </p:cNvSpPr>
          <p:nvPr>
            <p:ph type="title"/>
          </p:nvPr>
        </p:nvSpPr>
        <p:spPr/>
        <p:txBody>
          <a:bodyPr/>
          <a:lstStyle/>
          <a:p>
            <a:r>
              <a:rPr lang="en-US" sz="4400">
                <a:ea typeface="Calibri"/>
                <a:cs typeface="Calibri"/>
                <a:sym typeface="Calibri"/>
              </a:rPr>
              <a:t>MCAS Information</a:t>
            </a:r>
            <a:endParaRPr lang="en-US"/>
          </a:p>
        </p:txBody>
      </p:sp>
      <p:sp>
        <p:nvSpPr>
          <p:cNvPr id="1000" name="Shape 1000"/>
          <p:cNvSpPr txBox="1">
            <a:spLocks noGrp="1"/>
          </p:cNvSpPr>
          <p:nvPr>
            <p:ph type="body" idx="1"/>
          </p:nvPr>
        </p:nvSpPr>
        <p:spPr>
          <a:xfrm>
            <a:off x="359044" y="2073625"/>
            <a:ext cx="11486826" cy="4672012"/>
          </a:xfrm>
          <a:prstGeom prst="rect">
            <a:avLst/>
          </a:prstGeom>
          <a:noFill/>
          <a:ln>
            <a:noFill/>
          </a:ln>
        </p:spPr>
        <p:txBody>
          <a:bodyPr vert="horz" lIns="91425" tIns="45700" rIns="91425" bIns="45700" rtlCol="0" anchor="t" anchorCtr="0">
            <a:noAutofit/>
          </a:bodyPr>
          <a:lstStyle/>
          <a:p>
            <a:pPr marL="457200" lvl="2" indent="-457200">
              <a:lnSpc>
                <a:spcPct val="100000"/>
              </a:lnSpc>
              <a:spcBef>
                <a:spcPts val="370"/>
              </a:spcBef>
              <a:buSzPct val="85000"/>
            </a:pPr>
            <a:r>
              <a:rPr lang="en-US" sz="2900" dirty="0">
                <a:solidFill>
                  <a:schemeClr val="dk1"/>
                </a:solidFill>
                <a:latin typeface="Arial"/>
                <a:ea typeface="Cambria"/>
                <a:cs typeface="Arial"/>
                <a:sym typeface="Cambria"/>
              </a:rPr>
              <a:t>Grade 5, 8 and 10 STE MCAS exams are all fully aligned to the 2016 Standards</a:t>
            </a:r>
          </a:p>
          <a:p>
            <a:pPr marL="457200" lvl="2" indent="-457200">
              <a:lnSpc>
                <a:spcPct val="100000"/>
              </a:lnSpc>
              <a:spcBef>
                <a:spcPts val="370"/>
              </a:spcBef>
              <a:buSzPct val="85000"/>
            </a:pPr>
            <a:r>
              <a:rPr lang="en-US" sz="2900" dirty="0">
                <a:solidFill>
                  <a:schemeClr val="dk1"/>
                </a:solidFill>
                <a:latin typeface="Arial"/>
                <a:ea typeface="Cambria"/>
                <a:cs typeface="Arial"/>
                <a:sym typeface="Cambria"/>
              </a:rPr>
              <a:t>Exams are computer-based, unless paper-based testing is a required accommodation</a:t>
            </a:r>
            <a:endParaRPr lang="en-US" sz="2900" dirty="0">
              <a:solidFill>
                <a:schemeClr val="dk1"/>
              </a:solidFill>
              <a:latin typeface="Arial"/>
              <a:ea typeface="Cambria"/>
              <a:cs typeface="Arial"/>
            </a:endParaRPr>
          </a:p>
          <a:p>
            <a:pPr marL="457200" lvl="2" indent="-457200">
              <a:lnSpc>
                <a:spcPct val="100000"/>
              </a:lnSpc>
              <a:spcBef>
                <a:spcPts val="370"/>
              </a:spcBef>
              <a:buSzPct val="85000"/>
            </a:pPr>
            <a:r>
              <a:rPr lang="en-US" sz="2900" dirty="0">
                <a:solidFill>
                  <a:schemeClr val="dk1"/>
                </a:solidFill>
                <a:latin typeface="Arial"/>
                <a:ea typeface="Cambria"/>
                <a:cs typeface="Arial"/>
                <a:sym typeface="Cambria"/>
              </a:rPr>
              <a:t>Exam information</a:t>
            </a:r>
            <a:r>
              <a:rPr lang="en-US" sz="2900" dirty="0">
                <a:solidFill>
                  <a:schemeClr val="dk1"/>
                </a:solidFill>
                <a:latin typeface="Arial"/>
                <a:ea typeface="Cambria"/>
                <a:cs typeface="Arial"/>
              </a:rPr>
              <a:t> available at </a:t>
            </a:r>
            <a:r>
              <a:rPr lang="en-US" sz="2900" dirty="0">
                <a:latin typeface="Arial"/>
                <a:ea typeface="Cambria"/>
                <a:cs typeface="Arial"/>
                <a:hlinkClick r:id="rId3"/>
              </a:rPr>
              <a:t>http://www.doe.mass.edu/mcas</a:t>
            </a:r>
            <a:endParaRPr lang="en-US" sz="2900" dirty="0">
              <a:solidFill>
                <a:schemeClr val="dk1"/>
              </a:solidFill>
              <a:latin typeface="Arial"/>
              <a:ea typeface="Cambria"/>
              <a:cs typeface="Arial"/>
            </a:endParaRPr>
          </a:p>
          <a:p>
            <a:pPr marL="342900" lvl="2" indent="-342900">
              <a:lnSpc>
                <a:spcPct val="100000"/>
              </a:lnSpc>
              <a:spcBef>
                <a:spcPts val="370"/>
              </a:spcBef>
              <a:buClr>
                <a:srgbClr val="A8AECC"/>
              </a:buClr>
              <a:buSzPct val="85000"/>
              <a:buFont typeface="Noto Sans Symbols"/>
              <a:buChar char="★"/>
            </a:pPr>
            <a:endParaRPr lang="en-US" sz="2900" dirty="0">
              <a:solidFill>
                <a:schemeClr val="dk1"/>
              </a:solidFill>
              <a:latin typeface="Cambria"/>
              <a:ea typeface="Cambria"/>
              <a:cs typeface="Times New Roman" pitchFamily="18" charset="0"/>
            </a:endParaRPr>
          </a:p>
          <a:p>
            <a:pPr marL="342900" lvl="2" indent="-342900">
              <a:spcBef>
                <a:spcPts val="370"/>
              </a:spcBef>
              <a:buClr>
                <a:srgbClr val="A8AECC"/>
              </a:buClr>
              <a:buSzPct val="85000"/>
              <a:buNone/>
            </a:pPr>
            <a:endParaRPr lang="en-US" sz="900" dirty="0">
              <a:latin typeface="Cambria"/>
              <a:ea typeface="Cambria"/>
              <a:cs typeface="Times New Roman" pitchFamily="18" charset="0"/>
            </a:endParaRPr>
          </a:p>
          <a:p>
            <a:pPr marL="342900" lvl="2" indent="-342900">
              <a:spcBef>
                <a:spcPts val="370"/>
              </a:spcBef>
              <a:buClr>
                <a:srgbClr val="A8AECC"/>
              </a:buClr>
              <a:buSzPct val="85000"/>
              <a:buNone/>
            </a:pPr>
            <a:endParaRPr lang="en-US" sz="1000" i="1" dirty="0">
              <a:solidFill>
                <a:srgbClr val="000000"/>
              </a:solidFill>
              <a:latin typeface="Calibri" pitchFamily="34" charset="0"/>
              <a:ea typeface="Calibri" pitchFamily="34" charset="0"/>
              <a:cs typeface="Times New Roman" pitchFamily="18" charset="0"/>
              <a:sym typeface="Cambria"/>
            </a:endParaRPr>
          </a:p>
          <a:p>
            <a:pPr marL="68580" lvl="1" indent="-342900" algn="ctr">
              <a:buClr>
                <a:srgbClr val="A8AECC"/>
              </a:buClr>
              <a:buNone/>
            </a:pPr>
            <a:r>
              <a:rPr lang="en-US" sz="1900" b="1" i="1" dirty="0">
                <a:solidFill>
                  <a:schemeClr val="accent1"/>
                </a:solidFill>
                <a:latin typeface="Calibri"/>
                <a:ea typeface="Cambria"/>
                <a:cs typeface="Times New Roman"/>
                <a:sym typeface="Cambria"/>
              </a:rPr>
              <a:t>Questions? </a:t>
            </a:r>
            <a:r>
              <a:rPr lang="en-US" sz="1900" b="1" dirty="0">
                <a:solidFill>
                  <a:schemeClr val="accent1"/>
                </a:solidFill>
                <a:latin typeface="Arial"/>
                <a:cs typeface="Arial"/>
              </a:rPr>
              <a:t>please call 781-338-3625 or send an email to </a:t>
            </a:r>
            <a:r>
              <a:rPr lang="en-US" sz="1900" b="1" dirty="0">
                <a:solidFill>
                  <a:schemeClr val="tx2"/>
                </a:solidFill>
                <a:latin typeface="Arial"/>
                <a:cs typeface="Arial"/>
                <a:hlinkClick r:id="rId4">
                  <a:extLst>
                    <a:ext uri="{A12FA001-AC4F-418D-AE19-62706E023703}">
                      <ahyp:hlinkClr xmlns:ahyp="http://schemas.microsoft.com/office/drawing/2018/hyperlinkcolor" val="tx"/>
                    </a:ext>
                  </a:extLst>
                </a:hlinkClick>
              </a:rPr>
              <a:t>mcas@doe.mass.edu</a:t>
            </a:r>
            <a:r>
              <a:rPr lang="en-US" sz="1900" b="1" dirty="0">
                <a:solidFill>
                  <a:schemeClr val="tx2"/>
                </a:solidFill>
                <a:latin typeface="Arial"/>
                <a:cs typeface="Arial"/>
              </a:rPr>
              <a:t> </a:t>
            </a:r>
            <a:endParaRPr lang="en-US" sz="1900" b="1" dirty="0">
              <a:solidFill>
                <a:schemeClr val="tx2"/>
              </a:solidFill>
              <a:latin typeface="Cambria"/>
              <a:ea typeface="Cambria"/>
              <a:cs typeface="Cambria"/>
              <a:sym typeface="Cambria"/>
            </a:endParaRPr>
          </a:p>
          <a:p>
            <a:pPr marL="274320" indent="-274320">
              <a:lnSpc>
                <a:spcPct val="100000"/>
              </a:lnSpc>
              <a:spcBef>
                <a:spcPts val="580"/>
              </a:spcBef>
              <a:buClr>
                <a:schemeClr val="accent1"/>
              </a:buClr>
              <a:buSzPct val="25000"/>
              <a:buNone/>
            </a:pPr>
            <a:endParaRPr sz="2900" dirty="0">
              <a:solidFill>
                <a:schemeClr val="dk1"/>
              </a:solidFill>
              <a:latin typeface="Cambria"/>
              <a:ea typeface="Cambria"/>
              <a:cs typeface="Cambria"/>
              <a:sym typeface="Cambria"/>
            </a:endParaRPr>
          </a:p>
          <a:p>
            <a:pPr marL="274320" indent="-274320">
              <a:lnSpc>
                <a:spcPct val="100000"/>
              </a:lnSpc>
              <a:spcBef>
                <a:spcPts val="580"/>
              </a:spcBef>
              <a:buClr>
                <a:schemeClr val="accent1"/>
              </a:buClr>
              <a:buSzPct val="25000"/>
              <a:buNone/>
            </a:pPr>
            <a:endParaRPr sz="2600" dirty="0">
              <a:solidFill>
                <a:schemeClr val="dk1"/>
              </a:solidFill>
              <a:latin typeface="Cambria"/>
              <a:ea typeface="Cambria"/>
              <a:cs typeface="Cambria"/>
              <a:sym typeface="Cambria"/>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772400" cy="1143000"/>
          </a:xfrm>
        </p:spPr>
        <p:txBody>
          <a:bodyPr/>
          <a:lstStyle/>
          <a:p>
            <a:r>
              <a:rPr lang="en-US"/>
              <a:t>STE Implementation Support </a:t>
            </a:r>
          </a:p>
        </p:txBody>
      </p:sp>
      <p:sp>
        <p:nvSpPr>
          <p:cNvPr id="3" name="Content Placeholder 2"/>
          <p:cNvSpPr>
            <a:spLocks noGrp="1"/>
          </p:cNvSpPr>
          <p:nvPr>
            <p:ph idx="1"/>
          </p:nvPr>
        </p:nvSpPr>
        <p:spPr>
          <a:xfrm>
            <a:off x="573640" y="2133600"/>
            <a:ext cx="11044719" cy="4572000"/>
          </a:xfrm>
        </p:spPr>
        <p:txBody>
          <a:bodyPr>
            <a:noAutofit/>
          </a:bodyPr>
          <a:lstStyle/>
          <a:p>
            <a:pPr lvl="0">
              <a:buNone/>
            </a:pPr>
            <a:endParaRPr lang="en-US" sz="3200" dirty="0"/>
          </a:p>
          <a:p>
            <a:pPr lvl="0"/>
            <a:r>
              <a:rPr lang="en-US" sz="3200" dirty="0"/>
              <a:t>STE Leaders Network</a:t>
            </a:r>
          </a:p>
          <a:p>
            <a:pPr lvl="1"/>
            <a:r>
              <a:rPr lang="en-US" sz="2800" dirty="0"/>
              <a:t>District collaboration with DESE support around STE curriculum &amp; instruction</a:t>
            </a:r>
          </a:p>
          <a:p>
            <a:pPr lvl="1"/>
            <a:r>
              <a:rPr lang="en-US" sz="2800" dirty="0"/>
              <a:t>Email </a:t>
            </a:r>
            <a:r>
              <a:rPr lang="en-US" sz="2800" dirty="0">
                <a:hlinkClick r:id="rId3"/>
              </a:rPr>
              <a:t>stem@doe.mass.edu</a:t>
            </a:r>
            <a:r>
              <a:rPr lang="en-US" sz="2800" dirty="0"/>
              <a:t> with questions</a:t>
            </a:r>
          </a:p>
        </p:txBody>
      </p:sp>
    </p:spTree>
    <p:extLst>
      <p:ext uri="{BB962C8B-B14F-4D97-AF65-F5344CB8AC3E}">
        <p14:creationId xmlns:p14="http://schemas.microsoft.com/office/powerpoint/2010/main" val="8381487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Vision Interactive</a:t>
            </a:r>
          </a:p>
        </p:txBody>
      </p:sp>
      <p:sp>
        <p:nvSpPr>
          <p:cNvPr id="3" name="Content Placeholder 2"/>
          <p:cNvSpPr>
            <a:spLocks noGrp="1"/>
          </p:cNvSpPr>
          <p:nvPr>
            <p:ph idx="1"/>
          </p:nvPr>
        </p:nvSpPr>
        <p:spPr/>
        <p:txBody>
          <a:bodyPr/>
          <a:lstStyle/>
          <a:p>
            <a:r>
              <a:rPr lang="en-US" sz="3200"/>
              <a:t>Read the MA STE Vision pages 3-6 of the </a:t>
            </a:r>
            <a:r>
              <a:rPr lang="en-US" sz="3200">
                <a:hlinkClick r:id="rId3"/>
              </a:rPr>
              <a:t>2016 STE Framework</a:t>
            </a:r>
            <a:endParaRPr lang="en-US" sz="3200"/>
          </a:p>
          <a:p>
            <a:pPr lvl="1"/>
            <a:r>
              <a:rPr lang="en-US"/>
              <a:t>Identify a key sentence or phrase that you think is particularly important for your work. </a:t>
            </a:r>
          </a:p>
          <a:p>
            <a:pPr lvl="1"/>
            <a:r>
              <a:rPr lang="en-US"/>
              <a:t>What is one message you will take away?</a:t>
            </a:r>
          </a:p>
          <a:p>
            <a:pPr lvl="1">
              <a:buNone/>
            </a:pPr>
            <a:endParaRPr lang="en-US"/>
          </a:p>
          <a:p>
            <a:pPr>
              <a:buNone/>
            </a:pPr>
            <a:endParaRPr lang="en-US"/>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210394"/>
            <a:ext cx="8610599" cy="1085007"/>
          </a:xfrm>
        </p:spPr>
        <p:txBody>
          <a:bodyPr>
            <a:normAutofit/>
          </a:bodyPr>
          <a:lstStyle/>
          <a:p>
            <a:r>
              <a:rPr lang="en-US"/>
              <a:t>Goals for STE education</a:t>
            </a:r>
          </a:p>
        </p:txBody>
      </p:sp>
      <p:sp>
        <p:nvSpPr>
          <p:cNvPr id="7" name="Content Placeholder 5"/>
          <p:cNvSpPr txBox="1">
            <a:spLocks/>
          </p:cNvSpPr>
          <p:nvPr/>
        </p:nvSpPr>
        <p:spPr>
          <a:xfrm>
            <a:off x="1752601" y="2286000"/>
            <a:ext cx="8531028"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SzPct val="100000"/>
            </a:pPr>
            <a:r>
              <a:rPr lang="en-US" b="1"/>
              <a:t>Civic Participation </a:t>
            </a:r>
            <a:r>
              <a:rPr lang="en-US"/>
              <a:t>– Informing real world decisions and solving problems</a:t>
            </a:r>
          </a:p>
          <a:p>
            <a:pPr>
              <a:buSzPct val="100000"/>
              <a:buNone/>
            </a:pPr>
            <a:endParaRPr lang="en-US"/>
          </a:p>
          <a:p>
            <a:pPr>
              <a:buSzPct val="100000"/>
            </a:pPr>
            <a:r>
              <a:rPr lang="en-US" b="1"/>
              <a:t>College Preparation </a:t>
            </a:r>
            <a:r>
              <a:rPr lang="en-US"/>
              <a:t>– Developing a deep understanding of concepts and practices</a:t>
            </a:r>
          </a:p>
          <a:p>
            <a:pPr>
              <a:buSzPct val="100000"/>
              <a:buNone/>
            </a:pPr>
            <a:endParaRPr lang="en-US"/>
          </a:p>
          <a:p>
            <a:pPr>
              <a:buSzPct val="100000"/>
            </a:pPr>
            <a:r>
              <a:rPr lang="en-US" b="1"/>
              <a:t>Career Readiness </a:t>
            </a:r>
            <a:r>
              <a:rPr lang="en-US"/>
              <a:t>– Engaging in the scientific and technical reasoning required by many fields</a:t>
            </a:r>
          </a:p>
          <a:p>
            <a:endParaRPr lang="en-US"/>
          </a:p>
          <a:p>
            <a:endParaRPr lang="en-US"/>
          </a:p>
          <a:p>
            <a:endParaRPr lang="en-US" sz="1300"/>
          </a:p>
          <a:p>
            <a:pPr lvl="1">
              <a:buFont typeface="Wingdings 2"/>
              <a:buNone/>
            </a:pPr>
            <a:endParaRPr lang="en-US"/>
          </a:p>
        </p:txBody>
      </p:sp>
    </p:spTree>
    <p:extLst>
      <p:ext uri="{BB962C8B-B14F-4D97-AF65-F5344CB8AC3E}">
        <p14:creationId xmlns:p14="http://schemas.microsoft.com/office/powerpoint/2010/main" val="89915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4BE5-5798-40E2-B497-92F97B5EC0C2}"/>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pPr algn="ctr"/>
            <a:r>
              <a:rPr lang="en-US"/>
              <a:t>Emphasis of STE Standards and Implication for Curriculum and Instruction</a:t>
            </a:r>
          </a:p>
        </p:txBody>
      </p:sp>
      <p:graphicFrame>
        <p:nvGraphicFramePr>
          <p:cNvPr id="5" name="Content Placeholder 3" descr="Relevance: organized around core explanatory ideas that explain the world around us"/>
          <p:cNvGraphicFramePr>
            <a:graphicFrameLocks noGrp="1"/>
          </p:cNvGraphicFramePr>
          <p:nvPr>
            <p:ph idx="4294967295"/>
            <p:extLst>
              <p:ext uri="{D42A27DB-BD31-4B8C-83A1-F6EECF244321}">
                <p14:modId xmlns:p14="http://schemas.microsoft.com/office/powerpoint/2010/main" val="2463723365"/>
              </p:ext>
            </p:extLst>
          </p:nvPr>
        </p:nvGraphicFramePr>
        <p:xfrm>
          <a:off x="2085975" y="533401"/>
          <a:ext cx="8305800" cy="51815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963308">
                <a:tc>
                  <a:txBody>
                    <a:bodyPr/>
                    <a:lstStyle/>
                    <a:p>
                      <a:pPr algn="ctr"/>
                      <a:r>
                        <a:rPr lang="en-US"/>
                        <a:t>Emphasis in</a:t>
                      </a:r>
                      <a:r>
                        <a:rPr lang="en-US" baseline="0"/>
                        <a:t> 2016</a:t>
                      </a:r>
                      <a:r>
                        <a:rPr lang="en-US"/>
                        <a:t> STE</a:t>
                      </a:r>
                      <a:r>
                        <a:rPr lang="en-US" baseline="0"/>
                        <a:t> S</a:t>
                      </a:r>
                      <a:r>
                        <a:rPr lang="en-US"/>
                        <a:t>tandards</a:t>
                      </a:r>
                    </a:p>
                  </a:txBody>
                  <a:tcPr anchor="ctr"/>
                </a:tc>
                <a:tc>
                  <a:txBody>
                    <a:bodyPr/>
                    <a:lstStyle/>
                    <a:p>
                      <a:pPr algn="ctr"/>
                      <a:r>
                        <a:rPr lang="en-US"/>
                        <a:t>Implication</a:t>
                      </a:r>
                      <a:r>
                        <a:rPr lang="en-US" baseline="0"/>
                        <a:t> for C</a:t>
                      </a:r>
                      <a:r>
                        <a:rPr lang="en-US"/>
                        <a:t>urriculum</a:t>
                      </a:r>
                      <a:r>
                        <a:rPr lang="en-US" baseline="0"/>
                        <a:t> &amp; Instruction</a:t>
                      </a:r>
                      <a:endParaRPr lang="en-US"/>
                    </a:p>
                  </a:txBody>
                  <a:tcPr anchor="ctr"/>
                </a:tc>
                <a:extLst>
                  <a:ext uri="{0D108BD9-81ED-4DB2-BD59-A6C34878D82A}">
                    <a16:rowId xmlns:a16="http://schemas.microsoft.com/office/drawing/2014/main" val="10000"/>
                  </a:ext>
                </a:extLst>
              </a:tr>
              <a:tr h="1198878">
                <a:tc>
                  <a:txBody>
                    <a:bodyPr/>
                    <a:lstStyle/>
                    <a:p>
                      <a:pPr algn="l"/>
                      <a:r>
                        <a:rPr lang="en-US" b="1" u="sng"/>
                        <a:t>Relevance</a:t>
                      </a:r>
                      <a:r>
                        <a:rPr lang="en-US" b="1"/>
                        <a:t>:</a:t>
                      </a:r>
                      <a:r>
                        <a:rPr lang="en-US" baseline="0"/>
                        <a:t> </a:t>
                      </a:r>
                      <a:r>
                        <a:rPr lang="en-US"/>
                        <a:t>Organized</a:t>
                      </a:r>
                      <a:r>
                        <a:rPr lang="en-US" baseline="0"/>
                        <a:t> around core explanatory ideas that explain the world around us</a:t>
                      </a:r>
                      <a:endParaRPr lang="en-US"/>
                    </a:p>
                  </a:txBody>
                  <a:tcPr anchor="ctr"/>
                </a:tc>
                <a:tc>
                  <a:txBody>
                    <a:bodyPr/>
                    <a:lstStyle/>
                    <a:p>
                      <a:pPr algn="l"/>
                      <a:r>
                        <a:rPr lang="en-US"/>
                        <a:t>The goal of teaching needs to shift</a:t>
                      </a:r>
                      <a:r>
                        <a:rPr lang="en-US" baseline="0"/>
                        <a:t> from facts and concepts to explaining phenomena</a:t>
                      </a:r>
                      <a:endParaRPr lang="en-US"/>
                    </a:p>
                  </a:txBody>
                  <a:tcPr anchor="ctr"/>
                </a:tc>
                <a:extLst>
                  <a:ext uri="{0D108BD9-81ED-4DB2-BD59-A6C34878D82A}">
                    <a16:rowId xmlns:a16="http://schemas.microsoft.com/office/drawing/2014/main" val="10001"/>
                  </a:ext>
                </a:extLst>
              </a:tr>
              <a:tr h="1643260">
                <a:tc>
                  <a:txBody>
                    <a:bodyPr/>
                    <a:lstStyle/>
                    <a:p>
                      <a:pPr algn="l"/>
                      <a:r>
                        <a:rPr lang="en-US" b="1" u="sng"/>
                        <a:t>Rigor</a:t>
                      </a:r>
                      <a:r>
                        <a:rPr lang="en-US" b="1"/>
                        <a:t>: </a:t>
                      </a:r>
                      <a:r>
                        <a:rPr lang="en-US"/>
                        <a:t>Central role for</a:t>
                      </a:r>
                      <a:r>
                        <a:rPr lang="en-US" baseline="0"/>
                        <a:t> science and engineering practices </a:t>
                      </a:r>
                      <a:r>
                        <a:rPr lang="en-US" i="1" baseline="0"/>
                        <a:t>with </a:t>
                      </a:r>
                      <a:r>
                        <a:rPr lang="en-US" i="0" baseline="0"/>
                        <a:t>concepts</a:t>
                      </a:r>
                      <a:endParaRPr lang="en-US"/>
                    </a:p>
                  </a:txBody>
                  <a:tcPr anchor="ctr"/>
                </a:tc>
                <a:tc>
                  <a:txBody>
                    <a:bodyPr/>
                    <a:lstStyle/>
                    <a:p>
                      <a:pPr marL="0" marR="0">
                        <a:lnSpc>
                          <a:spcPct val="115000"/>
                        </a:lnSpc>
                        <a:spcBef>
                          <a:spcPts val="0"/>
                        </a:spcBef>
                        <a:spcAft>
                          <a:spcPts val="0"/>
                        </a:spcAft>
                      </a:pPr>
                      <a:r>
                        <a:rPr lang="en-US" sz="1800">
                          <a:latin typeface="+mn-lt"/>
                          <a:ea typeface="Times New Roman"/>
                        </a:rPr>
                        <a:t>Inquiry- and design-based learning involves regular engagement with practices to build, use, and apply knowledge </a:t>
                      </a:r>
                      <a:endParaRPr lang="en-US" sz="1400">
                        <a:latin typeface="+mn-lt"/>
                        <a:ea typeface="Times New Roman"/>
                      </a:endParaRPr>
                    </a:p>
                  </a:txBody>
                  <a:tcPr anchor="ctr"/>
                </a:tc>
                <a:extLst>
                  <a:ext uri="{0D108BD9-81ED-4DB2-BD59-A6C34878D82A}">
                    <a16:rowId xmlns:a16="http://schemas.microsoft.com/office/drawing/2014/main" val="10002"/>
                  </a:ext>
                </a:extLst>
              </a:tr>
              <a:tr h="1376153">
                <a:tc>
                  <a:txBody>
                    <a:bodyPr/>
                    <a:lstStyle/>
                    <a:p>
                      <a:pPr algn="l"/>
                      <a:r>
                        <a:rPr lang="en-US" b="1" u="sng"/>
                        <a:t>Coherence</a:t>
                      </a:r>
                      <a:r>
                        <a:rPr lang="en-US" b="1"/>
                        <a:t>:</a:t>
                      </a:r>
                      <a:r>
                        <a:rPr lang="en-US" b="1" baseline="0"/>
                        <a:t> </a:t>
                      </a:r>
                      <a:r>
                        <a:rPr lang="en-US" baseline="0"/>
                        <a:t>ideas and practices build over time and among disciplines</a:t>
                      </a:r>
                      <a:endParaRPr lang="en-US"/>
                    </a:p>
                  </a:txBody>
                  <a:tcPr anchor="ctr"/>
                </a:tc>
                <a:tc>
                  <a:txBody>
                    <a:bodyPr/>
                    <a:lstStyle/>
                    <a:p>
                      <a:pPr algn="l"/>
                      <a:r>
                        <a:rPr lang="en-US">
                          <a:latin typeface="+mn-lt"/>
                        </a:rPr>
                        <a:t>Teaching involves building a coherent storyline </a:t>
                      </a:r>
                      <a:r>
                        <a:rPr lang="en-US" sz="1800">
                          <a:latin typeface="+mn-lt"/>
                          <a:ea typeface="Times New Roman"/>
                        </a:rPr>
                        <a:t>over time and among disciplines </a:t>
                      </a:r>
                      <a:endParaRPr lang="en-US">
                        <a:latin typeface="+mn-lt"/>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224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2B17-5300-CD76-CE68-8BAEA46F404A}"/>
              </a:ext>
            </a:extLst>
          </p:cNvPr>
          <p:cNvSpPr>
            <a:spLocks noGrp="1"/>
          </p:cNvSpPr>
          <p:nvPr>
            <p:ph type="title"/>
          </p:nvPr>
        </p:nvSpPr>
        <p:spPr>
          <a:xfrm>
            <a:off x="794180" y="2913767"/>
            <a:ext cx="3932237" cy="1600200"/>
          </a:xfrm>
        </p:spPr>
        <p:txBody>
          <a:bodyPr>
            <a:normAutofit fontScale="90000"/>
          </a:bodyPr>
          <a:lstStyle/>
          <a:p>
            <a:r>
              <a:rPr lang="en-US" sz="3600" b="1">
                <a:latin typeface="+mj-lt"/>
                <a:ea typeface="Tahoma" pitchFamily="34" charset="0"/>
                <a:cs typeface="Tahoma" pitchFamily="34" charset="0"/>
              </a:rPr>
              <a:t>Rigor:  </a:t>
            </a:r>
            <a:r>
              <a:rPr lang="en-US" sz="3200" b="1">
                <a:latin typeface="+mj-lt"/>
                <a:ea typeface="Tahoma" pitchFamily="34" charset="0"/>
                <a:cs typeface="Tahoma" pitchFamily="34" charset="0"/>
              </a:rPr>
              <a:t>The balance of Concepts, Practices and Applications</a:t>
            </a:r>
            <a:br>
              <a:rPr lang="en-US" sz="3200">
                <a:latin typeface="+mj-lt"/>
              </a:rPr>
            </a:br>
            <a:endParaRPr lang="en-US"/>
          </a:p>
        </p:txBody>
      </p:sp>
      <p:pic>
        <p:nvPicPr>
          <p:cNvPr id="22529" name="Picture 1" descr="STE rigor triangle with three sections. Left section: Make sense of scientific phenomena. Right section: Analyze the natural and designed world. Bottom section: Apply understanding and skill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186" b="93299" l="3722" r="94337">
                        <a14:foregroundMark x1="46290" y1="13574" x2="49838" y2="6529"/>
                        <a14:foregroundMark x1="45862" y1="13918" x2="45215" y2="15120"/>
                        <a14:foregroundMark x1="49838" y1="6529" x2="46785" y2="12203"/>
                        <a14:foregroundMark x1="26270" y1="36770" x2="26422" y2="37113"/>
                        <a14:foregroundMark x1="26017" y1="36198" x2="26270" y2="36770"/>
                        <a14:foregroundMark x1="25639" y1="35347" x2="25813" y2="35739"/>
                        <a14:foregroundMark x1="24393" y1="32534" x2="24519" y2="32818"/>
                        <a14:foregroundMark x1="21984" y1="32632" x2="22299" y2="32534"/>
                        <a14:backgroundMark x1="4207" y1="30584" x2="4693" y2="33677"/>
                        <a14:backgroundMark x1="23301" y1="30241" x2="23301" y2="30241"/>
                        <a14:backgroundMark x1="23463" y1="30069" x2="18123" y2="30069"/>
                        <a14:backgroundMark x1="26861" y1="37801" x2="27184" y2="39863"/>
                        <a14:backgroundMark x1="26861" y1="37113" x2="26861" y2="37973"/>
                        <a14:backgroundMark x1="18447" y1="43471" x2="6958" y2="43127"/>
                        <a14:backgroundMark x1="18285" y1="43299" x2="18285" y2="43471"/>
                        <a14:backgroundMark x1="18285" y1="43127" x2="18123" y2="43299"/>
                        <a14:backgroundMark x1="18285" y1="43299" x2="17961" y2="43471"/>
                        <a14:backgroundMark x1="45793" y1="13574" x2="45793" y2="13574"/>
                        <a14:backgroundMark x1="45955" y1="13058" x2="46278" y2="12887"/>
                        <a14:backgroundMark x1="45469" y1="13918" x2="45469" y2="13918"/>
                        <a14:backgroundMark x1="45146" y1="15120" x2="45146" y2="15120"/>
                        <a14:backgroundMark x1="44660" y1="15636" x2="45631" y2="13402"/>
                        <a14:backgroundMark x1="46440" y1="12715" x2="48544" y2="7388"/>
                        <a14:backgroundMark x1="44984" y1="14948" x2="45469" y2="14261"/>
                        <a14:backgroundMark x1="5340" y1="29038" x2="7767" y2="40378"/>
                        <a14:backgroundMark x1="7767" y1="40378" x2="10194" y2="29038"/>
                        <a14:backgroundMark x1="10194" y1="29038" x2="14887" y2="43814"/>
                        <a14:backgroundMark x1="14887" y1="43814" x2="16343" y2="33849"/>
                        <a14:backgroundMark x1="16343" y1="33849" x2="23625" y2="43643"/>
                        <a14:backgroundMark x1="23625" y1="43643" x2="27832" y2="30241"/>
                        <a14:backgroundMark x1="24272" y1="32646" x2="24272" y2="32646"/>
                        <a14:backgroundMark x1="20227" y1="32302" x2="18932" y2="32646"/>
                        <a14:backgroundMark x1="11812" y1="27320" x2="11812" y2="27320"/>
                        <a14:backgroundMark x1="12298" y1="30241" x2="14887" y2="32818"/>
                        <a14:backgroundMark x1="21197" y1="32818" x2="19903" y2="42440"/>
                        <a14:backgroundMark x1="19903" y1="42440" x2="17638" y2="32990"/>
                        <a14:backgroundMark x1="17638" y1="32990" x2="18608" y2="33333"/>
                        <a14:backgroundMark x1="16505" y1="31959" x2="16505" y2="31959"/>
                        <a14:backgroundMark x1="17476" y1="31787" x2="17476" y2="32474"/>
                        <a14:backgroundMark x1="17476" y1="32474" x2="17476" y2="32474"/>
                        <a14:backgroundMark x1="17152" y1="30756" x2="17152" y2="30756"/>
                        <a14:backgroundMark x1="16505" y1="30241" x2="16181" y2="30756"/>
                        <a14:backgroundMark x1="16181" y1="30756" x2="16181" y2="30756"/>
                        <a14:backgroundMark x1="16181" y1="30928" x2="16667" y2="30928"/>
                        <a14:backgroundMark x1="17314" y1="30928" x2="17314" y2="30928"/>
                        <a14:backgroundMark x1="17476" y1="30928" x2="17314" y2="30584"/>
                        <a14:backgroundMark x1="16667" y1="30584" x2="16667" y2="30584"/>
                        <a14:backgroundMark x1="16667" y1="30584" x2="16667" y2="30584"/>
                        <a14:backgroundMark x1="16667" y1="30584" x2="16667" y2="30584"/>
                        <a14:backgroundMark x1="22330" y1="33333" x2="22330" y2="33333"/>
                        <a14:backgroundMark x1="22006" y1="33162" x2="22006" y2="33162"/>
                        <a14:backgroundMark x1="22006" y1="33162" x2="22006" y2="33162"/>
                        <a14:backgroundMark x1="22006" y1="32646" x2="22006" y2="32646"/>
                        <a14:backgroundMark x1="22006" y1="32646" x2="22006" y2="32646"/>
                        <a14:backgroundMark x1="22006" y1="32646" x2="22006" y2="32646"/>
                        <a14:backgroundMark x1="22006" y1="32646" x2="21683" y2="33162"/>
                        <a14:backgroundMark x1="22330" y1="32646" x2="22330" y2="32646"/>
                        <a14:backgroundMark x1="24919" y1="33677" x2="24919" y2="33677"/>
                        <a14:backgroundMark x1="24919" y1="33677" x2="24919" y2="33677"/>
                        <a14:backgroundMark x1="24595" y1="33333" x2="24595" y2="33333"/>
                        <a14:backgroundMark x1="24595" y1="33333" x2="24595" y2="33333"/>
                        <a14:backgroundMark x1="24595" y1="33333" x2="25081" y2="34708"/>
                        <a14:backgroundMark x1="25728" y1="34880" x2="25890" y2="35223"/>
                        <a14:backgroundMark x1="25890" y1="35739" x2="25890" y2="35739"/>
                        <a14:backgroundMark x1="25890" y1="36770" x2="25890" y2="36770"/>
                        <a14:backgroundMark x1="26214" y1="36942" x2="26214" y2="36942"/>
                        <a14:backgroundMark x1="26375" y1="36942" x2="26375" y2="36942"/>
                        <a14:backgroundMark x1="26375" y1="37457" x2="26375" y2="37457"/>
                        <a14:backgroundMark x1="26375" y1="37629" x2="26375" y2="37629"/>
                        <a14:backgroundMark x1="25890" y1="36082" x2="25890" y2="36082"/>
                        <a14:backgroundMark x1="25890" y1="35911" x2="25890" y2="35911"/>
                        <a14:backgroundMark x1="25405" y1="35911" x2="25405" y2="35911"/>
                        <a14:backgroundMark x1="25405" y1="35223" x2="25405" y2="35223"/>
                        <a14:backgroundMark x1="25566" y1="34708" x2="25566" y2="34708"/>
                        <a14:backgroundMark x1="25566" y1="34708" x2="25566" y2="34708"/>
                        <a14:backgroundMark x1="24919" y1="33333" x2="24919" y2="33333"/>
                        <a14:backgroundMark x1="24919" y1="33333" x2="24919" y2="33333"/>
                        <a14:backgroundMark x1="24595" y1="33162" x2="24595" y2="33162"/>
                        <a14:backgroundMark x1="24595" y1="33162" x2="24595" y2="33162"/>
                        <a14:backgroundMark x1="24595" y1="33162" x2="25243" y2="33849"/>
                        <a14:backgroundMark x1="25243" y1="33849" x2="25405" y2="34880"/>
                        <a14:backgroundMark x1="25890" y1="35567" x2="25890" y2="35567"/>
                        <a14:backgroundMark x1="25890" y1="35567" x2="25890" y2="35567"/>
                        <a14:backgroundMark x1="25728" y1="35567" x2="25728" y2="35567"/>
                        <a14:backgroundMark x1="25728" y1="35567" x2="25728" y2="35567"/>
                        <a14:backgroundMark x1="25728" y1="35567" x2="25728" y2="35567"/>
                        <a14:backgroundMark x1="25728" y1="35567" x2="25728" y2="35567"/>
                        <a14:backgroundMark x1="25890" y1="35395" x2="25890" y2="35395"/>
                        <a14:backgroundMark x1="19094" y1="42440" x2="19094" y2="42440"/>
                        <a14:backgroundMark x1="19256" y1="42440" x2="19256" y2="42440"/>
                        <a14:backgroundMark x1="18770" y1="42440" x2="18770" y2="42440"/>
                        <a14:backgroundMark x1="18770" y1="42440" x2="18770" y2="42440"/>
                        <a14:backgroundMark x1="18770" y1="42440" x2="18770" y2="42612"/>
                        <a14:backgroundMark x1="18123" y1="42784" x2="18123" y2="42784"/>
                        <a14:backgroundMark x1="18770" y1="42268" x2="18770" y2="42268"/>
                        <a14:backgroundMark x1="24757" y1="32818" x2="24757" y2="32818"/>
                        <a14:backgroundMark x1="24272" y1="33162" x2="24272" y2="33162"/>
                        <a14:backgroundMark x1="24272" y1="32990" x2="24272" y2="32990"/>
                        <a14:backgroundMark x1="26375" y1="36598" x2="26537" y2="36598"/>
                        <a14:backgroundMark x1="26375" y1="36770" x2="26375" y2="36770"/>
                        <a14:backgroundMark x1="26375" y1="36598" x2="26375" y2="36598"/>
                        <a14:backgroundMark x1="26375" y1="36254" x2="26375" y2="36254"/>
                        <a14:backgroundMark x1="26375" y1="36770" x2="26375" y2="36770"/>
                        <a14:backgroundMark x1="26375" y1="37801" x2="26375" y2="37801"/>
                        <a14:backgroundMark x1="26861" y1="37629" x2="26861" y2="37629"/>
                        <a14:backgroundMark x1="26699" y1="38316" x2="26699" y2="38316"/>
                        <a14:backgroundMark x1="27023" y1="37113" x2="27023" y2="37113"/>
                        <a14:backgroundMark x1="26861" y1="37629" x2="26861" y2="37629"/>
                        <a14:backgroundMark x1="27023" y1="37457" x2="27346" y2="38316"/>
                        <a14:backgroundMark x1="17314" y1="30412" x2="17314" y2="30756"/>
                        <a14:backgroundMark x1="26699" y1="37113" x2="26699" y2="38144"/>
                        <a14:backgroundMark x1="73463" y1="30069" x2="74110" y2="39003"/>
                        <a14:backgroundMark x1="74110" y1="39003" x2="84466" y2="44158"/>
                        <a14:backgroundMark x1="84466" y1="44158" x2="93851" y2="44330"/>
                        <a14:backgroundMark x1="93851" y1="44330" x2="94984" y2="35567"/>
                        <a14:backgroundMark x1="94984" y1="35567" x2="86084" y2="29725"/>
                        <a14:backgroundMark x1="86084" y1="29725" x2="72977" y2="29897"/>
                        <a14:backgroundMark x1="75081" y1="33505" x2="84951" y2="31959"/>
                        <a14:backgroundMark x1="84951" y1="31959" x2="77346" y2="35567"/>
                        <a14:backgroundMark x1="77346" y1="35567" x2="75243" y2="33505"/>
                        <a14:backgroundMark x1="81877" y1="34880" x2="92718" y2="34536"/>
                        <a14:backgroundMark x1="92718" y1="34536" x2="94660" y2="43127"/>
                        <a14:backgroundMark x1="94660" y1="43127" x2="85761" y2="43471"/>
                        <a14:backgroundMark x1="85761" y1="43471" x2="82039" y2="35911"/>
                        <a14:backgroundMark x1="82039" y1="35911" x2="81877" y2="34880"/>
                        <a14:backgroundMark x1="93042" y1="31100" x2="92718" y2="31100"/>
                        <a14:backgroundMark x1="92557" y1="31443" x2="91424" y2="31615"/>
                        <a14:backgroundMark x1="88673" y1="36770" x2="83010" y2="37285"/>
                        <a14:backgroundMark x1="64887" y1="86254" x2="40129" y2="86770"/>
                        <a14:backgroundMark x1="40129" y1="86770" x2="45469" y2="96735"/>
                        <a14:backgroundMark x1="45469" y1="96735" x2="55663" y2="97595"/>
                        <a14:backgroundMark x1="55663" y1="97595" x2="63107" y2="91753"/>
                        <a14:backgroundMark x1="63107" y1="91753" x2="63916" y2="86598"/>
                        <a14:backgroundMark x1="58091" y1="89003" x2="48058" y2="89519"/>
                        <a14:backgroundMark x1="48058" y1="89519" x2="56796" y2="90722"/>
                        <a14:backgroundMark x1="56796" y1="90722" x2="57120" y2="89003"/>
                        <a14:backgroundMark x1="60194" y1="89691" x2="58414" y2="89519"/>
                        <a14:backgroundMark x1="55340" y1="94158" x2="47249" y2="90034"/>
                        <a14:backgroundMark x1="47249" y1="90034" x2="54045" y2="94674"/>
                        <a14:backgroundMark x1="54045" y1="94674" x2="55340" y2="94330"/>
                        <a14:backgroundMark x1="48058" y1="93643" x2="46602" y2="93127"/>
                      </a14:backgroundRemoval>
                    </a14:imgEffect>
                  </a14:imgLayer>
                </a14:imgProps>
              </a:ext>
            </a:extLst>
          </a:blip>
          <a:srcRect t="3809"/>
          <a:stretch>
            <a:fillRect/>
          </a:stretch>
        </p:blipFill>
        <p:spPr bwMode="auto">
          <a:xfrm>
            <a:off x="5154612" y="592623"/>
            <a:ext cx="6018643" cy="5672753"/>
          </a:xfrm>
          <a:prstGeom prst="rect">
            <a:avLst/>
          </a:prstGeom>
          <a:noFill/>
        </p:spPr>
      </p:pic>
      <p:sp>
        <p:nvSpPr>
          <p:cNvPr id="3" name="TextBox 2">
            <a:extLst>
              <a:ext uri="{FF2B5EF4-FFF2-40B4-BE49-F238E27FC236}">
                <a16:creationId xmlns:a16="http://schemas.microsoft.com/office/drawing/2014/main" id="{379C7E79-6FA6-4986-AF95-E8BC86FFEEF9}"/>
              </a:ext>
            </a:extLst>
          </p:cNvPr>
          <p:cNvSpPr txBox="1"/>
          <p:nvPr/>
        </p:nvSpPr>
        <p:spPr>
          <a:xfrm>
            <a:off x="5621437" y="2652157"/>
            <a:ext cx="1174282" cy="523220"/>
          </a:xfrm>
          <a:prstGeom prst="rect">
            <a:avLst/>
          </a:prstGeom>
          <a:noFill/>
          <a:ln w="28575">
            <a:solidFill>
              <a:srgbClr val="FF7F26"/>
            </a:solidFill>
          </a:ln>
        </p:spPr>
        <p:txBody>
          <a:bodyPr wrap="square" rtlCol="0">
            <a:spAutoFit/>
          </a:bodyPr>
          <a:lstStyle/>
          <a:p>
            <a:pPr algn="ctr"/>
            <a:r>
              <a:rPr lang="en-US" sz="1400" b="1"/>
              <a:t>Disciplinary</a:t>
            </a:r>
          </a:p>
          <a:p>
            <a:pPr algn="ctr"/>
            <a:r>
              <a:rPr lang="en-US" sz="1400" b="1"/>
              <a:t>Core Ideas</a:t>
            </a:r>
          </a:p>
        </p:txBody>
      </p:sp>
      <p:sp>
        <p:nvSpPr>
          <p:cNvPr id="6" name="TextBox 5">
            <a:extLst>
              <a:ext uri="{FF2B5EF4-FFF2-40B4-BE49-F238E27FC236}">
                <a16:creationId xmlns:a16="http://schemas.microsoft.com/office/drawing/2014/main" id="{949132DC-5586-48B8-8FEC-5D53F341DDA8}"/>
              </a:ext>
            </a:extLst>
          </p:cNvPr>
          <p:cNvSpPr txBox="1"/>
          <p:nvPr/>
        </p:nvSpPr>
        <p:spPr>
          <a:xfrm>
            <a:off x="9562983" y="2652157"/>
            <a:ext cx="1891081" cy="523220"/>
          </a:xfrm>
          <a:prstGeom prst="rect">
            <a:avLst/>
          </a:prstGeom>
          <a:noFill/>
          <a:ln w="28575">
            <a:solidFill>
              <a:srgbClr val="00A3E8"/>
            </a:solidFill>
          </a:ln>
        </p:spPr>
        <p:txBody>
          <a:bodyPr wrap="square" rtlCol="0">
            <a:spAutoFit/>
          </a:bodyPr>
          <a:lstStyle/>
          <a:p>
            <a:pPr algn="ctr"/>
            <a:r>
              <a:rPr lang="en-US" sz="1400" b="1"/>
              <a:t>Science &amp; Engineering</a:t>
            </a:r>
          </a:p>
          <a:p>
            <a:pPr algn="ctr"/>
            <a:r>
              <a:rPr lang="en-US" sz="1400" b="1"/>
              <a:t>Practices</a:t>
            </a:r>
          </a:p>
        </p:txBody>
      </p:sp>
      <p:sp>
        <p:nvSpPr>
          <p:cNvPr id="7" name="TextBox 6">
            <a:extLst>
              <a:ext uri="{FF2B5EF4-FFF2-40B4-BE49-F238E27FC236}">
                <a16:creationId xmlns:a16="http://schemas.microsoft.com/office/drawing/2014/main" id="{7F8AF127-8507-461E-BE54-D9994602136B}"/>
              </a:ext>
            </a:extLst>
          </p:cNvPr>
          <p:cNvSpPr txBox="1"/>
          <p:nvPr/>
        </p:nvSpPr>
        <p:spPr>
          <a:xfrm>
            <a:off x="7576792" y="5494545"/>
            <a:ext cx="1174282" cy="307777"/>
          </a:xfrm>
          <a:prstGeom prst="rect">
            <a:avLst/>
          </a:prstGeom>
          <a:noFill/>
          <a:ln w="28575">
            <a:solidFill>
              <a:srgbClr val="B5E51D"/>
            </a:solidFill>
          </a:ln>
        </p:spPr>
        <p:txBody>
          <a:bodyPr wrap="square" rtlCol="0">
            <a:spAutoFit/>
          </a:bodyPr>
          <a:lstStyle/>
          <a:p>
            <a:pPr algn="ctr"/>
            <a:r>
              <a:rPr lang="en-US" sz="1400" b="1"/>
              <a:t>Application</a:t>
            </a:r>
          </a:p>
        </p:txBody>
      </p:sp>
    </p:spTree>
    <p:extLst>
      <p:ext uri="{BB962C8B-B14F-4D97-AF65-F5344CB8AC3E}">
        <p14:creationId xmlns:p14="http://schemas.microsoft.com/office/powerpoint/2010/main" val="7562245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52401"/>
            <a:ext cx="8089502" cy="1456267"/>
          </a:xfrm>
        </p:spPr>
        <p:txBody>
          <a:bodyPr>
            <a:noAutofit/>
          </a:bodyPr>
          <a:lstStyle/>
          <a:p>
            <a:pPr>
              <a:defRPr/>
            </a:pPr>
            <a:r>
              <a:rPr lang="en-US"/>
              <a:t>Blending Science, Engineering, &amp; Technology</a:t>
            </a:r>
          </a:p>
        </p:txBody>
      </p:sp>
      <p:sp>
        <p:nvSpPr>
          <p:cNvPr id="29698" name="Content Placeholder 1"/>
          <p:cNvSpPr>
            <a:spLocks noGrp="1"/>
          </p:cNvSpPr>
          <p:nvPr>
            <p:ph idx="1"/>
          </p:nvPr>
        </p:nvSpPr>
        <p:spPr>
          <a:xfrm>
            <a:off x="442912" y="2128838"/>
            <a:ext cx="5653087" cy="4157662"/>
          </a:xfrm>
        </p:spPr>
        <p:txBody>
          <a:bodyPr>
            <a:normAutofit/>
          </a:bodyPr>
          <a:lstStyle/>
          <a:p>
            <a:r>
              <a:rPr lang="en-US" sz="3000"/>
              <a:t>Interconnectedness – Aspects of each discipline play a role in helping explain and connect concepts and applications.</a:t>
            </a:r>
          </a:p>
          <a:p>
            <a:endParaRPr lang="en-US" sz="3000"/>
          </a:p>
          <a:p>
            <a:r>
              <a:rPr lang="en-US" sz="3000"/>
              <a:t>Science answers questions using technology for experiments and observations that engineers have created.</a:t>
            </a:r>
          </a:p>
          <a:p>
            <a:pPr>
              <a:buFont typeface="Wingdings 3" pitchFamily="-103" charset="2"/>
              <a:buNone/>
            </a:pPr>
            <a:endParaRPr lang="en-US"/>
          </a:p>
        </p:txBody>
      </p:sp>
      <p:graphicFrame>
        <p:nvGraphicFramePr>
          <p:cNvPr id="5" name="Diagram 4" descr="Blending Science, Engineering &amp; Technology&#10;&#10;Science:  &#10;Understands natural world&#10;Needs new tools for discoveries&#10;&#10;Technology:  &#10;Result of engineering&#10;&#10;Interconnectedness – Aspects of each discipline play a role in helping explain and connect concepts and applications.&#10;&#10;Science answers questions using technology for experiments and observations that engineers have created.&#10;&#10;Created to solve needs and wants&#10;&#10;Engineering:&#10;&#10;&#10;"/>
          <p:cNvGraphicFramePr/>
          <p:nvPr>
            <p:extLst>
              <p:ext uri="{D42A27DB-BD31-4B8C-83A1-F6EECF244321}">
                <p14:modId xmlns:p14="http://schemas.microsoft.com/office/powerpoint/2010/main" val="2211579717"/>
              </p:ext>
            </p:extLst>
          </p:nvPr>
        </p:nvGraphicFramePr>
        <p:xfrm>
          <a:off x="6081713" y="880534"/>
          <a:ext cx="5308871" cy="570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74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Framework Components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22 DESE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06169517540b98f90b808c9621ad56bf">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4752b29b4b7a7fcf2dc43e81068fa9a"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3501c5b-d708-43e7-9af4-178ea952ae5f}"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SharedWithUsers xmlns="46f7fc10-315f-4884-8231-57a9c90b9c56">
      <UserInfo>
        <DisplayName>Giovanni, Danielle (EOE)</DisplayName>
        <AccountId>254</AccountId>
        <AccountType/>
      </UserInfo>
      <UserInfo>
        <DisplayName>Doko, Genta (EOE)</DisplayName>
        <AccountId>255</AccountId>
        <AccountType/>
      </UserInfo>
    </SharedWithUsers>
  </documentManagement>
</p:properties>
</file>

<file path=customXml/itemProps1.xml><?xml version="1.0" encoding="utf-8"?>
<ds:datastoreItem xmlns:ds="http://schemas.openxmlformats.org/officeDocument/2006/customXml" ds:itemID="{D3EC8668-8BB2-4468-9C61-BEDC72D8ED47}">
  <ds:schemaRefs>
    <ds:schemaRef ds:uri="http://schemas.microsoft.com/sharepoint/v3/contenttype/forms"/>
  </ds:schemaRefs>
</ds:datastoreItem>
</file>

<file path=customXml/itemProps2.xml><?xml version="1.0" encoding="utf-8"?>
<ds:datastoreItem xmlns:ds="http://schemas.openxmlformats.org/officeDocument/2006/customXml" ds:itemID="{0EE6D2AC-5F4E-4140-9FB9-B007AC3B9142}">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E79E60-1882-4FAD-90C4-3F825CD17A04}">
  <ds:schemaRefs>
    <ds:schemaRef ds:uri="http://purl.org/dc/elements/1.1/"/>
    <ds:schemaRef ds:uri="http://schemas.openxmlformats.org/package/2006/metadata/core-properties"/>
    <ds:schemaRef ds:uri="http://schemas.microsoft.com/office/infopath/2007/PartnerControls"/>
    <ds:schemaRef ds:uri="46f7fc10-315f-4884-8231-57a9c90b9c56"/>
    <ds:schemaRef ds:uri="http://purl.org/dc/terms/"/>
    <ds:schemaRef ds:uri="http://schemas.microsoft.com/office/2006/metadata/properties"/>
    <ds:schemaRef ds:uri="http://schemas.microsoft.com/office/2006/documentManagement/types"/>
    <ds:schemaRef ds:uri="67cbf261-e971-4a38-83b4-d85e273e70b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TotalTime>
  <Words>2253</Words>
  <Application>Microsoft Office PowerPoint</Application>
  <PresentationFormat>Widescreen</PresentationFormat>
  <Paragraphs>251</Paragraphs>
  <Slides>31</Slides>
  <Notes>28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7" baseType="lpstr">
      <vt:lpstr>Arial</vt:lpstr>
      <vt:lpstr>Calibri</vt:lpstr>
      <vt:lpstr>Calibri </vt:lpstr>
      <vt:lpstr>Calibri Light</vt:lpstr>
      <vt:lpstr>Cambria</vt:lpstr>
      <vt:lpstr>Courier New</vt:lpstr>
      <vt:lpstr>Noto Sans Symbols</vt:lpstr>
      <vt:lpstr>Quattrocento Sans</vt:lpstr>
      <vt:lpstr>Segoe</vt:lpstr>
      <vt:lpstr>Segoe UI</vt:lpstr>
      <vt:lpstr>Segoe UI Semibold</vt:lpstr>
      <vt:lpstr>Wingdings</vt:lpstr>
      <vt:lpstr>Wingdings 2</vt:lpstr>
      <vt:lpstr>Wingdings 3</vt:lpstr>
      <vt:lpstr>2022 DESE PPT Template</vt:lpstr>
      <vt:lpstr>think-cell Slide</vt:lpstr>
      <vt:lpstr>Introduction to the  2016 Science and Technology/Engineering (STE) Curriculum Framework </vt:lpstr>
      <vt:lpstr>Understanding the  Vision and Goals  of the Massachusetts STE Standards</vt:lpstr>
      <vt:lpstr>How are these words related to your current science program/curriculum?   </vt:lpstr>
      <vt:lpstr>Vision Interactive</vt:lpstr>
      <vt:lpstr>Goals for STE education</vt:lpstr>
      <vt:lpstr>Emphasis of STE Standards and Implication for Curriculum and Instruction</vt:lpstr>
      <vt:lpstr>Rigor:  The balance of Concepts, Practices and Applications </vt:lpstr>
      <vt:lpstr>Blending Science, Engineering, &amp; Technology</vt:lpstr>
      <vt:lpstr>Framework Components</vt:lpstr>
      <vt:lpstr>Aspirations for MA 2016 Standards originated from A Framework for K-12 Science Education</vt:lpstr>
      <vt:lpstr>2016 STE Framework Components </vt:lpstr>
      <vt:lpstr>Relationships of disciplinary practices across content</vt:lpstr>
      <vt:lpstr>Overview of the Standards </vt:lpstr>
      <vt:lpstr>Key innovations for MA</vt:lpstr>
      <vt:lpstr>Structural Features of the Standards</vt:lpstr>
      <vt:lpstr>What an STE standard looks like Early Elementary</vt:lpstr>
      <vt:lpstr>What an STE standard looks like Upper Elementary</vt:lpstr>
      <vt:lpstr>What an STE standard looks like Middle School</vt:lpstr>
      <vt:lpstr>What an STE standard looks like High School</vt:lpstr>
      <vt:lpstr>PreK- 8 Standards include:</vt:lpstr>
      <vt:lpstr>PreK-8 grade-by-grade standards </vt:lpstr>
      <vt:lpstr>Key take-aways</vt:lpstr>
      <vt:lpstr>Scientific Inquiry and Engineering Design Models</vt:lpstr>
      <vt:lpstr>Science and Engineering Practices</vt:lpstr>
      <vt:lpstr>Science and Engineering Practices  </vt:lpstr>
      <vt:lpstr>Resources </vt:lpstr>
      <vt:lpstr>Curriculum Resources</vt:lpstr>
      <vt:lpstr>High-Quality Curriculum Resources</vt:lpstr>
      <vt:lpstr>Grades K-12 What to Look For Guides</vt:lpstr>
      <vt:lpstr>MCAS Information</vt:lpstr>
      <vt:lpstr>STE Implementation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2016 Science and Technology/Engineering (STE) Curriculum Framework</dc:title>
  <dc:creator>DESE</dc:creator>
  <cp:lastModifiedBy>Zou, Dong (EOE)</cp:lastModifiedBy>
  <cp:revision>3</cp:revision>
  <dcterms:created xsi:type="dcterms:W3CDTF">2022-10-19T12:59:11Z</dcterms:created>
  <dcterms:modified xsi:type="dcterms:W3CDTF">2023-04-27T20:57:58Z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27 2023 12;00AM</vt:lpwstr>
  </property>
</Properties>
</file>